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8"/>
  </p:notesMasterIdLst>
  <p:sldIdLst>
    <p:sldId id="256" r:id="rId3"/>
    <p:sldId id="320" r:id="rId4"/>
    <p:sldId id="257" r:id="rId5"/>
    <p:sldId id="326" r:id="rId6"/>
    <p:sldId id="324" r:id="rId7"/>
    <p:sldId id="325" r:id="rId8"/>
    <p:sldId id="327" r:id="rId9"/>
    <p:sldId id="363" r:id="rId10"/>
    <p:sldId id="330" r:id="rId11"/>
    <p:sldId id="477" r:id="rId12"/>
    <p:sldId id="365" r:id="rId13"/>
    <p:sldId id="366" r:id="rId14"/>
    <p:sldId id="322" r:id="rId15"/>
    <p:sldId id="328" r:id="rId16"/>
    <p:sldId id="329" r:id="rId17"/>
    <p:sldId id="471" r:id="rId18"/>
    <p:sldId id="263" r:id="rId19"/>
    <p:sldId id="368" r:id="rId20"/>
    <p:sldId id="367" r:id="rId21"/>
    <p:sldId id="369" r:id="rId22"/>
    <p:sldId id="370" r:id="rId23"/>
    <p:sldId id="372" r:id="rId24"/>
    <p:sldId id="264" r:id="rId25"/>
    <p:sldId id="371" r:id="rId26"/>
    <p:sldId id="373" r:id="rId27"/>
    <p:sldId id="265" r:id="rId28"/>
    <p:sldId id="376" r:id="rId29"/>
    <p:sldId id="267" r:id="rId30"/>
    <p:sldId id="378" r:id="rId31"/>
    <p:sldId id="379" r:id="rId32"/>
    <p:sldId id="380" r:id="rId33"/>
    <p:sldId id="381" r:id="rId34"/>
    <p:sldId id="382" r:id="rId35"/>
    <p:sldId id="383" r:id="rId36"/>
    <p:sldId id="268" r:id="rId37"/>
    <p:sldId id="386" r:id="rId38"/>
    <p:sldId id="384" r:id="rId39"/>
    <p:sldId id="385" r:id="rId40"/>
    <p:sldId id="333" r:id="rId41"/>
    <p:sldId id="478" r:id="rId42"/>
    <p:sldId id="390" r:id="rId43"/>
    <p:sldId id="389" r:id="rId44"/>
    <p:sldId id="388" r:id="rId45"/>
    <p:sldId id="391" r:id="rId46"/>
    <p:sldId id="334" r:id="rId47"/>
    <p:sldId id="479" r:id="rId48"/>
    <p:sldId id="480" r:id="rId49"/>
    <p:sldId id="481" r:id="rId50"/>
    <p:sldId id="491" r:id="rId51"/>
    <p:sldId id="335" r:id="rId52"/>
    <p:sldId id="336" r:id="rId53"/>
    <p:sldId id="397" r:id="rId54"/>
    <p:sldId id="400" r:id="rId55"/>
    <p:sldId id="398" r:id="rId56"/>
    <p:sldId id="337" r:id="rId57"/>
    <p:sldId id="403" r:id="rId58"/>
    <p:sldId id="404" r:id="rId59"/>
    <p:sldId id="492" r:id="rId60"/>
    <p:sldId id="482" r:id="rId61"/>
    <p:sldId id="339" r:id="rId62"/>
    <p:sldId id="405" r:id="rId63"/>
    <p:sldId id="483" r:id="rId64"/>
    <p:sldId id="406" r:id="rId65"/>
    <p:sldId id="407" r:id="rId66"/>
    <p:sldId id="408" r:id="rId67"/>
    <p:sldId id="343" r:id="rId68"/>
    <p:sldId id="411" r:id="rId69"/>
    <p:sldId id="414" r:id="rId70"/>
    <p:sldId id="493" r:id="rId71"/>
    <p:sldId id="494" r:id="rId72"/>
    <p:sldId id="344" r:id="rId73"/>
    <p:sldId id="346" r:id="rId74"/>
    <p:sldId id="420" r:id="rId75"/>
    <p:sldId id="421" r:id="rId76"/>
    <p:sldId id="417" r:id="rId77"/>
    <p:sldId id="418" r:id="rId78"/>
    <p:sldId id="419" r:id="rId79"/>
    <p:sldId id="422" r:id="rId80"/>
    <p:sldId id="347" r:id="rId81"/>
    <p:sldId id="484" r:id="rId82"/>
    <p:sldId id="348" r:id="rId83"/>
    <p:sldId id="428" r:id="rId84"/>
    <p:sldId id="429" r:id="rId85"/>
    <p:sldId id="427" r:id="rId86"/>
    <p:sldId id="430" r:id="rId87"/>
    <p:sldId id="350" r:id="rId88"/>
    <p:sldId id="472" r:id="rId89"/>
    <p:sldId id="351" r:id="rId90"/>
    <p:sldId id="486" r:id="rId91"/>
    <p:sldId id="433" r:id="rId92"/>
    <p:sldId id="437" r:id="rId93"/>
    <p:sldId id="485" r:id="rId94"/>
    <p:sldId id="353" r:id="rId95"/>
    <p:sldId id="438" r:id="rId96"/>
    <p:sldId id="354" r:id="rId97"/>
    <p:sldId id="439" r:id="rId98"/>
    <p:sldId id="440" r:id="rId99"/>
    <p:sldId id="355" r:id="rId100"/>
    <p:sldId id="441" r:id="rId101"/>
    <p:sldId id="356" r:id="rId102"/>
    <p:sldId id="490" r:id="rId103"/>
    <p:sldId id="374" r:id="rId104"/>
    <p:sldId id="375" r:id="rId105"/>
    <p:sldId id="331" r:id="rId106"/>
    <p:sldId id="377" r:id="rId107"/>
    <p:sldId id="392" r:id="rId108"/>
    <p:sldId id="393" r:id="rId109"/>
    <p:sldId id="394" r:id="rId110"/>
    <p:sldId id="395" r:id="rId111"/>
    <p:sldId id="341" r:id="rId112"/>
    <p:sldId id="342" r:id="rId113"/>
    <p:sldId id="409" r:id="rId114"/>
    <p:sldId id="410" r:id="rId115"/>
    <p:sldId id="463" r:id="rId116"/>
    <p:sldId id="464" r:id="rId117"/>
    <p:sldId id="412" r:id="rId118"/>
    <p:sldId id="413" r:id="rId119"/>
    <p:sldId id="443" r:id="rId120"/>
    <p:sldId id="360" r:id="rId121"/>
    <p:sldId id="452" r:id="rId122"/>
    <p:sldId id="453" r:id="rId123"/>
    <p:sldId id="454" r:id="rId124"/>
    <p:sldId id="455" r:id="rId125"/>
    <p:sldId id="457" r:id="rId126"/>
    <p:sldId id="361"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EA6DD73-9F26-4ECF-83CD-A812EF871741}">
          <p14:sldIdLst>
            <p14:sldId id="256"/>
            <p14:sldId id="320"/>
            <p14:sldId id="257"/>
            <p14:sldId id="326"/>
            <p14:sldId id="324"/>
            <p14:sldId id="325"/>
            <p14:sldId id="327"/>
            <p14:sldId id="363"/>
            <p14:sldId id="330"/>
            <p14:sldId id="477"/>
            <p14:sldId id="365"/>
            <p14:sldId id="366"/>
            <p14:sldId id="322"/>
            <p14:sldId id="328"/>
            <p14:sldId id="329"/>
            <p14:sldId id="471"/>
            <p14:sldId id="263"/>
            <p14:sldId id="368"/>
            <p14:sldId id="367"/>
            <p14:sldId id="369"/>
            <p14:sldId id="370"/>
            <p14:sldId id="372"/>
            <p14:sldId id="264"/>
            <p14:sldId id="371"/>
            <p14:sldId id="373"/>
            <p14:sldId id="265"/>
            <p14:sldId id="376"/>
            <p14:sldId id="267"/>
            <p14:sldId id="378"/>
            <p14:sldId id="379"/>
            <p14:sldId id="380"/>
            <p14:sldId id="381"/>
            <p14:sldId id="382"/>
            <p14:sldId id="383"/>
            <p14:sldId id="268"/>
            <p14:sldId id="386"/>
            <p14:sldId id="384"/>
            <p14:sldId id="385"/>
            <p14:sldId id="333"/>
            <p14:sldId id="478"/>
            <p14:sldId id="390"/>
            <p14:sldId id="389"/>
            <p14:sldId id="388"/>
            <p14:sldId id="391"/>
            <p14:sldId id="334"/>
            <p14:sldId id="479"/>
            <p14:sldId id="480"/>
            <p14:sldId id="481"/>
            <p14:sldId id="491"/>
            <p14:sldId id="335"/>
            <p14:sldId id="336"/>
            <p14:sldId id="397"/>
            <p14:sldId id="400"/>
            <p14:sldId id="398"/>
            <p14:sldId id="337"/>
            <p14:sldId id="403"/>
            <p14:sldId id="404"/>
            <p14:sldId id="492"/>
            <p14:sldId id="482"/>
            <p14:sldId id="339"/>
            <p14:sldId id="405"/>
            <p14:sldId id="483"/>
            <p14:sldId id="406"/>
            <p14:sldId id="407"/>
            <p14:sldId id="408"/>
            <p14:sldId id="343"/>
            <p14:sldId id="411"/>
            <p14:sldId id="414"/>
            <p14:sldId id="493"/>
            <p14:sldId id="494"/>
            <p14:sldId id="344"/>
            <p14:sldId id="346"/>
            <p14:sldId id="420"/>
            <p14:sldId id="421"/>
            <p14:sldId id="417"/>
            <p14:sldId id="418"/>
            <p14:sldId id="419"/>
            <p14:sldId id="422"/>
            <p14:sldId id="347"/>
            <p14:sldId id="484"/>
            <p14:sldId id="348"/>
            <p14:sldId id="428"/>
            <p14:sldId id="429"/>
            <p14:sldId id="427"/>
            <p14:sldId id="430"/>
            <p14:sldId id="350"/>
            <p14:sldId id="472"/>
            <p14:sldId id="351"/>
            <p14:sldId id="486"/>
            <p14:sldId id="433"/>
            <p14:sldId id="437"/>
            <p14:sldId id="485"/>
            <p14:sldId id="353"/>
            <p14:sldId id="438"/>
            <p14:sldId id="354"/>
            <p14:sldId id="439"/>
            <p14:sldId id="440"/>
            <p14:sldId id="355"/>
            <p14:sldId id="441"/>
            <p14:sldId id="356"/>
            <p14:sldId id="490"/>
            <p14:sldId id="374"/>
            <p14:sldId id="375"/>
            <p14:sldId id="331"/>
            <p14:sldId id="377"/>
            <p14:sldId id="392"/>
            <p14:sldId id="393"/>
            <p14:sldId id="394"/>
            <p14:sldId id="395"/>
            <p14:sldId id="341"/>
            <p14:sldId id="342"/>
            <p14:sldId id="409"/>
            <p14:sldId id="410"/>
            <p14:sldId id="463"/>
            <p14:sldId id="464"/>
            <p14:sldId id="412"/>
            <p14:sldId id="413"/>
            <p14:sldId id="443"/>
            <p14:sldId id="360"/>
            <p14:sldId id="452"/>
            <p14:sldId id="453"/>
            <p14:sldId id="454"/>
            <p14:sldId id="455"/>
            <p14:sldId id="457"/>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1" autoAdjust="0"/>
    <p:restoredTop sz="86823" autoAdjust="0"/>
  </p:normalViewPr>
  <p:slideViewPr>
    <p:cSldViewPr snapToGrid="0">
      <p:cViewPr varScale="1">
        <p:scale>
          <a:sx n="140" d="100"/>
          <a:sy n="140" d="100"/>
        </p:scale>
        <p:origin x="132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A2B8C-BFC7-4428-9883-D5B0D71D8F1D}" type="datetimeFigureOut">
              <a:rPr lang="en-US" smtClean="0"/>
              <a:t>10/19/2025</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CCEDB-2988-4716-9B41-DCBEA2FFAE37}" type="slidenum">
              <a:rPr lang="en-US" smtClean="0"/>
              <a:t>‹#›</a:t>
            </a:fld>
            <a:endParaRPr lang="en-US"/>
          </a:p>
        </p:txBody>
      </p:sp>
    </p:spTree>
    <p:extLst>
      <p:ext uri="{BB962C8B-B14F-4D97-AF65-F5344CB8AC3E}">
        <p14:creationId xmlns:p14="http://schemas.microsoft.com/office/powerpoint/2010/main" val="1825444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 everyone</a:t>
            </a:r>
            <a:r>
              <a:rPr lang="en-US" altLang="zh-CN" baseline="0" dirty="0"/>
              <a:t>, </a:t>
            </a:r>
            <a:r>
              <a:rPr lang="en-US" baseline="0" dirty="0"/>
              <a:t>thank you for coming to my interview talk, thank you professor for the introduction. </a:t>
            </a:r>
            <a:r>
              <a:rPr lang="en-US" baseline="0" dirty="0" err="1"/>
              <a:t>ny</a:t>
            </a:r>
            <a:r>
              <a:rPr lang="en-US" baseline="0" dirty="0"/>
              <a:t> name is I am current today my talk is going to be about my recent works on data privacy protection in machine learning, with connections to coding theory, an area that I worked on before</a:t>
            </a:r>
            <a:endParaRPr lang="en-US" dirty="0"/>
          </a:p>
        </p:txBody>
      </p:sp>
      <p:sp>
        <p:nvSpPr>
          <p:cNvPr id="4" name="灯片编号占位符 3"/>
          <p:cNvSpPr>
            <a:spLocks noGrp="1"/>
          </p:cNvSpPr>
          <p:nvPr>
            <p:ph type="sldNum" sz="quarter" idx="10"/>
          </p:nvPr>
        </p:nvSpPr>
        <p:spPr/>
        <p:txBody>
          <a:bodyPr/>
          <a:lstStyle/>
          <a:p>
            <a:fld id="{96271032-D0BF-44AE-A95D-0ED6B44D102C}" type="slidenum">
              <a:rPr lang="en-US" smtClean="0"/>
              <a:t>1</a:t>
            </a:fld>
            <a:endParaRPr lang="en-US"/>
          </a:p>
        </p:txBody>
      </p:sp>
    </p:spTree>
    <p:extLst>
      <p:ext uri="{BB962C8B-B14F-4D97-AF65-F5344CB8AC3E}">
        <p14:creationId xmlns:p14="http://schemas.microsoft.com/office/powerpoint/2010/main" val="427272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a:t>
            </a:r>
            <a:r>
              <a:rPr lang="en-US" baseline="0" dirty="0"/>
              <a:t> the privacy of the local data. It is required that the server cannot learn local data of the devices. Researchers found out that the training data can be inferred from the models. This is why we need to transmit the local models privately in communication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a:t>
            </a:fld>
            <a:endParaRPr lang="en-US"/>
          </a:p>
        </p:txBody>
      </p:sp>
    </p:spTree>
    <p:extLst>
      <p:ext uri="{BB962C8B-B14F-4D97-AF65-F5344CB8AC3E}">
        <p14:creationId xmlns:p14="http://schemas.microsoft.com/office/powerpoint/2010/main" val="6686393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is our </a:t>
            </a:r>
            <a:r>
              <a:rPr lang="en-US" dirty="0" err="1"/>
              <a:t>semulation</a:t>
            </a:r>
            <a:r>
              <a:rPr lang="en-US" dirty="0"/>
              <a:t> </a:t>
            </a:r>
            <a:r>
              <a:rPr lang="en-US" dirty="0" err="1"/>
              <a:t>shouing</a:t>
            </a:r>
            <a:r>
              <a:rPr lang="en-US" dirty="0"/>
              <a:t> that hyperbolic</a:t>
            </a:r>
            <a:r>
              <a:rPr lang="en-US" baseline="0" dirty="0"/>
              <a:t> </a:t>
            </a:r>
            <a:r>
              <a:rPr lang="en-US" baseline="0" dirty="0" err="1"/>
              <a:t>svm</a:t>
            </a:r>
            <a:r>
              <a:rPr lang="en-US" baseline="0" dirty="0"/>
              <a:t> in hyperbolic spaces in the federated settings can be better than that in Euclidean spaces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100</a:t>
            </a:fld>
            <a:endParaRPr lang="en-US"/>
          </a:p>
        </p:txBody>
      </p:sp>
    </p:spTree>
    <p:extLst>
      <p:ext uri="{BB962C8B-B14F-4D97-AF65-F5344CB8AC3E}">
        <p14:creationId xmlns:p14="http://schemas.microsoft.com/office/powerpoint/2010/main" val="25682352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That’s all</a:t>
            </a:r>
            <a:r>
              <a:rPr lang="en-US" baseline="0" dirty="0"/>
              <a:t> thank you for your attention.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101</a:t>
            </a:fld>
            <a:endParaRPr lang="en-US"/>
          </a:p>
        </p:txBody>
      </p:sp>
    </p:spTree>
    <p:extLst>
      <p:ext uri="{BB962C8B-B14F-4D97-AF65-F5344CB8AC3E}">
        <p14:creationId xmlns:p14="http://schemas.microsoft.com/office/powerpoint/2010/main" val="8058670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102</a:t>
            </a:fld>
            <a:endParaRPr lang="en-US"/>
          </a:p>
        </p:txBody>
      </p:sp>
    </p:spTree>
    <p:extLst>
      <p:ext uri="{BB962C8B-B14F-4D97-AF65-F5344CB8AC3E}">
        <p14:creationId xmlns:p14="http://schemas.microsoft.com/office/powerpoint/2010/main" val="2043822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103</a:t>
            </a:fld>
            <a:endParaRPr lang="en-US"/>
          </a:p>
        </p:txBody>
      </p:sp>
    </p:spTree>
    <p:extLst>
      <p:ext uri="{BB962C8B-B14F-4D97-AF65-F5344CB8AC3E}">
        <p14:creationId xmlns:p14="http://schemas.microsoft.com/office/powerpoint/2010/main" val="41546545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Put in the backup slides</a:t>
            </a:r>
          </a:p>
        </p:txBody>
      </p:sp>
      <p:sp>
        <p:nvSpPr>
          <p:cNvPr id="4" name="灯片编号占位符 3"/>
          <p:cNvSpPr>
            <a:spLocks noGrp="1"/>
          </p:cNvSpPr>
          <p:nvPr>
            <p:ph type="sldNum" sz="quarter" idx="10"/>
          </p:nvPr>
        </p:nvSpPr>
        <p:spPr/>
        <p:txBody>
          <a:bodyPr/>
          <a:lstStyle/>
          <a:p>
            <a:fld id="{88BCCEDB-2988-4716-9B41-DCBEA2FFAE37}" type="slidenum">
              <a:rPr lang="en-US" smtClean="0"/>
              <a:t>104</a:t>
            </a:fld>
            <a:endParaRPr lang="en-US"/>
          </a:p>
        </p:txBody>
      </p:sp>
    </p:spTree>
    <p:extLst>
      <p:ext uri="{BB962C8B-B14F-4D97-AF65-F5344CB8AC3E}">
        <p14:creationId xmlns:p14="http://schemas.microsoft.com/office/powerpoint/2010/main" val="11999404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105</a:t>
            </a:fld>
            <a:endParaRPr lang="en-US"/>
          </a:p>
        </p:txBody>
      </p:sp>
    </p:spTree>
    <p:extLst>
      <p:ext uri="{BB962C8B-B14F-4D97-AF65-F5344CB8AC3E}">
        <p14:creationId xmlns:p14="http://schemas.microsoft.com/office/powerpoint/2010/main" val="28480907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106</a:t>
            </a:fld>
            <a:endParaRPr lang="en-US"/>
          </a:p>
        </p:txBody>
      </p:sp>
    </p:spTree>
    <p:extLst>
      <p:ext uri="{BB962C8B-B14F-4D97-AF65-F5344CB8AC3E}">
        <p14:creationId xmlns:p14="http://schemas.microsoft.com/office/powerpoint/2010/main" val="7878710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107</a:t>
            </a:fld>
            <a:endParaRPr lang="en-US"/>
          </a:p>
        </p:txBody>
      </p:sp>
    </p:spTree>
    <p:extLst>
      <p:ext uri="{BB962C8B-B14F-4D97-AF65-F5344CB8AC3E}">
        <p14:creationId xmlns:p14="http://schemas.microsoft.com/office/powerpoint/2010/main" val="34399923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108</a:t>
            </a:fld>
            <a:endParaRPr lang="en-US"/>
          </a:p>
        </p:txBody>
      </p:sp>
    </p:spTree>
    <p:extLst>
      <p:ext uri="{BB962C8B-B14F-4D97-AF65-F5344CB8AC3E}">
        <p14:creationId xmlns:p14="http://schemas.microsoft.com/office/powerpoint/2010/main" val="13676063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109</a:t>
            </a:fld>
            <a:endParaRPr lang="en-US"/>
          </a:p>
        </p:txBody>
      </p:sp>
    </p:spTree>
    <p:extLst>
      <p:ext uri="{BB962C8B-B14F-4D97-AF65-F5344CB8AC3E}">
        <p14:creationId xmlns:p14="http://schemas.microsoft.com/office/powerpoint/2010/main" val="349688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One</a:t>
            </a:r>
            <a:r>
              <a:rPr lang="en-US" baseline="0" dirty="0"/>
              <a:t> of our major focuses of this talk is to deal with data privacy in user server communication and model training</a:t>
            </a:r>
            <a:endParaRPr lang="en-US" dirty="0">
              <a:solidFill>
                <a:prstClr val="black"/>
              </a:solidFill>
            </a:endParaRP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a:t>
            </a:fld>
            <a:endParaRPr lang="en-US"/>
          </a:p>
        </p:txBody>
      </p:sp>
    </p:spTree>
    <p:extLst>
      <p:ext uri="{BB962C8B-B14F-4D97-AF65-F5344CB8AC3E}">
        <p14:creationId xmlns:p14="http://schemas.microsoft.com/office/powerpoint/2010/main" val="32959097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110</a:t>
            </a:fld>
            <a:endParaRPr lang="en-US"/>
          </a:p>
        </p:txBody>
      </p:sp>
    </p:spTree>
    <p:extLst>
      <p:ext uri="{BB962C8B-B14F-4D97-AF65-F5344CB8AC3E}">
        <p14:creationId xmlns:p14="http://schemas.microsoft.com/office/powerpoint/2010/main" val="951897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111</a:t>
            </a:fld>
            <a:endParaRPr lang="en-US"/>
          </a:p>
        </p:txBody>
      </p:sp>
    </p:spTree>
    <p:extLst>
      <p:ext uri="{BB962C8B-B14F-4D97-AF65-F5344CB8AC3E}">
        <p14:creationId xmlns:p14="http://schemas.microsoft.com/office/powerpoint/2010/main" val="30001342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112</a:t>
            </a:fld>
            <a:endParaRPr lang="en-US"/>
          </a:p>
        </p:txBody>
      </p:sp>
    </p:spTree>
    <p:extLst>
      <p:ext uri="{BB962C8B-B14F-4D97-AF65-F5344CB8AC3E}">
        <p14:creationId xmlns:p14="http://schemas.microsoft.com/office/powerpoint/2010/main" val="41867208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113</a:t>
            </a:fld>
            <a:endParaRPr lang="en-US"/>
          </a:p>
        </p:txBody>
      </p:sp>
    </p:spTree>
    <p:extLst>
      <p:ext uri="{BB962C8B-B14F-4D97-AF65-F5344CB8AC3E}">
        <p14:creationId xmlns:p14="http://schemas.microsoft.com/office/powerpoint/2010/main" val="35376075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114</a:t>
            </a:fld>
            <a:endParaRPr lang="en-US"/>
          </a:p>
        </p:txBody>
      </p:sp>
    </p:spTree>
    <p:extLst>
      <p:ext uri="{BB962C8B-B14F-4D97-AF65-F5344CB8AC3E}">
        <p14:creationId xmlns:p14="http://schemas.microsoft.com/office/powerpoint/2010/main" val="36378023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115</a:t>
            </a:fld>
            <a:endParaRPr lang="en-US"/>
          </a:p>
        </p:txBody>
      </p:sp>
    </p:spTree>
    <p:extLst>
      <p:ext uri="{BB962C8B-B14F-4D97-AF65-F5344CB8AC3E}">
        <p14:creationId xmlns:p14="http://schemas.microsoft.com/office/powerpoint/2010/main" val="15540651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116</a:t>
            </a:fld>
            <a:endParaRPr lang="en-US"/>
          </a:p>
        </p:txBody>
      </p:sp>
    </p:spTree>
    <p:extLst>
      <p:ext uri="{BB962C8B-B14F-4D97-AF65-F5344CB8AC3E}">
        <p14:creationId xmlns:p14="http://schemas.microsoft.com/office/powerpoint/2010/main" val="20793752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117</a:t>
            </a:fld>
            <a:endParaRPr lang="en-US"/>
          </a:p>
        </p:txBody>
      </p:sp>
    </p:spTree>
    <p:extLst>
      <p:ext uri="{BB962C8B-B14F-4D97-AF65-F5344CB8AC3E}">
        <p14:creationId xmlns:p14="http://schemas.microsoft.com/office/powerpoint/2010/main" val="37033195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Representative paradigm</a:t>
            </a:r>
            <a:r>
              <a:rPr lang="en-US" baseline="0"/>
              <a:t> of aiml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118</a:t>
            </a:fld>
            <a:endParaRPr lang="en-US"/>
          </a:p>
        </p:txBody>
      </p:sp>
    </p:spTree>
    <p:extLst>
      <p:ext uri="{BB962C8B-B14F-4D97-AF65-F5344CB8AC3E}">
        <p14:creationId xmlns:p14="http://schemas.microsoft.com/office/powerpoint/2010/main" val="31645385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a:t>
            </a:r>
            <a:r>
              <a:rPr lang="en-US" baseline="0" dirty="0"/>
              <a:t> is a list of reference for this talk. I will discuss data privacy in distributed learning and then online learning</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125</a:t>
            </a:fld>
            <a:endParaRPr lang="en-US"/>
          </a:p>
        </p:txBody>
      </p:sp>
    </p:spTree>
    <p:extLst>
      <p:ext uri="{BB962C8B-B14F-4D97-AF65-F5344CB8AC3E}">
        <p14:creationId xmlns:p14="http://schemas.microsoft.com/office/powerpoint/2010/main" val="197398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 me briefly</a:t>
            </a:r>
            <a:r>
              <a:rPr lang="en-US" baseline="0" dirty="0"/>
              <a:t> introduce a few key concepts in federated learning. One of the widely considered scenario is to train </a:t>
            </a:r>
            <a:r>
              <a:rPr lang="en-US" baseline="0" dirty="0" err="1"/>
              <a:t>dnn</a:t>
            </a:r>
            <a:r>
              <a:rPr lang="en-US" baseline="0" dirty="0"/>
              <a:t> in federated. Where the users use </a:t>
            </a:r>
            <a:r>
              <a:rPr lang="en-US" baseline="0" dirty="0" err="1"/>
              <a:t>sgd</a:t>
            </a:r>
            <a:r>
              <a:rPr lang="en-US" baseline="0" dirty="0"/>
              <a:t> to train local models, privately transmit their gradient updates to the server. And the server only need to average these gradient updates.</a:t>
            </a:r>
          </a:p>
          <a:p>
            <a:endParaRPr lang="en-US" baseline="0" dirty="0"/>
          </a:p>
        </p:txBody>
      </p:sp>
      <p:sp>
        <p:nvSpPr>
          <p:cNvPr id="4" name="灯片编号占位符 3"/>
          <p:cNvSpPr>
            <a:spLocks noGrp="1"/>
          </p:cNvSpPr>
          <p:nvPr>
            <p:ph type="sldNum" sz="quarter" idx="10"/>
          </p:nvPr>
        </p:nvSpPr>
        <p:spPr/>
        <p:txBody>
          <a:bodyPr/>
          <a:lstStyle/>
          <a:p>
            <a:fld id="{88BCCEDB-2988-4716-9B41-DCBEA2FFAE37}" type="slidenum">
              <a:rPr lang="en-US" smtClean="0"/>
              <a:t>12</a:t>
            </a:fld>
            <a:endParaRPr lang="en-US"/>
          </a:p>
        </p:txBody>
      </p:sp>
    </p:spTree>
    <p:extLst>
      <p:ext uri="{BB962C8B-B14F-4D97-AF65-F5344CB8AC3E}">
        <p14:creationId xmlns:p14="http://schemas.microsoft.com/office/powerpoint/2010/main" val="3864300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widely adopted approach to privately and securely average</a:t>
            </a:r>
            <a:r>
              <a:rPr lang="en-US" baseline="0" dirty="0"/>
              <a:t> the local weights is to add random noises to obfuscate the gradient updates. And a critical idea is to make sure these noise sum up to 0</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13</a:t>
            </a:fld>
            <a:endParaRPr lang="en-US"/>
          </a:p>
        </p:txBody>
      </p:sp>
    </p:spTree>
    <p:extLst>
      <p:ext uri="{BB962C8B-B14F-4D97-AF65-F5344CB8AC3E}">
        <p14:creationId xmlns:p14="http://schemas.microsoft.com/office/powerpoint/2010/main" val="2441961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 that the</a:t>
            </a:r>
            <a:r>
              <a:rPr lang="en-US" baseline="0" dirty="0"/>
              <a:t> average of obfuscated gradient updates equals the average of weights. This approach protects the data and model privacy from the communication part</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14</a:t>
            </a:fld>
            <a:endParaRPr lang="en-US"/>
          </a:p>
        </p:txBody>
      </p:sp>
    </p:spTree>
    <p:extLst>
      <p:ext uri="{BB962C8B-B14F-4D97-AF65-F5344CB8AC3E}">
        <p14:creationId xmlns:p14="http://schemas.microsoft.com/office/powerpoint/2010/main" val="99270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But is this enough?</a:t>
            </a:r>
          </a:p>
        </p:txBody>
      </p:sp>
      <p:sp>
        <p:nvSpPr>
          <p:cNvPr id="4" name="灯片编号占位符 3"/>
          <p:cNvSpPr>
            <a:spLocks noGrp="1"/>
          </p:cNvSpPr>
          <p:nvPr>
            <p:ph type="sldNum" sz="quarter" idx="10"/>
          </p:nvPr>
        </p:nvSpPr>
        <p:spPr/>
        <p:txBody>
          <a:bodyPr/>
          <a:lstStyle/>
          <a:p>
            <a:fld id="{88BCCEDB-2988-4716-9B41-DCBEA2FFAE37}" type="slidenum">
              <a:rPr lang="en-US" smtClean="0"/>
              <a:t>15</a:t>
            </a:fld>
            <a:endParaRPr lang="en-US"/>
          </a:p>
        </p:txBody>
      </p:sp>
    </p:spTree>
    <p:extLst>
      <p:ext uri="{BB962C8B-B14F-4D97-AF65-F5344CB8AC3E}">
        <p14:creationId xmlns:p14="http://schemas.microsoft.com/office/powerpoint/2010/main" val="3172342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Asking</a:t>
            </a:r>
            <a:r>
              <a:rPr lang="en-US" baseline="0" dirty="0"/>
              <a:t> this question leads us to investigate the problem of </a:t>
            </a:r>
            <a:r>
              <a:rPr lang="en-US" baseline="0" dirty="0" err="1"/>
              <a:t>unlearing</a:t>
            </a:r>
            <a:r>
              <a:rPr lang="en-US" baseline="0" dirty="0"/>
              <a:t> in the federated setting.</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16</a:t>
            </a:fld>
            <a:endParaRPr lang="en-US"/>
          </a:p>
        </p:txBody>
      </p:sp>
    </p:spTree>
    <p:extLst>
      <p:ext uri="{BB962C8B-B14F-4D97-AF65-F5344CB8AC3E}">
        <p14:creationId xmlns:p14="http://schemas.microsoft.com/office/powerpoint/2010/main" val="1385313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Consider</a:t>
            </a:r>
            <a:r>
              <a:rPr lang="en-US" baseline="0" dirty="0"/>
              <a:t> a scenario where the users request to remove their personal data from the training dataset. This type request is protected by the regulations like </a:t>
            </a:r>
            <a:r>
              <a:rPr lang="en-US" baseline="0" dirty="0" err="1"/>
              <a:t>gdpr</a:t>
            </a:r>
            <a:r>
              <a:rPr lang="en-US" baseline="0" dirty="0"/>
              <a:t> and </a:t>
            </a:r>
            <a:r>
              <a:rPr lang="en-US" baseline="0" dirty="0" err="1"/>
              <a:t>ccpa</a:t>
            </a:r>
            <a:r>
              <a:rPr lang="en-US" baseline="0" dirty="0"/>
              <a:t> we mentioned before.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17</a:t>
            </a:fld>
            <a:endParaRPr lang="en-US"/>
          </a:p>
        </p:txBody>
      </p:sp>
    </p:spTree>
    <p:extLst>
      <p:ext uri="{BB962C8B-B14F-4D97-AF65-F5344CB8AC3E}">
        <p14:creationId xmlns:p14="http://schemas.microsoft.com/office/powerpoint/2010/main" val="606247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is actually</a:t>
            </a:r>
            <a:r>
              <a:rPr lang="en-US" baseline="0" dirty="0"/>
              <a:t> happening in organizations such as UK biobank, that stores </a:t>
            </a:r>
            <a:r>
              <a:rPr lang="en-US" baseline="0" dirty="0" err="1"/>
              <a:t>recors</a:t>
            </a:r>
            <a:r>
              <a:rPr lang="en-US" baseline="0" dirty="0"/>
              <a:t> of genetic and medical data of nearly half a million people.</a:t>
            </a: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18</a:t>
            </a:fld>
            <a:endParaRPr lang="en-US"/>
          </a:p>
        </p:txBody>
      </p:sp>
    </p:spTree>
    <p:extLst>
      <p:ext uri="{BB962C8B-B14F-4D97-AF65-F5344CB8AC3E}">
        <p14:creationId xmlns:p14="http://schemas.microsoft.com/office/powerpoint/2010/main" val="3246779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It is easy to erase</a:t>
            </a:r>
            <a:r>
              <a:rPr lang="en-US" baseline="0" dirty="0"/>
              <a:t> personal data in the database.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19</a:t>
            </a:fld>
            <a:endParaRPr lang="en-US"/>
          </a:p>
        </p:txBody>
      </p:sp>
    </p:spTree>
    <p:extLst>
      <p:ext uri="{BB962C8B-B14F-4D97-AF65-F5344CB8AC3E}">
        <p14:creationId xmlns:p14="http://schemas.microsoft.com/office/powerpoint/2010/main" val="394335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 will discuss data privacy in </a:t>
            </a:r>
            <a:r>
              <a:rPr lang="en-US" baseline="0"/>
              <a:t>distributed learning. </a:t>
            </a:r>
            <a:r>
              <a:rPr lang="en-US" dirty="0"/>
              <a:t>Let’s start</a:t>
            </a:r>
          </a:p>
        </p:txBody>
      </p:sp>
      <p:sp>
        <p:nvSpPr>
          <p:cNvPr id="4" name="灯片编号占位符 3"/>
          <p:cNvSpPr>
            <a:spLocks noGrp="1"/>
          </p:cNvSpPr>
          <p:nvPr>
            <p:ph type="sldNum" sz="quarter" idx="10"/>
          </p:nvPr>
        </p:nvSpPr>
        <p:spPr/>
        <p:txBody>
          <a:bodyPr/>
          <a:lstStyle/>
          <a:p>
            <a:fld id="{88BCCEDB-2988-4716-9B41-DCBEA2FFAE37}" type="slidenum">
              <a:rPr lang="en-US" smtClean="0"/>
              <a:t>2</a:t>
            </a:fld>
            <a:endParaRPr lang="en-US"/>
          </a:p>
        </p:txBody>
      </p:sp>
    </p:spTree>
    <p:extLst>
      <p:ext uri="{BB962C8B-B14F-4D97-AF65-F5344CB8AC3E}">
        <p14:creationId xmlns:p14="http://schemas.microsoft.com/office/powerpoint/2010/main" val="412144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But the problem remains since </a:t>
            </a:r>
            <a:r>
              <a:rPr lang="en-US" baseline="0" dirty="0"/>
              <a:t> the models trained on these data have already memorized them. And as we mentioned there are model inversion attacks that steal data from models.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20</a:t>
            </a:fld>
            <a:endParaRPr lang="en-US"/>
          </a:p>
        </p:txBody>
      </p:sp>
    </p:spTree>
    <p:extLst>
      <p:ext uri="{BB962C8B-B14F-4D97-AF65-F5344CB8AC3E}">
        <p14:creationId xmlns:p14="http://schemas.microsoft.com/office/powerpoint/2010/main" val="2935356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a:t>
            </a:r>
            <a:r>
              <a:rPr lang="en-US" baseline="0" dirty="0"/>
              <a:t> to remove data, the influence of the data has to be removed as well.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21</a:t>
            </a:fld>
            <a:endParaRPr lang="en-US"/>
          </a:p>
        </p:txBody>
      </p:sp>
    </p:spTree>
    <p:extLst>
      <p:ext uri="{BB962C8B-B14F-4D97-AF65-F5344CB8AC3E}">
        <p14:creationId xmlns:p14="http://schemas.microsoft.com/office/powerpoint/2010/main" val="404419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One naïve way to remove</a:t>
            </a:r>
            <a:r>
              <a:rPr lang="en-US" baseline="0" dirty="0"/>
              <a:t> data influence is to retrain from scratch, which is perfect in protecting data privacy</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22</a:t>
            </a:fld>
            <a:endParaRPr lang="en-US"/>
          </a:p>
        </p:txBody>
      </p:sp>
    </p:spTree>
    <p:extLst>
      <p:ext uri="{BB962C8B-B14F-4D97-AF65-F5344CB8AC3E}">
        <p14:creationId xmlns:p14="http://schemas.microsoft.com/office/powerpoint/2010/main" val="1805366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But</a:t>
            </a:r>
            <a:r>
              <a:rPr lang="en-US" baseline="0" dirty="0"/>
              <a:t> computationally expensive when we have to retrain every time upon data removal requests.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23</a:t>
            </a:fld>
            <a:endParaRPr lang="en-US"/>
          </a:p>
        </p:txBody>
      </p:sp>
    </p:spTree>
    <p:extLst>
      <p:ext uri="{BB962C8B-B14F-4D97-AF65-F5344CB8AC3E}">
        <p14:creationId xmlns:p14="http://schemas.microsoft.com/office/powerpoint/2010/main" val="87896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motivates</a:t>
            </a:r>
            <a:r>
              <a:rPr lang="en-US" baseline="0" dirty="0"/>
              <a:t> the problem of machine unlearning, finding efficient algorithms to remove the influence of data samples.</a:t>
            </a:r>
          </a:p>
          <a:p>
            <a:r>
              <a:rPr lang="en-US" baseline="0" dirty="0"/>
              <a:t>One way to do this is to divide the training data into small batches, and make sure that each of the small batches make small contributions to the global model. Then retrain a small batch from scratch upon each data removal request.</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24</a:t>
            </a:fld>
            <a:endParaRPr lang="en-US"/>
          </a:p>
        </p:txBody>
      </p:sp>
    </p:spTree>
    <p:extLst>
      <p:ext uri="{BB962C8B-B14F-4D97-AF65-F5344CB8AC3E}">
        <p14:creationId xmlns:p14="http://schemas.microsoft.com/office/powerpoint/2010/main" val="611584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mathematically define unlearning, we use the notion of exact unlearning. Basically, it asks that the behavior of an exact unlearning algorithm is the same as that of retraining from scratch. </a:t>
            </a:r>
            <a:r>
              <a:rPr lang="en-US" baseline="0" dirty="0" err="1"/>
              <a:t>Sharding</a:t>
            </a:r>
            <a:r>
              <a:rPr lang="en-US" baseline="0" dirty="0"/>
              <a:t> falls into the category of exact unlearning algorithms</a:t>
            </a:r>
            <a:endParaRPr lang="en-US" altLang="zh-CN" baseline="0" dirty="0"/>
          </a:p>
          <a:p>
            <a:endParaRPr lang="en-US" baseline="0" dirty="0"/>
          </a:p>
        </p:txBody>
      </p:sp>
      <p:sp>
        <p:nvSpPr>
          <p:cNvPr id="4" name="灯片编号占位符 3"/>
          <p:cNvSpPr>
            <a:spLocks noGrp="1"/>
          </p:cNvSpPr>
          <p:nvPr>
            <p:ph type="sldNum" sz="quarter" idx="10"/>
          </p:nvPr>
        </p:nvSpPr>
        <p:spPr/>
        <p:txBody>
          <a:bodyPr/>
          <a:lstStyle/>
          <a:p>
            <a:fld id="{88BCCEDB-2988-4716-9B41-DCBEA2FFAE37}" type="slidenum">
              <a:rPr lang="en-US" smtClean="0"/>
              <a:t>25</a:t>
            </a:fld>
            <a:endParaRPr lang="en-US"/>
          </a:p>
        </p:txBody>
      </p:sp>
    </p:spTree>
    <p:extLst>
      <p:ext uri="{BB962C8B-B14F-4D97-AF65-F5344CB8AC3E}">
        <p14:creationId xmlns:p14="http://schemas.microsoft.com/office/powerpoint/2010/main" val="4109636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a bit formal definition.</a:t>
            </a:r>
            <a:r>
              <a:rPr lang="en-US" altLang="zh-CN" baseline="0" dirty="0"/>
              <a:t> Please ignore these complex notations.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key observation is that we usually have randomness in the model training or retraining process. an exact unlearning just tries to mimic the randomness of retraining from scratch. This is mathematically reflected by the requirement that</a:t>
            </a:r>
            <a:r>
              <a:rPr lang="en-US" altLang="zh-CN" baseline="0" dirty="0"/>
              <a:t> the output statistics of the unlearning algorithm should be the same as the output statistics of retraining from scratch.</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26</a:t>
            </a:fld>
            <a:endParaRPr lang="en-US"/>
          </a:p>
        </p:txBody>
      </p:sp>
    </p:spTree>
    <p:extLst>
      <p:ext uri="{BB962C8B-B14F-4D97-AF65-F5344CB8AC3E}">
        <p14:creationId xmlns:p14="http://schemas.microsoft.com/office/powerpoint/2010/main" val="3441950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 exact</a:t>
            </a:r>
            <a:r>
              <a:rPr lang="en-US" baseline="0" dirty="0"/>
              <a:t> unlearning asks for a probabilistic model equivalence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27</a:t>
            </a:fld>
            <a:endParaRPr lang="en-US"/>
          </a:p>
        </p:txBody>
      </p:sp>
    </p:spTree>
    <p:extLst>
      <p:ext uri="{BB962C8B-B14F-4D97-AF65-F5344CB8AC3E}">
        <p14:creationId xmlns:p14="http://schemas.microsoft.com/office/powerpoint/2010/main" val="821579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a:t>
            </a:r>
            <a:r>
              <a:rPr lang="en-US" baseline="0" dirty="0"/>
              <a:t> we are ready to introduce our problem of federated unlearning of clusters.</a:t>
            </a:r>
          </a:p>
          <a:p>
            <a:r>
              <a:rPr lang="en-US" dirty="0"/>
              <a:t>It is basically doing machine unlearning in</a:t>
            </a:r>
            <a:r>
              <a:rPr lang="en-US" baseline="0" dirty="0"/>
              <a:t> the federated setting. </a:t>
            </a:r>
          </a:p>
          <a:p>
            <a:r>
              <a:rPr lang="en-US" baseline="0" dirty="0"/>
              <a:t>And we focus on training clustering models. Specifically, we want to train clustering models that are easy to be updated when there are data removal requests.</a:t>
            </a:r>
          </a:p>
          <a:p>
            <a:endParaRPr lang="en-US" baseline="0" dirty="0"/>
          </a:p>
          <a:p>
            <a:r>
              <a:rPr lang="en-US" baseline="0" dirty="0"/>
              <a:t>Compared to many works on </a:t>
            </a:r>
            <a:r>
              <a:rPr lang="en-US" baseline="0" dirty="0" err="1"/>
              <a:t>traiing</a:t>
            </a:r>
            <a:r>
              <a:rPr lang="en-US" baseline="0" dirty="0"/>
              <a:t> deep neural networks in the federated setting, we choose this clustering models first because it is useful, for example in identifying patient data cluster structures.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28</a:t>
            </a:fld>
            <a:endParaRPr lang="en-US"/>
          </a:p>
        </p:txBody>
      </p:sp>
    </p:spTree>
    <p:extLst>
      <p:ext uri="{BB962C8B-B14F-4D97-AF65-F5344CB8AC3E}">
        <p14:creationId xmlns:p14="http://schemas.microsoft.com/office/powerpoint/2010/main" val="375080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Also this cluster model gives us efficient algorithms with theoretical performance guarantee.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29</a:t>
            </a:fld>
            <a:endParaRPr lang="en-US"/>
          </a:p>
        </p:txBody>
      </p:sp>
    </p:spTree>
    <p:extLst>
      <p:ext uri="{BB962C8B-B14F-4D97-AF65-F5344CB8AC3E}">
        <p14:creationId xmlns:p14="http://schemas.microsoft.com/office/powerpoint/2010/main" val="306313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a:t>
            </a:r>
            <a:r>
              <a:rPr lang="en-US" baseline="0" dirty="0"/>
              <a:t> motivation for  is that many tech giants, like google, meta and X, </a:t>
            </a:r>
            <a:r>
              <a:rPr lang="en-US" baseline="0" dirty="0" err="1"/>
              <a:t>insitutions</a:t>
            </a:r>
            <a:r>
              <a:rPr lang="en-US" baseline="0" dirty="0"/>
              <a:t> such as hospitals or banks have </a:t>
            </a:r>
            <a:r>
              <a:rPr lang="en-US" baseline="0" dirty="0" err="1"/>
              <a:t>exlusive</a:t>
            </a:r>
            <a:r>
              <a:rPr lang="en-US" baseline="0" dirty="0"/>
              <a:t> access to a lot of our data.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a:t>
            </a:fld>
            <a:endParaRPr lang="en-US"/>
          </a:p>
        </p:txBody>
      </p:sp>
    </p:spTree>
    <p:extLst>
      <p:ext uri="{BB962C8B-B14F-4D97-AF65-F5344CB8AC3E}">
        <p14:creationId xmlns:p14="http://schemas.microsoft.com/office/powerpoint/2010/main" val="2167355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a:t>
            </a:r>
            <a:r>
              <a:rPr lang="en-US" baseline="0" dirty="0"/>
              <a:t> it is a new scenario that is not fully investigated</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30</a:t>
            </a:fld>
            <a:endParaRPr lang="en-US"/>
          </a:p>
        </p:txBody>
      </p:sp>
    </p:spTree>
    <p:extLst>
      <p:ext uri="{BB962C8B-B14F-4D97-AF65-F5344CB8AC3E}">
        <p14:creationId xmlns:p14="http://schemas.microsoft.com/office/powerpoint/2010/main" val="3341194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is our goal?</a:t>
            </a:r>
            <a:r>
              <a:rPr lang="en-US" baseline="0" dirty="0"/>
              <a:t> Our goal is to train a cluster model in the federated setting that supports efficient unlearning</a:t>
            </a:r>
            <a:r>
              <a:rPr lang="en-US" baseline="0"/>
              <a:t>, We choose the kmeans clustering model since this is a standard clustering model.</a:t>
            </a:r>
            <a:endParaRPr lang="en-US" baseline="0" dirty="0"/>
          </a:p>
          <a:p>
            <a:endParaRPr lang="en-US" baseline="0" dirty="0"/>
          </a:p>
          <a:p>
            <a:r>
              <a:rPr lang="en-US" baseline="0" dirty="0"/>
              <a:t>We want low communication overhead, we consider one round communication from users to the server.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31</a:t>
            </a:fld>
            <a:endParaRPr lang="en-US"/>
          </a:p>
        </p:txBody>
      </p:sp>
    </p:spTree>
    <p:extLst>
      <p:ext uri="{BB962C8B-B14F-4D97-AF65-F5344CB8AC3E}">
        <p14:creationId xmlns:p14="http://schemas.microsoft.com/office/powerpoint/2010/main" val="4110028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Of</a:t>
            </a:r>
            <a:r>
              <a:rPr lang="en-US" baseline="0" dirty="0"/>
              <a:t> course to support unlearning, there is no free lunch. There is a sacrifice in the clustering performance. But we want to sacrifice only a little in the clustering performance.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32</a:t>
            </a:fld>
            <a:endParaRPr lang="en-US"/>
          </a:p>
        </p:txBody>
      </p:sp>
    </p:spTree>
    <p:extLst>
      <p:ext uri="{BB962C8B-B14F-4D97-AF65-F5344CB8AC3E}">
        <p14:creationId xmlns:p14="http://schemas.microsoft.com/office/powerpoint/2010/main" val="1590354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want</a:t>
            </a:r>
            <a:r>
              <a:rPr lang="en-US" baseline="0" dirty="0"/>
              <a:t> the algorithm to be private in communication and satisfy the exact unlearning property</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33</a:t>
            </a:fld>
            <a:endParaRPr lang="en-US"/>
          </a:p>
        </p:txBody>
      </p:sp>
    </p:spTree>
    <p:extLst>
      <p:ext uri="{BB962C8B-B14F-4D97-AF65-F5344CB8AC3E}">
        <p14:creationId xmlns:p14="http://schemas.microsoft.com/office/powerpoint/2010/main" val="1342896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we want the </a:t>
            </a:r>
            <a:r>
              <a:rPr lang="en-US" dirty="0" err="1"/>
              <a:t>the</a:t>
            </a:r>
            <a:r>
              <a:rPr lang="en-US" dirty="0"/>
              <a:t> computational</a:t>
            </a:r>
            <a:r>
              <a:rPr lang="en-US" baseline="0" dirty="0"/>
              <a:t> complexity to be small.</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34</a:t>
            </a:fld>
            <a:endParaRPr lang="en-US"/>
          </a:p>
        </p:txBody>
      </p:sp>
    </p:spTree>
    <p:extLst>
      <p:ext uri="{BB962C8B-B14F-4D97-AF65-F5344CB8AC3E}">
        <p14:creationId xmlns:p14="http://schemas.microsoft.com/office/powerpoint/2010/main" val="1619359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To give a brief</a:t>
            </a:r>
            <a:r>
              <a:rPr lang="en-US" baseline="0" dirty="0"/>
              <a:t> introduction of the related works. K-FED, deals with learning clustering models in </a:t>
            </a:r>
            <a:r>
              <a:rPr lang="en-US" baseline="0" dirty="0" err="1"/>
              <a:t>federeated</a:t>
            </a:r>
            <a:r>
              <a:rPr lang="en-US" baseline="0" dirty="0"/>
              <a:t> setting. With no privacy protection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35</a:t>
            </a:fld>
            <a:endParaRPr lang="en-US"/>
          </a:p>
        </p:txBody>
      </p:sp>
    </p:spTree>
    <p:extLst>
      <p:ext uri="{BB962C8B-B14F-4D97-AF65-F5344CB8AC3E}">
        <p14:creationId xmlns:p14="http://schemas.microsoft.com/office/powerpoint/2010/main" val="247367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computational complexity</a:t>
            </a:r>
            <a:r>
              <a:rPr lang="en-US" baseline="0" dirty="0"/>
              <a:t> is also high</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36</a:t>
            </a:fld>
            <a:endParaRPr lang="en-US"/>
          </a:p>
        </p:txBody>
      </p:sp>
    </p:spTree>
    <p:extLst>
      <p:ext uri="{BB962C8B-B14F-4D97-AF65-F5344CB8AC3E}">
        <p14:creationId xmlns:p14="http://schemas.microsoft.com/office/powerpoint/2010/main" val="1693104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SecFC</a:t>
            </a:r>
            <a:r>
              <a:rPr lang="en-US" dirty="0"/>
              <a:t> deals with the same setting of training</a:t>
            </a:r>
            <a:r>
              <a:rPr lang="en-US" baseline="0" dirty="0"/>
              <a:t> cluster models in the federated setting. It </a:t>
            </a:r>
            <a:r>
              <a:rPr lang="en-US" baseline="0" dirty="0" err="1"/>
              <a:t>consideres</a:t>
            </a:r>
            <a:r>
              <a:rPr lang="en-US" baseline="0" dirty="0"/>
              <a:t> privacy but sacrifice communication and computational complexity.</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37</a:t>
            </a:fld>
            <a:endParaRPr lang="en-US"/>
          </a:p>
        </p:txBody>
      </p:sp>
    </p:spTree>
    <p:extLst>
      <p:ext uri="{BB962C8B-B14F-4D97-AF65-F5344CB8AC3E}">
        <p14:creationId xmlns:p14="http://schemas.microsoft.com/office/powerpoint/2010/main" val="659778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Also, these federated clustering methods do not have</a:t>
            </a:r>
            <a:r>
              <a:rPr lang="en-US" baseline="0" dirty="0"/>
              <a:t> corresponding efficient unlearning algorithms.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38</a:t>
            </a:fld>
            <a:endParaRPr lang="en-US"/>
          </a:p>
        </p:txBody>
      </p:sp>
    </p:spTree>
    <p:extLst>
      <p:ext uri="{BB962C8B-B14F-4D97-AF65-F5344CB8AC3E}">
        <p14:creationId xmlns:p14="http://schemas.microsoft.com/office/powerpoint/2010/main" val="3155909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the following, I will first first talk about how to train clustering models in the federated setting with good performance, low communication and computation cost, and then discuss how to do efficient unlearning based on our federated clustering  algorithm. Let me start with the formulation of the problem.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39</a:t>
            </a:fld>
            <a:endParaRPr lang="en-US"/>
          </a:p>
        </p:txBody>
      </p:sp>
    </p:spTree>
    <p:extLst>
      <p:ext uri="{BB962C8B-B14F-4D97-AF65-F5344CB8AC3E}">
        <p14:creationId xmlns:p14="http://schemas.microsoft.com/office/powerpoint/2010/main" val="203422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Furthermore, the governments are trying to come up with data protection regulations to ensure users’ rights to limit data collection and usage in companies or other organizations. Examples include, </a:t>
            </a:r>
            <a:r>
              <a:rPr lang="en-US" baseline="0" dirty="0" err="1"/>
              <a:t>gdpr</a:t>
            </a:r>
            <a:r>
              <a:rPr lang="en-US" baseline="0" dirty="0"/>
              <a:t> and </a:t>
            </a:r>
            <a:r>
              <a:rPr lang="en-US" baseline="0" dirty="0" err="1"/>
              <a:t>ccpa</a:t>
            </a:r>
            <a:r>
              <a:rPr lang="en-US" baseline="0" dirty="0"/>
              <a:t>.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a:t>
            </a:fld>
            <a:endParaRPr lang="en-US"/>
          </a:p>
        </p:txBody>
      </p:sp>
    </p:spTree>
    <p:extLst>
      <p:ext uri="{BB962C8B-B14F-4D97-AF65-F5344CB8AC3E}">
        <p14:creationId xmlns:p14="http://schemas.microsoft.com/office/powerpoint/2010/main" val="515751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consider federated training of k means clustering models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40</a:t>
            </a:fld>
            <a:endParaRPr lang="en-US"/>
          </a:p>
        </p:txBody>
      </p:sp>
    </p:spTree>
    <p:extLst>
      <p:ext uri="{BB962C8B-B14F-4D97-AF65-F5344CB8AC3E}">
        <p14:creationId xmlns:p14="http://schemas.microsoft.com/office/powerpoint/2010/main" val="113557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 there are L clients</a:t>
            </a: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41</a:t>
            </a:fld>
            <a:endParaRPr lang="en-US"/>
          </a:p>
        </p:txBody>
      </p:sp>
    </p:spTree>
    <p:extLst>
      <p:ext uri="{BB962C8B-B14F-4D97-AF65-F5344CB8AC3E}">
        <p14:creationId xmlns:p14="http://schemas.microsoft.com/office/powerpoint/2010/main" val="4160680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Each having</a:t>
            </a:r>
            <a:r>
              <a:rPr lang="en-US" baseline="0" dirty="0"/>
              <a:t> its own dataset, that can be </a:t>
            </a:r>
            <a:r>
              <a:rPr lang="en-US" baseline="0" dirty="0" err="1"/>
              <a:t>hetereogenous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42</a:t>
            </a:fld>
            <a:endParaRPr lang="en-US"/>
          </a:p>
        </p:txBody>
      </p:sp>
    </p:spTree>
    <p:extLst>
      <p:ext uri="{BB962C8B-B14F-4D97-AF65-F5344CB8AC3E}">
        <p14:creationId xmlns:p14="http://schemas.microsoft.com/office/powerpoint/2010/main" val="2373806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clustering</a:t>
            </a:r>
            <a:r>
              <a:rPr lang="en-US" baseline="0" dirty="0"/>
              <a:t> loss, which is the objective we want to minimize,  is the sum of square of distances between the </a:t>
            </a:r>
            <a:r>
              <a:rPr lang="en-US" baseline="0" dirty="0" err="1"/>
              <a:t>datapoints</a:t>
            </a:r>
            <a:r>
              <a:rPr lang="en-US" baseline="0" dirty="0"/>
              <a:t> and the </a:t>
            </a:r>
            <a:r>
              <a:rPr lang="en-US" altLang="zh-CN" baseline="0" dirty="0"/>
              <a:t>centroids globally trained at the server. </a:t>
            </a:r>
            <a:r>
              <a:rPr lang="en-US" baseline="0" dirty="0"/>
              <a:t>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43</a:t>
            </a:fld>
            <a:endParaRPr lang="en-US"/>
          </a:p>
        </p:txBody>
      </p:sp>
    </p:spTree>
    <p:extLst>
      <p:ext uri="{BB962C8B-B14F-4D97-AF65-F5344CB8AC3E}">
        <p14:creationId xmlns:p14="http://schemas.microsoft.com/office/powerpoint/2010/main" val="548979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a:t>
            </a:r>
            <a:r>
              <a:rPr lang="en-US" baseline="0" dirty="0"/>
              <a:t> we assume that local clients might not have data in all the K clusters because of </a:t>
            </a:r>
            <a:r>
              <a:rPr lang="en-US" baseline="0" dirty="0" err="1"/>
              <a:t>hetereougeity</a:t>
            </a:r>
            <a:r>
              <a:rPr lang="en-US" baseline="0" dirty="0"/>
              <a:t>. So we use </a:t>
            </a:r>
            <a:r>
              <a:rPr lang="en-US" baseline="0" dirty="0" err="1"/>
              <a:t>Cls</a:t>
            </a:r>
            <a:r>
              <a:rPr lang="en-US" baseline="0" dirty="0"/>
              <a:t> to denote the centroids of a subset of K clusters that the data of client l fall into.</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44</a:t>
            </a:fld>
            <a:endParaRPr lang="en-US"/>
          </a:p>
        </p:txBody>
      </p:sp>
    </p:spTree>
    <p:extLst>
      <p:ext uri="{BB962C8B-B14F-4D97-AF65-F5344CB8AC3E}">
        <p14:creationId xmlns:p14="http://schemas.microsoft.com/office/powerpoint/2010/main" val="1722478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OK. We are now ready to go through the whole federated</a:t>
            </a:r>
            <a:r>
              <a:rPr lang="en-US" baseline="0" dirty="0"/>
              <a:t> clustering framework. While more details will be provided later, let me first give an overview of the framework. The clients first use the k means++ initialization and obtain local k means models. The </a:t>
            </a:r>
            <a:r>
              <a:rPr lang="en-US" baseline="0" dirty="0" err="1"/>
              <a:t>kmeans</a:t>
            </a:r>
            <a:r>
              <a:rPr lang="en-US" baseline="0" dirty="0"/>
              <a:t> ++ is a randomized algorithm that we leverage for achieving exact unlearning. It also has a good theoretic guarantee on the loss.</a:t>
            </a:r>
          </a:p>
          <a:p>
            <a:endParaRPr lang="en-US" baseline="0" dirty="0"/>
          </a:p>
          <a:p>
            <a:endParaRPr lang="en-US" baseline="0" dirty="0"/>
          </a:p>
        </p:txBody>
      </p:sp>
      <p:sp>
        <p:nvSpPr>
          <p:cNvPr id="4" name="灯片编号占位符 3"/>
          <p:cNvSpPr>
            <a:spLocks noGrp="1"/>
          </p:cNvSpPr>
          <p:nvPr>
            <p:ph type="sldNum" sz="quarter" idx="10"/>
          </p:nvPr>
        </p:nvSpPr>
        <p:spPr/>
        <p:txBody>
          <a:bodyPr/>
          <a:lstStyle/>
          <a:p>
            <a:fld id="{88BCCEDB-2988-4716-9B41-DCBEA2FFAE37}" type="slidenum">
              <a:rPr lang="en-US" smtClean="0"/>
              <a:t>45</a:t>
            </a:fld>
            <a:endParaRPr lang="en-US"/>
          </a:p>
        </p:txBody>
      </p:sp>
    </p:spTree>
    <p:extLst>
      <p:ext uri="{BB962C8B-B14F-4D97-AF65-F5344CB8AC3E}">
        <p14:creationId xmlns:p14="http://schemas.microsoft.com/office/powerpoint/2010/main" val="2896841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After obtaining local models, the clients compute what information about local models they need to transmit to the server. Here we first quantize the k </a:t>
            </a:r>
            <a:r>
              <a:rPr lang="en-US" baseline="0" dirty="0" err="1"/>
              <a:t>centraoids</a:t>
            </a:r>
            <a:r>
              <a:rPr lang="en-US" baseline="0" dirty="0"/>
              <a:t> local models, this quantization step make the local models more resilient to small perturbations of the centroids and also hide the information about the centroids, this stability of local models is  important so that we don’t need to retrain the local models every time upon data removal request and thus have low unlearn complexity. After quantization, we use the cluster size and quantized centroids to represent local models.</a:t>
            </a:r>
          </a:p>
        </p:txBody>
      </p:sp>
      <p:sp>
        <p:nvSpPr>
          <p:cNvPr id="4" name="灯片编号占位符 3"/>
          <p:cNvSpPr>
            <a:spLocks noGrp="1"/>
          </p:cNvSpPr>
          <p:nvPr>
            <p:ph type="sldNum" sz="quarter" idx="10"/>
          </p:nvPr>
        </p:nvSpPr>
        <p:spPr/>
        <p:txBody>
          <a:bodyPr/>
          <a:lstStyle/>
          <a:p>
            <a:fld id="{88BCCEDB-2988-4716-9B41-DCBEA2FFAE37}" type="slidenum">
              <a:rPr lang="en-US" smtClean="0"/>
              <a:t>46</a:t>
            </a:fld>
            <a:endParaRPr lang="en-US"/>
          </a:p>
        </p:txBody>
      </p:sp>
    </p:spTree>
    <p:extLst>
      <p:ext uri="{BB962C8B-B14F-4D97-AF65-F5344CB8AC3E}">
        <p14:creationId xmlns:p14="http://schemas.microsoft.com/office/powerpoint/2010/main" val="833189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Such representation is privately</a:t>
            </a:r>
            <a:r>
              <a:rPr lang="en-US" baseline="0" dirty="0"/>
              <a:t> and efficiently transmitted to the server through a secure compressed multiset aggregation algorithm.</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47</a:t>
            </a:fld>
            <a:endParaRPr lang="en-US"/>
          </a:p>
        </p:txBody>
      </p:sp>
    </p:spTree>
    <p:extLst>
      <p:ext uri="{BB962C8B-B14F-4D97-AF65-F5344CB8AC3E}">
        <p14:creationId xmlns:p14="http://schemas.microsoft.com/office/powerpoint/2010/main" val="1001084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a:t>
            </a:r>
            <a:r>
              <a:rPr lang="en-US" baseline="0" dirty="0"/>
              <a:t> server then use the information about local models to train a global k means model. </a:t>
            </a:r>
            <a:r>
              <a:rPr lang="en-US" altLang="zh-CN" baseline="0" dirty="0"/>
              <a:t>It first obtain the summary statistics of the local clusters. For each centroid, sum up the cluster sizes with the same centroid.</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48</a:t>
            </a:fld>
            <a:endParaRPr lang="en-US"/>
          </a:p>
        </p:txBody>
      </p:sp>
    </p:spTree>
    <p:extLst>
      <p:ext uri="{BB962C8B-B14F-4D97-AF65-F5344CB8AC3E}">
        <p14:creationId xmlns:p14="http://schemas.microsoft.com/office/powerpoint/2010/main" val="3417538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a:t>
            </a:r>
            <a:r>
              <a:rPr lang="en-US" baseline="0" dirty="0"/>
              <a:t> server then run k means ++ to learn the global model</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49</a:t>
            </a:fld>
            <a:endParaRPr lang="en-US"/>
          </a:p>
        </p:txBody>
      </p:sp>
    </p:spTree>
    <p:extLst>
      <p:ext uri="{BB962C8B-B14F-4D97-AF65-F5344CB8AC3E}">
        <p14:creationId xmlns:p14="http://schemas.microsoft.com/office/powerpoint/2010/main" val="302557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As you can see the personal data usually reside at different locations.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a:t>
            </a:fld>
            <a:endParaRPr lang="en-US"/>
          </a:p>
        </p:txBody>
      </p:sp>
    </p:spTree>
    <p:extLst>
      <p:ext uri="{BB962C8B-B14F-4D97-AF65-F5344CB8AC3E}">
        <p14:creationId xmlns:p14="http://schemas.microsoft.com/office/powerpoint/2010/main" val="2876118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 me now give a brief introduction of more details about</a:t>
            </a:r>
            <a:r>
              <a:rPr lang="en-US" baseline="0" dirty="0"/>
              <a:t> the whole framework. First is the k means++ initialization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50</a:t>
            </a:fld>
            <a:endParaRPr lang="en-US"/>
          </a:p>
        </p:txBody>
      </p:sp>
    </p:spTree>
    <p:extLst>
      <p:ext uri="{BB962C8B-B14F-4D97-AF65-F5344CB8AC3E}">
        <p14:creationId xmlns:p14="http://schemas.microsoft.com/office/powerpoint/2010/main" val="2620015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It is a fast and randomized selection of k centroids with theoretical guarantee</a:t>
            </a:r>
            <a:r>
              <a:rPr lang="en-US" baseline="0" dirty="0"/>
              <a:t> on the loss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51</a:t>
            </a:fld>
            <a:endParaRPr lang="en-US"/>
          </a:p>
        </p:txBody>
      </p:sp>
    </p:spTree>
    <p:extLst>
      <p:ext uri="{BB962C8B-B14F-4D97-AF65-F5344CB8AC3E}">
        <p14:creationId xmlns:p14="http://schemas.microsoft.com/office/powerpoint/2010/main" val="554818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way it works is to randomly and</a:t>
            </a:r>
            <a:r>
              <a:rPr lang="en-US" baseline="0" dirty="0"/>
              <a:t> sequentially select centroids from the data set</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52</a:t>
            </a:fld>
            <a:endParaRPr lang="en-US"/>
          </a:p>
        </p:txBody>
      </p:sp>
    </p:spTree>
    <p:extLst>
      <p:ext uri="{BB962C8B-B14F-4D97-AF65-F5344CB8AC3E}">
        <p14:creationId xmlns:p14="http://schemas.microsoft.com/office/powerpoint/2010/main" val="3213401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Where each</a:t>
            </a:r>
            <a:r>
              <a:rPr lang="en-US" baseline="0" dirty="0"/>
              <a:t> data point is selected as a centroid with </a:t>
            </a:r>
            <a:r>
              <a:rPr lang="en-US" baseline="0" dirty="0" err="1"/>
              <a:t>probaibilty</a:t>
            </a:r>
            <a:r>
              <a:rPr lang="en-US" baseline="0" dirty="0"/>
              <a:t> proportional to its distance to existing </a:t>
            </a:r>
            <a:r>
              <a:rPr lang="en-US" baseline="0" dirty="0" err="1"/>
              <a:t>slected</a:t>
            </a:r>
            <a:r>
              <a:rPr lang="en-US" baseline="0" dirty="0"/>
              <a:t> centroids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53</a:t>
            </a:fld>
            <a:endParaRPr lang="en-US"/>
          </a:p>
        </p:txBody>
      </p:sp>
    </p:spTree>
    <p:extLst>
      <p:ext uri="{BB962C8B-B14F-4D97-AF65-F5344CB8AC3E}">
        <p14:creationId xmlns:p14="http://schemas.microsoft.com/office/powerpoint/2010/main" val="2727527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means that </a:t>
            </a:r>
            <a:r>
              <a:rPr lang="en-US" dirty="0" err="1"/>
              <a:t>datapoints</a:t>
            </a:r>
            <a:r>
              <a:rPr lang="en-US" dirty="0"/>
              <a:t> that are further to the existing centroids are more likely</a:t>
            </a:r>
            <a:r>
              <a:rPr lang="en-US" baseline="0" dirty="0"/>
              <a:t> to be </a:t>
            </a:r>
            <a:r>
              <a:rPr lang="en-US" baseline="0" dirty="0" err="1"/>
              <a:t>seletecd</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54</a:t>
            </a:fld>
            <a:endParaRPr lang="en-US"/>
          </a:p>
        </p:txBody>
      </p:sp>
    </p:spTree>
    <p:extLst>
      <p:ext uri="{BB962C8B-B14F-4D97-AF65-F5344CB8AC3E}">
        <p14:creationId xmlns:p14="http://schemas.microsoft.com/office/powerpoint/2010/main" val="3885313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a:t>
            </a:r>
            <a:r>
              <a:rPr lang="en-US" baseline="0" dirty="0"/>
              <a:t> quantization step quantize the centroids in a uniformly spaced grid. Here d is the </a:t>
            </a:r>
            <a:r>
              <a:rPr lang="en-US" baseline="0" dirty="0" err="1"/>
              <a:t>dimensioan</a:t>
            </a:r>
            <a:r>
              <a:rPr lang="en-US" baseline="0" dirty="0"/>
              <a:t> of the grid B is the number of steps along each dimension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55</a:t>
            </a:fld>
            <a:endParaRPr lang="en-US"/>
          </a:p>
        </p:txBody>
      </p:sp>
    </p:spTree>
    <p:extLst>
      <p:ext uri="{BB962C8B-B14F-4D97-AF65-F5344CB8AC3E}">
        <p14:creationId xmlns:p14="http://schemas.microsoft.com/office/powerpoint/2010/main" val="261632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Then we use</a:t>
            </a:r>
            <a:r>
              <a:rPr lang="en-US" baseline="0" dirty="0"/>
              <a:t> a vector </a:t>
            </a:r>
            <a:r>
              <a:rPr lang="en-US" baseline="0" dirty="0" err="1"/>
              <a:t>ql</a:t>
            </a:r>
            <a:r>
              <a:rPr lang="en-US" baseline="0" dirty="0"/>
              <a:t> to encode the size and the quantized centroid  of each cluster into a vector</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56</a:t>
            </a:fld>
            <a:endParaRPr lang="en-US"/>
          </a:p>
        </p:txBody>
      </p:sp>
    </p:spTree>
    <p:extLst>
      <p:ext uri="{BB962C8B-B14F-4D97-AF65-F5344CB8AC3E}">
        <p14:creationId xmlns:p14="http://schemas.microsoft.com/office/powerpoint/2010/main" val="26767582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 example</a:t>
            </a:r>
            <a:r>
              <a:rPr lang="en-US" baseline="0" dirty="0"/>
              <a:t>, in this case the first vector indicates that there are three clusters. there is a cluster with centroid in this region that has 5 points. A cluster of 6  points with centroid in this region.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57</a:t>
            </a:fld>
            <a:endParaRPr lang="en-US"/>
          </a:p>
        </p:txBody>
      </p:sp>
    </p:spTree>
    <p:extLst>
      <p:ext uri="{BB962C8B-B14F-4D97-AF65-F5344CB8AC3E}">
        <p14:creationId xmlns:p14="http://schemas.microsoft.com/office/powerpoint/2010/main" val="720500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 example</a:t>
            </a:r>
            <a:r>
              <a:rPr lang="en-US" baseline="0" dirty="0"/>
              <a:t>, in this case the first vector indicates that there are three clusters. there is a cluster with centroid in this region that has 5 points. A cluster of 6  points with centroid in this region.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58</a:t>
            </a:fld>
            <a:endParaRPr lang="en-US"/>
          </a:p>
        </p:txBody>
      </p:sp>
    </p:spTree>
    <p:extLst>
      <p:ext uri="{BB962C8B-B14F-4D97-AF65-F5344CB8AC3E}">
        <p14:creationId xmlns:p14="http://schemas.microsoft.com/office/powerpoint/2010/main" val="1003983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I</a:t>
            </a:r>
            <a:r>
              <a:rPr lang="en-US" altLang="zh-CN" baseline="0" dirty="0"/>
              <a:t> want to highlight our algorithm securely transmit the  local models to the server. It leverages the sparsity of the local model information which is encoded into the vector q. we know that there are at most k nonzero entries in q since there are k clusters. This is of independent interest to aggregate sparse models in federated learning. Existing works either requires high communication or computation cost. We addressed this issue using tools from coding theory. We were surprised to find coding theory to be powerful in federated learning tasks.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59</a:t>
            </a:fld>
            <a:endParaRPr lang="en-US"/>
          </a:p>
        </p:txBody>
      </p:sp>
    </p:spTree>
    <p:extLst>
      <p:ext uri="{BB962C8B-B14F-4D97-AF65-F5344CB8AC3E}">
        <p14:creationId xmlns:p14="http://schemas.microsoft.com/office/powerpoint/2010/main" val="393518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may be of different types, we</a:t>
            </a:r>
            <a:r>
              <a:rPr lang="en-US" baseline="0" dirty="0"/>
              <a:t> want to find a learning paradigm that is suitable for learning with distributed and </a:t>
            </a:r>
            <a:r>
              <a:rPr lang="en-US" baseline="0" dirty="0" err="1"/>
              <a:t>hetereogeneous</a:t>
            </a:r>
            <a:r>
              <a:rPr lang="en-US" baseline="0" dirty="0"/>
              <a:t> data</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a:t>
            </a:fld>
            <a:endParaRPr lang="en-US"/>
          </a:p>
        </p:txBody>
      </p:sp>
    </p:spTree>
    <p:extLst>
      <p:ext uri="{BB962C8B-B14F-4D97-AF65-F5344CB8AC3E}">
        <p14:creationId xmlns:p14="http://schemas.microsoft.com/office/powerpoint/2010/main" val="1414842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To describe more details of the algorithm The</a:t>
            </a:r>
            <a:r>
              <a:rPr lang="en-US" baseline="0" dirty="0"/>
              <a:t> goal of transmission is for the server to securely aggregate the local models, encoded as vectors </a:t>
            </a:r>
            <a:r>
              <a:rPr lang="en-US" baseline="0" dirty="0" err="1"/>
              <a:t>ql</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60</a:t>
            </a:fld>
            <a:endParaRPr lang="en-US"/>
          </a:p>
        </p:txBody>
      </p:sp>
    </p:spTree>
    <p:extLst>
      <p:ext uri="{BB962C8B-B14F-4D97-AF65-F5344CB8AC3E}">
        <p14:creationId xmlns:p14="http://schemas.microsoft.com/office/powerpoint/2010/main" val="3730959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While satisfying the privacy</a:t>
            </a:r>
            <a:r>
              <a:rPr lang="en-US" baseline="0" dirty="0"/>
              <a:t> requirement that the server cannot learn anything beyond the sum.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61</a:t>
            </a:fld>
            <a:endParaRPr lang="en-US"/>
          </a:p>
        </p:txBody>
      </p:sp>
    </p:spTree>
    <p:extLst>
      <p:ext uri="{BB962C8B-B14F-4D97-AF65-F5344CB8AC3E}">
        <p14:creationId xmlns:p14="http://schemas.microsoft.com/office/powerpoint/2010/main" val="2427967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One approach is to use the secure aggregation</a:t>
            </a:r>
            <a:r>
              <a:rPr lang="en-US" baseline="0" dirty="0"/>
              <a:t> algorithm for each dimension of q. Recall that secure aggregation is a method to privately average the local models. However, this results in high communication cost since q has large dimension.</a:t>
            </a:r>
          </a:p>
        </p:txBody>
      </p:sp>
      <p:sp>
        <p:nvSpPr>
          <p:cNvPr id="4" name="灯片编号占位符 3"/>
          <p:cNvSpPr>
            <a:spLocks noGrp="1"/>
          </p:cNvSpPr>
          <p:nvPr>
            <p:ph type="sldNum" sz="quarter" idx="10"/>
          </p:nvPr>
        </p:nvSpPr>
        <p:spPr/>
        <p:txBody>
          <a:bodyPr/>
          <a:lstStyle/>
          <a:p>
            <a:fld id="{88BCCEDB-2988-4716-9B41-DCBEA2FFAE37}" type="slidenum">
              <a:rPr lang="en-US" smtClean="0"/>
              <a:t>62</a:t>
            </a:fld>
            <a:endParaRPr lang="en-US"/>
          </a:p>
        </p:txBody>
      </p:sp>
    </p:spTree>
    <p:extLst>
      <p:ext uri="{BB962C8B-B14F-4D97-AF65-F5344CB8AC3E}">
        <p14:creationId xmlns:p14="http://schemas.microsoft.com/office/powerpoint/2010/main" val="1282808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Our</a:t>
            </a:r>
            <a:r>
              <a:rPr lang="en-US" baseline="0" dirty="0"/>
              <a:t> idea is to use Reed-Solomon codes, which is a class of error-correcting codes that are able to identify sparse error patterns. What we do is that we treat the vectors </a:t>
            </a:r>
            <a:r>
              <a:rPr lang="en-US" baseline="0" dirty="0" err="1"/>
              <a:t>ql</a:t>
            </a:r>
            <a:r>
              <a:rPr lang="en-US" baseline="0" dirty="0"/>
              <a:t> as sparse error patterns and use Reed-Solomon code to recover these error patterns.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63</a:t>
            </a:fld>
            <a:endParaRPr lang="en-US"/>
          </a:p>
        </p:txBody>
      </p:sp>
    </p:spTree>
    <p:extLst>
      <p:ext uri="{BB962C8B-B14F-4D97-AF65-F5344CB8AC3E}">
        <p14:creationId xmlns:p14="http://schemas.microsoft.com/office/powerpoint/2010/main" val="1680693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Reed-</a:t>
            </a:r>
            <a:r>
              <a:rPr lang="en-US" dirty="0" err="1"/>
              <a:t>Somomon</a:t>
            </a:r>
            <a:r>
              <a:rPr lang="en-US" dirty="0"/>
              <a:t> code is based on polynomial evaluations. We transmit these polynomial evaluations and add noise to the evaluations.</a:t>
            </a:r>
          </a:p>
        </p:txBody>
      </p:sp>
      <p:sp>
        <p:nvSpPr>
          <p:cNvPr id="4" name="灯片编号占位符 3"/>
          <p:cNvSpPr>
            <a:spLocks noGrp="1"/>
          </p:cNvSpPr>
          <p:nvPr>
            <p:ph type="sldNum" sz="quarter" idx="10"/>
          </p:nvPr>
        </p:nvSpPr>
        <p:spPr/>
        <p:txBody>
          <a:bodyPr/>
          <a:lstStyle/>
          <a:p>
            <a:fld id="{88BCCEDB-2988-4716-9B41-DCBEA2FFAE37}" type="slidenum">
              <a:rPr lang="en-US" smtClean="0"/>
              <a:t>64</a:t>
            </a:fld>
            <a:endParaRPr lang="en-US"/>
          </a:p>
        </p:txBody>
      </p:sp>
    </p:spTree>
    <p:extLst>
      <p:ext uri="{BB962C8B-B14F-4D97-AF65-F5344CB8AC3E}">
        <p14:creationId xmlns:p14="http://schemas.microsoft.com/office/powerpoint/2010/main" val="3130937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As secure aggregation does, which</a:t>
            </a:r>
            <a:r>
              <a:rPr lang="en-US" baseline="0" dirty="0"/>
              <a:t> is adding noises that sum up to 0.</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65</a:t>
            </a:fld>
            <a:endParaRPr lang="en-US"/>
          </a:p>
        </p:txBody>
      </p:sp>
    </p:spTree>
    <p:extLst>
      <p:ext uri="{BB962C8B-B14F-4D97-AF65-F5344CB8AC3E}">
        <p14:creationId xmlns:p14="http://schemas.microsoft.com/office/powerpoint/2010/main" val="583808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is a</a:t>
            </a:r>
            <a:r>
              <a:rPr lang="en-US" baseline="0" dirty="0"/>
              <a:t> theoretical guarantee of our secure sparse model aggregation algorithm. We achieve optimal communication cost that is logarithm in the number of quantized regions, while this is linear in existing works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66</a:t>
            </a:fld>
            <a:endParaRPr lang="en-US"/>
          </a:p>
        </p:txBody>
      </p:sp>
    </p:spTree>
    <p:extLst>
      <p:ext uri="{BB962C8B-B14F-4D97-AF65-F5344CB8AC3E}">
        <p14:creationId xmlns:p14="http://schemas.microsoft.com/office/powerpoint/2010/main" val="24189463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is</a:t>
            </a:r>
            <a:r>
              <a:rPr lang="en-US" baseline="0" dirty="0"/>
              <a:t> a recent work that achieves similarly optimal communication cost but requires intractable computation complexity. While our algorithm has low computational complexity</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67</a:t>
            </a:fld>
            <a:endParaRPr lang="en-US"/>
          </a:p>
        </p:txBody>
      </p:sp>
    </p:spTree>
    <p:extLst>
      <p:ext uri="{BB962C8B-B14F-4D97-AF65-F5344CB8AC3E}">
        <p14:creationId xmlns:p14="http://schemas.microsoft.com/office/powerpoint/2010/main" val="558792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a:t>
            </a:r>
            <a:r>
              <a:rPr lang="en-US" baseline="0" dirty="0"/>
              <a:t> also have low computational complexity for cluster model training.</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68</a:t>
            </a:fld>
            <a:endParaRPr lang="en-US"/>
          </a:p>
        </p:txBody>
      </p:sp>
    </p:spTree>
    <p:extLst>
      <p:ext uri="{BB962C8B-B14F-4D97-AF65-F5344CB8AC3E}">
        <p14:creationId xmlns:p14="http://schemas.microsoft.com/office/powerpoint/2010/main" val="30743777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a:t>
            </a:r>
            <a:r>
              <a:rPr lang="en-US" baseline="0" dirty="0"/>
              <a:t> also have low computational complexity for cluster model training.</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69</a:t>
            </a:fld>
            <a:endParaRPr lang="en-US"/>
          </a:p>
        </p:txBody>
      </p:sp>
    </p:spTree>
    <p:extLst>
      <p:ext uri="{BB962C8B-B14F-4D97-AF65-F5344CB8AC3E}">
        <p14:creationId xmlns:p14="http://schemas.microsoft.com/office/powerpoint/2010/main" val="1466880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One r</a:t>
            </a:r>
            <a:r>
              <a:rPr lang="en-US" dirty="0"/>
              <a:t>epresentative paradigm</a:t>
            </a:r>
            <a:r>
              <a:rPr lang="en-US" baseline="0" dirty="0"/>
              <a:t> that characterizes this scenario is federated learning, which is a distributed learning setting, and the local devices train a model based on their own data and transmit the local models to the server and the server tries to learn a global model from local models.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a:t>
            </a:fld>
            <a:endParaRPr lang="en-US"/>
          </a:p>
        </p:txBody>
      </p:sp>
    </p:spTree>
    <p:extLst>
      <p:ext uri="{BB962C8B-B14F-4D97-AF65-F5344CB8AC3E}">
        <p14:creationId xmlns:p14="http://schemas.microsoft.com/office/powerpoint/2010/main" val="34233201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a:t>
            </a:r>
            <a:r>
              <a:rPr lang="en-US" baseline="0" dirty="0"/>
              <a:t> also have low computational complexity for cluster model training.</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70</a:t>
            </a:fld>
            <a:endParaRPr lang="en-US"/>
          </a:p>
        </p:txBody>
      </p:sp>
    </p:spTree>
    <p:extLst>
      <p:ext uri="{BB962C8B-B14F-4D97-AF65-F5344CB8AC3E}">
        <p14:creationId xmlns:p14="http://schemas.microsoft.com/office/powerpoint/2010/main" val="3889548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is our theoretical guarantee on</a:t>
            </a:r>
            <a:r>
              <a:rPr lang="en-US" baseline="0" dirty="0"/>
              <a:t> the sums of square of distance loss. It is greater than optimal by a scaling of at most an order of log k </a:t>
            </a:r>
            <a:r>
              <a:rPr lang="en-US" baseline="0" dirty="0" err="1"/>
              <a:t>squre</a:t>
            </a:r>
            <a:r>
              <a:rPr lang="en-US" baseline="0" dirty="0"/>
              <a:t>, which is </a:t>
            </a:r>
            <a:r>
              <a:rPr lang="en-US" baseline="0" dirty="0" err="1"/>
              <a:t>orderwise</a:t>
            </a:r>
            <a:r>
              <a:rPr lang="en-US" baseline="0" dirty="0"/>
              <a:t> optimal.</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71</a:t>
            </a:fld>
            <a:endParaRPr lang="en-US"/>
          </a:p>
        </p:txBody>
      </p:sp>
    </p:spTree>
    <p:extLst>
      <p:ext uri="{BB962C8B-B14F-4D97-AF65-F5344CB8AC3E}">
        <p14:creationId xmlns:p14="http://schemas.microsoft.com/office/powerpoint/2010/main" val="1312869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let</a:t>
            </a:r>
            <a:r>
              <a:rPr lang="en-US" baseline="0" dirty="0"/>
              <a:t> me show how to do unlearning in the clustering model we trained. Suppose there is a request to remove data from client l.</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72</a:t>
            </a:fld>
            <a:endParaRPr lang="en-US"/>
          </a:p>
        </p:txBody>
      </p:sp>
    </p:spTree>
    <p:extLst>
      <p:ext uri="{BB962C8B-B14F-4D97-AF65-F5344CB8AC3E}">
        <p14:creationId xmlns:p14="http://schemas.microsoft.com/office/powerpoint/2010/main" val="30454245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a:t>
            </a:r>
            <a:r>
              <a:rPr lang="en-US" baseline="0" dirty="0"/>
              <a:t> only need to do unlearning at </a:t>
            </a:r>
            <a:r>
              <a:rPr lang="en-US" baseline="0" dirty="0" err="1"/>
              <a:t>lient</a:t>
            </a:r>
            <a:r>
              <a:rPr lang="en-US" baseline="0" dirty="0"/>
              <a:t> l and the server.</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73</a:t>
            </a:fld>
            <a:endParaRPr lang="en-US"/>
          </a:p>
        </p:txBody>
      </p:sp>
    </p:spTree>
    <p:extLst>
      <p:ext uri="{BB962C8B-B14F-4D97-AF65-F5344CB8AC3E}">
        <p14:creationId xmlns:p14="http://schemas.microsoft.com/office/powerpoint/2010/main" val="131078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key idea as we have</a:t>
            </a:r>
            <a:r>
              <a:rPr lang="en-US" altLang="zh-CN" baseline="0" dirty="0"/>
              <a:t> previously mentioned</a:t>
            </a:r>
            <a:r>
              <a:rPr lang="en-US" altLang="zh-CN" dirty="0"/>
              <a:t> is that because of the </a:t>
            </a:r>
            <a:r>
              <a:rPr lang="en-US" altLang="zh-CN" dirty="0" err="1"/>
              <a:t>kmeans</a:t>
            </a:r>
            <a:r>
              <a:rPr lang="en-US" altLang="zh-CN" dirty="0"/>
              <a:t>++ initialization and quantization, the locally learned</a:t>
            </a:r>
            <a:r>
              <a:rPr lang="en-US" altLang="zh-CN" baseline="0" dirty="0"/>
              <a:t> model is stable and the need for retraining from scratch is low. So we only do retraining when the centroid is to be removed.</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74</a:t>
            </a:fld>
            <a:endParaRPr lang="en-US"/>
          </a:p>
        </p:txBody>
      </p:sp>
    </p:spTree>
    <p:extLst>
      <p:ext uri="{BB962C8B-B14F-4D97-AF65-F5344CB8AC3E}">
        <p14:creationId xmlns:p14="http://schemas.microsoft.com/office/powerpoint/2010/main" val="4278807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recall</a:t>
            </a:r>
            <a:r>
              <a:rPr lang="en-US" altLang="zh-CN" baseline="0" dirty="0"/>
              <a:t> that in </a:t>
            </a:r>
            <a:r>
              <a:rPr lang="en-US" altLang="zh-CN" dirty="0" err="1"/>
              <a:t>Kmeans</a:t>
            </a:r>
            <a:r>
              <a:rPr lang="en-US" altLang="zh-CN" dirty="0"/>
              <a:t> initialization the </a:t>
            </a:r>
            <a:r>
              <a:rPr lang="en-US" altLang="zh-CN" dirty="0" err="1"/>
              <a:t>centroiods</a:t>
            </a:r>
            <a:r>
              <a:rPr lang="en-US" altLang="zh-CN" dirty="0"/>
              <a:t> are from data points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75</a:t>
            </a:fld>
            <a:endParaRPr lang="en-US"/>
          </a:p>
        </p:txBody>
      </p:sp>
    </p:spTree>
    <p:extLst>
      <p:ext uri="{BB962C8B-B14F-4D97-AF65-F5344CB8AC3E}">
        <p14:creationId xmlns:p14="http://schemas.microsoft.com/office/powerpoint/2010/main" val="37000142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server runs the standard</a:t>
            </a:r>
            <a:r>
              <a:rPr lang="en-US" baseline="0" dirty="0"/>
              <a:t> k means algorithm upon each data </a:t>
            </a:r>
            <a:r>
              <a:rPr lang="en-US" baseline="0" dirty="0" err="1"/>
              <a:t>reoval</a:t>
            </a:r>
            <a:r>
              <a:rPr lang="en-US" baseline="0" dirty="0"/>
              <a:t> request.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76</a:t>
            </a:fld>
            <a:endParaRPr lang="en-US"/>
          </a:p>
        </p:txBody>
      </p:sp>
    </p:spTree>
    <p:extLst>
      <p:ext uri="{BB962C8B-B14F-4D97-AF65-F5344CB8AC3E}">
        <p14:creationId xmlns:p14="http://schemas.microsoft.com/office/powerpoint/2010/main" val="21395395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exact unlearning is theoretically guaranteed by</a:t>
            </a:r>
            <a:r>
              <a:rPr lang="en-US" baseline="0" dirty="0"/>
              <a:t> the randomization of k means++ initialization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77</a:t>
            </a:fld>
            <a:endParaRPr lang="en-US"/>
          </a:p>
        </p:txBody>
      </p:sp>
    </p:spTree>
    <p:extLst>
      <p:ext uri="{BB962C8B-B14F-4D97-AF65-F5344CB8AC3E}">
        <p14:creationId xmlns:p14="http://schemas.microsoft.com/office/powerpoint/2010/main" val="23713877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shows that the expected loss after unlearning is </a:t>
            </a:r>
            <a:r>
              <a:rPr lang="en-US" dirty="0" err="1"/>
              <a:t>amost</a:t>
            </a:r>
            <a:r>
              <a:rPr lang="en-US" dirty="0"/>
              <a:t> the same</a:t>
            </a:r>
            <a:r>
              <a:rPr lang="en-US" baseline="0" dirty="0"/>
              <a:t> as </a:t>
            </a:r>
            <a:r>
              <a:rPr lang="en-US" baseline="0" dirty="0" err="1"/>
              <a:t>retraiing</a:t>
            </a:r>
            <a:r>
              <a:rPr lang="en-US" baseline="0" dirty="0"/>
              <a:t> from scratch</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78</a:t>
            </a:fld>
            <a:endParaRPr lang="en-US"/>
          </a:p>
        </p:txBody>
      </p:sp>
    </p:spTree>
    <p:extLst>
      <p:ext uri="{BB962C8B-B14F-4D97-AF65-F5344CB8AC3E}">
        <p14:creationId xmlns:p14="http://schemas.microsoft.com/office/powerpoint/2010/main" val="38547365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Our </a:t>
            </a:r>
            <a:r>
              <a:rPr lang="en-US" baseline="0" dirty="0"/>
              <a:t>computation complexity for unlearning is linear in the number of data points to be removed.</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79</a:t>
            </a:fld>
            <a:endParaRPr lang="en-US"/>
          </a:p>
        </p:txBody>
      </p:sp>
    </p:spTree>
    <p:extLst>
      <p:ext uri="{BB962C8B-B14F-4D97-AF65-F5344CB8AC3E}">
        <p14:creationId xmlns:p14="http://schemas.microsoft.com/office/powerpoint/2010/main" val="3087019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solidFill>
                  <a:schemeClr val="tx1"/>
                </a:solidFill>
              </a:rPr>
              <a:t>The</a:t>
            </a:r>
            <a:r>
              <a:rPr lang="en-US" baseline="0" dirty="0">
                <a:solidFill>
                  <a:schemeClr val="tx1"/>
                </a:solidFill>
              </a:rPr>
              <a:t> typical challenges for federated learning paradigm are the limitation of computation and communication resources of local devices. So we want the learning to be communication and computation efficient at local devices and also, we have the challenges posed by the heterogeneity of data at local devices</a:t>
            </a:r>
            <a:endParaRPr lang="en-US" dirty="0">
              <a:solidFill>
                <a:prstClr val="black"/>
              </a:solidFill>
            </a:endParaRP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a:t>
            </a:fld>
            <a:endParaRPr lang="en-US"/>
          </a:p>
        </p:txBody>
      </p:sp>
    </p:spTree>
    <p:extLst>
      <p:ext uri="{BB962C8B-B14F-4D97-AF65-F5344CB8AC3E}">
        <p14:creationId xmlns:p14="http://schemas.microsoft.com/office/powerpoint/2010/main" val="21722108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However there is</a:t>
            </a:r>
            <a:r>
              <a:rPr lang="en-US" baseline="0" dirty="0"/>
              <a:t> a complexity blowup if we retrain from scratch</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80</a:t>
            </a:fld>
            <a:endParaRPr lang="en-US"/>
          </a:p>
        </p:txBody>
      </p:sp>
    </p:spTree>
    <p:extLst>
      <p:ext uri="{BB962C8B-B14F-4D97-AF65-F5344CB8AC3E}">
        <p14:creationId xmlns:p14="http://schemas.microsoft.com/office/powerpoint/2010/main" val="20752345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me quickly go over the simulation results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81</a:t>
            </a:fld>
            <a:endParaRPr lang="en-US"/>
          </a:p>
        </p:txBody>
      </p:sp>
    </p:spTree>
    <p:extLst>
      <p:ext uri="{BB962C8B-B14F-4D97-AF65-F5344CB8AC3E}">
        <p14:creationId xmlns:p14="http://schemas.microsoft.com/office/powerpoint/2010/main" val="40260064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a:t>
            </a:r>
            <a:r>
              <a:rPr lang="en-US" baseline="0" dirty="0"/>
              <a:t> compare our algorithm with retraining and existing algorithm of K-FED</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82</a:t>
            </a:fld>
            <a:endParaRPr lang="en-US"/>
          </a:p>
        </p:txBody>
      </p:sp>
    </p:spTree>
    <p:extLst>
      <p:ext uri="{BB962C8B-B14F-4D97-AF65-F5344CB8AC3E}">
        <p14:creationId xmlns:p14="http://schemas.microsoft.com/office/powerpoint/2010/main" val="35886097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are interested</a:t>
            </a:r>
            <a:r>
              <a:rPr lang="en-US" baseline="0" dirty="0"/>
              <a:t> in the loss ratio which is the ratio between the algorithm loss and the optimal loss, this is </a:t>
            </a:r>
            <a:r>
              <a:rPr lang="en-US" baseline="0" dirty="0" err="1"/>
              <a:t>astandard</a:t>
            </a:r>
            <a:r>
              <a:rPr lang="en-US" baseline="0" dirty="0"/>
              <a:t> metric to quantify clustering performance.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83</a:t>
            </a:fld>
            <a:endParaRPr lang="en-US"/>
          </a:p>
        </p:txBody>
      </p:sp>
    </p:spTree>
    <p:extLst>
      <p:ext uri="{BB962C8B-B14F-4D97-AF65-F5344CB8AC3E}">
        <p14:creationId xmlns:p14="http://schemas.microsoft.com/office/powerpoint/2010/main" val="18042172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the total</a:t>
            </a:r>
            <a:r>
              <a:rPr lang="en-US" baseline="0" dirty="0"/>
              <a:t> time for data removal.</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84</a:t>
            </a:fld>
            <a:endParaRPr lang="en-US"/>
          </a:p>
        </p:txBody>
      </p:sp>
    </p:spTree>
    <p:extLst>
      <p:ext uri="{BB962C8B-B14F-4D97-AF65-F5344CB8AC3E}">
        <p14:creationId xmlns:p14="http://schemas.microsoft.com/office/powerpoint/2010/main" val="29059454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It</a:t>
            </a:r>
            <a:r>
              <a:rPr lang="en-US" baseline="0" dirty="0"/>
              <a:t> can be seen that our algorithm outperforms K-FED in all the data sets.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85</a:t>
            </a:fld>
            <a:endParaRPr lang="en-US"/>
          </a:p>
        </p:txBody>
      </p:sp>
    </p:spTree>
    <p:extLst>
      <p:ext uri="{BB962C8B-B14F-4D97-AF65-F5344CB8AC3E}">
        <p14:creationId xmlns:p14="http://schemas.microsoft.com/office/powerpoint/2010/main" val="6795289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Also,</a:t>
            </a:r>
            <a:r>
              <a:rPr lang="en-US" baseline="0" dirty="0"/>
              <a:t> our unlearning time is less compared to existing methods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86</a:t>
            </a:fld>
            <a:endParaRPr lang="en-US"/>
          </a:p>
        </p:txBody>
      </p:sp>
    </p:spTree>
    <p:extLst>
      <p:ext uri="{BB962C8B-B14F-4D97-AF65-F5344CB8AC3E}">
        <p14:creationId xmlns:p14="http://schemas.microsoft.com/office/powerpoint/2010/main" val="3435127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a:t>
            </a:r>
            <a:r>
              <a:rPr lang="en-US" baseline="0" dirty="0"/>
              <a:t> let me briefly talk about the federated classification in hyperbolic spaces.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87</a:t>
            </a:fld>
            <a:endParaRPr lang="en-US"/>
          </a:p>
        </p:txBody>
      </p:sp>
    </p:spTree>
    <p:extLst>
      <p:ext uri="{BB962C8B-B14F-4D97-AF65-F5344CB8AC3E}">
        <p14:creationId xmlns:p14="http://schemas.microsoft.com/office/powerpoint/2010/main" val="40529122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Hyperbolic space is</a:t>
            </a:r>
            <a:r>
              <a:rPr lang="en-US" baseline="0" dirty="0"/>
              <a:t> Non-Euclidean space.</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88</a:t>
            </a:fld>
            <a:endParaRPr lang="en-US"/>
          </a:p>
        </p:txBody>
      </p:sp>
    </p:spTree>
    <p:extLst>
      <p:ext uri="{BB962C8B-B14F-4D97-AF65-F5344CB8AC3E}">
        <p14:creationId xmlns:p14="http://schemas.microsoft.com/office/powerpoint/2010/main" val="1485699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Hyperbolic space is</a:t>
            </a:r>
            <a:r>
              <a:rPr lang="en-US" baseline="0" dirty="0"/>
              <a:t> Non-Euclidean space.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was shown that </a:t>
            </a:r>
            <a:r>
              <a:rPr lang="en-US" dirty="0" err="1"/>
              <a:t>hiearachical</a:t>
            </a:r>
            <a:r>
              <a:rPr lang="en-US" dirty="0"/>
              <a:t> data with tree</a:t>
            </a:r>
            <a:r>
              <a:rPr lang="en-US" baseline="0" dirty="0"/>
              <a:t> structures are better represented in hyperbolic spaces.</a:t>
            </a:r>
            <a:endParaRPr lang="en-US" dirty="0"/>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89</a:t>
            </a:fld>
            <a:endParaRPr lang="en-US"/>
          </a:p>
        </p:txBody>
      </p:sp>
    </p:spTree>
    <p:extLst>
      <p:ext uri="{BB962C8B-B14F-4D97-AF65-F5344CB8AC3E}">
        <p14:creationId xmlns:p14="http://schemas.microsoft.com/office/powerpoint/2010/main" val="106266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distributed data repositories</a:t>
            </a:r>
            <a:endParaRPr lang="en-US" dirty="0">
              <a:solidFill>
                <a:prstClr val="black"/>
              </a:solidFill>
            </a:endParaRPr>
          </a:p>
          <a:p>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a:t>
            </a:fld>
            <a:endParaRPr lang="en-US"/>
          </a:p>
        </p:txBody>
      </p:sp>
    </p:spTree>
    <p:extLst>
      <p:ext uri="{BB962C8B-B14F-4D97-AF65-F5344CB8AC3E}">
        <p14:creationId xmlns:p14="http://schemas.microsoft.com/office/powerpoint/2010/main" val="28474718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Examples of these types of data include genomic data sets and phylogeny trees.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90</a:t>
            </a:fld>
            <a:endParaRPr lang="en-US"/>
          </a:p>
        </p:txBody>
      </p:sp>
    </p:spTree>
    <p:extLst>
      <p:ext uri="{BB962C8B-B14F-4D97-AF65-F5344CB8AC3E}">
        <p14:creationId xmlns:p14="http://schemas.microsoft.com/office/powerpoint/2010/main" val="39879669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are interested</a:t>
            </a:r>
            <a:r>
              <a:rPr lang="en-US" altLang="zh-CN" baseline="0" dirty="0"/>
              <a:t> in classification in hyperbolic spaces. We focus on support vector machine is one of the efficient and useful algorithms to do classification. </a:t>
            </a:r>
          </a:p>
          <a:p>
            <a:r>
              <a:rPr lang="en-US" altLang="zh-CN" baseline="0" dirty="0"/>
              <a:t> It was shown that SVM in Hyperbolic spaces can have better performance over SVM in Euclidean spaces in some genomic datasets.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91</a:t>
            </a:fld>
            <a:endParaRPr lang="en-US"/>
          </a:p>
        </p:txBody>
      </p:sp>
    </p:spTree>
    <p:extLst>
      <p:ext uri="{BB962C8B-B14F-4D97-AF65-F5344CB8AC3E}">
        <p14:creationId xmlns:p14="http://schemas.microsoft.com/office/powerpoint/2010/main" val="23581414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Motivated by this, we ask</a:t>
            </a:r>
            <a:r>
              <a:rPr lang="en-US" baseline="0" dirty="0"/>
              <a:t> the question of how to do SVM in hyperbolic spaces in federated settings.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92</a:t>
            </a:fld>
            <a:endParaRPr lang="en-US"/>
          </a:p>
        </p:txBody>
      </p:sp>
    </p:spTree>
    <p:extLst>
      <p:ext uri="{BB962C8B-B14F-4D97-AF65-F5344CB8AC3E}">
        <p14:creationId xmlns:p14="http://schemas.microsoft.com/office/powerpoint/2010/main" val="39081892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One</a:t>
            </a:r>
            <a:r>
              <a:rPr lang="en-US" baseline="0" dirty="0"/>
              <a:t> key step to do SVM in hyperbolic spaces is to find a reference point that defines the </a:t>
            </a:r>
            <a:r>
              <a:rPr lang="en-US" altLang="zh-CN" baseline="0" dirty="0"/>
              <a:t>Hyperbolic space (which is like the origin in Euclidean spaces), these reference points are often defined based on the training data. This becomes challenging in federated learning settings since the data are </a:t>
            </a:r>
            <a:r>
              <a:rPr lang="en-US" altLang="zh-CN" baseline="0" dirty="0" err="1"/>
              <a:t>hetereogeneous</a:t>
            </a:r>
            <a:r>
              <a:rPr lang="en-US" altLang="zh-CN" baseline="0" dirty="0"/>
              <a:t> across different clients and thus, the reference points are different.</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93</a:t>
            </a:fld>
            <a:endParaRPr lang="en-US"/>
          </a:p>
        </p:txBody>
      </p:sp>
    </p:spTree>
    <p:extLst>
      <p:ext uri="{BB962C8B-B14F-4D97-AF65-F5344CB8AC3E}">
        <p14:creationId xmlns:p14="http://schemas.microsoft.com/office/powerpoint/2010/main" val="14430433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Another issue that may arise is the problem of label switching, that is</a:t>
            </a:r>
            <a:r>
              <a:rPr lang="en-US" baseline="0" dirty="0"/>
              <a:t> common in federated learning, where different clients may label the same class of data differently. This is different from clustering since there are no labels in cluster data.</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94</a:t>
            </a:fld>
            <a:endParaRPr lang="en-US"/>
          </a:p>
        </p:txBody>
      </p:sp>
    </p:spTree>
    <p:extLst>
      <p:ext uri="{BB962C8B-B14F-4D97-AF65-F5344CB8AC3E}">
        <p14:creationId xmlns:p14="http://schemas.microsoft.com/office/powerpoint/2010/main" val="31678738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Our contribution is a framework for doing SVM</a:t>
            </a:r>
            <a:r>
              <a:rPr lang="en-US" baseline="0" dirty="0"/>
              <a:t> in hyperbolic spaces. For time reasons, let me quickly go over it. The key idea is to compute the convex hull in Hyperbolic spaces as local models. Then we use the Sparse model aggregation as we just described to do transmission.</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95</a:t>
            </a:fld>
            <a:endParaRPr lang="en-US"/>
          </a:p>
        </p:txBody>
      </p:sp>
    </p:spTree>
    <p:extLst>
      <p:ext uri="{BB962C8B-B14F-4D97-AF65-F5344CB8AC3E}">
        <p14:creationId xmlns:p14="http://schemas.microsoft.com/office/powerpoint/2010/main" val="3364392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 would like to highlight</a:t>
            </a:r>
            <a:r>
              <a:rPr lang="en-US" baseline="0" dirty="0"/>
              <a:t> our method for dealing with the label switching issue using coding theory.</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96</a:t>
            </a:fld>
            <a:endParaRPr lang="en-US"/>
          </a:p>
        </p:txBody>
      </p:sp>
    </p:spTree>
    <p:extLst>
      <p:ext uri="{BB962C8B-B14F-4D97-AF65-F5344CB8AC3E}">
        <p14:creationId xmlns:p14="http://schemas.microsoft.com/office/powerpoint/2010/main" val="27362600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Representative paradigm</a:t>
            </a:r>
            <a:r>
              <a:rPr lang="en-US" baseline="0" dirty="0"/>
              <a:t> of </a:t>
            </a:r>
            <a:r>
              <a:rPr lang="en-US" baseline="0" dirty="0" err="1"/>
              <a:t>aiml</a:t>
            </a:r>
            <a:r>
              <a:rPr lang="en-US" baseline="0" dirty="0"/>
              <a:t> systems nowadays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97</a:t>
            </a:fld>
            <a:endParaRPr lang="en-US"/>
          </a:p>
        </p:txBody>
      </p:sp>
    </p:spTree>
    <p:extLst>
      <p:ext uri="{BB962C8B-B14F-4D97-AF65-F5344CB8AC3E}">
        <p14:creationId xmlns:p14="http://schemas.microsoft.com/office/powerpoint/2010/main" val="37775565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idea is to use </a:t>
            </a:r>
            <a:r>
              <a:rPr lang="en-US" dirty="0" err="1"/>
              <a:t>B_h</a:t>
            </a:r>
            <a:r>
              <a:rPr lang="en-US" baseline="0" dirty="0"/>
              <a:t> sequences, that </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98</a:t>
            </a:fld>
            <a:endParaRPr lang="en-US"/>
          </a:p>
        </p:txBody>
      </p:sp>
    </p:spTree>
    <p:extLst>
      <p:ext uri="{BB962C8B-B14F-4D97-AF65-F5344CB8AC3E}">
        <p14:creationId xmlns:p14="http://schemas.microsoft.com/office/powerpoint/2010/main" val="19538495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That are defined</a:t>
            </a:r>
            <a:r>
              <a:rPr lang="en-US" baseline="0" dirty="0"/>
              <a:t> as a set of integers such that every sum of less than h integers in the set are different. And thus we can uniquely determine the </a:t>
            </a:r>
            <a:r>
              <a:rPr lang="en-US" baseline="0" dirty="0" err="1"/>
              <a:t>constitutent</a:t>
            </a:r>
            <a:r>
              <a:rPr lang="en-US" baseline="0" dirty="0"/>
              <a:t> summands based on the sums. Note that the server aggregates the sum of labels. We can therefore recover the individual labels of each cluster based on </a:t>
            </a:r>
            <a:r>
              <a:rPr lang="en-US" baseline="0" dirty="0" err="1"/>
              <a:t>b_h</a:t>
            </a:r>
            <a:r>
              <a:rPr lang="en-US" baseline="0" dirty="0"/>
              <a:t> sequences.</a:t>
            </a:r>
            <a:endParaRPr lang="en-US" dirty="0"/>
          </a:p>
        </p:txBody>
      </p:sp>
      <p:sp>
        <p:nvSpPr>
          <p:cNvPr id="4" name="灯片编号占位符 3"/>
          <p:cNvSpPr>
            <a:spLocks noGrp="1"/>
          </p:cNvSpPr>
          <p:nvPr>
            <p:ph type="sldNum" sz="quarter" idx="10"/>
          </p:nvPr>
        </p:nvSpPr>
        <p:spPr/>
        <p:txBody>
          <a:bodyPr/>
          <a:lstStyle/>
          <a:p>
            <a:fld id="{88BCCEDB-2988-4716-9B41-DCBEA2FFAE37}" type="slidenum">
              <a:rPr lang="en-US" smtClean="0"/>
              <a:t>99</a:t>
            </a:fld>
            <a:endParaRPr lang="en-US"/>
          </a:p>
        </p:txBody>
      </p:sp>
    </p:spTree>
    <p:extLst>
      <p:ext uri="{BB962C8B-B14F-4D97-AF65-F5344CB8AC3E}">
        <p14:creationId xmlns:p14="http://schemas.microsoft.com/office/powerpoint/2010/main" val="54528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a:p>
        </p:txBody>
      </p:sp>
      <p:sp>
        <p:nvSpPr>
          <p:cNvPr id="4" name="日期占位符 3"/>
          <p:cNvSpPr>
            <a:spLocks noGrp="1"/>
          </p:cNvSpPr>
          <p:nvPr>
            <p:ph type="dt" sz="half" idx="10"/>
          </p:nvPr>
        </p:nvSpPr>
        <p:spPr/>
        <p:txBody>
          <a:bodyPr/>
          <a:lstStyle/>
          <a:p>
            <a:fld id="{F8C59CFE-8E4A-4165-9E80-D763B270E80A}" type="datetimeFigureOut">
              <a:rPr lang="en-US" smtClean="0"/>
              <a:t>10/19/2025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51153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F8C59CFE-8E4A-4165-9E80-D763B270E80A}" type="datetimeFigureOut">
              <a:rPr lang="en-US" smtClean="0"/>
              <a:t>10/19/2025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167887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F8C59CFE-8E4A-4165-9E80-D763B270E80A}" type="datetimeFigureOut">
              <a:rPr lang="en-US" smtClean="0"/>
              <a:t>10/19/2025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50922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098E-E32E-4546-80E2-7B930CF1D9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99B5DB0-F28B-4BDB-B4D8-BA8E786C876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73F648D-0C4C-4865-A9A6-F484ED91FF57}"/>
              </a:ext>
            </a:extLst>
          </p:cNvPr>
          <p:cNvSpPr>
            <a:spLocks noGrp="1"/>
          </p:cNvSpPr>
          <p:nvPr>
            <p:ph type="dt" sz="half" idx="10"/>
          </p:nvPr>
        </p:nvSpPr>
        <p:spPr/>
        <p:txBody>
          <a:bodyPr/>
          <a:lstStyle/>
          <a:p>
            <a:pPr defTabSz="1219170">
              <a:buClr>
                <a:srgbClr val="000000"/>
              </a:buClr>
            </a:pPr>
            <a:fld id="{8E8257E0-18DE-174F-8593-32322EC132DD}"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E578900-31D4-47BA-BEC3-3C1D61BFE4A9}"/>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6" name="Slide Number Placeholder 5">
            <a:extLst>
              <a:ext uri="{FF2B5EF4-FFF2-40B4-BE49-F238E27FC236}">
                <a16:creationId xmlns:a16="http://schemas.microsoft.com/office/drawing/2014/main" id="{E67E5463-2424-417B-9BBB-23A81DFCD2C4}"/>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240399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5BEB-AC75-4478-B539-B62855C848E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BBEA05D-846C-4B14-A81F-4379D3B06D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6CB6AEE-781D-4E9F-8AF6-A3EC0BD58199}"/>
              </a:ext>
            </a:extLst>
          </p:cNvPr>
          <p:cNvSpPr>
            <a:spLocks noGrp="1"/>
          </p:cNvSpPr>
          <p:nvPr>
            <p:ph type="dt" sz="half" idx="10"/>
          </p:nvPr>
        </p:nvSpPr>
        <p:spPr/>
        <p:txBody>
          <a:bodyPr/>
          <a:lstStyle/>
          <a:p>
            <a:pPr defTabSz="1219170">
              <a:buClr>
                <a:srgbClr val="000000"/>
              </a:buClr>
            </a:pPr>
            <a:fld id="{01675C72-E3F6-484B-A366-7D3C70BDFA0B}"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8F74EE8F-DDFE-4CB3-85E3-7412B489C241}"/>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6" name="Slide Number Placeholder 5">
            <a:extLst>
              <a:ext uri="{FF2B5EF4-FFF2-40B4-BE49-F238E27FC236}">
                <a16:creationId xmlns:a16="http://schemas.microsoft.com/office/drawing/2014/main" id="{9EDF318B-DA24-4942-9CE4-E39A5D98974F}"/>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932800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E04B-F834-43E3-B0EA-405FF3086AC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2F1D25A-FD2B-422A-911C-2252123FE0F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3685F9-8AA4-4115-8578-12DA4ECAC79C}"/>
              </a:ext>
            </a:extLst>
          </p:cNvPr>
          <p:cNvSpPr>
            <a:spLocks noGrp="1"/>
          </p:cNvSpPr>
          <p:nvPr>
            <p:ph type="dt" sz="half" idx="10"/>
          </p:nvPr>
        </p:nvSpPr>
        <p:spPr/>
        <p:txBody>
          <a:bodyPr/>
          <a:lstStyle/>
          <a:p>
            <a:pPr defTabSz="1219170">
              <a:buClr>
                <a:srgbClr val="000000"/>
              </a:buClr>
            </a:pPr>
            <a:fld id="{F7FC1CCE-1BE9-FD4F-B731-20792129C1DB}"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C5582B1-93DE-4843-8BB0-635B17A33F68}"/>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6" name="Slide Number Placeholder 5">
            <a:extLst>
              <a:ext uri="{FF2B5EF4-FFF2-40B4-BE49-F238E27FC236}">
                <a16:creationId xmlns:a16="http://schemas.microsoft.com/office/drawing/2014/main" id="{025826A6-15DA-4584-AD43-150A1B5D4F4B}"/>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01366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3F23-C592-4483-B105-C1E55D86FB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D2C0442-E1AE-4E65-BECD-66A1B0FE126A}"/>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48AD933-A2E7-4A12-8002-D944913DA2C8}"/>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73465B5-0C43-48B9-96F0-553F6CF219A3}"/>
              </a:ext>
            </a:extLst>
          </p:cNvPr>
          <p:cNvSpPr>
            <a:spLocks noGrp="1"/>
          </p:cNvSpPr>
          <p:nvPr>
            <p:ph type="dt" sz="half" idx="10"/>
          </p:nvPr>
        </p:nvSpPr>
        <p:spPr/>
        <p:txBody>
          <a:bodyPr/>
          <a:lstStyle/>
          <a:p>
            <a:pPr defTabSz="1219170">
              <a:buClr>
                <a:srgbClr val="000000"/>
              </a:buClr>
            </a:pPr>
            <a:fld id="{C316F6FF-4709-8E42-94AF-CA4EC6677F5A}"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E7406686-038B-4A58-9F37-299F3D3DFE07}"/>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7" name="Slide Number Placeholder 6">
            <a:extLst>
              <a:ext uri="{FF2B5EF4-FFF2-40B4-BE49-F238E27FC236}">
                <a16:creationId xmlns:a16="http://schemas.microsoft.com/office/drawing/2014/main" id="{8B2B60BB-49E3-4619-8EB3-AF1B2A8C3ECF}"/>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20306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8E2F-35CB-4067-9775-889152F99E4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813A6B1-87E6-4DB2-86CC-EB0FE2628E6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902305-CD1C-4692-9C32-FF708F578AE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5FA5663-8E80-42AD-BB93-BA118B89534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7536EE-810C-40FA-A0DA-01C1DCA87A3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6316231-FC2A-4E59-905B-BF0C4BC35A29}"/>
              </a:ext>
            </a:extLst>
          </p:cNvPr>
          <p:cNvSpPr>
            <a:spLocks noGrp="1"/>
          </p:cNvSpPr>
          <p:nvPr>
            <p:ph type="dt" sz="half" idx="10"/>
          </p:nvPr>
        </p:nvSpPr>
        <p:spPr/>
        <p:txBody>
          <a:bodyPr/>
          <a:lstStyle/>
          <a:p>
            <a:pPr defTabSz="1219170">
              <a:buClr>
                <a:srgbClr val="000000"/>
              </a:buClr>
            </a:pPr>
            <a:fld id="{254E099A-E361-B440-BC86-0B925BC4C668}"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251E50D-3D2B-4BA6-8E4B-83E8DF409D42}"/>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9" name="Slide Number Placeholder 8">
            <a:extLst>
              <a:ext uri="{FF2B5EF4-FFF2-40B4-BE49-F238E27FC236}">
                <a16:creationId xmlns:a16="http://schemas.microsoft.com/office/drawing/2014/main" id="{EB585A56-8341-44BE-BDCB-ED347693543C}"/>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629456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8885-7AD2-4398-9A51-BF9126FFB35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5FC1112-219D-4871-9602-4EC52CB733B3}"/>
              </a:ext>
            </a:extLst>
          </p:cNvPr>
          <p:cNvSpPr>
            <a:spLocks noGrp="1"/>
          </p:cNvSpPr>
          <p:nvPr>
            <p:ph type="dt" sz="half" idx="10"/>
          </p:nvPr>
        </p:nvSpPr>
        <p:spPr/>
        <p:txBody>
          <a:bodyPr/>
          <a:lstStyle/>
          <a:p>
            <a:pPr defTabSz="1219170">
              <a:buClr>
                <a:srgbClr val="000000"/>
              </a:buClr>
            </a:pPr>
            <a:fld id="{8D9B1F76-D08F-B445-AC6A-92B9B21140B6}"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F753322A-B95C-4B57-BA30-ED6E9D484575}"/>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5" name="Slide Number Placeholder 4">
            <a:extLst>
              <a:ext uri="{FF2B5EF4-FFF2-40B4-BE49-F238E27FC236}">
                <a16:creationId xmlns:a16="http://schemas.microsoft.com/office/drawing/2014/main" id="{D2FD1DA2-C6C4-4FC8-A196-ECD69769D961}"/>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64839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2074CC-E916-401D-8DE0-5A6D13D518AD}"/>
              </a:ext>
            </a:extLst>
          </p:cNvPr>
          <p:cNvSpPr>
            <a:spLocks noGrp="1"/>
          </p:cNvSpPr>
          <p:nvPr>
            <p:ph type="dt" sz="half" idx="10"/>
          </p:nvPr>
        </p:nvSpPr>
        <p:spPr/>
        <p:txBody>
          <a:bodyPr/>
          <a:lstStyle/>
          <a:p>
            <a:pPr defTabSz="1219170">
              <a:buClr>
                <a:srgbClr val="000000"/>
              </a:buClr>
            </a:pPr>
            <a:fld id="{CE7DD7BA-F030-E345-9024-4525AB375DA2}"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1DCFEE90-32EB-41CD-BF5F-AB8131CC5F4C}"/>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4" name="Slide Number Placeholder 3">
            <a:extLst>
              <a:ext uri="{FF2B5EF4-FFF2-40B4-BE49-F238E27FC236}">
                <a16:creationId xmlns:a16="http://schemas.microsoft.com/office/drawing/2014/main" id="{784688A9-79EC-424C-B7FE-BC9980BD1908}"/>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58434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853E4-E7A3-4A89-9075-334975F7C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0233D4D-7FD6-4131-BE30-EEF436EB6C8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E783A53-461B-48B2-AD0A-C929FDE326E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4F8200-DA74-405E-BA96-65886932495F}"/>
              </a:ext>
            </a:extLst>
          </p:cNvPr>
          <p:cNvSpPr>
            <a:spLocks noGrp="1"/>
          </p:cNvSpPr>
          <p:nvPr>
            <p:ph type="dt" sz="half" idx="10"/>
          </p:nvPr>
        </p:nvSpPr>
        <p:spPr/>
        <p:txBody>
          <a:bodyPr/>
          <a:lstStyle/>
          <a:p>
            <a:pPr defTabSz="1219170">
              <a:buClr>
                <a:srgbClr val="000000"/>
              </a:buClr>
            </a:pPr>
            <a:fld id="{EA1DF10C-4A1C-B141-B42E-8C82D4E79032}"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9E9526C0-C33D-4CBA-980A-584357CBED05}"/>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7" name="Slide Number Placeholder 6">
            <a:extLst>
              <a:ext uri="{FF2B5EF4-FFF2-40B4-BE49-F238E27FC236}">
                <a16:creationId xmlns:a16="http://schemas.microsoft.com/office/drawing/2014/main" id="{E18B2634-E042-4A09-A6FE-CA80A83C3213}"/>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91064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F8C59CFE-8E4A-4165-9E80-D763B270E80A}" type="datetimeFigureOut">
              <a:rPr lang="en-US" smtClean="0"/>
              <a:t>10/19/2025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1623800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91EDA-367B-4A3A-AC6D-E7040E5E7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A84F2E2-A479-4C3B-B4EC-63701DD6F30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N"/>
          </a:p>
        </p:txBody>
      </p:sp>
      <p:sp>
        <p:nvSpPr>
          <p:cNvPr id="4" name="Text Placeholder 3">
            <a:extLst>
              <a:ext uri="{FF2B5EF4-FFF2-40B4-BE49-F238E27FC236}">
                <a16:creationId xmlns:a16="http://schemas.microsoft.com/office/drawing/2014/main" id="{144883AB-1776-424F-94B1-E1384358A1D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EB6F19-6B24-499A-A087-BFD3D32734DB}"/>
              </a:ext>
            </a:extLst>
          </p:cNvPr>
          <p:cNvSpPr>
            <a:spLocks noGrp="1"/>
          </p:cNvSpPr>
          <p:nvPr>
            <p:ph type="dt" sz="half" idx="10"/>
          </p:nvPr>
        </p:nvSpPr>
        <p:spPr/>
        <p:txBody>
          <a:bodyPr/>
          <a:lstStyle/>
          <a:p>
            <a:pPr defTabSz="1219170">
              <a:buClr>
                <a:srgbClr val="000000"/>
              </a:buClr>
            </a:pPr>
            <a:fld id="{AA266E46-C70B-364C-BC32-3309D19ED893}"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BF4E948D-5824-4D80-8F40-46791707981B}"/>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7" name="Slide Number Placeholder 6">
            <a:extLst>
              <a:ext uri="{FF2B5EF4-FFF2-40B4-BE49-F238E27FC236}">
                <a16:creationId xmlns:a16="http://schemas.microsoft.com/office/drawing/2014/main" id="{7117BE11-0992-4A86-83C6-D7BF2550320B}"/>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0005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4546-56F2-426C-A53A-5BC798FAA7C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0C4093F-69B7-4439-B0FE-518C6813D1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DF487A8-36EE-4D77-847E-33CBC2729995}"/>
              </a:ext>
            </a:extLst>
          </p:cNvPr>
          <p:cNvSpPr>
            <a:spLocks noGrp="1"/>
          </p:cNvSpPr>
          <p:nvPr>
            <p:ph type="dt" sz="half" idx="10"/>
          </p:nvPr>
        </p:nvSpPr>
        <p:spPr/>
        <p:txBody>
          <a:bodyPr/>
          <a:lstStyle/>
          <a:p>
            <a:pPr defTabSz="1219170">
              <a:buClr>
                <a:srgbClr val="000000"/>
              </a:buClr>
            </a:pPr>
            <a:fld id="{D038FBCD-9CF0-0242-ABC4-69307263A458}"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36F783-4971-44AB-8FCF-962ACDAAB759}"/>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6" name="Slide Number Placeholder 5">
            <a:extLst>
              <a:ext uri="{FF2B5EF4-FFF2-40B4-BE49-F238E27FC236}">
                <a16:creationId xmlns:a16="http://schemas.microsoft.com/office/drawing/2014/main" id="{3F86767A-D86A-4A63-A1F2-D241492D3CFE}"/>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195980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F7CD98-0878-4C82-A1B6-4F4D3F382DC9}"/>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EDFDF2C-B8F5-457D-80FA-0D22CD7E79B5}"/>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53EDE21-724E-4CC8-B155-062885CA143E}"/>
              </a:ext>
            </a:extLst>
          </p:cNvPr>
          <p:cNvSpPr>
            <a:spLocks noGrp="1"/>
          </p:cNvSpPr>
          <p:nvPr>
            <p:ph type="dt" sz="half" idx="10"/>
          </p:nvPr>
        </p:nvSpPr>
        <p:spPr/>
        <p:txBody>
          <a:bodyPr/>
          <a:lstStyle/>
          <a:p>
            <a:pPr defTabSz="1219170">
              <a:buClr>
                <a:srgbClr val="000000"/>
              </a:buClr>
            </a:pPr>
            <a:fld id="{2C25627C-7BDF-6741-B4B6-E2C4AA1E15F8}"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8110EE2C-07B6-4255-BC15-5C8BEE738CCE}"/>
              </a:ext>
            </a:extLst>
          </p:cNvPr>
          <p:cNvSpPr>
            <a:spLocks noGrp="1"/>
          </p:cNvSpPr>
          <p:nvPr>
            <p:ph type="ftr" sz="quarter" idx="11"/>
          </p:nvPr>
        </p:nvSpPr>
        <p:spPr/>
        <p:txBody>
          <a:bodyPr/>
          <a:lstStyle/>
          <a:p>
            <a:pPr defTabSz="1219170">
              <a:buClr>
                <a:srgbClr val="000000"/>
              </a:buClr>
            </a:pPr>
            <a:r>
              <a:rPr lang="en-IN" kern="0">
                <a:solidFill>
                  <a:prstClr val="black">
                    <a:tint val="75000"/>
                  </a:prstClr>
                </a:solidFill>
                <a:latin typeface="Arial"/>
                <a:cs typeface="Arial"/>
                <a:sym typeface="Arial"/>
              </a:rPr>
              <a:t>a</a:t>
            </a:r>
          </a:p>
        </p:txBody>
      </p:sp>
      <p:sp>
        <p:nvSpPr>
          <p:cNvPr id="6" name="Slide Number Placeholder 5">
            <a:extLst>
              <a:ext uri="{FF2B5EF4-FFF2-40B4-BE49-F238E27FC236}">
                <a16:creationId xmlns:a16="http://schemas.microsoft.com/office/drawing/2014/main" id="{257FF589-E182-4365-AF0D-19E64E120204}"/>
              </a:ext>
            </a:extLst>
          </p:cNvPr>
          <p:cNvSpPr>
            <a:spLocks noGrp="1"/>
          </p:cNvSpPr>
          <p:nvPr>
            <p:ph type="sldNum" sz="quarter" idx="12"/>
          </p:nvPr>
        </p:nvSpPr>
        <p:spPr/>
        <p:txBody>
          <a:body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1366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599" y="593368"/>
            <a:ext cx="11360803" cy="7636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0" name="Google Shape;60;p15"/>
          <p:cNvSpPr txBox="1">
            <a:spLocks noGrp="1"/>
          </p:cNvSpPr>
          <p:nvPr>
            <p:ph type="body" idx="1"/>
          </p:nvPr>
        </p:nvSpPr>
        <p:spPr>
          <a:xfrm>
            <a:off x="415599" y="1536633"/>
            <a:ext cx="11360803" cy="4555200"/>
          </a:xfrm>
          <a:prstGeom prst="rect">
            <a:avLst/>
          </a:prstGeom>
          <a:noFill/>
          <a:ln>
            <a:noFill/>
          </a:ln>
        </p:spPr>
        <p:txBody>
          <a:bodyPr spcFirstLastPara="1" wrap="square" lIns="91400" tIns="91400" rIns="91400" bIns="91400" anchor="t" anchorCtr="0">
            <a:normAutofit/>
          </a:bodyPr>
          <a:lstStyle>
            <a:lvl1pPr marL="609585" lvl="0" indent="-457189" algn="l">
              <a:lnSpc>
                <a:spcPct val="115000"/>
              </a:lnSpc>
              <a:spcBef>
                <a:spcPts val="0"/>
              </a:spcBef>
              <a:spcAft>
                <a:spcPts val="0"/>
              </a:spcAft>
              <a:buSzPts val="1800"/>
              <a:buChar char="●"/>
              <a:defRPr/>
            </a:lvl1pPr>
            <a:lvl2pPr marL="1219170" lvl="1" indent="-457189" algn="l">
              <a:lnSpc>
                <a:spcPct val="115000"/>
              </a:lnSpc>
              <a:spcBef>
                <a:spcPts val="0"/>
              </a:spcBef>
              <a:spcAft>
                <a:spcPts val="0"/>
              </a:spcAft>
              <a:buSzPts val="1800"/>
              <a:buChar char="○"/>
              <a:defRPr/>
            </a:lvl2pPr>
            <a:lvl3pPr marL="1828754" lvl="2" indent="-457189" algn="l">
              <a:lnSpc>
                <a:spcPct val="115000"/>
              </a:lnSpc>
              <a:spcBef>
                <a:spcPts val="0"/>
              </a:spcBef>
              <a:spcAft>
                <a:spcPts val="0"/>
              </a:spcAft>
              <a:buSzPts val="1800"/>
              <a:buChar char="■"/>
              <a:defRPr/>
            </a:lvl3pPr>
            <a:lvl4pPr marL="2438339" lvl="3" indent="-457189" algn="l">
              <a:lnSpc>
                <a:spcPct val="115000"/>
              </a:lnSpc>
              <a:spcBef>
                <a:spcPts val="0"/>
              </a:spcBef>
              <a:spcAft>
                <a:spcPts val="0"/>
              </a:spcAft>
              <a:buSzPts val="1800"/>
              <a:buChar char="●"/>
              <a:defRPr/>
            </a:lvl4pPr>
            <a:lvl5pPr marL="3047924" lvl="4" indent="-457189" algn="l">
              <a:lnSpc>
                <a:spcPct val="115000"/>
              </a:lnSpc>
              <a:spcBef>
                <a:spcPts val="0"/>
              </a:spcBef>
              <a:spcAft>
                <a:spcPts val="0"/>
              </a:spcAft>
              <a:buSzPts val="1800"/>
              <a:buChar char="○"/>
              <a:defRPr/>
            </a:lvl5pPr>
            <a:lvl6pPr marL="3657509" lvl="5" indent="-457189" algn="l">
              <a:lnSpc>
                <a:spcPct val="115000"/>
              </a:lnSpc>
              <a:spcBef>
                <a:spcPts val="0"/>
              </a:spcBef>
              <a:spcAft>
                <a:spcPts val="0"/>
              </a:spcAft>
              <a:buSzPts val="1800"/>
              <a:buChar char="■"/>
              <a:defRPr/>
            </a:lvl6pPr>
            <a:lvl7pPr marL="4267093" lvl="6" indent="-457189" algn="l">
              <a:lnSpc>
                <a:spcPct val="115000"/>
              </a:lnSpc>
              <a:spcBef>
                <a:spcPts val="0"/>
              </a:spcBef>
              <a:spcAft>
                <a:spcPts val="0"/>
              </a:spcAft>
              <a:buSzPts val="1800"/>
              <a:buChar char="●"/>
              <a:defRPr/>
            </a:lvl7pPr>
            <a:lvl8pPr marL="4876678" lvl="7" indent="-457189" algn="l">
              <a:lnSpc>
                <a:spcPct val="115000"/>
              </a:lnSpc>
              <a:spcBef>
                <a:spcPts val="0"/>
              </a:spcBef>
              <a:spcAft>
                <a:spcPts val="0"/>
              </a:spcAft>
              <a:buSzPts val="1800"/>
              <a:buChar char="○"/>
              <a:defRPr/>
            </a:lvl8pPr>
            <a:lvl9pPr marL="5486263" lvl="8" indent="-457189" algn="l">
              <a:lnSpc>
                <a:spcPct val="115000"/>
              </a:lnSpc>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11579127" y="6267759"/>
            <a:ext cx="449085" cy="42452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333">
                <a:solidFill>
                  <a:srgbClr val="585858"/>
                </a:solidFill>
              </a:defRPr>
            </a:lvl1pPr>
            <a:lvl2pPr marL="0" lvl="1" indent="0" algn="r">
              <a:lnSpc>
                <a:spcPct val="100000"/>
              </a:lnSpc>
              <a:spcBef>
                <a:spcPts val="0"/>
              </a:spcBef>
              <a:spcAft>
                <a:spcPts val="0"/>
              </a:spcAft>
              <a:buClr>
                <a:srgbClr val="585858"/>
              </a:buClr>
              <a:buSzPts val="1000"/>
              <a:buFont typeface="Arial"/>
              <a:buNone/>
              <a:defRPr sz="1333">
                <a:solidFill>
                  <a:srgbClr val="585858"/>
                </a:solidFill>
              </a:defRPr>
            </a:lvl2pPr>
            <a:lvl3pPr marL="0" lvl="2" indent="0" algn="r">
              <a:lnSpc>
                <a:spcPct val="100000"/>
              </a:lnSpc>
              <a:spcBef>
                <a:spcPts val="0"/>
              </a:spcBef>
              <a:spcAft>
                <a:spcPts val="0"/>
              </a:spcAft>
              <a:buClr>
                <a:srgbClr val="585858"/>
              </a:buClr>
              <a:buSzPts val="1000"/>
              <a:buFont typeface="Arial"/>
              <a:buNone/>
              <a:defRPr sz="1333">
                <a:solidFill>
                  <a:srgbClr val="585858"/>
                </a:solidFill>
              </a:defRPr>
            </a:lvl3pPr>
            <a:lvl4pPr marL="0" lvl="3" indent="0" algn="r">
              <a:lnSpc>
                <a:spcPct val="100000"/>
              </a:lnSpc>
              <a:spcBef>
                <a:spcPts val="0"/>
              </a:spcBef>
              <a:spcAft>
                <a:spcPts val="0"/>
              </a:spcAft>
              <a:buClr>
                <a:srgbClr val="585858"/>
              </a:buClr>
              <a:buSzPts val="1000"/>
              <a:buFont typeface="Arial"/>
              <a:buNone/>
              <a:defRPr sz="1333">
                <a:solidFill>
                  <a:srgbClr val="585858"/>
                </a:solidFill>
              </a:defRPr>
            </a:lvl4pPr>
            <a:lvl5pPr marL="0" lvl="4" indent="0" algn="r">
              <a:lnSpc>
                <a:spcPct val="100000"/>
              </a:lnSpc>
              <a:spcBef>
                <a:spcPts val="0"/>
              </a:spcBef>
              <a:spcAft>
                <a:spcPts val="0"/>
              </a:spcAft>
              <a:buClr>
                <a:srgbClr val="585858"/>
              </a:buClr>
              <a:buSzPts val="1000"/>
              <a:buFont typeface="Arial"/>
              <a:buNone/>
              <a:defRPr sz="1333">
                <a:solidFill>
                  <a:srgbClr val="585858"/>
                </a:solidFill>
              </a:defRPr>
            </a:lvl5pPr>
            <a:lvl6pPr marL="0" lvl="5" indent="0" algn="r">
              <a:lnSpc>
                <a:spcPct val="100000"/>
              </a:lnSpc>
              <a:spcBef>
                <a:spcPts val="0"/>
              </a:spcBef>
              <a:spcAft>
                <a:spcPts val="0"/>
              </a:spcAft>
              <a:buClr>
                <a:srgbClr val="585858"/>
              </a:buClr>
              <a:buSzPts val="1000"/>
              <a:buFont typeface="Arial"/>
              <a:buNone/>
              <a:defRPr sz="1333">
                <a:solidFill>
                  <a:srgbClr val="585858"/>
                </a:solidFill>
              </a:defRPr>
            </a:lvl6pPr>
            <a:lvl7pPr marL="0" lvl="6" indent="0" algn="r">
              <a:lnSpc>
                <a:spcPct val="100000"/>
              </a:lnSpc>
              <a:spcBef>
                <a:spcPts val="0"/>
              </a:spcBef>
              <a:spcAft>
                <a:spcPts val="0"/>
              </a:spcAft>
              <a:buClr>
                <a:srgbClr val="585858"/>
              </a:buClr>
              <a:buSzPts val="1000"/>
              <a:buFont typeface="Arial"/>
              <a:buNone/>
              <a:defRPr sz="1333">
                <a:solidFill>
                  <a:srgbClr val="585858"/>
                </a:solidFill>
              </a:defRPr>
            </a:lvl7pPr>
            <a:lvl8pPr marL="0" lvl="7" indent="0" algn="r">
              <a:lnSpc>
                <a:spcPct val="100000"/>
              </a:lnSpc>
              <a:spcBef>
                <a:spcPts val="0"/>
              </a:spcBef>
              <a:spcAft>
                <a:spcPts val="0"/>
              </a:spcAft>
              <a:buClr>
                <a:srgbClr val="585858"/>
              </a:buClr>
              <a:buSzPts val="1000"/>
              <a:buFont typeface="Arial"/>
              <a:buNone/>
              <a:defRPr sz="1333">
                <a:solidFill>
                  <a:srgbClr val="585858"/>
                </a:solidFill>
              </a:defRPr>
            </a:lvl8pPr>
            <a:lvl9pPr marL="0" lvl="8" indent="0" algn="r">
              <a:lnSpc>
                <a:spcPct val="100000"/>
              </a:lnSpc>
              <a:spcBef>
                <a:spcPts val="0"/>
              </a:spcBef>
              <a:spcAft>
                <a:spcPts val="0"/>
              </a:spcAft>
              <a:buClr>
                <a:srgbClr val="585858"/>
              </a:buClr>
              <a:buSzPts val="1000"/>
              <a:buFont typeface="Arial"/>
              <a:buNone/>
              <a:defRPr sz="1333">
                <a:solidFill>
                  <a:srgbClr val="585858"/>
                </a:solidFill>
              </a:defRPr>
            </a:lvl9pPr>
          </a:lstStyle>
          <a:p>
            <a:pPr defTabSz="1219170"/>
            <a:fld id="{00000000-1234-1234-1234-123412341234}" type="slidenum">
              <a:rPr lang="en" kern="0" smtClean="0">
                <a:latin typeface="Arial"/>
                <a:cs typeface="Arial"/>
                <a:sym typeface="Arial"/>
              </a:rPr>
              <a:pPr defTabSz="1219170"/>
              <a:t>‹#›</a:t>
            </a:fld>
            <a:endParaRPr lang="en" kern="0">
              <a:latin typeface="Arial"/>
              <a:cs typeface="Arial"/>
              <a:sym typeface="Arial"/>
            </a:endParaRPr>
          </a:p>
        </p:txBody>
      </p:sp>
    </p:spTree>
    <p:extLst>
      <p:ext uri="{BB962C8B-B14F-4D97-AF65-F5344CB8AC3E}">
        <p14:creationId xmlns:p14="http://schemas.microsoft.com/office/powerpoint/2010/main" val="118487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C59CFE-8E4A-4165-9E80-D763B270E80A}" type="datetimeFigureOut">
              <a:rPr lang="en-US" smtClean="0"/>
              <a:t>10/19/2025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229394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F8C59CFE-8E4A-4165-9E80-D763B270E80A}" type="datetimeFigureOut">
              <a:rPr lang="en-US" smtClean="0"/>
              <a:t>10/19/2025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1303856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F8C59CFE-8E4A-4165-9E80-D763B270E80A}" type="datetimeFigureOut">
              <a:rPr lang="en-US" smtClean="0"/>
              <a:t>10/19/2025</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391403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F8C59CFE-8E4A-4165-9E80-D763B270E80A}" type="datetimeFigureOut">
              <a:rPr lang="en-US" smtClean="0"/>
              <a:t>10/19/2025</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1482022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C59CFE-8E4A-4165-9E80-D763B270E80A}" type="datetimeFigureOut">
              <a:rPr lang="en-US" smtClean="0"/>
              <a:t>10/19/2025</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283337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C59CFE-8E4A-4165-9E80-D763B270E80A}" type="datetimeFigureOut">
              <a:rPr lang="en-US" smtClean="0"/>
              <a:t>10/19/2025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235066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C59CFE-8E4A-4165-9E80-D763B270E80A}" type="datetimeFigureOut">
              <a:rPr lang="en-US" smtClean="0"/>
              <a:t>10/19/2025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54E1EE8-2B06-4A81-A0D5-6D18BA9DB579}" type="slidenum">
              <a:rPr lang="en-US" smtClean="0"/>
              <a:t>‹#›</a:t>
            </a:fld>
            <a:endParaRPr lang="en-US"/>
          </a:p>
        </p:txBody>
      </p:sp>
    </p:spTree>
    <p:extLst>
      <p:ext uri="{BB962C8B-B14F-4D97-AF65-F5344CB8AC3E}">
        <p14:creationId xmlns:p14="http://schemas.microsoft.com/office/powerpoint/2010/main" val="227597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59CFE-8E4A-4165-9E80-D763B270E80A}" type="datetimeFigureOut">
              <a:rPr lang="en-US" smtClean="0"/>
              <a:t>10/19/2025</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E1EE8-2B06-4A81-A0D5-6D18BA9DB579}" type="slidenum">
              <a:rPr lang="en-US" smtClean="0"/>
              <a:t>‹#›</a:t>
            </a:fld>
            <a:endParaRPr lang="en-US"/>
          </a:p>
        </p:txBody>
      </p:sp>
    </p:spTree>
    <p:extLst>
      <p:ext uri="{BB962C8B-B14F-4D97-AF65-F5344CB8AC3E}">
        <p14:creationId xmlns:p14="http://schemas.microsoft.com/office/powerpoint/2010/main" val="222150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AC0803-B2CA-4E39-9816-07B26B91E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28C339A-0149-4162-89DE-A52D599ED66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7DAD1C-1401-400B-B183-5145988D07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buClr>
                <a:srgbClr val="000000"/>
              </a:buClr>
            </a:pPr>
            <a:fld id="{3261F946-67BD-2840-97F9-40E32CDCA576}" type="datetime1">
              <a:rPr lang="en-US" kern="0" smtClean="0">
                <a:solidFill>
                  <a:prstClr val="black">
                    <a:tint val="75000"/>
                  </a:prstClr>
                </a:solidFill>
                <a:latin typeface="Arial"/>
                <a:cs typeface="Arial"/>
                <a:sym typeface="Arial"/>
              </a:rPr>
              <a:pPr defTabSz="1219170">
                <a:buClr>
                  <a:srgbClr val="000000"/>
                </a:buClr>
              </a:pPr>
              <a:t>10/19/2025</a:t>
            </a:fld>
            <a:endParaRPr lang="en-IN"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532A472-AE8C-4D22-9D12-FE3C3343D3B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buClr>
                <a:srgbClr val="000000"/>
              </a:buClr>
            </a:pPr>
            <a:r>
              <a:rPr lang="en-IN" kern="0">
                <a:solidFill>
                  <a:prstClr val="black">
                    <a:tint val="75000"/>
                  </a:prstClr>
                </a:solidFill>
                <a:latin typeface="Arial"/>
                <a:cs typeface="Arial"/>
                <a:sym typeface="Arial"/>
              </a:rPr>
              <a:t>a</a:t>
            </a:r>
          </a:p>
        </p:txBody>
      </p:sp>
      <p:sp>
        <p:nvSpPr>
          <p:cNvPr id="6" name="Slide Number Placeholder 5">
            <a:extLst>
              <a:ext uri="{FF2B5EF4-FFF2-40B4-BE49-F238E27FC236}">
                <a16:creationId xmlns:a16="http://schemas.microsoft.com/office/drawing/2014/main" id="{EA173A07-272B-4AA2-8190-AE4AE388386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buClr>
                <a:srgbClr val="000000"/>
              </a:buClr>
            </a:pPr>
            <a:fld id="{DF9377E1-63CC-47E5-A13C-9B74279246BE}" type="slidenum">
              <a:rPr lang="en-IN" kern="0" smtClean="0">
                <a:solidFill>
                  <a:prstClr val="black">
                    <a:tint val="75000"/>
                  </a:prstClr>
                </a:solidFill>
                <a:latin typeface="Arial"/>
                <a:cs typeface="Arial"/>
                <a:sym typeface="Arial"/>
              </a:rPr>
              <a:pPr defTabSz="1219170">
                <a:buClr>
                  <a:srgbClr val="000000"/>
                </a:buClr>
              </a:pPr>
              <a:t>‹#›</a:t>
            </a:fld>
            <a:endParaRPr lang="en-IN"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029532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30.png"/><Relationship Id="rId7" Type="http://schemas.openxmlformats.org/officeDocument/2006/relationships/image" Target="../media/image47.png"/><Relationship Id="rId12" Type="http://schemas.openxmlformats.org/officeDocument/2006/relationships/image" Target="../media/image117.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0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30.png"/><Relationship Id="rId7" Type="http://schemas.openxmlformats.org/officeDocument/2006/relationships/image" Target="../media/image47.png"/><Relationship Id="rId12"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11.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21.png"/><Relationship Id="rId4" Type="http://schemas.openxmlformats.org/officeDocument/2006/relationships/image" Target="../media/image120.png"/></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53.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21.png"/><Relationship Id="rId4" Type="http://schemas.openxmlformats.org/officeDocument/2006/relationships/image" Target="../media/image120.png"/></Relationships>
</file>

<file path=ppt/slides/_rels/slide114.xml.rels><?xml version="1.0" encoding="UTF-8" standalone="yes"?>
<Relationships xmlns="http://schemas.openxmlformats.org/package/2006/relationships"><Relationship Id="rId8" Type="http://schemas.openxmlformats.org/officeDocument/2006/relationships/image" Target="../media/image156.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54.png"/><Relationship Id="rId9" Type="http://schemas.openxmlformats.org/officeDocument/2006/relationships/image" Target="../media/image920.png"/></Relationships>
</file>

<file path=ppt/slides/_rels/slide115.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970.png"/><Relationship Id="rId7" Type="http://schemas.openxmlformats.org/officeDocument/2006/relationships/image" Target="../media/image930.png"/><Relationship Id="rId12" Type="http://schemas.openxmlformats.org/officeDocument/2006/relationships/image" Target="../media/image960.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950.png"/><Relationship Id="rId10" Type="http://schemas.openxmlformats.org/officeDocument/2006/relationships/image" Target="../media/image920.png"/><Relationship Id="rId9" Type="http://schemas.openxmlformats.org/officeDocument/2006/relationships/image" Target="../media/image940.png"/></Relationships>
</file>

<file path=ppt/slides/_rels/slide116.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2.png"/><Relationship Id="rId7" Type="http://schemas.openxmlformats.org/officeDocument/2006/relationships/image" Target="../media/image87.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54.png"/><Relationship Id="rId10" Type="http://schemas.openxmlformats.org/officeDocument/2006/relationships/image" Target="../media/image158.png"/></Relationships>
</file>

<file path=ppt/slides/_rels/slide117.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2.png"/><Relationship Id="rId12" Type="http://schemas.openxmlformats.org/officeDocument/2006/relationships/image" Target="../media/image161.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54.png"/><Relationship Id="rId10" Type="http://schemas.openxmlformats.org/officeDocument/2006/relationships/image" Target="../media/image158.png"/><Relationship Id="rId14" Type="http://schemas.openxmlformats.org/officeDocument/2006/relationships/image" Target="../media/image163.png"/></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19.xml.rels><?xml version="1.0" encoding="UTF-8" standalone="yes"?>
<Relationships xmlns="http://schemas.openxmlformats.org/package/2006/relationships"><Relationship Id="rId2" Type="http://schemas.openxmlformats.org/officeDocument/2006/relationships/image" Target="../media/image136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50.png"/><Relationship Id="rId17" Type="http://schemas.openxmlformats.org/officeDocument/2006/relationships/image" Target="../media/image8.jpeg"/><Relationship Id="rId2" Type="http://schemas.openxmlformats.org/officeDocument/2006/relationships/notesSlide" Target="../notesSlides/notesSlide12.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5" Type="http://schemas.openxmlformats.org/officeDocument/2006/relationships/image" Target="../media/image28.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7.png"/></Relationships>
</file>

<file path=ppt/slides/_rels/slide120.xml.rels><?xml version="1.0" encoding="UTF-8" standalone="yes"?>
<Relationships xmlns="http://schemas.openxmlformats.org/package/2006/relationships"><Relationship Id="rId2" Type="http://schemas.openxmlformats.org/officeDocument/2006/relationships/image" Target="../media/image1370.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0.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0.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0.png"/><Relationship Id="rId2" Type="http://schemas.openxmlformats.org/officeDocument/2006/relationships/image" Target="../media/image1240.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0.png"/><Relationship Id="rId7" Type="http://schemas.openxmlformats.org/officeDocument/2006/relationships/image" Target="../media/image1310.png"/><Relationship Id="rId2" Type="http://schemas.openxmlformats.org/officeDocument/2006/relationships/image" Target="../media/image1260.png"/><Relationship Id="rId1" Type="http://schemas.openxmlformats.org/officeDocument/2006/relationships/slideLayout" Target="../slideLayouts/slideLayout13.xml"/><Relationship Id="rId6" Type="http://schemas.openxmlformats.org/officeDocument/2006/relationships/image" Target="../media/image1300.png"/><Relationship Id="rId5" Type="http://schemas.openxmlformats.org/officeDocument/2006/relationships/image" Target="../media/image1290.png"/><Relationship Id="rId4" Type="http://schemas.openxmlformats.org/officeDocument/2006/relationships/image" Target="../media/image1280.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0.png"/><Relationship Id="rId18" Type="http://schemas.openxmlformats.org/officeDocument/2006/relationships/image" Target="../media/image30.png"/><Relationship Id="rId3" Type="http://schemas.openxmlformats.org/officeDocument/2006/relationships/image" Target="../media/image11.png"/><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250.png"/><Relationship Id="rId17" Type="http://schemas.openxmlformats.org/officeDocument/2006/relationships/image" Target="../media/image8.jpeg"/><Relationship Id="rId2" Type="http://schemas.openxmlformats.org/officeDocument/2006/relationships/notesSlide" Target="../notesSlides/notesSlide13.xml"/><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5" Type="http://schemas.openxmlformats.org/officeDocument/2006/relationships/image" Target="../media/image28.png"/><Relationship Id="rId10" Type="http://schemas.openxmlformats.org/officeDocument/2006/relationships/image" Target="../media/image18.png"/><Relationship Id="rId19"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0.png"/><Relationship Id="rId18" Type="http://schemas.openxmlformats.org/officeDocument/2006/relationships/image" Target="../media/image34.png"/><Relationship Id="rId26" Type="http://schemas.openxmlformats.org/officeDocument/2006/relationships/image" Target="../media/image41.png"/><Relationship Id="rId3" Type="http://schemas.openxmlformats.org/officeDocument/2006/relationships/image" Target="../media/image11.png"/><Relationship Id="rId21" Type="http://schemas.openxmlformats.org/officeDocument/2006/relationships/image" Target="../media/image37.png"/><Relationship Id="rId7" Type="http://schemas.openxmlformats.org/officeDocument/2006/relationships/image" Target="../media/image15.png"/><Relationship Id="rId12" Type="http://schemas.openxmlformats.org/officeDocument/2006/relationships/image" Target="../media/image250.png"/><Relationship Id="rId17" Type="http://schemas.openxmlformats.org/officeDocument/2006/relationships/image" Target="../media/image8.jpeg"/><Relationship Id="rId25" Type="http://schemas.openxmlformats.org/officeDocument/2006/relationships/image" Target="../media/image40.png"/><Relationship Id="rId2" Type="http://schemas.openxmlformats.org/officeDocument/2006/relationships/notesSlide" Target="../notesSlides/notesSlide14.xml"/><Relationship Id="rId16" Type="http://schemas.openxmlformats.org/officeDocument/2006/relationships/image" Target="../media/image29.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60.png"/><Relationship Id="rId5" Type="http://schemas.openxmlformats.org/officeDocument/2006/relationships/image" Target="../media/image13.jpg"/><Relationship Id="rId15" Type="http://schemas.openxmlformats.org/officeDocument/2006/relationships/image" Target="../media/image28.png"/><Relationship Id="rId23" Type="http://schemas.openxmlformats.org/officeDocument/2006/relationships/image" Target="../media/image39.png"/><Relationship Id="rId10" Type="http://schemas.openxmlformats.org/officeDocument/2006/relationships/image" Target="../media/image18.png"/><Relationship Id="rId19"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7.png"/><Relationship Id="rId22" Type="http://schemas.openxmlformats.org/officeDocument/2006/relationships/image" Target="../media/image38.png"/><Relationship Id="rId27"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50.png"/><Relationship Id="rId17" Type="http://schemas.openxmlformats.org/officeDocument/2006/relationships/image" Target="../media/image8.jpeg"/><Relationship Id="rId2" Type="http://schemas.openxmlformats.org/officeDocument/2006/relationships/notesSlide" Target="../notesSlides/notesSlide15.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5" Type="http://schemas.openxmlformats.org/officeDocument/2006/relationships/image" Target="../media/image28.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50.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12"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 Id="rId11" Type="http://schemas.openxmlformats.org/officeDocument/2006/relationships/image" Target="../media/image149.png"/><Relationship Id="rId6" Type="http://schemas.openxmlformats.org/officeDocument/2006/relationships/image" Target="../media/image146.png"/></Relationships>
</file>

<file path=ppt/slides/_rels/slide61.xml.rels><?xml version="1.0" encoding="UTF-8" standalone="yes"?>
<Relationships xmlns="http://schemas.openxmlformats.org/package/2006/relationships"><Relationship Id="rId13" Type="http://schemas.openxmlformats.org/officeDocument/2006/relationships/image" Target="../media/image78.png"/><Relationship Id="rId12"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 Id="rId11" Type="http://schemas.openxmlformats.org/officeDocument/2006/relationships/image" Target="../media/image149.png"/><Relationship Id="rId6" Type="http://schemas.openxmlformats.org/officeDocument/2006/relationships/image" Target="../media/image146.png"/></Relationships>
</file>

<file path=ppt/slides/_rels/slide62.xml.rels><?xml version="1.0" encoding="UTF-8" standalone="yes"?>
<Relationships xmlns="http://schemas.openxmlformats.org/package/2006/relationships"><Relationship Id="rId13" Type="http://schemas.openxmlformats.org/officeDocument/2006/relationships/image" Target="../media/image78.png"/><Relationship Id="rId12"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xml"/><Relationship Id="rId11" Type="http://schemas.openxmlformats.org/officeDocument/2006/relationships/image" Target="../media/image149.png"/><Relationship Id="rId6" Type="http://schemas.openxmlformats.org/officeDocument/2006/relationships/image" Target="../media/image146.png"/></Relationships>
</file>

<file path=ppt/slides/_rels/slide63.xml.rels><?xml version="1.0" encoding="UTF-8" standalone="yes"?>
<Relationships xmlns="http://schemas.openxmlformats.org/package/2006/relationships"><Relationship Id="rId13" Type="http://schemas.openxmlformats.org/officeDocument/2006/relationships/image" Target="../media/image78.png"/><Relationship Id="rId12"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xml"/><Relationship Id="rId11" Type="http://schemas.openxmlformats.org/officeDocument/2006/relationships/image" Target="../media/image149.png"/><Relationship Id="rId6" Type="http://schemas.openxmlformats.org/officeDocument/2006/relationships/image" Target="../media/image146.png"/><Relationship Id="rId10" Type="http://schemas.openxmlformats.org/officeDocument/2006/relationships/image" Target="../media/image148.png"/></Relationships>
</file>

<file path=ppt/slides/_rels/slide64.xml.rels><?xml version="1.0" encoding="UTF-8" standalone="yes"?>
<Relationships xmlns="http://schemas.openxmlformats.org/package/2006/relationships"><Relationship Id="rId13" Type="http://schemas.openxmlformats.org/officeDocument/2006/relationships/image" Target="../media/image78.png"/><Relationship Id="rId12"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xml"/><Relationship Id="rId11" Type="http://schemas.openxmlformats.org/officeDocument/2006/relationships/image" Target="../media/image149.png"/><Relationship Id="rId6" Type="http://schemas.openxmlformats.org/officeDocument/2006/relationships/image" Target="../media/image146.png"/><Relationship Id="rId15" Type="http://schemas.openxmlformats.org/officeDocument/2006/relationships/image" Target="../media/image80.png"/><Relationship Id="rId10" Type="http://schemas.openxmlformats.org/officeDocument/2006/relationships/image" Target="../media/image148.png"/><Relationship Id="rId14" Type="http://schemas.openxmlformats.org/officeDocument/2006/relationships/image" Target="../media/image79.png"/></Relationships>
</file>

<file path=ppt/slides/_rels/slide65.xml.rels><?xml version="1.0" encoding="UTF-8" standalone="yes"?>
<Relationships xmlns="http://schemas.openxmlformats.org/package/2006/relationships"><Relationship Id="rId13" Type="http://schemas.openxmlformats.org/officeDocument/2006/relationships/image" Target="../media/image78.png"/><Relationship Id="rId12" Type="http://schemas.openxmlformats.org/officeDocument/2006/relationships/image" Target="../media/image77.png"/><Relationship Id="rId17" Type="http://schemas.openxmlformats.org/officeDocument/2006/relationships/image" Target="../media/image151.png"/><Relationship Id="rId2" Type="http://schemas.openxmlformats.org/officeDocument/2006/relationships/notesSlide" Target="../notesSlides/notesSlide65.xml"/><Relationship Id="rId16" Type="http://schemas.openxmlformats.org/officeDocument/2006/relationships/image" Target="../media/image150.png"/><Relationship Id="rId1" Type="http://schemas.openxmlformats.org/officeDocument/2006/relationships/slideLayout" Target="../slideLayouts/slideLayout2.xml"/><Relationship Id="rId11" Type="http://schemas.openxmlformats.org/officeDocument/2006/relationships/image" Target="../media/image149.png"/><Relationship Id="rId6" Type="http://schemas.openxmlformats.org/officeDocument/2006/relationships/image" Target="../media/image146.png"/><Relationship Id="rId15" Type="http://schemas.openxmlformats.org/officeDocument/2006/relationships/image" Target="../media/image80.png"/><Relationship Id="rId10" Type="http://schemas.openxmlformats.org/officeDocument/2006/relationships/image" Target="../media/image148.png"/><Relationship Id="rId1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1.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2.xml"/><Relationship Id="rId10"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89.png"/></Relationships>
</file>

<file path=ppt/slides/_rels/slide6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2.xml"/><Relationship Id="rId10"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89.png"/><Relationship Id="rId14" Type="http://schemas.openxmlformats.org/officeDocument/2006/relationships/image" Target="../media/image16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86.png"/><Relationship Id="rId2" Type="http://schemas.openxmlformats.org/officeDocument/2006/relationships/notesSlide" Target="../notesSlides/notesSlide70.xml"/><Relationship Id="rId16" Type="http://schemas.openxmlformats.org/officeDocument/2006/relationships/image" Target="../media/image165.png"/><Relationship Id="rId1" Type="http://schemas.openxmlformats.org/officeDocument/2006/relationships/slideLayout" Target="../slideLayouts/slideLayout2.xml"/><Relationship Id="rId15" Type="http://schemas.openxmlformats.org/officeDocument/2006/relationships/image" Target="../media/image164.png"/><Relationship Id="rId10"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89.png"/><Relationship Id="rId14" Type="http://schemas.openxmlformats.org/officeDocument/2006/relationships/image" Target="../media/image163.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9.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9.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9.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9.pn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2.png"/><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3.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8.gif"/><Relationship Id="rId7" Type="http://schemas.openxmlformats.org/officeDocument/2006/relationships/image" Target="../media/image112.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2" Type="http://schemas.openxmlformats.org/officeDocument/2006/relationships/image" Target="../media/image115.svg"/><Relationship Id="rId2" Type="http://schemas.openxmlformats.org/officeDocument/2006/relationships/notesSlide" Target="../notesSlides/notesSlide98.xml"/><Relationship Id="rId1" Type="http://schemas.openxmlformats.org/officeDocument/2006/relationships/slideLayout" Target="../slideLayouts/slideLayout2.xml"/><Relationship Id="rId11" Type="http://schemas.openxmlformats.org/officeDocument/2006/relationships/image" Target="../media/image114.png"/><Relationship Id="rId10" Type="http://schemas.openxmlformats.org/officeDocument/2006/relationships/image" Target="../media/image188.png"/></Relationships>
</file>

<file path=ppt/slides/_rels/slide99.xml.rels><?xml version="1.0" encoding="UTF-8" standalone="yes"?>
<Relationships xmlns="http://schemas.openxmlformats.org/package/2006/relationships"><Relationship Id="rId13" Type="http://schemas.openxmlformats.org/officeDocument/2006/relationships/image" Target="../media/image115.svg"/><Relationship Id="rId12" Type="http://schemas.openxmlformats.org/officeDocument/2006/relationships/image" Target="../media/image114.png"/><Relationship Id="rId2" Type="http://schemas.openxmlformats.org/officeDocument/2006/relationships/notesSlide" Target="../notesSlides/notesSlide99.xml"/><Relationship Id="rId1" Type="http://schemas.openxmlformats.org/officeDocument/2006/relationships/slideLayout" Target="../slideLayouts/slideLayout2.xml"/><Relationship Id="rId11" Type="http://schemas.openxmlformats.org/officeDocument/2006/relationships/image" Target="../media/image189.png"/><Relationship Id="rId10" Type="http://schemas.openxmlformats.org/officeDocument/2006/relationships/image" Target="../media/image188.png"/><Relationship Id="rId1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6697" y="1266095"/>
            <a:ext cx="10431915" cy="1686042"/>
            <a:chOff x="1130205" y="1155165"/>
            <a:chExt cx="10165868" cy="1686042"/>
          </a:xfrm>
        </p:grpSpPr>
        <p:sp>
          <p:nvSpPr>
            <p:cNvPr id="24" name="圆角矩形 13"/>
            <p:cNvSpPr/>
            <p:nvPr/>
          </p:nvSpPr>
          <p:spPr>
            <a:xfrm>
              <a:off x="1130205" y="1293090"/>
              <a:ext cx="10165868" cy="1548117"/>
            </a:xfrm>
            <a:prstGeom prst="roundRect">
              <a:avLst>
                <a:gd name="adj" fmla="val 8636"/>
              </a:avLst>
            </a:prstGeom>
            <a:solidFill>
              <a:schemeClr val="bg1">
                <a:lumMod val="95000"/>
              </a:schemeClr>
            </a:solidFill>
            <a:ln>
              <a:noFill/>
            </a:ln>
            <a:effectLst>
              <a:outerShdw blurRad="50800" dist="88900" dir="4440000" sx="101000" sy="101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Unicode MS" pitchFamily="34" charset="-122"/>
                <a:ea typeface="等线" panose="02010600030101010101" pitchFamily="2" charset="-122"/>
                <a:cs typeface="+mn-cs"/>
              </a:endParaRPr>
            </a:p>
          </p:txBody>
        </p:sp>
        <p:sp>
          <p:nvSpPr>
            <p:cNvPr id="26" name="标题 1"/>
            <p:cNvSpPr txBox="1">
              <a:spLocks/>
            </p:cNvSpPr>
            <p:nvPr/>
          </p:nvSpPr>
          <p:spPr>
            <a:xfrm>
              <a:off x="1130205" y="1155165"/>
              <a:ext cx="10165868" cy="16561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ata</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rivacy</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and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oding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for</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p>
            <a:p>
              <a:pPr lvl="0">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istributed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earning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p>
            <a:p>
              <a:pPr lvl="0">
                <a:defRPr/>
              </a:pPr>
              <a:r>
                <a:rPr lang="en-US" altLang="zh-CN" sz="2800" b="1" cap="all" dirty="0">
                  <a:latin typeface="Times New Roman" pitchFamily="18" charset="0"/>
                  <a:ea typeface="Arial Unicode MS" pitchFamily="34" charset="-122"/>
                  <a:cs typeface="Times New Roman" pitchFamily="18" charset="0"/>
                </a:rPr>
                <a:t>The</a:t>
              </a:r>
              <a:r>
                <a:rPr lang="en-US" altLang="zh-CN" sz="3200" b="1" cap="all" dirty="0">
                  <a:latin typeface="Times New Roman" pitchFamily="18" charset="0"/>
                  <a:ea typeface="Arial Unicode MS" pitchFamily="34" charset="-122"/>
                  <a:cs typeface="Times New Roman" pitchFamily="18" charset="0"/>
                </a:rPr>
                <a:t> f</a:t>
              </a:r>
              <a:r>
                <a:rPr lang="en-US" altLang="zh-CN" sz="2800" b="1" cap="all" dirty="0">
                  <a:latin typeface="Times New Roman" pitchFamily="18" charset="0"/>
                  <a:ea typeface="Arial Unicode MS" pitchFamily="34" charset="-122"/>
                  <a:cs typeface="Times New Roman" pitchFamily="18" charset="0"/>
                </a:rPr>
                <a:t>ederated</a:t>
              </a:r>
              <a:r>
                <a:rPr lang="en-US" altLang="zh-CN" sz="3200" b="1" cap="all" dirty="0">
                  <a:latin typeface="Times New Roman" pitchFamily="18" charset="0"/>
                  <a:ea typeface="Arial Unicode MS" pitchFamily="34" charset="-122"/>
                  <a:cs typeface="Times New Roman" pitchFamily="18" charset="0"/>
                </a:rPr>
                <a:t> l</a:t>
              </a:r>
              <a:r>
                <a:rPr lang="en-US" altLang="zh-CN" sz="2800" b="1" cap="all" dirty="0">
                  <a:latin typeface="Times New Roman" pitchFamily="18" charset="0"/>
                  <a:ea typeface="Arial Unicode MS" pitchFamily="34" charset="-122"/>
                  <a:cs typeface="Times New Roman" pitchFamily="18" charset="0"/>
                </a:rPr>
                <a:t>earning</a:t>
              </a:r>
              <a:r>
                <a:rPr lang="en-US" altLang="zh-CN" sz="2400" b="1" cap="all" dirty="0">
                  <a:latin typeface="Times New Roman" pitchFamily="18" charset="0"/>
                  <a:ea typeface="Arial Unicode MS" pitchFamily="34" charset="-122"/>
                  <a:cs typeface="Times New Roman" pitchFamily="18" charset="0"/>
                </a:rPr>
                <a:t> </a:t>
              </a:r>
              <a:r>
                <a:rPr lang="en-US" altLang="zh-CN" sz="3200" b="1" cap="all" dirty="0">
                  <a:latin typeface="Times New Roman" pitchFamily="18" charset="0"/>
                  <a:ea typeface="Arial Unicode MS" pitchFamily="34" charset="-122"/>
                  <a:cs typeface="Times New Roman" pitchFamily="18" charset="0"/>
                </a:rPr>
                <a:t>P</a:t>
              </a:r>
              <a:r>
                <a:rPr lang="en-US" altLang="zh-CN" sz="2800" b="1" cap="all" dirty="0">
                  <a:latin typeface="Times New Roman" pitchFamily="18" charset="0"/>
                  <a:ea typeface="Arial Unicode MS" pitchFamily="34" charset="-122"/>
                  <a:cs typeface="Times New Roman" pitchFamily="18" charset="0"/>
                </a:rPr>
                <a:t>aradigm</a:t>
              </a:r>
              <a:endParaRPr kumimoji="0" lang="zh-CN" altLang="en-US" sz="1400" b="1" i="0" u="none" strike="noStrike" kern="1200" cap="all" spc="0" normalizeH="0" baseline="0" noProof="0" dirty="0">
                <a:ln>
                  <a:noFill/>
                </a:ln>
                <a:effectLst/>
                <a:uLnTx/>
                <a:uFillTx/>
                <a:latin typeface="Times New Roman" pitchFamily="18" charset="0"/>
                <a:ea typeface="Arial Unicode MS" pitchFamily="34" charset="-122"/>
                <a:cs typeface="Times New Roman" pitchFamily="18" charset="0"/>
              </a:endParaRPr>
            </a:p>
          </p:txBody>
        </p:sp>
      </p:grpSp>
      <p:sp>
        <p:nvSpPr>
          <p:cNvPr id="27" name="TextBox 26"/>
          <p:cNvSpPr txBox="1"/>
          <p:nvPr/>
        </p:nvSpPr>
        <p:spPr>
          <a:xfrm>
            <a:off x="1690095" y="3541215"/>
            <a:ext cx="64985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rPr>
              <a:t>Is there a promising way? </a:t>
            </a:r>
            <a:endParaRPr kumimoji="0" lang="zh-CN" altLang="en-US" sz="3200" b="1" i="0" u="none" strike="noStrike" kern="1200" cap="none" spc="0" normalizeH="0" baseline="0" noProof="0" dirty="0">
              <a:ln>
                <a:noFill/>
              </a:ln>
              <a:solidFill>
                <a:prstClr val="white"/>
              </a:solidFill>
              <a:effectLst/>
              <a:uLnTx/>
              <a:uFillTx/>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3746232" y="3511357"/>
            <a:ext cx="41835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Jin Sima and Wojciech </a:t>
            </a:r>
            <a:r>
              <a:rPr kumimoji="0" lang="en-US" altLang="zh-CN" sz="2000" b="1" u="none" strike="noStrike" kern="1200" cap="none" spc="0" normalizeH="0" baseline="0" noProof="0" dirty="0" err="1">
                <a:ln>
                  <a:noFill/>
                </a:ln>
                <a:solidFill>
                  <a:prstClr val="black"/>
                </a:solidFill>
                <a:effectLst/>
                <a:uLnTx/>
                <a:uFillTx/>
                <a:latin typeface="Times New Roman" pitchFamily="18" charset="0"/>
                <a:ea typeface="等线" panose="02010600030101010101" pitchFamily="2" charset="-122"/>
                <a:cs typeface="Times New Roman" pitchFamily="18" charset="0"/>
              </a:rPr>
              <a:t>Szpankowki</a:t>
            </a:r>
            <a:endParaRPr kumimoji="0" lang="zh-CN" altLang="en-US" sz="2000" b="1"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endParaRPr>
          </a:p>
        </p:txBody>
      </p:sp>
      <p:sp>
        <p:nvSpPr>
          <p:cNvPr id="31" name="TextBox 30"/>
          <p:cNvSpPr txBox="1"/>
          <p:nvPr/>
        </p:nvSpPr>
        <p:spPr>
          <a:xfrm>
            <a:off x="1620959" y="4199257"/>
            <a:ext cx="8434063" cy="923330"/>
          </a:xfrm>
          <a:prstGeom prst="rect">
            <a:avLst/>
          </a:prstGeom>
          <a:noFill/>
        </p:spPr>
        <p:txBody>
          <a:bodyPr wrap="square" rtlCol="0">
            <a:spAutoFit/>
          </a:bodyPr>
          <a:lstStyle/>
          <a:p>
            <a:pPr lvl="0" algn="ctr">
              <a:defRPr/>
            </a:pPr>
            <a:r>
              <a:rPr lang="en-US" altLang="zh-CN" dirty="0">
                <a:solidFill>
                  <a:prstClr val="black"/>
                </a:solidFill>
                <a:latin typeface="Arial Unicode MS" pitchFamily="34" charset="-122"/>
                <a:ea typeface="Arial Unicode MS" pitchFamily="34" charset="-122"/>
                <a:cs typeface="Arial Unicode MS" pitchFamily="34" charset="-122"/>
              </a:rPr>
              <a:t>Postdoctoral Researcher</a:t>
            </a:r>
          </a:p>
          <a:p>
            <a:pPr lvl="0" algn="ctr">
              <a:defRPr/>
            </a:pPr>
            <a:r>
              <a:rPr lang="en-US" altLang="zh-CN" dirty="0">
                <a:solidFill>
                  <a:prstClr val="black"/>
                </a:solidFill>
                <a:latin typeface="Arial Unicode MS" pitchFamily="34" charset="-122"/>
                <a:ea typeface="Arial Unicode MS" pitchFamily="34" charset="-122"/>
                <a:cs typeface="Arial Unicode MS" pitchFamily="34" charset="-122"/>
              </a:rPr>
              <a:t>Center for Science of Information</a:t>
            </a:r>
          </a:p>
          <a:p>
            <a:pPr lvl="0" algn="ctr">
              <a:defRPr/>
            </a:pPr>
            <a:r>
              <a:rPr lang="en-US" altLang="zh-CN" dirty="0">
                <a:solidFill>
                  <a:prstClr val="black"/>
                </a:solidFill>
                <a:latin typeface="Arial Unicode MS" pitchFamily="34" charset="-122"/>
                <a:ea typeface="Arial Unicode MS" pitchFamily="34" charset="-122"/>
                <a:cs typeface="Arial Unicode MS" pitchFamily="34" charset="-122"/>
              </a:rPr>
              <a:t>Purdue University</a:t>
            </a:r>
            <a:endParaRPr lang="zh-CN" altLang="en-US" dirty="0">
              <a:solidFill>
                <a:prstClr val="black"/>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4178016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34" y="297195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An adequate learning framework</a:t>
            </a:r>
          </a:p>
        </p:txBody>
      </p:sp>
      <p:pic>
        <p:nvPicPr>
          <p:cNvPr id="12" name="Google Shape;163;p39" descr="Picture 8"/>
          <p:cNvPicPr preferRelativeResize="0"/>
          <p:nvPr/>
        </p:nvPicPr>
        <p:blipFill rotWithShape="1">
          <a:blip r:embed="rId4">
            <a:alphaModFix/>
          </a:blip>
          <a:srcRect/>
          <a:stretch/>
        </p:blipFill>
        <p:spPr>
          <a:xfrm>
            <a:off x="3498294" y="3458188"/>
            <a:ext cx="830916" cy="603688"/>
          </a:xfrm>
          <a:prstGeom prst="rect">
            <a:avLst/>
          </a:prstGeom>
          <a:noFill/>
          <a:ln>
            <a:noFill/>
          </a:ln>
        </p:spPr>
      </p:pic>
      <p:grpSp>
        <p:nvGrpSpPr>
          <p:cNvPr id="14" name="Google Shape;164;p39"/>
          <p:cNvGrpSpPr/>
          <p:nvPr/>
        </p:nvGrpSpPr>
        <p:grpSpPr>
          <a:xfrm>
            <a:off x="2295296" y="189970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687969" y="370199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1159294" y="346505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1090443" y="405733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2452249" y="404890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5085541" y="404890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5505932" y="352732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1430707" y="353126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711255" y="352581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4275068" y="3531264"/>
            <a:ext cx="391878" cy="404133"/>
          </a:xfrm>
          <a:prstGeom prst="rect">
            <a:avLst/>
          </a:prstGeom>
          <a:noFill/>
          <a:ln>
            <a:noFill/>
          </a:ln>
        </p:spPr>
      </p:pic>
      <p:cxnSp>
        <p:nvCxnSpPr>
          <p:cNvPr id="33" name="Google Shape;179;p39"/>
          <p:cNvCxnSpPr/>
          <p:nvPr/>
        </p:nvCxnSpPr>
        <p:spPr>
          <a:xfrm flipV="1">
            <a:off x="1454699" y="288407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848021" y="290717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821937" y="290539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4401224" y="285003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2426119" y="345818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5104563" y="3429670"/>
            <a:ext cx="391877" cy="529553"/>
          </a:xfrm>
          <a:prstGeom prst="rect">
            <a:avLst/>
          </a:prstGeom>
          <a:noFill/>
          <a:ln>
            <a:noFill/>
          </a:ln>
        </p:spPr>
      </p:pic>
      <p:sp>
        <p:nvSpPr>
          <p:cNvPr id="44" name="Google Shape;160;p39"/>
          <p:cNvSpPr/>
          <p:nvPr/>
        </p:nvSpPr>
        <p:spPr>
          <a:xfrm>
            <a:off x="1010223" y="4814673"/>
            <a:ext cx="10155617" cy="179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8;p39"/>
          <p:cNvSpPr txBox="1">
            <a:spLocks noGrp="1"/>
          </p:cNvSpPr>
          <p:nvPr>
            <p:ph type="title"/>
          </p:nvPr>
        </p:nvSpPr>
        <p:spPr>
          <a:xfrm>
            <a:off x="2621981" y="4762238"/>
            <a:ext cx="6932100" cy="422728"/>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dirty="0">
                <a:latin typeface="Corbel" panose="020B0503020204020204" pitchFamily="34" charset="0"/>
              </a:rPr>
              <a:t>Fundamental Challenges of Federated Learning</a:t>
            </a:r>
            <a:endParaRPr sz="3000" dirty="0">
              <a:latin typeface="Corbel" panose="020B0503020204020204" pitchFamily="34" charset="0"/>
            </a:endParaRPr>
          </a:p>
        </p:txBody>
      </p:sp>
      <p:sp>
        <p:nvSpPr>
          <p:cNvPr id="46" name="Google Shape;189;p39"/>
          <p:cNvSpPr txBox="1"/>
          <p:nvPr/>
        </p:nvSpPr>
        <p:spPr>
          <a:xfrm>
            <a:off x="1348018" y="5226662"/>
            <a:ext cx="2576598" cy="276959"/>
          </a:xfrm>
          <a:prstGeom prst="rect">
            <a:avLst/>
          </a:prstGeom>
          <a:noFill/>
          <a:ln>
            <a:noFill/>
          </a:ln>
        </p:spPr>
        <p:txBody>
          <a:bodyPr spcFirstLastPara="1" wrap="square" lIns="45700" tIns="45700" rIns="45700" bIns="45700" anchor="t" anchorCtr="0">
            <a:spAutoFit/>
          </a:bodyPr>
          <a:lstStyle/>
          <a:p>
            <a:pPr marR="0" lvl="0" algn="ctr" rtl="0">
              <a:lnSpc>
                <a:spcPct val="100000"/>
              </a:lnSpc>
              <a:spcBef>
                <a:spcPts val="0"/>
              </a:spcBef>
              <a:spcAft>
                <a:spcPts val="0"/>
              </a:spcAft>
              <a:buClr>
                <a:srgbClr val="FF0000"/>
              </a:buClr>
              <a:buSzPts val="1200"/>
            </a:pPr>
            <a:r>
              <a:rPr lang="en" sz="1200" dirty="0">
                <a:solidFill>
                  <a:srgbClr val="FF0000"/>
                </a:solidFill>
              </a:rPr>
              <a:t>Resource constraints and heterogeneity</a:t>
            </a:r>
            <a:endParaRPr sz="1200" dirty="0">
              <a:solidFill>
                <a:srgbClr val="FF0000"/>
              </a:solidFill>
            </a:endParaRPr>
          </a:p>
        </p:txBody>
      </p:sp>
      <p:sp>
        <p:nvSpPr>
          <p:cNvPr id="48" name="Google Shape;197;p39"/>
          <p:cNvSpPr txBox="1"/>
          <p:nvPr/>
        </p:nvSpPr>
        <p:spPr>
          <a:xfrm>
            <a:off x="7611515" y="5067817"/>
            <a:ext cx="3398644" cy="553968"/>
          </a:xfrm>
          <a:prstGeom prst="rect">
            <a:avLst/>
          </a:prstGeom>
          <a:noFill/>
          <a:ln>
            <a:noFill/>
          </a:ln>
        </p:spPr>
        <p:txBody>
          <a:bodyPr spcFirstLastPara="1" wrap="square" lIns="91425" tIns="91425" rIns="91425" bIns="91425" anchor="t" anchorCtr="0">
            <a:spAutoFit/>
          </a:bodyPr>
          <a:lstStyle/>
          <a:p>
            <a:pPr lvl="0" algn="ctr" rtl="0">
              <a:spcBef>
                <a:spcPts val="0"/>
              </a:spcBef>
              <a:spcAft>
                <a:spcPts val="0"/>
              </a:spcAft>
              <a:buClr>
                <a:srgbClr val="FF0000"/>
              </a:buClr>
              <a:buSzPts val="1200"/>
            </a:pPr>
            <a:r>
              <a:rPr lang="en" sz="1200" dirty="0">
                <a:solidFill>
                  <a:srgbClr val="FF0000"/>
                </a:solidFill>
              </a:rPr>
              <a:t>Data leakage through communications</a:t>
            </a:r>
          </a:p>
          <a:p>
            <a:pPr lvl="0" algn="ctr" rtl="0">
              <a:spcBef>
                <a:spcPts val="0"/>
              </a:spcBef>
              <a:spcAft>
                <a:spcPts val="0"/>
              </a:spcAft>
              <a:buClr>
                <a:srgbClr val="FF0000"/>
              </a:buClr>
              <a:buSzPts val="1200"/>
            </a:pPr>
            <a:r>
              <a:rPr lang="en" sz="1200" dirty="0">
                <a:solidFill>
                  <a:srgbClr val="FF0000"/>
                </a:solidFill>
              </a:rPr>
              <a:t>and privacy breaches through models</a:t>
            </a:r>
            <a:endParaRPr sz="1200" dirty="0">
              <a:solidFill>
                <a:srgbClr val="FF0000"/>
              </a:solidFill>
            </a:endParaRPr>
          </a:p>
        </p:txBody>
      </p:sp>
      <p:pic>
        <p:nvPicPr>
          <p:cNvPr id="49" name="Picture 6">
            <a:extLst>
              <a:ext uri="{FF2B5EF4-FFF2-40B4-BE49-F238E27FC236}">
                <a16:creationId xmlns:a16="http://schemas.microsoft.com/office/drawing/2014/main" id="{2BCE70A6-782A-6F0C-5EEB-5706265EB5F1}"/>
              </a:ext>
            </a:extLst>
          </p:cNvPr>
          <p:cNvPicPr>
            <a:picLocks noChangeAspect="1"/>
          </p:cNvPicPr>
          <p:nvPr/>
        </p:nvPicPr>
        <p:blipFill>
          <a:blip r:embed="rId13"/>
          <a:stretch>
            <a:fillRect/>
          </a:stretch>
        </p:blipFill>
        <p:spPr>
          <a:xfrm>
            <a:off x="2083269" y="5739078"/>
            <a:ext cx="570434" cy="577542"/>
          </a:xfrm>
          <a:prstGeom prst="rect">
            <a:avLst/>
          </a:prstGeom>
        </p:spPr>
      </p:pic>
      <p:pic>
        <p:nvPicPr>
          <p:cNvPr id="50" name="Picture 4">
            <a:extLst>
              <a:ext uri="{FF2B5EF4-FFF2-40B4-BE49-F238E27FC236}">
                <a16:creationId xmlns:a16="http://schemas.microsoft.com/office/drawing/2014/main" id="{5D72FC6C-B3BF-3A77-66CB-F084203D92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96765" y="5722020"/>
            <a:ext cx="1159148" cy="579574"/>
          </a:xfrm>
          <a:prstGeom prst="rect">
            <a:avLst/>
          </a:prstGeom>
          <a:noFill/>
          <a:extLst>
            <a:ext uri="{909E8E84-426E-40DD-AFC4-6F175D3DCCD1}">
              <a14:hiddenFill xmlns:a14="http://schemas.microsoft.com/office/drawing/2010/main">
                <a:solidFill>
                  <a:srgbClr val="FFFFFF"/>
                </a:solidFill>
              </a14:hiddenFill>
            </a:ext>
          </a:extLst>
        </p:spPr>
      </p:pic>
      <p:pic>
        <p:nvPicPr>
          <p:cNvPr id="51" name="Google Shape;195;p39" descr="Google Shape;73;p14">
            <a:extLst>
              <a:ext uri="{FF2B5EF4-FFF2-40B4-BE49-F238E27FC236}">
                <a16:creationId xmlns:a16="http://schemas.microsoft.com/office/drawing/2014/main" id="{6A10C009-CDC6-11D9-E25C-60BB237585D0}"/>
              </a:ext>
            </a:extLst>
          </p:cNvPr>
          <p:cNvPicPr preferRelativeResize="0"/>
          <p:nvPr/>
        </p:nvPicPr>
        <p:blipFill rotWithShape="1">
          <a:blip r:embed="rId11">
            <a:alphaModFix/>
          </a:blip>
          <a:srcRect/>
          <a:stretch/>
        </p:blipFill>
        <p:spPr>
          <a:xfrm>
            <a:off x="1405006" y="5698357"/>
            <a:ext cx="385113" cy="691300"/>
          </a:xfrm>
          <a:prstGeom prst="rect">
            <a:avLst/>
          </a:prstGeom>
          <a:noFill/>
          <a:ln>
            <a:noFill/>
          </a:ln>
        </p:spPr>
      </p:pic>
      <p:sp>
        <p:nvSpPr>
          <p:cNvPr id="55" name="Google Shape;2310;p176">
            <a:extLst>
              <a:ext uri="{FF2B5EF4-FFF2-40B4-BE49-F238E27FC236}">
                <a16:creationId xmlns:a16="http://schemas.microsoft.com/office/drawing/2014/main" id="{476A407A-50E4-D03F-5A28-411231169C6B}"/>
              </a:ext>
            </a:extLst>
          </p:cNvPr>
          <p:cNvSpPr txBox="1"/>
          <p:nvPr/>
        </p:nvSpPr>
        <p:spPr>
          <a:xfrm>
            <a:off x="8108816" y="5462595"/>
            <a:ext cx="923275" cy="292378"/>
          </a:xfrm>
          <a:prstGeom prst="rect">
            <a:avLst/>
          </a:prstGeom>
          <a:noFill/>
          <a:ln>
            <a:noFill/>
          </a:ln>
        </p:spPr>
        <p:txBody>
          <a:bodyPr spcFirstLastPara="1" wrap="square" lIns="68575" tIns="68575" rIns="68575" bIns="68575" anchor="t" anchorCtr="0">
            <a:spAutoFit/>
          </a:bodyPr>
          <a:lstStyle/>
          <a:p>
            <a:pPr marL="342900" lvl="0" indent="0" rtl="0">
              <a:spcBef>
                <a:spcPts val="0"/>
              </a:spcBef>
              <a:spcAft>
                <a:spcPts val="0"/>
              </a:spcAft>
              <a:buNone/>
            </a:pPr>
            <a:r>
              <a:rPr lang="en" sz="1000" dirty="0">
                <a:solidFill>
                  <a:schemeClr val="dk1"/>
                </a:solidFill>
                <a:latin typeface="Calibri"/>
                <a:ea typeface="Calibri"/>
                <a:cs typeface="Calibri"/>
                <a:sym typeface="Calibri"/>
              </a:rPr>
              <a:t>Original</a:t>
            </a:r>
            <a:endParaRPr sz="1000" dirty="0">
              <a:solidFill>
                <a:schemeClr val="dk1"/>
              </a:solidFill>
              <a:latin typeface="Calibri"/>
              <a:ea typeface="Calibri"/>
              <a:cs typeface="Calibri"/>
              <a:sym typeface="Calibri"/>
            </a:endParaRPr>
          </a:p>
        </p:txBody>
      </p:sp>
      <p:sp>
        <p:nvSpPr>
          <p:cNvPr id="56" name="Google Shape;2311;p176">
            <a:extLst>
              <a:ext uri="{FF2B5EF4-FFF2-40B4-BE49-F238E27FC236}">
                <a16:creationId xmlns:a16="http://schemas.microsoft.com/office/drawing/2014/main" id="{DEB5B44A-1943-6FE7-1AAD-D621C94C0D2F}"/>
              </a:ext>
            </a:extLst>
          </p:cNvPr>
          <p:cNvSpPr txBox="1"/>
          <p:nvPr/>
        </p:nvSpPr>
        <p:spPr>
          <a:xfrm>
            <a:off x="9159091" y="5468069"/>
            <a:ext cx="1676400" cy="292378"/>
          </a:xfrm>
          <a:prstGeom prst="rect">
            <a:avLst/>
          </a:prstGeom>
          <a:noFill/>
          <a:ln>
            <a:noFill/>
          </a:ln>
        </p:spPr>
        <p:txBody>
          <a:bodyPr spcFirstLastPara="1" wrap="square" lIns="68575" tIns="68575" rIns="68575" bIns="68575" anchor="t" anchorCtr="0">
            <a:spAutoFit/>
          </a:bodyPr>
          <a:lstStyle/>
          <a:p>
            <a:pPr marL="342900" lvl="0" indent="0" algn="l" rtl="0">
              <a:spcBef>
                <a:spcPts val="0"/>
              </a:spcBef>
              <a:spcAft>
                <a:spcPts val="0"/>
              </a:spcAft>
              <a:buNone/>
            </a:pPr>
            <a:r>
              <a:rPr lang="en" sz="1000" dirty="0">
                <a:solidFill>
                  <a:schemeClr val="dk1"/>
                </a:solidFill>
                <a:latin typeface="Calibri"/>
                <a:ea typeface="Calibri"/>
                <a:cs typeface="Calibri"/>
                <a:sym typeface="Calibri"/>
              </a:rPr>
              <a:t>Reconstructed</a:t>
            </a:r>
            <a:endParaRPr sz="1000" dirty="0">
              <a:solidFill>
                <a:schemeClr val="dk1"/>
              </a:solidFill>
              <a:latin typeface="Calibri"/>
              <a:ea typeface="Calibri"/>
              <a:cs typeface="Calibri"/>
              <a:sym typeface="Calibri"/>
            </a:endParaRPr>
          </a:p>
        </p:txBody>
      </p:sp>
      <p:grpSp>
        <p:nvGrpSpPr>
          <p:cNvPr id="58" name="Group 20">
            <a:extLst>
              <a:ext uri="{FF2B5EF4-FFF2-40B4-BE49-F238E27FC236}">
                <a16:creationId xmlns:a16="http://schemas.microsoft.com/office/drawing/2014/main" id="{E5A5E708-1102-3C10-C57D-EE01B4AEDF31}"/>
              </a:ext>
            </a:extLst>
          </p:cNvPr>
          <p:cNvGrpSpPr/>
          <p:nvPr/>
        </p:nvGrpSpPr>
        <p:grpSpPr>
          <a:xfrm>
            <a:off x="8327096" y="5704729"/>
            <a:ext cx="1967482" cy="791882"/>
            <a:chOff x="6635605" y="3687513"/>
            <a:chExt cx="1967482" cy="791882"/>
          </a:xfrm>
        </p:grpSpPr>
        <p:pic>
          <p:nvPicPr>
            <p:cNvPr id="59" name="Google Shape;2307;p176">
              <a:extLst>
                <a:ext uri="{FF2B5EF4-FFF2-40B4-BE49-F238E27FC236}">
                  <a16:creationId xmlns:a16="http://schemas.microsoft.com/office/drawing/2014/main" id="{B86C2ACE-1022-D458-1457-F371C67EA364}"/>
                </a:ext>
              </a:extLst>
            </p:cNvPr>
            <p:cNvPicPr preferRelativeResize="0"/>
            <p:nvPr/>
          </p:nvPicPr>
          <p:blipFill rotWithShape="1">
            <a:blip r:embed="rId15">
              <a:alphaModFix/>
            </a:blip>
            <a:srcRect b="61433"/>
            <a:stretch/>
          </p:blipFill>
          <p:spPr>
            <a:xfrm>
              <a:off x="6635605" y="3687513"/>
              <a:ext cx="1967482" cy="791882"/>
            </a:xfrm>
            <a:prstGeom prst="rect">
              <a:avLst/>
            </a:prstGeom>
            <a:noFill/>
            <a:ln>
              <a:noFill/>
            </a:ln>
          </p:spPr>
        </p:pic>
        <p:sp>
          <p:nvSpPr>
            <p:cNvPr id="60" name="Google Shape;2306;p176">
              <a:extLst>
                <a:ext uri="{FF2B5EF4-FFF2-40B4-BE49-F238E27FC236}">
                  <a16:creationId xmlns:a16="http://schemas.microsoft.com/office/drawing/2014/main" id="{F6E89C12-39D9-3CA7-CF34-00C806E5128E}"/>
                </a:ext>
              </a:extLst>
            </p:cNvPr>
            <p:cNvSpPr/>
            <p:nvPr/>
          </p:nvSpPr>
          <p:spPr>
            <a:xfrm>
              <a:off x="7506158" y="4018076"/>
              <a:ext cx="271006" cy="130756"/>
            </a:xfrm>
            <a:prstGeom prst="rightArrow">
              <a:avLst>
                <a:gd name="adj1" fmla="val 50000"/>
                <a:gd name="adj2" fmla="val 500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63" name="矩形 62"/>
          <p:cNvSpPr/>
          <p:nvPr/>
        </p:nvSpPr>
        <p:spPr>
          <a:xfrm>
            <a:off x="2858022" y="215627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797035" y="312333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5158193" y="3146567"/>
            <a:ext cx="1439726" cy="261610"/>
          </a:xfrm>
          <a:prstGeom prst="rect">
            <a:avLst/>
          </a:prstGeom>
        </p:spPr>
        <p:txBody>
          <a:bodyPr wrap="square">
            <a:spAutoFit/>
          </a:bodyPr>
          <a:lstStyle/>
          <a:p>
            <a:pPr lvl="0">
              <a:defRPr/>
            </a:pPr>
            <a:r>
              <a:rPr lang="en-US" sz="1100" dirty="0">
                <a:solidFill>
                  <a:prstClr val="black"/>
                </a:solidFill>
              </a:rPr>
              <a:t>Local model N</a:t>
            </a:r>
          </a:p>
        </p:txBody>
      </p:sp>
      <p:pic>
        <p:nvPicPr>
          <p:cNvPr id="61" name="Picture 2" descr="16,300+ Hospital Building Stock Illustrations, Royalty-Free Vector Graphics  &amp; Clip Art - iStock | Doctor, Hospital hallway, Hospital b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3935"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16,300+ Hospital Building Stock Illustrations, Royalty-Free Vector Graphics  &amp; Clip Art - iStock | Doctor, Hospital hallway, Hospital b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90431"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16,300+ Hospital Building Stock Illustrations, Royalty-Free Vector Graphics  &amp; Clip Art - iStock | Doctor, Hospital hallway, Hospital b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34998"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User - Free user icon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77969"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User - Free user icon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25331"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User - Free user icon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24898"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ree User SVG, PNG Icon, Symbol. Download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67120" y="6245983"/>
            <a:ext cx="201168" cy="20116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User SVG, PNG Icon, Symbol. Download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61258" y="6245983"/>
            <a:ext cx="201168" cy="201168"/>
          </a:xfrm>
          <a:prstGeom prst="rect">
            <a:avLst/>
          </a:prstGeom>
          <a:noFill/>
          <a:extLst>
            <a:ext uri="{909E8E84-426E-40DD-AFC4-6F175D3DCCD1}">
              <a14:hiddenFill xmlns:a14="http://schemas.microsoft.com/office/drawing/2010/main">
                <a:solidFill>
                  <a:srgbClr val="FFFFFF"/>
                </a:solidFill>
              </a14:hiddenFill>
            </a:ext>
          </a:extLst>
        </p:spPr>
      </p:pic>
      <p:sp>
        <p:nvSpPr>
          <p:cNvPr id="76" name="Google Shape;197;p39"/>
          <p:cNvSpPr txBox="1"/>
          <p:nvPr/>
        </p:nvSpPr>
        <p:spPr>
          <a:xfrm>
            <a:off x="4575130" y="5189515"/>
            <a:ext cx="2585203" cy="369302"/>
          </a:xfrm>
          <a:prstGeom prst="rect">
            <a:avLst/>
          </a:prstGeom>
          <a:noFill/>
          <a:ln>
            <a:noFill/>
          </a:ln>
        </p:spPr>
        <p:txBody>
          <a:bodyPr spcFirstLastPara="1" wrap="square" lIns="91425" tIns="91425" rIns="91425" bIns="91425" anchor="t" anchorCtr="0">
            <a:spAutoFit/>
          </a:bodyPr>
          <a:lstStyle/>
          <a:p>
            <a:pPr lvl="0" algn="ctr" rtl="0">
              <a:spcBef>
                <a:spcPts val="0"/>
              </a:spcBef>
              <a:spcAft>
                <a:spcPts val="0"/>
              </a:spcAft>
              <a:buClr>
                <a:srgbClr val="FF0000"/>
              </a:buClr>
              <a:buSzPts val="1200"/>
            </a:pPr>
            <a:r>
              <a:rPr lang="en" sz="1200" dirty="0">
                <a:solidFill>
                  <a:srgbClr val="FF0000"/>
                </a:solidFill>
              </a:rPr>
              <a:t>Distributed data repositories</a:t>
            </a:r>
            <a:endParaRPr sz="1200" dirty="0">
              <a:solidFill>
                <a:srgbClr val="FF0000"/>
              </a:solidFill>
            </a:endParaRPr>
          </a:p>
        </p:txBody>
      </p:sp>
      <p:sp>
        <p:nvSpPr>
          <p:cNvPr id="79" name="矩形 78"/>
          <p:cNvSpPr/>
          <p:nvPr/>
        </p:nvSpPr>
        <p:spPr>
          <a:xfrm>
            <a:off x="2044251" y="315581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383" y="298180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932" y="298126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54" name="矩形 53"/>
          <p:cNvSpPr/>
          <p:nvPr/>
        </p:nvSpPr>
        <p:spPr>
          <a:xfrm>
            <a:off x="6504754" y="1720067"/>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Tree>
    <p:extLst>
      <p:ext uri="{BB962C8B-B14F-4D97-AF65-F5344CB8AC3E}">
        <p14:creationId xmlns:p14="http://schemas.microsoft.com/office/powerpoint/2010/main" val="4071861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imulations</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Experiments with Biological datasets</a:t>
            </a:r>
          </a:p>
        </p:txBody>
      </p:sp>
      <p:pic>
        <p:nvPicPr>
          <p:cNvPr id="14" name="Picture 5">
            <a:extLst>
              <a:ext uri="{FF2B5EF4-FFF2-40B4-BE49-F238E27FC236}">
                <a16:creationId xmlns:a16="http://schemas.microsoft.com/office/drawing/2014/main" id="{2EC4398E-F7D5-9CE5-5A0A-825DA7DB1DE7}"/>
              </a:ext>
            </a:extLst>
          </p:cNvPr>
          <p:cNvPicPr>
            <a:picLocks noChangeAspect="1"/>
          </p:cNvPicPr>
          <p:nvPr/>
        </p:nvPicPr>
        <p:blipFill>
          <a:blip r:embed="rId3"/>
          <a:stretch>
            <a:fillRect/>
          </a:stretch>
        </p:blipFill>
        <p:spPr>
          <a:xfrm>
            <a:off x="4012651" y="2322919"/>
            <a:ext cx="4453267" cy="1610757"/>
          </a:xfrm>
          <a:prstGeom prst="rect">
            <a:avLst/>
          </a:prstGeom>
        </p:spPr>
      </p:pic>
      <p:sp>
        <p:nvSpPr>
          <p:cNvPr id="15" name="TextBox 10">
            <a:extLst>
              <a:ext uri="{FF2B5EF4-FFF2-40B4-BE49-F238E27FC236}">
                <a16:creationId xmlns:a16="http://schemas.microsoft.com/office/drawing/2014/main" id="{7A8BD535-7832-DE7E-B7F3-314CC174F273}"/>
              </a:ext>
            </a:extLst>
          </p:cNvPr>
          <p:cNvSpPr txBox="1"/>
          <p:nvPr/>
        </p:nvSpPr>
        <p:spPr>
          <a:xfrm>
            <a:off x="4000838" y="4409885"/>
            <a:ext cx="4790219" cy="400110"/>
          </a:xfrm>
          <a:prstGeom prst="rect">
            <a:avLst/>
          </a:prstGeom>
          <a:noFill/>
        </p:spPr>
        <p:txBody>
          <a:bodyPr wrap="square">
            <a:spAutoFit/>
          </a:bodyPr>
          <a:lstStyle/>
          <a:p>
            <a:r>
              <a:rPr lang="en-US" sz="2000" b="1" dirty="0">
                <a:solidFill>
                  <a:srgbClr val="C00000"/>
                </a:solidFill>
                <a:cs typeface="Arial" panose="020B0604020202020204" pitchFamily="34" charset="0"/>
              </a:rPr>
              <a:t>Hyperbolic </a:t>
            </a:r>
            <a:r>
              <a:rPr lang="en-US" sz="2000" dirty="0">
                <a:cs typeface="Arial" panose="020B0604020202020204" pitchFamily="34" charset="0"/>
              </a:rPr>
              <a:t>up to </a:t>
            </a:r>
            <a:r>
              <a:rPr lang="en-US" sz="2000" dirty="0">
                <a:solidFill>
                  <a:srgbClr val="00B050"/>
                </a:solidFill>
                <a:cs typeface="Arial" panose="020B0604020202020204" pitchFamily="34" charset="0"/>
              </a:rPr>
              <a:t>11% better</a:t>
            </a:r>
            <a:r>
              <a:rPr lang="en-US" sz="2000" dirty="0">
                <a:cs typeface="Arial" panose="020B0604020202020204" pitchFamily="34" charset="0"/>
              </a:rPr>
              <a:t> than Euclidean</a:t>
            </a:r>
            <a:endParaRPr lang="en-US" sz="2000" b="1" dirty="0">
              <a:solidFill>
                <a:srgbClr val="0070C0"/>
              </a:solidFill>
              <a:cs typeface="Arial" panose="020B0604020202020204" pitchFamily="34" charset="0"/>
            </a:endParaRPr>
          </a:p>
        </p:txBody>
      </p:sp>
    </p:spTree>
    <p:extLst>
      <p:ext uri="{BB962C8B-B14F-4D97-AF65-F5344CB8AC3E}">
        <p14:creationId xmlns:p14="http://schemas.microsoft.com/office/powerpoint/2010/main" val="13000831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96497" y="1983485"/>
            <a:ext cx="4057906" cy="1200329"/>
          </a:xfrm>
          <a:prstGeom prst="rect">
            <a:avLst/>
          </a:prstGeom>
          <a:noFill/>
        </p:spPr>
        <p:txBody>
          <a:bodyPr wrap="none" lIns="91440" tIns="45720" rIns="91440" bIns="45720">
            <a:spAutoFit/>
          </a:bodyPr>
          <a:lstStyle/>
          <a:p>
            <a:pPr algn="ctr"/>
            <a:r>
              <a:rPr lang="en-US" altLang="zh-CN" sz="7200" b="0" cap="none" spc="0" dirty="0">
                <a:ln w="0"/>
                <a:solidFill>
                  <a:schemeClr val="accent1"/>
                </a:solidFill>
                <a:effectLst>
                  <a:outerShdw blurRad="38100" dist="25400" dir="5400000" algn="ctr" rotWithShape="0">
                    <a:srgbClr val="6E747A">
                      <a:alpha val="43000"/>
                    </a:srgbClr>
                  </a:outerShdw>
                </a:effectLst>
              </a:rPr>
              <a:t>Thank you</a:t>
            </a:r>
            <a:endParaRPr lang="zh-CN" altLang="en-US" sz="7200" b="0" cap="none" spc="0" dirty="0">
              <a:ln w="0"/>
              <a:solidFill>
                <a:schemeClr val="accent1"/>
              </a:solidFill>
              <a:effectLst>
                <a:outerShdw blurRad="38100" dist="25400" dir="5400000" algn="ctr" rotWithShape="0">
                  <a:srgbClr val="6E747A">
                    <a:alpha val="43000"/>
                  </a:srgbClr>
                </a:outerShdw>
              </a:effectLst>
            </a:endParaRPr>
          </a:p>
        </p:txBody>
      </p:sp>
      <p:sp>
        <p:nvSpPr>
          <p:cNvPr id="5" name="文本框 4"/>
          <p:cNvSpPr txBox="1"/>
          <p:nvPr/>
        </p:nvSpPr>
        <p:spPr>
          <a:xfrm>
            <a:off x="2639028" y="3958542"/>
            <a:ext cx="6910087" cy="584775"/>
          </a:xfrm>
          <a:prstGeom prst="rect">
            <a:avLst/>
          </a:prstGeom>
          <a:noFill/>
        </p:spPr>
        <p:txBody>
          <a:bodyPr wrap="square" rtlCol="0">
            <a:spAutoFit/>
          </a:bodyPr>
          <a:lstStyle/>
          <a:p>
            <a:r>
              <a:rPr lang="en-US" sz="3200" dirty="0"/>
              <a:t>Comments and questions are welcomed</a:t>
            </a:r>
          </a:p>
        </p:txBody>
      </p:sp>
    </p:spTree>
    <p:extLst>
      <p:ext uri="{BB962C8B-B14F-4D97-AF65-F5344CB8AC3E}">
        <p14:creationId xmlns:p14="http://schemas.microsoft.com/office/powerpoint/2010/main" val="29501521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Naive way is to always retrain from scratch</a:t>
            </a:r>
          </a:p>
        </p:txBody>
      </p:sp>
      <p:sp>
        <p:nvSpPr>
          <p:cNvPr id="10" name="Content Placeholder 5">
            <a:extLst>
              <a:ext uri="{FF2B5EF4-FFF2-40B4-BE49-F238E27FC236}">
                <a16:creationId xmlns:a16="http://schemas.microsoft.com/office/drawing/2014/main" id="{DDB85DF0-17F5-6117-1188-F378BF0CCE97}"/>
              </a:ext>
            </a:extLst>
          </p:cNvPr>
          <p:cNvSpPr txBox="1">
            <a:spLocks/>
          </p:cNvSpPr>
          <p:nvPr/>
        </p:nvSpPr>
        <p:spPr>
          <a:xfrm>
            <a:off x="835701" y="1583488"/>
            <a:ext cx="10520597" cy="99629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Pros: Complete privacy</a:t>
            </a:r>
            <a:endParaRPr lang="en-US" sz="1800" b="1"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Cons: Computationally expensive. Infeasible when there is a high frequency of data removal requests.</a:t>
            </a:r>
          </a:p>
          <a:p>
            <a:pPr>
              <a:buClrTx/>
              <a:buFont typeface="Arial" panose="020B0604020202020204" pitchFamily="34" charset="0"/>
              <a:buChar char="•"/>
            </a:pPr>
            <a:endParaRPr lang="en-US" sz="1800" dirty="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2579783"/>
                <a:ext cx="11514487" cy="461665"/>
              </a:xfrm>
              <a:prstGeom prst="rect">
                <a:avLst/>
              </a:prstGeom>
              <a:noFill/>
            </p:spPr>
            <p:txBody>
              <a:bodyPr wrap="square" rtlCol="0">
                <a:spAutoFit/>
              </a:bodyPr>
              <a:lstStyle/>
              <a:p>
                <a:pPr lvl="0">
                  <a:defRPr/>
                </a:pPr>
                <a:r>
                  <a:rPr lang="en-US" sz="2400" dirty="0"/>
                  <a:t>How to “remove” a sample from ML models efficiently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a:t>
                </a:r>
                <a:r>
                  <a:rPr lang="en-US" sz="2400" dirty="0">
                    <a:solidFill>
                      <a:srgbClr val="FF0000"/>
                    </a:solidFill>
                  </a:rPr>
                  <a:t>Machine unlearning</a:t>
                </a:r>
                <a:r>
                  <a:rPr lang="en-US" sz="2400" dirty="0"/>
                  <a:t> </a:t>
                </a:r>
                <a:r>
                  <a:rPr lang="en-US" sz="1600" dirty="0">
                    <a:solidFill>
                      <a:schemeClr val="bg2">
                        <a:lumMod val="50000"/>
                      </a:schemeClr>
                    </a:solidFill>
                  </a:rPr>
                  <a:t>[Cao et al., 2015]</a:t>
                </a:r>
                <a:r>
                  <a:rPr lang="en-US" sz="2400" dirty="0"/>
                  <a:t>.</a:t>
                </a:r>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579783"/>
                <a:ext cx="11514487" cy="461665"/>
              </a:xfrm>
              <a:prstGeom prst="rect">
                <a:avLst/>
              </a:prstGeom>
              <a:blipFill>
                <a:blip r:embed="rId3"/>
                <a:stretch>
                  <a:fillRect l="-794" t="-10526" b="-28947"/>
                </a:stretch>
              </a:blipFill>
            </p:spPr>
            <p:txBody>
              <a:bodyPr/>
              <a:lstStyle/>
              <a:p>
                <a:r>
                  <a:rPr lang="en-US">
                    <a:noFill/>
                  </a:rPr>
                  <a:t> </a:t>
                </a:r>
              </a:p>
            </p:txBody>
          </p:sp>
        </mc:Fallback>
      </mc:AlternateContent>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835701" y="3014763"/>
            <a:ext cx="11282611" cy="1818494"/>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err="1">
                <a:cs typeface="Arial" panose="020B0604020202020204" pitchFamily="34" charset="0"/>
              </a:rPr>
              <a:t>Sharding</a:t>
            </a:r>
            <a:r>
              <a:rPr lang="en-US" sz="1800" dirty="0">
                <a:cs typeface="Arial" panose="020B0604020202020204" pitchFamily="34" charset="0"/>
              </a:rPr>
              <a:t>: Divide the data into disjoint shards (small batches) and retrain from scratch for a single shard </a:t>
            </a:r>
            <a:endParaRPr lang="en-US" sz="1800" b="1" dirty="0">
              <a:cs typeface="Arial" panose="020B0604020202020204" pitchFamily="34" charset="0"/>
            </a:endParaRPr>
          </a:p>
          <a:p>
            <a:pPr>
              <a:buFont typeface="Arial" panose="020B0604020202020204" pitchFamily="34" charset="0"/>
              <a:buChar char="•"/>
            </a:pPr>
            <a:r>
              <a:rPr lang="en-US" altLang="zh-CN" sz="1800" dirty="0">
                <a:cs typeface="Arial" panose="020B0604020202020204" pitchFamily="34" charset="0"/>
              </a:rPr>
              <a:t>Exact unlearning</a:t>
            </a:r>
            <a:r>
              <a:rPr lang="en-US" sz="1800" dirty="0">
                <a:cs typeface="Arial" panose="020B0604020202020204" pitchFamily="34" charset="0"/>
              </a:rPr>
              <a:t>: Probabilistically equivalent to retraining from scratch </a:t>
            </a:r>
            <a:r>
              <a:rPr lang="en-US" sz="1600" dirty="0">
                <a:solidFill>
                  <a:schemeClr val="bg2">
                    <a:lumMod val="50000"/>
                  </a:schemeClr>
                </a:solidFill>
              </a:rPr>
              <a:t>[Cao et al., 2015]</a:t>
            </a:r>
            <a:r>
              <a:rPr lang="en-US" sz="1600" dirty="0">
                <a:solidFill>
                  <a:srgbClr val="E7E6E6">
                    <a:lumMod val="50000"/>
                  </a:srgbClr>
                </a:solidFill>
              </a:rPr>
              <a:t>,</a:t>
            </a:r>
            <a:r>
              <a:rPr lang="en-US" sz="2400" dirty="0"/>
              <a:t> </a:t>
            </a:r>
            <a:r>
              <a:rPr lang="en-US" sz="1600" dirty="0">
                <a:solidFill>
                  <a:srgbClr val="E7E6E6">
                    <a:lumMod val="50000"/>
                  </a:srgbClr>
                </a:solidFill>
              </a:rPr>
              <a:t>[</a:t>
            </a:r>
            <a:r>
              <a:rPr lang="en-US" sz="1600" dirty="0" err="1">
                <a:solidFill>
                  <a:srgbClr val="E7E6E6">
                    <a:lumMod val="50000"/>
                  </a:srgbClr>
                </a:solidFill>
              </a:rPr>
              <a:t>Ginart</a:t>
            </a:r>
            <a:r>
              <a:rPr lang="en-US" sz="1600" dirty="0">
                <a:solidFill>
                  <a:srgbClr val="E7E6E6">
                    <a:lumMod val="50000"/>
                  </a:srgbClr>
                </a:solidFill>
              </a:rPr>
              <a:t> et al., 2019]</a:t>
            </a:r>
            <a:r>
              <a:rPr lang="en-US" sz="2400" dirty="0">
                <a:solidFill>
                  <a:prstClr val="black"/>
                </a:solidFill>
              </a:rPr>
              <a:t>.</a:t>
            </a: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5890679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Naive way is to always retrain from scratch</a:t>
            </a:r>
          </a:p>
        </p:txBody>
      </p:sp>
      <p:sp>
        <p:nvSpPr>
          <p:cNvPr id="10" name="Content Placeholder 5">
            <a:extLst>
              <a:ext uri="{FF2B5EF4-FFF2-40B4-BE49-F238E27FC236}">
                <a16:creationId xmlns:a16="http://schemas.microsoft.com/office/drawing/2014/main" id="{DDB85DF0-17F5-6117-1188-F378BF0CCE97}"/>
              </a:ext>
            </a:extLst>
          </p:cNvPr>
          <p:cNvSpPr txBox="1">
            <a:spLocks/>
          </p:cNvSpPr>
          <p:nvPr/>
        </p:nvSpPr>
        <p:spPr>
          <a:xfrm>
            <a:off x="835701" y="1583488"/>
            <a:ext cx="10520597" cy="99629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Pros: Complete privacy</a:t>
            </a:r>
            <a:endParaRPr lang="en-US" sz="1800" b="1"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Cons: Computationally expensive. Infeasible when there is a high frequency of data removal requests.</a:t>
            </a:r>
          </a:p>
          <a:p>
            <a:pPr>
              <a:buClrTx/>
              <a:buFont typeface="Arial" panose="020B0604020202020204" pitchFamily="34" charset="0"/>
              <a:buChar char="•"/>
            </a:pPr>
            <a:endParaRPr lang="en-US" sz="1800" dirty="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2579783"/>
                <a:ext cx="11514487" cy="461665"/>
              </a:xfrm>
              <a:prstGeom prst="rect">
                <a:avLst/>
              </a:prstGeom>
              <a:noFill/>
            </p:spPr>
            <p:txBody>
              <a:bodyPr wrap="square" rtlCol="0">
                <a:spAutoFit/>
              </a:bodyPr>
              <a:lstStyle/>
              <a:p>
                <a:pPr lvl="0">
                  <a:defRPr/>
                </a:pPr>
                <a:r>
                  <a:rPr lang="en-US" sz="2400" dirty="0"/>
                  <a:t>How to “remove” a sample from ML models efficiently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a:t>
                </a:r>
                <a:r>
                  <a:rPr lang="en-US" sz="2400" dirty="0">
                    <a:solidFill>
                      <a:srgbClr val="FF0000"/>
                    </a:solidFill>
                  </a:rPr>
                  <a:t>Machine unlearning</a:t>
                </a:r>
                <a:r>
                  <a:rPr lang="en-US" sz="2400" dirty="0"/>
                  <a:t> </a:t>
                </a:r>
                <a:r>
                  <a:rPr lang="en-US" sz="1600" dirty="0">
                    <a:solidFill>
                      <a:schemeClr val="bg2">
                        <a:lumMod val="50000"/>
                      </a:schemeClr>
                    </a:solidFill>
                  </a:rPr>
                  <a:t>[Cao et al., 2015]</a:t>
                </a:r>
                <a:r>
                  <a:rPr lang="en-US" sz="2400" dirty="0"/>
                  <a:t>.</a:t>
                </a:r>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579783"/>
                <a:ext cx="11514487" cy="461665"/>
              </a:xfrm>
              <a:prstGeom prst="rect">
                <a:avLst/>
              </a:prstGeom>
              <a:blipFill>
                <a:blip r:embed="rId3"/>
                <a:stretch>
                  <a:fillRect l="-794" t="-10526" b="-28947"/>
                </a:stretch>
              </a:blipFill>
            </p:spPr>
            <p:txBody>
              <a:bodyPr/>
              <a:lstStyle/>
              <a:p>
                <a:r>
                  <a:rPr lang="en-US">
                    <a:noFill/>
                  </a:rPr>
                  <a:t> </a:t>
                </a:r>
              </a:p>
            </p:txBody>
          </p:sp>
        </mc:Fallback>
      </mc:AlternateContent>
      <p:sp>
        <p:nvSpPr>
          <p:cNvPr id="15" name="TextBox 45">
            <a:extLst>
              <a:ext uri="{FF2B5EF4-FFF2-40B4-BE49-F238E27FC236}">
                <a16:creationId xmlns:a16="http://schemas.microsoft.com/office/drawing/2014/main" id="{2B1089E9-A049-4E7B-A562-2EA8E4245FB5}"/>
              </a:ext>
            </a:extLst>
          </p:cNvPr>
          <p:cNvSpPr txBox="1"/>
          <p:nvPr/>
        </p:nvSpPr>
        <p:spPr>
          <a:xfrm>
            <a:off x="482042" y="4224161"/>
            <a:ext cx="11514487" cy="461665"/>
          </a:xfrm>
          <a:prstGeom prst="rect">
            <a:avLst/>
          </a:prstGeom>
          <a:noFill/>
        </p:spPr>
        <p:txBody>
          <a:bodyPr wrap="square" rtlCol="0">
            <a:spAutoFit/>
          </a:bodyPr>
          <a:lstStyle/>
          <a:p>
            <a:pPr lvl="0">
              <a:defRPr/>
            </a:pPr>
            <a:r>
              <a:rPr lang="en-US" sz="2400" dirty="0">
                <a:solidFill>
                  <a:prstClr val="black"/>
                </a:solidFill>
              </a:rPr>
              <a:t>How to mathematically define </a:t>
            </a:r>
            <a:r>
              <a:rPr lang="en-US" sz="2400" dirty="0">
                <a:solidFill>
                  <a:srgbClr val="FF0000"/>
                </a:solidFill>
              </a:rPr>
              <a:t>unlearning</a:t>
            </a:r>
            <a:r>
              <a:rPr lang="en-US" sz="2400" dirty="0">
                <a:solidFill>
                  <a:prstClr val="black"/>
                </a:solidFill>
              </a:rPr>
              <a:t>?</a:t>
            </a:r>
          </a:p>
        </p:txBody>
      </p:sp>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835701" y="3014763"/>
            <a:ext cx="11282611" cy="1818494"/>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err="1">
                <a:cs typeface="Arial" panose="020B0604020202020204" pitchFamily="34" charset="0"/>
              </a:rPr>
              <a:t>Sharding</a:t>
            </a:r>
            <a:r>
              <a:rPr lang="en-US" sz="1800" dirty="0">
                <a:cs typeface="Arial" panose="020B0604020202020204" pitchFamily="34" charset="0"/>
              </a:rPr>
              <a:t>: Divide the data into disjoint shards (small batches) and retrain from scratch for a single shard </a:t>
            </a:r>
            <a:endParaRPr lang="en-US" sz="1800" b="1" dirty="0">
              <a:cs typeface="Arial" panose="020B0604020202020204" pitchFamily="34" charset="0"/>
            </a:endParaRPr>
          </a:p>
          <a:p>
            <a:pPr>
              <a:buFont typeface="Arial" panose="020B0604020202020204" pitchFamily="34" charset="0"/>
              <a:buChar char="•"/>
            </a:pPr>
            <a:r>
              <a:rPr lang="en-US" altLang="zh-CN" sz="1800" dirty="0">
                <a:cs typeface="Arial" panose="020B0604020202020204" pitchFamily="34" charset="0"/>
              </a:rPr>
              <a:t>Exact unlearning</a:t>
            </a:r>
            <a:r>
              <a:rPr lang="en-US" sz="1800" dirty="0">
                <a:cs typeface="Arial" panose="020B0604020202020204" pitchFamily="34" charset="0"/>
              </a:rPr>
              <a:t>: Probabilistically equivalent to retraining from scratch </a:t>
            </a:r>
            <a:r>
              <a:rPr lang="en-US" sz="1600" dirty="0">
                <a:solidFill>
                  <a:schemeClr val="bg2">
                    <a:lumMod val="50000"/>
                  </a:schemeClr>
                </a:solidFill>
              </a:rPr>
              <a:t>[Cao et al., 2015]</a:t>
            </a:r>
            <a:r>
              <a:rPr lang="en-US" sz="1600" dirty="0">
                <a:solidFill>
                  <a:srgbClr val="E7E6E6">
                    <a:lumMod val="50000"/>
                  </a:srgbClr>
                </a:solidFill>
              </a:rPr>
              <a:t>,</a:t>
            </a:r>
            <a:r>
              <a:rPr lang="en-US" sz="2400" dirty="0"/>
              <a:t> </a:t>
            </a:r>
            <a:r>
              <a:rPr lang="en-US" sz="1600" dirty="0">
                <a:solidFill>
                  <a:srgbClr val="E7E6E6">
                    <a:lumMod val="50000"/>
                  </a:srgbClr>
                </a:solidFill>
              </a:rPr>
              <a:t>[</a:t>
            </a:r>
            <a:r>
              <a:rPr lang="en-US" sz="1600" dirty="0" err="1">
                <a:solidFill>
                  <a:srgbClr val="E7E6E6">
                    <a:lumMod val="50000"/>
                  </a:srgbClr>
                </a:solidFill>
              </a:rPr>
              <a:t>Ginart</a:t>
            </a:r>
            <a:r>
              <a:rPr lang="en-US" sz="1600" dirty="0">
                <a:solidFill>
                  <a:srgbClr val="E7E6E6">
                    <a:lumMod val="50000"/>
                  </a:srgbClr>
                </a:solidFill>
              </a:rPr>
              <a:t> et al., 2019]</a:t>
            </a:r>
            <a:r>
              <a:rPr lang="en-US" sz="2400" dirty="0">
                <a:solidFill>
                  <a:prstClr val="black"/>
                </a:solidFill>
              </a:rPr>
              <a:t>.</a:t>
            </a:r>
            <a:endParaRPr lang="en-US" sz="1800" dirty="0">
              <a:cs typeface="Arial" panose="020B0604020202020204" pitchFamily="34" charset="0"/>
            </a:endParaRPr>
          </a:p>
        </p:txBody>
      </p:sp>
    </p:spTree>
    <p:extLst>
      <p:ext uri="{BB962C8B-B14F-4D97-AF65-F5344CB8AC3E}">
        <p14:creationId xmlns:p14="http://schemas.microsoft.com/office/powerpoint/2010/main" val="1527024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40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      is an </a:t>
                </a:r>
                <a14:m>
                  <m:oMath xmlns:m="http://schemas.openxmlformats.org/officeDocument/2006/math">
                    <m:d>
                      <m:dPr>
                        <m:ctrlPr>
                          <a:rPr lang="en-US" sz="2400" b="0" i="1" smtClean="0">
                            <a:solidFill>
                              <a:prstClr val="black"/>
                            </a:solidFill>
                            <a:latin typeface="Cambria Math" panose="02040503050406030204" pitchFamily="18" charset="0"/>
                          </a:rPr>
                        </m:ctrlPr>
                      </m:dPr>
                      <m:e>
                        <m:r>
                          <a:rPr lang="en-US" sz="2400" b="0" i="1" smtClean="0">
                            <a:solidFill>
                              <a:prstClr val="black"/>
                            </a:solidFill>
                            <a:latin typeface="Cambria Math" panose="02040503050406030204" pitchFamily="18" charset="0"/>
                          </a:rPr>
                          <m:t>𝜖</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𝛿</m:t>
                        </m:r>
                      </m:e>
                    </m:d>
                    <m:r>
                      <a:rPr lang="en-US" sz="2400" b="0" i="1" smtClean="0">
                        <a:solidFill>
                          <a:prstClr val="black"/>
                        </a:solidFill>
                        <a:latin typeface="Cambria Math" panose="02040503050406030204" pitchFamily="18" charset="0"/>
                      </a:rPr>
                      <m:t>−</m:t>
                    </m:r>
                  </m:oMath>
                </a14:m>
                <a:r>
                  <a:rPr lang="en-US" sz="2400" dirty="0">
                    <a:solidFill>
                      <a:prstClr val="black"/>
                    </a:solidFill>
                  </a:rPr>
                  <a:t>approximate unlearning algorithm if</a:t>
                </a:r>
              </a:p>
            </p:txBody>
          </p:sp>
        </mc:Choice>
        <mc:Fallback xmlns="">
          <p:sp>
            <p:nvSpPr>
              <p:cNvPr id="1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3"/>
                <a:stretch>
                  <a:fillRect t="-10526" b="-28947"/>
                </a:stretch>
              </a:blipFill>
            </p:spPr>
            <p:txBody>
              <a:bodyPr/>
              <a:lstStyle/>
              <a:p>
                <a:r>
                  <a:rPr lang="en-US">
                    <a:noFill/>
                  </a:rPr>
                  <a:t> </a:t>
                </a:r>
              </a:p>
            </p:txBody>
          </p:sp>
        </mc:Fallback>
      </mc:AlternateContent>
      <p:pic>
        <p:nvPicPr>
          <p:cNvPr id="16" name="Picture 10">
            <a:extLst>
              <a:ext uri="{FF2B5EF4-FFF2-40B4-BE49-F238E27FC236}">
                <a16:creationId xmlns:a16="http://schemas.microsoft.com/office/drawing/2014/main" id="{5C5CD73F-E9CA-908B-6202-0BF9963F4EA4}"/>
              </a:ext>
            </a:extLst>
          </p:cNvPr>
          <p:cNvPicPr>
            <a:picLocks noChangeAspect="1"/>
          </p:cNvPicPr>
          <p:nvPr/>
        </p:nvPicPr>
        <p:blipFill>
          <a:blip r:embed="rId4"/>
          <a:stretch>
            <a:fillRect/>
          </a:stretch>
        </p:blipFill>
        <p:spPr>
          <a:xfrm>
            <a:off x="616222" y="1240063"/>
            <a:ext cx="351518" cy="351518"/>
          </a:xfrm>
          <a:prstGeom prst="rect">
            <a:avLst/>
          </a:prstGeom>
        </p:spPr>
      </p:pic>
      <p:pic>
        <p:nvPicPr>
          <p:cNvPr id="17" name="Picture 5">
            <a:extLst>
              <a:ext uri="{FF2B5EF4-FFF2-40B4-BE49-F238E27FC236}">
                <a16:creationId xmlns:a16="http://schemas.microsoft.com/office/drawing/2014/main" id="{08B99B62-F8AF-E315-DE11-58373002B131}"/>
              </a:ext>
            </a:extLst>
          </p:cNvPr>
          <p:cNvPicPr>
            <a:picLocks noChangeAspect="1"/>
          </p:cNvPicPr>
          <p:nvPr/>
        </p:nvPicPr>
        <p:blipFill>
          <a:blip r:embed="rId5"/>
          <a:stretch>
            <a:fillRect/>
          </a:stretch>
        </p:blipFill>
        <p:spPr>
          <a:xfrm>
            <a:off x="7114232" y="1266392"/>
            <a:ext cx="2993923" cy="331344"/>
          </a:xfrm>
          <a:prstGeom prst="rect">
            <a:avLst/>
          </a:prstGeom>
        </p:spPr>
      </p:pic>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791981" y="2131117"/>
            <a:ext cx="8507206" cy="4133099"/>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50000"/>
              </a:lnSpc>
              <a:buClrTx/>
              <a:buNone/>
            </a:pPr>
            <a:endParaRPr lang="en-US" sz="2000" dirty="0">
              <a:cs typeface="Arial" panose="020B0604020202020204" pitchFamily="34" charset="0"/>
            </a:endParaRPr>
          </a:p>
          <a:p>
            <a:pPr>
              <a:lnSpc>
                <a:spcPct val="150000"/>
              </a:lnSpc>
              <a:buClrTx/>
              <a:buFont typeface="Arial" panose="020B0604020202020204" pitchFamily="34" charset="0"/>
              <a:buChar char="•"/>
            </a:pPr>
            <a:r>
              <a:rPr lang="en-US" sz="2000" dirty="0">
                <a:cs typeface="Arial" panose="020B0604020202020204" pitchFamily="34" charset="0"/>
              </a:rPr>
              <a:t>  : Dataset space</a:t>
            </a:r>
          </a:p>
          <a:p>
            <a:pPr>
              <a:lnSpc>
                <a:spcPct val="150000"/>
              </a:lnSpc>
              <a:buClrTx/>
              <a:buFont typeface="Arial" panose="020B0604020202020204" pitchFamily="34" charset="0"/>
              <a:buChar char="•"/>
            </a:pPr>
            <a:r>
              <a:rPr lang="en-US" sz="2000" dirty="0">
                <a:cs typeface="Arial" panose="020B0604020202020204" pitchFamily="34" charset="0"/>
              </a:rPr>
              <a:t>  : Training set</a:t>
            </a:r>
          </a:p>
          <a:p>
            <a:pPr>
              <a:lnSpc>
                <a:spcPct val="150000"/>
              </a:lnSpc>
              <a:buClrTx/>
              <a:buFont typeface="Arial" panose="020B0604020202020204" pitchFamily="34" charset="0"/>
              <a:buChar char="•"/>
            </a:pPr>
            <a:r>
              <a:rPr lang="en-US" sz="2000" dirty="0">
                <a:cs typeface="Arial" panose="020B0604020202020204" pitchFamily="34" charset="0"/>
              </a:rPr>
              <a:t>  : Training set after removal</a:t>
            </a:r>
          </a:p>
          <a:p>
            <a:pPr>
              <a:lnSpc>
                <a:spcPct val="150000"/>
              </a:lnSpc>
              <a:buClrTx/>
              <a:buFont typeface="Arial" panose="020B0604020202020204" pitchFamily="34" charset="0"/>
              <a:buChar char="•"/>
            </a:pPr>
            <a:r>
              <a:rPr lang="en-US" sz="2000" dirty="0">
                <a:cs typeface="Arial" panose="020B0604020202020204" pitchFamily="34" charset="0"/>
              </a:rPr>
              <a:t>  : Model space</a:t>
            </a:r>
          </a:p>
          <a:p>
            <a:pPr>
              <a:lnSpc>
                <a:spcPct val="150000"/>
              </a:lnSpc>
              <a:buClrTx/>
              <a:buFont typeface="Arial" panose="020B0604020202020204" pitchFamily="34" charset="0"/>
              <a:buChar char="•"/>
            </a:pPr>
            <a:r>
              <a:rPr lang="en-US" sz="2000" dirty="0">
                <a:cs typeface="Arial" panose="020B0604020202020204" pitchFamily="34" charset="0"/>
              </a:rPr>
              <a:t>  : Randomized learning algorithm</a:t>
            </a:r>
          </a:p>
          <a:p>
            <a:pPr>
              <a:lnSpc>
                <a:spcPct val="150000"/>
              </a:lnSpc>
              <a:buClrTx/>
              <a:buFont typeface="Arial" panose="020B0604020202020204" pitchFamily="34" charset="0"/>
              <a:buChar char="•"/>
            </a:pPr>
            <a:r>
              <a:rPr lang="en-US" sz="2000" dirty="0">
                <a:cs typeface="Arial" panose="020B0604020202020204" pitchFamily="34" charset="0"/>
              </a:rPr>
              <a:t>  : Unlearning algorithm</a:t>
            </a:r>
          </a:p>
          <a:p>
            <a:pPr>
              <a:lnSpc>
                <a:spcPct val="150000"/>
              </a:lnSpc>
              <a:buClrTx/>
              <a:buFont typeface="Arial" panose="020B0604020202020204" pitchFamily="34" charset="0"/>
              <a:buChar char="•"/>
            </a:pPr>
            <a:endParaRPr lang="en-US" sz="2000" dirty="0">
              <a:cs typeface="Arial" panose="020B0604020202020204" pitchFamily="34" charset="0"/>
            </a:endParaRPr>
          </a:p>
          <a:p>
            <a:pPr>
              <a:lnSpc>
                <a:spcPct val="150000"/>
              </a:lnSpc>
              <a:buClrTx/>
              <a:buFont typeface="Arial" panose="020B0604020202020204" pitchFamily="34" charset="0"/>
              <a:buChar char="•"/>
            </a:pPr>
            <a:endParaRPr lang="en-US" sz="2000" dirty="0">
              <a:cs typeface="Arial" panose="020B0604020202020204" pitchFamily="34" charset="0"/>
            </a:endParaRPr>
          </a:p>
        </p:txBody>
      </p:sp>
      <p:pic>
        <p:nvPicPr>
          <p:cNvPr id="21" name="Picture 13">
            <a:extLst>
              <a:ext uri="{FF2B5EF4-FFF2-40B4-BE49-F238E27FC236}">
                <a16:creationId xmlns:a16="http://schemas.microsoft.com/office/drawing/2014/main" id="{D280DB26-9F9F-474D-2B1B-402423379E42}"/>
              </a:ext>
            </a:extLst>
          </p:cNvPr>
          <p:cNvPicPr>
            <a:picLocks noChangeAspect="1"/>
          </p:cNvPicPr>
          <p:nvPr/>
        </p:nvPicPr>
        <p:blipFill>
          <a:blip r:embed="rId6"/>
          <a:stretch>
            <a:fillRect/>
          </a:stretch>
        </p:blipFill>
        <p:spPr>
          <a:xfrm>
            <a:off x="1171794" y="2797405"/>
            <a:ext cx="266716" cy="279414"/>
          </a:xfrm>
          <a:prstGeom prst="rect">
            <a:avLst/>
          </a:prstGeom>
        </p:spPr>
      </p:pic>
      <p:pic>
        <p:nvPicPr>
          <p:cNvPr id="22" name="Picture 15">
            <a:extLst>
              <a:ext uri="{FF2B5EF4-FFF2-40B4-BE49-F238E27FC236}">
                <a16:creationId xmlns:a16="http://schemas.microsoft.com/office/drawing/2014/main" id="{7A22D32A-C3AF-06A4-FE97-3062AAEAD046}"/>
              </a:ext>
            </a:extLst>
          </p:cNvPr>
          <p:cNvPicPr>
            <a:picLocks noChangeAspect="1"/>
          </p:cNvPicPr>
          <p:nvPr/>
        </p:nvPicPr>
        <p:blipFill>
          <a:blip r:embed="rId7"/>
          <a:stretch>
            <a:fillRect/>
          </a:stretch>
        </p:blipFill>
        <p:spPr>
          <a:xfrm>
            <a:off x="1167032" y="3317402"/>
            <a:ext cx="228612" cy="228612"/>
          </a:xfrm>
          <a:prstGeom prst="rect">
            <a:avLst/>
          </a:prstGeom>
        </p:spPr>
      </p:pic>
      <p:pic>
        <p:nvPicPr>
          <p:cNvPr id="23" name="Picture 17">
            <a:extLst>
              <a:ext uri="{FF2B5EF4-FFF2-40B4-BE49-F238E27FC236}">
                <a16:creationId xmlns:a16="http://schemas.microsoft.com/office/drawing/2014/main" id="{A06BE834-AA36-0174-8DCB-203F6BB8781A}"/>
              </a:ext>
            </a:extLst>
          </p:cNvPr>
          <p:cNvPicPr>
            <a:picLocks noChangeAspect="1"/>
          </p:cNvPicPr>
          <p:nvPr/>
        </p:nvPicPr>
        <p:blipFill>
          <a:blip r:embed="rId8"/>
          <a:stretch>
            <a:fillRect/>
          </a:stretch>
        </p:blipFill>
        <p:spPr>
          <a:xfrm>
            <a:off x="1136468" y="4197667"/>
            <a:ext cx="266716" cy="279417"/>
          </a:xfrm>
          <a:prstGeom prst="rect">
            <a:avLst/>
          </a:prstGeom>
        </p:spPr>
      </p:pic>
      <p:pic>
        <p:nvPicPr>
          <p:cNvPr id="24" name="Picture 19">
            <a:extLst>
              <a:ext uri="{FF2B5EF4-FFF2-40B4-BE49-F238E27FC236}">
                <a16:creationId xmlns:a16="http://schemas.microsoft.com/office/drawing/2014/main" id="{8D6D6A56-7F47-085A-B63A-1B9B268CFA9F}"/>
              </a:ext>
            </a:extLst>
          </p:cNvPr>
          <p:cNvPicPr>
            <a:picLocks noChangeAspect="1"/>
          </p:cNvPicPr>
          <p:nvPr/>
        </p:nvPicPr>
        <p:blipFill>
          <a:blip r:embed="rId9"/>
          <a:stretch>
            <a:fillRect/>
          </a:stretch>
        </p:blipFill>
        <p:spPr>
          <a:xfrm>
            <a:off x="1162269" y="4684298"/>
            <a:ext cx="228546" cy="239430"/>
          </a:xfrm>
          <a:prstGeom prst="rect">
            <a:avLst/>
          </a:prstGeom>
        </p:spPr>
      </p:pic>
      <p:pic>
        <p:nvPicPr>
          <p:cNvPr id="25" name="Picture 21">
            <a:extLst>
              <a:ext uri="{FF2B5EF4-FFF2-40B4-BE49-F238E27FC236}">
                <a16:creationId xmlns:a16="http://schemas.microsoft.com/office/drawing/2014/main" id="{117B5B77-10EC-0FB6-CC4F-E409899BD2BE}"/>
              </a:ext>
            </a:extLst>
          </p:cNvPr>
          <p:cNvPicPr>
            <a:picLocks noChangeAspect="1"/>
          </p:cNvPicPr>
          <p:nvPr/>
        </p:nvPicPr>
        <p:blipFill>
          <a:blip r:embed="rId10"/>
          <a:stretch>
            <a:fillRect/>
          </a:stretch>
        </p:blipFill>
        <p:spPr>
          <a:xfrm>
            <a:off x="1190846" y="5118560"/>
            <a:ext cx="204798" cy="237135"/>
          </a:xfrm>
          <a:prstGeom prst="rect">
            <a:avLst/>
          </a:prstGeom>
        </p:spPr>
      </p:pic>
      <p:pic>
        <p:nvPicPr>
          <p:cNvPr id="26" name="Picture 23">
            <a:extLst>
              <a:ext uri="{FF2B5EF4-FFF2-40B4-BE49-F238E27FC236}">
                <a16:creationId xmlns:a16="http://schemas.microsoft.com/office/drawing/2014/main" id="{7C1416D3-DB3A-3BBB-3C21-EE11C7398397}"/>
              </a:ext>
            </a:extLst>
          </p:cNvPr>
          <p:cNvPicPr>
            <a:picLocks noChangeAspect="1"/>
          </p:cNvPicPr>
          <p:nvPr/>
        </p:nvPicPr>
        <p:blipFill>
          <a:blip r:embed="rId11"/>
          <a:stretch>
            <a:fillRect/>
          </a:stretch>
        </p:blipFill>
        <p:spPr>
          <a:xfrm>
            <a:off x="1162269" y="3759012"/>
            <a:ext cx="276241" cy="243093"/>
          </a:xfrm>
          <a:prstGeom prst="rect">
            <a:avLst/>
          </a:prstGeom>
        </p:spPr>
      </p:pic>
      <p:pic>
        <p:nvPicPr>
          <p:cNvPr id="3" name="图片 2"/>
          <p:cNvPicPr>
            <a:picLocks noChangeAspect="1"/>
          </p:cNvPicPr>
          <p:nvPr/>
        </p:nvPicPr>
        <p:blipFill>
          <a:blip r:embed="rId12"/>
          <a:stretch>
            <a:fillRect/>
          </a:stretch>
        </p:blipFill>
        <p:spPr>
          <a:xfrm>
            <a:off x="3138590" y="1542662"/>
            <a:ext cx="6343650" cy="1200150"/>
          </a:xfrm>
          <a:prstGeom prst="rect">
            <a:avLst/>
          </a:prstGeom>
        </p:spPr>
      </p:pic>
      <p:sp>
        <p:nvSpPr>
          <p:cNvPr id="18" name="Oval 2">
            <a:extLst>
              <a:ext uri="{FF2B5EF4-FFF2-40B4-BE49-F238E27FC236}">
                <a16:creationId xmlns:a16="http://schemas.microsoft.com/office/drawing/2014/main" id="{A599CFDD-6413-EC30-49C0-5637699DFF1F}"/>
              </a:ext>
            </a:extLst>
          </p:cNvPr>
          <p:cNvSpPr/>
          <p:nvPr/>
        </p:nvSpPr>
        <p:spPr>
          <a:xfrm rot="5400000">
            <a:off x="4038826" y="1389472"/>
            <a:ext cx="563419" cy="19488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3">
            <a:extLst>
              <a:ext uri="{FF2B5EF4-FFF2-40B4-BE49-F238E27FC236}">
                <a16:creationId xmlns:a16="http://schemas.microsoft.com/office/drawing/2014/main" id="{A89BB1FA-FFC0-3A87-1E18-E855FA9DDC02}"/>
              </a:ext>
            </a:extLst>
          </p:cNvPr>
          <p:cNvSpPr txBox="1"/>
          <p:nvPr/>
        </p:nvSpPr>
        <p:spPr>
          <a:xfrm>
            <a:off x="5305094" y="2962929"/>
            <a:ext cx="2577995"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en-US" b="0" i="0" u="none" strike="noStrike" kern="0" cap="none" spc="0" normalizeH="0" baseline="0" noProof="0" dirty="0">
                <a:ln>
                  <a:noFill/>
                </a:ln>
                <a:solidFill>
                  <a:srgbClr val="FF0000"/>
                </a:solidFill>
                <a:effectLst/>
                <a:uLnTx/>
                <a:uFillTx/>
                <a:latin typeface="Arial" panose="020B0604020202020204" pitchFamily="34" charset="0"/>
                <a:ea typeface="MS Gothic" panose="020B0609070205080204" pitchFamily="49" charset="-128"/>
                <a:cs typeface="Arial" panose="020B0604020202020204" pitchFamily="34" charset="0"/>
                <a:sym typeface="Arial"/>
              </a:rPr>
              <a:t>Retraining from scratch </a:t>
            </a:r>
          </a:p>
        </p:txBody>
      </p:sp>
      <p:cxnSp>
        <p:nvCxnSpPr>
          <p:cNvPr id="29" name="Straight Arrow Connector 4">
            <a:extLst>
              <a:ext uri="{FF2B5EF4-FFF2-40B4-BE49-F238E27FC236}">
                <a16:creationId xmlns:a16="http://schemas.microsoft.com/office/drawing/2014/main" id="{742C3F2D-BE4E-EAD1-D855-8F2F9147474F}"/>
              </a:ext>
            </a:extLst>
          </p:cNvPr>
          <p:cNvCxnSpPr>
            <a:cxnSpLocks/>
          </p:cNvCxnSpPr>
          <p:nvPr/>
        </p:nvCxnSpPr>
        <p:spPr>
          <a:xfrm flipH="1" flipV="1">
            <a:off x="5144393" y="2559820"/>
            <a:ext cx="951607" cy="4031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9565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40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      is an </a:t>
                </a:r>
                <a14:m>
                  <m:oMath xmlns:m="http://schemas.openxmlformats.org/officeDocument/2006/math">
                    <m:d>
                      <m:dPr>
                        <m:ctrlPr>
                          <a:rPr lang="en-US" sz="2400" b="0" i="1" smtClean="0">
                            <a:solidFill>
                              <a:prstClr val="black"/>
                            </a:solidFill>
                            <a:latin typeface="Cambria Math" panose="02040503050406030204" pitchFamily="18" charset="0"/>
                          </a:rPr>
                        </m:ctrlPr>
                      </m:dPr>
                      <m:e>
                        <m:r>
                          <a:rPr lang="en-US" sz="2400" b="0" i="1" smtClean="0">
                            <a:solidFill>
                              <a:prstClr val="black"/>
                            </a:solidFill>
                            <a:latin typeface="Cambria Math" panose="02040503050406030204" pitchFamily="18" charset="0"/>
                          </a:rPr>
                          <m:t>𝜖</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𝛿</m:t>
                        </m:r>
                      </m:e>
                    </m:d>
                    <m:r>
                      <a:rPr lang="en-US" sz="2400" b="0" i="1" smtClean="0">
                        <a:solidFill>
                          <a:prstClr val="black"/>
                        </a:solidFill>
                        <a:latin typeface="Cambria Math" panose="02040503050406030204" pitchFamily="18" charset="0"/>
                      </a:rPr>
                      <m:t>−</m:t>
                    </m:r>
                  </m:oMath>
                </a14:m>
                <a:r>
                  <a:rPr lang="en-US" sz="2400" dirty="0">
                    <a:solidFill>
                      <a:prstClr val="black"/>
                    </a:solidFill>
                  </a:rPr>
                  <a:t>approximate unlearning algorithm if</a:t>
                </a:r>
              </a:p>
            </p:txBody>
          </p:sp>
        </mc:Choice>
        <mc:Fallback xmlns="">
          <p:sp>
            <p:nvSpPr>
              <p:cNvPr id="1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3"/>
                <a:stretch>
                  <a:fillRect t="-10526" b="-28947"/>
                </a:stretch>
              </a:blipFill>
            </p:spPr>
            <p:txBody>
              <a:bodyPr/>
              <a:lstStyle/>
              <a:p>
                <a:r>
                  <a:rPr lang="en-US">
                    <a:noFill/>
                  </a:rPr>
                  <a:t> </a:t>
                </a:r>
              </a:p>
            </p:txBody>
          </p:sp>
        </mc:Fallback>
      </mc:AlternateContent>
      <p:pic>
        <p:nvPicPr>
          <p:cNvPr id="16" name="Picture 10">
            <a:extLst>
              <a:ext uri="{FF2B5EF4-FFF2-40B4-BE49-F238E27FC236}">
                <a16:creationId xmlns:a16="http://schemas.microsoft.com/office/drawing/2014/main" id="{5C5CD73F-E9CA-908B-6202-0BF9963F4EA4}"/>
              </a:ext>
            </a:extLst>
          </p:cNvPr>
          <p:cNvPicPr>
            <a:picLocks noChangeAspect="1"/>
          </p:cNvPicPr>
          <p:nvPr/>
        </p:nvPicPr>
        <p:blipFill>
          <a:blip r:embed="rId4"/>
          <a:stretch>
            <a:fillRect/>
          </a:stretch>
        </p:blipFill>
        <p:spPr>
          <a:xfrm>
            <a:off x="616222" y="1240063"/>
            <a:ext cx="351518" cy="351518"/>
          </a:xfrm>
          <a:prstGeom prst="rect">
            <a:avLst/>
          </a:prstGeom>
        </p:spPr>
      </p:pic>
      <p:pic>
        <p:nvPicPr>
          <p:cNvPr id="17" name="Picture 5">
            <a:extLst>
              <a:ext uri="{FF2B5EF4-FFF2-40B4-BE49-F238E27FC236}">
                <a16:creationId xmlns:a16="http://schemas.microsoft.com/office/drawing/2014/main" id="{08B99B62-F8AF-E315-DE11-58373002B131}"/>
              </a:ext>
            </a:extLst>
          </p:cNvPr>
          <p:cNvPicPr>
            <a:picLocks noChangeAspect="1"/>
          </p:cNvPicPr>
          <p:nvPr/>
        </p:nvPicPr>
        <p:blipFill>
          <a:blip r:embed="rId5"/>
          <a:stretch>
            <a:fillRect/>
          </a:stretch>
        </p:blipFill>
        <p:spPr>
          <a:xfrm>
            <a:off x="7114232" y="1266392"/>
            <a:ext cx="2993923" cy="331344"/>
          </a:xfrm>
          <a:prstGeom prst="rect">
            <a:avLst/>
          </a:prstGeom>
        </p:spPr>
      </p:pic>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791981" y="2131117"/>
            <a:ext cx="8507206" cy="4133099"/>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50000"/>
              </a:lnSpc>
              <a:buClrTx/>
              <a:buNone/>
            </a:pPr>
            <a:endParaRPr lang="en-US" sz="2000" dirty="0">
              <a:cs typeface="Arial" panose="020B0604020202020204" pitchFamily="34" charset="0"/>
            </a:endParaRPr>
          </a:p>
          <a:p>
            <a:pPr>
              <a:lnSpc>
                <a:spcPct val="150000"/>
              </a:lnSpc>
              <a:buClrTx/>
              <a:buFont typeface="Arial" panose="020B0604020202020204" pitchFamily="34" charset="0"/>
              <a:buChar char="•"/>
            </a:pPr>
            <a:r>
              <a:rPr lang="en-US" sz="2000" dirty="0">
                <a:cs typeface="Arial" panose="020B0604020202020204" pitchFamily="34" charset="0"/>
              </a:rPr>
              <a:t>  : Dataset space</a:t>
            </a:r>
          </a:p>
          <a:p>
            <a:pPr>
              <a:lnSpc>
                <a:spcPct val="150000"/>
              </a:lnSpc>
              <a:buClrTx/>
              <a:buFont typeface="Arial" panose="020B0604020202020204" pitchFamily="34" charset="0"/>
              <a:buChar char="•"/>
            </a:pPr>
            <a:r>
              <a:rPr lang="en-US" sz="2000" dirty="0">
                <a:cs typeface="Arial" panose="020B0604020202020204" pitchFamily="34" charset="0"/>
              </a:rPr>
              <a:t>  : Training set</a:t>
            </a:r>
          </a:p>
          <a:p>
            <a:pPr>
              <a:lnSpc>
                <a:spcPct val="150000"/>
              </a:lnSpc>
              <a:buClrTx/>
              <a:buFont typeface="Arial" panose="020B0604020202020204" pitchFamily="34" charset="0"/>
              <a:buChar char="•"/>
            </a:pPr>
            <a:r>
              <a:rPr lang="en-US" sz="2000" dirty="0">
                <a:cs typeface="Arial" panose="020B0604020202020204" pitchFamily="34" charset="0"/>
              </a:rPr>
              <a:t>  : Training set after removal</a:t>
            </a:r>
          </a:p>
          <a:p>
            <a:pPr>
              <a:lnSpc>
                <a:spcPct val="150000"/>
              </a:lnSpc>
              <a:buClrTx/>
              <a:buFont typeface="Arial" panose="020B0604020202020204" pitchFamily="34" charset="0"/>
              <a:buChar char="•"/>
            </a:pPr>
            <a:r>
              <a:rPr lang="en-US" sz="2000" dirty="0">
                <a:cs typeface="Arial" panose="020B0604020202020204" pitchFamily="34" charset="0"/>
              </a:rPr>
              <a:t>  : Model space</a:t>
            </a:r>
          </a:p>
          <a:p>
            <a:pPr>
              <a:lnSpc>
                <a:spcPct val="150000"/>
              </a:lnSpc>
              <a:buClrTx/>
              <a:buFont typeface="Arial" panose="020B0604020202020204" pitchFamily="34" charset="0"/>
              <a:buChar char="•"/>
            </a:pPr>
            <a:r>
              <a:rPr lang="en-US" sz="2000" dirty="0">
                <a:cs typeface="Arial" panose="020B0604020202020204" pitchFamily="34" charset="0"/>
              </a:rPr>
              <a:t>  : Randomized learning algorithm</a:t>
            </a:r>
          </a:p>
          <a:p>
            <a:pPr>
              <a:lnSpc>
                <a:spcPct val="150000"/>
              </a:lnSpc>
              <a:buClrTx/>
              <a:buFont typeface="Arial" panose="020B0604020202020204" pitchFamily="34" charset="0"/>
              <a:buChar char="•"/>
            </a:pPr>
            <a:r>
              <a:rPr lang="en-US" sz="2000" dirty="0">
                <a:cs typeface="Arial" panose="020B0604020202020204" pitchFamily="34" charset="0"/>
              </a:rPr>
              <a:t>  : Unlearning algorithm</a:t>
            </a:r>
          </a:p>
          <a:p>
            <a:pPr>
              <a:lnSpc>
                <a:spcPct val="150000"/>
              </a:lnSpc>
              <a:buClrTx/>
              <a:buFont typeface="Arial" panose="020B0604020202020204" pitchFamily="34" charset="0"/>
              <a:buChar char="•"/>
            </a:pPr>
            <a:endParaRPr lang="en-US" sz="2000" dirty="0">
              <a:cs typeface="Arial" panose="020B0604020202020204" pitchFamily="34" charset="0"/>
            </a:endParaRPr>
          </a:p>
          <a:p>
            <a:pPr>
              <a:lnSpc>
                <a:spcPct val="150000"/>
              </a:lnSpc>
              <a:buClrTx/>
              <a:buFont typeface="Arial" panose="020B0604020202020204" pitchFamily="34" charset="0"/>
              <a:buChar char="•"/>
            </a:pPr>
            <a:endParaRPr lang="en-US" sz="2000" dirty="0">
              <a:cs typeface="Arial" panose="020B0604020202020204" pitchFamily="34" charset="0"/>
            </a:endParaRPr>
          </a:p>
        </p:txBody>
      </p:sp>
      <p:pic>
        <p:nvPicPr>
          <p:cNvPr id="21" name="Picture 13">
            <a:extLst>
              <a:ext uri="{FF2B5EF4-FFF2-40B4-BE49-F238E27FC236}">
                <a16:creationId xmlns:a16="http://schemas.microsoft.com/office/drawing/2014/main" id="{D280DB26-9F9F-474D-2B1B-402423379E42}"/>
              </a:ext>
            </a:extLst>
          </p:cNvPr>
          <p:cNvPicPr>
            <a:picLocks noChangeAspect="1"/>
          </p:cNvPicPr>
          <p:nvPr/>
        </p:nvPicPr>
        <p:blipFill>
          <a:blip r:embed="rId6"/>
          <a:stretch>
            <a:fillRect/>
          </a:stretch>
        </p:blipFill>
        <p:spPr>
          <a:xfrm>
            <a:off x="1171794" y="2797405"/>
            <a:ext cx="266716" cy="279414"/>
          </a:xfrm>
          <a:prstGeom prst="rect">
            <a:avLst/>
          </a:prstGeom>
        </p:spPr>
      </p:pic>
      <p:pic>
        <p:nvPicPr>
          <p:cNvPr id="22" name="Picture 15">
            <a:extLst>
              <a:ext uri="{FF2B5EF4-FFF2-40B4-BE49-F238E27FC236}">
                <a16:creationId xmlns:a16="http://schemas.microsoft.com/office/drawing/2014/main" id="{7A22D32A-C3AF-06A4-FE97-3062AAEAD046}"/>
              </a:ext>
            </a:extLst>
          </p:cNvPr>
          <p:cNvPicPr>
            <a:picLocks noChangeAspect="1"/>
          </p:cNvPicPr>
          <p:nvPr/>
        </p:nvPicPr>
        <p:blipFill>
          <a:blip r:embed="rId7"/>
          <a:stretch>
            <a:fillRect/>
          </a:stretch>
        </p:blipFill>
        <p:spPr>
          <a:xfrm>
            <a:off x="1167032" y="3317402"/>
            <a:ext cx="228612" cy="228612"/>
          </a:xfrm>
          <a:prstGeom prst="rect">
            <a:avLst/>
          </a:prstGeom>
        </p:spPr>
      </p:pic>
      <p:pic>
        <p:nvPicPr>
          <p:cNvPr id="23" name="Picture 17">
            <a:extLst>
              <a:ext uri="{FF2B5EF4-FFF2-40B4-BE49-F238E27FC236}">
                <a16:creationId xmlns:a16="http://schemas.microsoft.com/office/drawing/2014/main" id="{A06BE834-AA36-0174-8DCB-203F6BB8781A}"/>
              </a:ext>
            </a:extLst>
          </p:cNvPr>
          <p:cNvPicPr>
            <a:picLocks noChangeAspect="1"/>
          </p:cNvPicPr>
          <p:nvPr/>
        </p:nvPicPr>
        <p:blipFill>
          <a:blip r:embed="rId8"/>
          <a:stretch>
            <a:fillRect/>
          </a:stretch>
        </p:blipFill>
        <p:spPr>
          <a:xfrm>
            <a:off x="1136468" y="4197667"/>
            <a:ext cx="266716" cy="279417"/>
          </a:xfrm>
          <a:prstGeom prst="rect">
            <a:avLst/>
          </a:prstGeom>
        </p:spPr>
      </p:pic>
      <p:pic>
        <p:nvPicPr>
          <p:cNvPr id="24" name="Picture 19">
            <a:extLst>
              <a:ext uri="{FF2B5EF4-FFF2-40B4-BE49-F238E27FC236}">
                <a16:creationId xmlns:a16="http://schemas.microsoft.com/office/drawing/2014/main" id="{8D6D6A56-7F47-085A-B63A-1B9B268CFA9F}"/>
              </a:ext>
            </a:extLst>
          </p:cNvPr>
          <p:cNvPicPr>
            <a:picLocks noChangeAspect="1"/>
          </p:cNvPicPr>
          <p:nvPr/>
        </p:nvPicPr>
        <p:blipFill>
          <a:blip r:embed="rId9"/>
          <a:stretch>
            <a:fillRect/>
          </a:stretch>
        </p:blipFill>
        <p:spPr>
          <a:xfrm>
            <a:off x="1162269" y="4684298"/>
            <a:ext cx="228546" cy="239430"/>
          </a:xfrm>
          <a:prstGeom prst="rect">
            <a:avLst/>
          </a:prstGeom>
        </p:spPr>
      </p:pic>
      <p:pic>
        <p:nvPicPr>
          <p:cNvPr id="25" name="Picture 21">
            <a:extLst>
              <a:ext uri="{FF2B5EF4-FFF2-40B4-BE49-F238E27FC236}">
                <a16:creationId xmlns:a16="http://schemas.microsoft.com/office/drawing/2014/main" id="{117B5B77-10EC-0FB6-CC4F-E409899BD2BE}"/>
              </a:ext>
            </a:extLst>
          </p:cNvPr>
          <p:cNvPicPr>
            <a:picLocks noChangeAspect="1"/>
          </p:cNvPicPr>
          <p:nvPr/>
        </p:nvPicPr>
        <p:blipFill>
          <a:blip r:embed="rId10"/>
          <a:stretch>
            <a:fillRect/>
          </a:stretch>
        </p:blipFill>
        <p:spPr>
          <a:xfrm>
            <a:off x="1190846" y="5118560"/>
            <a:ext cx="204798" cy="237135"/>
          </a:xfrm>
          <a:prstGeom prst="rect">
            <a:avLst/>
          </a:prstGeom>
        </p:spPr>
      </p:pic>
      <p:pic>
        <p:nvPicPr>
          <p:cNvPr id="26" name="Picture 23">
            <a:extLst>
              <a:ext uri="{FF2B5EF4-FFF2-40B4-BE49-F238E27FC236}">
                <a16:creationId xmlns:a16="http://schemas.microsoft.com/office/drawing/2014/main" id="{7C1416D3-DB3A-3BBB-3C21-EE11C7398397}"/>
              </a:ext>
            </a:extLst>
          </p:cNvPr>
          <p:cNvPicPr>
            <a:picLocks noChangeAspect="1"/>
          </p:cNvPicPr>
          <p:nvPr/>
        </p:nvPicPr>
        <p:blipFill>
          <a:blip r:embed="rId11"/>
          <a:stretch>
            <a:fillRect/>
          </a:stretch>
        </p:blipFill>
        <p:spPr>
          <a:xfrm>
            <a:off x="1162269" y="3759012"/>
            <a:ext cx="276241" cy="243093"/>
          </a:xfrm>
          <a:prstGeom prst="rect">
            <a:avLst/>
          </a:prstGeom>
        </p:spPr>
      </p:pic>
      <p:pic>
        <p:nvPicPr>
          <p:cNvPr id="3" name="图片 2"/>
          <p:cNvPicPr>
            <a:picLocks noChangeAspect="1"/>
          </p:cNvPicPr>
          <p:nvPr/>
        </p:nvPicPr>
        <p:blipFill>
          <a:blip r:embed="rId12"/>
          <a:stretch>
            <a:fillRect/>
          </a:stretch>
        </p:blipFill>
        <p:spPr>
          <a:xfrm>
            <a:off x="3138590" y="1542662"/>
            <a:ext cx="6343650" cy="1200150"/>
          </a:xfrm>
          <a:prstGeom prst="rect">
            <a:avLst/>
          </a:prstGeom>
        </p:spPr>
      </p:pic>
      <p:sp>
        <p:nvSpPr>
          <p:cNvPr id="18" name="Oval 2">
            <a:extLst>
              <a:ext uri="{FF2B5EF4-FFF2-40B4-BE49-F238E27FC236}">
                <a16:creationId xmlns:a16="http://schemas.microsoft.com/office/drawing/2014/main" id="{A599CFDD-6413-EC30-49C0-5637699DFF1F}"/>
              </a:ext>
            </a:extLst>
          </p:cNvPr>
          <p:cNvSpPr/>
          <p:nvPr/>
        </p:nvSpPr>
        <p:spPr>
          <a:xfrm rot="5400000">
            <a:off x="4038826" y="1389472"/>
            <a:ext cx="563419" cy="19488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3">
            <a:extLst>
              <a:ext uri="{FF2B5EF4-FFF2-40B4-BE49-F238E27FC236}">
                <a16:creationId xmlns:a16="http://schemas.microsoft.com/office/drawing/2014/main" id="{A89BB1FA-FFC0-3A87-1E18-E855FA9DDC02}"/>
              </a:ext>
            </a:extLst>
          </p:cNvPr>
          <p:cNvSpPr txBox="1"/>
          <p:nvPr/>
        </p:nvSpPr>
        <p:spPr>
          <a:xfrm>
            <a:off x="5305094" y="2962929"/>
            <a:ext cx="2577995"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en-US" b="0" i="0" u="none" strike="noStrike" kern="0" cap="none" spc="0" normalizeH="0" baseline="0" noProof="0" dirty="0">
                <a:ln>
                  <a:noFill/>
                </a:ln>
                <a:solidFill>
                  <a:srgbClr val="FF0000"/>
                </a:solidFill>
                <a:effectLst/>
                <a:uLnTx/>
                <a:uFillTx/>
                <a:latin typeface="Arial" panose="020B0604020202020204" pitchFamily="34" charset="0"/>
                <a:ea typeface="MS Gothic" panose="020B0609070205080204" pitchFamily="49" charset="-128"/>
                <a:cs typeface="Arial" panose="020B0604020202020204" pitchFamily="34" charset="0"/>
                <a:sym typeface="Arial"/>
              </a:rPr>
              <a:t>Retraining from scratch </a:t>
            </a:r>
          </a:p>
        </p:txBody>
      </p:sp>
      <p:cxnSp>
        <p:nvCxnSpPr>
          <p:cNvPr id="29" name="Straight Arrow Connector 4">
            <a:extLst>
              <a:ext uri="{FF2B5EF4-FFF2-40B4-BE49-F238E27FC236}">
                <a16:creationId xmlns:a16="http://schemas.microsoft.com/office/drawing/2014/main" id="{742C3F2D-BE4E-EAD1-D855-8F2F9147474F}"/>
              </a:ext>
            </a:extLst>
          </p:cNvPr>
          <p:cNvCxnSpPr>
            <a:cxnSpLocks/>
          </p:cNvCxnSpPr>
          <p:nvPr/>
        </p:nvCxnSpPr>
        <p:spPr>
          <a:xfrm flipH="1" flipV="1">
            <a:off x="5144393" y="2559820"/>
            <a:ext cx="951607" cy="4031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ontent Placeholder 5">
            <a:extLst>
              <a:ext uri="{FF2B5EF4-FFF2-40B4-BE49-F238E27FC236}">
                <a16:creationId xmlns:a16="http://schemas.microsoft.com/office/drawing/2014/main" id="{C0ACD3E0-077D-9C00-55EF-1CD500569B1A}"/>
              </a:ext>
            </a:extLst>
          </p:cNvPr>
          <p:cNvSpPr txBox="1">
            <a:spLocks/>
          </p:cNvSpPr>
          <p:nvPr/>
        </p:nvSpPr>
        <p:spPr>
          <a:xfrm>
            <a:off x="8701228" y="2811786"/>
            <a:ext cx="2983008" cy="1190319"/>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150000"/>
              </a:lnSpc>
              <a:buClrTx/>
              <a:buNone/>
            </a:pPr>
            <a:r>
              <a:rPr lang="en-US" sz="2000" b="1" dirty="0">
                <a:solidFill>
                  <a:schemeClr val="accent1">
                    <a:lumMod val="75000"/>
                  </a:schemeClr>
                </a:solidFill>
                <a:cs typeface="Arial" panose="020B0604020202020204" pitchFamily="34" charset="0"/>
              </a:rPr>
              <a:t>Related to but different from different privacy</a:t>
            </a:r>
          </a:p>
        </p:txBody>
      </p:sp>
      <p:sp>
        <p:nvSpPr>
          <p:cNvPr id="6" name="矩形 5"/>
          <p:cNvSpPr/>
          <p:nvPr/>
        </p:nvSpPr>
        <p:spPr>
          <a:xfrm>
            <a:off x="3255666" y="1646655"/>
            <a:ext cx="6043521" cy="1096157"/>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7187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K-means++ initialization at all clients</a:t>
            </a:r>
          </a:p>
          <a:p>
            <a:r>
              <a:rPr lang="en-US" sz="1800" dirty="0"/>
              <a:t>Centroid quantization and summary statistics computation at all clients (performed independently).</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37528470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K-means++ initialization at all clients</a:t>
            </a:r>
          </a:p>
          <a:p>
            <a:r>
              <a:rPr lang="en-US" sz="1800" dirty="0"/>
              <a:t>Centroid quantization and summary statistics computation at all clients (performed independently).</a:t>
            </a:r>
          </a:p>
          <a:p>
            <a:r>
              <a:rPr lang="en-US" sz="1800" dirty="0"/>
              <a:t>Secure compressed multiset aggregation (performed for pairs of clients through coding theory approaches)</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23562446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K-means++ initialization at all clients</a:t>
            </a:r>
          </a:p>
          <a:p>
            <a:r>
              <a:rPr lang="en-US" sz="1800" dirty="0"/>
              <a:t>Centroid quantization and summary statistics computation at all clients (performed independently).</a:t>
            </a:r>
          </a:p>
          <a:p>
            <a:r>
              <a:rPr lang="en-US" sz="1800" dirty="0"/>
              <a:t>Secure compressed multiset aggregation (performed for pairs of clients through coding theory approaches)</a:t>
            </a:r>
          </a:p>
          <a:p>
            <a:r>
              <a:rPr lang="en-US" sz="1800" dirty="0"/>
              <a:t>Server side secure aggregation, summary statistics computation </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29147428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K-means++ initialization at all clients</a:t>
            </a:r>
          </a:p>
          <a:p>
            <a:r>
              <a:rPr lang="en-US" sz="1800" dirty="0"/>
              <a:t>Centroid quantization and summary statistics computation at all clients (performed independently).</a:t>
            </a:r>
          </a:p>
          <a:p>
            <a:r>
              <a:rPr lang="en-US" sz="1800" dirty="0"/>
              <a:t>Secure compressed multiset aggregation (performed for pairs of clients through coding theory approaches)</a:t>
            </a:r>
          </a:p>
          <a:p>
            <a:r>
              <a:rPr lang="en-US" sz="1800" dirty="0"/>
              <a:t>Server side secure aggregation, summary statistics computation </a:t>
            </a:r>
          </a:p>
          <a:p>
            <a:r>
              <a:rPr lang="en-US" sz="1800" dirty="0"/>
              <a:t>Server side clustering</a:t>
            </a:r>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309734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34" y="297195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An adequate learning framework</a:t>
            </a:r>
          </a:p>
        </p:txBody>
      </p:sp>
      <p:pic>
        <p:nvPicPr>
          <p:cNvPr id="12" name="Google Shape;163;p39" descr="Picture 8"/>
          <p:cNvPicPr preferRelativeResize="0"/>
          <p:nvPr/>
        </p:nvPicPr>
        <p:blipFill rotWithShape="1">
          <a:blip r:embed="rId4">
            <a:alphaModFix/>
          </a:blip>
          <a:srcRect/>
          <a:stretch/>
        </p:blipFill>
        <p:spPr>
          <a:xfrm>
            <a:off x="3498294" y="3458188"/>
            <a:ext cx="830916" cy="603688"/>
          </a:xfrm>
          <a:prstGeom prst="rect">
            <a:avLst/>
          </a:prstGeom>
          <a:noFill/>
          <a:ln>
            <a:noFill/>
          </a:ln>
        </p:spPr>
      </p:pic>
      <p:grpSp>
        <p:nvGrpSpPr>
          <p:cNvPr id="14" name="Google Shape;164;p39"/>
          <p:cNvGrpSpPr/>
          <p:nvPr/>
        </p:nvGrpSpPr>
        <p:grpSpPr>
          <a:xfrm>
            <a:off x="2295296" y="189970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687969" y="370199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1159294" y="346505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1090443" y="405733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2452249" y="404890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5085541" y="404890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5505932" y="352732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1430707" y="353126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711255" y="352581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4275068" y="3531264"/>
            <a:ext cx="391878" cy="404133"/>
          </a:xfrm>
          <a:prstGeom prst="rect">
            <a:avLst/>
          </a:prstGeom>
          <a:noFill/>
          <a:ln>
            <a:noFill/>
          </a:ln>
        </p:spPr>
      </p:pic>
      <p:cxnSp>
        <p:nvCxnSpPr>
          <p:cNvPr id="33" name="Google Shape;179;p39"/>
          <p:cNvCxnSpPr/>
          <p:nvPr/>
        </p:nvCxnSpPr>
        <p:spPr>
          <a:xfrm flipV="1">
            <a:off x="1454699" y="288407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848021" y="290717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821937" y="290539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4401224" y="285003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2426119" y="345818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5104563" y="3429670"/>
            <a:ext cx="391877" cy="529553"/>
          </a:xfrm>
          <a:prstGeom prst="rect">
            <a:avLst/>
          </a:prstGeom>
          <a:noFill/>
          <a:ln>
            <a:noFill/>
          </a:ln>
        </p:spPr>
      </p:pic>
      <p:sp>
        <p:nvSpPr>
          <p:cNvPr id="2" name="矩形 1"/>
          <p:cNvSpPr/>
          <p:nvPr/>
        </p:nvSpPr>
        <p:spPr>
          <a:xfrm>
            <a:off x="6504754" y="1720067"/>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
        <p:nvSpPr>
          <p:cNvPr id="44" name="Google Shape;160;p39"/>
          <p:cNvSpPr/>
          <p:nvPr/>
        </p:nvSpPr>
        <p:spPr>
          <a:xfrm>
            <a:off x="1010223" y="4814673"/>
            <a:ext cx="10155617" cy="179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8;p39"/>
          <p:cNvSpPr txBox="1">
            <a:spLocks noGrp="1"/>
          </p:cNvSpPr>
          <p:nvPr>
            <p:ph type="title"/>
          </p:nvPr>
        </p:nvSpPr>
        <p:spPr>
          <a:xfrm>
            <a:off x="2621981" y="4762238"/>
            <a:ext cx="6932100" cy="422728"/>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dirty="0">
                <a:latin typeface="Corbel" panose="020B0503020204020204" pitchFamily="34" charset="0"/>
              </a:rPr>
              <a:t>Fundamental Challenges of Federated Learning</a:t>
            </a:r>
            <a:endParaRPr sz="3000" dirty="0">
              <a:latin typeface="Corbel" panose="020B0503020204020204" pitchFamily="34" charset="0"/>
            </a:endParaRPr>
          </a:p>
        </p:txBody>
      </p:sp>
      <p:sp>
        <p:nvSpPr>
          <p:cNvPr id="46" name="Google Shape;189;p39"/>
          <p:cNvSpPr txBox="1"/>
          <p:nvPr/>
        </p:nvSpPr>
        <p:spPr>
          <a:xfrm>
            <a:off x="1348018" y="5226662"/>
            <a:ext cx="2576598" cy="276959"/>
          </a:xfrm>
          <a:prstGeom prst="rect">
            <a:avLst/>
          </a:prstGeom>
          <a:noFill/>
          <a:ln>
            <a:noFill/>
          </a:ln>
        </p:spPr>
        <p:txBody>
          <a:bodyPr spcFirstLastPara="1" wrap="square" lIns="45700" tIns="45700" rIns="45700" bIns="45700" anchor="t" anchorCtr="0">
            <a:spAutoFit/>
          </a:bodyPr>
          <a:lstStyle/>
          <a:p>
            <a:pPr marR="0" lvl="0" algn="ctr" rtl="0">
              <a:lnSpc>
                <a:spcPct val="100000"/>
              </a:lnSpc>
              <a:spcBef>
                <a:spcPts val="0"/>
              </a:spcBef>
              <a:spcAft>
                <a:spcPts val="0"/>
              </a:spcAft>
              <a:buClr>
                <a:srgbClr val="FF0000"/>
              </a:buClr>
              <a:buSzPts val="1200"/>
            </a:pPr>
            <a:r>
              <a:rPr lang="en" sz="1200" dirty="0">
                <a:solidFill>
                  <a:srgbClr val="FF0000"/>
                </a:solidFill>
              </a:rPr>
              <a:t>Resource constraints and heterogeneity</a:t>
            </a:r>
            <a:endParaRPr sz="1200" dirty="0">
              <a:solidFill>
                <a:srgbClr val="FF0000"/>
              </a:solidFill>
            </a:endParaRPr>
          </a:p>
        </p:txBody>
      </p:sp>
      <p:sp>
        <p:nvSpPr>
          <p:cNvPr id="48" name="Google Shape;197;p39"/>
          <p:cNvSpPr txBox="1"/>
          <p:nvPr/>
        </p:nvSpPr>
        <p:spPr>
          <a:xfrm>
            <a:off x="7611515" y="5067817"/>
            <a:ext cx="3398644" cy="553968"/>
          </a:xfrm>
          <a:prstGeom prst="rect">
            <a:avLst/>
          </a:prstGeom>
          <a:noFill/>
          <a:ln>
            <a:noFill/>
          </a:ln>
        </p:spPr>
        <p:txBody>
          <a:bodyPr spcFirstLastPara="1" wrap="square" lIns="91425" tIns="91425" rIns="91425" bIns="91425" anchor="t" anchorCtr="0">
            <a:spAutoFit/>
          </a:bodyPr>
          <a:lstStyle/>
          <a:p>
            <a:pPr lvl="0" algn="ctr" rtl="0">
              <a:spcBef>
                <a:spcPts val="0"/>
              </a:spcBef>
              <a:spcAft>
                <a:spcPts val="0"/>
              </a:spcAft>
              <a:buClr>
                <a:srgbClr val="FF0000"/>
              </a:buClr>
              <a:buSzPts val="1200"/>
            </a:pPr>
            <a:r>
              <a:rPr lang="en" sz="1200" dirty="0">
                <a:solidFill>
                  <a:srgbClr val="FF0000"/>
                </a:solidFill>
              </a:rPr>
              <a:t>Data leakage through communications</a:t>
            </a:r>
          </a:p>
          <a:p>
            <a:pPr lvl="0" algn="ctr" rtl="0">
              <a:spcBef>
                <a:spcPts val="0"/>
              </a:spcBef>
              <a:spcAft>
                <a:spcPts val="0"/>
              </a:spcAft>
              <a:buClr>
                <a:srgbClr val="FF0000"/>
              </a:buClr>
              <a:buSzPts val="1200"/>
            </a:pPr>
            <a:r>
              <a:rPr lang="en" sz="1200" dirty="0">
                <a:solidFill>
                  <a:srgbClr val="FF0000"/>
                </a:solidFill>
              </a:rPr>
              <a:t>and privacy breaches through models</a:t>
            </a:r>
            <a:endParaRPr sz="1200" dirty="0">
              <a:solidFill>
                <a:srgbClr val="FF0000"/>
              </a:solidFill>
            </a:endParaRPr>
          </a:p>
        </p:txBody>
      </p:sp>
      <p:pic>
        <p:nvPicPr>
          <p:cNvPr id="49" name="Picture 6">
            <a:extLst>
              <a:ext uri="{FF2B5EF4-FFF2-40B4-BE49-F238E27FC236}">
                <a16:creationId xmlns:a16="http://schemas.microsoft.com/office/drawing/2014/main" id="{2BCE70A6-782A-6F0C-5EEB-5706265EB5F1}"/>
              </a:ext>
            </a:extLst>
          </p:cNvPr>
          <p:cNvPicPr>
            <a:picLocks noChangeAspect="1"/>
          </p:cNvPicPr>
          <p:nvPr/>
        </p:nvPicPr>
        <p:blipFill>
          <a:blip r:embed="rId13"/>
          <a:stretch>
            <a:fillRect/>
          </a:stretch>
        </p:blipFill>
        <p:spPr>
          <a:xfrm>
            <a:off x="2083269" y="5739078"/>
            <a:ext cx="570434" cy="577542"/>
          </a:xfrm>
          <a:prstGeom prst="rect">
            <a:avLst/>
          </a:prstGeom>
        </p:spPr>
      </p:pic>
      <p:pic>
        <p:nvPicPr>
          <p:cNvPr id="50" name="Picture 4">
            <a:extLst>
              <a:ext uri="{FF2B5EF4-FFF2-40B4-BE49-F238E27FC236}">
                <a16:creationId xmlns:a16="http://schemas.microsoft.com/office/drawing/2014/main" id="{5D72FC6C-B3BF-3A77-66CB-F084203D92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96765" y="5722020"/>
            <a:ext cx="1159148" cy="579574"/>
          </a:xfrm>
          <a:prstGeom prst="rect">
            <a:avLst/>
          </a:prstGeom>
          <a:noFill/>
          <a:extLst>
            <a:ext uri="{909E8E84-426E-40DD-AFC4-6F175D3DCCD1}">
              <a14:hiddenFill xmlns:a14="http://schemas.microsoft.com/office/drawing/2010/main">
                <a:solidFill>
                  <a:srgbClr val="FFFFFF"/>
                </a:solidFill>
              </a14:hiddenFill>
            </a:ext>
          </a:extLst>
        </p:spPr>
      </p:pic>
      <p:pic>
        <p:nvPicPr>
          <p:cNvPr id="51" name="Google Shape;195;p39" descr="Google Shape;73;p14">
            <a:extLst>
              <a:ext uri="{FF2B5EF4-FFF2-40B4-BE49-F238E27FC236}">
                <a16:creationId xmlns:a16="http://schemas.microsoft.com/office/drawing/2014/main" id="{6A10C009-CDC6-11D9-E25C-60BB237585D0}"/>
              </a:ext>
            </a:extLst>
          </p:cNvPr>
          <p:cNvPicPr preferRelativeResize="0"/>
          <p:nvPr/>
        </p:nvPicPr>
        <p:blipFill rotWithShape="1">
          <a:blip r:embed="rId11">
            <a:alphaModFix/>
          </a:blip>
          <a:srcRect/>
          <a:stretch/>
        </p:blipFill>
        <p:spPr>
          <a:xfrm>
            <a:off x="1405006" y="5698357"/>
            <a:ext cx="385113" cy="691300"/>
          </a:xfrm>
          <a:prstGeom prst="rect">
            <a:avLst/>
          </a:prstGeom>
          <a:noFill/>
          <a:ln>
            <a:noFill/>
          </a:ln>
        </p:spPr>
      </p:pic>
      <p:sp>
        <p:nvSpPr>
          <p:cNvPr id="55" name="Google Shape;2310;p176">
            <a:extLst>
              <a:ext uri="{FF2B5EF4-FFF2-40B4-BE49-F238E27FC236}">
                <a16:creationId xmlns:a16="http://schemas.microsoft.com/office/drawing/2014/main" id="{476A407A-50E4-D03F-5A28-411231169C6B}"/>
              </a:ext>
            </a:extLst>
          </p:cNvPr>
          <p:cNvSpPr txBox="1"/>
          <p:nvPr/>
        </p:nvSpPr>
        <p:spPr>
          <a:xfrm>
            <a:off x="8108816" y="5462595"/>
            <a:ext cx="923275" cy="292378"/>
          </a:xfrm>
          <a:prstGeom prst="rect">
            <a:avLst/>
          </a:prstGeom>
          <a:noFill/>
          <a:ln>
            <a:noFill/>
          </a:ln>
        </p:spPr>
        <p:txBody>
          <a:bodyPr spcFirstLastPara="1" wrap="square" lIns="68575" tIns="68575" rIns="68575" bIns="68575" anchor="t" anchorCtr="0">
            <a:spAutoFit/>
          </a:bodyPr>
          <a:lstStyle/>
          <a:p>
            <a:pPr marL="342900" lvl="0" indent="0" rtl="0">
              <a:spcBef>
                <a:spcPts val="0"/>
              </a:spcBef>
              <a:spcAft>
                <a:spcPts val="0"/>
              </a:spcAft>
              <a:buNone/>
            </a:pPr>
            <a:r>
              <a:rPr lang="en" sz="1000" dirty="0">
                <a:solidFill>
                  <a:schemeClr val="dk1"/>
                </a:solidFill>
                <a:latin typeface="Calibri"/>
                <a:ea typeface="Calibri"/>
                <a:cs typeface="Calibri"/>
                <a:sym typeface="Calibri"/>
              </a:rPr>
              <a:t>Original</a:t>
            </a:r>
            <a:endParaRPr sz="1000" dirty="0">
              <a:solidFill>
                <a:schemeClr val="dk1"/>
              </a:solidFill>
              <a:latin typeface="Calibri"/>
              <a:ea typeface="Calibri"/>
              <a:cs typeface="Calibri"/>
              <a:sym typeface="Calibri"/>
            </a:endParaRPr>
          </a:p>
        </p:txBody>
      </p:sp>
      <p:sp>
        <p:nvSpPr>
          <p:cNvPr id="56" name="Google Shape;2311;p176">
            <a:extLst>
              <a:ext uri="{FF2B5EF4-FFF2-40B4-BE49-F238E27FC236}">
                <a16:creationId xmlns:a16="http://schemas.microsoft.com/office/drawing/2014/main" id="{DEB5B44A-1943-6FE7-1AAD-D621C94C0D2F}"/>
              </a:ext>
            </a:extLst>
          </p:cNvPr>
          <p:cNvSpPr txBox="1"/>
          <p:nvPr/>
        </p:nvSpPr>
        <p:spPr>
          <a:xfrm>
            <a:off x="9159091" y="5468069"/>
            <a:ext cx="1676400" cy="292378"/>
          </a:xfrm>
          <a:prstGeom prst="rect">
            <a:avLst/>
          </a:prstGeom>
          <a:noFill/>
          <a:ln>
            <a:noFill/>
          </a:ln>
        </p:spPr>
        <p:txBody>
          <a:bodyPr spcFirstLastPara="1" wrap="square" lIns="68575" tIns="68575" rIns="68575" bIns="68575" anchor="t" anchorCtr="0">
            <a:spAutoFit/>
          </a:bodyPr>
          <a:lstStyle/>
          <a:p>
            <a:pPr marL="342900" lvl="0" indent="0" algn="l" rtl="0">
              <a:spcBef>
                <a:spcPts val="0"/>
              </a:spcBef>
              <a:spcAft>
                <a:spcPts val="0"/>
              </a:spcAft>
              <a:buNone/>
            </a:pPr>
            <a:r>
              <a:rPr lang="en" sz="1000" dirty="0">
                <a:solidFill>
                  <a:schemeClr val="dk1"/>
                </a:solidFill>
                <a:latin typeface="Calibri"/>
                <a:ea typeface="Calibri"/>
                <a:cs typeface="Calibri"/>
                <a:sym typeface="Calibri"/>
              </a:rPr>
              <a:t>Reconstructed</a:t>
            </a:r>
            <a:endParaRPr sz="1000" dirty="0">
              <a:solidFill>
                <a:schemeClr val="dk1"/>
              </a:solidFill>
              <a:latin typeface="Calibri"/>
              <a:ea typeface="Calibri"/>
              <a:cs typeface="Calibri"/>
              <a:sym typeface="Calibri"/>
            </a:endParaRPr>
          </a:p>
        </p:txBody>
      </p:sp>
      <p:grpSp>
        <p:nvGrpSpPr>
          <p:cNvPr id="58" name="Group 20">
            <a:extLst>
              <a:ext uri="{FF2B5EF4-FFF2-40B4-BE49-F238E27FC236}">
                <a16:creationId xmlns:a16="http://schemas.microsoft.com/office/drawing/2014/main" id="{E5A5E708-1102-3C10-C57D-EE01B4AEDF31}"/>
              </a:ext>
            </a:extLst>
          </p:cNvPr>
          <p:cNvGrpSpPr/>
          <p:nvPr/>
        </p:nvGrpSpPr>
        <p:grpSpPr>
          <a:xfrm>
            <a:off x="8327096" y="5704729"/>
            <a:ext cx="1967482" cy="791882"/>
            <a:chOff x="6635605" y="3687513"/>
            <a:chExt cx="1967482" cy="791882"/>
          </a:xfrm>
        </p:grpSpPr>
        <p:pic>
          <p:nvPicPr>
            <p:cNvPr id="59" name="Google Shape;2307;p176">
              <a:extLst>
                <a:ext uri="{FF2B5EF4-FFF2-40B4-BE49-F238E27FC236}">
                  <a16:creationId xmlns:a16="http://schemas.microsoft.com/office/drawing/2014/main" id="{B86C2ACE-1022-D458-1457-F371C67EA364}"/>
                </a:ext>
              </a:extLst>
            </p:cNvPr>
            <p:cNvPicPr preferRelativeResize="0"/>
            <p:nvPr/>
          </p:nvPicPr>
          <p:blipFill rotWithShape="1">
            <a:blip r:embed="rId15">
              <a:alphaModFix/>
            </a:blip>
            <a:srcRect b="61433"/>
            <a:stretch/>
          </p:blipFill>
          <p:spPr>
            <a:xfrm>
              <a:off x="6635605" y="3687513"/>
              <a:ext cx="1967482" cy="791882"/>
            </a:xfrm>
            <a:prstGeom prst="rect">
              <a:avLst/>
            </a:prstGeom>
            <a:noFill/>
            <a:ln>
              <a:noFill/>
            </a:ln>
          </p:spPr>
        </p:pic>
        <p:sp>
          <p:nvSpPr>
            <p:cNvPr id="60" name="Google Shape;2306;p176">
              <a:extLst>
                <a:ext uri="{FF2B5EF4-FFF2-40B4-BE49-F238E27FC236}">
                  <a16:creationId xmlns:a16="http://schemas.microsoft.com/office/drawing/2014/main" id="{F6E89C12-39D9-3CA7-CF34-00C806E5128E}"/>
                </a:ext>
              </a:extLst>
            </p:cNvPr>
            <p:cNvSpPr/>
            <p:nvPr/>
          </p:nvSpPr>
          <p:spPr>
            <a:xfrm>
              <a:off x="7506158" y="4018076"/>
              <a:ext cx="271006" cy="130756"/>
            </a:xfrm>
            <a:prstGeom prst="rightArrow">
              <a:avLst>
                <a:gd name="adj1" fmla="val 50000"/>
                <a:gd name="adj2" fmla="val 500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63" name="矩形 62"/>
          <p:cNvSpPr/>
          <p:nvPr/>
        </p:nvSpPr>
        <p:spPr>
          <a:xfrm>
            <a:off x="2858022" y="215627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797035" y="312333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5158193" y="3146567"/>
            <a:ext cx="1439726" cy="261610"/>
          </a:xfrm>
          <a:prstGeom prst="rect">
            <a:avLst/>
          </a:prstGeom>
        </p:spPr>
        <p:txBody>
          <a:bodyPr wrap="square">
            <a:spAutoFit/>
          </a:bodyPr>
          <a:lstStyle/>
          <a:p>
            <a:pPr lvl="0">
              <a:defRPr/>
            </a:pPr>
            <a:r>
              <a:rPr lang="en-US" sz="1100" dirty="0">
                <a:solidFill>
                  <a:prstClr val="black"/>
                </a:solidFill>
              </a:rPr>
              <a:t>Local model N</a:t>
            </a:r>
          </a:p>
        </p:txBody>
      </p:sp>
      <p:pic>
        <p:nvPicPr>
          <p:cNvPr id="61" name="Picture 2" descr="16,300+ Hospital Building Stock Illustrations, Royalty-Free Vector Graphics  &amp; Clip Art - iStock | Doctor, Hospital hallway, Hospital b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3935"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16,300+ Hospital Building Stock Illustrations, Royalty-Free Vector Graphics  &amp; Clip Art - iStock | Doctor, Hospital hallway, Hospital b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90431"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16,300+ Hospital Building Stock Illustrations, Royalty-Free Vector Graphics  &amp; Clip Art - iStock | Doctor, Hospital hallway, Hospital b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34998"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User - Free user icon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77969"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User - Free user icon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25331"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User - Free user icon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24898"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ree User SVG, PNG Icon, Symbol. Download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67120" y="6245983"/>
            <a:ext cx="201168" cy="20116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User SVG, PNG Icon, Symbol. Download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61258" y="6245983"/>
            <a:ext cx="201168" cy="201168"/>
          </a:xfrm>
          <a:prstGeom prst="rect">
            <a:avLst/>
          </a:prstGeom>
          <a:noFill/>
          <a:extLst>
            <a:ext uri="{909E8E84-426E-40DD-AFC4-6F175D3DCCD1}">
              <a14:hiddenFill xmlns:a14="http://schemas.microsoft.com/office/drawing/2010/main">
                <a:solidFill>
                  <a:srgbClr val="FFFFFF"/>
                </a:solidFill>
              </a14:hiddenFill>
            </a:ext>
          </a:extLst>
        </p:spPr>
      </p:pic>
      <p:sp>
        <p:nvSpPr>
          <p:cNvPr id="76" name="Google Shape;197;p39"/>
          <p:cNvSpPr txBox="1"/>
          <p:nvPr/>
        </p:nvSpPr>
        <p:spPr>
          <a:xfrm>
            <a:off x="4575130" y="5189515"/>
            <a:ext cx="2585203" cy="369302"/>
          </a:xfrm>
          <a:prstGeom prst="rect">
            <a:avLst/>
          </a:prstGeom>
          <a:noFill/>
          <a:ln>
            <a:noFill/>
          </a:ln>
        </p:spPr>
        <p:txBody>
          <a:bodyPr spcFirstLastPara="1" wrap="square" lIns="91425" tIns="91425" rIns="91425" bIns="91425" anchor="t" anchorCtr="0">
            <a:spAutoFit/>
          </a:bodyPr>
          <a:lstStyle/>
          <a:p>
            <a:pPr lvl="0" algn="ctr" rtl="0">
              <a:spcBef>
                <a:spcPts val="0"/>
              </a:spcBef>
              <a:spcAft>
                <a:spcPts val="0"/>
              </a:spcAft>
              <a:buClr>
                <a:srgbClr val="FF0000"/>
              </a:buClr>
              <a:buSzPts val="1200"/>
            </a:pPr>
            <a:r>
              <a:rPr lang="en" sz="1200" dirty="0">
                <a:solidFill>
                  <a:srgbClr val="FF0000"/>
                </a:solidFill>
              </a:rPr>
              <a:t>Distributed data repositories</a:t>
            </a:r>
            <a:endParaRPr sz="1200" dirty="0">
              <a:solidFill>
                <a:srgbClr val="FF0000"/>
              </a:solidFill>
            </a:endParaRPr>
          </a:p>
        </p:txBody>
      </p:sp>
      <p:sp>
        <p:nvSpPr>
          <p:cNvPr id="79" name="矩形 78"/>
          <p:cNvSpPr/>
          <p:nvPr/>
        </p:nvSpPr>
        <p:spPr>
          <a:xfrm>
            <a:off x="2044251" y="315581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383" y="298180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932" y="298126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7958295" y="5067817"/>
            <a:ext cx="2966890" cy="1544756"/>
          </a:xfrm>
          <a:prstGeom prst="rect">
            <a:avLst/>
          </a:prstGeom>
          <a:solidFill>
            <a:schemeClr val="bg1">
              <a:lumMod val="6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156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ncoding</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3">
            <a:extLst>
              <a:ext uri="{FF2B5EF4-FFF2-40B4-BE49-F238E27FC236}">
                <a16:creationId xmlns:a16="http://schemas.microsoft.com/office/drawing/2014/main" id="{26ACCA04-9213-590C-76F5-34D80C76A73D}"/>
              </a:ext>
            </a:extLst>
          </p:cNvPr>
          <p:cNvPicPr>
            <a:picLocks noChangeAspect="1"/>
          </p:cNvPicPr>
          <p:nvPr/>
        </p:nvPicPr>
        <p:blipFill>
          <a:blip r:embed="rId3"/>
          <a:stretch>
            <a:fillRect/>
          </a:stretch>
        </p:blipFill>
        <p:spPr>
          <a:xfrm>
            <a:off x="2892979" y="1143000"/>
            <a:ext cx="5880403" cy="952549"/>
          </a:xfrm>
          <a:prstGeom prst="rect">
            <a:avLst/>
          </a:prstGeom>
        </p:spPr>
      </p:pic>
      <p:pic>
        <p:nvPicPr>
          <p:cNvPr id="17" name="Picture 11">
            <a:extLst>
              <a:ext uri="{FF2B5EF4-FFF2-40B4-BE49-F238E27FC236}">
                <a16:creationId xmlns:a16="http://schemas.microsoft.com/office/drawing/2014/main" id="{7151F36A-E333-0A62-CF0C-4B9EB5A1E54E}"/>
              </a:ext>
            </a:extLst>
          </p:cNvPr>
          <p:cNvPicPr>
            <a:picLocks noChangeAspect="1"/>
          </p:cNvPicPr>
          <p:nvPr/>
        </p:nvPicPr>
        <p:blipFill>
          <a:blip r:embed="rId4"/>
          <a:stretch>
            <a:fillRect/>
          </a:stretch>
        </p:blipFill>
        <p:spPr>
          <a:xfrm>
            <a:off x="3688807" y="6234804"/>
            <a:ext cx="4838949" cy="431823"/>
          </a:xfrm>
          <a:prstGeom prst="rect">
            <a:avLst/>
          </a:prstGeom>
        </p:spPr>
      </p:pic>
      <p:pic>
        <p:nvPicPr>
          <p:cNvPr id="18" name="Picture 14">
            <a:extLst>
              <a:ext uri="{FF2B5EF4-FFF2-40B4-BE49-F238E27FC236}">
                <a16:creationId xmlns:a16="http://schemas.microsoft.com/office/drawing/2014/main" id="{3A1A7399-D5EF-B5F5-21FA-94B25EE0E164}"/>
              </a:ext>
            </a:extLst>
          </p:cNvPr>
          <p:cNvPicPr>
            <a:picLocks noChangeAspect="1"/>
          </p:cNvPicPr>
          <p:nvPr/>
        </p:nvPicPr>
        <p:blipFill>
          <a:blip r:embed="rId5"/>
          <a:stretch>
            <a:fillRect/>
          </a:stretch>
        </p:blipFill>
        <p:spPr>
          <a:xfrm>
            <a:off x="3188693" y="2095549"/>
            <a:ext cx="5584689" cy="4108856"/>
          </a:xfrm>
          <a:prstGeom prst="rect">
            <a:avLst/>
          </a:prstGeom>
        </p:spPr>
      </p:pic>
    </p:spTree>
    <p:extLst>
      <p:ext uri="{BB962C8B-B14F-4D97-AF65-F5344CB8AC3E}">
        <p14:creationId xmlns:p14="http://schemas.microsoft.com/office/powerpoint/2010/main" val="23003422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ecoding</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11">
            <a:extLst>
              <a:ext uri="{FF2B5EF4-FFF2-40B4-BE49-F238E27FC236}">
                <a16:creationId xmlns:a16="http://schemas.microsoft.com/office/drawing/2014/main" id="{7151F36A-E333-0A62-CF0C-4B9EB5A1E54E}"/>
              </a:ext>
            </a:extLst>
          </p:cNvPr>
          <p:cNvPicPr>
            <a:picLocks noChangeAspect="1"/>
          </p:cNvPicPr>
          <p:nvPr/>
        </p:nvPicPr>
        <p:blipFill>
          <a:blip r:embed="rId3"/>
          <a:stretch>
            <a:fillRect/>
          </a:stretch>
        </p:blipFill>
        <p:spPr>
          <a:xfrm>
            <a:off x="6647488" y="5632701"/>
            <a:ext cx="4838949" cy="431823"/>
          </a:xfrm>
          <a:prstGeom prst="rect">
            <a:avLst/>
          </a:prstGeom>
        </p:spPr>
      </p:pic>
      <p:pic>
        <p:nvPicPr>
          <p:cNvPr id="9" name="Picture 14">
            <a:extLst>
              <a:ext uri="{FF2B5EF4-FFF2-40B4-BE49-F238E27FC236}">
                <a16:creationId xmlns:a16="http://schemas.microsoft.com/office/drawing/2014/main" id="{3A1A7399-D5EF-B5F5-21FA-94B25EE0E164}"/>
              </a:ext>
            </a:extLst>
          </p:cNvPr>
          <p:cNvPicPr>
            <a:picLocks noChangeAspect="1"/>
          </p:cNvPicPr>
          <p:nvPr/>
        </p:nvPicPr>
        <p:blipFill>
          <a:blip r:embed="rId4"/>
          <a:stretch>
            <a:fillRect/>
          </a:stretch>
        </p:blipFill>
        <p:spPr>
          <a:xfrm>
            <a:off x="6147374" y="1543463"/>
            <a:ext cx="5584689" cy="4108856"/>
          </a:xfrm>
          <a:prstGeom prst="rect">
            <a:avLst/>
          </a:prstGeom>
        </p:spPr>
      </p:pic>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Server receives</a:t>
            </a:r>
          </a:p>
        </p:txBody>
      </p:sp>
      <p:pic>
        <p:nvPicPr>
          <p:cNvPr id="12" name="Picture 5">
            <a:extLst>
              <a:ext uri="{FF2B5EF4-FFF2-40B4-BE49-F238E27FC236}">
                <a16:creationId xmlns:a16="http://schemas.microsoft.com/office/drawing/2014/main" id="{E0E53009-A030-3F32-DD21-9D9179995BCE}"/>
              </a:ext>
            </a:extLst>
          </p:cNvPr>
          <p:cNvPicPr>
            <a:picLocks noChangeAspect="1"/>
          </p:cNvPicPr>
          <p:nvPr/>
        </p:nvPicPr>
        <p:blipFill>
          <a:blip r:embed="rId5"/>
          <a:stretch>
            <a:fillRect/>
          </a:stretch>
        </p:blipFill>
        <p:spPr>
          <a:xfrm>
            <a:off x="1076937" y="1596269"/>
            <a:ext cx="3886400" cy="914447"/>
          </a:xfrm>
          <a:prstGeom prst="rect">
            <a:avLst/>
          </a:prstGeom>
        </p:spPr>
      </p:pic>
    </p:spTree>
    <p:extLst>
      <p:ext uri="{BB962C8B-B14F-4D97-AF65-F5344CB8AC3E}">
        <p14:creationId xmlns:p14="http://schemas.microsoft.com/office/powerpoint/2010/main" val="32803705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ecoding</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11">
            <a:extLst>
              <a:ext uri="{FF2B5EF4-FFF2-40B4-BE49-F238E27FC236}">
                <a16:creationId xmlns:a16="http://schemas.microsoft.com/office/drawing/2014/main" id="{7151F36A-E333-0A62-CF0C-4B9EB5A1E54E}"/>
              </a:ext>
            </a:extLst>
          </p:cNvPr>
          <p:cNvPicPr>
            <a:picLocks noChangeAspect="1"/>
          </p:cNvPicPr>
          <p:nvPr/>
        </p:nvPicPr>
        <p:blipFill>
          <a:blip r:embed="rId3"/>
          <a:stretch>
            <a:fillRect/>
          </a:stretch>
        </p:blipFill>
        <p:spPr>
          <a:xfrm>
            <a:off x="6647488" y="5632701"/>
            <a:ext cx="4838949" cy="431823"/>
          </a:xfrm>
          <a:prstGeom prst="rect">
            <a:avLst/>
          </a:prstGeom>
        </p:spPr>
      </p:pic>
      <p:pic>
        <p:nvPicPr>
          <p:cNvPr id="9" name="Picture 14">
            <a:extLst>
              <a:ext uri="{FF2B5EF4-FFF2-40B4-BE49-F238E27FC236}">
                <a16:creationId xmlns:a16="http://schemas.microsoft.com/office/drawing/2014/main" id="{3A1A7399-D5EF-B5F5-21FA-94B25EE0E164}"/>
              </a:ext>
            </a:extLst>
          </p:cNvPr>
          <p:cNvPicPr>
            <a:picLocks noChangeAspect="1"/>
          </p:cNvPicPr>
          <p:nvPr/>
        </p:nvPicPr>
        <p:blipFill>
          <a:blip r:embed="rId4"/>
          <a:stretch>
            <a:fillRect/>
          </a:stretch>
        </p:blipFill>
        <p:spPr>
          <a:xfrm>
            <a:off x="6147374" y="1543463"/>
            <a:ext cx="5584689" cy="4108856"/>
          </a:xfrm>
          <a:prstGeom prst="rect">
            <a:avLst/>
          </a:prstGeom>
        </p:spPr>
      </p:pic>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Server receives</a:t>
            </a:r>
          </a:p>
        </p:txBody>
      </p:sp>
      <p:pic>
        <p:nvPicPr>
          <p:cNvPr id="12" name="Picture 5">
            <a:extLst>
              <a:ext uri="{FF2B5EF4-FFF2-40B4-BE49-F238E27FC236}">
                <a16:creationId xmlns:a16="http://schemas.microsoft.com/office/drawing/2014/main" id="{E0E53009-A030-3F32-DD21-9D9179995BCE}"/>
              </a:ext>
            </a:extLst>
          </p:cNvPr>
          <p:cNvPicPr>
            <a:picLocks noChangeAspect="1"/>
          </p:cNvPicPr>
          <p:nvPr/>
        </p:nvPicPr>
        <p:blipFill>
          <a:blip r:embed="rId5"/>
          <a:stretch>
            <a:fillRect/>
          </a:stretch>
        </p:blipFill>
        <p:spPr>
          <a:xfrm>
            <a:off x="1076937" y="1596269"/>
            <a:ext cx="3886400" cy="914447"/>
          </a:xfrm>
          <a:prstGeom prst="rect">
            <a:avLst/>
          </a:prstGeom>
        </p:spPr>
      </p:pic>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2869189"/>
                <a:ext cx="5195277" cy="1200329"/>
              </a:xfrm>
              <a:prstGeom prst="rect">
                <a:avLst/>
              </a:prstGeom>
              <a:noFill/>
            </p:spPr>
            <p:txBody>
              <a:bodyPr wrap="square" rtlCol="0">
                <a:spAutoFit/>
              </a:bodyPr>
              <a:lstStyle/>
              <a:p>
                <a:pPr lvl="0">
                  <a:defRPr/>
                </a:pPr>
                <a:r>
                  <a:rPr lang="en-US" sz="2400" dirty="0"/>
                  <a:t>For decoding, use decoding algorithms of Reed-Solomon codes to recover </a:t>
                </a:r>
                <a14:m>
                  <m:oMath xmlns:m="http://schemas.openxmlformats.org/officeDocument/2006/math">
                    <m:r>
                      <a:rPr lang="en-US" sz="2400" b="0" i="1" smtClean="0">
                        <a:latin typeface="Cambria Math" panose="02040503050406030204" pitchFamily="18" charset="0"/>
                      </a:rPr>
                      <m:t>𝑞</m:t>
                    </m:r>
                  </m:oMath>
                </a14:m>
                <a:r>
                  <a:rPr lang="en-US" sz="2400" dirty="0"/>
                  <a:t> at the server </a:t>
                </a: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869189"/>
                <a:ext cx="5195277" cy="1200329"/>
              </a:xfrm>
              <a:prstGeom prst="rect">
                <a:avLst/>
              </a:prstGeom>
              <a:blipFill>
                <a:blip r:embed="rId6"/>
                <a:stretch>
                  <a:fillRect l="-1761" t="-4061" b="-10660"/>
                </a:stretch>
              </a:blipFill>
            </p:spPr>
            <p:txBody>
              <a:bodyPr/>
              <a:lstStyle/>
              <a:p>
                <a:r>
                  <a:rPr lang="en-US">
                    <a:noFill/>
                  </a:rPr>
                  <a:t> </a:t>
                </a:r>
              </a:p>
            </p:txBody>
          </p:sp>
        </mc:Fallback>
      </mc:AlternateContent>
    </p:spTree>
    <p:extLst>
      <p:ext uri="{BB962C8B-B14F-4D97-AF65-F5344CB8AC3E}">
        <p14:creationId xmlns:p14="http://schemas.microsoft.com/office/powerpoint/2010/main" val="15867020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ecoding</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11">
            <a:extLst>
              <a:ext uri="{FF2B5EF4-FFF2-40B4-BE49-F238E27FC236}">
                <a16:creationId xmlns:a16="http://schemas.microsoft.com/office/drawing/2014/main" id="{7151F36A-E333-0A62-CF0C-4B9EB5A1E54E}"/>
              </a:ext>
            </a:extLst>
          </p:cNvPr>
          <p:cNvPicPr>
            <a:picLocks noChangeAspect="1"/>
          </p:cNvPicPr>
          <p:nvPr/>
        </p:nvPicPr>
        <p:blipFill>
          <a:blip r:embed="rId3"/>
          <a:stretch>
            <a:fillRect/>
          </a:stretch>
        </p:blipFill>
        <p:spPr>
          <a:xfrm>
            <a:off x="6647488" y="5632701"/>
            <a:ext cx="4838949" cy="431823"/>
          </a:xfrm>
          <a:prstGeom prst="rect">
            <a:avLst/>
          </a:prstGeom>
        </p:spPr>
      </p:pic>
      <p:pic>
        <p:nvPicPr>
          <p:cNvPr id="9" name="Picture 14">
            <a:extLst>
              <a:ext uri="{FF2B5EF4-FFF2-40B4-BE49-F238E27FC236}">
                <a16:creationId xmlns:a16="http://schemas.microsoft.com/office/drawing/2014/main" id="{3A1A7399-D5EF-B5F5-21FA-94B25EE0E164}"/>
              </a:ext>
            </a:extLst>
          </p:cNvPr>
          <p:cNvPicPr>
            <a:picLocks noChangeAspect="1"/>
          </p:cNvPicPr>
          <p:nvPr/>
        </p:nvPicPr>
        <p:blipFill>
          <a:blip r:embed="rId4"/>
          <a:stretch>
            <a:fillRect/>
          </a:stretch>
        </p:blipFill>
        <p:spPr>
          <a:xfrm>
            <a:off x="6147374" y="1543463"/>
            <a:ext cx="5584689" cy="4108856"/>
          </a:xfrm>
          <a:prstGeom prst="rect">
            <a:avLst/>
          </a:prstGeom>
        </p:spPr>
      </p:pic>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Server receives</a:t>
            </a:r>
          </a:p>
        </p:txBody>
      </p:sp>
      <p:pic>
        <p:nvPicPr>
          <p:cNvPr id="12" name="Picture 5">
            <a:extLst>
              <a:ext uri="{FF2B5EF4-FFF2-40B4-BE49-F238E27FC236}">
                <a16:creationId xmlns:a16="http://schemas.microsoft.com/office/drawing/2014/main" id="{E0E53009-A030-3F32-DD21-9D9179995BCE}"/>
              </a:ext>
            </a:extLst>
          </p:cNvPr>
          <p:cNvPicPr>
            <a:picLocks noChangeAspect="1"/>
          </p:cNvPicPr>
          <p:nvPr/>
        </p:nvPicPr>
        <p:blipFill>
          <a:blip r:embed="rId5"/>
          <a:stretch>
            <a:fillRect/>
          </a:stretch>
        </p:blipFill>
        <p:spPr>
          <a:xfrm>
            <a:off x="1076937" y="1596269"/>
            <a:ext cx="3886400" cy="914447"/>
          </a:xfrm>
          <a:prstGeom prst="rect">
            <a:avLst/>
          </a:prstGeom>
        </p:spPr>
      </p:pic>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2869189"/>
                <a:ext cx="5195277" cy="1200329"/>
              </a:xfrm>
              <a:prstGeom prst="rect">
                <a:avLst/>
              </a:prstGeom>
              <a:noFill/>
            </p:spPr>
            <p:txBody>
              <a:bodyPr wrap="square" rtlCol="0">
                <a:spAutoFit/>
              </a:bodyPr>
              <a:lstStyle/>
              <a:p>
                <a:pPr lvl="0">
                  <a:defRPr/>
                </a:pPr>
                <a:r>
                  <a:rPr lang="en-US" sz="2400" dirty="0"/>
                  <a:t>For decoding, use decoding algorithms of Reed-Solomon codes to recover </a:t>
                </a:r>
                <a14:m>
                  <m:oMath xmlns:m="http://schemas.openxmlformats.org/officeDocument/2006/math">
                    <m:r>
                      <a:rPr lang="en-US" sz="2400" b="0" i="1" smtClean="0">
                        <a:latin typeface="Cambria Math" panose="02040503050406030204" pitchFamily="18" charset="0"/>
                      </a:rPr>
                      <m:t>𝑞</m:t>
                    </m:r>
                  </m:oMath>
                </a14:m>
                <a:r>
                  <a:rPr lang="en-US" sz="2400" dirty="0"/>
                  <a:t> at the server </a:t>
                </a: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869189"/>
                <a:ext cx="5195277" cy="1200329"/>
              </a:xfrm>
              <a:prstGeom prst="rect">
                <a:avLst/>
              </a:prstGeom>
              <a:blipFill>
                <a:blip r:embed="rId6"/>
                <a:stretch>
                  <a:fillRect l="-1761" t="-4061"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45">
                <a:extLst>
                  <a:ext uri="{FF2B5EF4-FFF2-40B4-BE49-F238E27FC236}">
                    <a16:creationId xmlns:a16="http://schemas.microsoft.com/office/drawing/2014/main" id="{2B1089E9-A049-4E7B-A562-2EA8E4245FB5}"/>
                  </a:ext>
                </a:extLst>
              </p:cNvPr>
              <p:cNvSpPr txBox="1"/>
              <p:nvPr/>
            </p:nvSpPr>
            <p:spPr>
              <a:xfrm>
                <a:off x="482041" y="4451990"/>
                <a:ext cx="5195277" cy="856004"/>
              </a:xfrm>
              <a:prstGeom prst="rect">
                <a:avLst/>
              </a:prstGeom>
              <a:noFill/>
            </p:spPr>
            <p:txBody>
              <a:bodyPr wrap="square" rtlCol="0">
                <a:spAutoFit/>
              </a:bodyPr>
              <a:lstStyle/>
              <a:p>
                <a:pPr lvl="0">
                  <a:defRPr/>
                </a:pPr>
                <a:r>
                  <a:rPr lang="en-US" sz="2400" dirty="0"/>
                  <a:t>Server </a:t>
                </a:r>
                <a:r>
                  <a:rPr lang="en-US" sz="2400" dirty="0">
                    <a:solidFill>
                      <a:srgbClr val="FF0000"/>
                    </a:solidFill>
                  </a:rPr>
                  <a:t>cannot learn any </a:t>
                </a:r>
                <a:r>
                  <a:rPr lang="en-US" sz="2400" dirty="0" err="1">
                    <a:solidFill>
                      <a:srgbClr val="FF0000"/>
                    </a:solidFill>
                  </a:rPr>
                  <a:t>information</a:t>
                </a:r>
                <a:r>
                  <a:rPr lang="en-US" sz="2400" dirty="0">
                    <a:solidFill>
                      <a:srgbClr val="FF0000"/>
                    </a:solidFill>
                  </a:rPr>
                  <a:t> about individual </a:t>
                </a:r>
                <a14:m>
                  <m:oMath xmlns:m="http://schemas.openxmlformats.org/officeDocument/2006/math">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𝑞</m:t>
                        </m:r>
                      </m:e>
                      <m:sup>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𝑙</m:t>
                            </m:r>
                          </m:e>
                        </m:d>
                      </m:sup>
                    </m:sSup>
                  </m:oMath>
                </a14:m>
                <a:r>
                  <a:rPr lang="en-US" sz="2400" dirty="0">
                    <a:solidFill>
                      <a:srgbClr val="FF0000"/>
                    </a:solidFill>
                  </a:rPr>
                  <a:t> </a:t>
                </a:r>
              </a:p>
            </p:txBody>
          </p:sp>
        </mc:Choice>
        <mc:Fallback xmlns="">
          <p:sp>
            <p:nvSpPr>
              <p:cNvPr id="1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451990"/>
                <a:ext cx="5195277" cy="856004"/>
              </a:xfrm>
              <a:prstGeom prst="rect">
                <a:avLst/>
              </a:prstGeom>
              <a:blipFill>
                <a:blip r:embed="rId7"/>
                <a:stretch>
                  <a:fillRect l="-1761" t="-5674" b="-14894"/>
                </a:stretch>
              </a:blipFill>
            </p:spPr>
            <p:txBody>
              <a:bodyPr/>
              <a:lstStyle/>
              <a:p>
                <a:r>
                  <a:rPr lang="en-US">
                    <a:noFill/>
                  </a:rPr>
                  <a:t> </a:t>
                </a:r>
              </a:p>
            </p:txBody>
          </p:sp>
        </mc:Fallback>
      </mc:AlternateContent>
    </p:spTree>
    <p:extLst>
      <p:ext uri="{BB962C8B-B14F-4D97-AF65-F5344CB8AC3E}">
        <p14:creationId xmlns:p14="http://schemas.microsoft.com/office/powerpoint/2010/main" val="6210625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d</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6"/>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2192992"/>
                <a:ext cx="11837238" cy="506870"/>
              </a:xfrm>
              <a:prstGeom prst="rect">
                <a:avLst/>
              </a:prstGeom>
              <a:noFill/>
            </p:spPr>
            <p:txBody>
              <a:bodyPr wrap="square" rtlCol="0">
                <a:spAutoFit/>
              </a:bodyPr>
              <a:lstStyle/>
              <a:p>
                <a:pPr lvl="0">
                  <a:defRPr/>
                </a:pPr>
                <a:r>
                  <a:rPr lang="en-US" sz="2400" dirty="0"/>
                  <a:t>Low computational complexity at server: </a:t>
                </a:r>
                <a14:m>
                  <m:oMath xmlns:m="http://schemas.openxmlformats.org/officeDocument/2006/math">
                    <m:r>
                      <m:rPr>
                        <m:sty m:val="p"/>
                      </m:rPr>
                      <a:rPr lang="en-US" b="0" i="0" smtClean="0">
                        <a:latin typeface="Cambria Math" panose="02040503050406030204" pitchFamily="18" charset="0"/>
                      </a:rPr>
                      <m:t>max</m:t>
                    </m:r>
                    <m:r>
                      <a:rPr lang="en-US" b="0" i="0"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r>
                      <a:rPr lang="en-US" b="0" i="1"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𝐾𝐿</m:t>
                                </m:r>
                              </m:e>
                            </m:d>
                          </m:e>
                          <m:sup>
                            <m:r>
                              <a:rPr lang="en-US" b="0" i="1" smtClean="0">
                                <a:latin typeface="Cambria Math" panose="02040503050406030204" pitchFamily="18" charset="0"/>
                              </a:rPr>
                              <m:t>1.5</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𝐾𝐿</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3</m:t>
                            </m:r>
                          </m:sup>
                        </m:sSup>
                      </m:e>
                    </m:d>
                    <m:r>
                      <a:rPr lang="en-US" b="0" i="1" smtClean="0">
                        <a:latin typeface="Cambria Math" panose="02040503050406030204" pitchFamily="18" charset="0"/>
                      </a:rPr>
                      <m:t>}</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192992"/>
                <a:ext cx="11837238" cy="506870"/>
              </a:xfrm>
              <a:prstGeom prst="rect">
                <a:avLst/>
              </a:prstGeom>
              <a:blipFill>
                <a:blip r:embed="rId9"/>
                <a:stretch>
                  <a:fillRect l="-772" t="-9639" b="-18072"/>
                </a:stretch>
              </a:blipFill>
            </p:spPr>
            <p:txBody>
              <a:bodyPr/>
              <a:lstStyle/>
              <a:p>
                <a:r>
                  <a:rPr lang="en-US">
                    <a:noFill/>
                  </a:rPr>
                  <a:t> </a:t>
                </a:r>
              </a:p>
            </p:txBody>
          </p:sp>
        </mc:Fallback>
      </mc:AlternateContent>
    </p:spTree>
    <p:extLst>
      <p:ext uri="{BB962C8B-B14F-4D97-AF65-F5344CB8AC3E}">
        <p14:creationId xmlns:p14="http://schemas.microsoft.com/office/powerpoint/2010/main" val="12660123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d</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6"/>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4519517"/>
                <a:ext cx="10159162" cy="461665"/>
              </a:xfrm>
              <a:prstGeom prst="rect">
                <a:avLst/>
              </a:prstGeom>
              <a:noFill/>
            </p:spPr>
            <p:txBody>
              <a:bodyPr wrap="square" rtlCol="0">
                <a:spAutoFit/>
              </a:bodyPr>
              <a:lstStyle/>
              <a:p>
                <a:pPr lvl="0">
                  <a:defRPr/>
                </a:pPr>
                <a:r>
                  <a:rPr lang="en-US" sz="2400" dirty="0"/>
                  <a:t>Low computational complexity at client: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𝐿𝑑</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𝐾𝐿</m:t>
                        </m:r>
                      </m:e>
                    </m:func>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endParaRPr lang="en-US" sz="2400" dirty="0"/>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519517"/>
                <a:ext cx="10159162" cy="461665"/>
              </a:xfrm>
              <a:prstGeom prst="rect">
                <a:avLst/>
              </a:prstGeom>
              <a:blipFill>
                <a:blip r:embed="rId7"/>
                <a:stretch>
                  <a:fillRect l="-90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5">
                <a:extLst>
                  <a:ext uri="{FF2B5EF4-FFF2-40B4-BE49-F238E27FC236}">
                    <a16:creationId xmlns:a16="http://schemas.microsoft.com/office/drawing/2014/main" id="{DDB85DF0-17F5-6117-1188-F378BF0CCE97}"/>
                  </a:ext>
                </a:extLst>
              </p:cNvPr>
              <p:cNvSpPr txBox="1">
                <a:spLocks/>
              </p:cNvSpPr>
              <p:nvPr/>
            </p:nvSpPr>
            <p:spPr>
              <a:xfrm>
                <a:off x="909558" y="4981182"/>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Brute force search (exponential in </a:t>
                </a:r>
                <a14:m>
                  <m:oMath xmlns:m="http://schemas.openxmlformats.org/officeDocument/2006/math">
                    <m:r>
                      <a:rPr lang="en-US" sz="1800" b="0" i="1" smtClean="0">
                        <a:latin typeface="Cambria Math" panose="02040503050406030204" pitchFamily="18" charset="0"/>
                      </a:rPr>
                      <m:t>𝐾</m:t>
                    </m:r>
                  </m:oMath>
                </a14:m>
                <a:r>
                  <a:rPr lang="en-US" sz="1800" dirty="0"/>
                  <a:t>, </a:t>
                </a:r>
                <a14:m>
                  <m:oMath xmlns:m="http://schemas.openxmlformats.org/officeDocument/2006/math">
                    <m:r>
                      <a:rPr lang="en-US" sz="1800" b="0" i="1" smtClean="0">
                        <a:latin typeface="Cambria Math" panose="02040503050406030204" pitchFamily="18" charset="0"/>
                      </a:rPr>
                      <m:t>𝐿</m:t>
                    </m:r>
                  </m:oMath>
                </a14:m>
                <a:r>
                  <a:rPr lang="en-US" sz="1800" dirty="0"/>
                  <a:t>, and </a:t>
                </a:r>
                <a14:m>
                  <m:oMath xmlns:m="http://schemas.openxmlformats.org/officeDocument/2006/math">
                    <m:r>
                      <a:rPr lang="en-US" sz="1800" b="0" i="1" smtClean="0">
                        <a:latin typeface="Cambria Math" panose="02040503050406030204" pitchFamily="18" charset="0"/>
                      </a:rPr>
                      <m:t>𝐵</m:t>
                    </m:r>
                  </m:oMath>
                </a14:m>
                <a:r>
                  <a:rPr lang="en-US" sz="1800" dirty="0"/>
                  <a:t>) </a:t>
                </a:r>
                <a:r>
                  <a:rPr lang="en-US" sz="1400" dirty="0">
                    <a:solidFill>
                      <a:srgbClr val="44546A">
                        <a:lumMod val="60000"/>
                        <a:lumOff val="40000"/>
                      </a:srgbClr>
                    </a:solidFill>
                  </a:rPr>
                  <a:t>[Chen el al., 2023]</a:t>
                </a:r>
                <a:r>
                  <a:rPr lang="en-US" sz="1800" dirty="0"/>
                  <a:t>  </a:t>
                </a:r>
                <a:endParaRPr lang="en-US" sz="1400" dirty="0">
                  <a:solidFill>
                    <a:schemeClr val="tx2">
                      <a:lumMod val="60000"/>
                      <a:lumOff val="40000"/>
                    </a:schemeClr>
                  </a:solidFill>
                </a:endParaRPr>
              </a:p>
            </p:txBody>
          </p:sp>
        </mc:Choice>
        <mc:Fallback xmlns="">
          <p:sp>
            <p:nvSpPr>
              <p:cNvPr id="1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4981182"/>
                <a:ext cx="8164104" cy="60012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2192992"/>
                <a:ext cx="11837238" cy="506870"/>
              </a:xfrm>
              <a:prstGeom prst="rect">
                <a:avLst/>
              </a:prstGeom>
              <a:noFill/>
            </p:spPr>
            <p:txBody>
              <a:bodyPr wrap="square" rtlCol="0">
                <a:spAutoFit/>
              </a:bodyPr>
              <a:lstStyle/>
              <a:p>
                <a:pPr lvl="0">
                  <a:defRPr/>
                </a:pPr>
                <a:r>
                  <a:rPr lang="en-US" sz="2400" dirty="0"/>
                  <a:t>Low computational complexity at server: </a:t>
                </a:r>
                <a14:m>
                  <m:oMath xmlns:m="http://schemas.openxmlformats.org/officeDocument/2006/math">
                    <m:r>
                      <m:rPr>
                        <m:sty m:val="p"/>
                      </m:rPr>
                      <a:rPr lang="en-US" b="0" i="0" smtClean="0">
                        <a:latin typeface="Cambria Math" panose="02040503050406030204" pitchFamily="18" charset="0"/>
                      </a:rPr>
                      <m:t>max</m:t>
                    </m:r>
                    <m:r>
                      <a:rPr lang="en-US" b="0" i="0"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r>
                      <a:rPr lang="en-US" b="0" i="1"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𝐾𝐿</m:t>
                                </m:r>
                              </m:e>
                            </m:d>
                          </m:e>
                          <m:sup>
                            <m:r>
                              <a:rPr lang="en-US" b="0" i="1" smtClean="0">
                                <a:latin typeface="Cambria Math" panose="02040503050406030204" pitchFamily="18" charset="0"/>
                              </a:rPr>
                              <m:t>1.5</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𝐾𝐿</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3</m:t>
                            </m:r>
                          </m:sup>
                        </m:sSup>
                      </m:e>
                    </m:d>
                    <m:r>
                      <a:rPr lang="en-US" b="0" i="1" smtClean="0">
                        <a:latin typeface="Cambria Math" panose="02040503050406030204" pitchFamily="18" charset="0"/>
                      </a:rPr>
                      <m:t>}</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192992"/>
                <a:ext cx="11837238" cy="506870"/>
              </a:xfrm>
              <a:prstGeom prst="rect">
                <a:avLst/>
              </a:prstGeom>
              <a:blipFill>
                <a:blip r:embed="rId10"/>
                <a:stretch>
                  <a:fillRect l="-772" t="-9639" b="-18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1" y="2924292"/>
                <a:ext cx="11596077" cy="486672"/>
              </a:xfrm>
              <a:prstGeom prst="rect">
                <a:avLst/>
              </a:prstGeom>
              <a:noFill/>
            </p:spPr>
            <p:txBody>
              <a:bodyPr wrap="square" rtlCol="0">
                <a:spAutoFit/>
              </a:bodyPr>
              <a:lstStyle/>
              <a:p>
                <a:pPr lvl="0">
                  <a:defRPr/>
                </a:pPr>
                <a:r>
                  <a:rPr lang="en-US" sz="2400" dirty="0"/>
                  <a:t>Low computational training (clustering) complexity at client: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r>
                      <a:rPr lang="en-US" sz="2400" b="0" i="1" smtClean="0">
                        <a:latin typeface="Cambria Math" panose="02040503050406030204" pitchFamily="18" charset="0"/>
                      </a:rPr>
                      <m:t>𝐾𝑑</m:t>
                    </m:r>
                    <m:r>
                      <a:rPr lang="en-US" sz="2400" b="0" i="1" smtClean="0">
                        <a:latin typeface="Cambria Math" panose="02040503050406030204" pitchFamily="18" charset="0"/>
                      </a:rPr>
                      <m:t>)</m:t>
                    </m:r>
                  </m:oMath>
                </a14:m>
                <a:endParaRPr lang="en-US" sz="2400" dirty="0"/>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924292"/>
                <a:ext cx="11596077" cy="486672"/>
              </a:xfrm>
              <a:prstGeom prst="rect">
                <a:avLst/>
              </a:prstGeom>
              <a:blipFill>
                <a:blip r:embed="rId11"/>
                <a:stretch>
                  <a:fillRect l="-789"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1" y="3594390"/>
                <a:ext cx="11596077" cy="461665"/>
              </a:xfrm>
              <a:prstGeom prst="rect">
                <a:avLst/>
              </a:prstGeom>
              <a:noFill/>
            </p:spPr>
            <p:txBody>
              <a:bodyPr wrap="square" rtlCol="0">
                <a:spAutoFit/>
              </a:bodyPr>
              <a:lstStyle/>
              <a:p>
                <a:pPr lvl="0">
                  <a:defRPr/>
                </a:pPr>
                <a:r>
                  <a:rPr lang="en-US" sz="2400" dirty="0"/>
                  <a:t>Low computational training (clustering) complexity at server: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𝐿𝑑𝑇</m:t>
                    </m:r>
                    <m:r>
                      <a:rPr lang="en-US" sz="2400" b="0" i="1" smtClean="0">
                        <a:latin typeface="Cambria Math" panose="02040503050406030204" pitchFamily="18" charset="0"/>
                      </a:rPr>
                      <m:t>)</m:t>
                    </m:r>
                  </m:oMath>
                </a14:m>
                <a:endParaRPr lang="en-US" sz="2400" dirty="0"/>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594390"/>
                <a:ext cx="11596077" cy="461665"/>
              </a:xfrm>
              <a:prstGeom prst="rect">
                <a:avLst/>
              </a:prstGeom>
              <a:blipFill>
                <a:blip r:embed="rId12"/>
                <a:stretch>
                  <a:fillRect l="-789"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5">
                <a:extLst>
                  <a:ext uri="{FF2B5EF4-FFF2-40B4-BE49-F238E27FC236}">
                    <a16:creationId xmlns:a16="http://schemas.microsoft.com/office/drawing/2014/main" id="{DDB85DF0-17F5-6117-1188-F378BF0CCE97}"/>
                  </a:ext>
                </a:extLst>
              </p:cNvPr>
              <p:cNvSpPr txBox="1">
                <a:spLocks/>
              </p:cNvSpPr>
              <p:nvPr/>
            </p:nvSpPr>
            <p:spPr>
              <a:xfrm>
                <a:off x="909558" y="3987725"/>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14:m>
                  <m:oMath xmlns:m="http://schemas.openxmlformats.org/officeDocument/2006/math">
                    <m:r>
                      <a:rPr lang="en-US" sz="1800" b="0" i="1" dirty="0" smtClean="0">
                        <a:latin typeface="Cambria Math" panose="02040503050406030204" pitchFamily="18" charset="0"/>
                      </a:rPr>
                      <m:t>𝑇</m:t>
                    </m:r>
                    <m:r>
                      <a:rPr lang="en-US" sz="1800" b="0" i="1" dirty="0" smtClean="0">
                        <a:latin typeface="Cambria Math" panose="02040503050406030204" pitchFamily="18" charset="0"/>
                      </a:rPr>
                      <m:t>:</m:t>
                    </m:r>
                  </m:oMath>
                </a14:m>
                <a:r>
                  <a:rPr lang="en-US" sz="1800" dirty="0"/>
                  <a:t> The maximum number of </a:t>
                </a:r>
                <a:r>
                  <a:rPr lang="en-US" sz="1800" dirty="0" err="1"/>
                  <a:t>Lloyed</a:t>
                </a:r>
                <a:r>
                  <a:rPr lang="en-US" sz="1800" dirty="0"/>
                  <a:t> iterations  </a:t>
                </a:r>
                <a:endParaRPr lang="en-US" sz="1400" dirty="0">
                  <a:solidFill>
                    <a:schemeClr val="tx2">
                      <a:lumMod val="60000"/>
                      <a:lumOff val="40000"/>
                    </a:schemeClr>
                  </a:solidFill>
                </a:endParaRPr>
              </a:p>
            </p:txBody>
          </p:sp>
        </mc:Choice>
        <mc:Fallback xmlns="">
          <p:sp>
            <p:nvSpPr>
              <p:cNvPr id="2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3987725"/>
                <a:ext cx="8164104" cy="600122"/>
              </a:xfrm>
              <a:prstGeom prst="rect">
                <a:avLst/>
              </a:prstGeom>
              <a:blipFill>
                <a:blip r:embed="rId1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387890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d</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6"/>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1" y="2192992"/>
                <a:ext cx="11514487" cy="506870"/>
              </a:xfrm>
              <a:prstGeom prst="rect">
                <a:avLst/>
              </a:prstGeom>
              <a:noFill/>
            </p:spPr>
            <p:txBody>
              <a:bodyPr wrap="square" rtlCol="0">
                <a:spAutoFit/>
              </a:bodyPr>
              <a:lstStyle/>
              <a:p>
                <a:pPr lvl="0">
                  <a:defRPr/>
                </a:pPr>
                <a:r>
                  <a:rPr lang="en-US" sz="2400" dirty="0">
                    <a:solidFill>
                      <a:prstClr val="black"/>
                    </a:solidFill>
                  </a:rPr>
                  <a:t>Low computational complexity at server: </a:t>
                </a:r>
                <a14:m>
                  <m:oMath xmlns:m="http://schemas.openxmlformats.org/officeDocument/2006/math">
                    <m:r>
                      <m:rPr>
                        <m:sty m:val="p"/>
                      </m:rPr>
                      <a:rPr lang="en-US">
                        <a:solidFill>
                          <a:prstClr val="black"/>
                        </a:solidFill>
                        <a:latin typeface="Cambria Math" panose="02040503050406030204" pitchFamily="18" charset="0"/>
                      </a:rPr>
                      <m:t>max</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𝐾</m:t>
                            </m:r>
                          </m:e>
                          <m:sup>
                            <m:r>
                              <a:rPr lang="en-US" i="1">
                                <a:solidFill>
                                  <a:prstClr val="black"/>
                                </a:solidFill>
                                <a:latin typeface="Cambria Math" panose="02040503050406030204" pitchFamily="18" charset="0"/>
                              </a:rPr>
                              <m:t>2</m:t>
                            </m:r>
                          </m:sup>
                        </m:sSup>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𝐿</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𝐾𝐿</m:t>
                                </m:r>
                              </m:e>
                            </m:d>
                          </m:e>
                          <m:sup>
                            <m:r>
                              <a:rPr lang="en-US" i="1">
                                <a:solidFill>
                                  <a:prstClr val="black"/>
                                </a:solidFill>
                                <a:latin typeface="Cambria Math" panose="02040503050406030204" pitchFamily="18" charset="0"/>
                              </a:rPr>
                              <m:t>1.5</m:t>
                            </m:r>
                          </m:sup>
                        </m:sSup>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𝐾𝐿</m:t>
                        </m:r>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3</m:t>
                            </m:r>
                          </m:sup>
                        </m:sSup>
                      </m:e>
                    </m:d>
                    <m:r>
                      <a:rPr lang="en-US"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192992"/>
                <a:ext cx="11514487" cy="506870"/>
              </a:xfrm>
              <a:prstGeom prst="rect">
                <a:avLst/>
              </a:prstGeom>
              <a:blipFill>
                <a:blip r:embed="rId7"/>
                <a:stretch>
                  <a:fillRect l="-794" t="-9639" b="-18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5">
                <a:extLst>
                  <a:ext uri="{FF2B5EF4-FFF2-40B4-BE49-F238E27FC236}">
                    <a16:creationId xmlns:a16="http://schemas.microsoft.com/office/drawing/2014/main" id="{DDB85DF0-17F5-6117-1188-F378BF0CCE97}"/>
                  </a:ext>
                </a:extLst>
              </p:cNvPr>
              <p:cNvSpPr txBox="1">
                <a:spLocks/>
              </p:cNvSpPr>
              <p:nvPr/>
            </p:nvSpPr>
            <p:spPr>
              <a:xfrm>
                <a:off x="909558" y="2654657"/>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Brute force search (exponential in </a:t>
                </a:r>
                <a14:m>
                  <m:oMath xmlns:m="http://schemas.openxmlformats.org/officeDocument/2006/math">
                    <m:r>
                      <a:rPr lang="en-US" sz="1800" b="0" i="1" smtClean="0">
                        <a:latin typeface="Cambria Math" panose="02040503050406030204" pitchFamily="18" charset="0"/>
                      </a:rPr>
                      <m:t>𝐾</m:t>
                    </m:r>
                  </m:oMath>
                </a14:m>
                <a:r>
                  <a:rPr lang="en-US" sz="1800" dirty="0"/>
                  <a:t>, </a:t>
                </a:r>
                <a14:m>
                  <m:oMath xmlns:m="http://schemas.openxmlformats.org/officeDocument/2006/math">
                    <m:r>
                      <a:rPr lang="en-US" sz="1800" b="0" i="1" smtClean="0">
                        <a:latin typeface="Cambria Math" panose="02040503050406030204" pitchFamily="18" charset="0"/>
                      </a:rPr>
                      <m:t>𝐿</m:t>
                    </m:r>
                  </m:oMath>
                </a14:m>
                <a:r>
                  <a:rPr lang="en-US" sz="1800" dirty="0"/>
                  <a:t>, and </a:t>
                </a:r>
                <a14:m>
                  <m:oMath xmlns:m="http://schemas.openxmlformats.org/officeDocument/2006/math">
                    <m:r>
                      <a:rPr lang="en-US" sz="1800" b="0" i="1" smtClean="0">
                        <a:latin typeface="Cambria Math" panose="02040503050406030204" pitchFamily="18" charset="0"/>
                      </a:rPr>
                      <m:t>𝐵</m:t>
                    </m:r>
                  </m:oMath>
                </a14:m>
                <a:r>
                  <a:rPr lang="en-US" sz="1800" dirty="0"/>
                  <a:t>) </a:t>
                </a:r>
                <a:r>
                  <a:rPr lang="en-US" sz="1400" dirty="0">
                    <a:solidFill>
                      <a:srgbClr val="44546A">
                        <a:lumMod val="60000"/>
                        <a:lumOff val="40000"/>
                      </a:srgbClr>
                    </a:solidFill>
                  </a:rPr>
                  <a:t>[Chen el al., 2023]</a:t>
                </a:r>
                <a:r>
                  <a:rPr lang="en-US" sz="1800" dirty="0"/>
                  <a:t>  </a:t>
                </a:r>
                <a:endParaRPr lang="en-US" sz="1400" dirty="0">
                  <a:solidFill>
                    <a:schemeClr val="tx2">
                      <a:lumMod val="60000"/>
                      <a:lumOff val="40000"/>
                    </a:schemeClr>
                  </a:solidFill>
                </a:endParaRPr>
              </a:p>
            </p:txBody>
          </p:sp>
        </mc:Choice>
        <mc:Fallback xmlns="">
          <p:sp>
            <p:nvSpPr>
              <p:cNvPr id="1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2654657"/>
                <a:ext cx="8164104" cy="600122"/>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233795"/>
                <a:ext cx="11837238" cy="506870"/>
              </a:xfrm>
              <a:prstGeom prst="rect">
                <a:avLst/>
              </a:prstGeom>
              <a:noFill/>
            </p:spPr>
            <p:txBody>
              <a:bodyPr wrap="square" rtlCol="0">
                <a:spAutoFit/>
              </a:bodyPr>
              <a:lstStyle/>
              <a:p>
                <a:pPr lvl="0">
                  <a:defRPr/>
                </a:pPr>
                <a:r>
                  <a:rPr lang="en-US" sz="2400" dirty="0"/>
                  <a:t>Low computational complexity at server: </a:t>
                </a:r>
                <a14:m>
                  <m:oMath xmlns:m="http://schemas.openxmlformats.org/officeDocument/2006/math">
                    <m:r>
                      <m:rPr>
                        <m:sty m:val="p"/>
                      </m:rPr>
                      <a:rPr lang="en-US" b="0" i="0" smtClean="0">
                        <a:latin typeface="Cambria Math" panose="02040503050406030204" pitchFamily="18" charset="0"/>
                      </a:rPr>
                      <m:t>max</m:t>
                    </m:r>
                    <m:r>
                      <a:rPr lang="en-US" b="0" i="0"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r>
                      <a:rPr lang="en-US" b="0" i="1"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𝐾𝐿</m:t>
                                </m:r>
                              </m:e>
                            </m:d>
                          </m:e>
                          <m:sup>
                            <m:r>
                              <a:rPr lang="en-US" b="0" i="1" smtClean="0">
                                <a:latin typeface="Cambria Math" panose="02040503050406030204" pitchFamily="18" charset="0"/>
                              </a:rPr>
                              <m:t>1.5</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𝐾𝐿</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3</m:t>
                            </m:r>
                          </m:sup>
                        </m:sSup>
                      </m:e>
                    </m:d>
                    <m:r>
                      <a:rPr lang="en-US" b="0" i="1" smtClean="0">
                        <a:latin typeface="Cambria Math" panose="02040503050406030204" pitchFamily="18" charset="0"/>
                      </a:rPr>
                      <m:t>}</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233795"/>
                <a:ext cx="11837238" cy="506870"/>
              </a:xfrm>
              <a:prstGeom prst="rect">
                <a:avLst/>
              </a:prstGeom>
              <a:blipFill>
                <a:blip r:embed="rId13"/>
                <a:stretch>
                  <a:fillRect l="-772" t="-9524" b="-16667"/>
                </a:stretch>
              </a:blipFill>
            </p:spPr>
            <p:txBody>
              <a:bodyPr/>
              <a:lstStyle/>
              <a:p>
                <a:r>
                  <a:rPr lang="en-US">
                    <a:noFill/>
                  </a:rPr>
                  <a:t> </a:t>
                </a:r>
              </a:p>
            </p:txBody>
          </p:sp>
        </mc:Fallback>
      </mc:AlternateContent>
    </p:spTree>
    <p:extLst>
      <p:ext uri="{BB962C8B-B14F-4D97-AF65-F5344CB8AC3E}">
        <p14:creationId xmlns:p14="http://schemas.microsoft.com/office/powerpoint/2010/main" val="30388488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d</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6"/>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2192992"/>
                <a:ext cx="10159162" cy="461665"/>
              </a:xfrm>
              <a:prstGeom prst="rect">
                <a:avLst/>
              </a:prstGeom>
              <a:noFill/>
            </p:spPr>
            <p:txBody>
              <a:bodyPr wrap="square" rtlCol="0">
                <a:spAutoFit/>
              </a:bodyPr>
              <a:lstStyle/>
              <a:p>
                <a:pPr lvl="0">
                  <a:defRPr/>
                </a:pPr>
                <a:r>
                  <a:rPr lang="en-US" sz="2400" dirty="0"/>
                  <a:t>Low computational complexity at client: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𝐿𝑑</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𝐾𝐿</m:t>
                        </m:r>
                      </m:e>
                    </m:func>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endParaRPr lang="en-US" sz="2400" dirty="0"/>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192992"/>
                <a:ext cx="10159162" cy="461665"/>
              </a:xfrm>
              <a:prstGeom prst="rect">
                <a:avLst/>
              </a:prstGeom>
              <a:blipFill>
                <a:blip r:embed="rId12"/>
                <a:stretch>
                  <a:fillRect l="-900"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5">
                <a:extLst>
                  <a:ext uri="{FF2B5EF4-FFF2-40B4-BE49-F238E27FC236}">
                    <a16:creationId xmlns:a16="http://schemas.microsoft.com/office/drawing/2014/main" id="{DDB85DF0-17F5-6117-1188-F378BF0CCE97}"/>
                  </a:ext>
                </a:extLst>
              </p:cNvPr>
              <p:cNvSpPr txBox="1">
                <a:spLocks/>
              </p:cNvSpPr>
              <p:nvPr/>
            </p:nvSpPr>
            <p:spPr>
              <a:xfrm>
                <a:off x="909558" y="2654657"/>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Brute force search (exponential in </a:t>
                </a:r>
                <a14:m>
                  <m:oMath xmlns:m="http://schemas.openxmlformats.org/officeDocument/2006/math">
                    <m:r>
                      <a:rPr lang="en-US" sz="1800" b="0" i="1" smtClean="0">
                        <a:latin typeface="Cambria Math" panose="02040503050406030204" pitchFamily="18" charset="0"/>
                      </a:rPr>
                      <m:t>𝐾</m:t>
                    </m:r>
                  </m:oMath>
                </a14:m>
                <a:r>
                  <a:rPr lang="en-US" sz="1800" dirty="0"/>
                  <a:t>, </a:t>
                </a:r>
                <a14:m>
                  <m:oMath xmlns:m="http://schemas.openxmlformats.org/officeDocument/2006/math">
                    <m:r>
                      <a:rPr lang="en-US" sz="1800" b="0" i="1" smtClean="0">
                        <a:latin typeface="Cambria Math" panose="02040503050406030204" pitchFamily="18" charset="0"/>
                      </a:rPr>
                      <m:t>𝐿</m:t>
                    </m:r>
                  </m:oMath>
                </a14:m>
                <a:r>
                  <a:rPr lang="en-US" sz="1800" dirty="0"/>
                  <a:t>, and </a:t>
                </a:r>
                <a14:m>
                  <m:oMath xmlns:m="http://schemas.openxmlformats.org/officeDocument/2006/math">
                    <m:r>
                      <a:rPr lang="en-US" sz="1800" b="0" i="1" smtClean="0">
                        <a:latin typeface="Cambria Math" panose="02040503050406030204" pitchFamily="18" charset="0"/>
                      </a:rPr>
                      <m:t>𝐵</m:t>
                    </m:r>
                  </m:oMath>
                </a14:m>
                <a:r>
                  <a:rPr lang="en-US" sz="1800" dirty="0"/>
                  <a:t>) </a:t>
                </a:r>
                <a:r>
                  <a:rPr lang="en-US" sz="1400" dirty="0">
                    <a:solidFill>
                      <a:srgbClr val="44546A">
                        <a:lumMod val="60000"/>
                        <a:lumOff val="40000"/>
                      </a:srgbClr>
                    </a:solidFill>
                  </a:rPr>
                  <a:t>[Chen el al., 2023]</a:t>
                </a:r>
                <a:r>
                  <a:rPr lang="en-US" sz="1800" dirty="0"/>
                  <a:t>  </a:t>
                </a:r>
                <a:endParaRPr lang="en-US" sz="1400" dirty="0">
                  <a:solidFill>
                    <a:schemeClr val="tx2">
                      <a:lumMod val="60000"/>
                      <a:lumOff val="40000"/>
                    </a:schemeClr>
                  </a:solidFill>
                </a:endParaRPr>
              </a:p>
            </p:txBody>
          </p:sp>
        </mc:Choice>
        <mc:Fallback xmlns="">
          <p:sp>
            <p:nvSpPr>
              <p:cNvPr id="1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2654657"/>
                <a:ext cx="8164104" cy="600122"/>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233795"/>
                <a:ext cx="11837238" cy="506870"/>
              </a:xfrm>
              <a:prstGeom prst="rect">
                <a:avLst/>
              </a:prstGeom>
              <a:noFill/>
            </p:spPr>
            <p:txBody>
              <a:bodyPr wrap="square" rtlCol="0">
                <a:spAutoFit/>
              </a:bodyPr>
              <a:lstStyle/>
              <a:p>
                <a:pPr lvl="0">
                  <a:defRPr/>
                </a:pPr>
                <a:r>
                  <a:rPr lang="en-US" sz="2400" dirty="0"/>
                  <a:t>Low computational complexity at server: </a:t>
                </a:r>
                <a14:m>
                  <m:oMath xmlns:m="http://schemas.openxmlformats.org/officeDocument/2006/math">
                    <m:r>
                      <m:rPr>
                        <m:sty m:val="p"/>
                      </m:rPr>
                      <a:rPr lang="en-US" b="0" i="0" smtClean="0">
                        <a:latin typeface="Cambria Math" panose="02040503050406030204" pitchFamily="18" charset="0"/>
                      </a:rPr>
                      <m:t>max</m:t>
                    </m:r>
                    <m:r>
                      <a:rPr lang="en-US" b="0" i="0"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r>
                      <a:rPr lang="en-US" b="0" i="1" smtClean="0">
                        <a:latin typeface="Cambria Math" panose="02040503050406030204" pitchFamily="18" charset="0"/>
                      </a:rPr>
                      <m:t>, </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𝐾𝐿</m:t>
                                </m:r>
                              </m:e>
                            </m:d>
                          </m:e>
                          <m:sup>
                            <m:r>
                              <a:rPr lang="en-US" b="0" i="1" smtClean="0">
                                <a:latin typeface="Cambria Math" panose="02040503050406030204" pitchFamily="18" charset="0"/>
                              </a:rPr>
                              <m:t>1.5</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𝐾𝐿</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𝐵</m:t>
                                    </m:r>
                                  </m:e>
                                </m:func>
                              </m:e>
                            </m:d>
                          </m:e>
                          <m:sup>
                            <m:r>
                              <a:rPr lang="en-US" b="0" i="1" smtClean="0">
                                <a:latin typeface="Cambria Math" panose="02040503050406030204" pitchFamily="18" charset="0"/>
                              </a:rPr>
                              <m:t>3</m:t>
                            </m:r>
                          </m:sup>
                        </m:sSup>
                      </m:e>
                    </m:d>
                    <m:r>
                      <a:rPr lang="en-US" b="0" i="1" smtClean="0">
                        <a:latin typeface="Cambria Math" panose="02040503050406030204" pitchFamily="18" charset="0"/>
                      </a:rPr>
                      <m:t>}</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233795"/>
                <a:ext cx="11837238" cy="506870"/>
              </a:xfrm>
              <a:prstGeom prst="rect">
                <a:avLst/>
              </a:prstGeom>
              <a:blipFill>
                <a:blip r:embed="rId13"/>
                <a:stretch>
                  <a:fillRect l="-772" t="-9524"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1" y="3965095"/>
                <a:ext cx="11596077" cy="486672"/>
              </a:xfrm>
              <a:prstGeom prst="rect">
                <a:avLst/>
              </a:prstGeom>
              <a:noFill/>
            </p:spPr>
            <p:txBody>
              <a:bodyPr wrap="square" rtlCol="0">
                <a:spAutoFit/>
              </a:bodyPr>
              <a:lstStyle/>
              <a:p>
                <a:pPr lvl="0">
                  <a:defRPr/>
                </a:pPr>
                <a:r>
                  <a:rPr lang="en-US" sz="2400" dirty="0"/>
                  <a:t>Low computational training (clustering) complexity at client: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r>
                      <a:rPr lang="en-US" sz="2400" b="0" i="1" smtClean="0">
                        <a:latin typeface="Cambria Math" panose="02040503050406030204" pitchFamily="18" charset="0"/>
                      </a:rPr>
                      <m:t>𝐾𝑑</m:t>
                    </m:r>
                    <m:r>
                      <a:rPr lang="en-US" sz="2400" b="0" i="1" smtClean="0">
                        <a:latin typeface="Cambria Math" panose="02040503050406030204" pitchFamily="18" charset="0"/>
                      </a:rPr>
                      <m:t>)</m:t>
                    </m:r>
                  </m:oMath>
                </a14:m>
                <a:endParaRPr lang="en-US" sz="2400" dirty="0"/>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965095"/>
                <a:ext cx="11596077" cy="486672"/>
              </a:xfrm>
              <a:prstGeom prst="rect">
                <a:avLst/>
              </a:prstGeom>
              <a:blipFill>
                <a:blip r:embed="rId14"/>
                <a:stretch>
                  <a:fillRect l="-789" t="-5000" b="-27500"/>
                </a:stretch>
              </a:blipFill>
            </p:spPr>
            <p:txBody>
              <a:bodyPr/>
              <a:lstStyle/>
              <a:p>
                <a:r>
                  <a:rPr lang="en-US">
                    <a:noFill/>
                  </a:rPr>
                  <a:t> </a:t>
                </a:r>
              </a:p>
            </p:txBody>
          </p:sp>
        </mc:Fallback>
      </mc:AlternateContent>
    </p:spTree>
    <p:extLst>
      <p:ext uri="{BB962C8B-B14F-4D97-AF65-F5344CB8AC3E}">
        <p14:creationId xmlns:p14="http://schemas.microsoft.com/office/powerpoint/2010/main" val="7346193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imulations</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Experiments with Biological datasets</a:t>
            </a:r>
          </a:p>
        </p:txBody>
      </p:sp>
      <p:pic>
        <p:nvPicPr>
          <p:cNvPr id="14" name="Picture 5">
            <a:extLst>
              <a:ext uri="{FF2B5EF4-FFF2-40B4-BE49-F238E27FC236}">
                <a16:creationId xmlns:a16="http://schemas.microsoft.com/office/drawing/2014/main" id="{2EC4398E-F7D5-9CE5-5A0A-825DA7DB1DE7}"/>
              </a:ext>
            </a:extLst>
          </p:cNvPr>
          <p:cNvPicPr>
            <a:picLocks noChangeAspect="1"/>
          </p:cNvPicPr>
          <p:nvPr/>
        </p:nvPicPr>
        <p:blipFill>
          <a:blip r:embed="rId3"/>
          <a:stretch>
            <a:fillRect/>
          </a:stretch>
        </p:blipFill>
        <p:spPr>
          <a:xfrm>
            <a:off x="1339947" y="2050072"/>
            <a:ext cx="4453267" cy="1610757"/>
          </a:xfrm>
          <a:prstGeom prst="rect">
            <a:avLst/>
          </a:prstGeom>
        </p:spPr>
      </p:pic>
      <p:sp>
        <p:nvSpPr>
          <p:cNvPr id="15" name="TextBox 10">
            <a:extLst>
              <a:ext uri="{FF2B5EF4-FFF2-40B4-BE49-F238E27FC236}">
                <a16:creationId xmlns:a16="http://schemas.microsoft.com/office/drawing/2014/main" id="{7A8BD535-7832-DE7E-B7F3-314CC174F273}"/>
              </a:ext>
            </a:extLst>
          </p:cNvPr>
          <p:cNvSpPr txBox="1"/>
          <p:nvPr/>
        </p:nvSpPr>
        <p:spPr>
          <a:xfrm>
            <a:off x="1190772" y="3933676"/>
            <a:ext cx="4790219" cy="400110"/>
          </a:xfrm>
          <a:prstGeom prst="rect">
            <a:avLst/>
          </a:prstGeom>
          <a:noFill/>
        </p:spPr>
        <p:txBody>
          <a:bodyPr wrap="square">
            <a:spAutoFit/>
          </a:bodyPr>
          <a:lstStyle/>
          <a:p>
            <a:r>
              <a:rPr lang="en-US" sz="2000" b="1" dirty="0">
                <a:solidFill>
                  <a:srgbClr val="C00000"/>
                </a:solidFill>
                <a:cs typeface="Arial" panose="020B0604020202020204" pitchFamily="34" charset="0"/>
              </a:rPr>
              <a:t>Hyperbolic </a:t>
            </a:r>
            <a:r>
              <a:rPr lang="en-US" sz="2000" dirty="0">
                <a:cs typeface="Arial" panose="020B0604020202020204" pitchFamily="34" charset="0"/>
              </a:rPr>
              <a:t>up to </a:t>
            </a:r>
            <a:r>
              <a:rPr lang="en-US" sz="2000" dirty="0">
                <a:solidFill>
                  <a:srgbClr val="00B050"/>
                </a:solidFill>
                <a:cs typeface="Arial" panose="020B0604020202020204" pitchFamily="34" charset="0"/>
              </a:rPr>
              <a:t>11% better</a:t>
            </a:r>
            <a:r>
              <a:rPr lang="en-US" sz="2000" dirty="0">
                <a:cs typeface="Arial" panose="020B0604020202020204" pitchFamily="34" charset="0"/>
              </a:rPr>
              <a:t> than Euclidean</a:t>
            </a:r>
            <a:endParaRPr lang="en-US" sz="2000" b="1" dirty="0">
              <a:solidFill>
                <a:srgbClr val="0070C0"/>
              </a:solidFill>
              <a:cs typeface="Arial" panose="020B0604020202020204" pitchFamily="34" charset="0"/>
            </a:endParaRPr>
          </a:p>
        </p:txBody>
      </p:sp>
      <p:sp>
        <p:nvSpPr>
          <p:cNvPr id="16" name="TextBox 8">
            <a:extLst>
              <a:ext uri="{FF2B5EF4-FFF2-40B4-BE49-F238E27FC236}">
                <a16:creationId xmlns:a16="http://schemas.microsoft.com/office/drawing/2014/main" id="{7C34DE1D-DC71-A69A-D892-75B3556746B1}"/>
              </a:ext>
            </a:extLst>
          </p:cNvPr>
          <p:cNvSpPr txBox="1"/>
          <p:nvPr/>
        </p:nvSpPr>
        <p:spPr>
          <a:xfrm>
            <a:off x="7201693" y="4775047"/>
            <a:ext cx="4474492" cy="507831"/>
          </a:xfrm>
          <a:prstGeom prst="rect">
            <a:avLst/>
          </a:prstGeom>
          <a:noFill/>
        </p:spPr>
        <p:txBody>
          <a:bodyPr wrap="square">
            <a:spAutoFit/>
          </a:bodyPr>
          <a:lstStyle/>
          <a:p>
            <a:pPr>
              <a:lnSpc>
                <a:spcPct val="150000"/>
              </a:lnSpc>
              <a:buClrTx/>
            </a:pPr>
            <a:r>
              <a:rPr lang="en-US" altLang="zh-CN" dirty="0">
                <a:cs typeface="Arial" panose="020B0604020202020204" pitchFamily="34" charset="0"/>
              </a:rPr>
              <a:t>Size of quantized convex hull </a:t>
            </a:r>
            <a:r>
              <a:rPr lang="en-US" dirty="0">
                <a:cs typeface="Arial" panose="020B0604020202020204" pitchFamily="34" charset="0"/>
              </a:rPr>
              <a:t>(privacy leakage) </a:t>
            </a:r>
          </a:p>
        </p:txBody>
      </p:sp>
      <p:pic>
        <p:nvPicPr>
          <p:cNvPr id="17" name="Picture 14">
            <a:extLst>
              <a:ext uri="{FF2B5EF4-FFF2-40B4-BE49-F238E27FC236}">
                <a16:creationId xmlns:a16="http://schemas.microsoft.com/office/drawing/2014/main" id="{465AE90A-873B-B640-8F2A-873913F3F32F}"/>
              </a:ext>
            </a:extLst>
          </p:cNvPr>
          <p:cNvPicPr>
            <a:picLocks noChangeAspect="1"/>
          </p:cNvPicPr>
          <p:nvPr/>
        </p:nvPicPr>
        <p:blipFill>
          <a:blip r:embed="rId4"/>
          <a:stretch>
            <a:fillRect/>
          </a:stretch>
        </p:blipFill>
        <p:spPr>
          <a:xfrm>
            <a:off x="7201693" y="1694137"/>
            <a:ext cx="3983864" cy="2944595"/>
          </a:xfrm>
          <a:prstGeom prst="rect">
            <a:avLst/>
          </a:prstGeom>
        </p:spPr>
      </p:pic>
    </p:spTree>
    <p:extLst>
      <p:ext uri="{BB962C8B-B14F-4D97-AF65-F5344CB8AC3E}">
        <p14:creationId xmlns:p14="http://schemas.microsoft.com/office/powerpoint/2010/main" val="1310676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eighted</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ajority</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lgorithm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DDB85DF0-17F5-6117-1188-F378BF0CCE97}"/>
                  </a:ext>
                </a:extLst>
              </p:cNvPr>
              <p:cNvSpPr txBox="1">
                <a:spLocks/>
              </p:cNvSpPr>
              <p:nvPr/>
            </p:nvSpPr>
            <p:spPr>
              <a:xfrm>
                <a:off x="792008" y="1473552"/>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Initialization: </a:t>
                </a:r>
                <a14:m>
                  <m:oMath xmlns:m="http://schemas.openxmlformats.org/officeDocument/2006/math">
                    <m:sSup>
                      <m:sSupPr>
                        <m:ctrlPr>
                          <a:rPr lang="en-US" sz="1800" b="0" i="1" smtClean="0">
                            <a:solidFill>
                              <a:prstClr val="black"/>
                            </a:solidFill>
                            <a:latin typeface="Cambria Math" panose="02040503050406030204" pitchFamily="18" charset="0"/>
                          </a:rPr>
                        </m:ctrlPr>
                      </m:sSupPr>
                      <m:e>
                        <m:r>
                          <a:rPr lang="en-US" sz="1800" b="0" i="1" smtClean="0">
                            <a:solidFill>
                              <a:prstClr val="black"/>
                            </a:solidFill>
                            <a:latin typeface="Cambria Math" panose="02040503050406030204" pitchFamily="18" charset="0"/>
                          </a:rPr>
                          <m:t>𝑤</m:t>
                        </m:r>
                      </m:e>
                      <m:sup>
                        <m:r>
                          <a:rPr lang="en-US" sz="1800" b="0" i="1" smtClean="0">
                            <a:solidFill>
                              <a:prstClr val="black"/>
                            </a:solidFill>
                            <a:latin typeface="Cambria Math" panose="02040503050406030204" pitchFamily="18" charset="0"/>
                          </a:rPr>
                          <m:t>1</m:t>
                        </m:r>
                      </m:sup>
                    </m:s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1</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𝐾</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)=(1,…,1)</m:t>
                    </m:r>
                  </m:oMath>
                </a14:m>
                <a:endParaRPr lang="en-US" sz="1400" dirty="0">
                  <a:solidFill>
                    <a:srgbClr val="E7E6E6">
                      <a:lumMod val="50000"/>
                    </a:srgbClr>
                  </a:solidFill>
                </a:endParaRPr>
              </a:p>
            </p:txBody>
          </p:sp>
        </mc:Choice>
        <mc:Fallback xmlns="">
          <p:sp>
            <p:nvSpPr>
              <p:cNvPr id="24"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473552"/>
                <a:ext cx="10839428" cy="600122"/>
              </a:xfrm>
              <a:prstGeom prst="rect">
                <a:avLst/>
              </a:prstGeom>
              <a:blipFill>
                <a:blip r:embed="rId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79204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err="1">
                <a:solidFill>
                  <a:prstClr val="black"/>
                </a:solidFill>
              </a:rPr>
              <a:t>FedAvg</a:t>
            </a:r>
            <a:r>
              <a:rPr lang="en-US" sz="2400" dirty="0">
                <a:solidFill>
                  <a:prstClr val="black"/>
                </a:solidFill>
              </a:rPr>
              <a:t> </a:t>
            </a:r>
            <a:r>
              <a:rPr lang="en-US" sz="1600" dirty="0">
                <a:solidFill>
                  <a:schemeClr val="bg2">
                    <a:lumMod val="50000"/>
                  </a:schemeClr>
                </a:solidFill>
              </a:rPr>
              <a:t>[McMahan et al., 17]</a:t>
            </a:r>
            <a:r>
              <a:rPr lang="en-US" sz="2400" dirty="0">
                <a:solidFill>
                  <a:prstClr val="black"/>
                </a:solidFill>
              </a:rPr>
              <a:t>: stochastic gradient descent     </a:t>
            </a:r>
          </a:p>
        </p:txBody>
      </p:sp>
      <p:pic>
        <p:nvPicPr>
          <p:cNvPr id="12" name="Google Shape;163;p39" descr="Picture 8"/>
          <p:cNvPicPr preferRelativeResize="0"/>
          <p:nvPr/>
        </p:nvPicPr>
        <p:blipFill rotWithShape="1">
          <a:blip r:embed="rId3">
            <a:alphaModFix/>
          </a:blip>
          <a:srcRect/>
          <a:stretch/>
        </p:blipFill>
        <p:spPr>
          <a:xfrm>
            <a:off x="5667190" y="4281148"/>
            <a:ext cx="830916" cy="603688"/>
          </a:xfrm>
          <a:prstGeom prst="rect">
            <a:avLst/>
          </a:prstGeom>
          <a:noFill/>
          <a:ln>
            <a:noFill/>
          </a:ln>
        </p:spPr>
      </p:pic>
      <p:grpSp>
        <p:nvGrpSpPr>
          <p:cNvPr id="14" name="Google Shape;164;p39"/>
          <p:cNvGrpSpPr/>
          <p:nvPr/>
        </p:nvGrpSpPr>
        <p:grpSpPr>
          <a:xfrm>
            <a:off x="4556008" y="272266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4">
            <a:alphaModFix/>
          </a:blip>
          <a:srcRect/>
          <a:stretch/>
        </p:blipFill>
        <p:spPr>
          <a:xfrm>
            <a:off x="6856865" y="4524953"/>
            <a:ext cx="351540" cy="50588"/>
          </a:xfrm>
          <a:prstGeom prst="rect">
            <a:avLst/>
          </a:prstGeom>
          <a:noFill/>
          <a:ln>
            <a:noFill/>
          </a:ln>
        </p:spPr>
      </p:pic>
      <p:pic>
        <p:nvPicPr>
          <p:cNvPr id="16" name="Google Shape;168;p39" descr="Picture 11"/>
          <p:cNvPicPr preferRelativeResize="0"/>
          <p:nvPr/>
        </p:nvPicPr>
        <p:blipFill rotWithShape="1">
          <a:blip r:embed="rId5">
            <a:alphaModFix/>
          </a:blip>
          <a:srcRect/>
          <a:stretch/>
        </p:blipFill>
        <p:spPr>
          <a:xfrm>
            <a:off x="3817949" y="4288016"/>
            <a:ext cx="271415" cy="544158"/>
          </a:xfrm>
          <a:prstGeom prst="rect">
            <a:avLst/>
          </a:prstGeom>
          <a:noFill/>
          <a:ln>
            <a:noFill/>
          </a:ln>
        </p:spPr>
      </p:pic>
      <p:pic>
        <p:nvPicPr>
          <p:cNvPr id="17" name="Google Shape;169;p39" descr="Picture 12"/>
          <p:cNvPicPr preferRelativeResize="0"/>
          <p:nvPr/>
        </p:nvPicPr>
        <p:blipFill rotWithShape="1">
          <a:blip r:embed="rId6">
            <a:alphaModFix/>
          </a:blip>
          <a:srcRect/>
          <a:stretch/>
        </p:blipFill>
        <p:spPr>
          <a:xfrm>
            <a:off x="3749098" y="4880293"/>
            <a:ext cx="457821" cy="134898"/>
          </a:xfrm>
          <a:prstGeom prst="rect">
            <a:avLst/>
          </a:prstGeom>
          <a:noFill/>
          <a:ln>
            <a:noFill/>
          </a:ln>
        </p:spPr>
      </p:pic>
      <p:pic>
        <p:nvPicPr>
          <p:cNvPr id="18" name="Google Shape;170;p39" descr="Picture 13"/>
          <p:cNvPicPr preferRelativeResize="0"/>
          <p:nvPr/>
        </p:nvPicPr>
        <p:blipFill rotWithShape="1">
          <a:blip r:embed="rId7">
            <a:alphaModFix/>
          </a:blip>
          <a:srcRect/>
          <a:stretch/>
        </p:blipFill>
        <p:spPr>
          <a:xfrm>
            <a:off x="4861919" y="4871863"/>
            <a:ext cx="465997" cy="134898"/>
          </a:xfrm>
          <a:prstGeom prst="rect">
            <a:avLst/>
          </a:prstGeom>
          <a:noFill/>
          <a:ln>
            <a:noFill/>
          </a:ln>
        </p:spPr>
      </p:pic>
      <p:pic>
        <p:nvPicPr>
          <p:cNvPr id="21" name="Google Shape;171;p39" descr="Picture 14"/>
          <p:cNvPicPr preferRelativeResize="0"/>
          <p:nvPr/>
        </p:nvPicPr>
        <p:blipFill rotWithShape="1">
          <a:blip r:embed="rId8">
            <a:alphaModFix/>
          </a:blip>
          <a:srcRect/>
          <a:stretch/>
        </p:blipFill>
        <p:spPr>
          <a:xfrm>
            <a:off x="7346253" y="4871863"/>
            <a:ext cx="539575" cy="143328"/>
          </a:xfrm>
          <a:prstGeom prst="rect">
            <a:avLst/>
          </a:prstGeom>
          <a:noFill/>
          <a:ln>
            <a:noFill/>
          </a:ln>
        </p:spPr>
      </p:pic>
      <p:pic>
        <p:nvPicPr>
          <p:cNvPr id="22" name="Google Shape;172;p39" descr="Picture 15"/>
          <p:cNvPicPr preferRelativeResize="0"/>
          <p:nvPr/>
        </p:nvPicPr>
        <p:blipFill rotWithShape="1">
          <a:blip r:embed="rId9">
            <a:alphaModFix/>
          </a:blip>
          <a:srcRect/>
          <a:stretch/>
        </p:blipFill>
        <p:spPr>
          <a:xfrm>
            <a:off x="7766644" y="4350288"/>
            <a:ext cx="391877" cy="404131"/>
          </a:xfrm>
          <a:prstGeom prst="rect">
            <a:avLst/>
          </a:prstGeom>
          <a:noFill/>
          <a:ln>
            <a:noFill/>
          </a:ln>
        </p:spPr>
      </p:pic>
      <p:pic>
        <p:nvPicPr>
          <p:cNvPr id="23" name="Google Shape;173;p39" descr="Picture 16"/>
          <p:cNvPicPr preferRelativeResize="0"/>
          <p:nvPr/>
        </p:nvPicPr>
        <p:blipFill rotWithShape="1">
          <a:blip r:embed="rId9">
            <a:alphaModFix/>
          </a:blip>
          <a:srcRect/>
          <a:stretch/>
        </p:blipFill>
        <p:spPr>
          <a:xfrm>
            <a:off x="4089363" y="4354224"/>
            <a:ext cx="391878" cy="404133"/>
          </a:xfrm>
          <a:prstGeom prst="rect">
            <a:avLst/>
          </a:prstGeom>
          <a:noFill/>
          <a:ln>
            <a:noFill/>
          </a:ln>
        </p:spPr>
      </p:pic>
      <p:pic>
        <p:nvPicPr>
          <p:cNvPr id="24" name="Google Shape;174;p39" descr="Picture 17"/>
          <p:cNvPicPr preferRelativeResize="0"/>
          <p:nvPr/>
        </p:nvPicPr>
        <p:blipFill rotWithShape="1">
          <a:blip r:embed="rId9">
            <a:alphaModFix/>
          </a:blip>
          <a:srcRect/>
          <a:stretch/>
        </p:blipFill>
        <p:spPr>
          <a:xfrm>
            <a:off x="5120925" y="4348770"/>
            <a:ext cx="391877" cy="404131"/>
          </a:xfrm>
          <a:prstGeom prst="rect">
            <a:avLst/>
          </a:prstGeom>
          <a:noFill/>
          <a:ln>
            <a:noFill/>
          </a:ln>
        </p:spPr>
      </p:pic>
      <p:pic>
        <p:nvPicPr>
          <p:cNvPr id="25" name="Google Shape;175;p39" descr="Picture 18"/>
          <p:cNvPicPr preferRelativeResize="0"/>
          <p:nvPr/>
        </p:nvPicPr>
        <p:blipFill rotWithShape="1">
          <a:blip r:embed="rId9">
            <a:alphaModFix/>
          </a:blip>
          <a:srcRect/>
          <a:stretch/>
        </p:blipFill>
        <p:spPr>
          <a:xfrm>
            <a:off x="6443964" y="4354224"/>
            <a:ext cx="391878" cy="404133"/>
          </a:xfrm>
          <a:prstGeom prst="rect">
            <a:avLst/>
          </a:prstGeom>
          <a:noFill/>
          <a:ln>
            <a:noFill/>
          </a:ln>
        </p:spPr>
      </p:pic>
      <p:cxnSp>
        <p:nvCxnSpPr>
          <p:cNvPr id="33" name="Google Shape;179;p39"/>
          <p:cNvCxnSpPr/>
          <p:nvPr/>
        </p:nvCxnSpPr>
        <p:spPr>
          <a:xfrm rot="10800000" flipH="1">
            <a:off x="4106129" y="3707033"/>
            <a:ext cx="958129" cy="579882"/>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rot="10800000" flipH="1">
            <a:off x="5064260" y="3730128"/>
            <a:ext cx="508761" cy="524003"/>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p:nvPr/>
        </p:nvCxnSpPr>
        <p:spPr>
          <a:xfrm rot="10800000" flipH="1">
            <a:off x="6082648" y="3728358"/>
            <a:ext cx="1" cy="546794"/>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6661936" y="3672993"/>
            <a:ext cx="824665" cy="562377"/>
          </a:xfrm>
          <a:prstGeom prst="straightConnector1">
            <a:avLst/>
          </a:prstGeom>
          <a:noFill/>
          <a:ln w="25400" cap="flat" cmpd="sng">
            <a:solidFill>
              <a:srgbClr val="000000"/>
            </a:solidFill>
            <a:prstDash val="solid"/>
            <a:round/>
            <a:headEnd type="none" w="sm" len="sm"/>
            <a:tailEnd type="triangle" w="med" len="med"/>
          </a:ln>
        </p:spPr>
      </p:cxnSp>
      <p:cxnSp>
        <p:nvCxnSpPr>
          <p:cNvPr id="39" name="Google Shape;185;p39"/>
          <p:cNvCxnSpPr/>
          <p:nvPr/>
        </p:nvCxnSpPr>
        <p:spPr>
          <a:xfrm rot="10800000">
            <a:off x="5954743" y="3192219"/>
            <a:ext cx="259474" cy="1"/>
          </a:xfrm>
          <a:prstGeom prst="straightConnector1">
            <a:avLst/>
          </a:prstGeom>
          <a:noFill/>
          <a:ln w="25400" cap="flat" cmpd="sng">
            <a:solidFill>
              <a:srgbClr val="000000"/>
            </a:solidFill>
            <a:prstDash val="solid"/>
            <a:round/>
            <a:headEnd type="triangle" w="med" len="med"/>
            <a:tailEnd type="none" w="sm" len="sm"/>
          </a:ln>
        </p:spPr>
      </p:cxnSp>
      <p:pic>
        <p:nvPicPr>
          <p:cNvPr id="40" name="Google Shape;186;p39" descr="Google Shape;73;p14"/>
          <p:cNvPicPr preferRelativeResize="0"/>
          <p:nvPr/>
        </p:nvPicPr>
        <p:blipFill rotWithShape="1">
          <a:blip r:embed="rId10">
            <a:alphaModFix/>
          </a:blip>
          <a:srcRect/>
          <a:stretch/>
        </p:blipFill>
        <p:spPr>
          <a:xfrm>
            <a:off x="4835789" y="4281148"/>
            <a:ext cx="305594" cy="590914"/>
          </a:xfrm>
          <a:prstGeom prst="rect">
            <a:avLst/>
          </a:prstGeom>
          <a:noFill/>
          <a:ln>
            <a:noFill/>
          </a:ln>
        </p:spPr>
      </p:pic>
      <p:pic>
        <p:nvPicPr>
          <p:cNvPr id="41" name="Google Shape;187;p39" descr="Picture 30"/>
          <p:cNvPicPr preferRelativeResize="0"/>
          <p:nvPr/>
        </p:nvPicPr>
        <p:blipFill rotWithShape="1">
          <a:blip r:embed="rId11">
            <a:alphaModFix/>
          </a:blip>
          <a:srcRect/>
          <a:stretch/>
        </p:blipFill>
        <p:spPr>
          <a:xfrm>
            <a:off x="7365275" y="4252630"/>
            <a:ext cx="391877" cy="529553"/>
          </a:xfrm>
          <a:prstGeom prst="rect">
            <a:avLst/>
          </a:prstGeom>
          <a:noFill/>
          <a:ln>
            <a:noFill/>
          </a:ln>
        </p:spPr>
      </p:pic>
      <mc:AlternateContent xmlns:mc="http://schemas.openxmlformats.org/markup-compatibility/2006" xmlns:a14="http://schemas.microsoft.com/office/drawing/2010/main">
        <mc:Choice Requires="a14">
          <p:sp>
            <p:nvSpPr>
              <p:cNvPr id="4" name="文本框 3"/>
              <p:cNvSpPr txBox="1"/>
              <p:nvPr/>
            </p:nvSpPr>
            <p:spPr>
              <a:xfrm>
                <a:off x="1967271" y="3940927"/>
                <a:ext cx="246278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r>
                        <a:rPr lang="en-US" sz="1200" b="0" i="1" smtClean="0">
                          <a:latin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𝑓</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𝑤</m:t>
                          </m:r>
                        </m:e>
                        <m:sub>
                          <m:r>
                            <a:rPr lang="en-US" sz="1200" b="0" i="1" smtClean="0">
                              <a:latin typeface="Cambria Math" panose="02040503050406030204" pitchFamily="18" charset="0"/>
                              <a:ea typeface="Cambria Math" panose="02040503050406030204" pitchFamily="18" charset="0"/>
                            </a:rPr>
                            <m:t>1</m:t>
                          </m:r>
                        </m:sub>
                      </m:sSub>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𝑡</m:t>
                          </m:r>
                        </m:e>
                      </m:d>
                      <m:r>
                        <a:rPr lang="en-US" sz="1200" b="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4" name="文本框 3"/>
              <p:cNvSpPr txBox="1">
                <a:spLocks noRot="1" noChangeAspect="1" noMove="1" noResize="1" noEditPoints="1" noAdjustHandles="1" noChangeArrowheads="1" noChangeShapeType="1" noTextEdit="1"/>
              </p:cNvSpPr>
              <p:nvPr/>
            </p:nvSpPr>
            <p:spPr>
              <a:xfrm>
                <a:off x="1967271" y="3940927"/>
                <a:ext cx="2462786" cy="276999"/>
              </a:xfrm>
              <a:prstGeom prst="rect">
                <a:avLst/>
              </a:prstGeom>
              <a:blipFill>
                <a:blip r:embed="rId12"/>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本框 52"/>
              <p:cNvSpPr txBox="1"/>
              <p:nvPr/>
            </p:nvSpPr>
            <p:spPr>
              <a:xfrm>
                <a:off x="4473696" y="3927096"/>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2</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3" name="文本框 52"/>
              <p:cNvSpPr txBox="1">
                <a:spLocks noRot="1" noChangeAspect="1" noMove="1" noResize="1" noEditPoints="1" noAdjustHandles="1" noChangeArrowheads="1" noChangeShapeType="1" noTextEdit="1"/>
              </p:cNvSpPr>
              <p:nvPr/>
            </p:nvSpPr>
            <p:spPr>
              <a:xfrm>
                <a:off x="4473696" y="3927096"/>
                <a:ext cx="895784"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文本框 53"/>
              <p:cNvSpPr txBox="1"/>
              <p:nvPr/>
            </p:nvSpPr>
            <p:spPr>
              <a:xfrm>
                <a:off x="7092190" y="3905852"/>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i="1" smtClean="0">
                              <a:latin typeface="Cambria Math" panose="02040503050406030204" pitchFamily="18" charset="0"/>
                            </a:rPr>
                            <m:t>w</m:t>
                          </m:r>
                        </m:e>
                        <m:sub>
                          <m:r>
                            <a:rPr lang="en-US" sz="1200" b="0" i="1" smtClean="0">
                              <a:latin typeface="Cambria Math" panose="02040503050406030204" pitchFamily="18" charset="0"/>
                            </a:rPr>
                            <m:t>𝑁</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4" name="文本框 53"/>
              <p:cNvSpPr txBox="1">
                <a:spLocks noRot="1" noChangeAspect="1" noMove="1" noResize="1" noEditPoints="1" noAdjustHandles="1" noChangeArrowheads="1" noChangeShapeType="1" noTextEdit="1"/>
              </p:cNvSpPr>
              <p:nvPr/>
            </p:nvSpPr>
            <p:spPr>
              <a:xfrm>
                <a:off x="7092190" y="3905852"/>
                <a:ext cx="895784" cy="27699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文本框 60"/>
              <p:cNvSpPr txBox="1"/>
              <p:nvPr/>
            </p:nvSpPr>
            <p:spPr>
              <a:xfrm>
                <a:off x="5094917" y="2877870"/>
                <a:ext cx="895784" cy="611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sz="1200" b="0" i="1" smtClean="0">
                              <a:latin typeface="Cambria Math" panose="02040503050406030204" pitchFamily="18" charset="0"/>
                            </a:rPr>
                          </m:ctrlPr>
                        </m:naryPr>
                        <m:sub>
                          <m:r>
                            <a:rPr lang="en-US" sz="1200" b="0" i="1" smtClean="0">
                              <a:latin typeface="Cambria Math" panose="02040503050406030204" pitchFamily="18" charset="0"/>
                            </a:rPr>
                            <m:t>𝑖</m:t>
                          </m:r>
                          <m:r>
                            <a:rPr lang="en-US" sz="1200" b="0" i="1" smtClean="0">
                              <a:latin typeface="Cambria Math" panose="02040503050406030204" pitchFamily="18" charset="0"/>
                            </a:rPr>
                            <m:t>=1</m:t>
                          </m:r>
                        </m:sub>
                        <m:sup>
                          <m:r>
                            <a:rPr lang="en-US" sz="1200" b="0" i="1" smtClean="0">
                              <a:latin typeface="Cambria Math" panose="02040503050406030204" pitchFamily="18" charset="0"/>
                            </a:rPr>
                            <m:t>𝑁</m:t>
                          </m:r>
                        </m:sup>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𝑖</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𝑖</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e>
                      </m:nary>
                    </m:oMath>
                  </m:oMathPara>
                </a14:m>
                <a:endParaRPr lang="en-US" sz="1200" dirty="0"/>
              </a:p>
            </p:txBody>
          </p:sp>
        </mc:Choice>
        <mc:Fallback xmlns="">
          <p:sp>
            <p:nvSpPr>
              <p:cNvPr id="61" name="文本框 60"/>
              <p:cNvSpPr txBox="1">
                <a:spLocks noRot="1" noChangeAspect="1" noMove="1" noResize="1" noEditPoints="1" noAdjustHandles="1" noChangeArrowheads="1" noChangeShapeType="1" noTextEdit="1"/>
              </p:cNvSpPr>
              <p:nvPr/>
            </p:nvSpPr>
            <p:spPr>
              <a:xfrm>
                <a:off x="5094917" y="2877870"/>
                <a:ext cx="895784" cy="61164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文本框 61"/>
              <p:cNvSpPr txBox="1"/>
              <p:nvPr/>
            </p:nvSpPr>
            <p:spPr>
              <a:xfrm>
                <a:off x="6154768" y="3029189"/>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𝑤</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+1)</m:t>
                      </m:r>
                    </m:oMath>
                  </m:oMathPara>
                </a14:m>
                <a:endParaRPr lang="en-US" sz="1200" dirty="0"/>
              </a:p>
            </p:txBody>
          </p:sp>
        </mc:Choice>
        <mc:Fallback xmlns="">
          <p:sp>
            <p:nvSpPr>
              <p:cNvPr id="62" name="文本框 61"/>
              <p:cNvSpPr txBox="1">
                <a:spLocks noRot="1" noChangeAspect="1" noMove="1" noResize="1" noEditPoints="1" noAdjustHandles="1" noChangeArrowheads="1" noChangeShapeType="1" noTextEdit="1"/>
              </p:cNvSpPr>
              <p:nvPr/>
            </p:nvSpPr>
            <p:spPr>
              <a:xfrm>
                <a:off x="6154768" y="3029189"/>
                <a:ext cx="895784" cy="276999"/>
              </a:xfrm>
              <a:prstGeom prst="rect">
                <a:avLst/>
              </a:prstGeom>
              <a:blipFill>
                <a:blip r:embed="rId16"/>
                <a:stretch>
                  <a:fillRect b="-8889"/>
                </a:stretch>
              </a:blipFill>
            </p:spPr>
            <p:txBody>
              <a:bodyPr/>
              <a:lstStyle/>
              <a:p>
                <a:r>
                  <a:rPr lang="en-US">
                    <a:noFill/>
                  </a:rPr>
                  <a:t> </a:t>
                </a:r>
              </a:p>
            </p:txBody>
          </p:sp>
        </mc:Fallback>
      </mc:AlternateContent>
      <p:pic>
        <p:nvPicPr>
          <p:cNvPr id="67"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925" y="370282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94374" y="3712665"/>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4923" y="3712126"/>
            <a:ext cx="234028" cy="23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9266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eighted</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ajority</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lgorithm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DDB85DF0-17F5-6117-1188-F378BF0CCE97}"/>
                  </a:ext>
                </a:extLst>
              </p:cNvPr>
              <p:cNvSpPr txBox="1">
                <a:spLocks/>
              </p:cNvSpPr>
              <p:nvPr/>
            </p:nvSpPr>
            <p:spPr>
              <a:xfrm>
                <a:off x="792008" y="1473552"/>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Initialization: </a:t>
                </a:r>
                <a14:m>
                  <m:oMath xmlns:m="http://schemas.openxmlformats.org/officeDocument/2006/math">
                    <m:sSup>
                      <m:sSupPr>
                        <m:ctrlPr>
                          <a:rPr lang="en-US" sz="1800" b="0" i="1" smtClean="0">
                            <a:solidFill>
                              <a:prstClr val="black"/>
                            </a:solidFill>
                            <a:latin typeface="Cambria Math" panose="02040503050406030204" pitchFamily="18" charset="0"/>
                          </a:rPr>
                        </m:ctrlPr>
                      </m:sSupPr>
                      <m:e>
                        <m:r>
                          <a:rPr lang="en-US" sz="1800" b="0" i="1" smtClean="0">
                            <a:solidFill>
                              <a:prstClr val="black"/>
                            </a:solidFill>
                            <a:latin typeface="Cambria Math" panose="02040503050406030204" pitchFamily="18" charset="0"/>
                          </a:rPr>
                          <m:t>𝑤</m:t>
                        </m:r>
                      </m:e>
                      <m:sup>
                        <m:r>
                          <a:rPr lang="en-US" sz="1800" b="0" i="1" smtClean="0">
                            <a:solidFill>
                              <a:prstClr val="black"/>
                            </a:solidFill>
                            <a:latin typeface="Cambria Math" panose="02040503050406030204" pitchFamily="18" charset="0"/>
                          </a:rPr>
                          <m:t>1</m:t>
                        </m:r>
                      </m:sup>
                    </m:s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1</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𝐾</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)=(1,…,1)</m:t>
                    </m:r>
                  </m:oMath>
                </a14:m>
                <a:endParaRPr lang="en-US" sz="1400" dirty="0">
                  <a:solidFill>
                    <a:srgbClr val="E7E6E6">
                      <a:lumMod val="50000"/>
                    </a:srgbClr>
                  </a:solidFill>
                </a:endParaRPr>
              </a:p>
              <a:p>
                <a:pPr marL="114300" indent="0">
                  <a:buNone/>
                  <a:defRPr/>
                </a:pPr>
                <a:r>
                  <a:rPr lang="en-US" sz="1800" dirty="0">
                    <a:solidFill>
                      <a:prstClr val="black"/>
                    </a:solidFill>
                  </a:rPr>
                  <a:t>For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r>
                  <a:rPr lang="en-US" sz="1800" dirty="0"/>
                  <a:t>Select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1 </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𝑡</m:t>
                            </m:r>
                            <m:r>
                              <a:rPr lang="en-US" sz="1800" i="1">
                                <a:solidFill>
                                  <a:prstClr val="black"/>
                                </a:solidFill>
                                <a:latin typeface="Cambria Math" panose="02040503050406030204" pitchFamily="18" charset="0"/>
                                <a:cs typeface="Times New Roman" panose="02020603050405020304" pitchFamily="18" charset="0"/>
                              </a:rPr>
                              <m:t>−1</m:t>
                            </m:r>
                          </m:sub>
                        </m:sSub>
                      </m:e>
                    </m:d>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𝑓</m:t>
                        </m:r>
                      </m:e>
                      <m:sub>
                        <m:r>
                          <a:rPr lang="en-US" sz="1800" b="0" i="1" smtClean="0">
                            <a:solidFill>
                              <a:prstClr val="black"/>
                            </a:solidFill>
                            <a:latin typeface="Cambria Math" panose="02040503050406030204" pitchFamily="18" charset="0"/>
                            <a:cs typeface="Times New Roman" panose="02020603050405020304" pitchFamily="18" charset="0"/>
                          </a:rPr>
                          <m:t>𝑗</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t>with probability </a:t>
                </a:r>
                <a14:m>
                  <m:oMath xmlns:m="http://schemas.openxmlformats.org/officeDocument/2006/math">
                    <m:f>
                      <m:fPr>
                        <m:ctrlPr>
                          <a:rPr lang="en-US" sz="1800" b="0" i="1" smtClean="0">
                            <a:latin typeface="Cambria Math" panose="02040503050406030204" pitchFamily="18" charset="0"/>
                          </a:rPr>
                        </m:ctrlPr>
                      </m:fPr>
                      <m:num>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sup>
                        </m:sSubSup>
                      </m:num>
                      <m:den>
                        <m:nary>
                          <m:naryPr>
                            <m:chr m:val="∑"/>
                            <m:ctrlPr>
                              <a:rPr lang="en-US" sz="1800" b="0" i="1" smtClean="0">
                                <a:latin typeface="Cambria Math" panose="02040503050406030204" pitchFamily="18" charset="0"/>
                              </a:rPr>
                            </m:ctrlPr>
                          </m:naryPr>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𝐾</m:t>
                            </m:r>
                          </m:sup>
                          <m:e>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𝑡</m:t>
                                </m:r>
                              </m:sup>
                            </m:sSubSup>
                          </m:e>
                        </m:nary>
                      </m:den>
                    </m:f>
                  </m:oMath>
                </a14:m>
                <a:r>
                  <a:rPr lang="en-US" sz="1800" dirty="0"/>
                  <a:t> </a:t>
                </a:r>
                <a:endParaRPr lang="en-US" sz="1800"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24"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473552"/>
                <a:ext cx="10839428" cy="600122"/>
              </a:xfrm>
              <a:prstGeom prst="rect">
                <a:avLst/>
              </a:prstGeom>
              <a:blipFill>
                <a:blip r:embed="rId2"/>
                <a:stretch>
                  <a:fillRect b="-12857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635340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eighted</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ajority</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lgorithm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DDB85DF0-17F5-6117-1188-F378BF0CCE97}"/>
                  </a:ext>
                </a:extLst>
              </p:cNvPr>
              <p:cNvSpPr txBox="1">
                <a:spLocks/>
              </p:cNvSpPr>
              <p:nvPr/>
            </p:nvSpPr>
            <p:spPr>
              <a:xfrm>
                <a:off x="792008" y="1473552"/>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Initialization: </a:t>
                </a:r>
                <a14:m>
                  <m:oMath xmlns:m="http://schemas.openxmlformats.org/officeDocument/2006/math">
                    <m:sSup>
                      <m:sSupPr>
                        <m:ctrlPr>
                          <a:rPr lang="en-US" sz="1800" b="0" i="1" smtClean="0">
                            <a:solidFill>
                              <a:prstClr val="black"/>
                            </a:solidFill>
                            <a:latin typeface="Cambria Math" panose="02040503050406030204" pitchFamily="18" charset="0"/>
                          </a:rPr>
                        </m:ctrlPr>
                      </m:sSupPr>
                      <m:e>
                        <m:r>
                          <a:rPr lang="en-US" sz="1800" b="0" i="1" smtClean="0">
                            <a:solidFill>
                              <a:prstClr val="black"/>
                            </a:solidFill>
                            <a:latin typeface="Cambria Math" panose="02040503050406030204" pitchFamily="18" charset="0"/>
                          </a:rPr>
                          <m:t>𝑤</m:t>
                        </m:r>
                      </m:e>
                      <m:sup>
                        <m:r>
                          <a:rPr lang="en-US" sz="1800" b="0" i="1" smtClean="0">
                            <a:solidFill>
                              <a:prstClr val="black"/>
                            </a:solidFill>
                            <a:latin typeface="Cambria Math" panose="02040503050406030204" pitchFamily="18" charset="0"/>
                          </a:rPr>
                          <m:t>1</m:t>
                        </m:r>
                      </m:sup>
                    </m:s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1</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𝐾</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)=(1,…,1)</m:t>
                    </m:r>
                  </m:oMath>
                </a14:m>
                <a:endParaRPr lang="en-US" sz="1400" dirty="0">
                  <a:solidFill>
                    <a:srgbClr val="E7E6E6">
                      <a:lumMod val="50000"/>
                    </a:srgbClr>
                  </a:solidFill>
                </a:endParaRPr>
              </a:p>
              <a:p>
                <a:pPr marL="114300" indent="0">
                  <a:buNone/>
                  <a:defRPr/>
                </a:pPr>
                <a:r>
                  <a:rPr lang="en-US" sz="1800" dirty="0">
                    <a:solidFill>
                      <a:prstClr val="black"/>
                    </a:solidFill>
                  </a:rPr>
                  <a:t>For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r>
                  <a:rPr lang="en-US" sz="1800" dirty="0"/>
                  <a:t>Select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1 </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𝑡</m:t>
                            </m:r>
                            <m:r>
                              <a:rPr lang="en-US" sz="1800" i="1">
                                <a:solidFill>
                                  <a:prstClr val="black"/>
                                </a:solidFill>
                                <a:latin typeface="Cambria Math" panose="02040503050406030204" pitchFamily="18" charset="0"/>
                                <a:cs typeface="Times New Roman" panose="02020603050405020304" pitchFamily="18" charset="0"/>
                              </a:rPr>
                              <m:t>−1</m:t>
                            </m:r>
                          </m:sub>
                        </m:sSub>
                      </m:e>
                    </m:d>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𝑓</m:t>
                        </m:r>
                      </m:e>
                      <m:sub>
                        <m:r>
                          <a:rPr lang="en-US" sz="1800" b="0" i="1" smtClean="0">
                            <a:solidFill>
                              <a:prstClr val="black"/>
                            </a:solidFill>
                            <a:latin typeface="Cambria Math" panose="02040503050406030204" pitchFamily="18" charset="0"/>
                            <a:cs typeface="Times New Roman" panose="02020603050405020304" pitchFamily="18" charset="0"/>
                          </a:rPr>
                          <m:t>𝑗</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t>with probability </a:t>
                </a:r>
                <a14:m>
                  <m:oMath xmlns:m="http://schemas.openxmlformats.org/officeDocument/2006/math">
                    <m:f>
                      <m:fPr>
                        <m:ctrlPr>
                          <a:rPr lang="en-US" sz="1800" b="0" i="1" smtClean="0">
                            <a:latin typeface="Cambria Math" panose="02040503050406030204" pitchFamily="18" charset="0"/>
                          </a:rPr>
                        </m:ctrlPr>
                      </m:fPr>
                      <m:num>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sup>
                        </m:sSubSup>
                      </m:num>
                      <m:den>
                        <m:nary>
                          <m:naryPr>
                            <m:chr m:val="∑"/>
                            <m:ctrlPr>
                              <a:rPr lang="en-US" sz="1800" b="0" i="1" smtClean="0">
                                <a:latin typeface="Cambria Math" panose="02040503050406030204" pitchFamily="18" charset="0"/>
                              </a:rPr>
                            </m:ctrlPr>
                          </m:naryPr>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𝐾</m:t>
                            </m:r>
                          </m:sup>
                          <m:e>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𝑡</m:t>
                                </m:r>
                              </m:sup>
                            </m:sSubSup>
                          </m:e>
                        </m:nary>
                      </m:den>
                    </m:f>
                  </m:oMath>
                </a14:m>
                <a:r>
                  <a:rPr lang="en-US" sz="1800" dirty="0"/>
                  <a:t> </a:t>
                </a:r>
                <a:endParaRPr lang="en-US" sz="1800" i="1" dirty="0">
                  <a:solidFill>
                    <a:prstClr val="black"/>
                  </a:solidFill>
                  <a:latin typeface="Times New Roman" panose="02020603050405020304" pitchFamily="18" charset="0"/>
                  <a:cs typeface="Times New Roman" panose="02020603050405020304" pitchFamily="18" charset="0"/>
                </a:endParaRPr>
              </a:p>
              <a:p>
                <a:pPr lvl="0"/>
                <a:r>
                  <a:rPr lang="en-US" sz="1800" dirty="0"/>
                  <a:t>Receive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oMath>
                </a14:m>
                <a:endParaRPr lang="en-US" sz="1800" dirty="0"/>
              </a:p>
            </p:txBody>
          </p:sp>
        </mc:Choice>
        <mc:Fallback xmlns="">
          <p:sp>
            <p:nvSpPr>
              <p:cNvPr id="24"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473552"/>
                <a:ext cx="10839428" cy="600122"/>
              </a:xfrm>
              <a:prstGeom prst="rect">
                <a:avLst/>
              </a:prstGeom>
              <a:blipFill>
                <a:blip r:embed="rId2"/>
                <a:stretch>
                  <a:fillRect b="-19693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605307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eighted</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ajority</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lgorithm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DDB85DF0-17F5-6117-1188-F378BF0CCE97}"/>
                  </a:ext>
                </a:extLst>
              </p:cNvPr>
              <p:cNvSpPr txBox="1">
                <a:spLocks/>
              </p:cNvSpPr>
              <p:nvPr/>
            </p:nvSpPr>
            <p:spPr>
              <a:xfrm>
                <a:off x="792008" y="1473552"/>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Initialization: </a:t>
                </a:r>
                <a14:m>
                  <m:oMath xmlns:m="http://schemas.openxmlformats.org/officeDocument/2006/math">
                    <m:sSup>
                      <m:sSupPr>
                        <m:ctrlPr>
                          <a:rPr lang="en-US" sz="1800" b="0" i="1" smtClean="0">
                            <a:solidFill>
                              <a:prstClr val="black"/>
                            </a:solidFill>
                            <a:latin typeface="Cambria Math" panose="02040503050406030204" pitchFamily="18" charset="0"/>
                          </a:rPr>
                        </m:ctrlPr>
                      </m:sSupPr>
                      <m:e>
                        <m:r>
                          <a:rPr lang="en-US" sz="1800" b="0" i="1" smtClean="0">
                            <a:solidFill>
                              <a:prstClr val="black"/>
                            </a:solidFill>
                            <a:latin typeface="Cambria Math" panose="02040503050406030204" pitchFamily="18" charset="0"/>
                          </a:rPr>
                          <m:t>𝑤</m:t>
                        </m:r>
                      </m:e>
                      <m:sup>
                        <m:r>
                          <a:rPr lang="en-US" sz="1800" b="0" i="1" smtClean="0">
                            <a:solidFill>
                              <a:prstClr val="black"/>
                            </a:solidFill>
                            <a:latin typeface="Cambria Math" panose="02040503050406030204" pitchFamily="18" charset="0"/>
                          </a:rPr>
                          <m:t>1</m:t>
                        </m:r>
                      </m:sup>
                    </m:s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1</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𝐾</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)=(1,…,1)</m:t>
                    </m:r>
                  </m:oMath>
                </a14:m>
                <a:endParaRPr lang="en-US" sz="1400" dirty="0">
                  <a:solidFill>
                    <a:srgbClr val="E7E6E6">
                      <a:lumMod val="50000"/>
                    </a:srgbClr>
                  </a:solidFill>
                </a:endParaRPr>
              </a:p>
              <a:p>
                <a:pPr marL="114300" indent="0">
                  <a:buNone/>
                  <a:defRPr/>
                </a:pPr>
                <a:r>
                  <a:rPr lang="en-US" sz="1800" dirty="0">
                    <a:solidFill>
                      <a:prstClr val="black"/>
                    </a:solidFill>
                  </a:rPr>
                  <a:t>For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r>
                  <a:rPr lang="en-US" sz="1800" dirty="0"/>
                  <a:t>Select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1 </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𝑡</m:t>
                            </m:r>
                            <m:r>
                              <a:rPr lang="en-US" sz="1800" i="1">
                                <a:solidFill>
                                  <a:prstClr val="black"/>
                                </a:solidFill>
                                <a:latin typeface="Cambria Math" panose="02040503050406030204" pitchFamily="18" charset="0"/>
                                <a:cs typeface="Times New Roman" panose="02020603050405020304" pitchFamily="18" charset="0"/>
                              </a:rPr>
                              <m:t>−1</m:t>
                            </m:r>
                          </m:sub>
                        </m:sSub>
                      </m:e>
                    </m:d>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𝑓</m:t>
                        </m:r>
                      </m:e>
                      <m:sub>
                        <m:r>
                          <a:rPr lang="en-US" sz="1800" b="0" i="1" smtClean="0">
                            <a:solidFill>
                              <a:prstClr val="black"/>
                            </a:solidFill>
                            <a:latin typeface="Cambria Math" panose="02040503050406030204" pitchFamily="18" charset="0"/>
                            <a:cs typeface="Times New Roman" panose="02020603050405020304" pitchFamily="18" charset="0"/>
                          </a:rPr>
                          <m:t>𝑗</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t>with probability </a:t>
                </a:r>
                <a14:m>
                  <m:oMath xmlns:m="http://schemas.openxmlformats.org/officeDocument/2006/math">
                    <m:f>
                      <m:fPr>
                        <m:ctrlPr>
                          <a:rPr lang="en-US" sz="1800" b="0" i="1" smtClean="0">
                            <a:latin typeface="Cambria Math" panose="02040503050406030204" pitchFamily="18" charset="0"/>
                          </a:rPr>
                        </m:ctrlPr>
                      </m:fPr>
                      <m:num>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sup>
                        </m:sSubSup>
                      </m:num>
                      <m:den>
                        <m:nary>
                          <m:naryPr>
                            <m:chr m:val="∑"/>
                            <m:ctrlPr>
                              <a:rPr lang="en-US" sz="1800" b="0" i="1" smtClean="0">
                                <a:latin typeface="Cambria Math" panose="02040503050406030204" pitchFamily="18" charset="0"/>
                              </a:rPr>
                            </m:ctrlPr>
                          </m:naryPr>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𝐾</m:t>
                            </m:r>
                          </m:sup>
                          <m:e>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𝑡</m:t>
                                </m:r>
                              </m:sup>
                            </m:sSubSup>
                          </m:e>
                        </m:nary>
                      </m:den>
                    </m:f>
                  </m:oMath>
                </a14:m>
                <a:r>
                  <a:rPr lang="en-US" sz="1800" dirty="0"/>
                  <a:t> </a:t>
                </a:r>
                <a:endParaRPr lang="en-US" sz="1800" i="1" dirty="0">
                  <a:solidFill>
                    <a:prstClr val="black"/>
                  </a:solidFill>
                  <a:latin typeface="Times New Roman" panose="02020603050405020304" pitchFamily="18" charset="0"/>
                  <a:cs typeface="Times New Roman" panose="02020603050405020304" pitchFamily="18" charset="0"/>
                </a:endParaRPr>
              </a:p>
              <a:p>
                <a:pPr lvl="0"/>
                <a:r>
                  <a:rPr lang="en-US" sz="1800" dirty="0"/>
                  <a:t>Receive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oMath>
                </a14:m>
                <a:endParaRPr lang="en-US" sz="1800" dirty="0"/>
              </a:p>
              <a:p>
                <a:pPr lvl="0"/>
                <a:r>
                  <a:rPr lang="en-US" sz="1800" dirty="0"/>
                  <a:t>Update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r>
                          <a:rPr lang="en-US" sz="1800" b="0" i="1" smtClean="0">
                            <a:latin typeface="Cambria Math" panose="02040503050406030204" pitchFamily="18" charset="0"/>
                          </a:rPr>
                          <m:t>+1</m:t>
                        </m:r>
                      </m:sup>
                    </m:sSubSup>
                    <m:r>
                      <a:rPr lang="en-US" sz="1800" b="0" i="1" smtClean="0">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sup>
                    </m:sSub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f>
                              <m:fPr>
                                <m:ctrlPr>
                                  <a:rPr lang="en-US" sz="1800" b="0" i="1" smtClean="0">
                                    <a:latin typeface="Cambria Math" panose="02040503050406030204" pitchFamily="18" charset="0"/>
                                  </a:rPr>
                                </m:ctrlPr>
                              </m:fPr>
                              <m:num>
                                <m:func>
                                  <m:funcPr>
                                    <m:ctrlPr>
                                      <a:rPr lang="en-US" sz="1800" b="0" i="1" smtClean="0">
                                        <a:latin typeface="Cambria Math" panose="02040503050406030204" pitchFamily="18" charset="0"/>
                                      </a:rPr>
                                    </m:ctrlPr>
                                  </m:funcPr>
                                  <m:fName>
                                    <m:r>
                                      <a:rPr lang="en-US" sz="1800" b="0" i="0" smtClean="0">
                                        <a:latin typeface="Cambria Math" panose="02040503050406030204" pitchFamily="18" charset="0"/>
                                      </a:rPr>
                                      <m:t>2</m:t>
                                    </m:r>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𝐾</m:t>
                                    </m:r>
                                  </m:e>
                                </m:func>
                              </m:num>
                              <m:den>
                                <m:r>
                                  <a:rPr lang="en-US" sz="1800" b="0" i="1" smtClean="0">
                                    <a:latin typeface="Cambria Math" panose="02040503050406030204" pitchFamily="18" charset="0"/>
                                  </a:rPr>
                                  <m:t>𝑇</m:t>
                                </m:r>
                              </m:den>
                            </m:f>
                          </m:e>
                        </m:rad>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𝑓</m:t>
                                </m:r>
                              </m:e>
                              <m:sub>
                                <m:r>
                                  <a:rPr lang="en-US" sz="1800" i="1">
                                    <a:solidFill>
                                      <a:prstClr val="black"/>
                                    </a:solidFill>
                                    <a:latin typeface="Cambria Math" panose="02040503050406030204" pitchFamily="18" charset="0"/>
                                    <a:cs typeface="Times New Roman" panose="02020603050405020304" pitchFamily="18" charset="0"/>
                                  </a:rPr>
                                  <m:t>𝑗</m:t>
                                </m:r>
                              </m:sub>
                            </m:sSub>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e>
                            </m:d>
                            <m:d>
                              <m:dPr>
                                <m:begChr m:val="["/>
                                <m:endChr m:val="]"/>
                                <m:ctrlPr>
                                  <a:rPr lang="en-US" sz="1800" b="0" i="1" smtClean="0">
                                    <a:solidFill>
                                      <a:prstClr val="black"/>
                                    </a:solidFill>
                                    <a:latin typeface="Cambria Math" panose="02040503050406030204" pitchFamily="18" charset="0"/>
                                    <a:cs typeface="Times New Roman" panose="02020603050405020304" pitchFamily="18" charset="0"/>
                                  </a:rPr>
                                </m:ctrlPr>
                              </m:dPr>
                              <m:e>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sub>
                                </m:sSub>
                              </m:e>
                            </m:d>
                          </m:e>
                        </m:func>
                      </m:sup>
                    </m:sSup>
                  </m:oMath>
                </a14:m>
                <a:r>
                  <a:rPr lang="en-US" sz="1800" dirty="0"/>
                  <a:t>, </a:t>
                </a:r>
                <a14:m>
                  <m:oMath xmlns:m="http://schemas.openxmlformats.org/officeDocument/2006/math">
                    <m:r>
                      <a:rPr lang="en-US" sz="1800" b="0" i="1" smtClean="0">
                        <a:latin typeface="Cambria Math" panose="02040503050406030204" pitchFamily="18" charset="0"/>
                      </a:rPr>
                      <m:t>𝑗</m:t>
                    </m:r>
                    <m:r>
                      <a:rPr lang="en-US" sz="1800" b="0" i="1" smtClean="0">
                        <a:latin typeface="Cambria Math" panose="02040503050406030204" pitchFamily="18" charset="0"/>
                      </a:rPr>
                      <m:t>=1,…,</m:t>
                    </m:r>
                    <m:r>
                      <a:rPr lang="en-US" sz="1800" b="0" i="1" smtClean="0">
                        <a:latin typeface="Cambria Math" panose="02040503050406030204" pitchFamily="18" charset="0"/>
                      </a:rPr>
                      <m:t>𝐾</m:t>
                    </m:r>
                  </m:oMath>
                </a14:m>
                <a:r>
                  <a:rPr lang="en-US" sz="1800" b="0" dirty="0"/>
                  <a:t> </a:t>
                </a:r>
              </a:p>
              <a:p>
                <a:pPr marL="114300" lvl="0" indent="0">
                  <a:buNone/>
                </a:pPr>
                <a:r>
                  <a:rPr lang="en-US" sz="1800" dirty="0">
                    <a:solidFill>
                      <a:prstClr val="black"/>
                    </a:solidFill>
                    <a:cs typeface="Times New Roman" panose="02020603050405020304" pitchFamily="18" charset="0"/>
                  </a:rPr>
                  <a:t>       </a:t>
                </a:r>
                <a14:m>
                  <m:oMath xmlns:m="http://schemas.openxmlformats.org/officeDocument/2006/math">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𝑓</m:t>
                        </m:r>
                      </m:e>
                      <m:sub>
                        <m:r>
                          <a:rPr lang="en-US" sz="1800" i="1">
                            <a:solidFill>
                              <a:prstClr val="black"/>
                            </a:solidFill>
                            <a:latin typeface="Cambria Math" panose="02040503050406030204" pitchFamily="18" charset="0"/>
                            <a:cs typeface="Times New Roman" panose="02020603050405020304" pitchFamily="18" charset="0"/>
                          </a:rPr>
                          <m:t>𝑗</m:t>
                        </m:r>
                      </m:sub>
                    </m:sSub>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e>
                    </m:d>
                    <m:d>
                      <m:dPr>
                        <m:begChr m:val="["/>
                        <m:endChr m:val="]"/>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𝑡</m:t>
                            </m:r>
                          </m:sub>
                        </m:sSub>
                      </m:e>
                    </m:d>
                  </m:oMath>
                </a14:m>
                <a:r>
                  <a:rPr lang="en-US" sz="1800" dirty="0"/>
                  <a:t> is the probability of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oMath>
                </a14:m>
                <a:r>
                  <a:rPr lang="en-US" sz="1800" dirty="0"/>
                  <a:t> under distribution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𝑗</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endParaRPr lang="en-US" sz="1800" dirty="0"/>
              </a:p>
            </p:txBody>
          </p:sp>
        </mc:Choice>
        <mc:Fallback xmlns="">
          <p:sp>
            <p:nvSpPr>
              <p:cNvPr id="24"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473552"/>
                <a:ext cx="10839428" cy="600122"/>
              </a:xfrm>
              <a:prstGeom prst="rect">
                <a:avLst/>
              </a:prstGeom>
              <a:blipFill>
                <a:blip r:embed="rId2"/>
                <a:stretch>
                  <a:fillRect b="-35510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699739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W</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eighted</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ajority</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lgorithm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DDB85DF0-17F5-6117-1188-F378BF0CCE97}"/>
                  </a:ext>
                </a:extLst>
              </p:cNvPr>
              <p:cNvSpPr txBox="1">
                <a:spLocks/>
              </p:cNvSpPr>
              <p:nvPr/>
            </p:nvSpPr>
            <p:spPr>
              <a:xfrm>
                <a:off x="792008" y="1473552"/>
                <a:ext cx="1083942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buNone/>
                  <a:defRPr/>
                </a:pPr>
                <a:r>
                  <a:rPr lang="en-US" sz="1800" dirty="0">
                    <a:solidFill>
                      <a:prstClr val="black"/>
                    </a:solidFill>
                  </a:rPr>
                  <a:t>Initialization: </a:t>
                </a:r>
                <a14:m>
                  <m:oMath xmlns:m="http://schemas.openxmlformats.org/officeDocument/2006/math">
                    <m:sSup>
                      <m:sSupPr>
                        <m:ctrlPr>
                          <a:rPr lang="en-US" sz="1800" b="0" i="1" smtClean="0">
                            <a:solidFill>
                              <a:prstClr val="black"/>
                            </a:solidFill>
                            <a:latin typeface="Cambria Math" panose="02040503050406030204" pitchFamily="18" charset="0"/>
                          </a:rPr>
                        </m:ctrlPr>
                      </m:sSupPr>
                      <m:e>
                        <m:r>
                          <a:rPr lang="en-US" sz="1800" b="0" i="1" smtClean="0">
                            <a:solidFill>
                              <a:prstClr val="black"/>
                            </a:solidFill>
                            <a:latin typeface="Cambria Math" panose="02040503050406030204" pitchFamily="18" charset="0"/>
                          </a:rPr>
                          <m:t>𝑤</m:t>
                        </m:r>
                      </m:e>
                      <m:sup>
                        <m:r>
                          <a:rPr lang="en-US" sz="1800" b="0" i="1" smtClean="0">
                            <a:solidFill>
                              <a:prstClr val="black"/>
                            </a:solidFill>
                            <a:latin typeface="Cambria Math" panose="02040503050406030204" pitchFamily="18" charset="0"/>
                          </a:rPr>
                          <m:t>1</m:t>
                        </m:r>
                      </m:sup>
                    </m:s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1</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m:t>
                    </m:r>
                    <m:sSubSup>
                      <m:sSubSupPr>
                        <m:ctrlPr>
                          <a:rPr lang="en-US" sz="1800" b="0" i="1" smtClean="0">
                            <a:solidFill>
                              <a:prstClr val="black"/>
                            </a:solidFill>
                            <a:latin typeface="Cambria Math" panose="02040503050406030204" pitchFamily="18" charset="0"/>
                          </a:rPr>
                        </m:ctrlPr>
                      </m:sSubSupPr>
                      <m:e>
                        <m:r>
                          <a:rPr lang="en-US" sz="1800" b="0" i="1" smtClean="0">
                            <a:solidFill>
                              <a:prstClr val="black"/>
                            </a:solidFill>
                            <a:latin typeface="Cambria Math" panose="02040503050406030204" pitchFamily="18" charset="0"/>
                          </a:rPr>
                          <m:t>𝑤</m:t>
                        </m:r>
                      </m:e>
                      <m:sub>
                        <m:r>
                          <a:rPr lang="en-US" sz="1800" b="0" i="1" smtClean="0">
                            <a:solidFill>
                              <a:prstClr val="black"/>
                            </a:solidFill>
                            <a:latin typeface="Cambria Math" panose="02040503050406030204" pitchFamily="18" charset="0"/>
                          </a:rPr>
                          <m:t>𝐾</m:t>
                        </m:r>
                      </m:sub>
                      <m:sup>
                        <m:r>
                          <a:rPr lang="en-US" sz="1800" b="0" i="1" smtClean="0">
                            <a:solidFill>
                              <a:prstClr val="black"/>
                            </a:solidFill>
                            <a:latin typeface="Cambria Math" panose="02040503050406030204" pitchFamily="18" charset="0"/>
                          </a:rPr>
                          <m:t>1</m:t>
                        </m:r>
                      </m:sup>
                    </m:sSubSup>
                    <m:r>
                      <a:rPr lang="en-US" sz="1800" b="0" i="1" smtClean="0">
                        <a:solidFill>
                          <a:prstClr val="black"/>
                        </a:solidFill>
                        <a:latin typeface="Cambria Math" panose="02040503050406030204" pitchFamily="18" charset="0"/>
                      </a:rPr>
                      <m:t>)=(1,…,1)</m:t>
                    </m:r>
                  </m:oMath>
                </a14:m>
                <a:endParaRPr lang="en-US" sz="1400" dirty="0">
                  <a:solidFill>
                    <a:srgbClr val="E7E6E6">
                      <a:lumMod val="50000"/>
                    </a:srgbClr>
                  </a:solidFill>
                </a:endParaRPr>
              </a:p>
              <a:p>
                <a:pPr marL="114300" indent="0">
                  <a:buNone/>
                  <a:defRPr/>
                </a:pPr>
                <a:r>
                  <a:rPr lang="en-US" sz="1800" dirty="0">
                    <a:solidFill>
                      <a:prstClr val="black"/>
                    </a:solidFill>
                  </a:rPr>
                  <a:t>For time </a:t>
                </a:r>
                <a14:m>
                  <m:oMath xmlns:m="http://schemas.openxmlformats.org/officeDocument/2006/math">
                    <m:r>
                      <a:rPr lang="en-US" sz="1800" b="0" i="1" smtClean="0">
                        <a:solidFill>
                          <a:prstClr val="black"/>
                        </a:solidFill>
                        <a:latin typeface="Cambria Math" panose="02040503050406030204" pitchFamily="18" charset="0"/>
                      </a:rPr>
                      <m:t>𝑡</m:t>
                    </m:r>
                    <m:r>
                      <a:rPr lang="en-US" sz="1800" b="0" i="1" smtClean="0">
                        <a:solidFill>
                          <a:prstClr val="black"/>
                        </a:solidFill>
                        <a:latin typeface="Cambria Math" panose="02040503050406030204" pitchFamily="18" charset="0"/>
                      </a:rPr>
                      <m:t>=1,…,</m:t>
                    </m:r>
                    <m:r>
                      <a:rPr lang="en-US" sz="1800" b="0" i="1" smtClean="0">
                        <a:solidFill>
                          <a:prstClr val="black"/>
                        </a:solidFill>
                        <a:latin typeface="Cambria Math" panose="02040503050406030204" pitchFamily="18" charset="0"/>
                      </a:rPr>
                      <m:t>𝑇</m:t>
                    </m:r>
                  </m:oMath>
                </a14:m>
                <a:endParaRPr lang="en-US" sz="1400" dirty="0">
                  <a:solidFill>
                    <a:srgbClr val="E7E6E6">
                      <a:lumMod val="50000"/>
                    </a:srgbClr>
                  </a:solidFill>
                </a:endParaRPr>
              </a:p>
              <a:p>
                <a:r>
                  <a:rPr lang="en-US" sz="1800" dirty="0"/>
                  <a:t>Select </a:t>
                </a:r>
                <a14:m>
                  <m:oMath xmlns:m="http://schemas.openxmlformats.org/officeDocument/2006/math">
                    <m:acc>
                      <m:accPr>
                        <m:chr m:val="̂"/>
                        <m:ctrlPr>
                          <a:rPr lang="en-US" sz="1800" i="1">
                            <a:solidFill>
                              <a:prstClr val="black"/>
                            </a:solidFill>
                            <a:latin typeface="Cambria Math" panose="02040503050406030204" pitchFamily="18" charset="0"/>
                            <a:cs typeface="Times New Roman" panose="02020603050405020304" pitchFamily="18" charset="0"/>
                          </a:rPr>
                        </m:ctrlPr>
                      </m:accPr>
                      <m:e>
                        <m:r>
                          <a:rPr lang="en-US" sz="1800" i="1">
                            <a:solidFill>
                              <a:prstClr val="black"/>
                            </a:solidFill>
                            <a:latin typeface="Cambria Math" panose="02040503050406030204" pitchFamily="18" charset="0"/>
                            <a:cs typeface="Times New Roman" panose="02020603050405020304" pitchFamily="18" charset="0"/>
                          </a:rPr>
                          <m:t>𝑓</m:t>
                        </m:r>
                      </m:e>
                    </m:acc>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1 </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1</m:t>
                            </m:r>
                          </m:sub>
                        </m:sSub>
                        <m:r>
                          <a:rPr lang="en-US" sz="1800" i="1">
                            <a:solidFill>
                              <a:prstClr val="black"/>
                            </a:solidFill>
                            <a:latin typeface="Cambria Math" panose="02040503050406030204" pitchFamily="18" charset="0"/>
                            <a:cs typeface="Times New Roman" panose="02020603050405020304" pitchFamily="18" charset="0"/>
                          </a:rPr>
                          <m:t>,…,</m:t>
                        </m:r>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𝑡</m:t>
                            </m:r>
                            <m:r>
                              <a:rPr lang="en-US" sz="1800" i="1">
                                <a:solidFill>
                                  <a:prstClr val="black"/>
                                </a:solidFill>
                                <a:latin typeface="Cambria Math" panose="02040503050406030204" pitchFamily="18" charset="0"/>
                                <a:cs typeface="Times New Roman" panose="02020603050405020304" pitchFamily="18" charset="0"/>
                              </a:rPr>
                              <m:t>−1</m:t>
                            </m:r>
                          </m:sub>
                        </m:sSub>
                      </m:e>
                    </m:d>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𝑓</m:t>
                        </m:r>
                      </m:e>
                      <m:sub>
                        <m:r>
                          <a:rPr lang="en-US" sz="1800" b="0" i="1" smtClean="0">
                            <a:solidFill>
                              <a:prstClr val="black"/>
                            </a:solidFill>
                            <a:latin typeface="Cambria Math" panose="02040503050406030204" pitchFamily="18" charset="0"/>
                            <a:cs typeface="Times New Roman" panose="02020603050405020304" pitchFamily="18" charset="0"/>
                          </a:rPr>
                          <m:t>𝑗</m:t>
                        </m:r>
                      </m:sub>
                    </m:sSub>
                    <m:r>
                      <a:rPr lang="en-US" sz="1800" b="0" i="1" smtClean="0">
                        <a:solidFill>
                          <a:prstClr val="black"/>
                        </a:solidFill>
                        <a:latin typeface="Cambria Math" panose="02040503050406030204" pitchFamily="18" charset="0"/>
                        <a:cs typeface="Times New Roman" panose="02020603050405020304" pitchFamily="18" charset="0"/>
                      </a:rPr>
                      <m:t>(</m:t>
                    </m:r>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𝑥</m:t>
                        </m:r>
                      </m:e>
                      <m:sub>
                        <m:r>
                          <a:rPr lang="en-US" sz="1800" b="0" i="1" smtClean="0">
                            <a:solidFill>
                              <a:prstClr val="black"/>
                            </a:solidFill>
                            <a:latin typeface="Cambria Math" panose="02040503050406030204" pitchFamily="18" charset="0"/>
                            <a:cs typeface="Times New Roman" panose="02020603050405020304" pitchFamily="18" charset="0"/>
                          </a:rPr>
                          <m:t>𝑡</m:t>
                        </m:r>
                      </m:sub>
                    </m:sSub>
                    <m:r>
                      <a:rPr lang="en-US" sz="1800" b="0" i="1" smtClean="0">
                        <a:solidFill>
                          <a:prstClr val="black"/>
                        </a:solidFill>
                        <a:latin typeface="Cambria Math" panose="02040503050406030204" pitchFamily="18" charset="0"/>
                        <a:cs typeface="Times New Roman" panose="02020603050405020304" pitchFamily="18" charset="0"/>
                      </a:rPr>
                      <m:t>)</m:t>
                    </m:r>
                  </m:oMath>
                </a14:m>
                <a:r>
                  <a:rPr lang="en-US" sz="1800" i="1" dirty="0">
                    <a:solidFill>
                      <a:prstClr val="black"/>
                    </a:solidFill>
                    <a:latin typeface="Times New Roman" panose="02020603050405020304" pitchFamily="18" charset="0"/>
                    <a:cs typeface="Times New Roman" panose="02020603050405020304" pitchFamily="18" charset="0"/>
                  </a:rPr>
                  <a:t> </a:t>
                </a:r>
                <a:r>
                  <a:rPr lang="en-US" sz="1800" dirty="0"/>
                  <a:t>with probability </a:t>
                </a:r>
                <a14:m>
                  <m:oMath xmlns:m="http://schemas.openxmlformats.org/officeDocument/2006/math">
                    <m:f>
                      <m:fPr>
                        <m:ctrlPr>
                          <a:rPr lang="en-US" sz="1800" b="0" i="1" smtClean="0">
                            <a:latin typeface="Cambria Math" panose="02040503050406030204" pitchFamily="18" charset="0"/>
                          </a:rPr>
                        </m:ctrlPr>
                      </m:fPr>
                      <m:num>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sup>
                        </m:sSubSup>
                      </m:num>
                      <m:den>
                        <m:nary>
                          <m:naryPr>
                            <m:chr m:val="∑"/>
                            <m:ctrlPr>
                              <a:rPr lang="en-US" sz="1800" b="0" i="1" smtClean="0">
                                <a:latin typeface="Cambria Math" panose="02040503050406030204" pitchFamily="18" charset="0"/>
                              </a:rPr>
                            </m:ctrlPr>
                          </m:naryPr>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𝐾</m:t>
                            </m:r>
                          </m:sup>
                          <m:e>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𝑖</m:t>
                                </m:r>
                              </m:sub>
                              <m:sup>
                                <m:r>
                                  <a:rPr lang="en-US" sz="1800" b="0" i="1" smtClean="0">
                                    <a:latin typeface="Cambria Math" panose="02040503050406030204" pitchFamily="18" charset="0"/>
                                  </a:rPr>
                                  <m:t>𝑡</m:t>
                                </m:r>
                              </m:sup>
                            </m:sSubSup>
                          </m:e>
                        </m:nary>
                      </m:den>
                    </m:f>
                  </m:oMath>
                </a14:m>
                <a:r>
                  <a:rPr lang="en-US" sz="1800" dirty="0"/>
                  <a:t> </a:t>
                </a:r>
                <a:endParaRPr lang="en-US" sz="1800" i="1" dirty="0">
                  <a:solidFill>
                    <a:prstClr val="black"/>
                  </a:solidFill>
                  <a:latin typeface="Times New Roman" panose="02020603050405020304" pitchFamily="18" charset="0"/>
                  <a:cs typeface="Times New Roman" panose="02020603050405020304" pitchFamily="18" charset="0"/>
                </a:endParaRPr>
              </a:p>
              <a:p>
                <a:pPr lvl="0"/>
                <a:r>
                  <a:rPr lang="en-US" sz="1800" dirty="0"/>
                  <a:t>Receive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oMath>
                </a14:m>
                <a:endParaRPr lang="en-US" sz="1800" dirty="0"/>
              </a:p>
              <a:p>
                <a:pPr lvl="0"/>
                <a:r>
                  <a:rPr lang="en-US" sz="1800" dirty="0"/>
                  <a:t>Update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r>
                          <a:rPr lang="en-US" sz="1800" b="0" i="1" smtClean="0">
                            <a:latin typeface="Cambria Math" panose="02040503050406030204" pitchFamily="18" charset="0"/>
                          </a:rPr>
                          <m:t>+1</m:t>
                        </m:r>
                      </m:sup>
                    </m:sSubSup>
                    <m:r>
                      <a:rPr lang="en-US" sz="1800" b="0" i="1" smtClean="0">
                        <a:latin typeface="Cambria Math" panose="02040503050406030204" pitchFamily="18" charset="0"/>
                      </a:rPr>
                      <m: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up>
                        <m:r>
                          <a:rPr lang="en-US" sz="1800" b="0" i="1" smtClean="0">
                            <a:latin typeface="Cambria Math" panose="02040503050406030204" pitchFamily="18" charset="0"/>
                          </a:rPr>
                          <m:t>𝑡</m:t>
                        </m:r>
                      </m:sup>
                    </m:sSub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f>
                              <m:fPr>
                                <m:ctrlPr>
                                  <a:rPr lang="en-US" sz="1800" b="0" i="1" smtClean="0">
                                    <a:latin typeface="Cambria Math" panose="02040503050406030204" pitchFamily="18" charset="0"/>
                                  </a:rPr>
                                </m:ctrlPr>
                              </m:fPr>
                              <m:num>
                                <m:func>
                                  <m:funcPr>
                                    <m:ctrlPr>
                                      <a:rPr lang="en-US" sz="1800" b="0" i="1" smtClean="0">
                                        <a:latin typeface="Cambria Math" panose="02040503050406030204" pitchFamily="18" charset="0"/>
                                      </a:rPr>
                                    </m:ctrlPr>
                                  </m:funcPr>
                                  <m:fName>
                                    <m:r>
                                      <a:rPr lang="en-US" sz="1800" b="0" i="0" smtClean="0">
                                        <a:latin typeface="Cambria Math" panose="02040503050406030204" pitchFamily="18" charset="0"/>
                                      </a:rPr>
                                      <m:t>2</m:t>
                                    </m:r>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𝐾</m:t>
                                    </m:r>
                                  </m:e>
                                </m:func>
                              </m:num>
                              <m:den>
                                <m:r>
                                  <a:rPr lang="en-US" sz="1800" b="0" i="1" smtClean="0">
                                    <a:latin typeface="Cambria Math" panose="02040503050406030204" pitchFamily="18" charset="0"/>
                                  </a:rPr>
                                  <m:t>𝑇</m:t>
                                </m:r>
                              </m:den>
                            </m:f>
                          </m:e>
                        </m:rad>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𝑓</m:t>
                                </m:r>
                              </m:e>
                              <m:sub>
                                <m:r>
                                  <a:rPr lang="en-US" sz="1800" i="1">
                                    <a:solidFill>
                                      <a:prstClr val="black"/>
                                    </a:solidFill>
                                    <a:latin typeface="Cambria Math" panose="02040503050406030204" pitchFamily="18" charset="0"/>
                                    <a:cs typeface="Times New Roman" panose="02020603050405020304" pitchFamily="18" charset="0"/>
                                  </a:rPr>
                                  <m:t>𝑗</m:t>
                                </m:r>
                              </m:sub>
                            </m:sSub>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e>
                            </m:d>
                            <m:d>
                              <m:dPr>
                                <m:begChr m:val="["/>
                                <m:endChr m:val="]"/>
                                <m:ctrlPr>
                                  <a:rPr lang="en-US" sz="1800" b="0" i="1" smtClean="0">
                                    <a:solidFill>
                                      <a:prstClr val="black"/>
                                    </a:solidFill>
                                    <a:latin typeface="Cambria Math" panose="02040503050406030204" pitchFamily="18" charset="0"/>
                                    <a:cs typeface="Times New Roman" panose="02020603050405020304" pitchFamily="18" charset="0"/>
                                  </a:rPr>
                                </m:ctrlPr>
                              </m:dPr>
                              <m:e>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sub>
                                </m:sSub>
                              </m:e>
                            </m:d>
                          </m:e>
                        </m:func>
                      </m:sup>
                    </m:sSup>
                  </m:oMath>
                </a14:m>
                <a:r>
                  <a:rPr lang="en-US" sz="1800" dirty="0"/>
                  <a:t>, </a:t>
                </a:r>
                <a14:m>
                  <m:oMath xmlns:m="http://schemas.openxmlformats.org/officeDocument/2006/math">
                    <m:r>
                      <a:rPr lang="en-US" sz="1800" b="0" i="1" smtClean="0">
                        <a:latin typeface="Cambria Math" panose="02040503050406030204" pitchFamily="18" charset="0"/>
                      </a:rPr>
                      <m:t>𝑗</m:t>
                    </m:r>
                    <m:r>
                      <a:rPr lang="en-US" sz="1800" b="0" i="1" smtClean="0">
                        <a:latin typeface="Cambria Math" panose="02040503050406030204" pitchFamily="18" charset="0"/>
                      </a:rPr>
                      <m:t>=1,…,</m:t>
                    </m:r>
                    <m:r>
                      <a:rPr lang="en-US" sz="1800" b="0" i="1" smtClean="0">
                        <a:latin typeface="Cambria Math" panose="02040503050406030204" pitchFamily="18" charset="0"/>
                      </a:rPr>
                      <m:t>𝐾</m:t>
                    </m:r>
                  </m:oMath>
                </a14:m>
                <a:r>
                  <a:rPr lang="en-US" sz="1800" b="0" dirty="0"/>
                  <a:t> </a:t>
                </a:r>
              </a:p>
              <a:p>
                <a:pPr marL="114300" lvl="0" indent="0">
                  <a:buNone/>
                </a:pPr>
                <a:r>
                  <a:rPr lang="en-US" sz="1800" dirty="0">
                    <a:solidFill>
                      <a:prstClr val="black"/>
                    </a:solidFill>
                    <a:cs typeface="Times New Roman" panose="02020603050405020304" pitchFamily="18" charset="0"/>
                  </a:rPr>
                  <a:t>       </a:t>
                </a:r>
                <a14:m>
                  <m:oMath xmlns:m="http://schemas.openxmlformats.org/officeDocument/2006/math">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𝑓</m:t>
                        </m:r>
                      </m:e>
                      <m:sub>
                        <m:r>
                          <a:rPr lang="en-US" sz="1800" i="1">
                            <a:solidFill>
                              <a:prstClr val="black"/>
                            </a:solidFill>
                            <a:latin typeface="Cambria Math" panose="02040503050406030204" pitchFamily="18" charset="0"/>
                            <a:cs typeface="Times New Roman" panose="02020603050405020304" pitchFamily="18" charset="0"/>
                          </a:rPr>
                          <m:t>𝑗</m:t>
                        </m:r>
                      </m:sub>
                    </m:sSub>
                    <m:d>
                      <m:dPr>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𝑥</m:t>
                            </m:r>
                          </m:e>
                          <m:sub>
                            <m:r>
                              <a:rPr lang="en-US" sz="1800" i="1">
                                <a:solidFill>
                                  <a:prstClr val="black"/>
                                </a:solidFill>
                                <a:latin typeface="Cambria Math" panose="02040503050406030204" pitchFamily="18" charset="0"/>
                                <a:cs typeface="Times New Roman" panose="02020603050405020304" pitchFamily="18" charset="0"/>
                              </a:rPr>
                              <m:t>𝑡</m:t>
                            </m:r>
                          </m:sub>
                        </m:sSub>
                      </m:e>
                    </m:d>
                    <m:d>
                      <m:dPr>
                        <m:begChr m:val="["/>
                        <m:endChr m:val="]"/>
                        <m:ctrlPr>
                          <a:rPr lang="en-US" sz="1800" i="1">
                            <a:solidFill>
                              <a:prstClr val="black"/>
                            </a:solidFill>
                            <a:latin typeface="Cambria Math" panose="02040503050406030204" pitchFamily="18" charset="0"/>
                            <a:cs typeface="Times New Roman" panose="02020603050405020304" pitchFamily="18" charset="0"/>
                          </a:rPr>
                        </m:ctrlPr>
                      </m:dPr>
                      <m:e>
                        <m:sSub>
                          <m:sSubPr>
                            <m:ctrlPr>
                              <a:rPr lang="en-US" sz="1800" i="1">
                                <a:solidFill>
                                  <a:prstClr val="black"/>
                                </a:solidFill>
                                <a:latin typeface="Cambria Math" panose="02040503050406030204" pitchFamily="18" charset="0"/>
                                <a:cs typeface="Times New Roman" panose="02020603050405020304" pitchFamily="18" charset="0"/>
                              </a:rPr>
                            </m:ctrlPr>
                          </m:sSubPr>
                          <m:e>
                            <m:r>
                              <a:rPr lang="en-US" sz="1800" i="1">
                                <a:solidFill>
                                  <a:prstClr val="black"/>
                                </a:solidFill>
                                <a:latin typeface="Cambria Math" panose="02040503050406030204" pitchFamily="18" charset="0"/>
                                <a:cs typeface="Times New Roman" panose="02020603050405020304" pitchFamily="18" charset="0"/>
                              </a:rPr>
                              <m:t>𝑦</m:t>
                            </m:r>
                          </m:e>
                          <m:sub>
                            <m:r>
                              <a:rPr lang="en-US" sz="1800" i="1">
                                <a:solidFill>
                                  <a:prstClr val="black"/>
                                </a:solidFill>
                                <a:latin typeface="Cambria Math" panose="02040503050406030204" pitchFamily="18" charset="0"/>
                                <a:cs typeface="Times New Roman" panose="02020603050405020304" pitchFamily="18" charset="0"/>
                              </a:rPr>
                              <m:t>𝑡</m:t>
                            </m:r>
                          </m:sub>
                        </m:sSub>
                      </m:e>
                    </m:d>
                  </m:oMath>
                </a14:m>
                <a:r>
                  <a:rPr lang="en-US" sz="1800" dirty="0"/>
                  <a:t> is the probability of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𝑡</m:t>
                        </m:r>
                      </m:sub>
                    </m:sSub>
                  </m:oMath>
                </a14:m>
                <a:r>
                  <a:rPr lang="en-US" sz="1800" dirty="0"/>
                  <a:t> under distribution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𝑗</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oMath>
                </a14:m>
                <a:endParaRPr lang="en-US" sz="1800" dirty="0"/>
              </a:p>
            </p:txBody>
          </p:sp>
        </mc:Choice>
        <mc:Fallback xmlns="">
          <p:sp>
            <p:nvSpPr>
              <p:cNvPr id="24"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473552"/>
                <a:ext cx="10839428" cy="600122"/>
              </a:xfrm>
              <a:prstGeom prst="rect">
                <a:avLst/>
              </a:prstGeom>
              <a:blipFill>
                <a:blip r:embed="rId2"/>
                <a:stretch>
                  <a:fillRect b="-35510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2" y="4611979"/>
                <a:ext cx="11709957" cy="539571"/>
              </a:xfrm>
              <a:prstGeom prst="rect">
                <a:avLst/>
              </a:prstGeom>
              <a:noFill/>
            </p:spPr>
            <p:txBody>
              <a:bodyPr wrap="square" rtlCol="0">
                <a:spAutoFit/>
              </a:bodyPr>
              <a:lstStyle/>
              <a:p>
                <a:pPr lvl="0">
                  <a:defRPr/>
                </a:pPr>
                <a:r>
                  <a:rPr lang="en-US" sz="2400" dirty="0">
                    <a:solidFill>
                      <a:prstClr val="black"/>
                    </a:solidFill>
                  </a:rPr>
                  <a:t>The WMA achieves total </a:t>
                </a:r>
                <a:r>
                  <a:rPr lang="en-US" sz="2400" dirty="0" err="1">
                    <a:solidFill>
                      <a:prstClr val="black"/>
                    </a:solidFill>
                  </a:rPr>
                  <a:t>Kullback-Leibler</a:t>
                </a:r>
                <a:r>
                  <a:rPr lang="en-US" sz="2400" dirty="0">
                    <a:solidFill>
                      <a:prstClr val="black"/>
                    </a:solidFill>
                  </a:rPr>
                  <a:t> distance </a:t>
                </a:r>
                <a14:m>
                  <m:oMath xmlns:m="http://schemas.openxmlformats.org/officeDocument/2006/math">
                    <m:r>
                      <a:rPr lang="en-US" sz="2400" b="0" i="1" smtClean="0">
                        <a:solidFill>
                          <a:prstClr val="black"/>
                        </a:solidFill>
                        <a:latin typeface="Cambria Math" panose="02040503050406030204" pitchFamily="18" charset="0"/>
                      </a:rPr>
                      <m:t>𝑂</m:t>
                    </m:r>
                    <m:r>
                      <a:rPr lang="en-US" sz="2400" b="0" i="1" smtClean="0">
                        <a:solidFill>
                          <a:prstClr val="black"/>
                        </a:solidFill>
                        <a:latin typeface="Cambria Math" panose="02040503050406030204" pitchFamily="18" charset="0"/>
                      </a:rPr>
                      <m:t>(</m:t>
                    </m:r>
                    <m:rad>
                      <m:radPr>
                        <m:degHide m:val="on"/>
                        <m:ctrlPr>
                          <a:rPr lang="en-US" sz="2400" b="0" i="1" smtClean="0">
                            <a:solidFill>
                              <a:prstClr val="black"/>
                            </a:solidFill>
                            <a:latin typeface="Cambria Math" panose="02040503050406030204" pitchFamily="18" charset="0"/>
                          </a:rPr>
                        </m:ctrlPr>
                      </m:radPr>
                      <m:deg/>
                      <m:e>
                        <m:r>
                          <a:rPr lang="en-US" sz="2400" b="0" i="1" smtClean="0">
                            <a:solidFill>
                              <a:prstClr val="black"/>
                            </a:solidFill>
                            <a:latin typeface="Cambria Math" panose="02040503050406030204" pitchFamily="18" charset="0"/>
                          </a:rPr>
                          <m:t>2</m:t>
                        </m:r>
                        <m:r>
                          <a:rPr lang="en-US" sz="2400" b="0" i="1" smtClean="0">
                            <a:solidFill>
                              <a:prstClr val="black"/>
                            </a:solidFill>
                            <a:latin typeface="Cambria Math" panose="02040503050406030204" pitchFamily="18" charset="0"/>
                          </a:rPr>
                          <m:t>𝑇</m:t>
                        </m:r>
                        <m:func>
                          <m:funcPr>
                            <m:ctrlPr>
                              <a:rPr lang="en-US" sz="2400" i="1">
                                <a:solidFill>
                                  <a:prstClr val="black"/>
                                </a:solidFill>
                                <a:latin typeface="Cambria Math" panose="02040503050406030204" pitchFamily="18" charset="0"/>
                              </a:rPr>
                            </m:ctrlPr>
                          </m:funcPr>
                          <m:fName>
                            <m:r>
                              <m:rPr>
                                <m:sty m:val="p"/>
                              </m:rPr>
                              <a:rPr lang="en-US" sz="2400">
                                <a:solidFill>
                                  <a:prstClr val="black"/>
                                </a:solidFill>
                                <a:latin typeface="Cambria Math" panose="02040503050406030204" pitchFamily="18" charset="0"/>
                              </a:rPr>
                              <m:t>log</m:t>
                            </m:r>
                          </m:fName>
                          <m:e>
                            <m:r>
                              <a:rPr lang="en-US" sz="2400" i="1">
                                <a:solidFill>
                                  <a:prstClr val="black"/>
                                </a:solidFill>
                                <a:latin typeface="Cambria Math" panose="02040503050406030204" pitchFamily="18" charset="0"/>
                              </a:rPr>
                              <m:t>𝐾</m:t>
                            </m:r>
                          </m:e>
                        </m:func>
                      </m:e>
                    </m:rad>
                    <m:r>
                      <a:rPr lang="en-US" sz="2400" b="0" i="1" smtClean="0">
                        <a:solidFill>
                          <a:prstClr val="black"/>
                        </a:solidFill>
                        <a:latin typeface="Cambria Math" panose="02040503050406030204" pitchFamily="18" charset="0"/>
                      </a:rPr>
                      <m:t> )</m:t>
                    </m:r>
                  </m:oMath>
                </a14:m>
                <a:endParaRPr lang="en-US" dirty="0">
                  <a:solidFill>
                    <a:srgbClr val="E7E6E6">
                      <a:lumMod val="50000"/>
                    </a:srgbClr>
                  </a:solidFill>
                </a:endParaRPr>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611979"/>
                <a:ext cx="11709957" cy="539571"/>
              </a:xfrm>
              <a:prstGeom prst="rect">
                <a:avLst/>
              </a:prstGeom>
              <a:blipFill>
                <a:blip r:embed="rId3"/>
                <a:stretch>
                  <a:fillRect l="-781" b="-22727"/>
                </a:stretch>
              </a:blipFill>
            </p:spPr>
            <p:txBody>
              <a:bodyPr/>
              <a:lstStyle/>
              <a:p>
                <a:r>
                  <a:rPr lang="en-US">
                    <a:noFill/>
                  </a:rPr>
                  <a:t> </a:t>
                </a:r>
              </a:p>
            </p:txBody>
          </p:sp>
        </mc:Fallback>
      </mc:AlternateContent>
      <p:sp>
        <p:nvSpPr>
          <p:cNvPr id="23" name="TextBox 45">
            <a:extLst>
              <a:ext uri="{FF2B5EF4-FFF2-40B4-BE49-F238E27FC236}">
                <a16:creationId xmlns:a16="http://schemas.microsoft.com/office/drawing/2014/main" id="{2B1089E9-A049-4E7B-A562-2EA8E4245FB5}"/>
              </a:ext>
            </a:extLst>
          </p:cNvPr>
          <p:cNvSpPr txBox="1"/>
          <p:nvPr/>
        </p:nvSpPr>
        <p:spPr>
          <a:xfrm>
            <a:off x="4942784" y="5315268"/>
            <a:ext cx="1268938" cy="461665"/>
          </a:xfrm>
          <a:prstGeom prst="rect">
            <a:avLst/>
          </a:prstGeom>
          <a:noFill/>
        </p:spPr>
        <p:txBody>
          <a:bodyPr wrap="square" rtlCol="0">
            <a:spAutoFit/>
          </a:bodyPr>
          <a:lstStyle/>
          <a:p>
            <a:pPr lvl="0">
              <a:defRPr/>
            </a:pPr>
            <a:r>
              <a:rPr lang="en-US" sz="2400" b="1" dirty="0">
                <a:solidFill>
                  <a:srgbClr val="00B050"/>
                </a:solidFill>
              </a:rPr>
              <a:t>Optimal</a:t>
            </a:r>
            <a:endParaRPr lang="en-US" b="1" dirty="0">
              <a:solidFill>
                <a:srgbClr val="00B050"/>
              </a:solidFill>
            </a:endParaRPr>
          </a:p>
        </p:txBody>
      </p:sp>
    </p:spTree>
    <p:extLst>
      <p:ext uri="{BB962C8B-B14F-4D97-AF65-F5344CB8AC3E}">
        <p14:creationId xmlns:p14="http://schemas.microsoft.com/office/powerpoint/2010/main" val="12355009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Content Placeholder 5">
                <a:extLst>
                  <a:ext uri="{FF2B5EF4-FFF2-40B4-BE49-F238E27FC236}">
                    <a16:creationId xmlns:a16="http://schemas.microsoft.com/office/drawing/2014/main" id="{DDB85DF0-17F5-6117-1188-F378BF0CCE97}"/>
                  </a:ext>
                </a:extLst>
              </p:cNvPr>
              <p:cNvSpPr txBox="1">
                <a:spLocks/>
              </p:cNvSpPr>
              <p:nvPr/>
            </p:nvSpPr>
            <p:spPr>
              <a:xfrm>
                <a:off x="792008" y="1620280"/>
                <a:ext cx="10839428" cy="2086641"/>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solidFill>
                      <a:prstClr val="black"/>
                    </a:solidFill>
                    <a:latin typeface="Times New Roman" panose="02020603050405020304" pitchFamily="18" charset="0"/>
                    <a:cs typeface="Times New Roman" panose="02020603050405020304" pitchFamily="18" charset="0"/>
                  </a:rPr>
                  <a:t>Nature reveals privatized version </a:t>
                </a:r>
                <a14:m>
                  <m:oMath xmlns:m="http://schemas.openxmlformats.org/officeDocument/2006/math">
                    <m:sSub>
                      <m:sSubPr>
                        <m:ctrlPr>
                          <a:rPr lang="en-US" sz="1800" b="0" i="1" dirty="0" smtClean="0">
                            <a:solidFill>
                              <a:srgbClr val="FF0000"/>
                            </a:solidFill>
                            <a:latin typeface="Cambria Math" panose="02040503050406030204" pitchFamily="18" charset="0"/>
                            <a:cs typeface="Times New Roman" panose="02020603050405020304" pitchFamily="18" charset="0"/>
                          </a:rPr>
                        </m:ctrlPr>
                      </m:sSubPr>
                      <m:e>
                        <m:acc>
                          <m:accPr>
                            <m:chr m:val="̃"/>
                            <m:ctrlPr>
                              <a:rPr lang="en-US" sz="1800" b="0" i="1" smtClean="0">
                                <a:solidFill>
                                  <a:srgbClr val="FF0000"/>
                                </a:solidFill>
                                <a:latin typeface="Cambria Math" panose="02040503050406030204" pitchFamily="18" charset="0"/>
                                <a:cs typeface="Times New Roman" panose="02020603050405020304" pitchFamily="18" charset="0"/>
                              </a:rPr>
                            </m:ctrlPr>
                          </m:accPr>
                          <m:e>
                            <m:r>
                              <a:rPr lang="en-US" sz="1800" b="0" i="1" smtClean="0">
                                <a:solidFill>
                                  <a:srgbClr val="FF0000"/>
                                </a:solidFill>
                                <a:latin typeface="Cambria Math" panose="02040503050406030204" pitchFamily="18" charset="0"/>
                                <a:cs typeface="Times New Roman" panose="02020603050405020304" pitchFamily="18" charset="0"/>
                              </a:rPr>
                              <m:t>𝑦</m:t>
                            </m:r>
                          </m:e>
                        </m:acc>
                      </m:e>
                      <m:sub>
                        <m:r>
                          <a:rPr lang="en-US" sz="1800" b="0" i="1" dirty="0" smtClean="0">
                            <a:solidFill>
                              <a:srgbClr val="FF0000"/>
                            </a:solidFill>
                            <a:latin typeface="Cambria Math" panose="02040503050406030204" pitchFamily="18" charset="0"/>
                          </a:rPr>
                          <m:t>𝑡</m:t>
                        </m:r>
                      </m:sub>
                    </m:sSub>
                  </m:oMath>
                </a14:m>
                <a:r>
                  <a:rPr lang="en-US" sz="1800" dirty="0">
                    <a:solidFill>
                      <a:prstClr val="black"/>
                    </a:solidFill>
                    <a:latin typeface="Times New Roman" panose="02020603050405020304" pitchFamily="18" charset="0"/>
                    <a:cs typeface="Times New Roman" panose="02020603050405020304" pitchFamily="18" charset="0"/>
                  </a:rPr>
                  <a:t> of </a:t>
                </a:r>
                <a14:m>
                  <m:oMath xmlns:m="http://schemas.openxmlformats.org/officeDocument/2006/math">
                    <m:sSub>
                      <m:sSubPr>
                        <m:ctrlPr>
                          <a:rPr lang="en-US" sz="1800" b="0" i="1" smtClean="0">
                            <a:solidFill>
                              <a:prstClr val="black"/>
                            </a:solidFill>
                            <a:latin typeface="Cambria Math" panose="02040503050406030204" pitchFamily="18" charset="0"/>
                            <a:cs typeface="Times New Roman" panose="02020603050405020304" pitchFamily="18" charset="0"/>
                          </a:rPr>
                        </m:ctrlPr>
                      </m:sSubPr>
                      <m:e>
                        <m:r>
                          <a:rPr lang="en-US" sz="1800" b="0" i="1" smtClean="0">
                            <a:solidFill>
                              <a:prstClr val="black"/>
                            </a:solidFill>
                            <a:latin typeface="Cambria Math" panose="02040503050406030204" pitchFamily="18" charset="0"/>
                            <a:cs typeface="Times New Roman" panose="02020603050405020304" pitchFamily="18" charset="0"/>
                          </a:rPr>
                          <m:t>𝑦</m:t>
                        </m:r>
                      </m:e>
                      <m:sub>
                        <m:r>
                          <a:rPr lang="en-US" sz="1800" b="0" i="1" smtClean="0">
                            <a:solidFill>
                              <a:prstClr val="black"/>
                            </a:solidFill>
                            <a:latin typeface="Cambria Math" panose="02040503050406030204" pitchFamily="18" charset="0"/>
                            <a:cs typeface="Times New Roman" panose="02020603050405020304" pitchFamily="18" charset="0"/>
                          </a:rPr>
                          <m:t>𝑡</m:t>
                        </m:r>
                      </m:sub>
                    </m:sSub>
                  </m:oMath>
                </a14:m>
                <a:r>
                  <a:rPr lang="en-US" sz="1800" dirty="0">
                    <a:solidFill>
                      <a:prstClr val="black"/>
                    </a:solidFill>
                    <a:latin typeface="Times New Roman" panose="02020603050405020304" pitchFamily="18" charset="0"/>
                    <a:cs typeface="Times New Roman" panose="02020603050405020304" pitchFamily="18" charset="0"/>
                  </a:rPr>
                  <a:t> to the learner</a:t>
                </a:r>
              </a:p>
              <a:p>
                <a14:m>
                  <m:oMath xmlns:m="http://schemas.openxmlformats.org/officeDocument/2006/math">
                    <m:sSub>
                      <m:sSubPr>
                        <m:ctrlPr>
                          <a:rPr lang="en-US" sz="1800" i="1" dirty="0" smtClean="0">
                            <a:solidFill>
                              <a:schemeClr val="tx1"/>
                            </a:solidFill>
                            <a:latin typeface="Cambria Math" panose="02040503050406030204" pitchFamily="18" charset="0"/>
                            <a:cs typeface="Times New Roman" panose="02020603050405020304" pitchFamily="18" charset="0"/>
                          </a:rPr>
                        </m:ctrlPr>
                      </m:sSubPr>
                      <m:e>
                        <m:acc>
                          <m:accPr>
                            <m:chr m:val="̃"/>
                            <m:ctrlPr>
                              <a:rPr lang="en-US" sz="1800" i="1">
                                <a:solidFill>
                                  <a:schemeClr val="tx1"/>
                                </a:solidFill>
                                <a:latin typeface="Cambria Math" panose="02040503050406030204" pitchFamily="18" charset="0"/>
                                <a:cs typeface="Times New Roman" panose="02020603050405020304" pitchFamily="18" charset="0"/>
                              </a:rPr>
                            </m:ctrlPr>
                          </m:accPr>
                          <m:e>
                            <m:r>
                              <a:rPr lang="en-US" sz="1800" i="1">
                                <a:solidFill>
                                  <a:schemeClr val="tx1"/>
                                </a:solidFill>
                                <a:latin typeface="Cambria Math" panose="02040503050406030204" pitchFamily="18" charset="0"/>
                                <a:cs typeface="Times New Roman" panose="02020603050405020304" pitchFamily="18" charset="0"/>
                              </a:rPr>
                              <m:t>𝑦</m:t>
                            </m:r>
                          </m:e>
                        </m:acc>
                      </m:e>
                      <m:sub>
                        <m:r>
                          <a:rPr lang="en-US" sz="1800" i="1" dirty="0">
                            <a:solidFill>
                              <a:schemeClr val="tx1"/>
                            </a:solidFill>
                            <a:latin typeface="Cambria Math" panose="02040503050406030204" pitchFamily="18" charset="0"/>
                          </a:rPr>
                          <m:t>𝑡</m:t>
                        </m:r>
                      </m:sub>
                    </m:sSub>
                  </m:oMath>
                </a14:m>
                <a:r>
                  <a:rPr lang="en-US" sz="1800" dirty="0">
                    <a:solidFill>
                      <a:prstClr val="black"/>
                    </a:solidFill>
                    <a:latin typeface="Times New Roman" panose="02020603050405020304" pitchFamily="18" charset="0"/>
                    <a:cs typeface="Times New Roman" panose="02020603050405020304" pitchFamily="18" charset="0"/>
                  </a:rPr>
                  <a:t> is differentially privately generated</a:t>
                </a:r>
              </a:p>
            </p:txBody>
          </p:sp>
        </mc:Choice>
        <mc:Fallback xmlns="">
          <p:sp>
            <p:nvSpPr>
              <p:cNvPr id="24"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792008" y="1620280"/>
                <a:ext cx="10839428" cy="2086641"/>
              </a:xfrm>
              <a:prstGeom prst="rect">
                <a:avLst/>
              </a:prstGeom>
              <a:blipFill>
                <a:blip r:embed="rId2"/>
                <a:stretch>
                  <a:fillRect/>
                </a:stretch>
              </a:blipFill>
              <a:ln>
                <a:noFill/>
              </a:ln>
            </p:spPr>
            <p:txBody>
              <a:bodyPr/>
              <a:lstStyle/>
              <a:p>
                <a:r>
                  <a:rPr lang="en-US">
                    <a:noFill/>
                  </a:rPr>
                  <a:t> </a:t>
                </a:r>
              </a:p>
            </p:txBody>
          </p:sp>
        </mc:Fallback>
      </mc:AlternateContent>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ifferentially</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rivate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nline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a:t>
            </a:r>
            <a:r>
              <a:rPr kumimoji="0" lang="en-US" altLang="zh-CN" sz="36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2" name="矩形 1"/>
          <p:cNvSpPr/>
          <p:nvPr/>
        </p:nvSpPr>
        <p:spPr>
          <a:xfrm>
            <a:off x="6017168" y="3087323"/>
            <a:ext cx="1206631"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Learner</a:t>
            </a:r>
          </a:p>
        </p:txBody>
      </p:sp>
      <p:cxnSp>
        <p:nvCxnSpPr>
          <p:cNvPr id="4" name="直接箭头连接符 3"/>
          <p:cNvCxnSpPr/>
          <p:nvPr/>
        </p:nvCxnSpPr>
        <p:spPr>
          <a:xfrm>
            <a:off x="1963858" y="3406450"/>
            <a:ext cx="1311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 Placeholder 1">
                <a:extLst>
                  <a:ext uri="{FF2B5EF4-FFF2-40B4-BE49-F238E27FC236}">
                    <a16:creationId xmlns:a16="http://schemas.microsoft.com/office/drawing/2014/main" id="{FE620B9A-A4AF-42BF-8E97-AA2FA1377A97}"/>
                  </a:ext>
                </a:extLst>
              </p:cNvPr>
              <p:cNvSpPr txBox="1">
                <a:spLocks/>
              </p:cNvSpPr>
              <p:nvPr/>
            </p:nvSpPr>
            <p:spPr>
              <a:xfrm>
                <a:off x="1614163" y="2764205"/>
                <a:ext cx="1813438" cy="642278"/>
              </a:xfrm>
              <a:prstGeom prst="rect">
                <a:avLst/>
              </a:prstGeom>
            </p:spPr>
            <p:txBody>
              <a:bodyPr wrap="square" lIns="196113" tIns="196113" rIns="196113" bIns="196113">
                <a:spAutoFit/>
              </a:bodyPr>
              <a:lstStyle>
                <a:lvl1pPr marL="0" indent="0" algn="l" defTabSz="3765366" rtl="0" eaLnBrk="1" latinLnBrk="0" hangingPunct="1">
                  <a:spcBef>
                    <a:spcPct val="20000"/>
                  </a:spcBef>
                  <a:buFont typeface="Arial" pitchFamily="34" charset="0"/>
                  <a:buNone/>
                  <a:defRPr sz="24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274733"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2pPr>
                <a:lvl3pPr marL="1765015" indent="-490282"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3pPr>
                <a:lvl4pPr marL="2304325" indent="-539310"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4pPr>
                <a:lvl5pPr marL="2696551" indent="-392226" algn="l" defTabSz="3765366" rtl="0" eaLnBrk="1" latinLnBrk="0" hangingPunct="1">
                  <a:spcBef>
                    <a:spcPct val="20000"/>
                  </a:spcBef>
                  <a:buFont typeface="Arial" pitchFamily="34" charset="0"/>
                  <a:buChar char="»"/>
                  <a:defRPr sz="2200" kern="1200">
                    <a:solidFill>
                      <a:schemeClr val="tx1"/>
                    </a:solidFill>
                    <a:latin typeface="Trebuchet MS" pitchFamily="34" charset="0"/>
                    <a:ea typeface="+mn-ea"/>
                    <a:cs typeface="+mn-cs"/>
                  </a:defRPr>
                </a:lvl5pPr>
                <a:lvl6pPr marL="10354757"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237439"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120122"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002805" indent="-941342" algn="l" defTabSz="3765366" rtl="0" eaLnBrk="1" latinLnBrk="0" hangingPunct="1">
                  <a:spcBef>
                    <a:spcPct val="20000"/>
                  </a:spcBef>
                  <a:buFont typeface="Arial" pitchFamily="34" charset="0"/>
                  <a:buChar char="•"/>
                  <a:defRPr sz="8300" kern="1200">
                    <a:solidFill>
                      <a:schemeClr val="tx1"/>
                    </a:solidFill>
                    <a:latin typeface="+mn-lt"/>
                    <a:ea typeface="+mn-ea"/>
                    <a:cs typeface="+mn-cs"/>
                  </a:defRPr>
                </a:lvl9pPr>
              </a:lstStyle>
              <a:p>
                <a:pPr marL="0" marR="0" lvl="0" indent="0" algn="l" defTabSz="3765366" rtl="0" eaLnBrk="1" fontAlgn="auto" latinLnBrk="0" hangingPunct="1">
                  <a:lnSpc>
                    <a:spcPct val="100000"/>
                  </a:lnSpc>
                  <a:spcBef>
                    <a:spcPct val="20000"/>
                  </a:spcBef>
                  <a:spcAft>
                    <a:spcPts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𝑓</m:t>
                      </m:r>
                      <m:d>
                        <m:d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b>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𝑡</m:t>
                              </m:r>
                            </m:sub>
                          </m:sSub>
                        </m:e>
                      </m:d>
                    </m:oMath>
                  </m:oMathPara>
                </a14:m>
                <a:endParaRPr kumimoji="0" lang="en-US" sz="1600" b="0" i="1"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mc:Choice>
        <mc:Fallback xmlns="">
          <p:sp>
            <p:nvSpPr>
              <p:cNvPr id="17" name="Text Placeholder 1">
                <a:extLst>
                  <a:ext uri="{FF2B5EF4-FFF2-40B4-BE49-F238E27FC236}">
                    <a16:creationId xmlns:a16="http://schemas.microsoft.com/office/drawing/2014/main" id="{FE620B9A-A4AF-42BF-8E97-AA2FA1377A97}"/>
                  </a:ext>
                </a:extLst>
              </p:cNvPr>
              <p:cNvSpPr txBox="1">
                <a:spLocks noRot="1" noChangeAspect="1" noMove="1" noResize="1" noEditPoints="1" noAdjustHandles="1" noChangeArrowheads="1" noChangeShapeType="1" noTextEdit="1"/>
              </p:cNvSpPr>
              <p:nvPr/>
            </p:nvSpPr>
            <p:spPr>
              <a:xfrm>
                <a:off x="1614163" y="2764205"/>
                <a:ext cx="1813438" cy="642278"/>
              </a:xfrm>
              <a:prstGeom prst="rect">
                <a:avLst/>
              </a:prstGeom>
              <a:blipFill>
                <a:blip r:embed="rId3"/>
                <a:stretch>
                  <a:fillRect/>
                </a:stretch>
              </a:blipFill>
            </p:spPr>
            <p:txBody>
              <a:bodyPr/>
              <a:lstStyle/>
              <a:p>
                <a:r>
                  <a:rPr lang="en-US">
                    <a:noFill/>
                  </a:rPr>
                  <a:t> </a:t>
                </a:r>
              </a:p>
            </p:txBody>
          </p:sp>
        </mc:Fallback>
      </mc:AlternateContent>
      <p:sp>
        <p:nvSpPr>
          <p:cNvPr id="25" name="矩形 24"/>
          <p:cNvSpPr/>
          <p:nvPr/>
        </p:nvSpPr>
        <p:spPr>
          <a:xfrm>
            <a:off x="3274906" y="3086490"/>
            <a:ext cx="1340774" cy="66360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Nature</a:t>
            </a:r>
            <a:endParaRPr lang="en-US" dirty="0">
              <a:solidFill>
                <a:schemeClr val="tx1"/>
              </a:solidFill>
            </a:endParaRPr>
          </a:p>
        </p:txBody>
      </p:sp>
      <p:cxnSp>
        <p:nvCxnSpPr>
          <p:cNvPr id="26" name="直接箭头连接符 25"/>
          <p:cNvCxnSpPr/>
          <p:nvPr/>
        </p:nvCxnSpPr>
        <p:spPr>
          <a:xfrm>
            <a:off x="4615680" y="3343175"/>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p:cNvSpPr/>
              <p:nvPr/>
            </p:nvSpPr>
            <p:spPr>
              <a:xfrm>
                <a:off x="4303843" y="2881168"/>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prstClr val="black"/>
                              </a:solidFill>
                              <a:latin typeface="Cambria Math" panose="02040503050406030204" pitchFamily="18" charset="0"/>
                              <a:cs typeface="Times New Roman" panose="02020603050405020304" pitchFamily="18" charset="0"/>
                            </a:rPr>
                          </m:ctrlPr>
                        </m:sSubPr>
                        <m:e>
                          <m:r>
                            <a:rPr lang="en-US" i="1" smtClean="0">
                              <a:solidFill>
                                <a:prstClr val="black"/>
                              </a:solidFill>
                              <a:latin typeface="Cambria Math" panose="02040503050406030204" pitchFamily="18" charset="0"/>
                              <a:cs typeface="Times New Roman" panose="02020603050405020304" pitchFamily="18" charset="0"/>
                            </a:rPr>
                            <m:t>𝑥</m:t>
                          </m:r>
                        </m:e>
                        <m:sub>
                          <m:r>
                            <a:rPr lang="en-US" b="0" i="1" smtClean="0">
                              <a:solidFill>
                                <a:prstClr val="black"/>
                              </a:solidFill>
                              <a:latin typeface="Cambria Math" panose="02040503050406030204" pitchFamily="18" charset="0"/>
                              <a:cs typeface="Times New Roman" panose="02020603050405020304" pitchFamily="18" charset="0"/>
                            </a:rPr>
                            <m:t>𝑡</m:t>
                          </m:r>
                        </m:sub>
                      </m:sSub>
                    </m:oMath>
                  </m:oMathPara>
                </a14:m>
                <a:endParaRPr lang="en-US" dirty="0"/>
              </a:p>
            </p:txBody>
          </p:sp>
        </mc:Choice>
        <mc:Fallback xmlns="">
          <p:sp>
            <p:nvSpPr>
              <p:cNvPr id="18" name="矩形 17"/>
              <p:cNvSpPr>
                <a:spLocks noRot="1" noChangeAspect="1" noMove="1" noResize="1" noEditPoints="1" noAdjustHandles="1" noChangeArrowheads="1" noChangeShapeType="1" noTextEdit="1"/>
              </p:cNvSpPr>
              <p:nvPr/>
            </p:nvSpPr>
            <p:spPr>
              <a:xfrm>
                <a:off x="4303843" y="2881168"/>
                <a:ext cx="2056493" cy="369332"/>
              </a:xfrm>
              <a:prstGeom prst="rect">
                <a:avLst/>
              </a:prstGeom>
              <a:blipFill>
                <a:blip r:embed="rId4"/>
                <a:stretch>
                  <a:fillRect/>
                </a:stretch>
              </a:blipFill>
            </p:spPr>
            <p:txBody>
              <a:bodyPr/>
              <a:lstStyle/>
              <a:p>
                <a:r>
                  <a:rPr lang="en-US">
                    <a:noFill/>
                  </a:rPr>
                  <a:t> </a:t>
                </a:r>
              </a:p>
            </p:txBody>
          </p:sp>
        </mc:Fallback>
      </mc:AlternateContent>
      <p:cxnSp>
        <p:nvCxnSpPr>
          <p:cNvPr id="32" name="直接箭头连接符 31"/>
          <p:cNvCxnSpPr/>
          <p:nvPr/>
        </p:nvCxnSpPr>
        <p:spPr>
          <a:xfrm>
            <a:off x="7223799" y="3408379"/>
            <a:ext cx="26462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矩形 32"/>
              <p:cNvSpPr/>
              <p:nvPr/>
            </p:nvSpPr>
            <p:spPr>
              <a:xfrm>
                <a:off x="7321765" y="2873377"/>
                <a:ext cx="2548262" cy="384914"/>
              </a:xfrm>
              <a:prstGeom prst="rect">
                <a:avLst/>
              </a:prstGeom>
            </p:spPr>
            <p:txBody>
              <a:bodyPr wrap="none">
                <a:spAutoFit/>
              </a:bodyPr>
              <a:lstStyle/>
              <a:p>
                <a:pPr lvl="0" defTabSz="3765366">
                  <a:spcBef>
                    <a:spcPct val="20000"/>
                  </a:spcBef>
                  <a:defRPr/>
                </a:pPr>
                <a14:m>
                  <m:oMathPara xmlns:m="http://schemas.openxmlformats.org/officeDocument/2006/math">
                    <m:oMathParaPr>
                      <m:jc m:val="centerGroup"/>
                    </m:oMathParaPr>
                    <m:oMath xmlns:m="http://schemas.openxmlformats.org/officeDocument/2006/math">
                      <m:acc>
                        <m:accPr>
                          <m:chr m:val="̂"/>
                          <m:ctrlPr>
                            <a:rPr lang="en-US" b="0" i="1" smtClean="0">
                              <a:solidFill>
                                <a:prstClr val="black"/>
                              </a:solidFill>
                              <a:latin typeface="Cambria Math" panose="02040503050406030204" pitchFamily="18" charset="0"/>
                              <a:cs typeface="Times New Roman" panose="02020603050405020304" pitchFamily="18" charset="0"/>
                            </a:rPr>
                          </m:ctrlPr>
                        </m:accPr>
                        <m:e>
                          <m:r>
                            <a:rPr lang="en-US" b="0" i="1" smtClean="0">
                              <a:solidFill>
                                <a:prstClr val="black"/>
                              </a:solidFill>
                              <a:latin typeface="Cambria Math" panose="02040503050406030204" pitchFamily="18" charset="0"/>
                              <a:cs typeface="Times New Roman" panose="02020603050405020304" pitchFamily="18" charset="0"/>
                            </a:rPr>
                            <m:t>𝑓</m:t>
                          </m:r>
                        </m:e>
                      </m:acc>
                      <m:r>
                        <a:rPr lang="en-US" b="0" i="1" smtClean="0">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1 </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𝑥</m:t>
                          </m:r>
                        </m:e>
                        <m:sub>
                          <m:r>
                            <a:rPr lang="en-US" i="1">
                              <a:solidFill>
                                <a:prstClr val="black"/>
                              </a:solidFill>
                              <a:latin typeface="Cambria Math" panose="02040503050406030204" pitchFamily="18" charset="0"/>
                              <a:cs typeface="Times New Roman" panose="02020603050405020304" pitchFamily="18" charset="0"/>
                            </a:rPr>
                            <m:t>𝑡</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𝑦</m:t>
                          </m:r>
                        </m:e>
                        <m:sub>
                          <m:r>
                            <a:rPr lang="en-US" i="1">
                              <a:solidFill>
                                <a:prstClr val="black"/>
                              </a:solidFill>
                              <a:latin typeface="Cambria Math" panose="02040503050406030204" pitchFamily="18" charset="0"/>
                              <a:cs typeface="Times New Roman" panose="02020603050405020304" pitchFamily="18" charset="0"/>
                            </a:rPr>
                            <m:t>𝑡</m:t>
                          </m:r>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cs typeface="Times New Roman" panose="02020603050405020304" pitchFamily="18" charset="0"/>
                        </a:rPr>
                        <m:t>)</m:t>
                      </m:r>
                    </m:oMath>
                  </m:oMathPara>
                </a14:m>
                <a:endParaRPr lang="en-US"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33" name="矩形 32"/>
              <p:cNvSpPr>
                <a:spLocks noRot="1" noChangeAspect="1" noMove="1" noResize="1" noEditPoints="1" noAdjustHandles="1" noChangeArrowheads="1" noChangeShapeType="1" noTextEdit="1"/>
              </p:cNvSpPr>
              <p:nvPr/>
            </p:nvSpPr>
            <p:spPr>
              <a:xfrm>
                <a:off x="7321765" y="2873377"/>
                <a:ext cx="2548262" cy="384914"/>
              </a:xfrm>
              <a:prstGeom prst="rect">
                <a:avLst/>
              </a:prstGeom>
              <a:blipFill>
                <a:blip r:embed="rId5"/>
                <a:stretch>
                  <a:fillRect t="-6349" b="-15873"/>
                </a:stretch>
              </a:blipFill>
            </p:spPr>
            <p:txBody>
              <a:bodyPr/>
              <a:lstStyle/>
              <a:p>
                <a:r>
                  <a:rPr lang="en-US">
                    <a:noFill/>
                  </a:rPr>
                  <a:t> </a:t>
                </a:r>
              </a:p>
            </p:txBody>
          </p:sp>
        </mc:Fallback>
      </mc:AlternateContent>
      <p:cxnSp>
        <p:nvCxnSpPr>
          <p:cNvPr id="27" name="直接箭头连接符 26"/>
          <p:cNvCxnSpPr/>
          <p:nvPr/>
        </p:nvCxnSpPr>
        <p:spPr>
          <a:xfrm>
            <a:off x="4615680" y="3509075"/>
            <a:ext cx="1401488" cy="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矩形 29"/>
              <p:cNvSpPr/>
              <p:nvPr/>
            </p:nvSpPr>
            <p:spPr>
              <a:xfrm>
                <a:off x="4314113" y="3582985"/>
                <a:ext cx="205649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rgbClr val="FF0000"/>
                              </a:solidFill>
                              <a:latin typeface="Cambria Math" panose="02040503050406030204" pitchFamily="18" charset="0"/>
                              <a:cs typeface="Times New Roman" panose="02020603050405020304" pitchFamily="18" charset="0"/>
                            </a:rPr>
                          </m:ctrlPr>
                        </m:sSubPr>
                        <m:e>
                          <m:acc>
                            <m:accPr>
                              <m:chr m:val="̃"/>
                              <m:ctrlPr>
                                <a:rPr lang="en-US" i="1">
                                  <a:solidFill>
                                    <a:srgbClr val="FF0000"/>
                                  </a:solidFill>
                                  <a:latin typeface="Cambria Math" panose="02040503050406030204" pitchFamily="18" charset="0"/>
                                  <a:cs typeface="Times New Roman" panose="02020603050405020304" pitchFamily="18" charset="0"/>
                                </a:rPr>
                              </m:ctrlPr>
                            </m:accPr>
                            <m:e>
                              <m:r>
                                <a:rPr lang="en-US" i="1">
                                  <a:solidFill>
                                    <a:srgbClr val="FF0000"/>
                                  </a:solidFill>
                                  <a:latin typeface="Cambria Math" panose="02040503050406030204" pitchFamily="18" charset="0"/>
                                  <a:cs typeface="Times New Roman" panose="02020603050405020304" pitchFamily="18" charset="0"/>
                                </a:rPr>
                                <m:t>𝑦</m:t>
                              </m:r>
                            </m:e>
                          </m:acc>
                        </m:e>
                        <m:sub>
                          <m:r>
                            <a:rPr lang="en-US" i="1" dirty="0">
                              <a:solidFill>
                                <a:srgbClr val="FF0000"/>
                              </a:solidFill>
                              <a:latin typeface="Cambria Math" panose="02040503050406030204" pitchFamily="18" charset="0"/>
                            </a:rPr>
                            <m:t>𝑡</m:t>
                          </m:r>
                        </m:sub>
                      </m:sSub>
                    </m:oMath>
                  </m:oMathPara>
                </a14:m>
                <a:endParaRPr lang="en-US" dirty="0"/>
              </a:p>
            </p:txBody>
          </p:sp>
        </mc:Choice>
        <mc:Fallback xmlns="">
          <p:sp>
            <p:nvSpPr>
              <p:cNvPr id="30" name="矩形 29"/>
              <p:cNvSpPr>
                <a:spLocks noRot="1" noChangeAspect="1" noMove="1" noResize="1" noEditPoints="1" noAdjustHandles="1" noChangeArrowheads="1" noChangeShapeType="1" noTextEdit="1"/>
              </p:cNvSpPr>
              <p:nvPr/>
            </p:nvSpPr>
            <p:spPr>
              <a:xfrm>
                <a:off x="4314113" y="3582985"/>
                <a:ext cx="2056493" cy="369332"/>
              </a:xfrm>
              <a:prstGeom prst="rect">
                <a:avLst/>
              </a:prstGeom>
              <a:blipFill>
                <a:blip r:embed="rId6"/>
                <a:stretch>
                  <a:fillRect b="-6667"/>
                </a:stretch>
              </a:blipFill>
            </p:spPr>
            <p:txBody>
              <a:bodyPr/>
              <a:lstStyle/>
              <a:p>
                <a:r>
                  <a:rPr lang="en-US">
                    <a:noFill/>
                  </a:rPr>
                  <a:t> </a:t>
                </a:r>
              </a:p>
            </p:txBody>
          </p:sp>
        </mc:Fallback>
      </mc:AlternateContent>
      <p:sp>
        <p:nvSpPr>
          <p:cNvPr id="22" name="TextBox 45">
            <a:extLst>
              <a:ext uri="{FF2B5EF4-FFF2-40B4-BE49-F238E27FC236}">
                <a16:creationId xmlns:a16="http://schemas.microsoft.com/office/drawing/2014/main" id="{2B1089E9-A049-4E7B-A562-2EA8E4245FB5}"/>
              </a:ext>
            </a:extLst>
          </p:cNvPr>
          <p:cNvSpPr txBox="1"/>
          <p:nvPr/>
        </p:nvSpPr>
        <p:spPr>
          <a:xfrm>
            <a:off x="482043" y="1184990"/>
            <a:ext cx="9245617" cy="461665"/>
          </a:xfrm>
          <a:prstGeom prst="rect">
            <a:avLst/>
          </a:prstGeom>
          <a:noFill/>
        </p:spPr>
        <p:txBody>
          <a:bodyPr wrap="square" rtlCol="0">
            <a:spAutoFit/>
          </a:bodyPr>
          <a:lstStyle/>
          <a:p>
            <a:pPr lvl="0">
              <a:defRPr/>
            </a:pPr>
            <a:r>
              <a:rPr lang="en-US" sz="2400" dirty="0">
                <a:solidFill>
                  <a:prstClr val="black"/>
                </a:solidFill>
              </a:rPr>
              <a:t>Differentially private online learning</a:t>
            </a:r>
            <a:endParaRPr lang="en-US" dirty="0">
              <a:solidFill>
                <a:srgbClr val="E7E6E6">
                  <a:lumMod val="50000"/>
                </a:srgbClr>
              </a:solidFill>
            </a:endParaRPr>
          </a:p>
        </p:txBody>
      </p:sp>
      <mc:AlternateContent xmlns:mc="http://schemas.openxmlformats.org/markup-compatibility/2006" xmlns:a14="http://schemas.microsoft.com/office/drawing/2010/main">
        <mc:Choice Requires="a14">
          <p:sp>
            <p:nvSpPr>
              <p:cNvPr id="3" name="矩形 2"/>
              <p:cNvSpPr/>
              <p:nvPr/>
            </p:nvSpPr>
            <p:spPr>
              <a:xfrm>
                <a:off x="1963858" y="4698126"/>
                <a:ext cx="7604133" cy="673326"/>
              </a:xfrm>
              <a:prstGeom prst="rect">
                <a:avLst/>
              </a:prstGeom>
            </p:spPr>
            <p:txBody>
              <a:bodyPr wrap="none">
                <a:spAutoFit/>
              </a:bodyPr>
              <a:lstStyle/>
              <a:p>
                <a:pPr lvl="0"/>
                <a:r>
                  <a:rPr lang="en-US" dirty="0">
                    <a:solidFill>
                      <a:prstClr val="black"/>
                    </a:solidFill>
                    <a:latin typeface="Times New Roman" panose="02020603050405020304" pitchFamily="18" charset="0"/>
                    <a:cs typeface="Times New Roman" panose="02020603050405020304" pitchFamily="18" charset="0"/>
                  </a:rPr>
                  <a:t>Adding noise in WMA results in total KL distance </a:t>
                </a:r>
                <a14:m>
                  <m:oMath xmlns:m="http://schemas.openxmlformats.org/officeDocument/2006/math">
                    <m:r>
                      <a:rPr lang="en-US" i="1">
                        <a:solidFill>
                          <a:prstClr val="black"/>
                        </a:solidFill>
                        <a:latin typeface="Cambria Math" panose="02040503050406030204" pitchFamily="18" charset="0"/>
                      </a:rPr>
                      <m:t>𝑂</m:t>
                    </m:r>
                    <m:r>
                      <a:rPr lang="en-US" i="1">
                        <a:solidFill>
                          <a:prstClr val="black"/>
                        </a:solidFill>
                        <a:latin typeface="Cambria Math" panose="02040503050406030204" pitchFamily="18" charset="0"/>
                      </a:rPr>
                      <m:t>(</m:t>
                    </m:r>
                    <m:rad>
                      <m:radPr>
                        <m:degHide m:val="on"/>
                        <m:ctrlPr>
                          <a:rPr lang="en-US" i="1">
                            <a:solidFill>
                              <a:prstClr val="black"/>
                            </a:solidFill>
                            <a:latin typeface="Cambria Math" panose="02040503050406030204" pitchFamily="18" charset="0"/>
                          </a:rPr>
                        </m:ctrlPr>
                      </m:radPr>
                      <m:deg/>
                      <m:e>
                        <m:r>
                          <a:rPr lang="en-US" i="1">
                            <a:solidFill>
                              <a:prstClr val="black"/>
                            </a:solidFill>
                            <a:latin typeface="Cambria Math" panose="02040503050406030204" pitchFamily="18" charset="0"/>
                          </a:rPr>
                          <m:t>2</m:t>
                        </m:r>
                        <m:r>
                          <a:rPr lang="en-US" i="1">
                            <a:solidFill>
                              <a:prstClr val="black"/>
                            </a:solidFill>
                            <a:latin typeface="Cambria Math" panose="02040503050406030204" pitchFamily="18" charset="0"/>
                          </a:rPr>
                          <m:t>𝑇</m:t>
                        </m:r>
                      </m:e>
                    </m:rad>
                    <m:r>
                      <a:rPr lang="en-US" b="0" i="1" smtClean="0">
                        <a:solidFill>
                          <a:prstClr val="black"/>
                        </a:solidFill>
                        <a:latin typeface="Cambria Math" panose="02040503050406030204" pitchFamily="18" charset="0"/>
                      </a:rPr>
                      <m:t>𝐾</m:t>
                    </m:r>
                    <m:r>
                      <a:rPr lang="en-US" i="1">
                        <a:solidFill>
                          <a:prstClr val="black"/>
                        </a:solidFill>
                        <a:latin typeface="Cambria Math" panose="02040503050406030204" pitchFamily="18" charset="0"/>
                      </a:rPr>
                      <m:t> </m:t>
                    </m:r>
                    <m:r>
                      <a:rPr lang="en-US" b="0" i="1" smtClean="0">
                        <a:solidFill>
                          <a:prstClr val="black"/>
                        </a:solidFill>
                        <a:latin typeface="Cambria Math" panose="02040503050406030204" pitchFamily="18" charset="0"/>
                      </a:rPr>
                      <m:t>𝑝𝑜𝑙𝑦</m:t>
                    </m:r>
                    <m:r>
                      <a:rPr lang="en-US" b="0" i="1" smtClean="0">
                        <a:solidFill>
                          <a:prstClr val="black"/>
                        </a:solidFill>
                        <a:latin typeface="Cambria Math" panose="02040503050406030204" pitchFamily="18" charset="0"/>
                      </a:rPr>
                      <m:t>(</m:t>
                    </m:r>
                    <m:func>
                      <m:funcPr>
                        <m:ctrlPr>
                          <a:rPr lang="en-US" b="0" i="1" smtClean="0">
                            <a:solidFill>
                              <a:prstClr val="black"/>
                            </a:solidFill>
                            <a:latin typeface="Cambria Math" panose="02040503050406030204" pitchFamily="18" charset="0"/>
                          </a:rPr>
                        </m:ctrlPr>
                      </m:funcPr>
                      <m:fName>
                        <m:r>
                          <m:rPr>
                            <m:sty m:val="p"/>
                          </m:rPr>
                          <a:rPr lang="en-US" b="0" i="0" smtClean="0">
                            <a:solidFill>
                              <a:prstClr val="black"/>
                            </a:solidFill>
                            <a:latin typeface="Cambria Math" panose="02040503050406030204" pitchFamily="18" charset="0"/>
                          </a:rPr>
                          <m:t>log</m:t>
                        </m:r>
                      </m:fName>
                      <m:e>
                        <m:r>
                          <a:rPr lang="en-US" b="0" i="1" smtClean="0">
                            <a:solidFill>
                              <a:prstClr val="black"/>
                            </a:solidFill>
                            <a:latin typeface="Cambria Math" panose="02040503050406030204" pitchFamily="18" charset="0"/>
                          </a:rPr>
                          <m:t>(</m:t>
                        </m:r>
                        <m:r>
                          <a:rPr lang="en-US" b="0" i="1" smtClean="0">
                            <a:solidFill>
                              <a:prstClr val="black"/>
                            </a:solidFill>
                            <a:latin typeface="Cambria Math" panose="02040503050406030204" pitchFamily="18" charset="0"/>
                          </a:rPr>
                          <m:t>𝐾𝑇</m:t>
                        </m:r>
                        <m:r>
                          <a:rPr lang="en-US" b="0" i="1" smtClean="0">
                            <a:solidFill>
                              <a:prstClr val="black"/>
                            </a:solidFill>
                            <a:latin typeface="Cambria Math" panose="02040503050406030204" pitchFamily="18" charset="0"/>
                          </a:rPr>
                          <m:t>)</m:t>
                        </m:r>
                      </m:e>
                    </m:func>
                    <m:r>
                      <a:rPr lang="en-US" b="0" i="1" smtClean="0">
                        <a:solidFill>
                          <a:prstClr val="black"/>
                        </a:solidFill>
                        <a:latin typeface="Cambria Math" panose="02040503050406030204" pitchFamily="18" charset="0"/>
                      </a:rPr>
                      <m:t>)</m:t>
                    </m:r>
                    <m:r>
                      <a:rPr lang="en-US" i="1">
                        <a:solidFill>
                          <a:prstClr val="black"/>
                        </a:solidFill>
                        <a:latin typeface="Cambria Math" panose="02040503050406030204" pitchFamily="18" charset="0"/>
                      </a:rPr>
                      <m:t>)</m:t>
                    </m:r>
                  </m:oMath>
                </a14:m>
                <a:endParaRPr lang="en-US" dirty="0">
                  <a:solidFill>
                    <a:srgbClr val="E7E6E6">
                      <a:lumMod val="50000"/>
                    </a:srgbClr>
                  </a:solidFill>
                </a:endParaRPr>
              </a:p>
              <a:p>
                <a:r>
                  <a:rPr lang="en-US"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3" name="矩形 2"/>
              <p:cNvSpPr>
                <a:spLocks noRot="1" noChangeAspect="1" noMove="1" noResize="1" noEditPoints="1" noAdjustHandles="1" noChangeArrowheads="1" noChangeShapeType="1" noTextEdit="1"/>
              </p:cNvSpPr>
              <p:nvPr/>
            </p:nvSpPr>
            <p:spPr>
              <a:xfrm>
                <a:off x="1963858" y="4698126"/>
                <a:ext cx="7604133" cy="673326"/>
              </a:xfrm>
              <a:prstGeom prst="rect">
                <a:avLst/>
              </a:prstGeom>
              <a:blipFill>
                <a:blip r:embed="rId7"/>
                <a:stretch>
                  <a:fillRect l="-641" t="-1818"/>
                </a:stretch>
              </a:blipFill>
            </p:spPr>
            <p:txBody>
              <a:bodyPr/>
              <a:lstStyle/>
              <a:p>
                <a:r>
                  <a:rPr lang="en-US">
                    <a:noFill/>
                  </a:rPr>
                  <a:t> </a:t>
                </a:r>
              </a:p>
            </p:txBody>
          </p:sp>
        </mc:Fallback>
      </mc:AlternateContent>
      <p:sp>
        <p:nvSpPr>
          <p:cNvPr id="21" name="TextBox 45">
            <a:extLst>
              <a:ext uri="{FF2B5EF4-FFF2-40B4-BE49-F238E27FC236}">
                <a16:creationId xmlns:a16="http://schemas.microsoft.com/office/drawing/2014/main" id="{2B1089E9-A049-4E7B-A562-2EA8E4245FB5}"/>
              </a:ext>
            </a:extLst>
          </p:cNvPr>
          <p:cNvSpPr txBox="1"/>
          <p:nvPr/>
        </p:nvSpPr>
        <p:spPr>
          <a:xfrm>
            <a:off x="4942784" y="5315268"/>
            <a:ext cx="1980530" cy="461665"/>
          </a:xfrm>
          <a:prstGeom prst="rect">
            <a:avLst/>
          </a:prstGeom>
          <a:noFill/>
        </p:spPr>
        <p:txBody>
          <a:bodyPr wrap="square" rtlCol="0">
            <a:spAutoFit/>
          </a:bodyPr>
          <a:lstStyle/>
          <a:p>
            <a:pPr lvl="0">
              <a:defRPr/>
            </a:pPr>
            <a:r>
              <a:rPr lang="en-US" sz="2400" b="1" dirty="0">
                <a:solidFill>
                  <a:srgbClr val="FF0000"/>
                </a:solidFill>
              </a:rPr>
              <a:t>Suboptimal</a:t>
            </a:r>
            <a:endParaRPr lang="en-US" b="1" dirty="0">
              <a:solidFill>
                <a:srgbClr val="FF0000"/>
              </a:solidFill>
            </a:endParaRPr>
          </a:p>
        </p:txBody>
      </p:sp>
    </p:spTree>
    <p:extLst>
      <p:ext uri="{BB962C8B-B14F-4D97-AF65-F5344CB8AC3E}">
        <p14:creationId xmlns:p14="http://schemas.microsoft.com/office/powerpoint/2010/main" val="42044900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eference</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24" name="TextBox 45">
            <a:extLst>
              <a:ext uri="{FF2B5EF4-FFF2-40B4-BE49-F238E27FC236}">
                <a16:creationId xmlns:a16="http://schemas.microsoft.com/office/drawing/2014/main" id="{2B1089E9-A049-4E7B-A562-2EA8E4245FB5}"/>
              </a:ext>
            </a:extLst>
          </p:cNvPr>
          <p:cNvSpPr txBox="1"/>
          <p:nvPr/>
        </p:nvSpPr>
        <p:spPr>
          <a:xfrm>
            <a:off x="376548" y="1383842"/>
            <a:ext cx="9570856" cy="461665"/>
          </a:xfrm>
          <a:prstGeom prst="rect">
            <a:avLst/>
          </a:prstGeom>
          <a:noFill/>
        </p:spPr>
        <p:txBody>
          <a:bodyPr wrap="square" rtlCol="0">
            <a:spAutoFit/>
          </a:bodyPr>
          <a:lstStyle/>
          <a:p>
            <a:pPr lvl="0">
              <a:defRPr/>
            </a:pPr>
            <a:r>
              <a:rPr lang="en-US" altLang="zh-CN" sz="2400" dirty="0">
                <a:solidFill>
                  <a:prstClr val="black"/>
                </a:solidFill>
              </a:rPr>
              <a:t>This talk is based on the following works:</a:t>
            </a:r>
            <a:endParaRPr lang="en-US" dirty="0">
              <a:solidFill>
                <a:srgbClr val="E7E6E6">
                  <a:lumMod val="50000"/>
                </a:srgbClr>
              </a:solidFill>
            </a:endParaRPr>
          </a:p>
        </p:txBody>
      </p:sp>
      <p:sp>
        <p:nvSpPr>
          <p:cNvPr id="29" name="矩形 28"/>
          <p:cNvSpPr/>
          <p:nvPr/>
        </p:nvSpPr>
        <p:spPr>
          <a:xfrm>
            <a:off x="878582" y="2627155"/>
            <a:ext cx="10678887" cy="523220"/>
          </a:xfrm>
          <a:prstGeom prst="rect">
            <a:avLst/>
          </a:prstGeom>
        </p:spPr>
        <p:txBody>
          <a:bodyPr wrap="square">
            <a:spAutoFit/>
          </a:bodyPr>
          <a:lstStyle/>
          <a:p>
            <a:r>
              <a:rPr lang="en-US" sz="1400" dirty="0"/>
              <a:t>C. Pan*, </a:t>
            </a:r>
            <a:r>
              <a:rPr lang="en-US" sz="1400" b="1" dirty="0"/>
              <a:t>J. </a:t>
            </a:r>
            <a:r>
              <a:rPr lang="en-US" sz="1400" b="1" dirty="0" err="1"/>
              <a:t>Sima</a:t>
            </a:r>
            <a:r>
              <a:rPr lang="en-US" sz="1400" b="1" dirty="0"/>
              <a:t>*</a:t>
            </a:r>
            <a:r>
              <a:rPr lang="en-US" sz="1400" dirty="0"/>
              <a:t>, S. Prakash*, V. Rana, and O. </a:t>
            </a:r>
            <a:r>
              <a:rPr lang="en-US" sz="1400" dirty="0" err="1"/>
              <a:t>Milenkovic</a:t>
            </a:r>
            <a:r>
              <a:rPr lang="en-US" sz="1400" dirty="0"/>
              <a:t>, ”Machine Unlearning of Federated Clusters,” International Conference on Learning Representations (ICLR), 2023 (* denotes equal contribution)</a:t>
            </a:r>
          </a:p>
        </p:txBody>
      </p:sp>
      <p:sp>
        <p:nvSpPr>
          <p:cNvPr id="30" name="矩形 29"/>
          <p:cNvSpPr/>
          <p:nvPr/>
        </p:nvSpPr>
        <p:spPr>
          <a:xfrm>
            <a:off x="878582" y="3285631"/>
            <a:ext cx="10678887" cy="523220"/>
          </a:xfrm>
          <a:prstGeom prst="rect">
            <a:avLst/>
          </a:prstGeom>
        </p:spPr>
        <p:txBody>
          <a:bodyPr wrap="square">
            <a:spAutoFit/>
          </a:bodyPr>
          <a:lstStyle/>
          <a:p>
            <a:r>
              <a:rPr lang="en-US" sz="1400" dirty="0"/>
              <a:t>S. Prakash*, </a:t>
            </a:r>
            <a:r>
              <a:rPr lang="en-US" sz="1400" b="1" dirty="0"/>
              <a:t>J. </a:t>
            </a:r>
            <a:r>
              <a:rPr lang="en-US" sz="1400" b="1" dirty="0" err="1"/>
              <a:t>Sima</a:t>
            </a:r>
            <a:r>
              <a:rPr lang="en-US" sz="1400" b="1" dirty="0"/>
              <a:t>*, </a:t>
            </a:r>
            <a:r>
              <a:rPr lang="en-US" sz="1400" dirty="0"/>
              <a:t>C. Pan*, E. </a:t>
            </a:r>
            <a:r>
              <a:rPr lang="en-US" sz="1400" dirty="0" err="1"/>
              <a:t>Chien</a:t>
            </a:r>
            <a:r>
              <a:rPr lang="en-US" sz="1400" dirty="0"/>
              <a:t>, and O. </a:t>
            </a:r>
            <a:r>
              <a:rPr lang="en-US" sz="1400" dirty="0" err="1"/>
              <a:t>Milenkovic</a:t>
            </a:r>
            <a:r>
              <a:rPr lang="en-US" sz="1400" dirty="0"/>
              <a:t>, ”Federated Classification in Hyperbolic Spaces via Secure Aggregation of Convex Hulls,” accepted by Transactions on Machine Learning Research (TMLR). (* denotes equal contribution)</a:t>
            </a:r>
          </a:p>
        </p:txBody>
      </p:sp>
      <p:sp>
        <p:nvSpPr>
          <p:cNvPr id="31" name="矩形 30"/>
          <p:cNvSpPr/>
          <p:nvPr/>
        </p:nvSpPr>
        <p:spPr>
          <a:xfrm>
            <a:off x="878581" y="4494990"/>
            <a:ext cx="10678887" cy="523220"/>
          </a:xfrm>
          <a:prstGeom prst="rect">
            <a:avLst/>
          </a:prstGeom>
        </p:spPr>
        <p:txBody>
          <a:bodyPr wrap="square">
            <a:spAutoFit/>
          </a:bodyPr>
          <a:lstStyle/>
          <a:p>
            <a:r>
              <a:rPr lang="en-US" sz="1400" b="1" dirty="0"/>
              <a:t>J. </a:t>
            </a:r>
            <a:r>
              <a:rPr lang="en-US" sz="1400" b="1" dirty="0" err="1"/>
              <a:t>Sima</a:t>
            </a:r>
            <a:r>
              <a:rPr lang="en-US" sz="1400" b="1" dirty="0"/>
              <a:t>*, </a:t>
            </a:r>
            <a:r>
              <a:rPr lang="en-US" sz="1400" dirty="0"/>
              <a:t>C. Wu*, O. </a:t>
            </a:r>
            <a:r>
              <a:rPr lang="en-US" sz="1400" dirty="0" err="1"/>
              <a:t>Milenkovic</a:t>
            </a:r>
            <a:r>
              <a:rPr lang="en-US" sz="1400" dirty="0"/>
              <a:t>, and W. </a:t>
            </a:r>
            <a:r>
              <a:rPr lang="en-US" sz="1400" dirty="0" err="1"/>
              <a:t>Szpankowski</a:t>
            </a:r>
            <a:r>
              <a:rPr lang="en-US" sz="1400" dirty="0"/>
              <a:t>, ”Online Distribution Learning with Local Private Constraints,” accepted by International Conference on Artificial Intelligence and Statistics (AISTATS), 2024 (* denotes equal contribution)</a:t>
            </a:r>
          </a:p>
        </p:txBody>
      </p:sp>
      <p:sp>
        <p:nvSpPr>
          <p:cNvPr id="2" name="矩形 1"/>
          <p:cNvSpPr/>
          <p:nvPr/>
        </p:nvSpPr>
        <p:spPr>
          <a:xfrm>
            <a:off x="376548" y="2175138"/>
            <a:ext cx="4615616" cy="400110"/>
          </a:xfrm>
          <a:prstGeom prst="rect">
            <a:avLst/>
          </a:prstGeom>
        </p:spPr>
        <p:txBody>
          <a:bodyPr wrap="square">
            <a:spAutoFit/>
          </a:bodyPr>
          <a:lstStyle/>
          <a:p>
            <a:pPr lvl="0">
              <a:defRPr/>
            </a:pPr>
            <a:r>
              <a:rPr lang="en-US" sz="2000" b="1" dirty="0">
                <a:solidFill>
                  <a:srgbClr val="0070C0"/>
                </a:solidFill>
              </a:rPr>
              <a:t>Privacy a</a:t>
            </a:r>
            <a:r>
              <a:rPr lang="en-US" altLang="zh-CN" sz="2000" b="1" dirty="0">
                <a:solidFill>
                  <a:srgbClr val="0070C0"/>
                </a:solidFill>
              </a:rPr>
              <a:t>n</a:t>
            </a:r>
            <a:r>
              <a:rPr lang="en-US" sz="2000" b="1" dirty="0">
                <a:solidFill>
                  <a:srgbClr val="0070C0"/>
                </a:solidFill>
              </a:rPr>
              <a:t>d distributed machine learning</a:t>
            </a:r>
          </a:p>
        </p:txBody>
      </p:sp>
      <p:sp>
        <p:nvSpPr>
          <p:cNvPr id="9" name="矩形 8"/>
          <p:cNvSpPr/>
          <p:nvPr/>
        </p:nvSpPr>
        <p:spPr>
          <a:xfrm>
            <a:off x="376548" y="4031577"/>
            <a:ext cx="4615616" cy="400110"/>
          </a:xfrm>
          <a:prstGeom prst="rect">
            <a:avLst/>
          </a:prstGeom>
        </p:spPr>
        <p:txBody>
          <a:bodyPr wrap="square">
            <a:spAutoFit/>
          </a:bodyPr>
          <a:lstStyle/>
          <a:p>
            <a:pPr lvl="0">
              <a:defRPr/>
            </a:pPr>
            <a:r>
              <a:rPr lang="en-US" sz="2000" b="1" dirty="0">
                <a:solidFill>
                  <a:srgbClr val="0070C0"/>
                </a:solidFill>
              </a:rPr>
              <a:t>Privacy and online learning</a:t>
            </a:r>
          </a:p>
        </p:txBody>
      </p:sp>
    </p:spTree>
    <p:extLst>
      <p:ext uri="{BB962C8B-B14F-4D97-AF65-F5344CB8AC3E}">
        <p14:creationId xmlns:p14="http://schemas.microsoft.com/office/powerpoint/2010/main" val="166540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err="1">
                <a:solidFill>
                  <a:prstClr val="black"/>
                </a:solidFill>
              </a:rPr>
              <a:t>FedAvg</a:t>
            </a:r>
            <a:r>
              <a:rPr lang="en-US" sz="2400" dirty="0">
                <a:solidFill>
                  <a:prstClr val="black"/>
                </a:solidFill>
              </a:rPr>
              <a:t> </a:t>
            </a:r>
            <a:r>
              <a:rPr lang="en-US" sz="1600" dirty="0">
                <a:solidFill>
                  <a:schemeClr val="bg2">
                    <a:lumMod val="50000"/>
                  </a:schemeClr>
                </a:solidFill>
              </a:rPr>
              <a:t>[McMahan et al., 17]</a:t>
            </a:r>
            <a:r>
              <a:rPr lang="en-US" sz="2400" dirty="0">
                <a:solidFill>
                  <a:prstClr val="black"/>
                </a:solidFill>
              </a:rPr>
              <a:t>: stochastic gradient descent     </a:t>
            </a:r>
          </a:p>
        </p:txBody>
      </p:sp>
      <p:pic>
        <p:nvPicPr>
          <p:cNvPr id="12" name="Google Shape;163;p39" descr="Picture 8"/>
          <p:cNvPicPr preferRelativeResize="0"/>
          <p:nvPr/>
        </p:nvPicPr>
        <p:blipFill rotWithShape="1">
          <a:blip r:embed="rId3">
            <a:alphaModFix/>
          </a:blip>
          <a:srcRect/>
          <a:stretch/>
        </p:blipFill>
        <p:spPr>
          <a:xfrm>
            <a:off x="5667190" y="4281148"/>
            <a:ext cx="830916" cy="603688"/>
          </a:xfrm>
          <a:prstGeom prst="rect">
            <a:avLst/>
          </a:prstGeom>
          <a:noFill/>
          <a:ln>
            <a:noFill/>
          </a:ln>
        </p:spPr>
      </p:pic>
      <p:grpSp>
        <p:nvGrpSpPr>
          <p:cNvPr id="14" name="Google Shape;164;p39"/>
          <p:cNvGrpSpPr/>
          <p:nvPr/>
        </p:nvGrpSpPr>
        <p:grpSpPr>
          <a:xfrm>
            <a:off x="4556008" y="272266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4">
            <a:alphaModFix/>
          </a:blip>
          <a:srcRect/>
          <a:stretch/>
        </p:blipFill>
        <p:spPr>
          <a:xfrm>
            <a:off x="6856865" y="4524953"/>
            <a:ext cx="351540" cy="50588"/>
          </a:xfrm>
          <a:prstGeom prst="rect">
            <a:avLst/>
          </a:prstGeom>
          <a:noFill/>
          <a:ln>
            <a:noFill/>
          </a:ln>
        </p:spPr>
      </p:pic>
      <p:pic>
        <p:nvPicPr>
          <p:cNvPr id="16" name="Google Shape;168;p39" descr="Picture 11"/>
          <p:cNvPicPr preferRelativeResize="0"/>
          <p:nvPr/>
        </p:nvPicPr>
        <p:blipFill rotWithShape="1">
          <a:blip r:embed="rId5">
            <a:alphaModFix/>
          </a:blip>
          <a:srcRect/>
          <a:stretch/>
        </p:blipFill>
        <p:spPr>
          <a:xfrm>
            <a:off x="3817949" y="4288016"/>
            <a:ext cx="271415" cy="544158"/>
          </a:xfrm>
          <a:prstGeom prst="rect">
            <a:avLst/>
          </a:prstGeom>
          <a:noFill/>
          <a:ln>
            <a:noFill/>
          </a:ln>
        </p:spPr>
      </p:pic>
      <p:pic>
        <p:nvPicPr>
          <p:cNvPr id="17" name="Google Shape;169;p39" descr="Picture 12"/>
          <p:cNvPicPr preferRelativeResize="0"/>
          <p:nvPr/>
        </p:nvPicPr>
        <p:blipFill rotWithShape="1">
          <a:blip r:embed="rId6">
            <a:alphaModFix/>
          </a:blip>
          <a:srcRect/>
          <a:stretch/>
        </p:blipFill>
        <p:spPr>
          <a:xfrm>
            <a:off x="3749098" y="4880293"/>
            <a:ext cx="457821" cy="134898"/>
          </a:xfrm>
          <a:prstGeom prst="rect">
            <a:avLst/>
          </a:prstGeom>
          <a:noFill/>
          <a:ln>
            <a:noFill/>
          </a:ln>
        </p:spPr>
      </p:pic>
      <p:pic>
        <p:nvPicPr>
          <p:cNvPr id="18" name="Google Shape;170;p39" descr="Picture 13"/>
          <p:cNvPicPr preferRelativeResize="0"/>
          <p:nvPr/>
        </p:nvPicPr>
        <p:blipFill rotWithShape="1">
          <a:blip r:embed="rId7">
            <a:alphaModFix/>
          </a:blip>
          <a:srcRect/>
          <a:stretch/>
        </p:blipFill>
        <p:spPr>
          <a:xfrm>
            <a:off x="4861919" y="4871863"/>
            <a:ext cx="465997" cy="134898"/>
          </a:xfrm>
          <a:prstGeom prst="rect">
            <a:avLst/>
          </a:prstGeom>
          <a:noFill/>
          <a:ln>
            <a:noFill/>
          </a:ln>
        </p:spPr>
      </p:pic>
      <p:pic>
        <p:nvPicPr>
          <p:cNvPr id="21" name="Google Shape;171;p39" descr="Picture 14"/>
          <p:cNvPicPr preferRelativeResize="0"/>
          <p:nvPr/>
        </p:nvPicPr>
        <p:blipFill rotWithShape="1">
          <a:blip r:embed="rId8">
            <a:alphaModFix/>
          </a:blip>
          <a:srcRect/>
          <a:stretch/>
        </p:blipFill>
        <p:spPr>
          <a:xfrm>
            <a:off x="7346253" y="4871863"/>
            <a:ext cx="539575" cy="143328"/>
          </a:xfrm>
          <a:prstGeom prst="rect">
            <a:avLst/>
          </a:prstGeom>
          <a:noFill/>
          <a:ln>
            <a:noFill/>
          </a:ln>
        </p:spPr>
      </p:pic>
      <p:pic>
        <p:nvPicPr>
          <p:cNvPr id="22" name="Google Shape;172;p39" descr="Picture 15"/>
          <p:cNvPicPr preferRelativeResize="0"/>
          <p:nvPr/>
        </p:nvPicPr>
        <p:blipFill rotWithShape="1">
          <a:blip r:embed="rId9">
            <a:alphaModFix/>
          </a:blip>
          <a:srcRect/>
          <a:stretch/>
        </p:blipFill>
        <p:spPr>
          <a:xfrm>
            <a:off x="7766644" y="4350288"/>
            <a:ext cx="391877" cy="404131"/>
          </a:xfrm>
          <a:prstGeom prst="rect">
            <a:avLst/>
          </a:prstGeom>
          <a:noFill/>
          <a:ln>
            <a:noFill/>
          </a:ln>
        </p:spPr>
      </p:pic>
      <p:pic>
        <p:nvPicPr>
          <p:cNvPr id="23" name="Google Shape;173;p39" descr="Picture 16"/>
          <p:cNvPicPr preferRelativeResize="0"/>
          <p:nvPr/>
        </p:nvPicPr>
        <p:blipFill rotWithShape="1">
          <a:blip r:embed="rId9">
            <a:alphaModFix/>
          </a:blip>
          <a:srcRect/>
          <a:stretch/>
        </p:blipFill>
        <p:spPr>
          <a:xfrm>
            <a:off x="4089363" y="4354224"/>
            <a:ext cx="391878" cy="404133"/>
          </a:xfrm>
          <a:prstGeom prst="rect">
            <a:avLst/>
          </a:prstGeom>
          <a:noFill/>
          <a:ln>
            <a:noFill/>
          </a:ln>
        </p:spPr>
      </p:pic>
      <p:pic>
        <p:nvPicPr>
          <p:cNvPr id="24" name="Google Shape;174;p39" descr="Picture 17"/>
          <p:cNvPicPr preferRelativeResize="0"/>
          <p:nvPr/>
        </p:nvPicPr>
        <p:blipFill rotWithShape="1">
          <a:blip r:embed="rId9">
            <a:alphaModFix/>
          </a:blip>
          <a:srcRect/>
          <a:stretch/>
        </p:blipFill>
        <p:spPr>
          <a:xfrm>
            <a:off x="5120925" y="4348770"/>
            <a:ext cx="391877" cy="404131"/>
          </a:xfrm>
          <a:prstGeom prst="rect">
            <a:avLst/>
          </a:prstGeom>
          <a:noFill/>
          <a:ln>
            <a:noFill/>
          </a:ln>
        </p:spPr>
      </p:pic>
      <p:pic>
        <p:nvPicPr>
          <p:cNvPr id="25" name="Google Shape;175;p39" descr="Picture 18"/>
          <p:cNvPicPr preferRelativeResize="0"/>
          <p:nvPr/>
        </p:nvPicPr>
        <p:blipFill rotWithShape="1">
          <a:blip r:embed="rId9">
            <a:alphaModFix/>
          </a:blip>
          <a:srcRect/>
          <a:stretch/>
        </p:blipFill>
        <p:spPr>
          <a:xfrm>
            <a:off x="6443964" y="4354224"/>
            <a:ext cx="391878" cy="404133"/>
          </a:xfrm>
          <a:prstGeom prst="rect">
            <a:avLst/>
          </a:prstGeom>
          <a:noFill/>
          <a:ln>
            <a:noFill/>
          </a:ln>
        </p:spPr>
      </p:pic>
      <p:cxnSp>
        <p:nvCxnSpPr>
          <p:cNvPr id="33" name="Google Shape;179;p39"/>
          <p:cNvCxnSpPr/>
          <p:nvPr/>
        </p:nvCxnSpPr>
        <p:spPr>
          <a:xfrm rot="10800000" flipH="1">
            <a:off x="4106129" y="3707033"/>
            <a:ext cx="958129" cy="579882"/>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rot="10800000" flipH="1">
            <a:off x="5064260" y="3730128"/>
            <a:ext cx="508761" cy="524003"/>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p:nvPr/>
        </p:nvCxnSpPr>
        <p:spPr>
          <a:xfrm rot="10800000" flipH="1">
            <a:off x="6082648" y="3728358"/>
            <a:ext cx="1" cy="546794"/>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6661936" y="3672993"/>
            <a:ext cx="824665" cy="562377"/>
          </a:xfrm>
          <a:prstGeom prst="straightConnector1">
            <a:avLst/>
          </a:prstGeom>
          <a:noFill/>
          <a:ln w="25400" cap="flat" cmpd="sng">
            <a:solidFill>
              <a:srgbClr val="000000"/>
            </a:solidFill>
            <a:prstDash val="solid"/>
            <a:round/>
            <a:headEnd type="none" w="sm" len="sm"/>
            <a:tailEnd type="triangle" w="med" len="med"/>
          </a:ln>
        </p:spPr>
      </p:cxnSp>
      <p:cxnSp>
        <p:nvCxnSpPr>
          <p:cNvPr id="39" name="Google Shape;185;p39"/>
          <p:cNvCxnSpPr/>
          <p:nvPr/>
        </p:nvCxnSpPr>
        <p:spPr>
          <a:xfrm rot="10800000">
            <a:off x="5954743" y="3192219"/>
            <a:ext cx="259474" cy="1"/>
          </a:xfrm>
          <a:prstGeom prst="straightConnector1">
            <a:avLst/>
          </a:prstGeom>
          <a:noFill/>
          <a:ln w="25400" cap="flat" cmpd="sng">
            <a:solidFill>
              <a:srgbClr val="000000"/>
            </a:solidFill>
            <a:prstDash val="solid"/>
            <a:round/>
            <a:headEnd type="triangle" w="med" len="med"/>
            <a:tailEnd type="none" w="sm" len="sm"/>
          </a:ln>
        </p:spPr>
      </p:cxnSp>
      <p:pic>
        <p:nvPicPr>
          <p:cNvPr id="40" name="Google Shape;186;p39" descr="Google Shape;73;p14"/>
          <p:cNvPicPr preferRelativeResize="0"/>
          <p:nvPr/>
        </p:nvPicPr>
        <p:blipFill rotWithShape="1">
          <a:blip r:embed="rId10">
            <a:alphaModFix/>
          </a:blip>
          <a:srcRect/>
          <a:stretch/>
        </p:blipFill>
        <p:spPr>
          <a:xfrm>
            <a:off x="4835789" y="4281148"/>
            <a:ext cx="305594" cy="590914"/>
          </a:xfrm>
          <a:prstGeom prst="rect">
            <a:avLst/>
          </a:prstGeom>
          <a:noFill/>
          <a:ln>
            <a:noFill/>
          </a:ln>
        </p:spPr>
      </p:pic>
      <p:pic>
        <p:nvPicPr>
          <p:cNvPr id="41" name="Google Shape;187;p39" descr="Picture 30"/>
          <p:cNvPicPr preferRelativeResize="0"/>
          <p:nvPr/>
        </p:nvPicPr>
        <p:blipFill rotWithShape="1">
          <a:blip r:embed="rId11">
            <a:alphaModFix/>
          </a:blip>
          <a:srcRect/>
          <a:stretch/>
        </p:blipFill>
        <p:spPr>
          <a:xfrm>
            <a:off x="7365275" y="4252630"/>
            <a:ext cx="391877" cy="529553"/>
          </a:xfrm>
          <a:prstGeom prst="rect">
            <a:avLst/>
          </a:prstGeom>
          <a:noFill/>
          <a:ln>
            <a:noFill/>
          </a:ln>
        </p:spPr>
      </p:pic>
      <mc:AlternateContent xmlns:mc="http://schemas.openxmlformats.org/markup-compatibility/2006" xmlns:a14="http://schemas.microsoft.com/office/drawing/2010/main">
        <mc:Choice Requires="a14">
          <p:sp>
            <p:nvSpPr>
              <p:cNvPr id="4" name="文本框 3"/>
              <p:cNvSpPr txBox="1"/>
              <p:nvPr/>
            </p:nvSpPr>
            <p:spPr>
              <a:xfrm>
                <a:off x="1967271" y="3940927"/>
                <a:ext cx="246278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r>
                        <a:rPr lang="en-US" sz="1200" b="0" i="1" smtClean="0">
                          <a:latin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𝑓</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𝑤</m:t>
                          </m:r>
                        </m:e>
                        <m:sub>
                          <m:r>
                            <a:rPr lang="en-US" sz="1200" b="0" i="1" smtClean="0">
                              <a:latin typeface="Cambria Math" panose="02040503050406030204" pitchFamily="18" charset="0"/>
                              <a:ea typeface="Cambria Math" panose="02040503050406030204" pitchFamily="18" charset="0"/>
                            </a:rPr>
                            <m:t>1</m:t>
                          </m:r>
                        </m:sub>
                      </m:sSub>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𝑡</m:t>
                          </m:r>
                        </m:e>
                      </m:d>
                      <m:r>
                        <a:rPr lang="en-US" sz="1200" b="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4" name="文本框 3"/>
              <p:cNvSpPr txBox="1">
                <a:spLocks noRot="1" noChangeAspect="1" noMove="1" noResize="1" noEditPoints="1" noAdjustHandles="1" noChangeArrowheads="1" noChangeShapeType="1" noTextEdit="1"/>
              </p:cNvSpPr>
              <p:nvPr/>
            </p:nvSpPr>
            <p:spPr>
              <a:xfrm>
                <a:off x="1967271" y="3940927"/>
                <a:ext cx="2462786" cy="276999"/>
              </a:xfrm>
              <a:prstGeom prst="rect">
                <a:avLst/>
              </a:prstGeom>
              <a:blipFill>
                <a:blip r:embed="rId12"/>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本框 52"/>
              <p:cNvSpPr txBox="1"/>
              <p:nvPr/>
            </p:nvSpPr>
            <p:spPr>
              <a:xfrm>
                <a:off x="4473696" y="3927096"/>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2</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3" name="文本框 52"/>
              <p:cNvSpPr txBox="1">
                <a:spLocks noRot="1" noChangeAspect="1" noMove="1" noResize="1" noEditPoints="1" noAdjustHandles="1" noChangeArrowheads="1" noChangeShapeType="1" noTextEdit="1"/>
              </p:cNvSpPr>
              <p:nvPr/>
            </p:nvSpPr>
            <p:spPr>
              <a:xfrm>
                <a:off x="4473696" y="3927096"/>
                <a:ext cx="895784"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文本框 53"/>
              <p:cNvSpPr txBox="1"/>
              <p:nvPr/>
            </p:nvSpPr>
            <p:spPr>
              <a:xfrm>
                <a:off x="7092190" y="3905852"/>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i="1" smtClean="0">
                              <a:latin typeface="Cambria Math" panose="02040503050406030204" pitchFamily="18" charset="0"/>
                            </a:rPr>
                            <m:t>w</m:t>
                          </m:r>
                        </m:e>
                        <m:sub>
                          <m:r>
                            <a:rPr lang="en-US" sz="1200" b="0" i="1" smtClean="0">
                              <a:latin typeface="Cambria Math" panose="02040503050406030204" pitchFamily="18" charset="0"/>
                            </a:rPr>
                            <m:t>𝑁</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4" name="文本框 53"/>
              <p:cNvSpPr txBox="1">
                <a:spLocks noRot="1" noChangeAspect="1" noMove="1" noResize="1" noEditPoints="1" noAdjustHandles="1" noChangeArrowheads="1" noChangeShapeType="1" noTextEdit="1"/>
              </p:cNvSpPr>
              <p:nvPr/>
            </p:nvSpPr>
            <p:spPr>
              <a:xfrm>
                <a:off x="7092190" y="3905852"/>
                <a:ext cx="895784" cy="27699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文本框 60"/>
              <p:cNvSpPr txBox="1"/>
              <p:nvPr/>
            </p:nvSpPr>
            <p:spPr>
              <a:xfrm>
                <a:off x="5094917" y="2877870"/>
                <a:ext cx="895784" cy="611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sz="1200" b="0" i="1" smtClean="0">
                              <a:latin typeface="Cambria Math" panose="02040503050406030204" pitchFamily="18" charset="0"/>
                            </a:rPr>
                          </m:ctrlPr>
                        </m:naryPr>
                        <m:sub>
                          <m:r>
                            <a:rPr lang="en-US" sz="1200" b="0" i="1" smtClean="0">
                              <a:latin typeface="Cambria Math" panose="02040503050406030204" pitchFamily="18" charset="0"/>
                            </a:rPr>
                            <m:t>𝑖</m:t>
                          </m:r>
                          <m:r>
                            <a:rPr lang="en-US" sz="1200" b="0" i="1" smtClean="0">
                              <a:latin typeface="Cambria Math" panose="02040503050406030204" pitchFamily="18" charset="0"/>
                            </a:rPr>
                            <m:t>=1</m:t>
                          </m:r>
                        </m:sub>
                        <m:sup>
                          <m:r>
                            <a:rPr lang="en-US" sz="1200" b="0" i="1" smtClean="0">
                              <a:latin typeface="Cambria Math" panose="02040503050406030204" pitchFamily="18" charset="0"/>
                            </a:rPr>
                            <m:t>𝑁</m:t>
                          </m:r>
                        </m:sup>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𝑖</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𝑖</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e>
                      </m:nary>
                    </m:oMath>
                  </m:oMathPara>
                </a14:m>
                <a:endParaRPr lang="en-US" sz="1200" dirty="0"/>
              </a:p>
            </p:txBody>
          </p:sp>
        </mc:Choice>
        <mc:Fallback xmlns="">
          <p:sp>
            <p:nvSpPr>
              <p:cNvPr id="61" name="文本框 60"/>
              <p:cNvSpPr txBox="1">
                <a:spLocks noRot="1" noChangeAspect="1" noMove="1" noResize="1" noEditPoints="1" noAdjustHandles="1" noChangeArrowheads="1" noChangeShapeType="1" noTextEdit="1"/>
              </p:cNvSpPr>
              <p:nvPr/>
            </p:nvSpPr>
            <p:spPr>
              <a:xfrm>
                <a:off x="5094917" y="2877870"/>
                <a:ext cx="895784" cy="61164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文本框 61"/>
              <p:cNvSpPr txBox="1"/>
              <p:nvPr/>
            </p:nvSpPr>
            <p:spPr>
              <a:xfrm>
                <a:off x="6154768" y="3029189"/>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𝑤</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+1)</m:t>
                      </m:r>
                    </m:oMath>
                  </m:oMathPara>
                </a14:m>
                <a:endParaRPr lang="en-US" sz="1200" dirty="0"/>
              </a:p>
            </p:txBody>
          </p:sp>
        </mc:Choice>
        <mc:Fallback xmlns="">
          <p:sp>
            <p:nvSpPr>
              <p:cNvPr id="62" name="文本框 61"/>
              <p:cNvSpPr txBox="1">
                <a:spLocks noRot="1" noChangeAspect="1" noMove="1" noResize="1" noEditPoints="1" noAdjustHandles="1" noChangeArrowheads="1" noChangeShapeType="1" noTextEdit="1"/>
              </p:cNvSpPr>
              <p:nvPr/>
            </p:nvSpPr>
            <p:spPr>
              <a:xfrm>
                <a:off x="6154768" y="3029189"/>
                <a:ext cx="895784" cy="276999"/>
              </a:xfrm>
              <a:prstGeom prst="rect">
                <a:avLst/>
              </a:prstGeom>
              <a:blipFill>
                <a:blip r:embed="rId16"/>
                <a:stretch>
                  <a:fillRect b="-8889"/>
                </a:stretch>
              </a:blipFill>
            </p:spPr>
            <p:txBody>
              <a:bodyPr/>
              <a:lstStyle/>
              <a:p>
                <a:r>
                  <a:rPr lang="en-US">
                    <a:noFill/>
                  </a:rPr>
                  <a:t> </a:t>
                </a:r>
              </a:p>
            </p:txBody>
          </p:sp>
        </mc:Fallback>
      </mc:AlternateContent>
      <p:pic>
        <p:nvPicPr>
          <p:cNvPr id="67"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925" y="370282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94374" y="3712665"/>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4923" y="3712126"/>
            <a:ext cx="234028" cy="2340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0" name="文本框 49"/>
              <p:cNvSpPr txBox="1"/>
              <p:nvPr/>
            </p:nvSpPr>
            <p:spPr>
              <a:xfrm>
                <a:off x="2859620" y="5332088"/>
                <a:ext cx="1368782" cy="2807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1</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50" name="文本框 49"/>
              <p:cNvSpPr txBox="1">
                <a:spLocks noRot="1" noChangeAspect="1" noMove="1" noResize="1" noEditPoints="1" noAdjustHandles="1" noChangeArrowheads="1" noChangeShapeType="1" noTextEdit="1"/>
              </p:cNvSpPr>
              <p:nvPr/>
            </p:nvSpPr>
            <p:spPr>
              <a:xfrm>
                <a:off x="2859620" y="5332088"/>
                <a:ext cx="1368782" cy="280778"/>
              </a:xfrm>
              <a:prstGeom prst="rect">
                <a:avLst/>
              </a:prstGeom>
              <a:blipFill>
                <a:blip r:embed="rId18"/>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本框 50"/>
              <p:cNvSpPr txBox="1"/>
              <p:nvPr/>
            </p:nvSpPr>
            <p:spPr>
              <a:xfrm>
                <a:off x="4033301" y="5332088"/>
                <a:ext cx="136878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2</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2</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2</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51" name="文本框 50"/>
              <p:cNvSpPr txBox="1">
                <a:spLocks noRot="1" noChangeAspect="1" noMove="1" noResize="1" noEditPoints="1" noAdjustHandles="1" noChangeArrowheads="1" noChangeShapeType="1" noTextEdit="1"/>
              </p:cNvSpPr>
              <p:nvPr/>
            </p:nvSpPr>
            <p:spPr>
              <a:xfrm>
                <a:off x="4033301" y="5332088"/>
                <a:ext cx="1368782" cy="276999"/>
              </a:xfrm>
              <a:prstGeom prst="rect">
                <a:avLst/>
              </a:prstGeom>
              <a:blipFill>
                <a:blip r:embed="rId19"/>
                <a:stretch>
                  <a:fillRect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文本框 54"/>
              <p:cNvSpPr txBox="1"/>
              <p:nvPr/>
            </p:nvSpPr>
            <p:spPr>
              <a:xfrm>
                <a:off x="5515425" y="5313225"/>
                <a:ext cx="185707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𝑁</m:t>
                          </m:r>
                          <m:r>
                            <a:rPr lang="en-US" sz="1200" b="0" i="1" smtClean="0">
                              <a:latin typeface="Cambria Math" panose="02040503050406030204" pitchFamily="18" charset="0"/>
                            </a:rPr>
                            <m:t>−1</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𝑁</m:t>
                          </m:r>
                          <m:r>
                            <a:rPr lang="en-US" sz="1200" b="0" i="1" smtClean="0">
                              <a:latin typeface="Cambria Math" panose="02040503050406030204" pitchFamily="18" charset="0"/>
                            </a:rPr>
                            <m:t>−1</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𝑁</m:t>
                          </m:r>
                          <m:r>
                            <a:rPr lang="en-US" sz="1200" b="0" i="1" smtClean="0">
                              <a:latin typeface="Cambria Math" panose="02040503050406030204" pitchFamily="18" charset="0"/>
                            </a:rPr>
                            <m:t>−1</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55" name="文本框 54"/>
              <p:cNvSpPr txBox="1">
                <a:spLocks noRot="1" noChangeAspect="1" noMove="1" noResize="1" noEditPoints="1" noAdjustHandles="1" noChangeArrowheads="1" noChangeShapeType="1" noTextEdit="1"/>
              </p:cNvSpPr>
              <p:nvPr/>
            </p:nvSpPr>
            <p:spPr>
              <a:xfrm>
                <a:off x="5515425" y="5313225"/>
                <a:ext cx="1857078" cy="276999"/>
              </a:xfrm>
              <a:prstGeom prst="rect">
                <a:avLst/>
              </a:prstGeom>
              <a:blipFill>
                <a:blip r:embed="rId20"/>
                <a:stretch>
                  <a:fillRect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文本框 55"/>
              <p:cNvSpPr txBox="1"/>
              <p:nvPr/>
            </p:nvSpPr>
            <p:spPr>
              <a:xfrm>
                <a:off x="7126326" y="5121711"/>
                <a:ext cx="1836267" cy="611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𝑁</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𝑁</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nary>
                        <m:naryPr>
                          <m:chr m:val="∑"/>
                          <m:ctrlPr>
                            <a:rPr lang="en-US" sz="1200" b="0" i="1" smtClean="0">
                              <a:latin typeface="Cambria Math" panose="02040503050406030204" pitchFamily="18" charset="0"/>
                            </a:rPr>
                          </m:ctrlPr>
                        </m:naryPr>
                        <m:sub>
                          <m:r>
                            <a:rPr lang="en-US" sz="1200" b="0" i="1" smtClean="0">
                              <a:latin typeface="Cambria Math" panose="02040503050406030204" pitchFamily="18" charset="0"/>
                            </a:rPr>
                            <m:t>𝑖</m:t>
                          </m:r>
                          <m:r>
                            <a:rPr lang="en-US" sz="1200" b="0" i="1" smtClean="0">
                              <a:latin typeface="Cambria Math" panose="02040503050406030204" pitchFamily="18" charset="0"/>
                            </a:rPr>
                            <m:t>=1</m:t>
                          </m:r>
                        </m:sub>
                        <m:sup>
                          <m:r>
                            <a:rPr lang="en-US" sz="1200" b="0" i="1" smtClean="0">
                              <a:latin typeface="Cambria Math" panose="02040503050406030204" pitchFamily="18" charset="0"/>
                            </a:rPr>
                            <m:t>𝑁</m:t>
                          </m:r>
                          <m:r>
                            <a:rPr lang="en-US" sz="1200" b="0" i="1" smtClean="0">
                              <a:latin typeface="Cambria Math" panose="02040503050406030204" pitchFamily="18" charset="0"/>
                            </a:rPr>
                            <m:t>−1</m:t>
                          </m:r>
                        </m:sup>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𝑖</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e>
                      </m:nary>
                    </m:oMath>
                  </m:oMathPara>
                </a14:m>
                <a:endParaRPr lang="en-US" sz="1200" dirty="0"/>
              </a:p>
            </p:txBody>
          </p:sp>
        </mc:Choice>
        <mc:Fallback xmlns="">
          <p:sp>
            <p:nvSpPr>
              <p:cNvPr id="56" name="文本框 55"/>
              <p:cNvSpPr txBox="1">
                <a:spLocks noRot="1" noChangeAspect="1" noMove="1" noResize="1" noEditPoints="1" noAdjustHandles="1" noChangeArrowheads="1" noChangeShapeType="1" noTextEdit="1"/>
              </p:cNvSpPr>
              <p:nvPr/>
            </p:nvSpPr>
            <p:spPr>
              <a:xfrm>
                <a:off x="7126326" y="5121711"/>
                <a:ext cx="1836267" cy="611642"/>
              </a:xfrm>
              <a:prstGeom prst="rect">
                <a:avLst/>
              </a:prstGeom>
              <a:blipFill>
                <a:blip r:embed="rId21"/>
                <a:stretch>
                  <a:fillRect/>
                </a:stretch>
              </a:blipFill>
            </p:spPr>
            <p:txBody>
              <a:bodyPr/>
              <a:lstStyle/>
              <a:p>
                <a:r>
                  <a:rPr lang="en-US">
                    <a:noFill/>
                  </a:rPr>
                  <a:t> </a:t>
                </a:r>
              </a:p>
            </p:txBody>
          </p:sp>
        </mc:Fallback>
      </mc:AlternateContent>
      <p:sp>
        <p:nvSpPr>
          <p:cNvPr id="38" name="TextBox 45">
            <a:extLst>
              <a:ext uri="{FF2B5EF4-FFF2-40B4-BE49-F238E27FC236}">
                <a16:creationId xmlns:a16="http://schemas.microsoft.com/office/drawing/2014/main" id="{2B1089E9-A049-4E7B-A562-2EA8E4245FB5}"/>
              </a:ext>
            </a:extLst>
          </p:cNvPr>
          <p:cNvSpPr txBox="1"/>
          <p:nvPr/>
        </p:nvSpPr>
        <p:spPr>
          <a:xfrm>
            <a:off x="482042" y="1717666"/>
            <a:ext cx="11514487" cy="461665"/>
          </a:xfrm>
          <a:prstGeom prst="rect">
            <a:avLst/>
          </a:prstGeom>
          <a:noFill/>
        </p:spPr>
        <p:txBody>
          <a:bodyPr wrap="square" rtlCol="0">
            <a:spAutoFit/>
          </a:bodyPr>
          <a:lstStyle/>
          <a:p>
            <a:pPr lvl="0">
              <a:defRPr/>
            </a:pPr>
            <a:r>
              <a:rPr lang="en-US" altLang="zh-CN" sz="2400" dirty="0" err="1">
                <a:solidFill>
                  <a:prstClr val="black"/>
                </a:solidFill>
              </a:rPr>
              <a:t>SecAgg</a:t>
            </a:r>
            <a:r>
              <a:rPr lang="en-US" sz="2400" dirty="0">
                <a:solidFill>
                  <a:prstClr val="black"/>
                </a:solidFill>
              </a:rPr>
              <a:t> </a:t>
            </a:r>
            <a:r>
              <a:rPr lang="en-US" sz="1600" dirty="0">
                <a:solidFill>
                  <a:schemeClr val="bg2">
                    <a:lumMod val="50000"/>
                  </a:schemeClr>
                </a:solidFill>
              </a:rPr>
              <a:t>[</a:t>
            </a:r>
            <a:r>
              <a:rPr lang="en-US" sz="1600" dirty="0" err="1">
                <a:solidFill>
                  <a:schemeClr val="bg2">
                    <a:lumMod val="50000"/>
                  </a:schemeClr>
                </a:solidFill>
              </a:rPr>
              <a:t>Bonawitz</a:t>
            </a:r>
            <a:r>
              <a:rPr lang="en-US" sz="1600" dirty="0">
                <a:solidFill>
                  <a:schemeClr val="bg2">
                    <a:lumMod val="50000"/>
                  </a:schemeClr>
                </a:solidFill>
              </a:rPr>
              <a:t> et al., 17]</a:t>
            </a:r>
            <a:r>
              <a:rPr lang="en-US" sz="2400" dirty="0">
                <a:solidFill>
                  <a:prstClr val="black"/>
                </a:solidFill>
              </a:rPr>
              <a:t>: Securely aggregate local models by adding random masks     </a:t>
            </a:r>
          </a:p>
        </p:txBody>
      </p:sp>
    </p:spTree>
    <p:extLst>
      <p:ext uri="{BB962C8B-B14F-4D97-AF65-F5344CB8AC3E}">
        <p14:creationId xmlns:p14="http://schemas.microsoft.com/office/powerpoint/2010/main" val="404537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err="1">
                <a:solidFill>
                  <a:prstClr val="black"/>
                </a:solidFill>
              </a:rPr>
              <a:t>FedAvg</a:t>
            </a:r>
            <a:r>
              <a:rPr lang="en-US" sz="2400" dirty="0">
                <a:solidFill>
                  <a:prstClr val="black"/>
                </a:solidFill>
              </a:rPr>
              <a:t> </a:t>
            </a:r>
            <a:r>
              <a:rPr lang="en-US" sz="1600" dirty="0">
                <a:solidFill>
                  <a:schemeClr val="bg2">
                    <a:lumMod val="50000"/>
                  </a:schemeClr>
                </a:solidFill>
              </a:rPr>
              <a:t>[McMahan et al., 17]</a:t>
            </a:r>
            <a:r>
              <a:rPr lang="en-US" sz="2400" dirty="0">
                <a:solidFill>
                  <a:prstClr val="black"/>
                </a:solidFill>
              </a:rPr>
              <a:t>: stochastic gradient descent     </a:t>
            </a:r>
          </a:p>
        </p:txBody>
      </p:sp>
      <p:pic>
        <p:nvPicPr>
          <p:cNvPr id="12" name="Google Shape;163;p39" descr="Picture 8"/>
          <p:cNvPicPr preferRelativeResize="0"/>
          <p:nvPr/>
        </p:nvPicPr>
        <p:blipFill rotWithShape="1">
          <a:blip r:embed="rId3">
            <a:alphaModFix/>
          </a:blip>
          <a:srcRect/>
          <a:stretch/>
        </p:blipFill>
        <p:spPr>
          <a:xfrm>
            <a:off x="5667190" y="4281148"/>
            <a:ext cx="830916" cy="603688"/>
          </a:xfrm>
          <a:prstGeom prst="rect">
            <a:avLst/>
          </a:prstGeom>
          <a:noFill/>
          <a:ln>
            <a:noFill/>
          </a:ln>
        </p:spPr>
      </p:pic>
      <p:grpSp>
        <p:nvGrpSpPr>
          <p:cNvPr id="14" name="Google Shape;164;p39"/>
          <p:cNvGrpSpPr/>
          <p:nvPr/>
        </p:nvGrpSpPr>
        <p:grpSpPr>
          <a:xfrm>
            <a:off x="4556008" y="272266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4">
            <a:alphaModFix/>
          </a:blip>
          <a:srcRect/>
          <a:stretch/>
        </p:blipFill>
        <p:spPr>
          <a:xfrm>
            <a:off x="6856865" y="4524953"/>
            <a:ext cx="351540" cy="50588"/>
          </a:xfrm>
          <a:prstGeom prst="rect">
            <a:avLst/>
          </a:prstGeom>
          <a:noFill/>
          <a:ln>
            <a:noFill/>
          </a:ln>
        </p:spPr>
      </p:pic>
      <p:pic>
        <p:nvPicPr>
          <p:cNvPr id="16" name="Google Shape;168;p39" descr="Picture 11"/>
          <p:cNvPicPr preferRelativeResize="0"/>
          <p:nvPr/>
        </p:nvPicPr>
        <p:blipFill rotWithShape="1">
          <a:blip r:embed="rId5">
            <a:alphaModFix/>
          </a:blip>
          <a:srcRect/>
          <a:stretch/>
        </p:blipFill>
        <p:spPr>
          <a:xfrm>
            <a:off x="3817949" y="4288016"/>
            <a:ext cx="271415" cy="544158"/>
          </a:xfrm>
          <a:prstGeom prst="rect">
            <a:avLst/>
          </a:prstGeom>
          <a:noFill/>
          <a:ln>
            <a:noFill/>
          </a:ln>
        </p:spPr>
      </p:pic>
      <p:pic>
        <p:nvPicPr>
          <p:cNvPr id="17" name="Google Shape;169;p39" descr="Picture 12"/>
          <p:cNvPicPr preferRelativeResize="0"/>
          <p:nvPr/>
        </p:nvPicPr>
        <p:blipFill rotWithShape="1">
          <a:blip r:embed="rId6">
            <a:alphaModFix/>
          </a:blip>
          <a:srcRect/>
          <a:stretch/>
        </p:blipFill>
        <p:spPr>
          <a:xfrm>
            <a:off x="3749098" y="4880293"/>
            <a:ext cx="457821" cy="134898"/>
          </a:xfrm>
          <a:prstGeom prst="rect">
            <a:avLst/>
          </a:prstGeom>
          <a:noFill/>
          <a:ln>
            <a:noFill/>
          </a:ln>
        </p:spPr>
      </p:pic>
      <p:pic>
        <p:nvPicPr>
          <p:cNvPr id="18" name="Google Shape;170;p39" descr="Picture 13"/>
          <p:cNvPicPr preferRelativeResize="0"/>
          <p:nvPr/>
        </p:nvPicPr>
        <p:blipFill rotWithShape="1">
          <a:blip r:embed="rId7">
            <a:alphaModFix/>
          </a:blip>
          <a:srcRect/>
          <a:stretch/>
        </p:blipFill>
        <p:spPr>
          <a:xfrm>
            <a:off x="4861919" y="4871863"/>
            <a:ext cx="465997" cy="134898"/>
          </a:xfrm>
          <a:prstGeom prst="rect">
            <a:avLst/>
          </a:prstGeom>
          <a:noFill/>
          <a:ln>
            <a:noFill/>
          </a:ln>
        </p:spPr>
      </p:pic>
      <p:pic>
        <p:nvPicPr>
          <p:cNvPr id="21" name="Google Shape;171;p39" descr="Picture 14"/>
          <p:cNvPicPr preferRelativeResize="0"/>
          <p:nvPr/>
        </p:nvPicPr>
        <p:blipFill rotWithShape="1">
          <a:blip r:embed="rId8">
            <a:alphaModFix/>
          </a:blip>
          <a:srcRect/>
          <a:stretch/>
        </p:blipFill>
        <p:spPr>
          <a:xfrm>
            <a:off x="7346253" y="4871863"/>
            <a:ext cx="539575" cy="143328"/>
          </a:xfrm>
          <a:prstGeom prst="rect">
            <a:avLst/>
          </a:prstGeom>
          <a:noFill/>
          <a:ln>
            <a:noFill/>
          </a:ln>
        </p:spPr>
      </p:pic>
      <p:pic>
        <p:nvPicPr>
          <p:cNvPr id="22" name="Google Shape;172;p39" descr="Picture 15"/>
          <p:cNvPicPr preferRelativeResize="0"/>
          <p:nvPr/>
        </p:nvPicPr>
        <p:blipFill rotWithShape="1">
          <a:blip r:embed="rId9">
            <a:alphaModFix/>
          </a:blip>
          <a:srcRect/>
          <a:stretch/>
        </p:blipFill>
        <p:spPr>
          <a:xfrm>
            <a:off x="7766644" y="4350288"/>
            <a:ext cx="391877" cy="404131"/>
          </a:xfrm>
          <a:prstGeom prst="rect">
            <a:avLst/>
          </a:prstGeom>
          <a:noFill/>
          <a:ln>
            <a:noFill/>
          </a:ln>
        </p:spPr>
      </p:pic>
      <p:pic>
        <p:nvPicPr>
          <p:cNvPr id="23" name="Google Shape;173;p39" descr="Picture 16"/>
          <p:cNvPicPr preferRelativeResize="0"/>
          <p:nvPr/>
        </p:nvPicPr>
        <p:blipFill rotWithShape="1">
          <a:blip r:embed="rId9">
            <a:alphaModFix/>
          </a:blip>
          <a:srcRect/>
          <a:stretch/>
        </p:blipFill>
        <p:spPr>
          <a:xfrm>
            <a:off x="4089363" y="4354224"/>
            <a:ext cx="391878" cy="404133"/>
          </a:xfrm>
          <a:prstGeom prst="rect">
            <a:avLst/>
          </a:prstGeom>
          <a:noFill/>
          <a:ln>
            <a:noFill/>
          </a:ln>
        </p:spPr>
      </p:pic>
      <p:pic>
        <p:nvPicPr>
          <p:cNvPr id="24" name="Google Shape;174;p39" descr="Picture 17"/>
          <p:cNvPicPr preferRelativeResize="0"/>
          <p:nvPr/>
        </p:nvPicPr>
        <p:blipFill rotWithShape="1">
          <a:blip r:embed="rId9">
            <a:alphaModFix/>
          </a:blip>
          <a:srcRect/>
          <a:stretch/>
        </p:blipFill>
        <p:spPr>
          <a:xfrm>
            <a:off x="5120925" y="4348770"/>
            <a:ext cx="391877" cy="404131"/>
          </a:xfrm>
          <a:prstGeom prst="rect">
            <a:avLst/>
          </a:prstGeom>
          <a:noFill/>
          <a:ln>
            <a:noFill/>
          </a:ln>
        </p:spPr>
      </p:pic>
      <p:pic>
        <p:nvPicPr>
          <p:cNvPr id="25" name="Google Shape;175;p39" descr="Picture 18"/>
          <p:cNvPicPr preferRelativeResize="0"/>
          <p:nvPr/>
        </p:nvPicPr>
        <p:blipFill rotWithShape="1">
          <a:blip r:embed="rId9">
            <a:alphaModFix/>
          </a:blip>
          <a:srcRect/>
          <a:stretch/>
        </p:blipFill>
        <p:spPr>
          <a:xfrm>
            <a:off x="6443964" y="4354224"/>
            <a:ext cx="391878" cy="404133"/>
          </a:xfrm>
          <a:prstGeom prst="rect">
            <a:avLst/>
          </a:prstGeom>
          <a:noFill/>
          <a:ln>
            <a:noFill/>
          </a:ln>
        </p:spPr>
      </p:pic>
      <p:cxnSp>
        <p:nvCxnSpPr>
          <p:cNvPr id="33" name="Google Shape;179;p39"/>
          <p:cNvCxnSpPr/>
          <p:nvPr/>
        </p:nvCxnSpPr>
        <p:spPr>
          <a:xfrm rot="10800000" flipH="1">
            <a:off x="4106129" y="3707033"/>
            <a:ext cx="958129" cy="579882"/>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rot="10800000" flipH="1">
            <a:off x="5064260" y="3730128"/>
            <a:ext cx="508761" cy="524003"/>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p:nvPr/>
        </p:nvCxnSpPr>
        <p:spPr>
          <a:xfrm rot="10800000" flipH="1">
            <a:off x="6082648" y="3728358"/>
            <a:ext cx="1" cy="546794"/>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6661936" y="3672993"/>
            <a:ext cx="824665" cy="562377"/>
          </a:xfrm>
          <a:prstGeom prst="straightConnector1">
            <a:avLst/>
          </a:prstGeom>
          <a:noFill/>
          <a:ln w="25400" cap="flat" cmpd="sng">
            <a:solidFill>
              <a:srgbClr val="000000"/>
            </a:solidFill>
            <a:prstDash val="solid"/>
            <a:round/>
            <a:headEnd type="none" w="sm" len="sm"/>
            <a:tailEnd type="triangle" w="med" len="med"/>
          </a:ln>
        </p:spPr>
      </p:cxnSp>
      <p:cxnSp>
        <p:nvCxnSpPr>
          <p:cNvPr id="39" name="Google Shape;185;p39"/>
          <p:cNvCxnSpPr/>
          <p:nvPr/>
        </p:nvCxnSpPr>
        <p:spPr>
          <a:xfrm rot="10800000">
            <a:off x="5954743" y="3192219"/>
            <a:ext cx="259474" cy="1"/>
          </a:xfrm>
          <a:prstGeom prst="straightConnector1">
            <a:avLst/>
          </a:prstGeom>
          <a:noFill/>
          <a:ln w="25400" cap="flat" cmpd="sng">
            <a:solidFill>
              <a:srgbClr val="000000"/>
            </a:solidFill>
            <a:prstDash val="solid"/>
            <a:round/>
            <a:headEnd type="triangle" w="med" len="med"/>
            <a:tailEnd type="none" w="sm" len="sm"/>
          </a:ln>
        </p:spPr>
      </p:cxnSp>
      <p:pic>
        <p:nvPicPr>
          <p:cNvPr id="40" name="Google Shape;186;p39" descr="Google Shape;73;p14"/>
          <p:cNvPicPr preferRelativeResize="0"/>
          <p:nvPr/>
        </p:nvPicPr>
        <p:blipFill rotWithShape="1">
          <a:blip r:embed="rId10">
            <a:alphaModFix/>
          </a:blip>
          <a:srcRect/>
          <a:stretch/>
        </p:blipFill>
        <p:spPr>
          <a:xfrm>
            <a:off x="4835789" y="4281148"/>
            <a:ext cx="305594" cy="590914"/>
          </a:xfrm>
          <a:prstGeom prst="rect">
            <a:avLst/>
          </a:prstGeom>
          <a:noFill/>
          <a:ln>
            <a:noFill/>
          </a:ln>
        </p:spPr>
      </p:pic>
      <p:pic>
        <p:nvPicPr>
          <p:cNvPr id="41" name="Google Shape;187;p39" descr="Picture 30"/>
          <p:cNvPicPr preferRelativeResize="0"/>
          <p:nvPr/>
        </p:nvPicPr>
        <p:blipFill rotWithShape="1">
          <a:blip r:embed="rId11">
            <a:alphaModFix/>
          </a:blip>
          <a:srcRect/>
          <a:stretch/>
        </p:blipFill>
        <p:spPr>
          <a:xfrm>
            <a:off x="7365275" y="4252630"/>
            <a:ext cx="391877" cy="529553"/>
          </a:xfrm>
          <a:prstGeom prst="rect">
            <a:avLst/>
          </a:prstGeom>
          <a:noFill/>
          <a:ln>
            <a:noFill/>
          </a:ln>
        </p:spPr>
      </p:pic>
      <p:sp>
        <p:nvSpPr>
          <p:cNvPr id="52" name="TextBox 45">
            <a:extLst>
              <a:ext uri="{FF2B5EF4-FFF2-40B4-BE49-F238E27FC236}">
                <a16:creationId xmlns:a16="http://schemas.microsoft.com/office/drawing/2014/main" id="{2B1089E9-A049-4E7B-A562-2EA8E4245FB5}"/>
              </a:ext>
            </a:extLst>
          </p:cNvPr>
          <p:cNvSpPr txBox="1"/>
          <p:nvPr/>
        </p:nvSpPr>
        <p:spPr>
          <a:xfrm>
            <a:off x="482042" y="1717666"/>
            <a:ext cx="11514487" cy="461665"/>
          </a:xfrm>
          <a:prstGeom prst="rect">
            <a:avLst/>
          </a:prstGeom>
          <a:noFill/>
        </p:spPr>
        <p:txBody>
          <a:bodyPr wrap="square" rtlCol="0">
            <a:spAutoFit/>
          </a:bodyPr>
          <a:lstStyle/>
          <a:p>
            <a:pPr lvl="0">
              <a:defRPr/>
            </a:pPr>
            <a:r>
              <a:rPr lang="en-US" altLang="zh-CN" sz="2400" dirty="0" err="1">
                <a:solidFill>
                  <a:prstClr val="black"/>
                </a:solidFill>
              </a:rPr>
              <a:t>SecAgg</a:t>
            </a:r>
            <a:r>
              <a:rPr lang="en-US" sz="2400" dirty="0">
                <a:solidFill>
                  <a:prstClr val="black"/>
                </a:solidFill>
              </a:rPr>
              <a:t> </a:t>
            </a:r>
            <a:r>
              <a:rPr lang="en-US" sz="1600" dirty="0">
                <a:solidFill>
                  <a:schemeClr val="bg2">
                    <a:lumMod val="50000"/>
                  </a:schemeClr>
                </a:solidFill>
              </a:rPr>
              <a:t>[</a:t>
            </a:r>
            <a:r>
              <a:rPr lang="en-US" sz="1600" dirty="0" err="1">
                <a:solidFill>
                  <a:schemeClr val="bg2">
                    <a:lumMod val="50000"/>
                  </a:schemeClr>
                </a:solidFill>
              </a:rPr>
              <a:t>Bonawitz</a:t>
            </a:r>
            <a:r>
              <a:rPr lang="en-US" sz="1600" dirty="0">
                <a:solidFill>
                  <a:schemeClr val="bg2">
                    <a:lumMod val="50000"/>
                  </a:schemeClr>
                </a:solidFill>
              </a:rPr>
              <a:t> et al., 17]</a:t>
            </a:r>
            <a:r>
              <a:rPr lang="en-US" sz="2400" dirty="0">
                <a:solidFill>
                  <a:prstClr val="black"/>
                </a:solidFill>
              </a:rPr>
              <a:t>: Securely aggregate local models by adding random masks     </a:t>
            </a:r>
          </a:p>
        </p:txBody>
      </p:sp>
      <mc:AlternateContent xmlns:mc="http://schemas.openxmlformats.org/markup-compatibility/2006" xmlns:a14="http://schemas.microsoft.com/office/drawing/2010/main">
        <mc:Choice Requires="a14">
          <p:sp>
            <p:nvSpPr>
              <p:cNvPr id="4" name="文本框 3"/>
              <p:cNvSpPr txBox="1"/>
              <p:nvPr/>
            </p:nvSpPr>
            <p:spPr>
              <a:xfrm>
                <a:off x="1967271" y="3940927"/>
                <a:ext cx="246278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r>
                        <a:rPr lang="en-US" sz="1200" b="0" i="1" smtClean="0">
                          <a:latin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𝑓</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𝑤</m:t>
                          </m:r>
                        </m:e>
                        <m:sub>
                          <m:r>
                            <a:rPr lang="en-US" sz="1200" b="0" i="1" smtClean="0">
                              <a:latin typeface="Cambria Math" panose="02040503050406030204" pitchFamily="18" charset="0"/>
                              <a:ea typeface="Cambria Math" panose="02040503050406030204" pitchFamily="18" charset="0"/>
                            </a:rPr>
                            <m:t>1</m:t>
                          </m:r>
                        </m:sub>
                      </m:sSub>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𝑡</m:t>
                          </m:r>
                        </m:e>
                      </m:d>
                      <m:r>
                        <a:rPr lang="en-US" sz="1200" b="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4" name="文本框 3"/>
              <p:cNvSpPr txBox="1">
                <a:spLocks noRot="1" noChangeAspect="1" noMove="1" noResize="1" noEditPoints="1" noAdjustHandles="1" noChangeArrowheads="1" noChangeShapeType="1" noTextEdit="1"/>
              </p:cNvSpPr>
              <p:nvPr/>
            </p:nvSpPr>
            <p:spPr>
              <a:xfrm>
                <a:off x="1967271" y="3940927"/>
                <a:ext cx="2462786" cy="276999"/>
              </a:xfrm>
              <a:prstGeom prst="rect">
                <a:avLst/>
              </a:prstGeom>
              <a:blipFill>
                <a:blip r:embed="rId12"/>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本框 52"/>
              <p:cNvSpPr txBox="1"/>
              <p:nvPr/>
            </p:nvSpPr>
            <p:spPr>
              <a:xfrm>
                <a:off x="4473696" y="3927096"/>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2</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3" name="文本框 52"/>
              <p:cNvSpPr txBox="1">
                <a:spLocks noRot="1" noChangeAspect="1" noMove="1" noResize="1" noEditPoints="1" noAdjustHandles="1" noChangeArrowheads="1" noChangeShapeType="1" noTextEdit="1"/>
              </p:cNvSpPr>
              <p:nvPr/>
            </p:nvSpPr>
            <p:spPr>
              <a:xfrm>
                <a:off x="4473696" y="3927096"/>
                <a:ext cx="895784"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文本框 53"/>
              <p:cNvSpPr txBox="1"/>
              <p:nvPr/>
            </p:nvSpPr>
            <p:spPr>
              <a:xfrm>
                <a:off x="7092190" y="3905852"/>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i="1" smtClean="0">
                              <a:latin typeface="Cambria Math" panose="02040503050406030204" pitchFamily="18" charset="0"/>
                            </a:rPr>
                            <m:t>w</m:t>
                          </m:r>
                        </m:e>
                        <m:sub>
                          <m:r>
                            <a:rPr lang="en-US" sz="1200" b="0" i="1" smtClean="0">
                              <a:latin typeface="Cambria Math" panose="02040503050406030204" pitchFamily="18" charset="0"/>
                            </a:rPr>
                            <m:t>𝑁</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4" name="文本框 53"/>
              <p:cNvSpPr txBox="1">
                <a:spLocks noRot="1" noChangeAspect="1" noMove="1" noResize="1" noEditPoints="1" noAdjustHandles="1" noChangeArrowheads="1" noChangeShapeType="1" noTextEdit="1"/>
              </p:cNvSpPr>
              <p:nvPr/>
            </p:nvSpPr>
            <p:spPr>
              <a:xfrm>
                <a:off x="7092190" y="3905852"/>
                <a:ext cx="895784" cy="27699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文本框 60"/>
              <p:cNvSpPr txBox="1"/>
              <p:nvPr/>
            </p:nvSpPr>
            <p:spPr>
              <a:xfrm>
                <a:off x="5094917" y="2877870"/>
                <a:ext cx="895784" cy="611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sz="1200" b="0" i="1" smtClean="0">
                              <a:latin typeface="Cambria Math" panose="02040503050406030204" pitchFamily="18" charset="0"/>
                            </a:rPr>
                          </m:ctrlPr>
                        </m:naryPr>
                        <m:sub>
                          <m:r>
                            <a:rPr lang="en-US" sz="1200" b="0" i="1" smtClean="0">
                              <a:latin typeface="Cambria Math" panose="02040503050406030204" pitchFamily="18" charset="0"/>
                            </a:rPr>
                            <m:t>𝑖</m:t>
                          </m:r>
                          <m:r>
                            <a:rPr lang="en-US" sz="1200" b="0" i="1" smtClean="0">
                              <a:latin typeface="Cambria Math" panose="02040503050406030204" pitchFamily="18" charset="0"/>
                            </a:rPr>
                            <m:t>=1</m:t>
                          </m:r>
                        </m:sub>
                        <m:sup>
                          <m:r>
                            <a:rPr lang="en-US" sz="1200" b="0" i="1" smtClean="0">
                              <a:latin typeface="Cambria Math" panose="02040503050406030204" pitchFamily="18" charset="0"/>
                            </a:rPr>
                            <m:t>𝑁</m:t>
                          </m:r>
                        </m:sup>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𝑖</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𝑖</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e>
                      </m:nary>
                    </m:oMath>
                  </m:oMathPara>
                </a14:m>
                <a:endParaRPr lang="en-US" sz="1200" dirty="0"/>
              </a:p>
            </p:txBody>
          </p:sp>
        </mc:Choice>
        <mc:Fallback xmlns="">
          <p:sp>
            <p:nvSpPr>
              <p:cNvPr id="61" name="文本框 60"/>
              <p:cNvSpPr txBox="1">
                <a:spLocks noRot="1" noChangeAspect="1" noMove="1" noResize="1" noEditPoints="1" noAdjustHandles="1" noChangeArrowheads="1" noChangeShapeType="1" noTextEdit="1"/>
              </p:cNvSpPr>
              <p:nvPr/>
            </p:nvSpPr>
            <p:spPr>
              <a:xfrm>
                <a:off x="5094917" y="2877870"/>
                <a:ext cx="895784" cy="61164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文本框 61"/>
              <p:cNvSpPr txBox="1"/>
              <p:nvPr/>
            </p:nvSpPr>
            <p:spPr>
              <a:xfrm>
                <a:off x="6154768" y="3029189"/>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𝑤</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+1)</m:t>
                      </m:r>
                    </m:oMath>
                  </m:oMathPara>
                </a14:m>
                <a:endParaRPr lang="en-US" sz="1200" dirty="0"/>
              </a:p>
            </p:txBody>
          </p:sp>
        </mc:Choice>
        <mc:Fallback xmlns="">
          <p:sp>
            <p:nvSpPr>
              <p:cNvPr id="62" name="文本框 61"/>
              <p:cNvSpPr txBox="1">
                <a:spLocks noRot="1" noChangeAspect="1" noMove="1" noResize="1" noEditPoints="1" noAdjustHandles="1" noChangeArrowheads="1" noChangeShapeType="1" noTextEdit="1"/>
              </p:cNvSpPr>
              <p:nvPr/>
            </p:nvSpPr>
            <p:spPr>
              <a:xfrm>
                <a:off x="6154768" y="3029189"/>
                <a:ext cx="895784" cy="276999"/>
              </a:xfrm>
              <a:prstGeom prst="rect">
                <a:avLst/>
              </a:prstGeom>
              <a:blipFill>
                <a:blip r:embed="rId16"/>
                <a:stretch>
                  <a:fillRect b="-8889"/>
                </a:stretch>
              </a:blipFill>
            </p:spPr>
            <p:txBody>
              <a:bodyPr/>
              <a:lstStyle/>
              <a:p>
                <a:r>
                  <a:rPr lang="en-US">
                    <a:noFill/>
                  </a:rPr>
                  <a:t> </a:t>
                </a:r>
              </a:p>
            </p:txBody>
          </p:sp>
        </mc:Fallback>
      </mc:AlternateContent>
      <p:pic>
        <p:nvPicPr>
          <p:cNvPr id="67"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925" y="370282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94374" y="3712665"/>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4923" y="3712126"/>
            <a:ext cx="234028" cy="2340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文本框 36"/>
              <p:cNvSpPr txBox="1"/>
              <p:nvPr/>
            </p:nvSpPr>
            <p:spPr>
              <a:xfrm>
                <a:off x="2500398" y="5332088"/>
                <a:ext cx="136878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𝑤</m:t>
                          </m:r>
                        </m:e>
                        <m:sub>
                          <m:r>
                            <a:rPr lang="en-US" sz="1400" b="0" i="1" smtClean="0">
                              <a:latin typeface="Cambria Math" panose="02040503050406030204" pitchFamily="18" charset="0"/>
                            </a:rPr>
                            <m:t>1</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m:oMathPara>
                </a14:m>
                <a:endParaRPr lang="en-US" sz="1400" dirty="0"/>
              </a:p>
            </p:txBody>
          </p:sp>
        </mc:Choice>
        <mc:Fallback xmlns="">
          <p:sp>
            <p:nvSpPr>
              <p:cNvPr id="37" name="文本框 36"/>
              <p:cNvSpPr txBox="1">
                <a:spLocks noRot="1" noChangeAspect="1" noMove="1" noResize="1" noEditPoints="1" noAdjustHandles="1" noChangeArrowheads="1" noChangeShapeType="1" noTextEdit="1"/>
              </p:cNvSpPr>
              <p:nvPr/>
            </p:nvSpPr>
            <p:spPr>
              <a:xfrm>
                <a:off x="2500398" y="5332088"/>
                <a:ext cx="1368782" cy="307777"/>
              </a:xfrm>
              <a:prstGeom prst="rect">
                <a:avLst/>
              </a:prstGeom>
              <a:blipFill>
                <a:blip r:embed="rId18"/>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本框 37"/>
              <p:cNvSpPr txBox="1"/>
              <p:nvPr/>
            </p:nvSpPr>
            <p:spPr>
              <a:xfrm>
                <a:off x="3915086" y="5332088"/>
                <a:ext cx="136878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𝑤</m:t>
                          </m:r>
                        </m:e>
                        <m:sub>
                          <m:r>
                            <a:rPr lang="en-US" sz="1400" b="0" i="1" smtClean="0">
                              <a:latin typeface="Cambria Math" panose="02040503050406030204" pitchFamily="18" charset="0"/>
                            </a:rPr>
                            <m:t>2</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m:oMathPara>
                </a14:m>
                <a:endParaRPr lang="en-US" sz="1400" dirty="0"/>
              </a:p>
            </p:txBody>
          </p:sp>
        </mc:Choice>
        <mc:Fallback xmlns="">
          <p:sp>
            <p:nvSpPr>
              <p:cNvPr id="38" name="文本框 37"/>
              <p:cNvSpPr txBox="1">
                <a:spLocks noRot="1" noChangeAspect="1" noMove="1" noResize="1" noEditPoints="1" noAdjustHandles="1" noChangeArrowheads="1" noChangeShapeType="1" noTextEdit="1"/>
              </p:cNvSpPr>
              <p:nvPr/>
            </p:nvSpPr>
            <p:spPr>
              <a:xfrm>
                <a:off x="3915086" y="5332088"/>
                <a:ext cx="1368782" cy="307777"/>
              </a:xfrm>
              <a:prstGeom prst="rect">
                <a:avLst/>
              </a:prstGeom>
              <a:blipFill>
                <a:blip r:embed="rId19"/>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本框 43"/>
              <p:cNvSpPr txBox="1"/>
              <p:nvPr/>
            </p:nvSpPr>
            <p:spPr>
              <a:xfrm>
                <a:off x="5642824" y="5313225"/>
                <a:ext cx="201833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𝑁</m:t>
                          </m:r>
                          <m:r>
                            <a:rPr lang="en-US" sz="1400" b="0" i="1" smtClean="0">
                              <a:latin typeface="Cambria Math" panose="02040503050406030204" pitchFamily="18" charset="0"/>
                            </a:rPr>
                            <m:t>−1</m:t>
                          </m:r>
                        </m:sub>
                      </m:s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𝑤</m:t>
                          </m:r>
                        </m:e>
                        <m:sub>
                          <m:r>
                            <a:rPr lang="en-US" sz="1400" b="0" i="1" smtClean="0">
                              <a:latin typeface="Cambria Math" panose="02040503050406030204" pitchFamily="18" charset="0"/>
                            </a:rPr>
                            <m:t>𝑁</m:t>
                          </m:r>
                          <m:r>
                            <a:rPr lang="en-US" sz="1400" b="0" i="1" smtClean="0">
                              <a:latin typeface="Cambria Math" panose="02040503050406030204" pitchFamily="18" charset="0"/>
                            </a:rPr>
                            <m:t>−1</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𝑁</m:t>
                          </m:r>
                          <m:r>
                            <a:rPr lang="en-US" sz="1400" b="0" i="1" smtClean="0">
                              <a:latin typeface="Cambria Math" panose="02040503050406030204" pitchFamily="18" charset="0"/>
                            </a:rPr>
                            <m:t>−1</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m:oMathPara>
                </a14:m>
                <a:endParaRPr lang="en-US" sz="1400" dirty="0"/>
              </a:p>
            </p:txBody>
          </p:sp>
        </mc:Choice>
        <mc:Fallback xmlns="">
          <p:sp>
            <p:nvSpPr>
              <p:cNvPr id="44" name="文本框 43"/>
              <p:cNvSpPr txBox="1">
                <a:spLocks noRot="1" noChangeAspect="1" noMove="1" noResize="1" noEditPoints="1" noAdjustHandles="1" noChangeArrowheads="1" noChangeShapeType="1" noTextEdit="1"/>
              </p:cNvSpPr>
              <p:nvPr/>
            </p:nvSpPr>
            <p:spPr>
              <a:xfrm>
                <a:off x="5642824" y="5313225"/>
                <a:ext cx="2018332" cy="307777"/>
              </a:xfrm>
              <a:prstGeom prst="rect">
                <a:avLst/>
              </a:prstGeom>
              <a:blipFill>
                <a:blip r:embed="rId2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本框 44"/>
              <p:cNvSpPr txBox="1"/>
              <p:nvPr/>
            </p:nvSpPr>
            <p:spPr>
              <a:xfrm>
                <a:off x="7588550" y="5121711"/>
                <a:ext cx="1836267" cy="6981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𝑁</m:t>
                          </m:r>
                        </m:sub>
                      </m:s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𝑤</m:t>
                          </m:r>
                        </m:e>
                        <m:sub>
                          <m:r>
                            <a:rPr lang="en-US" sz="1400" b="0" i="1" smtClean="0">
                              <a:latin typeface="Cambria Math" panose="02040503050406030204" pitchFamily="18" charset="0"/>
                            </a:rPr>
                            <m:t>𝑁</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nary>
                        <m:naryPr>
                          <m:chr m:val="∑"/>
                          <m:ctrlPr>
                            <a:rPr lang="en-US" sz="1400" b="0" i="1" smtClean="0">
                              <a:latin typeface="Cambria Math" panose="02040503050406030204" pitchFamily="18" charset="0"/>
                            </a:rPr>
                          </m:ctrlPr>
                        </m:naryPr>
                        <m:sub>
                          <m:r>
                            <a:rPr lang="en-US" sz="1400" b="0" i="1" smtClean="0">
                              <a:latin typeface="Cambria Math" panose="02040503050406030204" pitchFamily="18" charset="0"/>
                            </a:rPr>
                            <m:t>𝑖</m:t>
                          </m:r>
                          <m:r>
                            <a:rPr lang="en-US" sz="1400" b="0" i="1" smtClean="0">
                              <a:latin typeface="Cambria Math" panose="02040503050406030204" pitchFamily="18" charset="0"/>
                            </a:rPr>
                            <m:t>=1</m:t>
                          </m:r>
                        </m:sub>
                        <m:sup>
                          <m:r>
                            <a:rPr lang="en-US" sz="1400" b="0" i="1" smtClean="0">
                              <a:latin typeface="Cambria Math" panose="02040503050406030204" pitchFamily="18" charset="0"/>
                            </a:rPr>
                            <m:t>𝑁</m:t>
                          </m:r>
                          <m:r>
                            <a:rPr lang="en-US" sz="1400" b="0" i="1" smtClean="0">
                              <a:latin typeface="Cambria Math" panose="02040503050406030204" pitchFamily="18" charset="0"/>
                            </a:rPr>
                            <m:t>−1</m:t>
                          </m:r>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e>
                      </m:nary>
                    </m:oMath>
                  </m:oMathPara>
                </a14:m>
                <a:endParaRPr lang="en-US" sz="1400" dirty="0"/>
              </a:p>
            </p:txBody>
          </p:sp>
        </mc:Choice>
        <mc:Fallback xmlns="">
          <p:sp>
            <p:nvSpPr>
              <p:cNvPr id="45" name="文本框 44"/>
              <p:cNvSpPr txBox="1">
                <a:spLocks noRot="1" noChangeAspect="1" noMove="1" noResize="1" noEditPoints="1" noAdjustHandles="1" noChangeArrowheads="1" noChangeShapeType="1" noTextEdit="1"/>
              </p:cNvSpPr>
              <p:nvPr/>
            </p:nvSpPr>
            <p:spPr>
              <a:xfrm>
                <a:off x="7588550" y="5121711"/>
                <a:ext cx="1836267" cy="69814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文本框 45"/>
              <p:cNvSpPr txBox="1"/>
              <p:nvPr/>
            </p:nvSpPr>
            <p:spPr>
              <a:xfrm>
                <a:off x="3585669" y="5316698"/>
                <a:ext cx="5984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FF0000"/>
                          </a:solidFill>
                          <a:latin typeface="Cambria Math" panose="02040503050406030204" pitchFamily="18" charset="0"/>
                        </a:rPr>
                        <m:t>+</m:t>
                      </m:r>
                    </m:oMath>
                  </m:oMathPara>
                </a14:m>
                <a:endParaRPr lang="en-US" sz="1050" b="1" dirty="0">
                  <a:solidFill>
                    <a:srgbClr val="FF0000"/>
                  </a:solidFill>
                </a:endParaRPr>
              </a:p>
            </p:txBody>
          </p:sp>
        </mc:Choice>
        <mc:Fallback xmlns="">
          <p:sp>
            <p:nvSpPr>
              <p:cNvPr id="46" name="文本框 45"/>
              <p:cNvSpPr txBox="1">
                <a:spLocks noRot="1" noChangeAspect="1" noMove="1" noResize="1" noEditPoints="1" noAdjustHandles="1" noChangeArrowheads="1" noChangeShapeType="1" noTextEdit="1"/>
              </p:cNvSpPr>
              <p:nvPr/>
            </p:nvSpPr>
            <p:spPr>
              <a:xfrm>
                <a:off x="3585669" y="5316698"/>
                <a:ext cx="598410" cy="307777"/>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文本框 47"/>
              <p:cNvSpPr txBox="1"/>
              <p:nvPr/>
            </p:nvSpPr>
            <p:spPr>
              <a:xfrm>
                <a:off x="5154852" y="5307769"/>
                <a:ext cx="684451" cy="302840"/>
              </a:xfrm>
              <a:prstGeom prst="rect">
                <a:avLst/>
              </a:prstGeom>
              <a:noFill/>
            </p:spPr>
            <p:txBody>
              <a:bodyPr wrap="square" rtlCol="0">
                <a:spAutoFit/>
              </a:bodyPr>
              <a:lstStyle/>
              <a:p>
                <a14:m>
                  <m:oMath xmlns:m="http://schemas.openxmlformats.org/officeDocument/2006/math">
                    <m:r>
                      <a:rPr lang="en-US" sz="1400" b="1" i="1" smtClean="0">
                        <a:solidFill>
                          <a:srgbClr val="FF0000"/>
                        </a:solidFill>
                        <a:latin typeface="Cambria Math" panose="02040503050406030204" pitchFamily="18" charset="0"/>
                      </a:rPr>
                      <m:t>+</m:t>
                    </m:r>
                  </m:oMath>
                </a14:m>
                <a:r>
                  <a:rPr lang="en-US" sz="1050" b="1" dirty="0">
                    <a:solidFill>
                      <a:srgbClr val="FF0000"/>
                    </a:solidFill>
                  </a:rPr>
                  <a:t> </a:t>
                </a:r>
                <a14:m>
                  <m:oMath xmlns:m="http://schemas.openxmlformats.org/officeDocument/2006/math">
                    <m:r>
                      <a:rPr lang="en-US" sz="1050" b="1" i="1" dirty="0" smtClean="0">
                        <a:solidFill>
                          <a:srgbClr val="FF0000"/>
                        </a:solidFill>
                        <a:latin typeface="Cambria Math" panose="02040503050406030204" pitchFamily="18" charset="0"/>
                      </a:rPr>
                      <m:t>…</m:t>
                    </m:r>
                  </m:oMath>
                </a14:m>
                <a:endParaRPr lang="en-US" sz="1050" b="1" dirty="0">
                  <a:solidFill>
                    <a:srgbClr val="FF0000"/>
                  </a:solidFill>
                </a:endParaRPr>
              </a:p>
            </p:txBody>
          </p:sp>
        </mc:Choice>
        <mc:Fallback xmlns="">
          <p:sp>
            <p:nvSpPr>
              <p:cNvPr id="48" name="文本框 47"/>
              <p:cNvSpPr txBox="1">
                <a:spLocks noRot="1" noChangeAspect="1" noMove="1" noResize="1" noEditPoints="1" noAdjustHandles="1" noChangeArrowheads="1" noChangeShapeType="1" noTextEdit="1"/>
              </p:cNvSpPr>
              <p:nvPr/>
            </p:nvSpPr>
            <p:spPr>
              <a:xfrm>
                <a:off x="5154852" y="5307769"/>
                <a:ext cx="684451" cy="30284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文本框 48"/>
              <p:cNvSpPr txBox="1"/>
              <p:nvPr/>
            </p:nvSpPr>
            <p:spPr>
              <a:xfrm>
                <a:off x="5448840" y="5316697"/>
                <a:ext cx="31381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FF0000"/>
                          </a:solidFill>
                          <a:latin typeface="Cambria Math" panose="02040503050406030204" pitchFamily="18" charset="0"/>
                        </a:rPr>
                        <m:t>+</m:t>
                      </m:r>
                    </m:oMath>
                  </m:oMathPara>
                </a14:m>
                <a:endParaRPr lang="en-US" sz="1050" b="1" dirty="0">
                  <a:solidFill>
                    <a:srgbClr val="FF0000"/>
                  </a:solidFill>
                </a:endParaRPr>
              </a:p>
            </p:txBody>
          </p:sp>
        </mc:Choice>
        <mc:Fallback xmlns="">
          <p:sp>
            <p:nvSpPr>
              <p:cNvPr id="49" name="文本框 48"/>
              <p:cNvSpPr txBox="1">
                <a:spLocks noRot="1" noChangeAspect="1" noMove="1" noResize="1" noEditPoints="1" noAdjustHandles="1" noChangeArrowheads="1" noChangeShapeType="1" noTextEdit="1"/>
              </p:cNvSpPr>
              <p:nvPr/>
            </p:nvSpPr>
            <p:spPr>
              <a:xfrm>
                <a:off x="5448840" y="5316697"/>
                <a:ext cx="313816" cy="307777"/>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文本框 49"/>
              <p:cNvSpPr txBox="1"/>
              <p:nvPr/>
            </p:nvSpPr>
            <p:spPr>
              <a:xfrm>
                <a:off x="7418342" y="5316697"/>
                <a:ext cx="467486"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FF0000"/>
                          </a:solidFill>
                          <a:latin typeface="Cambria Math" panose="02040503050406030204" pitchFamily="18" charset="0"/>
                        </a:rPr>
                        <m:t>+</m:t>
                      </m:r>
                    </m:oMath>
                  </m:oMathPara>
                </a14:m>
                <a:endParaRPr lang="en-US" sz="1050" b="1" dirty="0">
                  <a:solidFill>
                    <a:srgbClr val="FF0000"/>
                  </a:solidFill>
                </a:endParaRPr>
              </a:p>
            </p:txBody>
          </p:sp>
        </mc:Choice>
        <mc:Fallback xmlns="">
          <p:sp>
            <p:nvSpPr>
              <p:cNvPr id="50" name="文本框 49"/>
              <p:cNvSpPr txBox="1">
                <a:spLocks noRot="1" noChangeAspect="1" noMove="1" noResize="1" noEditPoints="1" noAdjustHandles="1" noChangeArrowheads="1" noChangeShapeType="1" noTextEdit="1"/>
              </p:cNvSpPr>
              <p:nvPr/>
            </p:nvSpPr>
            <p:spPr>
              <a:xfrm>
                <a:off x="7418342" y="5316697"/>
                <a:ext cx="467486" cy="307777"/>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本框 50"/>
              <p:cNvSpPr txBox="1"/>
              <p:nvPr/>
            </p:nvSpPr>
            <p:spPr>
              <a:xfrm>
                <a:off x="9241133" y="5163467"/>
                <a:ext cx="993836" cy="591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FF0000"/>
                          </a:solidFill>
                          <a:latin typeface="Cambria Math" panose="02040503050406030204" pitchFamily="18" charset="0"/>
                        </a:rPr>
                        <m:t>=</m:t>
                      </m:r>
                      <m:nary>
                        <m:naryPr>
                          <m:chr m:val="∑"/>
                          <m:ctrlPr>
                            <a:rPr lang="en-US" sz="1050" i="1" smtClean="0">
                              <a:solidFill>
                                <a:srgbClr val="FF0000"/>
                              </a:solidFill>
                              <a:latin typeface="Cambria Math" panose="02040503050406030204" pitchFamily="18" charset="0"/>
                            </a:rPr>
                          </m:ctrlPr>
                        </m:naryPr>
                        <m:sub>
                          <m:r>
                            <a:rPr lang="en-US" sz="1050" i="1">
                              <a:solidFill>
                                <a:srgbClr val="FF0000"/>
                              </a:solidFill>
                              <a:latin typeface="Cambria Math" panose="02040503050406030204" pitchFamily="18" charset="0"/>
                            </a:rPr>
                            <m:t>𝑖</m:t>
                          </m:r>
                          <m:r>
                            <a:rPr lang="en-US" sz="1050" i="1">
                              <a:solidFill>
                                <a:srgbClr val="FF0000"/>
                              </a:solidFill>
                              <a:latin typeface="Cambria Math" panose="02040503050406030204" pitchFamily="18" charset="0"/>
                            </a:rPr>
                            <m:t>=1</m:t>
                          </m:r>
                        </m:sub>
                        <m:sup>
                          <m:r>
                            <a:rPr lang="en-US" sz="1050" i="1">
                              <a:solidFill>
                                <a:srgbClr val="FF0000"/>
                              </a:solidFill>
                              <a:latin typeface="Cambria Math" panose="02040503050406030204" pitchFamily="18" charset="0"/>
                            </a:rPr>
                            <m:t>𝑁</m:t>
                          </m:r>
                        </m:sup>
                        <m:e>
                          <m:sSub>
                            <m:sSubPr>
                              <m:ctrlPr>
                                <a:rPr lang="en-US" sz="1050" i="1">
                                  <a:solidFill>
                                    <a:srgbClr val="FF0000"/>
                                  </a:solidFill>
                                  <a:latin typeface="Cambria Math" panose="02040503050406030204" pitchFamily="18" charset="0"/>
                                </a:rPr>
                              </m:ctrlPr>
                            </m:sSubPr>
                            <m:e>
                              <m:r>
                                <a:rPr lang="en-US" sz="1050" i="1">
                                  <a:solidFill>
                                    <a:srgbClr val="FF0000"/>
                                  </a:solidFill>
                                  <a:latin typeface="Cambria Math" panose="02040503050406030204" pitchFamily="18" charset="0"/>
                                </a:rPr>
                                <m:t>𝑝</m:t>
                              </m:r>
                            </m:e>
                            <m:sub>
                              <m:r>
                                <a:rPr lang="en-US" sz="1050" i="1">
                                  <a:solidFill>
                                    <a:srgbClr val="FF0000"/>
                                  </a:solidFill>
                                  <a:latin typeface="Cambria Math" panose="02040503050406030204" pitchFamily="18" charset="0"/>
                                </a:rPr>
                                <m:t>𝑖</m:t>
                              </m:r>
                            </m:sub>
                          </m:sSub>
                          <m:sSub>
                            <m:sSubPr>
                              <m:ctrlPr>
                                <a:rPr lang="en-US" sz="1050" i="1">
                                  <a:solidFill>
                                    <a:srgbClr val="FF0000"/>
                                  </a:solidFill>
                                  <a:latin typeface="Cambria Math" panose="02040503050406030204" pitchFamily="18" charset="0"/>
                                </a:rPr>
                              </m:ctrlPr>
                            </m:sSubPr>
                            <m:e>
                              <m:r>
                                <a:rPr lang="en-US" sz="1050" i="1">
                                  <a:solidFill>
                                    <a:srgbClr val="FF0000"/>
                                  </a:solidFill>
                                  <a:latin typeface="Cambria Math" panose="02040503050406030204" pitchFamily="18" charset="0"/>
                                </a:rPr>
                                <m:t>𝑤</m:t>
                              </m:r>
                            </m:e>
                            <m:sub>
                              <m:r>
                                <a:rPr lang="en-US" sz="1050" i="1">
                                  <a:solidFill>
                                    <a:srgbClr val="FF0000"/>
                                  </a:solidFill>
                                  <a:latin typeface="Cambria Math" panose="02040503050406030204" pitchFamily="18" charset="0"/>
                                </a:rPr>
                                <m:t>𝑖</m:t>
                              </m:r>
                            </m:sub>
                          </m:sSub>
                          <m:r>
                            <a:rPr lang="en-US" sz="1050" i="1">
                              <a:solidFill>
                                <a:srgbClr val="FF0000"/>
                              </a:solidFill>
                              <a:latin typeface="Cambria Math" panose="02040503050406030204" pitchFamily="18" charset="0"/>
                            </a:rPr>
                            <m:t>(</m:t>
                          </m:r>
                          <m:r>
                            <a:rPr lang="en-US" sz="1050" i="1">
                              <a:solidFill>
                                <a:srgbClr val="FF0000"/>
                              </a:solidFill>
                              <a:latin typeface="Cambria Math" panose="02040503050406030204" pitchFamily="18" charset="0"/>
                            </a:rPr>
                            <m:t>𝑡</m:t>
                          </m:r>
                          <m:r>
                            <a:rPr lang="en-US" sz="1050" i="1">
                              <a:solidFill>
                                <a:srgbClr val="FF0000"/>
                              </a:solidFill>
                              <a:latin typeface="Cambria Math" panose="02040503050406030204" pitchFamily="18" charset="0"/>
                            </a:rPr>
                            <m:t>)</m:t>
                          </m:r>
                        </m:e>
                      </m:nary>
                    </m:oMath>
                  </m:oMathPara>
                </a14:m>
                <a:endParaRPr lang="en-US" sz="1050" b="1" dirty="0">
                  <a:solidFill>
                    <a:srgbClr val="FF0000"/>
                  </a:solidFill>
                </a:endParaRPr>
              </a:p>
            </p:txBody>
          </p:sp>
        </mc:Choice>
        <mc:Fallback xmlns="">
          <p:sp>
            <p:nvSpPr>
              <p:cNvPr id="51" name="文本框 50"/>
              <p:cNvSpPr txBox="1">
                <a:spLocks noRot="1" noChangeAspect="1" noMove="1" noResize="1" noEditPoints="1" noAdjustHandles="1" noChangeArrowheads="1" noChangeShapeType="1" noTextEdit="1"/>
              </p:cNvSpPr>
              <p:nvPr/>
            </p:nvSpPr>
            <p:spPr>
              <a:xfrm>
                <a:off x="9241133" y="5163467"/>
                <a:ext cx="993836" cy="591444"/>
              </a:xfrm>
              <a:prstGeom prst="rect">
                <a:avLst/>
              </a:prstGeom>
              <a:blipFill>
                <a:blip r:embed="rId26"/>
                <a:stretch>
                  <a:fillRect/>
                </a:stretch>
              </a:blipFill>
            </p:spPr>
            <p:txBody>
              <a:bodyPr/>
              <a:lstStyle/>
              <a:p>
                <a:r>
                  <a:rPr lang="en-US">
                    <a:noFill/>
                  </a:rPr>
                  <a:t> </a:t>
                </a:r>
              </a:p>
            </p:txBody>
          </p:sp>
        </mc:Fallback>
      </mc:AlternateContent>
      <p:sp>
        <p:nvSpPr>
          <p:cNvPr id="47" name="Google Shape;197;p39"/>
          <p:cNvSpPr txBox="1"/>
          <p:nvPr/>
        </p:nvSpPr>
        <p:spPr>
          <a:xfrm>
            <a:off x="2500398" y="5885812"/>
            <a:ext cx="5872219" cy="553968"/>
          </a:xfrm>
          <a:prstGeom prst="rect">
            <a:avLst/>
          </a:prstGeom>
          <a:noFill/>
          <a:ln>
            <a:noFill/>
          </a:ln>
        </p:spPr>
        <p:txBody>
          <a:bodyPr spcFirstLastPara="1" wrap="square" lIns="91425" tIns="91425" rIns="91425" bIns="91425" anchor="t" anchorCtr="0">
            <a:spAutoFit/>
          </a:bodyPr>
          <a:lstStyle/>
          <a:p>
            <a:pPr lvl="0" algn="ctr">
              <a:buClr>
                <a:srgbClr val="FF0000"/>
              </a:buClr>
              <a:buSzPts val="1200"/>
            </a:pPr>
            <a:r>
              <a:rPr lang="en-US" altLang="zh-CN" sz="2400" b="1" dirty="0">
                <a:solidFill>
                  <a:srgbClr val="00B050"/>
                </a:solidFill>
              </a:rPr>
              <a:t> Data/model protection in communication</a:t>
            </a:r>
          </a:p>
        </p:txBody>
      </p:sp>
      <p:pic>
        <p:nvPicPr>
          <p:cNvPr id="1032" name="Picture 8" descr="success, correct, check, valid, tick, yes, mark icon | Flat Actions 9 icon  sets | Icon Ninja"/>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421358" y="5885812"/>
            <a:ext cx="541773" cy="54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29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err="1">
                <a:solidFill>
                  <a:prstClr val="black"/>
                </a:solidFill>
              </a:rPr>
              <a:t>FedAvg</a:t>
            </a:r>
            <a:r>
              <a:rPr lang="en-US" sz="2400" dirty="0">
                <a:solidFill>
                  <a:prstClr val="black"/>
                </a:solidFill>
              </a:rPr>
              <a:t> </a:t>
            </a:r>
            <a:r>
              <a:rPr lang="en-US" sz="1600" dirty="0">
                <a:solidFill>
                  <a:schemeClr val="bg2">
                    <a:lumMod val="50000"/>
                  </a:schemeClr>
                </a:solidFill>
              </a:rPr>
              <a:t>[McMahan et al., 17]</a:t>
            </a:r>
            <a:r>
              <a:rPr lang="en-US" sz="2400" dirty="0">
                <a:solidFill>
                  <a:prstClr val="black"/>
                </a:solidFill>
              </a:rPr>
              <a:t>: stochastic gradient descent     </a:t>
            </a:r>
          </a:p>
        </p:txBody>
      </p:sp>
      <p:pic>
        <p:nvPicPr>
          <p:cNvPr id="12" name="Google Shape;163;p39" descr="Picture 8"/>
          <p:cNvPicPr preferRelativeResize="0"/>
          <p:nvPr/>
        </p:nvPicPr>
        <p:blipFill rotWithShape="1">
          <a:blip r:embed="rId3">
            <a:alphaModFix/>
          </a:blip>
          <a:srcRect/>
          <a:stretch/>
        </p:blipFill>
        <p:spPr>
          <a:xfrm>
            <a:off x="5667190" y="4281148"/>
            <a:ext cx="830916" cy="603688"/>
          </a:xfrm>
          <a:prstGeom prst="rect">
            <a:avLst/>
          </a:prstGeom>
          <a:noFill/>
          <a:ln>
            <a:noFill/>
          </a:ln>
        </p:spPr>
      </p:pic>
      <p:grpSp>
        <p:nvGrpSpPr>
          <p:cNvPr id="14" name="Google Shape;164;p39"/>
          <p:cNvGrpSpPr/>
          <p:nvPr/>
        </p:nvGrpSpPr>
        <p:grpSpPr>
          <a:xfrm>
            <a:off x="4556008" y="272266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4">
            <a:alphaModFix/>
          </a:blip>
          <a:srcRect/>
          <a:stretch/>
        </p:blipFill>
        <p:spPr>
          <a:xfrm>
            <a:off x="6856865" y="4524953"/>
            <a:ext cx="351540" cy="50588"/>
          </a:xfrm>
          <a:prstGeom prst="rect">
            <a:avLst/>
          </a:prstGeom>
          <a:noFill/>
          <a:ln>
            <a:noFill/>
          </a:ln>
        </p:spPr>
      </p:pic>
      <p:pic>
        <p:nvPicPr>
          <p:cNvPr id="16" name="Google Shape;168;p39" descr="Picture 11"/>
          <p:cNvPicPr preferRelativeResize="0"/>
          <p:nvPr/>
        </p:nvPicPr>
        <p:blipFill rotWithShape="1">
          <a:blip r:embed="rId5">
            <a:alphaModFix/>
          </a:blip>
          <a:srcRect/>
          <a:stretch/>
        </p:blipFill>
        <p:spPr>
          <a:xfrm>
            <a:off x="3817949" y="4288016"/>
            <a:ext cx="271415" cy="544158"/>
          </a:xfrm>
          <a:prstGeom prst="rect">
            <a:avLst/>
          </a:prstGeom>
          <a:noFill/>
          <a:ln>
            <a:noFill/>
          </a:ln>
        </p:spPr>
      </p:pic>
      <p:pic>
        <p:nvPicPr>
          <p:cNvPr id="17" name="Google Shape;169;p39" descr="Picture 12"/>
          <p:cNvPicPr preferRelativeResize="0"/>
          <p:nvPr/>
        </p:nvPicPr>
        <p:blipFill rotWithShape="1">
          <a:blip r:embed="rId6">
            <a:alphaModFix/>
          </a:blip>
          <a:srcRect/>
          <a:stretch/>
        </p:blipFill>
        <p:spPr>
          <a:xfrm>
            <a:off x="3749098" y="4880293"/>
            <a:ext cx="457821" cy="134898"/>
          </a:xfrm>
          <a:prstGeom prst="rect">
            <a:avLst/>
          </a:prstGeom>
          <a:noFill/>
          <a:ln>
            <a:noFill/>
          </a:ln>
        </p:spPr>
      </p:pic>
      <p:pic>
        <p:nvPicPr>
          <p:cNvPr id="18" name="Google Shape;170;p39" descr="Picture 13"/>
          <p:cNvPicPr preferRelativeResize="0"/>
          <p:nvPr/>
        </p:nvPicPr>
        <p:blipFill rotWithShape="1">
          <a:blip r:embed="rId7">
            <a:alphaModFix/>
          </a:blip>
          <a:srcRect/>
          <a:stretch/>
        </p:blipFill>
        <p:spPr>
          <a:xfrm>
            <a:off x="4861919" y="4871863"/>
            <a:ext cx="465997" cy="134898"/>
          </a:xfrm>
          <a:prstGeom prst="rect">
            <a:avLst/>
          </a:prstGeom>
          <a:noFill/>
          <a:ln>
            <a:noFill/>
          </a:ln>
        </p:spPr>
      </p:pic>
      <p:pic>
        <p:nvPicPr>
          <p:cNvPr id="21" name="Google Shape;171;p39" descr="Picture 14"/>
          <p:cNvPicPr preferRelativeResize="0"/>
          <p:nvPr/>
        </p:nvPicPr>
        <p:blipFill rotWithShape="1">
          <a:blip r:embed="rId8">
            <a:alphaModFix/>
          </a:blip>
          <a:srcRect/>
          <a:stretch/>
        </p:blipFill>
        <p:spPr>
          <a:xfrm>
            <a:off x="7346253" y="4871863"/>
            <a:ext cx="539575" cy="143328"/>
          </a:xfrm>
          <a:prstGeom prst="rect">
            <a:avLst/>
          </a:prstGeom>
          <a:noFill/>
          <a:ln>
            <a:noFill/>
          </a:ln>
        </p:spPr>
      </p:pic>
      <p:pic>
        <p:nvPicPr>
          <p:cNvPr id="22" name="Google Shape;172;p39" descr="Picture 15"/>
          <p:cNvPicPr preferRelativeResize="0"/>
          <p:nvPr/>
        </p:nvPicPr>
        <p:blipFill rotWithShape="1">
          <a:blip r:embed="rId9">
            <a:alphaModFix/>
          </a:blip>
          <a:srcRect/>
          <a:stretch/>
        </p:blipFill>
        <p:spPr>
          <a:xfrm>
            <a:off x="7766644" y="4350288"/>
            <a:ext cx="391877" cy="404131"/>
          </a:xfrm>
          <a:prstGeom prst="rect">
            <a:avLst/>
          </a:prstGeom>
          <a:noFill/>
          <a:ln>
            <a:noFill/>
          </a:ln>
        </p:spPr>
      </p:pic>
      <p:pic>
        <p:nvPicPr>
          <p:cNvPr id="23" name="Google Shape;173;p39" descr="Picture 16"/>
          <p:cNvPicPr preferRelativeResize="0"/>
          <p:nvPr/>
        </p:nvPicPr>
        <p:blipFill rotWithShape="1">
          <a:blip r:embed="rId9">
            <a:alphaModFix/>
          </a:blip>
          <a:srcRect/>
          <a:stretch/>
        </p:blipFill>
        <p:spPr>
          <a:xfrm>
            <a:off x="4089363" y="4354224"/>
            <a:ext cx="391878" cy="404133"/>
          </a:xfrm>
          <a:prstGeom prst="rect">
            <a:avLst/>
          </a:prstGeom>
          <a:noFill/>
          <a:ln>
            <a:noFill/>
          </a:ln>
        </p:spPr>
      </p:pic>
      <p:pic>
        <p:nvPicPr>
          <p:cNvPr id="24" name="Google Shape;174;p39" descr="Picture 17"/>
          <p:cNvPicPr preferRelativeResize="0"/>
          <p:nvPr/>
        </p:nvPicPr>
        <p:blipFill rotWithShape="1">
          <a:blip r:embed="rId9">
            <a:alphaModFix/>
          </a:blip>
          <a:srcRect/>
          <a:stretch/>
        </p:blipFill>
        <p:spPr>
          <a:xfrm>
            <a:off x="5120925" y="4348770"/>
            <a:ext cx="391877" cy="404131"/>
          </a:xfrm>
          <a:prstGeom prst="rect">
            <a:avLst/>
          </a:prstGeom>
          <a:noFill/>
          <a:ln>
            <a:noFill/>
          </a:ln>
        </p:spPr>
      </p:pic>
      <p:pic>
        <p:nvPicPr>
          <p:cNvPr id="25" name="Google Shape;175;p39" descr="Picture 18"/>
          <p:cNvPicPr preferRelativeResize="0"/>
          <p:nvPr/>
        </p:nvPicPr>
        <p:blipFill rotWithShape="1">
          <a:blip r:embed="rId9">
            <a:alphaModFix/>
          </a:blip>
          <a:srcRect/>
          <a:stretch/>
        </p:blipFill>
        <p:spPr>
          <a:xfrm>
            <a:off x="6443964" y="4354224"/>
            <a:ext cx="391878" cy="404133"/>
          </a:xfrm>
          <a:prstGeom prst="rect">
            <a:avLst/>
          </a:prstGeom>
          <a:noFill/>
          <a:ln>
            <a:noFill/>
          </a:ln>
        </p:spPr>
      </p:pic>
      <p:cxnSp>
        <p:nvCxnSpPr>
          <p:cNvPr id="33" name="Google Shape;179;p39"/>
          <p:cNvCxnSpPr/>
          <p:nvPr/>
        </p:nvCxnSpPr>
        <p:spPr>
          <a:xfrm rot="10800000" flipH="1">
            <a:off x="4106129" y="3707033"/>
            <a:ext cx="958129" cy="579882"/>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rot="10800000" flipH="1">
            <a:off x="5064260" y="3730128"/>
            <a:ext cx="508761" cy="524003"/>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p:nvPr/>
        </p:nvCxnSpPr>
        <p:spPr>
          <a:xfrm rot="10800000" flipH="1">
            <a:off x="6082648" y="3728358"/>
            <a:ext cx="1" cy="546794"/>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6661936" y="3672993"/>
            <a:ext cx="824665" cy="562377"/>
          </a:xfrm>
          <a:prstGeom prst="straightConnector1">
            <a:avLst/>
          </a:prstGeom>
          <a:noFill/>
          <a:ln w="25400" cap="flat" cmpd="sng">
            <a:solidFill>
              <a:srgbClr val="000000"/>
            </a:solidFill>
            <a:prstDash val="solid"/>
            <a:round/>
            <a:headEnd type="none" w="sm" len="sm"/>
            <a:tailEnd type="triangle" w="med" len="med"/>
          </a:ln>
        </p:spPr>
      </p:cxnSp>
      <p:cxnSp>
        <p:nvCxnSpPr>
          <p:cNvPr id="39" name="Google Shape;185;p39"/>
          <p:cNvCxnSpPr/>
          <p:nvPr/>
        </p:nvCxnSpPr>
        <p:spPr>
          <a:xfrm rot="10800000">
            <a:off x="5954743" y="3192219"/>
            <a:ext cx="259474" cy="1"/>
          </a:xfrm>
          <a:prstGeom prst="straightConnector1">
            <a:avLst/>
          </a:prstGeom>
          <a:noFill/>
          <a:ln w="25400" cap="flat" cmpd="sng">
            <a:solidFill>
              <a:srgbClr val="000000"/>
            </a:solidFill>
            <a:prstDash val="solid"/>
            <a:round/>
            <a:headEnd type="triangle" w="med" len="med"/>
            <a:tailEnd type="none" w="sm" len="sm"/>
          </a:ln>
        </p:spPr>
      </p:cxnSp>
      <p:pic>
        <p:nvPicPr>
          <p:cNvPr id="40" name="Google Shape;186;p39" descr="Google Shape;73;p14"/>
          <p:cNvPicPr preferRelativeResize="0"/>
          <p:nvPr/>
        </p:nvPicPr>
        <p:blipFill rotWithShape="1">
          <a:blip r:embed="rId10">
            <a:alphaModFix/>
          </a:blip>
          <a:srcRect/>
          <a:stretch/>
        </p:blipFill>
        <p:spPr>
          <a:xfrm>
            <a:off x="4835789" y="4281148"/>
            <a:ext cx="305594" cy="590914"/>
          </a:xfrm>
          <a:prstGeom prst="rect">
            <a:avLst/>
          </a:prstGeom>
          <a:noFill/>
          <a:ln>
            <a:noFill/>
          </a:ln>
        </p:spPr>
      </p:pic>
      <p:pic>
        <p:nvPicPr>
          <p:cNvPr id="41" name="Google Shape;187;p39" descr="Picture 30"/>
          <p:cNvPicPr preferRelativeResize="0"/>
          <p:nvPr/>
        </p:nvPicPr>
        <p:blipFill rotWithShape="1">
          <a:blip r:embed="rId11">
            <a:alphaModFix/>
          </a:blip>
          <a:srcRect/>
          <a:stretch/>
        </p:blipFill>
        <p:spPr>
          <a:xfrm>
            <a:off x="7365275" y="4252630"/>
            <a:ext cx="391877" cy="529553"/>
          </a:xfrm>
          <a:prstGeom prst="rect">
            <a:avLst/>
          </a:prstGeom>
          <a:noFill/>
          <a:ln>
            <a:noFill/>
          </a:ln>
        </p:spPr>
      </p:pic>
      <p:sp>
        <p:nvSpPr>
          <p:cNvPr id="52" name="TextBox 45">
            <a:extLst>
              <a:ext uri="{FF2B5EF4-FFF2-40B4-BE49-F238E27FC236}">
                <a16:creationId xmlns:a16="http://schemas.microsoft.com/office/drawing/2014/main" id="{2B1089E9-A049-4E7B-A562-2EA8E4245FB5}"/>
              </a:ext>
            </a:extLst>
          </p:cNvPr>
          <p:cNvSpPr txBox="1"/>
          <p:nvPr/>
        </p:nvSpPr>
        <p:spPr>
          <a:xfrm>
            <a:off x="482042" y="1717666"/>
            <a:ext cx="11514487" cy="461665"/>
          </a:xfrm>
          <a:prstGeom prst="rect">
            <a:avLst/>
          </a:prstGeom>
          <a:noFill/>
        </p:spPr>
        <p:txBody>
          <a:bodyPr wrap="square" rtlCol="0">
            <a:spAutoFit/>
          </a:bodyPr>
          <a:lstStyle/>
          <a:p>
            <a:pPr lvl="0">
              <a:defRPr/>
            </a:pPr>
            <a:r>
              <a:rPr lang="en-US" altLang="zh-CN" sz="2400" dirty="0" err="1">
                <a:solidFill>
                  <a:prstClr val="black"/>
                </a:solidFill>
              </a:rPr>
              <a:t>SecAgg</a:t>
            </a:r>
            <a:r>
              <a:rPr lang="en-US" sz="2400" dirty="0">
                <a:solidFill>
                  <a:prstClr val="black"/>
                </a:solidFill>
              </a:rPr>
              <a:t> </a:t>
            </a:r>
            <a:r>
              <a:rPr lang="en-US" sz="1600" dirty="0">
                <a:solidFill>
                  <a:schemeClr val="bg2">
                    <a:lumMod val="50000"/>
                  </a:schemeClr>
                </a:solidFill>
              </a:rPr>
              <a:t>[</a:t>
            </a:r>
            <a:r>
              <a:rPr lang="en-US" sz="1600" dirty="0" err="1">
                <a:solidFill>
                  <a:schemeClr val="bg2">
                    <a:lumMod val="50000"/>
                  </a:schemeClr>
                </a:solidFill>
              </a:rPr>
              <a:t>Bonawitz</a:t>
            </a:r>
            <a:r>
              <a:rPr lang="en-US" sz="1600" dirty="0">
                <a:solidFill>
                  <a:schemeClr val="bg2">
                    <a:lumMod val="50000"/>
                  </a:schemeClr>
                </a:solidFill>
              </a:rPr>
              <a:t> et al., 17]</a:t>
            </a:r>
            <a:r>
              <a:rPr lang="en-US" sz="2400" dirty="0">
                <a:solidFill>
                  <a:prstClr val="black"/>
                </a:solidFill>
              </a:rPr>
              <a:t>: Securely aggregate local models by adding random masks     </a:t>
            </a:r>
          </a:p>
        </p:txBody>
      </p:sp>
      <mc:AlternateContent xmlns:mc="http://schemas.openxmlformats.org/markup-compatibility/2006" xmlns:a14="http://schemas.microsoft.com/office/drawing/2010/main">
        <mc:Choice Requires="a14">
          <p:sp>
            <p:nvSpPr>
              <p:cNvPr id="4" name="文本框 3"/>
              <p:cNvSpPr txBox="1"/>
              <p:nvPr/>
            </p:nvSpPr>
            <p:spPr>
              <a:xfrm>
                <a:off x="1967271" y="3940927"/>
                <a:ext cx="246278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r>
                        <a:rPr lang="en-US" sz="1200" b="0" i="1" smtClean="0">
                          <a:latin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𝑓</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𝑤</m:t>
                          </m:r>
                        </m:e>
                        <m:sub>
                          <m:r>
                            <a:rPr lang="en-US" sz="1200" b="0" i="1" smtClean="0">
                              <a:latin typeface="Cambria Math" panose="02040503050406030204" pitchFamily="18" charset="0"/>
                              <a:ea typeface="Cambria Math" panose="02040503050406030204" pitchFamily="18" charset="0"/>
                            </a:rPr>
                            <m:t>1</m:t>
                          </m:r>
                        </m:sub>
                      </m:sSub>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𝑡</m:t>
                          </m:r>
                        </m:e>
                      </m:d>
                      <m:r>
                        <a:rPr lang="en-US" sz="1200" b="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4" name="文本框 3"/>
              <p:cNvSpPr txBox="1">
                <a:spLocks noRot="1" noChangeAspect="1" noMove="1" noResize="1" noEditPoints="1" noAdjustHandles="1" noChangeArrowheads="1" noChangeShapeType="1" noTextEdit="1"/>
              </p:cNvSpPr>
              <p:nvPr/>
            </p:nvSpPr>
            <p:spPr>
              <a:xfrm>
                <a:off x="1967271" y="3940927"/>
                <a:ext cx="2462786" cy="276999"/>
              </a:xfrm>
              <a:prstGeom prst="rect">
                <a:avLst/>
              </a:prstGeom>
              <a:blipFill>
                <a:blip r:embed="rId12"/>
                <a:stretch>
                  <a:fillRect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本框 52"/>
              <p:cNvSpPr txBox="1"/>
              <p:nvPr/>
            </p:nvSpPr>
            <p:spPr>
              <a:xfrm>
                <a:off x="4473696" y="3927096"/>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2</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3" name="文本框 52"/>
              <p:cNvSpPr txBox="1">
                <a:spLocks noRot="1" noChangeAspect="1" noMove="1" noResize="1" noEditPoints="1" noAdjustHandles="1" noChangeArrowheads="1" noChangeShapeType="1" noTextEdit="1"/>
              </p:cNvSpPr>
              <p:nvPr/>
            </p:nvSpPr>
            <p:spPr>
              <a:xfrm>
                <a:off x="4473696" y="3927096"/>
                <a:ext cx="895784"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文本框 53"/>
              <p:cNvSpPr txBox="1"/>
              <p:nvPr/>
            </p:nvSpPr>
            <p:spPr>
              <a:xfrm>
                <a:off x="7092190" y="3905852"/>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m:rPr>
                              <m:sty m:val="p"/>
                            </m:rPr>
                            <a:rPr lang="en-US" sz="1200" i="1" smtClean="0">
                              <a:latin typeface="Cambria Math" panose="02040503050406030204" pitchFamily="18" charset="0"/>
                            </a:rPr>
                            <m:t>w</m:t>
                          </m:r>
                        </m:e>
                        <m:sub>
                          <m:r>
                            <a:rPr lang="en-US" sz="1200" b="0" i="1" smtClean="0">
                              <a:latin typeface="Cambria Math" panose="02040503050406030204" pitchFamily="18" charset="0"/>
                            </a:rPr>
                            <m:t>𝑁</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e>
                      </m:d>
                    </m:oMath>
                  </m:oMathPara>
                </a14:m>
                <a:endParaRPr lang="en-US" sz="1200" dirty="0"/>
              </a:p>
            </p:txBody>
          </p:sp>
        </mc:Choice>
        <mc:Fallback xmlns="">
          <p:sp>
            <p:nvSpPr>
              <p:cNvPr id="54" name="文本框 53"/>
              <p:cNvSpPr txBox="1">
                <a:spLocks noRot="1" noChangeAspect="1" noMove="1" noResize="1" noEditPoints="1" noAdjustHandles="1" noChangeArrowheads="1" noChangeShapeType="1" noTextEdit="1"/>
              </p:cNvSpPr>
              <p:nvPr/>
            </p:nvSpPr>
            <p:spPr>
              <a:xfrm>
                <a:off x="7092190" y="3905852"/>
                <a:ext cx="895784" cy="27699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文本框 60"/>
              <p:cNvSpPr txBox="1"/>
              <p:nvPr/>
            </p:nvSpPr>
            <p:spPr>
              <a:xfrm>
                <a:off x="5094917" y="2877870"/>
                <a:ext cx="895784" cy="611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sz="1200" b="0" i="1" smtClean="0">
                              <a:latin typeface="Cambria Math" panose="02040503050406030204" pitchFamily="18" charset="0"/>
                            </a:rPr>
                          </m:ctrlPr>
                        </m:naryPr>
                        <m:sub>
                          <m:r>
                            <a:rPr lang="en-US" sz="1200" b="0" i="1" smtClean="0">
                              <a:latin typeface="Cambria Math" panose="02040503050406030204" pitchFamily="18" charset="0"/>
                            </a:rPr>
                            <m:t>𝑖</m:t>
                          </m:r>
                          <m:r>
                            <a:rPr lang="en-US" sz="1200" b="0" i="1" smtClean="0">
                              <a:latin typeface="Cambria Math" panose="02040503050406030204" pitchFamily="18" charset="0"/>
                            </a:rPr>
                            <m:t>=1</m:t>
                          </m:r>
                        </m:sub>
                        <m:sup>
                          <m:r>
                            <a:rPr lang="en-US" sz="1200" b="0" i="1" smtClean="0">
                              <a:latin typeface="Cambria Math" panose="02040503050406030204" pitchFamily="18" charset="0"/>
                            </a:rPr>
                            <m:t>𝑁</m:t>
                          </m:r>
                        </m:sup>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𝑖</m:t>
                              </m:r>
                            </m:sub>
                          </m:sSub>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𝑤</m:t>
                              </m:r>
                            </m:e>
                            <m:sub>
                              <m:r>
                                <a:rPr lang="en-US" sz="1200" b="0" i="1" smtClean="0">
                                  <a:latin typeface="Cambria Math" panose="02040503050406030204" pitchFamily="18" charset="0"/>
                                </a:rPr>
                                <m:t>𝑖</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e>
                      </m:nary>
                    </m:oMath>
                  </m:oMathPara>
                </a14:m>
                <a:endParaRPr lang="en-US" sz="1200" dirty="0"/>
              </a:p>
            </p:txBody>
          </p:sp>
        </mc:Choice>
        <mc:Fallback xmlns="">
          <p:sp>
            <p:nvSpPr>
              <p:cNvPr id="61" name="文本框 60"/>
              <p:cNvSpPr txBox="1">
                <a:spLocks noRot="1" noChangeAspect="1" noMove="1" noResize="1" noEditPoints="1" noAdjustHandles="1" noChangeArrowheads="1" noChangeShapeType="1" noTextEdit="1"/>
              </p:cNvSpPr>
              <p:nvPr/>
            </p:nvSpPr>
            <p:spPr>
              <a:xfrm>
                <a:off x="5094917" y="2877870"/>
                <a:ext cx="895784" cy="61164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文本框 61"/>
              <p:cNvSpPr txBox="1"/>
              <p:nvPr/>
            </p:nvSpPr>
            <p:spPr>
              <a:xfrm>
                <a:off x="6154768" y="3029189"/>
                <a:ext cx="89578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𝑤</m:t>
                      </m:r>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+1)</m:t>
                      </m:r>
                    </m:oMath>
                  </m:oMathPara>
                </a14:m>
                <a:endParaRPr lang="en-US" sz="1200" dirty="0"/>
              </a:p>
            </p:txBody>
          </p:sp>
        </mc:Choice>
        <mc:Fallback xmlns="">
          <p:sp>
            <p:nvSpPr>
              <p:cNvPr id="62" name="文本框 61"/>
              <p:cNvSpPr txBox="1">
                <a:spLocks noRot="1" noChangeAspect="1" noMove="1" noResize="1" noEditPoints="1" noAdjustHandles="1" noChangeArrowheads="1" noChangeShapeType="1" noTextEdit="1"/>
              </p:cNvSpPr>
              <p:nvPr/>
            </p:nvSpPr>
            <p:spPr>
              <a:xfrm>
                <a:off x="6154768" y="3029189"/>
                <a:ext cx="895784" cy="276999"/>
              </a:xfrm>
              <a:prstGeom prst="rect">
                <a:avLst/>
              </a:prstGeom>
              <a:blipFill>
                <a:blip r:embed="rId16"/>
                <a:stretch>
                  <a:fillRect b="-8889"/>
                </a:stretch>
              </a:blipFill>
            </p:spPr>
            <p:txBody>
              <a:bodyPr/>
              <a:lstStyle/>
              <a:p>
                <a:r>
                  <a:rPr lang="en-US">
                    <a:noFill/>
                  </a:rPr>
                  <a:t> </a:t>
                </a:r>
              </a:p>
            </p:txBody>
          </p:sp>
        </mc:Fallback>
      </mc:AlternateContent>
      <p:pic>
        <p:nvPicPr>
          <p:cNvPr id="67"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925" y="370282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94374" y="3712665"/>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Privacy Icon Vector Art, Icons, and Graphics for Free Downlo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4923" y="3712126"/>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197;p39"/>
          <p:cNvSpPr txBox="1"/>
          <p:nvPr/>
        </p:nvSpPr>
        <p:spPr>
          <a:xfrm>
            <a:off x="3749098" y="5708915"/>
            <a:ext cx="4156320" cy="553968"/>
          </a:xfrm>
          <a:prstGeom prst="rect">
            <a:avLst/>
          </a:prstGeom>
          <a:noFill/>
          <a:ln>
            <a:noFill/>
          </a:ln>
        </p:spPr>
        <p:txBody>
          <a:bodyPr spcFirstLastPara="1" wrap="square" lIns="91425" tIns="91425" rIns="91425" bIns="91425" anchor="t" anchorCtr="0">
            <a:spAutoFit/>
          </a:bodyPr>
          <a:lstStyle/>
          <a:p>
            <a:pPr lvl="0" algn="ctr">
              <a:buClr>
                <a:srgbClr val="FF0000"/>
              </a:buClr>
              <a:buSzPts val="1200"/>
            </a:pPr>
            <a:r>
              <a:rPr lang="en-US" altLang="zh-CN" sz="2400" b="1" dirty="0">
                <a:solidFill>
                  <a:srgbClr val="FF0000"/>
                </a:solidFill>
              </a:rPr>
              <a:t>Does </a:t>
            </a:r>
            <a:r>
              <a:rPr lang="en-US" altLang="zh-CN" sz="2400" b="1" dirty="0" err="1">
                <a:solidFill>
                  <a:srgbClr val="FF0000"/>
                </a:solidFill>
              </a:rPr>
              <a:t>SecAgg</a:t>
            </a:r>
            <a:r>
              <a:rPr lang="en-US" altLang="zh-CN" sz="2400" b="1" dirty="0">
                <a:solidFill>
                  <a:srgbClr val="FF0000"/>
                </a:solidFill>
              </a:rPr>
              <a:t> solve everything</a:t>
            </a:r>
            <a:r>
              <a:rPr lang="zh-CN" altLang="en-US" sz="2400" b="1" dirty="0">
                <a:solidFill>
                  <a:srgbClr val="FF0000"/>
                </a:solidFill>
              </a:rPr>
              <a:t>？</a:t>
            </a:r>
            <a:r>
              <a:rPr lang="en" altLang="zh-CN" sz="2400" b="1" dirty="0">
                <a:solidFill>
                  <a:srgbClr val="FF0000"/>
                </a:solidFill>
              </a:rPr>
              <a:t> </a:t>
            </a:r>
            <a:endParaRPr sz="2400" b="1" dirty="0">
              <a:solidFill>
                <a:srgbClr val="FF0000"/>
              </a:solidFill>
            </a:endParaRPr>
          </a:p>
        </p:txBody>
      </p:sp>
    </p:spTree>
    <p:extLst>
      <p:ext uri="{BB962C8B-B14F-4D97-AF65-F5344CB8AC3E}">
        <p14:creationId xmlns:p14="http://schemas.microsoft.com/office/powerpoint/2010/main" val="2357845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DDB85DF0-17F5-6117-1188-F378BF0CCE97}"/>
              </a:ext>
            </a:extLst>
          </p:cNvPr>
          <p:cNvSpPr txBox="1">
            <a:spLocks/>
          </p:cNvSpPr>
          <p:nvPr/>
        </p:nvSpPr>
        <p:spPr>
          <a:xfrm>
            <a:off x="1416817" y="2443193"/>
            <a:ext cx="10118690" cy="208861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4000" dirty="0">
                <a:cs typeface="Arial" panose="020B0604020202020204" pitchFamily="34" charset="0"/>
              </a:rPr>
              <a:t>Federated unlearning of clusters</a:t>
            </a:r>
          </a:p>
          <a:p>
            <a:pPr>
              <a:buClrTx/>
              <a:buFont typeface="Arial" panose="020B0604020202020204" pitchFamily="34" charset="0"/>
              <a:buChar char="•"/>
            </a:pPr>
            <a:r>
              <a:rPr lang="en-US" sz="4000" dirty="0">
                <a:solidFill>
                  <a:schemeClr val="bg1">
                    <a:lumMod val="85000"/>
                  </a:schemeClr>
                </a:solidFill>
              </a:rPr>
              <a:t>Federated classification in Hyperbolic spaces</a:t>
            </a:r>
            <a:endParaRPr lang="en-US" sz="4400" dirty="0">
              <a:solidFill>
                <a:schemeClr val="bg1">
                  <a:lumMod val="85000"/>
                </a:schemeClr>
              </a:solidFill>
              <a:cs typeface="Arial" panose="020B0604020202020204" pitchFamily="34" charset="0"/>
            </a:endParaRPr>
          </a:p>
          <a:p>
            <a:pPr>
              <a:buClrTx/>
              <a:buFont typeface="Arial" panose="020B0604020202020204" pitchFamily="34" charset="0"/>
              <a:buChar char="•"/>
            </a:pPr>
            <a:endParaRPr lang="en-US" sz="4000" dirty="0">
              <a:solidFill>
                <a:schemeClr val="bg1">
                  <a:lumMod val="85000"/>
                </a:schemeClr>
              </a:solidFill>
              <a:cs typeface="Arial" panose="020B0604020202020204" pitchFamily="34" charset="0"/>
            </a:endParaRPr>
          </a:p>
          <a:p>
            <a:pPr>
              <a:buClrTx/>
              <a:buFont typeface="Arial" panose="020B0604020202020204" pitchFamily="34" charset="0"/>
              <a:buChar char="•"/>
            </a:pPr>
            <a:endParaRPr lang="en-US" sz="4000" dirty="0">
              <a:cs typeface="Arial" panose="020B0604020202020204" pitchFamily="34" charset="0"/>
            </a:endParaRPr>
          </a:p>
          <a:p>
            <a:pPr>
              <a:buClrTx/>
              <a:buFont typeface="Arial" panose="020B0604020202020204" pitchFamily="34" charset="0"/>
              <a:buChar char="•"/>
            </a:pPr>
            <a:endParaRPr lang="en-US" sz="4000" dirty="0">
              <a:cs typeface="Arial" panose="020B0604020202020204" pitchFamily="34" charset="0"/>
            </a:endParaRPr>
          </a:p>
        </p:txBody>
      </p:sp>
    </p:spTree>
    <p:extLst>
      <p:ext uri="{BB962C8B-B14F-4D97-AF65-F5344CB8AC3E}">
        <p14:creationId xmlns:p14="http://schemas.microsoft.com/office/powerpoint/2010/main" val="2794569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lang="en-US" altLang="zh-CN" sz="4000" b="1" cap="all" dirty="0" err="1">
                <a:solidFill>
                  <a:srgbClr val="5B9BD5">
                    <a:lumMod val="75000"/>
                  </a:srgbClr>
                </a:solidFill>
                <a:latin typeface="Times New Roman" pitchFamily="18" charset="0"/>
                <a:ea typeface="Arial Unicode MS" pitchFamily="34" charset="-122"/>
                <a:cs typeface="Times New Roman" pitchFamily="18" charset="0"/>
              </a:rPr>
              <a:t>achine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Data removal from training datasets</a:t>
            </a:r>
          </a:p>
        </p:txBody>
      </p:sp>
      <p:sp>
        <p:nvSpPr>
          <p:cNvPr id="61"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Data privacy regulations (e.g., GDPR, CCPA) ensure the </a:t>
            </a:r>
            <a:r>
              <a:rPr lang="en-US" sz="1800" b="1" dirty="0">
                <a:solidFill>
                  <a:srgbClr val="FF0000"/>
                </a:solidFill>
                <a:cs typeface="Arial" panose="020B0604020202020204" pitchFamily="34" charset="0"/>
              </a:rPr>
              <a:t>Right to be Forgotten</a:t>
            </a: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pic>
        <p:nvPicPr>
          <p:cNvPr id="16" name="Picture 24" descr="CCPA and GDPR UPDATE: Unstructured Enterprise Data in Scope of Compliance  Requirements | Next Gen eDiscovery Law &amp; Tech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835" y="3329963"/>
            <a:ext cx="2710651" cy="180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259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lang="en-US" altLang="zh-CN" sz="4000" b="1" cap="all" dirty="0" err="1">
                <a:solidFill>
                  <a:srgbClr val="5B9BD5">
                    <a:lumMod val="75000"/>
                  </a:srgbClr>
                </a:solidFill>
                <a:latin typeface="Times New Roman" pitchFamily="18" charset="0"/>
                <a:ea typeface="Arial Unicode MS" pitchFamily="34" charset="-122"/>
                <a:cs typeface="Times New Roman" pitchFamily="18" charset="0"/>
              </a:rPr>
              <a:t>achine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Data removal from training datasets</a:t>
            </a:r>
          </a:p>
        </p:txBody>
      </p:sp>
      <p:sp>
        <p:nvSpPr>
          <p:cNvPr id="61"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Data privacy regulations (e.g., GDPR, CCPA) ensure the </a:t>
            </a:r>
            <a:r>
              <a:rPr lang="en-US" sz="1800" b="1" dirty="0">
                <a:solidFill>
                  <a:srgbClr val="FF0000"/>
                </a:solidFill>
                <a:cs typeface="Arial" panose="020B0604020202020204" pitchFamily="34" charset="0"/>
              </a:rPr>
              <a:t>Right to be Forgotten</a:t>
            </a:r>
          </a:p>
          <a:p>
            <a:pPr lvl="0">
              <a:buFont typeface="Arial" panose="020B0604020202020204" pitchFamily="34" charset="0"/>
              <a:buChar char="•"/>
            </a:pPr>
            <a:r>
              <a:rPr lang="en-US" sz="1800" dirty="0">
                <a:solidFill>
                  <a:prstClr val="black"/>
                </a:solidFill>
              </a:rPr>
              <a:t>Practical application: Removal requests received by the UK Biobank </a:t>
            </a:r>
            <a:r>
              <a:rPr lang="en-US" sz="1400" dirty="0">
                <a:solidFill>
                  <a:schemeClr val="bg2">
                    <a:lumMod val="50000"/>
                  </a:schemeClr>
                </a:solidFill>
              </a:rPr>
              <a:t>[</a:t>
            </a:r>
            <a:r>
              <a:rPr lang="en-US" sz="1400" dirty="0" err="1">
                <a:solidFill>
                  <a:schemeClr val="bg2">
                    <a:lumMod val="50000"/>
                  </a:schemeClr>
                </a:solidFill>
              </a:rPr>
              <a:t>Sudlow</a:t>
            </a:r>
            <a:r>
              <a:rPr lang="en-US" sz="1400" dirty="0">
                <a:solidFill>
                  <a:schemeClr val="bg2">
                    <a:lumMod val="50000"/>
                  </a:schemeClr>
                </a:solidFill>
              </a:rPr>
              <a:t> et al., 2015]</a:t>
            </a:r>
            <a:r>
              <a:rPr lang="en-US" sz="1800" dirty="0">
                <a:solidFill>
                  <a:prstClr val="black"/>
                </a:solidFill>
              </a:rPr>
              <a:t>. </a:t>
            </a: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pic>
        <p:nvPicPr>
          <p:cNvPr id="16" name="Picture 24" descr="CCPA and GDPR UPDATE: Unstructured Enterprise Data in Scope of Compliance  Requirements | Next Gen eDiscovery Law &amp; Tech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835" y="3329963"/>
            <a:ext cx="2710651" cy="180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11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lang="en-US" altLang="zh-CN" sz="4000" b="1" cap="all" dirty="0" err="1">
                <a:solidFill>
                  <a:srgbClr val="5B9BD5">
                    <a:lumMod val="75000"/>
                  </a:srgbClr>
                </a:solidFill>
                <a:latin typeface="Times New Roman" pitchFamily="18" charset="0"/>
                <a:ea typeface="Arial Unicode MS" pitchFamily="34" charset="-122"/>
                <a:cs typeface="Times New Roman" pitchFamily="18" charset="0"/>
              </a:rPr>
              <a:t>achine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Data removal from training datasets</a:t>
            </a:r>
          </a:p>
        </p:txBody>
      </p:sp>
      <p:sp>
        <p:nvSpPr>
          <p:cNvPr id="61"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Data privacy regulations (e.g., GDPR, CCPA) ensure the </a:t>
            </a:r>
            <a:r>
              <a:rPr lang="en-US" sz="1800" b="1" dirty="0">
                <a:solidFill>
                  <a:srgbClr val="FF0000"/>
                </a:solidFill>
                <a:cs typeface="Arial" panose="020B0604020202020204" pitchFamily="34" charset="0"/>
              </a:rPr>
              <a:t>Right to be Forgotten</a:t>
            </a:r>
          </a:p>
          <a:p>
            <a:pPr lvl="0">
              <a:buFont typeface="Arial" panose="020B0604020202020204" pitchFamily="34" charset="0"/>
              <a:buChar char="•"/>
            </a:pPr>
            <a:r>
              <a:rPr lang="en-US" sz="1800" dirty="0">
                <a:solidFill>
                  <a:prstClr val="black"/>
                </a:solidFill>
              </a:rPr>
              <a:t>Practical application: Removal requests received by the UK Biobank </a:t>
            </a:r>
            <a:r>
              <a:rPr lang="en-US" sz="1400" dirty="0">
                <a:solidFill>
                  <a:schemeClr val="bg2">
                    <a:lumMod val="50000"/>
                  </a:schemeClr>
                </a:solidFill>
              </a:rPr>
              <a:t>[</a:t>
            </a:r>
            <a:r>
              <a:rPr lang="en-US" sz="1400" dirty="0" err="1">
                <a:solidFill>
                  <a:schemeClr val="bg2">
                    <a:lumMod val="50000"/>
                  </a:schemeClr>
                </a:solidFill>
              </a:rPr>
              <a:t>Sudlow</a:t>
            </a:r>
            <a:r>
              <a:rPr lang="en-US" sz="1400" dirty="0">
                <a:solidFill>
                  <a:schemeClr val="bg2">
                    <a:lumMod val="50000"/>
                  </a:schemeClr>
                </a:solidFill>
              </a:rPr>
              <a:t> et al., 2015]</a:t>
            </a:r>
            <a:r>
              <a:rPr lang="en-US" sz="1800" dirty="0">
                <a:solidFill>
                  <a:prstClr val="black"/>
                </a:solidFill>
              </a:rPr>
              <a:t>. </a:t>
            </a:r>
          </a:p>
          <a:p>
            <a:pPr>
              <a:buFont typeface="Arial" panose="020B0604020202020204" pitchFamily="34" charset="0"/>
              <a:buChar char="•"/>
            </a:pPr>
            <a:r>
              <a:rPr lang="en-US" sz="1800" dirty="0">
                <a:cs typeface="Arial" panose="020B0604020202020204" pitchFamily="34" charset="0"/>
              </a:rPr>
              <a:t>Physical data removal is straightforward, but deemed insufficient</a:t>
            </a:r>
            <a:endParaRPr lang="en-US" sz="1800" b="1" dirty="0">
              <a:cs typeface="Arial" panose="020B0604020202020204" pitchFamily="34" charset="0"/>
            </a:endParaRP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pic>
        <p:nvPicPr>
          <p:cNvPr id="16" name="Picture 24" descr="CCPA and GDPR UPDATE: Unstructured Enterprise Data in Scope of Compliance  Requirements | Next Gen eDiscovery Law &amp; Tech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835" y="3329963"/>
            <a:ext cx="2710651" cy="180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658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37609" y="2878071"/>
            <a:ext cx="9533507" cy="769441"/>
          </a:xfrm>
          <a:prstGeom prst="rect">
            <a:avLst/>
          </a:prstGeom>
        </p:spPr>
        <p:txBody>
          <a:bodyPr wrap="none">
            <a:spAutoFit/>
          </a:bodyPr>
          <a:lstStyle/>
          <a:p>
            <a:pPr lvl="0">
              <a:defRPr/>
            </a:pPr>
            <a:r>
              <a:rPr lang="en-US" sz="4400" dirty="0">
                <a:solidFill>
                  <a:prstClr val="black"/>
                </a:solidFill>
              </a:rPr>
              <a:t>Privacy a</a:t>
            </a:r>
            <a:r>
              <a:rPr lang="en-US" altLang="zh-CN" sz="4400" dirty="0">
                <a:solidFill>
                  <a:prstClr val="black"/>
                </a:solidFill>
              </a:rPr>
              <a:t>n</a:t>
            </a:r>
            <a:r>
              <a:rPr lang="en-US" sz="4400" dirty="0">
                <a:solidFill>
                  <a:prstClr val="black"/>
                </a:solidFill>
              </a:rPr>
              <a:t>d distributed machine learning</a:t>
            </a:r>
            <a:endParaRPr lang="en-US" sz="4400" dirty="0">
              <a:solidFill>
                <a:srgbClr val="E7E6E6">
                  <a:lumMod val="50000"/>
                </a:srgbClr>
              </a:solidFill>
            </a:endParaRPr>
          </a:p>
        </p:txBody>
      </p:sp>
    </p:spTree>
    <p:extLst>
      <p:ext uri="{BB962C8B-B14F-4D97-AF65-F5344CB8AC3E}">
        <p14:creationId xmlns:p14="http://schemas.microsoft.com/office/powerpoint/2010/main" val="2868497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lang="en-US" altLang="zh-CN" sz="4000" b="1" cap="all" dirty="0" err="1">
                <a:solidFill>
                  <a:srgbClr val="5B9BD5">
                    <a:lumMod val="75000"/>
                  </a:srgbClr>
                </a:solidFill>
                <a:latin typeface="Times New Roman" pitchFamily="18" charset="0"/>
                <a:ea typeface="Arial Unicode MS" pitchFamily="34" charset="-122"/>
                <a:cs typeface="Times New Roman" pitchFamily="18" charset="0"/>
              </a:rPr>
              <a:t>achine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Data removal from training datasets</a:t>
            </a:r>
          </a:p>
        </p:txBody>
      </p:sp>
      <p:sp>
        <p:nvSpPr>
          <p:cNvPr id="61"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Data privacy regulations (e.g., GDPR, CCPA) ensure the </a:t>
            </a:r>
            <a:r>
              <a:rPr lang="en-US" sz="1800" b="1" dirty="0">
                <a:solidFill>
                  <a:srgbClr val="FF0000"/>
                </a:solidFill>
                <a:cs typeface="Arial" panose="020B0604020202020204" pitchFamily="34" charset="0"/>
              </a:rPr>
              <a:t>Right to be Forgotten</a:t>
            </a:r>
          </a:p>
          <a:p>
            <a:pPr lvl="0">
              <a:buFont typeface="Arial" panose="020B0604020202020204" pitchFamily="34" charset="0"/>
              <a:buChar char="•"/>
            </a:pPr>
            <a:r>
              <a:rPr lang="en-US" sz="1800" dirty="0">
                <a:solidFill>
                  <a:prstClr val="black"/>
                </a:solidFill>
              </a:rPr>
              <a:t>Practical application: Removal requests received by the UK Biobank </a:t>
            </a:r>
            <a:r>
              <a:rPr lang="en-US" sz="1400" dirty="0">
                <a:solidFill>
                  <a:schemeClr val="bg2">
                    <a:lumMod val="50000"/>
                  </a:schemeClr>
                </a:solidFill>
              </a:rPr>
              <a:t>[</a:t>
            </a:r>
            <a:r>
              <a:rPr lang="en-US" sz="1400" dirty="0" err="1">
                <a:solidFill>
                  <a:schemeClr val="bg2">
                    <a:lumMod val="50000"/>
                  </a:schemeClr>
                </a:solidFill>
              </a:rPr>
              <a:t>Sudlow</a:t>
            </a:r>
            <a:r>
              <a:rPr lang="en-US" sz="1400" dirty="0">
                <a:solidFill>
                  <a:schemeClr val="bg2">
                    <a:lumMod val="50000"/>
                  </a:schemeClr>
                </a:solidFill>
              </a:rPr>
              <a:t> et al., 2015]</a:t>
            </a:r>
            <a:r>
              <a:rPr lang="en-US" sz="1800" dirty="0">
                <a:solidFill>
                  <a:prstClr val="black"/>
                </a:solidFill>
              </a:rPr>
              <a:t>. </a:t>
            </a:r>
          </a:p>
          <a:p>
            <a:pPr>
              <a:buFont typeface="Arial" panose="020B0604020202020204" pitchFamily="34" charset="0"/>
              <a:buChar char="•"/>
            </a:pPr>
            <a:r>
              <a:rPr lang="en-US" sz="1800" dirty="0">
                <a:cs typeface="Arial" panose="020B0604020202020204" pitchFamily="34" charset="0"/>
              </a:rPr>
              <a:t>Physical data removal is straightforward, but deemed insufficient</a:t>
            </a:r>
            <a:endParaRPr lang="en-US" sz="1800" b="1"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Deep neural networks are known to memorize training samples </a:t>
            </a:r>
            <a:r>
              <a:rPr lang="en-US" sz="1400" dirty="0">
                <a:solidFill>
                  <a:schemeClr val="bg2">
                    <a:lumMod val="50000"/>
                  </a:schemeClr>
                </a:solidFill>
                <a:cs typeface="Arial" panose="020B0604020202020204" pitchFamily="34" charset="0"/>
              </a:rPr>
              <a:t>[Feldman et al., 2020]</a:t>
            </a:r>
          </a:p>
          <a:p>
            <a:pPr lvl="1">
              <a:buClrTx/>
              <a:buFont typeface="Arial" panose="020B0604020202020204" pitchFamily="34" charset="0"/>
              <a:buChar char="•"/>
            </a:pPr>
            <a:r>
              <a:rPr lang="en-US" dirty="0">
                <a:cs typeface="Arial" panose="020B0604020202020204" pitchFamily="34" charset="0"/>
              </a:rPr>
              <a:t>Model inversion attacks </a:t>
            </a:r>
            <a:r>
              <a:rPr lang="en-US" sz="1400" dirty="0">
                <a:solidFill>
                  <a:schemeClr val="bg2">
                    <a:lumMod val="50000"/>
                  </a:schemeClr>
                </a:solidFill>
                <a:cs typeface="Arial" panose="020B0604020202020204" pitchFamily="34" charset="0"/>
              </a:rPr>
              <a:t>[</a:t>
            </a:r>
            <a:r>
              <a:rPr lang="en-US" sz="1400" dirty="0" err="1">
                <a:solidFill>
                  <a:schemeClr val="bg2">
                    <a:lumMod val="50000"/>
                  </a:schemeClr>
                </a:solidFill>
                <a:cs typeface="Arial" panose="020B0604020202020204" pitchFamily="34" charset="0"/>
              </a:rPr>
              <a:t>Fredrikson</a:t>
            </a:r>
            <a:r>
              <a:rPr lang="en-US" sz="1400" dirty="0">
                <a:solidFill>
                  <a:schemeClr val="bg2">
                    <a:lumMod val="50000"/>
                  </a:schemeClr>
                </a:solidFill>
                <a:cs typeface="Arial" panose="020B0604020202020204" pitchFamily="34" charset="0"/>
              </a:rPr>
              <a:t> et al., 2015]</a:t>
            </a: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pic>
        <p:nvPicPr>
          <p:cNvPr id="16" name="Picture 24" descr="CCPA and GDPR UPDATE: Unstructured Enterprise Data in Scope of Compliance  Requirements | Next Gen eDiscovery Law &amp; Tech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835" y="3329963"/>
            <a:ext cx="2710651" cy="18071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a:extLst>
              <a:ext uri="{FF2B5EF4-FFF2-40B4-BE49-F238E27FC236}">
                <a16:creationId xmlns:a16="http://schemas.microsoft.com/office/drawing/2014/main" id="{1F3F8836-87BC-ADE0-D8E9-208F8B45486F}"/>
              </a:ext>
            </a:extLst>
          </p:cNvPr>
          <p:cNvPicPr>
            <a:picLocks noChangeAspect="1"/>
          </p:cNvPicPr>
          <p:nvPr/>
        </p:nvPicPr>
        <p:blipFill>
          <a:blip r:embed="rId4"/>
          <a:stretch>
            <a:fillRect/>
          </a:stretch>
        </p:blipFill>
        <p:spPr>
          <a:xfrm>
            <a:off x="3966246" y="3368046"/>
            <a:ext cx="4059670" cy="1769018"/>
          </a:xfrm>
          <a:prstGeom prst="rect">
            <a:avLst/>
          </a:prstGeom>
        </p:spPr>
      </p:pic>
    </p:spTree>
    <p:extLst>
      <p:ext uri="{BB962C8B-B14F-4D97-AF65-F5344CB8AC3E}">
        <p14:creationId xmlns:p14="http://schemas.microsoft.com/office/powerpoint/2010/main" val="3617726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lang="en-US" altLang="zh-CN" sz="4000" b="1" cap="all" dirty="0" err="1">
                <a:solidFill>
                  <a:srgbClr val="5B9BD5">
                    <a:lumMod val="75000"/>
                  </a:srgbClr>
                </a:solidFill>
                <a:latin typeface="Times New Roman" pitchFamily="18" charset="0"/>
                <a:ea typeface="Arial Unicode MS" pitchFamily="34" charset="-122"/>
                <a:cs typeface="Times New Roman" pitchFamily="18" charset="0"/>
              </a:rPr>
              <a:t>achine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Data removal from training datasets</a:t>
            </a:r>
          </a:p>
        </p:txBody>
      </p:sp>
      <p:sp>
        <p:nvSpPr>
          <p:cNvPr id="61"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1680258"/>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Data privacy regulations (e.g., GDPR, CCPA) ensure the </a:t>
            </a:r>
            <a:r>
              <a:rPr lang="en-US" sz="1800" b="1" dirty="0">
                <a:solidFill>
                  <a:srgbClr val="FF0000"/>
                </a:solidFill>
                <a:cs typeface="Arial" panose="020B0604020202020204" pitchFamily="34" charset="0"/>
              </a:rPr>
              <a:t>Right to be Forgotten</a:t>
            </a:r>
          </a:p>
          <a:p>
            <a:pPr lvl="0">
              <a:buFont typeface="Arial" panose="020B0604020202020204" pitchFamily="34" charset="0"/>
              <a:buChar char="•"/>
            </a:pPr>
            <a:r>
              <a:rPr lang="en-US" sz="1800" dirty="0">
                <a:solidFill>
                  <a:prstClr val="black"/>
                </a:solidFill>
              </a:rPr>
              <a:t>Practical application: Removal requests received by the UK Biobank </a:t>
            </a:r>
            <a:r>
              <a:rPr lang="en-US" sz="1400" dirty="0">
                <a:solidFill>
                  <a:schemeClr val="bg2">
                    <a:lumMod val="50000"/>
                  </a:schemeClr>
                </a:solidFill>
              </a:rPr>
              <a:t>[</a:t>
            </a:r>
            <a:r>
              <a:rPr lang="en-US" sz="1400" dirty="0" err="1">
                <a:solidFill>
                  <a:schemeClr val="bg2">
                    <a:lumMod val="50000"/>
                  </a:schemeClr>
                </a:solidFill>
              </a:rPr>
              <a:t>Sudlow</a:t>
            </a:r>
            <a:r>
              <a:rPr lang="en-US" sz="1400" dirty="0">
                <a:solidFill>
                  <a:schemeClr val="bg2">
                    <a:lumMod val="50000"/>
                  </a:schemeClr>
                </a:solidFill>
              </a:rPr>
              <a:t> et al., 2015]</a:t>
            </a:r>
            <a:r>
              <a:rPr lang="en-US" sz="1800" dirty="0">
                <a:solidFill>
                  <a:prstClr val="black"/>
                </a:solidFill>
              </a:rPr>
              <a:t>. </a:t>
            </a:r>
          </a:p>
          <a:p>
            <a:pPr>
              <a:buFont typeface="Arial" panose="020B0604020202020204" pitchFamily="34" charset="0"/>
              <a:buChar char="•"/>
            </a:pPr>
            <a:r>
              <a:rPr lang="en-US" sz="1800" dirty="0">
                <a:cs typeface="Arial" panose="020B0604020202020204" pitchFamily="34" charset="0"/>
              </a:rPr>
              <a:t>Physical data removal is straightforward, but deemed insufficient</a:t>
            </a:r>
            <a:endParaRPr lang="en-US" sz="1800" b="1" dirty="0">
              <a:cs typeface="Arial" panose="020B0604020202020204" pitchFamily="34" charset="0"/>
            </a:endParaRPr>
          </a:p>
          <a:p>
            <a:pPr>
              <a:buClrTx/>
              <a:buFont typeface="Arial" panose="020B0604020202020204" pitchFamily="34" charset="0"/>
              <a:buChar char="•"/>
            </a:pPr>
            <a:r>
              <a:rPr lang="en-US" sz="1800" dirty="0">
                <a:cs typeface="Arial" panose="020B0604020202020204" pitchFamily="34" charset="0"/>
              </a:rPr>
              <a:t>Deep neural networks are known to memorize training samples </a:t>
            </a:r>
            <a:r>
              <a:rPr lang="en-US" sz="1400" dirty="0">
                <a:solidFill>
                  <a:schemeClr val="bg2">
                    <a:lumMod val="50000"/>
                  </a:schemeClr>
                </a:solidFill>
                <a:cs typeface="Arial" panose="020B0604020202020204" pitchFamily="34" charset="0"/>
              </a:rPr>
              <a:t>[Feldman et al., 2020]</a:t>
            </a:r>
          </a:p>
          <a:p>
            <a:pPr lvl="1">
              <a:buClrTx/>
              <a:buFont typeface="Arial" panose="020B0604020202020204" pitchFamily="34" charset="0"/>
              <a:buChar char="•"/>
            </a:pPr>
            <a:r>
              <a:rPr lang="en-US" dirty="0">
                <a:cs typeface="Arial" panose="020B0604020202020204" pitchFamily="34" charset="0"/>
              </a:rPr>
              <a:t>Model inversion attacks </a:t>
            </a:r>
            <a:r>
              <a:rPr lang="en-US" sz="1400" dirty="0">
                <a:solidFill>
                  <a:schemeClr val="bg2">
                    <a:lumMod val="50000"/>
                  </a:schemeClr>
                </a:solidFill>
                <a:cs typeface="Arial" panose="020B0604020202020204" pitchFamily="34" charset="0"/>
              </a:rPr>
              <a:t>[</a:t>
            </a:r>
            <a:r>
              <a:rPr lang="en-US" sz="1400" dirty="0" err="1">
                <a:solidFill>
                  <a:schemeClr val="bg2">
                    <a:lumMod val="50000"/>
                  </a:schemeClr>
                </a:solidFill>
                <a:cs typeface="Arial" panose="020B0604020202020204" pitchFamily="34" charset="0"/>
              </a:rPr>
              <a:t>Fredrikson</a:t>
            </a:r>
            <a:r>
              <a:rPr lang="en-US" sz="1400" dirty="0">
                <a:solidFill>
                  <a:schemeClr val="bg2">
                    <a:lumMod val="50000"/>
                  </a:schemeClr>
                </a:solidFill>
                <a:cs typeface="Arial" panose="020B0604020202020204" pitchFamily="34" charset="0"/>
              </a:rPr>
              <a:t> et al., 2015]</a:t>
            </a:r>
          </a:p>
          <a:p>
            <a:pPr lvl="1">
              <a:buClrTx/>
              <a:buFont typeface="Arial" panose="020B0604020202020204" pitchFamily="34" charset="0"/>
              <a:buChar char="•"/>
            </a:pPr>
            <a:endParaRPr lang="en-US"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sp>
        <p:nvSpPr>
          <p:cNvPr id="15" name="TextBox 45">
            <a:extLst>
              <a:ext uri="{FF2B5EF4-FFF2-40B4-BE49-F238E27FC236}">
                <a16:creationId xmlns:a16="http://schemas.microsoft.com/office/drawing/2014/main" id="{2B1089E9-A049-4E7B-A562-2EA8E4245FB5}"/>
              </a:ext>
            </a:extLst>
          </p:cNvPr>
          <p:cNvSpPr txBox="1"/>
          <p:nvPr/>
        </p:nvSpPr>
        <p:spPr>
          <a:xfrm>
            <a:off x="495412" y="5108766"/>
            <a:ext cx="11514487" cy="461665"/>
          </a:xfrm>
          <a:prstGeom prst="rect">
            <a:avLst/>
          </a:prstGeom>
          <a:noFill/>
        </p:spPr>
        <p:txBody>
          <a:bodyPr wrap="square" rtlCol="0">
            <a:spAutoFit/>
          </a:bodyPr>
          <a:lstStyle/>
          <a:p>
            <a:pPr lvl="0">
              <a:defRPr/>
            </a:pPr>
            <a:r>
              <a:rPr lang="en-US" sz="2400" dirty="0">
                <a:solidFill>
                  <a:prstClr val="black"/>
                </a:solidFill>
              </a:rPr>
              <a:t>The influence of removed samples on relevant ML models needs to be eliminated as well</a:t>
            </a:r>
          </a:p>
        </p:txBody>
      </p:sp>
      <p:pic>
        <p:nvPicPr>
          <p:cNvPr id="16" name="Picture 24" descr="CCPA and GDPR UPDATE: Unstructured Enterprise Data in Scope of Compliance  Requirements | Next Gen eDiscovery Law &amp; Tech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835" y="3329963"/>
            <a:ext cx="2710651" cy="1807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a:extLst>
              <a:ext uri="{FF2B5EF4-FFF2-40B4-BE49-F238E27FC236}">
                <a16:creationId xmlns:a16="http://schemas.microsoft.com/office/drawing/2014/main" id="{1F3F8836-87BC-ADE0-D8E9-208F8B45486F}"/>
              </a:ext>
            </a:extLst>
          </p:cNvPr>
          <p:cNvPicPr>
            <a:picLocks noChangeAspect="1"/>
          </p:cNvPicPr>
          <p:nvPr/>
        </p:nvPicPr>
        <p:blipFill>
          <a:blip r:embed="rId4"/>
          <a:stretch>
            <a:fillRect/>
          </a:stretch>
        </p:blipFill>
        <p:spPr>
          <a:xfrm>
            <a:off x="3966246" y="3368046"/>
            <a:ext cx="4059670" cy="1769018"/>
          </a:xfrm>
          <a:prstGeom prst="rect">
            <a:avLst/>
          </a:prstGeom>
        </p:spPr>
      </p:pic>
    </p:spTree>
    <p:extLst>
      <p:ext uri="{BB962C8B-B14F-4D97-AF65-F5344CB8AC3E}">
        <p14:creationId xmlns:p14="http://schemas.microsoft.com/office/powerpoint/2010/main" val="373371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Naive way is to always retrain from scratch</a:t>
            </a:r>
          </a:p>
        </p:txBody>
      </p:sp>
      <p:sp>
        <p:nvSpPr>
          <p:cNvPr id="10" name="Content Placeholder 5">
            <a:extLst>
              <a:ext uri="{FF2B5EF4-FFF2-40B4-BE49-F238E27FC236}">
                <a16:creationId xmlns:a16="http://schemas.microsoft.com/office/drawing/2014/main" id="{DDB85DF0-17F5-6117-1188-F378BF0CCE97}"/>
              </a:ext>
            </a:extLst>
          </p:cNvPr>
          <p:cNvSpPr txBox="1">
            <a:spLocks/>
          </p:cNvSpPr>
          <p:nvPr/>
        </p:nvSpPr>
        <p:spPr>
          <a:xfrm>
            <a:off x="835701" y="1583488"/>
            <a:ext cx="10520597" cy="99629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Pros: Complete privacy</a:t>
            </a:r>
            <a:endParaRPr lang="en-US" sz="1800" b="1"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3276328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Naive way is to always retrain from scratch</a:t>
            </a:r>
          </a:p>
        </p:txBody>
      </p:sp>
      <p:sp>
        <p:nvSpPr>
          <p:cNvPr id="10" name="Content Placeholder 5">
            <a:extLst>
              <a:ext uri="{FF2B5EF4-FFF2-40B4-BE49-F238E27FC236}">
                <a16:creationId xmlns:a16="http://schemas.microsoft.com/office/drawing/2014/main" id="{DDB85DF0-17F5-6117-1188-F378BF0CCE97}"/>
              </a:ext>
            </a:extLst>
          </p:cNvPr>
          <p:cNvSpPr txBox="1">
            <a:spLocks/>
          </p:cNvSpPr>
          <p:nvPr/>
        </p:nvSpPr>
        <p:spPr>
          <a:xfrm>
            <a:off x="835701" y="1583488"/>
            <a:ext cx="10520597" cy="99629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Pros: Complete privacy</a:t>
            </a:r>
            <a:endParaRPr lang="en-US" sz="1800" b="1"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Cons: Computationally expensive. Infeasible when there is a high frequency of data removal requests.</a:t>
            </a:r>
          </a:p>
          <a:p>
            <a:pPr>
              <a:buClrTx/>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2897215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Naive way is to always retrain from scratch</a:t>
            </a:r>
          </a:p>
        </p:txBody>
      </p:sp>
      <p:sp>
        <p:nvSpPr>
          <p:cNvPr id="10" name="Content Placeholder 5">
            <a:extLst>
              <a:ext uri="{FF2B5EF4-FFF2-40B4-BE49-F238E27FC236}">
                <a16:creationId xmlns:a16="http://schemas.microsoft.com/office/drawing/2014/main" id="{DDB85DF0-17F5-6117-1188-F378BF0CCE97}"/>
              </a:ext>
            </a:extLst>
          </p:cNvPr>
          <p:cNvSpPr txBox="1">
            <a:spLocks/>
          </p:cNvSpPr>
          <p:nvPr/>
        </p:nvSpPr>
        <p:spPr>
          <a:xfrm>
            <a:off x="835701" y="1583488"/>
            <a:ext cx="10520597" cy="99629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Pros: Complete privacy</a:t>
            </a:r>
            <a:endParaRPr lang="en-US" sz="1800" b="1"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Cons: Computationally expensive. Infeasible when there is a high frequency of data removal requests.</a:t>
            </a:r>
          </a:p>
          <a:p>
            <a:pPr>
              <a:buClrTx/>
              <a:buFont typeface="Arial" panose="020B0604020202020204" pitchFamily="34" charset="0"/>
              <a:buChar char="•"/>
            </a:pPr>
            <a:endParaRPr lang="en-US" sz="1800" dirty="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2579783"/>
                <a:ext cx="11514487" cy="461665"/>
              </a:xfrm>
              <a:prstGeom prst="rect">
                <a:avLst/>
              </a:prstGeom>
              <a:noFill/>
            </p:spPr>
            <p:txBody>
              <a:bodyPr wrap="square" rtlCol="0">
                <a:spAutoFit/>
              </a:bodyPr>
              <a:lstStyle/>
              <a:p>
                <a:pPr lvl="0">
                  <a:defRPr/>
                </a:pPr>
                <a:r>
                  <a:rPr lang="en-US" sz="2400" dirty="0"/>
                  <a:t>How to “remove” a sample from ML models efficiently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a:t>
                </a:r>
                <a:r>
                  <a:rPr lang="en-US" sz="2400" dirty="0">
                    <a:solidFill>
                      <a:srgbClr val="FF0000"/>
                    </a:solidFill>
                  </a:rPr>
                  <a:t>Machine unlearning</a:t>
                </a:r>
                <a:r>
                  <a:rPr lang="en-US" sz="2400" dirty="0"/>
                  <a:t> </a:t>
                </a:r>
                <a:r>
                  <a:rPr lang="en-US" sz="1600" dirty="0">
                    <a:solidFill>
                      <a:schemeClr val="bg2">
                        <a:lumMod val="50000"/>
                      </a:schemeClr>
                    </a:solidFill>
                  </a:rPr>
                  <a:t>[Cao et al., 2015]</a:t>
                </a:r>
                <a:r>
                  <a:rPr lang="en-US" sz="2400" dirty="0"/>
                  <a:t>.</a:t>
                </a:r>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579783"/>
                <a:ext cx="11514487" cy="461665"/>
              </a:xfrm>
              <a:prstGeom prst="rect">
                <a:avLst/>
              </a:prstGeom>
              <a:blipFill>
                <a:blip r:embed="rId3"/>
                <a:stretch>
                  <a:fillRect l="-794" t="-10526" b="-28947"/>
                </a:stretch>
              </a:blipFill>
            </p:spPr>
            <p:txBody>
              <a:bodyPr/>
              <a:lstStyle/>
              <a:p>
                <a:r>
                  <a:rPr lang="en-US">
                    <a:noFill/>
                  </a:rPr>
                  <a:t> </a:t>
                </a:r>
              </a:p>
            </p:txBody>
          </p:sp>
        </mc:Fallback>
      </mc:AlternateContent>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835701" y="3014763"/>
            <a:ext cx="11282611" cy="1818494"/>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err="1">
                <a:cs typeface="Arial" panose="020B0604020202020204" pitchFamily="34" charset="0"/>
              </a:rPr>
              <a:t>Sharding</a:t>
            </a:r>
            <a:r>
              <a:rPr lang="en-US" sz="1800" dirty="0">
                <a:cs typeface="Arial" panose="020B0604020202020204" pitchFamily="34" charset="0"/>
              </a:rPr>
              <a:t>: Divide the data into disjoint shards (small batches) and retrain from scratch for a single shard </a:t>
            </a:r>
            <a:endParaRPr lang="en-US" sz="1800" b="1" dirty="0">
              <a:cs typeface="Arial" panose="020B0604020202020204" pitchFamily="34" charset="0"/>
            </a:endParaRPr>
          </a:p>
          <a:p>
            <a:pPr>
              <a:buClrTx/>
              <a:buFont typeface="Arial" panose="020B0604020202020204" pitchFamily="34" charset="0"/>
              <a:buChar char="•"/>
            </a:pPr>
            <a:endParaRPr lang="en-US" sz="1800" dirty="0">
              <a:cs typeface="Arial" panose="020B0604020202020204" pitchFamily="34" charset="0"/>
            </a:endParaRPr>
          </a:p>
        </p:txBody>
      </p:sp>
    </p:spTree>
    <p:extLst>
      <p:ext uri="{BB962C8B-B14F-4D97-AF65-F5344CB8AC3E}">
        <p14:creationId xmlns:p14="http://schemas.microsoft.com/office/powerpoint/2010/main" val="629930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Naive way is to always retrain from scratch</a:t>
            </a:r>
          </a:p>
        </p:txBody>
      </p:sp>
      <p:sp>
        <p:nvSpPr>
          <p:cNvPr id="10" name="Content Placeholder 5">
            <a:extLst>
              <a:ext uri="{FF2B5EF4-FFF2-40B4-BE49-F238E27FC236}">
                <a16:creationId xmlns:a16="http://schemas.microsoft.com/office/drawing/2014/main" id="{DDB85DF0-17F5-6117-1188-F378BF0CCE97}"/>
              </a:ext>
            </a:extLst>
          </p:cNvPr>
          <p:cNvSpPr txBox="1">
            <a:spLocks/>
          </p:cNvSpPr>
          <p:nvPr/>
        </p:nvSpPr>
        <p:spPr>
          <a:xfrm>
            <a:off x="835701" y="1583488"/>
            <a:ext cx="10520597" cy="99629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a:cs typeface="Arial" panose="020B0604020202020204" pitchFamily="34" charset="0"/>
              </a:rPr>
              <a:t>Pros: Complete privacy</a:t>
            </a:r>
            <a:endParaRPr lang="en-US" sz="1800" b="1" dirty="0">
              <a:cs typeface="Arial" panose="020B0604020202020204" pitchFamily="34" charset="0"/>
            </a:endParaRPr>
          </a:p>
          <a:p>
            <a:pPr>
              <a:buFont typeface="Arial" panose="020B0604020202020204" pitchFamily="34" charset="0"/>
              <a:buChar char="•"/>
            </a:pPr>
            <a:r>
              <a:rPr lang="en-US" sz="1800" dirty="0">
                <a:cs typeface="Arial" panose="020B0604020202020204" pitchFamily="34" charset="0"/>
              </a:rPr>
              <a:t>Cons: Computationally expensive. Infeasible when there is a high frequency of data removal requests.</a:t>
            </a:r>
          </a:p>
          <a:p>
            <a:pPr>
              <a:buClrTx/>
              <a:buFont typeface="Arial" panose="020B0604020202020204" pitchFamily="34" charset="0"/>
              <a:buChar char="•"/>
            </a:pPr>
            <a:endParaRPr lang="en-US" sz="1800" dirty="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2" y="2579783"/>
                <a:ext cx="11514487" cy="461665"/>
              </a:xfrm>
              <a:prstGeom prst="rect">
                <a:avLst/>
              </a:prstGeom>
              <a:noFill/>
            </p:spPr>
            <p:txBody>
              <a:bodyPr wrap="square" rtlCol="0">
                <a:spAutoFit/>
              </a:bodyPr>
              <a:lstStyle/>
              <a:p>
                <a:pPr lvl="0">
                  <a:defRPr/>
                </a:pPr>
                <a:r>
                  <a:rPr lang="en-US" sz="2400" dirty="0"/>
                  <a:t>How to “remove” a sample from ML models efficiently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a:t>
                </a:r>
                <a:r>
                  <a:rPr lang="en-US" sz="2400" dirty="0">
                    <a:solidFill>
                      <a:srgbClr val="FF0000"/>
                    </a:solidFill>
                  </a:rPr>
                  <a:t>Machine unlearning</a:t>
                </a:r>
                <a:r>
                  <a:rPr lang="en-US" sz="2400" dirty="0"/>
                  <a:t> </a:t>
                </a:r>
                <a:r>
                  <a:rPr lang="en-US" sz="1600" dirty="0">
                    <a:solidFill>
                      <a:schemeClr val="bg2">
                        <a:lumMod val="50000"/>
                      </a:schemeClr>
                    </a:solidFill>
                  </a:rPr>
                  <a:t>[Cao et al., 2015]</a:t>
                </a:r>
                <a:r>
                  <a:rPr lang="en-US" sz="2400" dirty="0"/>
                  <a:t>.</a:t>
                </a:r>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579783"/>
                <a:ext cx="11514487" cy="461665"/>
              </a:xfrm>
              <a:prstGeom prst="rect">
                <a:avLst/>
              </a:prstGeom>
              <a:blipFill>
                <a:blip r:embed="rId3"/>
                <a:stretch>
                  <a:fillRect l="-794" t="-10526" b="-28947"/>
                </a:stretch>
              </a:blipFill>
            </p:spPr>
            <p:txBody>
              <a:bodyPr/>
              <a:lstStyle/>
              <a:p>
                <a:r>
                  <a:rPr lang="en-US">
                    <a:noFill/>
                  </a:rPr>
                  <a:t> </a:t>
                </a:r>
              </a:p>
            </p:txBody>
          </p:sp>
        </mc:Fallback>
      </mc:AlternateContent>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835701" y="3014763"/>
            <a:ext cx="11282611" cy="1818494"/>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1800" dirty="0" err="1">
                <a:cs typeface="Arial" panose="020B0604020202020204" pitchFamily="34" charset="0"/>
              </a:rPr>
              <a:t>Sharding</a:t>
            </a:r>
            <a:r>
              <a:rPr lang="en-US" sz="1800" dirty="0">
                <a:cs typeface="Arial" panose="020B0604020202020204" pitchFamily="34" charset="0"/>
              </a:rPr>
              <a:t>: Divide the data into disjoint shards (small batches) and retrain from scratch for a single shard </a:t>
            </a:r>
            <a:endParaRPr lang="en-US" sz="1800" b="1" dirty="0">
              <a:cs typeface="Arial" panose="020B0604020202020204" pitchFamily="34" charset="0"/>
            </a:endParaRPr>
          </a:p>
          <a:p>
            <a:pPr>
              <a:buFont typeface="Arial" panose="020B0604020202020204" pitchFamily="34" charset="0"/>
              <a:buChar char="•"/>
            </a:pPr>
            <a:r>
              <a:rPr lang="en-US" altLang="zh-CN" sz="1800" dirty="0">
                <a:cs typeface="Arial" panose="020B0604020202020204" pitchFamily="34" charset="0"/>
              </a:rPr>
              <a:t>Exact unlearning</a:t>
            </a:r>
            <a:r>
              <a:rPr lang="en-US" sz="1800" dirty="0">
                <a:cs typeface="Arial" panose="020B0604020202020204" pitchFamily="34" charset="0"/>
              </a:rPr>
              <a:t>: Probabilistically equivalent to retraining from scratch </a:t>
            </a:r>
            <a:r>
              <a:rPr lang="en-US" sz="1600" dirty="0">
                <a:solidFill>
                  <a:schemeClr val="bg2">
                    <a:lumMod val="50000"/>
                  </a:schemeClr>
                </a:solidFill>
              </a:rPr>
              <a:t>[Cao et al., 2015]</a:t>
            </a:r>
            <a:r>
              <a:rPr lang="en-US" sz="1600" dirty="0">
                <a:solidFill>
                  <a:srgbClr val="E7E6E6">
                    <a:lumMod val="50000"/>
                  </a:srgbClr>
                </a:solidFill>
              </a:rPr>
              <a:t>,</a:t>
            </a:r>
            <a:r>
              <a:rPr lang="en-US" sz="2400" dirty="0"/>
              <a:t> </a:t>
            </a:r>
            <a:r>
              <a:rPr lang="en-US" sz="1600" dirty="0">
                <a:solidFill>
                  <a:srgbClr val="E7E6E6">
                    <a:lumMod val="50000"/>
                  </a:srgbClr>
                </a:solidFill>
              </a:rPr>
              <a:t>[</a:t>
            </a:r>
            <a:r>
              <a:rPr lang="en-US" sz="1600" dirty="0" err="1">
                <a:solidFill>
                  <a:srgbClr val="E7E6E6">
                    <a:lumMod val="50000"/>
                  </a:srgbClr>
                </a:solidFill>
              </a:rPr>
              <a:t>Ginart</a:t>
            </a:r>
            <a:r>
              <a:rPr lang="en-US" sz="1600" dirty="0">
                <a:solidFill>
                  <a:srgbClr val="E7E6E6">
                    <a:lumMod val="50000"/>
                  </a:srgbClr>
                </a:solidFill>
              </a:rPr>
              <a:t> et al., 2019]</a:t>
            </a:r>
            <a:r>
              <a:rPr lang="en-US" sz="2400" dirty="0">
                <a:solidFill>
                  <a:prstClr val="black"/>
                </a:solidFill>
              </a:rPr>
              <a:t>.</a:t>
            </a:r>
            <a:endParaRPr lang="en-US" sz="1800" dirty="0">
              <a:cs typeface="Arial" panose="020B0604020202020204" pitchFamily="34" charset="0"/>
            </a:endParaRPr>
          </a:p>
        </p:txBody>
      </p:sp>
    </p:spTree>
    <p:extLst>
      <p:ext uri="{BB962C8B-B14F-4D97-AF65-F5344CB8AC3E}">
        <p14:creationId xmlns:p14="http://schemas.microsoft.com/office/powerpoint/2010/main" val="365807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      is </a:t>
            </a:r>
            <a:r>
              <a:rPr lang="en-US" altLang="zh-CN" sz="2400" dirty="0">
                <a:solidFill>
                  <a:prstClr val="black"/>
                </a:solidFill>
              </a:rPr>
              <a:t>an </a:t>
            </a:r>
            <a:r>
              <a:rPr lang="en-US" sz="2400" dirty="0">
                <a:solidFill>
                  <a:prstClr val="black"/>
                </a:solidFill>
              </a:rPr>
              <a:t>exact unlearning algorithm if</a:t>
            </a:r>
          </a:p>
        </p:txBody>
      </p:sp>
      <p:pic>
        <p:nvPicPr>
          <p:cNvPr id="16" name="Picture 10">
            <a:extLst>
              <a:ext uri="{FF2B5EF4-FFF2-40B4-BE49-F238E27FC236}">
                <a16:creationId xmlns:a16="http://schemas.microsoft.com/office/drawing/2014/main" id="{5C5CD73F-E9CA-908B-6202-0BF9963F4EA4}"/>
              </a:ext>
            </a:extLst>
          </p:cNvPr>
          <p:cNvPicPr>
            <a:picLocks noChangeAspect="1"/>
          </p:cNvPicPr>
          <p:nvPr/>
        </p:nvPicPr>
        <p:blipFill>
          <a:blip r:embed="rId3"/>
          <a:stretch>
            <a:fillRect/>
          </a:stretch>
        </p:blipFill>
        <p:spPr>
          <a:xfrm>
            <a:off x="616222" y="1240063"/>
            <a:ext cx="351518" cy="351518"/>
          </a:xfrm>
          <a:prstGeom prst="rect">
            <a:avLst/>
          </a:prstGeom>
        </p:spPr>
      </p:pic>
      <p:pic>
        <p:nvPicPr>
          <p:cNvPr id="17" name="Picture 5">
            <a:extLst>
              <a:ext uri="{FF2B5EF4-FFF2-40B4-BE49-F238E27FC236}">
                <a16:creationId xmlns:a16="http://schemas.microsoft.com/office/drawing/2014/main" id="{08B99B62-F8AF-E315-DE11-58373002B131}"/>
              </a:ext>
            </a:extLst>
          </p:cNvPr>
          <p:cNvPicPr>
            <a:picLocks noChangeAspect="1"/>
          </p:cNvPicPr>
          <p:nvPr/>
        </p:nvPicPr>
        <p:blipFill>
          <a:blip r:embed="rId4"/>
          <a:stretch>
            <a:fillRect/>
          </a:stretch>
        </p:blipFill>
        <p:spPr>
          <a:xfrm>
            <a:off x="5238883" y="1273898"/>
            <a:ext cx="2970766" cy="328781"/>
          </a:xfrm>
          <a:prstGeom prst="rect">
            <a:avLst/>
          </a:prstGeom>
        </p:spPr>
      </p:pic>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791981" y="2131117"/>
            <a:ext cx="8507206" cy="4133099"/>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50000"/>
              </a:lnSpc>
              <a:buClrTx/>
              <a:buNone/>
            </a:pPr>
            <a:endParaRPr lang="en-US" sz="2000" dirty="0">
              <a:cs typeface="Arial" panose="020B0604020202020204" pitchFamily="34" charset="0"/>
            </a:endParaRPr>
          </a:p>
          <a:p>
            <a:pPr>
              <a:lnSpc>
                <a:spcPct val="150000"/>
              </a:lnSpc>
              <a:buClrTx/>
              <a:buFont typeface="Arial" panose="020B0604020202020204" pitchFamily="34" charset="0"/>
              <a:buChar char="•"/>
            </a:pPr>
            <a:r>
              <a:rPr lang="en-US" sz="2000" dirty="0">
                <a:cs typeface="Arial" panose="020B0604020202020204" pitchFamily="34" charset="0"/>
              </a:rPr>
              <a:t>  : Dataset space</a:t>
            </a:r>
          </a:p>
          <a:p>
            <a:pPr>
              <a:lnSpc>
                <a:spcPct val="150000"/>
              </a:lnSpc>
              <a:buClrTx/>
              <a:buFont typeface="Arial" panose="020B0604020202020204" pitchFamily="34" charset="0"/>
              <a:buChar char="•"/>
            </a:pPr>
            <a:r>
              <a:rPr lang="en-US" sz="2000" dirty="0">
                <a:cs typeface="Arial" panose="020B0604020202020204" pitchFamily="34" charset="0"/>
              </a:rPr>
              <a:t>  : Training set</a:t>
            </a:r>
          </a:p>
          <a:p>
            <a:pPr>
              <a:lnSpc>
                <a:spcPct val="150000"/>
              </a:lnSpc>
              <a:buClrTx/>
              <a:buFont typeface="Arial" panose="020B0604020202020204" pitchFamily="34" charset="0"/>
              <a:buChar char="•"/>
            </a:pPr>
            <a:r>
              <a:rPr lang="en-US" sz="2000" dirty="0">
                <a:cs typeface="Arial" panose="020B0604020202020204" pitchFamily="34" charset="0"/>
              </a:rPr>
              <a:t>  : Training set after removal</a:t>
            </a:r>
          </a:p>
          <a:p>
            <a:pPr>
              <a:lnSpc>
                <a:spcPct val="150000"/>
              </a:lnSpc>
              <a:buClrTx/>
              <a:buFont typeface="Arial" panose="020B0604020202020204" pitchFamily="34" charset="0"/>
              <a:buChar char="•"/>
            </a:pPr>
            <a:r>
              <a:rPr lang="en-US" sz="2000" dirty="0">
                <a:cs typeface="Arial" panose="020B0604020202020204" pitchFamily="34" charset="0"/>
              </a:rPr>
              <a:t>  : Model space</a:t>
            </a:r>
          </a:p>
          <a:p>
            <a:pPr>
              <a:lnSpc>
                <a:spcPct val="150000"/>
              </a:lnSpc>
              <a:buClrTx/>
              <a:buFont typeface="Arial" panose="020B0604020202020204" pitchFamily="34" charset="0"/>
              <a:buChar char="•"/>
            </a:pPr>
            <a:r>
              <a:rPr lang="en-US" sz="2000" dirty="0">
                <a:cs typeface="Arial" panose="020B0604020202020204" pitchFamily="34" charset="0"/>
              </a:rPr>
              <a:t>  : Randomized learning algorithm</a:t>
            </a:r>
          </a:p>
          <a:p>
            <a:pPr>
              <a:lnSpc>
                <a:spcPct val="150000"/>
              </a:lnSpc>
              <a:buClrTx/>
              <a:buFont typeface="Arial" panose="020B0604020202020204" pitchFamily="34" charset="0"/>
              <a:buChar char="•"/>
            </a:pPr>
            <a:r>
              <a:rPr lang="en-US" sz="2000" dirty="0">
                <a:cs typeface="Arial" panose="020B0604020202020204" pitchFamily="34" charset="0"/>
              </a:rPr>
              <a:t>  : Unlearning algorithm</a:t>
            </a:r>
          </a:p>
          <a:p>
            <a:pPr>
              <a:lnSpc>
                <a:spcPct val="150000"/>
              </a:lnSpc>
              <a:buClrTx/>
              <a:buFont typeface="Arial" panose="020B0604020202020204" pitchFamily="34" charset="0"/>
              <a:buChar char="•"/>
            </a:pPr>
            <a:endParaRPr lang="en-US" sz="2000" dirty="0">
              <a:cs typeface="Arial" panose="020B0604020202020204" pitchFamily="34" charset="0"/>
            </a:endParaRPr>
          </a:p>
          <a:p>
            <a:pPr>
              <a:lnSpc>
                <a:spcPct val="150000"/>
              </a:lnSpc>
              <a:buClrTx/>
              <a:buFont typeface="Arial" panose="020B0604020202020204" pitchFamily="34" charset="0"/>
              <a:buChar char="•"/>
            </a:pPr>
            <a:endParaRPr lang="en-US" sz="2000" dirty="0">
              <a:cs typeface="Arial" panose="020B0604020202020204" pitchFamily="34" charset="0"/>
            </a:endParaRPr>
          </a:p>
        </p:txBody>
      </p:sp>
      <p:pic>
        <p:nvPicPr>
          <p:cNvPr id="21" name="Picture 13">
            <a:extLst>
              <a:ext uri="{FF2B5EF4-FFF2-40B4-BE49-F238E27FC236}">
                <a16:creationId xmlns:a16="http://schemas.microsoft.com/office/drawing/2014/main" id="{D280DB26-9F9F-474D-2B1B-402423379E42}"/>
              </a:ext>
            </a:extLst>
          </p:cNvPr>
          <p:cNvPicPr>
            <a:picLocks noChangeAspect="1"/>
          </p:cNvPicPr>
          <p:nvPr/>
        </p:nvPicPr>
        <p:blipFill>
          <a:blip r:embed="rId5"/>
          <a:stretch>
            <a:fillRect/>
          </a:stretch>
        </p:blipFill>
        <p:spPr>
          <a:xfrm>
            <a:off x="1171794" y="2797405"/>
            <a:ext cx="266716" cy="279414"/>
          </a:xfrm>
          <a:prstGeom prst="rect">
            <a:avLst/>
          </a:prstGeom>
        </p:spPr>
      </p:pic>
      <p:pic>
        <p:nvPicPr>
          <p:cNvPr id="22" name="Picture 15">
            <a:extLst>
              <a:ext uri="{FF2B5EF4-FFF2-40B4-BE49-F238E27FC236}">
                <a16:creationId xmlns:a16="http://schemas.microsoft.com/office/drawing/2014/main" id="{7A22D32A-C3AF-06A4-FE97-3062AAEAD046}"/>
              </a:ext>
            </a:extLst>
          </p:cNvPr>
          <p:cNvPicPr>
            <a:picLocks noChangeAspect="1"/>
          </p:cNvPicPr>
          <p:nvPr/>
        </p:nvPicPr>
        <p:blipFill>
          <a:blip r:embed="rId6"/>
          <a:stretch>
            <a:fillRect/>
          </a:stretch>
        </p:blipFill>
        <p:spPr>
          <a:xfrm>
            <a:off x="1167032" y="3317402"/>
            <a:ext cx="228612" cy="228612"/>
          </a:xfrm>
          <a:prstGeom prst="rect">
            <a:avLst/>
          </a:prstGeom>
        </p:spPr>
      </p:pic>
      <p:pic>
        <p:nvPicPr>
          <p:cNvPr id="23" name="Picture 17">
            <a:extLst>
              <a:ext uri="{FF2B5EF4-FFF2-40B4-BE49-F238E27FC236}">
                <a16:creationId xmlns:a16="http://schemas.microsoft.com/office/drawing/2014/main" id="{A06BE834-AA36-0174-8DCB-203F6BB8781A}"/>
              </a:ext>
            </a:extLst>
          </p:cNvPr>
          <p:cNvPicPr>
            <a:picLocks noChangeAspect="1"/>
          </p:cNvPicPr>
          <p:nvPr/>
        </p:nvPicPr>
        <p:blipFill>
          <a:blip r:embed="rId7"/>
          <a:stretch>
            <a:fillRect/>
          </a:stretch>
        </p:blipFill>
        <p:spPr>
          <a:xfrm>
            <a:off x="1136468" y="4197667"/>
            <a:ext cx="266716" cy="279417"/>
          </a:xfrm>
          <a:prstGeom prst="rect">
            <a:avLst/>
          </a:prstGeom>
        </p:spPr>
      </p:pic>
      <p:pic>
        <p:nvPicPr>
          <p:cNvPr id="24" name="Picture 19">
            <a:extLst>
              <a:ext uri="{FF2B5EF4-FFF2-40B4-BE49-F238E27FC236}">
                <a16:creationId xmlns:a16="http://schemas.microsoft.com/office/drawing/2014/main" id="{8D6D6A56-7F47-085A-B63A-1B9B268CFA9F}"/>
              </a:ext>
            </a:extLst>
          </p:cNvPr>
          <p:cNvPicPr>
            <a:picLocks noChangeAspect="1"/>
          </p:cNvPicPr>
          <p:nvPr/>
        </p:nvPicPr>
        <p:blipFill>
          <a:blip r:embed="rId8"/>
          <a:stretch>
            <a:fillRect/>
          </a:stretch>
        </p:blipFill>
        <p:spPr>
          <a:xfrm>
            <a:off x="1162269" y="4684298"/>
            <a:ext cx="228546" cy="239430"/>
          </a:xfrm>
          <a:prstGeom prst="rect">
            <a:avLst/>
          </a:prstGeom>
        </p:spPr>
      </p:pic>
      <p:pic>
        <p:nvPicPr>
          <p:cNvPr id="25" name="Picture 21">
            <a:extLst>
              <a:ext uri="{FF2B5EF4-FFF2-40B4-BE49-F238E27FC236}">
                <a16:creationId xmlns:a16="http://schemas.microsoft.com/office/drawing/2014/main" id="{117B5B77-10EC-0FB6-CC4F-E409899BD2BE}"/>
              </a:ext>
            </a:extLst>
          </p:cNvPr>
          <p:cNvPicPr>
            <a:picLocks noChangeAspect="1"/>
          </p:cNvPicPr>
          <p:nvPr/>
        </p:nvPicPr>
        <p:blipFill>
          <a:blip r:embed="rId9"/>
          <a:stretch>
            <a:fillRect/>
          </a:stretch>
        </p:blipFill>
        <p:spPr>
          <a:xfrm>
            <a:off x="1190846" y="5118560"/>
            <a:ext cx="204798" cy="237135"/>
          </a:xfrm>
          <a:prstGeom prst="rect">
            <a:avLst/>
          </a:prstGeom>
        </p:spPr>
      </p:pic>
      <p:pic>
        <p:nvPicPr>
          <p:cNvPr id="26" name="Picture 23">
            <a:extLst>
              <a:ext uri="{FF2B5EF4-FFF2-40B4-BE49-F238E27FC236}">
                <a16:creationId xmlns:a16="http://schemas.microsoft.com/office/drawing/2014/main" id="{7C1416D3-DB3A-3BBB-3C21-EE11C7398397}"/>
              </a:ext>
            </a:extLst>
          </p:cNvPr>
          <p:cNvPicPr>
            <a:picLocks noChangeAspect="1"/>
          </p:cNvPicPr>
          <p:nvPr/>
        </p:nvPicPr>
        <p:blipFill>
          <a:blip r:embed="rId10"/>
          <a:stretch>
            <a:fillRect/>
          </a:stretch>
        </p:blipFill>
        <p:spPr>
          <a:xfrm>
            <a:off x="1162269" y="3759012"/>
            <a:ext cx="276241" cy="243093"/>
          </a:xfrm>
          <a:prstGeom prst="rect">
            <a:avLst/>
          </a:prstGeom>
        </p:spPr>
      </p:pic>
      <p:pic>
        <p:nvPicPr>
          <p:cNvPr id="18" name="Picture 7">
            <a:extLst>
              <a:ext uri="{FF2B5EF4-FFF2-40B4-BE49-F238E27FC236}">
                <a16:creationId xmlns:a16="http://schemas.microsoft.com/office/drawing/2014/main" id="{40B02886-3E12-12CF-D508-30A03691A48D}"/>
              </a:ext>
            </a:extLst>
          </p:cNvPr>
          <p:cNvPicPr>
            <a:picLocks noChangeAspect="1"/>
          </p:cNvPicPr>
          <p:nvPr/>
        </p:nvPicPr>
        <p:blipFill>
          <a:blip r:embed="rId11"/>
          <a:stretch>
            <a:fillRect/>
          </a:stretch>
        </p:blipFill>
        <p:spPr>
          <a:xfrm>
            <a:off x="2903533" y="1858273"/>
            <a:ext cx="5147621" cy="391118"/>
          </a:xfrm>
          <a:prstGeom prst="rect">
            <a:avLst/>
          </a:prstGeom>
        </p:spPr>
      </p:pic>
      <p:sp>
        <p:nvSpPr>
          <p:cNvPr id="28" name="Oval 2">
            <a:extLst>
              <a:ext uri="{FF2B5EF4-FFF2-40B4-BE49-F238E27FC236}">
                <a16:creationId xmlns:a16="http://schemas.microsoft.com/office/drawing/2014/main" id="{A599CFDD-6413-EC30-49C0-5637699DFF1F}"/>
              </a:ext>
            </a:extLst>
          </p:cNvPr>
          <p:cNvSpPr/>
          <p:nvPr/>
        </p:nvSpPr>
        <p:spPr>
          <a:xfrm rot="5400000">
            <a:off x="6883010" y="921718"/>
            <a:ext cx="690208" cy="2264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4">
            <a:extLst>
              <a:ext uri="{FF2B5EF4-FFF2-40B4-BE49-F238E27FC236}">
                <a16:creationId xmlns:a16="http://schemas.microsoft.com/office/drawing/2014/main" id="{742C3F2D-BE4E-EAD1-D855-8F2F9147474F}"/>
              </a:ext>
            </a:extLst>
          </p:cNvPr>
          <p:cNvCxnSpPr>
            <a:cxnSpLocks/>
          </p:cNvCxnSpPr>
          <p:nvPr/>
        </p:nvCxnSpPr>
        <p:spPr>
          <a:xfrm flipH="1" flipV="1">
            <a:off x="8209649" y="2313136"/>
            <a:ext cx="321402" cy="2353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A89BB1FA-FFC0-3A87-1E18-E855FA9DDC02}"/>
              </a:ext>
            </a:extLst>
          </p:cNvPr>
          <p:cNvSpPr txBox="1"/>
          <p:nvPr/>
        </p:nvSpPr>
        <p:spPr>
          <a:xfrm>
            <a:off x="7777054" y="2567120"/>
            <a:ext cx="2995154"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en-US" b="0" i="0" u="none" strike="noStrike" kern="0" cap="none" spc="0" normalizeH="0" baseline="0" noProof="0" dirty="0">
                <a:ln>
                  <a:noFill/>
                </a:ln>
                <a:solidFill>
                  <a:srgbClr val="C00000"/>
                </a:solidFill>
                <a:effectLst/>
                <a:uLnTx/>
                <a:uFillTx/>
                <a:latin typeface="Arial" panose="020B0604020202020204" pitchFamily="34" charset="0"/>
                <a:ea typeface="MS Gothic" panose="020B0609070205080204" pitchFamily="49" charset="-128"/>
                <a:cs typeface="Arial" panose="020B0604020202020204" pitchFamily="34" charset="0"/>
                <a:sym typeface="Arial"/>
              </a:rPr>
              <a:t>Retraining from scratch </a:t>
            </a:r>
          </a:p>
        </p:txBody>
      </p:sp>
    </p:spTree>
    <p:extLst>
      <p:ext uri="{BB962C8B-B14F-4D97-AF65-F5344CB8AC3E}">
        <p14:creationId xmlns:p14="http://schemas.microsoft.com/office/powerpoint/2010/main" val="2960865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achine</a:t>
            </a:r>
            <a:r>
              <a:rPr lang="en-US" altLang="zh-CN" sz="1800" b="1" cap="all" dirty="0">
                <a:solidFill>
                  <a:srgbClr val="5B9BD5">
                    <a:lumMod val="75000"/>
                  </a:srgbClr>
                </a:solidFill>
                <a:latin typeface="Times New Roman" pitchFamily="18" charset="0"/>
                <a:ea typeface="Arial Unicode MS" pitchFamily="34" charset="-122"/>
                <a:cs typeface="Times New Roman" pitchFamily="18" charset="0"/>
              </a:rPr>
              <a:t>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a:t>
            </a:r>
            <a:endParaRPr lang="zh-CN" altLang="en-US" sz="3600" b="1" cap="all" dirty="0">
              <a:solidFill>
                <a:srgbClr val="CC0000"/>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      is </a:t>
            </a:r>
            <a:r>
              <a:rPr lang="en-US" altLang="zh-CN" sz="2400" dirty="0">
                <a:solidFill>
                  <a:prstClr val="black"/>
                </a:solidFill>
              </a:rPr>
              <a:t>an </a:t>
            </a:r>
            <a:r>
              <a:rPr lang="en-US" sz="2400" dirty="0">
                <a:solidFill>
                  <a:prstClr val="black"/>
                </a:solidFill>
              </a:rPr>
              <a:t>exact unlearning algorithm if</a:t>
            </a:r>
          </a:p>
        </p:txBody>
      </p:sp>
      <p:pic>
        <p:nvPicPr>
          <p:cNvPr id="16" name="Picture 10">
            <a:extLst>
              <a:ext uri="{FF2B5EF4-FFF2-40B4-BE49-F238E27FC236}">
                <a16:creationId xmlns:a16="http://schemas.microsoft.com/office/drawing/2014/main" id="{5C5CD73F-E9CA-908B-6202-0BF9963F4EA4}"/>
              </a:ext>
            </a:extLst>
          </p:cNvPr>
          <p:cNvPicPr>
            <a:picLocks noChangeAspect="1"/>
          </p:cNvPicPr>
          <p:nvPr/>
        </p:nvPicPr>
        <p:blipFill>
          <a:blip r:embed="rId3"/>
          <a:stretch>
            <a:fillRect/>
          </a:stretch>
        </p:blipFill>
        <p:spPr>
          <a:xfrm>
            <a:off x="616222" y="1240063"/>
            <a:ext cx="351518" cy="351518"/>
          </a:xfrm>
          <a:prstGeom prst="rect">
            <a:avLst/>
          </a:prstGeom>
        </p:spPr>
      </p:pic>
      <p:pic>
        <p:nvPicPr>
          <p:cNvPr id="17" name="Picture 5">
            <a:extLst>
              <a:ext uri="{FF2B5EF4-FFF2-40B4-BE49-F238E27FC236}">
                <a16:creationId xmlns:a16="http://schemas.microsoft.com/office/drawing/2014/main" id="{08B99B62-F8AF-E315-DE11-58373002B131}"/>
              </a:ext>
            </a:extLst>
          </p:cNvPr>
          <p:cNvPicPr>
            <a:picLocks noChangeAspect="1"/>
          </p:cNvPicPr>
          <p:nvPr/>
        </p:nvPicPr>
        <p:blipFill>
          <a:blip r:embed="rId4"/>
          <a:stretch>
            <a:fillRect/>
          </a:stretch>
        </p:blipFill>
        <p:spPr>
          <a:xfrm>
            <a:off x="5238883" y="1273898"/>
            <a:ext cx="2970766" cy="328781"/>
          </a:xfrm>
          <a:prstGeom prst="rect">
            <a:avLst/>
          </a:prstGeom>
        </p:spPr>
      </p:pic>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791981" y="2131117"/>
            <a:ext cx="8507206" cy="4133099"/>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50000"/>
              </a:lnSpc>
              <a:buClrTx/>
              <a:buNone/>
            </a:pPr>
            <a:endParaRPr lang="en-US" sz="2000" dirty="0">
              <a:cs typeface="Arial" panose="020B0604020202020204" pitchFamily="34" charset="0"/>
            </a:endParaRPr>
          </a:p>
          <a:p>
            <a:pPr>
              <a:lnSpc>
                <a:spcPct val="150000"/>
              </a:lnSpc>
              <a:buClrTx/>
              <a:buFont typeface="Arial" panose="020B0604020202020204" pitchFamily="34" charset="0"/>
              <a:buChar char="•"/>
            </a:pPr>
            <a:r>
              <a:rPr lang="en-US" sz="2000" dirty="0">
                <a:cs typeface="Arial" panose="020B0604020202020204" pitchFamily="34" charset="0"/>
              </a:rPr>
              <a:t>  : Dataset space</a:t>
            </a:r>
          </a:p>
          <a:p>
            <a:pPr>
              <a:lnSpc>
                <a:spcPct val="150000"/>
              </a:lnSpc>
              <a:buClrTx/>
              <a:buFont typeface="Arial" panose="020B0604020202020204" pitchFamily="34" charset="0"/>
              <a:buChar char="•"/>
            </a:pPr>
            <a:r>
              <a:rPr lang="en-US" sz="2000" dirty="0">
                <a:cs typeface="Arial" panose="020B0604020202020204" pitchFamily="34" charset="0"/>
              </a:rPr>
              <a:t>  : Training set</a:t>
            </a:r>
          </a:p>
          <a:p>
            <a:pPr>
              <a:lnSpc>
                <a:spcPct val="150000"/>
              </a:lnSpc>
              <a:buClrTx/>
              <a:buFont typeface="Arial" panose="020B0604020202020204" pitchFamily="34" charset="0"/>
              <a:buChar char="•"/>
            </a:pPr>
            <a:r>
              <a:rPr lang="en-US" sz="2000" dirty="0">
                <a:cs typeface="Arial" panose="020B0604020202020204" pitchFamily="34" charset="0"/>
              </a:rPr>
              <a:t>  : Training set after removal</a:t>
            </a:r>
          </a:p>
          <a:p>
            <a:pPr>
              <a:lnSpc>
                <a:spcPct val="150000"/>
              </a:lnSpc>
              <a:buClrTx/>
              <a:buFont typeface="Arial" panose="020B0604020202020204" pitchFamily="34" charset="0"/>
              <a:buChar char="•"/>
            </a:pPr>
            <a:r>
              <a:rPr lang="en-US" sz="2000" dirty="0">
                <a:cs typeface="Arial" panose="020B0604020202020204" pitchFamily="34" charset="0"/>
              </a:rPr>
              <a:t>  : Model space</a:t>
            </a:r>
          </a:p>
          <a:p>
            <a:pPr>
              <a:lnSpc>
                <a:spcPct val="150000"/>
              </a:lnSpc>
              <a:buClrTx/>
              <a:buFont typeface="Arial" panose="020B0604020202020204" pitchFamily="34" charset="0"/>
              <a:buChar char="•"/>
            </a:pPr>
            <a:r>
              <a:rPr lang="en-US" sz="2000" dirty="0">
                <a:cs typeface="Arial" panose="020B0604020202020204" pitchFamily="34" charset="0"/>
              </a:rPr>
              <a:t>  : Randomized learning algorithm</a:t>
            </a:r>
          </a:p>
          <a:p>
            <a:pPr>
              <a:lnSpc>
                <a:spcPct val="150000"/>
              </a:lnSpc>
              <a:buClrTx/>
              <a:buFont typeface="Arial" panose="020B0604020202020204" pitchFamily="34" charset="0"/>
              <a:buChar char="•"/>
            </a:pPr>
            <a:r>
              <a:rPr lang="en-US" sz="2000" dirty="0">
                <a:cs typeface="Arial" panose="020B0604020202020204" pitchFamily="34" charset="0"/>
              </a:rPr>
              <a:t>  : Unlearning algorithm</a:t>
            </a:r>
          </a:p>
          <a:p>
            <a:pPr>
              <a:lnSpc>
                <a:spcPct val="150000"/>
              </a:lnSpc>
              <a:buClrTx/>
              <a:buFont typeface="Arial" panose="020B0604020202020204" pitchFamily="34" charset="0"/>
              <a:buChar char="•"/>
            </a:pPr>
            <a:endParaRPr lang="en-US" sz="2000" dirty="0">
              <a:cs typeface="Arial" panose="020B0604020202020204" pitchFamily="34" charset="0"/>
            </a:endParaRPr>
          </a:p>
          <a:p>
            <a:pPr>
              <a:lnSpc>
                <a:spcPct val="150000"/>
              </a:lnSpc>
              <a:buClrTx/>
              <a:buFont typeface="Arial" panose="020B0604020202020204" pitchFamily="34" charset="0"/>
              <a:buChar char="•"/>
            </a:pPr>
            <a:endParaRPr lang="en-US" sz="2000" dirty="0">
              <a:cs typeface="Arial" panose="020B0604020202020204" pitchFamily="34" charset="0"/>
            </a:endParaRPr>
          </a:p>
        </p:txBody>
      </p:sp>
      <p:pic>
        <p:nvPicPr>
          <p:cNvPr id="21" name="Picture 13">
            <a:extLst>
              <a:ext uri="{FF2B5EF4-FFF2-40B4-BE49-F238E27FC236}">
                <a16:creationId xmlns:a16="http://schemas.microsoft.com/office/drawing/2014/main" id="{D280DB26-9F9F-474D-2B1B-402423379E42}"/>
              </a:ext>
            </a:extLst>
          </p:cNvPr>
          <p:cNvPicPr>
            <a:picLocks noChangeAspect="1"/>
          </p:cNvPicPr>
          <p:nvPr/>
        </p:nvPicPr>
        <p:blipFill>
          <a:blip r:embed="rId5"/>
          <a:stretch>
            <a:fillRect/>
          </a:stretch>
        </p:blipFill>
        <p:spPr>
          <a:xfrm>
            <a:off x="1171794" y="2797405"/>
            <a:ext cx="266716" cy="279414"/>
          </a:xfrm>
          <a:prstGeom prst="rect">
            <a:avLst/>
          </a:prstGeom>
        </p:spPr>
      </p:pic>
      <p:pic>
        <p:nvPicPr>
          <p:cNvPr id="22" name="Picture 15">
            <a:extLst>
              <a:ext uri="{FF2B5EF4-FFF2-40B4-BE49-F238E27FC236}">
                <a16:creationId xmlns:a16="http://schemas.microsoft.com/office/drawing/2014/main" id="{7A22D32A-C3AF-06A4-FE97-3062AAEAD046}"/>
              </a:ext>
            </a:extLst>
          </p:cNvPr>
          <p:cNvPicPr>
            <a:picLocks noChangeAspect="1"/>
          </p:cNvPicPr>
          <p:nvPr/>
        </p:nvPicPr>
        <p:blipFill>
          <a:blip r:embed="rId6"/>
          <a:stretch>
            <a:fillRect/>
          </a:stretch>
        </p:blipFill>
        <p:spPr>
          <a:xfrm>
            <a:off x="1167032" y="3317402"/>
            <a:ext cx="228612" cy="228612"/>
          </a:xfrm>
          <a:prstGeom prst="rect">
            <a:avLst/>
          </a:prstGeom>
        </p:spPr>
      </p:pic>
      <p:pic>
        <p:nvPicPr>
          <p:cNvPr id="23" name="Picture 17">
            <a:extLst>
              <a:ext uri="{FF2B5EF4-FFF2-40B4-BE49-F238E27FC236}">
                <a16:creationId xmlns:a16="http://schemas.microsoft.com/office/drawing/2014/main" id="{A06BE834-AA36-0174-8DCB-203F6BB8781A}"/>
              </a:ext>
            </a:extLst>
          </p:cNvPr>
          <p:cNvPicPr>
            <a:picLocks noChangeAspect="1"/>
          </p:cNvPicPr>
          <p:nvPr/>
        </p:nvPicPr>
        <p:blipFill>
          <a:blip r:embed="rId7"/>
          <a:stretch>
            <a:fillRect/>
          </a:stretch>
        </p:blipFill>
        <p:spPr>
          <a:xfrm>
            <a:off x="1136468" y="4197667"/>
            <a:ext cx="266716" cy="279417"/>
          </a:xfrm>
          <a:prstGeom prst="rect">
            <a:avLst/>
          </a:prstGeom>
        </p:spPr>
      </p:pic>
      <p:pic>
        <p:nvPicPr>
          <p:cNvPr id="24" name="Picture 19">
            <a:extLst>
              <a:ext uri="{FF2B5EF4-FFF2-40B4-BE49-F238E27FC236}">
                <a16:creationId xmlns:a16="http://schemas.microsoft.com/office/drawing/2014/main" id="{8D6D6A56-7F47-085A-B63A-1B9B268CFA9F}"/>
              </a:ext>
            </a:extLst>
          </p:cNvPr>
          <p:cNvPicPr>
            <a:picLocks noChangeAspect="1"/>
          </p:cNvPicPr>
          <p:nvPr/>
        </p:nvPicPr>
        <p:blipFill>
          <a:blip r:embed="rId8"/>
          <a:stretch>
            <a:fillRect/>
          </a:stretch>
        </p:blipFill>
        <p:spPr>
          <a:xfrm>
            <a:off x="1162269" y="4684298"/>
            <a:ext cx="228546" cy="239430"/>
          </a:xfrm>
          <a:prstGeom prst="rect">
            <a:avLst/>
          </a:prstGeom>
        </p:spPr>
      </p:pic>
      <p:pic>
        <p:nvPicPr>
          <p:cNvPr id="25" name="Picture 21">
            <a:extLst>
              <a:ext uri="{FF2B5EF4-FFF2-40B4-BE49-F238E27FC236}">
                <a16:creationId xmlns:a16="http://schemas.microsoft.com/office/drawing/2014/main" id="{117B5B77-10EC-0FB6-CC4F-E409899BD2BE}"/>
              </a:ext>
            </a:extLst>
          </p:cNvPr>
          <p:cNvPicPr>
            <a:picLocks noChangeAspect="1"/>
          </p:cNvPicPr>
          <p:nvPr/>
        </p:nvPicPr>
        <p:blipFill>
          <a:blip r:embed="rId9"/>
          <a:stretch>
            <a:fillRect/>
          </a:stretch>
        </p:blipFill>
        <p:spPr>
          <a:xfrm>
            <a:off x="1190846" y="5118560"/>
            <a:ext cx="204798" cy="237135"/>
          </a:xfrm>
          <a:prstGeom prst="rect">
            <a:avLst/>
          </a:prstGeom>
        </p:spPr>
      </p:pic>
      <p:pic>
        <p:nvPicPr>
          <p:cNvPr id="26" name="Picture 23">
            <a:extLst>
              <a:ext uri="{FF2B5EF4-FFF2-40B4-BE49-F238E27FC236}">
                <a16:creationId xmlns:a16="http://schemas.microsoft.com/office/drawing/2014/main" id="{7C1416D3-DB3A-3BBB-3C21-EE11C7398397}"/>
              </a:ext>
            </a:extLst>
          </p:cNvPr>
          <p:cNvPicPr>
            <a:picLocks noChangeAspect="1"/>
          </p:cNvPicPr>
          <p:nvPr/>
        </p:nvPicPr>
        <p:blipFill>
          <a:blip r:embed="rId10"/>
          <a:stretch>
            <a:fillRect/>
          </a:stretch>
        </p:blipFill>
        <p:spPr>
          <a:xfrm>
            <a:off x="1162269" y="3759012"/>
            <a:ext cx="276241" cy="243093"/>
          </a:xfrm>
          <a:prstGeom prst="rect">
            <a:avLst/>
          </a:prstGeom>
        </p:spPr>
      </p:pic>
      <p:sp>
        <p:nvSpPr>
          <p:cNvPr id="27" name="Content Placeholder 5">
            <a:extLst>
              <a:ext uri="{FF2B5EF4-FFF2-40B4-BE49-F238E27FC236}">
                <a16:creationId xmlns:a16="http://schemas.microsoft.com/office/drawing/2014/main" id="{C0ACD3E0-077D-9C00-55EF-1CD500569B1A}"/>
              </a:ext>
            </a:extLst>
          </p:cNvPr>
          <p:cNvSpPr txBox="1">
            <a:spLocks/>
          </p:cNvSpPr>
          <p:nvPr/>
        </p:nvSpPr>
        <p:spPr>
          <a:xfrm>
            <a:off x="1706362" y="5559114"/>
            <a:ext cx="9065846" cy="53006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150000"/>
              </a:lnSpc>
              <a:buClrTx/>
              <a:buNone/>
            </a:pPr>
            <a:r>
              <a:rPr lang="en-US" sz="2000" b="1" dirty="0">
                <a:solidFill>
                  <a:srgbClr val="C00000"/>
                </a:solidFill>
                <a:cs typeface="Arial" panose="020B0604020202020204" pitchFamily="34" charset="0"/>
              </a:rPr>
              <a:t>Exact Unlearning = Probabilistic model equivalence</a:t>
            </a:r>
          </a:p>
        </p:txBody>
      </p:sp>
      <p:pic>
        <p:nvPicPr>
          <p:cNvPr id="18" name="Picture 7">
            <a:extLst>
              <a:ext uri="{FF2B5EF4-FFF2-40B4-BE49-F238E27FC236}">
                <a16:creationId xmlns:a16="http://schemas.microsoft.com/office/drawing/2014/main" id="{40B02886-3E12-12CF-D508-30A03691A48D}"/>
              </a:ext>
            </a:extLst>
          </p:cNvPr>
          <p:cNvPicPr>
            <a:picLocks noChangeAspect="1"/>
          </p:cNvPicPr>
          <p:nvPr/>
        </p:nvPicPr>
        <p:blipFill>
          <a:blip r:embed="rId11"/>
          <a:stretch>
            <a:fillRect/>
          </a:stretch>
        </p:blipFill>
        <p:spPr>
          <a:xfrm>
            <a:off x="2903533" y="1858273"/>
            <a:ext cx="5147621" cy="391118"/>
          </a:xfrm>
          <a:prstGeom prst="rect">
            <a:avLst/>
          </a:prstGeom>
        </p:spPr>
      </p:pic>
      <p:sp>
        <p:nvSpPr>
          <p:cNvPr id="28" name="Oval 2">
            <a:extLst>
              <a:ext uri="{FF2B5EF4-FFF2-40B4-BE49-F238E27FC236}">
                <a16:creationId xmlns:a16="http://schemas.microsoft.com/office/drawing/2014/main" id="{A599CFDD-6413-EC30-49C0-5637699DFF1F}"/>
              </a:ext>
            </a:extLst>
          </p:cNvPr>
          <p:cNvSpPr/>
          <p:nvPr/>
        </p:nvSpPr>
        <p:spPr>
          <a:xfrm rot="5400000">
            <a:off x="6883010" y="921718"/>
            <a:ext cx="690208" cy="2264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3">
            <a:extLst>
              <a:ext uri="{FF2B5EF4-FFF2-40B4-BE49-F238E27FC236}">
                <a16:creationId xmlns:a16="http://schemas.microsoft.com/office/drawing/2014/main" id="{A89BB1FA-FFC0-3A87-1E18-E855FA9DDC02}"/>
              </a:ext>
            </a:extLst>
          </p:cNvPr>
          <p:cNvSpPr txBox="1"/>
          <p:nvPr/>
        </p:nvSpPr>
        <p:spPr>
          <a:xfrm>
            <a:off x="7777054" y="2567120"/>
            <a:ext cx="2995154"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en-US" b="0" i="0" u="none" strike="noStrike" kern="0" cap="none" spc="0" normalizeH="0" baseline="0" noProof="0" dirty="0">
                <a:ln>
                  <a:noFill/>
                </a:ln>
                <a:solidFill>
                  <a:srgbClr val="C00000"/>
                </a:solidFill>
                <a:effectLst/>
                <a:uLnTx/>
                <a:uFillTx/>
                <a:latin typeface="Arial" panose="020B0604020202020204" pitchFamily="34" charset="0"/>
                <a:ea typeface="MS Gothic" panose="020B0609070205080204" pitchFamily="49" charset="-128"/>
                <a:cs typeface="Arial" panose="020B0604020202020204" pitchFamily="34" charset="0"/>
                <a:sym typeface="Arial"/>
              </a:rPr>
              <a:t>Retraining from scratch </a:t>
            </a:r>
          </a:p>
        </p:txBody>
      </p:sp>
      <p:cxnSp>
        <p:nvCxnSpPr>
          <p:cNvPr id="30" name="Straight Arrow Connector 4">
            <a:extLst>
              <a:ext uri="{FF2B5EF4-FFF2-40B4-BE49-F238E27FC236}">
                <a16:creationId xmlns:a16="http://schemas.microsoft.com/office/drawing/2014/main" id="{742C3F2D-BE4E-EAD1-D855-8F2F9147474F}"/>
              </a:ext>
            </a:extLst>
          </p:cNvPr>
          <p:cNvCxnSpPr>
            <a:cxnSpLocks/>
          </p:cNvCxnSpPr>
          <p:nvPr/>
        </p:nvCxnSpPr>
        <p:spPr>
          <a:xfrm flipH="1" flipV="1">
            <a:off x="8209649" y="2313136"/>
            <a:ext cx="321402" cy="2353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205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of</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lusters</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Federated clustering + machine unlearning (completely new):</a:t>
            </a:r>
            <a:endParaRPr lang="en-US" sz="2400" dirty="0">
              <a:solidFill>
                <a:prstClr val="black"/>
              </a:solidFill>
            </a:endParaRPr>
          </a:p>
        </p:txBody>
      </p:sp>
      <p:pic>
        <p:nvPicPr>
          <p:cNvPr id="18" name="Picture 2">
            <a:extLst>
              <a:ext uri="{FF2B5EF4-FFF2-40B4-BE49-F238E27FC236}">
                <a16:creationId xmlns:a16="http://schemas.microsoft.com/office/drawing/2014/main" id="{6505EDBF-EA6D-B599-68E7-A1781BCD9D86}"/>
              </a:ext>
            </a:extLst>
          </p:cNvPr>
          <p:cNvPicPr>
            <a:picLocks noChangeAspect="1"/>
          </p:cNvPicPr>
          <p:nvPr/>
        </p:nvPicPr>
        <p:blipFill>
          <a:blip r:embed="rId3"/>
          <a:stretch>
            <a:fillRect/>
          </a:stretch>
        </p:blipFill>
        <p:spPr>
          <a:xfrm>
            <a:off x="8343092" y="3179884"/>
            <a:ext cx="3507130" cy="3474565"/>
          </a:xfrm>
          <a:prstGeom prst="rect">
            <a:avLst/>
          </a:prstGeom>
        </p:spPr>
      </p:pic>
      <p:grpSp>
        <p:nvGrpSpPr>
          <p:cNvPr id="28" name="Group 19">
            <a:extLst>
              <a:ext uri="{FF2B5EF4-FFF2-40B4-BE49-F238E27FC236}">
                <a16:creationId xmlns:a16="http://schemas.microsoft.com/office/drawing/2014/main" id="{684020FC-18E4-718D-4AD5-30F850C1E3E2}"/>
              </a:ext>
            </a:extLst>
          </p:cNvPr>
          <p:cNvGrpSpPr/>
          <p:nvPr/>
        </p:nvGrpSpPr>
        <p:grpSpPr>
          <a:xfrm>
            <a:off x="9116343" y="1302130"/>
            <a:ext cx="1960629" cy="1566620"/>
            <a:chOff x="4752687" y="3000969"/>
            <a:chExt cx="1483530" cy="1285702"/>
          </a:xfrm>
        </p:grpSpPr>
        <p:grpSp>
          <p:nvGrpSpPr>
            <p:cNvPr id="29" name="Group 8">
              <a:extLst>
                <a:ext uri="{FF2B5EF4-FFF2-40B4-BE49-F238E27FC236}">
                  <a16:creationId xmlns:a16="http://schemas.microsoft.com/office/drawing/2014/main" id="{DFC4CBC0-D676-E3EE-D14D-8A9C0E607092}"/>
                </a:ext>
              </a:extLst>
            </p:cNvPr>
            <p:cNvGrpSpPr/>
            <p:nvPr/>
          </p:nvGrpSpPr>
          <p:grpSpPr>
            <a:xfrm>
              <a:off x="4777980" y="3149874"/>
              <a:ext cx="1428927" cy="1136797"/>
              <a:chOff x="2136775" y="3130550"/>
              <a:chExt cx="1343025" cy="1001875"/>
            </a:xfrm>
          </p:grpSpPr>
          <p:grpSp>
            <p:nvGrpSpPr>
              <p:cNvPr id="32" name="Group 9">
                <a:extLst>
                  <a:ext uri="{FF2B5EF4-FFF2-40B4-BE49-F238E27FC236}">
                    <a16:creationId xmlns:a16="http://schemas.microsoft.com/office/drawing/2014/main" id="{CE2B52AF-D37D-8E0B-08A0-2A80C0AB6B7B}"/>
                  </a:ext>
                </a:extLst>
              </p:cNvPr>
              <p:cNvGrpSpPr/>
              <p:nvPr/>
            </p:nvGrpSpPr>
            <p:grpSpPr>
              <a:xfrm>
                <a:off x="2136775" y="3130550"/>
                <a:ext cx="1343025" cy="898579"/>
                <a:chOff x="2136775" y="3130550"/>
                <a:chExt cx="1343025" cy="898579"/>
              </a:xfrm>
            </p:grpSpPr>
            <p:pic>
              <p:nvPicPr>
                <p:cNvPr id="34" name="Picture 11">
                  <a:extLst>
                    <a:ext uri="{FF2B5EF4-FFF2-40B4-BE49-F238E27FC236}">
                      <a16:creationId xmlns:a16="http://schemas.microsoft.com/office/drawing/2014/main" id="{A36FEA45-3A1E-C8BB-C403-C95A12E29920}"/>
                    </a:ext>
                  </a:extLst>
                </p:cNvPr>
                <p:cNvPicPr>
                  <a:picLocks noChangeAspect="1"/>
                </p:cNvPicPr>
                <p:nvPr/>
              </p:nvPicPr>
              <p:blipFill>
                <a:blip r:embed="rId4"/>
                <a:stretch>
                  <a:fillRect/>
                </a:stretch>
              </p:blipFill>
              <p:spPr>
                <a:xfrm>
                  <a:off x="2216150" y="3244795"/>
                  <a:ext cx="1263650" cy="784334"/>
                </a:xfrm>
                <a:prstGeom prst="rect">
                  <a:avLst/>
                </a:prstGeom>
              </p:spPr>
            </p:pic>
            <p:sp>
              <p:nvSpPr>
                <p:cNvPr id="35" name="Rectangle 12">
                  <a:extLst>
                    <a:ext uri="{FF2B5EF4-FFF2-40B4-BE49-F238E27FC236}">
                      <a16:creationId xmlns:a16="http://schemas.microsoft.com/office/drawing/2014/main" id="{4D9B7996-CDA1-411E-727B-8AFB516267BA}"/>
                    </a:ext>
                  </a:extLst>
                </p:cNvPr>
                <p:cNvSpPr/>
                <p:nvPr/>
              </p:nvSpPr>
              <p:spPr>
                <a:xfrm>
                  <a:off x="2317750" y="313055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3">
                  <a:extLst>
                    <a:ext uri="{FF2B5EF4-FFF2-40B4-BE49-F238E27FC236}">
                      <a16:creationId xmlns:a16="http://schemas.microsoft.com/office/drawing/2014/main" id="{6525959E-21AA-4D42-5048-65611AE34BEE}"/>
                    </a:ext>
                  </a:extLst>
                </p:cNvPr>
                <p:cNvSpPr/>
                <p:nvPr/>
              </p:nvSpPr>
              <p:spPr>
                <a:xfrm>
                  <a:off x="2136775" y="3579046"/>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10">
                <a:extLst>
                  <a:ext uri="{FF2B5EF4-FFF2-40B4-BE49-F238E27FC236}">
                    <a16:creationId xmlns:a16="http://schemas.microsoft.com/office/drawing/2014/main" id="{42B70289-3D31-2290-8FD5-9440D1B50F45}"/>
                  </a:ext>
                </a:extLst>
              </p:cNvPr>
              <p:cNvSpPr/>
              <p:nvPr/>
            </p:nvSpPr>
            <p:spPr>
              <a:xfrm>
                <a:off x="2593975" y="397050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14">
              <a:extLst>
                <a:ext uri="{FF2B5EF4-FFF2-40B4-BE49-F238E27FC236}">
                  <a16:creationId xmlns:a16="http://schemas.microsoft.com/office/drawing/2014/main" id="{FADD5A8B-C376-05DB-9336-AE8CAE13681E}"/>
                </a:ext>
              </a:extLst>
            </p:cNvPr>
            <p:cNvSpPr txBox="1"/>
            <p:nvPr/>
          </p:nvSpPr>
          <p:spPr>
            <a:xfrm>
              <a:off x="4776315" y="3021960"/>
              <a:ext cx="1453834" cy="227329"/>
            </a:xfrm>
            <a:prstGeom prst="rect">
              <a:avLst/>
            </a:prstGeom>
            <a:noFill/>
          </p:spPr>
          <p:txBody>
            <a:bodyPr wrap="square">
              <a:spAutoFit/>
            </a:bodyPr>
            <a:lstStyle/>
            <a:p>
              <a:pPr algn="ctr"/>
              <a:r>
                <a:rPr lang="en-US" sz="1200" b="1" dirty="0">
                  <a:solidFill>
                    <a:srgbClr val="C00000"/>
                  </a:solidFill>
                </a:rPr>
                <a:t>Patient Clustering</a:t>
              </a:r>
            </a:p>
          </p:txBody>
        </p:sp>
        <p:sp>
          <p:nvSpPr>
            <p:cNvPr id="31" name="Rectangle: Rounded Corners 16">
              <a:extLst>
                <a:ext uri="{FF2B5EF4-FFF2-40B4-BE49-F238E27FC236}">
                  <a16:creationId xmlns:a16="http://schemas.microsoft.com/office/drawing/2014/main" id="{B013040F-C210-EF8A-C5FC-38EB1672182E}"/>
                </a:ext>
              </a:extLst>
            </p:cNvPr>
            <p:cNvSpPr/>
            <p:nvPr/>
          </p:nvSpPr>
          <p:spPr>
            <a:xfrm>
              <a:off x="4752687" y="3000969"/>
              <a:ext cx="1483530" cy="1264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4"/>
            <a:ext cx="10161782" cy="157312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Identifying patient cluster structures</a:t>
            </a:r>
          </a:p>
        </p:txBody>
      </p:sp>
    </p:spTree>
    <p:extLst>
      <p:ext uri="{BB962C8B-B14F-4D97-AF65-F5344CB8AC3E}">
        <p14:creationId xmlns:p14="http://schemas.microsoft.com/office/powerpoint/2010/main" val="3698501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of</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lusters</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Federated clustering + machine unlearning (completely new):</a:t>
            </a:r>
            <a:endParaRPr lang="en-US" sz="2400" dirty="0">
              <a:solidFill>
                <a:prstClr val="black"/>
              </a:solidFill>
            </a:endParaRPr>
          </a:p>
        </p:txBody>
      </p:sp>
      <p:pic>
        <p:nvPicPr>
          <p:cNvPr id="18" name="Picture 2">
            <a:extLst>
              <a:ext uri="{FF2B5EF4-FFF2-40B4-BE49-F238E27FC236}">
                <a16:creationId xmlns:a16="http://schemas.microsoft.com/office/drawing/2014/main" id="{6505EDBF-EA6D-B599-68E7-A1781BCD9D86}"/>
              </a:ext>
            </a:extLst>
          </p:cNvPr>
          <p:cNvPicPr>
            <a:picLocks noChangeAspect="1"/>
          </p:cNvPicPr>
          <p:nvPr/>
        </p:nvPicPr>
        <p:blipFill>
          <a:blip r:embed="rId3"/>
          <a:stretch>
            <a:fillRect/>
          </a:stretch>
        </p:blipFill>
        <p:spPr>
          <a:xfrm>
            <a:off x="8343092" y="3179884"/>
            <a:ext cx="3507130" cy="3474565"/>
          </a:xfrm>
          <a:prstGeom prst="rect">
            <a:avLst/>
          </a:prstGeom>
        </p:spPr>
      </p:pic>
      <p:grpSp>
        <p:nvGrpSpPr>
          <p:cNvPr id="28" name="Group 19">
            <a:extLst>
              <a:ext uri="{FF2B5EF4-FFF2-40B4-BE49-F238E27FC236}">
                <a16:creationId xmlns:a16="http://schemas.microsoft.com/office/drawing/2014/main" id="{684020FC-18E4-718D-4AD5-30F850C1E3E2}"/>
              </a:ext>
            </a:extLst>
          </p:cNvPr>
          <p:cNvGrpSpPr/>
          <p:nvPr/>
        </p:nvGrpSpPr>
        <p:grpSpPr>
          <a:xfrm>
            <a:off x="9116343" y="1302130"/>
            <a:ext cx="1960629" cy="1566620"/>
            <a:chOff x="4752687" y="3000969"/>
            <a:chExt cx="1483530" cy="1285702"/>
          </a:xfrm>
        </p:grpSpPr>
        <p:grpSp>
          <p:nvGrpSpPr>
            <p:cNvPr id="29" name="Group 8">
              <a:extLst>
                <a:ext uri="{FF2B5EF4-FFF2-40B4-BE49-F238E27FC236}">
                  <a16:creationId xmlns:a16="http://schemas.microsoft.com/office/drawing/2014/main" id="{DFC4CBC0-D676-E3EE-D14D-8A9C0E607092}"/>
                </a:ext>
              </a:extLst>
            </p:cNvPr>
            <p:cNvGrpSpPr/>
            <p:nvPr/>
          </p:nvGrpSpPr>
          <p:grpSpPr>
            <a:xfrm>
              <a:off x="4777980" y="3149874"/>
              <a:ext cx="1428927" cy="1136797"/>
              <a:chOff x="2136775" y="3130550"/>
              <a:chExt cx="1343025" cy="1001875"/>
            </a:xfrm>
          </p:grpSpPr>
          <p:grpSp>
            <p:nvGrpSpPr>
              <p:cNvPr id="32" name="Group 9">
                <a:extLst>
                  <a:ext uri="{FF2B5EF4-FFF2-40B4-BE49-F238E27FC236}">
                    <a16:creationId xmlns:a16="http://schemas.microsoft.com/office/drawing/2014/main" id="{CE2B52AF-D37D-8E0B-08A0-2A80C0AB6B7B}"/>
                  </a:ext>
                </a:extLst>
              </p:cNvPr>
              <p:cNvGrpSpPr/>
              <p:nvPr/>
            </p:nvGrpSpPr>
            <p:grpSpPr>
              <a:xfrm>
                <a:off x="2136775" y="3130550"/>
                <a:ext cx="1343025" cy="898579"/>
                <a:chOff x="2136775" y="3130550"/>
                <a:chExt cx="1343025" cy="898579"/>
              </a:xfrm>
            </p:grpSpPr>
            <p:pic>
              <p:nvPicPr>
                <p:cNvPr id="34" name="Picture 11">
                  <a:extLst>
                    <a:ext uri="{FF2B5EF4-FFF2-40B4-BE49-F238E27FC236}">
                      <a16:creationId xmlns:a16="http://schemas.microsoft.com/office/drawing/2014/main" id="{A36FEA45-3A1E-C8BB-C403-C95A12E29920}"/>
                    </a:ext>
                  </a:extLst>
                </p:cNvPr>
                <p:cNvPicPr>
                  <a:picLocks noChangeAspect="1"/>
                </p:cNvPicPr>
                <p:nvPr/>
              </p:nvPicPr>
              <p:blipFill>
                <a:blip r:embed="rId4"/>
                <a:stretch>
                  <a:fillRect/>
                </a:stretch>
              </p:blipFill>
              <p:spPr>
                <a:xfrm>
                  <a:off x="2216150" y="3244795"/>
                  <a:ext cx="1263650" cy="784334"/>
                </a:xfrm>
                <a:prstGeom prst="rect">
                  <a:avLst/>
                </a:prstGeom>
              </p:spPr>
            </p:pic>
            <p:sp>
              <p:nvSpPr>
                <p:cNvPr id="35" name="Rectangle 12">
                  <a:extLst>
                    <a:ext uri="{FF2B5EF4-FFF2-40B4-BE49-F238E27FC236}">
                      <a16:creationId xmlns:a16="http://schemas.microsoft.com/office/drawing/2014/main" id="{4D9B7996-CDA1-411E-727B-8AFB516267BA}"/>
                    </a:ext>
                  </a:extLst>
                </p:cNvPr>
                <p:cNvSpPr/>
                <p:nvPr/>
              </p:nvSpPr>
              <p:spPr>
                <a:xfrm>
                  <a:off x="2317750" y="313055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3">
                  <a:extLst>
                    <a:ext uri="{FF2B5EF4-FFF2-40B4-BE49-F238E27FC236}">
                      <a16:creationId xmlns:a16="http://schemas.microsoft.com/office/drawing/2014/main" id="{6525959E-21AA-4D42-5048-65611AE34BEE}"/>
                    </a:ext>
                  </a:extLst>
                </p:cNvPr>
                <p:cNvSpPr/>
                <p:nvPr/>
              </p:nvSpPr>
              <p:spPr>
                <a:xfrm>
                  <a:off x="2136775" y="3579046"/>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10">
                <a:extLst>
                  <a:ext uri="{FF2B5EF4-FFF2-40B4-BE49-F238E27FC236}">
                    <a16:creationId xmlns:a16="http://schemas.microsoft.com/office/drawing/2014/main" id="{42B70289-3D31-2290-8FD5-9440D1B50F45}"/>
                  </a:ext>
                </a:extLst>
              </p:cNvPr>
              <p:cNvSpPr/>
              <p:nvPr/>
            </p:nvSpPr>
            <p:spPr>
              <a:xfrm>
                <a:off x="2593975" y="397050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14">
              <a:extLst>
                <a:ext uri="{FF2B5EF4-FFF2-40B4-BE49-F238E27FC236}">
                  <a16:creationId xmlns:a16="http://schemas.microsoft.com/office/drawing/2014/main" id="{FADD5A8B-C376-05DB-9336-AE8CAE13681E}"/>
                </a:ext>
              </a:extLst>
            </p:cNvPr>
            <p:cNvSpPr txBox="1"/>
            <p:nvPr/>
          </p:nvSpPr>
          <p:spPr>
            <a:xfrm>
              <a:off x="4776315" y="3021960"/>
              <a:ext cx="1453834" cy="227329"/>
            </a:xfrm>
            <a:prstGeom prst="rect">
              <a:avLst/>
            </a:prstGeom>
            <a:noFill/>
          </p:spPr>
          <p:txBody>
            <a:bodyPr wrap="square">
              <a:spAutoFit/>
            </a:bodyPr>
            <a:lstStyle/>
            <a:p>
              <a:pPr algn="ctr"/>
              <a:r>
                <a:rPr lang="en-US" sz="1200" b="1" dirty="0">
                  <a:solidFill>
                    <a:srgbClr val="C00000"/>
                  </a:solidFill>
                </a:rPr>
                <a:t>Patient Clustering</a:t>
              </a:r>
            </a:p>
          </p:txBody>
        </p:sp>
        <p:sp>
          <p:nvSpPr>
            <p:cNvPr id="31" name="Rectangle: Rounded Corners 16">
              <a:extLst>
                <a:ext uri="{FF2B5EF4-FFF2-40B4-BE49-F238E27FC236}">
                  <a16:creationId xmlns:a16="http://schemas.microsoft.com/office/drawing/2014/main" id="{B013040F-C210-EF8A-C5FC-38EB1672182E}"/>
                </a:ext>
              </a:extLst>
            </p:cNvPr>
            <p:cNvSpPr/>
            <p:nvPr/>
          </p:nvSpPr>
          <p:spPr>
            <a:xfrm>
              <a:off x="4752687" y="3000969"/>
              <a:ext cx="1483530" cy="1264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4"/>
            <a:ext cx="10161782" cy="157312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Identifying client cluster structures</a:t>
            </a:r>
          </a:p>
          <a:p>
            <a:r>
              <a:rPr lang="en-US" sz="1800" dirty="0"/>
              <a:t>Efficient algorithms with theoretical performance guarantee.</a:t>
            </a:r>
          </a:p>
        </p:txBody>
      </p:sp>
    </p:spTree>
    <p:extLst>
      <p:ext uri="{BB962C8B-B14F-4D97-AF65-F5344CB8AC3E}">
        <p14:creationId xmlns:p14="http://schemas.microsoft.com/office/powerpoint/2010/main" val="125864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780" y="4006216"/>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7164" y="3703747"/>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8727" y="4539791"/>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nk Logo Vector Art, Icons, and Graphics for Free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6258" y="3415036"/>
            <a:ext cx="781439" cy="781439"/>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otivation</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File:Facebook Logo 2023.png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914" y="3973978"/>
            <a:ext cx="409068" cy="4090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itter Goes Dark and Launches New Logo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3307" y="4125430"/>
            <a:ext cx="694963" cy="3474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Google &quot;G&quot; logo.svg - Wikimedia Comm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2617" y="4286380"/>
            <a:ext cx="450378" cy="450378"/>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接箭头连接符 29"/>
          <p:cNvCxnSpPr/>
          <p:nvPr/>
        </p:nvCxnSpPr>
        <p:spPr>
          <a:xfrm flipV="1">
            <a:off x="1843712" y="4525701"/>
            <a:ext cx="70050" cy="1349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1843712" y="4766471"/>
            <a:ext cx="622130" cy="11085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V="1">
            <a:off x="1843712" y="4299171"/>
            <a:ext cx="1398325" cy="15758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3353208" y="4639928"/>
            <a:ext cx="1133822" cy="123514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V="1">
            <a:off x="2572800" y="5146068"/>
            <a:ext cx="1039974" cy="76425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0"/>
          </p:cNvCxnSpPr>
          <p:nvPr/>
        </p:nvCxnSpPr>
        <p:spPr>
          <a:xfrm flipV="1">
            <a:off x="4983016" y="4525701"/>
            <a:ext cx="696734" cy="137213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50" idx="0"/>
          </p:cNvCxnSpPr>
          <p:nvPr/>
        </p:nvCxnSpPr>
        <p:spPr>
          <a:xfrm flipV="1">
            <a:off x="4983016" y="4032889"/>
            <a:ext cx="192147" cy="186494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文本框 60"/>
              <p:cNvSpPr txBox="1"/>
              <p:nvPr/>
            </p:nvSpPr>
            <p:spPr>
              <a:xfrm>
                <a:off x="3460166" y="5677869"/>
                <a:ext cx="1492419"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US" sz="4000" dirty="0"/>
              </a:p>
            </p:txBody>
          </p:sp>
        </mc:Choice>
        <mc:Fallback xmlns="">
          <p:sp>
            <p:nvSpPr>
              <p:cNvPr id="61" name="文本框 60"/>
              <p:cNvSpPr txBox="1">
                <a:spLocks noRot="1" noChangeAspect="1" noMove="1" noResize="1" noEditPoints="1" noAdjustHandles="1" noChangeArrowheads="1" noChangeShapeType="1" noTextEdit="1"/>
              </p:cNvSpPr>
              <p:nvPr/>
            </p:nvSpPr>
            <p:spPr>
              <a:xfrm>
                <a:off x="3460166" y="5677869"/>
                <a:ext cx="1492419" cy="707886"/>
              </a:xfrm>
              <a:prstGeom prst="rect">
                <a:avLst/>
              </a:prstGeom>
              <a:blipFill>
                <a:blip r:embed="rId9"/>
                <a:stretch>
                  <a:fillRect/>
                </a:stretch>
              </a:blipFill>
            </p:spPr>
            <p:txBody>
              <a:bodyPr/>
              <a:lstStyle/>
              <a:p>
                <a:r>
                  <a:rPr lang="en-US">
                    <a:noFill/>
                  </a:rPr>
                  <a:t> </a:t>
                </a:r>
              </a:p>
            </p:txBody>
          </p:sp>
        </mc:Fallback>
      </mc:AlternateContent>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Companies and institutions have powerful</a:t>
            </a:r>
            <a:r>
              <a:rPr lang="en-US" sz="2400" dirty="0">
                <a:solidFill>
                  <a:prstClr val="black"/>
                </a:solidFill>
              </a:rPr>
              <a:t> access to personal data</a:t>
            </a:r>
            <a:endParaRPr lang="en-US" dirty="0">
              <a:solidFill>
                <a:srgbClr val="E7E6E6">
                  <a:lumMod val="50000"/>
                </a:srgbClr>
              </a:solidFill>
            </a:endParaRPr>
          </a:p>
        </p:txBody>
      </p:sp>
      <p:sp>
        <p:nvSpPr>
          <p:cNvPr id="17" name="云形 16"/>
          <p:cNvSpPr/>
          <p:nvPr/>
        </p:nvSpPr>
        <p:spPr>
          <a:xfrm>
            <a:off x="1279006" y="3112812"/>
            <a:ext cx="5152345" cy="2477341"/>
          </a:xfrm>
          <a:prstGeom prst="cloud">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9750" y="5887861"/>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1948"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9246"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39054" y="5897832"/>
            <a:ext cx="487923" cy="48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32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of</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lusters</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Federated clustering + machine unlearning (completely new):</a:t>
            </a:r>
            <a:endParaRPr lang="en-US" sz="2400" dirty="0">
              <a:solidFill>
                <a:prstClr val="black"/>
              </a:solidFill>
            </a:endParaRPr>
          </a:p>
        </p:txBody>
      </p:sp>
      <p:pic>
        <p:nvPicPr>
          <p:cNvPr id="18" name="Picture 2">
            <a:extLst>
              <a:ext uri="{FF2B5EF4-FFF2-40B4-BE49-F238E27FC236}">
                <a16:creationId xmlns:a16="http://schemas.microsoft.com/office/drawing/2014/main" id="{6505EDBF-EA6D-B599-68E7-A1781BCD9D86}"/>
              </a:ext>
            </a:extLst>
          </p:cNvPr>
          <p:cNvPicPr>
            <a:picLocks noChangeAspect="1"/>
          </p:cNvPicPr>
          <p:nvPr/>
        </p:nvPicPr>
        <p:blipFill>
          <a:blip r:embed="rId3"/>
          <a:stretch>
            <a:fillRect/>
          </a:stretch>
        </p:blipFill>
        <p:spPr>
          <a:xfrm>
            <a:off x="8343092" y="3179884"/>
            <a:ext cx="3507130" cy="3474565"/>
          </a:xfrm>
          <a:prstGeom prst="rect">
            <a:avLst/>
          </a:prstGeom>
        </p:spPr>
      </p:pic>
      <p:grpSp>
        <p:nvGrpSpPr>
          <p:cNvPr id="28" name="Group 19">
            <a:extLst>
              <a:ext uri="{FF2B5EF4-FFF2-40B4-BE49-F238E27FC236}">
                <a16:creationId xmlns:a16="http://schemas.microsoft.com/office/drawing/2014/main" id="{684020FC-18E4-718D-4AD5-30F850C1E3E2}"/>
              </a:ext>
            </a:extLst>
          </p:cNvPr>
          <p:cNvGrpSpPr/>
          <p:nvPr/>
        </p:nvGrpSpPr>
        <p:grpSpPr>
          <a:xfrm>
            <a:off x="9116343" y="1302130"/>
            <a:ext cx="1960629" cy="1566620"/>
            <a:chOff x="4752687" y="3000969"/>
            <a:chExt cx="1483530" cy="1285702"/>
          </a:xfrm>
        </p:grpSpPr>
        <p:grpSp>
          <p:nvGrpSpPr>
            <p:cNvPr id="29" name="Group 8">
              <a:extLst>
                <a:ext uri="{FF2B5EF4-FFF2-40B4-BE49-F238E27FC236}">
                  <a16:creationId xmlns:a16="http://schemas.microsoft.com/office/drawing/2014/main" id="{DFC4CBC0-D676-E3EE-D14D-8A9C0E607092}"/>
                </a:ext>
              </a:extLst>
            </p:cNvPr>
            <p:cNvGrpSpPr/>
            <p:nvPr/>
          </p:nvGrpSpPr>
          <p:grpSpPr>
            <a:xfrm>
              <a:off x="4777980" y="3149874"/>
              <a:ext cx="1428927" cy="1136797"/>
              <a:chOff x="2136775" y="3130550"/>
              <a:chExt cx="1343025" cy="1001875"/>
            </a:xfrm>
          </p:grpSpPr>
          <p:grpSp>
            <p:nvGrpSpPr>
              <p:cNvPr id="32" name="Group 9">
                <a:extLst>
                  <a:ext uri="{FF2B5EF4-FFF2-40B4-BE49-F238E27FC236}">
                    <a16:creationId xmlns:a16="http://schemas.microsoft.com/office/drawing/2014/main" id="{CE2B52AF-D37D-8E0B-08A0-2A80C0AB6B7B}"/>
                  </a:ext>
                </a:extLst>
              </p:cNvPr>
              <p:cNvGrpSpPr/>
              <p:nvPr/>
            </p:nvGrpSpPr>
            <p:grpSpPr>
              <a:xfrm>
                <a:off x="2136775" y="3130550"/>
                <a:ext cx="1343025" cy="898579"/>
                <a:chOff x="2136775" y="3130550"/>
                <a:chExt cx="1343025" cy="898579"/>
              </a:xfrm>
            </p:grpSpPr>
            <p:pic>
              <p:nvPicPr>
                <p:cNvPr id="34" name="Picture 11">
                  <a:extLst>
                    <a:ext uri="{FF2B5EF4-FFF2-40B4-BE49-F238E27FC236}">
                      <a16:creationId xmlns:a16="http://schemas.microsoft.com/office/drawing/2014/main" id="{A36FEA45-3A1E-C8BB-C403-C95A12E29920}"/>
                    </a:ext>
                  </a:extLst>
                </p:cNvPr>
                <p:cNvPicPr>
                  <a:picLocks noChangeAspect="1"/>
                </p:cNvPicPr>
                <p:nvPr/>
              </p:nvPicPr>
              <p:blipFill>
                <a:blip r:embed="rId4"/>
                <a:stretch>
                  <a:fillRect/>
                </a:stretch>
              </p:blipFill>
              <p:spPr>
                <a:xfrm>
                  <a:off x="2216150" y="3244795"/>
                  <a:ext cx="1263650" cy="784334"/>
                </a:xfrm>
                <a:prstGeom prst="rect">
                  <a:avLst/>
                </a:prstGeom>
              </p:spPr>
            </p:pic>
            <p:sp>
              <p:nvSpPr>
                <p:cNvPr id="35" name="Rectangle 12">
                  <a:extLst>
                    <a:ext uri="{FF2B5EF4-FFF2-40B4-BE49-F238E27FC236}">
                      <a16:creationId xmlns:a16="http://schemas.microsoft.com/office/drawing/2014/main" id="{4D9B7996-CDA1-411E-727B-8AFB516267BA}"/>
                    </a:ext>
                  </a:extLst>
                </p:cNvPr>
                <p:cNvSpPr/>
                <p:nvPr/>
              </p:nvSpPr>
              <p:spPr>
                <a:xfrm>
                  <a:off x="2317750" y="313055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3">
                  <a:extLst>
                    <a:ext uri="{FF2B5EF4-FFF2-40B4-BE49-F238E27FC236}">
                      <a16:creationId xmlns:a16="http://schemas.microsoft.com/office/drawing/2014/main" id="{6525959E-21AA-4D42-5048-65611AE34BEE}"/>
                    </a:ext>
                  </a:extLst>
                </p:cNvPr>
                <p:cNvSpPr/>
                <p:nvPr/>
              </p:nvSpPr>
              <p:spPr>
                <a:xfrm>
                  <a:off x="2136775" y="3579046"/>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10">
                <a:extLst>
                  <a:ext uri="{FF2B5EF4-FFF2-40B4-BE49-F238E27FC236}">
                    <a16:creationId xmlns:a16="http://schemas.microsoft.com/office/drawing/2014/main" id="{42B70289-3D31-2290-8FD5-9440D1B50F45}"/>
                  </a:ext>
                </a:extLst>
              </p:cNvPr>
              <p:cNvSpPr/>
              <p:nvPr/>
            </p:nvSpPr>
            <p:spPr>
              <a:xfrm>
                <a:off x="2593975" y="397050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14">
              <a:extLst>
                <a:ext uri="{FF2B5EF4-FFF2-40B4-BE49-F238E27FC236}">
                  <a16:creationId xmlns:a16="http://schemas.microsoft.com/office/drawing/2014/main" id="{FADD5A8B-C376-05DB-9336-AE8CAE13681E}"/>
                </a:ext>
              </a:extLst>
            </p:cNvPr>
            <p:cNvSpPr txBox="1"/>
            <p:nvPr/>
          </p:nvSpPr>
          <p:spPr>
            <a:xfrm>
              <a:off x="4776315" y="3021960"/>
              <a:ext cx="1453834" cy="227329"/>
            </a:xfrm>
            <a:prstGeom prst="rect">
              <a:avLst/>
            </a:prstGeom>
            <a:noFill/>
          </p:spPr>
          <p:txBody>
            <a:bodyPr wrap="square">
              <a:spAutoFit/>
            </a:bodyPr>
            <a:lstStyle/>
            <a:p>
              <a:pPr algn="ctr"/>
              <a:r>
                <a:rPr lang="en-US" sz="1200" b="1" dirty="0">
                  <a:solidFill>
                    <a:srgbClr val="C00000"/>
                  </a:solidFill>
                </a:rPr>
                <a:t>Patient Clustering</a:t>
              </a:r>
            </a:p>
          </p:txBody>
        </p:sp>
        <p:sp>
          <p:nvSpPr>
            <p:cNvPr id="31" name="Rectangle: Rounded Corners 16">
              <a:extLst>
                <a:ext uri="{FF2B5EF4-FFF2-40B4-BE49-F238E27FC236}">
                  <a16:creationId xmlns:a16="http://schemas.microsoft.com/office/drawing/2014/main" id="{B013040F-C210-EF8A-C5FC-38EB1672182E}"/>
                </a:ext>
              </a:extLst>
            </p:cNvPr>
            <p:cNvSpPr/>
            <p:nvPr/>
          </p:nvSpPr>
          <p:spPr>
            <a:xfrm>
              <a:off x="4752687" y="3000969"/>
              <a:ext cx="1483530" cy="1264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4"/>
            <a:ext cx="10161782" cy="157312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Identifying client cluster structures</a:t>
            </a:r>
          </a:p>
          <a:p>
            <a:r>
              <a:rPr lang="en-US" sz="1800" dirty="0"/>
              <a:t>Efficient algorithms with theoretical performance guarantee.</a:t>
            </a:r>
          </a:p>
          <a:p>
            <a:r>
              <a:rPr lang="en-US" sz="1800" dirty="0"/>
              <a:t>Only a handful of results known for federated clustering or unlearning. </a:t>
            </a:r>
          </a:p>
        </p:txBody>
      </p:sp>
    </p:spTree>
    <p:extLst>
      <p:ext uri="{BB962C8B-B14F-4D97-AF65-F5344CB8AC3E}">
        <p14:creationId xmlns:p14="http://schemas.microsoft.com/office/powerpoint/2010/main" val="315778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of</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lusters</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Federated clustering + machine unlearning (completely new):</a:t>
            </a:r>
            <a:endParaRPr lang="en-US" sz="2400" dirty="0">
              <a:solidFill>
                <a:prstClr val="black"/>
              </a:solidFill>
            </a:endParaRPr>
          </a:p>
        </p:txBody>
      </p:sp>
      <p:pic>
        <p:nvPicPr>
          <p:cNvPr id="18" name="Picture 2">
            <a:extLst>
              <a:ext uri="{FF2B5EF4-FFF2-40B4-BE49-F238E27FC236}">
                <a16:creationId xmlns:a16="http://schemas.microsoft.com/office/drawing/2014/main" id="{6505EDBF-EA6D-B599-68E7-A1781BCD9D86}"/>
              </a:ext>
            </a:extLst>
          </p:cNvPr>
          <p:cNvPicPr>
            <a:picLocks noChangeAspect="1"/>
          </p:cNvPicPr>
          <p:nvPr/>
        </p:nvPicPr>
        <p:blipFill>
          <a:blip r:embed="rId3"/>
          <a:stretch>
            <a:fillRect/>
          </a:stretch>
        </p:blipFill>
        <p:spPr>
          <a:xfrm>
            <a:off x="8343092" y="3179884"/>
            <a:ext cx="3507130" cy="3474565"/>
          </a:xfrm>
          <a:prstGeom prst="rect">
            <a:avLst/>
          </a:prstGeom>
        </p:spPr>
      </p:pic>
      <p:grpSp>
        <p:nvGrpSpPr>
          <p:cNvPr id="28" name="Group 19">
            <a:extLst>
              <a:ext uri="{FF2B5EF4-FFF2-40B4-BE49-F238E27FC236}">
                <a16:creationId xmlns:a16="http://schemas.microsoft.com/office/drawing/2014/main" id="{684020FC-18E4-718D-4AD5-30F850C1E3E2}"/>
              </a:ext>
            </a:extLst>
          </p:cNvPr>
          <p:cNvGrpSpPr/>
          <p:nvPr/>
        </p:nvGrpSpPr>
        <p:grpSpPr>
          <a:xfrm>
            <a:off x="9116343" y="1302130"/>
            <a:ext cx="1960629" cy="1566620"/>
            <a:chOff x="4752687" y="3000969"/>
            <a:chExt cx="1483530" cy="1285702"/>
          </a:xfrm>
        </p:grpSpPr>
        <p:grpSp>
          <p:nvGrpSpPr>
            <p:cNvPr id="29" name="Group 8">
              <a:extLst>
                <a:ext uri="{FF2B5EF4-FFF2-40B4-BE49-F238E27FC236}">
                  <a16:creationId xmlns:a16="http://schemas.microsoft.com/office/drawing/2014/main" id="{DFC4CBC0-D676-E3EE-D14D-8A9C0E607092}"/>
                </a:ext>
              </a:extLst>
            </p:cNvPr>
            <p:cNvGrpSpPr/>
            <p:nvPr/>
          </p:nvGrpSpPr>
          <p:grpSpPr>
            <a:xfrm>
              <a:off x="4777980" y="3149874"/>
              <a:ext cx="1428927" cy="1136797"/>
              <a:chOff x="2136775" y="3130550"/>
              <a:chExt cx="1343025" cy="1001875"/>
            </a:xfrm>
          </p:grpSpPr>
          <p:grpSp>
            <p:nvGrpSpPr>
              <p:cNvPr id="32" name="Group 9">
                <a:extLst>
                  <a:ext uri="{FF2B5EF4-FFF2-40B4-BE49-F238E27FC236}">
                    <a16:creationId xmlns:a16="http://schemas.microsoft.com/office/drawing/2014/main" id="{CE2B52AF-D37D-8E0B-08A0-2A80C0AB6B7B}"/>
                  </a:ext>
                </a:extLst>
              </p:cNvPr>
              <p:cNvGrpSpPr/>
              <p:nvPr/>
            </p:nvGrpSpPr>
            <p:grpSpPr>
              <a:xfrm>
                <a:off x="2136775" y="3130550"/>
                <a:ext cx="1343025" cy="898579"/>
                <a:chOff x="2136775" y="3130550"/>
                <a:chExt cx="1343025" cy="898579"/>
              </a:xfrm>
            </p:grpSpPr>
            <p:pic>
              <p:nvPicPr>
                <p:cNvPr id="34" name="Picture 11">
                  <a:extLst>
                    <a:ext uri="{FF2B5EF4-FFF2-40B4-BE49-F238E27FC236}">
                      <a16:creationId xmlns:a16="http://schemas.microsoft.com/office/drawing/2014/main" id="{A36FEA45-3A1E-C8BB-C403-C95A12E29920}"/>
                    </a:ext>
                  </a:extLst>
                </p:cNvPr>
                <p:cNvPicPr>
                  <a:picLocks noChangeAspect="1"/>
                </p:cNvPicPr>
                <p:nvPr/>
              </p:nvPicPr>
              <p:blipFill>
                <a:blip r:embed="rId4"/>
                <a:stretch>
                  <a:fillRect/>
                </a:stretch>
              </p:blipFill>
              <p:spPr>
                <a:xfrm>
                  <a:off x="2216150" y="3244795"/>
                  <a:ext cx="1263650" cy="784334"/>
                </a:xfrm>
                <a:prstGeom prst="rect">
                  <a:avLst/>
                </a:prstGeom>
              </p:spPr>
            </p:pic>
            <p:sp>
              <p:nvSpPr>
                <p:cNvPr id="35" name="Rectangle 12">
                  <a:extLst>
                    <a:ext uri="{FF2B5EF4-FFF2-40B4-BE49-F238E27FC236}">
                      <a16:creationId xmlns:a16="http://schemas.microsoft.com/office/drawing/2014/main" id="{4D9B7996-CDA1-411E-727B-8AFB516267BA}"/>
                    </a:ext>
                  </a:extLst>
                </p:cNvPr>
                <p:cNvSpPr/>
                <p:nvPr/>
              </p:nvSpPr>
              <p:spPr>
                <a:xfrm>
                  <a:off x="2317750" y="313055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3">
                  <a:extLst>
                    <a:ext uri="{FF2B5EF4-FFF2-40B4-BE49-F238E27FC236}">
                      <a16:creationId xmlns:a16="http://schemas.microsoft.com/office/drawing/2014/main" id="{6525959E-21AA-4D42-5048-65611AE34BEE}"/>
                    </a:ext>
                  </a:extLst>
                </p:cNvPr>
                <p:cNvSpPr/>
                <p:nvPr/>
              </p:nvSpPr>
              <p:spPr>
                <a:xfrm>
                  <a:off x="2136775" y="3579046"/>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10">
                <a:extLst>
                  <a:ext uri="{FF2B5EF4-FFF2-40B4-BE49-F238E27FC236}">
                    <a16:creationId xmlns:a16="http://schemas.microsoft.com/office/drawing/2014/main" id="{42B70289-3D31-2290-8FD5-9440D1B50F45}"/>
                  </a:ext>
                </a:extLst>
              </p:cNvPr>
              <p:cNvSpPr/>
              <p:nvPr/>
            </p:nvSpPr>
            <p:spPr>
              <a:xfrm>
                <a:off x="2593975" y="397050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14">
              <a:extLst>
                <a:ext uri="{FF2B5EF4-FFF2-40B4-BE49-F238E27FC236}">
                  <a16:creationId xmlns:a16="http://schemas.microsoft.com/office/drawing/2014/main" id="{FADD5A8B-C376-05DB-9336-AE8CAE13681E}"/>
                </a:ext>
              </a:extLst>
            </p:cNvPr>
            <p:cNvSpPr txBox="1"/>
            <p:nvPr/>
          </p:nvSpPr>
          <p:spPr>
            <a:xfrm>
              <a:off x="4776315" y="3021960"/>
              <a:ext cx="1453834" cy="227329"/>
            </a:xfrm>
            <a:prstGeom prst="rect">
              <a:avLst/>
            </a:prstGeom>
            <a:noFill/>
          </p:spPr>
          <p:txBody>
            <a:bodyPr wrap="square">
              <a:spAutoFit/>
            </a:bodyPr>
            <a:lstStyle/>
            <a:p>
              <a:pPr algn="ctr"/>
              <a:r>
                <a:rPr lang="en-US" sz="1200" b="1" dirty="0">
                  <a:solidFill>
                    <a:srgbClr val="C00000"/>
                  </a:solidFill>
                </a:rPr>
                <a:t>Patient Clustering</a:t>
              </a:r>
            </a:p>
          </p:txBody>
        </p:sp>
        <p:sp>
          <p:nvSpPr>
            <p:cNvPr id="31" name="Rectangle: Rounded Corners 16">
              <a:extLst>
                <a:ext uri="{FF2B5EF4-FFF2-40B4-BE49-F238E27FC236}">
                  <a16:creationId xmlns:a16="http://schemas.microsoft.com/office/drawing/2014/main" id="{B013040F-C210-EF8A-C5FC-38EB1672182E}"/>
                </a:ext>
              </a:extLst>
            </p:cNvPr>
            <p:cNvSpPr/>
            <p:nvPr/>
          </p:nvSpPr>
          <p:spPr>
            <a:xfrm>
              <a:off x="4752687" y="3000969"/>
              <a:ext cx="1483530" cy="1264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4"/>
            <a:ext cx="10161782" cy="157312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Identifying client cluster structures</a:t>
            </a:r>
          </a:p>
          <a:p>
            <a:r>
              <a:rPr lang="en-US" sz="1800" dirty="0"/>
              <a:t>Efficient algorithms with theoretical performance guarantee.</a:t>
            </a:r>
          </a:p>
          <a:p>
            <a:r>
              <a:rPr lang="en-US" sz="1800" dirty="0"/>
              <a:t>Only a handful of results known for federated clustering or unlearning. </a:t>
            </a:r>
          </a:p>
        </p:txBody>
      </p:sp>
      <p:sp>
        <p:nvSpPr>
          <p:cNvPr id="17" name="TextBox 45">
            <a:extLst>
              <a:ext uri="{FF2B5EF4-FFF2-40B4-BE49-F238E27FC236}">
                <a16:creationId xmlns:a16="http://schemas.microsoft.com/office/drawing/2014/main" id="{2B1089E9-A049-4E7B-A562-2EA8E4245FB5}"/>
              </a:ext>
            </a:extLst>
          </p:cNvPr>
          <p:cNvSpPr txBox="1"/>
          <p:nvPr/>
        </p:nvSpPr>
        <p:spPr>
          <a:xfrm>
            <a:off x="482042" y="3181044"/>
            <a:ext cx="11514487" cy="461665"/>
          </a:xfrm>
          <a:prstGeom prst="rect">
            <a:avLst/>
          </a:prstGeom>
          <a:noFill/>
        </p:spPr>
        <p:txBody>
          <a:bodyPr wrap="square" rtlCol="0">
            <a:spAutoFit/>
          </a:bodyPr>
          <a:lstStyle/>
          <a:p>
            <a:pPr lvl="0">
              <a:defRPr/>
            </a:pPr>
            <a:r>
              <a:rPr lang="en-US" sz="2400" dirty="0"/>
              <a:t>Goals:</a:t>
            </a:r>
            <a:endParaRPr lang="en-US" sz="2400" dirty="0">
              <a:solidFill>
                <a:prstClr val="black"/>
              </a:solidFill>
            </a:endParaRPr>
          </a:p>
        </p:txBody>
      </p:sp>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0" y="3560698"/>
            <a:ext cx="10161782" cy="18151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Low communication overhead (one shot, small data volume)</a:t>
            </a:r>
          </a:p>
        </p:txBody>
      </p:sp>
    </p:spTree>
    <p:extLst>
      <p:ext uri="{BB962C8B-B14F-4D97-AF65-F5344CB8AC3E}">
        <p14:creationId xmlns:p14="http://schemas.microsoft.com/office/powerpoint/2010/main" val="323851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of</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lusters</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Federated clustering + machine unlearning (completely new):</a:t>
            </a:r>
            <a:endParaRPr lang="en-US" sz="2400" dirty="0">
              <a:solidFill>
                <a:prstClr val="black"/>
              </a:solidFill>
            </a:endParaRPr>
          </a:p>
        </p:txBody>
      </p:sp>
      <p:pic>
        <p:nvPicPr>
          <p:cNvPr id="18" name="Picture 2">
            <a:extLst>
              <a:ext uri="{FF2B5EF4-FFF2-40B4-BE49-F238E27FC236}">
                <a16:creationId xmlns:a16="http://schemas.microsoft.com/office/drawing/2014/main" id="{6505EDBF-EA6D-B599-68E7-A1781BCD9D86}"/>
              </a:ext>
            </a:extLst>
          </p:cNvPr>
          <p:cNvPicPr>
            <a:picLocks noChangeAspect="1"/>
          </p:cNvPicPr>
          <p:nvPr/>
        </p:nvPicPr>
        <p:blipFill>
          <a:blip r:embed="rId3"/>
          <a:stretch>
            <a:fillRect/>
          </a:stretch>
        </p:blipFill>
        <p:spPr>
          <a:xfrm>
            <a:off x="8343092" y="3179884"/>
            <a:ext cx="3507130" cy="3474565"/>
          </a:xfrm>
          <a:prstGeom prst="rect">
            <a:avLst/>
          </a:prstGeom>
        </p:spPr>
      </p:pic>
      <p:grpSp>
        <p:nvGrpSpPr>
          <p:cNvPr id="28" name="Group 19">
            <a:extLst>
              <a:ext uri="{FF2B5EF4-FFF2-40B4-BE49-F238E27FC236}">
                <a16:creationId xmlns:a16="http://schemas.microsoft.com/office/drawing/2014/main" id="{684020FC-18E4-718D-4AD5-30F850C1E3E2}"/>
              </a:ext>
            </a:extLst>
          </p:cNvPr>
          <p:cNvGrpSpPr/>
          <p:nvPr/>
        </p:nvGrpSpPr>
        <p:grpSpPr>
          <a:xfrm>
            <a:off x="9116343" y="1302130"/>
            <a:ext cx="1960629" cy="1566620"/>
            <a:chOff x="4752687" y="3000969"/>
            <a:chExt cx="1483530" cy="1285702"/>
          </a:xfrm>
        </p:grpSpPr>
        <p:grpSp>
          <p:nvGrpSpPr>
            <p:cNvPr id="29" name="Group 8">
              <a:extLst>
                <a:ext uri="{FF2B5EF4-FFF2-40B4-BE49-F238E27FC236}">
                  <a16:creationId xmlns:a16="http://schemas.microsoft.com/office/drawing/2014/main" id="{DFC4CBC0-D676-E3EE-D14D-8A9C0E607092}"/>
                </a:ext>
              </a:extLst>
            </p:cNvPr>
            <p:cNvGrpSpPr/>
            <p:nvPr/>
          </p:nvGrpSpPr>
          <p:grpSpPr>
            <a:xfrm>
              <a:off x="4777980" y="3149874"/>
              <a:ext cx="1428927" cy="1136797"/>
              <a:chOff x="2136775" y="3130550"/>
              <a:chExt cx="1343025" cy="1001875"/>
            </a:xfrm>
          </p:grpSpPr>
          <p:grpSp>
            <p:nvGrpSpPr>
              <p:cNvPr id="32" name="Group 9">
                <a:extLst>
                  <a:ext uri="{FF2B5EF4-FFF2-40B4-BE49-F238E27FC236}">
                    <a16:creationId xmlns:a16="http://schemas.microsoft.com/office/drawing/2014/main" id="{CE2B52AF-D37D-8E0B-08A0-2A80C0AB6B7B}"/>
                  </a:ext>
                </a:extLst>
              </p:cNvPr>
              <p:cNvGrpSpPr/>
              <p:nvPr/>
            </p:nvGrpSpPr>
            <p:grpSpPr>
              <a:xfrm>
                <a:off x="2136775" y="3130550"/>
                <a:ext cx="1343025" cy="898579"/>
                <a:chOff x="2136775" y="3130550"/>
                <a:chExt cx="1343025" cy="898579"/>
              </a:xfrm>
            </p:grpSpPr>
            <p:pic>
              <p:nvPicPr>
                <p:cNvPr id="34" name="Picture 11">
                  <a:extLst>
                    <a:ext uri="{FF2B5EF4-FFF2-40B4-BE49-F238E27FC236}">
                      <a16:creationId xmlns:a16="http://schemas.microsoft.com/office/drawing/2014/main" id="{A36FEA45-3A1E-C8BB-C403-C95A12E29920}"/>
                    </a:ext>
                  </a:extLst>
                </p:cNvPr>
                <p:cNvPicPr>
                  <a:picLocks noChangeAspect="1"/>
                </p:cNvPicPr>
                <p:nvPr/>
              </p:nvPicPr>
              <p:blipFill>
                <a:blip r:embed="rId4"/>
                <a:stretch>
                  <a:fillRect/>
                </a:stretch>
              </p:blipFill>
              <p:spPr>
                <a:xfrm>
                  <a:off x="2216150" y="3244795"/>
                  <a:ext cx="1263650" cy="784334"/>
                </a:xfrm>
                <a:prstGeom prst="rect">
                  <a:avLst/>
                </a:prstGeom>
              </p:spPr>
            </p:pic>
            <p:sp>
              <p:nvSpPr>
                <p:cNvPr id="35" name="Rectangle 12">
                  <a:extLst>
                    <a:ext uri="{FF2B5EF4-FFF2-40B4-BE49-F238E27FC236}">
                      <a16:creationId xmlns:a16="http://schemas.microsoft.com/office/drawing/2014/main" id="{4D9B7996-CDA1-411E-727B-8AFB516267BA}"/>
                    </a:ext>
                  </a:extLst>
                </p:cNvPr>
                <p:cNvSpPr/>
                <p:nvPr/>
              </p:nvSpPr>
              <p:spPr>
                <a:xfrm>
                  <a:off x="2317750" y="313055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3">
                  <a:extLst>
                    <a:ext uri="{FF2B5EF4-FFF2-40B4-BE49-F238E27FC236}">
                      <a16:creationId xmlns:a16="http://schemas.microsoft.com/office/drawing/2014/main" id="{6525959E-21AA-4D42-5048-65611AE34BEE}"/>
                    </a:ext>
                  </a:extLst>
                </p:cNvPr>
                <p:cNvSpPr/>
                <p:nvPr/>
              </p:nvSpPr>
              <p:spPr>
                <a:xfrm>
                  <a:off x="2136775" y="3579046"/>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10">
                <a:extLst>
                  <a:ext uri="{FF2B5EF4-FFF2-40B4-BE49-F238E27FC236}">
                    <a16:creationId xmlns:a16="http://schemas.microsoft.com/office/drawing/2014/main" id="{42B70289-3D31-2290-8FD5-9440D1B50F45}"/>
                  </a:ext>
                </a:extLst>
              </p:cNvPr>
              <p:cNvSpPr/>
              <p:nvPr/>
            </p:nvSpPr>
            <p:spPr>
              <a:xfrm>
                <a:off x="2593975" y="397050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14">
              <a:extLst>
                <a:ext uri="{FF2B5EF4-FFF2-40B4-BE49-F238E27FC236}">
                  <a16:creationId xmlns:a16="http://schemas.microsoft.com/office/drawing/2014/main" id="{FADD5A8B-C376-05DB-9336-AE8CAE13681E}"/>
                </a:ext>
              </a:extLst>
            </p:cNvPr>
            <p:cNvSpPr txBox="1"/>
            <p:nvPr/>
          </p:nvSpPr>
          <p:spPr>
            <a:xfrm>
              <a:off x="4776315" y="3021960"/>
              <a:ext cx="1453834" cy="227329"/>
            </a:xfrm>
            <a:prstGeom prst="rect">
              <a:avLst/>
            </a:prstGeom>
            <a:noFill/>
          </p:spPr>
          <p:txBody>
            <a:bodyPr wrap="square">
              <a:spAutoFit/>
            </a:bodyPr>
            <a:lstStyle/>
            <a:p>
              <a:pPr algn="ctr"/>
              <a:r>
                <a:rPr lang="en-US" sz="1200" b="1" dirty="0">
                  <a:solidFill>
                    <a:srgbClr val="C00000"/>
                  </a:solidFill>
                </a:rPr>
                <a:t>Patient Clustering</a:t>
              </a:r>
            </a:p>
          </p:txBody>
        </p:sp>
        <p:sp>
          <p:nvSpPr>
            <p:cNvPr id="31" name="Rectangle: Rounded Corners 16">
              <a:extLst>
                <a:ext uri="{FF2B5EF4-FFF2-40B4-BE49-F238E27FC236}">
                  <a16:creationId xmlns:a16="http://schemas.microsoft.com/office/drawing/2014/main" id="{B013040F-C210-EF8A-C5FC-38EB1672182E}"/>
                </a:ext>
              </a:extLst>
            </p:cNvPr>
            <p:cNvSpPr/>
            <p:nvPr/>
          </p:nvSpPr>
          <p:spPr>
            <a:xfrm>
              <a:off x="4752687" y="3000969"/>
              <a:ext cx="1483530" cy="1264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4"/>
            <a:ext cx="10161782" cy="157312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Identifying client cluster structures</a:t>
            </a:r>
          </a:p>
          <a:p>
            <a:r>
              <a:rPr lang="en-US" sz="1800" dirty="0"/>
              <a:t>Only a handful of results known for federated unlearning.</a:t>
            </a:r>
          </a:p>
          <a:p>
            <a:r>
              <a:rPr lang="en-US" sz="1800" dirty="0"/>
              <a:t>Only a handful of results known for federated clustering. </a:t>
            </a:r>
          </a:p>
        </p:txBody>
      </p:sp>
      <p:sp>
        <p:nvSpPr>
          <p:cNvPr id="17" name="TextBox 45">
            <a:extLst>
              <a:ext uri="{FF2B5EF4-FFF2-40B4-BE49-F238E27FC236}">
                <a16:creationId xmlns:a16="http://schemas.microsoft.com/office/drawing/2014/main" id="{2B1089E9-A049-4E7B-A562-2EA8E4245FB5}"/>
              </a:ext>
            </a:extLst>
          </p:cNvPr>
          <p:cNvSpPr txBox="1"/>
          <p:nvPr/>
        </p:nvSpPr>
        <p:spPr>
          <a:xfrm>
            <a:off x="482042" y="3181044"/>
            <a:ext cx="11514487" cy="461665"/>
          </a:xfrm>
          <a:prstGeom prst="rect">
            <a:avLst/>
          </a:prstGeom>
          <a:noFill/>
        </p:spPr>
        <p:txBody>
          <a:bodyPr wrap="square" rtlCol="0">
            <a:spAutoFit/>
          </a:bodyPr>
          <a:lstStyle/>
          <a:p>
            <a:pPr lvl="0">
              <a:defRPr/>
            </a:pPr>
            <a:r>
              <a:rPr lang="en-US" sz="2400" dirty="0"/>
              <a:t>Goals:</a:t>
            </a:r>
            <a:endParaRPr lang="en-US" sz="2400" dirty="0">
              <a:solidFill>
                <a:prstClr val="black"/>
              </a:solidFill>
            </a:endParaRPr>
          </a:p>
        </p:txBody>
      </p:sp>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0" y="3560698"/>
            <a:ext cx="10161782" cy="18151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Low communication overhead (one shot, small data volume)</a:t>
            </a:r>
          </a:p>
          <a:p>
            <a:r>
              <a:rPr lang="en-US" sz="1800" dirty="0">
                <a:cs typeface="Arial" panose="020B0604020202020204" pitchFamily="34" charset="0"/>
              </a:rPr>
              <a:t>Good clustering performance </a:t>
            </a:r>
          </a:p>
        </p:txBody>
      </p:sp>
    </p:spTree>
    <p:extLst>
      <p:ext uri="{BB962C8B-B14F-4D97-AF65-F5344CB8AC3E}">
        <p14:creationId xmlns:p14="http://schemas.microsoft.com/office/powerpoint/2010/main" val="4193186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of</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lusters</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Federated clustering + machine unlearning (completely new):</a:t>
            </a:r>
            <a:endParaRPr lang="en-US" sz="2400" dirty="0">
              <a:solidFill>
                <a:prstClr val="black"/>
              </a:solidFill>
            </a:endParaRPr>
          </a:p>
        </p:txBody>
      </p:sp>
      <p:pic>
        <p:nvPicPr>
          <p:cNvPr id="18" name="Picture 2">
            <a:extLst>
              <a:ext uri="{FF2B5EF4-FFF2-40B4-BE49-F238E27FC236}">
                <a16:creationId xmlns:a16="http://schemas.microsoft.com/office/drawing/2014/main" id="{6505EDBF-EA6D-B599-68E7-A1781BCD9D86}"/>
              </a:ext>
            </a:extLst>
          </p:cNvPr>
          <p:cNvPicPr>
            <a:picLocks noChangeAspect="1"/>
          </p:cNvPicPr>
          <p:nvPr/>
        </p:nvPicPr>
        <p:blipFill>
          <a:blip r:embed="rId3"/>
          <a:stretch>
            <a:fillRect/>
          </a:stretch>
        </p:blipFill>
        <p:spPr>
          <a:xfrm>
            <a:off x="8343092" y="3179884"/>
            <a:ext cx="3507130" cy="3474565"/>
          </a:xfrm>
          <a:prstGeom prst="rect">
            <a:avLst/>
          </a:prstGeom>
        </p:spPr>
      </p:pic>
      <p:grpSp>
        <p:nvGrpSpPr>
          <p:cNvPr id="28" name="Group 19">
            <a:extLst>
              <a:ext uri="{FF2B5EF4-FFF2-40B4-BE49-F238E27FC236}">
                <a16:creationId xmlns:a16="http://schemas.microsoft.com/office/drawing/2014/main" id="{684020FC-18E4-718D-4AD5-30F850C1E3E2}"/>
              </a:ext>
            </a:extLst>
          </p:cNvPr>
          <p:cNvGrpSpPr/>
          <p:nvPr/>
        </p:nvGrpSpPr>
        <p:grpSpPr>
          <a:xfrm>
            <a:off x="9116343" y="1302130"/>
            <a:ext cx="1960629" cy="1566620"/>
            <a:chOff x="4752687" y="3000969"/>
            <a:chExt cx="1483530" cy="1285702"/>
          </a:xfrm>
        </p:grpSpPr>
        <p:grpSp>
          <p:nvGrpSpPr>
            <p:cNvPr id="29" name="Group 8">
              <a:extLst>
                <a:ext uri="{FF2B5EF4-FFF2-40B4-BE49-F238E27FC236}">
                  <a16:creationId xmlns:a16="http://schemas.microsoft.com/office/drawing/2014/main" id="{DFC4CBC0-D676-E3EE-D14D-8A9C0E607092}"/>
                </a:ext>
              </a:extLst>
            </p:cNvPr>
            <p:cNvGrpSpPr/>
            <p:nvPr/>
          </p:nvGrpSpPr>
          <p:grpSpPr>
            <a:xfrm>
              <a:off x="4777980" y="3149874"/>
              <a:ext cx="1428927" cy="1136797"/>
              <a:chOff x="2136775" y="3130550"/>
              <a:chExt cx="1343025" cy="1001875"/>
            </a:xfrm>
          </p:grpSpPr>
          <p:grpSp>
            <p:nvGrpSpPr>
              <p:cNvPr id="32" name="Group 9">
                <a:extLst>
                  <a:ext uri="{FF2B5EF4-FFF2-40B4-BE49-F238E27FC236}">
                    <a16:creationId xmlns:a16="http://schemas.microsoft.com/office/drawing/2014/main" id="{CE2B52AF-D37D-8E0B-08A0-2A80C0AB6B7B}"/>
                  </a:ext>
                </a:extLst>
              </p:cNvPr>
              <p:cNvGrpSpPr/>
              <p:nvPr/>
            </p:nvGrpSpPr>
            <p:grpSpPr>
              <a:xfrm>
                <a:off x="2136775" y="3130550"/>
                <a:ext cx="1343025" cy="898579"/>
                <a:chOff x="2136775" y="3130550"/>
                <a:chExt cx="1343025" cy="898579"/>
              </a:xfrm>
            </p:grpSpPr>
            <p:pic>
              <p:nvPicPr>
                <p:cNvPr id="34" name="Picture 11">
                  <a:extLst>
                    <a:ext uri="{FF2B5EF4-FFF2-40B4-BE49-F238E27FC236}">
                      <a16:creationId xmlns:a16="http://schemas.microsoft.com/office/drawing/2014/main" id="{A36FEA45-3A1E-C8BB-C403-C95A12E29920}"/>
                    </a:ext>
                  </a:extLst>
                </p:cNvPr>
                <p:cNvPicPr>
                  <a:picLocks noChangeAspect="1"/>
                </p:cNvPicPr>
                <p:nvPr/>
              </p:nvPicPr>
              <p:blipFill>
                <a:blip r:embed="rId4"/>
                <a:stretch>
                  <a:fillRect/>
                </a:stretch>
              </p:blipFill>
              <p:spPr>
                <a:xfrm>
                  <a:off x="2216150" y="3244795"/>
                  <a:ext cx="1263650" cy="784334"/>
                </a:xfrm>
                <a:prstGeom prst="rect">
                  <a:avLst/>
                </a:prstGeom>
              </p:spPr>
            </p:pic>
            <p:sp>
              <p:nvSpPr>
                <p:cNvPr id="35" name="Rectangle 12">
                  <a:extLst>
                    <a:ext uri="{FF2B5EF4-FFF2-40B4-BE49-F238E27FC236}">
                      <a16:creationId xmlns:a16="http://schemas.microsoft.com/office/drawing/2014/main" id="{4D9B7996-CDA1-411E-727B-8AFB516267BA}"/>
                    </a:ext>
                  </a:extLst>
                </p:cNvPr>
                <p:cNvSpPr/>
                <p:nvPr/>
              </p:nvSpPr>
              <p:spPr>
                <a:xfrm>
                  <a:off x="2317750" y="313055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3">
                  <a:extLst>
                    <a:ext uri="{FF2B5EF4-FFF2-40B4-BE49-F238E27FC236}">
                      <a16:creationId xmlns:a16="http://schemas.microsoft.com/office/drawing/2014/main" id="{6525959E-21AA-4D42-5048-65611AE34BEE}"/>
                    </a:ext>
                  </a:extLst>
                </p:cNvPr>
                <p:cNvSpPr/>
                <p:nvPr/>
              </p:nvSpPr>
              <p:spPr>
                <a:xfrm>
                  <a:off x="2136775" y="3579046"/>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10">
                <a:extLst>
                  <a:ext uri="{FF2B5EF4-FFF2-40B4-BE49-F238E27FC236}">
                    <a16:creationId xmlns:a16="http://schemas.microsoft.com/office/drawing/2014/main" id="{42B70289-3D31-2290-8FD5-9440D1B50F45}"/>
                  </a:ext>
                </a:extLst>
              </p:cNvPr>
              <p:cNvSpPr/>
              <p:nvPr/>
            </p:nvSpPr>
            <p:spPr>
              <a:xfrm>
                <a:off x="2593975" y="397050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14">
              <a:extLst>
                <a:ext uri="{FF2B5EF4-FFF2-40B4-BE49-F238E27FC236}">
                  <a16:creationId xmlns:a16="http://schemas.microsoft.com/office/drawing/2014/main" id="{FADD5A8B-C376-05DB-9336-AE8CAE13681E}"/>
                </a:ext>
              </a:extLst>
            </p:cNvPr>
            <p:cNvSpPr txBox="1"/>
            <p:nvPr/>
          </p:nvSpPr>
          <p:spPr>
            <a:xfrm>
              <a:off x="4776315" y="3021960"/>
              <a:ext cx="1453834" cy="227329"/>
            </a:xfrm>
            <a:prstGeom prst="rect">
              <a:avLst/>
            </a:prstGeom>
            <a:noFill/>
          </p:spPr>
          <p:txBody>
            <a:bodyPr wrap="square">
              <a:spAutoFit/>
            </a:bodyPr>
            <a:lstStyle/>
            <a:p>
              <a:pPr algn="ctr"/>
              <a:r>
                <a:rPr lang="en-US" sz="1200" b="1" dirty="0">
                  <a:solidFill>
                    <a:srgbClr val="C00000"/>
                  </a:solidFill>
                </a:rPr>
                <a:t>Patient Clustering</a:t>
              </a:r>
            </a:p>
          </p:txBody>
        </p:sp>
        <p:sp>
          <p:nvSpPr>
            <p:cNvPr id="31" name="Rectangle: Rounded Corners 16">
              <a:extLst>
                <a:ext uri="{FF2B5EF4-FFF2-40B4-BE49-F238E27FC236}">
                  <a16:creationId xmlns:a16="http://schemas.microsoft.com/office/drawing/2014/main" id="{B013040F-C210-EF8A-C5FC-38EB1672182E}"/>
                </a:ext>
              </a:extLst>
            </p:cNvPr>
            <p:cNvSpPr/>
            <p:nvPr/>
          </p:nvSpPr>
          <p:spPr>
            <a:xfrm>
              <a:off x="4752687" y="3000969"/>
              <a:ext cx="1483530" cy="1264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4"/>
            <a:ext cx="10161782" cy="157312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Identifying client cluster structures</a:t>
            </a:r>
          </a:p>
          <a:p>
            <a:r>
              <a:rPr lang="en-US" sz="1800" dirty="0"/>
              <a:t>Only a handful of results known for federated unlearning.</a:t>
            </a:r>
          </a:p>
          <a:p>
            <a:r>
              <a:rPr lang="en-US" sz="1800" dirty="0"/>
              <a:t>Only a handful of results known for federated clustering. </a:t>
            </a:r>
          </a:p>
        </p:txBody>
      </p:sp>
      <p:sp>
        <p:nvSpPr>
          <p:cNvPr id="17" name="TextBox 45">
            <a:extLst>
              <a:ext uri="{FF2B5EF4-FFF2-40B4-BE49-F238E27FC236}">
                <a16:creationId xmlns:a16="http://schemas.microsoft.com/office/drawing/2014/main" id="{2B1089E9-A049-4E7B-A562-2EA8E4245FB5}"/>
              </a:ext>
            </a:extLst>
          </p:cNvPr>
          <p:cNvSpPr txBox="1"/>
          <p:nvPr/>
        </p:nvSpPr>
        <p:spPr>
          <a:xfrm>
            <a:off x="482042" y="3181044"/>
            <a:ext cx="11514487" cy="461665"/>
          </a:xfrm>
          <a:prstGeom prst="rect">
            <a:avLst/>
          </a:prstGeom>
          <a:noFill/>
        </p:spPr>
        <p:txBody>
          <a:bodyPr wrap="square" rtlCol="0">
            <a:spAutoFit/>
          </a:bodyPr>
          <a:lstStyle/>
          <a:p>
            <a:pPr lvl="0">
              <a:defRPr/>
            </a:pPr>
            <a:r>
              <a:rPr lang="en-US" sz="2400" dirty="0"/>
              <a:t>Goals:</a:t>
            </a:r>
            <a:endParaRPr lang="en-US" sz="2400" dirty="0">
              <a:solidFill>
                <a:prstClr val="black"/>
              </a:solidFill>
            </a:endParaRPr>
          </a:p>
        </p:txBody>
      </p:sp>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0" y="3560698"/>
            <a:ext cx="10161782" cy="18151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Low communication overhead (one shot, small data volume)</a:t>
            </a:r>
          </a:p>
          <a:p>
            <a:r>
              <a:rPr lang="en-US" sz="1800" dirty="0">
                <a:cs typeface="Arial" panose="020B0604020202020204" pitchFamily="34" charset="0"/>
              </a:rPr>
              <a:t>Good clustering performance </a:t>
            </a:r>
          </a:p>
          <a:p>
            <a:r>
              <a:rPr lang="en-US" sz="1800" dirty="0">
                <a:cs typeface="Arial" panose="020B0604020202020204" pitchFamily="34" charset="0"/>
              </a:rPr>
              <a:t>Meeting “</a:t>
            </a:r>
            <a:r>
              <a:rPr lang="en-US" sz="1800" dirty="0">
                <a:solidFill>
                  <a:srgbClr val="FF0000"/>
                </a:solidFill>
                <a:cs typeface="Arial" panose="020B0604020202020204" pitchFamily="34" charset="0"/>
              </a:rPr>
              <a:t>privacy criteria</a:t>
            </a:r>
            <a:r>
              <a:rPr lang="en-US" sz="1800" dirty="0">
                <a:cs typeface="Arial" panose="020B0604020202020204" pitchFamily="34" charset="0"/>
              </a:rPr>
              <a:t>” (exact unlearning and communication privacy)</a:t>
            </a:r>
          </a:p>
        </p:txBody>
      </p:sp>
    </p:spTree>
    <p:extLst>
      <p:ext uri="{BB962C8B-B14F-4D97-AF65-F5344CB8AC3E}">
        <p14:creationId xmlns:p14="http://schemas.microsoft.com/office/powerpoint/2010/main" val="1249870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u</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nlearning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of</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lusters</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Federated clustering + machine unlearning (completely new):</a:t>
            </a:r>
            <a:endParaRPr lang="en-US" sz="2400" dirty="0">
              <a:solidFill>
                <a:prstClr val="black"/>
              </a:solidFill>
            </a:endParaRPr>
          </a:p>
        </p:txBody>
      </p:sp>
      <p:pic>
        <p:nvPicPr>
          <p:cNvPr id="18" name="Picture 2">
            <a:extLst>
              <a:ext uri="{FF2B5EF4-FFF2-40B4-BE49-F238E27FC236}">
                <a16:creationId xmlns:a16="http://schemas.microsoft.com/office/drawing/2014/main" id="{6505EDBF-EA6D-B599-68E7-A1781BCD9D86}"/>
              </a:ext>
            </a:extLst>
          </p:cNvPr>
          <p:cNvPicPr>
            <a:picLocks noChangeAspect="1"/>
          </p:cNvPicPr>
          <p:nvPr/>
        </p:nvPicPr>
        <p:blipFill>
          <a:blip r:embed="rId3"/>
          <a:stretch>
            <a:fillRect/>
          </a:stretch>
        </p:blipFill>
        <p:spPr>
          <a:xfrm>
            <a:off x="8343092" y="3179884"/>
            <a:ext cx="3507130" cy="3474565"/>
          </a:xfrm>
          <a:prstGeom prst="rect">
            <a:avLst/>
          </a:prstGeom>
        </p:spPr>
      </p:pic>
      <p:grpSp>
        <p:nvGrpSpPr>
          <p:cNvPr id="28" name="Group 19">
            <a:extLst>
              <a:ext uri="{FF2B5EF4-FFF2-40B4-BE49-F238E27FC236}">
                <a16:creationId xmlns:a16="http://schemas.microsoft.com/office/drawing/2014/main" id="{684020FC-18E4-718D-4AD5-30F850C1E3E2}"/>
              </a:ext>
            </a:extLst>
          </p:cNvPr>
          <p:cNvGrpSpPr/>
          <p:nvPr/>
        </p:nvGrpSpPr>
        <p:grpSpPr>
          <a:xfrm>
            <a:off x="9116343" y="1302130"/>
            <a:ext cx="1960629" cy="1566620"/>
            <a:chOff x="4752687" y="3000969"/>
            <a:chExt cx="1483530" cy="1285702"/>
          </a:xfrm>
        </p:grpSpPr>
        <p:grpSp>
          <p:nvGrpSpPr>
            <p:cNvPr id="29" name="Group 8">
              <a:extLst>
                <a:ext uri="{FF2B5EF4-FFF2-40B4-BE49-F238E27FC236}">
                  <a16:creationId xmlns:a16="http://schemas.microsoft.com/office/drawing/2014/main" id="{DFC4CBC0-D676-E3EE-D14D-8A9C0E607092}"/>
                </a:ext>
              </a:extLst>
            </p:cNvPr>
            <p:cNvGrpSpPr/>
            <p:nvPr/>
          </p:nvGrpSpPr>
          <p:grpSpPr>
            <a:xfrm>
              <a:off x="4777980" y="3149874"/>
              <a:ext cx="1428927" cy="1136797"/>
              <a:chOff x="2136775" y="3130550"/>
              <a:chExt cx="1343025" cy="1001875"/>
            </a:xfrm>
          </p:grpSpPr>
          <p:grpSp>
            <p:nvGrpSpPr>
              <p:cNvPr id="32" name="Group 9">
                <a:extLst>
                  <a:ext uri="{FF2B5EF4-FFF2-40B4-BE49-F238E27FC236}">
                    <a16:creationId xmlns:a16="http://schemas.microsoft.com/office/drawing/2014/main" id="{CE2B52AF-D37D-8E0B-08A0-2A80C0AB6B7B}"/>
                  </a:ext>
                </a:extLst>
              </p:cNvPr>
              <p:cNvGrpSpPr/>
              <p:nvPr/>
            </p:nvGrpSpPr>
            <p:grpSpPr>
              <a:xfrm>
                <a:off x="2136775" y="3130550"/>
                <a:ext cx="1343025" cy="898579"/>
                <a:chOff x="2136775" y="3130550"/>
                <a:chExt cx="1343025" cy="898579"/>
              </a:xfrm>
            </p:grpSpPr>
            <p:pic>
              <p:nvPicPr>
                <p:cNvPr id="34" name="Picture 11">
                  <a:extLst>
                    <a:ext uri="{FF2B5EF4-FFF2-40B4-BE49-F238E27FC236}">
                      <a16:creationId xmlns:a16="http://schemas.microsoft.com/office/drawing/2014/main" id="{A36FEA45-3A1E-C8BB-C403-C95A12E29920}"/>
                    </a:ext>
                  </a:extLst>
                </p:cNvPr>
                <p:cNvPicPr>
                  <a:picLocks noChangeAspect="1"/>
                </p:cNvPicPr>
                <p:nvPr/>
              </p:nvPicPr>
              <p:blipFill>
                <a:blip r:embed="rId4"/>
                <a:stretch>
                  <a:fillRect/>
                </a:stretch>
              </p:blipFill>
              <p:spPr>
                <a:xfrm>
                  <a:off x="2216150" y="3244795"/>
                  <a:ext cx="1263650" cy="784334"/>
                </a:xfrm>
                <a:prstGeom prst="rect">
                  <a:avLst/>
                </a:prstGeom>
              </p:spPr>
            </p:pic>
            <p:sp>
              <p:nvSpPr>
                <p:cNvPr id="35" name="Rectangle 12">
                  <a:extLst>
                    <a:ext uri="{FF2B5EF4-FFF2-40B4-BE49-F238E27FC236}">
                      <a16:creationId xmlns:a16="http://schemas.microsoft.com/office/drawing/2014/main" id="{4D9B7996-CDA1-411E-727B-8AFB516267BA}"/>
                    </a:ext>
                  </a:extLst>
                </p:cNvPr>
                <p:cNvSpPr/>
                <p:nvPr/>
              </p:nvSpPr>
              <p:spPr>
                <a:xfrm>
                  <a:off x="2317750" y="313055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3">
                  <a:extLst>
                    <a:ext uri="{FF2B5EF4-FFF2-40B4-BE49-F238E27FC236}">
                      <a16:creationId xmlns:a16="http://schemas.microsoft.com/office/drawing/2014/main" id="{6525959E-21AA-4D42-5048-65611AE34BEE}"/>
                    </a:ext>
                  </a:extLst>
                </p:cNvPr>
                <p:cNvSpPr/>
                <p:nvPr/>
              </p:nvSpPr>
              <p:spPr>
                <a:xfrm>
                  <a:off x="2136775" y="3579046"/>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10">
                <a:extLst>
                  <a:ext uri="{FF2B5EF4-FFF2-40B4-BE49-F238E27FC236}">
                    <a16:creationId xmlns:a16="http://schemas.microsoft.com/office/drawing/2014/main" id="{42B70289-3D31-2290-8FD5-9440D1B50F45}"/>
                  </a:ext>
                </a:extLst>
              </p:cNvPr>
              <p:cNvSpPr/>
              <p:nvPr/>
            </p:nvSpPr>
            <p:spPr>
              <a:xfrm>
                <a:off x="2593975" y="3970500"/>
                <a:ext cx="2540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14">
              <a:extLst>
                <a:ext uri="{FF2B5EF4-FFF2-40B4-BE49-F238E27FC236}">
                  <a16:creationId xmlns:a16="http://schemas.microsoft.com/office/drawing/2014/main" id="{FADD5A8B-C376-05DB-9336-AE8CAE13681E}"/>
                </a:ext>
              </a:extLst>
            </p:cNvPr>
            <p:cNvSpPr txBox="1"/>
            <p:nvPr/>
          </p:nvSpPr>
          <p:spPr>
            <a:xfrm>
              <a:off x="4776315" y="3021960"/>
              <a:ext cx="1453834" cy="227329"/>
            </a:xfrm>
            <a:prstGeom prst="rect">
              <a:avLst/>
            </a:prstGeom>
            <a:noFill/>
          </p:spPr>
          <p:txBody>
            <a:bodyPr wrap="square">
              <a:spAutoFit/>
            </a:bodyPr>
            <a:lstStyle/>
            <a:p>
              <a:pPr algn="ctr"/>
              <a:r>
                <a:rPr lang="en-US" sz="1200" b="1" dirty="0">
                  <a:solidFill>
                    <a:srgbClr val="C00000"/>
                  </a:solidFill>
                </a:rPr>
                <a:t>Patient Clustering</a:t>
              </a:r>
            </a:p>
          </p:txBody>
        </p:sp>
        <p:sp>
          <p:nvSpPr>
            <p:cNvPr id="31" name="Rectangle: Rounded Corners 16">
              <a:extLst>
                <a:ext uri="{FF2B5EF4-FFF2-40B4-BE49-F238E27FC236}">
                  <a16:creationId xmlns:a16="http://schemas.microsoft.com/office/drawing/2014/main" id="{B013040F-C210-EF8A-C5FC-38EB1672182E}"/>
                </a:ext>
              </a:extLst>
            </p:cNvPr>
            <p:cNvSpPr/>
            <p:nvPr/>
          </p:nvSpPr>
          <p:spPr>
            <a:xfrm>
              <a:off x="4752687" y="3000969"/>
              <a:ext cx="1483530" cy="1264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4"/>
            <a:ext cx="10161782" cy="1573123"/>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Identifying client cluster structures</a:t>
            </a:r>
          </a:p>
          <a:p>
            <a:r>
              <a:rPr lang="en-US" sz="1800" dirty="0"/>
              <a:t>Only a handful of results known for federated unlearning.</a:t>
            </a:r>
          </a:p>
          <a:p>
            <a:r>
              <a:rPr lang="en-US" sz="1800" dirty="0"/>
              <a:t>Only a handful of results known for federated clustering. </a:t>
            </a:r>
          </a:p>
        </p:txBody>
      </p:sp>
      <p:sp>
        <p:nvSpPr>
          <p:cNvPr id="17" name="TextBox 45">
            <a:extLst>
              <a:ext uri="{FF2B5EF4-FFF2-40B4-BE49-F238E27FC236}">
                <a16:creationId xmlns:a16="http://schemas.microsoft.com/office/drawing/2014/main" id="{2B1089E9-A049-4E7B-A562-2EA8E4245FB5}"/>
              </a:ext>
            </a:extLst>
          </p:cNvPr>
          <p:cNvSpPr txBox="1"/>
          <p:nvPr/>
        </p:nvSpPr>
        <p:spPr>
          <a:xfrm>
            <a:off x="482042" y="3181044"/>
            <a:ext cx="11514487" cy="461665"/>
          </a:xfrm>
          <a:prstGeom prst="rect">
            <a:avLst/>
          </a:prstGeom>
          <a:noFill/>
        </p:spPr>
        <p:txBody>
          <a:bodyPr wrap="square" rtlCol="0">
            <a:spAutoFit/>
          </a:bodyPr>
          <a:lstStyle/>
          <a:p>
            <a:pPr lvl="0">
              <a:defRPr/>
            </a:pPr>
            <a:r>
              <a:rPr lang="en-US" sz="2400" dirty="0"/>
              <a:t>Goals:</a:t>
            </a:r>
            <a:endParaRPr lang="en-US" sz="2400" dirty="0">
              <a:solidFill>
                <a:prstClr val="black"/>
              </a:solidFill>
            </a:endParaRPr>
          </a:p>
        </p:txBody>
      </p:sp>
      <p:sp>
        <p:nvSpPr>
          <p:cNvPr id="21" name="Content Placeholder 5">
            <a:extLst>
              <a:ext uri="{FF2B5EF4-FFF2-40B4-BE49-F238E27FC236}">
                <a16:creationId xmlns:a16="http://schemas.microsoft.com/office/drawing/2014/main" id="{DDB85DF0-17F5-6117-1188-F378BF0CCE97}"/>
              </a:ext>
            </a:extLst>
          </p:cNvPr>
          <p:cNvSpPr txBox="1">
            <a:spLocks/>
          </p:cNvSpPr>
          <p:nvPr/>
        </p:nvSpPr>
        <p:spPr>
          <a:xfrm>
            <a:off x="915190" y="3560698"/>
            <a:ext cx="10161782" cy="1815170"/>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cs typeface="Arial" panose="020B0604020202020204" pitchFamily="34" charset="0"/>
              </a:rPr>
              <a:t>Low communication overhead (one shot, small data volume)</a:t>
            </a:r>
          </a:p>
          <a:p>
            <a:r>
              <a:rPr lang="en-US" sz="1800" dirty="0">
                <a:cs typeface="Arial" panose="020B0604020202020204" pitchFamily="34" charset="0"/>
              </a:rPr>
              <a:t>Good clustering performance </a:t>
            </a:r>
          </a:p>
          <a:p>
            <a:r>
              <a:rPr lang="en-US" sz="1800" dirty="0">
                <a:cs typeface="Arial" panose="020B0604020202020204" pitchFamily="34" charset="0"/>
              </a:rPr>
              <a:t>Meeting “</a:t>
            </a:r>
            <a:r>
              <a:rPr lang="en-US" sz="1800" dirty="0">
                <a:solidFill>
                  <a:srgbClr val="FF0000"/>
                </a:solidFill>
                <a:cs typeface="Arial" panose="020B0604020202020204" pitchFamily="34" charset="0"/>
              </a:rPr>
              <a:t>privacy criteria</a:t>
            </a:r>
            <a:r>
              <a:rPr lang="en-US" sz="1800" dirty="0">
                <a:cs typeface="Arial" panose="020B0604020202020204" pitchFamily="34" charset="0"/>
              </a:rPr>
              <a:t>” (exact unlearning and communication privacy)</a:t>
            </a:r>
          </a:p>
          <a:p>
            <a:r>
              <a:rPr lang="en-US" sz="1800" dirty="0">
                <a:cs typeface="Arial" panose="020B0604020202020204" pitchFamily="34" charset="0"/>
              </a:rPr>
              <a:t>Small unlearning complexity</a:t>
            </a:r>
          </a:p>
        </p:txBody>
      </p:sp>
    </p:spTree>
    <p:extLst>
      <p:ext uri="{BB962C8B-B14F-4D97-AF65-F5344CB8AC3E}">
        <p14:creationId xmlns:p14="http://schemas.microsoft.com/office/powerpoint/2010/main" val="1106645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rior</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w</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orks</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on</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lustering</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K-FED </a:t>
            </a:r>
            <a:r>
              <a:rPr lang="en-US" sz="1600" dirty="0">
                <a:solidFill>
                  <a:schemeClr val="bg2">
                    <a:lumMod val="50000"/>
                  </a:schemeClr>
                </a:solidFill>
              </a:rPr>
              <a:t>[Dennis et al., 2021]</a:t>
            </a:r>
            <a:r>
              <a:rPr lang="en-US" sz="2400" dirty="0"/>
              <a:t> considers accuracy and communication efficiency</a:t>
            </a:r>
            <a:endParaRPr lang="en-US" sz="2400" dirty="0">
              <a:solidFill>
                <a:prstClr val="black"/>
              </a:solidFill>
            </a:endParaRPr>
          </a:p>
        </p:txBody>
      </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No privacy protection </a:t>
            </a:r>
          </a:p>
        </p:txBody>
      </p:sp>
    </p:spTree>
    <p:extLst>
      <p:ext uri="{BB962C8B-B14F-4D97-AF65-F5344CB8AC3E}">
        <p14:creationId xmlns:p14="http://schemas.microsoft.com/office/powerpoint/2010/main" val="439024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rior</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w</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orks</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on</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lustering</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K-FED </a:t>
            </a:r>
            <a:r>
              <a:rPr lang="en-US" sz="1600" dirty="0">
                <a:solidFill>
                  <a:schemeClr val="bg2">
                    <a:lumMod val="50000"/>
                  </a:schemeClr>
                </a:solidFill>
              </a:rPr>
              <a:t>[Dennis et al., 2021]</a:t>
            </a:r>
            <a:r>
              <a:rPr lang="en-US" sz="2400" dirty="0"/>
              <a:t> considers accuracy and communication efficiency</a:t>
            </a:r>
            <a:endParaRPr lang="en-US" sz="2400" dirty="0">
              <a:solidFill>
                <a:prstClr val="black"/>
              </a:solidFill>
            </a:endParaRPr>
          </a:p>
        </p:txBody>
      </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No privacy protection </a:t>
            </a:r>
          </a:p>
          <a:p>
            <a:r>
              <a:rPr lang="en-US" sz="1800" dirty="0"/>
              <a:t>High computational complexity </a:t>
            </a:r>
          </a:p>
        </p:txBody>
      </p:sp>
    </p:spTree>
    <p:extLst>
      <p:ext uri="{BB962C8B-B14F-4D97-AF65-F5344CB8AC3E}">
        <p14:creationId xmlns:p14="http://schemas.microsoft.com/office/powerpoint/2010/main" val="3113206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rior</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w</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orks</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on</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lustering</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K-FED </a:t>
            </a:r>
            <a:r>
              <a:rPr lang="en-US" sz="1600" dirty="0">
                <a:solidFill>
                  <a:schemeClr val="bg2">
                    <a:lumMod val="50000"/>
                  </a:schemeClr>
                </a:solidFill>
              </a:rPr>
              <a:t>[Dennis et al., 2021]</a:t>
            </a:r>
            <a:r>
              <a:rPr lang="en-US" sz="2400" dirty="0"/>
              <a:t> considers accuracy and communication efficiency</a:t>
            </a:r>
            <a:endParaRPr lang="en-US" sz="2400" dirty="0">
              <a:solidFill>
                <a:prstClr val="black"/>
              </a:solidFill>
            </a:endParaRPr>
          </a:p>
        </p:txBody>
      </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No privacy protection </a:t>
            </a:r>
          </a:p>
          <a:p>
            <a:r>
              <a:rPr lang="en-US" sz="1800" dirty="0"/>
              <a:t>High computational complexity </a:t>
            </a:r>
          </a:p>
        </p:txBody>
      </p:sp>
      <p:sp>
        <p:nvSpPr>
          <p:cNvPr id="22" name="TextBox 45">
            <a:extLst>
              <a:ext uri="{FF2B5EF4-FFF2-40B4-BE49-F238E27FC236}">
                <a16:creationId xmlns:a16="http://schemas.microsoft.com/office/drawing/2014/main" id="{2B1089E9-A049-4E7B-A562-2EA8E4245FB5}"/>
              </a:ext>
            </a:extLst>
          </p:cNvPr>
          <p:cNvSpPr txBox="1"/>
          <p:nvPr/>
        </p:nvSpPr>
        <p:spPr>
          <a:xfrm>
            <a:off x="482042" y="2560249"/>
            <a:ext cx="11514487" cy="461665"/>
          </a:xfrm>
          <a:prstGeom prst="rect">
            <a:avLst/>
          </a:prstGeom>
          <a:noFill/>
        </p:spPr>
        <p:txBody>
          <a:bodyPr wrap="square" rtlCol="0">
            <a:spAutoFit/>
          </a:bodyPr>
          <a:lstStyle/>
          <a:p>
            <a:pPr lvl="0">
              <a:defRPr/>
            </a:pPr>
            <a:r>
              <a:rPr lang="en-US" sz="2400" dirty="0" err="1"/>
              <a:t>SecFC</a:t>
            </a:r>
            <a:r>
              <a:rPr lang="en-US" sz="2400" dirty="0"/>
              <a:t> </a:t>
            </a:r>
            <a:r>
              <a:rPr lang="en-US" sz="1600" dirty="0">
                <a:solidFill>
                  <a:schemeClr val="bg2">
                    <a:lumMod val="50000"/>
                  </a:schemeClr>
                </a:solidFill>
              </a:rPr>
              <a:t>[Li et al., 2022]</a:t>
            </a:r>
            <a:r>
              <a:rPr lang="en-US" sz="2400" dirty="0"/>
              <a:t> considers accuracy and privacy</a:t>
            </a:r>
          </a:p>
        </p:txBody>
      </p:sp>
      <p:sp>
        <p:nvSpPr>
          <p:cNvPr id="23" name="Content Placeholder 5">
            <a:extLst>
              <a:ext uri="{FF2B5EF4-FFF2-40B4-BE49-F238E27FC236}">
                <a16:creationId xmlns:a16="http://schemas.microsoft.com/office/drawing/2014/main" id="{DDB85DF0-17F5-6117-1188-F378BF0CCE97}"/>
              </a:ext>
            </a:extLst>
          </p:cNvPr>
          <p:cNvSpPr txBox="1">
            <a:spLocks/>
          </p:cNvSpPr>
          <p:nvPr/>
        </p:nvSpPr>
        <p:spPr>
          <a:xfrm>
            <a:off x="915190" y="3021914"/>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High communication and computational complexity overhead</a:t>
            </a:r>
          </a:p>
        </p:txBody>
      </p:sp>
    </p:spTree>
    <p:extLst>
      <p:ext uri="{BB962C8B-B14F-4D97-AF65-F5344CB8AC3E}">
        <p14:creationId xmlns:p14="http://schemas.microsoft.com/office/powerpoint/2010/main" val="16044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rior</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w</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orks</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on</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c</a:t>
            </a:r>
            <a:r>
              <a:rPr kumimoji="0" lang="en-US" altLang="zh-CN" sz="4000" b="1" i="0" u="none" strike="noStrike" kern="1200" cap="all" spc="0" normalizeH="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lustering</a:t>
            </a:r>
            <a:endParaRPr kumimoji="0" lang="zh-CN" altLang="en-US" sz="32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K-FED </a:t>
            </a:r>
            <a:r>
              <a:rPr lang="en-US" sz="1600" dirty="0">
                <a:solidFill>
                  <a:schemeClr val="bg2">
                    <a:lumMod val="50000"/>
                  </a:schemeClr>
                </a:solidFill>
              </a:rPr>
              <a:t>[Dennis et al., 2021]</a:t>
            </a:r>
            <a:r>
              <a:rPr lang="en-US" sz="2400" dirty="0"/>
              <a:t> considers accuracy and communication efficiency</a:t>
            </a:r>
            <a:endParaRPr lang="en-US" sz="2400" dirty="0">
              <a:solidFill>
                <a:prstClr val="black"/>
              </a:solidFill>
            </a:endParaRPr>
          </a:p>
        </p:txBody>
      </p:sp>
      <p:sp>
        <p:nvSpPr>
          <p:cNvPr id="37"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No privacy protection </a:t>
            </a:r>
          </a:p>
          <a:p>
            <a:r>
              <a:rPr lang="en-US" sz="1800" dirty="0"/>
              <a:t>High computational complexity </a:t>
            </a:r>
          </a:p>
        </p:txBody>
      </p:sp>
      <p:sp>
        <p:nvSpPr>
          <p:cNvPr id="22" name="TextBox 45">
            <a:extLst>
              <a:ext uri="{FF2B5EF4-FFF2-40B4-BE49-F238E27FC236}">
                <a16:creationId xmlns:a16="http://schemas.microsoft.com/office/drawing/2014/main" id="{2B1089E9-A049-4E7B-A562-2EA8E4245FB5}"/>
              </a:ext>
            </a:extLst>
          </p:cNvPr>
          <p:cNvSpPr txBox="1"/>
          <p:nvPr/>
        </p:nvSpPr>
        <p:spPr>
          <a:xfrm>
            <a:off x="482042" y="2560249"/>
            <a:ext cx="11514487" cy="461665"/>
          </a:xfrm>
          <a:prstGeom prst="rect">
            <a:avLst/>
          </a:prstGeom>
          <a:noFill/>
        </p:spPr>
        <p:txBody>
          <a:bodyPr wrap="square" rtlCol="0">
            <a:spAutoFit/>
          </a:bodyPr>
          <a:lstStyle/>
          <a:p>
            <a:pPr lvl="0">
              <a:defRPr/>
            </a:pPr>
            <a:r>
              <a:rPr lang="en-US" sz="2400" dirty="0" err="1"/>
              <a:t>SecFC</a:t>
            </a:r>
            <a:r>
              <a:rPr lang="en-US" sz="2400" dirty="0"/>
              <a:t> </a:t>
            </a:r>
            <a:r>
              <a:rPr lang="en-US" sz="1600" dirty="0">
                <a:solidFill>
                  <a:schemeClr val="bg2">
                    <a:lumMod val="50000"/>
                  </a:schemeClr>
                </a:solidFill>
              </a:rPr>
              <a:t>[Li et al., 2022]</a:t>
            </a:r>
            <a:r>
              <a:rPr lang="en-US" sz="2400" dirty="0"/>
              <a:t> considers accuracy and privacy</a:t>
            </a:r>
          </a:p>
        </p:txBody>
      </p:sp>
      <p:sp>
        <p:nvSpPr>
          <p:cNvPr id="23" name="Content Placeholder 5">
            <a:extLst>
              <a:ext uri="{FF2B5EF4-FFF2-40B4-BE49-F238E27FC236}">
                <a16:creationId xmlns:a16="http://schemas.microsoft.com/office/drawing/2014/main" id="{DDB85DF0-17F5-6117-1188-F378BF0CCE97}"/>
              </a:ext>
            </a:extLst>
          </p:cNvPr>
          <p:cNvSpPr txBox="1">
            <a:spLocks/>
          </p:cNvSpPr>
          <p:nvPr/>
        </p:nvSpPr>
        <p:spPr>
          <a:xfrm>
            <a:off x="915190" y="3021914"/>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High communication and computational complexity overhead</a:t>
            </a:r>
          </a:p>
        </p:txBody>
      </p:sp>
      <p:sp>
        <p:nvSpPr>
          <p:cNvPr id="24"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sz="2400" dirty="0"/>
              <a:t>No support for efficient unlearning</a:t>
            </a:r>
          </a:p>
        </p:txBody>
      </p:sp>
    </p:spTree>
    <p:extLst>
      <p:ext uri="{BB962C8B-B14F-4D97-AF65-F5344CB8AC3E}">
        <p14:creationId xmlns:p14="http://schemas.microsoft.com/office/powerpoint/2010/main" val="1206943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zh-CN" altLang="en-US" sz="3200" b="1" cap="all" dirty="0">
                <a:solidFill>
                  <a:srgbClr val="5B9BD5">
                    <a:lumMod val="75000"/>
                  </a:srgbClr>
                </a:solidFill>
                <a:latin typeface="Times New Roman" pitchFamily="18" charset="0"/>
                <a:ea typeface="Arial Unicode MS" pitchFamily="34" charset="-122"/>
                <a:cs typeface="Times New Roman" pitchFamily="18" charset="0"/>
              </a:rPr>
              <a:t>𝐾</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lustering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roblem</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ormulation</a:t>
            </a:r>
            <a:endParaRPr lang="en-US" altLang="zh-CN" sz="32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5098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otivation</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descr="CCPA and GDPR UPDATE: Unstructured Enterprise Data in Scope of Compliance  Requirements | Next Gen eDiscovery Law &amp; Tech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250" y="3146393"/>
            <a:ext cx="4791123" cy="3194082"/>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solidFill>
                  <a:prstClr val="black"/>
                </a:solidFill>
              </a:rPr>
              <a:t>Companies and institutions have powerful</a:t>
            </a:r>
            <a:r>
              <a:rPr lang="en-US" sz="2400" dirty="0">
                <a:solidFill>
                  <a:prstClr val="black"/>
                </a:solidFill>
              </a:rPr>
              <a:t> access to personal data</a:t>
            </a:r>
            <a:endParaRPr lang="en-US" dirty="0">
              <a:solidFill>
                <a:srgbClr val="E7E6E6">
                  <a:lumMod val="50000"/>
                </a:srgbClr>
              </a:solidFill>
            </a:endParaRPr>
          </a:p>
        </p:txBody>
      </p:sp>
      <p:sp>
        <p:nvSpPr>
          <p:cNvPr id="81" name="TextBox 45">
            <a:extLst>
              <a:ext uri="{FF2B5EF4-FFF2-40B4-BE49-F238E27FC236}">
                <a16:creationId xmlns:a16="http://schemas.microsoft.com/office/drawing/2014/main" id="{2B1089E9-A049-4E7B-A562-2EA8E4245FB5}"/>
              </a:ext>
            </a:extLst>
          </p:cNvPr>
          <p:cNvSpPr txBox="1"/>
          <p:nvPr/>
        </p:nvSpPr>
        <p:spPr>
          <a:xfrm>
            <a:off x="482042" y="1753050"/>
            <a:ext cx="11514487" cy="461665"/>
          </a:xfrm>
          <a:prstGeom prst="rect">
            <a:avLst/>
          </a:prstGeom>
          <a:noFill/>
        </p:spPr>
        <p:txBody>
          <a:bodyPr wrap="square" rtlCol="0">
            <a:spAutoFit/>
          </a:bodyPr>
          <a:lstStyle/>
          <a:p>
            <a:pPr lvl="0">
              <a:defRPr/>
            </a:pPr>
            <a:r>
              <a:rPr lang="en-US" sz="2400" dirty="0">
                <a:solidFill>
                  <a:prstClr val="black"/>
                </a:solidFill>
              </a:rPr>
              <a:t>Data protection regulations</a:t>
            </a:r>
            <a:endParaRPr lang="en-US" dirty="0">
              <a:solidFill>
                <a:srgbClr val="E7E6E6">
                  <a:lumMod val="50000"/>
                </a:srgbClr>
              </a:solidFill>
            </a:endParaRPr>
          </a:p>
        </p:txBody>
      </p:sp>
      <p:pic>
        <p:nvPicPr>
          <p:cNvPr id="72" name="Picture 4" descr="16,300+ Hospital Building Stock Illustrations, Royalty-Free Vector Graphics  &amp; Clip Art - iStock | Doctor, Hospital hallway, Hospital b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4780" y="4006216"/>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16,300+ Hospital Building Stock Illustrations, Royalty-Free Vector Graphics  &amp; Clip Art - iStock | Doctor, Hospital hallway, Hospital b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164" y="3703747"/>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16,300+ Hospital Building Stock Illustrations, Royalty-Free Vector Graphics  &amp; Clip Art - iStock | Doctor, Hospital hallway, Hospital b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8727" y="4539791"/>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Bank Logo Vector Art, Icons, and Graphics for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6258" y="3415036"/>
            <a:ext cx="781439" cy="7814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File:Facebook Logo 2023.png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914" y="3973978"/>
            <a:ext cx="409068" cy="40906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Twitter Goes Dark and Launches New Logo '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3307" y="4125430"/>
            <a:ext cx="694963" cy="34748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File:Google &quot;G&quot; logo.svg - Wikimedia Comm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2617" y="4286380"/>
            <a:ext cx="450378" cy="45037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直接箭头连接符 78"/>
          <p:cNvCxnSpPr/>
          <p:nvPr/>
        </p:nvCxnSpPr>
        <p:spPr>
          <a:xfrm flipV="1">
            <a:off x="1843712" y="4525701"/>
            <a:ext cx="70050" cy="1349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flipV="1">
            <a:off x="1843712" y="4766471"/>
            <a:ext cx="622130" cy="11085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flipV="1">
            <a:off x="1843712" y="4299171"/>
            <a:ext cx="1398325" cy="15758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flipV="1">
            <a:off x="3353208" y="4639928"/>
            <a:ext cx="1133822" cy="123514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flipV="1">
            <a:off x="2572800" y="5146068"/>
            <a:ext cx="1039974" cy="76425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p:cNvCxnSpPr>
            <a:stCxn id="93" idx="0"/>
          </p:cNvCxnSpPr>
          <p:nvPr/>
        </p:nvCxnSpPr>
        <p:spPr>
          <a:xfrm flipV="1">
            <a:off x="4983016" y="4525701"/>
            <a:ext cx="696734" cy="137213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p:cNvCxnSpPr>
            <a:stCxn id="93" idx="0"/>
          </p:cNvCxnSpPr>
          <p:nvPr/>
        </p:nvCxnSpPr>
        <p:spPr>
          <a:xfrm flipV="1">
            <a:off x="4983016" y="4032889"/>
            <a:ext cx="192147" cy="186494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文本框 87"/>
              <p:cNvSpPr txBox="1"/>
              <p:nvPr/>
            </p:nvSpPr>
            <p:spPr>
              <a:xfrm>
                <a:off x="3460166" y="5677869"/>
                <a:ext cx="1492419"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US" sz="4000" dirty="0"/>
              </a:p>
            </p:txBody>
          </p:sp>
        </mc:Choice>
        <mc:Fallback xmlns="">
          <p:sp>
            <p:nvSpPr>
              <p:cNvPr id="88" name="文本框 87"/>
              <p:cNvSpPr txBox="1">
                <a:spLocks noRot="1" noChangeAspect="1" noMove="1" noResize="1" noEditPoints="1" noAdjustHandles="1" noChangeArrowheads="1" noChangeShapeType="1" noTextEdit="1"/>
              </p:cNvSpPr>
              <p:nvPr/>
            </p:nvSpPr>
            <p:spPr>
              <a:xfrm>
                <a:off x="3460166" y="5677869"/>
                <a:ext cx="1492419" cy="707886"/>
              </a:xfrm>
              <a:prstGeom prst="rect">
                <a:avLst/>
              </a:prstGeom>
              <a:blipFill>
                <a:blip r:embed="rId9"/>
                <a:stretch>
                  <a:fillRect/>
                </a:stretch>
              </a:blipFill>
            </p:spPr>
            <p:txBody>
              <a:bodyPr/>
              <a:lstStyle/>
              <a:p>
                <a:r>
                  <a:rPr lang="en-US">
                    <a:noFill/>
                  </a:rPr>
                  <a:t> </a:t>
                </a:r>
              </a:p>
            </p:txBody>
          </p:sp>
        </mc:Fallback>
      </mc:AlternateContent>
      <p:sp>
        <p:nvSpPr>
          <p:cNvPr id="89" name="云形 88"/>
          <p:cNvSpPr/>
          <p:nvPr/>
        </p:nvSpPr>
        <p:spPr>
          <a:xfrm>
            <a:off x="1279006" y="3112812"/>
            <a:ext cx="5152345" cy="2477341"/>
          </a:xfrm>
          <a:prstGeom prst="cloud">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9750" y="5887861"/>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1948"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9246"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User - Free user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39054" y="5897832"/>
            <a:ext cx="487923" cy="48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34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zh-CN" altLang="en-US" sz="3200" b="1" cap="all" dirty="0">
                <a:solidFill>
                  <a:srgbClr val="5B9BD5">
                    <a:lumMod val="75000"/>
                  </a:srgbClr>
                </a:solidFill>
                <a:latin typeface="Times New Roman" pitchFamily="18" charset="0"/>
                <a:ea typeface="Arial Unicode MS" pitchFamily="34" charset="-122"/>
                <a:cs typeface="Times New Roman" pitchFamily="18" charset="0"/>
              </a:rPr>
              <a:t>𝐾</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lustering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roblem</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ormulation</a:t>
            </a:r>
            <a:endParaRPr lang="en-US" altLang="zh-CN" sz="32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t>Input:</a:t>
            </a:r>
            <a:endParaRPr lang="en-US" sz="2400" dirty="0"/>
          </a:p>
        </p:txBody>
      </p:sp>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Number of clusters </a:t>
                </a:r>
                <a14:m>
                  <m:oMath xmlns:m="http://schemas.openxmlformats.org/officeDocument/2006/math">
                    <m:r>
                      <a:rPr lang="en-US" sz="1800" i="1">
                        <a:latin typeface="Cambria Math" panose="02040503050406030204" pitchFamily="18" charset="0"/>
                      </a:rPr>
                      <m:t>𝐾</m:t>
                    </m:r>
                  </m:oMath>
                </a14:m>
                <a:endParaRPr lang="en-US" sz="1800" dirty="0"/>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600122"/>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36101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zh-CN" altLang="en-US" sz="3200" b="1" cap="all" dirty="0">
                <a:solidFill>
                  <a:srgbClr val="5B9BD5">
                    <a:lumMod val="75000"/>
                  </a:srgbClr>
                </a:solidFill>
                <a:latin typeface="Times New Roman" pitchFamily="18" charset="0"/>
                <a:ea typeface="Arial Unicode MS" pitchFamily="34" charset="-122"/>
                <a:cs typeface="Times New Roman" pitchFamily="18" charset="0"/>
              </a:rPr>
              <a:t>𝐾</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lustering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roblem</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ormulation</a:t>
            </a:r>
            <a:endParaRPr lang="en-US" altLang="zh-CN" sz="32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t>Input:</a:t>
            </a:r>
            <a:endParaRPr lang="en-US" sz="2400" dirty="0"/>
          </a:p>
        </p:txBody>
      </p:sp>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Number of clusters </a:t>
                </a:r>
                <a14:m>
                  <m:oMath xmlns:m="http://schemas.openxmlformats.org/officeDocument/2006/math">
                    <m:r>
                      <a:rPr lang="en-US" sz="1800" i="1">
                        <a:latin typeface="Cambria Math" panose="02040503050406030204" pitchFamily="18" charset="0"/>
                      </a:rPr>
                      <m:t>𝐾</m:t>
                    </m:r>
                  </m:oMath>
                </a14:m>
                <a:endParaRPr lang="en-US" sz="1800" dirty="0"/>
              </a:p>
              <a:p>
                <a:r>
                  <a:rPr lang="en-US" sz="1800" dirty="0"/>
                  <a:t>Number of clients </a:t>
                </a:r>
                <a14:m>
                  <m:oMath xmlns:m="http://schemas.openxmlformats.org/officeDocument/2006/math">
                    <m:r>
                      <a:rPr lang="en-US" sz="1800" b="0" i="1" smtClean="0">
                        <a:latin typeface="Cambria Math" panose="02040503050406030204" pitchFamily="18" charset="0"/>
                      </a:rPr>
                      <m:t>𝐿</m:t>
                    </m:r>
                  </m:oMath>
                </a14:m>
                <a:endParaRPr lang="en-US" sz="1800" dirty="0"/>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600122"/>
              </a:xfrm>
              <a:prstGeom prst="rect">
                <a:avLst/>
              </a:prstGeom>
              <a:blipFill>
                <a:blip r:embed="rId3"/>
                <a:stretch>
                  <a:fillRect b="-4183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82921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zh-CN" altLang="en-US" sz="3200" b="1" cap="all" dirty="0">
                <a:solidFill>
                  <a:srgbClr val="5B9BD5">
                    <a:lumMod val="75000"/>
                  </a:srgbClr>
                </a:solidFill>
                <a:latin typeface="Times New Roman" pitchFamily="18" charset="0"/>
                <a:ea typeface="Arial Unicode MS" pitchFamily="34" charset="-122"/>
                <a:cs typeface="Times New Roman" pitchFamily="18" charset="0"/>
              </a:rPr>
              <a:t>𝐾</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lustering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roblem</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ormulation</a:t>
            </a:r>
            <a:endParaRPr lang="en-US" altLang="zh-CN" sz="32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t>Input:</a:t>
            </a:r>
            <a:endParaRPr lang="en-US" sz="2400" dirty="0"/>
          </a:p>
        </p:txBody>
      </p:sp>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Number of clusters </a:t>
                </a:r>
                <a14:m>
                  <m:oMath xmlns:m="http://schemas.openxmlformats.org/officeDocument/2006/math">
                    <m:r>
                      <a:rPr lang="en-US" sz="1800" i="1">
                        <a:latin typeface="Cambria Math" panose="02040503050406030204" pitchFamily="18" charset="0"/>
                      </a:rPr>
                      <m:t>𝐾</m:t>
                    </m:r>
                  </m:oMath>
                </a14:m>
                <a:endParaRPr lang="en-US" sz="1800" dirty="0"/>
              </a:p>
              <a:p>
                <a:r>
                  <a:rPr lang="en-US" sz="1800" dirty="0"/>
                  <a:t>Number of clients </a:t>
                </a:r>
                <a14:m>
                  <m:oMath xmlns:m="http://schemas.openxmlformats.org/officeDocument/2006/math">
                    <m:r>
                      <a:rPr lang="en-US" sz="1800" b="0" i="1" smtClean="0">
                        <a:latin typeface="Cambria Math" panose="02040503050406030204" pitchFamily="18" charset="0"/>
                      </a:rPr>
                      <m:t>𝐿</m:t>
                    </m:r>
                  </m:oMath>
                </a14:m>
                <a:endParaRPr lang="en-US" sz="1800" dirty="0"/>
              </a:p>
              <a:p>
                <a:r>
                  <a:rPr lang="en-US" sz="1800" dirty="0"/>
                  <a:t>Datasets          with matrix form                           on client </a:t>
                </a:r>
                <a14:m>
                  <m:oMath xmlns:m="http://schemas.openxmlformats.org/officeDocument/2006/math">
                    <m:r>
                      <a:rPr lang="en-US" sz="1800" b="0" i="1" smtClean="0">
                        <a:latin typeface="Cambria Math" panose="02040503050406030204" pitchFamily="18" charset="0"/>
                      </a:rPr>
                      <m:t>𝑙</m:t>
                    </m:r>
                  </m:oMath>
                </a14:m>
                <a:r>
                  <a:rPr lang="en-US" sz="1800" dirty="0"/>
                  <a:t>, </a:t>
                </a:r>
                <a14:m>
                  <m:oMath xmlns:m="http://schemas.openxmlformats.org/officeDocument/2006/math">
                    <m:nary>
                      <m:naryPr>
                        <m:chr m:val="∑"/>
                        <m:ctrlPr>
                          <a:rPr lang="en-US" sz="1800" b="0" i="1" smtClean="0">
                            <a:latin typeface="Cambria Math" panose="02040503050406030204" pitchFamily="18" charset="0"/>
                          </a:rPr>
                        </m:ctrlPr>
                      </m:naryPr>
                      <m:sub>
                        <m:r>
                          <a:rPr lang="en-US" sz="1800" b="0" i="1" smtClean="0">
                            <a:latin typeface="Cambria Math" panose="02040503050406030204" pitchFamily="18" charset="0"/>
                          </a:rPr>
                          <m:t>𝑙</m:t>
                        </m:r>
                        <m:r>
                          <a:rPr lang="en-US" sz="1800" b="0" i="1" smtClean="0">
                            <a:latin typeface="Cambria Math" panose="02040503050406030204" pitchFamily="18" charset="0"/>
                          </a:rPr>
                          <m:t>=1</m:t>
                        </m:r>
                      </m:sub>
                      <m:sup>
                        <m:r>
                          <a:rPr lang="en-US" sz="1800" b="0" i="1" smtClean="0">
                            <a:latin typeface="Cambria Math" panose="02040503050406030204" pitchFamily="18" charset="0"/>
                          </a:rPr>
                          <m:t>𝐿</m:t>
                        </m:r>
                      </m:sup>
                      <m:e>
                        <m:sSup>
                          <m:sSupPr>
                            <m:ctrlPr>
                              <a:rPr lang="en-US" sz="1800" i="1">
                                <a:latin typeface="Cambria Math" panose="02040503050406030204" pitchFamily="18" charset="0"/>
                              </a:rPr>
                            </m:ctrlPr>
                          </m:sSupPr>
                          <m:e>
                            <m:r>
                              <a:rPr lang="en-US" sz="1800" i="1">
                                <a:latin typeface="Cambria Math" panose="02040503050406030204" pitchFamily="18" charset="0"/>
                              </a:rPr>
                              <m:t>𝑛</m:t>
                            </m:r>
                          </m:e>
                          <m:sup>
                            <m:d>
                              <m:dPr>
                                <m:ctrlPr>
                                  <a:rPr lang="en-US" sz="1800" i="1">
                                    <a:latin typeface="Cambria Math" panose="02040503050406030204" pitchFamily="18" charset="0"/>
                                  </a:rPr>
                                </m:ctrlPr>
                              </m:dPr>
                              <m:e>
                                <m:r>
                                  <a:rPr lang="en-US" sz="1800" i="1">
                                    <a:latin typeface="Cambria Math" panose="02040503050406030204" pitchFamily="18" charset="0"/>
                                  </a:rPr>
                                  <m:t>𝑙</m:t>
                                </m:r>
                              </m:e>
                            </m:d>
                          </m:sup>
                        </m:sSup>
                      </m:e>
                    </m:nary>
                    <m:r>
                      <a:rPr lang="en-US" sz="1800" b="0" i="1" smtClean="0">
                        <a:latin typeface="Cambria Math" panose="02040503050406030204" pitchFamily="18" charset="0"/>
                      </a:rPr>
                      <m:t>=</m:t>
                    </m:r>
                    <m:r>
                      <a:rPr lang="en-US" sz="1800" b="0" i="1" smtClean="0">
                        <a:latin typeface="Cambria Math" panose="02040503050406030204" pitchFamily="18" charset="0"/>
                      </a:rPr>
                      <m:t>𝑛</m:t>
                    </m:r>
                  </m:oMath>
                </a14:m>
                <a:endParaRPr lang="en-US" sz="1800" dirty="0"/>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600122"/>
              </a:xfrm>
              <a:prstGeom prst="rect">
                <a:avLst/>
              </a:prstGeom>
              <a:blipFill>
                <a:blip r:embed="rId3"/>
                <a:stretch>
                  <a:fillRect b="-196939"/>
                </a:stretch>
              </a:blipFill>
              <a:ln>
                <a:noFill/>
              </a:ln>
            </p:spPr>
            <p:txBody>
              <a:bodyPr/>
              <a:lstStyle/>
              <a:p>
                <a:r>
                  <a:rPr lang="en-US">
                    <a:noFill/>
                  </a:rPr>
                  <a:t> </a:t>
                </a:r>
              </a:p>
            </p:txBody>
          </p:sp>
        </mc:Fallback>
      </mc:AlternateContent>
      <p:pic>
        <p:nvPicPr>
          <p:cNvPr id="17" name="Picture 8">
            <a:extLst>
              <a:ext uri="{FF2B5EF4-FFF2-40B4-BE49-F238E27FC236}">
                <a16:creationId xmlns:a16="http://schemas.microsoft.com/office/drawing/2014/main" id="{D33A6B36-5455-3D69-BC9B-3CE6A246D8D9}"/>
              </a:ext>
            </a:extLst>
          </p:cNvPr>
          <p:cNvPicPr>
            <a:picLocks noChangeAspect="1"/>
          </p:cNvPicPr>
          <p:nvPr/>
        </p:nvPicPr>
        <p:blipFill>
          <a:blip r:embed="rId4"/>
          <a:stretch>
            <a:fillRect/>
          </a:stretch>
        </p:blipFill>
        <p:spPr>
          <a:xfrm>
            <a:off x="2296270" y="2368634"/>
            <a:ext cx="436882" cy="279119"/>
          </a:xfrm>
          <a:prstGeom prst="rect">
            <a:avLst/>
          </a:prstGeom>
        </p:spPr>
      </p:pic>
      <p:pic>
        <p:nvPicPr>
          <p:cNvPr id="18" name="Picture 21">
            <a:extLst>
              <a:ext uri="{FF2B5EF4-FFF2-40B4-BE49-F238E27FC236}">
                <a16:creationId xmlns:a16="http://schemas.microsoft.com/office/drawing/2014/main" id="{40EE61BD-BDBD-8F12-6731-BB366A447A48}"/>
              </a:ext>
            </a:extLst>
          </p:cNvPr>
          <p:cNvPicPr>
            <a:picLocks noChangeAspect="1"/>
          </p:cNvPicPr>
          <p:nvPr/>
        </p:nvPicPr>
        <p:blipFill>
          <a:blip r:embed="rId5"/>
          <a:stretch>
            <a:fillRect/>
          </a:stretch>
        </p:blipFill>
        <p:spPr>
          <a:xfrm>
            <a:off x="4337641" y="2342217"/>
            <a:ext cx="1399968" cy="323960"/>
          </a:xfrm>
          <a:prstGeom prst="rect">
            <a:avLst/>
          </a:prstGeom>
        </p:spPr>
      </p:pic>
    </p:spTree>
    <p:extLst>
      <p:ext uri="{BB962C8B-B14F-4D97-AF65-F5344CB8AC3E}">
        <p14:creationId xmlns:p14="http://schemas.microsoft.com/office/powerpoint/2010/main" val="3319735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zh-CN" altLang="en-US" sz="3200" b="1" cap="all" dirty="0">
                <a:solidFill>
                  <a:srgbClr val="5B9BD5">
                    <a:lumMod val="75000"/>
                  </a:srgbClr>
                </a:solidFill>
                <a:latin typeface="Times New Roman" pitchFamily="18" charset="0"/>
                <a:ea typeface="Arial Unicode MS" pitchFamily="34" charset="-122"/>
                <a:cs typeface="Times New Roman" pitchFamily="18" charset="0"/>
              </a:rPr>
              <a:t>𝐾</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lustering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roblem</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ormulation</a:t>
            </a:r>
            <a:endParaRPr lang="en-US" altLang="zh-CN" sz="32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t>Input:</a:t>
            </a:r>
            <a:endParaRPr lang="en-US" sz="2400" dirty="0"/>
          </a:p>
        </p:txBody>
      </p:sp>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Number of clusters </a:t>
                </a:r>
                <a14:m>
                  <m:oMath xmlns:m="http://schemas.openxmlformats.org/officeDocument/2006/math">
                    <m:r>
                      <a:rPr lang="en-US" sz="1800" i="1">
                        <a:latin typeface="Cambria Math" panose="02040503050406030204" pitchFamily="18" charset="0"/>
                      </a:rPr>
                      <m:t>𝐾</m:t>
                    </m:r>
                  </m:oMath>
                </a14:m>
                <a:endParaRPr lang="en-US" sz="1800" dirty="0"/>
              </a:p>
              <a:p>
                <a:r>
                  <a:rPr lang="en-US" sz="1800" dirty="0"/>
                  <a:t>Number of clients </a:t>
                </a:r>
                <a14:m>
                  <m:oMath xmlns:m="http://schemas.openxmlformats.org/officeDocument/2006/math">
                    <m:r>
                      <a:rPr lang="en-US" sz="1800" b="0" i="1" smtClean="0">
                        <a:latin typeface="Cambria Math" panose="02040503050406030204" pitchFamily="18" charset="0"/>
                      </a:rPr>
                      <m:t>𝐿</m:t>
                    </m:r>
                  </m:oMath>
                </a14:m>
                <a:endParaRPr lang="en-US" sz="1800" dirty="0"/>
              </a:p>
              <a:p>
                <a:r>
                  <a:rPr lang="en-US" sz="1800" dirty="0"/>
                  <a:t>Datasets          with matrix form                           on client </a:t>
                </a:r>
                <a14:m>
                  <m:oMath xmlns:m="http://schemas.openxmlformats.org/officeDocument/2006/math">
                    <m:r>
                      <a:rPr lang="en-US" sz="1800" b="0" i="1" smtClean="0">
                        <a:latin typeface="Cambria Math" panose="02040503050406030204" pitchFamily="18" charset="0"/>
                      </a:rPr>
                      <m:t>𝑙</m:t>
                    </m:r>
                  </m:oMath>
                </a14:m>
                <a:r>
                  <a:rPr lang="en-US" sz="1800" dirty="0"/>
                  <a:t>, </a:t>
                </a:r>
                <a14:m>
                  <m:oMath xmlns:m="http://schemas.openxmlformats.org/officeDocument/2006/math">
                    <m:nary>
                      <m:naryPr>
                        <m:chr m:val="∑"/>
                        <m:ctrlPr>
                          <a:rPr lang="en-US" sz="1800" b="0" i="1" smtClean="0">
                            <a:latin typeface="Cambria Math" panose="02040503050406030204" pitchFamily="18" charset="0"/>
                          </a:rPr>
                        </m:ctrlPr>
                      </m:naryPr>
                      <m:sub>
                        <m:r>
                          <a:rPr lang="en-US" sz="1800" b="0" i="1" smtClean="0">
                            <a:latin typeface="Cambria Math" panose="02040503050406030204" pitchFamily="18" charset="0"/>
                          </a:rPr>
                          <m:t>𝑙</m:t>
                        </m:r>
                        <m:r>
                          <a:rPr lang="en-US" sz="1800" b="0" i="1" smtClean="0">
                            <a:latin typeface="Cambria Math" panose="02040503050406030204" pitchFamily="18" charset="0"/>
                          </a:rPr>
                          <m:t>=1</m:t>
                        </m:r>
                      </m:sub>
                      <m:sup>
                        <m:r>
                          <a:rPr lang="en-US" sz="1800" b="0" i="1" smtClean="0">
                            <a:latin typeface="Cambria Math" panose="02040503050406030204" pitchFamily="18" charset="0"/>
                          </a:rPr>
                          <m:t>𝐿</m:t>
                        </m:r>
                      </m:sup>
                      <m:e>
                        <m:sSup>
                          <m:sSupPr>
                            <m:ctrlPr>
                              <a:rPr lang="en-US" sz="1800" i="1">
                                <a:latin typeface="Cambria Math" panose="02040503050406030204" pitchFamily="18" charset="0"/>
                              </a:rPr>
                            </m:ctrlPr>
                          </m:sSupPr>
                          <m:e>
                            <m:r>
                              <a:rPr lang="en-US" sz="1800" i="1">
                                <a:latin typeface="Cambria Math" panose="02040503050406030204" pitchFamily="18" charset="0"/>
                              </a:rPr>
                              <m:t>𝑛</m:t>
                            </m:r>
                          </m:e>
                          <m:sup>
                            <m:d>
                              <m:dPr>
                                <m:ctrlPr>
                                  <a:rPr lang="en-US" sz="1800" i="1">
                                    <a:latin typeface="Cambria Math" panose="02040503050406030204" pitchFamily="18" charset="0"/>
                                  </a:rPr>
                                </m:ctrlPr>
                              </m:dPr>
                              <m:e>
                                <m:r>
                                  <a:rPr lang="en-US" sz="1800" i="1">
                                    <a:latin typeface="Cambria Math" panose="02040503050406030204" pitchFamily="18" charset="0"/>
                                  </a:rPr>
                                  <m:t>𝑙</m:t>
                                </m:r>
                              </m:e>
                            </m:d>
                          </m:sup>
                        </m:sSup>
                      </m:e>
                    </m:nary>
                    <m:r>
                      <a:rPr lang="en-US" sz="1800" b="0" i="1" smtClean="0">
                        <a:latin typeface="Cambria Math" panose="02040503050406030204" pitchFamily="18" charset="0"/>
                      </a:rPr>
                      <m:t>=</m:t>
                    </m:r>
                    <m:r>
                      <a:rPr lang="en-US" sz="1800" b="0" i="1" smtClean="0">
                        <a:latin typeface="Cambria Math" panose="02040503050406030204" pitchFamily="18" charset="0"/>
                      </a:rPr>
                      <m:t>𝑛</m:t>
                    </m:r>
                  </m:oMath>
                </a14:m>
                <a:endParaRPr lang="en-US" sz="1800" dirty="0"/>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600122"/>
              </a:xfrm>
              <a:prstGeom prst="rect">
                <a:avLst/>
              </a:prstGeom>
              <a:blipFill>
                <a:blip r:embed="rId3"/>
                <a:stretch>
                  <a:fillRect b="-196939"/>
                </a:stretch>
              </a:blipFill>
              <a:ln>
                <a:noFill/>
              </a:ln>
            </p:spPr>
            <p:txBody>
              <a:bodyPr/>
              <a:lstStyle/>
              <a:p>
                <a:r>
                  <a:rPr lang="en-US">
                    <a:noFill/>
                  </a:rPr>
                  <a:t> </a:t>
                </a:r>
              </a:p>
            </p:txBody>
          </p:sp>
        </mc:Fallback>
      </mc:AlternateContent>
      <p:pic>
        <p:nvPicPr>
          <p:cNvPr id="17" name="Picture 8">
            <a:extLst>
              <a:ext uri="{FF2B5EF4-FFF2-40B4-BE49-F238E27FC236}">
                <a16:creationId xmlns:a16="http://schemas.microsoft.com/office/drawing/2014/main" id="{D33A6B36-5455-3D69-BC9B-3CE6A246D8D9}"/>
              </a:ext>
            </a:extLst>
          </p:cNvPr>
          <p:cNvPicPr>
            <a:picLocks noChangeAspect="1"/>
          </p:cNvPicPr>
          <p:nvPr/>
        </p:nvPicPr>
        <p:blipFill>
          <a:blip r:embed="rId4"/>
          <a:stretch>
            <a:fillRect/>
          </a:stretch>
        </p:blipFill>
        <p:spPr>
          <a:xfrm>
            <a:off x="2296270" y="2368634"/>
            <a:ext cx="436882" cy="279119"/>
          </a:xfrm>
          <a:prstGeom prst="rect">
            <a:avLst/>
          </a:prstGeom>
        </p:spPr>
      </p:pic>
      <p:pic>
        <p:nvPicPr>
          <p:cNvPr id="18" name="Picture 21">
            <a:extLst>
              <a:ext uri="{FF2B5EF4-FFF2-40B4-BE49-F238E27FC236}">
                <a16:creationId xmlns:a16="http://schemas.microsoft.com/office/drawing/2014/main" id="{40EE61BD-BDBD-8F12-6731-BB366A447A48}"/>
              </a:ext>
            </a:extLst>
          </p:cNvPr>
          <p:cNvPicPr>
            <a:picLocks noChangeAspect="1"/>
          </p:cNvPicPr>
          <p:nvPr/>
        </p:nvPicPr>
        <p:blipFill>
          <a:blip r:embed="rId5"/>
          <a:stretch>
            <a:fillRect/>
          </a:stretch>
        </p:blipFill>
        <p:spPr>
          <a:xfrm>
            <a:off x="4337641" y="2342217"/>
            <a:ext cx="1399968" cy="323960"/>
          </a:xfrm>
          <a:prstGeom prst="rect">
            <a:avLst/>
          </a:prstGeom>
        </p:spPr>
      </p:pic>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2" y="2908790"/>
                <a:ext cx="11514487" cy="461665"/>
              </a:xfrm>
              <a:prstGeom prst="rect">
                <a:avLst/>
              </a:prstGeom>
              <a:noFill/>
            </p:spPr>
            <p:txBody>
              <a:bodyPr wrap="square" rtlCol="0">
                <a:spAutoFit/>
              </a:bodyPr>
              <a:lstStyle/>
              <a:p>
                <a:pPr lvl="0">
                  <a:defRPr/>
                </a:pPr>
                <a:r>
                  <a:rPr lang="en-US" altLang="zh-CN" sz="2400" dirty="0"/>
                  <a:t>Server finds </a:t>
                </a:r>
                <a14:m>
                  <m:oMath xmlns:m="http://schemas.openxmlformats.org/officeDocument/2006/math">
                    <m:r>
                      <a:rPr lang="en-US" altLang="zh-CN" sz="2400" i="1" dirty="0" smtClean="0">
                        <a:latin typeface="Cambria Math" panose="02040503050406030204" pitchFamily="18" charset="0"/>
                      </a:rPr>
                      <m:t>𝐾</m:t>
                    </m:r>
                  </m:oMath>
                </a14:m>
                <a:r>
                  <a:rPr lang="en-US" altLang="zh-CN" sz="2400" dirty="0"/>
                  <a:t> global centroids                                      that minimize the objective</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908790"/>
                <a:ext cx="11514487" cy="461665"/>
              </a:xfrm>
              <a:prstGeom prst="rect">
                <a:avLst/>
              </a:prstGeom>
              <a:blipFill>
                <a:blip r:embed="rId6"/>
                <a:stretch>
                  <a:fillRect l="-794" t="-10526" b="-28947"/>
                </a:stretch>
              </a:blipFill>
            </p:spPr>
            <p:txBody>
              <a:bodyPr/>
              <a:lstStyle/>
              <a:p>
                <a:r>
                  <a:rPr lang="en-US">
                    <a:noFill/>
                  </a:rPr>
                  <a:t> </a:t>
                </a:r>
              </a:p>
            </p:txBody>
          </p:sp>
        </mc:Fallback>
      </mc:AlternateContent>
      <p:pic>
        <p:nvPicPr>
          <p:cNvPr id="22" name="Picture 10">
            <a:extLst>
              <a:ext uri="{FF2B5EF4-FFF2-40B4-BE49-F238E27FC236}">
                <a16:creationId xmlns:a16="http://schemas.microsoft.com/office/drawing/2014/main" id="{2B150007-6882-83D2-AB6F-0E46C5132215}"/>
              </a:ext>
            </a:extLst>
          </p:cNvPr>
          <p:cNvPicPr>
            <a:picLocks noChangeAspect="1"/>
          </p:cNvPicPr>
          <p:nvPr/>
        </p:nvPicPr>
        <p:blipFill>
          <a:blip r:embed="rId7"/>
          <a:stretch>
            <a:fillRect/>
          </a:stretch>
        </p:blipFill>
        <p:spPr>
          <a:xfrm>
            <a:off x="4452529" y="2961812"/>
            <a:ext cx="2425825" cy="355619"/>
          </a:xfrm>
          <a:prstGeom prst="rect">
            <a:avLst/>
          </a:prstGeom>
        </p:spPr>
      </p:pic>
      <p:pic>
        <p:nvPicPr>
          <p:cNvPr id="23" name="Picture 16">
            <a:extLst>
              <a:ext uri="{FF2B5EF4-FFF2-40B4-BE49-F238E27FC236}">
                <a16:creationId xmlns:a16="http://schemas.microsoft.com/office/drawing/2014/main" id="{3167546B-8BA4-416C-F454-84E938F84BA4}"/>
              </a:ext>
            </a:extLst>
          </p:cNvPr>
          <p:cNvPicPr>
            <a:picLocks noChangeAspect="1"/>
          </p:cNvPicPr>
          <p:nvPr/>
        </p:nvPicPr>
        <p:blipFill>
          <a:blip r:embed="rId8"/>
          <a:stretch>
            <a:fillRect/>
          </a:stretch>
        </p:blipFill>
        <p:spPr>
          <a:xfrm>
            <a:off x="3422512" y="3458388"/>
            <a:ext cx="5346975" cy="939848"/>
          </a:xfrm>
          <a:prstGeom prst="rect">
            <a:avLst/>
          </a:prstGeom>
        </p:spPr>
      </p:pic>
    </p:spTree>
    <p:extLst>
      <p:ext uri="{BB962C8B-B14F-4D97-AF65-F5344CB8AC3E}">
        <p14:creationId xmlns:p14="http://schemas.microsoft.com/office/powerpoint/2010/main" val="3161816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a:t>
            </a:r>
            <a:r>
              <a:rPr lang="zh-CN" altLang="en-US" sz="3200" b="1" cap="all" dirty="0">
                <a:solidFill>
                  <a:srgbClr val="5B9BD5">
                    <a:lumMod val="75000"/>
                  </a:srgbClr>
                </a:solidFill>
                <a:latin typeface="Times New Roman" pitchFamily="18" charset="0"/>
                <a:ea typeface="Arial Unicode MS" pitchFamily="34" charset="-122"/>
                <a:cs typeface="Times New Roman" pitchFamily="18" charset="0"/>
              </a:rPr>
              <a:t>𝐾</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-m</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lustering</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roblem</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2800" b="1" cap="all" dirty="0">
                <a:solidFill>
                  <a:srgbClr val="5B9BD5">
                    <a:lumMod val="75000"/>
                  </a:srgbClr>
                </a:solidFill>
                <a:latin typeface="Times New Roman" pitchFamily="18" charset="0"/>
                <a:ea typeface="Arial Unicode MS" pitchFamily="34" charset="-122"/>
                <a:cs typeface="Times New Roman" pitchFamily="18" charset="0"/>
              </a:rPr>
              <a:t>ormulation</a:t>
            </a:r>
            <a:endParaRPr lang="en-US" altLang="zh-CN" sz="32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altLang="zh-CN" sz="2400" dirty="0"/>
              <a:t>Input:</a:t>
            </a:r>
            <a:endParaRPr lang="en-US" sz="2400" dirty="0"/>
          </a:p>
        </p:txBody>
      </p:sp>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15190" y="1649705"/>
                <a:ext cx="1016178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Number of clusters </a:t>
                </a:r>
                <a14:m>
                  <m:oMath xmlns:m="http://schemas.openxmlformats.org/officeDocument/2006/math">
                    <m:r>
                      <a:rPr lang="en-US" sz="1800" i="1">
                        <a:latin typeface="Cambria Math" panose="02040503050406030204" pitchFamily="18" charset="0"/>
                      </a:rPr>
                      <m:t>𝐾</m:t>
                    </m:r>
                  </m:oMath>
                </a14:m>
                <a:endParaRPr lang="en-US" sz="1800" dirty="0"/>
              </a:p>
              <a:p>
                <a:r>
                  <a:rPr lang="en-US" sz="1800" dirty="0"/>
                  <a:t>Number of clients </a:t>
                </a:r>
                <a14:m>
                  <m:oMath xmlns:m="http://schemas.openxmlformats.org/officeDocument/2006/math">
                    <m:r>
                      <a:rPr lang="en-US" sz="1800" b="0" i="1" smtClean="0">
                        <a:latin typeface="Cambria Math" panose="02040503050406030204" pitchFamily="18" charset="0"/>
                      </a:rPr>
                      <m:t>𝐿</m:t>
                    </m:r>
                  </m:oMath>
                </a14:m>
                <a:endParaRPr lang="en-US" sz="1800" dirty="0"/>
              </a:p>
              <a:p>
                <a:r>
                  <a:rPr lang="en-US" sz="1800" dirty="0"/>
                  <a:t>Datasets          with matrix form                           on client </a:t>
                </a:r>
                <a14:m>
                  <m:oMath xmlns:m="http://schemas.openxmlformats.org/officeDocument/2006/math">
                    <m:r>
                      <a:rPr lang="en-US" sz="1800" b="0" i="1" smtClean="0">
                        <a:latin typeface="Cambria Math" panose="02040503050406030204" pitchFamily="18" charset="0"/>
                      </a:rPr>
                      <m:t>𝑙</m:t>
                    </m:r>
                  </m:oMath>
                </a14:m>
                <a:r>
                  <a:rPr lang="en-US" sz="1800" dirty="0"/>
                  <a:t>, </a:t>
                </a:r>
                <a14:m>
                  <m:oMath xmlns:m="http://schemas.openxmlformats.org/officeDocument/2006/math">
                    <m:nary>
                      <m:naryPr>
                        <m:chr m:val="∑"/>
                        <m:ctrlPr>
                          <a:rPr lang="en-US" sz="1800" b="0" i="1" smtClean="0">
                            <a:latin typeface="Cambria Math" panose="02040503050406030204" pitchFamily="18" charset="0"/>
                          </a:rPr>
                        </m:ctrlPr>
                      </m:naryPr>
                      <m:sub>
                        <m:r>
                          <a:rPr lang="en-US" sz="1800" b="0" i="1" smtClean="0">
                            <a:latin typeface="Cambria Math" panose="02040503050406030204" pitchFamily="18" charset="0"/>
                          </a:rPr>
                          <m:t>𝑙</m:t>
                        </m:r>
                        <m:r>
                          <a:rPr lang="en-US" sz="1800" b="0" i="1" smtClean="0">
                            <a:latin typeface="Cambria Math" panose="02040503050406030204" pitchFamily="18" charset="0"/>
                          </a:rPr>
                          <m:t>=1</m:t>
                        </m:r>
                      </m:sub>
                      <m:sup>
                        <m:r>
                          <a:rPr lang="en-US" sz="1800" b="0" i="1" smtClean="0">
                            <a:latin typeface="Cambria Math" panose="02040503050406030204" pitchFamily="18" charset="0"/>
                          </a:rPr>
                          <m:t>𝐿</m:t>
                        </m:r>
                      </m:sup>
                      <m:e>
                        <m:sSup>
                          <m:sSupPr>
                            <m:ctrlPr>
                              <a:rPr lang="en-US" sz="1800" i="1">
                                <a:latin typeface="Cambria Math" panose="02040503050406030204" pitchFamily="18" charset="0"/>
                              </a:rPr>
                            </m:ctrlPr>
                          </m:sSupPr>
                          <m:e>
                            <m:r>
                              <a:rPr lang="en-US" sz="1800" i="1">
                                <a:latin typeface="Cambria Math" panose="02040503050406030204" pitchFamily="18" charset="0"/>
                              </a:rPr>
                              <m:t>𝑛</m:t>
                            </m:r>
                          </m:e>
                          <m:sup>
                            <m:d>
                              <m:dPr>
                                <m:ctrlPr>
                                  <a:rPr lang="en-US" sz="1800" i="1">
                                    <a:latin typeface="Cambria Math" panose="02040503050406030204" pitchFamily="18" charset="0"/>
                                  </a:rPr>
                                </m:ctrlPr>
                              </m:dPr>
                              <m:e>
                                <m:r>
                                  <a:rPr lang="en-US" sz="1800" i="1">
                                    <a:latin typeface="Cambria Math" panose="02040503050406030204" pitchFamily="18" charset="0"/>
                                  </a:rPr>
                                  <m:t>𝑙</m:t>
                                </m:r>
                              </m:e>
                            </m:d>
                          </m:sup>
                        </m:sSup>
                      </m:e>
                    </m:nary>
                    <m:r>
                      <a:rPr lang="en-US" sz="1800" b="0" i="1" smtClean="0">
                        <a:latin typeface="Cambria Math" panose="02040503050406030204" pitchFamily="18" charset="0"/>
                      </a:rPr>
                      <m:t>=</m:t>
                    </m:r>
                    <m:r>
                      <a:rPr lang="en-US" sz="1800" b="0" i="1" smtClean="0">
                        <a:latin typeface="Cambria Math" panose="02040503050406030204" pitchFamily="18" charset="0"/>
                      </a:rPr>
                      <m:t>𝑛</m:t>
                    </m:r>
                  </m:oMath>
                </a14:m>
                <a:endParaRPr lang="en-US" sz="1800" dirty="0"/>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15190" y="1649705"/>
                <a:ext cx="10161782" cy="600122"/>
              </a:xfrm>
              <a:prstGeom prst="rect">
                <a:avLst/>
              </a:prstGeom>
              <a:blipFill>
                <a:blip r:embed="rId3"/>
                <a:stretch>
                  <a:fillRect b="-196939"/>
                </a:stretch>
              </a:blipFill>
              <a:ln>
                <a:noFill/>
              </a:ln>
            </p:spPr>
            <p:txBody>
              <a:bodyPr/>
              <a:lstStyle/>
              <a:p>
                <a:r>
                  <a:rPr lang="en-US">
                    <a:noFill/>
                  </a:rPr>
                  <a:t> </a:t>
                </a:r>
              </a:p>
            </p:txBody>
          </p:sp>
        </mc:Fallback>
      </mc:AlternateContent>
      <p:pic>
        <p:nvPicPr>
          <p:cNvPr id="17" name="Picture 8">
            <a:extLst>
              <a:ext uri="{FF2B5EF4-FFF2-40B4-BE49-F238E27FC236}">
                <a16:creationId xmlns:a16="http://schemas.microsoft.com/office/drawing/2014/main" id="{D33A6B36-5455-3D69-BC9B-3CE6A246D8D9}"/>
              </a:ext>
            </a:extLst>
          </p:cNvPr>
          <p:cNvPicPr>
            <a:picLocks noChangeAspect="1"/>
          </p:cNvPicPr>
          <p:nvPr/>
        </p:nvPicPr>
        <p:blipFill>
          <a:blip r:embed="rId4"/>
          <a:stretch>
            <a:fillRect/>
          </a:stretch>
        </p:blipFill>
        <p:spPr>
          <a:xfrm>
            <a:off x="2296270" y="2368634"/>
            <a:ext cx="436882" cy="279119"/>
          </a:xfrm>
          <a:prstGeom prst="rect">
            <a:avLst/>
          </a:prstGeom>
        </p:spPr>
      </p:pic>
      <p:pic>
        <p:nvPicPr>
          <p:cNvPr id="18" name="Picture 21">
            <a:extLst>
              <a:ext uri="{FF2B5EF4-FFF2-40B4-BE49-F238E27FC236}">
                <a16:creationId xmlns:a16="http://schemas.microsoft.com/office/drawing/2014/main" id="{40EE61BD-BDBD-8F12-6731-BB366A447A48}"/>
              </a:ext>
            </a:extLst>
          </p:cNvPr>
          <p:cNvPicPr>
            <a:picLocks noChangeAspect="1"/>
          </p:cNvPicPr>
          <p:nvPr/>
        </p:nvPicPr>
        <p:blipFill>
          <a:blip r:embed="rId5"/>
          <a:stretch>
            <a:fillRect/>
          </a:stretch>
        </p:blipFill>
        <p:spPr>
          <a:xfrm>
            <a:off x="4337641" y="2342217"/>
            <a:ext cx="1399968" cy="323960"/>
          </a:xfrm>
          <a:prstGeom prst="rect">
            <a:avLst/>
          </a:prstGeom>
        </p:spPr>
      </p:pic>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2" y="2908790"/>
                <a:ext cx="11514487" cy="461665"/>
              </a:xfrm>
              <a:prstGeom prst="rect">
                <a:avLst/>
              </a:prstGeom>
              <a:noFill/>
            </p:spPr>
            <p:txBody>
              <a:bodyPr wrap="square" rtlCol="0">
                <a:spAutoFit/>
              </a:bodyPr>
              <a:lstStyle/>
              <a:p>
                <a:pPr lvl="0">
                  <a:defRPr/>
                </a:pPr>
                <a:r>
                  <a:rPr lang="en-US" altLang="zh-CN" sz="2400" dirty="0"/>
                  <a:t>Server finds </a:t>
                </a:r>
                <a14:m>
                  <m:oMath xmlns:m="http://schemas.openxmlformats.org/officeDocument/2006/math">
                    <m:r>
                      <a:rPr lang="en-US" altLang="zh-CN" sz="2400" i="1" dirty="0" smtClean="0">
                        <a:latin typeface="Cambria Math" panose="02040503050406030204" pitchFamily="18" charset="0"/>
                      </a:rPr>
                      <m:t>𝐾</m:t>
                    </m:r>
                  </m:oMath>
                </a14:m>
                <a:r>
                  <a:rPr lang="en-US" altLang="zh-CN" sz="2400" dirty="0"/>
                  <a:t> global centroids                                      that minimize the objective</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908790"/>
                <a:ext cx="11514487" cy="461665"/>
              </a:xfrm>
              <a:prstGeom prst="rect">
                <a:avLst/>
              </a:prstGeom>
              <a:blipFill>
                <a:blip r:embed="rId6"/>
                <a:stretch>
                  <a:fillRect l="-794" t="-10526" b="-28947"/>
                </a:stretch>
              </a:blipFill>
            </p:spPr>
            <p:txBody>
              <a:bodyPr/>
              <a:lstStyle/>
              <a:p>
                <a:r>
                  <a:rPr lang="en-US">
                    <a:noFill/>
                  </a:rPr>
                  <a:t> </a:t>
                </a:r>
              </a:p>
            </p:txBody>
          </p:sp>
        </mc:Fallback>
      </mc:AlternateContent>
      <p:pic>
        <p:nvPicPr>
          <p:cNvPr id="22" name="Picture 10">
            <a:extLst>
              <a:ext uri="{FF2B5EF4-FFF2-40B4-BE49-F238E27FC236}">
                <a16:creationId xmlns:a16="http://schemas.microsoft.com/office/drawing/2014/main" id="{2B150007-6882-83D2-AB6F-0E46C5132215}"/>
              </a:ext>
            </a:extLst>
          </p:cNvPr>
          <p:cNvPicPr>
            <a:picLocks noChangeAspect="1"/>
          </p:cNvPicPr>
          <p:nvPr/>
        </p:nvPicPr>
        <p:blipFill>
          <a:blip r:embed="rId7"/>
          <a:stretch>
            <a:fillRect/>
          </a:stretch>
        </p:blipFill>
        <p:spPr>
          <a:xfrm>
            <a:off x="4452529" y="2961812"/>
            <a:ext cx="2425825" cy="355619"/>
          </a:xfrm>
          <a:prstGeom prst="rect">
            <a:avLst/>
          </a:prstGeom>
        </p:spPr>
      </p:pic>
      <p:pic>
        <p:nvPicPr>
          <p:cNvPr id="23" name="Picture 16">
            <a:extLst>
              <a:ext uri="{FF2B5EF4-FFF2-40B4-BE49-F238E27FC236}">
                <a16:creationId xmlns:a16="http://schemas.microsoft.com/office/drawing/2014/main" id="{3167546B-8BA4-416C-F454-84E938F84BA4}"/>
              </a:ext>
            </a:extLst>
          </p:cNvPr>
          <p:cNvPicPr>
            <a:picLocks noChangeAspect="1"/>
          </p:cNvPicPr>
          <p:nvPr/>
        </p:nvPicPr>
        <p:blipFill>
          <a:blip r:embed="rId8"/>
          <a:stretch>
            <a:fillRect/>
          </a:stretch>
        </p:blipFill>
        <p:spPr>
          <a:xfrm>
            <a:off x="3422512" y="3458388"/>
            <a:ext cx="5346975" cy="939848"/>
          </a:xfrm>
          <a:prstGeom prst="rect">
            <a:avLst/>
          </a:prstGeom>
        </p:spPr>
      </p:pic>
      <mc:AlternateContent xmlns:mc="http://schemas.openxmlformats.org/markup-compatibility/2006" xmlns:a14="http://schemas.microsoft.com/office/drawing/2010/main">
        <mc:Choice Requires="a14">
          <p:sp>
            <p:nvSpPr>
              <p:cNvPr id="24" name="TextBox 45">
                <a:extLst>
                  <a:ext uri="{FF2B5EF4-FFF2-40B4-BE49-F238E27FC236}">
                    <a16:creationId xmlns:a16="http://schemas.microsoft.com/office/drawing/2014/main" id="{2B1089E9-A049-4E7B-A562-2EA8E4245FB5}"/>
                  </a:ext>
                </a:extLst>
              </p:cNvPr>
              <p:cNvSpPr txBox="1"/>
              <p:nvPr/>
            </p:nvSpPr>
            <p:spPr>
              <a:xfrm>
                <a:off x="482042" y="4632590"/>
                <a:ext cx="11709958" cy="461665"/>
              </a:xfrm>
              <a:prstGeom prst="rect">
                <a:avLst/>
              </a:prstGeom>
              <a:noFill/>
            </p:spPr>
            <p:txBody>
              <a:bodyPr wrap="square" rtlCol="0">
                <a:spAutoFit/>
              </a:bodyPr>
              <a:lstStyle/>
              <a:p>
                <a:pPr lvl="0">
                  <a:defRPr/>
                </a:pPr>
                <a:r>
                  <a:rPr lang="en-US" altLang="zh-CN" sz="2400" dirty="0"/>
                  <a:t>                        corresponds to the </a:t>
                </a:r>
                <a14:m>
                  <m:oMath xmlns:m="http://schemas.openxmlformats.org/officeDocument/2006/math">
                    <m:r>
                      <a:rPr lang="en-US" altLang="zh-CN" sz="2400" b="0" i="1" smtClean="0">
                        <a:latin typeface="Cambria Math" panose="02040503050406030204" pitchFamily="18" charset="0"/>
                      </a:rPr>
                      <m:t>𝑙</m:t>
                    </m:r>
                  </m:oMath>
                </a14:m>
                <a:r>
                  <a:rPr lang="en-US" altLang="zh-CN" sz="2400" dirty="0" err="1"/>
                  <a:t>th</a:t>
                </a:r>
                <a:r>
                  <a:rPr lang="en-US" altLang="zh-CN" sz="2400" dirty="0"/>
                  <a:t> client centroid assignment matrix (induced at the server)</a:t>
                </a:r>
              </a:p>
            </p:txBody>
          </p:sp>
        </mc:Choice>
        <mc:Fallback xmlns="">
          <p:sp>
            <p:nvSpPr>
              <p:cNvPr id="2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632590"/>
                <a:ext cx="11709958" cy="461665"/>
              </a:xfrm>
              <a:prstGeom prst="rect">
                <a:avLst/>
              </a:prstGeom>
              <a:blipFill>
                <a:blip r:embed="rId9"/>
                <a:stretch>
                  <a:fillRect t="-10526" r="-469" b="-28947"/>
                </a:stretch>
              </a:blipFill>
            </p:spPr>
            <p:txBody>
              <a:bodyPr/>
              <a:lstStyle/>
              <a:p>
                <a:r>
                  <a:rPr lang="en-US">
                    <a:noFill/>
                  </a:rPr>
                  <a:t> </a:t>
                </a:r>
              </a:p>
            </p:txBody>
          </p:sp>
        </mc:Fallback>
      </mc:AlternateContent>
      <p:pic>
        <p:nvPicPr>
          <p:cNvPr id="25" name="Picture 14">
            <a:extLst>
              <a:ext uri="{FF2B5EF4-FFF2-40B4-BE49-F238E27FC236}">
                <a16:creationId xmlns:a16="http://schemas.microsoft.com/office/drawing/2014/main" id="{3AD622B5-80BC-619B-969F-CBA487FA4BFB}"/>
              </a:ext>
            </a:extLst>
          </p:cNvPr>
          <p:cNvPicPr>
            <a:picLocks noChangeAspect="1"/>
          </p:cNvPicPr>
          <p:nvPr/>
        </p:nvPicPr>
        <p:blipFill>
          <a:blip r:embed="rId10"/>
          <a:stretch>
            <a:fillRect/>
          </a:stretch>
        </p:blipFill>
        <p:spPr>
          <a:xfrm>
            <a:off x="552380" y="4632590"/>
            <a:ext cx="1625684" cy="431823"/>
          </a:xfrm>
          <a:prstGeom prst="rect">
            <a:avLst/>
          </a:prstGeom>
        </p:spPr>
      </p:pic>
    </p:spTree>
    <p:extLst>
      <p:ext uri="{BB962C8B-B14F-4D97-AF65-F5344CB8AC3E}">
        <p14:creationId xmlns:p14="http://schemas.microsoft.com/office/powerpoint/2010/main" val="2417692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Client side clustering </a:t>
            </a:r>
          </a:p>
          <a:p>
            <a:pPr lvl="1">
              <a:buFont typeface="Wingdings" panose="05000000000000000000" pitchFamily="2" charset="2"/>
              <a:buChar char="§"/>
            </a:pPr>
            <a:r>
              <a:rPr lang="en-US" sz="1500" dirty="0">
                <a:solidFill>
                  <a:srgbClr val="0070C0"/>
                </a:solidFill>
              </a:rPr>
              <a:t>K-means++ initialization </a:t>
            </a:r>
            <a:r>
              <a:rPr lang="en-US" sz="1500" dirty="0"/>
              <a:t>for </a:t>
            </a:r>
            <a:r>
              <a:rPr lang="en-US" sz="1500" dirty="0">
                <a:solidFill>
                  <a:srgbClr val="FF0000"/>
                </a:solidFill>
              </a:rPr>
              <a:t>exact unlearning </a:t>
            </a:r>
            <a:r>
              <a:rPr lang="en-US" sz="1500" dirty="0"/>
              <a:t>and</a:t>
            </a:r>
            <a:r>
              <a:rPr lang="en-US" sz="1500" dirty="0">
                <a:solidFill>
                  <a:srgbClr val="FF0000"/>
                </a:solidFill>
              </a:rPr>
              <a:t> good loss guarantee</a:t>
            </a:r>
            <a:endParaRPr lang="en-US" altLang="zh-CN" sz="1500" dirty="0"/>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4080023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Client side clustering </a:t>
            </a:r>
          </a:p>
          <a:p>
            <a:pPr lvl="1">
              <a:buFont typeface="Wingdings" panose="05000000000000000000" pitchFamily="2" charset="2"/>
              <a:buChar char="§"/>
            </a:pPr>
            <a:r>
              <a:rPr lang="en-US" sz="1500" dirty="0">
                <a:solidFill>
                  <a:srgbClr val="0070C0"/>
                </a:solidFill>
              </a:rPr>
              <a:t>K-means++ initialization </a:t>
            </a:r>
            <a:r>
              <a:rPr lang="en-US" sz="1500" dirty="0"/>
              <a:t>for </a:t>
            </a:r>
            <a:r>
              <a:rPr lang="en-US" sz="1500" dirty="0">
                <a:solidFill>
                  <a:srgbClr val="FF0000"/>
                </a:solidFill>
              </a:rPr>
              <a:t>exact unlearning </a:t>
            </a:r>
            <a:r>
              <a:rPr lang="en-US" sz="1500" dirty="0"/>
              <a:t>and</a:t>
            </a:r>
            <a:r>
              <a:rPr lang="en-US" sz="1500" dirty="0">
                <a:solidFill>
                  <a:srgbClr val="FF0000"/>
                </a:solidFill>
              </a:rPr>
              <a:t> good loss guarantee</a:t>
            </a:r>
            <a:endParaRPr lang="en-US" sz="1500" dirty="0"/>
          </a:p>
          <a:p>
            <a:pPr lvl="1">
              <a:buFont typeface="Wingdings" panose="05000000000000000000" pitchFamily="2" charset="2"/>
              <a:buChar char="§"/>
            </a:pPr>
            <a:r>
              <a:rPr lang="en-US" sz="1500" dirty="0">
                <a:solidFill>
                  <a:srgbClr val="0070C0"/>
                </a:solidFill>
              </a:rPr>
              <a:t>Quantization and cluster size encoding </a:t>
            </a:r>
            <a:r>
              <a:rPr lang="en-US" sz="1500" dirty="0"/>
              <a:t>for </a:t>
            </a:r>
            <a:r>
              <a:rPr lang="en-US" sz="1500" dirty="0">
                <a:solidFill>
                  <a:srgbClr val="FF0000"/>
                </a:solidFill>
              </a:rPr>
              <a:t>privacy</a:t>
            </a:r>
            <a:r>
              <a:rPr lang="en-US" sz="1500" dirty="0"/>
              <a:t> and </a:t>
            </a:r>
            <a:r>
              <a:rPr lang="en-US" sz="1500" dirty="0">
                <a:solidFill>
                  <a:srgbClr val="FF0000"/>
                </a:solidFill>
              </a:rPr>
              <a:t>low unlearn complexity</a:t>
            </a:r>
            <a:endParaRPr lang="en-US" altLang="zh-CN" sz="1500" dirty="0"/>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2907395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Client side clustering </a:t>
            </a:r>
          </a:p>
          <a:p>
            <a:pPr lvl="1">
              <a:buFont typeface="Wingdings" panose="05000000000000000000" pitchFamily="2" charset="2"/>
              <a:buChar char="§"/>
            </a:pPr>
            <a:r>
              <a:rPr lang="en-US" sz="1500" dirty="0">
                <a:solidFill>
                  <a:srgbClr val="0070C0"/>
                </a:solidFill>
              </a:rPr>
              <a:t>K-means++ initialization </a:t>
            </a:r>
            <a:r>
              <a:rPr lang="en-US" sz="1500" dirty="0"/>
              <a:t>for </a:t>
            </a:r>
            <a:r>
              <a:rPr lang="en-US" sz="1500" dirty="0">
                <a:solidFill>
                  <a:srgbClr val="FF0000"/>
                </a:solidFill>
              </a:rPr>
              <a:t>exact unlearning </a:t>
            </a:r>
            <a:r>
              <a:rPr lang="en-US" sz="1500" dirty="0"/>
              <a:t>and</a:t>
            </a:r>
            <a:r>
              <a:rPr lang="en-US" sz="1500" dirty="0">
                <a:solidFill>
                  <a:srgbClr val="FF0000"/>
                </a:solidFill>
              </a:rPr>
              <a:t> good loss guarantee</a:t>
            </a:r>
            <a:endParaRPr lang="en-US" sz="1500" dirty="0"/>
          </a:p>
          <a:p>
            <a:pPr lvl="1">
              <a:buFont typeface="Wingdings" panose="05000000000000000000" pitchFamily="2" charset="2"/>
              <a:buChar char="§"/>
            </a:pPr>
            <a:r>
              <a:rPr lang="en-US" sz="1500" dirty="0">
                <a:solidFill>
                  <a:srgbClr val="0070C0"/>
                </a:solidFill>
              </a:rPr>
              <a:t>Quantization and cluster size encoding </a:t>
            </a:r>
            <a:r>
              <a:rPr lang="en-US" sz="1500" dirty="0"/>
              <a:t>for </a:t>
            </a:r>
            <a:r>
              <a:rPr lang="en-US" sz="1500" dirty="0">
                <a:solidFill>
                  <a:srgbClr val="FF0000"/>
                </a:solidFill>
              </a:rPr>
              <a:t>privacy</a:t>
            </a:r>
            <a:r>
              <a:rPr lang="en-US" sz="1500" dirty="0"/>
              <a:t> and </a:t>
            </a:r>
            <a:r>
              <a:rPr lang="en-US" sz="1500" dirty="0">
                <a:solidFill>
                  <a:srgbClr val="FF0000"/>
                </a:solidFill>
              </a:rPr>
              <a:t>low unlearn complexity</a:t>
            </a:r>
            <a:endParaRPr lang="en-US" sz="1500" dirty="0"/>
          </a:p>
          <a:p>
            <a:pPr lvl="1">
              <a:buFont typeface="Wingdings" panose="05000000000000000000" pitchFamily="2" charset="2"/>
              <a:buChar char="§"/>
            </a:pPr>
            <a:r>
              <a:rPr lang="en-US" sz="1500" dirty="0">
                <a:solidFill>
                  <a:srgbClr val="0070C0"/>
                </a:solidFill>
              </a:rPr>
              <a:t>Secure compressed </a:t>
            </a:r>
            <a:r>
              <a:rPr lang="en-US" altLang="zh-CN" sz="1500" dirty="0">
                <a:solidFill>
                  <a:srgbClr val="0070C0"/>
                </a:solidFill>
              </a:rPr>
              <a:t>multiset aggregation (SCMA) </a:t>
            </a:r>
            <a:r>
              <a:rPr lang="en-US" altLang="zh-CN" sz="1500" dirty="0"/>
              <a:t>for </a:t>
            </a:r>
            <a:r>
              <a:rPr lang="en-US" altLang="zh-CN" sz="1500" dirty="0">
                <a:solidFill>
                  <a:srgbClr val="FF0000"/>
                </a:solidFill>
              </a:rPr>
              <a:t>privacy</a:t>
            </a:r>
            <a:r>
              <a:rPr lang="en-US" altLang="zh-CN" sz="1500" dirty="0"/>
              <a:t> and </a:t>
            </a:r>
            <a:r>
              <a:rPr lang="en-US" altLang="zh-CN" sz="1500" dirty="0">
                <a:solidFill>
                  <a:srgbClr val="FF0000"/>
                </a:solidFill>
              </a:rPr>
              <a:t>low communication complexity</a:t>
            </a:r>
            <a:endParaRPr lang="en-US" altLang="zh-CN" sz="1500" dirty="0"/>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3843170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2128256"/>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Client side clustering </a:t>
            </a:r>
          </a:p>
          <a:p>
            <a:pPr lvl="1">
              <a:buFont typeface="Wingdings" panose="05000000000000000000" pitchFamily="2" charset="2"/>
              <a:buChar char="§"/>
            </a:pPr>
            <a:r>
              <a:rPr lang="en-US" sz="1500" dirty="0">
                <a:solidFill>
                  <a:srgbClr val="0070C0"/>
                </a:solidFill>
              </a:rPr>
              <a:t>K-means++ initialization </a:t>
            </a:r>
            <a:r>
              <a:rPr lang="en-US" sz="1500" dirty="0"/>
              <a:t>for </a:t>
            </a:r>
            <a:r>
              <a:rPr lang="en-US" sz="1500" dirty="0">
                <a:solidFill>
                  <a:srgbClr val="FF0000"/>
                </a:solidFill>
              </a:rPr>
              <a:t>exact unlearning </a:t>
            </a:r>
            <a:r>
              <a:rPr lang="en-US" sz="1500" dirty="0"/>
              <a:t>and</a:t>
            </a:r>
            <a:r>
              <a:rPr lang="en-US" sz="1500" dirty="0">
                <a:solidFill>
                  <a:srgbClr val="FF0000"/>
                </a:solidFill>
              </a:rPr>
              <a:t> good loss guarantee</a:t>
            </a:r>
            <a:endParaRPr lang="en-US" sz="1500" dirty="0"/>
          </a:p>
          <a:p>
            <a:pPr lvl="1">
              <a:buFont typeface="Wingdings" panose="05000000000000000000" pitchFamily="2" charset="2"/>
              <a:buChar char="§"/>
            </a:pPr>
            <a:r>
              <a:rPr lang="en-US" sz="1500" dirty="0">
                <a:solidFill>
                  <a:srgbClr val="0070C0"/>
                </a:solidFill>
              </a:rPr>
              <a:t>Quantization and cluster size encoding </a:t>
            </a:r>
            <a:r>
              <a:rPr lang="en-US" sz="1500" dirty="0"/>
              <a:t>for </a:t>
            </a:r>
            <a:r>
              <a:rPr lang="en-US" sz="1500" dirty="0">
                <a:solidFill>
                  <a:srgbClr val="FF0000"/>
                </a:solidFill>
              </a:rPr>
              <a:t>privacy</a:t>
            </a:r>
            <a:r>
              <a:rPr lang="en-US" sz="1500" dirty="0"/>
              <a:t> and </a:t>
            </a:r>
            <a:r>
              <a:rPr lang="en-US" sz="1500" dirty="0">
                <a:solidFill>
                  <a:srgbClr val="FF0000"/>
                </a:solidFill>
              </a:rPr>
              <a:t>low unlearn complexity</a:t>
            </a:r>
            <a:endParaRPr lang="en-US" sz="1500" dirty="0"/>
          </a:p>
          <a:p>
            <a:pPr lvl="1">
              <a:buFont typeface="Wingdings" panose="05000000000000000000" pitchFamily="2" charset="2"/>
              <a:buChar char="§"/>
            </a:pPr>
            <a:r>
              <a:rPr lang="en-US" sz="1500" dirty="0">
                <a:solidFill>
                  <a:srgbClr val="0070C0"/>
                </a:solidFill>
              </a:rPr>
              <a:t>Secure compressed </a:t>
            </a:r>
            <a:r>
              <a:rPr lang="en-US" altLang="zh-CN" sz="1500" dirty="0">
                <a:solidFill>
                  <a:srgbClr val="0070C0"/>
                </a:solidFill>
              </a:rPr>
              <a:t>multiset aggregation (SCMA) </a:t>
            </a:r>
            <a:r>
              <a:rPr lang="en-US" altLang="zh-CN" sz="1500" dirty="0"/>
              <a:t>for </a:t>
            </a:r>
            <a:r>
              <a:rPr lang="en-US" altLang="zh-CN" sz="1500" dirty="0">
                <a:solidFill>
                  <a:srgbClr val="FF0000"/>
                </a:solidFill>
              </a:rPr>
              <a:t>privacy</a:t>
            </a:r>
            <a:r>
              <a:rPr lang="en-US" altLang="zh-CN" sz="1500" dirty="0"/>
              <a:t> and </a:t>
            </a:r>
            <a:r>
              <a:rPr lang="en-US" altLang="zh-CN" sz="1500" dirty="0">
                <a:solidFill>
                  <a:srgbClr val="FF0000"/>
                </a:solidFill>
              </a:rPr>
              <a:t>low communication complexity</a:t>
            </a:r>
            <a:endParaRPr lang="en-US" altLang="zh-CN" sz="1500" dirty="0"/>
          </a:p>
          <a:p>
            <a:r>
              <a:rPr lang="en-US" sz="1800" dirty="0"/>
              <a:t>Server side clustering</a:t>
            </a:r>
            <a:endParaRPr lang="en-US" sz="1200" dirty="0"/>
          </a:p>
          <a:p>
            <a:pPr lvl="1">
              <a:buFont typeface="Wingdings" panose="05000000000000000000" pitchFamily="2" charset="2"/>
              <a:buChar char="§"/>
            </a:pPr>
            <a:r>
              <a:rPr lang="en-US" sz="1500" dirty="0">
                <a:solidFill>
                  <a:srgbClr val="0070C0"/>
                </a:solidFill>
              </a:rPr>
              <a:t>Client cluster aggregation (centroid and cluster size)</a:t>
            </a:r>
            <a:endParaRPr lang="en-US" sz="1500" dirty="0"/>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1191775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ne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hot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F</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52844502-EAA0-EB91-EC35-7BA7D69345BD}"/>
              </a:ext>
            </a:extLst>
          </p:cNvPr>
          <p:cNvPicPr>
            <a:picLocks noChangeAspect="1"/>
          </p:cNvPicPr>
          <p:nvPr/>
        </p:nvPicPr>
        <p:blipFill>
          <a:blip r:embed="rId3"/>
          <a:stretch>
            <a:fillRect/>
          </a:stretch>
        </p:blipFill>
        <p:spPr>
          <a:xfrm>
            <a:off x="377009" y="1227373"/>
            <a:ext cx="11164291" cy="2153299"/>
          </a:xfrm>
          <a:prstGeom prst="rect">
            <a:avLst/>
          </a:prstGeom>
        </p:spPr>
      </p:pic>
      <p:sp>
        <p:nvSpPr>
          <p:cNvPr id="28" name="Content Placeholder 5">
            <a:extLst>
              <a:ext uri="{FF2B5EF4-FFF2-40B4-BE49-F238E27FC236}">
                <a16:creationId xmlns:a16="http://schemas.microsoft.com/office/drawing/2014/main" id="{DDB85DF0-17F5-6117-1188-F378BF0CCE97}"/>
              </a:ext>
            </a:extLst>
          </p:cNvPr>
          <p:cNvSpPr txBox="1">
            <a:spLocks/>
          </p:cNvSpPr>
          <p:nvPr/>
        </p:nvSpPr>
        <p:spPr>
          <a:xfrm>
            <a:off x="1086011" y="4083701"/>
            <a:ext cx="10910518" cy="2128256"/>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Client side clustering </a:t>
            </a:r>
          </a:p>
          <a:p>
            <a:pPr lvl="1">
              <a:buFont typeface="Wingdings" panose="05000000000000000000" pitchFamily="2" charset="2"/>
              <a:buChar char="§"/>
            </a:pPr>
            <a:r>
              <a:rPr lang="en-US" sz="1500" dirty="0">
                <a:solidFill>
                  <a:srgbClr val="0070C0"/>
                </a:solidFill>
              </a:rPr>
              <a:t>K-means++ initialization </a:t>
            </a:r>
            <a:r>
              <a:rPr lang="en-US" sz="1500" dirty="0"/>
              <a:t>for </a:t>
            </a:r>
            <a:r>
              <a:rPr lang="en-US" sz="1500" dirty="0">
                <a:solidFill>
                  <a:srgbClr val="FF0000"/>
                </a:solidFill>
              </a:rPr>
              <a:t>exact unlearning </a:t>
            </a:r>
            <a:r>
              <a:rPr lang="en-US" sz="1500" dirty="0"/>
              <a:t>and</a:t>
            </a:r>
            <a:r>
              <a:rPr lang="en-US" sz="1500" dirty="0">
                <a:solidFill>
                  <a:srgbClr val="FF0000"/>
                </a:solidFill>
              </a:rPr>
              <a:t> good loss guarantee</a:t>
            </a:r>
            <a:endParaRPr lang="en-US" sz="1500" dirty="0"/>
          </a:p>
          <a:p>
            <a:pPr lvl="1">
              <a:buFont typeface="Wingdings" panose="05000000000000000000" pitchFamily="2" charset="2"/>
              <a:buChar char="§"/>
            </a:pPr>
            <a:r>
              <a:rPr lang="en-US" sz="1500" dirty="0">
                <a:solidFill>
                  <a:srgbClr val="0070C0"/>
                </a:solidFill>
              </a:rPr>
              <a:t>Quantization and cluster size encoding </a:t>
            </a:r>
            <a:r>
              <a:rPr lang="en-US" sz="1500" dirty="0"/>
              <a:t>for </a:t>
            </a:r>
            <a:r>
              <a:rPr lang="en-US" sz="1500" dirty="0">
                <a:solidFill>
                  <a:srgbClr val="FF0000"/>
                </a:solidFill>
              </a:rPr>
              <a:t>privacy</a:t>
            </a:r>
            <a:r>
              <a:rPr lang="en-US" sz="1500" dirty="0"/>
              <a:t> and </a:t>
            </a:r>
            <a:r>
              <a:rPr lang="en-US" sz="1500" dirty="0">
                <a:solidFill>
                  <a:srgbClr val="FF0000"/>
                </a:solidFill>
              </a:rPr>
              <a:t>low unlearn complexity</a:t>
            </a:r>
            <a:endParaRPr lang="en-US" sz="1500" dirty="0"/>
          </a:p>
          <a:p>
            <a:pPr lvl="1">
              <a:buFont typeface="Wingdings" panose="05000000000000000000" pitchFamily="2" charset="2"/>
              <a:buChar char="§"/>
            </a:pPr>
            <a:r>
              <a:rPr lang="en-US" sz="1500" dirty="0">
                <a:solidFill>
                  <a:srgbClr val="0070C0"/>
                </a:solidFill>
              </a:rPr>
              <a:t>Secure compressed </a:t>
            </a:r>
            <a:r>
              <a:rPr lang="en-US" altLang="zh-CN" sz="1500" dirty="0">
                <a:solidFill>
                  <a:srgbClr val="0070C0"/>
                </a:solidFill>
              </a:rPr>
              <a:t>multiset aggregation (SCMA) </a:t>
            </a:r>
            <a:r>
              <a:rPr lang="en-US" altLang="zh-CN" sz="1500" dirty="0"/>
              <a:t>for </a:t>
            </a:r>
            <a:r>
              <a:rPr lang="en-US" altLang="zh-CN" sz="1500" dirty="0">
                <a:solidFill>
                  <a:srgbClr val="FF0000"/>
                </a:solidFill>
              </a:rPr>
              <a:t>privacy</a:t>
            </a:r>
            <a:r>
              <a:rPr lang="en-US" altLang="zh-CN" sz="1500" dirty="0"/>
              <a:t> and </a:t>
            </a:r>
            <a:r>
              <a:rPr lang="en-US" altLang="zh-CN" sz="1500" dirty="0">
                <a:solidFill>
                  <a:srgbClr val="FF0000"/>
                </a:solidFill>
              </a:rPr>
              <a:t>low communication complexity</a:t>
            </a:r>
            <a:endParaRPr lang="en-US" altLang="zh-CN" sz="1500" dirty="0"/>
          </a:p>
          <a:p>
            <a:r>
              <a:rPr lang="en-US" sz="1800" dirty="0"/>
              <a:t>Server side clustering</a:t>
            </a:r>
            <a:endParaRPr lang="en-US" sz="1200" dirty="0"/>
          </a:p>
          <a:p>
            <a:pPr lvl="1">
              <a:buFont typeface="Wingdings" panose="05000000000000000000" pitchFamily="2" charset="2"/>
              <a:buChar char="§"/>
            </a:pPr>
            <a:r>
              <a:rPr lang="en-US" sz="1500" dirty="0">
                <a:solidFill>
                  <a:srgbClr val="0070C0"/>
                </a:solidFill>
              </a:rPr>
              <a:t>Client cluster aggregation (centroid and cluster size)</a:t>
            </a:r>
          </a:p>
          <a:p>
            <a:pPr lvl="1">
              <a:buFont typeface="Wingdings" panose="05000000000000000000" pitchFamily="2" charset="2"/>
              <a:buChar char="§"/>
            </a:pPr>
            <a:r>
              <a:rPr lang="en-US" sz="1500" dirty="0">
                <a:solidFill>
                  <a:srgbClr val="0070C0"/>
                </a:solidFill>
              </a:rPr>
              <a:t>K-means++ on aggregated clusters</a:t>
            </a:r>
            <a:endParaRPr lang="en-US" sz="1500" dirty="0"/>
          </a:p>
        </p:txBody>
      </p:sp>
      <p:sp>
        <p:nvSpPr>
          <p:cNvPr id="29"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The framework</a:t>
            </a:r>
            <a:endParaRPr lang="en-US" sz="2400" dirty="0"/>
          </a:p>
        </p:txBody>
      </p:sp>
    </p:spTree>
    <p:extLst>
      <p:ext uri="{BB962C8B-B14F-4D97-AF65-F5344CB8AC3E}">
        <p14:creationId xmlns:p14="http://schemas.microsoft.com/office/powerpoint/2010/main" val="3361111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780" y="4006216"/>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7164" y="3703747"/>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8727" y="4539791"/>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4" descr="Bank Logo Vector Art, Icons, and Graphics for Free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6258" y="3415036"/>
            <a:ext cx="781439" cy="78143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File:Facebook Logo 2023.png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914" y="3973978"/>
            <a:ext cx="409068" cy="40906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Twitter Goes Dark and Launches New Logo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3307" y="4125430"/>
            <a:ext cx="694963" cy="34748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2" descr="File:Google &quot;G&quot; logo.svg - Wikimedia Comm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2617" y="4286380"/>
            <a:ext cx="450378" cy="450378"/>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直接箭头连接符 87"/>
          <p:cNvCxnSpPr/>
          <p:nvPr/>
        </p:nvCxnSpPr>
        <p:spPr>
          <a:xfrm flipV="1">
            <a:off x="1843712" y="4525701"/>
            <a:ext cx="70050" cy="1349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p:nvPr/>
        </p:nvCxnSpPr>
        <p:spPr>
          <a:xfrm flipV="1">
            <a:off x="1843712" y="4766471"/>
            <a:ext cx="622130" cy="11085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V="1">
            <a:off x="1843712" y="4472912"/>
            <a:ext cx="1265534" cy="140215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nvCxnSpPr>
        <p:spPr>
          <a:xfrm flipV="1">
            <a:off x="3353208" y="4766471"/>
            <a:ext cx="1007777" cy="11085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p:cNvCxnSpPr/>
          <p:nvPr/>
        </p:nvCxnSpPr>
        <p:spPr>
          <a:xfrm flipV="1">
            <a:off x="2572800" y="5267164"/>
            <a:ext cx="780408" cy="64316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a:stCxn id="100" idx="0"/>
          </p:cNvCxnSpPr>
          <p:nvPr/>
        </p:nvCxnSpPr>
        <p:spPr>
          <a:xfrm flipV="1">
            <a:off x="4983016" y="4525701"/>
            <a:ext cx="696734" cy="137213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a:stCxn id="100" idx="0"/>
          </p:cNvCxnSpPr>
          <p:nvPr/>
        </p:nvCxnSpPr>
        <p:spPr>
          <a:xfrm flipV="1">
            <a:off x="4983016" y="4032889"/>
            <a:ext cx="192147" cy="186494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文本框 94"/>
              <p:cNvSpPr txBox="1"/>
              <p:nvPr/>
            </p:nvSpPr>
            <p:spPr>
              <a:xfrm>
                <a:off x="3460166" y="5677869"/>
                <a:ext cx="1492419"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US" sz="4000" dirty="0"/>
              </a:p>
            </p:txBody>
          </p:sp>
        </mc:Choice>
        <mc:Fallback xmlns="">
          <p:sp>
            <p:nvSpPr>
              <p:cNvPr id="95" name="文本框 94"/>
              <p:cNvSpPr txBox="1">
                <a:spLocks noRot="1" noChangeAspect="1" noMove="1" noResize="1" noEditPoints="1" noAdjustHandles="1" noChangeArrowheads="1" noChangeShapeType="1" noTextEdit="1"/>
              </p:cNvSpPr>
              <p:nvPr/>
            </p:nvSpPr>
            <p:spPr>
              <a:xfrm>
                <a:off x="3460166" y="5677869"/>
                <a:ext cx="1492419" cy="707886"/>
              </a:xfrm>
              <a:prstGeom prst="rect">
                <a:avLst/>
              </a:prstGeom>
              <a:blipFill>
                <a:blip r:embed="rId8"/>
                <a:stretch>
                  <a:fillRect/>
                </a:stretch>
              </a:blipFill>
            </p:spPr>
            <p:txBody>
              <a:bodyPr/>
              <a:lstStyle/>
              <a:p>
                <a:r>
                  <a:rPr lang="en-US">
                    <a:noFill/>
                  </a:rPr>
                  <a:t> </a:t>
                </a:r>
              </a:p>
            </p:txBody>
          </p:sp>
        </mc:Fallback>
      </mc:AlternateContent>
      <p:sp>
        <p:nvSpPr>
          <p:cNvPr id="96" name="云形 95"/>
          <p:cNvSpPr/>
          <p:nvPr/>
        </p:nvSpPr>
        <p:spPr>
          <a:xfrm>
            <a:off x="1279006" y="3112812"/>
            <a:ext cx="5152345" cy="2477341"/>
          </a:xfrm>
          <a:prstGeom prst="cloud">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9750" y="5887861"/>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1948"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9246"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9054" y="5897832"/>
            <a:ext cx="487923" cy="487923"/>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otivation</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Data are distributed across different repositories </a:t>
            </a:r>
            <a:endParaRPr lang="en-US" sz="2400" dirty="0">
              <a:solidFill>
                <a:srgbClr val="E7E6E6">
                  <a:lumMod val="50000"/>
                </a:srgbClr>
              </a:solidFill>
            </a:endParaRPr>
          </a:p>
        </p:txBody>
      </p:sp>
      <p:sp>
        <p:nvSpPr>
          <p:cNvPr id="64" name="椭圆 63"/>
          <p:cNvSpPr/>
          <p:nvPr/>
        </p:nvSpPr>
        <p:spPr>
          <a:xfrm>
            <a:off x="3249824" y="4567708"/>
            <a:ext cx="732630" cy="6994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椭圆 65"/>
          <p:cNvSpPr/>
          <p:nvPr/>
        </p:nvSpPr>
        <p:spPr>
          <a:xfrm>
            <a:off x="4123402" y="4037302"/>
            <a:ext cx="732630" cy="6994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椭圆 68"/>
          <p:cNvSpPr/>
          <p:nvPr/>
        </p:nvSpPr>
        <p:spPr>
          <a:xfrm>
            <a:off x="2861962" y="3740087"/>
            <a:ext cx="732630" cy="6994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442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lient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ide and </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erver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ide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5">
            <a:extLst>
              <a:ext uri="{FF2B5EF4-FFF2-40B4-BE49-F238E27FC236}">
                <a16:creationId xmlns:a16="http://schemas.microsoft.com/office/drawing/2014/main" id="{1D055E0F-9B79-8721-A10C-A15866FF20A0}"/>
              </a:ext>
            </a:extLst>
          </p:cNvPr>
          <p:cNvPicPr>
            <a:picLocks noChangeAspect="1"/>
          </p:cNvPicPr>
          <p:nvPr/>
        </p:nvPicPr>
        <p:blipFill>
          <a:blip r:embed="rId3"/>
          <a:stretch>
            <a:fillRect/>
          </a:stretch>
        </p:blipFill>
        <p:spPr>
          <a:xfrm>
            <a:off x="367748" y="1272208"/>
            <a:ext cx="11256888" cy="2250451"/>
          </a:xfrm>
          <a:prstGeom prst="rect">
            <a:avLst/>
          </a:prstGeom>
        </p:spPr>
      </p:pic>
      <p:sp>
        <p:nvSpPr>
          <p:cNvPr id="10" name="TextBox 45">
            <a:extLst>
              <a:ext uri="{FF2B5EF4-FFF2-40B4-BE49-F238E27FC236}">
                <a16:creationId xmlns:a16="http://schemas.microsoft.com/office/drawing/2014/main" id="{2B1089E9-A049-4E7B-A562-2EA8E4245FB5}"/>
              </a:ext>
            </a:extLst>
          </p:cNvPr>
          <p:cNvSpPr txBox="1"/>
          <p:nvPr/>
        </p:nvSpPr>
        <p:spPr>
          <a:xfrm>
            <a:off x="482042" y="3622036"/>
            <a:ext cx="11514487" cy="461665"/>
          </a:xfrm>
          <a:prstGeom prst="rect">
            <a:avLst/>
          </a:prstGeom>
          <a:noFill/>
        </p:spPr>
        <p:txBody>
          <a:bodyPr wrap="square" rtlCol="0">
            <a:spAutoFit/>
          </a:bodyPr>
          <a:lstStyle/>
          <a:p>
            <a:pPr lvl="0">
              <a:defRPr/>
            </a:pPr>
            <a:r>
              <a:rPr lang="en-US" altLang="zh-CN" sz="2400" dirty="0"/>
              <a:t>Client side and server side clustering</a:t>
            </a:r>
          </a:p>
        </p:txBody>
      </p:sp>
    </p:spTree>
    <p:extLst>
      <p:ext uri="{BB962C8B-B14F-4D97-AF65-F5344CB8AC3E}">
        <p14:creationId xmlns:p14="http://schemas.microsoft.com/office/powerpoint/2010/main" val="2922674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K-m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6" name="TextBox 45">
                <a:extLst>
                  <a:ext uri="{FF2B5EF4-FFF2-40B4-BE49-F238E27FC236}">
                    <a16:creationId xmlns:a16="http://schemas.microsoft.com/office/drawing/2014/main" id="{2B1089E9-A049-4E7B-A562-2EA8E4245FB5}"/>
                  </a:ext>
                </a:extLst>
              </p:cNvPr>
              <p:cNvSpPr txBox="1"/>
              <p:nvPr/>
            </p:nvSpPr>
            <p:spPr>
              <a:xfrm>
                <a:off x="482041" y="1333512"/>
                <a:ext cx="11514487" cy="830997"/>
              </a:xfrm>
              <a:prstGeom prst="rect">
                <a:avLst/>
              </a:prstGeom>
              <a:noFill/>
            </p:spPr>
            <p:txBody>
              <a:bodyPr wrap="square" rtlCol="0">
                <a:spAutoFit/>
              </a:bodyPr>
              <a:lstStyle/>
              <a:p>
                <a:pPr lvl="0">
                  <a:defRPr/>
                </a:pPr>
                <a:r>
                  <a:rPr lang="en-US" sz="2400" dirty="0"/>
                  <a:t>K-means++ </a:t>
                </a:r>
                <a:r>
                  <a:rPr lang="en-US" sz="1600" dirty="0">
                    <a:solidFill>
                      <a:schemeClr val="bg2">
                        <a:lumMod val="50000"/>
                      </a:schemeClr>
                    </a:solidFill>
                  </a:rPr>
                  <a:t>[</a:t>
                </a:r>
                <a:r>
                  <a:rPr lang="en-US" sz="1600" dirty="0" err="1">
                    <a:solidFill>
                      <a:schemeClr val="bg2">
                        <a:lumMod val="50000"/>
                      </a:schemeClr>
                    </a:solidFill>
                  </a:rPr>
                  <a:t>Vassilvitskii</a:t>
                </a:r>
                <a:r>
                  <a:rPr lang="en-US" sz="1600" dirty="0">
                    <a:solidFill>
                      <a:schemeClr val="bg2">
                        <a:lumMod val="50000"/>
                      </a:schemeClr>
                    </a:solidFill>
                  </a:rPr>
                  <a:t> et al., 2006]</a:t>
                </a:r>
                <a:r>
                  <a:rPr lang="en-US" sz="2400" dirty="0"/>
                  <a:t>: A randomized initialization based (centralized clustering) algorithm for K-means clustering with </a:t>
                </a:r>
                <a14:m>
                  <m:oMath xmlns:m="http://schemas.openxmlformats.org/officeDocument/2006/math">
                    <m:r>
                      <a:rPr lang="en-US" sz="2400">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r>
                          <a:rPr lang="en-US" sz="2400" i="1">
                            <a:latin typeface="Cambria Math" panose="02040503050406030204" pitchFamily="18" charset="0"/>
                          </a:rPr>
                          <m:t>𝐾</m:t>
                        </m:r>
                      </m:e>
                    </m:func>
                    <m:r>
                      <a:rPr lang="en-US" sz="2400" i="1">
                        <a:latin typeface="Cambria Math" panose="02040503050406030204" pitchFamily="18" charset="0"/>
                      </a:rPr>
                      <m:t>)</m:t>
                    </m:r>
                  </m:oMath>
                </a14:m>
                <a:r>
                  <a:rPr lang="en-US" sz="2400" dirty="0"/>
                  <a:t>-approximation for optimal loss</a:t>
                </a:r>
              </a:p>
            </p:txBody>
          </p:sp>
        </mc:Choice>
        <mc:Fallback xmlns="">
          <p:sp>
            <p:nvSpPr>
              <p:cNvPr id="6"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1333512"/>
                <a:ext cx="11514487" cy="830997"/>
              </a:xfrm>
              <a:prstGeom prst="rect">
                <a:avLst/>
              </a:prstGeom>
              <a:blipFill>
                <a:blip r:embed="rId3"/>
                <a:stretch>
                  <a:fillRect l="-794" t="-5882" b="-16176"/>
                </a:stretch>
              </a:blipFill>
            </p:spPr>
            <p:txBody>
              <a:bodyPr/>
              <a:lstStyle/>
              <a:p>
                <a:r>
                  <a:rPr lang="en-US">
                    <a:noFill/>
                  </a:rPr>
                  <a:t> </a:t>
                </a:r>
              </a:p>
            </p:txBody>
          </p:sp>
        </mc:Fallback>
      </mc:AlternateContent>
    </p:spTree>
    <p:extLst>
      <p:ext uri="{BB962C8B-B14F-4D97-AF65-F5344CB8AC3E}">
        <p14:creationId xmlns:p14="http://schemas.microsoft.com/office/powerpoint/2010/main" val="3479548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K-m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2">
            <a:extLst>
              <a:ext uri="{FF2B5EF4-FFF2-40B4-BE49-F238E27FC236}">
                <a16:creationId xmlns:a16="http://schemas.microsoft.com/office/drawing/2014/main" id="{795DD314-5CE0-107C-60A3-7AF59DE9C814}"/>
              </a:ext>
            </a:extLst>
          </p:cNvPr>
          <p:cNvPicPr>
            <a:picLocks noChangeAspect="1"/>
          </p:cNvPicPr>
          <p:nvPr/>
        </p:nvPicPr>
        <p:blipFill>
          <a:blip r:embed="rId3"/>
          <a:stretch>
            <a:fillRect/>
          </a:stretch>
        </p:blipFill>
        <p:spPr>
          <a:xfrm>
            <a:off x="1400848" y="4511884"/>
            <a:ext cx="2210421" cy="1777947"/>
          </a:xfrm>
          <a:prstGeom prst="rect">
            <a:avLst/>
          </a:prstGeom>
        </p:spPr>
      </p:pic>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1" y="1333512"/>
                <a:ext cx="11514487" cy="830997"/>
              </a:xfrm>
              <a:prstGeom prst="rect">
                <a:avLst/>
              </a:prstGeom>
              <a:noFill/>
            </p:spPr>
            <p:txBody>
              <a:bodyPr wrap="square" rtlCol="0">
                <a:spAutoFit/>
              </a:bodyPr>
              <a:lstStyle/>
              <a:p>
                <a:pPr lvl="0">
                  <a:defRPr/>
                </a:pPr>
                <a:r>
                  <a:rPr lang="en-US" sz="2400" dirty="0"/>
                  <a:t>K-means++ </a:t>
                </a:r>
                <a:r>
                  <a:rPr lang="en-US" sz="1600" dirty="0">
                    <a:solidFill>
                      <a:schemeClr val="bg2">
                        <a:lumMod val="50000"/>
                      </a:schemeClr>
                    </a:solidFill>
                  </a:rPr>
                  <a:t>[</a:t>
                </a:r>
                <a:r>
                  <a:rPr lang="en-US" sz="1600" dirty="0" err="1">
                    <a:solidFill>
                      <a:schemeClr val="bg2">
                        <a:lumMod val="50000"/>
                      </a:schemeClr>
                    </a:solidFill>
                  </a:rPr>
                  <a:t>Vassilvitskii</a:t>
                </a:r>
                <a:r>
                  <a:rPr lang="en-US" sz="1600" dirty="0">
                    <a:solidFill>
                      <a:schemeClr val="bg2">
                        <a:lumMod val="50000"/>
                      </a:schemeClr>
                    </a:solidFill>
                  </a:rPr>
                  <a:t> et al., 2006]</a:t>
                </a:r>
                <a:r>
                  <a:rPr lang="en-US" sz="2400" dirty="0"/>
                  <a:t>: A randomized initialization based (centralized clustering) algorithm for K-means clustering with </a:t>
                </a:r>
                <a14:m>
                  <m:oMath xmlns:m="http://schemas.openxmlformats.org/officeDocument/2006/math">
                    <m:r>
                      <a:rPr lang="en-US" sz="2400">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r>
                          <a:rPr lang="en-US" sz="2400" i="1">
                            <a:latin typeface="Cambria Math" panose="02040503050406030204" pitchFamily="18" charset="0"/>
                          </a:rPr>
                          <m:t>𝐾</m:t>
                        </m:r>
                      </m:e>
                    </m:func>
                    <m:r>
                      <a:rPr lang="en-US" sz="2400" i="1">
                        <a:latin typeface="Cambria Math" panose="02040503050406030204" pitchFamily="18" charset="0"/>
                      </a:rPr>
                      <m:t>)</m:t>
                    </m:r>
                  </m:oMath>
                </a14:m>
                <a:r>
                  <a:rPr lang="en-US" sz="2400" dirty="0"/>
                  <a:t>-approximation for optimal loss</a:t>
                </a: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1333512"/>
                <a:ext cx="11514487" cy="830997"/>
              </a:xfrm>
              <a:prstGeom prst="rect">
                <a:avLst/>
              </a:prstGeom>
              <a:blipFill>
                <a:blip r:embed="rId4"/>
                <a:stretch>
                  <a:fillRect l="-794" t="-5882" b="-16176"/>
                </a:stretch>
              </a:blipFill>
            </p:spPr>
            <p:txBody>
              <a:bodyPr/>
              <a:lstStyle/>
              <a:p>
                <a:r>
                  <a:rPr lang="en-US">
                    <a:noFill/>
                  </a:rPr>
                  <a:t> </a:t>
                </a:r>
              </a:p>
            </p:txBody>
          </p:sp>
        </mc:Fallback>
      </mc:AlternateContent>
      <p:sp>
        <p:nvSpPr>
          <p:cNvPr id="15" name="Content Placeholder 5">
            <a:extLst>
              <a:ext uri="{FF2B5EF4-FFF2-40B4-BE49-F238E27FC236}">
                <a16:creationId xmlns:a16="http://schemas.microsoft.com/office/drawing/2014/main" id="{DDB85DF0-17F5-6117-1188-F378BF0CCE97}"/>
              </a:ext>
            </a:extLst>
          </p:cNvPr>
          <p:cNvSpPr txBox="1">
            <a:spLocks/>
          </p:cNvSpPr>
          <p:nvPr/>
        </p:nvSpPr>
        <p:spPr>
          <a:xfrm>
            <a:off x="1086011" y="2090578"/>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Select first centroid randomly</a:t>
            </a:r>
          </a:p>
          <a:p>
            <a:endParaRPr lang="en-US" sz="1800" dirty="0"/>
          </a:p>
        </p:txBody>
      </p:sp>
    </p:spTree>
    <p:extLst>
      <p:ext uri="{BB962C8B-B14F-4D97-AF65-F5344CB8AC3E}">
        <p14:creationId xmlns:p14="http://schemas.microsoft.com/office/powerpoint/2010/main" val="3934715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K-m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a:extLst>
              <a:ext uri="{FF2B5EF4-FFF2-40B4-BE49-F238E27FC236}">
                <a16:creationId xmlns:a16="http://schemas.microsoft.com/office/drawing/2014/main" id="{795DD314-5CE0-107C-60A3-7AF59DE9C814}"/>
              </a:ext>
            </a:extLst>
          </p:cNvPr>
          <p:cNvPicPr>
            <a:picLocks noChangeAspect="1"/>
          </p:cNvPicPr>
          <p:nvPr/>
        </p:nvPicPr>
        <p:blipFill>
          <a:blip r:embed="rId3"/>
          <a:stretch>
            <a:fillRect/>
          </a:stretch>
        </p:blipFill>
        <p:spPr>
          <a:xfrm>
            <a:off x="1400848" y="4511884"/>
            <a:ext cx="2210421" cy="1777947"/>
          </a:xfrm>
          <a:prstGeom prst="rect">
            <a:avLst/>
          </a:prstGeom>
        </p:spPr>
      </p:pic>
      <p:pic>
        <p:nvPicPr>
          <p:cNvPr id="10" name="Picture 5">
            <a:extLst>
              <a:ext uri="{FF2B5EF4-FFF2-40B4-BE49-F238E27FC236}">
                <a16:creationId xmlns:a16="http://schemas.microsoft.com/office/drawing/2014/main" id="{9C2E88B2-36B8-A5B4-04BE-FE700EFE02D6}"/>
              </a:ext>
            </a:extLst>
          </p:cNvPr>
          <p:cNvPicPr>
            <a:picLocks noChangeAspect="1"/>
          </p:cNvPicPr>
          <p:nvPr/>
        </p:nvPicPr>
        <p:blipFill>
          <a:blip r:embed="rId4"/>
          <a:stretch>
            <a:fillRect/>
          </a:stretch>
        </p:blipFill>
        <p:spPr>
          <a:xfrm>
            <a:off x="3935156" y="4345774"/>
            <a:ext cx="2726989" cy="1910096"/>
          </a:xfrm>
          <a:prstGeom prst="rect">
            <a:avLst/>
          </a:prstGeom>
        </p:spPr>
      </p:pic>
      <mc:AlternateContent xmlns:mc="http://schemas.openxmlformats.org/markup-compatibility/2006" xmlns:a14="http://schemas.microsoft.com/office/drawing/2010/main">
        <mc:Choice Requires="a14">
          <p:sp>
            <p:nvSpPr>
              <p:cNvPr id="12" name="TextBox 45">
                <a:extLst>
                  <a:ext uri="{FF2B5EF4-FFF2-40B4-BE49-F238E27FC236}">
                    <a16:creationId xmlns:a16="http://schemas.microsoft.com/office/drawing/2014/main" id="{2B1089E9-A049-4E7B-A562-2EA8E4245FB5}"/>
                  </a:ext>
                </a:extLst>
              </p:cNvPr>
              <p:cNvSpPr txBox="1"/>
              <p:nvPr/>
            </p:nvSpPr>
            <p:spPr>
              <a:xfrm>
                <a:off x="482041" y="1333512"/>
                <a:ext cx="11514487" cy="830997"/>
              </a:xfrm>
              <a:prstGeom prst="rect">
                <a:avLst/>
              </a:prstGeom>
              <a:noFill/>
            </p:spPr>
            <p:txBody>
              <a:bodyPr wrap="square" rtlCol="0">
                <a:spAutoFit/>
              </a:bodyPr>
              <a:lstStyle/>
              <a:p>
                <a:pPr lvl="0">
                  <a:defRPr/>
                </a:pPr>
                <a:r>
                  <a:rPr lang="en-US" sz="2400" dirty="0"/>
                  <a:t>K-means++ </a:t>
                </a:r>
                <a:r>
                  <a:rPr lang="en-US" sz="1600" dirty="0">
                    <a:solidFill>
                      <a:schemeClr val="bg2">
                        <a:lumMod val="50000"/>
                      </a:schemeClr>
                    </a:solidFill>
                  </a:rPr>
                  <a:t>[</a:t>
                </a:r>
                <a:r>
                  <a:rPr lang="en-US" sz="1600" dirty="0" err="1">
                    <a:solidFill>
                      <a:schemeClr val="bg2">
                        <a:lumMod val="50000"/>
                      </a:schemeClr>
                    </a:solidFill>
                  </a:rPr>
                  <a:t>Vassilvitskii</a:t>
                </a:r>
                <a:r>
                  <a:rPr lang="en-US" sz="1600" dirty="0">
                    <a:solidFill>
                      <a:schemeClr val="bg2">
                        <a:lumMod val="50000"/>
                      </a:schemeClr>
                    </a:solidFill>
                  </a:rPr>
                  <a:t> et al., 2006]</a:t>
                </a:r>
                <a:r>
                  <a:rPr lang="en-US" sz="2400" dirty="0"/>
                  <a:t>: A randomized initialization based (centralized clustering) algorithm for K-means clustering with </a:t>
                </a:r>
                <a14:m>
                  <m:oMath xmlns:m="http://schemas.openxmlformats.org/officeDocument/2006/math">
                    <m:r>
                      <a:rPr lang="en-US" sz="2400">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r>
                          <a:rPr lang="en-US" sz="2400" i="1">
                            <a:latin typeface="Cambria Math" panose="02040503050406030204" pitchFamily="18" charset="0"/>
                          </a:rPr>
                          <m:t>𝐾</m:t>
                        </m:r>
                      </m:e>
                    </m:func>
                    <m:r>
                      <a:rPr lang="en-US" sz="2400" i="1">
                        <a:latin typeface="Cambria Math" panose="02040503050406030204" pitchFamily="18" charset="0"/>
                      </a:rPr>
                      <m:t>)</m:t>
                    </m:r>
                  </m:oMath>
                </a14:m>
                <a:r>
                  <a:rPr lang="en-US" sz="2400" dirty="0"/>
                  <a:t>-approximation for optimal loss</a:t>
                </a:r>
              </a:p>
            </p:txBody>
          </p:sp>
        </mc:Choice>
        <mc:Fallback xmlns="">
          <p:sp>
            <p:nvSpPr>
              <p:cNvPr id="1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1333512"/>
                <a:ext cx="11514487" cy="830997"/>
              </a:xfrm>
              <a:prstGeom prst="rect">
                <a:avLst/>
              </a:prstGeom>
              <a:blipFill>
                <a:blip r:embed="rId5"/>
                <a:stretch>
                  <a:fillRect l="-794"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5">
                <a:extLst>
                  <a:ext uri="{FF2B5EF4-FFF2-40B4-BE49-F238E27FC236}">
                    <a16:creationId xmlns:a16="http://schemas.microsoft.com/office/drawing/2014/main" id="{DDB85DF0-17F5-6117-1188-F378BF0CCE97}"/>
                  </a:ext>
                </a:extLst>
              </p:cNvPr>
              <p:cNvSpPr txBox="1">
                <a:spLocks/>
              </p:cNvSpPr>
              <p:nvPr/>
            </p:nvSpPr>
            <p:spPr>
              <a:xfrm>
                <a:off x="1086011" y="2090578"/>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Select first centroid randomly</a:t>
                </a:r>
              </a:p>
              <a:p>
                <a:r>
                  <a:rPr lang="en-US" sz="1800" dirty="0">
                    <a:cs typeface="Arial" panose="020B0604020202020204" pitchFamily="34" charset="0"/>
                  </a:rPr>
                  <a:t>Selection probability </a:t>
                </a:r>
                <a14:m>
                  <m:oMath xmlns:m="http://schemas.openxmlformats.org/officeDocument/2006/math">
                    <m:r>
                      <a:rPr lang="en-US" sz="1800" i="1">
                        <a:latin typeface="Cambria Math" panose="02040503050406030204" pitchFamily="18" charset="0"/>
                        <a:cs typeface="Arial" panose="020B0604020202020204" pitchFamily="34" charset="0"/>
                      </a:rPr>
                      <m:t>∝</m:t>
                    </m:r>
                    <m:sSup>
                      <m:sSupPr>
                        <m:ctrlPr>
                          <a:rPr lang="en-US" sz="1800" i="1">
                            <a:latin typeface="Cambria Math" panose="02040503050406030204" pitchFamily="18" charset="0"/>
                            <a:cs typeface="Arial" panose="020B0604020202020204" pitchFamily="34" charset="0"/>
                          </a:rPr>
                        </m:ctrlPr>
                      </m:sSupPr>
                      <m:e>
                        <m:d>
                          <m:dPr>
                            <m:ctrlPr>
                              <a:rPr lang="en-US" sz="1800" i="1">
                                <a:latin typeface="Cambria Math" panose="02040503050406030204" pitchFamily="18" charset="0"/>
                                <a:cs typeface="Arial" panose="020B0604020202020204" pitchFamily="34" charset="0"/>
                              </a:rPr>
                            </m:ctrlPr>
                          </m:dPr>
                          <m:e>
                            <m:r>
                              <a:rPr lang="en-US" sz="1800" i="1">
                                <a:latin typeface="Cambria Math" panose="02040503050406030204" pitchFamily="18" charset="0"/>
                                <a:cs typeface="Arial" panose="020B0604020202020204" pitchFamily="34" charset="0"/>
                              </a:rPr>
                              <m:t>𝐷</m:t>
                            </m:r>
                            <m:d>
                              <m:dPr>
                                <m:ctrlPr>
                                  <a:rPr lang="en-US" sz="1800" i="1">
                                    <a:latin typeface="Cambria Math" panose="02040503050406030204" pitchFamily="18" charset="0"/>
                                    <a:cs typeface="Arial" panose="020B0604020202020204" pitchFamily="34" charset="0"/>
                                  </a:rPr>
                                </m:ctrlPr>
                              </m:dPr>
                              <m:e>
                                <m:r>
                                  <a:rPr lang="en-US" sz="1800" i="1">
                                    <a:latin typeface="Cambria Math" panose="02040503050406030204" pitchFamily="18" charset="0"/>
                                    <a:cs typeface="Arial" panose="020B0604020202020204" pitchFamily="34" charset="0"/>
                                  </a:rPr>
                                  <m:t>⋅,</m:t>
                                </m:r>
                                <m:r>
                                  <a:rPr lang="en-US" sz="1800" b="1" i="1">
                                    <a:latin typeface="Cambria Math" panose="02040503050406030204" pitchFamily="18" charset="0"/>
                                    <a:cs typeface="Arial" panose="020B0604020202020204" pitchFamily="34" charset="0"/>
                                  </a:rPr>
                                  <m:t>𝑪</m:t>
                                </m:r>
                              </m:e>
                            </m:d>
                          </m:e>
                        </m:d>
                      </m:e>
                      <m:sup>
                        <m:r>
                          <a:rPr lang="en-US" sz="1800" i="1">
                            <a:latin typeface="Cambria Math" panose="02040503050406030204" pitchFamily="18" charset="0"/>
                            <a:cs typeface="Arial" panose="020B0604020202020204" pitchFamily="34" charset="0"/>
                          </a:rPr>
                          <m:t>2</m:t>
                        </m:r>
                      </m:sup>
                    </m:sSup>
                  </m:oMath>
                </a14:m>
                <a:endParaRPr lang="en-US" sz="1800" dirty="0"/>
              </a:p>
            </p:txBody>
          </p:sp>
        </mc:Choice>
        <mc:Fallback xmlns="">
          <p:sp>
            <p:nvSpPr>
              <p:cNvPr id="14"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1086011" y="2090578"/>
                <a:ext cx="10910518" cy="600122"/>
              </a:xfrm>
              <a:prstGeom prst="rect">
                <a:avLst/>
              </a:prstGeom>
              <a:blipFill>
                <a:blip r:embed="rId6"/>
                <a:stretch>
                  <a:fillRect b="-5408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02990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K-m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eans</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9" name="TextBox 45">
                <a:extLst>
                  <a:ext uri="{FF2B5EF4-FFF2-40B4-BE49-F238E27FC236}">
                    <a16:creationId xmlns:a16="http://schemas.microsoft.com/office/drawing/2014/main" id="{2B1089E9-A049-4E7B-A562-2EA8E4245FB5}"/>
                  </a:ext>
                </a:extLst>
              </p:cNvPr>
              <p:cNvSpPr txBox="1"/>
              <p:nvPr/>
            </p:nvSpPr>
            <p:spPr>
              <a:xfrm>
                <a:off x="482041" y="1333512"/>
                <a:ext cx="11514487" cy="830997"/>
              </a:xfrm>
              <a:prstGeom prst="rect">
                <a:avLst/>
              </a:prstGeom>
              <a:noFill/>
            </p:spPr>
            <p:txBody>
              <a:bodyPr wrap="square" rtlCol="0">
                <a:spAutoFit/>
              </a:bodyPr>
              <a:lstStyle/>
              <a:p>
                <a:pPr lvl="0">
                  <a:defRPr/>
                </a:pPr>
                <a:r>
                  <a:rPr lang="en-US" sz="2400" dirty="0"/>
                  <a:t>K-means++ </a:t>
                </a:r>
                <a:r>
                  <a:rPr lang="en-US" sz="1600" dirty="0">
                    <a:solidFill>
                      <a:schemeClr val="bg2">
                        <a:lumMod val="50000"/>
                      </a:schemeClr>
                    </a:solidFill>
                  </a:rPr>
                  <a:t>[</a:t>
                </a:r>
                <a:r>
                  <a:rPr lang="en-US" sz="1600" dirty="0" err="1">
                    <a:solidFill>
                      <a:schemeClr val="bg2">
                        <a:lumMod val="50000"/>
                      </a:schemeClr>
                    </a:solidFill>
                  </a:rPr>
                  <a:t>Vassilvitskii</a:t>
                </a:r>
                <a:r>
                  <a:rPr lang="en-US" sz="1600" dirty="0">
                    <a:solidFill>
                      <a:schemeClr val="bg2">
                        <a:lumMod val="50000"/>
                      </a:schemeClr>
                    </a:solidFill>
                  </a:rPr>
                  <a:t> et al., 2006]</a:t>
                </a:r>
                <a:r>
                  <a:rPr lang="en-US" sz="2400" dirty="0"/>
                  <a:t>: A randomized initialization based (centralized clustering) algorithm for K-means clustering with </a:t>
                </a:r>
                <a14:m>
                  <m:oMath xmlns:m="http://schemas.openxmlformats.org/officeDocument/2006/math">
                    <m:r>
                      <a:rPr lang="en-US" sz="2400">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r>
                          <a:rPr lang="en-US" sz="2400" i="1">
                            <a:latin typeface="Cambria Math" panose="02040503050406030204" pitchFamily="18" charset="0"/>
                          </a:rPr>
                          <m:t>𝐾</m:t>
                        </m:r>
                      </m:e>
                    </m:func>
                    <m:r>
                      <a:rPr lang="en-US" sz="2400" i="1">
                        <a:latin typeface="Cambria Math" panose="02040503050406030204" pitchFamily="18" charset="0"/>
                      </a:rPr>
                      <m:t>)</m:t>
                    </m:r>
                  </m:oMath>
                </a14:m>
                <a:r>
                  <a:rPr lang="en-US" sz="2400" dirty="0"/>
                  <a:t>-approximation for optimal loss</a:t>
                </a:r>
              </a:p>
            </p:txBody>
          </p:sp>
        </mc:Choice>
        <mc:Fallback xmlns="">
          <p:sp>
            <p:nvSpPr>
              <p:cNvPr id="9"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1333512"/>
                <a:ext cx="11514487" cy="830997"/>
              </a:xfrm>
              <a:prstGeom prst="rect">
                <a:avLst/>
              </a:prstGeom>
              <a:blipFill>
                <a:blip r:embed="rId3"/>
                <a:stretch>
                  <a:fillRect l="-794"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5">
                <a:extLst>
                  <a:ext uri="{FF2B5EF4-FFF2-40B4-BE49-F238E27FC236}">
                    <a16:creationId xmlns:a16="http://schemas.microsoft.com/office/drawing/2014/main" id="{DDB85DF0-17F5-6117-1188-F378BF0CCE97}"/>
                  </a:ext>
                </a:extLst>
              </p:cNvPr>
              <p:cNvSpPr txBox="1">
                <a:spLocks/>
              </p:cNvSpPr>
              <p:nvPr/>
            </p:nvSpPr>
            <p:spPr>
              <a:xfrm>
                <a:off x="1086011" y="2090578"/>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r>
                  <a:rPr lang="en-US" sz="1800" dirty="0"/>
                  <a:t>Select first centroid randomly</a:t>
                </a:r>
              </a:p>
              <a:p>
                <a:r>
                  <a:rPr lang="en-US" sz="1800" dirty="0">
                    <a:cs typeface="Arial" panose="020B0604020202020204" pitchFamily="34" charset="0"/>
                  </a:rPr>
                  <a:t>Selection probability </a:t>
                </a:r>
                <a14:m>
                  <m:oMath xmlns:m="http://schemas.openxmlformats.org/officeDocument/2006/math">
                    <m:r>
                      <a:rPr lang="en-US" sz="1800" i="1">
                        <a:latin typeface="Cambria Math" panose="02040503050406030204" pitchFamily="18" charset="0"/>
                        <a:cs typeface="Arial" panose="020B0604020202020204" pitchFamily="34" charset="0"/>
                      </a:rPr>
                      <m:t>∝</m:t>
                    </m:r>
                    <m:sSup>
                      <m:sSupPr>
                        <m:ctrlPr>
                          <a:rPr lang="en-US" sz="1800" i="1">
                            <a:latin typeface="Cambria Math" panose="02040503050406030204" pitchFamily="18" charset="0"/>
                            <a:cs typeface="Arial" panose="020B0604020202020204" pitchFamily="34" charset="0"/>
                          </a:rPr>
                        </m:ctrlPr>
                      </m:sSupPr>
                      <m:e>
                        <m:d>
                          <m:dPr>
                            <m:ctrlPr>
                              <a:rPr lang="en-US" sz="1800" i="1">
                                <a:latin typeface="Cambria Math" panose="02040503050406030204" pitchFamily="18" charset="0"/>
                                <a:cs typeface="Arial" panose="020B0604020202020204" pitchFamily="34" charset="0"/>
                              </a:rPr>
                            </m:ctrlPr>
                          </m:dPr>
                          <m:e>
                            <m:r>
                              <a:rPr lang="en-US" sz="1800" i="1">
                                <a:latin typeface="Cambria Math" panose="02040503050406030204" pitchFamily="18" charset="0"/>
                                <a:cs typeface="Arial" panose="020B0604020202020204" pitchFamily="34" charset="0"/>
                              </a:rPr>
                              <m:t>𝐷</m:t>
                            </m:r>
                            <m:d>
                              <m:dPr>
                                <m:ctrlPr>
                                  <a:rPr lang="en-US" sz="1800" i="1">
                                    <a:latin typeface="Cambria Math" panose="02040503050406030204" pitchFamily="18" charset="0"/>
                                    <a:cs typeface="Arial" panose="020B0604020202020204" pitchFamily="34" charset="0"/>
                                  </a:rPr>
                                </m:ctrlPr>
                              </m:dPr>
                              <m:e>
                                <m:r>
                                  <a:rPr lang="en-US" sz="1800" i="1">
                                    <a:latin typeface="Cambria Math" panose="02040503050406030204" pitchFamily="18" charset="0"/>
                                    <a:cs typeface="Arial" panose="020B0604020202020204" pitchFamily="34" charset="0"/>
                                  </a:rPr>
                                  <m:t>⋅,</m:t>
                                </m:r>
                                <m:r>
                                  <a:rPr lang="en-US" sz="1800" b="1" i="1">
                                    <a:latin typeface="Cambria Math" panose="02040503050406030204" pitchFamily="18" charset="0"/>
                                    <a:cs typeface="Arial" panose="020B0604020202020204" pitchFamily="34" charset="0"/>
                                  </a:rPr>
                                  <m:t>𝑪</m:t>
                                </m:r>
                              </m:e>
                            </m:d>
                          </m:e>
                        </m:d>
                      </m:e>
                      <m:sup>
                        <m:r>
                          <a:rPr lang="en-US" sz="1800" i="1">
                            <a:latin typeface="Cambria Math" panose="02040503050406030204" pitchFamily="18" charset="0"/>
                            <a:cs typeface="Arial" panose="020B0604020202020204" pitchFamily="34" charset="0"/>
                          </a:rPr>
                          <m:t>2</m:t>
                        </m:r>
                      </m:sup>
                    </m:sSup>
                  </m:oMath>
                </a14:m>
                <a:endParaRPr lang="en-US" sz="1800" dirty="0"/>
              </a:p>
            </p:txBody>
          </p:sp>
        </mc:Choice>
        <mc:Fallback xmlns="">
          <p:sp>
            <p:nvSpPr>
              <p:cNvPr id="11"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1086011" y="2090578"/>
                <a:ext cx="10910518" cy="600122"/>
              </a:xfrm>
              <a:prstGeom prst="rect">
                <a:avLst/>
              </a:prstGeom>
              <a:blipFill>
                <a:blip r:embed="rId4"/>
                <a:stretch>
                  <a:fillRect b="-54082"/>
                </a:stretch>
              </a:blipFill>
              <a:ln>
                <a:noFill/>
              </a:ln>
            </p:spPr>
            <p:txBody>
              <a:bodyPr/>
              <a:lstStyle/>
              <a:p>
                <a:r>
                  <a:rPr lang="en-US">
                    <a:noFill/>
                  </a:rPr>
                  <a:t> </a:t>
                </a:r>
              </a:p>
            </p:txBody>
          </p:sp>
        </mc:Fallback>
      </mc:AlternateContent>
      <p:pic>
        <p:nvPicPr>
          <p:cNvPr id="12" name="Picture 2">
            <a:extLst>
              <a:ext uri="{FF2B5EF4-FFF2-40B4-BE49-F238E27FC236}">
                <a16:creationId xmlns:a16="http://schemas.microsoft.com/office/drawing/2014/main" id="{795DD314-5CE0-107C-60A3-7AF59DE9C814}"/>
              </a:ext>
            </a:extLst>
          </p:cNvPr>
          <p:cNvPicPr>
            <a:picLocks noChangeAspect="1"/>
          </p:cNvPicPr>
          <p:nvPr/>
        </p:nvPicPr>
        <p:blipFill>
          <a:blip r:embed="rId5"/>
          <a:stretch>
            <a:fillRect/>
          </a:stretch>
        </p:blipFill>
        <p:spPr>
          <a:xfrm>
            <a:off x="1400848" y="4511884"/>
            <a:ext cx="2210421" cy="1777947"/>
          </a:xfrm>
          <a:prstGeom prst="rect">
            <a:avLst/>
          </a:prstGeom>
        </p:spPr>
      </p:pic>
      <p:pic>
        <p:nvPicPr>
          <p:cNvPr id="14" name="Picture 5">
            <a:extLst>
              <a:ext uri="{FF2B5EF4-FFF2-40B4-BE49-F238E27FC236}">
                <a16:creationId xmlns:a16="http://schemas.microsoft.com/office/drawing/2014/main" id="{9C2E88B2-36B8-A5B4-04BE-FE700EFE02D6}"/>
              </a:ext>
            </a:extLst>
          </p:cNvPr>
          <p:cNvPicPr>
            <a:picLocks noChangeAspect="1"/>
          </p:cNvPicPr>
          <p:nvPr/>
        </p:nvPicPr>
        <p:blipFill>
          <a:blip r:embed="rId6"/>
          <a:stretch>
            <a:fillRect/>
          </a:stretch>
        </p:blipFill>
        <p:spPr>
          <a:xfrm>
            <a:off x="3935156" y="4345774"/>
            <a:ext cx="2726989" cy="1910096"/>
          </a:xfrm>
          <a:prstGeom prst="rect">
            <a:avLst/>
          </a:prstGeom>
        </p:spPr>
      </p:pic>
      <p:pic>
        <p:nvPicPr>
          <p:cNvPr id="15" name="Picture 7">
            <a:extLst>
              <a:ext uri="{FF2B5EF4-FFF2-40B4-BE49-F238E27FC236}">
                <a16:creationId xmlns:a16="http://schemas.microsoft.com/office/drawing/2014/main" id="{26395CB5-850E-D7AA-94D5-F363DB500C12}"/>
              </a:ext>
            </a:extLst>
          </p:cNvPr>
          <p:cNvPicPr>
            <a:picLocks noChangeAspect="1"/>
          </p:cNvPicPr>
          <p:nvPr/>
        </p:nvPicPr>
        <p:blipFill>
          <a:blip r:embed="rId7"/>
          <a:stretch>
            <a:fillRect/>
          </a:stretch>
        </p:blipFill>
        <p:spPr>
          <a:xfrm>
            <a:off x="7176533" y="4372783"/>
            <a:ext cx="2751016" cy="1850029"/>
          </a:xfrm>
          <a:prstGeom prst="rect">
            <a:avLst/>
          </a:prstGeom>
        </p:spPr>
      </p:pic>
    </p:spTree>
    <p:extLst>
      <p:ext uri="{BB962C8B-B14F-4D97-AF65-F5344CB8AC3E}">
        <p14:creationId xmlns:p14="http://schemas.microsoft.com/office/powerpoint/2010/main" val="2033605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ocal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odel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ncoding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5">
            <a:extLst>
              <a:ext uri="{FF2B5EF4-FFF2-40B4-BE49-F238E27FC236}">
                <a16:creationId xmlns:a16="http://schemas.microsoft.com/office/drawing/2014/main" id="{10B8A3AD-9E6C-8441-814B-A510E985A764}"/>
              </a:ext>
            </a:extLst>
          </p:cNvPr>
          <p:cNvPicPr>
            <a:picLocks noChangeAspect="1"/>
          </p:cNvPicPr>
          <p:nvPr/>
        </p:nvPicPr>
        <p:blipFill>
          <a:blip r:embed="rId3"/>
          <a:stretch>
            <a:fillRect/>
          </a:stretch>
        </p:blipFill>
        <p:spPr>
          <a:xfrm>
            <a:off x="460375" y="1053183"/>
            <a:ext cx="11473248" cy="2683147"/>
          </a:xfrm>
          <a:prstGeom prst="rect">
            <a:avLst/>
          </a:prstGeom>
        </p:spPr>
      </p:pic>
      <p:sp>
        <p:nvSpPr>
          <p:cNvPr id="18" name="TextBox 45">
            <a:extLst>
              <a:ext uri="{FF2B5EF4-FFF2-40B4-BE49-F238E27FC236}">
                <a16:creationId xmlns:a16="http://schemas.microsoft.com/office/drawing/2014/main" id="{2B1089E9-A049-4E7B-A562-2EA8E4245FB5}"/>
              </a:ext>
            </a:extLst>
          </p:cNvPr>
          <p:cNvSpPr txBox="1"/>
          <p:nvPr/>
        </p:nvSpPr>
        <p:spPr>
          <a:xfrm>
            <a:off x="482042" y="3880793"/>
            <a:ext cx="11514487" cy="468205"/>
          </a:xfrm>
          <a:prstGeom prst="rect">
            <a:avLst/>
          </a:prstGeom>
          <a:noFill/>
        </p:spPr>
        <p:txBody>
          <a:bodyPr wrap="square" rtlCol="0">
            <a:spAutoFit/>
          </a:bodyPr>
          <a:lstStyle/>
          <a:p>
            <a:pPr lvl="0">
              <a:defRPr/>
            </a:pPr>
            <a:r>
              <a:rPr lang="en-US" altLang="zh-CN" sz="2400" dirty="0"/>
              <a:t>Uniform quantization over a high dimensional grid</a:t>
            </a:r>
            <a:endParaRPr lang="en-US" sz="2400" dirty="0"/>
          </a:p>
        </p:txBody>
      </p:sp>
    </p:spTree>
    <p:extLst>
      <p:ext uri="{BB962C8B-B14F-4D97-AF65-F5344CB8AC3E}">
        <p14:creationId xmlns:p14="http://schemas.microsoft.com/office/powerpoint/2010/main" val="115517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lient</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ocal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I</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nformation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rocessing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5">
            <a:extLst>
              <a:ext uri="{FF2B5EF4-FFF2-40B4-BE49-F238E27FC236}">
                <a16:creationId xmlns:a16="http://schemas.microsoft.com/office/drawing/2014/main" id="{10B8A3AD-9E6C-8441-814B-A510E985A764}"/>
              </a:ext>
            </a:extLst>
          </p:cNvPr>
          <p:cNvPicPr>
            <a:picLocks noChangeAspect="1"/>
          </p:cNvPicPr>
          <p:nvPr/>
        </p:nvPicPr>
        <p:blipFill>
          <a:blip r:embed="rId3"/>
          <a:stretch>
            <a:fillRect/>
          </a:stretch>
        </p:blipFill>
        <p:spPr>
          <a:xfrm>
            <a:off x="460375" y="1053183"/>
            <a:ext cx="11473248" cy="2683147"/>
          </a:xfrm>
          <a:prstGeom prst="rect">
            <a:avLst/>
          </a:prstGeom>
        </p:spPr>
      </p:pic>
      <p:sp>
        <p:nvSpPr>
          <p:cNvPr id="18" name="TextBox 45">
            <a:extLst>
              <a:ext uri="{FF2B5EF4-FFF2-40B4-BE49-F238E27FC236}">
                <a16:creationId xmlns:a16="http://schemas.microsoft.com/office/drawing/2014/main" id="{2B1089E9-A049-4E7B-A562-2EA8E4245FB5}"/>
              </a:ext>
            </a:extLst>
          </p:cNvPr>
          <p:cNvSpPr txBox="1"/>
          <p:nvPr/>
        </p:nvSpPr>
        <p:spPr>
          <a:xfrm>
            <a:off x="482042" y="3880793"/>
            <a:ext cx="11514487" cy="468205"/>
          </a:xfrm>
          <a:prstGeom prst="rect">
            <a:avLst/>
          </a:prstGeom>
          <a:noFill/>
        </p:spPr>
        <p:txBody>
          <a:bodyPr wrap="square" rtlCol="0">
            <a:spAutoFit/>
          </a:bodyPr>
          <a:lstStyle/>
          <a:p>
            <a:pPr lvl="0">
              <a:defRPr/>
            </a:pPr>
            <a:r>
              <a:rPr lang="en-US" altLang="zh-CN" sz="2400" dirty="0"/>
              <a:t>Uniform quantization over a high dimensional grid</a:t>
            </a:r>
            <a:endParaRPr lang="en-US" sz="2400" dirty="0"/>
          </a:p>
        </p:txBody>
      </p:sp>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2" y="4342458"/>
                <a:ext cx="11514487" cy="486672"/>
              </a:xfrm>
              <a:prstGeom prst="rect">
                <a:avLst/>
              </a:prstGeom>
              <a:noFill/>
            </p:spPr>
            <p:txBody>
              <a:bodyPr wrap="square" rtlCol="0">
                <a:spAutoFit/>
              </a:bodyPr>
              <a:lstStyle/>
              <a:p>
                <a:pPr lvl="0">
                  <a:defRPr/>
                </a:pPr>
                <a:r>
                  <a:rPr lang="en-US" sz="2400" dirty="0"/>
                  <a:t>Vector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𝑞</m:t>
                        </m:r>
                      </m:e>
                      <m:sup>
                        <m:d>
                          <m:dPr>
                            <m:ctrlPr>
                              <a:rPr lang="en-US" sz="2400" i="1">
                                <a:latin typeface="Cambria Math" panose="02040503050406030204" pitchFamily="18" charset="0"/>
                              </a:rPr>
                            </m:ctrlPr>
                          </m:dPr>
                          <m:e>
                            <m:r>
                              <a:rPr lang="en-US" sz="2400" i="1">
                                <a:latin typeface="Cambria Math" panose="02040503050406030204" pitchFamily="18" charset="0"/>
                              </a:rPr>
                              <m:t>𝑙</m:t>
                            </m:r>
                          </m:e>
                        </m:d>
                      </m:sup>
                    </m:sSup>
                  </m:oMath>
                </a14:m>
                <a:r>
                  <a:rPr lang="en-US" sz="2400" dirty="0"/>
                  <a:t> at client </a:t>
                </a:r>
                <a14:m>
                  <m:oMath xmlns:m="http://schemas.openxmlformats.org/officeDocument/2006/math">
                    <m:r>
                      <a:rPr lang="en-US" sz="2400" i="1">
                        <a:latin typeface="Cambria Math" panose="02040503050406030204" pitchFamily="18" charset="0"/>
                      </a:rPr>
                      <m:t>𝑙</m:t>
                    </m:r>
                  </m:oMath>
                </a14:m>
                <a:r>
                  <a:rPr lang="en-US" sz="2400" dirty="0"/>
                  <a:t> to represent the cluster sizes and centroids</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342458"/>
                <a:ext cx="11514487" cy="486672"/>
              </a:xfrm>
              <a:prstGeom prst="rect">
                <a:avLst/>
              </a:prstGeom>
              <a:blipFill>
                <a:blip r:embed="rId5"/>
                <a:stretch>
                  <a:fillRect l="-794" t="-5000" b="-27500"/>
                </a:stretch>
              </a:blipFill>
            </p:spPr>
            <p:txBody>
              <a:bodyPr/>
              <a:lstStyle/>
              <a:p>
                <a:r>
                  <a:rPr lang="en-US">
                    <a:noFill/>
                  </a:rPr>
                  <a:t> </a:t>
                </a:r>
              </a:p>
            </p:txBody>
          </p:sp>
        </mc:Fallback>
      </mc:AlternateContent>
    </p:spTree>
    <p:extLst>
      <p:ext uri="{BB962C8B-B14F-4D97-AF65-F5344CB8AC3E}">
        <p14:creationId xmlns:p14="http://schemas.microsoft.com/office/powerpoint/2010/main" val="2219040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lient</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ocal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I</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nformation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rocessing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5">
            <a:extLst>
              <a:ext uri="{FF2B5EF4-FFF2-40B4-BE49-F238E27FC236}">
                <a16:creationId xmlns:a16="http://schemas.microsoft.com/office/drawing/2014/main" id="{10B8A3AD-9E6C-8441-814B-A510E985A764}"/>
              </a:ext>
            </a:extLst>
          </p:cNvPr>
          <p:cNvPicPr>
            <a:picLocks noChangeAspect="1"/>
          </p:cNvPicPr>
          <p:nvPr/>
        </p:nvPicPr>
        <p:blipFill>
          <a:blip r:embed="rId3"/>
          <a:stretch>
            <a:fillRect/>
          </a:stretch>
        </p:blipFill>
        <p:spPr>
          <a:xfrm>
            <a:off x="460375" y="1053183"/>
            <a:ext cx="11473248" cy="2683147"/>
          </a:xfrm>
          <a:prstGeom prst="rect">
            <a:avLst/>
          </a:prstGeom>
        </p:spPr>
      </p:pic>
      <p:sp>
        <p:nvSpPr>
          <p:cNvPr id="18" name="TextBox 45">
            <a:extLst>
              <a:ext uri="{FF2B5EF4-FFF2-40B4-BE49-F238E27FC236}">
                <a16:creationId xmlns:a16="http://schemas.microsoft.com/office/drawing/2014/main" id="{2B1089E9-A049-4E7B-A562-2EA8E4245FB5}"/>
              </a:ext>
            </a:extLst>
          </p:cNvPr>
          <p:cNvSpPr txBox="1"/>
          <p:nvPr/>
        </p:nvSpPr>
        <p:spPr>
          <a:xfrm>
            <a:off x="482042" y="3880793"/>
            <a:ext cx="11514487" cy="468205"/>
          </a:xfrm>
          <a:prstGeom prst="rect">
            <a:avLst/>
          </a:prstGeom>
          <a:noFill/>
        </p:spPr>
        <p:txBody>
          <a:bodyPr wrap="square" rtlCol="0">
            <a:spAutoFit/>
          </a:bodyPr>
          <a:lstStyle/>
          <a:p>
            <a:pPr lvl="0">
              <a:defRPr/>
            </a:pPr>
            <a:r>
              <a:rPr lang="en-US" altLang="zh-CN" sz="2400" dirty="0"/>
              <a:t>Uniform quantization over a high dimensional grid</a:t>
            </a:r>
            <a:endParaRPr lang="en-US" sz="2400" dirty="0"/>
          </a:p>
        </p:txBody>
      </p:sp>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2" y="4342458"/>
                <a:ext cx="11514487" cy="486672"/>
              </a:xfrm>
              <a:prstGeom prst="rect">
                <a:avLst/>
              </a:prstGeom>
              <a:noFill/>
            </p:spPr>
            <p:txBody>
              <a:bodyPr wrap="square" rtlCol="0">
                <a:spAutoFit/>
              </a:bodyPr>
              <a:lstStyle/>
              <a:p>
                <a:pPr lvl="0">
                  <a:defRPr/>
                </a:pPr>
                <a:r>
                  <a:rPr lang="en-US" sz="2400" dirty="0"/>
                  <a:t>Vector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𝑞</m:t>
                        </m:r>
                      </m:e>
                      <m:sup>
                        <m:d>
                          <m:dPr>
                            <m:ctrlPr>
                              <a:rPr lang="en-US" sz="2400" i="1">
                                <a:latin typeface="Cambria Math" panose="02040503050406030204" pitchFamily="18" charset="0"/>
                              </a:rPr>
                            </m:ctrlPr>
                          </m:dPr>
                          <m:e>
                            <m:r>
                              <a:rPr lang="en-US" sz="2400" i="1">
                                <a:latin typeface="Cambria Math" panose="02040503050406030204" pitchFamily="18" charset="0"/>
                              </a:rPr>
                              <m:t>𝑙</m:t>
                            </m:r>
                          </m:e>
                        </m:d>
                      </m:sup>
                    </m:sSup>
                  </m:oMath>
                </a14:m>
                <a:r>
                  <a:rPr lang="en-US" sz="2400" dirty="0"/>
                  <a:t> at client </a:t>
                </a:r>
                <a14:m>
                  <m:oMath xmlns:m="http://schemas.openxmlformats.org/officeDocument/2006/math">
                    <m:r>
                      <a:rPr lang="en-US" sz="2400" i="1">
                        <a:latin typeface="Cambria Math" panose="02040503050406030204" pitchFamily="18" charset="0"/>
                      </a:rPr>
                      <m:t>𝑙</m:t>
                    </m:r>
                  </m:oMath>
                </a14:m>
                <a:r>
                  <a:rPr lang="en-US" sz="2400" dirty="0"/>
                  <a:t> to represent the cluster sizes and centroids</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342458"/>
                <a:ext cx="11514487" cy="486672"/>
              </a:xfrm>
              <a:prstGeom prst="rect">
                <a:avLst/>
              </a:prstGeom>
              <a:blipFill>
                <a:blip r:embed="rId5"/>
                <a:stretch>
                  <a:fillRect l="-794"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45">
                <a:extLst>
                  <a:ext uri="{FF2B5EF4-FFF2-40B4-BE49-F238E27FC236}">
                    <a16:creationId xmlns:a16="http://schemas.microsoft.com/office/drawing/2014/main" id="{2B1089E9-A049-4E7B-A562-2EA8E4245FB5}"/>
                  </a:ext>
                </a:extLst>
              </p:cNvPr>
              <p:cNvSpPr txBox="1"/>
              <p:nvPr/>
            </p:nvSpPr>
            <p:spPr>
              <a:xfrm>
                <a:off x="155575" y="5016166"/>
                <a:ext cx="4831861" cy="387927"/>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r>
                        <a:rPr lang="en-US" b="0" i="1" smtClean="0">
                          <a:latin typeface="Cambria Math" panose="02040503050406030204" pitchFamily="18" charset="0"/>
                        </a:rPr>
                        <m:t>=(5,0,0,0,0,6,7,0,0)</m:t>
                      </m:r>
                    </m:oMath>
                  </m:oMathPara>
                </a14:m>
                <a:endParaRPr lang="en-US" dirty="0"/>
              </a:p>
            </p:txBody>
          </p:sp>
        </mc:Choice>
        <mc:Fallback xmlns="">
          <p:sp>
            <p:nvSpPr>
              <p:cNvPr id="2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55575" y="5016166"/>
                <a:ext cx="4831861" cy="387927"/>
              </a:xfrm>
              <a:prstGeom prst="rect">
                <a:avLst/>
              </a:prstGeom>
              <a:blipFill>
                <a:blip r:embed="rId6"/>
                <a:stretch>
                  <a:fillRect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45">
                <a:extLst>
                  <a:ext uri="{FF2B5EF4-FFF2-40B4-BE49-F238E27FC236}">
                    <a16:creationId xmlns:a16="http://schemas.microsoft.com/office/drawing/2014/main" id="{2B1089E9-A049-4E7B-A562-2EA8E4245FB5}"/>
                  </a:ext>
                </a:extLst>
              </p:cNvPr>
              <p:cNvSpPr txBox="1"/>
              <p:nvPr/>
            </p:nvSpPr>
            <p:spPr>
              <a:xfrm>
                <a:off x="155575" y="5404093"/>
                <a:ext cx="4831861" cy="392993"/>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2</m:t>
                              </m:r>
                            </m:e>
                          </m:d>
                        </m:sup>
                      </m:sSup>
                      <m:r>
                        <a:rPr lang="en-US" b="0" i="1" smtClean="0">
                          <a:latin typeface="Cambria Math" panose="02040503050406030204" pitchFamily="18" charset="0"/>
                        </a:rPr>
                        <m:t>=(4,0,0,3,0,7,0,0,0)</m:t>
                      </m:r>
                    </m:oMath>
                  </m:oMathPara>
                </a14:m>
                <a:endParaRPr lang="en-US" dirty="0"/>
              </a:p>
            </p:txBody>
          </p:sp>
        </mc:Choice>
        <mc:Fallback xmlns="">
          <p:sp>
            <p:nvSpPr>
              <p:cNvPr id="2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55575" y="5404093"/>
                <a:ext cx="4831861" cy="392993"/>
              </a:xfrm>
              <a:prstGeom prst="rect">
                <a:avLst/>
              </a:prstGeom>
              <a:blipFill>
                <a:blip r:embed="rId7"/>
                <a:stretch>
                  <a:fillRect b="-10769"/>
                </a:stretch>
              </a:blipFill>
            </p:spPr>
            <p:txBody>
              <a:bodyPr/>
              <a:lstStyle/>
              <a:p>
                <a:r>
                  <a:rPr lang="en-US">
                    <a:noFill/>
                  </a:rPr>
                  <a:t> </a:t>
                </a:r>
              </a:p>
            </p:txBody>
          </p:sp>
        </mc:Fallback>
      </mc:AlternateContent>
    </p:spTree>
    <p:extLst>
      <p:ext uri="{BB962C8B-B14F-4D97-AF65-F5344CB8AC3E}">
        <p14:creationId xmlns:p14="http://schemas.microsoft.com/office/powerpoint/2010/main" val="165019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lient</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L</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ocal</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I</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nformation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rocessing</a:t>
            </a:r>
            <a:endParaRPr lang="en-US" altLang="zh-CN"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5">
            <a:extLst>
              <a:ext uri="{FF2B5EF4-FFF2-40B4-BE49-F238E27FC236}">
                <a16:creationId xmlns:a16="http://schemas.microsoft.com/office/drawing/2014/main" id="{10B8A3AD-9E6C-8441-814B-A510E985A764}"/>
              </a:ext>
            </a:extLst>
          </p:cNvPr>
          <p:cNvPicPr>
            <a:picLocks noChangeAspect="1"/>
          </p:cNvPicPr>
          <p:nvPr/>
        </p:nvPicPr>
        <p:blipFill>
          <a:blip r:embed="rId3"/>
          <a:stretch>
            <a:fillRect/>
          </a:stretch>
        </p:blipFill>
        <p:spPr>
          <a:xfrm>
            <a:off x="460375" y="1053183"/>
            <a:ext cx="11473248" cy="2683147"/>
          </a:xfrm>
          <a:prstGeom prst="rect">
            <a:avLst/>
          </a:prstGeom>
        </p:spPr>
      </p:pic>
      <p:sp>
        <p:nvSpPr>
          <p:cNvPr id="18" name="TextBox 45">
            <a:extLst>
              <a:ext uri="{FF2B5EF4-FFF2-40B4-BE49-F238E27FC236}">
                <a16:creationId xmlns:a16="http://schemas.microsoft.com/office/drawing/2014/main" id="{2B1089E9-A049-4E7B-A562-2EA8E4245FB5}"/>
              </a:ext>
            </a:extLst>
          </p:cNvPr>
          <p:cNvSpPr txBox="1"/>
          <p:nvPr/>
        </p:nvSpPr>
        <p:spPr>
          <a:xfrm>
            <a:off x="482042" y="3880793"/>
            <a:ext cx="11514487" cy="468205"/>
          </a:xfrm>
          <a:prstGeom prst="rect">
            <a:avLst/>
          </a:prstGeom>
          <a:noFill/>
        </p:spPr>
        <p:txBody>
          <a:bodyPr wrap="square" rtlCol="0">
            <a:spAutoFit/>
          </a:bodyPr>
          <a:lstStyle/>
          <a:p>
            <a:pPr lvl="0">
              <a:defRPr/>
            </a:pPr>
            <a:r>
              <a:rPr lang="en-US" altLang="zh-CN" sz="2400" dirty="0"/>
              <a:t>Uniform quantization over a high dimensional grid</a:t>
            </a:r>
            <a:endParaRPr lang="en-US" sz="2400" dirty="0"/>
          </a:p>
        </p:txBody>
      </p:sp>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2" y="4342458"/>
                <a:ext cx="11514487" cy="486672"/>
              </a:xfrm>
              <a:prstGeom prst="rect">
                <a:avLst/>
              </a:prstGeom>
              <a:noFill/>
            </p:spPr>
            <p:txBody>
              <a:bodyPr wrap="square" rtlCol="0">
                <a:spAutoFit/>
              </a:bodyPr>
              <a:lstStyle/>
              <a:p>
                <a:pPr lvl="0">
                  <a:defRPr/>
                </a:pPr>
                <a:r>
                  <a:rPr lang="en-US" sz="2400" dirty="0"/>
                  <a:t>Vector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𝑞</m:t>
                        </m:r>
                      </m:e>
                      <m:sup>
                        <m:d>
                          <m:dPr>
                            <m:ctrlPr>
                              <a:rPr lang="en-US" sz="2400" i="1">
                                <a:latin typeface="Cambria Math" panose="02040503050406030204" pitchFamily="18" charset="0"/>
                              </a:rPr>
                            </m:ctrlPr>
                          </m:dPr>
                          <m:e>
                            <m:r>
                              <a:rPr lang="en-US" sz="2400" i="1">
                                <a:latin typeface="Cambria Math" panose="02040503050406030204" pitchFamily="18" charset="0"/>
                              </a:rPr>
                              <m:t>𝑙</m:t>
                            </m:r>
                          </m:e>
                        </m:d>
                      </m:sup>
                    </m:sSup>
                  </m:oMath>
                </a14:m>
                <a:r>
                  <a:rPr lang="en-US" sz="2400" dirty="0"/>
                  <a:t> at client </a:t>
                </a:r>
                <a14:m>
                  <m:oMath xmlns:m="http://schemas.openxmlformats.org/officeDocument/2006/math">
                    <m:r>
                      <a:rPr lang="en-US" sz="2400" i="1">
                        <a:latin typeface="Cambria Math" panose="02040503050406030204" pitchFamily="18" charset="0"/>
                      </a:rPr>
                      <m:t>𝑙</m:t>
                    </m:r>
                  </m:oMath>
                </a14:m>
                <a:r>
                  <a:rPr lang="en-US" sz="2400" dirty="0"/>
                  <a:t> to represent the cluster sizes and centroids</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342458"/>
                <a:ext cx="11514487" cy="486672"/>
              </a:xfrm>
              <a:prstGeom prst="rect">
                <a:avLst/>
              </a:prstGeom>
              <a:blipFill>
                <a:blip r:embed="rId5"/>
                <a:stretch>
                  <a:fillRect l="-794"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45">
                <a:extLst>
                  <a:ext uri="{FF2B5EF4-FFF2-40B4-BE49-F238E27FC236}">
                    <a16:creationId xmlns:a16="http://schemas.microsoft.com/office/drawing/2014/main" id="{2B1089E9-A049-4E7B-A562-2EA8E4245FB5}"/>
                  </a:ext>
                </a:extLst>
              </p:cNvPr>
              <p:cNvSpPr txBox="1"/>
              <p:nvPr/>
            </p:nvSpPr>
            <p:spPr>
              <a:xfrm>
                <a:off x="155575" y="5016166"/>
                <a:ext cx="4831861" cy="387927"/>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r>
                        <a:rPr lang="en-US" b="0" i="1" smtClean="0">
                          <a:latin typeface="Cambria Math" panose="02040503050406030204" pitchFamily="18" charset="0"/>
                        </a:rPr>
                        <m:t>=(5,0,0,0,0,6,7,0,0)</m:t>
                      </m:r>
                    </m:oMath>
                  </m:oMathPara>
                </a14:m>
                <a:endParaRPr lang="en-US" dirty="0"/>
              </a:p>
            </p:txBody>
          </p:sp>
        </mc:Choice>
        <mc:Fallback xmlns="">
          <p:sp>
            <p:nvSpPr>
              <p:cNvPr id="2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55575" y="5016166"/>
                <a:ext cx="4831861" cy="387927"/>
              </a:xfrm>
              <a:prstGeom prst="rect">
                <a:avLst/>
              </a:prstGeom>
              <a:blipFill>
                <a:blip r:embed="rId6"/>
                <a:stretch>
                  <a:fillRect b="-12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45">
                <a:extLst>
                  <a:ext uri="{FF2B5EF4-FFF2-40B4-BE49-F238E27FC236}">
                    <a16:creationId xmlns:a16="http://schemas.microsoft.com/office/drawing/2014/main" id="{2B1089E9-A049-4E7B-A562-2EA8E4245FB5}"/>
                  </a:ext>
                </a:extLst>
              </p:cNvPr>
              <p:cNvSpPr txBox="1"/>
              <p:nvPr/>
            </p:nvSpPr>
            <p:spPr>
              <a:xfrm>
                <a:off x="155575" y="5404093"/>
                <a:ext cx="4831861" cy="392993"/>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d>
                            <m:dPr>
                              <m:ctrlPr>
                                <a:rPr lang="en-US" b="0" i="1" smtClean="0">
                                  <a:latin typeface="Cambria Math" panose="02040503050406030204" pitchFamily="18" charset="0"/>
                                </a:rPr>
                              </m:ctrlPr>
                            </m:dPr>
                            <m:e>
                              <m:r>
                                <a:rPr lang="en-US" b="0" i="1" smtClean="0">
                                  <a:latin typeface="Cambria Math" panose="02040503050406030204" pitchFamily="18" charset="0"/>
                                </a:rPr>
                                <m:t>2</m:t>
                              </m:r>
                            </m:e>
                          </m:d>
                        </m:sup>
                      </m:sSup>
                      <m:r>
                        <a:rPr lang="en-US" b="0" i="1" smtClean="0">
                          <a:latin typeface="Cambria Math" panose="02040503050406030204" pitchFamily="18" charset="0"/>
                        </a:rPr>
                        <m:t>=(4,0,0,3,0,7,0,0,0)</m:t>
                      </m:r>
                    </m:oMath>
                  </m:oMathPara>
                </a14:m>
                <a:endParaRPr lang="en-US" dirty="0"/>
              </a:p>
            </p:txBody>
          </p:sp>
        </mc:Choice>
        <mc:Fallback xmlns="">
          <p:sp>
            <p:nvSpPr>
              <p:cNvPr id="2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55575" y="5404093"/>
                <a:ext cx="4831861" cy="392993"/>
              </a:xfrm>
              <a:prstGeom prst="rect">
                <a:avLst/>
              </a:prstGeom>
              <a:blipFill>
                <a:blip r:embed="rId7"/>
                <a:stretch>
                  <a:fillRect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C0ACD3E0-077D-9C00-55EF-1CD500569B1A}"/>
                  </a:ext>
                </a:extLst>
              </p:cNvPr>
              <p:cNvSpPr txBox="1">
                <a:spLocks/>
              </p:cNvSpPr>
              <p:nvPr/>
            </p:nvSpPr>
            <p:spPr>
              <a:xfrm>
                <a:off x="2494722" y="5806228"/>
                <a:ext cx="6495212" cy="530065"/>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150000"/>
                  </a:lnSpc>
                  <a:buClrTx/>
                  <a:buNone/>
                </a:pPr>
                <a:r>
                  <a:rPr lang="en-US" sz="2000" dirty="0">
                    <a:solidFill>
                      <a:srgbClr val="0070C0"/>
                    </a:solidFill>
                    <a:cs typeface="Arial" panose="020B0604020202020204" pitchFamily="34" charset="0"/>
                  </a:rPr>
                  <a:t>Aggregate </a:t>
                </a:r>
                <a14:m>
                  <m:oMath xmlns:m="http://schemas.openxmlformats.org/officeDocument/2006/math">
                    <m:sSup>
                      <m:sSupPr>
                        <m:ctrlPr>
                          <a:rPr lang="en-US" sz="2000" i="1">
                            <a:solidFill>
                              <a:srgbClr val="0070C0"/>
                            </a:solidFill>
                            <a:latin typeface="Cambria Math" panose="02040503050406030204" pitchFamily="18" charset="0"/>
                          </a:rPr>
                        </m:ctrlPr>
                      </m:sSupPr>
                      <m:e>
                        <m:r>
                          <a:rPr lang="en-US" sz="2000" b="0" i="1">
                            <a:solidFill>
                              <a:srgbClr val="0070C0"/>
                            </a:solidFill>
                            <a:latin typeface="Cambria Math" panose="02040503050406030204" pitchFamily="18" charset="0"/>
                          </a:rPr>
                          <m:t>𝑞</m:t>
                        </m:r>
                      </m:e>
                      <m:sup>
                        <m:d>
                          <m:dPr>
                            <m:ctrlPr>
                              <a:rPr lang="en-US" sz="2000" i="1">
                                <a:solidFill>
                                  <a:srgbClr val="0070C0"/>
                                </a:solidFill>
                                <a:latin typeface="Cambria Math" panose="02040503050406030204" pitchFamily="18" charset="0"/>
                              </a:rPr>
                            </m:ctrlPr>
                          </m:dPr>
                          <m:e>
                            <m:r>
                              <a:rPr lang="en-US" sz="2000" b="0" i="1">
                                <a:solidFill>
                                  <a:srgbClr val="0070C0"/>
                                </a:solidFill>
                                <a:latin typeface="Cambria Math" panose="02040503050406030204" pitchFamily="18" charset="0"/>
                              </a:rPr>
                              <m:t>1</m:t>
                            </m:r>
                          </m:e>
                        </m:d>
                      </m:sup>
                    </m:sSup>
                    <m:r>
                      <a:rPr lang="en-US" sz="2000" b="0" i="1" smtClean="0">
                        <a:solidFill>
                          <a:srgbClr val="0070C0"/>
                        </a:solidFill>
                        <a:latin typeface="Cambria Math" panose="02040503050406030204" pitchFamily="18" charset="0"/>
                      </a:rPr>
                      <m:t>+</m:t>
                    </m:r>
                    <m:sSup>
                      <m:sSupPr>
                        <m:ctrlPr>
                          <a:rPr lang="en-US" sz="2000" i="1">
                            <a:solidFill>
                              <a:srgbClr val="0070C0"/>
                            </a:solidFill>
                            <a:latin typeface="Cambria Math" panose="02040503050406030204" pitchFamily="18" charset="0"/>
                          </a:rPr>
                        </m:ctrlPr>
                      </m:sSupPr>
                      <m:e>
                        <m:r>
                          <a:rPr lang="en-US" sz="2000" b="0" i="1">
                            <a:solidFill>
                              <a:srgbClr val="0070C0"/>
                            </a:solidFill>
                            <a:latin typeface="Cambria Math" panose="02040503050406030204" pitchFamily="18" charset="0"/>
                          </a:rPr>
                          <m:t>𝑞</m:t>
                        </m:r>
                      </m:e>
                      <m:sup>
                        <m:d>
                          <m:dPr>
                            <m:ctrlPr>
                              <a:rPr lang="en-US" sz="2000" i="1">
                                <a:solidFill>
                                  <a:srgbClr val="0070C0"/>
                                </a:solidFill>
                                <a:latin typeface="Cambria Math" panose="02040503050406030204" pitchFamily="18" charset="0"/>
                              </a:rPr>
                            </m:ctrlPr>
                          </m:dPr>
                          <m:e>
                            <m:r>
                              <a:rPr lang="en-US" sz="2000" b="0" i="1" smtClean="0">
                                <a:solidFill>
                                  <a:srgbClr val="0070C0"/>
                                </a:solidFill>
                                <a:latin typeface="Cambria Math" panose="02040503050406030204" pitchFamily="18" charset="0"/>
                              </a:rPr>
                              <m:t>2</m:t>
                            </m:r>
                          </m:e>
                        </m:d>
                      </m:sup>
                    </m:sSup>
                    <m:r>
                      <a:rPr lang="en-US" sz="2000" b="0" i="1" smtClean="0">
                        <a:solidFill>
                          <a:srgbClr val="0070C0"/>
                        </a:solidFill>
                        <a:latin typeface="Cambria Math" panose="02040503050406030204" pitchFamily="18" charset="0"/>
                      </a:rPr>
                      <m:t>=(9,0,0,3,0,13,7,0,0)</m:t>
                    </m:r>
                  </m:oMath>
                </a14:m>
                <a:endParaRPr lang="en-US" sz="2000" dirty="0">
                  <a:solidFill>
                    <a:srgbClr val="0070C0"/>
                  </a:solidFill>
                  <a:cs typeface="Arial" panose="020B0604020202020204" pitchFamily="34" charset="0"/>
                </a:endParaRPr>
              </a:p>
            </p:txBody>
          </p:sp>
        </mc:Choice>
        <mc:Fallback xmlns="">
          <p:sp>
            <p:nvSpPr>
              <p:cNvPr id="10" name="Content Placeholder 5">
                <a:extLst>
                  <a:ext uri="{FF2B5EF4-FFF2-40B4-BE49-F238E27FC236}">
                    <a16:creationId xmlns:a16="http://schemas.microsoft.com/office/drawing/2014/main" id="{C0ACD3E0-077D-9C00-55EF-1CD500569B1A}"/>
                  </a:ext>
                </a:extLst>
              </p:cNvPr>
              <p:cNvSpPr txBox="1">
                <a:spLocks noRot="1" noChangeAspect="1" noMove="1" noResize="1" noEditPoints="1" noAdjustHandles="1" noChangeArrowheads="1" noChangeShapeType="1" noTextEdit="1"/>
              </p:cNvSpPr>
              <p:nvPr/>
            </p:nvSpPr>
            <p:spPr>
              <a:xfrm>
                <a:off x="2494722" y="5806228"/>
                <a:ext cx="6495212" cy="530065"/>
              </a:xfrm>
              <a:prstGeom prst="rect">
                <a:avLst/>
              </a:prstGeom>
              <a:blipFill>
                <a:blip r:embed="rId8"/>
                <a:stretch>
                  <a:fillRect b="-2873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07691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ompressed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ultiset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ggregation</a:t>
            </a:r>
            <a:endParaRPr lang="en-US" altLang="zh-CN" sz="40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2" y="3880793"/>
                <a:ext cx="11514487" cy="486672"/>
              </a:xfrm>
              <a:prstGeom prst="rect">
                <a:avLst/>
              </a:prstGeom>
              <a:noFill/>
            </p:spPr>
            <p:txBody>
              <a:bodyPr wrap="square" rtlCol="0">
                <a:spAutoFit/>
              </a:bodyPr>
              <a:lstStyle/>
              <a:p>
                <a:pPr lvl="0">
                  <a:defRPr/>
                </a:pPr>
                <a:r>
                  <a:rPr lang="en-US" altLang="zh-CN" sz="2400" dirty="0"/>
                  <a:t>Leverage the sparsity of the encoded local model </a:t>
                </a:r>
                <a14:m>
                  <m:oMath xmlns:m="http://schemas.openxmlformats.org/officeDocument/2006/math">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𝑞</m:t>
                        </m:r>
                      </m:e>
                      <m:sup>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𝑙</m:t>
                            </m:r>
                          </m:e>
                        </m:d>
                      </m:sup>
                    </m:sSup>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3880793"/>
                <a:ext cx="11514487" cy="486672"/>
              </a:xfrm>
              <a:prstGeom prst="rect">
                <a:avLst/>
              </a:prstGeom>
              <a:blipFill>
                <a:blip r:embed="rId3"/>
                <a:stretch>
                  <a:fillRect l="-794" t="-5063" b="-29114"/>
                </a:stretch>
              </a:blipFill>
            </p:spPr>
            <p:txBody>
              <a:bodyPr/>
              <a:lstStyle/>
              <a:p>
                <a:r>
                  <a:rPr lang="en-US">
                    <a:noFill/>
                  </a:rPr>
                  <a:t> </a:t>
                </a:r>
              </a:p>
            </p:txBody>
          </p:sp>
        </mc:Fallback>
      </mc:AlternateContent>
      <p:pic>
        <p:nvPicPr>
          <p:cNvPr id="11" name="Picture 3">
            <a:extLst>
              <a:ext uri="{FF2B5EF4-FFF2-40B4-BE49-F238E27FC236}">
                <a16:creationId xmlns:a16="http://schemas.microsoft.com/office/drawing/2014/main" id="{38D7B433-FDE9-E28E-C1ED-F8A4E0C570A8}"/>
              </a:ext>
            </a:extLst>
          </p:cNvPr>
          <p:cNvPicPr>
            <a:picLocks noChangeAspect="1"/>
          </p:cNvPicPr>
          <p:nvPr/>
        </p:nvPicPr>
        <p:blipFill>
          <a:blip r:embed="rId4"/>
          <a:stretch>
            <a:fillRect/>
          </a:stretch>
        </p:blipFill>
        <p:spPr>
          <a:xfrm>
            <a:off x="407504" y="976164"/>
            <a:ext cx="11549270" cy="2552227"/>
          </a:xfrm>
          <a:prstGeom prst="rect">
            <a:avLst/>
          </a:prstGeom>
        </p:spPr>
      </p:pic>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1086011" y="4367465"/>
            <a:ext cx="10910518"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0" lvl="0" indent="0" defTabSz="914400">
              <a:lnSpc>
                <a:spcPct val="100000"/>
              </a:lnSpc>
              <a:buSzTx/>
              <a:buNone/>
            </a:pPr>
            <a:r>
              <a:rPr lang="en-US" altLang="zh-CN" sz="1800" dirty="0"/>
              <a:t>Sparse model aggregation </a:t>
            </a:r>
            <a:r>
              <a:rPr lang="en-US" sz="1400" dirty="0">
                <a:solidFill>
                  <a:srgbClr val="44546A">
                    <a:lumMod val="60000"/>
                    <a:lumOff val="40000"/>
                  </a:srgbClr>
                </a:solidFill>
              </a:rPr>
              <a:t>[</a:t>
            </a:r>
            <a:r>
              <a:rPr lang="en-US" sz="1400" dirty="0" err="1">
                <a:solidFill>
                  <a:srgbClr val="44546A">
                    <a:lumMod val="60000"/>
                    <a:lumOff val="40000"/>
                  </a:srgbClr>
                </a:solidFill>
              </a:rPr>
              <a:t>Beguier</a:t>
            </a:r>
            <a:r>
              <a:rPr lang="en-US" sz="1400" dirty="0">
                <a:solidFill>
                  <a:srgbClr val="44546A">
                    <a:lumMod val="60000"/>
                    <a:lumOff val="40000"/>
                  </a:srgbClr>
                </a:solidFill>
              </a:rPr>
              <a:t> el al., 2020], [Ergun et al., 2021], [Chen el al., 2023]</a:t>
            </a:r>
            <a:r>
              <a:rPr lang="en-US" sz="1800" dirty="0"/>
              <a:t> </a:t>
            </a:r>
            <a:endParaRPr lang="en-US" sz="1400" dirty="0">
              <a:solidFill>
                <a:srgbClr val="44546A">
                  <a:lumMod val="60000"/>
                  <a:lumOff val="40000"/>
                </a:srgbClr>
              </a:solidFill>
            </a:endParaRPr>
          </a:p>
          <a:p>
            <a:endParaRPr lang="en-US" sz="1800" dirty="0"/>
          </a:p>
        </p:txBody>
      </p:sp>
    </p:spTree>
    <p:extLst>
      <p:ext uri="{BB962C8B-B14F-4D97-AF65-F5344CB8AC3E}">
        <p14:creationId xmlns:p14="http://schemas.microsoft.com/office/powerpoint/2010/main" val="3083191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780" y="4006216"/>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7164" y="3703747"/>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16,300+ Hospital Building Stock Illustrations, Royalty-Free Vector Graphics  &amp; Clip Art - iStock | Doctor, Hospital hallway, Hospital 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8727" y="4539791"/>
            <a:ext cx="709745" cy="7097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Bank Logo Vector Art, Icons, and Graphics for Free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6258" y="3415036"/>
            <a:ext cx="781439" cy="7814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File:Facebook Logo 2023.png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914" y="3973978"/>
            <a:ext cx="409068" cy="40906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Twitter Goes Dark and Launches New Logo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3307" y="4125430"/>
            <a:ext cx="694963" cy="3474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File:Google &quot;G&quot; logo.svg - Wikimedia Comm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2617" y="4286380"/>
            <a:ext cx="450378" cy="450378"/>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箭头连接符 38"/>
          <p:cNvCxnSpPr/>
          <p:nvPr/>
        </p:nvCxnSpPr>
        <p:spPr>
          <a:xfrm flipV="1">
            <a:off x="1843712" y="4525701"/>
            <a:ext cx="70050" cy="1349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1843712" y="4766471"/>
            <a:ext cx="622130" cy="11085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1843712" y="4299171"/>
            <a:ext cx="1398325" cy="157589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V="1">
            <a:off x="3353208" y="4639928"/>
            <a:ext cx="1133822" cy="123514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V="1">
            <a:off x="2572800" y="5290549"/>
            <a:ext cx="780408" cy="61977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68" idx="0"/>
          </p:cNvCxnSpPr>
          <p:nvPr/>
        </p:nvCxnSpPr>
        <p:spPr>
          <a:xfrm flipV="1">
            <a:off x="4983016" y="4525701"/>
            <a:ext cx="696734" cy="137213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68" idx="0"/>
          </p:cNvCxnSpPr>
          <p:nvPr/>
        </p:nvCxnSpPr>
        <p:spPr>
          <a:xfrm flipV="1">
            <a:off x="4983016" y="4196475"/>
            <a:ext cx="171788" cy="170135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文本框 48"/>
              <p:cNvSpPr txBox="1"/>
              <p:nvPr/>
            </p:nvSpPr>
            <p:spPr>
              <a:xfrm>
                <a:off x="3460166" y="5677869"/>
                <a:ext cx="1492419"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US" sz="4000" dirty="0"/>
              </a:p>
            </p:txBody>
          </p:sp>
        </mc:Choice>
        <mc:Fallback xmlns="">
          <p:sp>
            <p:nvSpPr>
              <p:cNvPr id="49" name="文本框 48"/>
              <p:cNvSpPr txBox="1">
                <a:spLocks noRot="1" noChangeAspect="1" noMove="1" noResize="1" noEditPoints="1" noAdjustHandles="1" noChangeArrowheads="1" noChangeShapeType="1" noTextEdit="1"/>
              </p:cNvSpPr>
              <p:nvPr/>
            </p:nvSpPr>
            <p:spPr>
              <a:xfrm>
                <a:off x="3460166" y="5677869"/>
                <a:ext cx="1492419" cy="707886"/>
              </a:xfrm>
              <a:prstGeom prst="rect">
                <a:avLst/>
              </a:prstGeom>
              <a:blipFill>
                <a:blip r:embed="rId8"/>
                <a:stretch>
                  <a:fillRect/>
                </a:stretch>
              </a:blipFill>
            </p:spPr>
            <p:txBody>
              <a:bodyPr/>
              <a:lstStyle/>
              <a:p>
                <a:r>
                  <a:rPr lang="en-US">
                    <a:noFill/>
                  </a:rPr>
                  <a:t> </a:t>
                </a:r>
              </a:p>
            </p:txBody>
          </p:sp>
        </mc:Fallback>
      </mc:AlternateContent>
      <p:sp>
        <p:nvSpPr>
          <p:cNvPr id="50" name="云形 49"/>
          <p:cNvSpPr/>
          <p:nvPr/>
        </p:nvSpPr>
        <p:spPr>
          <a:xfrm>
            <a:off x="1279006" y="3112812"/>
            <a:ext cx="5152345" cy="2477341"/>
          </a:xfrm>
          <a:prstGeom prst="cloud">
            <a:avLst/>
          </a:prstGeom>
          <a:solidFill>
            <a:schemeClr val="accent1">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9750" y="5887861"/>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1948"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9246" y="5897832"/>
            <a:ext cx="487923" cy="48792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User - Free user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9054" y="5897832"/>
            <a:ext cx="487923" cy="487923"/>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M</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otivation</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Data are distributed across different repositories </a:t>
            </a:r>
            <a:endParaRPr lang="en-US" sz="2400" dirty="0">
              <a:solidFill>
                <a:srgbClr val="E7E6E6">
                  <a:lumMod val="50000"/>
                </a:srgbClr>
              </a:solidFill>
            </a:endParaRPr>
          </a:p>
        </p:txBody>
      </p:sp>
      <p:sp>
        <p:nvSpPr>
          <p:cNvPr id="32" name="TextBox 45">
            <a:extLst>
              <a:ext uri="{FF2B5EF4-FFF2-40B4-BE49-F238E27FC236}">
                <a16:creationId xmlns:a16="http://schemas.microsoft.com/office/drawing/2014/main" id="{2B1089E9-A049-4E7B-A562-2EA8E4245FB5}"/>
              </a:ext>
            </a:extLst>
          </p:cNvPr>
          <p:cNvSpPr txBox="1"/>
          <p:nvPr/>
        </p:nvSpPr>
        <p:spPr>
          <a:xfrm>
            <a:off x="482042" y="1753050"/>
            <a:ext cx="11514487" cy="461665"/>
          </a:xfrm>
          <a:prstGeom prst="rect">
            <a:avLst/>
          </a:prstGeom>
          <a:noFill/>
        </p:spPr>
        <p:txBody>
          <a:bodyPr wrap="square" rtlCol="0">
            <a:spAutoFit/>
          </a:bodyPr>
          <a:lstStyle/>
          <a:p>
            <a:pPr lvl="0">
              <a:defRPr/>
            </a:pPr>
            <a:r>
              <a:rPr lang="en-US" sz="2400" dirty="0">
                <a:solidFill>
                  <a:prstClr val="black"/>
                </a:solidFill>
              </a:rPr>
              <a:t>Data are of different types (heterogeneity)</a:t>
            </a:r>
            <a:endParaRPr lang="en-US" dirty="0">
              <a:solidFill>
                <a:srgbClr val="E7E6E6">
                  <a:lumMod val="50000"/>
                </a:srgbClr>
              </a:solidFill>
            </a:endParaRPr>
          </a:p>
        </p:txBody>
      </p:sp>
      <p:sp>
        <p:nvSpPr>
          <p:cNvPr id="67" name="椭圆 66"/>
          <p:cNvSpPr/>
          <p:nvPr/>
        </p:nvSpPr>
        <p:spPr>
          <a:xfrm>
            <a:off x="3248720" y="4591093"/>
            <a:ext cx="732630" cy="6994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椭圆 68"/>
          <p:cNvSpPr/>
          <p:nvPr/>
        </p:nvSpPr>
        <p:spPr>
          <a:xfrm>
            <a:off x="4851322" y="3480112"/>
            <a:ext cx="732630" cy="6994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椭圆 69"/>
          <p:cNvSpPr/>
          <p:nvPr/>
        </p:nvSpPr>
        <p:spPr>
          <a:xfrm>
            <a:off x="1578292" y="3846747"/>
            <a:ext cx="732630" cy="6994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860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ompressed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ultiset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ggregation</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545A048F-9438-DBE4-C999-6C2C1A6FB5D9}"/>
                  </a:ext>
                </a:extLst>
              </p:cNvPr>
              <p:cNvSpPr txBox="1">
                <a:spLocks/>
              </p:cNvSpPr>
              <p:nvPr/>
            </p:nvSpPr>
            <p:spPr>
              <a:xfrm>
                <a:off x="8125519" y="5592535"/>
                <a:ext cx="4016239" cy="5717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buClrTx/>
                  <a:buNone/>
                </a:pPr>
                <a:r>
                  <a:rPr lang="en-US" sz="1500" dirty="0">
                    <a:cs typeface="Arial" panose="020B0604020202020204" pitchFamily="34" charset="0"/>
                  </a:rPr>
                  <a:t>Figure: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1</m:t>
                        </m:r>
                      </m:sub>
                    </m:sSub>
                  </m:oMath>
                </a14:m>
                <a:r>
                  <a:rPr lang="en-US" sz="1500" dirty="0">
                    <a:cs typeface="Arial" panose="020B0604020202020204" pitchFamily="34" charset="0"/>
                  </a:rPr>
                  <a:t> denotes the data distribution for client 1.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𝑠</m:t>
                        </m:r>
                      </m:sub>
                    </m:sSub>
                  </m:oMath>
                </a14:m>
                <a:r>
                  <a:rPr lang="en-US" sz="1500" dirty="0">
                    <a:cs typeface="Arial" panose="020B0604020202020204" pitchFamily="34" charset="0"/>
                  </a:rPr>
                  <a:t> denotes the global data distribution</a:t>
                </a:r>
              </a:p>
            </p:txBody>
          </p:sp>
        </mc:Choice>
        <mc:Fallback xmlns="">
          <p:sp>
            <p:nvSpPr>
              <p:cNvPr id="12" name="Content Placeholder 5">
                <a:extLst>
                  <a:ext uri="{FF2B5EF4-FFF2-40B4-BE49-F238E27FC236}">
                    <a16:creationId xmlns:a16="http://schemas.microsoft.com/office/drawing/2014/main" id="{545A048F-9438-DBE4-C999-6C2C1A6FB5D9}"/>
                  </a:ext>
                </a:extLst>
              </p:cNvPr>
              <p:cNvSpPr txBox="1">
                <a:spLocks noRot="1" noChangeAspect="1" noMove="1" noResize="1" noEditPoints="1" noAdjustHandles="1" noChangeArrowheads="1" noChangeShapeType="1" noTextEdit="1"/>
              </p:cNvSpPr>
              <p:nvPr/>
            </p:nvSpPr>
            <p:spPr>
              <a:xfrm>
                <a:off x="8125519" y="5592535"/>
                <a:ext cx="4016239" cy="571772"/>
              </a:xfrm>
              <a:prstGeom prst="rect">
                <a:avLst/>
              </a:prstGeom>
              <a:blipFill>
                <a:blip r:embed="rId11"/>
                <a:stretch>
                  <a:fillRect b="-15957"/>
                </a:stretch>
              </a:blipFill>
              <a:ln>
                <a:noFill/>
              </a:ln>
            </p:spPr>
            <p:txBody>
              <a:bodyPr/>
              <a:lstStyle/>
              <a:p>
                <a:r>
                  <a:rPr lang="en-US">
                    <a:noFill/>
                  </a:rPr>
                  <a:t> </a:t>
                </a:r>
              </a:p>
            </p:txBody>
          </p:sp>
        </mc:Fallback>
      </mc:AlternateContent>
      <p:pic>
        <p:nvPicPr>
          <p:cNvPr id="14" name="Picture 3">
            <a:extLst>
              <a:ext uri="{FF2B5EF4-FFF2-40B4-BE49-F238E27FC236}">
                <a16:creationId xmlns:a16="http://schemas.microsoft.com/office/drawing/2014/main" id="{BD2B2207-30AB-9F84-4AD8-D8B56388E8DB}"/>
              </a:ext>
            </a:extLst>
          </p:cNvPr>
          <p:cNvPicPr>
            <a:picLocks noChangeAspect="1"/>
          </p:cNvPicPr>
          <p:nvPr/>
        </p:nvPicPr>
        <p:blipFill>
          <a:blip r:embed="rId12"/>
          <a:stretch>
            <a:fillRect/>
          </a:stretch>
        </p:blipFill>
        <p:spPr>
          <a:xfrm>
            <a:off x="8779761" y="2969109"/>
            <a:ext cx="3070460" cy="2731804"/>
          </a:xfrm>
          <a:prstGeom prst="rect">
            <a:avLst/>
          </a:prstGeom>
        </p:spPr>
      </p:pic>
      <mc:AlternateContent xmlns:mc="http://schemas.openxmlformats.org/markup-compatibility/2006" xmlns:a14="http://schemas.microsoft.com/office/drawing/2010/main">
        <mc:Choice Requires="a14">
          <p:sp>
            <p:nvSpPr>
              <p:cNvPr id="25" name="TextBox 45">
                <a:extLst>
                  <a:ext uri="{FF2B5EF4-FFF2-40B4-BE49-F238E27FC236}">
                    <a16:creationId xmlns:a16="http://schemas.microsoft.com/office/drawing/2014/main" id="{2B1089E9-A049-4E7B-A562-2EA8E4245FB5}"/>
                  </a:ext>
                </a:extLst>
              </p:cNvPr>
              <p:cNvSpPr txBox="1"/>
              <p:nvPr/>
            </p:nvSpPr>
            <p:spPr>
              <a:xfrm>
                <a:off x="482042" y="1184990"/>
                <a:ext cx="11514487" cy="862095"/>
              </a:xfrm>
              <a:prstGeom prst="rect">
                <a:avLst/>
              </a:prstGeom>
              <a:noFill/>
            </p:spPr>
            <p:txBody>
              <a:bodyPr wrap="square" rtlCol="0">
                <a:spAutoFit/>
              </a:bodyPr>
              <a:lstStyle/>
              <a:p>
                <a:pPr lvl="0">
                  <a:defRPr/>
                </a:pPr>
                <a:r>
                  <a:rPr lang="en-US" sz="2400" dirty="0">
                    <a:solidFill>
                      <a:srgbClr val="FF0000"/>
                    </a:solidFill>
                  </a:rPr>
                  <a:t>Goal:</a:t>
                </a:r>
                <a:r>
                  <a:rPr lang="en-US" sz="2400" dirty="0"/>
                  <a:t> Securely and efficiently recover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𝑙</m:t>
                        </m:r>
                        <m:r>
                          <a:rPr lang="en-US" sz="2400" b="0" i="1" smtClean="0">
                            <a:latin typeface="Cambria Math" panose="02040503050406030204" pitchFamily="18" charset="0"/>
                          </a:rPr>
                          <m:t>=1</m:t>
                        </m:r>
                      </m:sub>
                      <m:sup>
                        <m:r>
                          <a:rPr lang="en-US" sz="2400" b="0" i="1" smtClean="0">
                            <a:latin typeface="Cambria Math" panose="02040503050406030204" pitchFamily="18" charset="0"/>
                          </a:rPr>
                          <m:t>𝐿</m:t>
                        </m:r>
                      </m:sup>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e>
                    </m:nary>
                  </m:oMath>
                </a14:m>
                <a:r>
                  <a:rPr lang="en-US" sz="2400" dirty="0"/>
                  <a:t> at the server, where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𝑞</m:t>
                        </m:r>
                      </m:e>
                      <m:sup>
                        <m:d>
                          <m:dPr>
                            <m:ctrlPr>
                              <a:rPr lang="en-US" sz="2400" b="0" i="1" dirty="0" smtClean="0">
                                <a:latin typeface="Cambria Math" panose="02040503050406030204" pitchFamily="18" charset="0"/>
                              </a:rPr>
                            </m:ctrlPr>
                          </m:dPr>
                          <m:e>
                            <m:r>
                              <a:rPr lang="en-US" sz="2400" i="1" dirty="0" smtClean="0">
                                <a:latin typeface="Cambria Math" panose="02040503050406030204" pitchFamily="18" charset="0"/>
                              </a:rPr>
                              <m:t>𝑙</m:t>
                            </m:r>
                          </m:e>
                        </m:d>
                      </m:sup>
                    </m:sSup>
                  </m:oMath>
                </a14:m>
                <a:r>
                  <a:rPr lang="en-US" sz="2400" dirty="0"/>
                  <a:t> stands for cluster size vector of client </a:t>
                </a:r>
                <a14:m>
                  <m:oMath xmlns:m="http://schemas.openxmlformats.org/officeDocument/2006/math">
                    <m:r>
                      <a:rPr lang="en-US" sz="2400" b="0" i="1" smtClean="0">
                        <a:latin typeface="Cambria Math" panose="02040503050406030204" pitchFamily="18" charset="0"/>
                      </a:rPr>
                      <m:t>𝑙</m:t>
                    </m:r>
                  </m:oMath>
                </a14:m>
                <a:r>
                  <a:rPr lang="en-US" sz="2400" dirty="0"/>
                  <a:t>.</a:t>
                </a:r>
              </a:p>
            </p:txBody>
          </p:sp>
        </mc:Choice>
        <mc:Fallback xmlns="">
          <p:sp>
            <p:nvSpPr>
              <p:cNvPr id="2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862095"/>
              </a:xfrm>
              <a:prstGeom prst="rect">
                <a:avLst/>
              </a:prstGeom>
              <a:blipFill>
                <a:blip r:embed="rId6"/>
                <a:stretch>
                  <a:fillRect l="-794" t="-2113" b="-14789"/>
                </a:stretch>
              </a:blipFill>
            </p:spPr>
            <p:txBody>
              <a:bodyPr/>
              <a:lstStyle/>
              <a:p>
                <a:r>
                  <a:rPr lang="en-US">
                    <a:noFill/>
                  </a:rPr>
                  <a:t> </a:t>
                </a:r>
              </a:p>
            </p:txBody>
          </p:sp>
        </mc:Fallback>
      </mc:AlternateContent>
    </p:spTree>
    <p:extLst>
      <p:ext uri="{BB962C8B-B14F-4D97-AF65-F5344CB8AC3E}">
        <p14:creationId xmlns:p14="http://schemas.microsoft.com/office/powerpoint/2010/main" val="4114408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ompressed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ultiset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ggregation</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545A048F-9438-DBE4-C999-6C2C1A6FB5D9}"/>
                  </a:ext>
                </a:extLst>
              </p:cNvPr>
              <p:cNvSpPr txBox="1">
                <a:spLocks/>
              </p:cNvSpPr>
              <p:nvPr/>
            </p:nvSpPr>
            <p:spPr>
              <a:xfrm>
                <a:off x="8125519" y="5592535"/>
                <a:ext cx="4016239" cy="5717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buClrTx/>
                  <a:buNone/>
                </a:pPr>
                <a:r>
                  <a:rPr lang="en-US" sz="1500" dirty="0">
                    <a:cs typeface="Arial" panose="020B0604020202020204" pitchFamily="34" charset="0"/>
                  </a:rPr>
                  <a:t>Figure: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1</m:t>
                        </m:r>
                      </m:sub>
                    </m:sSub>
                  </m:oMath>
                </a14:m>
                <a:r>
                  <a:rPr lang="en-US" sz="1500" dirty="0">
                    <a:cs typeface="Arial" panose="020B0604020202020204" pitchFamily="34" charset="0"/>
                  </a:rPr>
                  <a:t> denotes the data distribution for client 1.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𝑠</m:t>
                        </m:r>
                      </m:sub>
                    </m:sSub>
                  </m:oMath>
                </a14:m>
                <a:r>
                  <a:rPr lang="en-US" sz="1500" dirty="0">
                    <a:cs typeface="Arial" panose="020B0604020202020204" pitchFamily="34" charset="0"/>
                  </a:rPr>
                  <a:t> denotes the global data distribution</a:t>
                </a:r>
              </a:p>
            </p:txBody>
          </p:sp>
        </mc:Choice>
        <mc:Fallback xmlns="">
          <p:sp>
            <p:nvSpPr>
              <p:cNvPr id="12" name="Content Placeholder 5">
                <a:extLst>
                  <a:ext uri="{FF2B5EF4-FFF2-40B4-BE49-F238E27FC236}">
                    <a16:creationId xmlns:a16="http://schemas.microsoft.com/office/drawing/2014/main" id="{545A048F-9438-DBE4-C999-6C2C1A6FB5D9}"/>
                  </a:ext>
                </a:extLst>
              </p:cNvPr>
              <p:cNvSpPr txBox="1">
                <a:spLocks noRot="1" noChangeAspect="1" noMove="1" noResize="1" noEditPoints="1" noAdjustHandles="1" noChangeArrowheads="1" noChangeShapeType="1" noTextEdit="1"/>
              </p:cNvSpPr>
              <p:nvPr/>
            </p:nvSpPr>
            <p:spPr>
              <a:xfrm>
                <a:off x="8125519" y="5592535"/>
                <a:ext cx="4016239" cy="571772"/>
              </a:xfrm>
              <a:prstGeom prst="rect">
                <a:avLst/>
              </a:prstGeom>
              <a:blipFill>
                <a:blip r:embed="rId11"/>
                <a:stretch>
                  <a:fillRect b="-15957"/>
                </a:stretch>
              </a:blipFill>
              <a:ln>
                <a:noFill/>
              </a:ln>
            </p:spPr>
            <p:txBody>
              <a:bodyPr/>
              <a:lstStyle/>
              <a:p>
                <a:r>
                  <a:rPr lang="en-US">
                    <a:noFill/>
                  </a:rPr>
                  <a:t> </a:t>
                </a:r>
              </a:p>
            </p:txBody>
          </p:sp>
        </mc:Fallback>
      </mc:AlternateContent>
      <p:pic>
        <p:nvPicPr>
          <p:cNvPr id="14" name="Picture 3">
            <a:extLst>
              <a:ext uri="{FF2B5EF4-FFF2-40B4-BE49-F238E27FC236}">
                <a16:creationId xmlns:a16="http://schemas.microsoft.com/office/drawing/2014/main" id="{BD2B2207-30AB-9F84-4AD8-D8B56388E8DB}"/>
              </a:ext>
            </a:extLst>
          </p:cNvPr>
          <p:cNvPicPr>
            <a:picLocks noChangeAspect="1"/>
          </p:cNvPicPr>
          <p:nvPr/>
        </p:nvPicPr>
        <p:blipFill>
          <a:blip r:embed="rId12"/>
          <a:stretch>
            <a:fillRect/>
          </a:stretch>
        </p:blipFill>
        <p:spPr>
          <a:xfrm>
            <a:off x="8779761" y="2969109"/>
            <a:ext cx="3070460" cy="2731804"/>
          </a:xfrm>
          <a:prstGeom prst="rect">
            <a:avLst/>
          </a:prstGeom>
        </p:spPr>
      </p:pic>
      <mc:AlternateContent xmlns:mc="http://schemas.openxmlformats.org/markup-compatibility/2006" xmlns:a14="http://schemas.microsoft.com/office/drawing/2010/main">
        <mc:Choice Requires="a14">
          <p:sp>
            <p:nvSpPr>
              <p:cNvPr id="25" name="TextBox 45">
                <a:extLst>
                  <a:ext uri="{FF2B5EF4-FFF2-40B4-BE49-F238E27FC236}">
                    <a16:creationId xmlns:a16="http://schemas.microsoft.com/office/drawing/2014/main" id="{2B1089E9-A049-4E7B-A562-2EA8E4245FB5}"/>
                  </a:ext>
                </a:extLst>
              </p:cNvPr>
              <p:cNvSpPr txBox="1"/>
              <p:nvPr/>
            </p:nvSpPr>
            <p:spPr>
              <a:xfrm>
                <a:off x="482042" y="1184990"/>
                <a:ext cx="11514487" cy="862095"/>
              </a:xfrm>
              <a:prstGeom prst="rect">
                <a:avLst/>
              </a:prstGeom>
              <a:noFill/>
            </p:spPr>
            <p:txBody>
              <a:bodyPr wrap="square" rtlCol="0">
                <a:spAutoFit/>
              </a:bodyPr>
              <a:lstStyle/>
              <a:p>
                <a:pPr lvl="0">
                  <a:defRPr/>
                </a:pPr>
                <a:r>
                  <a:rPr lang="en-US" sz="2400" dirty="0">
                    <a:solidFill>
                      <a:srgbClr val="FF0000"/>
                    </a:solidFill>
                  </a:rPr>
                  <a:t>Goal:</a:t>
                </a:r>
                <a:r>
                  <a:rPr lang="en-US" sz="2400" dirty="0"/>
                  <a:t> Securely and efficiently recover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𝑙</m:t>
                        </m:r>
                        <m:r>
                          <a:rPr lang="en-US" sz="2400" b="0" i="1" smtClean="0">
                            <a:latin typeface="Cambria Math" panose="02040503050406030204" pitchFamily="18" charset="0"/>
                          </a:rPr>
                          <m:t>=1</m:t>
                        </m:r>
                      </m:sub>
                      <m:sup>
                        <m:r>
                          <a:rPr lang="en-US" sz="2400" b="0" i="1" smtClean="0">
                            <a:latin typeface="Cambria Math" panose="02040503050406030204" pitchFamily="18" charset="0"/>
                          </a:rPr>
                          <m:t>𝐿</m:t>
                        </m:r>
                      </m:sup>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e>
                    </m:nary>
                  </m:oMath>
                </a14:m>
                <a:r>
                  <a:rPr lang="en-US" sz="2400" dirty="0"/>
                  <a:t> at the server, where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𝑞</m:t>
                        </m:r>
                      </m:e>
                      <m:sup>
                        <m:d>
                          <m:dPr>
                            <m:ctrlPr>
                              <a:rPr lang="en-US" sz="2400" b="0" i="1" dirty="0" smtClean="0">
                                <a:latin typeface="Cambria Math" panose="02040503050406030204" pitchFamily="18" charset="0"/>
                              </a:rPr>
                            </m:ctrlPr>
                          </m:dPr>
                          <m:e>
                            <m:r>
                              <a:rPr lang="en-US" sz="2400" i="1" dirty="0" smtClean="0">
                                <a:latin typeface="Cambria Math" panose="02040503050406030204" pitchFamily="18" charset="0"/>
                              </a:rPr>
                              <m:t>𝑙</m:t>
                            </m:r>
                          </m:e>
                        </m:d>
                      </m:sup>
                    </m:sSup>
                  </m:oMath>
                </a14:m>
                <a:r>
                  <a:rPr lang="en-US" sz="2400" dirty="0"/>
                  <a:t> stands for cluster size vector of client </a:t>
                </a:r>
                <a14:m>
                  <m:oMath xmlns:m="http://schemas.openxmlformats.org/officeDocument/2006/math">
                    <m:r>
                      <a:rPr lang="en-US" sz="2400" b="0" i="1" smtClean="0">
                        <a:latin typeface="Cambria Math" panose="02040503050406030204" pitchFamily="18" charset="0"/>
                      </a:rPr>
                      <m:t>𝑙</m:t>
                    </m:r>
                  </m:oMath>
                </a14:m>
                <a:r>
                  <a:rPr lang="en-US" sz="2400" dirty="0"/>
                  <a:t>.</a:t>
                </a:r>
              </a:p>
            </p:txBody>
          </p:sp>
        </mc:Choice>
        <mc:Fallback xmlns="">
          <p:sp>
            <p:nvSpPr>
              <p:cNvPr id="2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862095"/>
              </a:xfrm>
              <a:prstGeom prst="rect">
                <a:avLst/>
              </a:prstGeom>
              <a:blipFill>
                <a:blip r:embed="rId6"/>
                <a:stretch>
                  <a:fillRect l="-794" t="-2113" b="-14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45">
                <a:extLst>
                  <a:ext uri="{FF2B5EF4-FFF2-40B4-BE49-F238E27FC236}">
                    <a16:creationId xmlns:a16="http://schemas.microsoft.com/office/drawing/2014/main" id="{2B1089E9-A049-4E7B-A562-2EA8E4245FB5}"/>
                  </a:ext>
                </a:extLst>
              </p:cNvPr>
              <p:cNvSpPr txBox="1"/>
              <p:nvPr/>
            </p:nvSpPr>
            <p:spPr>
              <a:xfrm>
                <a:off x="482042" y="2039140"/>
                <a:ext cx="11514487" cy="461665"/>
              </a:xfrm>
              <a:prstGeom prst="rect">
                <a:avLst/>
              </a:prstGeom>
              <a:noFill/>
            </p:spPr>
            <p:txBody>
              <a:bodyPr wrap="square" rtlCol="0">
                <a:spAutoFit/>
              </a:bodyPr>
              <a:lstStyle/>
              <a:p>
                <a:pPr lvl="0">
                  <a:defRPr/>
                </a:pPr>
                <a:r>
                  <a:rPr lang="en-US" sz="2400" dirty="0">
                    <a:solidFill>
                      <a:srgbClr val="FF0000"/>
                    </a:solidFill>
                  </a:rPr>
                  <a:t>Communication privacy:</a:t>
                </a:r>
                <a:r>
                  <a:rPr lang="en-US" sz="2400" dirty="0"/>
                  <a:t> The server learns the nothing beyond </a:t>
                </a:r>
                <a14:m>
                  <m:oMath xmlns:m="http://schemas.openxmlformats.org/officeDocument/2006/math">
                    <m:r>
                      <a:rPr lang="en-US" sz="2400" b="0" i="1" smtClean="0">
                        <a:latin typeface="Cambria Math" panose="02040503050406030204" pitchFamily="18" charset="0"/>
                      </a:rPr>
                      <m:t>𝑞</m:t>
                    </m:r>
                  </m:oMath>
                </a14:m>
                <a:r>
                  <a:rPr lang="en-US" sz="2400" dirty="0"/>
                  <a:t>.</a:t>
                </a:r>
              </a:p>
            </p:txBody>
          </p:sp>
        </mc:Choice>
        <mc:Fallback xmlns="">
          <p:sp>
            <p:nvSpPr>
              <p:cNvPr id="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039140"/>
                <a:ext cx="11514487" cy="461665"/>
              </a:xfrm>
              <a:prstGeom prst="rect">
                <a:avLst/>
              </a:prstGeom>
              <a:blipFill>
                <a:blip r:embed="rId13"/>
                <a:stretch>
                  <a:fillRect l="-794" t="-10667" b="-30667"/>
                </a:stretch>
              </a:blipFill>
            </p:spPr>
            <p:txBody>
              <a:bodyPr/>
              <a:lstStyle/>
              <a:p>
                <a:r>
                  <a:rPr lang="en-US">
                    <a:noFill/>
                  </a:rPr>
                  <a:t> </a:t>
                </a:r>
              </a:p>
            </p:txBody>
          </p:sp>
        </mc:Fallback>
      </mc:AlternateContent>
    </p:spTree>
    <p:extLst>
      <p:ext uri="{BB962C8B-B14F-4D97-AF65-F5344CB8AC3E}">
        <p14:creationId xmlns:p14="http://schemas.microsoft.com/office/powerpoint/2010/main" val="2870269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ompressed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ultiset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ggregation</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545A048F-9438-DBE4-C999-6C2C1A6FB5D9}"/>
                  </a:ext>
                </a:extLst>
              </p:cNvPr>
              <p:cNvSpPr txBox="1">
                <a:spLocks/>
              </p:cNvSpPr>
              <p:nvPr/>
            </p:nvSpPr>
            <p:spPr>
              <a:xfrm>
                <a:off x="8125519" y="5592535"/>
                <a:ext cx="4016239" cy="5717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buClrTx/>
                  <a:buNone/>
                </a:pPr>
                <a:r>
                  <a:rPr lang="en-US" sz="1500" dirty="0">
                    <a:cs typeface="Arial" panose="020B0604020202020204" pitchFamily="34" charset="0"/>
                  </a:rPr>
                  <a:t>Figure: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1</m:t>
                        </m:r>
                      </m:sub>
                    </m:sSub>
                  </m:oMath>
                </a14:m>
                <a:r>
                  <a:rPr lang="en-US" sz="1500" dirty="0">
                    <a:cs typeface="Arial" panose="020B0604020202020204" pitchFamily="34" charset="0"/>
                  </a:rPr>
                  <a:t> denotes the data distribution for client 1.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𝑠</m:t>
                        </m:r>
                      </m:sub>
                    </m:sSub>
                  </m:oMath>
                </a14:m>
                <a:r>
                  <a:rPr lang="en-US" sz="1500" dirty="0">
                    <a:cs typeface="Arial" panose="020B0604020202020204" pitchFamily="34" charset="0"/>
                  </a:rPr>
                  <a:t> denotes the global data distribution</a:t>
                </a:r>
              </a:p>
            </p:txBody>
          </p:sp>
        </mc:Choice>
        <mc:Fallback xmlns="">
          <p:sp>
            <p:nvSpPr>
              <p:cNvPr id="12" name="Content Placeholder 5">
                <a:extLst>
                  <a:ext uri="{FF2B5EF4-FFF2-40B4-BE49-F238E27FC236}">
                    <a16:creationId xmlns:a16="http://schemas.microsoft.com/office/drawing/2014/main" id="{545A048F-9438-DBE4-C999-6C2C1A6FB5D9}"/>
                  </a:ext>
                </a:extLst>
              </p:cNvPr>
              <p:cNvSpPr txBox="1">
                <a:spLocks noRot="1" noChangeAspect="1" noMove="1" noResize="1" noEditPoints="1" noAdjustHandles="1" noChangeArrowheads="1" noChangeShapeType="1" noTextEdit="1"/>
              </p:cNvSpPr>
              <p:nvPr/>
            </p:nvSpPr>
            <p:spPr>
              <a:xfrm>
                <a:off x="8125519" y="5592535"/>
                <a:ext cx="4016239" cy="571772"/>
              </a:xfrm>
              <a:prstGeom prst="rect">
                <a:avLst/>
              </a:prstGeom>
              <a:blipFill>
                <a:blip r:embed="rId11"/>
                <a:stretch>
                  <a:fillRect b="-15957"/>
                </a:stretch>
              </a:blipFill>
              <a:ln>
                <a:noFill/>
              </a:ln>
            </p:spPr>
            <p:txBody>
              <a:bodyPr/>
              <a:lstStyle/>
              <a:p>
                <a:r>
                  <a:rPr lang="en-US">
                    <a:noFill/>
                  </a:rPr>
                  <a:t> </a:t>
                </a:r>
              </a:p>
            </p:txBody>
          </p:sp>
        </mc:Fallback>
      </mc:AlternateContent>
      <p:pic>
        <p:nvPicPr>
          <p:cNvPr id="14" name="Picture 3">
            <a:extLst>
              <a:ext uri="{FF2B5EF4-FFF2-40B4-BE49-F238E27FC236}">
                <a16:creationId xmlns:a16="http://schemas.microsoft.com/office/drawing/2014/main" id="{BD2B2207-30AB-9F84-4AD8-D8B56388E8DB}"/>
              </a:ext>
            </a:extLst>
          </p:cNvPr>
          <p:cNvPicPr>
            <a:picLocks noChangeAspect="1"/>
          </p:cNvPicPr>
          <p:nvPr/>
        </p:nvPicPr>
        <p:blipFill>
          <a:blip r:embed="rId12"/>
          <a:stretch>
            <a:fillRect/>
          </a:stretch>
        </p:blipFill>
        <p:spPr>
          <a:xfrm>
            <a:off x="8779761" y="2969109"/>
            <a:ext cx="3070460" cy="2731804"/>
          </a:xfrm>
          <a:prstGeom prst="rect">
            <a:avLst/>
          </a:prstGeom>
        </p:spPr>
      </p:pic>
      <mc:AlternateContent xmlns:mc="http://schemas.openxmlformats.org/markup-compatibility/2006" xmlns:a14="http://schemas.microsoft.com/office/drawing/2010/main">
        <mc:Choice Requires="a14">
          <p:sp>
            <p:nvSpPr>
              <p:cNvPr id="25" name="TextBox 45">
                <a:extLst>
                  <a:ext uri="{FF2B5EF4-FFF2-40B4-BE49-F238E27FC236}">
                    <a16:creationId xmlns:a16="http://schemas.microsoft.com/office/drawing/2014/main" id="{2B1089E9-A049-4E7B-A562-2EA8E4245FB5}"/>
                  </a:ext>
                </a:extLst>
              </p:cNvPr>
              <p:cNvSpPr txBox="1"/>
              <p:nvPr/>
            </p:nvSpPr>
            <p:spPr>
              <a:xfrm>
                <a:off x="482042" y="1184990"/>
                <a:ext cx="11514487" cy="862095"/>
              </a:xfrm>
              <a:prstGeom prst="rect">
                <a:avLst/>
              </a:prstGeom>
              <a:noFill/>
            </p:spPr>
            <p:txBody>
              <a:bodyPr wrap="square" rtlCol="0">
                <a:spAutoFit/>
              </a:bodyPr>
              <a:lstStyle/>
              <a:p>
                <a:pPr lvl="0">
                  <a:defRPr/>
                </a:pPr>
                <a:r>
                  <a:rPr lang="en-US" sz="2400" dirty="0">
                    <a:solidFill>
                      <a:srgbClr val="FF0000"/>
                    </a:solidFill>
                  </a:rPr>
                  <a:t>Goal:</a:t>
                </a:r>
                <a:r>
                  <a:rPr lang="en-US" sz="2400" dirty="0"/>
                  <a:t> Securely and efficiently recover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𝑙</m:t>
                        </m:r>
                        <m:r>
                          <a:rPr lang="en-US" sz="2400" b="0" i="1" smtClean="0">
                            <a:latin typeface="Cambria Math" panose="02040503050406030204" pitchFamily="18" charset="0"/>
                          </a:rPr>
                          <m:t>=1</m:t>
                        </m:r>
                      </m:sub>
                      <m:sup>
                        <m:r>
                          <a:rPr lang="en-US" sz="2400" b="0" i="1" smtClean="0">
                            <a:latin typeface="Cambria Math" panose="02040503050406030204" pitchFamily="18" charset="0"/>
                          </a:rPr>
                          <m:t>𝐿</m:t>
                        </m:r>
                      </m:sup>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e>
                    </m:nary>
                  </m:oMath>
                </a14:m>
                <a:r>
                  <a:rPr lang="en-US" sz="2400" dirty="0"/>
                  <a:t> at the server, where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𝑞</m:t>
                        </m:r>
                      </m:e>
                      <m:sup>
                        <m:d>
                          <m:dPr>
                            <m:ctrlPr>
                              <a:rPr lang="en-US" sz="2400" b="0" i="1" dirty="0" smtClean="0">
                                <a:latin typeface="Cambria Math" panose="02040503050406030204" pitchFamily="18" charset="0"/>
                              </a:rPr>
                            </m:ctrlPr>
                          </m:dPr>
                          <m:e>
                            <m:r>
                              <a:rPr lang="en-US" sz="2400" i="1" dirty="0" smtClean="0">
                                <a:latin typeface="Cambria Math" panose="02040503050406030204" pitchFamily="18" charset="0"/>
                              </a:rPr>
                              <m:t>𝑙</m:t>
                            </m:r>
                          </m:e>
                        </m:d>
                      </m:sup>
                    </m:sSup>
                  </m:oMath>
                </a14:m>
                <a:r>
                  <a:rPr lang="en-US" sz="2400" dirty="0"/>
                  <a:t> stands for cluster size vector of client </a:t>
                </a:r>
                <a14:m>
                  <m:oMath xmlns:m="http://schemas.openxmlformats.org/officeDocument/2006/math">
                    <m:r>
                      <a:rPr lang="en-US" sz="2400" b="0" i="1" smtClean="0">
                        <a:latin typeface="Cambria Math" panose="02040503050406030204" pitchFamily="18" charset="0"/>
                      </a:rPr>
                      <m:t>𝑙</m:t>
                    </m:r>
                  </m:oMath>
                </a14:m>
                <a:r>
                  <a:rPr lang="en-US" sz="2400" dirty="0"/>
                  <a:t>.</a:t>
                </a:r>
              </a:p>
            </p:txBody>
          </p:sp>
        </mc:Choice>
        <mc:Fallback xmlns="">
          <p:sp>
            <p:nvSpPr>
              <p:cNvPr id="2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862095"/>
              </a:xfrm>
              <a:prstGeom prst="rect">
                <a:avLst/>
              </a:prstGeom>
              <a:blipFill>
                <a:blip r:embed="rId6"/>
                <a:stretch>
                  <a:fillRect l="-794" t="-2113" b="-14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45">
                <a:extLst>
                  <a:ext uri="{FF2B5EF4-FFF2-40B4-BE49-F238E27FC236}">
                    <a16:creationId xmlns:a16="http://schemas.microsoft.com/office/drawing/2014/main" id="{2B1089E9-A049-4E7B-A562-2EA8E4245FB5}"/>
                  </a:ext>
                </a:extLst>
              </p:cNvPr>
              <p:cNvSpPr txBox="1"/>
              <p:nvPr/>
            </p:nvSpPr>
            <p:spPr>
              <a:xfrm>
                <a:off x="482042" y="2039140"/>
                <a:ext cx="11514487" cy="461665"/>
              </a:xfrm>
              <a:prstGeom prst="rect">
                <a:avLst/>
              </a:prstGeom>
              <a:noFill/>
            </p:spPr>
            <p:txBody>
              <a:bodyPr wrap="square" rtlCol="0">
                <a:spAutoFit/>
              </a:bodyPr>
              <a:lstStyle/>
              <a:p>
                <a:pPr lvl="0">
                  <a:defRPr/>
                </a:pPr>
                <a:r>
                  <a:rPr lang="en-US" sz="2400" dirty="0">
                    <a:solidFill>
                      <a:srgbClr val="FF0000"/>
                    </a:solidFill>
                  </a:rPr>
                  <a:t>Communication privacy:</a:t>
                </a:r>
                <a:r>
                  <a:rPr lang="en-US" sz="2400" dirty="0"/>
                  <a:t> The server learns the nothing beyond </a:t>
                </a:r>
                <a14:m>
                  <m:oMath xmlns:m="http://schemas.openxmlformats.org/officeDocument/2006/math">
                    <m:r>
                      <a:rPr lang="en-US" sz="2400" i="1">
                        <a:latin typeface="Cambria Math" panose="02040503050406030204" pitchFamily="18" charset="0"/>
                      </a:rPr>
                      <m:t>𝑞</m:t>
                    </m:r>
                  </m:oMath>
                </a14:m>
                <a:r>
                  <a:rPr lang="en-US" sz="2400" dirty="0"/>
                  <a:t>.</a:t>
                </a:r>
              </a:p>
            </p:txBody>
          </p:sp>
        </mc:Choice>
        <mc:Fallback xmlns="">
          <p:sp>
            <p:nvSpPr>
              <p:cNvPr id="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039140"/>
                <a:ext cx="11514487" cy="461665"/>
              </a:xfrm>
              <a:prstGeom prst="rect">
                <a:avLst/>
              </a:prstGeom>
              <a:blipFill>
                <a:blip r:embed="rId13"/>
                <a:stretch>
                  <a:fillRect l="-794" t="-10667" b="-30667"/>
                </a:stretch>
              </a:blipFill>
            </p:spPr>
            <p:txBody>
              <a:bodyPr/>
              <a:lstStyle/>
              <a:p>
                <a:r>
                  <a:rPr lang="en-US">
                    <a:noFill/>
                  </a:rPr>
                  <a:t> </a:t>
                </a:r>
              </a:p>
            </p:txBody>
          </p:sp>
        </mc:Fallback>
      </mc:AlternateContent>
      <p:sp>
        <p:nvSpPr>
          <p:cNvPr id="2" name="文本框 1"/>
          <p:cNvSpPr txBox="1"/>
          <p:nvPr/>
        </p:nvSpPr>
        <p:spPr>
          <a:xfrm>
            <a:off x="2569580" y="3705230"/>
            <a:ext cx="4537276" cy="707886"/>
          </a:xfrm>
          <a:prstGeom prst="rect">
            <a:avLst/>
          </a:prstGeom>
          <a:noFill/>
        </p:spPr>
        <p:txBody>
          <a:bodyPr wrap="square" rtlCol="0">
            <a:spAutoFit/>
          </a:bodyPr>
          <a:lstStyle/>
          <a:p>
            <a:r>
              <a:rPr lang="en-US" sz="2000" dirty="0">
                <a:solidFill>
                  <a:srgbClr val="FF0000"/>
                </a:solidFill>
              </a:rPr>
              <a:t>Applying secure aggregation entry-wise results in high communication cost</a:t>
            </a:r>
          </a:p>
        </p:txBody>
      </p:sp>
    </p:spTree>
    <p:extLst>
      <p:ext uri="{BB962C8B-B14F-4D97-AF65-F5344CB8AC3E}">
        <p14:creationId xmlns:p14="http://schemas.microsoft.com/office/powerpoint/2010/main" val="1093049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ompressed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ultiset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ggregation</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545A048F-9438-DBE4-C999-6C2C1A6FB5D9}"/>
                  </a:ext>
                </a:extLst>
              </p:cNvPr>
              <p:cNvSpPr txBox="1">
                <a:spLocks/>
              </p:cNvSpPr>
              <p:nvPr/>
            </p:nvSpPr>
            <p:spPr>
              <a:xfrm>
                <a:off x="8125519" y="5592535"/>
                <a:ext cx="4016239" cy="5717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buClrTx/>
                  <a:buNone/>
                </a:pPr>
                <a:r>
                  <a:rPr lang="en-US" sz="1500" dirty="0">
                    <a:cs typeface="Arial" panose="020B0604020202020204" pitchFamily="34" charset="0"/>
                  </a:rPr>
                  <a:t>Figure: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1</m:t>
                        </m:r>
                      </m:sub>
                    </m:sSub>
                  </m:oMath>
                </a14:m>
                <a:r>
                  <a:rPr lang="en-US" sz="1500" dirty="0">
                    <a:cs typeface="Arial" panose="020B0604020202020204" pitchFamily="34" charset="0"/>
                  </a:rPr>
                  <a:t> denotes the data distribution for client 1.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𝑠</m:t>
                        </m:r>
                      </m:sub>
                    </m:sSub>
                  </m:oMath>
                </a14:m>
                <a:r>
                  <a:rPr lang="en-US" sz="1500" dirty="0">
                    <a:cs typeface="Arial" panose="020B0604020202020204" pitchFamily="34" charset="0"/>
                  </a:rPr>
                  <a:t> denotes the global data distribution</a:t>
                </a:r>
              </a:p>
            </p:txBody>
          </p:sp>
        </mc:Choice>
        <mc:Fallback xmlns="">
          <p:sp>
            <p:nvSpPr>
              <p:cNvPr id="12" name="Content Placeholder 5">
                <a:extLst>
                  <a:ext uri="{FF2B5EF4-FFF2-40B4-BE49-F238E27FC236}">
                    <a16:creationId xmlns:a16="http://schemas.microsoft.com/office/drawing/2014/main" id="{545A048F-9438-DBE4-C999-6C2C1A6FB5D9}"/>
                  </a:ext>
                </a:extLst>
              </p:cNvPr>
              <p:cNvSpPr txBox="1">
                <a:spLocks noRot="1" noChangeAspect="1" noMove="1" noResize="1" noEditPoints="1" noAdjustHandles="1" noChangeArrowheads="1" noChangeShapeType="1" noTextEdit="1"/>
              </p:cNvSpPr>
              <p:nvPr/>
            </p:nvSpPr>
            <p:spPr>
              <a:xfrm>
                <a:off x="8125519" y="5592535"/>
                <a:ext cx="4016239" cy="571772"/>
              </a:xfrm>
              <a:prstGeom prst="rect">
                <a:avLst/>
              </a:prstGeom>
              <a:blipFill>
                <a:blip r:embed="rId11"/>
                <a:stretch>
                  <a:fillRect b="-15957"/>
                </a:stretch>
              </a:blipFill>
              <a:ln>
                <a:noFill/>
              </a:ln>
            </p:spPr>
            <p:txBody>
              <a:bodyPr/>
              <a:lstStyle/>
              <a:p>
                <a:r>
                  <a:rPr lang="en-US">
                    <a:noFill/>
                  </a:rPr>
                  <a:t> </a:t>
                </a:r>
              </a:p>
            </p:txBody>
          </p:sp>
        </mc:Fallback>
      </mc:AlternateContent>
      <p:pic>
        <p:nvPicPr>
          <p:cNvPr id="14" name="Picture 3">
            <a:extLst>
              <a:ext uri="{FF2B5EF4-FFF2-40B4-BE49-F238E27FC236}">
                <a16:creationId xmlns:a16="http://schemas.microsoft.com/office/drawing/2014/main" id="{BD2B2207-30AB-9F84-4AD8-D8B56388E8DB}"/>
              </a:ext>
            </a:extLst>
          </p:cNvPr>
          <p:cNvPicPr>
            <a:picLocks noChangeAspect="1"/>
          </p:cNvPicPr>
          <p:nvPr/>
        </p:nvPicPr>
        <p:blipFill>
          <a:blip r:embed="rId12"/>
          <a:stretch>
            <a:fillRect/>
          </a:stretch>
        </p:blipFill>
        <p:spPr>
          <a:xfrm>
            <a:off x="8779761" y="2969109"/>
            <a:ext cx="3070460" cy="2731804"/>
          </a:xfrm>
          <a:prstGeom prst="rect">
            <a:avLst/>
          </a:prstGeom>
        </p:spPr>
      </p:pic>
      <mc:AlternateContent xmlns:mc="http://schemas.openxmlformats.org/markup-compatibility/2006" xmlns:a14="http://schemas.microsoft.com/office/drawing/2010/main">
        <mc:Choice Requires="a14">
          <p:sp>
            <p:nvSpPr>
              <p:cNvPr id="25" name="TextBox 45">
                <a:extLst>
                  <a:ext uri="{FF2B5EF4-FFF2-40B4-BE49-F238E27FC236}">
                    <a16:creationId xmlns:a16="http://schemas.microsoft.com/office/drawing/2014/main" id="{2B1089E9-A049-4E7B-A562-2EA8E4245FB5}"/>
                  </a:ext>
                </a:extLst>
              </p:cNvPr>
              <p:cNvSpPr txBox="1"/>
              <p:nvPr/>
            </p:nvSpPr>
            <p:spPr>
              <a:xfrm>
                <a:off x="482042" y="1184990"/>
                <a:ext cx="11514487" cy="862095"/>
              </a:xfrm>
              <a:prstGeom prst="rect">
                <a:avLst/>
              </a:prstGeom>
              <a:noFill/>
            </p:spPr>
            <p:txBody>
              <a:bodyPr wrap="square" rtlCol="0">
                <a:spAutoFit/>
              </a:bodyPr>
              <a:lstStyle/>
              <a:p>
                <a:pPr lvl="0">
                  <a:defRPr/>
                </a:pPr>
                <a:r>
                  <a:rPr lang="en-US" sz="2400" dirty="0">
                    <a:solidFill>
                      <a:srgbClr val="FF0000"/>
                    </a:solidFill>
                  </a:rPr>
                  <a:t>Goal:</a:t>
                </a:r>
                <a:r>
                  <a:rPr lang="en-US" sz="2400" dirty="0"/>
                  <a:t> Securely and efficiently recover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𝑙</m:t>
                        </m:r>
                        <m:r>
                          <a:rPr lang="en-US" sz="2400" b="0" i="1" smtClean="0">
                            <a:latin typeface="Cambria Math" panose="02040503050406030204" pitchFamily="18" charset="0"/>
                          </a:rPr>
                          <m:t>=1</m:t>
                        </m:r>
                      </m:sub>
                      <m:sup>
                        <m:r>
                          <a:rPr lang="en-US" sz="2400" b="0" i="1" smtClean="0">
                            <a:latin typeface="Cambria Math" panose="02040503050406030204" pitchFamily="18" charset="0"/>
                          </a:rPr>
                          <m:t>𝐿</m:t>
                        </m:r>
                      </m:sup>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e>
                    </m:nary>
                  </m:oMath>
                </a14:m>
                <a:r>
                  <a:rPr lang="en-US" sz="2400" dirty="0"/>
                  <a:t> at the server, where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𝑞</m:t>
                        </m:r>
                      </m:e>
                      <m:sup>
                        <m:d>
                          <m:dPr>
                            <m:ctrlPr>
                              <a:rPr lang="en-US" sz="2400" b="0" i="1" dirty="0" smtClean="0">
                                <a:latin typeface="Cambria Math" panose="02040503050406030204" pitchFamily="18" charset="0"/>
                              </a:rPr>
                            </m:ctrlPr>
                          </m:dPr>
                          <m:e>
                            <m:r>
                              <a:rPr lang="en-US" sz="2400" i="1" dirty="0" smtClean="0">
                                <a:latin typeface="Cambria Math" panose="02040503050406030204" pitchFamily="18" charset="0"/>
                              </a:rPr>
                              <m:t>𝑙</m:t>
                            </m:r>
                          </m:e>
                        </m:d>
                      </m:sup>
                    </m:sSup>
                  </m:oMath>
                </a14:m>
                <a:r>
                  <a:rPr lang="en-US" sz="2400" dirty="0"/>
                  <a:t> stands for cluster size vector of client </a:t>
                </a:r>
                <a14:m>
                  <m:oMath xmlns:m="http://schemas.openxmlformats.org/officeDocument/2006/math">
                    <m:r>
                      <a:rPr lang="en-US" sz="2400" b="0" i="1" smtClean="0">
                        <a:latin typeface="Cambria Math" panose="02040503050406030204" pitchFamily="18" charset="0"/>
                      </a:rPr>
                      <m:t>𝑙</m:t>
                    </m:r>
                  </m:oMath>
                </a14:m>
                <a:r>
                  <a:rPr lang="en-US" sz="2400" dirty="0"/>
                  <a:t>.</a:t>
                </a:r>
              </a:p>
            </p:txBody>
          </p:sp>
        </mc:Choice>
        <mc:Fallback xmlns="">
          <p:sp>
            <p:nvSpPr>
              <p:cNvPr id="2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862095"/>
              </a:xfrm>
              <a:prstGeom prst="rect">
                <a:avLst/>
              </a:prstGeom>
              <a:blipFill>
                <a:blip r:embed="rId6"/>
                <a:stretch>
                  <a:fillRect l="-794" t="-2113" b="-14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45">
                <a:extLst>
                  <a:ext uri="{FF2B5EF4-FFF2-40B4-BE49-F238E27FC236}">
                    <a16:creationId xmlns:a16="http://schemas.microsoft.com/office/drawing/2014/main" id="{2B1089E9-A049-4E7B-A562-2EA8E4245FB5}"/>
                  </a:ext>
                </a:extLst>
              </p:cNvPr>
              <p:cNvSpPr txBox="1"/>
              <p:nvPr/>
            </p:nvSpPr>
            <p:spPr>
              <a:xfrm>
                <a:off x="482042" y="2039140"/>
                <a:ext cx="11514487" cy="461665"/>
              </a:xfrm>
              <a:prstGeom prst="rect">
                <a:avLst/>
              </a:prstGeom>
              <a:noFill/>
            </p:spPr>
            <p:txBody>
              <a:bodyPr wrap="square" rtlCol="0">
                <a:spAutoFit/>
              </a:bodyPr>
              <a:lstStyle/>
              <a:p>
                <a:pPr lvl="0">
                  <a:defRPr/>
                </a:pPr>
                <a:r>
                  <a:rPr lang="en-US" sz="2400" dirty="0">
                    <a:solidFill>
                      <a:srgbClr val="FF0000"/>
                    </a:solidFill>
                  </a:rPr>
                  <a:t>Communication privacy:</a:t>
                </a:r>
                <a:r>
                  <a:rPr lang="en-US" sz="2400" dirty="0"/>
                  <a:t> The server learns the nothing beyond </a:t>
                </a:r>
                <a14:m>
                  <m:oMath xmlns:m="http://schemas.openxmlformats.org/officeDocument/2006/math">
                    <m:r>
                      <a:rPr lang="en-US" sz="2400" i="1">
                        <a:latin typeface="Cambria Math" panose="02040503050406030204" pitchFamily="18" charset="0"/>
                      </a:rPr>
                      <m:t>𝑞</m:t>
                    </m:r>
                  </m:oMath>
                </a14:m>
                <a:r>
                  <a:rPr lang="en-US" sz="2400" dirty="0"/>
                  <a:t>.</a:t>
                </a:r>
              </a:p>
            </p:txBody>
          </p:sp>
        </mc:Choice>
        <mc:Fallback xmlns="">
          <p:sp>
            <p:nvSpPr>
              <p:cNvPr id="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039140"/>
                <a:ext cx="11514487" cy="461665"/>
              </a:xfrm>
              <a:prstGeom prst="rect">
                <a:avLst/>
              </a:prstGeom>
              <a:blipFill>
                <a:blip r:embed="rId13"/>
                <a:stretch>
                  <a:fillRect l="-794" t="-10667" b="-30667"/>
                </a:stretch>
              </a:blipFill>
            </p:spPr>
            <p:txBody>
              <a:bodyPr/>
              <a:lstStyle/>
              <a:p>
                <a:r>
                  <a:rPr lang="en-US">
                    <a:noFill/>
                  </a:rPr>
                  <a:t> </a:t>
                </a:r>
              </a:p>
            </p:txBody>
          </p:sp>
        </mc:Fallback>
      </mc:AlternateContent>
      <p:sp>
        <p:nvSpPr>
          <p:cNvPr id="9" name="TextBox 45">
            <a:extLst>
              <a:ext uri="{FF2B5EF4-FFF2-40B4-BE49-F238E27FC236}">
                <a16:creationId xmlns:a16="http://schemas.microsoft.com/office/drawing/2014/main" id="{2B1089E9-A049-4E7B-A562-2EA8E4245FB5}"/>
              </a:ext>
            </a:extLst>
          </p:cNvPr>
          <p:cNvSpPr txBox="1"/>
          <p:nvPr/>
        </p:nvSpPr>
        <p:spPr>
          <a:xfrm>
            <a:off x="482043" y="2655523"/>
            <a:ext cx="11013272" cy="461665"/>
          </a:xfrm>
          <a:prstGeom prst="rect">
            <a:avLst/>
          </a:prstGeom>
          <a:noFill/>
        </p:spPr>
        <p:txBody>
          <a:bodyPr wrap="square" rtlCol="0">
            <a:spAutoFit/>
          </a:bodyPr>
          <a:lstStyle/>
          <a:p>
            <a:pPr lvl="0">
              <a:defRPr/>
            </a:pPr>
            <a:r>
              <a:rPr lang="en-US" sz="2400" dirty="0">
                <a:solidFill>
                  <a:srgbClr val="FF0000"/>
                </a:solidFill>
              </a:rPr>
              <a:t>Idea:</a:t>
            </a:r>
            <a:r>
              <a:rPr lang="en-US" sz="2400" dirty="0"/>
              <a:t> Encoding based on Reed-Solomon codes (error-correcting codes).</a:t>
            </a:r>
          </a:p>
        </p:txBody>
      </p:sp>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1157643" y="3112487"/>
                <a:ext cx="3098474" cy="486672"/>
              </a:xfrm>
              <a:prstGeom prst="rect">
                <a:avLst/>
              </a:prstGeom>
              <a:noFill/>
            </p:spPr>
            <p:txBody>
              <a:bodyPr wrap="square" rtlCol="0">
                <a:spAutoFit/>
              </a:bodyPr>
              <a:lstStyle/>
              <a:p>
                <a:pPr lvl="0">
                  <a:defRPr/>
                </a:pPr>
                <a:r>
                  <a:rPr lang="en-US" sz="2400" dirty="0"/>
                  <a:t>Treat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oMath>
                </a14:m>
                <a:r>
                  <a:rPr lang="en-US" sz="2400" dirty="0"/>
                  <a:t> as errors</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157643" y="3112487"/>
                <a:ext cx="3098474" cy="486672"/>
              </a:xfrm>
              <a:prstGeom prst="rect">
                <a:avLst/>
              </a:prstGeom>
              <a:blipFill>
                <a:blip r:embed="rId10"/>
                <a:stretch>
                  <a:fillRect l="-3150" t="-5063" b="-29114"/>
                </a:stretch>
              </a:blipFill>
            </p:spPr>
            <p:txBody>
              <a:bodyPr/>
              <a:lstStyle/>
              <a:p>
                <a:r>
                  <a:rPr lang="en-US">
                    <a:noFill/>
                  </a:rPr>
                  <a:t> </a:t>
                </a:r>
              </a:p>
            </p:txBody>
          </p:sp>
        </mc:Fallback>
      </mc:AlternateContent>
    </p:spTree>
    <p:extLst>
      <p:ext uri="{BB962C8B-B14F-4D97-AF65-F5344CB8AC3E}">
        <p14:creationId xmlns:p14="http://schemas.microsoft.com/office/powerpoint/2010/main" val="3720918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ompressed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ultiset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ggregation</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545A048F-9438-DBE4-C999-6C2C1A6FB5D9}"/>
                  </a:ext>
                </a:extLst>
              </p:cNvPr>
              <p:cNvSpPr txBox="1">
                <a:spLocks/>
              </p:cNvSpPr>
              <p:nvPr/>
            </p:nvSpPr>
            <p:spPr>
              <a:xfrm>
                <a:off x="8125519" y="5592535"/>
                <a:ext cx="4016239" cy="5717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buClrTx/>
                  <a:buNone/>
                </a:pPr>
                <a:r>
                  <a:rPr lang="en-US" sz="1500" dirty="0">
                    <a:cs typeface="Arial" panose="020B0604020202020204" pitchFamily="34" charset="0"/>
                  </a:rPr>
                  <a:t>Figure: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1</m:t>
                        </m:r>
                      </m:sub>
                    </m:sSub>
                  </m:oMath>
                </a14:m>
                <a:r>
                  <a:rPr lang="en-US" sz="1500" dirty="0">
                    <a:cs typeface="Arial" panose="020B0604020202020204" pitchFamily="34" charset="0"/>
                  </a:rPr>
                  <a:t> denotes the data distribution for client 1.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𝑠</m:t>
                        </m:r>
                      </m:sub>
                    </m:sSub>
                  </m:oMath>
                </a14:m>
                <a:r>
                  <a:rPr lang="en-US" sz="1500" dirty="0">
                    <a:cs typeface="Arial" panose="020B0604020202020204" pitchFamily="34" charset="0"/>
                  </a:rPr>
                  <a:t> denotes the global data distribution</a:t>
                </a:r>
              </a:p>
            </p:txBody>
          </p:sp>
        </mc:Choice>
        <mc:Fallback xmlns="">
          <p:sp>
            <p:nvSpPr>
              <p:cNvPr id="12" name="Content Placeholder 5">
                <a:extLst>
                  <a:ext uri="{FF2B5EF4-FFF2-40B4-BE49-F238E27FC236}">
                    <a16:creationId xmlns:a16="http://schemas.microsoft.com/office/drawing/2014/main" id="{545A048F-9438-DBE4-C999-6C2C1A6FB5D9}"/>
                  </a:ext>
                </a:extLst>
              </p:cNvPr>
              <p:cNvSpPr txBox="1">
                <a:spLocks noRot="1" noChangeAspect="1" noMove="1" noResize="1" noEditPoints="1" noAdjustHandles="1" noChangeArrowheads="1" noChangeShapeType="1" noTextEdit="1"/>
              </p:cNvSpPr>
              <p:nvPr/>
            </p:nvSpPr>
            <p:spPr>
              <a:xfrm>
                <a:off x="8125519" y="5592535"/>
                <a:ext cx="4016239" cy="571772"/>
              </a:xfrm>
              <a:prstGeom prst="rect">
                <a:avLst/>
              </a:prstGeom>
              <a:blipFill>
                <a:blip r:embed="rId11"/>
                <a:stretch>
                  <a:fillRect b="-15957"/>
                </a:stretch>
              </a:blipFill>
              <a:ln>
                <a:noFill/>
              </a:ln>
            </p:spPr>
            <p:txBody>
              <a:bodyPr/>
              <a:lstStyle/>
              <a:p>
                <a:r>
                  <a:rPr lang="en-US">
                    <a:noFill/>
                  </a:rPr>
                  <a:t> </a:t>
                </a:r>
              </a:p>
            </p:txBody>
          </p:sp>
        </mc:Fallback>
      </mc:AlternateContent>
      <p:pic>
        <p:nvPicPr>
          <p:cNvPr id="14" name="Picture 3">
            <a:extLst>
              <a:ext uri="{FF2B5EF4-FFF2-40B4-BE49-F238E27FC236}">
                <a16:creationId xmlns:a16="http://schemas.microsoft.com/office/drawing/2014/main" id="{BD2B2207-30AB-9F84-4AD8-D8B56388E8DB}"/>
              </a:ext>
            </a:extLst>
          </p:cNvPr>
          <p:cNvPicPr>
            <a:picLocks noChangeAspect="1"/>
          </p:cNvPicPr>
          <p:nvPr/>
        </p:nvPicPr>
        <p:blipFill>
          <a:blip r:embed="rId12"/>
          <a:stretch>
            <a:fillRect/>
          </a:stretch>
        </p:blipFill>
        <p:spPr>
          <a:xfrm>
            <a:off x="8779761" y="2969109"/>
            <a:ext cx="3070460" cy="2731804"/>
          </a:xfrm>
          <a:prstGeom prst="rect">
            <a:avLst/>
          </a:prstGeom>
        </p:spPr>
      </p:pic>
      <mc:AlternateContent xmlns:mc="http://schemas.openxmlformats.org/markup-compatibility/2006" xmlns:a14="http://schemas.microsoft.com/office/drawing/2010/main">
        <mc:Choice Requires="a14">
          <p:sp>
            <p:nvSpPr>
              <p:cNvPr id="25" name="TextBox 45">
                <a:extLst>
                  <a:ext uri="{FF2B5EF4-FFF2-40B4-BE49-F238E27FC236}">
                    <a16:creationId xmlns:a16="http://schemas.microsoft.com/office/drawing/2014/main" id="{2B1089E9-A049-4E7B-A562-2EA8E4245FB5}"/>
                  </a:ext>
                </a:extLst>
              </p:cNvPr>
              <p:cNvSpPr txBox="1"/>
              <p:nvPr/>
            </p:nvSpPr>
            <p:spPr>
              <a:xfrm>
                <a:off x="482042" y="1184990"/>
                <a:ext cx="11514487" cy="862095"/>
              </a:xfrm>
              <a:prstGeom prst="rect">
                <a:avLst/>
              </a:prstGeom>
              <a:noFill/>
            </p:spPr>
            <p:txBody>
              <a:bodyPr wrap="square" rtlCol="0">
                <a:spAutoFit/>
              </a:bodyPr>
              <a:lstStyle/>
              <a:p>
                <a:pPr lvl="0">
                  <a:defRPr/>
                </a:pPr>
                <a:r>
                  <a:rPr lang="en-US" sz="2400" dirty="0">
                    <a:solidFill>
                      <a:srgbClr val="FF0000"/>
                    </a:solidFill>
                  </a:rPr>
                  <a:t>Goal:</a:t>
                </a:r>
                <a:r>
                  <a:rPr lang="en-US" sz="2400" dirty="0"/>
                  <a:t> Securely and efficiently recover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𝑙</m:t>
                        </m:r>
                        <m:r>
                          <a:rPr lang="en-US" sz="2400" b="0" i="1" smtClean="0">
                            <a:latin typeface="Cambria Math" panose="02040503050406030204" pitchFamily="18" charset="0"/>
                          </a:rPr>
                          <m:t>=1</m:t>
                        </m:r>
                      </m:sub>
                      <m:sup>
                        <m:r>
                          <a:rPr lang="en-US" sz="2400" b="0" i="1" smtClean="0">
                            <a:latin typeface="Cambria Math" panose="02040503050406030204" pitchFamily="18" charset="0"/>
                          </a:rPr>
                          <m:t>𝐿</m:t>
                        </m:r>
                      </m:sup>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e>
                    </m:nary>
                  </m:oMath>
                </a14:m>
                <a:r>
                  <a:rPr lang="en-US" sz="2400" dirty="0"/>
                  <a:t> at the server, where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𝑞</m:t>
                        </m:r>
                      </m:e>
                      <m:sup>
                        <m:d>
                          <m:dPr>
                            <m:ctrlPr>
                              <a:rPr lang="en-US" sz="2400" b="0" i="1" dirty="0" smtClean="0">
                                <a:latin typeface="Cambria Math" panose="02040503050406030204" pitchFamily="18" charset="0"/>
                              </a:rPr>
                            </m:ctrlPr>
                          </m:dPr>
                          <m:e>
                            <m:r>
                              <a:rPr lang="en-US" sz="2400" i="1" dirty="0" smtClean="0">
                                <a:latin typeface="Cambria Math" panose="02040503050406030204" pitchFamily="18" charset="0"/>
                              </a:rPr>
                              <m:t>𝑙</m:t>
                            </m:r>
                          </m:e>
                        </m:d>
                      </m:sup>
                    </m:sSup>
                  </m:oMath>
                </a14:m>
                <a:r>
                  <a:rPr lang="en-US" sz="2400" dirty="0"/>
                  <a:t> stands for cluster size vector of client </a:t>
                </a:r>
                <a14:m>
                  <m:oMath xmlns:m="http://schemas.openxmlformats.org/officeDocument/2006/math">
                    <m:r>
                      <a:rPr lang="en-US" sz="2400" b="0" i="1" smtClean="0">
                        <a:latin typeface="Cambria Math" panose="02040503050406030204" pitchFamily="18" charset="0"/>
                      </a:rPr>
                      <m:t>𝑙</m:t>
                    </m:r>
                  </m:oMath>
                </a14:m>
                <a:r>
                  <a:rPr lang="en-US" sz="2400" dirty="0"/>
                  <a:t>.</a:t>
                </a:r>
              </a:p>
            </p:txBody>
          </p:sp>
        </mc:Choice>
        <mc:Fallback xmlns="">
          <p:sp>
            <p:nvSpPr>
              <p:cNvPr id="2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862095"/>
              </a:xfrm>
              <a:prstGeom prst="rect">
                <a:avLst/>
              </a:prstGeom>
              <a:blipFill>
                <a:blip r:embed="rId6"/>
                <a:stretch>
                  <a:fillRect l="-794" t="-2113" b="-14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45">
                <a:extLst>
                  <a:ext uri="{FF2B5EF4-FFF2-40B4-BE49-F238E27FC236}">
                    <a16:creationId xmlns:a16="http://schemas.microsoft.com/office/drawing/2014/main" id="{2B1089E9-A049-4E7B-A562-2EA8E4245FB5}"/>
                  </a:ext>
                </a:extLst>
              </p:cNvPr>
              <p:cNvSpPr txBox="1"/>
              <p:nvPr/>
            </p:nvSpPr>
            <p:spPr>
              <a:xfrm>
                <a:off x="482042" y="2039140"/>
                <a:ext cx="11514487" cy="461665"/>
              </a:xfrm>
              <a:prstGeom prst="rect">
                <a:avLst/>
              </a:prstGeom>
              <a:noFill/>
            </p:spPr>
            <p:txBody>
              <a:bodyPr wrap="square" rtlCol="0">
                <a:spAutoFit/>
              </a:bodyPr>
              <a:lstStyle/>
              <a:p>
                <a:pPr lvl="0">
                  <a:defRPr/>
                </a:pPr>
                <a:r>
                  <a:rPr lang="en-US" sz="2400" dirty="0">
                    <a:solidFill>
                      <a:srgbClr val="FF0000"/>
                    </a:solidFill>
                  </a:rPr>
                  <a:t>Communication privacy:</a:t>
                </a:r>
                <a:r>
                  <a:rPr lang="en-US" sz="2400" dirty="0"/>
                  <a:t> The server learns the nothing beyond </a:t>
                </a:r>
                <a14:m>
                  <m:oMath xmlns:m="http://schemas.openxmlformats.org/officeDocument/2006/math">
                    <m:r>
                      <a:rPr lang="en-US" sz="2400" i="1">
                        <a:latin typeface="Cambria Math" panose="02040503050406030204" pitchFamily="18" charset="0"/>
                      </a:rPr>
                      <m:t>𝑞</m:t>
                    </m:r>
                  </m:oMath>
                </a14:m>
                <a:r>
                  <a:rPr lang="en-US" sz="2400" dirty="0"/>
                  <a:t>.</a:t>
                </a:r>
              </a:p>
            </p:txBody>
          </p:sp>
        </mc:Choice>
        <mc:Fallback xmlns="">
          <p:sp>
            <p:nvSpPr>
              <p:cNvPr id="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039140"/>
                <a:ext cx="11514487" cy="461665"/>
              </a:xfrm>
              <a:prstGeom prst="rect">
                <a:avLst/>
              </a:prstGeom>
              <a:blipFill>
                <a:blip r:embed="rId13"/>
                <a:stretch>
                  <a:fillRect l="-794" t="-10667" b="-30667"/>
                </a:stretch>
              </a:blipFill>
            </p:spPr>
            <p:txBody>
              <a:bodyPr/>
              <a:lstStyle/>
              <a:p>
                <a:r>
                  <a:rPr lang="en-US">
                    <a:noFill/>
                  </a:rPr>
                  <a:t> </a:t>
                </a:r>
              </a:p>
            </p:txBody>
          </p:sp>
        </mc:Fallback>
      </mc:AlternateContent>
      <p:sp>
        <p:nvSpPr>
          <p:cNvPr id="9" name="TextBox 45">
            <a:extLst>
              <a:ext uri="{FF2B5EF4-FFF2-40B4-BE49-F238E27FC236}">
                <a16:creationId xmlns:a16="http://schemas.microsoft.com/office/drawing/2014/main" id="{2B1089E9-A049-4E7B-A562-2EA8E4245FB5}"/>
              </a:ext>
            </a:extLst>
          </p:cNvPr>
          <p:cNvSpPr txBox="1"/>
          <p:nvPr/>
        </p:nvSpPr>
        <p:spPr>
          <a:xfrm>
            <a:off x="482043" y="2655523"/>
            <a:ext cx="11013272" cy="461665"/>
          </a:xfrm>
          <a:prstGeom prst="rect">
            <a:avLst/>
          </a:prstGeom>
          <a:noFill/>
        </p:spPr>
        <p:txBody>
          <a:bodyPr wrap="square" rtlCol="0">
            <a:spAutoFit/>
          </a:bodyPr>
          <a:lstStyle/>
          <a:p>
            <a:pPr lvl="0">
              <a:defRPr/>
            </a:pPr>
            <a:r>
              <a:rPr lang="en-US" sz="2400" dirty="0">
                <a:solidFill>
                  <a:srgbClr val="FF0000"/>
                </a:solidFill>
              </a:rPr>
              <a:t>Idea:</a:t>
            </a:r>
            <a:r>
              <a:rPr lang="en-US" sz="2400" dirty="0"/>
              <a:t> Encoding based on Reed-Solomon codes (error-correcting codes).</a:t>
            </a:r>
          </a:p>
        </p:txBody>
      </p:sp>
      <p:pic>
        <p:nvPicPr>
          <p:cNvPr id="10" name="Picture 12">
            <a:extLst>
              <a:ext uri="{FF2B5EF4-FFF2-40B4-BE49-F238E27FC236}">
                <a16:creationId xmlns:a16="http://schemas.microsoft.com/office/drawing/2014/main" id="{31E50C4B-7C0F-8F9A-C297-497453954981}"/>
              </a:ext>
            </a:extLst>
          </p:cNvPr>
          <p:cNvPicPr>
            <a:picLocks noChangeAspect="1"/>
          </p:cNvPicPr>
          <p:nvPr/>
        </p:nvPicPr>
        <p:blipFill>
          <a:blip r:embed="rId14"/>
          <a:stretch>
            <a:fillRect/>
          </a:stretch>
        </p:blipFill>
        <p:spPr>
          <a:xfrm>
            <a:off x="1833006" y="3879897"/>
            <a:ext cx="3479979" cy="622332"/>
          </a:xfrm>
          <a:prstGeom prst="rect">
            <a:avLst/>
          </a:prstGeom>
        </p:spPr>
      </p:pic>
      <p:pic>
        <p:nvPicPr>
          <p:cNvPr id="11" name="Picture 15">
            <a:extLst>
              <a:ext uri="{FF2B5EF4-FFF2-40B4-BE49-F238E27FC236}">
                <a16:creationId xmlns:a16="http://schemas.microsoft.com/office/drawing/2014/main" id="{E43121FF-89B4-E0B4-81E4-010108326D0E}"/>
              </a:ext>
            </a:extLst>
          </p:cNvPr>
          <p:cNvPicPr>
            <a:picLocks noChangeAspect="1"/>
          </p:cNvPicPr>
          <p:nvPr/>
        </p:nvPicPr>
        <p:blipFill>
          <a:blip r:embed="rId15"/>
          <a:stretch>
            <a:fillRect/>
          </a:stretch>
        </p:blipFill>
        <p:spPr>
          <a:xfrm>
            <a:off x="1036459" y="4658228"/>
            <a:ext cx="5880403" cy="939848"/>
          </a:xfrm>
          <a:prstGeom prst="rect">
            <a:avLst/>
          </a:prstGeom>
        </p:spPr>
      </p:pic>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1157643" y="3112487"/>
                <a:ext cx="3098474" cy="486672"/>
              </a:xfrm>
              <a:prstGeom prst="rect">
                <a:avLst/>
              </a:prstGeom>
              <a:noFill/>
            </p:spPr>
            <p:txBody>
              <a:bodyPr wrap="square" rtlCol="0">
                <a:spAutoFit/>
              </a:bodyPr>
              <a:lstStyle/>
              <a:p>
                <a:pPr lvl="0">
                  <a:defRPr/>
                </a:pPr>
                <a:r>
                  <a:rPr lang="en-US" sz="2400" dirty="0"/>
                  <a:t>Treat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oMath>
                </a14:m>
                <a:r>
                  <a:rPr lang="en-US" sz="2400" dirty="0"/>
                  <a:t> as errors</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157643" y="3112487"/>
                <a:ext cx="3098474" cy="486672"/>
              </a:xfrm>
              <a:prstGeom prst="rect">
                <a:avLst/>
              </a:prstGeom>
              <a:blipFill>
                <a:blip r:embed="rId10"/>
                <a:stretch>
                  <a:fillRect l="-3150" t="-5063" b="-29114"/>
                </a:stretch>
              </a:blipFill>
            </p:spPr>
            <p:txBody>
              <a:bodyPr/>
              <a:lstStyle/>
              <a:p>
                <a:r>
                  <a:rPr lang="en-US">
                    <a:noFill/>
                  </a:rPr>
                  <a:t> </a:t>
                </a:r>
              </a:p>
            </p:txBody>
          </p:sp>
        </mc:Fallback>
      </mc:AlternateContent>
    </p:spTree>
    <p:extLst>
      <p:ext uri="{BB962C8B-B14F-4D97-AF65-F5344CB8AC3E}">
        <p14:creationId xmlns:p14="http://schemas.microsoft.com/office/powerpoint/2010/main" val="1229901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ecure</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ompressed</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M</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ultiset</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ggregation</a:t>
            </a: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545A048F-9438-DBE4-C999-6C2C1A6FB5D9}"/>
                  </a:ext>
                </a:extLst>
              </p:cNvPr>
              <p:cNvSpPr txBox="1">
                <a:spLocks/>
              </p:cNvSpPr>
              <p:nvPr/>
            </p:nvSpPr>
            <p:spPr>
              <a:xfrm>
                <a:off x="8125519" y="5592535"/>
                <a:ext cx="4016239" cy="57177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buClrTx/>
                  <a:buNone/>
                </a:pPr>
                <a:r>
                  <a:rPr lang="en-US" sz="1500" dirty="0">
                    <a:cs typeface="Arial" panose="020B0604020202020204" pitchFamily="34" charset="0"/>
                  </a:rPr>
                  <a:t>Figure: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1</m:t>
                        </m:r>
                      </m:sub>
                    </m:sSub>
                  </m:oMath>
                </a14:m>
                <a:r>
                  <a:rPr lang="en-US" sz="1500" dirty="0">
                    <a:cs typeface="Arial" panose="020B0604020202020204" pitchFamily="34" charset="0"/>
                  </a:rPr>
                  <a:t> denotes the data distribution for client 1. </a:t>
                </a:r>
                <a14:m>
                  <m:oMath xmlns:m="http://schemas.openxmlformats.org/officeDocument/2006/math">
                    <m:sSub>
                      <m:sSubPr>
                        <m:ctrlPr>
                          <a:rPr lang="en-US" sz="1500" b="0" i="1" smtClean="0">
                            <a:latin typeface="Cambria Math" panose="02040503050406030204" pitchFamily="18" charset="0"/>
                            <a:cs typeface="Arial" panose="020B0604020202020204" pitchFamily="34" charset="0"/>
                          </a:rPr>
                        </m:ctrlPr>
                      </m:sSubPr>
                      <m:e>
                        <m:r>
                          <a:rPr lang="en-US" sz="1500" b="0" i="1" smtClean="0">
                            <a:latin typeface="Cambria Math" panose="02040503050406030204" pitchFamily="18" charset="0"/>
                            <a:cs typeface="Arial" panose="020B0604020202020204" pitchFamily="34" charset="0"/>
                          </a:rPr>
                          <m:t>𝐷</m:t>
                        </m:r>
                      </m:e>
                      <m:sub>
                        <m:r>
                          <a:rPr lang="en-US" sz="1500" b="0" i="1" smtClean="0">
                            <a:latin typeface="Cambria Math" panose="02040503050406030204" pitchFamily="18" charset="0"/>
                            <a:cs typeface="Arial" panose="020B0604020202020204" pitchFamily="34" charset="0"/>
                          </a:rPr>
                          <m:t>𝑠</m:t>
                        </m:r>
                      </m:sub>
                    </m:sSub>
                  </m:oMath>
                </a14:m>
                <a:r>
                  <a:rPr lang="en-US" sz="1500" dirty="0">
                    <a:cs typeface="Arial" panose="020B0604020202020204" pitchFamily="34" charset="0"/>
                  </a:rPr>
                  <a:t> denotes the global data distribution</a:t>
                </a:r>
              </a:p>
            </p:txBody>
          </p:sp>
        </mc:Choice>
        <mc:Fallback xmlns="">
          <p:sp>
            <p:nvSpPr>
              <p:cNvPr id="12" name="Content Placeholder 5">
                <a:extLst>
                  <a:ext uri="{FF2B5EF4-FFF2-40B4-BE49-F238E27FC236}">
                    <a16:creationId xmlns:a16="http://schemas.microsoft.com/office/drawing/2014/main" id="{545A048F-9438-DBE4-C999-6C2C1A6FB5D9}"/>
                  </a:ext>
                </a:extLst>
              </p:cNvPr>
              <p:cNvSpPr txBox="1">
                <a:spLocks noRot="1" noChangeAspect="1" noMove="1" noResize="1" noEditPoints="1" noAdjustHandles="1" noChangeArrowheads="1" noChangeShapeType="1" noTextEdit="1"/>
              </p:cNvSpPr>
              <p:nvPr/>
            </p:nvSpPr>
            <p:spPr>
              <a:xfrm>
                <a:off x="8125519" y="5592535"/>
                <a:ext cx="4016239" cy="571772"/>
              </a:xfrm>
              <a:prstGeom prst="rect">
                <a:avLst/>
              </a:prstGeom>
              <a:blipFill>
                <a:blip r:embed="rId11"/>
                <a:stretch>
                  <a:fillRect b="-15957"/>
                </a:stretch>
              </a:blipFill>
              <a:ln>
                <a:noFill/>
              </a:ln>
            </p:spPr>
            <p:txBody>
              <a:bodyPr/>
              <a:lstStyle/>
              <a:p>
                <a:r>
                  <a:rPr lang="en-US">
                    <a:noFill/>
                  </a:rPr>
                  <a:t> </a:t>
                </a:r>
              </a:p>
            </p:txBody>
          </p:sp>
        </mc:Fallback>
      </mc:AlternateContent>
      <p:pic>
        <p:nvPicPr>
          <p:cNvPr id="14" name="Picture 3">
            <a:extLst>
              <a:ext uri="{FF2B5EF4-FFF2-40B4-BE49-F238E27FC236}">
                <a16:creationId xmlns:a16="http://schemas.microsoft.com/office/drawing/2014/main" id="{BD2B2207-30AB-9F84-4AD8-D8B56388E8DB}"/>
              </a:ext>
            </a:extLst>
          </p:cNvPr>
          <p:cNvPicPr>
            <a:picLocks noChangeAspect="1"/>
          </p:cNvPicPr>
          <p:nvPr/>
        </p:nvPicPr>
        <p:blipFill>
          <a:blip r:embed="rId12"/>
          <a:stretch>
            <a:fillRect/>
          </a:stretch>
        </p:blipFill>
        <p:spPr>
          <a:xfrm>
            <a:off x="8779761" y="2969109"/>
            <a:ext cx="3070460" cy="2731804"/>
          </a:xfrm>
          <a:prstGeom prst="rect">
            <a:avLst/>
          </a:prstGeom>
        </p:spPr>
      </p:pic>
      <mc:AlternateContent xmlns:mc="http://schemas.openxmlformats.org/markup-compatibility/2006" xmlns:a14="http://schemas.microsoft.com/office/drawing/2010/main">
        <mc:Choice Requires="a14">
          <p:sp>
            <p:nvSpPr>
              <p:cNvPr id="25" name="TextBox 45">
                <a:extLst>
                  <a:ext uri="{FF2B5EF4-FFF2-40B4-BE49-F238E27FC236}">
                    <a16:creationId xmlns:a16="http://schemas.microsoft.com/office/drawing/2014/main" id="{2B1089E9-A049-4E7B-A562-2EA8E4245FB5}"/>
                  </a:ext>
                </a:extLst>
              </p:cNvPr>
              <p:cNvSpPr txBox="1"/>
              <p:nvPr/>
            </p:nvSpPr>
            <p:spPr>
              <a:xfrm>
                <a:off x="482042" y="1184990"/>
                <a:ext cx="11514487" cy="862095"/>
              </a:xfrm>
              <a:prstGeom prst="rect">
                <a:avLst/>
              </a:prstGeom>
              <a:noFill/>
            </p:spPr>
            <p:txBody>
              <a:bodyPr wrap="square" rtlCol="0">
                <a:spAutoFit/>
              </a:bodyPr>
              <a:lstStyle/>
              <a:p>
                <a:pPr lvl="0">
                  <a:defRPr/>
                </a:pPr>
                <a:r>
                  <a:rPr lang="en-US" sz="2400" dirty="0">
                    <a:solidFill>
                      <a:srgbClr val="FF0000"/>
                    </a:solidFill>
                  </a:rPr>
                  <a:t>Goal:</a:t>
                </a:r>
                <a:r>
                  <a:rPr lang="en-US" sz="2400" dirty="0"/>
                  <a:t> Securely and efficiently recover </a:t>
                </a:r>
                <a14:m>
                  <m:oMath xmlns:m="http://schemas.openxmlformats.org/officeDocument/2006/math">
                    <m:r>
                      <a:rPr lang="en-US" sz="2400" b="0" i="1" smtClean="0">
                        <a:latin typeface="Cambria Math" panose="02040503050406030204" pitchFamily="18" charset="0"/>
                      </a:rPr>
                      <m:t>𝑞</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𝑙</m:t>
                        </m:r>
                        <m:r>
                          <a:rPr lang="en-US" sz="2400" b="0" i="1" smtClean="0">
                            <a:latin typeface="Cambria Math" panose="02040503050406030204" pitchFamily="18" charset="0"/>
                          </a:rPr>
                          <m:t>=1</m:t>
                        </m:r>
                      </m:sub>
                      <m:sup>
                        <m:r>
                          <a:rPr lang="en-US" sz="2400" b="0" i="1" smtClean="0">
                            <a:latin typeface="Cambria Math" panose="02040503050406030204" pitchFamily="18" charset="0"/>
                          </a:rPr>
                          <m:t>𝐿</m:t>
                        </m:r>
                      </m:sup>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e>
                    </m:nary>
                  </m:oMath>
                </a14:m>
                <a:r>
                  <a:rPr lang="en-US" sz="2400" dirty="0"/>
                  <a:t> at the server, where </a:t>
                </a:r>
                <a14:m>
                  <m:oMath xmlns:m="http://schemas.openxmlformats.org/officeDocument/2006/math">
                    <m:sSup>
                      <m:sSupPr>
                        <m:ctrlPr>
                          <a:rPr lang="en-US" sz="2400" b="0" i="1" dirty="0" smtClean="0">
                            <a:latin typeface="Cambria Math" panose="02040503050406030204" pitchFamily="18" charset="0"/>
                          </a:rPr>
                        </m:ctrlPr>
                      </m:sSupPr>
                      <m:e>
                        <m:r>
                          <a:rPr lang="en-US" sz="2400" i="1" dirty="0" smtClean="0">
                            <a:latin typeface="Cambria Math" panose="02040503050406030204" pitchFamily="18" charset="0"/>
                          </a:rPr>
                          <m:t>𝑞</m:t>
                        </m:r>
                      </m:e>
                      <m:sup>
                        <m:d>
                          <m:dPr>
                            <m:ctrlPr>
                              <a:rPr lang="en-US" sz="2400" b="0" i="1" dirty="0" smtClean="0">
                                <a:latin typeface="Cambria Math" panose="02040503050406030204" pitchFamily="18" charset="0"/>
                              </a:rPr>
                            </m:ctrlPr>
                          </m:dPr>
                          <m:e>
                            <m:r>
                              <a:rPr lang="en-US" sz="2400" i="1" dirty="0" smtClean="0">
                                <a:latin typeface="Cambria Math" panose="02040503050406030204" pitchFamily="18" charset="0"/>
                              </a:rPr>
                              <m:t>𝑙</m:t>
                            </m:r>
                          </m:e>
                        </m:d>
                      </m:sup>
                    </m:sSup>
                  </m:oMath>
                </a14:m>
                <a:r>
                  <a:rPr lang="en-US" sz="2400" dirty="0"/>
                  <a:t> stands for cluster size vector of client </a:t>
                </a:r>
                <a14:m>
                  <m:oMath xmlns:m="http://schemas.openxmlformats.org/officeDocument/2006/math">
                    <m:r>
                      <a:rPr lang="en-US" sz="2400" b="0" i="1" smtClean="0">
                        <a:latin typeface="Cambria Math" panose="02040503050406030204" pitchFamily="18" charset="0"/>
                      </a:rPr>
                      <m:t>𝑙</m:t>
                    </m:r>
                  </m:oMath>
                </a14:m>
                <a:r>
                  <a:rPr lang="en-US" sz="2400" dirty="0"/>
                  <a:t>.</a:t>
                </a:r>
              </a:p>
            </p:txBody>
          </p:sp>
        </mc:Choice>
        <mc:Fallback xmlns="">
          <p:sp>
            <p:nvSpPr>
              <p:cNvPr id="25"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862095"/>
              </a:xfrm>
              <a:prstGeom prst="rect">
                <a:avLst/>
              </a:prstGeom>
              <a:blipFill>
                <a:blip r:embed="rId6"/>
                <a:stretch>
                  <a:fillRect l="-794" t="-2113" b="-14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45">
                <a:extLst>
                  <a:ext uri="{FF2B5EF4-FFF2-40B4-BE49-F238E27FC236}">
                    <a16:creationId xmlns:a16="http://schemas.microsoft.com/office/drawing/2014/main" id="{2B1089E9-A049-4E7B-A562-2EA8E4245FB5}"/>
                  </a:ext>
                </a:extLst>
              </p:cNvPr>
              <p:cNvSpPr txBox="1"/>
              <p:nvPr/>
            </p:nvSpPr>
            <p:spPr>
              <a:xfrm>
                <a:off x="482042" y="2039140"/>
                <a:ext cx="11514487" cy="461665"/>
              </a:xfrm>
              <a:prstGeom prst="rect">
                <a:avLst/>
              </a:prstGeom>
              <a:noFill/>
            </p:spPr>
            <p:txBody>
              <a:bodyPr wrap="square" rtlCol="0">
                <a:spAutoFit/>
              </a:bodyPr>
              <a:lstStyle/>
              <a:p>
                <a:pPr lvl="0">
                  <a:defRPr/>
                </a:pPr>
                <a:r>
                  <a:rPr lang="en-US" sz="2400" dirty="0">
                    <a:solidFill>
                      <a:srgbClr val="FF0000"/>
                    </a:solidFill>
                  </a:rPr>
                  <a:t>Communication privacy:</a:t>
                </a:r>
                <a:r>
                  <a:rPr lang="en-US" sz="2400" dirty="0"/>
                  <a:t> The server learns the nothing beyond </a:t>
                </a:r>
                <a14:m>
                  <m:oMath xmlns:m="http://schemas.openxmlformats.org/officeDocument/2006/math">
                    <m:r>
                      <a:rPr lang="en-US" sz="2400" i="1">
                        <a:latin typeface="Cambria Math" panose="02040503050406030204" pitchFamily="18" charset="0"/>
                      </a:rPr>
                      <m:t>𝑞</m:t>
                    </m:r>
                  </m:oMath>
                </a14:m>
                <a:r>
                  <a:rPr lang="en-US" sz="2400" dirty="0"/>
                  <a:t>.</a:t>
                </a:r>
              </a:p>
            </p:txBody>
          </p:sp>
        </mc:Choice>
        <mc:Fallback xmlns="">
          <p:sp>
            <p:nvSpPr>
              <p:cNvPr id="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2039140"/>
                <a:ext cx="11514487" cy="461665"/>
              </a:xfrm>
              <a:prstGeom prst="rect">
                <a:avLst/>
              </a:prstGeom>
              <a:blipFill>
                <a:blip r:embed="rId13"/>
                <a:stretch>
                  <a:fillRect l="-794" t="-10667" b="-30667"/>
                </a:stretch>
              </a:blipFill>
            </p:spPr>
            <p:txBody>
              <a:bodyPr/>
              <a:lstStyle/>
              <a:p>
                <a:r>
                  <a:rPr lang="en-US">
                    <a:noFill/>
                  </a:rPr>
                  <a:t> </a:t>
                </a:r>
              </a:p>
            </p:txBody>
          </p:sp>
        </mc:Fallback>
      </mc:AlternateContent>
      <p:sp>
        <p:nvSpPr>
          <p:cNvPr id="9" name="TextBox 45">
            <a:extLst>
              <a:ext uri="{FF2B5EF4-FFF2-40B4-BE49-F238E27FC236}">
                <a16:creationId xmlns:a16="http://schemas.microsoft.com/office/drawing/2014/main" id="{2B1089E9-A049-4E7B-A562-2EA8E4245FB5}"/>
              </a:ext>
            </a:extLst>
          </p:cNvPr>
          <p:cNvSpPr txBox="1"/>
          <p:nvPr/>
        </p:nvSpPr>
        <p:spPr>
          <a:xfrm>
            <a:off x="482043" y="2655523"/>
            <a:ext cx="11013272" cy="461665"/>
          </a:xfrm>
          <a:prstGeom prst="rect">
            <a:avLst/>
          </a:prstGeom>
          <a:noFill/>
        </p:spPr>
        <p:txBody>
          <a:bodyPr wrap="square" rtlCol="0">
            <a:spAutoFit/>
          </a:bodyPr>
          <a:lstStyle/>
          <a:p>
            <a:pPr lvl="0">
              <a:defRPr/>
            </a:pPr>
            <a:r>
              <a:rPr lang="en-US" sz="2400" dirty="0">
                <a:solidFill>
                  <a:srgbClr val="FF0000"/>
                </a:solidFill>
              </a:rPr>
              <a:t>Idea:</a:t>
            </a:r>
            <a:r>
              <a:rPr lang="en-US" sz="2400" dirty="0"/>
              <a:t> Encoding based on Reed-Solomon codes (error-correcting codes).</a:t>
            </a:r>
          </a:p>
        </p:txBody>
      </p:sp>
      <p:pic>
        <p:nvPicPr>
          <p:cNvPr id="10" name="Picture 12">
            <a:extLst>
              <a:ext uri="{FF2B5EF4-FFF2-40B4-BE49-F238E27FC236}">
                <a16:creationId xmlns:a16="http://schemas.microsoft.com/office/drawing/2014/main" id="{31E50C4B-7C0F-8F9A-C297-497453954981}"/>
              </a:ext>
            </a:extLst>
          </p:cNvPr>
          <p:cNvPicPr>
            <a:picLocks noChangeAspect="1"/>
          </p:cNvPicPr>
          <p:nvPr/>
        </p:nvPicPr>
        <p:blipFill>
          <a:blip r:embed="rId14"/>
          <a:stretch>
            <a:fillRect/>
          </a:stretch>
        </p:blipFill>
        <p:spPr>
          <a:xfrm>
            <a:off x="1833006" y="3879897"/>
            <a:ext cx="3479979" cy="622332"/>
          </a:xfrm>
          <a:prstGeom prst="rect">
            <a:avLst/>
          </a:prstGeom>
        </p:spPr>
      </p:pic>
      <p:pic>
        <p:nvPicPr>
          <p:cNvPr id="11" name="Picture 15">
            <a:extLst>
              <a:ext uri="{FF2B5EF4-FFF2-40B4-BE49-F238E27FC236}">
                <a16:creationId xmlns:a16="http://schemas.microsoft.com/office/drawing/2014/main" id="{E43121FF-89B4-E0B4-81E4-010108326D0E}"/>
              </a:ext>
            </a:extLst>
          </p:cNvPr>
          <p:cNvPicPr>
            <a:picLocks noChangeAspect="1"/>
          </p:cNvPicPr>
          <p:nvPr/>
        </p:nvPicPr>
        <p:blipFill>
          <a:blip r:embed="rId15"/>
          <a:stretch>
            <a:fillRect/>
          </a:stretch>
        </p:blipFill>
        <p:spPr>
          <a:xfrm>
            <a:off x="1036459" y="4658228"/>
            <a:ext cx="5880403" cy="939848"/>
          </a:xfrm>
          <a:prstGeom prst="rect">
            <a:avLst/>
          </a:prstGeom>
        </p:spPr>
      </p:pic>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1157643" y="3112487"/>
                <a:ext cx="3098474" cy="486672"/>
              </a:xfrm>
              <a:prstGeom prst="rect">
                <a:avLst/>
              </a:prstGeom>
              <a:noFill/>
            </p:spPr>
            <p:txBody>
              <a:bodyPr wrap="square" rtlCol="0">
                <a:spAutoFit/>
              </a:bodyPr>
              <a:lstStyle/>
              <a:p>
                <a:pPr lvl="0">
                  <a:defRPr/>
                </a:pPr>
                <a:r>
                  <a:rPr lang="en-US" sz="2400" dirty="0"/>
                  <a:t>Treat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oMath>
                </a14:m>
                <a:r>
                  <a:rPr lang="en-US" sz="2400" dirty="0"/>
                  <a:t> as errors</a:t>
                </a:r>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1157643" y="3112487"/>
                <a:ext cx="3098474" cy="486672"/>
              </a:xfrm>
              <a:prstGeom prst="rect">
                <a:avLst/>
              </a:prstGeom>
              <a:blipFill>
                <a:blip r:embed="rId10"/>
                <a:stretch>
                  <a:fillRect l="-3150" t="-5063"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951069" y="5775952"/>
                <a:ext cx="6275448" cy="565476"/>
              </a:xfrm>
              <a:prstGeom prst="rect">
                <a:avLst/>
              </a:prstGeom>
              <a:noFill/>
            </p:spPr>
            <p:txBody>
              <a:bodyPr wrap="square" rtlCol="0">
                <a:spAutoFit/>
              </a:bodyPr>
              <a:lstStyle/>
              <a:p>
                <a14:m>
                  <m:oMath xmlns:m="http://schemas.openxmlformats.org/officeDocument/2006/math">
                    <m:sSubSup>
                      <m:sSubSupPr>
                        <m:ctrlPr>
                          <a:rPr lang="en-US" sz="2400" b="0" i="1" smtClean="0">
                            <a:latin typeface="Cambria Math" panose="02040503050406030204" pitchFamily="18" charset="0"/>
                            <a:cs typeface="Arial" panose="020B0604020202020204" pitchFamily="34" charset="0"/>
                          </a:rPr>
                        </m:ctrlPr>
                      </m:sSubSupPr>
                      <m:e>
                        <m:r>
                          <a:rPr lang="en-US" sz="2400" b="0" i="1" smtClean="0">
                            <a:latin typeface="Cambria Math" panose="02040503050406030204" pitchFamily="18" charset="0"/>
                            <a:cs typeface="Arial" panose="020B0604020202020204" pitchFamily="34" charset="0"/>
                          </a:rPr>
                          <m:t>𝑧</m:t>
                        </m:r>
                      </m:e>
                      <m:sub>
                        <m:r>
                          <a:rPr lang="en-US" sz="2400" b="0" i="1" smtClean="0">
                            <a:latin typeface="Cambria Math" panose="02040503050406030204" pitchFamily="18" charset="0"/>
                            <a:cs typeface="Arial" panose="020B0604020202020204" pitchFamily="34" charset="0"/>
                          </a:rPr>
                          <m:t>𝑖</m:t>
                        </m:r>
                      </m:sub>
                      <m:sup>
                        <m:d>
                          <m:dPr>
                            <m:ctrlPr>
                              <a:rPr lang="en-US" sz="2400" b="0" i="1" smtClean="0">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𝑙</m:t>
                            </m:r>
                          </m:e>
                        </m:d>
                      </m:sup>
                    </m:sSubSup>
                  </m:oMath>
                </a14:m>
                <a:r>
                  <a:rPr lang="en-US" sz="2400" dirty="0">
                    <a:cs typeface="Arial" panose="020B0604020202020204" pitchFamily="34" charset="0"/>
                  </a:rPr>
                  <a:t>: random noise for secure aggregation</a:t>
                </a:r>
                <a:endParaRPr lang="en-US" sz="2400" dirty="0"/>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951069" y="5775952"/>
                <a:ext cx="6275448" cy="565476"/>
              </a:xfrm>
              <a:prstGeom prst="rect">
                <a:avLst/>
              </a:prstGeom>
              <a:blipFill>
                <a:blip r:embed="rId16"/>
                <a:stretch>
                  <a:fillRect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45">
                <a:extLst>
                  <a:ext uri="{FF2B5EF4-FFF2-40B4-BE49-F238E27FC236}">
                    <a16:creationId xmlns:a16="http://schemas.microsoft.com/office/drawing/2014/main" id="{2B1089E9-A049-4E7B-A562-2EA8E4245FB5}"/>
                  </a:ext>
                </a:extLst>
              </p:cNvPr>
              <p:cNvSpPr txBox="1"/>
              <p:nvPr/>
            </p:nvSpPr>
            <p:spPr>
              <a:xfrm>
                <a:off x="5892360" y="5592535"/>
                <a:ext cx="2203511" cy="8712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en-US" b="0" i="1" smtClean="0">
                              <a:latin typeface="Cambria Math" panose="02040503050406030204" pitchFamily="18" charset="0"/>
                              <a:cs typeface="Arial" panose="020B0604020202020204" pitchFamily="34" charset="0"/>
                            </a:rPr>
                          </m:ctrlPr>
                        </m:naryPr>
                        <m:sub>
                          <m:r>
                            <a:rPr lang="en-US" b="0" i="1" smtClean="0">
                              <a:latin typeface="Cambria Math" panose="02040503050406030204" pitchFamily="18" charset="0"/>
                              <a:cs typeface="Arial" panose="020B0604020202020204" pitchFamily="34" charset="0"/>
                            </a:rPr>
                            <m:t>𝑙</m:t>
                          </m:r>
                          <m:r>
                            <a:rPr lang="en-US" b="0" i="1" smtClean="0">
                              <a:latin typeface="Cambria Math" panose="02040503050406030204" pitchFamily="18" charset="0"/>
                              <a:cs typeface="Arial" panose="020B0604020202020204" pitchFamily="34" charset="0"/>
                            </a:rPr>
                            <m:t>=1</m:t>
                          </m:r>
                        </m:sub>
                        <m:sup>
                          <m:r>
                            <a:rPr lang="en-US" b="0" i="1" smtClean="0">
                              <a:latin typeface="Cambria Math" panose="02040503050406030204" pitchFamily="18" charset="0"/>
                              <a:cs typeface="Arial" panose="020B0604020202020204" pitchFamily="34" charset="0"/>
                            </a:rPr>
                            <m:t>𝐿</m:t>
                          </m:r>
                        </m:sup>
                        <m:e>
                          <m:sSubSup>
                            <m:sSubSupPr>
                              <m:ctrlPr>
                                <a:rPr lang="en-US" i="1">
                                  <a:latin typeface="Cambria Math" panose="02040503050406030204" pitchFamily="18" charset="0"/>
                                  <a:cs typeface="Arial" panose="020B0604020202020204" pitchFamily="34" charset="0"/>
                                </a:rPr>
                              </m:ctrlPr>
                            </m:sSubSupPr>
                            <m:e>
                              <m:r>
                                <a:rPr lang="en-US" i="1">
                                  <a:latin typeface="Cambria Math" panose="02040503050406030204" pitchFamily="18" charset="0"/>
                                  <a:cs typeface="Arial" panose="020B0604020202020204" pitchFamily="34" charset="0"/>
                                </a:rPr>
                                <m:t>𝑧</m:t>
                              </m:r>
                            </m:e>
                            <m:sub>
                              <m:r>
                                <a:rPr lang="en-US" i="1">
                                  <a:latin typeface="Cambria Math" panose="02040503050406030204" pitchFamily="18" charset="0"/>
                                  <a:cs typeface="Arial" panose="020B0604020202020204" pitchFamily="34" charset="0"/>
                                </a:rPr>
                                <m:t>𝑖</m:t>
                              </m:r>
                            </m:sub>
                            <m:sup>
                              <m:d>
                                <m:dPr>
                                  <m:ctrlPr>
                                    <a:rPr lang="en-US" i="1">
                                      <a:latin typeface="Cambria Math" panose="02040503050406030204" pitchFamily="18" charset="0"/>
                                      <a:cs typeface="Arial" panose="020B0604020202020204" pitchFamily="34" charset="0"/>
                                    </a:rPr>
                                  </m:ctrlPr>
                                </m:dPr>
                                <m:e>
                                  <m:r>
                                    <a:rPr lang="en-US" i="1">
                                      <a:latin typeface="Cambria Math" panose="02040503050406030204" pitchFamily="18" charset="0"/>
                                      <a:cs typeface="Arial" panose="020B0604020202020204" pitchFamily="34" charset="0"/>
                                    </a:rPr>
                                    <m:t>𝑙</m:t>
                                  </m:r>
                                </m:e>
                              </m:d>
                            </m:sup>
                          </m:sSubSup>
                        </m:e>
                      </m:nary>
                      <m:r>
                        <a:rPr lang="en-US" b="0" i="1" smtClean="0">
                          <a:latin typeface="Cambria Math" panose="02040503050406030204" pitchFamily="18" charset="0"/>
                          <a:cs typeface="Arial" panose="020B0604020202020204" pitchFamily="34" charset="0"/>
                        </a:rPr>
                        <m:t>=0</m:t>
                      </m:r>
                    </m:oMath>
                  </m:oMathPara>
                </a14:m>
                <a:endParaRPr lang="en-US" dirty="0"/>
              </a:p>
            </p:txBody>
          </p:sp>
        </mc:Choice>
        <mc:Fallback xmlns="">
          <p:sp>
            <p:nvSpPr>
              <p:cNvPr id="2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5892360" y="5592535"/>
                <a:ext cx="2203511" cy="871201"/>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6451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a:rPr lang="en-US" sz="2400" b="0" i="1" smtClean="0">
                            <a:latin typeface="Cambria Math" panose="02040503050406030204" pitchFamily="18" charset="0"/>
                          </a:rPr>
                          <m:t>𝑑</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3"/>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Communication cost 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6141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a:rPr lang="en-US" sz="2400" b="0" i="1" smtClean="0">
                            <a:latin typeface="Cambria Math" panose="02040503050406030204" pitchFamily="18" charset="0"/>
                          </a:rPr>
                          <m:t>𝑑</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3"/>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1" y="2192992"/>
                <a:ext cx="11514487" cy="506870"/>
              </a:xfrm>
              <a:prstGeom prst="rect">
                <a:avLst/>
              </a:prstGeom>
              <a:noFill/>
            </p:spPr>
            <p:txBody>
              <a:bodyPr wrap="square" rtlCol="0">
                <a:spAutoFit/>
              </a:bodyPr>
              <a:lstStyle/>
              <a:p>
                <a:pPr lvl="0">
                  <a:defRPr/>
                </a:pPr>
                <a:r>
                  <a:rPr lang="en-US" sz="2400" dirty="0">
                    <a:solidFill>
                      <a:prstClr val="black"/>
                    </a:solidFill>
                  </a:rPr>
                  <a:t>Low computational complexity at server: </a:t>
                </a:r>
                <a14:m>
                  <m:oMath xmlns:m="http://schemas.openxmlformats.org/officeDocument/2006/math">
                    <m:r>
                      <m:rPr>
                        <m:sty m:val="p"/>
                      </m:rPr>
                      <a:rPr lang="en-US">
                        <a:solidFill>
                          <a:prstClr val="black"/>
                        </a:solidFill>
                        <a:latin typeface="Cambria Math" panose="02040503050406030204" pitchFamily="18" charset="0"/>
                      </a:rPr>
                      <m:t>max</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𝐾</m:t>
                            </m:r>
                          </m:e>
                          <m:sup>
                            <m:r>
                              <a:rPr lang="en-US" i="1">
                                <a:solidFill>
                                  <a:prstClr val="black"/>
                                </a:solidFill>
                                <a:latin typeface="Cambria Math" panose="02040503050406030204" pitchFamily="18" charset="0"/>
                              </a:rPr>
                              <m:t>2</m:t>
                            </m:r>
                          </m:sup>
                        </m:sSup>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𝐿</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𝐾𝐿</m:t>
                                </m:r>
                              </m:e>
                            </m:d>
                          </m:e>
                          <m:sup>
                            <m:r>
                              <a:rPr lang="en-US" i="1">
                                <a:solidFill>
                                  <a:prstClr val="black"/>
                                </a:solidFill>
                                <a:latin typeface="Cambria Math" panose="02040503050406030204" pitchFamily="18" charset="0"/>
                              </a:rPr>
                              <m:t>1.5</m:t>
                            </m:r>
                          </m:sup>
                        </m:sSup>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𝐾𝐿</m:t>
                        </m:r>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3</m:t>
                            </m:r>
                          </m:sup>
                        </m:sSup>
                      </m:e>
                    </m:d>
                    <m:r>
                      <a:rPr lang="en-US"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192992"/>
                <a:ext cx="11514487" cy="506870"/>
              </a:xfrm>
              <a:prstGeom prst="rect">
                <a:avLst/>
              </a:prstGeom>
              <a:blipFill>
                <a:blip r:embed="rId4"/>
                <a:stretch>
                  <a:fillRect l="-794" t="-9639" b="-18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Communication cost 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5">
                <a:extLst>
                  <a:ext uri="{FF2B5EF4-FFF2-40B4-BE49-F238E27FC236}">
                    <a16:creationId xmlns:a16="http://schemas.microsoft.com/office/drawing/2014/main" id="{DDB85DF0-17F5-6117-1188-F378BF0CCE97}"/>
                  </a:ext>
                </a:extLst>
              </p:cNvPr>
              <p:cNvSpPr txBox="1">
                <a:spLocks/>
              </p:cNvSpPr>
              <p:nvPr/>
            </p:nvSpPr>
            <p:spPr>
              <a:xfrm>
                <a:off x="909558" y="2654657"/>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Brute force search (exponential in </a:t>
                </a:r>
                <a14:m>
                  <m:oMath xmlns:m="http://schemas.openxmlformats.org/officeDocument/2006/math">
                    <m:r>
                      <a:rPr lang="en-US" sz="1800" b="0" i="1" smtClean="0">
                        <a:latin typeface="Cambria Math" panose="02040503050406030204" pitchFamily="18" charset="0"/>
                      </a:rPr>
                      <m:t>𝐾</m:t>
                    </m:r>
                  </m:oMath>
                </a14:m>
                <a:r>
                  <a:rPr lang="en-US" sz="1800" dirty="0"/>
                  <a:t>, </a:t>
                </a:r>
                <a14:m>
                  <m:oMath xmlns:m="http://schemas.openxmlformats.org/officeDocument/2006/math">
                    <m:r>
                      <a:rPr lang="en-US" sz="1800" b="0" i="1" smtClean="0">
                        <a:latin typeface="Cambria Math" panose="02040503050406030204" pitchFamily="18" charset="0"/>
                      </a:rPr>
                      <m:t>𝐿</m:t>
                    </m:r>
                  </m:oMath>
                </a14:m>
                <a:r>
                  <a:rPr lang="en-US" sz="1800" dirty="0"/>
                  <a:t>, and </a:t>
                </a:r>
                <a14:m>
                  <m:oMath xmlns:m="http://schemas.openxmlformats.org/officeDocument/2006/math">
                    <m:r>
                      <m:rPr>
                        <m:sty m:val="p"/>
                      </m:rPr>
                      <a:rPr lang="en-US" sz="1800" b="0" i="0" smtClean="0">
                        <a:latin typeface="Cambria Math" panose="02040503050406030204" pitchFamily="18" charset="0"/>
                      </a:rPr>
                      <m:t>log</m:t>
                    </m:r>
                    <m:r>
                      <a:rPr lang="en-US" sz="1800" b="0" i="0" smtClean="0">
                        <a:latin typeface="Cambria Math" panose="02040503050406030204" pitchFamily="18" charset="0"/>
                      </a:rPr>
                      <m:t> </m:t>
                    </m:r>
                    <m:r>
                      <a:rPr lang="en-US" sz="1800" b="0" i="1" smtClean="0">
                        <a:latin typeface="Cambria Math" panose="02040503050406030204" pitchFamily="18" charset="0"/>
                      </a:rPr>
                      <m:t>𝐵</m:t>
                    </m:r>
                  </m:oMath>
                </a14:m>
                <a:r>
                  <a:rPr lang="en-US" sz="1800" dirty="0"/>
                  <a:t>) </a:t>
                </a:r>
                <a:r>
                  <a:rPr lang="en-US" sz="1400" dirty="0">
                    <a:solidFill>
                      <a:srgbClr val="44546A">
                        <a:lumMod val="60000"/>
                        <a:lumOff val="40000"/>
                      </a:srgbClr>
                    </a:solidFill>
                  </a:rPr>
                  <a:t>[Chen el al., 2023]</a:t>
                </a:r>
                <a:r>
                  <a:rPr lang="en-US" sz="1800" dirty="0"/>
                  <a:t>  </a:t>
                </a:r>
                <a:endParaRPr lang="en-US" sz="1400" dirty="0">
                  <a:solidFill>
                    <a:schemeClr val="tx2">
                      <a:lumMod val="60000"/>
                      <a:lumOff val="40000"/>
                    </a:schemeClr>
                  </a:solidFill>
                </a:endParaRPr>
              </a:p>
            </p:txBody>
          </p:sp>
        </mc:Choice>
        <mc:Fallback xmlns="">
          <p:sp>
            <p:nvSpPr>
              <p:cNvPr id="1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2654657"/>
                <a:ext cx="8164104" cy="600122"/>
              </a:xfrm>
              <a:prstGeom prst="rect">
                <a:avLst/>
              </a:prstGeom>
              <a:blipFill>
                <a:blip r:embed="rId6"/>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26705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a:rPr lang="en-US" sz="2400" b="0" i="1" smtClean="0">
                            <a:latin typeface="Cambria Math" panose="02040503050406030204" pitchFamily="18" charset="0"/>
                          </a:rPr>
                          <m:t>𝑑</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3"/>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1" y="2192992"/>
                <a:ext cx="11368179" cy="506870"/>
              </a:xfrm>
              <a:prstGeom prst="rect">
                <a:avLst/>
              </a:prstGeom>
              <a:noFill/>
            </p:spPr>
            <p:txBody>
              <a:bodyPr wrap="square" rtlCol="0">
                <a:spAutoFit/>
              </a:bodyPr>
              <a:lstStyle/>
              <a:p>
                <a:pPr lvl="0">
                  <a:defRPr/>
                </a:pPr>
                <a:r>
                  <a:rPr lang="en-US" sz="2400" dirty="0">
                    <a:solidFill>
                      <a:prstClr val="black"/>
                    </a:solidFill>
                  </a:rPr>
                  <a:t>Low computational complexity at server: </a:t>
                </a:r>
                <a14:m>
                  <m:oMath xmlns:m="http://schemas.openxmlformats.org/officeDocument/2006/math">
                    <m:r>
                      <m:rPr>
                        <m:sty m:val="p"/>
                      </m:rPr>
                      <a:rPr lang="en-US">
                        <a:solidFill>
                          <a:prstClr val="black"/>
                        </a:solidFill>
                        <a:latin typeface="Cambria Math" panose="02040503050406030204" pitchFamily="18" charset="0"/>
                      </a:rPr>
                      <m:t>max</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𝐾</m:t>
                            </m:r>
                          </m:e>
                          <m:sup>
                            <m:r>
                              <a:rPr lang="en-US" i="1">
                                <a:solidFill>
                                  <a:prstClr val="black"/>
                                </a:solidFill>
                                <a:latin typeface="Cambria Math" panose="02040503050406030204" pitchFamily="18" charset="0"/>
                              </a:rPr>
                              <m:t>2</m:t>
                            </m:r>
                          </m:sup>
                        </m:sSup>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𝐿</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𝐾𝐿</m:t>
                                </m:r>
                              </m:e>
                            </m:d>
                          </m:e>
                          <m:sup>
                            <m:r>
                              <a:rPr lang="en-US" i="1">
                                <a:solidFill>
                                  <a:prstClr val="black"/>
                                </a:solidFill>
                                <a:latin typeface="Cambria Math" panose="02040503050406030204" pitchFamily="18" charset="0"/>
                              </a:rPr>
                              <m:t>1.5</m:t>
                            </m:r>
                          </m:sup>
                        </m:sSup>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𝐾𝐿</m:t>
                        </m:r>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3</m:t>
                            </m:r>
                          </m:sup>
                        </m:sSup>
                      </m:e>
                    </m:d>
                    <m:r>
                      <a:rPr lang="en-US"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192992"/>
                <a:ext cx="11368179" cy="506870"/>
              </a:xfrm>
              <a:prstGeom prst="rect">
                <a:avLst/>
              </a:prstGeom>
              <a:blipFill>
                <a:blip r:embed="rId4"/>
                <a:stretch>
                  <a:fillRect l="-804" t="-9639" b="-18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5">
                <a:extLst>
                  <a:ext uri="{FF2B5EF4-FFF2-40B4-BE49-F238E27FC236}">
                    <a16:creationId xmlns:a16="http://schemas.microsoft.com/office/drawing/2014/main" id="{DDB85DF0-17F5-6117-1188-F378BF0CCE97}"/>
                  </a:ext>
                </a:extLst>
              </p:cNvPr>
              <p:cNvSpPr txBox="1">
                <a:spLocks/>
              </p:cNvSpPr>
              <p:nvPr/>
            </p:nvSpPr>
            <p:spPr>
              <a:xfrm>
                <a:off x="909558" y="2654657"/>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Brute force search (exponential in </a:t>
                </a:r>
                <a14:m>
                  <m:oMath xmlns:m="http://schemas.openxmlformats.org/officeDocument/2006/math">
                    <m:r>
                      <a:rPr lang="en-US" sz="1800" b="0" i="1" smtClean="0">
                        <a:latin typeface="Cambria Math" panose="02040503050406030204" pitchFamily="18" charset="0"/>
                      </a:rPr>
                      <m:t>𝐾</m:t>
                    </m:r>
                  </m:oMath>
                </a14:m>
                <a:r>
                  <a:rPr lang="en-US" sz="1800" dirty="0"/>
                  <a:t>, </a:t>
                </a:r>
                <a14:m>
                  <m:oMath xmlns:m="http://schemas.openxmlformats.org/officeDocument/2006/math">
                    <m:r>
                      <a:rPr lang="en-US" sz="1800" b="0" i="1" smtClean="0">
                        <a:latin typeface="Cambria Math" panose="02040503050406030204" pitchFamily="18" charset="0"/>
                      </a:rPr>
                      <m:t>𝐿</m:t>
                    </m:r>
                  </m:oMath>
                </a14:m>
                <a:r>
                  <a:rPr lang="en-US" sz="1800" dirty="0"/>
                  <a:t>, and </a:t>
                </a:r>
                <a14:m>
                  <m:oMath xmlns:m="http://schemas.openxmlformats.org/officeDocument/2006/math">
                    <m:r>
                      <m:rPr>
                        <m:sty m:val="p"/>
                      </m:rPr>
                      <a:rPr lang="en-US" sz="1800" b="0" i="0" smtClean="0">
                        <a:latin typeface="Cambria Math" panose="02040503050406030204" pitchFamily="18" charset="0"/>
                      </a:rPr>
                      <m:t>log</m:t>
                    </m:r>
                    <m:r>
                      <a:rPr lang="en-US" sz="1800" b="0" i="0" smtClean="0">
                        <a:latin typeface="Cambria Math" panose="02040503050406030204" pitchFamily="18" charset="0"/>
                      </a:rPr>
                      <m:t> </m:t>
                    </m:r>
                    <m:r>
                      <a:rPr lang="en-US" sz="1800" b="0" i="1" smtClean="0">
                        <a:latin typeface="Cambria Math" panose="02040503050406030204" pitchFamily="18" charset="0"/>
                      </a:rPr>
                      <m:t>𝐵</m:t>
                    </m:r>
                  </m:oMath>
                </a14:m>
                <a:r>
                  <a:rPr lang="en-US" sz="1800" dirty="0"/>
                  <a:t>) </a:t>
                </a:r>
                <a:r>
                  <a:rPr lang="en-US" sz="1400" dirty="0">
                    <a:solidFill>
                      <a:srgbClr val="44546A">
                        <a:lumMod val="60000"/>
                        <a:lumOff val="40000"/>
                      </a:srgbClr>
                    </a:solidFill>
                  </a:rPr>
                  <a:t>[Chen el al., 2023]</a:t>
                </a:r>
                <a:r>
                  <a:rPr lang="en-US" sz="1800" dirty="0"/>
                  <a:t>  </a:t>
                </a:r>
                <a:endParaRPr lang="en-US" sz="1400" dirty="0">
                  <a:solidFill>
                    <a:schemeClr val="tx2">
                      <a:lumMod val="60000"/>
                      <a:lumOff val="40000"/>
                    </a:schemeClr>
                  </a:solidFill>
                </a:endParaRPr>
              </a:p>
            </p:txBody>
          </p:sp>
        </mc:Choice>
        <mc:Fallback xmlns="">
          <p:sp>
            <p:nvSpPr>
              <p:cNvPr id="1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2654657"/>
                <a:ext cx="8164104" cy="60012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233795"/>
                <a:ext cx="11837238" cy="461665"/>
              </a:xfrm>
              <a:prstGeom prst="rect">
                <a:avLst/>
              </a:prstGeom>
              <a:noFill/>
            </p:spPr>
            <p:txBody>
              <a:bodyPr wrap="square" rtlCol="0">
                <a:spAutoFit/>
              </a:bodyPr>
              <a:lstStyle/>
              <a:p>
                <a:pPr lvl="0">
                  <a:defRPr/>
                </a:pPr>
                <a:r>
                  <a:rPr lang="en-US" sz="2400" dirty="0">
                    <a:solidFill>
                      <a:prstClr val="black"/>
                    </a:solidFill>
                  </a:rPr>
                  <a:t>Low computational complexity at client: </a:t>
                </a:r>
                <a14:m>
                  <m:oMath xmlns:m="http://schemas.openxmlformats.org/officeDocument/2006/math">
                    <m:r>
                      <a:rPr lang="en-US" sz="2400" i="1">
                        <a:solidFill>
                          <a:prstClr val="black"/>
                        </a:solidFill>
                        <a:latin typeface="Cambria Math" panose="02040503050406030204" pitchFamily="18" charset="0"/>
                      </a:rPr>
                      <m:t>𝑂</m:t>
                    </m:r>
                    <m:r>
                      <a:rPr lang="en-US" sz="2400" i="1">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𝐾</m:t>
                        </m:r>
                      </m:e>
                      <m:sup>
                        <m:r>
                          <a:rPr lang="en-US" sz="2400" i="1">
                            <a:solidFill>
                              <a:prstClr val="black"/>
                            </a:solidFill>
                            <a:latin typeface="Cambria Math" panose="02040503050406030204" pitchFamily="18" charset="0"/>
                          </a:rPr>
                          <m:t>2</m:t>
                        </m:r>
                      </m:sup>
                    </m:sSup>
                    <m:r>
                      <a:rPr lang="en-US" sz="2400" i="1">
                        <a:solidFill>
                          <a:prstClr val="black"/>
                        </a:solidFill>
                        <a:latin typeface="Cambria Math" panose="02040503050406030204" pitchFamily="18" charset="0"/>
                      </a:rPr>
                      <m:t>𝐿𝑑</m:t>
                    </m:r>
                    <m:func>
                      <m:funcPr>
                        <m:ctrlPr>
                          <a:rPr lang="en-US" sz="2400" i="1">
                            <a:solidFill>
                              <a:prstClr val="black"/>
                            </a:solidFill>
                            <a:latin typeface="Cambria Math" panose="02040503050406030204" pitchFamily="18" charset="0"/>
                          </a:rPr>
                        </m:ctrlPr>
                      </m:funcPr>
                      <m:fName>
                        <m:r>
                          <m:rPr>
                            <m:sty m:val="p"/>
                          </m:rPr>
                          <a:rPr lang="en-US" sz="2400">
                            <a:solidFill>
                              <a:prstClr val="black"/>
                            </a:solidFill>
                            <a:latin typeface="Cambria Math" panose="02040503050406030204" pitchFamily="18" charset="0"/>
                          </a:rPr>
                          <m:t>log</m:t>
                        </m:r>
                      </m:fName>
                      <m:e>
                        <m:r>
                          <a:rPr lang="en-US" sz="2400" i="1">
                            <a:solidFill>
                              <a:prstClr val="black"/>
                            </a:solidFill>
                            <a:latin typeface="Cambria Math" panose="02040503050406030204" pitchFamily="18" charset="0"/>
                          </a:rPr>
                          <m:t>𝐾𝐿</m:t>
                        </m:r>
                      </m:e>
                    </m:func>
                    <m:func>
                      <m:funcPr>
                        <m:ctrlPr>
                          <a:rPr lang="en-US" sz="2400" i="1">
                            <a:solidFill>
                              <a:prstClr val="black"/>
                            </a:solidFill>
                            <a:latin typeface="Cambria Math" panose="02040503050406030204" pitchFamily="18" charset="0"/>
                          </a:rPr>
                        </m:ctrlPr>
                      </m:funcPr>
                      <m:fName>
                        <m:r>
                          <m:rPr>
                            <m:sty m:val="p"/>
                          </m:rPr>
                          <a:rPr lang="en-US" sz="2400">
                            <a:solidFill>
                              <a:prstClr val="black"/>
                            </a:solidFill>
                            <a:latin typeface="Cambria Math" panose="02040503050406030204" pitchFamily="18" charset="0"/>
                          </a:rPr>
                          <m:t>log</m:t>
                        </m:r>
                      </m:fName>
                      <m:e>
                        <m:r>
                          <a:rPr lang="en-US" sz="2400" i="1">
                            <a:solidFill>
                              <a:prstClr val="black"/>
                            </a:solidFill>
                            <a:latin typeface="Cambria Math" panose="02040503050406030204" pitchFamily="18" charset="0"/>
                          </a:rPr>
                          <m:t>𝐵</m:t>
                        </m:r>
                      </m:e>
                    </m:func>
                    <m:r>
                      <a:rPr lang="en-US" sz="2400"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233795"/>
                <a:ext cx="11837238" cy="461665"/>
              </a:xfrm>
              <a:prstGeom prst="rect">
                <a:avLst/>
              </a:prstGeom>
              <a:blipFill>
                <a:blip r:embed="rId10"/>
                <a:stretch>
                  <a:fillRect l="-772"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4020385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a:rPr lang="en-US" sz="2400" b="0" i="1" smtClean="0">
                            <a:latin typeface="Cambria Math" panose="02040503050406030204" pitchFamily="18" charset="0"/>
                          </a:rPr>
                          <m:t>𝑑</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3"/>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1" y="2192992"/>
                <a:ext cx="11368179" cy="506870"/>
              </a:xfrm>
              <a:prstGeom prst="rect">
                <a:avLst/>
              </a:prstGeom>
              <a:noFill/>
            </p:spPr>
            <p:txBody>
              <a:bodyPr wrap="square" rtlCol="0">
                <a:spAutoFit/>
              </a:bodyPr>
              <a:lstStyle/>
              <a:p>
                <a:pPr lvl="0">
                  <a:defRPr/>
                </a:pPr>
                <a:r>
                  <a:rPr lang="en-US" sz="2400" dirty="0">
                    <a:solidFill>
                      <a:prstClr val="black"/>
                    </a:solidFill>
                  </a:rPr>
                  <a:t>Low computational complexity at server: </a:t>
                </a:r>
                <a14:m>
                  <m:oMath xmlns:m="http://schemas.openxmlformats.org/officeDocument/2006/math">
                    <m:r>
                      <m:rPr>
                        <m:sty m:val="p"/>
                      </m:rPr>
                      <a:rPr lang="en-US">
                        <a:solidFill>
                          <a:prstClr val="black"/>
                        </a:solidFill>
                        <a:latin typeface="Cambria Math" panose="02040503050406030204" pitchFamily="18" charset="0"/>
                      </a:rPr>
                      <m:t>max</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𝐾</m:t>
                            </m:r>
                          </m:e>
                          <m:sup>
                            <m:r>
                              <a:rPr lang="en-US" i="1">
                                <a:solidFill>
                                  <a:prstClr val="black"/>
                                </a:solidFill>
                                <a:latin typeface="Cambria Math" panose="02040503050406030204" pitchFamily="18" charset="0"/>
                              </a:rPr>
                              <m:t>2</m:t>
                            </m:r>
                          </m:sup>
                        </m:sSup>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𝐿</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𝐾𝐿</m:t>
                                </m:r>
                              </m:e>
                            </m:d>
                          </m:e>
                          <m:sup>
                            <m:r>
                              <a:rPr lang="en-US" i="1">
                                <a:solidFill>
                                  <a:prstClr val="black"/>
                                </a:solidFill>
                                <a:latin typeface="Cambria Math" panose="02040503050406030204" pitchFamily="18" charset="0"/>
                              </a:rPr>
                              <m:t>1.5</m:t>
                            </m:r>
                          </m:sup>
                        </m:sSup>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𝐾𝐿</m:t>
                        </m:r>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3</m:t>
                            </m:r>
                          </m:sup>
                        </m:sSup>
                      </m:e>
                    </m:d>
                    <m:r>
                      <a:rPr lang="en-US"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192992"/>
                <a:ext cx="11368179" cy="506870"/>
              </a:xfrm>
              <a:prstGeom prst="rect">
                <a:avLst/>
              </a:prstGeom>
              <a:blipFill>
                <a:blip r:embed="rId4"/>
                <a:stretch>
                  <a:fillRect l="-804" t="-9639" b="-18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5">
                <a:extLst>
                  <a:ext uri="{FF2B5EF4-FFF2-40B4-BE49-F238E27FC236}">
                    <a16:creationId xmlns:a16="http://schemas.microsoft.com/office/drawing/2014/main" id="{DDB85DF0-17F5-6117-1188-F378BF0CCE97}"/>
                  </a:ext>
                </a:extLst>
              </p:cNvPr>
              <p:cNvSpPr txBox="1">
                <a:spLocks/>
              </p:cNvSpPr>
              <p:nvPr/>
            </p:nvSpPr>
            <p:spPr>
              <a:xfrm>
                <a:off x="909558" y="2654657"/>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Brute force search (exponential in </a:t>
                </a:r>
                <a14:m>
                  <m:oMath xmlns:m="http://schemas.openxmlformats.org/officeDocument/2006/math">
                    <m:r>
                      <a:rPr lang="en-US" sz="1800" b="0" i="1" smtClean="0">
                        <a:latin typeface="Cambria Math" panose="02040503050406030204" pitchFamily="18" charset="0"/>
                      </a:rPr>
                      <m:t>𝐾</m:t>
                    </m:r>
                  </m:oMath>
                </a14:m>
                <a:r>
                  <a:rPr lang="en-US" sz="1800" dirty="0"/>
                  <a:t>, </a:t>
                </a:r>
                <a14:m>
                  <m:oMath xmlns:m="http://schemas.openxmlformats.org/officeDocument/2006/math">
                    <m:r>
                      <a:rPr lang="en-US" sz="1800" b="0" i="1" smtClean="0">
                        <a:latin typeface="Cambria Math" panose="02040503050406030204" pitchFamily="18" charset="0"/>
                      </a:rPr>
                      <m:t>𝐿</m:t>
                    </m:r>
                  </m:oMath>
                </a14:m>
                <a:r>
                  <a:rPr lang="en-US" sz="1800" dirty="0"/>
                  <a:t>, and </a:t>
                </a:r>
                <a14:m>
                  <m:oMath xmlns:m="http://schemas.openxmlformats.org/officeDocument/2006/math">
                    <m:r>
                      <m:rPr>
                        <m:sty m:val="p"/>
                      </m:rPr>
                      <a:rPr lang="en-US" sz="1800" b="0" i="0" smtClean="0">
                        <a:latin typeface="Cambria Math" panose="02040503050406030204" pitchFamily="18" charset="0"/>
                      </a:rPr>
                      <m:t>log</m:t>
                    </m:r>
                    <m:r>
                      <a:rPr lang="en-US" sz="1800" b="0" i="0" smtClean="0">
                        <a:latin typeface="Cambria Math" panose="02040503050406030204" pitchFamily="18" charset="0"/>
                      </a:rPr>
                      <m:t> </m:t>
                    </m:r>
                    <m:r>
                      <a:rPr lang="en-US" sz="1800" b="0" i="1" smtClean="0">
                        <a:latin typeface="Cambria Math" panose="02040503050406030204" pitchFamily="18" charset="0"/>
                      </a:rPr>
                      <m:t>𝐵</m:t>
                    </m:r>
                  </m:oMath>
                </a14:m>
                <a:r>
                  <a:rPr lang="en-US" sz="1800" dirty="0"/>
                  <a:t>) </a:t>
                </a:r>
                <a:r>
                  <a:rPr lang="en-US" sz="1400" dirty="0">
                    <a:solidFill>
                      <a:srgbClr val="44546A">
                        <a:lumMod val="60000"/>
                        <a:lumOff val="40000"/>
                      </a:srgbClr>
                    </a:solidFill>
                  </a:rPr>
                  <a:t>[Chen el al., 2023]</a:t>
                </a:r>
                <a:r>
                  <a:rPr lang="en-US" sz="1800" dirty="0"/>
                  <a:t>  </a:t>
                </a:r>
                <a:endParaRPr lang="en-US" sz="1400" dirty="0">
                  <a:solidFill>
                    <a:schemeClr val="tx2">
                      <a:lumMod val="60000"/>
                      <a:lumOff val="40000"/>
                    </a:schemeClr>
                  </a:solidFill>
                </a:endParaRPr>
              </a:p>
            </p:txBody>
          </p:sp>
        </mc:Choice>
        <mc:Fallback xmlns="">
          <p:sp>
            <p:nvSpPr>
              <p:cNvPr id="1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2654657"/>
                <a:ext cx="8164104" cy="60012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233795"/>
                <a:ext cx="11837238" cy="461665"/>
              </a:xfrm>
              <a:prstGeom prst="rect">
                <a:avLst/>
              </a:prstGeom>
              <a:noFill/>
            </p:spPr>
            <p:txBody>
              <a:bodyPr wrap="square" rtlCol="0">
                <a:spAutoFit/>
              </a:bodyPr>
              <a:lstStyle/>
              <a:p>
                <a:pPr lvl="0">
                  <a:defRPr/>
                </a:pPr>
                <a:r>
                  <a:rPr lang="en-US" sz="2400" dirty="0">
                    <a:solidFill>
                      <a:prstClr val="black"/>
                    </a:solidFill>
                  </a:rPr>
                  <a:t>Low computational complexity at client: </a:t>
                </a:r>
                <a14:m>
                  <m:oMath xmlns:m="http://schemas.openxmlformats.org/officeDocument/2006/math">
                    <m:r>
                      <a:rPr lang="en-US" sz="2400" i="1">
                        <a:solidFill>
                          <a:prstClr val="black"/>
                        </a:solidFill>
                        <a:latin typeface="Cambria Math" panose="02040503050406030204" pitchFamily="18" charset="0"/>
                      </a:rPr>
                      <m:t>𝑂</m:t>
                    </m:r>
                    <m:r>
                      <a:rPr lang="en-US" sz="2400" i="1">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𝐾</m:t>
                        </m:r>
                      </m:e>
                      <m:sup>
                        <m:r>
                          <a:rPr lang="en-US" sz="2400" i="1">
                            <a:solidFill>
                              <a:prstClr val="black"/>
                            </a:solidFill>
                            <a:latin typeface="Cambria Math" panose="02040503050406030204" pitchFamily="18" charset="0"/>
                          </a:rPr>
                          <m:t>2</m:t>
                        </m:r>
                      </m:sup>
                    </m:sSup>
                    <m:r>
                      <a:rPr lang="en-US" sz="2400" i="1">
                        <a:solidFill>
                          <a:prstClr val="black"/>
                        </a:solidFill>
                        <a:latin typeface="Cambria Math" panose="02040503050406030204" pitchFamily="18" charset="0"/>
                      </a:rPr>
                      <m:t>𝐿𝑑</m:t>
                    </m:r>
                    <m:func>
                      <m:funcPr>
                        <m:ctrlPr>
                          <a:rPr lang="en-US" sz="2400" i="1">
                            <a:solidFill>
                              <a:prstClr val="black"/>
                            </a:solidFill>
                            <a:latin typeface="Cambria Math" panose="02040503050406030204" pitchFamily="18" charset="0"/>
                          </a:rPr>
                        </m:ctrlPr>
                      </m:funcPr>
                      <m:fName>
                        <m:r>
                          <m:rPr>
                            <m:sty m:val="p"/>
                          </m:rPr>
                          <a:rPr lang="en-US" sz="2400">
                            <a:solidFill>
                              <a:prstClr val="black"/>
                            </a:solidFill>
                            <a:latin typeface="Cambria Math" panose="02040503050406030204" pitchFamily="18" charset="0"/>
                          </a:rPr>
                          <m:t>log</m:t>
                        </m:r>
                      </m:fName>
                      <m:e>
                        <m:r>
                          <a:rPr lang="en-US" sz="2400" i="1">
                            <a:solidFill>
                              <a:prstClr val="black"/>
                            </a:solidFill>
                            <a:latin typeface="Cambria Math" panose="02040503050406030204" pitchFamily="18" charset="0"/>
                          </a:rPr>
                          <m:t>𝐾𝐿</m:t>
                        </m:r>
                      </m:e>
                    </m:func>
                    <m:func>
                      <m:funcPr>
                        <m:ctrlPr>
                          <a:rPr lang="en-US" sz="2400" i="1">
                            <a:solidFill>
                              <a:prstClr val="black"/>
                            </a:solidFill>
                            <a:latin typeface="Cambria Math" panose="02040503050406030204" pitchFamily="18" charset="0"/>
                          </a:rPr>
                        </m:ctrlPr>
                      </m:funcPr>
                      <m:fName>
                        <m:r>
                          <m:rPr>
                            <m:sty m:val="p"/>
                          </m:rPr>
                          <a:rPr lang="en-US" sz="2400">
                            <a:solidFill>
                              <a:prstClr val="black"/>
                            </a:solidFill>
                            <a:latin typeface="Cambria Math" panose="02040503050406030204" pitchFamily="18" charset="0"/>
                          </a:rPr>
                          <m:t>log</m:t>
                        </m:r>
                      </m:fName>
                      <m:e>
                        <m:r>
                          <a:rPr lang="en-US" sz="2400" i="1">
                            <a:solidFill>
                              <a:prstClr val="black"/>
                            </a:solidFill>
                            <a:latin typeface="Cambria Math" panose="02040503050406030204" pitchFamily="18" charset="0"/>
                          </a:rPr>
                          <m:t>𝐵</m:t>
                        </m:r>
                      </m:e>
                    </m:func>
                    <m:r>
                      <a:rPr lang="en-US" sz="2400"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233795"/>
                <a:ext cx="11837238" cy="461665"/>
              </a:xfrm>
              <a:prstGeom prst="rect">
                <a:avLst/>
              </a:prstGeom>
              <a:blipFill>
                <a:blip r:embed="rId10"/>
                <a:stretch>
                  <a:fillRect l="-77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1" y="3965095"/>
                <a:ext cx="11596077" cy="486672"/>
              </a:xfrm>
              <a:prstGeom prst="rect">
                <a:avLst/>
              </a:prstGeom>
              <a:noFill/>
            </p:spPr>
            <p:txBody>
              <a:bodyPr wrap="square" rtlCol="0">
                <a:spAutoFit/>
              </a:bodyPr>
              <a:lstStyle/>
              <a:p>
                <a:pPr lvl="0">
                  <a:defRPr/>
                </a:pPr>
                <a:r>
                  <a:rPr lang="en-US" sz="2400" dirty="0"/>
                  <a:t>Low computational training (clustering) complexity at client: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r>
                      <a:rPr lang="en-US" sz="2400" b="0" i="1" smtClean="0">
                        <a:latin typeface="Cambria Math" panose="02040503050406030204" pitchFamily="18" charset="0"/>
                      </a:rPr>
                      <m:t>𝐾𝑑</m:t>
                    </m:r>
                    <m:r>
                      <a:rPr lang="en-US" sz="2400" b="0" i="1" smtClean="0">
                        <a:latin typeface="Cambria Math" panose="02040503050406030204" pitchFamily="18" charset="0"/>
                      </a:rPr>
                      <m:t>)</m:t>
                    </m:r>
                  </m:oMath>
                </a14:m>
                <a:endParaRPr lang="en-US" sz="2400" dirty="0"/>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965095"/>
                <a:ext cx="11596077" cy="486672"/>
              </a:xfrm>
              <a:prstGeom prst="rect">
                <a:avLst/>
              </a:prstGeom>
              <a:blipFill>
                <a:blip r:embed="rId14"/>
                <a:stretch>
                  <a:fillRect l="-789" t="-5000" b="-27500"/>
                </a:stretch>
              </a:blipFill>
            </p:spPr>
            <p:txBody>
              <a:bodyPr/>
              <a:lstStyle/>
              <a:p>
                <a:r>
                  <a:rPr lang="en-US">
                    <a:noFill/>
                  </a:rPr>
                  <a:t> </a:t>
                </a:r>
              </a:p>
            </p:txBody>
          </p:sp>
        </mc:Fallback>
      </mc:AlternateContent>
    </p:spTree>
    <p:extLst>
      <p:ext uri="{BB962C8B-B14F-4D97-AF65-F5344CB8AC3E}">
        <p14:creationId xmlns:p14="http://schemas.microsoft.com/office/powerpoint/2010/main" val="1925784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34" y="297195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An adequate learning framework</a:t>
            </a:r>
          </a:p>
        </p:txBody>
      </p:sp>
      <p:pic>
        <p:nvPicPr>
          <p:cNvPr id="12" name="Google Shape;163;p39" descr="Picture 8"/>
          <p:cNvPicPr preferRelativeResize="0"/>
          <p:nvPr/>
        </p:nvPicPr>
        <p:blipFill rotWithShape="1">
          <a:blip r:embed="rId4">
            <a:alphaModFix/>
          </a:blip>
          <a:srcRect/>
          <a:stretch/>
        </p:blipFill>
        <p:spPr>
          <a:xfrm>
            <a:off x="3498294" y="3458188"/>
            <a:ext cx="830916" cy="603688"/>
          </a:xfrm>
          <a:prstGeom prst="rect">
            <a:avLst/>
          </a:prstGeom>
          <a:noFill/>
          <a:ln>
            <a:noFill/>
          </a:ln>
        </p:spPr>
      </p:pic>
      <p:grpSp>
        <p:nvGrpSpPr>
          <p:cNvPr id="14" name="Google Shape;164;p39"/>
          <p:cNvGrpSpPr/>
          <p:nvPr/>
        </p:nvGrpSpPr>
        <p:grpSpPr>
          <a:xfrm>
            <a:off x="2295296" y="189970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687969" y="370199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1159294" y="346505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1090443" y="405733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2452249" y="404890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5085541" y="404890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5505932" y="352732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1430707" y="353126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711255" y="352581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4275068" y="3531264"/>
            <a:ext cx="391878" cy="404133"/>
          </a:xfrm>
          <a:prstGeom prst="rect">
            <a:avLst/>
          </a:prstGeom>
          <a:noFill/>
          <a:ln>
            <a:noFill/>
          </a:ln>
        </p:spPr>
      </p:pic>
      <p:cxnSp>
        <p:nvCxnSpPr>
          <p:cNvPr id="33" name="Google Shape;179;p39"/>
          <p:cNvCxnSpPr/>
          <p:nvPr/>
        </p:nvCxnSpPr>
        <p:spPr>
          <a:xfrm flipV="1">
            <a:off x="1454699" y="288407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848021" y="290717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821937" y="290539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4401224" y="285003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2426119" y="345818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5104563" y="3429670"/>
            <a:ext cx="391877" cy="529553"/>
          </a:xfrm>
          <a:prstGeom prst="rect">
            <a:avLst/>
          </a:prstGeom>
          <a:noFill/>
          <a:ln>
            <a:noFill/>
          </a:ln>
        </p:spPr>
      </p:pic>
      <p:sp>
        <p:nvSpPr>
          <p:cNvPr id="63" name="矩形 62"/>
          <p:cNvSpPr/>
          <p:nvPr/>
        </p:nvSpPr>
        <p:spPr>
          <a:xfrm>
            <a:off x="2858022" y="215627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797035" y="312333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5158193" y="3146567"/>
            <a:ext cx="1439726" cy="261610"/>
          </a:xfrm>
          <a:prstGeom prst="rect">
            <a:avLst/>
          </a:prstGeom>
        </p:spPr>
        <p:txBody>
          <a:bodyPr wrap="square">
            <a:spAutoFit/>
          </a:bodyPr>
          <a:lstStyle/>
          <a:p>
            <a:pPr lvl="0">
              <a:defRPr/>
            </a:pPr>
            <a:r>
              <a:rPr lang="en-US" sz="1100" dirty="0">
                <a:solidFill>
                  <a:prstClr val="black"/>
                </a:solidFill>
              </a:rPr>
              <a:t>Local model N</a:t>
            </a:r>
          </a:p>
        </p:txBody>
      </p:sp>
      <p:sp>
        <p:nvSpPr>
          <p:cNvPr id="79" name="矩形 78"/>
          <p:cNvSpPr/>
          <p:nvPr/>
        </p:nvSpPr>
        <p:spPr>
          <a:xfrm>
            <a:off x="2044251" y="315581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383" y="298180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932" y="298126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6504754" y="1720067"/>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Tree>
    <p:extLst>
      <p:ext uri="{BB962C8B-B14F-4D97-AF65-F5344CB8AC3E}">
        <p14:creationId xmlns:p14="http://schemas.microsoft.com/office/powerpoint/2010/main" val="3207388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t>Optimal communication complexity at clients: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rPr>
                      <m:t>𝐾𝐿</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a:rPr lang="en-US" sz="2400" b="0" i="1" smtClean="0">
                            <a:latin typeface="Cambria Math" panose="02040503050406030204" pitchFamily="18" charset="0"/>
                          </a:rPr>
                          <m:t>𝑑</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oMath>
                </a14:m>
                <a:r>
                  <a:rPr lang="en-US" sz="2400" dirty="0"/>
                  <a:t> bits</a:t>
                </a:r>
              </a:p>
            </p:txBody>
          </p:sp>
        </mc:Choice>
        <mc:Fallback xmlns="">
          <p:sp>
            <p:nvSpPr>
              <p:cNvPr id="10"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1184990"/>
                <a:ext cx="11514487" cy="461665"/>
              </a:xfrm>
              <a:prstGeom prst="rect">
                <a:avLst/>
              </a:prstGeom>
              <a:blipFill>
                <a:blip r:embed="rId3"/>
                <a:stretch>
                  <a:fillRect l="-79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82041" y="2192992"/>
                <a:ext cx="11368179" cy="506870"/>
              </a:xfrm>
              <a:prstGeom prst="rect">
                <a:avLst/>
              </a:prstGeom>
              <a:noFill/>
            </p:spPr>
            <p:txBody>
              <a:bodyPr wrap="square" rtlCol="0">
                <a:spAutoFit/>
              </a:bodyPr>
              <a:lstStyle/>
              <a:p>
                <a:pPr lvl="0">
                  <a:defRPr/>
                </a:pPr>
                <a:r>
                  <a:rPr lang="en-US" sz="2400" dirty="0">
                    <a:solidFill>
                      <a:prstClr val="black"/>
                    </a:solidFill>
                  </a:rPr>
                  <a:t>Low computational complexity at server: </a:t>
                </a:r>
                <a14:m>
                  <m:oMath xmlns:m="http://schemas.openxmlformats.org/officeDocument/2006/math">
                    <m:r>
                      <m:rPr>
                        <m:sty m:val="p"/>
                      </m:rPr>
                      <a:rPr lang="en-US">
                        <a:solidFill>
                          <a:prstClr val="black"/>
                        </a:solidFill>
                        <a:latin typeface="Cambria Math" panose="02040503050406030204" pitchFamily="18" charset="0"/>
                      </a:rPr>
                      <m:t>max</m:t>
                    </m:r>
                    <m:r>
                      <a:rPr lang="en-US">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𝐾</m:t>
                            </m:r>
                          </m:e>
                          <m:sup>
                            <m:r>
                              <a:rPr lang="en-US" i="1">
                                <a:solidFill>
                                  <a:prstClr val="black"/>
                                </a:solidFill>
                                <a:latin typeface="Cambria Math" panose="02040503050406030204" pitchFamily="18" charset="0"/>
                              </a:rPr>
                              <m:t>2</m:t>
                            </m:r>
                          </m:sup>
                        </m:sSup>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𝐿</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𝑂</m:t>
                    </m:r>
                    <m:d>
                      <m:dPr>
                        <m:ctrlPr>
                          <a:rPr lang="en-US" i="1">
                            <a:solidFill>
                              <a:prstClr val="black"/>
                            </a:solidFill>
                            <a:latin typeface="Cambria Math" panose="02040503050406030204" pitchFamily="18" charset="0"/>
                          </a:rPr>
                        </m:ctrlPr>
                      </m:dPr>
                      <m:e>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𝐾𝐿</m:t>
                                </m:r>
                              </m:e>
                            </m:d>
                          </m:e>
                          <m:sup>
                            <m:r>
                              <a:rPr lang="en-US" i="1">
                                <a:solidFill>
                                  <a:prstClr val="black"/>
                                </a:solidFill>
                                <a:latin typeface="Cambria Math" panose="02040503050406030204" pitchFamily="18" charset="0"/>
                              </a:rPr>
                              <m:t>1.5</m:t>
                            </m:r>
                          </m:sup>
                        </m:sSup>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𝐾𝐿</m:t>
                        </m:r>
                        <m:sSup>
                          <m:sSupPr>
                            <m:ctrlPr>
                              <a:rPr lang="en-US" i="1">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𝑑</m:t>
                                </m:r>
                                <m:func>
                                  <m:funcPr>
                                    <m:ctrlPr>
                                      <a:rPr lang="en-US" i="1">
                                        <a:solidFill>
                                          <a:prstClr val="black"/>
                                        </a:solidFill>
                                        <a:latin typeface="Cambria Math" panose="02040503050406030204" pitchFamily="18" charset="0"/>
                                      </a:rPr>
                                    </m:ctrlPr>
                                  </m:funcPr>
                                  <m:fName>
                                    <m:r>
                                      <m:rPr>
                                        <m:sty m:val="p"/>
                                      </m:rPr>
                                      <a:rPr lang="en-US">
                                        <a:solidFill>
                                          <a:prstClr val="black"/>
                                        </a:solidFill>
                                        <a:latin typeface="Cambria Math" panose="02040503050406030204" pitchFamily="18" charset="0"/>
                                      </a:rPr>
                                      <m:t>log</m:t>
                                    </m:r>
                                  </m:fName>
                                  <m:e>
                                    <m:r>
                                      <a:rPr lang="en-US" i="1">
                                        <a:solidFill>
                                          <a:prstClr val="black"/>
                                        </a:solidFill>
                                        <a:latin typeface="Cambria Math" panose="02040503050406030204" pitchFamily="18" charset="0"/>
                                      </a:rPr>
                                      <m:t>𝐵</m:t>
                                    </m:r>
                                  </m:e>
                                </m:func>
                              </m:e>
                            </m:d>
                          </m:e>
                          <m:sup>
                            <m:r>
                              <a:rPr lang="en-US" i="1">
                                <a:solidFill>
                                  <a:prstClr val="black"/>
                                </a:solidFill>
                                <a:latin typeface="Cambria Math" panose="02040503050406030204" pitchFamily="18" charset="0"/>
                              </a:rPr>
                              <m:t>3</m:t>
                            </m:r>
                          </m:sup>
                        </m:sSup>
                      </m:e>
                    </m:d>
                    <m:r>
                      <a:rPr lang="en-US"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2192992"/>
                <a:ext cx="11368179" cy="506870"/>
              </a:xfrm>
              <a:prstGeom prst="rect">
                <a:avLst/>
              </a:prstGeom>
              <a:blipFill>
                <a:blip r:embed="rId4"/>
                <a:stretch>
                  <a:fillRect l="-804" t="-9639" b="-18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DDB85DF0-17F5-6117-1188-F378BF0CCE97}"/>
                  </a:ext>
                </a:extLst>
              </p:cNvPr>
              <p:cNvSpPr txBox="1">
                <a:spLocks/>
              </p:cNvSpPr>
              <p:nvPr/>
            </p:nvSpPr>
            <p:spPr>
              <a:xfrm>
                <a:off x="909558" y="15928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Linear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𝑑</m:t>
                        </m:r>
                      </m:sup>
                    </m:sSup>
                  </m:oMath>
                </a14:m>
                <a:r>
                  <a:rPr lang="en-US" sz="1800" dirty="0"/>
                  <a:t> in </a:t>
                </a:r>
                <a:r>
                  <a:rPr lang="en-US" sz="1400" dirty="0">
                    <a:solidFill>
                      <a:schemeClr val="tx2">
                        <a:lumMod val="60000"/>
                        <a:lumOff val="40000"/>
                      </a:schemeClr>
                    </a:solidFill>
                  </a:rPr>
                  <a:t>[</a:t>
                </a:r>
                <a:r>
                  <a:rPr lang="en-US" sz="1400" dirty="0" err="1">
                    <a:solidFill>
                      <a:schemeClr val="tx2">
                        <a:lumMod val="60000"/>
                        <a:lumOff val="40000"/>
                      </a:schemeClr>
                    </a:solidFill>
                  </a:rPr>
                  <a:t>Beguier</a:t>
                </a:r>
                <a:r>
                  <a:rPr lang="en-US" sz="1400" dirty="0">
                    <a:solidFill>
                      <a:schemeClr val="tx2">
                        <a:lumMod val="60000"/>
                        <a:lumOff val="40000"/>
                      </a:schemeClr>
                    </a:solidFill>
                  </a:rPr>
                  <a:t> el al., 2020], [Ergun et al., 2021]</a:t>
                </a:r>
              </a:p>
            </p:txBody>
          </p:sp>
        </mc:Choice>
        <mc:Fallback xmlns="">
          <p:sp>
            <p:nvSpPr>
              <p:cNvPr id="16"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1592870"/>
                <a:ext cx="8164104" cy="60012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5">
                <a:extLst>
                  <a:ext uri="{FF2B5EF4-FFF2-40B4-BE49-F238E27FC236}">
                    <a16:creationId xmlns:a16="http://schemas.microsoft.com/office/drawing/2014/main" id="{DDB85DF0-17F5-6117-1188-F378BF0CCE97}"/>
                  </a:ext>
                </a:extLst>
              </p:cNvPr>
              <p:cNvSpPr txBox="1">
                <a:spLocks/>
              </p:cNvSpPr>
              <p:nvPr/>
            </p:nvSpPr>
            <p:spPr>
              <a:xfrm>
                <a:off x="909558" y="2654657"/>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Brute force search (exponential in </a:t>
                </a:r>
                <a14:m>
                  <m:oMath xmlns:m="http://schemas.openxmlformats.org/officeDocument/2006/math">
                    <m:r>
                      <a:rPr lang="en-US" sz="1800" b="0" i="1" smtClean="0">
                        <a:latin typeface="Cambria Math" panose="02040503050406030204" pitchFamily="18" charset="0"/>
                      </a:rPr>
                      <m:t>𝐾</m:t>
                    </m:r>
                  </m:oMath>
                </a14:m>
                <a:r>
                  <a:rPr lang="en-US" sz="1800" dirty="0"/>
                  <a:t>, </a:t>
                </a:r>
                <a14:m>
                  <m:oMath xmlns:m="http://schemas.openxmlformats.org/officeDocument/2006/math">
                    <m:r>
                      <a:rPr lang="en-US" sz="1800" b="0" i="1" smtClean="0">
                        <a:latin typeface="Cambria Math" panose="02040503050406030204" pitchFamily="18" charset="0"/>
                      </a:rPr>
                      <m:t>𝐿</m:t>
                    </m:r>
                  </m:oMath>
                </a14:m>
                <a:r>
                  <a:rPr lang="en-US" sz="1800" dirty="0"/>
                  <a:t>, and </a:t>
                </a:r>
                <a14:m>
                  <m:oMath xmlns:m="http://schemas.openxmlformats.org/officeDocument/2006/math">
                    <m:r>
                      <m:rPr>
                        <m:sty m:val="p"/>
                      </m:rPr>
                      <a:rPr lang="en-US" sz="1800" b="0" i="0" smtClean="0">
                        <a:latin typeface="Cambria Math" panose="02040503050406030204" pitchFamily="18" charset="0"/>
                      </a:rPr>
                      <m:t>log</m:t>
                    </m:r>
                    <m:r>
                      <a:rPr lang="en-US" sz="1800" b="0" i="0" smtClean="0">
                        <a:latin typeface="Cambria Math" panose="02040503050406030204" pitchFamily="18" charset="0"/>
                      </a:rPr>
                      <m:t> </m:t>
                    </m:r>
                    <m:r>
                      <a:rPr lang="en-US" sz="1800" b="0" i="1" smtClean="0">
                        <a:latin typeface="Cambria Math" panose="02040503050406030204" pitchFamily="18" charset="0"/>
                      </a:rPr>
                      <m:t>𝐵</m:t>
                    </m:r>
                  </m:oMath>
                </a14:m>
                <a:r>
                  <a:rPr lang="en-US" sz="1800" dirty="0"/>
                  <a:t>) </a:t>
                </a:r>
                <a:r>
                  <a:rPr lang="en-US" sz="1400" dirty="0">
                    <a:solidFill>
                      <a:srgbClr val="44546A">
                        <a:lumMod val="60000"/>
                        <a:lumOff val="40000"/>
                      </a:srgbClr>
                    </a:solidFill>
                  </a:rPr>
                  <a:t>[Chen el al., 2023]</a:t>
                </a:r>
                <a:r>
                  <a:rPr lang="en-US" sz="1800" dirty="0"/>
                  <a:t>  </a:t>
                </a:r>
                <a:endParaRPr lang="en-US" sz="1400" dirty="0">
                  <a:solidFill>
                    <a:schemeClr val="tx2">
                      <a:lumMod val="60000"/>
                      <a:lumOff val="40000"/>
                    </a:schemeClr>
                  </a:solidFill>
                </a:endParaRPr>
              </a:p>
            </p:txBody>
          </p:sp>
        </mc:Choice>
        <mc:Fallback xmlns="">
          <p:sp>
            <p:nvSpPr>
              <p:cNvPr id="17"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2654657"/>
                <a:ext cx="8164104" cy="60012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233795"/>
                <a:ext cx="11837238" cy="461665"/>
              </a:xfrm>
              <a:prstGeom prst="rect">
                <a:avLst/>
              </a:prstGeom>
              <a:noFill/>
            </p:spPr>
            <p:txBody>
              <a:bodyPr wrap="square" rtlCol="0">
                <a:spAutoFit/>
              </a:bodyPr>
              <a:lstStyle/>
              <a:p>
                <a:pPr lvl="0">
                  <a:defRPr/>
                </a:pPr>
                <a:r>
                  <a:rPr lang="en-US" sz="2400" dirty="0">
                    <a:solidFill>
                      <a:prstClr val="black"/>
                    </a:solidFill>
                  </a:rPr>
                  <a:t>Low computational complexity at client: </a:t>
                </a:r>
                <a14:m>
                  <m:oMath xmlns:m="http://schemas.openxmlformats.org/officeDocument/2006/math">
                    <m:r>
                      <a:rPr lang="en-US" sz="2400" i="1">
                        <a:solidFill>
                          <a:prstClr val="black"/>
                        </a:solidFill>
                        <a:latin typeface="Cambria Math" panose="02040503050406030204" pitchFamily="18" charset="0"/>
                      </a:rPr>
                      <m:t>𝑂</m:t>
                    </m:r>
                    <m:r>
                      <a:rPr lang="en-US" sz="2400" i="1">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𝐾</m:t>
                        </m:r>
                      </m:e>
                      <m:sup>
                        <m:r>
                          <a:rPr lang="en-US" sz="2400" i="1">
                            <a:solidFill>
                              <a:prstClr val="black"/>
                            </a:solidFill>
                            <a:latin typeface="Cambria Math" panose="02040503050406030204" pitchFamily="18" charset="0"/>
                          </a:rPr>
                          <m:t>2</m:t>
                        </m:r>
                      </m:sup>
                    </m:sSup>
                    <m:r>
                      <a:rPr lang="en-US" sz="2400" i="1">
                        <a:solidFill>
                          <a:prstClr val="black"/>
                        </a:solidFill>
                        <a:latin typeface="Cambria Math" panose="02040503050406030204" pitchFamily="18" charset="0"/>
                      </a:rPr>
                      <m:t>𝐿𝑑</m:t>
                    </m:r>
                    <m:func>
                      <m:funcPr>
                        <m:ctrlPr>
                          <a:rPr lang="en-US" sz="2400" i="1">
                            <a:solidFill>
                              <a:prstClr val="black"/>
                            </a:solidFill>
                            <a:latin typeface="Cambria Math" panose="02040503050406030204" pitchFamily="18" charset="0"/>
                          </a:rPr>
                        </m:ctrlPr>
                      </m:funcPr>
                      <m:fName>
                        <m:r>
                          <m:rPr>
                            <m:sty m:val="p"/>
                          </m:rPr>
                          <a:rPr lang="en-US" sz="2400">
                            <a:solidFill>
                              <a:prstClr val="black"/>
                            </a:solidFill>
                            <a:latin typeface="Cambria Math" panose="02040503050406030204" pitchFamily="18" charset="0"/>
                          </a:rPr>
                          <m:t>log</m:t>
                        </m:r>
                      </m:fName>
                      <m:e>
                        <m:r>
                          <a:rPr lang="en-US" sz="2400" i="1">
                            <a:solidFill>
                              <a:prstClr val="black"/>
                            </a:solidFill>
                            <a:latin typeface="Cambria Math" panose="02040503050406030204" pitchFamily="18" charset="0"/>
                          </a:rPr>
                          <m:t>𝐾𝐿</m:t>
                        </m:r>
                      </m:e>
                    </m:func>
                    <m:func>
                      <m:funcPr>
                        <m:ctrlPr>
                          <a:rPr lang="en-US" sz="2400" i="1">
                            <a:solidFill>
                              <a:prstClr val="black"/>
                            </a:solidFill>
                            <a:latin typeface="Cambria Math" panose="02040503050406030204" pitchFamily="18" charset="0"/>
                          </a:rPr>
                        </m:ctrlPr>
                      </m:funcPr>
                      <m:fName>
                        <m:r>
                          <m:rPr>
                            <m:sty m:val="p"/>
                          </m:rPr>
                          <a:rPr lang="en-US" sz="2400">
                            <a:solidFill>
                              <a:prstClr val="black"/>
                            </a:solidFill>
                            <a:latin typeface="Cambria Math" panose="02040503050406030204" pitchFamily="18" charset="0"/>
                          </a:rPr>
                          <m:t>log</m:t>
                        </m:r>
                      </m:fName>
                      <m:e>
                        <m:r>
                          <a:rPr lang="en-US" sz="2400" i="1">
                            <a:solidFill>
                              <a:prstClr val="black"/>
                            </a:solidFill>
                            <a:latin typeface="Cambria Math" panose="02040503050406030204" pitchFamily="18" charset="0"/>
                          </a:rPr>
                          <m:t>𝐵</m:t>
                        </m:r>
                      </m:e>
                    </m:func>
                    <m:r>
                      <a:rPr lang="en-US" sz="2400" i="1">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233795"/>
                <a:ext cx="11837238" cy="461665"/>
              </a:xfrm>
              <a:prstGeom prst="rect">
                <a:avLst/>
              </a:prstGeom>
              <a:blipFill>
                <a:blip r:embed="rId10"/>
                <a:stretch>
                  <a:fillRect l="-77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45">
                <a:extLst>
                  <a:ext uri="{FF2B5EF4-FFF2-40B4-BE49-F238E27FC236}">
                    <a16:creationId xmlns:a16="http://schemas.microsoft.com/office/drawing/2014/main" id="{2B1089E9-A049-4E7B-A562-2EA8E4245FB5}"/>
                  </a:ext>
                </a:extLst>
              </p:cNvPr>
              <p:cNvSpPr txBox="1"/>
              <p:nvPr/>
            </p:nvSpPr>
            <p:spPr>
              <a:xfrm>
                <a:off x="482041" y="3965095"/>
                <a:ext cx="11596077" cy="486672"/>
              </a:xfrm>
              <a:prstGeom prst="rect">
                <a:avLst/>
              </a:prstGeom>
              <a:noFill/>
            </p:spPr>
            <p:txBody>
              <a:bodyPr wrap="square" rtlCol="0">
                <a:spAutoFit/>
              </a:bodyPr>
              <a:lstStyle/>
              <a:p>
                <a:pPr lvl="0">
                  <a:defRPr/>
                </a:pPr>
                <a:r>
                  <a:rPr lang="en-US" sz="2400" dirty="0"/>
                  <a:t>Low computational training (clustering) complexity at client: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𝑙</m:t>
                            </m:r>
                          </m:e>
                        </m:d>
                      </m:sup>
                    </m:sSup>
                    <m:r>
                      <a:rPr lang="en-US" sz="2400" b="0" i="1" smtClean="0">
                        <a:latin typeface="Cambria Math" panose="02040503050406030204" pitchFamily="18" charset="0"/>
                      </a:rPr>
                      <m:t>𝐾𝑑</m:t>
                    </m:r>
                    <m:r>
                      <a:rPr lang="en-US" sz="2400" b="0" i="1" smtClean="0">
                        <a:latin typeface="Cambria Math" panose="02040503050406030204" pitchFamily="18" charset="0"/>
                      </a:rPr>
                      <m:t>)</m:t>
                    </m:r>
                  </m:oMath>
                </a14:m>
                <a:endParaRPr lang="en-US" sz="2400" dirty="0"/>
              </a:p>
            </p:txBody>
          </p:sp>
        </mc:Choice>
        <mc:Fallback xmlns="">
          <p:sp>
            <p:nvSpPr>
              <p:cNvPr id="2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965095"/>
                <a:ext cx="11596077" cy="486672"/>
              </a:xfrm>
              <a:prstGeom prst="rect">
                <a:avLst/>
              </a:prstGeom>
              <a:blipFill>
                <a:blip r:embed="rId14"/>
                <a:stretch>
                  <a:fillRect l="-789"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1" y="4635193"/>
                <a:ext cx="11596077" cy="461665"/>
              </a:xfrm>
              <a:prstGeom prst="rect">
                <a:avLst/>
              </a:prstGeom>
              <a:noFill/>
            </p:spPr>
            <p:txBody>
              <a:bodyPr wrap="square" rtlCol="0">
                <a:spAutoFit/>
              </a:bodyPr>
              <a:lstStyle/>
              <a:p>
                <a:pPr lvl="0">
                  <a:defRPr/>
                </a:pPr>
                <a:r>
                  <a:rPr lang="en-US" sz="2400" dirty="0"/>
                  <a:t>Low computational training (clustering) complexity at server: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𝐿𝑑𝑇</m:t>
                    </m:r>
                    <m:r>
                      <a:rPr lang="en-US" sz="2400" b="0" i="1" smtClean="0">
                        <a:latin typeface="Cambria Math" panose="02040503050406030204" pitchFamily="18" charset="0"/>
                      </a:rPr>
                      <m:t>)</m:t>
                    </m:r>
                  </m:oMath>
                </a14:m>
                <a:endParaRPr lang="en-US" sz="2400" dirty="0"/>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635193"/>
                <a:ext cx="11596077" cy="461665"/>
              </a:xfrm>
              <a:prstGeom prst="rect">
                <a:avLst/>
              </a:prstGeom>
              <a:blipFill>
                <a:blip r:embed="rId15"/>
                <a:stretch>
                  <a:fillRect l="-78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5">
                <a:extLst>
                  <a:ext uri="{FF2B5EF4-FFF2-40B4-BE49-F238E27FC236}">
                    <a16:creationId xmlns:a16="http://schemas.microsoft.com/office/drawing/2014/main" id="{DDB85DF0-17F5-6117-1188-F378BF0CCE97}"/>
                  </a:ext>
                </a:extLst>
              </p:cNvPr>
              <p:cNvSpPr txBox="1">
                <a:spLocks/>
              </p:cNvSpPr>
              <p:nvPr/>
            </p:nvSpPr>
            <p:spPr>
              <a:xfrm>
                <a:off x="909558" y="5028528"/>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14:m>
                  <m:oMath xmlns:m="http://schemas.openxmlformats.org/officeDocument/2006/math">
                    <m:r>
                      <a:rPr lang="en-US" sz="1800" b="0" i="1" dirty="0" smtClean="0">
                        <a:latin typeface="Cambria Math" panose="02040503050406030204" pitchFamily="18" charset="0"/>
                      </a:rPr>
                      <m:t>𝑇</m:t>
                    </m:r>
                    <m:r>
                      <a:rPr lang="en-US" sz="1800" b="0" i="1" dirty="0" smtClean="0">
                        <a:latin typeface="Cambria Math" panose="02040503050406030204" pitchFamily="18" charset="0"/>
                      </a:rPr>
                      <m:t>:</m:t>
                    </m:r>
                  </m:oMath>
                </a14:m>
                <a:r>
                  <a:rPr lang="en-US" sz="1800" dirty="0"/>
                  <a:t> The maximum number of </a:t>
                </a:r>
                <a:r>
                  <a:rPr lang="en-US" sz="1800" dirty="0" err="1"/>
                  <a:t>Lloyed</a:t>
                </a:r>
                <a:r>
                  <a:rPr lang="en-US" sz="1800" dirty="0"/>
                  <a:t> iterations  </a:t>
                </a:r>
                <a:endParaRPr lang="en-US" sz="1400" dirty="0">
                  <a:solidFill>
                    <a:schemeClr val="tx2">
                      <a:lumMod val="60000"/>
                      <a:lumOff val="40000"/>
                    </a:schemeClr>
                  </a:solidFill>
                </a:endParaRPr>
              </a:p>
            </p:txBody>
          </p:sp>
        </mc:Choice>
        <mc:Fallback xmlns="">
          <p:sp>
            <p:nvSpPr>
              <p:cNvPr id="23" name="Content Placeholder 5">
                <a:extLst>
                  <a:ext uri="{FF2B5EF4-FFF2-40B4-BE49-F238E27FC236}">
                    <a16:creationId xmlns:a16="http://schemas.microsoft.com/office/drawing/2014/main" id="{DDB85DF0-17F5-6117-1188-F378BF0CCE97}"/>
                  </a:ext>
                </a:extLst>
              </p:cNvPr>
              <p:cNvSpPr txBox="1">
                <a:spLocks noRot="1" noChangeAspect="1" noMove="1" noResize="1" noEditPoints="1" noAdjustHandles="1" noChangeArrowheads="1" noChangeShapeType="1" noTextEdit="1"/>
              </p:cNvSpPr>
              <p:nvPr/>
            </p:nvSpPr>
            <p:spPr>
              <a:xfrm>
                <a:off x="909558" y="5028528"/>
                <a:ext cx="8164104" cy="600122"/>
              </a:xfrm>
              <a:prstGeom prst="rect">
                <a:avLst/>
              </a:prstGeom>
              <a:blipFill>
                <a:blip r:embed="rId16"/>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66306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erformance</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a</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nalysis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33" name="TextBox 45">
                <a:extLst>
                  <a:ext uri="{FF2B5EF4-FFF2-40B4-BE49-F238E27FC236}">
                    <a16:creationId xmlns:a16="http://schemas.microsoft.com/office/drawing/2014/main" id="{2B1089E9-A049-4E7B-A562-2EA8E4245FB5}"/>
                  </a:ext>
                </a:extLst>
              </p:cNvPr>
              <p:cNvSpPr txBox="1"/>
              <p:nvPr/>
            </p:nvSpPr>
            <p:spPr>
              <a:xfrm>
                <a:off x="482041" y="4894704"/>
                <a:ext cx="11596077" cy="461665"/>
              </a:xfrm>
              <a:prstGeom prst="rect">
                <a:avLst/>
              </a:prstGeom>
              <a:noFill/>
            </p:spPr>
            <p:txBody>
              <a:bodyPr wrap="square" rtlCol="0">
                <a:spAutoFit/>
              </a:bodyPr>
              <a:lstStyle/>
              <a:p>
                <a:pPr lvl="0">
                  <a:defRPr/>
                </a:pP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log</m:t>
                            </m:r>
                          </m:e>
                          <m:sup>
                            <m:r>
                              <a:rPr lang="en-US" sz="2400" b="0" i="1" smtClean="0">
                                <a:latin typeface="Cambria Math" panose="02040503050406030204" pitchFamily="18" charset="0"/>
                              </a:rPr>
                              <m:t>2</m:t>
                            </m:r>
                          </m:sup>
                        </m:sSup>
                      </m:fName>
                      <m:e>
                        <m:r>
                          <a:rPr lang="en-US" sz="2400" b="0" i="1" smtClean="0">
                            <a:latin typeface="Cambria Math" panose="02040503050406030204" pitchFamily="18" charset="0"/>
                          </a:rPr>
                          <m:t>𝐾</m:t>
                        </m:r>
                      </m:e>
                    </m:func>
                    <m:r>
                      <a:rPr lang="en-US" sz="2400" b="0" i="1" smtClean="0">
                        <a:latin typeface="Cambria Math" panose="02040503050406030204" pitchFamily="18" charset="0"/>
                      </a:rPr>
                      <m:t>)</m:t>
                    </m:r>
                  </m:oMath>
                </a14:m>
                <a:r>
                  <a:rPr lang="en-US" sz="2400" dirty="0"/>
                  <a:t> is order-optimal scaling for federated clustering</a:t>
                </a:r>
              </a:p>
            </p:txBody>
          </p:sp>
        </mc:Choice>
        <mc:Fallback xmlns="">
          <p:sp>
            <p:nvSpPr>
              <p:cNvPr id="33"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894704"/>
                <a:ext cx="11596077" cy="461665"/>
              </a:xfrm>
              <a:prstGeom prst="rect">
                <a:avLst/>
              </a:prstGeom>
              <a:blipFill>
                <a:blip r:embed="rId3"/>
                <a:stretch>
                  <a:fillRect l="-105" t="-10526" b="-28947"/>
                </a:stretch>
              </a:blipFill>
            </p:spPr>
            <p:txBody>
              <a:bodyPr/>
              <a:lstStyle/>
              <a:p>
                <a:r>
                  <a:rPr lang="en-US">
                    <a:noFill/>
                  </a:rPr>
                  <a:t> </a:t>
                </a:r>
              </a:p>
            </p:txBody>
          </p:sp>
        </mc:Fallback>
      </mc:AlternateContent>
      <p:cxnSp>
        <p:nvCxnSpPr>
          <p:cNvPr id="51" name="Straight Arrow Connector 9">
            <a:extLst>
              <a:ext uri="{FF2B5EF4-FFF2-40B4-BE49-F238E27FC236}">
                <a16:creationId xmlns:a16="http://schemas.microsoft.com/office/drawing/2014/main" id="{311AF568-BA8F-BD77-4CBD-325727C8DA30}"/>
              </a:ext>
            </a:extLst>
          </p:cNvPr>
          <p:cNvCxnSpPr>
            <a:cxnSpLocks/>
          </p:cNvCxnSpPr>
          <p:nvPr/>
        </p:nvCxnSpPr>
        <p:spPr>
          <a:xfrm flipH="1" flipV="1">
            <a:off x="6249585" y="3859977"/>
            <a:ext cx="96741" cy="166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12">
            <a:extLst>
              <a:ext uri="{FF2B5EF4-FFF2-40B4-BE49-F238E27FC236}">
                <a16:creationId xmlns:a16="http://schemas.microsoft.com/office/drawing/2014/main" id="{0EC88B0C-BA70-8D8A-4272-5A8DA046DF6E}"/>
              </a:ext>
            </a:extLst>
          </p:cNvPr>
          <p:cNvSpPr txBox="1"/>
          <p:nvPr/>
        </p:nvSpPr>
        <p:spPr>
          <a:xfrm>
            <a:off x="5400812" y="3943429"/>
            <a:ext cx="241222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t>optimal </a:t>
            </a:r>
            <a:b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br>
            <a: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t>centralized</a:t>
            </a:r>
            <a:b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br>
            <a: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t>loss</a:t>
            </a:r>
          </a:p>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endParaRPr>
          </a:p>
        </p:txBody>
      </p:sp>
      <p:cxnSp>
        <p:nvCxnSpPr>
          <p:cNvPr id="54" name="Straight Arrow Connector 14">
            <a:extLst>
              <a:ext uri="{FF2B5EF4-FFF2-40B4-BE49-F238E27FC236}">
                <a16:creationId xmlns:a16="http://schemas.microsoft.com/office/drawing/2014/main" id="{79B29F49-0434-5D74-4919-D9D3B44234E0}"/>
              </a:ext>
            </a:extLst>
          </p:cNvPr>
          <p:cNvCxnSpPr>
            <a:cxnSpLocks/>
          </p:cNvCxnSpPr>
          <p:nvPr/>
        </p:nvCxnSpPr>
        <p:spPr>
          <a:xfrm flipH="1" flipV="1">
            <a:off x="7517247" y="3877189"/>
            <a:ext cx="96741" cy="166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15">
            <a:extLst>
              <a:ext uri="{FF2B5EF4-FFF2-40B4-BE49-F238E27FC236}">
                <a16:creationId xmlns:a16="http://schemas.microsoft.com/office/drawing/2014/main" id="{663D8381-F10B-C0A5-7567-10E9444A2400}"/>
              </a:ext>
            </a:extLst>
          </p:cNvPr>
          <p:cNvSpPr txBox="1"/>
          <p:nvPr/>
        </p:nvSpPr>
        <p:spPr>
          <a:xfrm>
            <a:off x="6668474" y="3960318"/>
            <a:ext cx="2412228"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t>quantization </a:t>
            </a:r>
            <a:b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br>
            <a: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t>term</a:t>
            </a:r>
          </a:p>
        </p:txBody>
      </p:sp>
      <p:sp>
        <p:nvSpPr>
          <p:cNvPr id="57" name="TextBox 17">
            <a:extLst>
              <a:ext uri="{FF2B5EF4-FFF2-40B4-BE49-F238E27FC236}">
                <a16:creationId xmlns:a16="http://schemas.microsoft.com/office/drawing/2014/main" id="{C6AB9937-6140-C839-294F-5C00251D78A6}"/>
              </a:ext>
            </a:extLst>
          </p:cNvPr>
          <p:cNvSpPr txBox="1"/>
          <p:nvPr/>
        </p:nvSpPr>
        <p:spPr>
          <a:xfrm>
            <a:off x="2814005" y="3943106"/>
            <a:ext cx="884236"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t>our </a:t>
            </a:r>
            <a:b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br>
            <a:r>
              <a:rPr kumimoji="0" lang="en-US" altLang="en-US" sz="1200" b="1" i="0" u="none" strike="noStrike" kern="0" cap="none" spc="0" normalizeH="0" baseline="0" noProof="0" dirty="0">
                <a:ln>
                  <a:noFill/>
                </a:ln>
                <a:solidFill>
                  <a:srgbClr val="0070C0"/>
                </a:solidFill>
                <a:effectLst/>
                <a:uLnTx/>
                <a:uFillTx/>
                <a:latin typeface="Arial" panose="020B0604020202020204" pitchFamily="34" charset="0"/>
                <a:ea typeface="MS Gothic" panose="020B0609070205080204" pitchFamily="49" charset="-128"/>
                <a:cs typeface="Arial" panose="020B0604020202020204" pitchFamily="34" charset="0"/>
                <a:sym typeface="Arial"/>
              </a:rPr>
              <a:t>loss</a:t>
            </a:r>
          </a:p>
        </p:txBody>
      </p:sp>
      <p:grpSp>
        <p:nvGrpSpPr>
          <p:cNvPr id="5" name="组合 4"/>
          <p:cNvGrpSpPr/>
          <p:nvPr/>
        </p:nvGrpSpPr>
        <p:grpSpPr>
          <a:xfrm>
            <a:off x="1166911" y="1769490"/>
            <a:ext cx="9043889" cy="2131890"/>
            <a:chOff x="1542831" y="2017729"/>
            <a:chExt cx="8496737" cy="1866996"/>
          </a:xfrm>
        </p:grpSpPr>
        <p:pic>
          <p:nvPicPr>
            <p:cNvPr id="49" name="Picture 4">
              <a:extLst>
                <a:ext uri="{FF2B5EF4-FFF2-40B4-BE49-F238E27FC236}">
                  <a16:creationId xmlns:a16="http://schemas.microsoft.com/office/drawing/2014/main" id="{7BA5E66D-1BDB-99EC-41A8-9E9215A96D3B}"/>
                </a:ext>
              </a:extLst>
            </p:cNvPr>
            <p:cNvPicPr>
              <a:picLocks noChangeAspect="1"/>
            </p:cNvPicPr>
            <p:nvPr/>
          </p:nvPicPr>
          <p:blipFill>
            <a:blip r:embed="rId4"/>
            <a:stretch>
              <a:fillRect/>
            </a:stretch>
          </p:blipFill>
          <p:spPr>
            <a:xfrm>
              <a:off x="1542831" y="2017729"/>
              <a:ext cx="8496737" cy="1866996"/>
            </a:xfrm>
            <a:prstGeom prst="rect">
              <a:avLst/>
            </a:prstGeom>
          </p:spPr>
        </p:pic>
        <p:sp>
          <p:nvSpPr>
            <p:cNvPr id="50" name="Rounded Rectangle 13">
              <a:extLst>
                <a:ext uri="{FF2B5EF4-FFF2-40B4-BE49-F238E27FC236}">
                  <a16:creationId xmlns:a16="http://schemas.microsoft.com/office/drawing/2014/main" id="{B04CB8E8-24F3-19EB-FB3C-28C64779E651}"/>
                </a:ext>
              </a:extLst>
            </p:cNvPr>
            <p:cNvSpPr/>
            <p:nvPr/>
          </p:nvSpPr>
          <p:spPr>
            <a:xfrm>
              <a:off x="5881167" y="3389037"/>
              <a:ext cx="640283" cy="398585"/>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
              <a:extLst>
                <a:ext uri="{FF2B5EF4-FFF2-40B4-BE49-F238E27FC236}">
                  <a16:creationId xmlns:a16="http://schemas.microsoft.com/office/drawing/2014/main" id="{B6D1FB67-67DF-76C4-BC13-302D69FDF280}"/>
                </a:ext>
              </a:extLst>
            </p:cNvPr>
            <p:cNvSpPr/>
            <p:nvPr/>
          </p:nvSpPr>
          <p:spPr>
            <a:xfrm>
              <a:off x="6713433" y="3389037"/>
              <a:ext cx="1313849" cy="398585"/>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3">
              <a:extLst>
                <a:ext uri="{FF2B5EF4-FFF2-40B4-BE49-F238E27FC236}">
                  <a16:creationId xmlns:a16="http://schemas.microsoft.com/office/drawing/2014/main" id="{AB81C5B7-B239-2A4B-63FF-34E9293E6EEE}"/>
                </a:ext>
              </a:extLst>
            </p:cNvPr>
            <p:cNvSpPr/>
            <p:nvPr/>
          </p:nvSpPr>
          <p:spPr>
            <a:xfrm>
              <a:off x="3371423" y="3389036"/>
              <a:ext cx="1313849" cy="398585"/>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Arrow Connector 16">
            <a:extLst>
              <a:ext uri="{FF2B5EF4-FFF2-40B4-BE49-F238E27FC236}">
                <a16:creationId xmlns:a16="http://schemas.microsoft.com/office/drawing/2014/main" id="{A857D969-A78C-7156-2822-DAAEBB16B9B9}"/>
              </a:ext>
            </a:extLst>
          </p:cNvPr>
          <p:cNvCxnSpPr>
            <a:cxnSpLocks/>
          </p:cNvCxnSpPr>
          <p:nvPr/>
        </p:nvCxnSpPr>
        <p:spPr>
          <a:xfrm flipV="1">
            <a:off x="3256123" y="3832224"/>
            <a:ext cx="161498" cy="1599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647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ederated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3">
            <a:extLst>
              <a:ext uri="{FF2B5EF4-FFF2-40B4-BE49-F238E27FC236}">
                <a16:creationId xmlns:a16="http://schemas.microsoft.com/office/drawing/2014/main" id="{AAF5B1F1-8AAD-F708-2DFC-726D6EE87574}"/>
              </a:ext>
            </a:extLst>
          </p:cNvPr>
          <p:cNvPicPr>
            <a:picLocks noChangeAspect="1"/>
          </p:cNvPicPr>
          <p:nvPr/>
        </p:nvPicPr>
        <p:blipFill>
          <a:blip r:embed="rId3"/>
          <a:stretch>
            <a:fillRect/>
          </a:stretch>
        </p:blipFill>
        <p:spPr>
          <a:xfrm>
            <a:off x="1250212" y="1223771"/>
            <a:ext cx="9149831" cy="2419316"/>
          </a:xfrm>
          <a:prstGeom prst="rect">
            <a:avLst/>
          </a:prstGeom>
        </p:spPr>
      </p:pic>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762354"/>
                <a:ext cx="11596077" cy="461665"/>
              </a:xfrm>
              <a:prstGeom prst="rect">
                <a:avLst/>
              </a:prstGeom>
              <a:noFill/>
            </p:spPr>
            <p:txBody>
              <a:bodyPr wrap="square" rtlCol="0">
                <a:spAutoFit/>
              </a:bodyPr>
              <a:lstStyle/>
              <a:p>
                <a:pPr lvl="0">
                  <a:defRPr/>
                </a:pPr>
                <a:r>
                  <a:rPr lang="en-US" sz="2400" dirty="0">
                    <a:cs typeface="Arial" panose="020B0604020202020204" pitchFamily="34" charset="0"/>
                  </a:rPr>
                  <a:t>The request is to remove data points from client </a:t>
                </a:r>
                <a14:m>
                  <m:oMath xmlns:m="http://schemas.openxmlformats.org/officeDocument/2006/math">
                    <m:r>
                      <a:rPr lang="en-US" sz="2400" b="0" i="1" smtClean="0">
                        <a:latin typeface="Cambria Math" panose="02040503050406030204" pitchFamily="18" charset="0"/>
                        <a:cs typeface="Arial" panose="020B0604020202020204" pitchFamily="34" charset="0"/>
                      </a:rPr>
                      <m:t>𝑙</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762354"/>
                <a:ext cx="11596077" cy="461665"/>
              </a:xfrm>
              <a:prstGeom prst="rect">
                <a:avLst/>
              </a:prstGeom>
              <a:blipFill>
                <a:blip r:embed="rId4"/>
                <a:stretch>
                  <a:fillRect l="-789"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801708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ederated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3">
            <a:extLst>
              <a:ext uri="{FF2B5EF4-FFF2-40B4-BE49-F238E27FC236}">
                <a16:creationId xmlns:a16="http://schemas.microsoft.com/office/drawing/2014/main" id="{AAF5B1F1-8AAD-F708-2DFC-726D6EE87574}"/>
              </a:ext>
            </a:extLst>
          </p:cNvPr>
          <p:cNvPicPr>
            <a:picLocks noChangeAspect="1"/>
          </p:cNvPicPr>
          <p:nvPr/>
        </p:nvPicPr>
        <p:blipFill>
          <a:blip r:embed="rId3"/>
          <a:stretch>
            <a:fillRect/>
          </a:stretch>
        </p:blipFill>
        <p:spPr>
          <a:xfrm>
            <a:off x="1250212" y="1223771"/>
            <a:ext cx="9149831" cy="2419316"/>
          </a:xfrm>
          <a:prstGeom prst="rect">
            <a:avLst/>
          </a:prstGeom>
        </p:spPr>
      </p:pic>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762354"/>
                <a:ext cx="11596077" cy="461665"/>
              </a:xfrm>
              <a:prstGeom prst="rect">
                <a:avLst/>
              </a:prstGeom>
              <a:noFill/>
            </p:spPr>
            <p:txBody>
              <a:bodyPr wrap="square" rtlCol="0">
                <a:spAutoFit/>
              </a:bodyPr>
              <a:lstStyle/>
              <a:p>
                <a:pPr lvl="0">
                  <a:defRPr/>
                </a:pPr>
                <a:r>
                  <a:rPr lang="en-US" sz="2400" dirty="0">
                    <a:cs typeface="Arial" panose="020B0604020202020204" pitchFamily="34" charset="0"/>
                  </a:rPr>
                  <a:t>The request is to remove data points from client </a:t>
                </a:r>
                <a14:m>
                  <m:oMath xmlns:m="http://schemas.openxmlformats.org/officeDocument/2006/math">
                    <m:r>
                      <a:rPr lang="en-US" sz="2400" b="0" i="1" smtClean="0">
                        <a:latin typeface="Cambria Math" panose="02040503050406030204" pitchFamily="18" charset="0"/>
                        <a:cs typeface="Arial" panose="020B0604020202020204" pitchFamily="34" charset="0"/>
                      </a:rPr>
                      <m:t>𝑙</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762354"/>
                <a:ext cx="11596077" cy="461665"/>
              </a:xfrm>
              <a:prstGeom prst="rect">
                <a:avLst/>
              </a:prstGeom>
              <a:blipFill>
                <a:blip r:embed="rId4"/>
                <a:stretch>
                  <a:fillRect l="-78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1" y="4216369"/>
                <a:ext cx="11596077" cy="461665"/>
              </a:xfrm>
              <a:prstGeom prst="rect">
                <a:avLst/>
              </a:prstGeom>
              <a:noFill/>
            </p:spPr>
            <p:txBody>
              <a:bodyPr wrap="square" rtlCol="0">
                <a:spAutoFit/>
              </a:bodyPr>
              <a:lstStyle/>
              <a:p>
                <a:r>
                  <a:rPr lang="en-US" sz="2400" dirty="0"/>
                  <a:t>Unlearn only at client </a:t>
                </a:r>
                <a14:m>
                  <m:oMath xmlns:m="http://schemas.openxmlformats.org/officeDocument/2006/math">
                    <m:r>
                      <a:rPr lang="en-US" sz="2400" i="1" dirty="0" smtClean="0">
                        <a:latin typeface="Cambria Math" panose="02040503050406030204" pitchFamily="18" charset="0"/>
                      </a:rPr>
                      <m:t>𝑙</m:t>
                    </m:r>
                  </m:oMath>
                </a14:m>
                <a:r>
                  <a:rPr lang="en-US" sz="2400" dirty="0"/>
                  <a:t> and the server. </a:t>
                </a:r>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216369"/>
                <a:ext cx="11596077" cy="461665"/>
              </a:xfrm>
              <a:prstGeom prst="rect">
                <a:avLst/>
              </a:prstGeom>
              <a:blipFill>
                <a:blip r:embed="rId5"/>
                <a:stretch>
                  <a:fillRect l="-789" t="-10667" b="-30667"/>
                </a:stretch>
              </a:blipFill>
            </p:spPr>
            <p:txBody>
              <a:bodyPr/>
              <a:lstStyle/>
              <a:p>
                <a:r>
                  <a:rPr lang="en-US">
                    <a:noFill/>
                  </a:rPr>
                  <a:t> </a:t>
                </a:r>
              </a:p>
            </p:txBody>
          </p:sp>
        </mc:Fallback>
      </mc:AlternateContent>
    </p:spTree>
    <p:extLst>
      <p:ext uri="{BB962C8B-B14F-4D97-AF65-F5344CB8AC3E}">
        <p14:creationId xmlns:p14="http://schemas.microsoft.com/office/powerpoint/2010/main" val="19103965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ederated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3">
            <a:extLst>
              <a:ext uri="{FF2B5EF4-FFF2-40B4-BE49-F238E27FC236}">
                <a16:creationId xmlns:a16="http://schemas.microsoft.com/office/drawing/2014/main" id="{AAF5B1F1-8AAD-F708-2DFC-726D6EE87574}"/>
              </a:ext>
            </a:extLst>
          </p:cNvPr>
          <p:cNvPicPr>
            <a:picLocks noChangeAspect="1"/>
          </p:cNvPicPr>
          <p:nvPr/>
        </p:nvPicPr>
        <p:blipFill>
          <a:blip r:embed="rId3"/>
          <a:stretch>
            <a:fillRect/>
          </a:stretch>
        </p:blipFill>
        <p:spPr>
          <a:xfrm>
            <a:off x="1250212" y="1223771"/>
            <a:ext cx="9149831" cy="2419316"/>
          </a:xfrm>
          <a:prstGeom prst="rect">
            <a:avLst/>
          </a:prstGeom>
        </p:spPr>
      </p:pic>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762354"/>
                <a:ext cx="11596077" cy="461665"/>
              </a:xfrm>
              <a:prstGeom prst="rect">
                <a:avLst/>
              </a:prstGeom>
              <a:noFill/>
            </p:spPr>
            <p:txBody>
              <a:bodyPr wrap="square" rtlCol="0">
                <a:spAutoFit/>
              </a:bodyPr>
              <a:lstStyle/>
              <a:p>
                <a:pPr lvl="0">
                  <a:defRPr/>
                </a:pPr>
                <a:r>
                  <a:rPr lang="en-US" sz="2400" dirty="0">
                    <a:cs typeface="Arial" panose="020B0604020202020204" pitchFamily="34" charset="0"/>
                  </a:rPr>
                  <a:t>The request is to remove data points from client </a:t>
                </a:r>
                <a14:m>
                  <m:oMath xmlns:m="http://schemas.openxmlformats.org/officeDocument/2006/math">
                    <m:r>
                      <a:rPr lang="en-US" sz="2400" b="0" i="1" smtClean="0">
                        <a:latin typeface="Cambria Math" panose="02040503050406030204" pitchFamily="18" charset="0"/>
                        <a:cs typeface="Arial" panose="020B0604020202020204" pitchFamily="34" charset="0"/>
                      </a:rPr>
                      <m:t>𝑙</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762354"/>
                <a:ext cx="11596077" cy="461665"/>
              </a:xfrm>
              <a:prstGeom prst="rect">
                <a:avLst/>
              </a:prstGeom>
              <a:blipFill>
                <a:blip r:embed="rId4"/>
                <a:stretch>
                  <a:fillRect l="-78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1" y="4216369"/>
                <a:ext cx="11596077" cy="461665"/>
              </a:xfrm>
              <a:prstGeom prst="rect">
                <a:avLst/>
              </a:prstGeom>
              <a:noFill/>
            </p:spPr>
            <p:txBody>
              <a:bodyPr wrap="square" rtlCol="0">
                <a:spAutoFit/>
              </a:bodyPr>
              <a:lstStyle/>
              <a:p>
                <a:r>
                  <a:rPr lang="en-US" sz="2400" dirty="0"/>
                  <a:t>Unlearn only at client </a:t>
                </a:r>
                <a14:m>
                  <m:oMath xmlns:m="http://schemas.openxmlformats.org/officeDocument/2006/math">
                    <m:r>
                      <a:rPr lang="en-US" sz="2400" i="1" dirty="0" smtClean="0">
                        <a:latin typeface="Cambria Math" panose="02040503050406030204" pitchFamily="18" charset="0"/>
                      </a:rPr>
                      <m:t>𝑙</m:t>
                    </m:r>
                  </m:oMath>
                </a14:m>
                <a:r>
                  <a:rPr lang="en-US" sz="2400" dirty="0"/>
                  <a:t> and the server. </a:t>
                </a:r>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216369"/>
                <a:ext cx="11596077" cy="461665"/>
              </a:xfrm>
              <a:prstGeom prst="rect">
                <a:avLst/>
              </a:prstGeom>
              <a:blipFill>
                <a:blip r:embed="rId5"/>
                <a:stretch>
                  <a:fillRect l="-789" t="-10667" b="-30667"/>
                </a:stretch>
              </a:blipFill>
            </p:spPr>
            <p:txBody>
              <a:bodyPr/>
              <a:lstStyle/>
              <a:p>
                <a:r>
                  <a:rPr lang="en-US">
                    <a:noFill/>
                  </a:rPr>
                  <a:t> </a:t>
                </a:r>
              </a:p>
            </p:txBody>
          </p:sp>
        </mc:Fallback>
      </mc:AlternateContent>
      <p:sp>
        <p:nvSpPr>
          <p:cNvPr id="23" name="TextBox 45">
            <a:extLst>
              <a:ext uri="{FF2B5EF4-FFF2-40B4-BE49-F238E27FC236}">
                <a16:creationId xmlns:a16="http://schemas.microsoft.com/office/drawing/2014/main" id="{2B1089E9-A049-4E7B-A562-2EA8E4245FB5}"/>
              </a:ext>
            </a:extLst>
          </p:cNvPr>
          <p:cNvSpPr txBox="1"/>
          <p:nvPr/>
        </p:nvSpPr>
        <p:spPr>
          <a:xfrm>
            <a:off x="482041" y="4678034"/>
            <a:ext cx="11596077" cy="461665"/>
          </a:xfrm>
          <a:prstGeom prst="rect">
            <a:avLst/>
          </a:prstGeom>
          <a:noFill/>
        </p:spPr>
        <p:txBody>
          <a:bodyPr wrap="square" rtlCol="0">
            <a:spAutoFit/>
          </a:bodyPr>
          <a:lstStyle/>
          <a:p>
            <a:r>
              <a:rPr lang="en-US" sz="2400" dirty="0"/>
              <a:t>Client-side unlearning (lazy retraining to save computation cost)</a:t>
            </a:r>
          </a:p>
        </p:txBody>
      </p:sp>
      <p:sp>
        <p:nvSpPr>
          <p:cNvPr id="35" name="Content Placeholder 5">
            <a:extLst>
              <a:ext uri="{FF2B5EF4-FFF2-40B4-BE49-F238E27FC236}">
                <a16:creationId xmlns:a16="http://schemas.microsoft.com/office/drawing/2014/main" id="{DDB85DF0-17F5-6117-1188-F378BF0CCE97}"/>
              </a:ext>
            </a:extLst>
          </p:cNvPr>
          <p:cNvSpPr txBox="1">
            <a:spLocks/>
          </p:cNvSpPr>
          <p:nvPr/>
        </p:nvSpPr>
        <p:spPr>
          <a:xfrm>
            <a:off x="909558" y="50611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If a centroid is to be removed, retraining (K means++)</a:t>
            </a:r>
          </a:p>
        </p:txBody>
      </p:sp>
    </p:spTree>
    <p:extLst>
      <p:ext uri="{BB962C8B-B14F-4D97-AF65-F5344CB8AC3E}">
        <p14:creationId xmlns:p14="http://schemas.microsoft.com/office/powerpoint/2010/main" val="3624755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ederated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3">
            <a:extLst>
              <a:ext uri="{FF2B5EF4-FFF2-40B4-BE49-F238E27FC236}">
                <a16:creationId xmlns:a16="http://schemas.microsoft.com/office/drawing/2014/main" id="{AAF5B1F1-8AAD-F708-2DFC-726D6EE87574}"/>
              </a:ext>
            </a:extLst>
          </p:cNvPr>
          <p:cNvPicPr>
            <a:picLocks noChangeAspect="1"/>
          </p:cNvPicPr>
          <p:nvPr/>
        </p:nvPicPr>
        <p:blipFill>
          <a:blip r:embed="rId3"/>
          <a:stretch>
            <a:fillRect/>
          </a:stretch>
        </p:blipFill>
        <p:spPr>
          <a:xfrm>
            <a:off x="1250212" y="1223771"/>
            <a:ext cx="9149831" cy="2419316"/>
          </a:xfrm>
          <a:prstGeom prst="rect">
            <a:avLst/>
          </a:prstGeom>
        </p:spPr>
      </p:pic>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762354"/>
                <a:ext cx="11596077" cy="461665"/>
              </a:xfrm>
              <a:prstGeom prst="rect">
                <a:avLst/>
              </a:prstGeom>
              <a:noFill/>
            </p:spPr>
            <p:txBody>
              <a:bodyPr wrap="square" rtlCol="0">
                <a:spAutoFit/>
              </a:bodyPr>
              <a:lstStyle/>
              <a:p>
                <a:pPr lvl="0">
                  <a:defRPr/>
                </a:pPr>
                <a:r>
                  <a:rPr lang="en-US" sz="2400" dirty="0">
                    <a:cs typeface="Arial" panose="020B0604020202020204" pitchFamily="34" charset="0"/>
                  </a:rPr>
                  <a:t>The request is to remove data points from client </a:t>
                </a:r>
                <a14:m>
                  <m:oMath xmlns:m="http://schemas.openxmlformats.org/officeDocument/2006/math">
                    <m:r>
                      <a:rPr lang="en-US" sz="2400" b="0" i="1" smtClean="0">
                        <a:latin typeface="Cambria Math" panose="02040503050406030204" pitchFamily="18" charset="0"/>
                        <a:cs typeface="Arial" panose="020B0604020202020204" pitchFamily="34" charset="0"/>
                      </a:rPr>
                      <m:t>𝑙</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762354"/>
                <a:ext cx="11596077" cy="461665"/>
              </a:xfrm>
              <a:prstGeom prst="rect">
                <a:avLst/>
              </a:prstGeom>
              <a:blipFill>
                <a:blip r:embed="rId4"/>
                <a:stretch>
                  <a:fillRect l="-78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1" y="4216369"/>
                <a:ext cx="11596077" cy="461665"/>
              </a:xfrm>
              <a:prstGeom prst="rect">
                <a:avLst/>
              </a:prstGeom>
              <a:noFill/>
            </p:spPr>
            <p:txBody>
              <a:bodyPr wrap="square" rtlCol="0">
                <a:spAutoFit/>
              </a:bodyPr>
              <a:lstStyle/>
              <a:p>
                <a:r>
                  <a:rPr lang="en-US" sz="2400" dirty="0"/>
                  <a:t>Unlearn only at client </a:t>
                </a:r>
                <a14:m>
                  <m:oMath xmlns:m="http://schemas.openxmlformats.org/officeDocument/2006/math">
                    <m:r>
                      <a:rPr lang="en-US" sz="2400" i="1" dirty="0" smtClean="0">
                        <a:latin typeface="Cambria Math" panose="02040503050406030204" pitchFamily="18" charset="0"/>
                      </a:rPr>
                      <m:t>𝑙</m:t>
                    </m:r>
                  </m:oMath>
                </a14:m>
                <a:r>
                  <a:rPr lang="en-US" sz="2400" dirty="0"/>
                  <a:t> and the server. </a:t>
                </a:r>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216369"/>
                <a:ext cx="11596077" cy="461665"/>
              </a:xfrm>
              <a:prstGeom prst="rect">
                <a:avLst/>
              </a:prstGeom>
              <a:blipFill>
                <a:blip r:embed="rId5"/>
                <a:stretch>
                  <a:fillRect l="-789" t="-10667" b="-30667"/>
                </a:stretch>
              </a:blipFill>
            </p:spPr>
            <p:txBody>
              <a:bodyPr/>
              <a:lstStyle/>
              <a:p>
                <a:r>
                  <a:rPr lang="en-US">
                    <a:noFill/>
                  </a:rPr>
                  <a:t> </a:t>
                </a:r>
              </a:p>
            </p:txBody>
          </p:sp>
        </mc:Fallback>
      </mc:AlternateContent>
      <p:sp>
        <p:nvSpPr>
          <p:cNvPr id="23" name="TextBox 45">
            <a:extLst>
              <a:ext uri="{FF2B5EF4-FFF2-40B4-BE49-F238E27FC236}">
                <a16:creationId xmlns:a16="http://schemas.microsoft.com/office/drawing/2014/main" id="{2B1089E9-A049-4E7B-A562-2EA8E4245FB5}"/>
              </a:ext>
            </a:extLst>
          </p:cNvPr>
          <p:cNvSpPr txBox="1"/>
          <p:nvPr/>
        </p:nvSpPr>
        <p:spPr>
          <a:xfrm>
            <a:off x="482041" y="4678034"/>
            <a:ext cx="11596077" cy="461665"/>
          </a:xfrm>
          <a:prstGeom prst="rect">
            <a:avLst/>
          </a:prstGeom>
          <a:noFill/>
        </p:spPr>
        <p:txBody>
          <a:bodyPr wrap="square" rtlCol="0">
            <a:spAutoFit/>
          </a:bodyPr>
          <a:lstStyle/>
          <a:p>
            <a:r>
              <a:rPr lang="en-US" sz="2400" dirty="0"/>
              <a:t>Client-side unlearning (lazy retraining to save computation cost)</a:t>
            </a:r>
          </a:p>
        </p:txBody>
      </p:sp>
      <p:sp>
        <p:nvSpPr>
          <p:cNvPr id="35" name="Content Placeholder 5">
            <a:extLst>
              <a:ext uri="{FF2B5EF4-FFF2-40B4-BE49-F238E27FC236}">
                <a16:creationId xmlns:a16="http://schemas.microsoft.com/office/drawing/2014/main" id="{DDB85DF0-17F5-6117-1188-F378BF0CCE97}"/>
              </a:ext>
            </a:extLst>
          </p:cNvPr>
          <p:cNvSpPr txBox="1">
            <a:spLocks/>
          </p:cNvSpPr>
          <p:nvPr/>
        </p:nvSpPr>
        <p:spPr>
          <a:xfrm>
            <a:off x="909558" y="50611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If a centroid is to be removed, retraining (K means++)</a:t>
            </a:r>
          </a:p>
          <a:p>
            <a:pPr lvl="0"/>
            <a:r>
              <a:rPr lang="en-US" sz="1800" dirty="0"/>
              <a:t>Else, keep the current centroids    </a:t>
            </a:r>
            <a:endParaRPr lang="en-US" sz="1400" dirty="0">
              <a:solidFill>
                <a:schemeClr val="tx2">
                  <a:lumMod val="60000"/>
                  <a:lumOff val="40000"/>
                </a:schemeClr>
              </a:solidFill>
            </a:endParaRPr>
          </a:p>
        </p:txBody>
      </p:sp>
    </p:spTree>
    <p:extLst>
      <p:ext uri="{BB962C8B-B14F-4D97-AF65-F5344CB8AC3E}">
        <p14:creationId xmlns:p14="http://schemas.microsoft.com/office/powerpoint/2010/main" val="506081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ederated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3">
            <a:extLst>
              <a:ext uri="{FF2B5EF4-FFF2-40B4-BE49-F238E27FC236}">
                <a16:creationId xmlns:a16="http://schemas.microsoft.com/office/drawing/2014/main" id="{AAF5B1F1-8AAD-F708-2DFC-726D6EE87574}"/>
              </a:ext>
            </a:extLst>
          </p:cNvPr>
          <p:cNvPicPr>
            <a:picLocks noChangeAspect="1"/>
          </p:cNvPicPr>
          <p:nvPr/>
        </p:nvPicPr>
        <p:blipFill>
          <a:blip r:embed="rId3"/>
          <a:stretch>
            <a:fillRect/>
          </a:stretch>
        </p:blipFill>
        <p:spPr>
          <a:xfrm>
            <a:off x="1250212" y="1223771"/>
            <a:ext cx="9149831" cy="2419316"/>
          </a:xfrm>
          <a:prstGeom prst="rect">
            <a:avLst/>
          </a:prstGeom>
        </p:spPr>
      </p:pic>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762354"/>
                <a:ext cx="11596077" cy="461665"/>
              </a:xfrm>
              <a:prstGeom prst="rect">
                <a:avLst/>
              </a:prstGeom>
              <a:noFill/>
            </p:spPr>
            <p:txBody>
              <a:bodyPr wrap="square" rtlCol="0">
                <a:spAutoFit/>
              </a:bodyPr>
              <a:lstStyle/>
              <a:p>
                <a:pPr lvl="0">
                  <a:defRPr/>
                </a:pPr>
                <a:r>
                  <a:rPr lang="en-US" sz="2400" dirty="0">
                    <a:cs typeface="Arial" panose="020B0604020202020204" pitchFamily="34" charset="0"/>
                  </a:rPr>
                  <a:t>The request is to remove data points from client </a:t>
                </a:r>
                <a14:m>
                  <m:oMath xmlns:m="http://schemas.openxmlformats.org/officeDocument/2006/math">
                    <m:r>
                      <a:rPr lang="en-US" sz="2400" b="0" i="1" smtClean="0">
                        <a:latin typeface="Cambria Math" panose="02040503050406030204" pitchFamily="18" charset="0"/>
                        <a:cs typeface="Arial" panose="020B0604020202020204" pitchFamily="34" charset="0"/>
                      </a:rPr>
                      <m:t>𝑙</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762354"/>
                <a:ext cx="11596077" cy="461665"/>
              </a:xfrm>
              <a:prstGeom prst="rect">
                <a:avLst/>
              </a:prstGeom>
              <a:blipFill>
                <a:blip r:embed="rId4"/>
                <a:stretch>
                  <a:fillRect l="-78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1" y="4216369"/>
                <a:ext cx="11596077" cy="461665"/>
              </a:xfrm>
              <a:prstGeom prst="rect">
                <a:avLst/>
              </a:prstGeom>
              <a:noFill/>
            </p:spPr>
            <p:txBody>
              <a:bodyPr wrap="square" rtlCol="0">
                <a:spAutoFit/>
              </a:bodyPr>
              <a:lstStyle/>
              <a:p>
                <a:r>
                  <a:rPr lang="en-US" sz="2400" dirty="0"/>
                  <a:t>Unlearn only at client </a:t>
                </a:r>
                <a14:m>
                  <m:oMath xmlns:m="http://schemas.openxmlformats.org/officeDocument/2006/math">
                    <m:r>
                      <a:rPr lang="en-US" sz="2400" i="1" dirty="0" smtClean="0">
                        <a:latin typeface="Cambria Math" panose="02040503050406030204" pitchFamily="18" charset="0"/>
                      </a:rPr>
                      <m:t>𝑙</m:t>
                    </m:r>
                  </m:oMath>
                </a14:m>
                <a:r>
                  <a:rPr lang="en-US" sz="2400" dirty="0"/>
                  <a:t> and the server. </a:t>
                </a:r>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216369"/>
                <a:ext cx="11596077" cy="461665"/>
              </a:xfrm>
              <a:prstGeom prst="rect">
                <a:avLst/>
              </a:prstGeom>
              <a:blipFill>
                <a:blip r:embed="rId5"/>
                <a:stretch>
                  <a:fillRect l="-789" t="-10667" b="-30667"/>
                </a:stretch>
              </a:blipFill>
            </p:spPr>
            <p:txBody>
              <a:bodyPr/>
              <a:lstStyle/>
              <a:p>
                <a:r>
                  <a:rPr lang="en-US">
                    <a:noFill/>
                  </a:rPr>
                  <a:t> </a:t>
                </a:r>
              </a:p>
            </p:txBody>
          </p:sp>
        </mc:Fallback>
      </mc:AlternateContent>
      <p:sp>
        <p:nvSpPr>
          <p:cNvPr id="23" name="TextBox 45">
            <a:extLst>
              <a:ext uri="{FF2B5EF4-FFF2-40B4-BE49-F238E27FC236}">
                <a16:creationId xmlns:a16="http://schemas.microsoft.com/office/drawing/2014/main" id="{2B1089E9-A049-4E7B-A562-2EA8E4245FB5}"/>
              </a:ext>
            </a:extLst>
          </p:cNvPr>
          <p:cNvSpPr txBox="1"/>
          <p:nvPr/>
        </p:nvSpPr>
        <p:spPr>
          <a:xfrm>
            <a:off x="482041" y="4678034"/>
            <a:ext cx="11596077" cy="461665"/>
          </a:xfrm>
          <a:prstGeom prst="rect">
            <a:avLst/>
          </a:prstGeom>
          <a:noFill/>
        </p:spPr>
        <p:txBody>
          <a:bodyPr wrap="square" rtlCol="0">
            <a:spAutoFit/>
          </a:bodyPr>
          <a:lstStyle/>
          <a:p>
            <a:r>
              <a:rPr lang="en-US" sz="2400" dirty="0"/>
              <a:t>Client-side unlearning (lazy retraining to save computation cost)</a:t>
            </a:r>
          </a:p>
        </p:txBody>
      </p:sp>
      <p:sp>
        <p:nvSpPr>
          <p:cNvPr id="35" name="Content Placeholder 5">
            <a:extLst>
              <a:ext uri="{FF2B5EF4-FFF2-40B4-BE49-F238E27FC236}">
                <a16:creationId xmlns:a16="http://schemas.microsoft.com/office/drawing/2014/main" id="{DDB85DF0-17F5-6117-1188-F378BF0CCE97}"/>
              </a:ext>
            </a:extLst>
          </p:cNvPr>
          <p:cNvSpPr txBox="1">
            <a:spLocks/>
          </p:cNvSpPr>
          <p:nvPr/>
        </p:nvSpPr>
        <p:spPr>
          <a:xfrm>
            <a:off x="909558" y="50611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If a centroid is to be removed, retraining (K means++)</a:t>
            </a:r>
          </a:p>
          <a:p>
            <a:pPr lvl="0"/>
            <a:r>
              <a:rPr lang="en-US" sz="1800" dirty="0"/>
              <a:t>Else, keep the current centroids    </a:t>
            </a:r>
            <a:endParaRPr lang="en-US" sz="1400" dirty="0">
              <a:solidFill>
                <a:schemeClr val="tx2">
                  <a:lumMod val="60000"/>
                  <a:lumOff val="40000"/>
                </a:schemeClr>
              </a:solidFill>
            </a:endParaRPr>
          </a:p>
        </p:txBody>
      </p:sp>
      <p:sp>
        <p:nvSpPr>
          <p:cNvPr id="11" name="TextBox 45">
            <a:extLst>
              <a:ext uri="{FF2B5EF4-FFF2-40B4-BE49-F238E27FC236}">
                <a16:creationId xmlns:a16="http://schemas.microsoft.com/office/drawing/2014/main" id="{2B1089E9-A049-4E7B-A562-2EA8E4245FB5}"/>
              </a:ext>
            </a:extLst>
          </p:cNvPr>
          <p:cNvSpPr txBox="1"/>
          <p:nvPr/>
        </p:nvSpPr>
        <p:spPr>
          <a:xfrm>
            <a:off x="482041" y="5804223"/>
            <a:ext cx="11596077" cy="461665"/>
          </a:xfrm>
          <a:prstGeom prst="rect">
            <a:avLst/>
          </a:prstGeom>
          <a:noFill/>
        </p:spPr>
        <p:txBody>
          <a:bodyPr wrap="square" rtlCol="0">
            <a:spAutoFit/>
          </a:bodyPr>
          <a:lstStyle/>
          <a:p>
            <a:r>
              <a:rPr lang="en-US" sz="2400" dirty="0"/>
              <a:t>Server side unlearning: run full K means++</a:t>
            </a:r>
          </a:p>
        </p:txBody>
      </p:sp>
    </p:spTree>
    <p:extLst>
      <p:ext uri="{BB962C8B-B14F-4D97-AF65-F5344CB8AC3E}">
        <p14:creationId xmlns:p14="http://schemas.microsoft.com/office/powerpoint/2010/main" val="21436691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ederated </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C</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lusters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3">
            <a:extLst>
              <a:ext uri="{FF2B5EF4-FFF2-40B4-BE49-F238E27FC236}">
                <a16:creationId xmlns:a16="http://schemas.microsoft.com/office/drawing/2014/main" id="{AAF5B1F1-8AAD-F708-2DFC-726D6EE87574}"/>
              </a:ext>
            </a:extLst>
          </p:cNvPr>
          <p:cNvPicPr>
            <a:picLocks noChangeAspect="1"/>
          </p:cNvPicPr>
          <p:nvPr/>
        </p:nvPicPr>
        <p:blipFill>
          <a:blip r:embed="rId3"/>
          <a:stretch>
            <a:fillRect/>
          </a:stretch>
        </p:blipFill>
        <p:spPr>
          <a:xfrm>
            <a:off x="1250212" y="1223771"/>
            <a:ext cx="9149831" cy="2419316"/>
          </a:xfrm>
          <a:prstGeom prst="rect">
            <a:avLst/>
          </a:prstGeom>
        </p:spPr>
      </p:pic>
      <mc:AlternateContent xmlns:mc="http://schemas.openxmlformats.org/markup-compatibility/2006" xmlns:a14="http://schemas.microsoft.com/office/drawing/2010/main">
        <mc:Choice Requires="a14">
          <p:sp>
            <p:nvSpPr>
              <p:cNvPr id="18" name="TextBox 45">
                <a:extLst>
                  <a:ext uri="{FF2B5EF4-FFF2-40B4-BE49-F238E27FC236}">
                    <a16:creationId xmlns:a16="http://schemas.microsoft.com/office/drawing/2014/main" id="{2B1089E9-A049-4E7B-A562-2EA8E4245FB5}"/>
                  </a:ext>
                </a:extLst>
              </p:cNvPr>
              <p:cNvSpPr txBox="1"/>
              <p:nvPr/>
            </p:nvSpPr>
            <p:spPr>
              <a:xfrm>
                <a:off x="482041" y="3762354"/>
                <a:ext cx="11596077" cy="461665"/>
              </a:xfrm>
              <a:prstGeom prst="rect">
                <a:avLst/>
              </a:prstGeom>
              <a:noFill/>
            </p:spPr>
            <p:txBody>
              <a:bodyPr wrap="square" rtlCol="0">
                <a:spAutoFit/>
              </a:bodyPr>
              <a:lstStyle/>
              <a:p>
                <a:pPr lvl="0">
                  <a:defRPr/>
                </a:pPr>
                <a:r>
                  <a:rPr lang="en-US" sz="2400" dirty="0">
                    <a:cs typeface="Arial" panose="020B0604020202020204" pitchFamily="34" charset="0"/>
                  </a:rPr>
                  <a:t>The request is to remove data points from client </a:t>
                </a:r>
                <a14:m>
                  <m:oMath xmlns:m="http://schemas.openxmlformats.org/officeDocument/2006/math">
                    <m:r>
                      <a:rPr lang="en-US" sz="2400" b="0" i="1" smtClean="0">
                        <a:latin typeface="Cambria Math" panose="02040503050406030204" pitchFamily="18" charset="0"/>
                        <a:cs typeface="Arial" panose="020B0604020202020204" pitchFamily="34" charset="0"/>
                      </a:rPr>
                      <m:t>𝑙</m:t>
                    </m:r>
                  </m:oMath>
                </a14:m>
                <a:endParaRPr lang="en-US" sz="2400" dirty="0"/>
              </a:p>
            </p:txBody>
          </p:sp>
        </mc:Choice>
        <mc:Fallback xmlns="">
          <p:sp>
            <p:nvSpPr>
              <p:cNvPr id="18"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3762354"/>
                <a:ext cx="11596077" cy="461665"/>
              </a:xfrm>
              <a:prstGeom prst="rect">
                <a:avLst/>
              </a:prstGeom>
              <a:blipFill>
                <a:blip r:embed="rId4"/>
                <a:stretch>
                  <a:fillRect l="-78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45">
                <a:extLst>
                  <a:ext uri="{FF2B5EF4-FFF2-40B4-BE49-F238E27FC236}">
                    <a16:creationId xmlns:a16="http://schemas.microsoft.com/office/drawing/2014/main" id="{2B1089E9-A049-4E7B-A562-2EA8E4245FB5}"/>
                  </a:ext>
                </a:extLst>
              </p:cNvPr>
              <p:cNvSpPr txBox="1"/>
              <p:nvPr/>
            </p:nvSpPr>
            <p:spPr>
              <a:xfrm>
                <a:off x="482041" y="4216369"/>
                <a:ext cx="11596077" cy="461665"/>
              </a:xfrm>
              <a:prstGeom prst="rect">
                <a:avLst/>
              </a:prstGeom>
              <a:noFill/>
            </p:spPr>
            <p:txBody>
              <a:bodyPr wrap="square" rtlCol="0">
                <a:spAutoFit/>
              </a:bodyPr>
              <a:lstStyle/>
              <a:p>
                <a:r>
                  <a:rPr lang="en-US" sz="2400" dirty="0"/>
                  <a:t>Unlearn only at client </a:t>
                </a:r>
                <a14:m>
                  <m:oMath xmlns:m="http://schemas.openxmlformats.org/officeDocument/2006/math">
                    <m:r>
                      <a:rPr lang="en-US" sz="2400" i="1" dirty="0" smtClean="0">
                        <a:latin typeface="Cambria Math" panose="02040503050406030204" pitchFamily="18" charset="0"/>
                      </a:rPr>
                      <m:t>𝑙</m:t>
                    </m:r>
                  </m:oMath>
                </a14:m>
                <a:r>
                  <a:rPr lang="en-US" sz="2400" dirty="0"/>
                  <a:t> and the server. </a:t>
                </a:r>
              </a:p>
            </p:txBody>
          </p:sp>
        </mc:Choice>
        <mc:Fallback xmlns="">
          <p:sp>
            <p:nvSpPr>
              <p:cNvPr id="2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216369"/>
                <a:ext cx="11596077" cy="461665"/>
              </a:xfrm>
              <a:prstGeom prst="rect">
                <a:avLst/>
              </a:prstGeom>
              <a:blipFill>
                <a:blip r:embed="rId5"/>
                <a:stretch>
                  <a:fillRect l="-789" t="-10667" b="-30667"/>
                </a:stretch>
              </a:blipFill>
            </p:spPr>
            <p:txBody>
              <a:bodyPr/>
              <a:lstStyle/>
              <a:p>
                <a:r>
                  <a:rPr lang="en-US">
                    <a:noFill/>
                  </a:rPr>
                  <a:t> </a:t>
                </a:r>
              </a:p>
            </p:txBody>
          </p:sp>
        </mc:Fallback>
      </mc:AlternateContent>
      <p:sp>
        <p:nvSpPr>
          <p:cNvPr id="23" name="TextBox 45">
            <a:extLst>
              <a:ext uri="{FF2B5EF4-FFF2-40B4-BE49-F238E27FC236}">
                <a16:creationId xmlns:a16="http://schemas.microsoft.com/office/drawing/2014/main" id="{2B1089E9-A049-4E7B-A562-2EA8E4245FB5}"/>
              </a:ext>
            </a:extLst>
          </p:cNvPr>
          <p:cNvSpPr txBox="1"/>
          <p:nvPr/>
        </p:nvSpPr>
        <p:spPr>
          <a:xfrm>
            <a:off x="482041" y="4678034"/>
            <a:ext cx="11596077" cy="461665"/>
          </a:xfrm>
          <a:prstGeom prst="rect">
            <a:avLst/>
          </a:prstGeom>
          <a:noFill/>
        </p:spPr>
        <p:txBody>
          <a:bodyPr wrap="square" rtlCol="0">
            <a:spAutoFit/>
          </a:bodyPr>
          <a:lstStyle/>
          <a:p>
            <a:r>
              <a:rPr lang="en-US" sz="2400" dirty="0"/>
              <a:t>Client-side unlearning (lazy retraining to save computation cost)</a:t>
            </a:r>
          </a:p>
        </p:txBody>
      </p:sp>
      <p:sp>
        <p:nvSpPr>
          <p:cNvPr id="35" name="Content Placeholder 5">
            <a:extLst>
              <a:ext uri="{FF2B5EF4-FFF2-40B4-BE49-F238E27FC236}">
                <a16:creationId xmlns:a16="http://schemas.microsoft.com/office/drawing/2014/main" id="{DDB85DF0-17F5-6117-1188-F378BF0CCE97}"/>
              </a:ext>
            </a:extLst>
          </p:cNvPr>
          <p:cNvSpPr txBox="1">
            <a:spLocks/>
          </p:cNvSpPr>
          <p:nvPr/>
        </p:nvSpPr>
        <p:spPr>
          <a:xfrm>
            <a:off x="909558" y="5061170"/>
            <a:ext cx="8164104"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If a centroid is to be removed, retraining (K means++)</a:t>
            </a:r>
          </a:p>
          <a:p>
            <a:pPr lvl="0"/>
            <a:r>
              <a:rPr lang="en-US" sz="1800" dirty="0"/>
              <a:t>Else, keep the current centroids    </a:t>
            </a:r>
            <a:endParaRPr lang="en-US" sz="1400" dirty="0">
              <a:solidFill>
                <a:schemeClr val="tx2">
                  <a:lumMod val="60000"/>
                  <a:lumOff val="40000"/>
                </a:schemeClr>
              </a:solidFill>
            </a:endParaRPr>
          </a:p>
        </p:txBody>
      </p:sp>
      <p:sp>
        <p:nvSpPr>
          <p:cNvPr id="36" name="TextBox 45">
            <a:extLst>
              <a:ext uri="{FF2B5EF4-FFF2-40B4-BE49-F238E27FC236}">
                <a16:creationId xmlns:a16="http://schemas.microsoft.com/office/drawing/2014/main" id="{2B1089E9-A049-4E7B-A562-2EA8E4245FB5}"/>
              </a:ext>
            </a:extLst>
          </p:cNvPr>
          <p:cNvSpPr txBox="1"/>
          <p:nvPr/>
        </p:nvSpPr>
        <p:spPr>
          <a:xfrm>
            <a:off x="482041" y="6265888"/>
            <a:ext cx="11596077" cy="461665"/>
          </a:xfrm>
          <a:prstGeom prst="rect">
            <a:avLst/>
          </a:prstGeom>
          <a:noFill/>
        </p:spPr>
        <p:txBody>
          <a:bodyPr wrap="square" rtlCol="0">
            <a:spAutoFit/>
          </a:bodyPr>
          <a:lstStyle/>
          <a:p>
            <a:r>
              <a:rPr lang="en-US" sz="2400" dirty="0">
                <a:solidFill>
                  <a:srgbClr val="FF0000"/>
                </a:solidFill>
              </a:rPr>
              <a:t>Exact unlearning </a:t>
            </a:r>
            <a:r>
              <a:rPr lang="en-US" sz="2400" dirty="0"/>
              <a:t>guaranteed by K means++ random initialization</a:t>
            </a:r>
          </a:p>
        </p:txBody>
      </p:sp>
      <p:sp>
        <p:nvSpPr>
          <p:cNvPr id="11" name="TextBox 45">
            <a:extLst>
              <a:ext uri="{FF2B5EF4-FFF2-40B4-BE49-F238E27FC236}">
                <a16:creationId xmlns:a16="http://schemas.microsoft.com/office/drawing/2014/main" id="{2B1089E9-A049-4E7B-A562-2EA8E4245FB5}"/>
              </a:ext>
            </a:extLst>
          </p:cNvPr>
          <p:cNvSpPr txBox="1"/>
          <p:nvPr/>
        </p:nvSpPr>
        <p:spPr>
          <a:xfrm>
            <a:off x="482041" y="5804223"/>
            <a:ext cx="11596077" cy="461665"/>
          </a:xfrm>
          <a:prstGeom prst="rect">
            <a:avLst/>
          </a:prstGeom>
          <a:noFill/>
        </p:spPr>
        <p:txBody>
          <a:bodyPr wrap="square" rtlCol="0">
            <a:spAutoFit/>
          </a:bodyPr>
          <a:lstStyle/>
          <a:p>
            <a:r>
              <a:rPr lang="en-US" sz="2400" dirty="0"/>
              <a:t>Server side unlearning: run full K means++</a:t>
            </a:r>
          </a:p>
        </p:txBody>
      </p:sp>
    </p:spTree>
    <p:extLst>
      <p:ext uri="{BB962C8B-B14F-4D97-AF65-F5344CB8AC3E}">
        <p14:creationId xmlns:p14="http://schemas.microsoft.com/office/powerpoint/2010/main" val="1523164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sz="48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erformance</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组合 2"/>
          <p:cNvGrpSpPr/>
          <p:nvPr/>
        </p:nvGrpSpPr>
        <p:grpSpPr>
          <a:xfrm>
            <a:off x="418808" y="1757407"/>
            <a:ext cx="11354384" cy="2121009"/>
            <a:chOff x="418808" y="1757407"/>
            <a:chExt cx="11354384" cy="2121009"/>
          </a:xfrm>
        </p:grpSpPr>
        <p:pic>
          <p:nvPicPr>
            <p:cNvPr id="38" name="Picture 3">
              <a:extLst>
                <a:ext uri="{FF2B5EF4-FFF2-40B4-BE49-F238E27FC236}">
                  <a16:creationId xmlns:a16="http://schemas.microsoft.com/office/drawing/2014/main" id="{8A01E16A-84BD-540A-7A7C-0C2DF9F37B20}"/>
                </a:ext>
              </a:extLst>
            </p:cNvPr>
            <p:cNvPicPr>
              <a:picLocks noChangeAspect="1"/>
            </p:cNvPicPr>
            <p:nvPr/>
          </p:nvPicPr>
          <p:blipFill>
            <a:blip r:embed="rId3"/>
            <a:stretch>
              <a:fillRect/>
            </a:stretch>
          </p:blipFill>
          <p:spPr>
            <a:xfrm>
              <a:off x="418808" y="1757407"/>
              <a:ext cx="11354384" cy="2121009"/>
            </a:xfrm>
            <a:prstGeom prst="rect">
              <a:avLst/>
            </a:prstGeom>
          </p:spPr>
        </p:pic>
        <p:sp>
          <p:nvSpPr>
            <p:cNvPr id="39" name="Rounded Rectangle 13">
              <a:extLst>
                <a:ext uri="{FF2B5EF4-FFF2-40B4-BE49-F238E27FC236}">
                  <a16:creationId xmlns:a16="http://schemas.microsoft.com/office/drawing/2014/main" id="{2E103E84-A5A8-17B5-3C15-DBCEA3FDD009}"/>
                </a:ext>
              </a:extLst>
            </p:cNvPr>
            <p:cNvSpPr/>
            <p:nvPr/>
          </p:nvSpPr>
          <p:spPr>
            <a:xfrm>
              <a:off x="7429513" y="3144953"/>
              <a:ext cx="853711" cy="531447"/>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0" name="TextBox 45">
            <a:extLst>
              <a:ext uri="{FF2B5EF4-FFF2-40B4-BE49-F238E27FC236}">
                <a16:creationId xmlns:a16="http://schemas.microsoft.com/office/drawing/2014/main" id="{2B1089E9-A049-4E7B-A562-2EA8E4245FB5}"/>
              </a:ext>
            </a:extLst>
          </p:cNvPr>
          <p:cNvSpPr txBox="1"/>
          <p:nvPr/>
        </p:nvSpPr>
        <p:spPr>
          <a:xfrm>
            <a:off x="482041" y="4148298"/>
            <a:ext cx="11596077" cy="461665"/>
          </a:xfrm>
          <a:prstGeom prst="rect">
            <a:avLst/>
          </a:prstGeom>
          <a:noFill/>
        </p:spPr>
        <p:txBody>
          <a:bodyPr wrap="square" rtlCol="0">
            <a:spAutoFit/>
          </a:bodyPr>
          <a:lstStyle/>
          <a:p>
            <a:pPr lvl="0">
              <a:defRPr/>
            </a:pPr>
            <a:r>
              <a:rPr lang="en-US" sz="2400" b="1" dirty="0">
                <a:solidFill>
                  <a:srgbClr val="00B050"/>
                </a:solidFill>
                <a:cs typeface="Arial" panose="020B0604020202020204" pitchFamily="34" charset="0"/>
              </a:rPr>
              <a:t>Performance almost the same as retraining from scratch</a:t>
            </a:r>
          </a:p>
        </p:txBody>
      </p:sp>
    </p:spTree>
    <p:extLst>
      <p:ext uri="{BB962C8B-B14F-4D97-AF65-F5344CB8AC3E}">
        <p14:creationId xmlns:p14="http://schemas.microsoft.com/office/powerpoint/2010/main" val="3768625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sz="48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erformance</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9">
            <a:extLst>
              <a:ext uri="{FF2B5EF4-FFF2-40B4-BE49-F238E27FC236}">
                <a16:creationId xmlns:a16="http://schemas.microsoft.com/office/drawing/2014/main" id="{92EE27D1-2A4C-BB29-B848-A8CFEBE27978}"/>
              </a:ext>
            </a:extLst>
          </p:cNvPr>
          <p:cNvPicPr>
            <a:picLocks noChangeAspect="1"/>
          </p:cNvPicPr>
          <p:nvPr/>
        </p:nvPicPr>
        <p:blipFill>
          <a:blip r:embed="rId3"/>
          <a:stretch>
            <a:fillRect/>
          </a:stretch>
        </p:blipFill>
        <p:spPr>
          <a:xfrm>
            <a:off x="418808" y="1251779"/>
            <a:ext cx="11354384" cy="3048156"/>
          </a:xfrm>
          <a:prstGeom prst="rect">
            <a:avLst/>
          </a:prstGeom>
        </p:spPr>
      </p:pic>
      <p:sp>
        <p:nvSpPr>
          <p:cNvPr id="9" name="Rounded Rectangle 13">
            <a:extLst>
              <a:ext uri="{FF2B5EF4-FFF2-40B4-BE49-F238E27FC236}">
                <a16:creationId xmlns:a16="http://schemas.microsoft.com/office/drawing/2014/main" id="{B66F8A9C-5EBC-9492-D6A3-3EC0C73E166E}"/>
              </a:ext>
            </a:extLst>
          </p:cNvPr>
          <p:cNvSpPr/>
          <p:nvPr/>
        </p:nvSpPr>
        <p:spPr>
          <a:xfrm>
            <a:off x="4073890" y="3073722"/>
            <a:ext cx="3716487" cy="531447"/>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13">
            <a:extLst>
              <a:ext uri="{FF2B5EF4-FFF2-40B4-BE49-F238E27FC236}">
                <a16:creationId xmlns:a16="http://schemas.microsoft.com/office/drawing/2014/main" id="{029BC538-3294-F741-313C-B5EE631C7B9C}"/>
              </a:ext>
            </a:extLst>
          </p:cNvPr>
          <p:cNvSpPr/>
          <p:nvPr/>
        </p:nvSpPr>
        <p:spPr>
          <a:xfrm>
            <a:off x="3633104" y="3686828"/>
            <a:ext cx="4563673" cy="531447"/>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2" name="TextBox 45">
                <a:extLst>
                  <a:ext uri="{FF2B5EF4-FFF2-40B4-BE49-F238E27FC236}">
                    <a16:creationId xmlns:a16="http://schemas.microsoft.com/office/drawing/2014/main" id="{2B1089E9-A049-4E7B-A562-2EA8E4245FB5}"/>
                  </a:ext>
                </a:extLst>
              </p:cNvPr>
              <p:cNvSpPr txBox="1"/>
              <p:nvPr/>
            </p:nvSpPr>
            <p:spPr>
              <a:xfrm>
                <a:off x="482041" y="4381594"/>
                <a:ext cx="11596077" cy="461665"/>
              </a:xfrm>
              <a:prstGeom prst="rect">
                <a:avLst/>
              </a:prstGeom>
              <a:noFill/>
            </p:spPr>
            <p:txBody>
              <a:bodyPr wrap="square" rtlCol="0">
                <a:spAutoFit/>
              </a:bodyPr>
              <a:lstStyle/>
              <a:p>
                <a:pPr lvl="0">
                  <a:defRPr/>
                </a:pP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i="1">
                            <a:latin typeface="Cambria Math" panose="02040503050406030204" pitchFamily="18" charset="0"/>
                            <a:cs typeface="Arial" panose="020B0604020202020204" pitchFamily="34" charset="0"/>
                          </a:rPr>
                          <m:t>𝜖</m:t>
                        </m:r>
                      </m:e>
                      <m:sub>
                        <m:r>
                          <a:rPr lang="en-US" sz="2400" i="1">
                            <a:latin typeface="Cambria Math" panose="02040503050406030204" pitchFamily="18" charset="0"/>
                            <a:cs typeface="Arial" panose="020B0604020202020204" pitchFamily="34" charset="0"/>
                          </a:rPr>
                          <m:t>1</m:t>
                        </m:r>
                      </m:sub>
                    </m:sSub>
                  </m:oMath>
                </a14:m>
                <a:r>
                  <a:rPr lang="en-US" sz="2400" dirty="0">
                    <a:cs typeface="Arial" panose="020B0604020202020204" pitchFamily="34" charset="0"/>
                  </a:rPr>
                  <a:t>: cluster size imbalance parameter</a:t>
                </a:r>
              </a:p>
            </p:txBody>
          </p:sp>
        </mc:Choice>
        <mc:Fallback xmlns="">
          <p:sp>
            <p:nvSpPr>
              <p:cNvPr id="1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381594"/>
                <a:ext cx="11596077" cy="461665"/>
              </a:xfrm>
              <a:prstGeom prst="rect">
                <a:avLst/>
              </a:prstGeom>
              <a:blipFill>
                <a:blip r:embed="rId5"/>
                <a:stretch>
                  <a:fillRect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60375" y="4756490"/>
                <a:ext cx="11596077" cy="588110"/>
              </a:xfrm>
              <a:prstGeom prst="rect">
                <a:avLst/>
              </a:prstGeom>
              <a:noFill/>
            </p:spPr>
            <p:txBody>
              <a:bodyPr wrap="square" rtlCol="0">
                <a:spAutoFit/>
              </a:bodyPr>
              <a:lstStyle/>
              <a:p>
                <a:pPr>
                  <a:lnSpc>
                    <a:spcPct val="150000"/>
                  </a:lnSpc>
                  <a:buClrTx/>
                </a:pP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i="1">
                            <a:latin typeface="Cambria Math" panose="02040503050406030204" pitchFamily="18" charset="0"/>
                            <a:cs typeface="Arial" panose="020B0604020202020204" pitchFamily="34" charset="0"/>
                          </a:rPr>
                          <m:t>𝜖</m:t>
                        </m:r>
                      </m:e>
                      <m:sub>
                        <m:r>
                          <a:rPr lang="en-US" sz="2400" i="1">
                            <a:latin typeface="Cambria Math" panose="02040503050406030204" pitchFamily="18" charset="0"/>
                            <a:cs typeface="Arial" panose="020B0604020202020204" pitchFamily="34" charset="0"/>
                          </a:rPr>
                          <m:t>2</m:t>
                        </m:r>
                      </m:sub>
                    </m:sSub>
                  </m:oMath>
                </a14:m>
                <a:r>
                  <a:rPr lang="en-US" sz="2400" dirty="0">
                    <a:cs typeface="Arial" panose="020B0604020202020204" pitchFamily="34" charset="0"/>
                  </a:rPr>
                  <a:t>: outlier distance parameter</a:t>
                </a: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60375" y="4756490"/>
                <a:ext cx="11596077" cy="588110"/>
              </a:xfrm>
              <a:prstGeom prst="rect">
                <a:avLst/>
              </a:prstGeom>
              <a:blipFill>
                <a:blip r:embed="rId6"/>
                <a:stretch>
                  <a:fillRect b="-22680"/>
                </a:stretch>
              </a:blipFill>
            </p:spPr>
            <p:txBody>
              <a:bodyPr/>
              <a:lstStyle/>
              <a:p>
                <a:r>
                  <a:rPr lang="en-US">
                    <a:noFill/>
                  </a:rPr>
                  <a:t> </a:t>
                </a:r>
              </a:p>
            </p:txBody>
          </p:sp>
        </mc:Fallback>
      </mc:AlternateContent>
    </p:spTree>
    <p:extLst>
      <p:ext uri="{BB962C8B-B14F-4D97-AF65-F5344CB8AC3E}">
        <p14:creationId xmlns:p14="http://schemas.microsoft.com/office/powerpoint/2010/main" val="91889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34" y="297195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An adequate learning framework</a:t>
            </a:r>
          </a:p>
        </p:txBody>
      </p:sp>
      <p:pic>
        <p:nvPicPr>
          <p:cNvPr id="12" name="Google Shape;163;p39" descr="Picture 8"/>
          <p:cNvPicPr preferRelativeResize="0"/>
          <p:nvPr/>
        </p:nvPicPr>
        <p:blipFill rotWithShape="1">
          <a:blip r:embed="rId4">
            <a:alphaModFix/>
          </a:blip>
          <a:srcRect/>
          <a:stretch/>
        </p:blipFill>
        <p:spPr>
          <a:xfrm>
            <a:off x="3498294" y="3458188"/>
            <a:ext cx="830916" cy="603688"/>
          </a:xfrm>
          <a:prstGeom prst="rect">
            <a:avLst/>
          </a:prstGeom>
          <a:noFill/>
          <a:ln>
            <a:noFill/>
          </a:ln>
        </p:spPr>
      </p:pic>
      <p:grpSp>
        <p:nvGrpSpPr>
          <p:cNvPr id="14" name="Google Shape;164;p39"/>
          <p:cNvGrpSpPr/>
          <p:nvPr/>
        </p:nvGrpSpPr>
        <p:grpSpPr>
          <a:xfrm>
            <a:off x="2295296" y="189970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687969" y="370199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1159294" y="346505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1090443" y="405733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2452249" y="404890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5085541" y="404890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5505932" y="352732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1430707" y="353126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711255" y="352581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4275068" y="3531264"/>
            <a:ext cx="391878" cy="404133"/>
          </a:xfrm>
          <a:prstGeom prst="rect">
            <a:avLst/>
          </a:prstGeom>
          <a:noFill/>
          <a:ln>
            <a:noFill/>
          </a:ln>
        </p:spPr>
      </p:pic>
      <p:cxnSp>
        <p:nvCxnSpPr>
          <p:cNvPr id="33" name="Google Shape;179;p39"/>
          <p:cNvCxnSpPr/>
          <p:nvPr/>
        </p:nvCxnSpPr>
        <p:spPr>
          <a:xfrm flipV="1">
            <a:off x="1454699" y="288407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848021" y="290717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821937" y="290539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4401224" y="285003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2426119" y="345818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5104563" y="3429670"/>
            <a:ext cx="391877" cy="529553"/>
          </a:xfrm>
          <a:prstGeom prst="rect">
            <a:avLst/>
          </a:prstGeom>
          <a:noFill/>
          <a:ln>
            <a:noFill/>
          </a:ln>
        </p:spPr>
      </p:pic>
      <p:sp>
        <p:nvSpPr>
          <p:cNvPr id="44" name="Google Shape;160;p39"/>
          <p:cNvSpPr/>
          <p:nvPr/>
        </p:nvSpPr>
        <p:spPr>
          <a:xfrm>
            <a:off x="1010223" y="4814673"/>
            <a:ext cx="10155617" cy="179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8;p39"/>
          <p:cNvSpPr txBox="1">
            <a:spLocks noGrp="1"/>
          </p:cNvSpPr>
          <p:nvPr>
            <p:ph type="title"/>
          </p:nvPr>
        </p:nvSpPr>
        <p:spPr>
          <a:xfrm>
            <a:off x="2621981" y="4762238"/>
            <a:ext cx="6932100" cy="422728"/>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dirty="0">
                <a:latin typeface="Corbel" panose="020B0503020204020204" pitchFamily="34" charset="0"/>
              </a:rPr>
              <a:t>Fundamental Challenges of Federated Learning</a:t>
            </a:r>
            <a:endParaRPr sz="3000" dirty="0">
              <a:latin typeface="Corbel" panose="020B0503020204020204" pitchFamily="34" charset="0"/>
            </a:endParaRPr>
          </a:p>
        </p:txBody>
      </p:sp>
      <p:sp>
        <p:nvSpPr>
          <p:cNvPr id="46" name="Google Shape;189;p39"/>
          <p:cNvSpPr txBox="1"/>
          <p:nvPr/>
        </p:nvSpPr>
        <p:spPr>
          <a:xfrm>
            <a:off x="1348018" y="5226662"/>
            <a:ext cx="2576598" cy="276959"/>
          </a:xfrm>
          <a:prstGeom prst="rect">
            <a:avLst/>
          </a:prstGeom>
          <a:noFill/>
          <a:ln>
            <a:noFill/>
          </a:ln>
        </p:spPr>
        <p:txBody>
          <a:bodyPr spcFirstLastPara="1" wrap="square" lIns="45700" tIns="45700" rIns="45700" bIns="45700" anchor="t" anchorCtr="0">
            <a:spAutoFit/>
          </a:bodyPr>
          <a:lstStyle/>
          <a:p>
            <a:pPr marR="0" lvl="0" algn="ctr" rtl="0">
              <a:lnSpc>
                <a:spcPct val="100000"/>
              </a:lnSpc>
              <a:spcBef>
                <a:spcPts val="0"/>
              </a:spcBef>
              <a:spcAft>
                <a:spcPts val="0"/>
              </a:spcAft>
              <a:buClr>
                <a:srgbClr val="FF0000"/>
              </a:buClr>
              <a:buSzPts val="1200"/>
            </a:pPr>
            <a:r>
              <a:rPr lang="en" sz="1200" dirty="0">
                <a:solidFill>
                  <a:srgbClr val="FF0000"/>
                </a:solidFill>
              </a:rPr>
              <a:t>Resource constraints and heterogeneity</a:t>
            </a:r>
            <a:endParaRPr sz="1200" dirty="0">
              <a:solidFill>
                <a:srgbClr val="FF0000"/>
              </a:solidFill>
            </a:endParaRPr>
          </a:p>
        </p:txBody>
      </p:sp>
      <p:pic>
        <p:nvPicPr>
          <p:cNvPr id="49" name="Picture 6">
            <a:extLst>
              <a:ext uri="{FF2B5EF4-FFF2-40B4-BE49-F238E27FC236}">
                <a16:creationId xmlns:a16="http://schemas.microsoft.com/office/drawing/2014/main" id="{2BCE70A6-782A-6F0C-5EEB-5706265EB5F1}"/>
              </a:ext>
            </a:extLst>
          </p:cNvPr>
          <p:cNvPicPr>
            <a:picLocks noChangeAspect="1"/>
          </p:cNvPicPr>
          <p:nvPr/>
        </p:nvPicPr>
        <p:blipFill>
          <a:blip r:embed="rId13"/>
          <a:stretch>
            <a:fillRect/>
          </a:stretch>
        </p:blipFill>
        <p:spPr>
          <a:xfrm>
            <a:off x="2083269" y="5739078"/>
            <a:ext cx="570434" cy="577542"/>
          </a:xfrm>
          <a:prstGeom prst="rect">
            <a:avLst/>
          </a:prstGeom>
        </p:spPr>
      </p:pic>
      <p:pic>
        <p:nvPicPr>
          <p:cNvPr id="50" name="Picture 4">
            <a:extLst>
              <a:ext uri="{FF2B5EF4-FFF2-40B4-BE49-F238E27FC236}">
                <a16:creationId xmlns:a16="http://schemas.microsoft.com/office/drawing/2014/main" id="{5D72FC6C-B3BF-3A77-66CB-F084203D92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96765" y="5722020"/>
            <a:ext cx="1159148" cy="579574"/>
          </a:xfrm>
          <a:prstGeom prst="rect">
            <a:avLst/>
          </a:prstGeom>
          <a:noFill/>
          <a:extLst>
            <a:ext uri="{909E8E84-426E-40DD-AFC4-6F175D3DCCD1}">
              <a14:hiddenFill xmlns:a14="http://schemas.microsoft.com/office/drawing/2010/main">
                <a:solidFill>
                  <a:srgbClr val="FFFFFF"/>
                </a:solidFill>
              </a14:hiddenFill>
            </a:ext>
          </a:extLst>
        </p:spPr>
      </p:pic>
      <p:pic>
        <p:nvPicPr>
          <p:cNvPr id="51" name="Google Shape;195;p39" descr="Google Shape;73;p14">
            <a:extLst>
              <a:ext uri="{FF2B5EF4-FFF2-40B4-BE49-F238E27FC236}">
                <a16:creationId xmlns:a16="http://schemas.microsoft.com/office/drawing/2014/main" id="{6A10C009-CDC6-11D9-E25C-60BB237585D0}"/>
              </a:ext>
            </a:extLst>
          </p:cNvPr>
          <p:cNvPicPr preferRelativeResize="0"/>
          <p:nvPr/>
        </p:nvPicPr>
        <p:blipFill rotWithShape="1">
          <a:blip r:embed="rId11">
            <a:alphaModFix/>
          </a:blip>
          <a:srcRect/>
          <a:stretch/>
        </p:blipFill>
        <p:spPr>
          <a:xfrm>
            <a:off x="1405006" y="5698357"/>
            <a:ext cx="385113" cy="691300"/>
          </a:xfrm>
          <a:prstGeom prst="rect">
            <a:avLst/>
          </a:prstGeom>
          <a:noFill/>
          <a:ln>
            <a:noFill/>
          </a:ln>
        </p:spPr>
      </p:pic>
      <p:sp>
        <p:nvSpPr>
          <p:cNvPr id="63" name="矩形 62"/>
          <p:cNvSpPr/>
          <p:nvPr/>
        </p:nvSpPr>
        <p:spPr>
          <a:xfrm>
            <a:off x="2858022" y="215627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797035" y="312333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5158193" y="3146567"/>
            <a:ext cx="1439726" cy="261610"/>
          </a:xfrm>
          <a:prstGeom prst="rect">
            <a:avLst/>
          </a:prstGeom>
        </p:spPr>
        <p:txBody>
          <a:bodyPr wrap="square">
            <a:spAutoFit/>
          </a:bodyPr>
          <a:lstStyle/>
          <a:p>
            <a:pPr lvl="0">
              <a:defRPr/>
            </a:pPr>
            <a:r>
              <a:rPr lang="en-US" sz="1100" dirty="0">
                <a:solidFill>
                  <a:prstClr val="black"/>
                </a:solidFill>
              </a:rPr>
              <a:t>Local model N</a:t>
            </a:r>
          </a:p>
        </p:txBody>
      </p:sp>
      <p:sp>
        <p:nvSpPr>
          <p:cNvPr id="79" name="矩形 78"/>
          <p:cNvSpPr/>
          <p:nvPr/>
        </p:nvSpPr>
        <p:spPr>
          <a:xfrm>
            <a:off x="2044251" y="315581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383" y="298180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932" y="298126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47" name="矩形 46"/>
          <p:cNvSpPr/>
          <p:nvPr/>
        </p:nvSpPr>
        <p:spPr>
          <a:xfrm>
            <a:off x="6504754" y="1720067"/>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Tree>
    <p:extLst>
      <p:ext uri="{BB962C8B-B14F-4D97-AF65-F5344CB8AC3E}">
        <p14:creationId xmlns:p14="http://schemas.microsoft.com/office/powerpoint/2010/main" val="550340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U</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nlearning </a:t>
            </a:r>
            <a:r>
              <a:rPr lang="en-US" altLang="zh-CN" sz="4800" b="1" cap="all" dirty="0">
                <a:solidFill>
                  <a:srgbClr val="5B9BD5">
                    <a:lumMod val="75000"/>
                  </a:srgbClr>
                </a:solidFill>
                <a:latin typeface="Times New Roman" pitchFamily="18" charset="0"/>
                <a:ea typeface="Arial Unicode MS" pitchFamily="34" charset="-122"/>
                <a:cs typeface="Times New Roman" pitchFamily="18" charset="0"/>
              </a:rPr>
              <a:t>P</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erformance</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9">
            <a:extLst>
              <a:ext uri="{FF2B5EF4-FFF2-40B4-BE49-F238E27FC236}">
                <a16:creationId xmlns:a16="http://schemas.microsoft.com/office/drawing/2014/main" id="{92EE27D1-2A4C-BB29-B848-A8CFEBE27978}"/>
              </a:ext>
            </a:extLst>
          </p:cNvPr>
          <p:cNvPicPr>
            <a:picLocks noChangeAspect="1"/>
          </p:cNvPicPr>
          <p:nvPr/>
        </p:nvPicPr>
        <p:blipFill>
          <a:blip r:embed="rId3"/>
          <a:stretch>
            <a:fillRect/>
          </a:stretch>
        </p:blipFill>
        <p:spPr>
          <a:xfrm>
            <a:off x="418808" y="1251779"/>
            <a:ext cx="11354384" cy="3048156"/>
          </a:xfrm>
          <a:prstGeom prst="rect">
            <a:avLst/>
          </a:prstGeom>
        </p:spPr>
      </p:pic>
      <p:sp>
        <p:nvSpPr>
          <p:cNvPr id="9" name="Rounded Rectangle 13">
            <a:extLst>
              <a:ext uri="{FF2B5EF4-FFF2-40B4-BE49-F238E27FC236}">
                <a16:creationId xmlns:a16="http://schemas.microsoft.com/office/drawing/2014/main" id="{B66F8A9C-5EBC-9492-D6A3-3EC0C73E166E}"/>
              </a:ext>
            </a:extLst>
          </p:cNvPr>
          <p:cNvSpPr/>
          <p:nvPr/>
        </p:nvSpPr>
        <p:spPr>
          <a:xfrm>
            <a:off x="4073890" y="3073722"/>
            <a:ext cx="3716487" cy="531447"/>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13">
            <a:extLst>
              <a:ext uri="{FF2B5EF4-FFF2-40B4-BE49-F238E27FC236}">
                <a16:creationId xmlns:a16="http://schemas.microsoft.com/office/drawing/2014/main" id="{029BC538-3294-F741-313C-B5EE631C7B9C}"/>
              </a:ext>
            </a:extLst>
          </p:cNvPr>
          <p:cNvSpPr/>
          <p:nvPr/>
        </p:nvSpPr>
        <p:spPr>
          <a:xfrm>
            <a:off x="3633104" y="3686828"/>
            <a:ext cx="4563673" cy="531447"/>
          </a:xfrm>
          <a:prstGeom prst="roundRect">
            <a:avLst/>
          </a:prstGeom>
          <a:solidFill>
            <a:srgbClr val="92D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2" name="TextBox 45">
                <a:extLst>
                  <a:ext uri="{FF2B5EF4-FFF2-40B4-BE49-F238E27FC236}">
                    <a16:creationId xmlns:a16="http://schemas.microsoft.com/office/drawing/2014/main" id="{2B1089E9-A049-4E7B-A562-2EA8E4245FB5}"/>
                  </a:ext>
                </a:extLst>
              </p:cNvPr>
              <p:cNvSpPr txBox="1"/>
              <p:nvPr/>
            </p:nvSpPr>
            <p:spPr>
              <a:xfrm>
                <a:off x="482041" y="4381594"/>
                <a:ext cx="11596077" cy="461665"/>
              </a:xfrm>
              <a:prstGeom prst="rect">
                <a:avLst/>
              </a:prstGeom>
              <a:noFill/>
            </p:spPr>
            <p:txBody>
              <a:bodyPr wrap="square" rtlCol="0">
                <a:spAutoFit/>
              </a:bodyPr>
              <a:lstStyle/>
              <a:p>
                <a:pPr lvl="0">
                  <a:defRPr/>
                </a:pP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i="1">
                            <a:latin typeface="Cambria Math" panose="02040503050406030204" pitchFamily="18" charset="0"/>
                            <a:cs typeface="Arial" panose="020B0604020202020204" pitchFamily="34" charset="0"/>
                          </a:rPr>
                          <m:t>𝜖</m:t>
                        </m:r>
                      </m:e>
                      <m:sub>
                        <m:r>
                          <a:rPr lang="en-US" sz="2400" i="1">
                            <a:latin typeface="Cambria Math" panose="02040503050406030204" pitchFamily="18" charset="0"/>
                            <a:cs typeface="Arial" panose="020B0604020202020204" pitchFamily="34" charset="0"/>
                          </a:rPr>
                          <m:t>1</m:t>
                        </m:r>
                      </m:sub>
                    </m:sSub>
                  </m:oMath>
                </a14:m>
                <a:r>
                  <a:rPr lang="en-US" sz="2400" dirty="0">
                    <a:cs typeface="Arial" panose="020B0604020202020204" pitchFamily="34" charset="0"/>
                  </a:rPr>
                  <a:t>: cluster size imbalance parameter</a:t>
                </a:r>
              </a:p>
            </p:txBody>
          </p:sp>
        </mc:Choice>
        <mc:Fallback xmlns="">
          <p:sp>
            <p:nvSpPr>
              <p:cNvPr id="12"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1" y="4381594"/>
                <a:ext cx="11596077" cy="461665"/>
              </a:xfrm>
              <a:prstGeom prst="rect">
                <a:avLst/>
              </a:prstGeom>
              <a:blipFill>
                <a:blip r:embed="rId5"/>
                <a:stretch>
                  <a:fillRect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5">
                <a:extLst>
                  <a:ext uri="{FF2B5EF4-FFF2-40B4-BE49-F238E27FC236}">
                    <a16:creationId xmlns:a16="http://schemas.microsoft.com/office/drawing/2014/main" id="{2B1089E9-A049-4E7B-A562-2EA8E4245FB5}"/>
                  </a:ext>
                </a:extLst>
              </p:cNvPr>
              <p:cNvSpPr txBox="1"/>
              <p:nvPr/>
            </p:nvSpPr>
            <p:spPr>
              <a:xfrm>
                <a:off x="460375" y="4756490"/>
                <a:ext cx="11596077" cy="588110"/>
              </a:xfrm>
              <a:prstGeom prst="rect">
                <a:avLst/>
              </a:prstGeom>
              <a:noFill/>
            </p:spPr>
            <p:txBody>
              <a:bodyPr wrap="square" rtlCol="0">
                <a:spAutoFit/>
              </a:bodyPr>
              <a:lstStyle/>
              <a:p>
                <a:pPr>
                  <a:lnSpc>
                    <a:spcPct val="150000"/>
                  </a:lnSpc>
                  <a:buClrTx/>
                </a:pP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i="1">
                            <a:latin typeface="Cambria Math" panose="02040503050406030204" pitchFamily="18" charset="0"/>
                            <a:cs typeface="Arial" panose="020B0604020202020204" pitchFamily="34" charset="0"/>
                          </a:rPr>
                          <m:t>𝜖</m:t>
                        </m:r>
                      </m:e>
                      <m:sub>
                        <m:r>
                          <a:rPr lang="en-US" sz="2400" i="1">
                            <a:latin typeface="Cambria Math" panose="02040503050406030204" pitchFamily="18" charset="0"/>
                            <a:cs typeface="Arial" panose="020B0604020202020204" pitchFamily="34" charset="0"/>
                          </a:rPr>
                          <m:t>2</m:t>
                        </m:r>
                      </m:sub>
                    </m:sSub>
                  </m:oMath>
                </a14:m>
                <a:r>
                  <a:rPr lang="en-US" sz="2400" dirty="0">
                    <a:cs typeface="Arial" panose="020B0604020202020204" pitchFamily="34" charset="0"/>
                  </a:rPr>
                  <a:t>: outlier distance parameter</a:t>
                </a:r>
              </a:p>
            </p:txBody>
          </p:sp>
        </mc:Choice>
        <mc:Fallback xmlns="">
          <p:sp>
            <p:nvSpPr>
              <p:cNvPr id="14"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60375" y="4756490"/>
                <a:ext cx="11596077" cy="588110"/>
              </a:xfrm>
              <a:prstGeom prst="rect">
                <a:avLst/>
              </a:prstGeom>
              <a:blipFill>
                <a:blip r:embed="rId6"/>
                <a:stretch>
                  <a:fillRect b="-22680"/>
                </a:stretch>
              </a:blipFill>
            </p:spPr>
            <p:txBody>
              <a:bodyPr/>
              <a:lstStyle/>
              <a:p>
                <a:r>
                  <a:rPr lang="en-US">
                    <a:noFill/>
                  </a:rPr>
                  <a:t> </a:t>
                </a:r>
              </a:p>
            </p:txBody>
          </p:sp>
        </mc:Fallback>
      </mc:AlternateContent>
      <p:sp>
        <p:nvSpPr>
          <p:cNvPr id="11" name="TextBox 45">
            <a:extLst>
              <a:ext uri="{FF2B5EF4-FFF2-40B4-BE49-F238E27FC236}">
                <a16:creationId xmlns:a16="http://schemas.microsoft.com/office/drawing/2014/main" id="{2B1089E9-A049-4E7B-A562-2EA8E4245FB5}"/>
              </a:ext>
            </a:extLst>
          </p:cNvPr>
          <p:cNvSpPr txBox="1"/>
          <p:nvPr/>
        </p:nvSpPr>
        <p:spPr>
          <a:xfrm>
            <a:off x="460374" y="5425441"/>
            <a:ext cx="11596077" cy="589072"/>
          </a:xfrm>
          <a:prstGeom prst="rect">
            <a:avLst/>
          </a:prstGeom>
          <a:noFill/>
        </p:spPr>
        <p:txBody>
          <a:bodyPr wrap="square" rtlCol="0">
            <a:spAutoFit/>
          </a:bodyPr>
          <a:lstStyle/>
          <a:p>
            <a:pPr>
              <a:lnSpc>
                <a:spcPct val="150000"/>
              </a:lnSpc>
              <a:buClrTx/>
            </a:pPr>
            <a:r>
              <a:rPr lang="en-US" sz="2400" dirty="0">
                <a:cs typeface="Arial" panose="020B0604020202020204" pitchFamily="34" charset="0"/>
              </a:rPr>
              <a:t>Scaling of the total number of data points if retrained from scratch</a:t>
            </a:r>
          </a:p>
        </p:txBody>
      </p:sp>
    </p:spTree>
    <p:extLst>
      <p:ext uri="{BB962C8B-B14F-4D97-AF65-F5344CB8AC3E}">
        <p14:creationId xmlns:p14="http://schemas.microsoft.com/office/powerpoint/2010/main" val="2763385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imulation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esults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Our algorithm: MUFC (machine unlearning of federated clusters)</a:t>
            </a:r>
          </a:p>
        </p:txBody>
      </p:sp>
    </p:spTree>
    <p:extLst>
      <p:ext uri="{BB962C8B-B14F-4D97-AF65-F5344CB8AC3E}">
        <p14:creationId xmlns:p14="http://schemas.microsoft.com/office/powerpoint/2010/main" val="252701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imulation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esults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Our algorithm: MUFC (machine unlearning of federated clusters)</a:t>
            </a:r>
          </a:p>
        </p:txBody>
      </p:sp>
      <p:sp>
        <p:nvSpPr>
          <p:cNvPr id="16" name="TextBox 45">
            <a:extLst>
              <a:ext uri="{FF2B5EF4-FFF2-40B4-BE49-F238E27FC236}">
                <a16:creationId xmlns:a16="http://schemas.microsoft.com/office/drawing/2014/main" id="{2B1089E9-A049-4E7B-A562-2EA8E4245FB5}"/>
              </a:ext>
            </a:extLst>
          </p:cNvPr>
          <p:cNvSpPr txBox="1"/>
          <p:nvPr/>
        </p:nvSpPr>
        <p:spPr>
          <a:xfrm>
            <a:off x="482042" y="1874028"/>
            <a:ext cx="11514487" cy="461665"/>
          </a:xfrm>
          <a:prstGeom prst="rect">
            <a:avLst/>
          </a:prstGeom>
          <a:noFill/>
        </p:spPr>
        <p:txBody>
          <a:bodyPr wrap="square" rtlCol="0">
            <a:spAutoFit/>
          </a:bodyPr>
          <a:lstStyle/>
          <a:p>
            <a:pPr lvl="0">
              <a:defRPr/>
            </a:pPr>
            <a:r>
              <a:rPr lang="en-US" sz="2400" dirty="0">
                <a:solidFill>
                  <a:prstClr val="black"/>
                </a:solidFill>
              </a:rPr>
              <a:t>Baseline: Retraining, K-FED </a:t>
            </a:r>
            <a:r>
              <a:rPr lang="en-US" sz="1600" dirty="0">
                <a:solidFill>
                  <a:schemeClr val="bg2">
                    <a:lumMod val="50000"/>
                  </a:schemeClr>
                </a:solidFill>
              </a:rPr>
              <a:t>[Dennis et al., 2021] </a:t>
            </a:r>
            <a:r>
              <a:rPr lang="en-US" sz="2400" dirty="0">
                <a:solidFill>
                  <a:prstClr val="black"/>
                </a:solidFill>
              </a:rPr>
              <a:t>DC-KM</a:t>
            </a:r>
            <a:r>
              <a:rPr lang="en-US" sz="1600" dirty="0">
                <a:solidFill>
                  <a:srgbClr val="E7E6E6">
                    <a:lumMod val="50000"/>
                  </a:srgbClr>
                </a:solidFill>
              </a:rPr>
              <a:t> [</a:t>
            </a:r>
            <a:r>
              <a:rPr lang="en-US" sz="1600" dirty="0" err="1">
                <a:solidFill>
                  <a:srgbClr val="E7E6E6">
                    <a:lumMod val="50000"/>
                  </a:srgbClr>
                </a:solidFill>
              </a:rPr>
              <a:t>Ginart</a:t>
            </a:r>
            <a:r>
              <a:rPr lang="en-US" sz="1600" dirty="0">
                <a:solidFill>
                  <a:srgbClr val="E7E6E6">
                    <a:lumMod val="50000"/>
                  </a:srgbClr>
                </a:solidFill>
              </a:rPr>
              <a:t> et al., 2019]</a:t>
            </a:r>
            <a:r>
              <a:rPr lang="en-US" sz="2400" dirty="0">
                <a:solidFill>
                  <a:prstClr val="black"/>
                </a:solidFill>
              </a:rPr>
              <a:t> </a:t>
            </a:r>
            <a:endParaRPr lang="en-US" sz="1600" dirty="0">
              <a:solidFill>
                <a:schemeClr val="bg2">
                  <a:lumMod val="50000"/>
                </a:schemeClr>
              </a:solidFill>
            </a:endParaRPr>
          </a:p>
        </p:txBody>
      </p:sp>
    </p:spTree>
    <p:extLst>
      <p:ext uri="{BB962C8B-B14F-4D97-AF65-F5344CB8AC3E}">
        <p14:creationId xmlns:p14="http://schemas.microsoft.com/office/powerpoint/2010/main" val="10044539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imulation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esults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Our algorithm: MUFC (machine unlearning of federated clusters)</a:t>
            </a:r>
          </a:p>
        </p:txBody>
      </p:sp>
      <p:sp>
        <p:nvSpPr>
          <p:cNvPr id="16" name="TextBox 45">
            <a:extLst>
              <a:ext uri="{FF2B5EF4-FFF2-40B4-BE49-F238E27FC236}">
                <a16:creationId xmlns:a16="http://schemas.microsoft.com/office/drawing/2014/main" id="{2B1089E9-A049-4E7B-A562-2EA8E4245FB5}"/>
              </a:ext>
            </a:extLst>
          </p:cNvPr>
          <p:cNvSpPr txBox="1"/>
          <p:nvPr/>
        </p:nvSpPr>
        <p:spPr>
          <a:xfrm>
            <a:off x="482042" y="1874028"/>
            <a:ext cx="11514487" cy="461665"/>
          </a:xfrm>
          <a:prstGeom prst="rect">
            <a:avLst/>
          </a:prstGeom>
          <a:noFill/>
        </p:spPr>
        <p:txBody>
          <a:bodyPr wrap="square" rtlCol="0">
            <a:spAutoFit/>
          </a:bodyPr>
          <a:lstStyle/>
          <a:p>
            <a:pPr lvl="0">
              <a:defRPr/>
            </a:pPr>
            <a:r>
              <a:rPr lang="en-US" sz="2400" dirty="0">
                <a:solidFill>
                  <a:prstClr val="black"/>
                </a:solidFill>
              </a:rPr>
              <a:t>Baseline: Retraining, K-FED </a:t>
            </a:r>
            <a:r>
              <a:rPr lang="en-US" sz="1600" dirty="0">
                <a:solidFill>
                  <a:srgbClr val="E7E6E6">
                    <a:lumMod val="50000"/>
                  </a:srgbClr>
                </a:solidFill>
              </a:rPr>
              <a:t>[Dennis et al., 2021] </a:t>
            </a:r>
            <a:r>
              <a:rPr lang="en-US" sz="2400" dirty="0">
                <a:solidFill>
                  <a:prstClr val="black"/>
                </a:solidFill>
              </a:rPr>
              <a:t>DC-KM</a:t>
            </a:r>
            <a:r>
              <a:rPr lang="en-US" sz="1600" dirty="0">
                <a:solidFill>
                  <a:srgbClr val="E7E6E6">
                    <a:lumMod val="50000"/>
                  </a:srgbClr>
                </a:solidFill>
              </a:rPr>
              <a:t> [</a:t>
            </a:r>
            <a:r>
              <a:rPr lang="en-US" sz="1600" dirty="0" err="1">
                <a:solidFill>
                  <a:srgbClr val="E7E6E6">
                    <a:lumMod val="50000"/>
                  </a:srgbClr>
                </a:solidFill>
              </a:rPr>
              <a:t>Ginart</a:t>
            </a:r>
            <a:r>
              <a:rPr lang="en-US" sz="1600" dirty="0">
                <a:solidFill>
                  <a:srgbClr val="E7E6E6">
                    <a:lumMod val="50000"/>
                  </a:srgbClr>
                </a:solidFill>
              </a:rPr>
              <a:t> et al., 2019]</a:t>
            </a:r>
            <a:r>
              <a:rPr lang="en-US" sz="2400" dirty="0">
                <a:solidFill>
                  <a:prstClr val="black"/>
                </a:solidFill>
              </a:rPr>
              <a:t> </a:t>
            </a:r>
            <a:endParaRPr lang="en-US" sz="1600" dirty="0">
              <a:solidFill>
                <a:srgbClr val="E7E6E6">
                  <a:lumMod val="50000"/>
                </a:srgbClr>
              </a:solidFill>
            </a:endParaRPr>
          </a:p>
        </p:txBody>
      </p:sp>
      <p:sp>
        <p:nvSpPr>
          <p:cNvPr id="17" name="TextBox 45">
            <a:extLst>
              <a:ext uri="{FF2B5EF4-FFF2-40B4-BE49-F238E27FC236}">
                <a16:creationId xmlns:a16="http://schemas.microsoft.com/office/drawing/2014/main" id="{2B1089E9-A049-4E7B-A562-2EA8E4245FB5}"/>
              </a:ext>
            </a:extLst>
          </p:cNvPr>
          <p:cNvSpPr txBox="1"/>
          <p:nvPr/>
        </p:nvSpPr>
        <p:spPr>
          <a:xfrm>
            <a:off x="460375" y="2595844"/>
            <a:ext cx="11514487" cy="461665"/>
          </a:xfrm>
          <a:prstGeom prst="rect">
            <a:avLst/>
          </a:prstGeom>
          <a:noFill/>
        </p:spPr>
        <p:txBody>
          <a:bodyPr wrap="square" rtlCol="0">
            <a:spAutoFit/>
          </a:bodyPr>
          <a:lstStyle/>
          <a:p>
            <a:pPr lvl="0">
              <a:defRPr/>
            </a:pPr>
            <a:r>
              <a:rPr lang="en-US" sz="2400" dirty="0">
                <a:solidFill>
                  <a:srgbClr val="FF0000"/>
                </a:solidFill>
              </a:rPr>
              <a:t>Loss Ratio:</a:t>
            </a:r>
            <a:r>
              <a:rPr lang="en-US" sz="2400" dirty="0">
                <a:solidFill>
                  <a:prstClr val="black"/>
                </a:solidFill>
              </a:rPr>
              <a:t>                                        Standard metric to quantify clustering performance</a:t>
            </a:r>
          </a:p>
        </p:txBody>
      </p:sp>
      <p:pic>
        <p:nvPicPr>
          <p:cNvPr id="18" name="Picture 5">
            <a:extLst>
              <a:ext uri="{FF2B5EF4-FFF2-40B4-BE49-F238E27FC236}">
                <a16:creationId xmlns:a16="http://schemas.microsoft.com/office/drawing/2014/main" id="{7B6F6703-18BC-CC3D-26CD-E629FD8F97D6}"/>
              </a:ext>
            </a:extLst>
          </p:cNvPr>
          <p:cNvPicPr>
            <a:picLocks noChangeAspect="1"/>
          </p:cNvPicPr>
          <p:nvPr/>
        </p:nvPicPr>
        <p:blipFill>
          <a:blip r:embed="rId3"/>
          <a:stretch>
            <a:fillRect/>
          </a:stretch>
        </p:blipFill>
        <p:spPr>
          <a:xfrm>
            <a:off x="2040692" y="2631756"/>
            <a:ext cx="2490592" cy="380144"/>
          </a:xfrm>
          <a:prstGeom prst="rect">
            <a:avLst/>
          </a:prstGeom>
        </p:spPr>
      </p:pic>
    </p:spTree>
    <p:extLst>
      <p:ext uri="{BB962C8B-B14F-4D97-AF65-F5344CB8AC3E}">
        <p14:creationId xmlns:p14="http://schemas.microsoft.com/office/powerpoint/2010/main" val="3324690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imulation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esults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45">
            <a:extLst>
              <a:ext uri="{FF2B5EF4-FFF2-40B4-BE49-F238E27FC236}">
                <a16:creationId xmlns:a16="http://schemas.microsoft.com/office/drawing/2014/main" id="{2B1089E9-A049-4E7B-A562-2EA8E4245FB5}"/>
              </a:ext>
            </a:extLst>
          </p:cNvPr>
          <p:cNvSpPr txBox="1"/>
          <p:nvPr/>
        </p:nvSpPr>
        <p:spPr>
          <a:xfrm>
            <a:off x="460375" y="3216639"/>
            <a:ext cx="9606504" cy="646331"/>
          </a:xfrm>
          <a:prstGeom prst="rect">
            <a:avLst/>
          </a:prstGeom>
          <a:noFill/>
        </p:spPr>
        <p:txBody>
          <a:bodyPr wrap="square" rtlCol="0">
            <a:spAutoFit/>
          </a:bodyPr>
          <a:lstStyle/>
          <a:p>
            <a:pPr>
              <a:lnSpc>
                <a:spcPct val="150000"/>
              </a:lnSpc>
              <a:buClrTx/>
            </a:pPr>
            <a:r>
              <a:rPr lang="en-US" sz="2400" dirty="0">
                <a:solidFill>
                  <a:srgbClr val="FF0000"/>
                </a:solidFill>
                <a:cs typeface="Arial" panose="020B0604020202020204" pitchFamily="34" charset="0"/>
              </a:rPr>
              <a:t>Accumulated removal time: </a:t>
            </a:r>
            <a:r>
              <a:rPr lang="en-US" sz="2400" dirty="0">
                <a:cs typeface="Arial" panose="020B0604020202020204" pitchFamily="34" charset="0"/>
              </a:rPr>
              <a:t>client time + server time for data removals</a:t>
            </a:r>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Our algorithm: MUFC (machine unlearning of federated clusters)</a:t>
            </a:r>
          </a:p>
        </p:txBody>
      </p:sp>
      <p:sp>
        <p:nvSpPr>
          <p:cNvPr id="16" name="TextBox 45">
            <a:extLst>
              <a:ext uri="{FF2B5EF4-FFF2-40B4-BE49-F238E27FC236}">
                <a16:creationId xmlns:a16="http://schemas.microsoft.com/office/drawing/2014/main" id="{2B1089E9-A049-4E7B-A562-2EA8E4245FB5}"/>
              </a:ext>
            </a:extLst>
          </p:cNvPr>
          <p:cNvSpPr txBox="1"/>
          <p:nvPr/>
        </p:nvSpPr>
        <p:spPr>
          <a:xfrm>
            <a:off x="482042" y="1874028"/>
            <a:ext cx="11514487" cy="461665"/>
          </a:xfrm>
          <a:prstGeom prst="rect">
            <a:avLst/>
          </a:prstGeom>
          <a:noFill/>
        </p:spPr>
        <p:txBody>
          <a:bodyPr wrap="square" rtlCol="0">
            <a:spAutoFit/>
          </a:bodyPr>
          <a:lstStyle/>
          <a:p>
            <a:pPr lvl="0">
              <a:defRPr/>
            </a:pPr>
            <a:r>
              <a:rPr lang="en-US" sz="2400" dirty="0">
                <a:solidFill>
                  <a:prstClr val="black"/>
                </a:solidFill>
              </a:rPr>
              <a:t>Baseline: Retraining, K-FED </a:t>
            </a:r>
            <a:r>
              <a:rPr lang="en-US" sz="1600" dirty="0">
                <a:solidFill>
                  <a:srgbClr val="E7E6E6">
                    <a:lumMod val="50000"/>
                  </a:srgbClr>
                </a:solidFill>
              </a:rPr>
              <a:t>[Dennis et al., 2021] </a:t>
            </a:r>
            <a:r>
              <a:rPr lang="en-US" sz="2400" dirty="0">
                <a:solidFill>
                  <a:prstClr val="black"/>
                </a:solidFill>
              </a:rPr>
              <a:t>DC-KM</a:t>
            </a:r>
            <a:r>
              <a:rPr lang="en-US" sz="1600" dirty="0">
                <a:solidFill>
                  <a:srgbClr val="E7E6E6">
                    <a:lumMod val="50000"/>
                  </a:srgbClr>
                </a:solidFill>
              </a:rPr>
              <a:t> [</a:t>
            </a:r>
            <a:r>
              <a:rPr lang="en-US" sz="1600" dirty="0" err="1">
                <a:solidFill>
                  <a:srgbClr val="E7E6E6">
                    <a:lumMod val="50000"/>
                  </a:srgbClr>
                </a:solidFill>
              </a:rPr>
              <a:t>Ginart</a:t>
            </a:r>
            <a:r>
              <a:rPr lang="en-US" sz="1600" dirty="0">
                <a:solidFill>
                  <a:srgbClr val="E7E6E6">
                    <a:lumMod val="50000"/>
                  </a:srgbClr>
                </a:solidFill>
              </a:rPr>
              <a:t> et al., 2019]</a:t>
            </a:r>
            <a:r>
              <a:rPr lang="en-US" sz="2400" dirty="0">
                <a:solidFill>
                  <a:prstClr val="black"/>
                </a:solidFill>
              </a:rPr>
              <a:t> </a:t>
            </a:r>
            <a:endParaRPr lang="en-US" sz="1600" dirty="0">
              <a:solidFill>
                <a:srgbClr val="E7E6E6">
                  <a:lumMod val="50000"/>
                </a:srgbClr>
              </a:solidFill>
            </a:endParaRPr>
          </a:p>
        </p:txBody>
      </p:sp>
      <p:sp>
        <p:nvSpPr>
          <p:cNvPr id="17" name="TextBox 45">
            <a:extLst>
              <a:ext uri="{FF2B5EF4-FFF2-40B4-BE49-F238E27FC236}">
                <a16:creationId xmlns:a16="http://schemas.microsoft.com/office/drawing/2014/main" id="{2B1089E9-A049-4E7B-A562-2EA8E4245FB5}"/>
              </a:ext>
            </a:extLst>
          </p:cNvPr>
          <p:cNvSpPr txBox="1"/>
          <p:nvPr/>
        </p:nvSpPr>
        <p:spPr>
          <a:xfrm>
            <a:off x="460375" y="2595844"/>
            <a:ext cx="11514487" cy="461665"/>
          </a:xfrm>
          <a:prstGeom prst="rect">
            <a:avLst/>
          </a:prstGeom>
          <a:noFill/>
        </p:spPr>
        <p:txBody>
          <a:bodyPr wrap="square" rtlCol="0">
            <a:spAutoFit/>
          </a:bodyPr>
          <a:lstStyle/>
          <a:p>
            <a:pPr lvl="0">
              <a:defRPr/>
            </a:pPr>
            <a:r>
              <a:rPr lang="en-US" sz="2400" dirty="0">
                <a:solidFill>
                  <a:srgbClr val="FF0000"/>
                </a:solidFill>
              </a:rPr>
              <a:t>Loss Ratio:</a:t>
            </a:r>
            <a:r>
              <a:rPr lang="en-US" sz="2400" dirty="0">
                <a:solidFill>
                  <a:prstClr val="black"/>
                </a:solidFill>
              </a:rPr>
              <a:t>                                        Standard metric to quantify clustering performance</a:t>
            </a:r>
          </a:p>
        </p:txBody>
      </p:sp>
      <p:pic>
        <p:nvPicPr>
          <p:cNvPr id="18" name="Picture 5">
            <a:extLst>
              <a:ext uri="{FF2B5EF4-FFF2-40B4-BE49-F238E27FC236}">
                <a16:creationId xmlns:a16="http://schemas.microsoft.com/office/drawing/2014/main" id="{7B6F6703-18BC-CC3D-26CD-E629FD8F97D6}"/>
              </a:ext>
            </a:extLst>
          </p:cNvPr>
          <p:cNvPicPr>
            <a:picLocks noChangeAspect="1"/>
          </p:cNvPicPr>
          <p:nvPr/>
        </p:nvPicPr>
        <p:blipFill>
          <a:blip r:embed="rId3"/>
          <a:stretch>
            <a:fillRect/>
          </a:stretch>
        </p:blipFill>
        <p:spPr>
          <a:xfrm>
            <a:off x="2040692" y="2631756"/>
            <a:ext cx="2490592" cy="380144"/>
          </a:xfrm>
          <a:prstGeom prst="rect">
            <a:avLst/>
          </a:prstGeom>
        </p:spPr>
      </p:pic>
    </p:spTree>
    <p:extLst>
      <p:ext uri="{BB962C8B-B14F-4D97-AF65-F5344CB8AC3E}">
        <p14:creationId xmlns:p14="http://schemas.microsoft.com/office/powerpoint/2010/main" val="3446187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imulation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esults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3386487"/>
            <a:ext cx="11514487" cy="461665"/>
          </a:xfrm>
          <a:prstGeom prst="rect">
            <a:avLst/>
          </a:prstGeom>
          <a:noFill/>
        </p:spPr>
        <p:txBody>
          <a:bodyPr wrap="square" rtlCol="0">
            <a:spAutoFit/>
          </a:bodyPr>
          <a:lstStyle/>
          <a:p>
            <a:pPr>
              <a:buClrTx/>
            </a:pPr>
            <a:r>
              <a:rPr lang="en-US" sz="2400" b="1" dirty="0">
                <a:solidFill>
                  <a:srgbClr val="00B050"/>
                </a:solidFill>
                <a:cs typeface="Arial" panose="020B0604020202020204" pitchFamily="34" charset="0"/>
              </a:rPr>
              <a:t>K-FED consistently worse despite no unlearning mechanism </a:t>
            </a:r>
          </a:p>
        </p:txBody>
      </p:sp>
      <p:pic>
        <p:nvPicPr>
          <p:cNvPr id="8" name="Picture 7">
            <a:extLst>
              <a:ext uri="{FF2B5EF4-FFF2-40B4-BE49-F238E27FC236}">
                <a16:creationId xmlns:a16="http://schemas.microsoft.com/office/drawing/2014/main" id="{EB4C81DF-0A86-B464-A7D3-38C8E4F4F3BA}"/>
              </a:ext>
            </a:extLst>
          </p:cNvPr>
          <p:cNvPicPr>
            <a:picLocks noChangeAspect="1"/>
          </p:cNvPicPr>
          <p:nvPr/>
        </p:nvPicPr>
        <p:blipFill>
          <a:blip r:embed="rId3"/>
          <a:stretch>
            <a:fillRect/>
          </a:stretch>
        </p:blipFill>
        <p:spPr>
          <a:xfrm>
            <a:off x="1139008" y="1863523"/>
            <a:ext cx="10332719" cy="1021258"/>
          </a:xfrm>
          <a:prstGeom prst="rect">
            <a:avLst/>
          </a:prstGeom>
        </p:spPr>
      </p:pic>
    </p:spTree>
    <p:extLst>
      <p:ext uri="{BB962C8B-B14F-4D97-AF65-F5344CB8AC3E}">
        <p14:creationId xmlns:p14="http://schemas.microsoft.com/office/powerpoint/2010/main" val="1568746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S</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imulation</a:t>
            </a:r>
            <a:r>
              <a:rPr lang="en-US" altLang="zh-CN" b="1" cap="all" dirty="0">
                <a:solidFill>
                  <a:srgbClr val="5B9BD5">
                    <a:lumMod val="75000"/>
                  </a:srgbClr>
                </a:solidFill>
                <a:latin typeface="Times New Roman" pitchFamily="18" charset="0"/>
                <a:ea typeface="Arial Unicode MS" pitchFamily="34" charset="-122"/>
                <a:cs typeface="Times New Roman" pitchFamily="18" charset="0"/>
              </a:rPr>
              <a:t> R</a:t>
            </a:r>
            <a:r>
              <a:rPr lang="en-US" altLang="zh-CN" sz="4000" b="1" cap="all" dirty="0">
                <a:solidFill>
                  <a:srgbClr val="5B9BD5">
                    <a:lumMod val="75000"/>
                  </a:srgbClr>
                </a:solidFill>
                <a:latin typeface="Times New Roman" pitchFamily="18" charset="0"/>
                <a:ea typeface="Arial Unicode MS" pitchFamily="34" charset="-122"/>
                <a:cs typeface="Times New Roman" pitchFamily="18" charset="0"/>
              </a:rPr>
              <a:t>esults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3780026"/>
            <a:ext cx="11514487" cy="461665"/>
          </a:xfrm>
          <a:prstGeom prst="rect">
            <a:avLst/>
          </a:prstGeom>
          <a:noFill/>
        </p:spPr>
        <p:txBody>
          <a:bodyPr wrap="square" rtlCol="0">
            <a:spAutoFit/>
          </a:bodyPr>
          <a:lstStyle/>
          <a:p>
            <a:pPr>
              <a:buClrTx/>
            </a:pPr>
            <a:r>
              <a:rPr lang="en-US" sz="2400" dirty="0">
                <a:cs typeface="Arial" panose="020B0604020202020204" pitchFamily="34" charset="0"/>
              </a:rPr>
              <a:t>Adversarial data removal</a:t>
            </a:r>
          </a:p>
        </p:txBody>
      </p:sp>
      <p:pic>
        <p:nvPicPr>
          <p:cNvPr id="9" name="Picture 5">
            <a:extLst>
              <a:ext uri="{FF2B5EF4-FFF2-40B4-BE49-F238E27FC236}">
                <a16:creationId xmlns:a16="http://schemas.microsoft.com/office/drawing/2014/main" id="{C139B9CF-AD94-91A6-5E84-86DF6E17AF3A}"/>
              </a:ext>
            </a:extLst>
          </p:cNvPr>
          <p:cNvPicPr>
            <a:picLocks noChangeAspect="1"/>
          </p:cNvPicPr>
          <p:nvPr/>
        </p:nvPicPr>
        <p:blipFill>
          <a:blip r:embed="rId3"/>
          <a:stretch>
            <a:fillRect/>
          </a:stretch>
        </p:blipFill>
        <p:spPr>
          <a:xfrm>
            <a:off x="4704314" y="1506465"/>
            <a:ext cx="3093765" cy="2188707"/>
          </a:xfrm>
          <a:prstGeom prst="rect">
            <a:avLst/>
          </a:prstGeom>
        </p:spPr>
      </p:pic>
      <p:pic>
        <p:nvPicPr>
          <p:cNvPr id="10" name="Picture 6">
            <a:extLst>
              <a:ext uri="{FF2B5EF4-FFF2-40B4-BE49-F238E27FC236}">
                <a16:creationId xmlns:a16="http://schemas.microsoft.com/office/drawing/2014/main" id="{7CBAED80-A047-EB79-35E5-06F1E6FF66EB}"/>
              </a:ext>
            </a:extLst>
          </p:cNvPr>
          <p:cNvPicPr>
            <a:picLocks noChangeAspect="1"/>
          </p:cNvPicPr>
          <p:nvPr/>
        </p:nvPicPr>
        <p:blipFill>
          <a:blip r:embed="rId4"/>
          <a:stretch>
            <a:fillRect/>
          </a:stretch>
        </p:blipFill>
        <p:spPr>
          <a:xfrm>
            <a:off x="8676496" y="1507073"/>
            <a:ext cx="3081936" cy="2200539"/>
          </a:xfrm>
          <a:prstGeom prst="rect">
            <a:avLst/>
          </a:prstGeom>
        </p:spPr>
      </p:pic>
      <p:pic>
        <p:nvPicPr>
          <p:cNvPr id="12" name="Picture 7">
            <a:extLst>
              <a:ext uri="{FF2B5EF4-FFF2-40B4-BE49-F238E27FC236}">
                <a16:creationId xmlns:a16="http://schemas.microsoft.com/office/drawing/2014/main" id="{C9263788-2DAE-F8F8-599B-766D0909FB58}"/>
              </a:ext>
            </a:extLst>
          </p:cNvPr>
          <p:cNvPicPr>
            <a:picLocks noChangeAspect="1"/>
          </p:cNvPicPr>
          <p:nvPr/>
        </p:nvPicPr>
        <p:blipFill>
          <a:blip r:embed="rId5"/>
          <a:stretch>
            <a:fillRect/>
          </a:stretch>
        </p:blipFill>
        <p:spPr>
          <a:xfrm>
            <a:off x="737410" y="1505169"/>
            <a:ext cx="3087853" cy="2182795"/>
          </a:xfrm>
          <a:prstGeom prst="rect">
            <a:avLst/>
          </a:prstGeom>
        </p:spPr>
      </p:pic>
      <p:pic>
        <p:nvPicPr>
          <p:cNvPr id="14" name="Picture 9">
            <a:extLst>
              <a:ext uri="{FF2B5EF4-FFF2-40B4-BE49-F238E27FC236}">
                <a16:creationId xmlns:a16="http://schemas.microsoft.com/office/drawing/2014/main" id="{8C7935EC-39BF-5C91-C51A-46BB0F3D4E6D}"/>
              </a:ext>
            </a:extLst>
          </p:cNvPr>
          <p:cNvPicPr>
            <a:picLocks noChangeAspect="1"/>
          </p:cNvPicPr>
          <p:nvPr/>
        </p:nvPicPr>
        <p:blipFill>
          <a:blip r:embed="rId6"/>
          <a:stretch>
            <a:fillRect/>
          </a:stretch>
        </p:blipFill>
        <p:spPr>
          <a:xfrm>
            <a:off x="694474" y="4336216"/>
            <a:ext cx="3173724" cy="2261733"/>
          </a:xfrm>
          <a:prstGeom prst="rect">
            <a:avLst/>
          </a:prstGeom>
        </p:spPr>
      </p:pic>
      <p:pic>
        <p:nvPicPr>
          <p:cNvPr id="15" name="Picture 12">
            <a:extLst>
              <a:ext uri="{FF2B5EF4-FFF2-40B4-BE49-F238E27FC236}">
                <a16:creationId xmlns:a16="http://schemas.microsoft.com/office/drawing/2014/main" id="{EFBF3EE1-F975-45D1-CCBA-D97186D2818F}"/>
              </a:ext>
            </a:extLst>
          </p:cNvPr>
          <p:cNvPicPr>
            <a:picLocks noChangeAspect="1"/>
          </p:cNvPicPr>
          <p:nvPr/>
        </p:nvPicPr>
        <p:blipFill>
          <a:blip r:embed="rId7"/>
          <a:stretch>
            <a:fillRect/>
          </a:stretch>
        </p:blipFill>
        <p:spPr>
          <a:xfrm>
            <a:off x="4682573" y="4336216"/>
            <a:ext cx="3137247" cy="2231336"/>
          </a:xfrm>
          <a:prstGeom prst="rect">
            <a:avLst/>
          </a:prstGeom>
        </p:spPr>
      </p:pic>
      <p:pic>
        <p:nvPicPr>
          <p:cNvPr id="16" name="Picture 14">
            <a:extLst>
              <a:ext uri="{FF2B5EF4-FFF2-40B4-BE49-F238E27FC236}">
                <a16:creationId xmlns:a16="http://schemas.microsoft.com/office/drawing/2014/main" id="{66DA38AB-3FFD-4026-989E-41B31926D0F2}"/>
              </a:ext>
            </a:extLst>
          </p:cNvPr>
          <p:cNvPicPr>
            <a:picLocks noChangeAspect="1"/>
          </p:cNvPicPr>
          <p:nvPr/>
        </p:nvPicPr>
        <p:blipFill>
          <a:blip r:embed="rId8"/>
          <a:stretch>
            <a:fillRect/>
          </a:stretch>
        </p:blipFill>
        <p:spPr>
          <a:xfrm>
            <a:off x="8676497" y="4366614"/>
            <a:ext cx="3173724" cy="2249575"/>
          </a:xfrm>
          <a:prstGeom prst="rect">
            <a:avLst/>
          </a:prstGeom>
        </p:spPr>
      </p:pic>
      <p:sp>
        <p:nvSpPr>
          <p:cNvPr id="17" name="TextBox 45">
            <a:extLst>
              <a:ext uri="{FF2B5EF4-FFF2-40B4-BE49-F238E27FC236}">
                <a16:creationId xmlns:a16="http://schemas.microsoft.com/office/drawing/2014/main" id="{2B1089E9-A049-4E7B-A562-2EA8E4245FB5}"/>
              </a:ext>
            </a:extLst>
          </p:cNvPr>
          <p:cNvSpPr txBox="1"/>
          <p:nvPr/>
        </p:nvSpPr>
        <p:spPr>
          <a:xfrm>
            <a:off x="482041" y="1002981"/>
            <a:ext cx="11514487" cy="461665"/>
          </a:xfrm>
          <a:prstGeom prst="rect">
            <a:avLst/>
          </a:prstGeom>
          <a:noFill/>
        </p:spPr>
        <p:txBody>
          <a:bodyPr wrap="square" rtlCol="0">
            <a:spAutoFit/>
          </a:bodyPr>
          <a:lstStyle/>
          <a:p>
            <a:pPr>
              <a:buClrTx/>
            </a:pPr>
            <a:r>
              <a:rPr lang="en-US" sz="2400" dirty="0">
                <a:cs typeface="Arial" panose="020B0604020202020204" pitchFamily="34" charset="0"/>
              </a:rPr>
              <a:t>Random data removal</a:t>
            </a:r>
          </a:p>
        </p:txBody>
      </p:sp>
    </p:spTree>
    <p:extLst>
      <p:ext uri="{BB962C8B-B14F-4D97-AF65-F5344CB8AC3E}">
        <p14:creationId xmlns:p14="http://schemas.microsoft.com/office/powerpoint/2010/main" val="27905977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DDB85DF0-17F5-6117-1188-F378BF0CCE97}"/>
              </a:ext>
            </a:extLst>
          </p:cNvPr>
          <p:cNvSpPr txBox="1">
            <a:spLocks/>
          </p:cNvSpPr>
          <p:nvPr/>
        </p:nvSpPr>
        <p:spPr>
          <a:xfrm>
            <a:off x="1416817" y="2443193"/>
            <a:ext cx="10118690" cy="208861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a:buClrTx/>
              <a:buFont typeface="Arial" panose="020B0604020202020204" pitchFamily="34" charset="0"/>
              <a:buChar char="•"/>
            </a:pPr>
            <a:r>
              <a:rPr lang="en-US" sz="4000" dirty="0">
                <a:solidFill>
                  <a:schemeClr val="bg1">
                    <a:lumMod val="85000"/>
                  </a:schemeClr>
                </a:solidFill>
                <a:cs typeface="Arial" panose="020B0604020202020204" pitchFamily="34" charset="0"/>
              </a:rPr>
              <a:t>Federated unlearning of clusters</a:t>
            </a:r>
          </a:p>
          <a:p>
            <a:pPr>
              <a:buClrTx/>
              <a:buFont typeface="Arial" panose="020B0604020202020204" pitchFamily="34" charset="0"/>
              <a:buChar char="•"/>
            </a:pPr>
            <a:r>
              <a:rPr lang="en-US" sz="4000" dirty="0"/>
              <a:t>Federated classification in Hyperbolic spaces</a:t>
            </a:r>
            <a:endParaRPr lang="en-US" sz="4400" dirty="0">
              <a:cs typeface="Arial" panose="020B0604020202020204" pitchFamily="34" charset="0"/>
            </a:endParaRPr>
          </a:p>
          <a:p>
            <a:pPr>
              <a:buClrTx/>
              <a:buFont typeface="Arial" panose="020B0604020202020204" pitchFamily="34" charset="0"/>
              <a:buChar char="•"/>
            </a:pPr>
            <a:endParaRPr lang="en-US" sz="4000" dirty="0">
              <a:solidFill>
                <a:schemeClr val="bg1">
                  <a:lumMod val="85000"/>
                </a:schemeClr>
              </a:solidFill>
              <a:cs typeface="Arial" panose="020B0604020202020204" pitchFamily="34" charset="0"/>
            </a:endParaRPr>
          </a:p>
          <a:p>
            <a:pPr>
              <a:buClrTx/>
              <a:buFont typeface="Arial" panose="020B0604020202020204" pitchFamily="34" charset="0"/>
              <a:buChar char="•"/>
            </a:pPr>
            <a:endParaRPr lang="en-US" sz="4000" dirty="0">
              <a:cs typeface="Arial" panose="020B0604020202020204" pitchFamily="34" charset="0"/>
            </a:endParaRPr>
          </a:p>
          <a:p>
            <a:pPr>
              <a:buClrTx/>
              <a:buFont typeface="Arial" panose="020B0604020202020204" pitchFamily="34" charset="0"/>
              <a:buChar char="•"/>
            </a:pPr>
            <a:endParaRPr lang="en-US" sz="4000" dirty="0">
              <a:cs typeface="Arial" panose="020B0604020202020204" pitchFamily="34" charset="0"/>
            </a:endParaRPr>
          </a:p>
        </p:txBody>
      </p:sp>
    </p:spTree>
    <p:extLst>
      <p:ext uri="{BB962C8B-B14F-4D97-AF65-F5344CB8AC3E}">
        <p14:creationId xmlns:p14="http://schemas.microsoft.com/office/powerpoint/2010/main" val="24489644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Euclidean spaces Vs. Hyperbolic (Non-Euclidean) spaces</a:t>
            </a:r>
          </a:p>
        </p:txBody>
      </p:sp>
      <p:pic>
        <p:nvPicPr>
          <p:cNvPr id="21" name="Picture 15">
            <a:extLst>
              <a:ext uri="{FF2B5EF4-FFF2-40B4-BE49-F238E27FC236}">
                <a16:creationId xmlns:a16="http://schemas.microsoft.com/office/drawing/2014/main" id="{EB02FF9A-C9B2-16BC-CD8B-7A65AA52A042}"/>
              </a:ext>
            </a:extLst>
          </p:cNvPr>
          <p:cNvPicPr>
            <a:picLocks noChangeAspect="1"/>
          </p:cNvPicPr>
          <p:nvPr/>
        </p:nvPicPr>
        <p:blipFill>
          <a:blip r:embed="rId3"/>
          <a:stretch>
            <a:fillRect/>
          </a:stretch>
        </p:blipFill>
        <p:spPr>
          <a:xfrm>
            <a:off x="1186438" y="2957577"/>
            <a:ext cx="2131931" cy="2124917"/>
          </a:xfrm>
          <a:prstGeom prst="rect">
            <a:avLst/>
          </a:prstGeom>
        </p:spPr>
      </p:pic>
    </p:spTree>
    <p:extLst>
      <p:ext uri="{BB962C8B-B14F-4D97-AF65-F5344CB8AC3E}">
        <p14:creationId xmlns:p14="http://schemas.microsoft.com/office/powerpoint/2010/main" val="8863096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Euclidean spaces Vs. Hyperbolic (Non-Euclidean) spaces</a:t>
            </a:r>
          </a:p>
        </p:txBody>
      </p:sp>
      <p:sp>
        <p:nvSpPr>
          <p:cNvPr id="22" name="Content Placeholder 5">
            <a:extLst>
              <a:ext uri="{FF2B5EF4-FFF2-40B4-BE49-F238E27FC236}">
                <a16:creationId xmlns:a16="http://schemas.microsoft.com/office/drawing/2014/main" id="{DDB85DF0-17F5-6117-1188-F378BF0CCE97}"/>
              </a:ext>
            </a:extLst>
          </p:cNvPr>
          <p:cNvSpPr txBox="1">
            <a:spLocks/>
          </p:cNvSpPr>
          <p:nvPr/>
        </p:nvSpPr>
        <p:spPr>
          <a:xfrm>
            <a:off x="909558" y="1646655"/>
            <a:ext cx="9771840"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Hierarchical data or data with tree structures are better represented in Hyperbolic spaces</a:t>
            </a:r>
          </a:p>
        </p:txBody>
      </p:sp>
      <p:pic>
        <p:nvPicPr>
          <p:cNvPr id="21" name="Picture 15">
            <a:extLst>
              <a:ext uri="{FF2B5EF4-FFF2-40B4-BE49-F238E27FC236}">
                <a16:creationId xmlns:a16="http://schemas.microsoft.com/office/drawing/2014/main" id="{EB02FF9A-C9B2-16BC-CD8B-7A65AA52A042}"/>
              </a:ext>
            </a:extLst>
          </p:cNvPr>
          <p:cNvPicPr>
            <a:picLocks noChangeAspect="1"/>
          </p:cNvPicPr>
          <p:nvPr/>
        </p:nvPicPr>
        <p:blipFill>
          <a:blip r:embed="rId3"/>
          <a:stretch>
            <a:fillRect/>
          </a:stretch>
        </p:blipFill>
        <p:spPr>
          <a:xfrm>
            <a:off x="1186438" y="2957577"/>
            <a:ext cx="2131931" cy="2124917"/>
          </a:xfrm>
          <a:prstGeom prst="rect">
            <a:avLst/>
          </a:prstGeom>
        </p:spPr>
      </p:pic>
      <p:pic>
        <p:nvPicPr>
          <p:cNvPr id="8" name="Picture 19">
            <a:extLst>
              <a:ext uri="{FF2B5EF4-FFF2-40B4-BE49-F238E27FC236}">
                <a16:creationId xmlns:a16="http://schemas.microsoft.com/office/drawing/2014/main" id="{DB2D7A03-F7F3-C9E1-400E-9075C35FC9A0}"/>
              </a:ext>
            </a:extLst>
          </p:cNvPr>
          <p:cNvPicPr>
            <a:picLocks noChangeAspect="1"/>
          </p:cNvPicPr>
          <p:nvPr/>
        </p:nvPicPr>
        <p:blipFill>
          <a:blip r:embed="rId4"/>
          <a:stretch>
            <a:fillRect/>
          </a:stretch>
        </p:blipFill>
        <p:spPr>
          <a:xfrm>
            <a:off x="4231997" y="2869215"/>
            <a:ext cx="2311893" cy="2190965"/>
          </a:xfrm>
          <a:prstGeom prst="rect">
            <a:avLst/>
          </a:prstGeom>
        </p:spPr>
      </p:pic>
    </p:spTree>
    <p:extLst>
      <p:ext uri="{BB962C8B-B14F-4D97-AF65-F5344CB8AC3E}">
        <p14:creationId xmlns:p14="http://schemas.microsoft.com/office/powerpoint/2010/main" val="208750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34" y="2971955"/>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3" y="-117140"/>
            <a:ext cx="115934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The</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F</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ederated</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l</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earning</a:t>
            </a:r>
            <a:r>
              <a:rPr kumimoji="0" lang="en-US" altLang="zh-CN"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 p</a:t>
            </a:r>
            <a:r>
              <a:rPr kumimoji="0" lang="en-US" altLang="zh-CN" sz="4000" b="1" i="0" u="none" strike="noStrike" kern="1200" cap="all" spc="0" normalizeH="0" baseline="0" noProof="0" dirty="0">
                <a:ln>
                  <a:noFill/>
                </a:ln>
                <a:solidFill>
                  <a:srgbClr val="5B9BD5">
                    <a:lumMod val="75000"/>
                  </a:srgbClr>
                </a:solidFill>
                <a:effectLst/>
                <a:uLnTx/>
                <a:uFillTx/>
                <a:latin typeface="Times New Roman" pitchFamily="18" charset="0"/>
                <a:ea typeface="Arial Unicode MS" pitchFamily="34" charset="-122"/>
                <a:cs typeface="Times New Roman" pitchFamily="18" charset="0"/>
              </a:rPr>
              <a:t>aradigm</a:t>
            </a:r>
            <a:r>
              <a:rPr kumimoji="0" lang="en-US" altLang="zh-CN" sz="40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rPr>
              <a:t> </a:t>
            </a:r>
            <a:endParaRPr kumimoji="0" lang="zh-CN" altLang="en-US" sz="3600" b="1" i="0" u="none" strike="noStrike" kern="1200" cap="all" spc="0" normalizeH="0" baseline="0" noProof="0" dirty="0">
              <a:ln>
                <a:noFill/>
              </a:ln>
              <a:solidFill>
                <a:srgbClr val="CC0000"/>
              </a:solidFill>
              <a:effectLst/>
              <a:uLnTx/>
              <a:uFillTx/>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An adequate learning framework</a:t>
            </a:r>
          </a:p>
        </p:txBody>
      </p:sp>
      <p:pic>
        <p:nvPicPr>
          <p:cNvPr id="12" name="Google Shape;163;p39" descr="Picture 8"/>
          <p:cNvPicPr preferRelativeResize="0"/>
          <p:nvPr/>
        </p:nvPicPr>
        <p:blipFill rotWithShape="1">
          <a:blip r:embed="rId4">
            <a:alphaModFix/>
          </a:blip>
          <a:srcRect/>
          <a:stretch/>
        </p:blipFill>
        <p:spPr>
          <a:xfrm>
            <a:off x="3498294" y="3458188"/>
            <a:ext cx="830916" cy="603688"/>
          </a:xfrm>
          <a:prstGeom prst="rect">
            <a:avLst/>
          </a:prstGeom>
          <a:noFill/>
          <a:ln>
            <a:noFill/>
          </a:ln>
        </p:spPr>
      </p:pic>
      <p:grpSp>
        <p:nvGrpSpPr>
          <p:cNvPr id="14" name="Google Shape;164;p39"/>
          <p:cNvGrpSpPr/>
          <p:nvPr/>
        </p:nvGrpSpPr>
        <p:grpSpPr>
          <a:xfrm>
            <a:off x="2295296" y="1899706"/>
            <a:ext cx="2704946" cy="1007401"/>
            <a:chOff x="0" y="0"/>
            <a:chExt cx="2383521" cy="860774"/>
          </a:xfrm>
        </p:grpSpPr>
        <p:sp>
          <p:nvSpPr>
            <p:cNvPr id="42" name="Google Shape;165;p39"/>
            <p:cNvSpPr/>
            <p:nvPr/>
          </p:nvSpPr>
          <p:spPr>
            <a:xfrm>
              <a:off x="0" y="0"/>
              <a:ext cx="2383521" cy="860774"/>
            </a:xfrm>
            <a:custGeom>
              <a:avLst/>
              <a:gdLst/>
              <a:ahLst/>
              <a:cxnLst/>
              <a:rect l="l" t="t"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sp>
          <p:nvSpPr>
            <p:cNvPr id="43" name="Google Shape;166;p39"/>
            <p:cNvSpPr/>
            <p:nvPr/>
          </p:nvSpPr>
          <p:spPr>
            <a:xfrm>
              <a:off x="121030" y="43769"/>
              <a:ext cx="2184101" cy="730827"/>
            </a:xfrm>
            <a:custGeom>
              <a:avLst/>
              <a:gdLst/>
              <a:ahLst/>
              <a:cxnLst/>
              <a:rect l="l" t="t"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8575"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endParaRPr sz="1400" b="0" i="0" u="none" strike="noStrike" cap="none">
                <a:solidFill>
                  <a:srgbClr val="FFFFFF"/>
                </a:solidFill>
                <a:latin typeface="Helvetica Neue"/>
                <a:ea typeface="Helvetica Neue"/>
                <a:cs typeface="Helvetica Neue"/>
                <a:sym typeface="Helvetica Neue"/>
              </a:endParaRPr>
            </a:p>
          </p:txBody>
        </p:sp>
      </p:grpSp>
      <p:pic>
        <p:nvPicPr>
          <p:cNvPr id="15" name="Google Shape;167;p39" descr="Picture 10"/>
          <p:cNvPicPr preferRelativeResize="0"/>
          <p:nvPr/>
        </p:nvPicPr>
        <p:blipFill rotWithShape="1">
          <a:blip r:embed="rId5">
            <a:alphaModFix/>
          </a:blip>
          <a:srcRect/>
          <a:stretch/>
        </p:blipFill>
        <p:spPr>
          <a:xfrm>
            <a:off x="4687969" y="3701993"/>
            <a:ext cx="351540" cy="50588"/>
          </a:xfrm>
          <a:prstGeom prst="rect">
            <a:avLst/>
          </a:prstGeom>
          <a:noFill/>
          <a:ln>
            <a:noFill/>
          </a:ln>
        </p:spPr>
      </p:pic>
      <p:pic>
        <p:nvPicPr>
          <p:cNvPr id="16" name="Google Shape;168;p39" descr="Picture 11"/>
          <p:cNvPicPr preferRelativeResize="0"/>
          <p:nvPr/>
        </p:nvPicPr>
        <p:blipFill rotWithShape="1">
          <a:blip r:embed="rId6">
            <a:alphaModFix/>
          </a:blip>
          <a:srcRect/>
          <a:stretch/>
        </p:blipFill>
        <p:spPr>
          <a:xfrm>
            <a:off x="1159294" y="3465056"/>
            <a:ext cx="271415" cy="544158"/>
          </a:xfrm>
          <a:prstGeom prst="rect">
            <a:avLst/>
          </a:prstGeom>
          <a:noFill/>
          <a:ln>
            <a:noFill/>
          </a:ln>
        </p:spPr>
      </p:pic>
      <p:pic>
        <p:nvPicPr>
          <p:cNvPr id="17" name="Google Shape;169;p39" descr="Picture 12"/>
          <p:cNvPicPr preferRelativeResize="0"/>
          <p:nvPr/>
        </p:nvPicPr>
        <p:blipFill rotWithShape="1">
          <a:blip r:embed="rId7">
            <a:alphaModFix/>
          </a:blip>
          <a:srcRect/>
          <a:stretch/>
        </p:blipFill>
        <p:spPr>
          <a:xfrm>
            <a:off x="1090443" y="4057333"/>
            <a:ext cx="457821" cy="134898"/>
          </a:xfrm>
          <a:prstGeom prst="rect">
            <a:avLst/>
          </a:prstGeom>
          <a:noFill/>
          <a:ln>
            <a:noFill/>
          </a:ln>
        </p:spPr>
      </p:pic>
      <p:pic>
        <p:nvPicPr>
          <p:cNvPr id="18" name="Google Shape;170;p39" descr="Picture 13"/>
          <p:cNvPicPr preferRelativeResize="0"/>
          <p:nvPr/>
        </p:nvPicPr>
        <p:blipFill rotWithShape="1">
          <a:blip r:embed="rId8">
            <a:alphaModFix/>
          </a:blip>
          <a:srcRect/>
          <a:stretch/>
        </p:blipFill>
        <p:spPr>
          <a:xfrm>
            <a:off x="2452249" y="4048903"/>
            <a:ext cx="465997" cy="134898"/>
          </a:xfrm>
          <a:prstGeom prst="rect">
            <a:avLst/>
          </a:prstGeom>
          <a:noFill/>
          <a:ln>
            <a:noFill/>
          </a:ln>
        </p:spPr>
      </p:pic>
      <p:pic>
        <p:nvPicPr>
          <p:cNvPr id="21" name="Google Shape;171;p39" descr="Picture 14"/>
          <p:cNvPicPr preferRelativeResize="0"/>
          <p:nvPr/>
        </p:nvPicPr>
        <p:blipFill rotWithShape="1">
          <a:blip r:embed="rId9">
            <a:alphaModFix/>
          </a:blip>
          <a:srcRect/>
          <a:stretch/>
        </p:blipFill>
        <p:spPr>
          <a:xfrm>
            <a:off x="5085541" y="4048903"/>
            <a:ext cx="539575" cy="143328"/>
          </a:xfrm>
          <a:prstGeom prst="rect">
            <a:avLst/>
          </a:prstGeom>
          <a:noFill/>
          <a:ln>
            <a:noFill/>
          </a:ln>
        </p:spPr>
      </p:pic>
      <p:pic>
        <p:nvPicPr>
          <p:cNvPr id="22" name="Google Shape;172;p39" descr="Picture 15"/>
          <p:cNvPicPr preferRelativeResize="0"/>
          <p:nvPr/>
        </p:nvPicPr>
        <p:blipFill rotWithShape="1">
          <a:blip r:embed="rId10">
            <a:alphaModFix/>
          </a:blip>
          <a:srcRect/>
          <a:stretch/>
        </p:blipFill>
        <p:spPr>
          <a:xfrm>
            <a:off x="5505932" y="3527328"/>
            <a:ext cx="391877" cy="404131"/>
          </a:xfrm>
          <a:prstGeom prst="rect">
            <a:avLst/>
          </a:prstGeom>
          <a:noFill/>
          <a:ln>
            <a:noFill/>
          </a:ln>
        </p:spPr>
      </p:pic>
      <p:pic>
        <p:nvPicPr>
          <p:cNvPr id="23" name="Google Shape;173;p39" descr="Picture 16"/>
          <p:cNvPicPr preferRelativeResize="0"/>
          <p:nvPr/>
        </p:nvPicPr>
        <p:blipFill rotWithShape="1">
          <a:blip r:embed="rId10">
            <a:alphaModFix/>
          </a:blip>
          <a:srcRect/>
          <a:stretch/>
        </p:blipFill>
        <p:spPr>
          <a:xfrm>
            <a:off x="1430707" y="3531264"/>
            <a:ext cx="391878" cy="404133"/>
          </a:xfrm>
          <a:prstGeom prst="rect">
            <a:avLst/>
          </a:prstGeom>
          <a:noFill/>
          <a:ln>
            <a:noFill/>
          </a:ln>
        </p:spPr>
      </p:pic>
      <p:pic>
        <p:nvPicPr>
          <p:cNvPr id="24" name="Google Shape;174;p39" descr="Picture 17"/>
          <p:cNvPicPr preferRelativeResize="0"/>
          <p:nvPr/>
        </p:nvPicPr>
        <p:blipFill rotWithShape="1">
          <a:blip r:embed="rId10">
            <a:alphaModFix/>
          </a:blip>
          <a:srcRect/>
          <a:stretch/>
        </p:blipFill>
        <p:spPr>
          <a:xfrm>
            <a:off x="2711255" y="3525810"/>
            <a:ext cx="391877" cy="404131"/>
          </a:xfrm>
          <a:prstGeom prst="rect">
            <a:avLst/>
          </a:prstGeom>
          <a:noFill/>
          <a:ln>
            <a:noFill/>
          </a:ln>
        </p:spPr>
      </p:pic>
      <p:pic>
        <p:nvPicPr>
          <p:cNvPr id="25" name="Google Shape;175;p39" descr="Picture 18"/>
          <p:cNvPicPr preferRelativeResize="0"/>
          <p:nvPr/>
        </p:nvPicPr>
        <p:blipFill rotWithShape="1">
          <a:blip r:embed="rId10">
            <a:alphaModFix/>
          </a:blip>
          <a:srcRect/>
          <a:stretch/>
        </p:blipFill>
        <p:spPr>
          <a:xfrm>
            <a:off x="4275068" y="3531264"/>
            <a:ext cx="391878" cy="404133"/>
          </a:xfrm>
          <a:prstGeom prst="rect">
            <a:avLst/>
          </a:prstGeom>
          <a:noFill/>
          <a:ln>
            <a:noFill/>
          </a:ln>
        </p:spPr>
      </p:pic>
      <p:cxnSp>
        <p:nvCxnSpPr>
          <p:cNvPr id="33" name="Google Shape;179;p39"/>
          <p:cNvCxnSpPr/>
          <p:nvPr/>
        </p:nvCxnSpPr>
        <p:spPr>
          <a:xfrm flipV="1">
            <a:off x="1454699" y="2884073"/>
            <a:ext cx="1348848" cy="568120"/>
          </a:xfrm>
          <a:prstGeom prst="straightConnector1">
            <a:avLst/>
          </a:prstGeom>
          <a:noFill/>
          <a:ln w="25400" cap="flat" cmpd="sng">
            <a:solidFill>
              <a:srgbClr val="000000"/>
            </a:solidFill>
            <a:prstDash val="solid"/>
            <a:round/>
            <a:headEnd type="none" w="sm" len="sm"/>
            <a:tailEnd type="triangle" w="med" len="med"/>
          </a:ln>
        </p:spPr>
      </p:cxnSp>
      <p:cxnSp>
        <p:nvCxnSpPr>
          <p:cNvPr id="34" name="Google Shape;180;p39"/>
          <p:cNvCxnSpPr/>
          <p:nvPr/>
        </p:nvCxnSpPr>
        <p:spPr>
          <a:xfrm flipV="1">
            <a:off x="2848021" y="2907171"/>
            <a:ext cx="464288" cy="545022"/>
          </a:xfrm>
          <a:prstGeom prst="straightConnector1">
            <a:avLst/>
          </a:prstGeom>
          <a:noFill/>
          <a:ln w="25400" cap="flat" cmpd="sng">
            <a:solidFill>
              <a:srgbClr val="000000"/>
            </a:solidFill>
            <a:prstDash val="solid"/>
            <a:round/>
            <a:headEnd type="none" w="sm" len="sm"/>
            <a:tailEnd type="triangle" w="med" len="med"/>
          </a:ln>
        </p:spPr>
      </p:cxnSp>
      <p:cxnSp>
        <p:nvCxnSpPr>
          <p:cNvPr id="35" name="Google Shape;181;p39"/>
          <p:cNvCxnSpPr>
            <a:stCxn id="12" idx="0"/>
          </p:cNvCxnSpPr>
          <p:nvPr/>
        </p:nvCxnSpPr>
        <p:spPr>
          <a:xfrm flipH="1" flipV="1">
            <a:off x="3821937" y="2905398"/>
            <a:ext cx="91815" cy="552790"/>
          </a:xfrm>
          <a:prstGeom prst="straightConnector1">
            <a:avLst/>
          </a:prstGeom>
          <a:noFill/>
          <a:ln w="25400" cap="flat" cmpd="sng">
            <a:solidFill>
              <a:srgbClr val="000000"/>
            </a:solidFill>
            <a:prstDash val="solid"/>
            <a:round/>
            <a:headEnd type="none" w="sm" len="sm"/>
            <a:tailEnd type="triangle" w="med" len="med"/>
          </a:ln>
        </p:spPr>
      </p:cxnSp>
      <p:cxnSp>
        <p:nvCxnSpPr>
          <p:cNvPr id="36" name="Google Shape;182;p39"/>
          <p:cNvCxnSpPr/>
          <p:nvPr/>
        </p:nvCxnSpPr>
        <p:spPr>
          <a:xfrm rot="10800000">
            <a:off x="4401224" y="2850033"/>
            <a:ext cx="824665" cy="562377"/>
          </a:xfrm>
          <a:prstGeom prst="straightConnector1">
            <a:avLst/>
          </a:prstGeom>
          <a:noFill/>
          <a:ln w="25400" cap="flat" cmpd="sng">
            <a:solidFill>
              <a:srgbClr val="000000"/>
            </a:solidFill>
            <a:prstDash val="solid"/>
            <a:round/>
            <a:headEnd type="none" w="sm" len="sm"/>
            <a:tailEnd type="triangle" w="med" len="med"/>
          </a:ln>
        </p:spPr>
      </p:cxnSp>
      <p:pic>
        <p:nvPicPr>
          <p:cNvPr id="40" name="Google Shape;186;p39" descr="Google Shape;73;p14"/>
          <p:cNvPicPr preferRelativeResize="0"/>
          <p:nvPr/>
        </p:nvPicPr>
        <p:blipFill rotWithShape="1">
          <a:blip r:embed="rId11">
            <a:alphaModFix/>
          </a:blip>
          <a:srcRect/>
          <a:stretch/>
        </p:blipFill>
        <p:spPr>
          <a:xfrm>
            <a:off x="2426119" y="3458188"/>
            <a:ext cx="305594" cy="590914"/>
          </a:xfrm>
          <a:prstGeom prst="rect">
            <a:avLst/>
          </a:prstGeom>
          <a:noFill/>
          <a:ln>
            <a:noFill/>
          </a:ln>
        </p:spPr>
      </p:pic>
      <p:pic>
        <p:nvPicPr>
          <p:cNvPr id="41" name="Google Shape;187;p39" descr="Picture 30"/>
          <p:cNvPicPr preferRelativeResize="0"/>
          <p:nvPr/>
        </p:nvPicPr>
        <p:blipFill rotWithShape="1">
          <a:blip r:embed="rId12">
            <a:alphaModFix/>
          </a:blip>
          <a:srcRect/>
          <a:stretch/>
        </p:blipFill>
        <p:spPr>
          <a:xfrm>
            <a:off x="5104563" y="3429670"/>
            <a:ext cx="391877" cy="529553"/>
          </a:xfrm>
          <a:prstGeom prst="rect">
            <a:avLst/>
          </a:prstGeom>
          <a:noFill/>
          <a:ln>
            <a:noFill/>
          </a:ln>
        </p:spPr>
      </p:pic>
      <p:sp>
        <p:nvSpPr>
          <p:cNvPr id="44" name="Google Shape;160;p39"/>
          <p:cNvSpPr/>
          <p:nvPr/>
        </p:nvSpPr>
        <p:spPr>
          <a:xfrm>
            <a:off x="1010223" y="4814673"/>
            <a:ext cx="10155617" cy="179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8;p39"/>
          <p:cNvSpPr txBox="1">
            <a:spLocks noGrp="1"/>
          </p:cNvSpPr>
          <p:nvPr>
            <p:ph type="title"/>
          </p:nvPr>
        </p:nvSpPr>
        <p:spPr>
          <a:xfrm>
            <a:off x="2621981" y="4762238"/>
            <a:ext cx="6932100" cy="422728"/>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dirty="0">
                <a:latin typeface="Corbel" panose="020B0503020204020204" pitchFamily="34" charset="0"/>
              </a:rPr>
              <a:t>Fundamental Challenges of Federated Learning</a:t>
            </a:r>
            <a:endParaRPr sz="3000" dirty="0">
              <a:latin typeface="Corbel" panose="020B0503020204020204" pitchFamily="34" charset="0"/>
            </a:endParaRPr>
          </a:p>
        </p:txBody>
      </p:sp>
      <p:sp>
        <p:nvSpPr>
          <p:cNvPr id="46" name="Google Shape;189;p39"/>
          <p:cNvSpPr txBox="1"/>
          <p:nvPr/>
        </p:nvSpPr>
        <p:spPr>
          <a:xfrm>
            <a:off x="1348018" y="5226662"/>
            <a:ext cx="2576598" cy="276959"/>
          </a:xfrm>
          <a:prstGeom prst="rect">
            <a:avLst/>
          </a:prstGeom>
          <a:noFill/>
          <a:ln>
            <a:noFill/>
          </a:ln>
        </p:spPr>
        <p:txBody>
          <a:bodyPr spcFirstLastPara="1" wrap="square" lIns="45700" tIns="45700" rIns="45700" bIns="45700" anchor="t" anchorCtr="0">
            <a:spAutoFit/>
          </a:bodyPr>
          <a:lstStyle/>
          <a:p>
            <a:pPr marR="0" lvl="0" algn="ctr" rtl="0">
              <a:lnSpc>
                <a:spcPct val="100000"/>
              </a:lnSpc>
              <a:spcBef>
                <a:spcPts val="0"/>
              </a:spcBef>
              <a:spcAft>
                <a:spcPts val="0"/>
              </a:spcAft>
              <a:buClr>
                <a:srgbClr val="FF0000"/>
              </a:buClr>
              <a:buSzPts val="1200"/>
            </a:pPr>
            <a:r>
              <a:rPr lang="en" sz="1200" dirty="0">
                <a:solidFill>
                  <a:srgbClr val="FF0000"/>
                </a:solidFill>
              </a:rPr>
              <a:t>Resource constraints and heterogeneity</a:t>
            </a:r>
            <a:endParaRPr sz="1200" dirty="0">
              <a:solidFill>
                <a:srgbClr val="FF0000"/>
              </a:solidFill>
            </a:endParaRPr>
          </a:p>
        </p:txBody>
      </p:sp>
      <p:pic>
        <p:nvPicPr>
          <p:cNvPr id="49" name="Picture 6">
            <a:extLst>
              <a:ext uri="{FF2B5EF4-FFF2-40B4-BE49-F238E27FC236}">
                <a16:creationId xmlns:a16="http://schemas.microsoft.com/office/drawing/2014/main" id="{2BCE70A6-782A-6F0C-5EEB-5706265EB5F1}"/>
              </a:ext>
            </a:extLst>
          </p:cNvPr>
          <p:cNvPicPr>
            <a:picLocks noChangeAspect="1"/>
          </p:cNvPicPr>
          <p:nvPr/>
        </p:nvPicPr>
        <p:blipFill>
          <a:blip r:embed="rId13"/>
          <a:stretch>
            <a:fillRect/>
          </a:stretch>
        </p:blipFill>
        <p:spPr>
          <a:xfrm>
            <a:off x="2083269" y="5739078"/>
            <a:ext cx="570434" cy="577542"/>
          </a:xfrm>
          <a:prstGeom prst="rect">
            <a:avLst/>
          </a:prstGeom>
        </p:spPr>
      </p:pic>
      <p:pic>
        <p:nvPicPr>
          <p:cNvPr id="50" name="Picture 4">
            <a:extLst>
              <a:ext uri="{FF2B5EF4-FFF2-40B4-BE49-F238E27FC236}">
                <a16:creationId xmlns:a16="http://schemas.microsoft.com/office/drawing/2014/main" id="{5D72FC6C-B3BF-3A77-66CB-F084203D92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96765" y="5722020"/>
            <a:ext cx="1159148" cy="579574"/>
          </a:xfrm>
          <a:prstGeom prst="rect">
            <a:avLst/>
          </a:prstGeom>
          <a:noFill/>
          <a:extLst>
            <a:ext uri="{909E8E84-426E-40DD-AFC4-6F175D3DCCD1}">
              <a14:hiddenFill xmlns:a14="http://schemas.microsoft.com/office/drawing/2010/main">
                <a:solidFill>
                  <a:srgbClr val="FFFFFF"/>
                </a:solidFill>
              </a14:hiddenFill>
            </a:ext>
          </a:extLst>
        </p:spPr>
      </p:pic>
      <p:pic>
        <p:nvPicPr>
          <p:cNvPr id="51" name="Google Shape;195;p39" descr="Google Shape;73;p14">
            <a:extLst>
              <a:ext uri="{FF2B5EF4-FFF2-40B4-BE49-F238E27FC236}">
                <a16:creationId xmlns:a16="http://schemas.microsoft.com/office/drawing/2014/main" id="{6A10C009-CDC6-11D9-E25C-60BB237585D0}"/>
              </a:ext>
            </a:extLst>
          </p:cNvPr>
          <p:cNvPicPr preferRelativeResize="0"/>
          <p:nvPr/>
        </p:nvPicPr>
        <p:blipFill rotWithShape="1">
          <a:blip r:embed="rId11">
            <a:alphaModFix/>
          </a:blip>
          <a:srcRect/>
          <a:stretch/>
        </p:blipFill>
        <p:spPr>
          <a:xfrm>
            <a:off x="1405006" y="5698357"/>
            <a:ext cx="385113" cy="691300"/>
          </a:xfrm>
          <a:prstGeom prst="rect">
            <a:avLst/>
          </a:prstGeom>
          <a:noFill/>
          <a:ln>
            <a:noFill/>
          </a:ln>
        </p:spPr>
      </p:pic>
      <p:sp>
        <p:nvSpPr>
          <p:cNvPr id="63" name="矩形 62"/>
          <p:cNvSpPr/>
          <p:nvPr/>
        </p:nvSpPr>
        <p:spPr>
          <a:xfrm>
            <a:off x="2858022" y="2156271"/>
            <a:ext cx="1627883" cy="400110"/>
          </a:xfrm>
          <a:prstGeom prst="rect">
            <a:avLst/>
          </a:prstGeom>
        </p:spPr>
        <p:txBody>
          <a:bodyPr wrap="square">
            <a:spAutoFit/>
          </a:bodyPr>
          <a:lstStyle/>
          <a:p>
            <a:pPr lvl="0">
              <a:defRPr/>
            </a:pPr>
            <a:r>
              <a:rPr lang="en-US" sz="2000" dirty="0">
                <a:solidFill>
                  <a:prstClr val="black"/>
                </a:solidFill>
              </a:rPr>
              <a:t>Global model</a:t>
            </a:r>
          </a:p>
        </p:txBody>
      </p:sp>
      <p:sp>
        <p:nvSpPr>
          <p:cNvPr id="52" name="矩形 51"/>
          <p:cNvSpPr/>
          <p:nvPr/>
        </p:nvSpPr>
        <p:spPr>
          <a:xfrm>
            <a:off x="797035" y="3123332"/>
            <a:ext cx="1332088" cy="261610"/>
          </a:xfrm>
          <a:prstGeom prst="rect">
            <a:avLst/>
          </a:prstGeom>
        </p:spPr>
        <p:txBody>
          <a:bodyPr wrap="square">
            <a:spAutoFit/>
          </a:bodyPr>
          <a:lstStyle/>
          <a:p>
            <a:pPr lvl="0">
              <a:defRPr/>
            </a:pPr>
            <a:r>
              <a:rPr lang="en-US" sz="1100" dirty="0">
                <a:solidFill>
                  <a:prstClr val="black"/>
                </a:solidFill>
              </a:rPr>
              <a:t>Local model 1</a:t>
            </a:r>
          </a:p>
        </p:txBody>
      </p:sp>
      <p:sp>
        <p:nvSpPr>
          <p:cNvPr id="53" name="矩形 52"/>
          <p:cNvSpPr/>
          <p:nvPr/>
        </p:nvSpPr>
        <p:spPr>
          <a:xfrm>
            <a:off x="5158193" y="3146567"/>
            <a:ext cx="1439726" cy="261610"/>
          </a:xfrm>
          <a:prstGeom prst="rect">
            <a:avLst/>
          </a:prstGeom>
        </p:spPr>
        <p:txBody>
          <a:bodyPr wrap="square">
            <a:spAutoFit/>
          </a:bodyPr>
          <a:lstStyle/>
          <a:p>
            <a:pPr lvl="0">
              <a:defRPr/>
            </a:pPr>
            <a:r>
              <a:rPr lang="en-US" sz="1100" dirty="0">
                <a:solidFill>
                  <a:prstClr val="black"/>
                </a:solidFill>
              </a:rPr>
              <a:t>Local model N</a:t>
            </a:r>
          </a:p>
        </p:txBody>
      </p:sp>
      <p:pic>
        <p:nvPicPr>
          <p:cNvPr id="61" name="Picture 2" descr="16,300+ Hospital Building Stock Illustrations, Royalty-Free Vector Graphics  &amp; Clip Art - iStock | Doctor, Hospital hallway, Hospital b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53935"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16,300+ Hospital Building Stock Illustrations, Royalty-Free Vector Graphics  &amp; Clip Art - iStock | Doctor, Hospital hallway, Hospital b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90431"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16,300+ Hospital Building Stock Illustrations, Royalty-Free Vector Graphics  &amp; Clip Art - iStock | Doctor, Hospital hallway, Hospital b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34998" y="5502777"/>
            <a:ext cx="863211" cy="86321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User - Free user ic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77969"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User - Free user ic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5331"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User - Free user ic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24898" y="6256694"/>
            <a:ext cx="179746" cy="17974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ree User SVG, PNG Icon, Symbol. Download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7120" y="6245983"/>
            <a:ext cx="201168" cy="20116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User SVG, PNG Icon, Symbol. Download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61258" y="6245983"/>
            <a:ext cx="201168" cy="201168"/>
          </a:xfrm>
          <a:prstGeom prst="rect">
            <a:avLst/>
          </a:prstGeom>
          <a:noFill/>
          <a:extLst>
            <a:ext uri="{909E8E84-426E-40DD-AFC4-6F175D3DCCD1}">
              <a14:hiddenFill xmlns:a14="http://schemas.microsoft.com/office/drawing/2010/main">
                <a:solidFill>
                  <a:srgbClr val="FFFFFF"/>
                </a:solidFill>
              </a14:hiddenFill>
            </a:ext>
          </a:extLst>
        </p:spPr>
      </p:pic>
      <p:sp>
        <p:nvSpPr>
          <p:cNvPr id="76" name="Google Shape;197;p39"/>
          <p:cNvSpPr txBox="1"/>
          <p:nvPr/>
        </p:nvSpPr>
        <p:spPr>
          <a:xfrm>
            <a:off x="4575130" y="5189515"/>
            <a:ext cx="2585203" cy="369302"/>
          </a:xfrm>
          <a:prstGeom prst="rect">
            <a:avLst/>
          </a:prstGeom>
          <a:noFill/>
          <a:ln>
            <a:noFill/>
          </a:ln>
        </p:spPr>
        <p:txBody>
          <a:bodyPr spcFirstLastPara="1" wrap="square" lIns="91425" tIns="91425" rIns="91425" bIns="91425" anchor="t" anchorCtr="0">
            <a:spAutoFit/>
          </a:bodyPr>
          <a:lstStyle/>
          <a:p>
            <a:pPr lvl="0" algn="ctr" rtl="0">
              <a:spcBef>
                <a:spcPts val="0"/>
              </a:spcBef>
              <a:spcAft>
                <a:spcPts val="0"/>
              </a:spcAft>
              <a:buClr>
                <a:srgbClr val="FF0000"/>
              </a:buClr>
              <a:buSzPts val="1200"/>
            </a:pPr>
            <a:r>
              <a:rPr lang="en" sz="1200" dirty="0">
                <a:solidFill>
                  <a:srgbClr val="FF0000"/>
                </a:solidFill>
              </a:rPr>
              <a:t>Distributed data repositories</a:t>
            </a:r>
            <a:endParaRPr sz="1200" dirty="0">
              <a:solidFill>
                <a:srgbClr val="FF0000"/>
              </a:solidFill>
            </a:endParaRPr>
          </a:p>
        </p:txBody>
      </p:sp>
      <p:sp>
        <p:nvSpPr>
          <p:cNvPr id="79" name="矩形 78"/>
          <p:cNvSpPr/>
          <p:nvPr/>
        </p:nvSpPr>
        <p:spPr>
          <a:xfrm>
            <a:off x="2044251" y="3155811"/>
            <a:ext cx="1332088" cy="261610"/>
          </a:xfrm>
          <a:prstGeom prst="rect">
            <a:avLst/>
          </a:prstGeom>
        </p:spPr>
        <p:txBody>
          <a:bodyPr wrap="square">
            <a:spAutoFit/>
          </a:bodyPr>
          <a:lstStyle/>
          <a:p>
            <a:pPr lvl="0">
              <a:defRPr/>
            </a:pPr>
            <a:r>
              <a:rPr lang="en-US" sz="1100" dirty="0">
                <a:solidFill>
                  <a:prstClr val="black"/>
                </a:solidFill>
              </a:rPr>
              <a:t>Local model 2</a:t>
            </a:r>
          </a:p>
        </p:txBody>
      </p:sp>
      <p:pic>
        <p:nvPicPr>
          <p:cNvPr id="81"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383" y="2981800"/>
            <a:ext cx="234028" cy="2340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Privacy Icon Vector Art, Icons, and Graphics for Free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932" y="2981261"/>
            <a:ext cx="234028" cy="234028"/>
          </a:xfrm>
          <a:prstGeom prst="rect">
            <a:avLst/>
          </a:prstGeom>
          <a:noFill/>
          <a:extLst>
            <a:ext uri="{909E8E84-426E-40DD-AFC4-6F175D3DCCD1}">
              <a14:hiddenFill xmlns:a14="http://schemas.microsoft.com/office/drawing/2010/main">
                <a:solidFill>
                  <a:srgbClr val="FFFFFF"/>
                </a:solidFill>
              </a14:hiddenFill>
            </a:ext>
          </a:extLst>
        </p:spPr>
      </p:pic>
      <p:sp>
        <p:nvSpPr>
          <p:cNvPr id="54" name="矩形 53"/>
          <p:cNvSpPr/>
          <p:nvPr/>
        </p:nvSpPr>
        <p:spPr>
          <a:xfrm>
            <a:off x="6504754" y="1720067"/>
            <a:ext cx="5054674" cy="646331"/>
          </a:xfrm>
          <a:prstGeom prst="rect">
            <a:avLst/>
          </a:prstGeom>
        </p:spPr>
        <p:txBody>
          <a:bodyPr wrap="square">
            <a:spAutoFit/>
          </a:bodyPr>
          <a:lstStyle/>
          <a:p>
            <a:pPr lvl="0">
              <a:defRPr/>
            </a:pPr>
            <a:r>
              <a:rPr lang="en-US" dirty="0">
                <a:solidFill>
                  <a:prstClr val="black"/>
                </a:solidFill>
              </a:rPr>
              <a:t>Main ideas of federated learning paradigm: </a:t>
            </a:r>
          </a:p>
          <a:p>
            <a:pPr lvl="0">
              <a:defRPr/>
            </a:pPr>
            <a:r>
              <a:rPr lang="en-US" dirty="0">
                <a:solidFill>
                  <a:prstClr val="black"/>
                </a:solidFill>
              </a:rPr>
              <a:t>Train locally – transmit privately – aggregate globally</a:t>
            </a:r>
          </a:p>
        </p:txBody>
      </p:sp>
    </p:spTree>
    <p:extLst>
      <p:ext uri="{BB962C8B-B14F-4D97-AF65-F5344CB8AC3E}">
        <p14:creationId xmlns:p14="http://schemas.microsoft.com/office/powerpoint/2010/main" val="14923084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Euclidean spaces Vs. Hyperbolic (Non-Euclidean) spaces</a:t>
            </a:r>
          </a:p>
        </p:txBody>
      </p:sp>
      <p:sp>
        <p:nvSpPr>
          <p:cNvPr id="22" name="Content Placeholder 5">
            <a:extLst>
              <a:ext uri="{FF2B5EF4-FFF2-40B4-BE49-F238E27FC236}">
                <a16:creationId xmlns:a16="http://schemas.microsoft.com/office/drawing/2014/main" id="{DDB85DF0-17F5-6117-1188-F378BF0CCE97}"/>
              </a:ext>
            </a:extLst>
          </p:cNvPr>
          <p:cNvSpPr txBox="1">
            <a:spLocks/>
          </p:cNvSpPr>
          <p:nvPr/>
        </p:nvSpPr>
        <p:spPr>
          <a:xfrm>
            <a:off x="909558" y="1646655"/>
            <a:ext cx="9771840"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sz="1800" dirty="0"/>
              <a:t>Hierarchical data or data with tree structures are better represented in Hyperbolic spaces</a:t>
            </a:r>
          </a:p>
          <a:p>
            <a:pPr lvl="0"/>
            <a:r>
              <a:rPr lang="en-US" sz="1800" dirty="0">
                <a:solidFill>
                  <a:prstClr val="black"/>
                </a:solidFill>
              </a:rPr>
              <a:t>Genomic data sets and phylogeny trees</a:t>
            </a:r>
            <a:endParaRPr lang="en-US" sz="1400" dirty="0">
              <a:solidFill>
                <a:schemeClr val="bg2">
                  <a:lumMod val="50000"/>
                </a:schemeClr>
              </a:solidFill>
            </a:endParaRPr>
          </a:p>
        </p:txBody>
      </p:sp>
      <p:pic>
        <p:nvPicPr>
          <p:cNvPr id="12" name="Picture 15">
            <a:extLst>
              <a:ext uri="{FF2B5EF4-FFF2-40B4-BE49-F238E27FC236}">
                <a16:creationId xmlns:a16="http://schemas.microsoft.com/office/drawing/2014/main" id="{EB02FF9A-C9B2-16BC-CD8B-7A65AA52A042}"/>
              </a:ext>
            </a:extLst>
          </p:cNvPr>
          <p:cNvPicPr>
            <a:picLocks noChangeAspect="1"/>
          </p:cNvPicPr>
          <p:nvPr/>
        </p:nvPicPr>
        <p:blipFill>
          <a:blip r:embed="rId3"/>
          <a:stretch>
            <a:fillRect/>
          </a:stretch>
        </p:blipFill>
        <p:spPr>
          <a:xfrm>
            <a:off x="1186438" y="2957577"/>
            <a:ext cx="2131931" cy="2124917"/>
          </a:xfrm>
          <a:prstGeom prst="rect">
            <a:avLst/>
          </a:prstGeom>
        </p:spPr>
      </p:pic>
      <p:pic>
        <p:nvPicPr>
          <p:cNvPr id="14" name="Picture 19">
            <a:extLst>
              <a:ext uri="{FF2B5EF4-FFF2-40B4-BE49-F238E27FC236}">
                <a16:creationId xmlns:a16="http://schemas.microsoft.com/office/drawing/2014/main" id="{DB2D7A03-F7F3-C9E1-400E-9075C35FC9A0}"/>
              </a:ext>
            </a:extLst>
          </p:cNvPr>
          <p:cNvPicPr>
            <a:picLocks noChangeAspect="1"/>
          </p:cNvPicPr>
          <p:nvPr/>
        </p:nvPicPr>
        <p:blipFill>
          <a:blip r:embed="rId4"/>
          <a:stretch>
            <a:fillRect/>
          </a:stretch>
        </p:blipFill>
        <p:spPr>
          <a:xfrm>
            <a:off x="4231997" y="2869215"/>
            <a:ext cx="2311893" cy="2190965"/>
          </a:xfrm>
          <a:prstGeom prst="rect">
            <a:avLst/>
          </a:prstGeom>
        </p:spPr>
      </p:pic>
      <p:pic>
        <p:nvPicPr>
          <p:cNvPr id="10" name="Picture 2">
            <a:extLst>
              <a:ext uri="{FF2B5EF4-FFF2-40B4-BE49-F238E27FC236}">
                <a16:creationId xmlns:a16="http://schemas.microsoft.com/office/drawing/2014/main" id="{0D528DD1-FDBB-FD01-FF74-98F549B7E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715" y="3480803"/>
            <a:ext cx="1920684" cy="9396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7E16670-46E5-D8F6-A4A8-6077F7477C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567" y="3552196"/>
            <a:ext cx="1159148" cy="57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5057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Classification in Hyperbolic spaces</a:t>
            </a: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9557" y="1646655"/>
            <a:ext cx="1139433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altLang="zh-CN" sz="1800" dirty="0">
                <a:solidFill>
                  <a:prstClr val="black"/>
                </a:solidFill>
              </a:rPr>
              <a:t>Support vector machine (SVM) in Hyperbolic space</a:t>
            </a:r>
            <a:r>
              <a:rPr lang="en-US" sz="1800" dirty="0">
                <a:solidFill>
                  <a:prstClr val="black"/>
                </a:solidFill>
              </a:rPr>
              <a:t>s can perform better than SVM in Euclidean spaces </a:t>
            </a:r>
            <a:r>
              <a:rPr lang="en-US" sz="1400" dirty="0">
                <a:solidFill>
                  <a:srgbClr val="E7E6E6">
                    <a:lumMod val="50000"/>
                  </a:srgbClr>
                </a:solidFill>
                <a:cs typeface="Arial" panose="020B0604020202020204" pitchFamily="34" charset="0"/>
              </a:rPr>
              <a:t>[Pan et al. 2022]</a:t>
            </a:r>
            <a:r>
              <a:rPr lang="en-US" sz="1800" dirty="0">
                <a:solidFill>
                  <a:prstClr val="black"/>
                </a:solidFill>
              </a:rPr>
              <a:t>  </a:t>
            </a:r>
          </a:p>
        </p:txBody>
      </p:sp>
    </p:spTree>
    <p:extLst>
      <p:ext uri="{BB962C8B-B14F-4D97-AF65-F5344CB8AC3E}">
        <p14:creationId xmlns:p14="http://schemas.microsoft.com/office/powerpoint/2010/main" val="29869988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Classification in Hyperbolic spaces</a:t>
            </a:r>
          </a:p>
        </p:txBody>
      </p:sp>
      <p:sp>
        <p:nvSpPr>
          <p:cNvPr id="12" name="Content Placeholder 5">
            <a:extLst>
              <a:ext uri="{FF2B5EF4-FFF2-40B4-BE49-F238E27FC236}">
                <a16:creationId xmlns:a16="http://schemas.microsoft.com/office/drawing/2014/main" id="{DDB85DF0-17F5-6117-1188-F378BF0CCE97}"/>
              </a:ext>
            </a:extLst>
          </p:cNvPr>
          <p:cNvSpPr txBox="1">
            <a:spLocks/>
          </p:cNvSpPr>
          <p:nvPr/>
        </p:nvSpPr>
        <p:spPr>
          <a:xfrm>
            <a:off x="909557" y="1646655"/>
            <a:ext cx="11394332" cy="600122"/>
          </a:xfrm>
          <a:prstGeom prst="rect">
            <a:avLst/>
          </a:prstGeom>
          <a:noFill/>
          <a:ln>
            <a:noFill/>
          </a:ln>
        </p:spPr>
        <p:txBody>
          <a:bodyPr spcFirstLastPara="1" vert="horz" wrap="square" lIns="91400" tIns="91400" rIns="91400" bIns="91400" rtlCol="0" anchor="t" anchorCtr="0">
            <a:noAutofit/>
          </a:bodyPr>
          <a:lstStyle>
            <a:lvl1pPr marL="457200" lvl="0" indent="-342900"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42900" algn="l" defTabSz="685800"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2pPr>
            <a:lvl3pPr marL="1371600" lvl="2" indent="-342900" algn="l" defTabSz="685800" rtl="0" eaLnBrk="1" latinLnBrk="0" hangingPunct="1">
              <a:lnSpc>
                <a:spcPct val="115000"/>
              </a:lnSpc>
              <a:spcBef>
                <a:spcPts val="0"/>
              </a:spcBef>
              <a:spcAft>
                <a:spcPts val="0"/>
              </a:spcAft>
              <a:buSzPts val="1800"/>
              <a:buFont typeface="Arial" panose="020B0604020202020204" pitchFamily="34" charset="0"/>
              <a:buChar char="■"/>
              <a:defRPr sz="1500" kern="1200">
                <a:solidFill>
                  <a:schemeClr val="tx1"/>
                </a:solidFill>
                <a:latin typeface="+mn-lt"/>
                <a:ea typeface="+mn-ea"/>
                <a:cs typeface="+mn-cs"/>
              </a:defRPr>
            </a:lvl3pPr>
            <a:lvl4pPr marL="1828800" lvl="3"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4pPr>
            <a:lvl5pPr marL="2286000" lvl="4"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5pPr>
            <a:lvl6pPr marL="2743200" lvl="5"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6pPr>
            <a:lvl7pPr marL="3200400" lvl="6"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115000"/>
              </a:lnSpc>
              <a:spcBef>
                <a:spcPts val="0"/>
              </a:spcBef>
              <a:spcAft>
                <a:spcPts val="0"/>
              </a:spcAft>
              <a:buSzPts val="1800"/>
              <a:buFont typeface="Arial" panose="020B0604020202020204" pitchFamily="34" charset="0"/>
              <a:buChar char="■"/>
              <a:defRPr sz="1350" kern="1200">
                <a:solidFill>
                  <a:schemeClr val="tx1"/>
                </a:solidFill>
                <a:latin typeface="+mn-lt"/>
                <a:ea typeface="+mn-ea"/>
                <a:cs typeface="+mn-cs"/>
              </a:defRPr>
            </a:lvl9pPr>
          </a:lstStyle>
          <a:p>
            <a:pPr lvl="0"/>
            <a:r>
              <a:rPr lang="en-US" altLang="zh-CN" sz="1800" dirty="0">
                <a:solidFill>
                  <a:prstClr val="black"/>
                </a:solidFill>
              </a:rPr>
              <a:t>Support vector machine (SVM) in Hyperbolic space</a:t>
            </a:r>
            <a:r>
              <a:rPr lang="en-US" sz="1800" dirty="0">
                <a:solidFill>
                  <a:prstClr val="black"/>
                </a:solidFill>
              </a:rPr>
              <a:t>s can perform better than SVM in Euclidean spaces </a:t>
            </a:r>
            <a:r>
              <a:rPr lang="en-US" sz="1400" dirty="0">
                <a:solidFill>
                  <a:srgbClr val="E7E6E6">
                    <a:lumMod val="50000"/>
                  </a:srgbClr>
                </a:solidFill>
                <a:cs typeface="Arial" panose="020B0604020202020204" pitchFamily="34" charset="0"/>
              </a:rPr>
              <a:t>[Pan et al. 2022]</a:t>
            </a:r>
            <a:r>
              <a:rPr lang="en-US" sz="1800" dirty="0">
                <a:solidFill>
                  <a:prstClr val="black"/>
                </a:solidFill>
              </a:rPr>
              <a:t>  </a:t>
            </a:r>
          </a:p>
        </p:txBody>
      </p:sp>
      <p:grpSp>
        <p:nvGrpSpPr>
          <p:cNvPr id="14" name="Group 5">
            <a:extLst>
              <a:ext uri="{FF2B5EF4-FFF2-40B4-BE49-F238E27FC236}">
                <a16:creationId xmlns:a16="http://schemas.microsoft.com/office/drawing/2014/main" id="{2B4BE2F0-EDAD-B015-397E-ED2EE7EBFA6C}"/>
              </a:ext>
            </a:extLst>
          </p:cNvPr>
          <p:cNvGrpSpPr/>
          <p:nvPr/>
        </p:nvGrpSpPr>
        <p:grpSpPr>
          <a:xfrm>
            <a:off x="4067119" y="3248923"/>
            <a:ext cx="4344331" cy="3379485"/>
            <a:chOff x="1778394" y="865111"/>
            <a:chExt cx="3525973" cy="2769000"/>
          </a:xfrm>
        </p:grpSpPr>
        <p:pic>
          <p:nvPicPr>
            <p:cNvPr id="15" name="Google Shape;507;p106">
              <a:extLst>
                <a:ext uri="{FF2B5EF4-FFF2-40B4-BE49-F238E27FC236}">
                  <a16:creationId xmlns:a16="http://schemas.microsoft.com/office/drawing/2014/main" id="{0C64244D-4083-182E-2F5B-47AB172B9458}"/>
                </a:ext>
              </a:extLst>
            </p:cNvPr>
            <p:cNvPicPr preferRelativeResize="0"/>
            <p:nvPr/>
          </p:nvPicPr>
          <p:blipFill>
            <a:blip r:embed="rId3">
              <a:alphaModFix/>
            </a:blip>
            <a:stretch>
              <a:fillRect/>
            </a:stretch>
          </p:blipFill>
          <p:spPr>
            <a:xfrm>
              <a:off x="1859193" y="865111"/>
              <a:ext cx="3364375" cy="2769000"/>
            </a:xfrm>
            <a:prstGeom prst="rect">
              <a:avLst/>
            </a:prstGeom>
            <a:noFill/>
            <a:ln>
              <a:noFill/>
            </a:ln>
          </p:spPr>
        </p:pic>
        <p:sp>
          <p:nvSpPr>
            <p:cNvPr id="16" name="Rectangle 8">
              <a:extLst>
                <a:ext uri="{FF2B5EF4-FFF2-40B4-BE49-F238E27FC236}">
                  <a16:creationId xmlns:a16="http://schemas.microsoft.com/office/drawing/2014/main" id="{D4C082BF-8D69-F3D7-A6DA-F65137B13DF4}"/>
                </a:ext>
              </a:extLst>
            </p:cNvPr>
            <p:cNvSpPr/>
            <p:nvPr/>
          </p:nvSpPr>
          <p:spPr>
            <a:xfrm>
              <a:off x="1844967" y="1778001"/>
              <a:ext cx="125730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9">
              <a:extLst>
                <a:ext uri="{FF2B5EF4-FFF2-40B4-BE49-F238E27FC236}">
                  <a16:creationId xmlns:a16="http://schemas.microsoft.com/office/drawing/2014/main" id="{8002EE00-B4EE-B83E-144B-9E374E8A6332}"/>
                </a:ext>
              </a:extLst>
            </p:cNvPr>
            <p:cNvSpPr/>
            <p:nvPr/>
          </p:nvSpPr>
          <p:spPr>
            <a:xfrm>
              <a:off x="4047067" y="1831975"/>
              <a:ext cx="125730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0">
              <a:extLst>
                <a:ext uri="{FF2B5EF4-FFF2-40B4-BE49-F238E27FC236}">
                  <a16:creationId xmlns:a16="http://schemas.microsoft.com/office/drawing/2014/main" id="{4E799146-608E-8F81-CBA4-F676823EFF11}"/>
                </a:ext>
              </a:extLst>
            </p:cNvPr>
            <p:cNvSpPr/>
            <p:nvPr/>
          </p:nvSpPr>
          <p:spPr>
            <a:xfrm>
              <a:off x="3768080" y="3191934"/>
              <a:ext cx="143257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12">
              <a:extLst>
                <a:ext uri="{FF2B5EF4-FFF2-40B4-BE49-F238E27FC236}">
                  <a16:creationId xmlns:a16="http://schemas.microsoft.com/office/drawing/2014/main" id="{977C9CCF-8A20-291D-52B2-3190C965BEF0}"/>
                </a:ext>
              </a:extLst>
            </p:cNvPr>
            <p:cNvSpPr/>
            <p:nvPr/>
          </p:nvSpPr>
          <p:spPr>
            <a:xfrm>
              <a:off x="1883833" y="3248686"/>
              <a:ext cx="1257300" cy="342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3" name="Picture 13">
              <a:extLst>
                <a:ext uri="{FF2B5EF4-FFF2-40B4-BE49-F238E27FC236}">
                  <a16:creationId xmlns:a16="http://schemas.microsoft.com/office/drawing/2014/main" id="{41F290AC-BFB5-F9B1-1E46-1FF1CF36E1E4}"/>
                </a:ext>
              </a:extLst>
            </p:cNvPr>
            <p:cNvPicPr>
              <a:picLocks noChangeAspect="1"/>
            </p:cNvPicPr>
            <p:nvPr/>
          </p:nvPicPr>
          <p:blipFill>
            <a:blip r:embed="rId4"/>
            <a:stretch>
              <a:fillRect/>
            </a:stretch>
          </p:blipFill>
          <p:spPr>
            <a:xfrm>
              <a:off x="4858581" y="2779212"/>
              <a:ext cx="270258" cy="245688"/>
            </a:xfrm>
            <a:prstGeom prst="rect">
              <a:avLst/>
            </a:prstGeom>
          </p:spPr>
        </p:pic>
        <p:pic>
          <p:nvPicPr>
            <p:cNvPr id="24" name="Picture 14">
              <a:extLst>
                <a:ext uri="{FF2B5EF4-FFF2-40B4-BE49-F238E27FC236}">
                  <a16:creationId xmlns:a16="http://schemas.microsoft.com/office/drawing/2014/main" id="{D01B5E24-C869-F5E5-AEA4-F29638B9036C}"/>
                </a:ext>
              </a:extLst>
            </p:cNvPr>
            <p:cNvPicPr>
              <a:picLocks noChangeAspect="1"/>
            </p:cNvPicPr>
            <p:nvPr/>
          </p:nvPicPr>
          <p:blipFill>
            <a:blip r:embed="rId5"/>
            <a:stretch>
              <a:fillRect/>
            </a:stretch>
          </p:blipFill>
          <p:spPr>
            <a:xfrm>
              <a:off x="1778394" y="1281913"/>
              <a:ext cx="306104" cy="319038"/>
            </a:xfrm>
            <a:prstGeom prst="rect">
              <a:avLst/>
            </a:prstGeom>
          </p:spPr>
        </p:pic>
        <p:pic>
          <p:nvPicPr>
            <p:cNvPr id="25" name="Picture 15">
              <a:extLst>
                <a:ext uri="{FF2B5EF4-FFF2-40B4-BE49-F238E27FC236}">
                  <a16:creationId xmlns:a16="http://schemas.microsoft.com/office/drawing/2014/main" id="{44B80E03-4A80-3AF1-05FB-09A80C59201C}"/>
                </a:ext>
              </a:extLst>
            </p:cNvPr>
            <p:cNvPicPr>
              <a:picLocks noChangeAspect="1"/>
            </p:cNvPicPr>
            <p:nvPr/>
          </p:nvPicPr>
          <p:blipFill>
            <a:blip r:embed="rId6"/>
            <a:stretch>
              <a:fillRect/>
            </a:stretch>
          </p:blipFill>
          <p:spPr>
            <a:xfrm>
              <a:off x="1842850" y="2759454"/>
              <a:ext cx="285410" cy="259028"/>
            </a:xfrm>
            <a:prstGeom prst="rect">
              <a:avLst/>
            </a:prstGeom>
          </p:spPr>
        </p:pic>
        <p:pic>
          <p:nvPicPr>
            <p:cNvPr id="26" name="Picture 16">
              <a:extLst>
                <a:ext uri="{FF2B5EF4-FFF2-40B4-BE49-F238E27FC236}">
                  <a16:creationId xmlns:a16="http://schemas.microsoft.com/office/drawing/2014/main" id="{3D501559-BF1B-8796-09A4-AB2AFDBA458E}"/>
                </a:ext>
              </a:extLst>
            </p:cNvPr>
            <p:cNvPicPr>
              <a:picLocks noChangeAspect="1"/>
            </p:cNvPicPr>
            <p:nvPr/>
          </p:nvPicPr>
          <p:blipFill>
            <a:blip r:embed="rId7"/>
            <a:stretch>
              <a:fillRect/>
            </a:stretch>
          </p:blipFill>
          <p:spPr>
            <a:xfrm>
              <a:off x="4929584" y="1129208"/>
              <a:ext cx="334384" cy="294504"/>
            </a:xfrm>
            <a:prstGeom prst="rect">
              <a:avLst/>
            </a:prstGeom>
          </p:spPr>
        </p:pic>
      </p:grpSp>
      <p:sp>
        <p:nvSpPr>
          <p:cNvPr id="27" name="TextBox 45">
            <a:extLst>
              <a:ext uri="{FF2B5EF4-FFF2-40B4-BE49-F238E27FC236}">
                <a16:creationId xmlns:a16="http://schemas.microsoft.com/office/drawing/2014/main" id="{2B1089E9-A049-4E7B-A562-2EA8E4245FB5}"/>
              </a:ext>
            </a:extLst>
          </p:cNvPr>
          <p:cNvSpPr txBox="1"/>
          <p:nvPr/>
        </p:nvSpPr>
        <p:spPr>
          <a:xfrm>
            <a:off x="482041" y="2285149"/>
            <a:ext cx="11514487" cy="461665"/>
          </a:xfrm>
          <a:prstGeom prst="rect">
            <a:avLst/>
          </a:prstGeom>
          <a:noFill/>
        </p:spPr>
        <p:txBody>
          <a:bodyPr wrap="square" rtlCol="0">
            <a:spAutoFit/>
          </a:bodyPr>
          <a:lstStyle/>
          <a:p>
            <a:pPr lvl="0">
              <a:defRPr/>
            </a:pPr>
            <a:r>
              <a:rPr lang="en-US" sz="2400" dirty="0">
                <a:solidFill>
                  <a:prstClr val="black"/>
                </a:solidFill>
              </a:rPr>
              <a:t>How to train SVM in Hyperbolic spaces in federated settings</a:t>
            </a:r>
            <a:r>
              <a:rPr lang="en-US" sz="2400" dirty="0"/>
              <a:t>?</a:t>
            </a:r>
            <a:r>
              <a:rPr lang="en-US" sz="2400" dirty="0">
                <a:solidFill>
                  <a:prstClr val="black"/>
                </a:solidFill>
              </a:rPr>
              <a:t>   </a:t>
            </a:r>
          </a:p>
        </p:txBody>
      </p:sp>
    </p:spTree>
    <p:extLst>
      <p:ext uri="{BB962C8B-B14F-4D97-AF65-F5344CB8AC3E}">
        <p14:creationId xmlns:p14="http://schemas.microsoft.com/office/powerpoint/2010/main" val="20597544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Challenges (caused by data </a:t>
            </a:r>
            <a:r>
              <a:rPr lang="en-US" sz="2400" dirty="0" err="1">
                <a:solidFill>
                  <a:prstClr val="black"/>
                </a:solidFill>
              </a:rPr>
              <a:t>hetereogeneity</a:t>
            </a:r>
            <a:r>
              <a:rPr lang="en-US" sz="2400" dirty="0">
                <a:solidFill>
                  <a:prstClr val="black"/>
                </a:solidFill>
              </a:rPr>
              <a:t>)</a:t>
            </a:r>
          </a:p>
        </p:txBody>
      </p:sp>
      <p:sp>
        <p:nvSpPr>
          <p:cNvPr id="3" name="矩形 2"/>
          <p:cNvSpPr/>
          <p:nvPr/>
        </p:nvSpPr>
        <p:spPr>
          <a:xfrm>
            <a:off x="969464" y="1701399"/>
            <a:ext cx="10253072" cy="369332"/>
          </a:xfrm>
          <a:prstGeom prst="rect">
            <a:avLst/>
          </a:prstGeom>
        </p:spPr>
        <p:txBody>
          <a:bodyPr wrap="square">
            <a:spAutoFit/>
          </a:bodyPr>
          <a:lstStyle/>
          <a:p>
            <a:pPr>
              <a:buClrTx/>
              <a:buFont typeface="Arial" panose="020B0604020202020204" pitchFamily="34" charset="0"/>
              <a:buChar char="•"/>
            </a:pPr>
            <a:r>
              <a:rPr lang="en-US" dirty="0">
                <a:cs typeface="Arial" panose="020B0604020202020204" pitchFamily="34" charset="0"/>
              </a:rPr>
              <a:t>Misaligned reference points (used to define the Hyperbolic spaces) across different clients </a:t>
            </a:r>
            <a:endParaRPr lang="en-US" b="1" dirty="0">
              <a:cs typeface="Arial" panose="020B0604020202020204" pitchFamily="34" charset="0"/>
            </a:endParaRPr>
          </a:p>
        </p:txBody>
      </p:sp>
      <p:pic>
        <p:nvPicPr>
          <p:cNvPr id="12" name="Picture 2" descr="Hyperbolic plane isometry - Encycl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938" y="3472840"/>
            <a:ext cx="3610876" cy="1739239"/>
          </a:xfrm>
          <a:prstGeom prst="rect">
            <a:avLst/>
          </a:prstGeom>
          <a:noFill/>
          <a:extLst>
            <a:ext uri="{909E8E84-426E-40DD-AFC4-6F175D3DCCD1}">
              <a14:hiddenFill xmlns:a14="http://schemas.microsoft.com/office/drawing/2010/main">
                <a:solidFill>
                  <a:srgbClr val="FFFFFF"/>
                </a:solidFill>
              </a14:hiddenFill>
            </a:ext>
          </a:extLst>
        </p:spPr>
      </p:pic>
      <p:sp>
        <p:nvSpPr>
          <p:cNvPr id="14" name="椭圆 13"/>
          <p:cNvSpPr/>
          <p:nvPr/>
        </p:nvSpPr>
        <p:spPr>
          <a:xfrm>
            <a:off x="2180692" y="457272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1133278" y="5334448"/>
            <a:ext cx="1706207" cy="261610"/>
          </a:xfrm>
          <a:prstGeom prst="rect">
            <a:avLst/>
          </a:prstGeom>
        </p:spPr>
        <p:txBody>
          <a:bodyPr wrap="square">
            <a:spAutoFit/>
          </a:bodyPr>
          <a:lstStyle/>
          <a:p>
            <a:r>
              <a:rPr lang="en-US" sz="1100" dirty="0">
                <a:cs typeface="Arial" panose="020B0604020202020204" pitchFamily="34" charset="0"/>
              </a:rPr>
              <a:t>Reference point at client 1</a:t>
            </a:r>
            <a:endParaRPr lang="en-US" sz="1100" dirty="0"/>
          </a:p>
        </p:txBody>
      </p:sp>
      <p:sp>
        <p:nvSpPr>
          <p:cNvPr id="16" name="矩形 15"/>
          <p:cNvSpPr/>
          <p:nvPr/>
        </p:nvSpPr>
        <p:spPr>
          <a:xfrm>
            <a:off x="3074585" y="5334448"/>
            <a:ext cx="1803364" cy="261610"/>
          </a:xfrm>
          <a:prstGeom prst="rect">
            <a:avLst/>
          </a:prstGeom>
        </p:spPr>
        <p:txBody>
          <a:bodyPr wrap="square">
            <a:spAutoFit/>
          </a:bodyPr>
          <a:lstStyle/>
          <a:p>
            <a:r>
              <a:rPr lang="en-US" sz="1100" dirty="0">
                <a:cs typeface="Arial" panose="020B0604020202020204" pitchFamily="34" charset="0"/>
              </a:rPr>
              <a:t>Reference point at client 2</a:t>
            </a:r>
            <a:endParaRPr lang="en-US" sz="1100" dirty="0"/>
          </a:p>
        </p:txBody>
      </p:sp>
      <p:sp>
        <p:nvSpPr>
          <p:cNvPr id="17" name="椭圆 16"/>
          <p:cNvSpPr/>
          <p:nvPr/>
        </p:nvSpPr>
        <p:spPr>
          <a:xfrm>
            <a:off x="3916782" y="444318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箭头连接符 4"/>
          <p:cNvCxnSpPr>
            <a:stCxn id="14" idx="4"/>
          </p:cNvCxnSpPr>
          <p:nvPr/>
        </p:nvCxnSpPr>
        <p:spPr>
          <a:xfrm flipH="1">
            <a:off x="2135632" y="4664164"/>
            <a:ext cx="90780" cy="6702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3976267" y="4534624"/>
            <a:ext cx="116181" cy="7998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7054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1184990"/>
            <a:ext cx="11514487" cy="461665"/>
          </a:xfrm>
          <a:prstGeom prst="rect">
            <a:avLst/>
          </a:prstGeom>
          <a:noFill/>
        </p:spPr>
        <p:txBody>
          <a:bodyPr wrap="square" rtlCol="0">
            <a:spAutoFit/>
          </a:bodyPr>
          <a:lstStyle/>
          <a:p>
            <a:pPr lvl="0">
              <a:defRPr/>
            </a:pPr>
            <a:r>
              <a:rPr lang="en-US" sz="2400" dirty="0">
                <a:solidFill>
                  <a:prstClr val="black"/>
                </a:solidFill>
              </a:rPr>
              <a:t>Challenges (caused by data </a:t>
            </a:r>
            <a:r>
              <a:rPr lang="en-US" sz="2400" dirty="0" err="1">
                <a:solidFill>
                  <a:prstClr val="black"/>
                </a:solidFill>
              </a:rPr>
              <a:t>hetereogeneity</a:t>
            </a:r>
            <a:r>
              <a:rPr lang="en-US" sz="2400" dirty="0">
                <a:solidFill>
                  <a:prstClr val="black"/>
                </a:solidFill>
              </a:rPr>
              <a:t>)</a:t>
            </a:r>
          </a:p>
        </p:txBody>
      </p:sp>
      <p:sp>
        <p:nvSpPr>
          <p:cNvPr id="3" name="矩形 2"/>
          <p:cNvSpPr/>
          <p:nvPr/>
        </p:nvSpPr>
        <p:spPr>
          <a:xfrm>
            <a:off x="969464" y="1701399"/>
            <a:ext cx="10253072" cy="646331"/>
          </a:xfrm>
          <a:prstGeom prst="rect">
            <a:avLst/>
          </a:prstGeom>
        </p:spPr>
        <p:txBody>
          <a:bodyPr wrap="square">
            <a:spAutoFit/>
          </a:bodyPr>
          <a:lstStyle/>
          <a:p>
            <a:pPr>
              <a:buClrTx/>
              <a:buFont typeface="Arial" panose="020B0604020202020204" pitchFamily="34" charset="0"/>
              <a:buChar char="•"/>
            </a:pPr>
            <a:r>
              <a:rPr lang="en-US" dirty="0">
                <a:cs typeface="Arial" panose="020B0604020202020204" pitchFamily="34" charset="0"/>
              </a:rPr>
              <a:t>Misaligned reference points (used to define the Hyperbolic spaces) across different clients </a:t>
            </a:r>
            <a:endParaRPr lang="en-US" b="1" dirty="0">
              <a:cs typeface="Arial" panose="020B0604020202020204" pitchFamily="34" charset="0"/>
            </a:endParaRPr>
          </a:p>
          <a:p>
            <a:pPr>
              <a:buClrTx/>
              <a:buFont typeface="Arial" panose="020B0604020202020204" pitchFamily="34" charset="0"/>
              <a:buChar char="•"/>
            </a:pPr>
            <a:r>
              <a:rPr lang="en-US" dirty="0">
                <a:solidFill>
                  <a:srgbClr val="FF0000"/>
                </a:solidFill>
                <a:cs typeface="Arial" panose="020B0604020202020204" pitchFamily="34" charset="0"/>
              </a:rPr>
              <a:t>Label switching </a:t>
            </a:r>
            <a:r>
              <a:rPr lang="en-US" dirty="0">
                <a:cs typeface="Arial" panose="020B0604020202020204" pitchFamily="34" charset="0"/>
              </a:rPr>
              <a:t>(do not arise in unlabeled learning such as clustering)</a:t>
            </a:r>
            <a:endParaRPr lang="en-US" b="1" dirty="0">
              <a:solidFill>
                <a:srgbClr val="FF0000"/>
              </a:solidFill>
              <a:cs typeface="Arial" panose="020B0604020202020204" pitchFamily="34" charset="0"/>
            </a:endParaRPr>
          </a:p>
        </p:txBody>
      </p:sp>
      <p:pic>
        <p:nvPicPr>
          <p:cNvPr id="12" name="Picture 2" descr="Hyperbolic plane isometry - Encycl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938" y="3472840"/>
            <a:ext cx="3610876" cy="1739239"/>
          </a:xfrm>
          <a:prstGeom prst="rect">
            <a:avLst/>
          </a:prstGeom>
          <a:noFill/>
          <a:extLst>
            <a:ext uri="{909E8E84-426E-40DD-AFC4-6F175D3DCCD1}">
              <a14:hiddenFill xmlns:a14="http://schemas.microsoft.com/office/drawing/2010/main">
                <a:solidFill>
                  <a:srgbClr val="FFFFFF"/>
                </a:solidFill>
              </a14:hiddenFill>
            </a:ext>
          </a:extLst>
        </p:spPr>
      </p:pic>
      <p:sp>
        <p:nvSpPr>
          <p:cNvPr id="14" name="椭圆 13"/>
          <p:cNvSpPr/>
          <p:nvPr/>
        </p:nvSpPr>
        <p:spPr>
          <a:xfrm>
            <a:off x="2180692" y="457272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1133278" y="5334448"/>
            <a:ext cx="1706207" cy="261610"/>
          </a:xfrm>
          <a:prstGeom prst="rect">
            <a:avLst/>
          </a:prstGeom>
        </p:spPr>
        <p:txBody>
          <a:bodyPr wrap="square">
            <a:spAutoFit/>
          </a:bodyPr>
          <a:lstStyle/>
          <a:p>
            <a:r>
              <a:rPr lang="en-US" sz="1100" dirty="0">
                <a:cs typeface="Arial" panose="020B0604020202020204" pitchFamily="34" charset="0"/>
              </a:rPr>
              <a:t>Reference point at client 1</a:t>
            </a:r>
            <a:endParaRPr lang="en-US" sz="1100" dirty="0"/>
          </a:p>
        </p:txBody>
      </p:sp>
      <p:sp>
        <p:nvSpPr>
          <p:cNvPr id="16" name="矩形 15"/>
          <p:cNvSpPr/>
          <p:nvPr/>
        </p:nvSpPr>
        <p:spPr>
          <a:xfrm>
            <a:off x="3074585" y="5334448"/>
            <a:ext cx="1803364" cy="261610"/>
          </a:xfrm>
          <a:prstGeom prst="rect">
            <a:avLst/>
          </a:prstGeom>
        </p:spPr>
        <p:txBody>
          <a:bodyPr wrap="square">
            <a:spAutoFit/>
          </a:bodyPr>
          <a:lstStyle/>
          <a:p>
            <a:r>
              <a:rPr lang="en-US" sz="1100" dirty="0">
                <a:cs typeface="Arial" panose="020B0604020202020204" pitchFamily="34" charset="0"/>
              </a:rPr>
              <a:t>Reference point at client 2</a:t>
            </a:r>
            <a:endParaRPr lang="en-US" sz="1100" dirty="0"/>
          </a:p>
        </p:txBody>
      </p:sp>
      <p:sp>
        <p:nvSpPr>
          <p:cNvPr id="17" name="椭圆 16"/>
          <p:cNvSpPr/>
          <p:nvPr/>
        </p:nvSpPr>
        <p:spPr>
          <a:xfrm>
            <a:off x="3916782" y="444318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箭头连接符 4"/>
          <p:cNvCxnSpPr>
            <a:stCxn id="14" idx="4"/>
          </p:cNvCxnSpPr>
          <p:nvPr/>
        </p:nvCxnSpPr>
        <p:spPr>
          <a:xfrm flipH="1">
            <a:off x="2135632" y="4664164"/>
            <a:ext cx="90780" cy="6702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3976267" y="4534624"/>
            <a:ext cx="116181" cy="7998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9159206" y="3528784"/>
            <a:ext cx="1828800" cy="1828800"/>
            <a:chOff x="819608" y="3013749"/>
            <a:chExt cx="1387856" cy="1394793"/>
          </a:xfrm>
        </p:grpSpPr>
        <p:pic>
          <p:nvPicPr>
            <p:cNvPr id="25" name="Picture 132">
              <a:extLst>
                <a:ext uri="{FF2B5EF4-FFF2-40B4-BE49-F238E27FC236}">
                  <a16:creationId xmlns:a16="http://schemas.microsoft.com/office/drawing/2014/main" id="{27AB1EB5-ACC4-5014-695C-B570CAB3ACBE}"/>
                </a:ext>
              </a:extLst>
            </p:cNvPr>
            <p:cNvPicPr>
              <a:picLocks noChangeAspect="1"/>
            </p:cNvPicPr>
            <p:nvPr/>
          </p:nvPicPr>
          <p:blipFill>
            <a:blip r:embed="rId4"/>
            <a:stretch>
              <a:fillRect/>
            </a:stretch>
          </p:blipFill>
          <p:spPr>
            <a:xfrm>
              <a:off x="819608" y="3013749"/>
              <a:ext cx="1387856" cy="1394793"/>
            </a:xfrm>
            <a:custGeom>
              <a:avLst/>
              <a:gdLst>
                <a:gd name="connsiteX0" fmla="*/ 479 w 1387856"/>
                <a:gd name="connsiteY0" fmla="*/ 322 h 1394793"/>
                <a:gd name="connsiteX1" fmla="*/ 1388335 w 1387856"/>
                <a:gd name="connsiteY1" fmla="*/ 322 h 1394793"/>
                <a:gd name="connsiteX2" fmla="*/ 1388335 w 1387856"/>
                <a:gd name="connsiteY2" fmla="*/ 1395115 h 1394793"/>
                <a:gd name="connsiteX3" fmla="*/ 479 w 1387856"/>
                <a:gd name="connsiteY3" fmla="*/ 1395115 h 1394793"/>
              </a:gdLst>
              <a:ahLst/>
              <a:cxnLst>
                <a:cxn ang="0">
                  <a:pos x="connsiteX0" y="connsiteY0"/>
                </a:cxn>
                <a:cxn ang="0">
                  <a:pos x="connsiteX1" y="connsiteY1"/>
                </a:cxn>
                <a:cxn ang="0">
                  <a:pos x="connsiteX2" y="connsiteY2"/>
                </a:cxn>
                <a:cxn ang="0">
                  <a:pos x="connsiteX3" y="connsiteY3"/>
                </a:cxn>
              </a:cxnLst>
              <a:rect l="l" t="t" r="r" b="b"/>
              <a:pathLst>
                <a:path w="1387856" h="1394793">
                  <a:moveTo>
                    <a:pt x="479" y="322"/>
                  </a:moveTo>
                  <a:lnTo>
                    <a:pt x="1388335" y="322"/>
                  </a:lnTo>
                  <a:lnTo>
                    <a:pt x="1388335" y="1395115"/>
                  </a:lnTo>
                  <a:lnTo>
                    <a:pt x="479" y="1395115"/>
                  </a:lnTo>
                  <a:close/>
                </a:path>
              </a:pathLst>
            </a:custGeom>
          </p:spPr>
        </p:pic>
        <p:pic>
          <p:nvPicPr>
            <p:cNvPr id="26" name="Picture 134">
              <a:extLst>
                <a:ext uri="{FF2B5EF4-FFF2-40B4-BE49-F238E27FC236}">
                  <a16:creationId xmlns:a16="http://schemas.microsoft.com/office/drawing/2014/main" id="{C240B9FA-C559-5521-FAAE-0F4F90E50C96}"/>
                </a:ext>
              </a:extLst>
            </p:cNvPr>
            <p:cNvPicPr>
              <a:picLocks noChangeAspect="1"/>
            </p:cNvPicPr>
            <p:nvPr/>
          </p:nvPicPr>
          <p:blipFill>
            <a:blip r:embed="rId5"/>
            <a:stretch>
              <a:fillRect/>
            </a:stretch>
          </p:blipFill>
          <p:spPr>
            <a:xfrm>
              <a:off x="1499479" y="3135484"/>
              <a:ext cx="181883" cy="158029"/>
            </a:xfrm>
            <a:custGeom>
              <a:avLst/>
              <a:gdLst>
                <a:gd name="connsiteX0" fmla="*/ 499 w 181883"/>
                <a:gd name="connsiteY0" fmla="*/ 193 h 158029"/>
                <a:gd name="connsiteX1" fmla="*/ 182382 w 181883"/>
                <a:gd name="connsiteY1" fmla="*/ 193 h 158029"/>
                <a:gd name="connsiteX2" fmla="*/ 182382 w 181883"/>
                <a:gd name="connsiteY2" fmla="*/ 158222 h 158029"/>
                <a:gd name="connsiteX3" fmla="*/ 499 w 181883"/>
                <a:gd name="connsiteY3" fmla="*/ 158222 h 158029"/>
              </a:gdLst>
              <a:ahLst/>
              <a:cxnLst>
                <a:cxn ang="0">
                  <a:pos x="connsiteX0" y="connsiteY0"/>
                </a:cxn>
                <a:cxn ang="0">
                  <a:pos x="connsiteX1" y="connsiteY1"/>
                </a:cxn>
                <a:cxn ang="0">
                  <a:pos x="connsiteX2" y="connsiteY2"/>
                </a:cxn>
                <a:cxn ang="0">
                  <a:pos x="connsiteX3" y="connsiteY3"/>
                </a:cxn>
              </a:cxnLst>
              <a:rect l="l" t="t" r="r" b="b"/>
              <a:pathLst>
                <a:path w="181883" h="158029">
                  <a:moveTo>
                    <a:pt x="499" y="193"/>
                  </a:moveTo>
                  <a:lnTo>
                    <a:pt x="182382" y="193"/>
                  </a:lnTo>
                  <a:lnTo>
                    <a:pt x="182382" y="158222"/>
                  </a:lnTo>
                  <a:lnTo>
                    <a:pt x="499" y="158222"/>
                  </a:lnTo>
                  <a:close/>
                </a:path>
              </a:pathLst>
            </a:custGeom>
          </p:spPr>
        </p:pic>
        <p:pic>
          <p:nvPicPr>
            <p:cNvPr id="27" name="Picture 135">
              <a:extLst>
                <a:ext uri="{FF2B5EF4-FFF2-40B4-BE49-F238E27FC236}">
                  <a16:creationId xmlns:a16="http://schemas.microsoft.com/office/drawing/2014/main" id="{4DB4A74E-74C7-BEDD-9713-E51B5F942188}"/>
                </a:ext>
              </a:extLst>
            </p:cNvPr>
            <p:cNvPicPr>
              <a:picLocks noChangeAspect="1"/>
            </p:cNvPicPr>
            <p:nvPr/>
          </p:nvPicPr>
          <p:blipFill>
            <a:blip r:embed="rId6"/>
            <a:stretch>
              <a:fillRect/>
            </a:stretch>
          </p:blipFill>
          <p:spPr>
            <a:xfrm>
              <a:off x="1640077" y="4018940"/>
              <a:ext cx="187846" cy="77523"/>
            </a:xfrm>
            <a:custGeom>
              <a:avLst/>
              <a:gdLst>
                <a:gd name="connsiteX0" fmla="*/ 536 w 187846"/>
                <a:gd name="connsiteY0" fmla="*/ 411 h 77523"/>
                <a:gd name="connsiteX1" fmla="*/ 188383 w 187846"/>
                <a:gd name="connsiteY1" fmla="*/ 411 h 77523"/>
                <a:gd name="connsiteX2" fmla="*/ 188383 w 187846"/>
                <a:gd name="connsiteY2" fmla="*/ 77935 h 77523"/>
                <a:gd name="connsiteX3" fmla="*/ 536 w 187846"/>
                <a:gd name="connsiteY3" fmla="*/ 77935 h 77523"/>
              </a:gdLst>
              <a:ahLst/>
              <a:cxnLst>
                <a:cxn ang="0">
                  <a:pos x="connsiteX0" y="connsiteY0"/>
                </a:cxn>
                <a:cxn ang="0">
                  <a:pos x="connsiteX1" y="connsiteY1"/>
                </a:cxn>
                <a:cxn ang="0">
                  <a:pos x="connsiteX2" y="connsiteY2"/>
                </a:cxn>
                <a:cxn ang="0">
                  <a:pos x="connsiteX3" y="connsiteY3"/>
                </a:cxn>
              </a:cxnLst>
              <a:rect l="l" t="t" r="r" b="b"/>
              <a:pathLst>
                <a:path w="187846" h="77523">
                  <a:moveTo>
                    <a:pt x="536" y="411"/>
                  </a:moveTo>
                  <a:lnTo>
                    <a:pt x="188383" y="411"/>
                  </a:lnTo>
                  <a:lnTo>
                    <a:pt x="188383" y="77935"/>
                  </a:lnTo>
                  <a:lnTo>
                    <a:pt x="536" y="77935"/>
                  </a:lnTo>
                  <a:close/>
                </a:path>
              </a:pathLst>
            </a:custGeom>
          </p:spPr>
        </p:pic>
      </p:grpSp>
      <p:grpSp>
        <p:nvGrpSpPr>
          <p:cNvPr id="10" name="组合 9"/>
          <p:cNvGrpSpPr/>
          <p:nvPr/>
        </p:nvGrpSpPr>
        <p:grpSpPr>
          <a:xfrm>
            <a:off x="6830279" y="3530468"/>
            <a:ext cx="1828800" cy="1828800"/>
            <a:chOff x="5410051" y="3530468"/>
            <a:chExt cx="1828800" cy="1828800"/>
          </a:xfrm>
        </p:grpSpPr>
        <p:pic>
          <p:nvPicPr>
            <p:cNvPr id="29" name="Picture 133">
              <a:extLst>
                <a:ext uri="{FF2B5EF4-FFF2-40B4-BE49-F238E27FC236}">
                  <a16:creationId xmlns:a16="http://schemas.microsoft.com/office/drawing/2014/main" id="{882FCCA7-E679-D231-8964-CD1EE28BD4B0}"/>
                </a:ext>
              </a:extLst>
            </p:cNvPr>
            <p:cNvPicPr>
              <a:picLocks noChangeAspect="1"/>
            </p:cNvPicPr>
            <p:nvPr/>
          </p:nvPicPr>
          <p:blipFill>
            <a:blip r:embed="rId7"/>
            <a:stretch>
              <a:fillRect/>
            </a:stretch>
          </p:blipFill>
          <p:spPr>
            <a:xfrm>
              <a:off x="5410051" y="3530468"/>
              <a:ext cx="1828800" cy="1828800"/>
            </a:xfrm>
            <a:custGeom>
              <a:avLst/>
              <a:gdLst>
                <a:gd name="connsiteX0" fmla="*/ 476 w 1394793"/>
                <a:gd name="connsiteY0" fmla="*/ -94 h 1387856"/>
                <a:gd name="connsiteX1" fmla="*/ 1395270 w 1394793"/>
                <a:gd name="connsiteY1" fmla="*/ -94 h 1387856"/>
                <a:gd name="connsiteX2" fmla="*/ 1395270 w 1394793"/>
                <a:gd name="connsiteY2" fmla="*/ 1387762 h 1387856"/>
                <a:gd name="connsiteX3" fmla="*/ 476 w 1394793"/>
                <a:gd name="connsiteY3" fmla="*/ 1387762 h 1387856"/>
              </a:gdLst>
              <a:ahLst/>
              <a:cxnLst>
                <a:cxn ang="0">
                  <a:pos x="connsiteX0" y="connsiteY0"/>
                </a:cxn>
                <a:cxn ang="0">
                  <a:pos x="connsiteX1" y="connsiteY1"/>
                </a:cxn>
                <a:cxn ang="0">
                  <a:pos x="connsiteX2" y="connsiteY2"/>
                </a:cxn>
                <a:cxn ang="0">
                  <a:pos x="connsiteX3" y="connsiteY3"/>
                </a:cxn>
              </a:cxnLst>
              <a:rect l="l" t="t" r="r" b="b"/>
              <a:pathLst>
                <a:path w="1394793" h="1387856">
                  <a:moveTo>
                    <a:pt x="476" y="-94"/>
                  </a:moveTo>
                  <a:lnTo>
                    <a:pt x="1395270" y="-94"/>
                  </a:lnTo>
                  <a:lnTo>
                    <a:pt x="1395270" y="1387762"/>
                  </a:lnTo>
                  <a:lnTo>
                    <a:pt x="476" y="1387762"/>
                  </a:lnTo>
                  <a:close/>
                </a:path>
              </a:pathLst>
            </a:custGeom>
          </p:spPr>
        </p:pic>
        <p:pic>
          <p:nvPicPr>
            <p:cNvPr id="30" name="Picture 136">
              <a:extLst>
                <a:ext uri="{FF2B5EF4-FFF2-40B4-BE49-F238E27FC236}">
                  <a16:creationId xmlns:a16="http://schemas.microsoft.com/office/drawing/2014/main" id="{23A14364-F65F-4F02-C948-AC16E25ECE99}"/>
                </a:ext>
              </a:extLst>
            </p:cNvPr>
            <p:cNvPicPr>
              <a:picLocks noChangeAspect="1"/>
            </p:cNvPicPr>
            <p:nvPr/>
          </p:nvPicPr>
          <p:blipFill>
            <a:blip r:embed="rId5"/>
            <a:stretch>
              <a:fillRect/>
            </a:stretch>
          </p:blipFill>
          <p:spPr>
            <a:xfrm>
              <a:off x="6324452" y="5031822"/>
              <a:ext cx="238478" cy="208237"/>
            </a:xfrm>
            <a:custGeom>
              <a:avLst/>
              <a:gdLst>
                <a:gd name="connsiteX0" fmla="*/ 415 w 181883"/>
                <a:gd name="connsiteY0" fmla="*/ -168 h 158029"/>
                <a:gd name="connsiteX1" fmla="*/ 182298 w 181883"/>
                <a:gd name="connsiteY1" fmla="*/ -168 h 158029"/>
                <a:gd name="connsiteX2" fmla="*/ 182298 w 181883"/>
                <a:gd name="connsiteY2" fmla="*/ 157861 h 158029"/>
                <a:gd name="connsiteX3" fmla="*/ 415 w 181883"/>
                <a:gd name="connsiteY3" fmla="*/ 157861 h 158029"/>
              </a:gdLst>
              <a:ahLst/>
              <a:cxnLst>
                <a:cxn ang="0">
                  <a:pos x="connsiteX0" y="connsiteY0"/>
                </a:cxn>
                <a:cxn ang="0">
                  <a:pos x="connsiteX1" y="connsiteY1"/>
                </a:cxn>
                <a:cxn ang="0">
                  <a:pos x="connsiteX2" y="connsiteY2"/>
                </a:cxn>
                <a:cxn ang="0">
                  <a:pos x="connsiteX3" y="connsiteY3"/>
                </a:cxn>
              </a:cxnLst>
              <a:rect l="l" t="t" r="r" b="b"/>
              <a:pathLst>
                <a:path w="181883" h="158029">
                  <a:moveTo>
                    <a:pt x="415" y="-168"/>
                  </a:moveTo>
                  <a:lnTo>
                    <a:pt x="182298" y="-168"/>
                  </a:lnTo>
                  <a:lnTo>
                    <a:pt x="182298" y="157861"/>
                  </a:lnTo>
                  <a:lnTo>
                    <a:pt x="415" y="157861"/>
                  </a:lnTo>
                  <a:close/>
                </a:path>
              </a:pathLst>
            </a:custGeom>
          </p:spPr>
        </p:pic>
        <p:pic>
          <p:nvPicPr>
            <p:cNvPr id="31" name="Picture 137">
              <a:extLst>
                <a:ext uri="{FF2B5EF4-FFF2-40B4-BE49-F238E27FC236}">
                  <a16:creationId xmlns:a16="http://schemas.microsoft.com/office/drawing/2014/main" id="{D291DABF-0EEC-3EB6-6262-04BF4C3178D6}"/>
                </a:ext>
              </a:extLst>
            </p:cNvPr>
            <p:cNvPicPr>
              <a:picLocks noChangeAspect="1"/>
            </p:cNvPicPr>
            <p:nvPr/>
          </p:nvPicPr>
          <p:blipFill>
            <a:blip r:embed="rId6"/>
            <a:stretch>
              <a:fillRect/>
            </a:stretch>
          </p:blipFill>
          <p:spPr>
            <a:xfrm>
              <a:off x="5758343" y="3933273"/>
              <a:ext cx="246297" cy="102153"/>
            </a:xfrm>
            <a:custGeom>
              <a:avLst/>
              <a:gdLst>
                <a:gd name="connsiteX0" fmla="*/ 500 w 187846"/>
                <a:gd name="connsiteY0" fmla="*/ 27 h 77523"/>
                <a:gd name="connsiteX1" fmla="*/ 188347 w 187846"/>
                <a:gd name="connsiteY1" fmla="*/ 27 h 77523"/>
                <a:gd name="connsiteX2" fmla="*/ 188347 w 187846"/>
                <a:gd name="connsiteY2" fmla="*/ 77551 h 77523"/>
                <a:gd name="connsiteX3" fmla="*/ 500 w 187846"/>
                <a:gd name="connsiteY3" fmla="*/ 77551 h 77523"/>
              </a:gdLst>
              <a:ahLst/>
              <a:cxnLst>
                <a:cxn ang="0">
                  <a:pos x="connsiteX0" y="connsiteY0"/>
                </a:cxn>
                <a:cxn ang="0">
                  <a:pos x="connsiteX1" y="connsiteY1"/>
                </a:cxn>
                <a:cxn ang="0">
                  <a:pos x="connsiteX2" y="connsiteY2"/>
                </a:cxn>
                <a:cxn ang="0">
                  <a:pos x="connsiteX3" y="connsiteY3"/>
                </a:cxn>
              </a:cxnLst>
              <a:rect l="l" t="t" r="r" b="b"/>
              <a:pathLst>
                <a:path w="187846" h="77523">
                  <a:moveTo>
                    <a:pt x="500" y="27"/>
                  </a:moveTo>
                  <a:lnTo>
                    <a:pt x="188347" y="27"/>
                  </a:lnTo>
                  <a:lnTo>
                    <a:pt x="188347" y="77551"/>
                  </a:lnTo>
                  <a:lnTo>
                    <a:pt x="500" y="77551"/>
                  </a:lnTo>
                  <a:close/>
                </a:path>
              </a:pathLst>
            </a:custGeom>
          </p:spPr>
        </p:pic>
      </p:grpSp>
      <p:sp>
        <p:nvSpPr>
          <p:cNvPr id="32" name="矩形 31"/>
          <p:cNvSpPr/>
          <p:nvPr/>
        </p:nvSpPr>
        <p:spPr>
          <a:xfrm>
            <a:off x="7424868" y="5465253"/>
            <a:ext cx="853105" cy="276999"/>
          </a:xfrm>
          <a:prstGeom prst="rect">
            <a:avLst/>
          </a:prstGeom>
        </p:spPr>
        <p:txBody>
          <a:bodyPr wrap="square">
            <a:spAutoFit/>
          </a:bodyPr>
          <a:lstStyle/>
          <a:p>
            <a:r>
              <a:rPr lang="en-US" sz="1200" dirty="0">
                <a:cs typeface="Arial" panose="020B0604020202020204" pitchFamily="34" charset="0"/>
              </a:rPr>
              <a:t>Client1</a:t>
            </a:r>
            <a:endParaRPr lang="en-US" sz="1200" dirty="0"/>
          </a:p>
        </p:txBody>
      </p:sp>
      <p:sp>
        <p:nvSpPr>
          <p:cNvPr id="33" name="矩形 32"/>
          <p:cNvSpPr/>
          <p:nvPr/>
        </p:nvSpPr>
        <p:spPr>
          <a:xfrm>
            <a:off x="9748365" y="5465253"/>
            <a:ext cx="853105" cy="276999"/>
          </a:xfrm>
          <a:prstGeom prst="rect">
            <a:avLst/>
          </a:prstGeom>
        </p:spPr>
        <p:txBody>
          <a:bodyPr wrap="square">
            <a:spAutoFit/>
          </a:bodyPr>
          <a:lstStyle/>
          <a:p>
            <a:r>
              <a:rPr lang="en-US" sz="1200" dirty="0">
                <a:cs typeface="Arial" panose="020B0604020202020204" pitchFamily="34" charset="0"/>
              </a:rPr>
              <a:t>Client2</a:t>
            </a:r>
            <a:endParaRPr lang="en-US" sz="1200" dirty="0"/>
          </a:p>
        </p:txBody>
      </p:sp>
    </p:spTree>
    <p:extLst>
      <p:ext uri="{BB962C8B-B14F-4D97-AF65-F5344CB8AC3E}">
        <p14:creationId xmlns:p14="http://schemas.microsoft.com/office/powerpoint/2010/main" val="32604453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4537686"/>
            <a:ext cx="11514487" cy="461665"/>
          </a:xfrm>
          <a:prstGeom prst="rect">
            <a:avLst/>
          </a:prstGeom>
          <a:noFill/>
        </p:spPr>
        <p:txBody>
          <a:bodyPr wrap="square" rtlCol="0">
            <a:spAutoFit/>
          </a:bodyPr>
          <a:lstStyle/>
          <a:p>
            <a:pPr lvl="0">
              <a:defRPr/>
            </a:pPr>
            <a:r>
              <a:rPr lang="en-US" sz="2400" dirty="0">
                <a:solidFill>
                  <a:prstClr val="black"/>
                </a:solidFill>
              </a:rPr>
              <a:t>Framework</a:t>
            </a:r>
          </a:p>
        </p:txBody>
      </p:sp>
      <p:sp>
        <p:nvSpPr>
          <p:cNvPr id="3" name="矩形 2"/>
          <p:cNvSpPr/>
          <p:nvPr/>
        </p:nvSpPr>
        <p:spPr>
          <a:xfrm>
            <a:off x="932485" y="4999351"/>
            <a:ext cx="10253072" cy="369332"/>
          </a:xfrm>
          <a:prstGeom prst="rect">
            <a:avLst/>
          </a:prstGeom>
        </p:spPr>
        <p:txBody>
          <a:bodyPr wrap="square">
            <a:spAutoFit/>
          </a:bodyPr>
          <a:lstStyle/>
          <a:p>
            <a:pPr>
              <a:buClrTx/>
              <a:buFont typeface="Arial" panose="020B0604020202020204" pitchFamily="34" charset="0"/>
              <a:buChar char="•"/>
            </a:pPr>
            <a:r>
              <a:rPr lang="en-US" dirty="0">
                <a:cs typeface="Arial" panose="020B0604020202020204" pitchFamily="34" charset="0"/>
              </a:rPr>
              <a:t>Aggregate the quantized convex hull to find reference points</a:t>
            </a:r>
          </a:p>
        </p:txBody>
      </p:sp>
      <p:pic>
        <p:nvPicPr>
          <p:cNvPr id="18" name="Picture 4">
            <a:extLst>
              <a:ext uri="{FF2B5EF4-FFF2-40B4-BE49-F238E27FC236}">
                <a16:creationId xmlns:a16="http://schemas.microsoft.com/office/drawing/2014/main" id="{8ED38C12-22D6-C36A-9E03-5AD115946B1C}"/>
              </a:ext>
            </a:extLst>
          </p:cNvPr>
          <p:cNvPicPr>
            <a:picLocks noChangeAspect="1"/>
          </p:cNvPicPr>
          <p:nvPr/>
        </p:nvPicPr>
        <p:blipFill>
          <a:blip r:embed="rId3"/>
          <a:stretch>
            <a:fillRect/>
          </a:stretch>
        </p:blipFill>
        <p:spPr>
          <a:xfrm>
            <a:off x="267821" y="1291643"/>
            <a:ext cx="11582400" cy="3061435"/>
          </a:xfrm>
          <a:prstGeom prst="rect">
            <a:avLst/>
          </a:prstGeom>
        </p:spPr>
      </p:pic>
    </p:spTree>
    <p:extLst>
      <p:ext uri="{BB962C8B-B14F-4D97-AF65-F5344CB8AC3E}">
        <p14:creationId xmlns:p14="http://schemas.microsoft.com/office/powerpoint/2010/main" val="40634288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4537686"/>
            <a:ext cx="11514487" cy="461665"/>
          </a:xfrm>
          <a:prstGeom prst="rect">
            <a:avLst/>
          </a:prstGeom>
          <a:noFill/>
        </p:spPr>
        <p:txBody>
          <a:bodyPr wrap="square" rtlCol="0">
            <a:spAutoFit/>
          </a:bodyPr>
          <a:lstStyle/>
          <a:p>
            <a:pPr lvl="0">
              <a:defRPr/>
            </a:pPr>
            <a:r>
              <a:rPr lang="en-US" sz="2400" dirty="0">
                <a:solidFill>
                  <a:prstClr val="black"/>
                </a:solidFill>
              </a:rPr>
              <a:t>Framework</a:t>
            </a:r>
          </a:p>
        </p:txBody>
      </p:sp>
      <p:sp>
        <p:nvSpPr>
          <p:cNvPr id="3" name="矩形 2"/>
          <p:cNvSpPr/>
          <p:nvPr/>
        </p:nvSpPr>
        <p:spPr>
          <a:xfrm>
            <a:off x="932485" y="4999351"/>
            <a:ext cx="10253072" cy="646331"/>
          </a:xfrm>
          <a:prstGeom prst="rect">
            <a:avLst/>
          </a:prstGeom>
        </p:spPr>
        <p:txBody>
          <a:bodyPr wrap="square">
            <a:spAutoFit/>
          </a:bodyPr>
          <a:lstStyle/>
          <a:p>
            <a:pPr>
              <a:buClrTx/>
              <a:buFont typeface="Arial" panose="020B0604020202020204" pitchFamily="34" charset="0"/>
              <a:buChar char="•"/>
            </a:pPr>
            <a:r>
              <a:rPr lang="en-US" dirty="0">
                <a:cs typeface="Arial" panose="020B0604020202020204" pitchFamily="34" charset="0"/>
              </a:rPr>
              <a:t>Aggregate the quantized convex hull to find reference points</a:t>
            </a:r>
          </a:p>
          <a:p>
            <a:pPr>
              <a:buClrTx/>
              <a:buFont typeface="Arial" panose="020B0604020202020204" pitchFamily="34" charset="0"/>
              <a:buChar char="•"/>
            </a:pPr>
            <a:r>
              <a:rPr lang="en-US" dirty="0">
                <a:cs typeface="Arial" panose="020B0604020202020204" pitchFamily="34" charset="0"/>
              </a:rPr>
              <a:t>Solving label switching through coding theory</a:t>
            </a:r>
          </a:p>
        </p:txBody>
      </p:sp>
      <p:pic>
        <p:nvPicPr>
          <p:cNvPr id="18" name="Picture 4">
            <a:extLst>
              <a:ext uri="{FF2B5EF4-FFF2-40B4-BE49-F238E27FC236}">
                <a16:creationId xmlns:a16="http://schemas.microsoft.com/office/drawing/2014/main" id="{8ED38C12-22D6-C36A-9E03-5AD115946B1C}"/>
              </a:ext>
            </a:extLst>
          </p:cNvPr>
          <p:cNvPicPr>
            <a:picLocks noChangeAspect="1"/>
          </p:cNvPicPr>
          <p:nvPr/>
        </p:nvPicPr>
        <p:blipFill>
          <a:blip r:embed="rId3"/>
          <a:stretch>
            <a:fillRect/>
          </a:stretch>
        </p:blipFill>
        <p:spPr>
          <a:xfrm>
            <a:off x="267821" y="1291643"/>
            <a:ext cx="11582400" cy="3061435"/>
          </a:xfrm>
          <a:prstGeom prst="rect">
            <a:avLst/>
          </a:prstGeom>
        </p:spPr>
      </p:pic>
    </p:spTree>
    <p:extLst>
      <p:ext uri="{BB962C8B-B14F-4D97-AF65-F5344CB8AC3E}">
        <p14:creationId xmlns:p14="http://schemas.microsoft.com/office/powerpoint/2010/main" val="414990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45">
            <a:extLst>
              <a:ext uri="{FF2B5EF4-FFF2-40B4-BE49-F238E27FC236}">
                <a16:creationId xmlns:a16="http://schemas.microsoft.com/office/drawing/2014/main" id="{2B1089E9-A049-4E7B-A562-2EA8E4245FB5}"/>
              </a:ext>
            </a:extLst>
          </p:cNvPr>
          <p:cNvSpPr txBox="1"/>
          <p:nvPr/>
        </p:nvSpPr>
        <p:spPr>
          <a:xfrm>
            <a:off x="482042" y="4537686"/>
            <a:ext cx="11514487" cy="461665"/>
          </a:xfrm>
          <a:prstGeom prst="rect">
            <a:avLst/>
          </a:prstGeom>
          <a:noFill/>
        </p:spPr>
        <p:txBody>
          <a:bodyPr wrap="square" rtlCol="0">
            <a:spAutoFit/>
          </a:bodyPr>
          <a:lstStyle/>
          <a:p>
            <a:pPr lvl="0">
              <a:defRPr/>
            </a:pPr>
            <a:r>
              <a:rPr lang="en-US" sz="2400" dirty="0">
                <a:solidFill>
                  <a:prstClr val="black"/>
                </a:solidFill>
              </a:rPr>
              <a:t>Framework</a:t>
            </a:r>
          </a:p>
        </p:txBody>
      </p:sp>
      <p:sp>
        <p:nvSpPr>
          <p:cNvPr id="3" name="矩形 2"/>
          <p:cNvSpPr/>
          <p:nvPr/>
        </p:nvSpPr>
        <p:spPr>
          <a:xfrm>
            <a:off x="932485" y="4999351"/>
            <a:ext cx="10253072" cy="646331"/>
          </a:xfrm>
          <a:prstGeom prst="rect">
            <a:avLst/>
          </a:prstGeom>
        </p:spPr>
        <p:txBody>
          <a:bodyPr wrap="square">
            <a:spAutoFit/>
          </a:bodyPr>
          <a:lstStyle/>
          <a:p>
            <a:pPr>
              <a:buClrTx/>
              <a:buFont typeface="Arial" panose="020B0604020202020204" pitchFamily="34" charset="0"/>
              <a:buChar char="•"/>
            </a:pPr>
            <a:r>
              <a:rPr lang="en-US" dirty="0">
                <a:cs typeface="Arial" panose="020B0604020202020204" pitchFamily="34" charset="0"/>
              </a:rPr>
              <a:t>Aggregate the quantized convex hull to find reference points</a:t>
            </a:r>
          </a:p>
          <a:p>
            <a:pPr>
              <a:buClrTx/>
              <a:buFont typeface="Arial" panose="020B0604020202020204" pitchFamily="34" charset="0"/>
              <a:buChar char="•"/>
            </a:pPr>
            <a:r>
              <a:rPr lang="en-US" dirty="0">
                <a:cs typeface="Arial" panose="020B0604020202020204" pitchFamily="34" charset="0"/>
              </a:rPr>
              <a:t>Solving label switching through coding theory</a:t>
            </a:r>
          </a:p>
        </p:txBody>
      </p:sp>
      <p:pic>
        <p:nvPicPr>
          <p:cNvPr id="18" name="Picture 4">
            <a:extLst>
              <a:ext uri="{FF2B5EF4-FFF2-40B4-BE49-F238E27FC236}">
                <a16:creationId xmlns:a16="http://schemas.microsoft.com/office/drawing/2014/main" id="{8ED38C12-22D6-C36A-9E03-5AD115946B1C}"/>
              </a:ext>
            </a:extLst>
          </p:cNvPr>
          <p:cNvPicPr>
            <a:picLocks noChangeAspect="1"/>
          </p:cNvPicPr>
          <p:nvPr/>
        </p:nvPicPr>
        <p:blipFill>
          <a:blip r:embed="rId3"/>
          <a:stretch>
            <a:fillRect/>
          </a:stretch>
        </p:blipFill>
        <p:spPr>
          <a:xfrm>
            <a:off x="267821" y="1291643"/>
            <a:ext cx="11582400" cy="3061435"/>
          </a:xfrm>
          <a:prstGeom prst="rect">
            <a:avLst/>
          </a:prstGeom>
        </p:spPr>
      </p:pic>
      <p:sp>
        <p:nvSpPr>
          <p:cNvPr id="2" name="矩形 1"/>
          <p:cNvSpPr/>
          <p:nvPr/>
        </p:nvSpPr>
        <p:spPr>
          <a:xfrm>
            <a:off x="411910" y="5738015"/>
            <a:ext cx="11368179" cy="461665"/>
          </a:xfrm>
          <a:prstGeom prst="rect">
            <a:avLst/>
          </a:prstGeom>
        </p:spPr>
        <p:txBody>
          <a:bodyPr wrap="square">
            <a:spAutoFit/>
          </a:bodyPr>
          <a:lstStyle/>
          <a:p>
            <a:pPr>
              <a:buClrTx/>
            </a:pPr>
            <a:r>
              <a:rPr lang="en-US" sz="2400" dirty="0">
                <a:solidFill>
                  <a:srgbClr val="FF0000"/>
                </a:solidFill>
                <a:cs typeface="Arial" panose="020B0604020202020204" pitchFamily="34" charset="0"/>
              </a:rPr>
              <a:t>Privacy leakage </a:t>
            </a:r>
            <a:r>
              <a:rPr lang="en-US" sz="2400" dirty="0">
                <a:cs typeface="Arial" panose="020B0604020202020204" pitchFamily="34" charset="0"/>
              </a:rPr>
              <a:t>quantized by the number of points in the quantized convex hull</a:t>
            </a:r>
          </a:p>
        </p:txBody>
      </p:sp>
    </p:spTree>
    <p:extLst>
      <p:ext uri="{BB962C8B-B14F-4D97-AF65-F5344CB8AC3E}">
        <p14:creationId xmlns:p14="http://schemas.microsoft.com/office/powerpoint/2010/main" val="1478570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1" name="TextBox 45">
                <a:extLst>
                  <a:ext uri="{FF2B5EF4-FFF2-40B4-BE49-F238E27FC236}">
                    <a16:creationId xmlns:a16="http://schemas.microsoft.com/office/drawing/2014/main" id="{2B1089E9-A049-4E7B-A562-2EA8E4245FB5}"/>
                  </a:ext>
                </a:extLst>
              </p:cNvPr>
              <p:cNvSpPr txBox="1"/>
              <p:nvPr/>
            </p:nvSpPr>
            <p:spPr>
              <a:xfrm>
                <a:off x="482042" y="4802181"/>
                <a:ext cx="11514487" cy="461665"/>
              </a:xfrm>
              <a:prstGeom prst="rect">
                <a:avLst/>
              </a:prstGeom>
              <a:noFill/>
            </p:spPr>
            <p:txBody>
              <a:bodyPr wrap="square" rtlCol="0">
                <a:spAutoFit/>
              </a:bodyPr>
              <a:lstStyle/>
              <a:p>
                <a:pPr lvl="0">
                  <a:defRPr/>
                </a:pPr>
                <a:r>
                  <a:rPr lang="en-US" sz="2400" dirty="0">
                    <a:solidFill>
                      <a:prstClr val="black"/>
                    </a:solidFill>
                  </a:rPr>
                  <a:t>Encoding labels using </a:t>
                </a:r>
                <a14:m>
                  <m:oMath xmlns:m="http://schemas.openxmlformats.org/officeDocument/2006/math">
                    <m:sSub>
                      <m:sSubPr>
                        <m:ctrlPr>
                          <a:rPr lang="en-US" sz="2400" b="0" i="1" smtClean="0">
                            <a:solidFill>
                              <a:prstClr val="black"/>
                            </a:solidFill>
                            <a:latin typeface="Cambria Math" panose="02040503050406030204" pitchFamily="18" charset="0"/>
                          </a:rPr>
                        </m:ctrlPr>
                      </m:sSubPr>
                      <m:e>
                        <m:r>
                          <a:rPr lang="en-US" sz="2400" b="0" i="1" smtClean="0">
                            <a:solidFill>
                              <a:prstClr val="black"/>
                            </a:solidFill>
                            <a:latin typeface="Cambria Math" panose="02040503050406030204" pitchFamily="18" charset="0"/>
                          </a:rPr>
                          <m:t>𝐵</m:t>
                        </m:r>
                      </m:e>
                      <m:sub>
                        <m:r>
                          <a:rPr lang="en-US" sz="2400" b="0" i="1" smtClean="0">
                            <a:solidFill>
                              <a:prstClr val="black"/>
                            </a:solidFill>
                            <a:latin typeface="Cambria Math" panose="02040503050406030204" pitchFamily="18" charset="0"/>
                          </a:rPr>
                          <m:t>h</m:t>
                        </m:r>
                      </m:sub>
                    </m:sSub>
                  </m:oMath>
                </a14:m>
                <a:r>
                  <a:rPr lang="en-US" sz="2400" dirty="0">
                    <a:solidFill>
                      <a:prstClr val="black"/>
                    </a:solidFill>
                  </a:rPr>
                  <a:t> (</a:t>
                </a:r>
                <a14:m>
                  <m:oMath xmlns:m="http://schemas.openxmlformats.org/officeDocument/2006/math">
                    <m:r>
                      <a:rPr lang="en-US" sz="2400" b="0" i="1" dirty="0" smtClean="0">
                        <a:solidFill>
                          <a:prstClr val="black"/>
                        </a:solidFill>
                        <a:latin typeface="Cambria Math" panose="02040503050406030204" pitchFamily="18" charset="0"/>
                      </a:rPr>
                      <m:t>h</m:t>
                    </m:r>
                    <m:r>
                      <a:rPr lang="en-US" sz="2400" b="0" i="1" dirty="0" smtClean="0">
                        <a:solidFill>
                          <a:prstClr val="black"/>
                        </a:solidFill>
                        <a:latin typeface="Cambria Math" panose="02040503050406030204" pitchFamily="18" charset="0"/>
                      </a:rPr>
                      <m:t>=</m:t>
                    </m:r>
                    <m:r>
                      <a:rPr lang="en-US" sz="2400" b="0" i="1" dirty="0" smtClean="0">
                        <a:solidFill>
                          <a:prstClr val="black"/>
                        </a:solidFill>
                        <a:latin typeface="Cambria Math" panose="02040503050406030204" pitchFamily="18" charset="0"/>
                      </a:rPr>
                      <m:t>𝐿</m:t>
                    </m:r>
                  </m:oMath>
                </a14:m>
                <a:r>
                  <a:rPr lang="en-US" sz="2400" dirty="0">
                    <a:solidFill>
                      <a:prstClr val="black"/>
                    </a:solidFill>
                  </a:rPr>
                  <a:t>) sequences </a:t>
                </a:r>
              </a:p>
            </p:txBody>
          </p:sp>
        </mc:Choice>
        <mc:Fallback xmlns="">
          <p:sp>
            <p:nvSpPr>
              <p:cNvPr id="1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802181"/>
                <a:ext cx="11514487" cy="461665"/>
              </a:xfrm>
              <a:prstGeom prst="rect">
                <a:avLst/>
              </a:prstGeom>
              <a:blipFill>
                <a:blip r:embed="rId10"/>
                <a:stretch>
                  <a:fillRect l="-794" t="-10667" b="-30667"/>
                </a:stretch>
              </a:blipFill>
            </p:spPr>
            <p:txBody>
              <a:bodyPr/>
              <a:lstStyle/>
              <a:p>
                <a:r>
                  <a:rPr lang="en-US">
                    <a:noFill/>
                  </a:rPr>
                  <a:t> </a:t>
                </a:r>
              </a:p>
            </p:txBody>
          </p:sp>
        </mc:Fallback>
      </mc:AlternateContent>
      <p:pic>
        <p:nvPicPr>
          <p:cNvPr id="8" name="Graphic 4">
            <a:extLst>
              <a:ext uri="{FF2B5EF4-FFF2-40B4-BE49-F238E27FC236}">
                <a16:creationId xmlns:a16="http://schemas.microsoft.com/office/drawing/2014/main" id="{4702689A-D8D2-D68F-6A51-944D4200F5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39947" y="1265865"/>
            <a:ext cx="9536171" cy="3296311"/>
          </a:xfrm>
          <a:prstGeom prst="rect">
            <a:avLst/>
          </a:prstGeom>
        </p:spPr>
      </p:pic>
    </p:spTree>
    <p:extLst>
      <p:ext uri="{BB962C8B-B14F-4D97-AF65-F5344CB8AC3E}">
        <p14:creationId xmlns:p14="http://schemas.microsoft.com/office/powerpoint/2010/main" val="18648460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19"/>
          <p:cNvSpPr/>
          <p:nvPr/>
        </p:nvSpPr>
        <p:spPr>
          <a:xfrm>
            <a:off x="0" y="0"/>
            <a:ext cx="12192000" cy="9087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4546A">
                  <a:lumMod val="75000"/>
                </a:srgbClr>
              </a:solidFill>
              <a:effectLst/>
              <a:uLnTx/>
              <a:uFillTx/>
              <a:latin typeface="Calibri" panose="020F0502020204030204"/>
              <a:ea typeface="等线" panose="02010600030101010101" pitchFamily="2" charset="-122"/>
              <a:cs typeface="+mn-cs"/>
            </a:endParaRPr>
          </a:p>
        </p:txBody>
      </p:sp>
      <p:sp>
        <p:nvSpPr>
          <p:cNvPr id="19" name="标题 1"/>
          <p:cNvSpPr txBox="1">
            <a:spLocks/>
          </p:cNvSpPr>
          <p:nvPr/>
        </p:nvSpPr>
        <p:spPr>
          <a:xfrm>
            <a:off x="111762" y="-117140"/>
            <a:ext cx="1173845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defRPr/>
            </a:pP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F</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ederated</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c</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lassification in </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H</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yperbolic</a:t>
            </a:r>
            <a:r>
              <a:rPr lang="en-US" altLang="zh-CN" sz="3600" b="1" cap="all" dirty="0">
                <a:solidFill>
                  <a:srgbClr val="5B9BD5">
                    <a:lumMod val="75000"/>
                  </a:srgbClr>
                </a:solidFill>
                <a:latin typeface="Times New Roman" pitchFamily="18" charset="0"/>
                <a:ea typeface="Arial Unicode MS" pitchFamily="34" charset="-122"/>
                <a:cs typeface="Times New Roman" pitchFamily="18" charset="0"/>
              </a:rPr>
              <a:t> s</a:t>
            </a:r>
            <a:r>
              <a:rPr lang="en-US" altLang="zh-CN" sz="3200" b="1" cap="all" dirty="0">
                <a:solidFill>
                  <a:srgbClr val="5B9BD5">
                    <a:lumMod val="75000"/>
                  </a:srgbClr>
                </a:solidFill>
                <a:latin typeface="Times New Roman" pitchFamily="18" charset="0"/>
                <a:ea typeface="Arial Unicode MS" pitchFamily="34" charset="-122"/>
                <a:cs typeface="Times New Roman" pitchFamily="18" charset="0"/>
              </a:rPr>
              <a:t>paces</a:t>
            </a:r>
            <a:endParaRPr lang="en-US" altLang="zh-CN" sz="3600" b="1" cap="all" dirty="0">
              <a:solidFill>
                <a:srgbClr val="5B9BD5">
                  <a:lumMod val="75000"/>
                </a:srgbClr>
              </a:solidFill>
              <a:latin typeface="Times New Roman" pitchFamily="18" charset="0"/>
              <a:ea typeface="Arial Unicode MS" pitchFamily="34" charset="-122"/>
              <a:cs typeface="Times New Roman" pitchFamily="18" charset="0"/>
            </a:endParaRPr>
          </a:p>
        </p:txBody>
      </p:sp>
      <p:sp>
        <p:nvSpPr>
          <p:cNvPr id="13" name="AutoShape 4" descr="How to Draw A Hospital Step by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1" name="TextBox 45">
                <a:extLst>
                  <a:ext uri="{FF2B5EF4-FFF2-40B4-BE49-F238E27FC236}">
                    <a16:creationId xmlns:a16="http://schemas.microsoft.com/office/drawing/2014/main" id="{2B1089E9-A049-4E7B-A562-2EA8E4245FB5}"/>
                  </a:ext>
                </a:extLst>
              </p:cNvPr>
              <p:cNvSpPr txBox="1"/>
              <p:nvPr/>
            </p:nvSpPr>
            <p:spPr>
              <a:xfrm>
                <a:off x="482042" y="4802181"/>
                <a:ext cx="11514487" cy="461665"/>
              </a:xfrm>
              <a:prstGeom prst="rect">
                <a:avLst/>
              </a:prstGeom>
              <a:noFill/>
            </p:spPr>
            <p:txBody>
              <a:bodyPr wrap="square" rtlCol="0">
                <a:spAutoFit/>
              </a:bodyPr>
              <a:lstStyle/>
              <a:p>
                <a:pPr lvl="0">
                  <a:defRPr/>
                </a:pPr>
                <a:r>
                  <a:rPr lang="en-US" sz="2400" dirty="0">
                    <a:solidFill>
                      <a:prstClr val="black"/>
                    </a:solidFill>
                  </a:rPr>
                  <a:t>Encoding labels using </a:t>
                </a:r>
                <a14:m>
                  <m:oMath xmlns:m="http://schemas.openxmlformats.org/officeDocument/2006/math">
                    <m:sSub>
                      <m:sSubPr>
                        <m:ctrlPr>
                          <a:rPr lang="en-US" sz="2400" b="0" i="1" smtClean="0">
                            <a:solidFill>
                              <a:prstClr val="black"/>
                            </a:solidFill>
                            <a:latin typeface="Cambria Math" panose="02040503050406030204" pitchFamily="18" charset="0"/>
                          </a:rPr>
                        </m:ctrlPr>
                      </m:sSubPr>
                      <m:e>
                        <m:r>
                          <a:rPr lang="en-US" sz="2400" b="0" i="1" smtClean="0">
                            <a:solidFill>
                              <a:prstClr val="black"/>
                            </a:solidFill>
                            <a:latin typeface="Cambria Math" panose="02040503050406030204" pitchFamily="18" charset="0"/>
                          </a:rPr>
                          <m:t>𝐵</m:t>
                        </m:r>
                      </m:e>
                      <m:sub>
                        <m:r>
                          <a:rPr lang="en-US" sz="2400" b="0" i="1" smtClean="0">
                            <a:solidFill>
                              <a:prstClr val="black"/>
                            </a:solidFill>
                            <a:latin typeface="Cambria Math" panose="02040503050406030204" pitchFamily="18" charset="0"/>
                          </a:rPr>
                          <m:t>h</m:t>
                        </m:r>
                      </m:sub>
                    </m:sSub>
                  </m:oMath>
                </a14:m>
                <a:r>
                  <a:rPr lang="en-US" sz="2400" dirty="0">
                    <a:solidFill>
                      <a:prstClr val="black"/>
                    </a:solidFill>
                  </a:rPr>
                  <a:t> (</a:t>
                </a:r>
                <a14:m>
                  <m:oMath xmlns:m="http://schemas.openxmlformats.org/officeDocument/2006/math">
                    <m:r>
                      <a:rPr lang="en-US" sz="2400" b="0" i="1" dirty="0" smtClean="0">
                        <a:solidFill>
                          <a:prstClr val="black"/>
                        </a:solidFill>
                        <a:latin typeface="Cambria Math" panose="02040503050406030204" pitchFamily="18" charset="0"/>
                      </a:rPr>
                      <m:t>h</m:t>
                    </m:r>
                    <m:r>
                      <a:rPr lang="en-US" sz="2400" b="0" i="1" dirty="0" smtClean="0">
                        <a:solidFill>
                          <a:prstClr val="black"/>
                        </a:solidFill>
                        <a:latin typeface="Cambria Math" panose="02040503050406030204" pitchFamily="18" charset="0"/>
                      </a:rPr>
                      <m:t>=</m:t>
                    </m:r>
                    <m:r>
                      <a:rPr lang="en-US" sz="2400" b="0" i="1" dirty="0" smtClean="0">
                        <a:solidFill>
                          <a:prstClr val="black"/>
                        </a:solidFill>
                        <a:latin typeface="Cambria Math" panose="02040503050406030204" pitchFamily="18" charset="0"/>
                      </a:rPr>
                      <m:t>𝐿</m:t>
                    </m:r>
                  </m:oMath>
                </a14:m>
                <a:r>
                  <a:rPr lang="en-US" sz="2400" dirty="0">
                    <a:solidFill>
                      <a:prstClr val="black"/>
                    </a:solidFill>
                  </a:rPr>
                  <a:t>) sequences </a:t>
                </a:r>
              </a:p>
            </p:txBody>
          </p:sp>
        </mc:Choice>
        <mc:Fallback xmlns="">
          <p:sp>
            <p:nvSpPr>
              <p:cNvPr id="11" name="TextBox 45">
                <a:extLst>
                  <a:ext uri="{FF2B5EF4-FFF2-40B4-BE49-F238E27FC236}">
                    <a16:creationId xmlns:a16="http://schemas.microsoft.com/office/drawing/2014/main" id="{2B1089E9-A049-4E7B-A562-2EA8E4245FB5}"/>
                  </a:ext>
                </a:extLst>
              </p:cNvPr>
              <p:cNvSpPr txBox="1">
                <a:spLocks noRot="1" noChangeAspect="1" noMove="1" noResize="1" noEditPoints="1" noAdjustHandles="1" noChangeArrowheads="1" noChangeShapeType="1" noTextEdit="1"/>
              </p:cNvSpPr>
              <p:nvPr/>
            </p:nvSpPr>
            <p:spPr>
              <a:xfrm>
                <a:off x="482042" y="4802181"/>
                <a:ext cx="11514487" cy="461665"/>
              </a:xfrm>
              <a:prstGeom prst="rect">
                <a:avLst/>
              </a:prstGeom>
              <a:blipFill>
                <a:blip r:embed="rId10"/>
                <a:stretch>
                  <a:fillRect l="-794"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932485" y="5263846"/>
                <a:ext cx="10253072" cy="369332"/>
              </a:xfrm>
              <a:prstGeom prst="rect">
                <a:avLst/>
              </a:prstGeom>
            </p:spPr>
            <p:txBody>
              <a:bodyPr wrap="square">
                <a:spAutoFit/>
              </a:bodyPr>
              <a:lstStyle/>
              <a:p>
                <a:pPr>
                  <a:buClrTx/>
                  <a:buFont typeface="Arial" panose="020B0604020202020204" pitchFamily="34" charset="0"/>
                  <a:buChar char="•"/>
                </a:pP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𝐵</m:t>
                        </m:r>
                      </m:e>
                      <m:sub>
                        <m:r>
                          <a:rPr lang="en-US" i="1">
                            <a:solidFill>
                              <a:prstClr val="black"/>
                            </a:solidFill>
                            <a:latin typeface="Cambria Math" panose="02040503050406030204" pitchFamily="18" charset="0"/>
                          </a:rPr>
                          <m:t>h</m:t>
                        </m:r>
                      </m:sub>
                    </m:sSub>
                  </m:oMath>
                </a14:m>
                <a:r>
                  <a:rPr lang="en-US" dirty="0">
                    <a:solidFill>
                      <a:prstClr val="black"/>
                    </a:solidFill>
                  </a:rPr>
                  <a:t> (</a:t>
                </a:r>
                <a14:m>
                  <m:oMath xmlns:m="http://schemas.openxmlformats.org/officeDocument/2006/math">
                    <m:r>
                      <a:rPr lang="en-US" i="1" dirty="0">
                        <a:solidFill>
                          <a:prstClr val="black"/>
                        </a:solidFill>
                        <a:latin typeface="Cambria Math" panose="02040503050406030204" pitchFamily="18" charset="0"/>
                      </a:rPr>
                      <m:t>h</m:t>
                    </m:r>
                    <m:r>
                      <a:rPr lang="en-US" i="1" dirty="0">
                        <a:solidFill>
                          <a:prstClr val="black"/>
                        </a:solidFill>
                        <a:latin typeface="Cambria Math" panose="02040503050406030204" pitchFamily="18" charset="0"/>
                      </a:rPr>
                      <m:t>=</m:t>
                    </m:r>
                    <m:r>
                      <a:rPr lang="en-US" i="1" dirty="0">
                        <a:solidFill>
                          <a:prstClr val="black"/>
                        </a:solidFill>
                        <a:latin typeface="Cambria Math" panose="02040503050406030204" pitchFamily="18" charset="0"/>
                      </a:rPr>
                      <m:t>𝐿</m:t>
                    </m:r>
                  </m:oMath>
                </a14:m>
                <a:r>
                  <a:rPr lang="en-US" dirty="0">
                    <a:solidFill>
                      <a:prstClr val="black"/>
                    </a:solidFill>
                  </a:rPr>
                  <a:t>): </a:t>
                </a:r>
                <a:r>
                  <a:rPr lang="en-US" dirty="0">
                    <a:cs typeface="Arial" panose="020B0604020202020204" pitchFamily="34" charset="0"/>
                  </a:rPr>
                  <a:t>Uniquely determine constituent summands based on sums.</a:t>
                </a:r>
              </a:p>
            </p:txBody>
          </p:sp>
        </mc:Choice>
        <mc:Fallback xmlns="">
          <p:sp>
            <p:nvSpPr>
              <p:cNvPr id="3" name="矩形 2"/>
              <p:cNvSpPr>
                <a:spLocks noRot="1" noChangeAspect="1" noMove="1" noResize="1" noEditPoints="1" noAdjustHandles="1" noChangeArrowheads="1" noChangeShapeType="1" noTextEdit="1"/>
              </p:cNvSpPr>
              <p:nvPr/>
            </p:nvSpPr>
            <p:spPr>
              <a:xfrm>
                <a:off x="932485" y="5263846"/>
                <a:ext cx="10253072" cy="369332"/>
              </a:xfrm>
              <a:prstGeom prst="rect">
                <a:avLst/>
              </a:prstGeom>
              <a:blipFill>
                <a:blip r:embed="rId11"/>
                <a:stretch>
                  <a:fillRect l="-416" t="-8197" b="-24590"/>
                </a:stretch>
              </a:blipFill>
            </p:spPr>
            <p:txBody>
              <a:bodyPr/>
              <a:lstStyle/>
              <a:p>
                <a:r>
                  <a:rPr lang="en-US">
                    <a:noFill/>
                  </a:rPr>
                  <a:t> </a:t>
                </a:r>
              </a:p>
            </p:txBody>
          </p:sp>
        </mc:Fallback>
      </mc:AlternateContent>
      <p:pic>
        <p:nvPicPr>
          <p:cNvPr id="8" name="Graphic 4">
            <a:extLst>
              <a:ext uri="{FF2B5EF4-FFF2-40B4-BE49-F238E27FC236}">
                <a16:creationId xmlns:a16="http://schemas.microsoft.com/office/drawing/2014/main" id="{4702689A-D8D2-D68F-6A51-944D4200F5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9947" y="1265865"/>
            <a:ext cx="9536171" cy="3296311"/>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1339947" y="5722379"/>
                <a:ext cx="6598691" cy="369332"/>
              </a:xfrm>
              <a:prstGeom prst="rect">
                <a:avLst/>
              </a:prstGeom>
            </p:spPr>
            <p:txBody>
              <a:bodyPr wrap="square">
                <a:spAutoFit/>
              </a:bodyPr>
              <a:lstStyle/>
              <a:p>
                <a:pPr>
                  <a:buClrTx/>
                </a:pPr>
                <a14:m>
                  <m:oMath xmlns:m="http://schemas.openxmlformats.org/officeDocument/2006/math">
                    <m:sSub>
                      <m:sSubPr>
                        <m:ctrlPr>
                          <a:rPr lang="en-US" i="1" smtClean="0">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𝐵</m:t>
                        </m:r>
                      </m:e>
                      <m:sub>
                        <m:r>
                          <a:rPr lang="en-US" b="0" i="1" smtClean="0">
                            <a:solidFill>
                              <a:prstClr val="black"/>
                            </a:solidFill>
                            <a:latin typeface="Cambria Math" panose="02040503050406030204" pitchFamily="18" charset="0"/>
                          </a:rPr>
                          <m:t>2</m:t>
                        </m:r>
                      </m:sub>
                    </m:sSub>
                    <m:r>
                      <a:rPr lang="en-US" b="0" i="0" smtClean="0">
                        <a:solidFill>
                          <a:prstClr val="black"/>
                        </a:solidFill>
                        <a:latin typeface="Cambria Math" panose="02040503050406030204" pitchFamily="18" charset="0"/>
                      </a:rPr>
                      <m:t>={1,3,7,12}</m:t>
                    </m:r>
                  </m:oMath>
                </a14:m>
                <a:r>
                  <a:rPr lang="en-US" dirty="0">
                    <a:cs typeface="Arial" panose="020B0604020202020204" pitchFamily="34" charset="0"/>
                  </a:rPr>
                  <a:t>. </a:t>
                </a:r>
                <a14:m>
                  <m:oMath xmlns:m="http://schemas.openxmlformats.org/officeDocument/2006/math">
                    <m:r>
                      <a:rPr lang="en-US" b="0" i="1" smtClean="0">
                        <a:latin typeface="Cambria Math" panose="02040503050406030204" pitchFamily="18" charset="0"/>
                        <a:cs typeface="Arial" panose="020B0604020202020204" pitchFamily="34" charset="0"/>
                      </a:rPr>
                      <m:t>1+1=2</m:t>
                    </m:r>
                  </m:oMath>
                </a14:m>
                <a:r>
                  <a:rPr lang="en-US" dirty="0">
                    <a:cs typeface="Arial" panose="020B0604020202020204" pitchFamily="34" charset="0"/>
                  </a:rPr>
                  <a:t>, </a:t>
                </a:r>
                <a14:m>
                  <m:oMath xmlns:m="http://schemas.openxmlformats.org/officeDocument/2006/math">
                    <m:r>
                      <a:rPr lang="en-US" i="1" dirty="0">
                        <a:latin typeface="Cambria Math" panose="02040503050406030204" pitchFamily="18" charset="0"/>
                        <a:cs typeface="Arial" panose="020B0604020202020204" pitchFamily="34" charset="0"/>
                      </a:rPr>
                      <m:t>1+3=4</m:t>
                    </m:r>
                  </m:oMath>
                </a14:m>
                <a:r>
                  <a:rPr lang="en-US" dirty="0">
                    <a:cs typeface="Arial" panose="020B0604020202020204" pitchFamily="34" charset="0"/>
                  </a:rPr>
                  <a:t>, </a:t>
                </a:r>
                <a14:m>
                  <m:oMath xmlns:m="http://schemas.openxmlformats.org/officeDocument/2006/math">
                    <m:r>
                      <a:rPr lang="en-US" b="0" i="1" smtClean="0">
                        <a:latin typeface="Cambria Math" panose="02040503050406030204" pitchFamily="18" charset="0"/>
                        <a:cs typeface="Arial" panose="020B0604020202020204" pitchFamily="34" charset="0"/>
                      </a:rPr>
                      <m:t>3+3=6</m:t>
                    </m:r>
                    <m:r>
                      <a:rPr lang="en-US" b="0" i="0" smtClean="0">
                        <a:latin typeface="Cambria Math" panose="02040503050406030204" pitchFamily="18" charset="0"/>
                        <a:cs typeface="Arial" panose="020B0604020202020204" pitchFamily="34" charset="0"/>
                      </a:rPr>
                      <m:t>,</m:t>
                    </m:r>
                  </m:oMath>
                </a14:m>
                <a:r>
                  <a:rPr lang="en-US" dirty="0">
                    <a:cs typeface="Arial" panose="020B0604020202020204" pitchFamily="34" charset="0"/>
                  </a:rPr>
                  <a:t> </a:t>
                </a:r>
                <a14:m>
                  <m:oMath xmlns:m="http://schemas.openxmlformats.org/officeDocument/2006/math">
                    <m:r>
                      <a:rPr lang="en-US" b="0" i="1" dirty="0" smtClean="0">
                        <a:latin typeface="Cambria Math" panose="02040503050406030204" pitchFamily="18" charset="0"/>
                        <a:cs typeface="Arial" panose="020B0604020202020204" pitchFamily="34" charset="0"/>
                      </a:rPr>
                      <m:t>1+7=8</m:t>
                    </m:r>
                  </m:oMath>
                </a14:m>
                <a:r>
                  <a:rPr lang="en-US" dirty="0">
                    <a:cs typeface="Arial" panose="020B0604020202020204" pitchFamily="34" charset="0"/>
                  </a:rPr>
                  <a:t>, etc.</a:t>
                </a:r>
              </a:p>
            </p:txBody>
          </p:sp>
        </mc:Choice>
        <mc:Fallback xmlns="">
          <p:sp>
            <p:nvSpPr>
              <p:cNvPr id="9" name="矩形 8"/>
              <p:cNvSpPr>
                <a:spLocks noRot="1" noChangeAspect="1" noMove="1" noResize="1" noEditPoints="1" noAdjustHandles="1" noChangeArrowheads="1" noChangeShapeType="1" noTextEdit="1"/>
              </p:cNvSpPr>
              <p:nvPr/>
            </p:nvSpPr>
            <p:spPr>
              <a:xfrm>
                <a:off x="1339947" y="5722379"/>
                <a:ext cx="6598691" cy="369332"/>
              </a:xfrm>
              <a:prstGeom prst="rect">
                <a:avLst/>
              </a:prstGeom>
              <a:blipFill>
                <a:blip r:embed="rId14"/>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54770004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5680</TotalTime>
  <Words>8336</Words>
  <Application>Microsoft Office PowerPoint</Application>
  <PresentationFormat>Widescreen</PresentationFormat>
  <Paragraphs>948</Paragraphs>
  <Slides>125</Slides>
  <Notes>119</Notes>
  <HiddenSlides>24</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125</vt:i4>
      </vt:variant>
    </vt:vector>
  </HeadingPairs>
  <TitlesOfParts>
    <vt:vector size="136" baseType="lpstr">
      <vt:lpstr>Arial</vt:lpstr>
      <vt:lpstr>Arial Unicode MS</vt:lpstr>
      <vt:lpstr>Calibri</vt:lpstr>
      <vt:lpstr>Calibri Light</vt:lpstr>
      <vt:lpstr>Cambria Math</vt:lpstr>
      <vt:lpstr>Corbel</vt:lpstr>
      <vt:lpstr>Helvetica Neue</vt:lpstr>
      <vt:lpstr>Times New Roman</vt:lpstr>
      <vt:lpstr>Wingdings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Fundamental Challenges of Federated Learning</vt:lpstr>
      <vt:lpstr>Fundamental Challenges of Federated Learning</vt:lpstr>
      <vt:lpstr>Fundamental Challenges of Federated Learning</vt:lpstr>
      <vt:lpstr>Fundamental Challenges of Federated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Sima, Jin</dc:creator>
  <cp:lastModifiedBy>Wojciech Szpankowski</cp:lastModifiedBy>
  <cp:revision>273</cp:revision>
  <dcterms:created xsi:type="dcterms:W3CDTF">2024-02-02T03:18:55Z</dcterms:created>
  <dcterms:modified xsi:type="dcterms:W3CDTF">2025-10-19T17:51:02Z</dcterms:modified>
</cp:coreProperties>
</file>