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charts/chart1.xml" ContentType="application/vnd.openxmlformats-officedocument.drawingml.chart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50"/>
  </p:notesMasterIdLst>
  <p:handoutMasterIdLst>
    <p:handoutMasterId r:id="rId51"/>
  </p:handoutMasterIdLst>
  <p:sldIdLst>
    <p:sldId id="746" r:id="rId3"/>
    <p:sldId id="525" r:id="rId4"/>
    <p:sldId id="741" r:id="rId5"/>
    <p:sldId id="510" r:id="rId6"/>
    <p:sldId id="726" r:id="rId7"/>
    <p:sldId id="729" r:id="rId8"/>
    <p:sldId id="742" r:id="rId9"/>
    <p:sldId id="747" r:id="rId10"/>
    <p:sldId id="774" r:id="rId11"/>
    <p:sldId id="528" r:id="rId12"/>
    <p:sldId id="748" r:id="rId13"/>
    <p:sldId id="624" r:id="rId14"/>
    <p:sldId id="643" r:id="rId15"/>
    <p:sldId id="710" r:id="rId16"/>
    <p:sldId id="666" r:id="rId17"/>
    <p:sldId id="766" r:id="rId18"/>
    <p:sldId id="767" r:id="rId19"/>
    <p:sldId id="641" r:id="rId20"/>
    <p:sldId id="740" r:id="rId21"/>
    <p:sldId id="768" r:id="rId22"/>
    <p:sldId id="749" r:id="rId23"/>
    <p:sldId id="750" r:id="rId24"/>
    <p:sldId id="751" r:id="rId25"/>
    <p:sldId id="753" r:id="rId26"/>
    <p:sldId id="754" r:id="rId27"/>
    <p:sldId id="707" r:id="rId28"/>
    <p:sldId id="591" r:id="rId29"/>
    <p:sldId id="592" r:id="rId30"/>
    <p:sldId id="755" r:id="rId31"/>
    <p:sldId id="756" r:id="rId32"/>
    <p:sldId id="757" r:id="rId33"/>
    <p:sldId id="758" r:id="rId34"/>
    <p:sldId id="759" r:id="rId35"/>
    <p:sldId id="760" r:id="rId36"/>
    <p:sldId id="761" r:id="rId37"/>
    <p:sldId id="743" r:id="rId38"/>
    <p:sldId id="744" r:id="rId39"/>
    <p:sldId id="745" r:id="rId40"/>
    <p:sldId id="762" r:id="rId41"/>
    <p:sldId id="681" r:id="rId42"/>
    <p:sldId id="677" r:id="rId43"/>
    <p:sldId id="738" r:id="rId44"/>
    <p:sldId id="763" r:id="rId45"/>
    <p:sldId id="772" r:id="rId46"/>
    <p:sldId id="769" r:id="rId47"/>
    <p:sldId id="770" r:id="rId48"/>
    <p:sldId id="771" r:id="rId49"/>
  </p:sldIdLst>
  <p:sldSz cx="9144000" cy="6858000" type="screen4x3"/>
  <p:notesSz cx="7010400" cy="9296400"/>
  <p:embeddedFontLst>
    <p:embeddedFont>
      <p:font typeface="ＭＳ Ｐゴシック" panose="020B0600070205080204" pitchFamily="34" charset="-128"/>
      <p:regular r:id="rId52"/>
    </p:embeddedFont>
    <p:embeddedFont>
      <p:font typeface="Bell MT" panose="02020503060305020303" pitchFamily="18" charset="0"/>
      <p:regular r:id="rId53"/>
      <p:bold r:id="rId54"/>
      <p: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ontinuum Medium" panose="020B0604020202020204" charset="0"/>
      <p:regular r:id="rId60"/>
    </p:embeddedFont>
    <p:embeddedFont>
      <p:font typeface="Helvetica" panose="020B0604020202020204" pitchFamily="34" charset="0"/>
      <p:regular r:id="rId61"/>
      <p:bold r:id="rId62"/>
      <p:italic r:id="rId63"/>
      <p:boldItalic r:id="rId64"/>
    </p:embeddedFont>
    <p:embeddedFont>
      <p:font typeface="Trebuchet MS" panose="020B0603020202020204" pitchFamily="34" charset="0"/>
      <p:regular r:id="rId65"/>
      <p:bold r:id="rId66"/>
      <p:italic r:id="rId67"/>
      <p:boldItalic r:id="rId68"/>
    </p:embeddedFont>
    <p:embeddedFont>
      <p:font typeface="Cambria Math" panose="02040503050406030204" pitchFamily="18" charset="0"/>
      <p:regular r:id="rId69"/>
    </p:embeddedFont>
  </p:embeddedFontLst>
  <p:custDataLst>
    <p:tags r:id="rId7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Ts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9FFCE"/>
    <a:srgbClr val="0000CC"/>
    <a:srgbClr val="0000FF"/>
    <a:srgbClr val="A3D8FF"/>
    <a:srgbClr val="E1F2FF"/>
    <a:srgbClr val="EBFFED"/>
    <a:srgbClr val="E1FFE4"/>
    <a:srgbClr val="EBFFF4"/>
    <a:srgbClr val="F7FFF8"/>
    <a:srgbClr val="97F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8770" autoAdjust="0"/>
  </p:normalViewPr>
  <p:slideViewPr>
    <p:cSldViewPr snapToGrid="0" showGuides="1">
      <p:cViewPr>
        <p:scale>
          <a:sx n="90" d="100"/>
          <a:sy n="90" d="100"/>
        </p:scale>
        <p:origin x="-6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4" d="100"/>
          <a:sy n="74" d="100"/>
        </p:scale>
        <p:origin x="-4080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tags" Target="tags/tag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dirty="0"/>
              <a:t>Optimal Fold Distribution </a:t>
            </a:r>
          </a:p>
        </c:rich>
      </c:tx>
      <c:layout>
        <c:manualLayout>
          <c:xMode val="edge"/>
          <c:yMode val="edge"/>
          <c:x val="9.9066443813420238E-2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872709055355356"/>
          <c:y val="0.20918276853618553"/>
          <c:w val="0.71428632190351593"/>
          <c:h val="0.614525977825454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4586"/>
            </a:solidFill>
            <a:ln w="25400">
              <a:noFill/>
            </a:ln>
          </c:spPr>
          <c:invertIfNegative val="0"/>
          <c:val>
            <c:numRef>
              <c:f>Sheet1!$A$1:$A$41</c:f>
              <c:numCache>
                <c:formatCode>General</c:formatCode>
                <c:ptCount val="41"/>
                <c:pt idx="0">
                  <c:v>3.2470144578000001E-2</c:v>
                </c:pt>
                <c:pt idx="1">
                  <c:v>3.2237780807000002E-2</c:v>
                </c:pt>
                <c:pt idx="2">
                  <c:v>3.1942387013700002E-2</c:v>
                </c:pt>
                <c:pt idx="3">
                  <c:v>3.1835949013799998E-2</c:v>
                </c:pt>
                <c:pt idx="4">
                  <c:v>3.1651679458500004E-2</c:v>
                </c:pt>
                <c:pt idx="5">
                  <c:v>3.16328433194E-2</c:v>
                </c:pt>
                <c:pt idx="6">
                  <c:v>3.1597039607599998E-2</c:v>
                </c:pt>
                <c:pt idx="7">
                  <c:v>3.1222282879800001E-2</c:v>
                </c:pt>
                <c:pt idx="8">
                  <c:v>3.1091055688599999E-2</c:v>
                </c:pt>
                <c:pt idx="9">
                  <c:v>3.1083398160400001E-2</c:v>
                </c:pt>
                <c:pt idx="10">
                  <c:v>3.0887607704200001E-2</c:v>
                </c:pt>
                <c:pt idx="11">
                  <c:v>3.0237185752800003E-2</c:v>
                </c:pt>
                <c:pt idx="12">
                  <c:v>2.9929771201200002E-2</c:v>
                </c:pt>
                <c:pt idx="13">
                  <c:v>2.9819114863200002E-2</c:v>
                </c:pt>
                <c:pt idx="14">
                  <c:v>2.9622397521400001E-2</c:v>
                </c:pt>
                <c:pt idx="15">
                  <c:v>2.91407888963E-2</c:v>
                </c:pt>
                <c:pt idx="16">
                  <c:v>2.8938750019400002E-2</c:v>
                </c:pt>
                <c:pt idx="17">
                  <c:v>2.8265421933999998E-2</c:v>
                </c:pt>
                <c:pt idx="18">
                  <c:v>2.7866460405200001E-2</c:v>
                </c:pt>
                <c:pt idx="19">
                  <c:v>2.7734128062700002E-2</c:v>
                </c:pt>
                <c:pt idx="20">
                  <c:v>2.70731983668E-2</c:v>
                </c:pt>
                <c:pt idx="21">
                  <c:v>2.6240874499200002E-2</c:v>
                </c:pt>
                <c:pt idx="22">
                  <c:v>2.5624566898300002E-2</c:v>
                </c:pt>
                <c:pt idx="23">
                  <c:v>2.54812095515E-2</c:v>
                </c:pt>
                <c:pt idx="24">
                  <c:v>2.5413737431500001E-2</c:v>
                </c:pt>
                <c:pt idx="25">
                  <c:v>2.52658193414E-2</c:v>
                </c:pt>
                <c:pt idx="26">
                  <c:v>2.47791286125E-2</c:v>
                </c:pt>
                <c:pt idx="27">
                  <c:v>2.2131480302999999E-2</c:v>
                </c:pt>
                <c:pt idx="28">
                  <c:v>1.6454889998600002E-2</c:v>
                </c:pt>
                <c:pt idx="29">
                  <c:v>1.6204212391400002E-2</c:v>
                </c:pt>
                <c:pt idx="30">
                  <c:v>1.6143856520399999E-2</c:v>
                </c:pt>
                <c:pt idx="31">
                  <c:v>1.6134111367299999E-2</c:v>
                </c:pt>
                <c:pt idx="32">
                  <c:v>1.6118870827999999E-2</c:v>
                </c:pt>
                <c:pt idx="33">
                  <c:v>1.60356807866E-2</c:v>
                </c:pt>
                <c:pt idx="34">
                  <c:v>1.5831603673900001E-2</c:v>
                </c:pt>
                <c:pt idx="35">
                  <c:v>1.5089077265E-2</c:v>
                </c:pt>
                <c:pt idx="36">
                  <c:v>1.40188749007E-2</c:v>
                </c:pt>
                <c:pt idx="37">
                  <c:v>1.39994707069E-2</c:v>
                </c:pt>
                <c:pt idx="38">
                  <c:v>1.1019708898800001E-2</c:v>
                </c:pt>
                <c:pt idx="39">
                  <c:v>1.0925891168200001E-2</c:v>
                </c:pt>
                <c:pt idx="40">
                  <c:v>1.0807549603E-2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386880"/>
        <c:axId val="35388416"/>
      </c:barChart>
      <c:catAx>
        <c:axId val="35386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35388416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35388416"/>
        <c:scaling>
          <c:orientation val="minMax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35386880"/>
        <c:crosses val="autoZero"/>
        <c:crossBetween val="between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image" Target="../media/image8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0"/>
            <a:ext cx="3037523" cy="464662"/>
          </a:xfrm>
          <a:prstGeom prst="rect">
            <a:avLst/>
          </a:prstGeom>
        </p:spPr>
        <p:txBody>
          <a:bodyPr vert="horz" lIns="93097" tIns="46549" rIns="93097" bIns="4654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3" y="0"/>
            <a:ext cx="3037523" cy="464662"/>
          </a:xfrm>
          <a:prstGeom prst="rect">
            <a:avLst/>
          </a:prstGeom>
        </p:spPr>
        <p:txBody>
          <a:bodyPr vert="horz" lIns="93097" tIns="46549" rIns="93097" bIns="4654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8830153"/>
            <a:ext cx="5932365" cy="464662"/>
          </a:xfrm>
          <a:prstGeom prst="rect">
            <a:avLst/>
          </a:prstGeom>
        </p:spPr>
        <p:txBody>
          <a:bodyPr vert="horz" lIns="93097" tIns="46549" rIns="93097" bIns="4654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Site Visit: Purdue </a:t>
            </a:r>
            <a:r>
              <a:rPr lang="en-US" err="1"/>
              <a:t>UniversityScience</a:t>
            </a:r>
            <a:r>
              <a:rPr lang="en-US"/>
              <a:t> of Information, September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167004" y="8830153"/>
            <a:ext cx="841819" cy="464662"/>
          </a:xfrm>
          <a:prstGeom prst="rect">
            <a:avLst/>
          </a:prstGeom>
        </p:spPr>
        <p:txBody>
          <a:bodyPr vert="horz" lIns="93097" tIns="46549" rIns="93097" bIns="4654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1749C4-F97F-4008-AA1B-A52242A461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41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0"/>
            <a:ext cx="3037523" cy="464662"/>
          </a:xfrm>
          <a:prstGeom prst="rect">
            <a:avLst/>
          </a:prstGeom>
        </p:spPr>
        <p:txBody>
          <a:bodyPr vert="horz" lIns="93097" tIns="46549" rIns="93097" bIns="4654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293" y="0"/>
            <a:ext cx="3037523" cy="464662"/>
          </a:xfrm>
          <a:prstGeom prst="rect">
            <a:avLst/>
          </a:prstGeom>
        </p:spPr>
        <p:txBody>
          <a:bodyPr vert="horz" lIns="93097" tIns="46549" rIns="93097" bIns="4654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1807134-B104-49C7-B6EC-5FA38F59B107}" type="datetimeFigureOut">
              <a:rPr lang="en-US"/>
              <a:pPr>
                <a:defRPr/>
              </a:pPr>
              <a:t>9/4/2014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97" tIns="46549" rIns="93097" bIns="4654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23" y="4415084"/>
            <a:ext cx="5608954" cy="4183539"/>
          </a:xfrm>
          <a:prstGeom prst="rect">
            <a:avLst/>
          </a:prstGeom>
        </p:spPr>
        <p:txBody>
          <a:bodyPr vert="horz" lIns="93097" tIns="46549" rIns="93097" bIns="4654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8830153"/>
            <a:ext cx="3037523" cy="464662"/>
          </a:xfrm>
          <a:prstGeom prst="rect">
            <a:avLst/>
          </a:prstGeom>
        </p:spPr>
        <p:txBody>
          <a:bodyPr vert="horz" lIns="93097" tIns="46549" rIns="93097" bIns="4654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293" y="8830153"/>
            <a:ext cx="3037523" cy="464662"/>
          </a:xfrm>
          <a:prstGeom prst="rect">
            <a:avLst/>
          </a:prstGeom>
        </p:spPr>
        <p:txBody>
          <a:bodyPr vert="horz" lIns="93097" tIns="46549" rIns="93097" bIns="4654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4C029BC-D4BF-4161-BEA0-98D6718850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434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1527" indent="-285201">
              <a:defRPr>
                <a:solidFill>
                  <a:schemeClr val="tx1"/>
                </a:solidFill>
                <a:latin typeface="Arial" charset="0"/>
              </a:defRPr>
            </a:lvl2pPr>
            <a:lvl3pPr marL="1140810" indent="-228163">
              <a:defRPr>
                <a:solidFill>
                  <a:schemeClr val="tx1"/>
                </a:solidFill>
                <a:latin typeface="Arial" charset="0"/>
              </a:defRPr>
            </a:lvl3pPr>
            <a:lvl4pPr marL="1597134" indent="-228163">
              <a:defRPr>
                <a:solidFill>
                  <a:schemeClr val="tx1"/>
                </a:solidFill>
                <a:latin typeface="Arial" charset="0"/>
              </a:defRPr>
            </a:lvl4pPr>
            <a:lvl5pPr marL="2053456" indent="-228163">
              <a:defRPr>
                <a:solidFill>
                  <a:schemeClr val="tx1"/>
                </a:solidFill>
                <a:latin typeface="Arial" charset="0"/>
              </a:defRPr>
            </a:lvl5pPr>
            <a:lvl6pPr marL="2509779" indent="-228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6104" indent="-228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427" indent="-228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8752" indent="-228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2DE7E2-C284-4F53-AFFA-E2155C0C1852}" type="slidenum">
              <a:rPr 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38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1527" indent="-285201">
              <a:defRPr>
                <a:solidFill>
                  <a:schemeClr val="tx1"/>
                </a:solidFill>
                <a:latin typeface="Arial" charset="0"/>
              </a:defRPr>
            </a:lvl2pPr>
            <a:lvl3pPr marL="1140810" indent="-228163">
              <a:defRPr>
                <a:solidFill>
                  <a:schemeClr val="tx1"/>
                </a:solidFill>
                <a:latin typeface="Arial" charset="0"/>
              </a:defRPr>
            </a:lvl3pPr>
            <a:lvl4pPr marL="1597134" indent="-228163">
              <a:defRPr>
                <a:solidFill>
                  <a:schemeClr val="tx1"/>
                </a:solidFill>
                <a:latin typeface="Arial" charset="0"/>
              </a:defRPr>
            </a:lvl4pPr>
            <a:lvl5pPr marL="2053456" indent="-228163">
              <a:defRPr>
                <a:solidFill>
                  <a:schemeClr val="tx1"/>
                </a:solidFill>
                <a:latin typeface="Arial" charset="0"/>
              </a:defRPr>
            </a:lvl5pPr>
            <a:lvl6pPr marL="2509779" indent="-228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6104" indent="-228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427" indent="-228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8752" indent="-228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B9D565-23BA-4394-AD56-EA5D904A916C}" type="slidenum">
              <a:rPr 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160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/>
          <p:nvPr userDrawn="1"/>
        </p:nvSpPr>
        <p:spPr>
          <a:xfrm>
            <a:off x="7086600" y="0"/>
            <a:ext cx="2057400" cy="6324600"/>
          </a:xfrm>
          <a:prstGeom prst="rect">
            <a:avLst/>
          </a:prstGeom>
          <a:gradFill>
            <a:gsLst>
              <a:gs pos="0">
                <a:schemeClr val="tx1">
                  <a:alpha val="32000"/>
                </a:schemeClr>
              </a:gs>
              <a:gs pos="59000">
                <a:schemeClr val="tx1">
                  <a:alpha val="41000"/>
                </a:schemeClr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6" descr="information_full pag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/>
          <p:nvPr userDrawn="1"/>
        </p:nvSpPr>
        <p:spPr bwMode="invGray">
          <a:xfrm>
            <a:off x="7400925" y="0"/>
            <a:ext cx="174307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19"/>
          <p:cNvSpPr/>
          <p:nvPr userDrawn="1"/>
        </p:nvSpPr>
        <p:spPr bwMode="invGray">
          <a:xfrm>
            <a:off x="554038" y="2427288"/>
            <a:ext cx="5943600" cy="1600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"/>
                </a:schemeClr>
              </a:gs>
              <a:gs pos="13000">
                <a:schemeClr val="tx1">
                  <a:alpha val="35000"/>
                </a:schemeClr>
              </a:gs>
              <a:gs pos="43000">
                <a:schemeClr val="tx1">
                  <a:alpha val="89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8"/>
          <p:cNvSpPr txBox="1"/>
          <p:nvPr userDrawn="1"/>
        </p:nvSpPr>
        <p:spPr>
          <a:xfrm>
            <a:off x="0" y="6400800"/>
            <a:ext cx="3200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C9FFCE"/>
                </a:solidFill>
                <a:latin typeface="+mn-lt"/>
              </a:rPr>
              <a:t>National Science Foundation</a:t>
            </a:r>
            <a:r>
              <a:rPr lang="en-US" sz="1000">
                <a:solidFill>
                  <a:srgbClr val="0DFF7A"/>
                </a:solidFill>
                <a:latin typeface="+mn-lt"/>
              </a:rPr>
              <a:t/>
            </a:r>
            <a:br>
              <a:rPr lang="en-US" sz="1000">
                <a:solidFill>
                  <a:srgbClr val="0DFF7A"/>
                </a:solidFill>
                <a:latin typeface="+mn-lt"/>
              </a:rPr>
            </a:br>
            <a:r>
              <a:rPr lang="en-US" sz="1000">
                <a:solidFill>
                  <a:srgbClr val="E1F2FF"/>
                </a:solidFill>
                <a:latin typeface="+mn-lt"/>
              </a:rPr>
              <a:t>Science  &amp; Technology Centers Program</a:t>
            </a:r>
            <a:endParaRPr lang="en-US" sz="1050">
              <a:solidFill>
                <a:srgbClr val="E1F2FF"/>
              </a:solidFill>
              <a:latin typeface="+mn-lt"/>
            </a:endParaRPr>
          </a:p>
        </p:txBody>
      </p:sp>
      <p:sp>
        <p:nvSpPr>
          <p:cNvPr id="9" name="TextBox 16"/>
          <p:cNvSpPr txBox="1"/>
          <p:nvPr userDrawn="1"/>
        </p:nvSpPr>
        <p:spPr>
          <a:xfrm>
            <a:off x="7086600" y="1639888"/>
            <a:ext cx="1905000" cy="452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Bryn Mawr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Howard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MIT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Princeton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Purdue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Stanford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UC Berkeley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UC San Diego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latin typeface="+mn-lt"/>
              </a:rPr>
              <a:t>UIUC</a:t>
            </a:r>
            <a:endParaRPr lang="en-US">
              <a:latin typeface="+mn-lt"/>
            </a:endParaRPr>
          </a:p>
        </p:txBody>
      </p:sp>
      <p:pic>
        <p:nvPicPr>
          <p:cNvPr id="10" name="Picture 28" descr="Sci-Info-Mar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293688"/>
            <a:ext cx="12080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claude shannon.bmp"/>
          <p:cNvPicPr>
            <a:picLocks noChangeAspect="1"/>
          </p:cNvPicPr>
          <p:nvPr userDrawn="1"/>
        </p:nvPicPr>
        <p:blipFill>
          <a:blip r:embed="rId4" cstate="print">
            <a:lum bright="2000" contrast="5000"/>
          </a:blip>
          <a:stretch>
            <a:fillRect/>
          </a:stretch>
        </p:blipFill>
        <p:spPr>
          <a:xfrm>
            <a:off x="2745960" y="3951248"/>
            <a:ext cx="1639285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 extrusionH="114300" contourW="38100">
            <a:bevelT w="165100" prst="coolSlant"/>
            <a:bevelB/>
            <a:extrusionClr>
              <a:schemeClr val="tx2">
                <a:lumMod val="75000"/>
              </a:schemeClr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0" y="925551"/>
            <a:ext cx="6991815" cy="1524000"/>
          </a:xfrm>
          <a:gradFill>
            <a:gsLst>
              <a:gs pos="0">
                <a:schemeClr val="tx1">
                  <a:alpha val="20000"/>
                </a:schemeClr>
              </a:gs>
              <a:gs pos="8000">
                <a:schemeClr val="tx1">
                  <a:alpha val="95000"/>
                </a:schemeClr>
              </a:gs>
              <a:gs pos="23000">
                <a:schemeClr val="tx2">
                  <a:lumMod val="50000"/>
                </a:schemeClr>
              </a:gs>
              <a:gs pos="50000">
                <a:srgbClr val="00CC5C"/>
              </a:gs>
              <a:gs pos="75000">
                <a:schemeClr val="tx2">
                  <a:lumMod val="50000"/>
                </a:schemeClr>
              </a:gs>
              <a:gs pos="92000">
                <a:schemeClr val="tx1">
                  <a:alpha val="95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</a:gradFill>
        </p:spPr>
        <p:txBody>
          <a:bodyPr/>
          <a:lstStyle>
            <a:lvl1pPr>
              <a:defRPr sz="4400" b="1">
                <a:solidFill>
                  <a:schemeClr val="bg1"/>
                </a:solidFill>
                <a:effectLst>
                  <a:innerShdw blurRad="63500" dist="50800" dir="18900000">
                    <a:prstClr val="black"/>
                  </a:innerShdw>
                </a:effectLst>
                <a:latin typeface="Continuum Medium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38100" y="2438400"/>
            <a:ext cx="6976017" cy="9144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800" b="0" baseline="0">
                <a:solidFill>
                  <a:srgbClr val="A3D8FF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038600" y="6400800"/>
            <a:ext cx="762000" cy="365125"/>
          </a:xfrm>
        </p:spPr>
        <p:txBody>
          <a:bodyPr/>
          <a:lstStyle>
            <a:lvl1pPr>
              <a:defRPr smtClean="0"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fld id="{E2EB109D-6E25-45E7-B91E-5C2355AD9E49}" type="datetime1">
              <a:rPr lang="en-US"/>
              <a:pPr>
                <a:defRPr/>
              </a:pPr>
              <a:t>9/4/2014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6400800"/>
            <a:ext cx="3886200" cy="365125"/>
          </a:xfrm>
        </p:spPr>
        <p:txBody>
          <a:bodyPr/>
          <a:lstStyle>
            <a:lvl1pPr>
              <a:defRPr>
                <a:solidFill>
                  <a:srgbClr val="F7FFF8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6800" y="6400800"/>
            <a:ext cx="609600" cy="365125"/>
          </a:xfrm>
        </p:spPr>
        <p:txBody>
          <a:bodyPr/>
          <a:lstStyle>
            <a:lvl1pPr>
              <a:defRPr smtClean="0"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fld id="{24A8CAD7-6CDF-4384-96C6-02421D700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0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9D47E-B22A-45FC-B5AE-071BB91A3C0A}" type="datetime1">
              <a:rPr lang="en-US"/>
              <a:pPr>
                <a:defRPr/>
              </a:pPr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7567C-0CA0-47CE-88E0-A378D583B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33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information_verticalstripe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1"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3CE04-C110-40C9-84D0-255A846FC26E}" type="datetime1">
              <a:rPr lang="en-US"/>
              <a:pPr>
                <a:defRPr/>
              </a:pPr>
              <a:t>9/4/2014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96DBD-046A-4EB8-B7C3-92AF08765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75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formation_full 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 bwMode="invGray">
          <a:xfrm>
            <a:off x="-1" y="-1"/>
            <a:ext cx="9144001" cy="47846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"/>
                </a:schemeClr>
              </a:gs>
              <a:gs pos="13000">
                <a:schemeClr val="tx1">
                  <a:alpha val="35000"/>
                </a:schemeClr>
              </a:gs>
              <a:gs pos="43000">
                <a:schemeClr val="tx1">
                  <a:alpha val="89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white">
          <a:xfrm>
            <a:off x="7666075" y="0"/>
            <a:ext cx="1477925" cy="6857999"/>
          </a:xfrm>
          <a:prstGeom prst="rect">
            <a:avLst/>
          </a:prstGeom>
          <a:gradFill>
            <a:gsLst>
              <a:gs pos="0">
                <a:schemeClr val="tx1"/>
              </a:gs>
              <a:gs pos="41000">
                <a:srgbClr val="A7E3C6">
                  <a:alpha val="79000"/>
                </a:srgbClr>
              </a:gs>
              <a:gs pos="75000">
                <a:srgbClr val="A7E3C6">
                  <a:alpha val="79000"/>
                </a:srgbClr>
              </a:gs>
              <a:gs pos="100000">
                <a:schemeClr val="tx1">
                  <a:alpha val="3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invGray">
          <a:xfrm>
            <a:off x="16834" y="2225740"/>
            <a:ext cx="7638607" cy="9144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800" b="0" baseline="0">
                <a:solidFill>
                  <a:srgbClr val="F7FFF8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(s) or Section Title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644809" y="2402980"/>
            <a:ext cx="1378690" cy="340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Bryn </a:t>
            </a:r>
            <a:r>
              <a:rPr lang="en-US" sz="1400" b="1" dirty="0" err="1">
                <a:solidFill>
                  <a:prstClr val="black"/>
                </a:solidFill>
                <a:latin typeface="Arial"/>
              </a:rPr>
              <a:t>Mawr</a:t>
            </a:r>
            <a:endParaRPr lang="en-US" sz="1400" b="1" dirty="0">
              <a:solidFill>
                <a:prstClr val="black"/>
              </a:solidFill>
              <a:latin typeface="Arial"/>
            </a:endParaRP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Howard</a:t>
            </a:r>
            <a:endParaRPr lang="en-US" sz="1400" b="1" dirty="0">
              <a:solidFill>
                <a:prstClr val="black"/>
              </a:solidFill>
              <a:latin typeface="Arial"/>
            </a:endParaRP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MIT</a:t>
            </a: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Princeton</a:t>
            </a: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Purdue</a:t>
            </a: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Stanford</a:t>
            </a: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Texas A&amp;M</a:t>
            </a:r>
            <a:endParaRPr lang="en-US" sz="1400" b="1" dirty="0">
              <a:solidFill>
                <a:prstClr val="black"/>
              </a:solidFill>
              <a:latin typeface="Arial"/>
            </a:endParaRP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UC Berkeley</a:t>
            </a: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UC San Diego</a:t>
            </a:r>
          </a:p>
          <a:p>
            <a:pPr algn="r" fontAlgn="auto">
              <a:spcBef>
                <a:spcPts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UIUC</a:t>
            </a:r>
            <a:endParaRPr lang="en-US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1"/>
          </p:nvPr>
        </p:nvSpPr>
        <p:spPr>
          <a:xfrm>
            <a:off x="8422761" y="6407811"/>
            <a:ext cx="609600" cy="365125"/>
          </a:xfrm>
        </p:spPr>
        <p:txBody>
          <a:bodyPr/>
          <a:lstStyle>
            <a:lvl1pPr>
              <a:defRPr>
                <a:solidFill>
                  <a:srgbClr val="B9E9D2"/>
                </a:solidFill>
              </a:defRPr>
            </a:lvl1pPr>
          </a:lstStyle>
          <a:p>
            <a:fld id="{1D3FCF37-E2E3-430E-B302-F9D7392DFB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2"/>
          </p:nvPr>
        </p:nvSpPr>
        <p:spPr>
          <a:xfrm>
            <a:off x="-1" y="6485895"/>
            <a:ext cx="4784651" cy="365125"/>
          </a:xfrm>
        </p:spPr>
        <p:txBody>
          <a:bodyPr/>
          <a:lstStyle>
            <a:lvl1pPr>
              <a:defRPr sz="900"/>
            </a:lvl1pPr>
          </a:lstStyle>
          <a:p>
            <a:endParaRPr lang="en-US" dirty="0" smtClean="0">
              <a:solidFill>
                <a:srgbClr val="C9FFCE"/>
              </a:solidFill>
            </a:endParaRPr>
          </a:p>
          <a:p>
            <a:r>
              <a:rPr lang="en-US" dirty="0" smtClean="0">
                <a:solidFill>
                  <a:srgbClr val="C9FFCE"/>
                </a:solidFill>
              </a:rPr>
              <a:t>National Science Foundation/</a:t>
            </a:r>
            <a:r>
              <a:rPr lang="en-US" dirty="0" smtClean="0">
                <a:solidFill>
                  <a:srgbClr val="E1F2FF"/>
                </a:solidFill>
              </a:rPr>
              <a:t>Science  &amp; Technology Centers Program/</a:t>
            </a:r>
            <a:r>
              <a:rPr lang="en-US" dirty="0" smtClean="0">
                <a:solidFill>
                  <a:srgbClr val="B9E9D2"/>
                </a:solidFill>
              </a:rPr>
              <a:t>December 2011</a:t>
            </a:r>
            <a:endParaRPr lang="en-US" sz="1000" dirty="0" smtClean="0">
              <a:solidFill>
                <a:srgbClr val="B9E9D2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 bwMode="invGray">
          <a:xfrm>
            <a:off x="0" y="478398"/>
            <a:ext cx="9144000" cy="1562986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8000">
                <a:schemeClr val="tx1">
                  <a:alpha val="95000"/>
                </a:schemeClr>
              </a:gs>
              <a:gs pos="23000">
                <a:schemeClr val="tx2">
                  <a:lumMod val="50000"/>
                </a:schemeClr>
              </a:gs>
              <a:gs pos="50000">
                <a:srgbClr val="00CC5C"/>
              </a:gs>
              <a:gs pos="75000">
                <a:schemeClr val="tx2">
                  <a:lumMod val="50000"/>
                </a:schemeClr>
              </a:gs>
              <a:gs pos="92000">
                <a:schemeClr val="tx1">
                  <a:alpha val="95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78965"/>
            <a:ext cx="9144000" cy="1524000"/>
          </a:xfrm>
          <a:noFill/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effectLst>
                  <a:innerShdw blurRad="63500" dist="50800" dir="18900000">
                    <a:prstClr val="black"/>
                  </a:innerShdw>
                </a:effectLst>
                <a:latin typeface="Continuum Medium" pitchFamily="2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29" name="Picture 28" descr="Sci-Info-Mar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76631" y="634596"/>
            <a:ext cx="1373512" cy="1204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claude shannon.bmp"/>
          <p:cNvPicPr>
            <a:picLocks noChangeAspect="1"/>
          </p:cNvPicPr>
          <p:nvPr userDrawn="1"/>
        </p:nvPicPr>
        <p:blipFill>
          <a:blip r:embed="rId4" cstate="print">
            <a:lum bright="2000" contrast="5000"/>
          </a:blip>
          <a:stretch>
            <a:fillRect/>
          </a:stretch>
        </p:blipFill>
        <p:spPr>
          <a:xfrm>
            <a:off x="7849589" y="542841"/>
            <a:ext cx="1092392" cy="1371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8591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87551"/>
            <a:ext cx="8229600" cy="4221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F316-1E13-46C3-9EB4-6931A8E029C4}" type="datetime1">
              <a:rPr lang="en-US" smtClean="0">
                <a:solidFill>
                  <a:prstClr val="black"/>
                </a:solidFill>
              </a:rPr>
              <a:pPr/>
              <a:t>9/4/2014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78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B3F2D-2DEA-44AB-9ACB-A987A30BC346}" type="datetime1">
              <a:rPr lang="en-US" smtClean="0">
                <a:solidFill>
                  <a:prstClr val="black"/>
                </a:solidFill>
              </a:rPr>
              <a:pPr/>
              <a:t>9/4/2014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39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2CD50-B9D1-43DF-BE04-3244DA1E0E64}" type="datetime1">
              <a:rPr lang="en-US" smtClean="0">
                <a:solidFill>
                  <a:prstClr val="black"/>
                </a:solidFill>
              </a:rPr>
              <a:pPr/>
              <a:t>9/4/2014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16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C317-00C5-4C95-9FF3-A89768539299}" type="datetime1">
              <a:rPr lang="en-US" smtClean="0">
                <a:solidFill>
                  <a:prstClr val="black"/>
                </a:solidFill>
              </a:rPr>
              <a:pPr/>
              <a:t>9/4/2014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8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5B1A5-93BF-4AD7-B312-EA39A32691A2}" type="datetime1">
              <a:rPr lang="en-US" smtClean="0">
                <a:solidFill>
                  <a:prstClr val="black"/>
                </a:solidFill>
              </a:rPr>
              <a:pPr/>
              <a:t>9/4/2014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71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BACF-0EC7-479C-8FE7-300AECC97CBA}" type="datetime1">
              <a:rPr lang="en-US" smtClean="0">
                <a:solidFill>
                  <a:prstClr val="black"/>
                </a:solidFill>
              </a:rPr>
              <a:pPr/>
              <a:t>9/4/2014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81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0006-F14E-4EF7-9634-8A5A7BA50C77}" type="datetime1">
              <a:rPr lang="en-US" smtClean="0">
                <a:solidFill>
                  <a:prstClr val="black"/>
                </a:solidFill>
              </a:rPr>
              <a:pPr/>
              <a:t>9/4/2014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9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87551"/>
            <a:ext cx="8229600" cy="4221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EDF67-98F3-49C6-BBE3-C6055A3FCA6E}" type="datetime1">
              <a:rPr lang="en-US"/>
              <a:pPr>
                <a:defRPr/>
              </a:pPr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0417F-D8B2-4CCF-B626-8C25AD657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61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768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0600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435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3654-8212-401D-B8F6-836B9DB15213}" type="datetime1">
              <a:rPr lang="en-US" smtClean="0">
                <a:solidFill>
                  <a:prstClr val="black"/>
                </a:solidFill>
              </a:rPr>
              <a:pPr/>
              <a:t>9/4/2014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35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8EE4-7720-4A86-953A-9EA53FA703D9}" type="datetime1">
              <a:rPr lang="en-US" smtClean="0">
                <a:solidFill>
                  <a:prstClr val="black"/>
                </a:solidFill>
              </a:rPr>
              <a:pPr/>
              <a:t>9/4/2014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79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A24B-FD62-42E7-99B7-B98E96DE832F}" type="datetime1">
              <a:rPr lang="en-US" smtClean="0">
                <a:solidFill>
                  <a:prstClr val="black"/>
                </a:solidFill>
              </a:rPr>
              <a:pPr/>
              <a:t>9/4/2014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3" name="Picture 12" descr="information_verticalstripe2.jpg"/>
          <p:cNvPicPr>
            <a:picLocks noChangeAspect="1"/>
          </p:cNvPicPr>
          <p:nvPr userDrawn="1"/>
        </p:nvPicPr>
        <p:blipFill>
          <a:blip r:embed="rId2" cstate="print"/>
          <a:srcRect r="26471"/>
          <a:stretch>
            <a:fillRect/>
          </a:stretch>
        </p:blipFill>
        <p:spPr>
          <a:xfrm rot="5400000">
            <a:off x="4191000" y="-4191000"/>
            <a:ext cx="76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EB26F-9710-4392-B454-D28A89907D32}" type="datetime1">
              <a:rPr lang="en-US"/>
              <a:pPr>
                <a:defRPr/>
              </a:pPr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06104-828C-4A13-93F6-C1F75B261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01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B6975-F512-40E4-91E0-D476B0184D0B}" type="datetime1">
              <a:rPr lang="en-US"/>
              <a:pPr>
                <a:defRPr/>
              </a:pPr>
              <a:t>9/4/2014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F1C00-E59F-42B1-A9A4-FFA71345E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18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1B432-2C3B-4D8D-99E3-ABF1F62D8EA9}" type="datetime1">
              <a:rPr lang="en-US"/>
              <a:pPr>
                <a:defRPr/>
              </a:pPr>
              <a:t>9/4/2014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F95D6-8A20-493B-941B-8C1923052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39D31-BE56-4459-927C-AA74CC3F22F6}" type="datetime1">
              <a:rPr lang="en-US"/>
              <a:pPr>
                <a:defRPr/>
              </a:pPr>
              <a:t>9/4/2014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7DF7C-889B-4DFA-A9E5-E3BCAEA7C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271FB-4C0C-41B0-835E-274C287A3DF5}" type="datetime1">
              <a:rPr lang="en-US"/>
              <a:pPr>
                <a:defRPr/>
              </a:pPr>
              <a:t>9/4/2014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5A37-7CC2-4DF3-98C4-D1D4F37B8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4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A46B-993F-41A8-BFBF-E64B7CAA34BE}" type="datetime1">
              <a:rPr lang="en-US"/>
              <a:pPr>
                <a:defRPr/>
              </a:pPr>
              <a:t>9/4/2014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67CC8-C2C3-4C28-9878-BE8B2065E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2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768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0600"/>
            <a:ext cx="5486400" cy="38131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435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43FC0-53C2-4625-9603-CC468E2BBE02}" type="datetime1">
              <a:rPr lang="en-US"/>
              <a:pPr>
                <a:defRPr/>
              </a:pPr>
              <a:t>9/4/2014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2CFA6-11CB-4523-9F9D-C43F2244C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7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information_horizontalheader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3333"/>
          <a:stretch>
            <a:fillRect/>
          </a:stretch>
        </p:blipFill>
        <p:spPr bwMode="invGray">
          <a:xfrm>
            <a:off x="134938" y="0"/>
            <a:ext cx="90090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DC28305-FE29-41B3-BF83-A0CD8261B2DF}" type="datetime1">
              <a:rPr lang="en-US"/>
              <a:pPr>
                <a:defRPr/>
              </a:pPr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0080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3275" y="6513513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E494FD-ACD8-4DD8-9EC7-A5E7EA6BE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61163" y="6589713"/>
            <a:ext cx="205422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latin typeface="+mn-lt"/>
              </a:rPr>
              <a:t>Science &amp; Technology Centers Program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52400"/>
            <a:ext cx="4724400" cy="400110"/>
          </a:xfrm>
          <a:prstGeom prst="rect">
            <a:avLst/>
          </a:prstGeom>
          <a:gradFill>
            <a:gsLst>
              <a:gs pos="0">
                <a:srgbClr val="00B050">
                  <a:alpha val="0"/>
                </a:srgbClr>
              </a:gs>
              <a:gs pos="13000">
                <a:srgbClr val="00B050">
                  <a:alpha val="85000"/>
                </a:srgbClr>
              </a:gs>
              <a:gs pos="50000">
                <a:srgbClr val="00B050"/>
              </a:gs>
              <a:gs pos="85000">
                <a:srgbClr val="00B050">
                  <a:alpha val="85000"/>
                </a:srgbClr>
              </a:gs>
              <a:gs pos="100000">
                <a:srgbClr val="00B050">
                  <a:alpha val="0"/>
                </a:srgbClr>
              </a:gs>
            </a:gsLst>
            <a:lin ang="0" scaled="1"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C1E4FF"/>
                </a:solidFill>
                <a:effectLst>
                  <a:innerShdw blurRad="63500" dist="50800" dir="18900000">
                    <a:srgbClr val="A7FFCF">
                      <a:alpha val="49804"/>
                    </a:srgbClr>
                  </a:innerShdw>
                </a:effectLst>
                <a:latin typeface="Continuum Medium" pitchFamily="2" charset="0"/>
              </a:rPr>
              <a:t>Center for Science of Informatio</a:t>
            </a:r>
            <a:r>
              <a:rPr lang="en-US" sz="2000" b="1">
                <a:solidFill>
                  <a:srgbClr val="C1E4FF"/>
                </a:solidFill>
                <a:effectLst>
                  <a:innerShdw blurRad="63500" dist="50800" dir="18900000">
                    <a:srgbClr val="00B050">
                      <a:alpha val="50000"/>
                    </a:srgbClr>
                  </a:innerShdw>
                </a:effectLst>
                <a:latin typeface="Continuum Medium" pitchFamily="2" charset="0"/>
              </a:rPr>
              <a:t>n</a:t>
            </a:r>
          </a:p>
        </p:txBody>
      </p:sp>
      <p:pic>
        <p:nvPicPr>
          <p:cNvPr id="1034" name="Picture 20" descr="VerticalSkinnyStripShort2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1" t="2740"/>
          <a:stretch>
            <a:fillRect/>
          </a:stretch>
        </p:blipFill>
        <p:spPr bwMode="auto">
          <a:xfrm>
            <a:off x="0" y="0"/>
            <a:ext cx="1333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 flipH="1">
            <a:off x="-4763" y="5029200"/>
            <a:ext cx="138113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 bwMode="invGray">
          <a:xfrm>
            <a:off x="7426325" y="0"/>
            <a:ext cx="1717675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7793038" y="0"/>
            <a:ext cx="1350962" cy="8397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8" name="Picture 22" descr="Sci-Info-Mark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58738"/>
            <a:ext cx="8350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6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 kern="1200">
          <a:solidFill>
            <a:srgbClr val="008A3E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Continuum Medium" pitchFamily="2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B050"/>
        </a:buClr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7E39"/>
        </a:buClr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formation_horizontalheader2.jpg"/>
          <p:cNvPicPr>
            <a:picLocks noChangeAspect="1"/>
          </p:cNvPicPr>
          <p:nvPr/>
        </p:nvPicPr>
        <p:blipFill>
          <a:blip r:embed="rId13" cstate="print"/>
          <a:srcRect t="13333" b="13333"/>
          <a:stretch>
            <a:fillRect/>
          </a:stretch>
        </p:blipFill>
        <p:spPr bwMode="invGray">
          <a:xfrm>
            <a:off x="135129" y="0"/>
            <a:ext cx="9008871" cy="838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8229600" cy="422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0080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761" y="651414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3FCF37-E2E3-430E-B302-F9D7392DFB2D}" type="slidenum">
              <a:rPr lang="en-US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1040" y="6589391"/>
            <a:ext cx="20536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800" smtClean="0">
                <a:solidFill>
                  <a:prstClr val="black"/>
                </a:solidFill>
                <a:latin typeface="Arial"/>
              </a:rPr>
              <a:t>Science &amp; Technology Centers Program</a:t>
            </a:r>
            <a:endParaRPr lang="en-US" sz="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 bwMode="invGray">
          <a:xfrm>
            <a:off x="0" y="0"/>
            <a:ext cx="1244009" cy="838200"/>
          </a:xfrm>
          <a:prstGeom prst="rect">
            <a:avLst/>
          </a:prstGeom>
          <a:gradFill flip="none" rotWithShape="1">
            <a:gsLst>
              <a:gs pos="1000">
                <a:schemeClr val="tx1"/>
              </a:gs>
              <a:gs pos="20000">
                <a:srgbClr val="00CC5C"/>
              </a:gs>
              <a:gs pos="78000">
                <a:schemeClr val="tx2">
                  <a:lumMod val="50000"/>
                </a:schemeClr>
              </a:gs>
              <a:gs pos="92000">
                <a:schemeClr val="tx1">
                  <a:alpha val="95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19" y="152400"/>
            <a:ext cx="4568435" cy="400110"/>
          </a:xfrm>
          <a:prstGeom prst="rect">
            <a:avLst/>
          </a:prstGeom>
          <a:gradFill>
            <a:gsLst>
              <a:gs pos="0">
                <a:srgbClr val="00B050">
                  <a:alpha val="0"/>
                </a:srgbClr>
              </a:gs>
              <a:gs pos="13000">
                <a:srgbClr val="00B050">
                  <a:alpha val="85000"/>
                </a:srgbClr>
              </a:gs>
              <a:gs pos="50000">
                <a:srgbClr val="00B050"/>
              </a:gs>
              <a:gs pos="85000">
                <a:srgbClr val="00B050">
                  <a:alpha val="85000"/>
                </a:srgbClr>
              </a:gs>
              <a:gs pos="100000">
                <a:schemeClr val="tx1">
                  <a:alpha val="81000"/>
                </a:schemeClr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tinuum Medium" pitchFamily="2" charset="0"/>
              </a:rPr>
              <a:t>Center for Science of Information</a:t>
            </a:r>
            <a:endParaRPr lang="en-US" sz="2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ntinuum Medium" pitchFamily="2" charset="0"/>
            </a:endParaRPr>
          </a:p>
        </p:txBody>
      </p:sp>
      <p:pic>
        <p:nvPicPr>
          <p:cNvPr id="23" name="Picture 22" descr="Sci-Info-Mark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8229" y="31899"/>
            <a:ext cx="835213" cy="7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8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08A3E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+mn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B050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7E39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3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35.png"/><Relationship Id="rId5" Type="http://schemas.openxmlformats.org/officeDocument/2006/relationships/tags" Target="../tags/tag8.xml"/><Relationship Id="rId15" Type="http://schemas.openxmlformats.org/officeDocument/2006/relationships/image" Target="../media/image39.jpg"/><Relationship Id="rId10" Type="http://schemas.openxmlformats.org/officeDocument/2006/relationships/image" Target="../media/image34.png"/><Relationship Id="rId4" Type="http://schemas.openxmlformats.org/officeDocument/2006/relationships/tags" Target="../tags/tag7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12.xml"/><Relationship Id="rId7" Type="http://schemas.openxmlformats.org/officeDocument/2006/relationships/image" Target="../media/image7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7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7.png"/><Relationship Id="rId4" Type="http://schemas.openxmlformats.org/officeDocument/2006/relationships/tags" Target="../tags/tag13.xml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t.co/3fbNfKEkah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.co/v5Lq2Jx1GQ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16.xml"/><Relationship Id="rId7" Type="http://schemas.openxmlformats.org/officeDocument/2006/relationships/image" Target="../media/image9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5.png"/><Relationship Id="rId5" Type="http://schemas.openxmlformats.org/officeDocument/2006/relationships/tags" Target="../tags/tag18.xml"/><Relationship Id="rId10" Type="http://schemas.openxmlformats.org/officeDocument/2006/relationships/image" Target="../media/image94.png"/><Relationship Id="rId4" Type="http://schemas.openxmlformats.org/officeDocument/2006/relationships/tags" Target="../tags/tag17.xml"/><Relationship Id="rId9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tags" Target="../tags/tag20.xml"/><Relationship Id="rId16" Type="http://schemas.openxmlformats.org/officeDocument/2006/relationships/image" Target="../media/image101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96.png"/><Relationship Id="rId5" Type="http://schemas.openxmlformats.org/officeDocument/2006/relationships/tags" Target="../tags/tag23.xml"/><Relationship Id="rId15" Type="http://schemas.openxmlformats.org/officeDocument/2006/relationships/image" Target="../media/image10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04.png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"/><Relationship Id="rId2" Type="http://schemas.openxmlformats.org/officeDocument/2006/relationships/image" Target="../media/image112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T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26" Type="http://schemas.openxmlformats.org/officeDocument/2006/relationships/image" Target="../media/image133.jpeg"/><Relationship Id="rId3" Type="http://schemas.openxmlformats.org/officeDocument/2006/relationships/tags" Target="../tags/tag30.xml"/><Relationship Id="rId21" Type="http://schemas.openxmlformats.org/officeDocument/2006/relationships/chart" Target="../charts/chart1.xml"/><Relationship Id="rId7" Type="http://schemas.openxmlformats.org/officeDocument/2006/relationships/tags" Target="../tags/tag34.xml"/><Relationship Id="rId12" Type="http://schemas.openxmlformats.org/officeDocument/2006/relationships/image" Target="../media/image120.png"/><Relationship Id="rId17" Type="http://schemas.openxmlformats.org/officeDocument/2006/relationships/image" Target="../media/image125.jpeg"/><Relationship Id="rId25" Type="http://schemas.openxmlformats.org/officeDocument/2006/relationships/image" Target="../media/image132.png"/><Relationship Id="rId2" Type="http://schemas.openxmlformats.org/officeDocument/2006/relationships/tags" Target="../tags/tag29.xml"/><Relationship Id="rId16" Type="http://schemas.openxmlformats.org/officeDocument/2006/relationships/image" Target="../media/image124.jpeg"/><Relationship Id="rId20" Type="http://schemas.openxmlformats.org/officeDocument/2006/relationships/image" Target="../media/image128.jpe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119.png"/><Relationship Id="rId24" Type="http://schemas.openxmlformats.org/officeDocument/2006/relationships/image" Target="../media/image131.jpeg"/><Relationship Id="rId5" Type="http://schemas.openxmlformats.org/officeDocument/2006/relationships/tags" Target="../tags/tag32.xml"/><Relationship Id="rId15" Type="http://schemas.openxmlformats.org/officeDocument/2006/relationships/image" Target="../media/image123.png"/><Relationship Id="rId23" Type="http://schemas.openxmlformats.org/officeDocument/2006/relationships/image" Target="../media/image130.jpe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4" Type="http://schemas.openxmlformats.org/officeDocument/2006/relationships/tags" Target="../tags/tag3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2.png"/><Relationship Id="rId22" Type="http://schemas.openxmlformats.org/officeDocument/2006/relationships/image" Target="../media/image12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3" Type="http://schemas.openxmlformats.org/officeDocument/2006/relationships/tags" Target="../tags/tag38.xml"/><Relationship Id="rId21" Type="http://schemas.openxmlformats.org/officeDocument/2006/relationships/image" Target="../media/image142.png"/><Relationship Id="rId7" Type="http://schemas.openxmlformats.org/officeDocument/2006/relationships/tags" Target="../tags/tag42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38.png"/><Relationship Id="rId2" Type="http://schemas.openxmlformats.org/officeDocument/2006/relationships/tags" Target="../tags/tag37.xml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136.png"/><Relationship Id="rId10" Type="http://schemas.openxmlformats.org/officeDocument/2006/relationships/tags" Target="../tags/tag45.xml"/><Relationship Id="rId19" Type="http://schemas.openxmlformats.org/officeDocument/2006/relationships/image" Target="../media/image140.pn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../media/image13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://www.cs.purdue.edu/people/images/faculty/spa.jpg" TargetMode="Externa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7067"/>
            <a:ext cx="9144000" cy="1524000"/>
          </a:xfrm>
        </p:spPr>
        <p:txBody>
          <a:bodyPr/>
          <a:lstStyle/>
          <a:p>
            <a:r>
              <a:rPr lang="en-US" dirty="0" smtClean="0"/>
              <a:t>Center for</a:t>
            </a:r>
            <a:br>
              <a:rPr lang="en-US" dirty="0" smtClean="0"/>
            </a:br>
            <a:r>
              <a:rPr lang="en-US" dirty="0" smtClean="0"/>
              <a:t>Science of Information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29396" y="2667376"/>
            <a:ext cx="8268486" cy="1197945"/>
          </a:xfrm>
        </p:spPr>
        <p:txBody>
          <a:bodyPr/>
          <a:lstStyle/>
          <a:p>
            <a:r>
              <a:rPr lang="en-US" sz="3600" b="1" dirty="0" smtClean="0"/>
              <a:t>Frontiers of Science of Information</a:t>
            </a:r>
          </a:p>
          <a:p>
            <a:r>
              <a:rPr lang="en-US" sz="3200" dirty="0" err="1" smtClean="0"/>
              <a:t>Wojciech</a:t>
            </a:r>
            <a:r>
              <a:rPr lang="en-US" sz="3200" dirty="0" smtClean="0"/>
              <a:t> </a:t>
            </a:r>
            <a:r>
              <a:rPr lang="en-US" sz="3200" dirty="0" err="1" smtClean="0"/>
              <a:t>Szpankowski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dirty="0" smtClean="0">
                <a:solidFill>
                  <a:srgbClr val="0070C0"/>
                </a:solidFill>
              </a:rPr>
              <a:t>Helsinki Distinguished Lecture Series</a:t>
            </a:r>
          </a:p>
          <a:p>
            <a:r>
              <a:rPr lang="en-US" dirty="0">
                <a:solidFill>
                  <a:srgbClr val="0070C0"/>
                </a:solidFill>
              </a:rPr>
              <a:t>o</a:t>
            </a:r>
            <a:r>
              <a:rPr lang="en-US" dirty="0" smtClean="0">
                <a:solidFill>
                  <a:srgbClr val="0070C0"/>
                </a:solidFill>
              </a:rPr>
              <a:t>n Future Information Technology,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2014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3FCF37-E2E3-430E-B302-F9D7392DFB2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2"/>
          </p:nvPr>
        </p:nvSpPr>
        <p:spPr>
          <a:xfrm>
            <a:off x="-1" y="6485895"/>
            <a:ext cx="4784651" cy="365125"/>
          </a:xfrm>
        </p:spPr>
        <p:txBody>
          <a:bodyPr/>
          <a:lstStyle>
            <a:lvl1pPr>
              <a:defRPr sz="900"/>
            </a:lvl1pPr>
          </a:lstStyle>
          <a:p>
            <a:endParaRPr lang="en-US" dirty="0" smtClean="0">
              <a:solidFill>
                <a:srgbClr val="C9FFCE"/>
              </a:solidFill>
            </a:endParaRPr>
          </a:p>
          <a:p>
            <a:r>
              <a:rPr lang="en-US" dirty="0" smtClean="0">
                <a:solidFill>
                  <a:srgbClr val="C9FFCE"/>
                </a:solidFill>
              </a:rPr>
              <a:t>National Science Foundation/</a:t>
            </a:r>
            <a:r>
              <a:rPr lang="en-US" dirty="0" smtClean="0">
                <a:solidFill>
                  <a:srgbClr val="E1F2FF"/>
                </a:solidFill>
              </a:rPr>
              <a:t>Science  &amp; Technology </a:t>
            </a:r>
            <a:r>
              <a:rPr lang="en-US" smtClean="0">
                <a:solidFill>
                  <a:srgbClr val="E1F2FF"/>
                </a:solidFill>
              </a:rPr>
              <a:t>Centers Program</a:t>
            </a:r>
            <a:endParaRPr lang="en-US" sz="1000" dirty="0" smtClean="0">
              <a:solidFill>
                <a:srgbClr val="C9FFCE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Mission and Integrated Research</a:t>
            </a:r>
            <a:endParaRPr lang="en-US" dirty="0"/>
          </a:p>
        </p:txBody>
      </p:sp>
      <p:pic>
        <p:nvPicPr>
          <p:cNvPr id="13" name="Picture 2" descr="C:\Users\ywchoi\Desktop\NSF\portraits\Gr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25" y="1535113"/>
            <a:ext cx="974725" cy="132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Users\ywchoi\Desktop\NSF\portraits\Shankar_Subramania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2725" y="1517650"/>
            <a:ext cx="1047750" cy="130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4" name="Slide Number Placeholder 2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2875F0-F7E8-4F2F-AF00-62F685DDC11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cs typeface="Arial" charset="0"/>
            </a:endParaRPr>
          </a:p>
        </p:txBody>
      </p:sp>
      <p:pic>
        <p:nvPicPr>
          <p:cNvPr id="276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250" y="4791075"/>
            <a:ext cx="896938" cy="1279525"/>
          </a:xfrm>
        </p:spPr>
      </p:pic>
      <p:sp>
        <p:nvSpPr>
          <p:cNvPr id="27656" name="TextBox 11"/>
          <p:cNvSpPr txBox="1">
            <a:spLocks noChangeArrowheads="1"/>
          </p:cNvSpPr>
          <p:nvPr/>
        </p:nvSpPr>
        <p:spPr bwMode="auto">
          <a:xfrm>
            <a:off x="993788" y="4618831"/>
            <a:ext cx="5556237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sz="2000" b="1" dirty="0"/>
              <a:t>Research Thrusts</a:t>
            </a:r>
            <a:r>
              <a:rPr lang="en-US" sz="2000" dirty="0" smtClean="0"/>
              <a:t>:</a:t>
            </a:r>
            <a:endParaRPr lang="en-US" sz="2000" dirty="0"/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1.  </a:t>
            </a:r>
            <a:r>
              <a:rPr lang="en-US" sz="2000" b="1" u="sng" dirty="0" smtClean="0">
                <a:solidFill>
                  <a:schemeClr val="accent4">
                    <a:lumMod val="75000"/>
                  </a:schemeClr>
                </a:solidFill>
              </a:rPr>
              <a:t>Information &amp; Communication</a:t>
            </a:r>
            <a:endParaRPr lang="en-US" sz="2000" u="sng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2. 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b="1" u="sng" dirty="0" smtClean="0">
                <a:solidFill>
                  <a:schemeClr val="accent4">
                    <a:lumMod val="75000"/>
                  </a:schemeClr>
                </a:solidFill>
              </a:rPr>
              <a:t>Knowledge Extraction (Data Science)</a:t>
            </a:r>
            <a:endParaRPr lang="en-US" sz="2000" b="1" u="sng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3.  </a:t>
            </a:r>
            <a:r>
              <a:rPr lang="en-US" sz="2000" b="1" u="sng" dirty="0" smtClean="0">
                <a:solidFill>
                  <a:schemeClr val="accent4">
                    <a:lumMod val="75000"/>
                  </a:schemeClr>
                </a:solidFill>
              </a:rPr>
              <a:t>Life Sciences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7657" name="TextBox 10"/>
          <p:cNvSpPr txBox="1">
            <a:spLocks noChangeArrowheads="1"/>
          </p:cNvSpPr>
          <p:nvPr/>
        </p:nvSpPr>
        <p:spPr bwMode="auto">
          <a:xfrm>
            <a:off x="6496050" y="2924175"/>
            <a:ext cx="24558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 dirty="0"/>
              <a:t>S.  </a:t>
            </a:r>
            <a:r>
              <a:rPr lang="en-US" sz="1100" dirty="0" err="1"/>
              <a:t>Subramaniam</a:t>
            </a:r>
            <a:r>
              <a:rPr lang="en-US" sz="1100" dirty="0"/>
              <a:t>         A. </a:t>
            </a:r>
            <a:r>
              <a:rPr lang="en-US" sz="1100" dirty="0" err="1"/>
              <a:t>Grama</a:t>
            </a:r>
            <a:endParaRPr lang="en-US" sz="1100" dirty="0"/>
          </a:p>
        </p:txBody>
      </p:sp>
      <p:sp>
        <p:nvSpPr>
          <p:cNvPr id="27658" name="TextBox 14"/>
          <p:cNvSpPr txBox="1">
            <a:spLocks noChangeArrowheads="1"/>
          </p:cNvSpPr>
          <p:nvPr/>
        </p:nvSpPr>
        <p:spPr bwMode="auto">
          <a:xfrm>
            <a:off x="6550025" y="4487863"/>
            <a:ext cx="24018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 dirty="0" smtClean="0"/>
              <a:t>   David </a:t>
            </a:r>
            <a:r>
              <a:rPr lang="en-US" sz="1100" dirty="0" err="1" smtClean="0"/>
              <a:t>Tse</a:t>
            </a:r>
            <a:r>
              <a:rPr lang="en-US" sz="1100" dirty="0" smtClean="0"/>
              <a:t>              </a:t>
            </a:r>
            <a:r>
              <a:rPr lang="en-US" sz="1100" dirty="0"/>
              <a:t>T. </a:t>
            </a:r>
            <a:r>
              <a:rPr lang="en-US" sz="1100" dirty="0" err="1"/>
              <a:t>Weissman</a:t>
            </a:r>
            <a:endParaRPr lang="en-US" sz="1100" dirty="0"/>
          </a:p>
        </p:txBody>
      </p:sp>
      <p:sp>
        <p:nvSpPr>
          <p:cNvPr id="27659" name="TextBox 15"/>
          <p:cNvSpPr txBox="1">
            <a:spLocks noChangeArrowheads="1"/>
          </p:cNvSpPr>
          <p:nvPr/>
        </p:nvSpPr>
        <p:spPr bwMode="auto">
          <a:xfrm>
            <a:off x="6688138" y="6135688"/>
            <a:ext cx="21796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 dirty="0"/>
              <a:t>S. Kulkarni             </a:t>
            </a:r>
            <a:r>
              <a:rPr lang="en-US" sz="1100" dirty="0" smtClean="0"/>
              <a:t>J. Neville</a:t>
            </a:r>
            <a:endParaRPr lang="en-US" sz="1100" dirty="0"/>
          </a:p>
        </p:txBody>
      </p:sp>
      <p:sp>
        <p:nvSpPr>
          <p:cNvPr id="27661" name="TextBox 23"/>
          <p:cNvSpPr txBox="1">
            <a:spLocks noChangeArrowheads="1"/>
          </p:cNvSpPr>
          <p:nvPr/>
        </p:nvSpPr>
        <p:spPr bwMode="auto">
          <a:xfrm>
            <a:off x="914400" y="1762482"/>
            <a:ext cx="571949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u="sng" dirty="0" err="1" smtClean="0">
                <a:solidFill>
                  <a:srgbClr val="FF0000"/>
                </a:solidFill>
              </a:rPr>
              <a:t>CSoI</a:t>
            </a:r>
            <a:r>
              <a:rPr lang="en-US" b="1" u="sng" dirty="0" smtClean="0">
                <a:solidFill>
                  <a:srgbClr val="FF0000"/>
                </a:solidFill>
              </a:rPr>
              <a:t> MISSION 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Advance </a:t>
            </a:r>
            <a:r>
              <a:rPr lang="en-US" dirty="0">
                <a:solidFill>
                  <a:srgbClr val="FF0000"/>
                </a:solidFill>
              </a:rPr>
              <a:t>science and technology through a new quantitative understanding of the representation, communication and processing of information in biological, physical, social and engineering systems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u="sng" dirty="0" smtClean="0">
                <a:solidFill>
                  <a:srgbClr val="FF0000"/>
                </a:solidFill>
              </a:rPr>
              <a:t>RESEARCH MISSION </a:t>
            </a:r>
            <a:r>
              <a:rPr lang="en-US" dirty="0" smtClean="0">
                <a:solidFill>
                  <a:srgbClr val="FF0000"/>
                </a:solidFill>
              </a:rPr>
              <a:t>: Create </a:t>
            </a:r>
            <a:r>
              <a:rPr lang="en-US" dirty="0">
                <a:solidFill>
                  <a:srgbClr val="FF0000"/>
                </a:solidFill>
              </a:rPr>
              <a:t>a shared intellectual space, integral to the  Center’s activities, providing a collaborative research environment that crosses disciplinary and institutional boundaries.</a:t>
            </a:r>
          </a:p>
        </p:txBody>
      </p:sp>
      <p:pic>
        <p:nvPicPr>
          <p:cNvPr id="27665" name="Picture 17" descr="tsachy final p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3" y="3132138"/>
            <a:ext cx="1047750" cy="130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7" name="Picture 19" descr="kulkarn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789488"/>
            <a:ext cx="876300" cy="12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eecs.berkeley.edu/%7Edtse/pic20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3433314"/>
            <a:ext cx="986109" cy="10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613" y="4788355"/>
            <a:ext cx="1047750" cy="131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6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45021"/>
            <a:ext cx="8229600" cy="489400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400" b="1" dirty="0" smtClean="0"/>
              <a:t>Science of Information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/>
              <a:t>Center Mission &amp; Center Team</a:t>
            </a:r>
          </a:p>
          <a:p>
            <a:pPr marL="457200" indent="-457200">
              <a:buAutoNum type="arabicPeriod"/>
            </a:pP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Research</a:t>
            </a:r>
          </a:p>
          <a:p>
            <a:pPr lvl="1" indent="-342900"/>
            <a:r>
              <a:rPr lang="en-US" sz="2400" i="1" dirty="0" smtClean="0">
                <a:solidFill>
                  <a:srgbClr val="FF0000"/>
                </a:solidFill>
              </a:rPr>
              <a:t>Fundamentals: </a:t>
            </a:r>
            <a:r>
              <a:rPr lang="en-US" sz="2400" i="1" u="sng" dirty="0" smtClean="0">
                <a:solidFill>
                  <a:srgbClr val="FF0000"/>
                </a:solidFill>
              </a:rPr>
              <a:t>Structural  </a:t>
            </a:r>
            <a:r>
              <a:rPr lang="en-US" sz="2400" i="1" u="sng" dirty="0">
                <a:solidFill>
                  <a:srgbClr val="FF0000"/>
                </a:solidFill>
              </a:rPr>
              <a:t>Information </a:t>
            </a:r>
            <a:r>
              <a:rPr lang="en-US" sz="2400" i="1" dirty="0" smtClean="0"/>
              <a:t>&amp;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smtClean="0"/>
              <a:t>Security</a:t>
            </a:r>
            <a:endParaRPr lang="en-US" sz="2400" i="1" dirty="0"/>
          </a:p>
          <a:p>
            <a:pPr lvl="1" indent="-342900"/>
            <a:r>
              <a:rPr lang="en-US" sz="2400" i="1" dirty="0" smtClean="0"/>
              <a:t>Data Science: </a:t>
            </a:r>
            <a:r>
              <a:rPr lang="en-US" sz="2400" i="1" dirty="0" err="1" smtClean="0"/>
              <a:t>Quering</a:t>
            </a:r>
            <a:r>
              <a:rPr lang="en-US" sz="2400" i="1" dirty="0" smtClean="0"/>
              <a:t> &amp; </a:t>
            </a:r>
            <a:r>
              <a:rPr lang="en-US" sz="2400" i="1" dirty="0" smtClean="0"/>
              <a:t>Twitter </a:t>
            </a:r>
            <a:r>
              <a:rPr lang="en-US" sz="2400" i="1" dirty="0" smtClean="0"/>
              <a:t>Models</a:t>
            </a:r>
            <a:endParaRPr lang="en-US" sz="2400" i="1" dirty="0"/>
          </a:p>
          <a:p>
            <a:pPr lvl="1" indent="-342900"/>
            <a:r>
              <a:rPr lang="en-US" sz="2400" i="1" dirty="0" smtClean="0"/>
              <a:t>Life Sciences: DNA Resemble &amp; Protein Folding</a:t>
            </a:r>
            <a:endParaRPr lang="en-US" sz="2400" i="1" dirty="0"/>
          </a:p>
          <a:p>
            <a:pPr marL="0" indent="0">
              <a:buNone/>
            </a:pP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4618" y="5512278"/>
            <a:ext cx="8307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on: </a:t>
            </a:r>
            <a:r>
              <a:rPr lang="en-US" dirty="0" smtClean="0">
                <a:solidFill>
                  <a:srgbClr val="0070C0"/>
                </a:solidFill>
              </a:rPr>
              <a:t>Choi and </a:t>
            </a:r>
            <a:r>
              <a:rPr lang="en-US" dirty="0" err="1" smtClean="0">
                <a:solidFill>
                  <a:srgbClr val="0070C0"/>
                </a:solidFill>
              </a:rPr>
              <a:t>Szpankowski</a:t>
            </a:r>
            <a:r>
              <a:rPr lang="en-US" dirty="0" smtClean="0"/>
              <a:t>,  ``Compression </a:t>
            </a:r>
            <a:r>
              <a:rPr lang="en-US" dirty="0"/>
              <a:t>of Graphical </a:t>
            </a:r>
            <a:r>
              <a:rPr lang="en-US" dirty="0" smtClean="0"/>
              <a:t>Structures Fundamental </a:t>
            </a:r>
            <a:r>
              <a:rPr lang="en-US" dirty="0"/>
              <a:t>Limits, Algorithms, and </a:t>
            </a:r>
            <a:r>
              <a:rPr lang="en-US" dirty="0" smtClean="0"/>
              <a:t>Experiments’’, </a:t>
            </a:r>
            <a:r>
              <a:rPr lang="en-US" i="1" dirty="0" smtClean="0">
                <a:solidFill>
                  <a:schemeClr val="tx2"/>
                </a:solidFill>
              </a:rPr>
              <a:t>IEEE </a:t>
            </a:r>
            <a:r>
              <a:rPr lang="en-US" i="1" dirty="0">
                <a:solidFill>
                  <a:schemeClr val="tx2"/>
                </a:solidFill>
              </a:rPr>
              <a:t>Trans. Information </a:t>
            </a:r>
            <a:r>
              <a:rPr lang="en-US" i="1" dirty="0" smtClean="0">
                <a:solidFill>
                  <a:schemeClr val="tx2"/>
                </a:solidFill>
              </a:rPr>
              <a:t>Theory</a:t>
            </a:r>
            <a:r>
              <a:rPr lang="en-US" dirty="0" smtClean="0"/>
              <a:t>, 2012.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2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Challenge: Structural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405" y="1627296"/>
            <a:ext cx="5531145" cy="4901094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Structure: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Measures</a:t>
            </a:r>
            <a:r>
              <a:rPr lang="en-US" sz="2000" dirty="0" smtClean="0"/>
              <a:t> are needed for quantifying </a:t>
            </a:r>
            <a:r>
              <a:rPr lang="en-US" sz="2000" dirty="0" smtClean="0">
                <a:solidFill>
                  <a:schemeClr val="tx2"/>
                </a:solidFill>
              </a:rPr>
              <a:t>information</a:t>
            </a:r>
            <a:r>
              <a:rPr lang="en-US" sz="2000" dirty="0" smtClean="0"/>
              <a:t> embodied in </a:t>
            </a:r>
            <a:r>
              <a:rPr lang="en-US" sz="2000" dirty="0" smtClean="0">
                <a:solidFill>
                  <a:srgbClr val="FF0000"/>
                </a:solidFill>
              </a:rPr>
              <a:t>structures</a:t>
            </a:r>
            <a:r>
              <a:rPr lang="en-US" sz="2000" dirty="0" smtClean="0"/>
              <a:t> </a:t>
            </a:r>
            <a:r>
              <a:rPr lang="en-US" sz="1800" dirty="0" smtClean="0"/>
              <a:t>(e.g., </a:t>
            </a:r>
            <a:r>
              <a:rPr lang="en-US" sz="1800" dirty="0" smtClean="0">
                <a:solidFill>
                  <a:schemeClr val="tx2"/>
                </a:solidFill>
              </a:rPr>
              <a:t>information</a:t>
            </a:r>
            <a:r>
              <a:rPr lang="en-US" sz="1800" dirty="0" smtClean="0"/>
              <a:t> in </a:t>
            </a:r>
            <a:r>
              <a:rPr lang="en-US" sz="1800" dirty="0" smtClean="0">
                <a:solidFill>
                  <a:srgbClr val="0070C0"/>
                </a:solidFill>
              </a:rPr>
              <a:t>material structures</a:t>
            </a:r>
            <a:r>
              <a:rPr lang="en-US" sz="1800" dirty="0" smtClean="0"/>
              <a:t>, nanostructures, biomolecules, gene regulatory networks, protein networks, social networks, financial transactions).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/>
              <a:t>[F. Brooks, JACM, 2003]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i="1" dirty="0" err="1" smtClean="0">
                <a:solidFill>
                  <a:schemeClr val="accent4">
                    <a:lumMod val="75000"/>
                  </a:schemeClr>
                </a:solidFill>
              </a:rPr>
              <a:t>Szpankowski</a:t>
            </a:r>
            <a:r>
              <a:rPr lang="en-US" sz="1600" i="1" dirty="0" smtClean="0">
                <a:solidFill>
                  <a:schemeClr val="accent4">
                    <a:lumMod val="75000"/>
                  </a:schemeClr>
                </a:solidFill>
              </a:rPr>
              <a:t>, Choi, Manger </a:t>
            </a:r>
            <a:r>
              <a:rPr lang="en-US" sz="1600" dirty="0" smtClean="0"/>
              <a:t>: </a:t>
            </a:r>
            <a:r>
              <a:rPr lang="en-US" sz="1400" dirty="0" smtClean="0"/>
              <a:t>Information contained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dirty="0" smtClean="0"/>
              <a:t>in unlabeled graphs &amp; </a:t>
            </a:r>
            <a:r>
              <a:rPr lang="en-US" sz="1400" dirty="0" smtClean="0">
                <a:solidFill>
                  <a:schemeClr val="accent2">
                    <a:lumMod val="25000"/>
                  </a:schemeClr>
                </a:solidFill>
              </a:rPr>
              <a:t>universal graphical compression</a:t>
            </a:r>
            <a:r>
              <a:rPr lang="en-US" sz="1400" dirty="0" smtClean="0"/>
              <a:t>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1600" i="1" dirty="0" err="1" smtClean="0">
                <a:solidFill>
                  <a:srgbClr val="0070C0"/>
                </a:solidFill>
              </a:rPr>
              <a:t>Grama</a:t>
            </a:r>
            <a:r>
              <a:rPr lang="en-US" sz="1600" i="1" dirty="0" smtClean="0">
                <a:solidFill>
                  <a:srgbClr val="0070C0"/>
                </a:solidFill>
              </a:rPr>
              <a:t> &amp; </a:t>
            </a:r>
            <a:r>
              <a:rPr lang="en-US" sz="1600" i="1" dirty="0" err="1" smtClean="0">
                <a:solidFill>
                  <a:srgbClr val="0070C0"/>
                </a:solidFill>
              </a:rPr>
              <a:t>Subramaniam</a:t>
            </a:r>
            <a:r>
              <a:rPr lang="en-US" sz="1600" i="1" dirty="0" smtClean="0"/>
              <a:t> </a:t>
            </a:r>
            <a:r>
              <a:rPr lang="en-US" sz="1400" dirty="0" smtClean="0"/>
              <a:t>: quantifying role of noise and incomplete data, identifying conserved structures, finding </a:t>
            </a:r>
            <a:r>
              <a:rPr lang="en-US" sz="1400" dirty="0" err="1" smtClean="0"/>
              <a:t>orthologies</a:t>
            </a:r>
            <a:r>
              <a:rPr lang="en-US" sz="1400" dirty="0" smtClean="0"/>
              <a:t> in biological network reconstruction.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i="1" dirty="0" smtClean="0">
                <a:solidFill>
                  <a:schemeClr val="accent3">
                    <a:lumMod val="50000"/>
                  </a:schemeClr>
                </a:solidFill>
              </a:rPr>
              <a:t>Neville</a:t>
            </a:r>
            <a:r>
              <a:rPr lang="en-US" sz="1400" dirty="0" smtClean="0"/>
              <a:t>: Outlining characteristics (e.g., weak dependence)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dirty="0" smtClean="0"/>
              <a:t>sufficient for network models to be well-defined in the limit.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 smtClean="0">
                <a:solidFill>
                  <a:schemeClr val="accent3">
                    <a:lumMod val="50000"/>
                  </a:schemeClr>
                </a:solidFill>
              </a:rPr>
              <a:t>Yu &amp; </a:t>
            </a:r>
            <a:r>
              <a:rPr lang="en-US" sz="1400" i="1" dirty="0" err="1" smtClean="0">
                <a:solidFill>
                  <a:schemeClr val="accent3">
                    <a:lumMod val="50000"/>
                  </a:schemeClr>
                </a:solidFill>
              </a:rPr>
              <a:t>Qi</a:t>
            </a:r>
            <a:r>
              <a:rPr lang="en-US" sz="1400" dirty="0" smtClean="0"/>
              <a:t>: Finding distributions of </a:t>
            </a:r>
            <a:r>
              <a:rPr lang="en-US" sz="1400" dirty="0" smtClean="0">
                <a:solidFill>
                  <a:schemeClr val="accent2">
                    <a:lumMod val="25000"/>
                  </a:schemeClr>
                </a:solidFill>
              </a:rPr>
              <a:t>latent structures </a:t>
            </a:r>
            <a:r>
              <a:rPr lang="en-US" sz="1400" dirty="0" smtClean="0"/>
              <a:t>in social networks.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 err="1" smtClean="0">
                <a:solidFill>
                  <a:schemeClr val="accent4">
                    <a:lumMod val="75000"/>
                  </a:schemeClr>
                </a:solidFill>
              </a:rPr>
              <a:t>Szpankowski</a:t>
            </a:r>
            <a:r>
              <a:rPr lang="en-US" sz="1400" i="1" dirty="0" smtClean="0">
                <a:solidFill>
                  <a:schemeClr val="accent4">
                    <a:lumMod val="75000"/>
                  </a:schemeClr>
                </a:solidFill>
              </a:rPr>
              <a:t>, Baryshnikov, &amp; </a:t>
            </a:r>
            <a:r>
              <a:rPr lang="en-US" sz="1400" i="1" dirty="0" err="1" smtClean="0">
                <a:solidFill>
                  <a:schemeClr val="accent4">
                    <a:lumMod val="75000"/>
                  </a:schemeClr>
                </a:solidFill>
              </a:rPr>
              <a:t>Duda</a:t>
            </a:r>
            <a:r>
              <a:rPr lang="en-US" sz="1400" dirty="0" smtClean="0"/>
              <a:t>:  structure of Markov fields and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dirty="0"/>
              <a:t>o</a:t>
            </a:r>
            <a:r>
              <a:rPr lang="en-US" sz="1400" dirty="0" smtClean="0"/>
              <a:t>ptimal compression.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75" y="1404669"/>
            <a:ext cx="2828925" cy="1619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4997299"/>
            <a:ext cx="2876550" cy="1590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3130311"/>
            <a:ext cx="27336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3461" y="2129904"/>
            <a:ext cx="1084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</a:p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  <a:endParaRPr lang="en-US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56287" y="3035787"/>
            <a:ext cx="1084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Lyon</a:t>
            </a:r>
          </a:p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  <a:endParaRPr lang="en-US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99320" y="3035787"/>
            <a:ext cx="1084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Strasbourg</a:t>
            </a:r>
          </a:p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  <a:endParaRPr lang="en-US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270637" y="3934523"/>
            <a:ext cx="1297174" cy="765544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76725" y="4117240"/>
            <a:ext cx="10849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Helsinki</a:t>
            </a:r>
          </a:p>
          <a:p>
            <a:pPr algn="ctr"/>
            <a:r>
              <a:rPr lang="en-US" sz="11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FINLAND</a:t>
            </a:r>
            <a:endParaRPr lang="en-US" sz="11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25996" y="4132628"/>
            <a:ext cx="1084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Turku</a:t>
            </a:r>
          </a:p>
          <a:p>
            <a:pPr algn="ctr"/>
            <a:r>
              <a:rPr lang="en-US" sz="11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FINLAND</a:t>
            </a:r>
            <a:endParaRPr lang="en-US" sz="11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72100" y="5181766"/>
            <a:ext cx="1084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Tampere</a:t>
            </a:r>
          </a:p>
          <a:p>
            <a:pPr algn="ctr"/>
            <a:r>
              <a:rPr lang="en-US" sz="11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FINLAND</a:t>
            </a:r>
            <a:endParaRPr lang="en-US" sz="11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53996" y="4117240"/>
            <a:ext cx="1084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Gdansk</a:t>
            </a:r>
          </a:p>
          <a:p>
            <a:pPr algn="ctr"/>
            <a:r>
              <a:rPr lang="en-US" sz="11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  <a:endParaRPr lang="en-US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47908" y="1947187"/>
            <a:ext cx="5869174" cy="3817406"/>
            <a:chOff x="1547908" y="1947187"/>
            <a:chExt cx="5869174" cy="3817406"/>
          </a:xfrm>
        </p:grpSpPr>
        <p:sp>
          <p:nvSpPr>
            <p:cNvPr id="5" name="Oval 4"/>
            <p:cNvSpPr/>
            <p:nvPr/>
          </p:nvSpPr>
          <p:spPr>
            <a:xfrm>
              <a:off x="3847373" y="1947187"/>
              <a:ext cx="1297174" cy="765544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50199" y="2853070"/>
              <a:ext cx="1297174" cy="765544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093232" y="2853070"/>
              <a:ext cx="1297174" cy="765544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119908" y="3949911"/>
              <a:ext cx="1297174" cy="765544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466012" y="4999049"/>
              <a:ext cx="1297174" cy="765544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547908" y="3934523"/>
              <a:ext cx="1297174" cy="765544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550199" y="4927954"/>
              <a:ext cx="1297174" cy="765544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656287" y="5110671"/>
            <a:ext cx="1084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Warsaw</a:t>
            </a:r>
          </a:p>
          <a:p>
            <a:pPr algn="ctr"/>
            <a:r>
              <a:rPr lang="en-US" sz="11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  <a:endParaRPr lang="en-US" sz="11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/>
          <p:cNvCxnSpPr>
            <a:stCxn id="5" idx="5"/>
            <a:endCxn id="14" idx="1"/>
          </p:cNvCxnSpPr>
          <p:nvPr/>
        </p:nvCxnSpPr>
        <p:spPr>
          <a:xfrm>
            <a:off x="4954580" y="2600620"/>
            <a:ext cx="328619" cy="36456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5" idx="3"/>
            <a:endCxn id="11" idx="7"/>
          </p:cNvCxnSpPr>
          <p:nvPr/>
        </p:nvCxnSpPr>
        <p:spPr>
          <a:xfrm flipH="1">
            <a:off x="3657406" y="2600620"/>
            <a:ext cx="379934" cy="36456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23" idx="1"/>
          </p:cNvCxnSpPr>
          <p:nvPr/>
        </p:nvCxnSpPr>
        <p:spPr>
          <a:xfrm>
            <a:off x="5955698" y="3585350"/>
            <a:ext cx="354177" cy="47667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26" idx="0"/>
          </p:cNvCxnSpPr>
          <p:nvPr/>
        </p:nvCxnSpPr>
        <p:spPr>
          <a:xfrm flipH="1">
            <a:off x="6114599" y="4719072"/>
            <a:ext cx="653896" cy="27997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1" idx="3"/>
          </p:cNvCxnSpPr>
          <p:nvPr/>
        </p:nvCxnSpPr>
        <p:spPr>
          <a:xfrm flipH="1">
            <a:off x="2320119" y="3506503"/>
            <a:ext cx="420047" cy="4280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32" idx="7"/>
          </p:cNvCxnSpPr>
          <p:nvPr/>
        </p:nvCxnSpPr>
        <p:spPr>
          <a:xfrm flipH="1">
            <a:off x="3657406" y="4591495"/>
            <a:ext cx="812896" cy="44857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5199320" y="3618614"/>
            <a:ext cx="455904" cy="33129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5572100" y="4348071"/>
            <a:ext cx="54249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11" idx="6"/>
            <a:endCxn id="14" idx="2"/>
          </p:cNvCxnSpPr>
          <p:nvPr/>
        </p:nvCxnSpPr>
        <p:spPr>
          <a:xfrm>
            <a:off x="3847373" y="3235842"/>
            <a:ext cx="124585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38150" y="1019175"/>
            <a:ext cx="8429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</a:rPr>
              <a:t>    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Continuum Medium" panose="020B0604020202020204" charset="0"/>
                <a:cs typeface="Continuum Medium" panose="020B0604020202020204" charset="0"/>
              </a:rPr>
              <a:t>Structure </a:t>
            </a:r>
            <a:r>
              <a:rPr lang="en-US" sz="4000" b="1" dirty="0" err="1" smtClean="0">
                <a:solidFill>
                  <a:schemeClr val="accent5">
                    <a:lumMod val="75000"/>
                  </a:schemeClr>
                </a:solidFill>
                <a:latin typeface="Continuum Medium" panose="020B0604020202020204" charset="0"/>
                <a:cs typeface="Continuum Medium" panose="020B0604020202020204" charset="0"/>
              </a:rPr>
              <a:t>vs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Continuum Medium" panose="020B0604020202020204" charset="0"/>
                <a:cs typeface="Continuum Medium" panose="020B0604020202020204" charset="0"/>
              </a:rPr>
              <a:t> Labeled Structure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ontinuum Medium" panose="020B0604020202020204" charset="0"/>
              <a:cs typeface="Continuum Medium" panose="020B0604020202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7262" y="5934670"/>
            <a:ext cx="756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much </a:t>
            </a:r>
            <a:r>
              <a:rPr lang="en-US" dirty="0" smtClean="0">
                <a:solidFill>
                  <a:schemeClr val="accent2">
                    <a:lumMod val="25000"/>
                  </a:schemeClr>
                </a:solidFill>
              </a:rPr>
              <a:t>information</a:t>
            </a:r>
            <a:r>
              <a:rPr lang="en-US" dirty="0" smtClean="0"/>
              <a:t> embedded in structure and </a:t>
            </a:r>
            <a:r>
              <a:rPr lang="en-US" dirty="0" smtClean="0">
                <a:solidFill>
                  <a:srgbClr val="FF0000"/>
                </a:solidFill>
              </a:rPr>
              <a:t>(correlated) </a:t>
            </a:r>
            <a:r>
              <a:rPr lang="en-US" dirty="0" smtClean="0"/>
              <a:t>labels?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Fundamental New Limits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90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  <p:bldP spid="21" grpId="0"/>
      <p:bldP spid="24" grpId="0"/>
      <p:bldP spid="27" grpId="0"/>
      <p:bldP spid="30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Stuff – </a:t>
            </a:r>
            <a:r>
              <a:rPr lang="en-US" smtClean="0"/>
              <a:t>Biological Networks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61618"/>
            <a:ext cx="8172450" cy="51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rgbClr val="00B05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E39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86410755-C87F-471A-993D-57AD4A76D182}" type="slidenum">
              <a:rPr lang="en-US" altLang="en-US" sz="9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15</a:t>
            </a:fld>
            <a:endParaRPr lang="en-US" altLang="en-US" sz="90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1007" y="1002102"/>
            <a:ext cx="82296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Structural Entropy on Graphs</a:t>
            </a:r>
            <a:endParaRPr lang="en-US" dirty="0"/>
          </a:p>
        </p:txBody>
      </p:sp>
      <p:sp>
        <p:nvSpPr>
          <p:cNvPr id="14340" name="Slide Number Placeholder 3"/>
          <p:cNvSpPr txBox="1">
            <a:spLocks/>
          </p:cNvSpPr>
          <p:nvPr/>
        </p:nvSpPr>
        <p:spPr bwMode="auto">
          <a:xfrm>
            <a:off x="8423275" y="6513513"/>
            <a:ext cx="609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00B05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E39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14E728A-BE4C-4B25-A5C6-5B43F60795EA}" type="slidenum">
              <a:rPr lang="en-US" altLang="en-US" sz="9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900"/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2527300"/>
            <a:ext cx="575786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495300" y="1581150"/>
            <a:ext cx="83216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B05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E39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rgbClr val="0070C0"/>
                </a:solidFill>
              </a:rPr>
              <a:t>Information Content of Unlabeled Graphs:</a:t>
            </a:r>
            <a:endParaRPr lang="en-US" altLang="en-US" sz="16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A structure model </a:t>
            </a:r>
            <a:r>
              <a:rPr lang="en-US" altLang="en-US" sz="1600" i="1">
                <a:solidFill>
                  <a:srgbClr val="0070C0"/>
                </a:solidFill>
                <a:latin typeface="Cambria Math" pitchFamily="18" charset="0"/>
              </a:rPr>
              <a:t>S</a:t>
            </a:r>
            <a:r>
              <a:rPr lang="en-US" altLang="en-US" sz="1600" i="1"/>
              <a:t> </a:t>
            </a:r>
            <a:r>
              <a:rPr lang="en-US" altLang="en-US" sz="1600"/>
              <a:t>of a graph </a:t>
            </a:r>
            <a:r>
              <a:rPr lang="en-US" altLang="en-US" sz="1600" i="1">
                <a:solidFill>
                  <a:srgbClr val="008A3E"/>
                </a:solidFill>
                <a:latin typeface="Cambria Math" pitchFamily="18" charset="0"/>
              </a:rPr>
              <a:t>G</a:t>
            </a:r>
            <a:r>
              <a:rPr lang="en-US" altLang="en-US" sz="1600"/>
              <a:t> is defined for an </a:t>
            </a:r>
            <a:r>
              <a:rPr lang="en-US" altLang="en-US" sz="1600">
                <a:solidFill>
                  <a:srgbClr val="0070C0"/>
                </a:solidFill>
              </a:rPr>
              <a:t>unlabeled version</a:t>
            </a:r>
            <a:r>
              <a:rPr lang="en-US" altLang="en-US" sz="1600"/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Some labeled graphs have the same structure.</a:t>
            </a: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642938" y="4191000"/>
            <a:ext cx="8026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B05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E39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en-US" sz="1600" b="1" dirty="0">
                <a:solidFill>
                  <a:srgbClr val="008A3E"/>
                </a:solidFill>
              </a:rPr>
              <a:t>Graph </a:t>
            </a:r>
            <a:r>
              <a:rPr lang="fr-FR" altLang="en-US" sz="1600" b="1" dirty="0" err="1">
                <a:solidFill>
                  <a:srgbClr val="008A3E"/>
                </a:solidFill>
              </a:rPr>
              <a:t>Entropy</a:t>
            </a:r>
            <a:r>
              <a:rPr lang="fr-FR" altLang="en-US" sz="1600" b="1" dirty="0">
                <a:solidFill>
                  <a:srgbClr val="008A3E"/>
                </a:solidFill>
              </a:rPr>
              <a:t> vs Structural </a:t>
            </a:r>
            <a:r>
              <a:rPr lang="fr-FR" altLang="en-US" sz="1600" b="1" dirty="0" err="1">
                <a:solidFill>
                  <a:srgbClr val="008A3E"/>
                </a:solidFill>
              </a:rPr>
              <a:t>Entropy</a:t>
            </a:r>
            <a:r>
              <a:rPr lang="fr-FR" altLang="en-US" sz="1600" dirty="0"/>
              <a:t>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en-US" sz="16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/>
              <a:t>The </a:t>
            </a:r>
            <a:r>
              <a:rPr lang="en-US" altLang="en-US" sz="1600" dirty="0">
                <a:solidFill>
                  <a:srgbClr val="0070C0"/>
                </a:solidFill>
              </a:rPr>
              <a:t>probability of a structure </a:t>
            </a:r>
            <a:r>
              <a:rPr lang="en-US" altLang="en-US" sz="1600" i="1" dirty="0">
                <a:solidFill>
                  <a:srgbClr val="0070C0"/>
                </a:solidFill>
                <a:latin typeface="Cambria Math" pitchFamily="18" charset="0"/>
              </a:rPr>
              <a:t>S</a:t>
            </a:r>
            <a:r>
              <a:rPr lang="en-US" altLang="en-US" sz="1600" dirty="0">
                <a:solidFill>
                  <a:srgbClr val="0070C0"/>
                </a:solidFill>
              </a:rPr>
              <a:t> </a:t>
            </a:r>
            <a:r>
              <a:rPr lang="en-US" altLang="en-US" sz="1600" dirty="0"/>
              <a:t>is:              </a:t>
            </a:r>
            <a:r>
              <a:rPr lang="en-US" altLang="en-US" sz="1600" i="1" dirty="0">
                <a:solidFill>
                  <a:srgbClr val="0070C0"/>
                </a:solidFill>
                <a:latin typeface="Cambria Math" pitchFamily="18" charset="0"/>
              </a:rPr>
              <a:t>P(S)</a:t>
            </a:r>
            <a:r>
              <a:rPr lang="en-US" altLang="en-US" sz="1600" dirty="0"/>
              <a:t> = </a:t>
            </a:r>
            <a:r>
              <a:rPr lang="en-US" altLang="en-US" sz="1600" i="1" dirty="0">
                <a:solidFill>
                  <a:srgbClr val="FF0000"/>
                </a:solidFill>
                <a:latin typeface="Cambria Math" pitchFamily="18" charset="0"/>
              </a:rPr>
              <a:t>N(S)</a:t>
            </a:r>
            <a:r>
              <a:rPr lang="en-US" altLang="en-US" sz="1600" dirty="0">
                <a:latin typeface="Cambria Math" pitchFamily="18" charset="0"/>
              </a:rPr>
              <a:t> · </a:t>
            </a:r>
            <a:r>
              <a:rPr lang="en-US" altLang="en-US" sz="1600" i="1" dirty="0">
                <a:latin typeface="Cambria Math" pitchFamily="18" charset="0"/>
              </a:rPr>
              <a:t>P(G)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/>
              <a:t>where </a:t>
            </a:r>
            <a:r>
              <a:rPr lang="en-US" altLang="en-US" sz="1600" i="1" dirty="0">
                <a:solidFill>
                  <a:srgbClr val="FF0000"/>
                </a:solidFill>
                <a:latin typeface="Cambria Math" pitchFamily="18" charset="0"/>
              </a:rPr>
              <a:t>N(S)</a:t>
            </a:r>
            <a:r>
              <a:rPr lang="en-US" altLang="en-US" sz="1600" dirty="0"/>
              <a:t> is the </a:t>
            </a:r>
            <a:r>
              <a:rPr lang="en-US" altLang="en-US" sz="1600" dirty="0">
                <a:solidFill>
                  <a:srgbClr val="FF0000"/>
                </a:solidFill>
              </a:rPr>
              <a:t>number of different labeled graphs </a:t>
            </a:r>
            <a:r>
              <a:rPr lang="en-US" altLang="en-US" sz="1600" dirty="0"/>
              <a:t>having the same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8A3E"/>
                </a:solidFill>
              </a:rPr>
              <a:t>structure</a:t>
            </a:r>
            <a:r>
              <a:rPr lang="en-US" altLang="en-US" sz="1600" dirty="0"/>
              <a:t>.</a:t>
            </a:r>
          </a:p>
        </p:txBody>
      </p:sp>
      <p:pic>
        <p:nvPicPr>
          <p:cNvPr id="143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514975"/>
            <a:ext cx="5784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5491163"/>
            <a:ext cx="4240212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5988050"/>
            <a:ext cx="42830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39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rgbClr val="00B05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E39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EDE97B0D-F577-405D-9B44-C87C4E7ECC84}" type="slidenum">
              <a:rPr lang="en-US" altLang="en-US" sz="9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16</a:t>
            </a:fld>
            <a:endParaRPr lang="en-US" altLang="en-US" sz="900" smtClean="0"/>
          </a:p>
        </p:txBody>
      </p:sp>
      <p:sp>
        <p:nvSpPr>
          <p:cNvPr id="5" name="Title 1"/>
          <p:cNvSpPr txBox="1">
            <a:spLocks noGrp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blipFill rotWithShape="1">
            <a:blip r:embed="rId8" cstate="print"/>
            <a:stretch>
              <a:fillRect b="-12800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noFill/>
                <a:cs typeface="+mn-cs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7347" y="1967093"/>
            <a:ext cx="6529388" cy="23698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+mj-lt"/>
                <a:cs typeface="Arial" charset="0"/>
              </a:rPr>
              <a:t>Graph </a:t>
            </a:r>
            <a:r>
              <a:rPr lang="en-US" dirty="0" err="1">
                <a:solidFill>
                  <a:srgbClr val="FF0000"/>
                </a:solidFill>
                <a:latin typeface="+mj-lt"/>
                <a:cs typeface="Arial" charset="0"/>
              </a:rPr>
              <a:t>Automorphism</a:t>
            </a:r>
            <a:r>
              <a:rPr lang="en-US" dirty="0">
                <a:latin typeface="+mj-lt"/>
                <a:cs typeface="Arial" charset="0"/>
              </a:rPr>
              <a:t>: For a graph </a:t>
            </a:r>
            <a:r>
              <a:rPr lang="en-US" dirty="0">
                <a:solidFill>
                  <a:srgbClr val="0070C0"/>
                </a:solidFill>
                <a:latin typeface="+mj-lt"/>
                <a:cs typeface="Arial" charset="0"/>
              </a:rPr>
              <a:t>G</a:t>
            </a:r>
            <a:r>
              <a:rPr lang="en-US" dirty="0">
                <a:latin typeface="+mj-lt"/>
                <a:cs typeface="Arial" charset="0"/>
              </a:rPr>
              <a:t> its </a:t>
            </a:r>
            <a:r>
              <a:rPr lang="en-US" dirty="0" err="1">
                <a:solidFill>
                  <a:srgbClr val="FF0000"/>
                </a:solidFill>
                <a:latin typeface="+mj-lt"/>
                <a:cs typeface="Arial" charset="0"/>
              </a:rPr>
              <a:t>automorphism</a:t>
            </a:r>
            <a:r>
              <a:rPr lang="en-US" dirty="0">
                <a:latin typeface="+mj-lt"/>
                <a:cs typeface="Arial" charset="0"/>
              </a:rPr>
              <a:t> is </a:t>
            </a:r>
            <a:r>
              <a:rPr lang="en-US" dirty="0">
                <a:solidFill>
                  <a:srgbClr val="0070C0"/>
                </a:solidFill>
                <a:latin typeface="+mj-lt"/>
                <a:cs typeface="Arial" charset="0"/>
              </a:rPr>
              <a:t>adjacency preserving permutation</a:t>
            </a:r>
            <a:r>
              <a:rPr lang="en-US" dirty="0">
                <a:latin typeface="+mj-lt"/>
                <a:cs typeface="Arial" charset="0"/>
              </a:rPr>
              <a:t> of vertices of </a:t>
            </a:r>
            <a:r>
              <a:rPr lang="en-US" dirty="0">
                <a:solidFill>
                  <a:srgbClr val="0070C0"/>
                </a:solidFill>
                <a:latin typeface="+mj-lt"/>
                <a:cs typeface="Arial" charset="0"/>
              </a:rPr>
              <a:t>G</a:t>
            </a:r>
            <a:r>
              <a:rPr lang="en-US" sz="1600" dirty="0">
                <a:latin typeface="+mj-lt"/>
                <a:cs typeface="Arial" charset="0"/>
              </a:rPr>
              <a:t>.</a:t>
            </a:r>
          </a:p>
          <a:p>
            <a:pPr>
              <a:defRPr/>
            </a:pPr>
            <a:endParaRPr lang="en-US" sz="1600" dirty="0">
              <a:latin typeface="+mj-lt"/>
              <a:cs typeface="Arial" charset="0"/>
            </a:endParaRPr>
          </a:p>
          <a:p>
            <a:pPr>
              <a:defRPr/>
            </a:pPr>
            <a:r>
              <a:rPr lang="en-US" sz="1600" b="1" dirty="0">
                <a:latin typeface="+mj-lt"/>
                <a:cs typeface="Arial" charset="0"/>
              </a:rPr>
              <a:t>Lemma 1</a:t>
            </a:r>
            <a:r>
              <a:rPr lang="en-US" sz="1600" dirty="0">
                <a:latin typeface="+mj-lt"/>
                <a:cs typeface="Arial" charset="0"/>
              </a:rPr>
              <a:t>. </a:t>
            </a:r>
            <a:r>
              <a:rPr lang="en-US" sz="1600" i="1" dirty="0">
                <a:latin typeface="+mj-lt"/>
                <a:cs typeface="Arial" charset="0"/>
              </a:rPr>
              <a:t>If all </a:t>
            </a:r>
            <a:r>
              <a:rPr lang="en-US" sz="1600" i="1" dirty="0">
                <a:solidFill>
                  <a:schemeClr val="tx2"/>
                </a:solidFill>
                <a:latin typeface="+mj-lt"/>
                <a:cs typeface="Arial" charset="0"/>
              </a:rPr>
              <a:t>isomorphic graphs </a:t>
            </a:r>
            <a:r>
              <a:rPr lang="en-US" sz="1600" i="1" dirty="0">
                <a:latin typeface="+mj-lt"/>
                <a:cs typeface="Arial" charset="0"/>
              </a:rPr>
              <a:t>have the same probability, then</a:t>
            </a:r>
          </a:p>
          <a:p>
            <a:pPr>
              <a:defRPr/>
            </a:pPr>
            <a:endParaRPr lang="en-US" sz="1600" i="1" dirty="0">
              <a:latin typeface="+mj-lt"/>
              <a:cs typeface="Arial" charset="0"/>
            </a:endParaRPr>
          </a:p>
          <a:p>
            <a:pPr>
              <a:defRPr/>
            </a:pPr>
            <a:endParaRPr lang="en-US" sz="1600" i="1" dirty="0">
              <a:latin typeface="+mj-lt"/>
              <a:cs typeface="Arial" charset="0"/>
            </a:endParaRPr>
          </a:p>
          <a:p>
            <a:pPr>
              <a:defRPr/>
            </a:pPr>
            <a:endParaRPr lang="en-US" sz="1600" i="1" dirty="0">
              <a:latin typeface="+mj-lt"/>
              <a:cs typeface="Arial" charset="0"/>
            </a:endParaRPr>
          </a:p>
          <a:p>
            <a:pPr>
              <a:defRPr/>
            </a:pPr>
            <a:r>
              <a:rPr lang="en-US" sz="1600" i="1" dirty="0">
                <a:latin typeface="+mj-lt"/>
                <a:cs typeface="Arial" charset="0"/>
              </a:rPr>
              <a:t>where </a:t>
            </a:r>
            <a:r>
              <a:rPr lang="en-US" sz="1600" i="1" dirty="0" err="1">
                <a:solidFill>
                  <a:srgbClr val="FF0000"/>
                </a:solidFill>
                <a:latin typeface="+mj-lt"/>
                <a:cs typeface="Arial" charset="0"/>
              </a:rPr>
              <a:t>Aut</a:t>
            </a:r>
            <a:r>
              <a:rPr lang="en-US" sz="1600" i="1" dirty="0">
                <a:solidFill>
                  <a:srgbClr val="FF0000"/>
                </a:solidFill>
                <a:latin typeface="+mj-lt"/>
                <a:cs typeface="Arial" charset="0"/>
              </a:rPr>
              <a:t>(S)</a:t>
            </a:r>
            <a:r>
              <a:rPr lang="en-US" sz="1600" i="1" dirty="0">
                <a:solidFill>
                  <a:srgbClr val="FF3399"/>
                </a:solidFill>
                <a:latin typeface="+mj-lt"/>
                <a:cs typeface="Arial" charset="0"/>
              </a:rPr>
              <a:t> </a:t>
            </a:r>
            <a:r>
              <a:rPr lang="en-US" sz="1600" i="1" dirty="0">
                <a:latin typeface="+mj-lt"/>
                <a:cs typeface="Arial" charset="0"/>
              </a:rPr>
              <a:t>is the </a:t>
            </a:r>
            <a:r>
              <a:rPr lang="en-US" sz="1600" i="1" u="sng" dirty="0" err="1">
                <a:solidFill>
                  <a:srgbClr val="FF0000"/>
                </a:solidFill>
                <a:latin typeface="+mj-lt"/>
                <a:cs typeface="Arial" charset="0"/>
              </a:rPr>
              <a:t>automorphism</a:t>
            </a:r>
            <a:r>
              <a:rPr lang="en-US" sz="1600" i="1" dirty="0">
                <a:latin typeface="+mj-lt"/>
                <a:cs typeface="Arial" charset="0"/>
              </a:rPr>
              <a:t> group of S.</a:t>
            </a:r>
          </a:p>
          <a:p>
            <a:pPr>
              <a:defRPr/>
            </a:pPr>
            <a:endParaRPr lang="en-US" sz="1600" dirty="0">
              <a:latin typeface="+mj-lt"/>
              <a:cs typeface="Arial" charset="0"/>
            </a:endParaRPr>
          </a:p>
        </p:txBody>
      </p:sp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5695950" y="1571625"/>
            <a:ext cx="24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B05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E39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</a:t>
            </a:r>
            <a:endParaRPr lang="en-US" altLang="en-US" sz="1800"/>
          </a:p>
        </p:txBody>
      </p:sp>
      <p:pic>
        <p:nvPicPr>
          <p:cNvPr id="16392" name="Picture 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41" y="3227708"/>
            <a:ext cx="47752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4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735" y="1833754"/>
            <a:ext cx="1133475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91" y="4818459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766" y="4810629"/>
            <a:ext cx="10128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20224" y="4441986"/>
            <a:ext cx="7234775" cy="2081052"/>
            <a:chOff x="1020224" y="4441986"/>
            <a:chExt cx="7234775" cy="2081052"/>
          </a:xfrm>
        </p:grpSpPr>
        <p:sp>
          <p:nvSpPr>
            <p:cNvPr id="3" name="TextBox 2"/>
            <p:cNvSpPr txBox="1"/>
            <p:nvPr/>
          </p:nvSpPr>
          <p:spPr>
            <a:xfrm rot="10800000" flipV="1">
              <a:off x="1020224" y="4441986"/>
              <a:ext cx="72347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b="1" dirty="0" smtClean="0"/>
                <a:t>Theorem</a:t>
              </a:r>
              <a:r>
                <a:rPr lang="en-US" altLang="en-US" dirty="0" smtClean="0"/>
                <a:t>. [Choi, WS, 2012] For  </a:t>
              </a:r>
              <a:r>
                <a:rPr lang="en-US" altLang="en-US" dirty="0" err="1" smtClean="0">
                  <a:solidFill>
                    <a:srgbClr val="FF0000"/>
                  </a:solidFill>
                </a:rPr>
                <a:t>Erd</a:t>
              </a:r>
              <a:r>
                <a:rPr lang="en-US" altLang="en-US" dirty="0" err="1" smtClean="0">
                  <a:solidFill>
                    <a:srgbClr val="FF0000"/>
                  </a:solidFill>
                  <a:latin typeface="Bell MT" pitchFamily="18" charset="0"/>
                </a:rPr>
                <a:t>ö</a:t>
              </a:r>
              <a:r>
                <a:rPr lang="en-US" altLang="en-US" dirty="0" err="1" smtClean="0">
                  <a:solidFill>
                    <a:srgbClr val="FF0000"/>
                  </a:solidFill>
                </a:rPr>
                <a:t>s-R</a:t>
              </a:r>
              <a:r>
                <a:rPr lang="en-US" altLang="en-US" dirty="0" err="1" smtClean="0">
                  <a:solidFill>
                    <a:srgbClr val="FF0000"/>
                  </a:solidFill>
                  <a:latin typeface="Bell MT" pitchFamily="18" charset="0"/>
                </a:rPr>
                <a:t>é</a:t>
              </a:r>
              <a:r>
                <a:rPr lang="en-US" altLang="en-US" dirty="0" err="1" smtClean="0">
                  <a:solidFill>
                    <a:srgbClr val="FF0000"/>
                  </a:solidFill>
                </a:rPr>
                <a:t>nyi</a:t>
              </a:r>
              <a:r>
                <a:rPr lang="en-US" altLang="en-US" dirty="0" smtClean="0"/>
                <a:t> </a:t>
              </a:r>
              <a:r>
                <a:rPr lang="en-US" altLang="en-US" dirty="0"/>
                <a:t>graphs </a:t>
              </a:r>
              <a:r>
                <a:rPr lang="en-US" altLang="en-US" dirty="0" smtClean="0">
                  <a:solidFill>
                    <a:srgbClr val="FF0000"/>
                  </a:solidFill>
                </a:rPr>
                <a:t>G(</a:t>
              </a:r>
              <a:r>
                <a:rPr lang="en-US" altLang="en-US" dirty="0" err="1" smtClean="0">
                  <a:solidFill>
                    <a:srgbClr val="FF0000"/>
                  </a:solidFill>
                </a:rPr>
                <a:t>n,p</a:t>
              </a:r>
              <a:r>
                <a:rPr lang="en-US" altLang="en-US" dirty="0" smtClean="0">
                  <a:solidFill>
                    <a:srgbClr val="FF0000"/>
                  </a:solidFill>
                </a:rPr>
                <a:t>)</a:t>
              </a:r>
              <a:r>
                <a:rPr lang="en-US" altLang="en-US" dirty="0"/>
                <a:t> </a:t>
              </a:r>
              <a:r>
                <a:rPr lang="en-US" altLang="en-US" dirty="0" smtClean="0"/>
                <a:t>and </a:t>
              </a:r>
              <a:r>
                <a:rPr lang="en-US" altLang="en-US" dirty="0"/>
                <a:t>all p satisfying  </a:t>
              </a:r>
              <a:r>
                <a:rPr lang="en-US" altLang="en-US" dirty="0" smtClean="0"/>
                <a:t>             </a:t>
              </a:r>
              <a:r>
                <a:rPr lang="en-US" altLang="en-US" dirty="0"/>
                <a:t>and                </a:t>
              </a:r>
              <a:r>
                <a:rPr lang="en-US" altLang="en-US" dirty="0" smtClean="0"/>
                <a:t>      </a:t>
              </a:r>
              <a:r>
                <a:rPr lang="en-US" altLang="en-US" i="1" dirty="0" smtClean="0"/>
                <a:t>(</a:t>
              </a:r>
              <a:r>
                <a:rPr lang="en-US" altLang="en-US" i="1" dirty="0"/>
                <a:t>i.e., the graph is </a:t>
              </a:r>
              <a:r>
                <a:rPr lang="en-US" altLang="en-US" i="1" dirty="0">
                  <a:solidFill>
                    <a:srgbClr val="0070C0"/>
                  </a:solidFill>
                </a:rPr>
                <a:t>connected </a:t>
              </a:r>
              <a:r>
                <a:rPr lang="en-US" altLang="en-US" i="1" dirty="0" err="1">
                  <a:solidFill>
                    <a:srgbClr val="FF0000"/>
                  </a:solidFill>
                </a:rPr>
                <a:t>w.h.p</a:t>
              </a:r>
              <a:r>
                <a:rPr lang="en-US" altLang="en-US" i="1" dirty="0" smtClean="0">
                  <a:solidFill>
                    <a:srgbClr val="FF0000"/>
                  </a:solidFill>
                </a:rPr>
                <a:t>.</a:t>
              </a:r>
              <a:r>
                <a:rPr lang="en-US" altLang="en-US" i="1" dirty="0" smtClean="0"/>
                <a:t>) we have</a:t>
              </a:r>
              <a:endParaRPr lang="en-US" altLang="en-US" i="1" dirty="0"/>
            </a:p>
          </p:txBody>
        </p:sp>
        <p:pic>
          <p:nvPicPr>
            <p:cNvPr id="15" name="Picture 10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625" y="5614970"/>
              <a:ext cx="6919912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8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719" y="6140450"/>
              <a:ext cx="5253037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5219" y="6160056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AEP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122" y="3429514"/>
            <a:ext cx="1740830" cy="380807"/>
          </a:xfrm>
          <a:prstGeom prst="rect">
            <a:avLst/>
          </a:prstGeom>
        </p:spPr>
      </p:pic>
      <p:pic>
        <p:nvPicPr>
          <p:cNvPr id="21" name="Picture 5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90" y="4833725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65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zip_Page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0" y="23714"/>
            <a:ext cx="9120000" cy="6834286"/>
          </a:xfrm>
          <a:prstGeom prst="rect">
            <a:avLst/>
          </a:prstGeom>
        </p:spPr>
      </p:pic>
      <p:pic>
        <p:nvPicPr>
          <p:cNvPr id="5" name="Picture 4" descr="szip_Page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000" y="23714"/>
            <a:ext cx="9120000" cy="6834286"/>
          </a:xfrm>
          <a:prstGeom prst="rect">
            <a:avLst/>
          </a:prstGeom>
        </p:spPr>
      </p:pic>
      <p:pic>
        <p:nvPicPr>
          <p:cNvPr id="6" name="Picture 5" descr="szip_Page_0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7" name="Picture 6" descr="szip_Page_0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8" name="Picture 7" descr="szip_Page_0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9" name="Picture 8" descr="szip_Page_0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10" name="Picture 9" descr="szip_Page_0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11" name="Picture 10" descr="szip_Page_0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12" name="Picture 11" descr="szip_Page_0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13" name="Picture 12" descr="szip_Page_1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14" name="Picture 13" descr="szip_Page_1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15" name="Picture 14" descr="szip_Page_1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16" name="Picture 15" descr="szip_Page_13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17" name="Picture 16" descr="szip_Page_14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18" name="Picture 17" descr="szip_Page_1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19" name="Picture 18" descr="szip_Page_16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20" name="Picture 19" descr="szip_Page_17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21" name="Picture 20" descr="szip_Page_18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22" name="Picture 21" descr="szip_Page_19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23" name="Picture 22" descr="szip_Page_20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24" name="Picture 23" descr="szip_Page_2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25" name="Picture 24" descr="szip_Page_22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26" name="Picture 25" descr="szip_Page_23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30" name="Picture 29" descr="szip_Page_24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31" name="Picture 30" descr="szip_Page_25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32" name="Picture 31" descr="szip_Page_26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33" name="Picture 32" descr="szip_Page_27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34" name="Picture 33" descr="szip_Page_28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36" name="Picture 35" descr="szip_Page_29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37" name="Picture 36" descr="szip_Page_30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38" name="Picture 37" descr="szip_Page_31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39" name="Picture 38" descr="szip_Page_32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40" name="Picture 39" descr="szip_Page_33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41" name="Picture 40" descr="szip_Page_34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  <p:pic>
        <p:nvPicPr>
          <p:cNvPr id="42" name="Picture 41" descr="szip_Page_35.pn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12000" y="11857"/>
            <a:ext cx="9120000" cy="683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6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23275" y="6513513"/>
            <a:ext cx="609600" cy="365125"/>
          </a:xfrm>
        </p:spPr>
        <p:txBody>
          <a:bodyPr/>
          <a:lstStyle/>
          <a:p>
            <a:pPr>
              <a:defRPr/>
            </a:pPr>
            <a:fld id="{84C06104-828C-4A13-93F6-C1F75B2618D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2" b="-16842"/>
          <a:stretch/>
        </p:blipFill>
        <p:spPr bwMode="auto">
          <a:xfrm>
            <a:off x="947223" y="1854679"/>
            <a:ext cx="7337018" cy="566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0932" y="920150"/>
            <a:ext cx="8229600" cy="762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/>
              <a:t>Structural Zip (SZIP) Algorithm</a:t>
            </a:r>
            <a:endParaRPr lang="en-US" sz="3200" dirty="0">
              <a:solidFill>
                <a:srgbClr val="008A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rgbClr val="00B050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E39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3FEAE190-F9E8-4F4D-8F0A-E5BA81B34986}" type="slidenum">
              <a:rPr lang="en-US" altLang="en-US" sz="9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19</a:t>
            </a:fld>
            <a:endParaRPr lang="en-US" altLang="en-US" sz="900" smtClean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4839" y="838200"/>
            <a:ext cx="8229600" cy="762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008A3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ontinuum Medium" pitchFamily="2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A3E"/>
                </a:solidFill>
                <a:latin typeface="Continuum Medium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A3E"/>
                </a:solidFill>
                <a:latin typeface="Continuum Medium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A3E"/>
                </a:solidFill>
                <a:latin typeface="Continuum Medium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A3E"/>
                </a:solidFill>
                <a:latin typeface="Continuum Medium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A3E"/>
                </a:solidFill>
                <a:latin typeface="Continuum Medium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A3E"/>
                </a:solidFill>
                <a:latin typeface="Continuum Medium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A3E"/>
                </a:solidFill>
                <a:latin typeface="Continuum Medium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A3E"/>
                </a:solidFill>
                <a:latin typeface="Continuum Medium"/>
                <a:cs typeface="Arial" charset="0"/>
              </a:defRPr>
            </a:lvl9pPr>
          </a:lstStyle>
          <a:p>
            <a:pPr>
              <a:defRPr/>
            </a:pPr>
            <a:r>
              <a:rPr lang="en-US" sz="3200" dirty="0" smtClean="0"/>
              <a:t>Asymptotic Optimality of SZIP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22297" y="1507089"/>
            <a:ext cx="85217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latin typeface="Arial" charset="0"/>
                <a:cs typeface="Arial" charset="0"/>
              </a:rPr>
              <a:t>Theorem</a:t>
            </a:r>
            <a:r>
              <a:rPr lang="en-US" sz="1600" dirty="0" smtClean="0">
                <a:latin typeface="Arial" charset="0"/>
                <a:cs typeface="Arial" charset="0"/>
              </a:rPr>
              <a:t>. [Choi, WS, 2012]  Let                                       be </a:t>
            </a:r>
            <a:r>
              <a:rPr lang="en-US" sz="1600" dirty="0">
                <a:latin typeface="Arial" charset="0"/>
                <a:cs typeface="Arial" charset="0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cs typeface="Arial" charset="0"/>
              </a:rPr>
              <a:t>code length</a:t>
            </a:r>
            <a:r>
              <a:rPr lang="en-US" sz="1600" dirty="0" smtClean="0">
                <a:latin typeface="Arial" charset="0"/>
                <a:cs typeface="Arial" charset="0"/>
              </a:rPr>
              <a:t>. </a:t>
            </a:r>
          </a:p>
          <a:p>
            <a:pPr>
              <a:defRPr/>
            </a:pPr>
            <a:r>
              <a:rPr lang="en-US" sz="1600" dirty="0"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cs typeface="Arial" charset="0"/>
              </a:rPr>
              <a:t>Then for</a:t>
            </a: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</a:rPr>
              <a:t>Erd</a:t>
            </a:r>
            <a:r>
              <a:rPr lang="en-US" altLang="en-US" sz="1600" dirty="0" err="1">
                <a:solidFill>
                  <a:srgbClr val="FF0000"/>
                </a:solidFill>
                <a:latin typeface="Bell MT" pitchFamily="18" charset="0"/>
              </a:rPr>
              <a:t>ö</a:t>
            </a:r>
            <a:r>
              <a:rPr lang="en-US" altLang="en-US" sz="1600" dirty="0" err="1">
                <a:solidFill>
                  <a:srgbClr val="FF0000"/>
                </a:solidFill>
              </a:rPr>
              <a:t>s-R</a:t>
            </a:r>
            <a:r>
              <a:rPr lang="en-US" altLang="en-US" sz="1600" dirty="0" err="1">
                <a:solidFill>
                  <a:srgbClr val="FF0000"/>
                </a:solidFill>
                <a:latin typeface="Bell MT" pitchFamily="18" charset="0"/>
              </a:rPr>
              <a:t>é</a:t>
            </a:r>
            <a:r>
              <a:rPr lang="en-US" altLang="en-US" sz="1600" dirty="0" err="1">
                <a:solidFill>
                  <a:srgbClr val="FF0000"/>
                </a:solidFill>
              </a:rPr>
              <a:t>nyi</a:t>
            </a:r>
            <a:r>
              <a:rPr lang="en-US" sz="1600" dirty="0" smtClean="0">
                <a:latin typeface="Arial" charset="0"/>
                <a:cs typeface="Arial" charset="0"/>
              </a:rPr>
              <a:t> graphs:</a:t>
            </a:r>
          </a:p>
          <a:p>
            <a:pPr>
              <a:defRPr/>
            </a:pPr>
            <a:endParaRPr lang="en-US" sz="1600" dirty="0">
              <a:cs typeface="Arial" charset="0"/>
            </a:endParaRPr>
          </a:p>
          <a:p>
            <a:pPr marL="400050" indent="-400050">
              <a:buAutoNum type="romanLcParenBoth"/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Lower Bound:</a:t>
            </a:r>
          </a:p>
          <a:p>
            <a:pPr>
              <a:defRPr/>
            </a:pPr>
            <a:endParaRPr lang="en-US" sz="16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1600" dirty="0">
              <a:latin typeface="Arial" charset="0"/>
              <a:cs typeface="Arial" charset="0"/>
            </a:endParaRPr>
          </a:p>
          <a:p>
            <a:pPr marL="400050" indent="-400050">
              <a:buFontTx/>
              <a:buAutoNum type="romanUcParenBoth"/>
              <a:defRPr/>
            </a:pPr>
            <a:endParaRPr lang="en-US" sz="1600" i="1" dirty="0" smtClean="0">
              <a:latin typeface="Arial" charset="0"/>
              <a:cs typeface="Arial" charset="0"/>
            </a:endParaRPr>
          </a:p>
          <a:p>
            <a:pPr marL="400050" indent="-400050">
              <a:buFontTx/>
              <a:buAutoNum type="romanUcParenBoth"/>
              <a:defRPr/>
            </a:pPr>
            <a:r>
              <a:rPr lang="en-US" sz="1600" i="1" dirty="0" smtClean="0">
                <a:cs typeface="Arial" charset="0"/>
              </a:rPr>
              <a:t>Upper Bound:</a:t>
            </a:r>
            <a:endParaRPr lang="en-US" sz="1600" dirty="0">
              <a:latin typeface="Arial" charset="0"/>
              <a:cs typeface="Arial" charset="0"/>
            </a:endParaRPr>
          </a:p>
          <a:p>
            <a:pPr marL="400050" indent="-400050">
              <a:buFontTx/>
              <a:buAutoNum type="romanUcParenBoth"/>
              <a:defRPr/>
            </a:pPr>
            <a:endParaRPr lang="en-US" sz="1600" dirty="0">
              <a:latin typeface="Arial" charset="0"/>
              <a:cs typeface="Arial" charset="0"/>
            </a:endParaRPr>
          </a:p>
          <a:p>
            <a:pPr marL="400050" indent="-400050">
              <a:buFontTx/>
              <a:buAutoNum type="romanUcParenBoth"/>
              <a:defRPr/>
            </a:pPr>
            <a:endParaRPr lang="en-US" sz="16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1600" i="1" dirty="0">
                <a:latin typeface="Arial" charset="0"/>
                <a:cs typeface="Arial" charset="0"/>
              </a:rPr>
              <a:t>where c is an explicitly computable constant, and is a            </a:t>
            </a:r>
            <a:r>
              <a:rPr lang="en-US" sz="1600" i="1" dirty="0">
                <a:solidFill>
                  <a:srgbClr val="0070C0"/>
                </a:solidFill>
                <a:latin typeface="Arial" charset="0"/>
                <a:cs typeface="Arial" charset="0"/>
              </a:rPr>
              <a:t>fluctuating function </a:t>
            </a:r>
            <a:r>
              <a:rPr lang="en-US" sz="1600" i="1" dirty="0">
                <a:latin typeface="Arial" charset="0"/>
                <a:cs typeface="Arial" charset="0"/>
              </a:rPr>
              <a:t>with </a:t>
            </a:r>
            <a:endParaRPr lang="en-US" sz="1600" i="1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1600" i="1" dirty="0" smtClean="0">
                <a:latin typeface="Arial" charset="0"/>
                <a:cs typeface="Arial" charset="0"/>
              </a:rPr>
              <a:t>a </a:t>
            </a:r>
            <a:r>
              <a:rPr lang="en-US" sz="1600" i="1" dirty="0">
                <a:solidFill>
                  <a:srgbClr val="0070C0"/>
                </a:solidFill>
                <a:latin typeface="Arial" charset="0"/>
                <a:cs typeface="Arial" charset="0"/>
              </a:rPr>
              <a:t>small amplitude </a:t>
            </a:r>
            <a:r>
              <a:rPr lang="en-US" sz="1600" i="1" dirty="0">
                <a:latin typeface="Arial" charset="0"/>
                <a:cs typeface="Arial" charset="0"/>
              </a:rPr>
              <a:t>or </a:t>
            </a:r>
            <a:r>
              <a:rPr lang="en-US" sz="1600" i="1" dirty="0">
                <a:solidFill>
                  <a:srgbClr val="0070C0"/>
                </a:solidFill>
                <a:latin typeface="Arial" charset="0"/>
                <a:cs typeface="Arial" charset="0"/>
              </a:rPr>
              <a:t>zero</a:t>
            </a:r>
            <a:r>
              <a:rPr lang="en-US" sz="1600" i="1" dirty="0" smtClean="0">
                <a:latin typeface="Arial" charset="0"/>
                <a:cs typeface="Arial" charset="0"/>
              </a:rPr>
              <a:t>.        </a:t>
            </a:r>
            <a:endParaRPr lang="en-US" sz="1600" i="1" dirty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1600" i="1" dirty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1600" i="1" dirty="0">
              <a:latin typeface="Arial" charset="0"/>
              <a:cs typeface="Arial" charset="0"/>
            </a:endParaRPr>
          </a:p>
        </p:txBody>
      </p:sp>
      <p:pic>
        <p:nvPicPr>
          <p:cNvPr id="20485" name="Picture 4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039" y="1507089"/>
            <a:ext cx="203358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45" y="3603583"/>
            <a:ext cx="6681787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669" y="4267637"/>
            <a:ext cx="539190" cy="22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4999038"/>
            <a:ext cx="859155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2535340"/>
            <a:ext cx="69199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44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45021"/>
            <a:ext cx="8229600" cy="489400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rgbClr val="0070C0"/>
                </a:solidFill>
              </a:rPr>
              <a:t>Science of Information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Center Mission &amp; Center Team</a:t>
            </a:r>
          </a:p>
          <a:p>
            <a:pPr marL="457200" indent="-457200">
              <a:buAutoNum type="arabicPeriod"/>
            </a:pP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Research</a:t>
            </a:r>
          </a:p>
          <a:p>
            <a:pPr lvl="1" indent="-342900"/>
            <a:r>
              <a:rPr lang="en-US" sz="2400" i="1" dirty="0" smtClean="0">
                <a:solidFill>
                  <a:srgbClr val="FF0000"/>
                </a:solidFill>
              </a:rPr>
              <a:t>Fundamentals: Structural  </a:t>
            </a:r>
            <a:r>
              <a:rPr lang="en-US" sz="2400" i="1" dirty="0">
                <a:solidFill>
                  <a:srgbClr val="FF0000"/>
                </a:solidFill>
              </a:rPr>
              <a:t>Information </a:t>
            </a:r>
            <a:r>
              <a:rPr lang="en-US" sz="2400" i="1" dirty="0" smtClean="0">
                <a:solidFill>
                  <a:srgbClr val="FF0000"/>
                </a:solidFill>
              </a:rPr>
              <a:t>&amp; Security</a:t>
            </a:r>
            <a:endParaRPr lang="en-US" sz="2400" i="1" dirty="0">
              <a:solidFill>
                <a:srgbClr val="FF0000"/>
              </a:solidFill>
            </a:endParaRPr>
          </a:p>
          <a:p>
            <a:pPr lvl="1" indent="-342900"/>
            <a:r>
              <a:rPr lang="en-US" sz="2400" i="1" dirty="0" smtClean="0">
                <a:solidFill>
                  <a:srgbClr val="FF0000"/>
                </a:solidFill>
              </a:rPr>
              <a:t>Data Science: </a:t>
            </a:r>
            <a:r>
              <a:rPr lang="en-US" sz="2400" i="1" dirty="0" err="1" smtClean="0">
                <a:solidFill>
                  <a:srgbClr val="FF0000"/>
                </a:solidFill>
              </a:rPr>
              <a:t>Quering</a:t>
            </a:r>
            <a:r>
              <a:rPr lang="en-US" sz="2400" i="1" dirty="0" smtClean="0">
                <a:solidFill>
                  <a:srgbClr val="FF0000"/>
                </a:solidFill>
              </a:rPr>
              <a:t> &amp; </a:t>
            </a:r>
            <a:r>
              <a:rPr lang="en-US" sz="2400" i="1" dirty="0" smtClean="0">
                <a:solidFill>
                  <a:srgbClr val="FF0000"/>
                </a:solidFill>
              </a:rPr>
              <a:t>Twitter </a:t>
            </a:r>
            <a:r>
              <a:rPr lang="en-US" sz="2400" i="1" dirty="0" smtClean="0">
                <a:solidFill>
                  <a:srgbClr val="FF0000"/>
                </a:solidFill>
              </a:rPr>
              <a:t>Models</a:t>
            </a:r>
          </a:p>
          <a:p>
            <a:pPr lvl="1" indent="-342900"/>
            <a:r>
              <a:rPr lang="en-US" sz="2400" i="1" dirty="0" smtClean="0">
                <a:solidFill>
                  <a:srgbClr val="FF0000"/>
                </a:solidFill>
              </a:rPr>
              <a:t>Life Sciences: DNA Resemble &amp; Protein Folding</a:t>
            </a:r>
            <a:endParaRPr lang="en-US" sz="24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1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Our algorithm seems to work well for </a:t>
            </a:r>
            <a:r>
              <a:rPr lang="en-US" sz="2600" dirty="0" smtClean="0">
                <a:solidFill>
                  <a:srgbClr val="FF0000"/>
                </a:solidFill>
              </a:rPr>
              <a:t>non ER graphs</a:t>
            </a:r>
            <a:r>
              <a:rPr lang="en-US" sz="2600" dirty="0" smtClean="0"/>
              <a:t>. Can you extend our analysis to non ER graphs (prove asymmetry for preferential attachments graphs?)</a:t>
            </a:r>
          </a:p>
          <a:p>
            <a:r>
              <a:rPr lang="en-US" sz="2600" dirty="0" smtClean="0"/>
              <a:t>How to extend our analysis and algorithm to graphs with </a:t>
            </a:r>
            <a:r>
              <a:rPr lang="en-US" sz="2600" dirty="0" smtClean="0">
                <a:solidFill>
                  <a:srgbClr val="FF0000"/>
                </a:solidFill>
              </a:rPr>
              <a:t>correlated labels</a:t>
            </a:r>
            <a:r>
              <a:rPr lang="en-US" sz="2600" dirty="0" smtClean="0"/>
              <a:t>? Structural Lempel-Ziv algorithm?</a:t>
            </a:r>
          </a:p>
          <a:p>
            <a:r>
              <a:rPr lang="en-US" sz="2600" dirty="0" err="1" smtClean="0">
                <a:solidFill>
                  <a:srgbClr val="FF0000"/>
                </a:solidFill>
              </a:rPr>
              <a:t>Lossy</a:t>
            </a:r>
            <a:r>
              <a:rPr lang="en-US" sz="2600" dirty="0" smtClean="0">
                <a:solidFill>
                  <a:srgbClr val="FF0000"/>
                </a:solidFill>
              </a:rPr>
              <a:t> SZIP</a:t>
            </a:r>
            <a:r>
              <a:rPr lang="en-US" sz="2600" dirty="0" smtClean="0"/>
              <a:t>? How to define distance/distortion that preserves structural properties?</a:t>
            </a:r>
          </a:p>
          <a:p>
            <a:r>
              <a:rPr lang="en-US" sz="2600" dirty="0" smtClean="0"/>
              <a:t>Understand lower bound and design algorithms for </a:t>
            </a:r>
            <a:r>
              <a:rPr lang="en-US" sz="2600" dirty="0" smtClean="0">
                <a:solidFill>
                  <a:srgbClr val="FF0000"/>
                </a:solidFill>
              </a:rPr>
              <a:t>multi-modal structural data.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0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45021"/>
            <a:ext cx="8229600" cy="489400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400" b="1" dirty="0" smtClean="0"/>
              <a:t>Science of Information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Center Mission &amp; Center Team</a:t>
            </a:r>
          </a:p>
          <a:p>
            <a:pPr marL="457200" indent="-457200">
              <a:buAutoNum type="arabicPeriod"/>
            </a:pP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Research</a:t>
            </a:r>
          </a:p>
          <a:p>
            <a:pPr lvl="1" indent="-342900"/>
            <a:r>
              <a:rPr lang="en-US" sz="2400" i="1" u="sng" dirty="0" smtClean="0">
                <a:solidFill>
                  <a:srgbClr val="FF0000"/>
                </a:solidFill>
              </a:rPr>
              <a:t>Fundamentals</a:t>
            </a:r>
            <a:r>
              <a:rPr lang="en-US" sz="2400" i="1" dirty="0" smtClean="0">
                <a:solidFill>
                  <a:srgbClr val="FF0000"/>
                </a:solidFill>
              </a:rPr>
              <a:t>: </a:t>
            </a:r>
            <a:r>
              <a:rPr lang="en-US" sz="2400" i="1" dirty="0" smtClean="0"/>
              <a:t>Structural  </a:t>
            </a:r>
            <a:r>
              <a:rPr lang="en-US" sz="2400" i="1" dirty="0"/>
              <a:t>Information </a:t>
            </a:r>
            <a:r>
              <a:rPr lang="en-US" sz="2400" i="1" dirty="0" smtClean="0"/>
              <a:t>&amp;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u="sng" dirty="0" smtClean="0">
                <a:solidFill>
                  <a:srgbClr val="FF0000"/>
                </a:solidFill>
              </a:rPr>
              <a:t>Security</a:t>
            </a:r>
            <a:endParaRPr lang="en-US" sz="2400" i="1" u="sng" dirty="0">
              <a:solidFill>
                <a:srgbClr val="FF0000"/>
              </a:solidFill>
            </a:endParaRPr>
          </a:p>
          <a:p>
            <a:pPr lvl="1" indent="-342900"/>
            <a:r>
              <a:rPr lang="en-US" sz="2400" i="1" dirty="0" smtClean="0"/>
              <a:t>Data Science: </a:t>
            </a:r>
            <a:r>
              <a:rPr lang="en-US" sz="2400" i="1" dirty="0" err="1" smtClean="0"/>
              <a:t>Quering</a:t>
            </a:r>
            <a:r>
              <a:rPr lang="en-US" sz="2400" i="1" dirty="0" smtClean="0"/>
              <a:t> &amp; Twitting Models</a:t>
            </a:r>
            <a:endParaRPr lang="en-US" sz="2400" i="1" dirty="0"/>
          </a:p>
          <a:p>
            <a:pPr lvl="1" indent="-342900"/>
            <a:r>
              <a:rPr lang="en-US" sz="2400" i="1" dirty="0" smtClean="0"/>
              <a:t>Life Sciences: DNA Resemble &amp; Protein Folding</a:t>
            </a:r>
            <a:endParaRPr lang="en-US" sz="2400" i="1" dirty="0"/>
          </a:p>
          <a:p>
            <a:pPr marL="0" indent="0">
              <a:buNone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800" dirty="0" smtClean="0"/>
              <a:t>Based on: 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  <a:t>Kumar, </a:t>
            </a:r>
            <a:r>
              <a:rPr lang="en-US" sz="1800" dirty="0" err="1" smtClean="0">
                <a:solidFill>
                  <a:schemeClr val="accent4">
                    <a:lumMod val="75000"/>
                  </a:schemeClr>
                </a:solidFill>
              </a:rPr>
              <a:t>Ponniah</a:t>
            </a:r>
            <a:r>
              <a:rPr lang="en-US" sz="1800" dirty="0" smtClean="0"/>
              <a:t>, </a:t>
            </a:r>
            <a:r>
              <a:rPr lang="en-US" sz="1800" b="1" dirty="0" smtClean="0"/>
              <a:t>``</a:t>
            </a:r>
            <a:r>
              <a:rPr lang="en-US" sz="1800" dirty="0" smtClean="0"/>
              <a:t>Axiomatic </a:t>
            </a:r>
            <a:r>
              <a:rPr lang="en-US" sz="1800" dirty="0"/>
              <a:t>Approach Clean Slate to Secure </a:t>
            </a:r>
            <a:r>
              <a:rPr lang="en-US" sz="1800" dirty="0" smtClean="0"/>
              <a:t>Wireless</a:t>
            </a:r>
            <a:r>
              <a:rPr lang="en-US" sz="1800" b="1" dirty="0" smtClean="0"/>
              <a:t>’’.</a:t>
            </a:r>
            <a:endParaRPr lang="en-US" sz="1800" b="1" dirty="0"/>
          </a:p>
          <a:p>
            <a:pPr marL="0" indent="0">
              <a:buNone/>
            </a:pPr>
            <a:r>
              <a:rPr lang="en-US" sz="1800" dirty="0"/>
              <a:t> 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2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Motivation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45021"/>
            <a:ext cx="8229600" cy="4585658"/>
          </a:xfrm>
        </p:spPr>
        <p:txBody>
          <a:bodyPr/>
          <a:lstStyle/>
          <a:p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Usual 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design approach</a:t>
            </a: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including in wireless networks, has been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</a:rPr>
              <a:t>Build a system for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Helvetica" charset="0"/>
                <a:ea typeface="ＭＳ Ｐゴシック" charset="0"/>
              </a:rPr>
              <a:t>good 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  <a:latin typeface="Helvetica" charset="0"/>
                <a:ea typeface="ＭＳ Ｐゴシック" charset="0"/>
              </a:rPr>
              <a:t>performance,  </a:t>
            </a:r>
            <a:r>
              <a:rPr lang="en-US" sz="1800" dirty="0" smtClean="0">
                <a:latin typeface="Helvetica" charset="0"/>
                <a:ea typeface="ＭＳ Ｐゴシック" charset="0"/>
              </a:rPr>
              <a:t>often ignoring </a:t>
            </a:r>
            <a:r>
              <a:rPr lang="en-US" sz="1800" dirty="0" smtClean="0">
                <a:solidFill>
                  <a:srgbClr val="0000FF"/>
                </a:solidFill>
                <a:latin typeface="Helvetica" charset="0"/>
                <a:ea typeface="ＭＳ Ｐゴシック" charset="0"/>
              </a:rPr>
              <a:t>security </a:t>
            </a:r>
            <a:r>
              <a:rPr lang="en-US" sz="1800" dirty="0" smtClean="0">
                <a:latin typeface="Helvetica" charset="0"/>
                <a:ea typeface="ＭＳ Ｐゴシック" charset="0"/>
              </a:rPr>
              <a:t>concerns.</a:t>
            </a:r>
            <a:endParaRPr lang="en-US" sz="1800" dirty="0">
              <a:latin typeface="Helvetica" charset="0"/>
              <a:ea typeface="ＭＳ Ｐゴシック" charset="0"/>
            </a:endParaRPr>
          </a:p>
          <a:p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Then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Some </a:t>
            </a:r>
            <a:r>
              <a:rPr lang="en-US" sz="18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ATTACK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 is identified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1800" dirty="0">
                <a:solidFill>
                  <a:srgbClr val="008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DEFENSE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 is developed </a:t>
            </a:r>
            <a:r>
              <a:rPr lang="en-US" sz="1800" dirty="0">
                <a:latin typeface="Helvetica" charset="0"/>
                <a:ea typeface="ＭＳ Ｐゴシック" charset="0"/>
              </a:rPr>
              <a:t>for that attack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</a:rPr>
              <a:t>Then another </a:t>
            </a:r>
            <a:r>
              <a:rPr lang="en-US" sz="1800" dirty="0">
                <a:solidFill>
                  <a:srgbClr val="FF0000"/>
                </a:solidFill>
                <a:latin typeface="Helvetica" charset="0"/>
                <a:ea typeface="ＭＳ Ｐゴシック" charset="0"/>
              </a:rPr>
              <a:t>ATTACK</a:t>
            </a:r>
            <a:r>
              <a:rPr lang="en-US" sz="1800" dirty="0">
                <a:latin typeface="Helvetica" charset="0"/>
                <a:ea typeface="ＭＳ Ｐゴシック" charset="0"/>
              </a:rPr>
              <a:t> is identified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</a:rPr>
              <a:t>Another </a:t>
            </a:r>
            <a:r>
              <a:rPr lang="en-US" sz="1800" dirty="0">
                <a:solidFill>
                  <a:srgbClr val="008000"/>
                </a:solidFill>
                <a:latin typeface="Helvetica" charset="0"/>
                <a:ea typeface="ＭＳ Ｐゴシック" charset="0"/>
              </a:rPr>
              <a:t>DEFENSE</a:t>
            </a:r>
            <a:r>
              <a:rPr lang="en-US" sz="1800" dirty="0">
                <a:latin typeface="Helvetica" charset="0"/>
                <a:ea typeface="ＭＳ Ｐゴシック" charset="0"/>
              </a:rPr>
              <a:t> for that attack</a:t>
            </a:r>
          </a:p>
          <a:p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Result</a:t>
            </a:r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sequence of patches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An arms race</a:t>
            </a:r>
          </a:p>
          <a:p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Difficulty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We don’t know what other attacks are possible</a:t>
            </a:r>
          </a:p>
          <a:p>
            <a:pPr lvl="1"/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No guarantees of security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59278" y="2509285"/>
            <a:ext cx="17596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FF0000"/>
                </a:solidFill>
              </a:rPr>
              <a:t>Wormhole attack</a:t>
            </a:r>
          </a:p>
          <a:p>
            <a:pPr>
              <a:defRPr/>
            </a:pPr>
            <a:r>
              <a:rPr lang="en-US" kern="0" dirty="0">
                <a:solidFill>
                  <a:srgbClr val="FF0000"/>
                </a:solidFill>
              </a:rPr>
              <a:t>Sybil attack</a:t>
            </a:r>
          </a:p>
          <a:p>
            <a:pPr>
              <a:defRPr/>
            </a:pPr>
            <a:r>
              <a:rPr lang="en-US" kern="0" dirty="0">
                <a:solidFill>
                  <a:srgbClr val="FF0000"/>
                </a:solidFill>
              </a:rPr>
              <a:t>Rushing attack</a:t>
            </a:r>
          </a:p>
          <a:p>
            <a:pPr>
              <a:defRPr/>
            </a:pPr>
            <a:endParaRPr lang="en-US" kern="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kern="0" dirty="0">
                <a:solidFill>
                  <a:srgbClr val="008000"/>
                </a:solidFill>
              </a:rPr>
              <a:t>ARIADNE</a:t>
            </a:r>
          </a:p>
          <a:p>
            <a:pPr>
              <a:defRPr/>
            </a:pPr>
            <a:r>
              <a:rPr lang="en-US" kern="0" dirty="0">
                <a:solidFill>
                  <a:srgbClr val="008000"/>
                </a:solidFill>
              </a:rPr>
              <a:t>TESLA</a:t>
            </a:r>
          </a:p>
        </p:txBody>
      </p:sp>
    </p:spTree>
    <p:extLst>
      <p:ext uri="{BB962C8B-B14F-4D97-AF65-F5344CB8AC3E}">
        <p14:creationId xmlns:p14="http://schemas.microsoft.com/office/powerpoint/2010/main" val="14095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Goals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517430"/>
            <a:ext cx="8282244" cy="5010960"/>
          </a:xfrm>
        </p:spPr>
        <p:txBody>
          <a:bodyPr/>
          <a:lstStyle/>
          <a:p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Can we develop a principled and </a:t>
            </a:r>
            <a:r>
              <a:rPr lang="en-US" sz="1800" b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holistic approach 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to </a:t>
            </a:r>
            <a:r>
              <a:rPr lang="en-US" sz="1800" b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security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?</a:t>
            </a:r>
          </a:p>
          <a:p>
            <a:pPr lvl="1"/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Helvetica" charset="0"/>
                <a:ea typeface="ＭＳ Ｐゴシック" charset="0"/>
              </a:rPr>
              <a:t>Security</a:t>
            </a:r>
            <a:r>
              <a:rPr lang="en-US" sz="1800" dirty="0">
                <a:latin typeface="Helvetica" charset="0"/>
                <a:ea typeface="ＭＳ Ｐゴシック" charset="0"/>
              </a:rPr>
              <a:t> addressed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Helvetica" charset="0"/>
                <a:ea typeface="ＭＳ Ｐゴシック" charset="0"/>
              </a:rPr>
              <a:t>first,</a:t>
            </a:r>
            <a:r>
              <a:rPr lang="en-US" sz="1800" dirty="0">
                <a:latin typeface="Helvetica" charset="0"/>
                <a:ea typeface="ＭＳ Ｐゴシック" charset="0"/>
              </a:rPr>
              <a:t> not an afterthought</a:t>
            </a:r>
          </a:p>
          <a:p>
            <a:pPr lvl="1"/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Helvetica" charset="0"/>
                <a:ea typeface="ＭＳ Ｐゴシック" charset="0"/>
              </a:rPr>
              <a:t>Performance</a:t>
            </a:r>
            <a:r>
              <a:rPr lang="en-US" sz="1800" dirty="0">
                <a:latin typeface="Helvetica" charset="0"/>
                <a:ea typeface="ＭＳ Ｐゴシック" charset="0"/>
              </a:rPr>
              <a:t> addressed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Helvetica" charset="0"/>
                <a:ea typeface="ＭＳ Ｐゴシック" charset="0"/>
              </a:rPr>
              <a:t>second</a:t>
            </a:r>
            <a:r>
              <a:rPr lang="en-US" sz="1800" dirty="0">
                <a:latin typeface="Helvetica" charset="0"/>
                <a:ea typeface="ＭＳ Ｐゴシック" charset="0"/>
              </a:rPr>
              <a:t>; optimized while preserving security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Reverse of the usual </a:t>
            </a: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approach</a:t>
            </a:r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Security objective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18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clean slate approach 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to secure wireless networking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An </a:t>
            </a:r>
            <a:r>
              <a:rPr lang="en-US" sz="18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axiomatic approach 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to security</a:t>
            </a:r>
          </a:p>
          <a:p>
            <a:pPr lvl="1"/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Provable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 security: Guaranteed if model assumptions satisfied</a:t>
            </a:r>
          </a:p>
          <a:p>
            <a:pPr lvl="2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Subsequently, model assumptions can be attacked/challenged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Complete </a:t>
            </a:r>
            <a:r>
              <a:rPr lang="en-US" sz="18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suite of algorithms/protocols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An “existence theorem,” if you will, or as providing algorithms</a:t>
            </a:r>
          </a:p>
          <a:p>
            <a:pPr lvl="1"/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Also a performance guarantee: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Max-Min Optimal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Max is over protocols</a:t>
            </a:r>
          </a:p>
          <a:p>
            <a:pPr lvl="1"/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Min is over all actions of malicious nodes</a:t>
            </a:r>
          </a:p>
          <a:p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3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Security Performance: New Approach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517430"/>
            <a:ext cx="8282244" cy="5010960"/>
          </a:xfrm>
        </p:spPr>
        <p:txBody>
          <a:bodyPr/>
          <a:lstStyle/>
          <a:p>
            <a:pPr>
              <a:defRPr/>
            </a:pPr>
            <a:r>
              <a:rPr lang="en-US" sz="1800" dirty="0">
                <a:latin typeface="Helvetica (Body)" charset="0"/>
                <a:ea typeface="ＭＳ Ｐゴシック" charset="0"/>
                <a:cs typeface="Helvetica (Body)" charset="0"/>
              </a:rPr>
              <a:t>P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rotocols yield network </a:t>
            </a:r>
            <a:r>
              <a:rPr lang="en-US" sz="1800" b="1" dirty="0">
                <a:latin typeface="Helvetica" charset="0"/>
                <a:ea typeface="ＭＳ Ｐゴシック" charset="0"/>
                <a:cs typeface="ＭＳ Ｐゴシック" charset="0"/>
              </a:rPr>
              <a:t>Max-Min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 optimal with respect to utility</a:t>
            </a:r>
          </a:p>
          <a:p>
            <a:pPr marL="0" indent="0">
              <a:buFont typeface="Monotype Sorts" charset="0"/>
              <a:buNone/>
              <a:defRPr/>
            </a:pPr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Monotype Sorts" charset="0"/>
              <a:buNone/>
              <a:defRPr/>
            </a:pPr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Actually, we show a </a:t>
            </a:r>
            <a:r>
              <a:rPr lang="en-US" sz="1800" b="1" i="1" dirty="0">
                <a:latin typeface="Helvetica" charset="0"/>
                <a:ea typeface="ＭＳ Ｐゴシック" charset="0"/>
                <a:cs typeface="ＭＳ Ｐゴシック" charset="0"/>
              </a:rPr>
              <a:t>saddle-point</a:t>
            </a:r>
            <a:r>
              <a:rPr lang="en-US" sz="1800" b="1" dirty="0">
                <a:latin typeface="Helvetica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Min-Max optimality</a:t>
            </a:r>
          </a:p>
          <a:p>
            <a:pPr>
              <a:defRPr/>
            </a:pPr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Monotype Sorts" charset="0"/>
              <a:buNone/>
              <a:defRPr/>
            </a:pPr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r>
              <a:rPr lang="en-US" sz="2400" b="1" dirty="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rPr>
              <a:t>Fundamental ingredients of our </a:t>
            </a:r>
            <a:r>
              <a:rPr lang="en-US" sz="2400" b="1" dirty="0" smtClean="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rPr>
              <a:t>approach:</a:t>
            </a:r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Standard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cryptographic primitives </a:t>
            </a: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are </a:t>
            </a:r>
            <a:r>
              <a:rPr lang="en-US" sz="2400" dirty="0" smtClean="0">
                <a:latin typeface="Helvetica" charset="0"/>
                <a:ea typeface="ＭＳ Ｐゴシック" charset="0"/>
                <a:cs typeface="ＭＳ Ｐゴシック" charset="0"/>
              </a:rPr>
              <a:t>assumed</a:t>
            </a:r>
            <a:endParaRPr lang="en-US" sz="2000" dirty="0">
              <a:latin typeface="Helvetica" charset="0"/>
              <a:ea typeface="ＭＳ Ｐゴシック" charset="0"/>
            </a:endParaRPr>
          </a:p>
          <a:p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And, importantly: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Clocks</a:t>
            </a:r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synchronization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Without a notion of </a:t>
            </a:r>
            <a:r>
              <a:rPr lang="en-US" sz="1600" i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time</a:t>
            </a:r>
            <a:r>
              <a:rPr lang="en-US" sz="16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 we cannot even talk of throughput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</a:rPr>
              <a:t>Without throughput we cannot talk of network Utility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So </a:t>
            </a:r>
            <a:r>
              <a:rPr lang="en-US" sz="1600" i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time</a:t>
            </a:r>
            <a:r>
              <a:rPr lang="en-US" sz="1600" i="1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is an essential </a:t>
            </a:r>
            <a:r>
              <a:rPr lang="en-US" sz="1600" dirty="0" smtClean="0">
                <a:latin typeface="Helvetica" charset="0"/>
                <a:ea typeface="ＭＳ Ｐゴシック" charset="0"/>
                <a:cs typeface="ＭＳ Ｐゴシック" charset="0"/>
              </a:rPr>
              <a:t>ingredient</a:t>
            </a:r>
            <a:endParaRPr lang="en-US" sz="16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Without </a:t>
            </a:r>
            <a:r>
              <a:rPr lang="en-US" sz="1600" i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common </a:t>
            </a:r>
            <a:r>
              <a:rPr lang="en-US" sz="16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time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nodes cannot cooperate temporally, </a:t>
            </a:r>
            <a:r>
              <a:rPr lang="en-US" sz="1600" dirty="0" smtClean="0">
                <a:latin typeface="Helvetica" charset="0"/>
                <a:ea typeface="ＭＳ Ｐゴシック" charset="0"/>
              </a:rPr>
              <a:t>share </a:t>
            </a:r>
            <a:r>
              <a:rPr lang="en-US" sz="1600" dirty="0">
                <a:latin typeface="Helvetica" charset="0"/>
                <a:ea typeface="ＭＳ Ｐゴシック" charset="0"/>
              </a:rPr>
              <a:t>resources </a:t>
            </a:r>
            <a:r>
              <a:rPr lang="en-US" sz="1600" dirty="0" smtClean="0">
                <a:latin typeface="Helvetica" charset="0"/>
                <a:ea typeface="ＭＳ Ｐゴシック" charset="0"/>
              </a:rPr>
              <a:t>Cooperative </a:t>
            </a:r>
            <a:r>
              <a:rPr lang="en-US" sz="1600" dirty="0">
                <a:latin typeface="Helvetica" charset="0"/>
                <a:ea typeface="ＭＳ Ｐゴシック" charset="0"/>
              </a:rPr>
              <a:t>scheduling, etc., will be impossible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So </a:t>
            </a:r>
            <a:r>
              <a:rPr lang="en-US" sz="1600" i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synchronization</a:t>
            </a:r>
            <a:r>
              <a:rPr lang="en-US" sz="1600" i="1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will be a fundamental ingredient</a:t>
            </a:r>
          </a:p>
          <a:p>
            <a:pPr lvl="1">
              <a:buFontTx/>
              <a:buNone/>
              <a:defRPr/>
            </a:pPr>
            <a:endParaRPr lang="en-US" sz="1800" dirty="0"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368167"/>
              </p:ext>
            </p:extLst>
          </p:nvPr>
        </p:nvGraphicFramePr>
        <p:xfrm>
          <a:off x="2921443" y="1924494"/>
          <a:ext cx="3251200" cy="49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3" imgW="3236400" imgH="456840" progId="Equation.3">
                  <p:embed/>
                </p:oleObj>
              </mc:Choice>
              <mc:Fallback>
                <p:oleObj name="Equation" r:id="rId3" imgW="3236400" imgH="456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443" y="1924494"/>
                        <a:ext cx="3251200" cy="499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977909"/>
              </p:ext>
            </p:extLst>
          </p:nvPr>
        </p:nvGraphicFramePr>
        <p:xfrm>
          <a:off x="2330672" y="2949551"/>
          <a:ext cx="3825580" cy="529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5" imgW="3291120" imgH="447840" progId="Equation.3">
                  <p:embed/>
                </p:oleObj>
              </mc:Choice>
              <mc:Fallback>
                <p:oleObj name="Equation" r:id="rId5" imgW="3291120" imgH="447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0672" y="2949551"/>
                        <a:ext cx="3825580" cy="529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104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45021"/>
            <a:ext cx="8736034" cy="489400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400" b="1" dirty="0" smtClean="0"/>
              <a:t>Science of Information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/>
              <a:t>Center Mission &amp; Center Team</a:t>
            </a:r>
          </a:p>
          <a:p>
            <a:pPr marL="457200" indent="-457200">
              <a:buAutoNum type="arabicPeriod"/>
            </a:pP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Research</a:t>
            </a:r>
          </a:p>
          <a:p>
            <a:pPr lvl="1" indent="-342900"/>
            <a:r>
              <a:rPr lang="en-US" sz="2400" i="1" dirty="0" smtClean="0"/>
              <a:t>Fundamentals: Structural  </a:t>
            </a:r>
            <a:r>
              <a:rPr lang="en-US" sz="2400" i="1" dirty="0"/>
              <a:t>Information </a:t>
            </a:r>
            <a:r>
              <a:rPr lang="en-US" sz="2400" i="1" dirty="0" smtClean="0"/>
              <a:t>&amp; Security</a:t>
            </a:r>
            <a:endParaRPr lang="en-US" sz="2400" i="1" dirty="0"/>
          </a:p>
          <a:p>
            <a:pPr lvl="1" indent="-342900"/>
            <a:r>
              <a:rPr lang="en-US" sz="2400" i="1" u="sng" dirty="0" smtClean="0">
                <a:solidFill>
                  <a:srgbClr val="FF0000"/>
                </a:solidFill>
              </a:rPr>
              <a:t>Data Science</a:t>
            </a:r>
            <a:r>
              <a:rPr lang="en-US" sz="2400" i="1" dirty="0" smtClean="0">
                <a:solidFill>
                  <a:srgbClr val="FF0000"/>
                </a:solidFill>
              </a:rPr>
              <a:t>: </a:t>
            </a:r>
            <a:r>
              <a:rPr lang="en-US" sz="2400" i="1" u="sng" dirty="0" err="1" smtClean="0">
                <a:solidFill>
                  <a:srgbClr val="FF0000"/>
                </a:solidFill>
              </a:rPr>
              <a:t>Quering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smtClean="0"/>
              <a:t>&amp; </a:t>
            </a:r>
            <a:r>
              <a:rPr lang="en-US" sz="2400" i="1" dirty="0" smtClean="0"/>
              <a:t>Twitter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smtClean="0"/>
              <a:t>Models</a:t>
            </a:r>
          </a:p>
          <a:p>
            <a:pPr lvl="1" indent="-342900"/>
            <a:r>
              <a:rPr lang="en-US" sz="2400" i="1" dirty="0" smtClean="0"/>
              <a:t>Life Sciences: DNA Resemble &amp; Protein Folding</a:t>
            </a:r>
            <a:endParaRPr lang="en-US" sz="2400" i="1" dirty="0"/>
          </a:p>
          <a:p>
            <a:pPr marL="0" indent="0">
              <a:buNone/>
            </a:pP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0717" y="5676181"/>
            <a:ext cx="8220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on: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T.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Courtade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and T.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Weissman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/>
              <a:t>``</a:t>
            </a:r>
            <a:r>
              <a:rPr lang="en-US" dirty="0" err="1" smtClean="0"/>
              <a:t>Multiterminal</a:t>
            </a:r>
            <a:r>
              <a:rPr lang="en-US" dirty="0" smtClean="0"/>
              <a:t> </a:t>
            </a:r>
            <a:r>
              <a:rPr lang="en-US" dirty="0"/>
              <a:t>Source Coding under Logarithmic </a:t>
            </a:r>
            <a:r>
              <a:rPr lang="en-US" dirty="0" smtClean="0"/>
              <a:t>Loss’’, 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IEEE Trans. Information Theory</a:t>
            </a:r>
            <a:r>
              <a:rPr lang="en-US" dirty="0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7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Theory of Big Data?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73468" y="1571624"/>
            <a:ext cx="6122582" cy="4803418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E39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chemeClr val="tx2"/>
                </a:solidFill>
              </a:rPr>
              <a:t>Learnable Information (</a:t>
            </a:r>
            <a:r>
              <a:rPr lang="en-US" sz="2000" b="1" dirty="0" err="1" smtClean="0">
                <a:solidFill>
                  <a:schemeClr val="accent2">
                    <a:lumMod val="25000"/>
                  </a:schemeClr>
                </a:solidFill>
              </a:rPr>
              <a:t>BigData</a:t>
            </a:r>
            <a:r>
              <a:rPr lang="en-US" sz="2000" dirty="0" smtClean="0">
                <a:solidFill>
                  <a:schemeClr val="accent2">
                    <a:lumMod val="25000"/>
                  </a:schemeClr>
                </a:solidFill>
              </a:rPr>
              <a:t>):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1500" dirty="0">
                <a:solidFill>
                  <a:srgbClr val="FF0000"/>
                </a:solidFill>
              </a:rPr>
              <a:t>Data </a:t>
            </a:r>
            <a:r>
              <a:rPr lang="en-US" sz="1500" dirty="0"/>
              <a:t>driven science focuses on </a:t>
            </a:r>
            <a:r>
              <a:rPr lang="en-US" sz="1500" dirty="0">
                <a:solidFill>
                  <a:srgbClr val="FF0000"/>
                </a:solidFill>
              </a:rPr>
              <a:t>extracting </a:t>
            </a:r>
            <a:r>
              <a:rPr lang="en-US" sz="1500" dirty="0">
                <a:solidFill>
                  <a:schemeClr val="tx2"/>
                </a:solidFill>
              </a:rPr>
              <a:t>information</a:t>
            </a:r>
            <a:r>
              <a:rPr lang="en-US" sz="1500" dirty="0"/>
              <a:t> from data.  How much information can actually be extracted from a given data  repository? </a:t>
            </a:r>
            <a:endParaRPr lang="en-US" sz="1500" dirty="0" smtClean="0"/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Big </a:t>
            </a:r>
            <a:r>
              <a:rPr lang="en-US" sz="1600" b="1" dirty="0">
                <a:solidFill>
                  <a:srgbClr val="FF0000"/>
                </a:solidFill>
              </a:rPr>
              <a:t>data domain exhibits </a:t>
            </a:r>
            <a:r>
              <a:rPr lang="en-US" sz="1600" b="1" dirty="0" smtClean="0">
                <a:solidFill>
                  <a:srgbClr val="FF0000"/>
                </a:solidFill>
              </a:rPr>
              <a:t>certain properties: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1600" i="1" dirty="0" smtClean="0">
                <a:solidFill>
                  <a:schemeClr val="accent4">
                    <a:lumMod val="50000"/>
                  </a:schemeClr>
                </a:solidFill>
              </a:rPr>
              <a:t>Large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peta</a:t>
            </a:r>
            <a:r>
              <a:rPr lang="en-US" sz="1600" dirty="0"/>
              <a:t> and </a:t>
            </a:r>
            <a:r>
              <a:rPr lang="en-US" sz="1600" dirty="0" err="1"/>
              <a:t>exa</a:t>
            </a:r>
            <a:r>
              <a:rPr lang="en-US" sz="1600" dirty="0"/>
              <a:t> </a:t>
            </a:r>
            <a:r>
              <a:rPr lang="en-US" sz="1600" dirty="0" smtClean="0"/>
              <a:t>scale)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1600" i="1" dirty="0" smtClean="0">
                <a:solidFill>
                  <a:schemeClr val="accent4">
                    <a:lumMod val="50000"/>
                  </a:schemeClr>
                </a:solidFill>
              </a:rPr>
              <a:t>Noisy</a:t>
            </a:r>
            <a:r>
              <a:rPr lang="en-US" sz="1600" dirty="0" smtClean="0"/>
              <a:t>  </a:t>
            </a:r>
            <a:r>
              <a:rPr lang="en-US" sz="1600" dirty="0"/>
              <a:t>(high rate of false positives and </a:t>
            </a:r>
            <a:r>
              <a:rPr lang="en-US" sz="1600" dirty="0" smtClean="0"/>
              <a:t>negatives)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1600" i="1" dirty="0" err="1" smtClean="0">
                <a:solidFill>
                  <a:schemeClr val="accent4">
                    <a:lumMod val="50000"/>
                  </a:schemeClr>
                </a:solidFill>
              </a:rPr>
              <a:t>Multiscale</a:t>
            </a:r>
            <a:r>
              <a:rPr lang="en-US" sz="1600" dirty="0" smtClean="0"/>
              <a:t> </a:t>
            </a:r>
            <a:r>
              <a:rPr lang="en-US" sz="1600" dirty="0"/>
              <a:t>(interaction at  different levels of </a:t>
            </a:r>
            <a:r>
              <a:rPr lang="en-US" sz="1600" dirty="0" smtClean="0"/>
              <a:t>abstractions)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1600" i="1" dirty="0" smtClean="0">
                <a:solidFill>
                  <a:schemeClr val="accent4">
                    <a:lumMod val="50000"/>
                  </a:schemeClr>
                </a:solidFill>
              </a:rPr>
              <a:t>Dynamic</a:t>
            </a:r>
            <a:r>
              <a:rPr lang="en-US" sz="1600" dirty="0" smtClean="0"/>
              <a:t> </a:t>
            </a:r>
            <a:r>
              <a:rPr lang="en-US" sz="1600" dirty="0"/>
              <a:t>(temporal and spatial </a:t>
            </a:r>
            <a:r>
              <a:rPr lang="en-US" sz="1600" dirty="0" smtClean="0"/>
              <a:t>changes)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1600" i="1" dirty="0" smtClean="0">
                <a:solidFill>
                  <a:schemeClr val="accent4">
                    <a:lumMod val="50000"/>
                  </a:schemeClr>
                </a:solidFill>
              </a:rPr>
              <a:t>Heterogeneous</a:t>
            </a:r>
            <a:r>
              <a:rPr lang="en-US" sz="1600" dirty="0" smtClean="0"/>
              <a:t> </a:t>
            </a:r>
            <a:r>
              <a:rPr lang="en-US" sz="1600" dirty="0"/>
              <a:t>(high variability over space and </a:t>
            </a:r>
            <a:r>
              <a:rPr lang="en-US" sz="1600" dirty="0" smtClean="0"/>
              <a:t>time 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1600" i="1" dirty="0" smtClean="0">
                <a:solidFill>
                  <a:schemeClr val="accent4">
                    <a:lumMod val="50000"/>
                  </a:schemeClr>
                </a:solidFill>
              </a:rPr>
              <a:t>Distributed</a:t>
            </a:r>
            <a:r>
              <a:rPr lang="en-US" sz="1600" i="1" dirty="0" smtClean="0"/>
              <a:t>  </a:t>
            </a:r>
            <a:r>
              <a:rPr lang="en-US" sz="1600" dirty="0"/>
              <a:t>(collected and stored at distributed </a:t>
            </a:r>
            <a:r>
              <a:rPr lang="en-US" sz="1600" dirty="0" smtClean="0"/>
              <a:t>locations)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1600" i="1" dirty="0" smtClean="0">
                <a:solidFill>
                  <a:schemeClr val="accent4">
                    <a:lumMod val="50000"/>
                  </a:schemeClr>
                </a:solidFill>
              </a:rPr>
              <a:t>Elastic</a:t>
            </a:r>
            <a:r>
              <a:rPr lang="en-US" sz="1600" dirty="0" smtClean="0"/>
              <a:t> </a:t>
            </a:r>
            <a:r>
              <a:rPr lang="en-US" sz="1600" dirty="0"/>
              <a:t>(flexibility to data model and clustering </a:t>
            </a:r>
            <a:r>
              <a:rPr lang="en-US" sz="1600" dirty="0" smtClean="0"/>
              <a:t>capabilities)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1600" i="1" dirty="0" smtClean="0">
                <a:solidFill>
                  <a:srgbClr val="0070C0"/>
                </a:solidFill>
              </a:rPr>
              <a:t>Complex </a:t>
            </a:r>
            <a:r>
              <a:rPr lang="en-US" sz="1600" i="1" dirty="0">
                <a:solidFill>
                  <a:srgbClr val="0070C0"/>
                </a:solidFill>
              </a:rPr>
              <a:t>dependencies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(structural, long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term)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1600" i="1" dirty="0" smtClean="0">
                <a:solidFill>
                  <a:schemeClr val="accent3">
                    <a:lumMod val="50000"/>
                  </a:schemeClr>
                </a:solidFill>
              </a:rPr>
              <a:t>High </a:t>
            </a:r>
            <a:r>
              <a:rPr lang="en-US" sz="1600" i="1" dirty="0">
                <a:solidFill>
                  <a:schemeClr val="accent3">
                    <a:lumMod val="50000"/>
                  </a:schemeClr>
                </a:solidFill>
              </a:rPr>
              <a:t>dimensional</a:t>
            </a:r>
          </a:p>
          <a:p>
            <a:pPr marL="0" lvl="1" indent="0" fontAlgn="auto">
              <a:lnSpc>
                <a:spcPct val="120000"/>
              </a:lnSpc>
              <a:spcAft>
                <a:spcPts val="0"/>
              </a:spcAft>
              <a:buClr>
                <a:srgbClr val="00B050"/>
              </a:buClr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    </a:t>
            </a:r>
            <a:r>
              <a:rPr lang="en-US" sz="2400" b="1" u="sng" dirty="0" smtClean="0">
                <a:solidFill>
                  <a:srgbClr val="FF0000"/>
                </a:solidFill>
              </a:rPr>
              <a:t>Ad-hoc </a:t>
            </a:r>
            <a:r>
              <a:rPr lang="en-US" sz="2400" b="1" u="sng" dirty="0">
                <a:solidFill>
                  <a:srgbClr val="FF0000"/>
                </a:solidFill>
              </a:rPr>
              <a:t>solutions do not work at </a:t>
            </a:r>
            <a:r>
              <a:rPr lang="en-US" sz="2400" b="1" u="sng" dirty="0" smtClean="0">
                <a:solidFill>
                  <a:srgbClr val="FF0000"/>
                </a:solidFill>
              </a:rPr>
              <a:t>scale</a:t>
            </a:r>
            <a:r>
              <a:rPr lang="en-US" sz="2400" b="1" dirty="0" smtClean="0">
                <a:solidFill>
                  <a:srgbClr val="FF0000"/>
                </a:solidFill>
              </a:rPr>
              <a:t>!</a:t>
            </a:r>
            <a:endParaRPr lang="en-US" sz="2400" dirty="0"/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endParaRPr lang="en-US" sz="15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endParaRPr lang="en-US" sz="15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endParaRPr lang="en-US" sz="15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500" dirty="0" smtClean="0">
              <a:solidFill>
                <a:schemeClr val="accent2">
                  <a:lumMod val="2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16" y="2603358"/>
            <a:ext cx="3667642" cy="196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7093" y="5011947"/>
            <a:ext cx="2941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``</a:t>
            </a:r>
            <a:r>
              <a:rPr lang="en-US" dirty="0" smtClean="0">
                <a:solidFill>
                  <a:schemeClr val="accent2">
                    <a:lumMod val="25000"/>
                  </a:schemeClr>
                </a:solidFill>
              </a:rPr>
              <a:t>Big data has arrived but </a:t>
            </a:r>
            <a:endParaRPr lang="en-US" dirty="0">
              <a:solidFill>
                <a:schemeClr val="accent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25000"/>
                  </a:schemeClr>
                </a:solidFill>
              </a:rPr>
              <a:t>   big insights have not </a:t>
            </a:r>
            <a:r>
              <a:rPr lang="en-US" dirty="0" smtClean="0"/>
              <a:t>..’’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1400" i="1" dirty="0" smtClean="0"/>
              <a:t>Financial Times</a:t>
            </a:r>
            <a:r>
              <a:rPr lang="en-US" sz="1400" dirty="0" smtClean="0"/>
              <a:t>, J. Hartford.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6831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3534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Modern Data Processing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62074" y="2059357"/>
            <a:ext cx="8680616" cy="2454282"/>
            <a:chOff x="262074" y="2059357"/>
            <a:chExt cx="8680616" cy="2454282"/>
          </a:xfrm>
        </p:grpSpPr>
        <p:sp>
          <p:nvSpPr>
            <p:cNvPr id="5" name="Rectangle 4"/>
            <p:cNvSpPr/>
            <p:nvPr/>
          </p:nvSpPr>
          <p:spPr>
            <a:xfrm>
              <a:off x="319000" y="2059357"/>
              <a:ext cx="8563653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Recommendation systems </a:t>
              </a:r>
              <a:r>
                <a:rPr lang="en-US" sz="1600" dirty="0" smtClean="0"/>
                <a:t>make suggestions based on prior information:</a:t>
              </a:r>
            </a:p>
            <a:p>
              <a:endParaRPr lang="en-US" sz="1600" dirty="0"/>
            </a:p>
            <a:p>
              <a:endParaRPr lang="en-US" sz="1600" dirty="0" smtClean="0"/>
            </a:p>
            <a:p>
              <a:endParaRPr lang="en-US" sz="1600" dirty="0"/>
            </a:p>
            <a:p>
              <a:endParaRPr lang="en-US" sz="1600" dirty="0" smtClean="0"/>
            </a:p>
            <a:p>
              <a:endParaRPr lang="en-US" sz="1600" dirty="0"/>
            </a:p>
            <a:p>
              <a:endParaRPr lang="en-US" sz="1600" dirty="0" smtClean="0"/>
            </a:p>
            <a:p>
              <a:endParaRPr lang="en-US" sz="1600" dirty="0" smtClean="0"/>
            </a:p>
            <a:p>
              <a:pPr marL="285750" indent="-285750">
                <a:buFont typeface="Arial"/>
                <a:buChar char="•"/>
              </a:pPr>
              <a:endParaRPr lang="en-US" sz="1600" dirty="0" smtClean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46254" y="4082752"/>
              <a:ext cx="21025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Recommendations are usually lists indexed by likelihood.</a:t>
              </a:r>
              <a:endParaRPr lang="en-US" sz="11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8238" y="2408436"/>
              <a:ext cx="1028381" cy="97638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9312" y="3347707"/>
              <a:ext cx="997307" cy="101997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31801" y="2681183"/>
              <a:ext cx="12061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Email on server</a:t>
              </a:r>
            </a:p>
            <a:p>
              <a:endParaRPr lang="en-US" sz="1100" dirty="0" smtClean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31801" y="3588128"/>
              <a:ext cx="120619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Prior search history</a:t>
              </a:r>
            </a:p>
            <a:p>
              <a:pPr algn="ctr"/>
              <a:endParaRPr lang="en-US" sz="1100" dirty="0" smtClean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493913" y="2759140"/>
              <a:ext cx="1021274" cy="2749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3519992" y="3617273"/>
              <a:ext cx="1016554" cy="2404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4682382" y="2773347"/>
              <a:ext cx="1335512" cy="9951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5134" y="2941377"/>
              <a:ext cx="120619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Processor</a:t>
              </a:r>
            </a:p>
            <a:p>
              <a:endParaRPr lang="en-US" sz="1600" dirty="0" smtClean="0"/>
            </a:p>
          </p:txBody>
        </p:sp>
        <p:cxnSp>
          <p:nvCxnSpPr>
            <p:cNvPr id="27" name="Straight Arrow Connector 26"/>
            <p:cNvCxnSpPr>
              <a:stCxn id="22" idx="3"/>
            </p:cNvCxnSpPr>
            <p:nvPr/>
          </p:nvCxnSpPr>
          <p:spPr>
            <a:xfrm>
              <a:off x="6017894" y="3270921"/>
              <a:ext cx="3535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/>
            <a:srcRect r="29224" b="51282"/>
            <a:stretch/>
          </p:blipFill>
          <p:spPr>
            <a:xfrm>
              <a:off x="6441879" y="2517819"/>
              <a:ext cx="2500811" cy="15320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Left Brace 29"/>
            <p:cNvSpPr/>
            <p:nvPr/>
          </p:nvSpPr>
          <p:spPr>
            <a:xfrm>
              <a:off x="1060762" y="2535876"/>
              <a:ext cx="432077" cy="1623661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2074" y="2987964"/>
              <a:ext cx="94905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Distributed</a:t>
              </a:r>
            </a:p>
            <a:p>
              <a:pPr algn="ctr"/>
              <a:r>
                <a:rPr lang="en-US" sz="1100" dirty="0" smtClean="0"/>
                <a:t> Data</a:t>
              </a:r>
            </a:p>
            <a:p>
              <a:pPr algn="ctr"/>
              <a:endParaRPr lang="en-US" sz="1100" dirty="0" smtClean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18999" y="4475332"/>
            <a:ext cx="8821647" cy="2243376"/>
            <a:chOff x="318999" y="4475332"/>
            <a:chExt cx="8821647" cy="2243376"/>
          </a:xfrm>
        </p:grpSpPr>
        <p:grpSp>
          <p:nvGrpSpPr>
            <p:cNvPr id="3" name="Group 2"/>
            <p:cNvGrpSpPr/>
            <p:nvPr/>
          </p:nvGrpSpPr>
          <p:grpSpPr>
            <a:xfrm>
              <a:off x="318999" y="4950757"/>
              <a:ext cx="8516577" cy="1767951"/>
              <a:chOff x="318999" y="4950757"/>
              <a:chExt cx="8516577" cy="1767951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8999" y="5102808"/>
                <a:ext cx="1615900" cy="1615900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6669" y="4950757"/>
                <a:ext cx="462449" cy="356484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0175" y="5504561"/>
                <a:ext cx="462449" cy="462449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0106" y="5997950"/>
                <a:ext cx="462449" cy="462449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34594" y="5534618"/>
                <a:ext cx="462449" cy="462449"/>
              </a:xfrm>
              <a:prstGeom prst="rect">
                <a:avLst/>
              </a:prstGeom>
            </p:spPr>
          </p:pic>
          <p:cxnSp>
            <p:nvCxnSpPr>
              <p:cNvPr id="39" name="Straight Arrow Connector 38"/>
              <p:cNvCxnSpPr/>
              <p:nvPr/>
            </p:nvCxnSpPr>
            <p:spPr>
              <a:xfrm>
                <a:off x="1767589" y="5774381"/>
                <a:ext cx="1540819" cy="980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1823607" y="5910685"/>
                <a:ext cx="1428781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/>
                  <a:t>Original (large) database is</a:t>
                </a:r>
              </a:p>
              <a:p>
                <a:pPr algn="ctr"/>
                <a:r>
                  <a:rPr lang="en-US" sz="1100" dirty="0" smtClean="0"/>
                  <a:t>compressed</a:t>
                </a:r>
                <a:endParaRPr lang="en-US" sz="1100" dirty="0"/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>
                <a:off x="3766137" y="5703380"/>
                <a:ext cx="1540819" cy="980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3770857" y="5722976"/>
                <a:ext cx="1859241" cy="54994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V="1">
                <a:off x="3795118" y="5178690"/>
                <a:ext cx="1963988" cy="53685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3578746" y="6016325"/>
                <a:ext cx="1841429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/>
                  <a:t>Compressed version can be stored at several locations</a:t>
                </a:r>
                <a:endParaRPr lang="en-US" sz="1100" dirty="0"/>
              </a:p>
            </p:txBody>
          </p:sp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02272" y="5661186"/>
                <a:ext cx="533304" cy="533304"/>
              </a:xfrm>
              <a:prstGeom prst="rect">
                <a:avLst/>
              </a:prstGeom>
            </p:spPr>
          </p:pic>
          <p:cxnSp>
            <p:nvCxnSpPr>
              <p:cNvPr id="54" name="Straight Arrow Connector 53"/>
              <p:cNvCxnSpPr/>
              <p:nvPr/>
            </p:nvCxnSpPr>
            <p:spPr>
              <a:xfrm>
                <a:off x="6371411" y="5140336"/>
                <a:ext cx="1872335" cy="563044"/>
              </a:xfrm>
              <a:prstGeom prst="straightConnector1">
                <a:avLst/>
              </a:prstGeom>
              <a:ln>
                <a:solidFill>
                  <a:srgbClr val="00009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6332415" y="5546966"/>
                <a:ext cx="194251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Queries about</a:t>
                </a:r>
              </a:p>
              <a:p>
                <a:r>
                  <a:rPr lang="en-US" sz="1100" dirty="0" smtClean="0"/>
                  <a:t>original database can</a:t>
                </a:r>
              </a:p>
              <a:p>
                <a:r>
                  <a:rPr lang="en-US" sz="1100" dirty="0" smtClean="0"/>
                  <a:t>be answered reliably from </a:t>
                </a:r>
              </a:p>
              <a:p>
                <a:r>
                  <a:rPr lang="en-US" sz="1100" dirty="0" smtClean="0"/>
                  <a:t>a compressed version of it.</a:t>
                </a:r>
                <a:endParaRPr lang="en-US" sz="11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19000" y="4475332"/>
              <a:ext cx="882164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Databases may be 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compressed</a:t>
              </a:r>
              <a:r>
                <a:rPr lang="en-US" dirty="0"/>
                <a:t> for the purpose of answering 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queries</a:t>
              </a:r>
              <a:r>
                <a:rPr lang="en-US" dirty="0"/>
                <a:t> of the form: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     “Is there an entry similar to </a:t>
              </a:r>
              <a:r>
                <a:rPr lang="en-US" b="1" dirty="0">
                  <a:solidFill>
                    <a:srgbClr val="FF0000"/>
                  </a:solidFill>
                </a:rPr>
                <a:t>y</a:t>
              </a:r>
              <a:r>
                <a:rPr lang="en-US" dirty="0">
                  <a:solidFill>
                    <a:srgbClr val="FF0000"/>
                  </a:solidFill>
                </a:rPr>
                <a:t> in the database?”.</a:t>
              </a:r>
            </a:p>
            <a:p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9000" y="1325550"/>
            <a:ext cx="8623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Data is often processed for purposes other than reproduction of the original data</a:t>
            </a:r>
            <a:r>
              <a:rPr lang="en-US" b="1" dirty="0" smtClean="0">
                <a:solidFill>
                  <a:srgbClr val="000090"/>
                </a:solidFill>
              </a:rPr>
              <a:t>: (</a:t>
            </a:r>
            <a:r>
              <a:rPr lang="en-US" b="1" dirty="0">
                <a:solidFill>
                  <a:srgbClr val="00B050"/>
                </a:solidFill>
              </a:rPr>
              <a:t>new goal</a:t>
            </a:r>
            <a:r>
              <a:rPr lang="en-US" b="1" dirty="0">
                <a:solidFill>
                  <a:srgbClr val="000090"/>
                </a:solidFill>
              </a:rPr>
              <a:t>: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</a:rPr>
              <a:t>reliably answer queries </a:t>
            </a:r>
            <a:r>
              <a:rPr lang="en-US" b="1" i="1" dirty="0"/>
              <a:t>rather than reproduce data</a:t>
            </a:r>
            <a:r>
              <a:rPr lang="en-US" b="1" dirty="0"/>
              <a:t>!</a:t>
            </a:r>
            <a:r>
              <a:rPr lang="en-US" b="1" dirty="0">
                <a:solidFill>
                  <a:srgbClr val="000090"/>
                </a:solidFill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5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3534"/>
            <a:ext cx="8229600" cy="762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Information-Theoretic Formulation and Results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1069" y="1414733"/>
            <a:ext cx="832104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dirty="0" smtClean="0">
              <a:solidFill>
                <a:srgbClr val="000090"/>
              </a:solidFill>
            </a:endParaRPr>
          </a:p>
          <a:p>
            <a:r>
              <a:rPr lang="en-US" sz="1600" b="1" dirty="0">
                <a:solidFill>
                  <a:srgbClr val="000090"/>
                </a:solidFill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</a:rPr>
              <a:t>          </a:t>
            </a:r>
            <a:endParaRPr lang="en-US" b="1" dirty="0" smtClean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b="1" dirty="0" smtClean="0">
              <a:solidFill>
                <a:srgbClr val="000090"/>
              </a:solidFill>
            </a:endParaRP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927" y="1803115"/>
            <a:ext cx="5679824" cy="191924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48313" y="3636470"/>
            <a:ext cx="7838511" cy="3270294"/>
            <a:chOff x="1048313" y="3837115"/>
            <a:chExt cx="7838511" cy="3270294"/>
          </a:xfrm>
        </p:grpSpPr>
        <p:sp>
          <p:nvSpPr>
            <p:cNvPr id="41" name="Rectangle 40"/>
            <p:cNvSpPr/>
            <p:nvPr/>
          </p:nvSpPr>
          <p:spPr>
            <a:xfrm>
              <a:off x="1048313" y="5999413"/>
              <a:ext cx="783851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600" b="1" dirty="0">
                  <a:solidFill>
                    <a:srgbClr val="0070C0"/>
                  </a:solidFill>
                </a:rPr>
                <a:t>Fundamental Tradeoff</a:t>
              </a:r>
              <a:r>
                <a:rPr lang="en-US" sz="1600" dirty="0">
                  <a:solidFill>
                    <a:schemeClr val="accent4">
                      <a:lumMod val="75000"/>
                    </a:schemeClr>
                  </a:solidFill>
                </a:rPr>
                <a:t>:</a:t>
              </a:r>
              <a:r>
                <a:rPr lang="en-US" sz="1600" dirty="0"/>
                <a:t> what is the 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minimum description </a:t>
              </a:r>
              <a:r>
                <a:rPr lang="en-US" sz="1600" dirty="0"/>
                <a:t>(compression) 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rate</a:t>
              </a:r>
              <a:r>
                <a:rPr lang="en-US" sz="1600" dirty="0"/>
                <a:t> required to generate a quantifiably 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good set of beliefs </a:t>
              </a:r>
              <a:r>
                <a:rPr lang="en-US" sz="1600" dirty="0"/>
                <a:t>and/or 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reliable </a:t>
              </a:r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answers.</a:t>
              </a:r>
              <a:endParaRPr lang="en-US" sz="10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>
                <a:spcBef>
                  <a:spcPts val="0"/>
                </a:spcBef>
              </a:pPr>
              <a:r>
                <a:rPr lang="en-US" sz="1600" b="1" dirty="0">
                  <a:solidFill>
                    <a:schemeClr val="accent3">
                      <a:lumMod val="50000"/>
                    </a:schemeClr>
                  </a:solidFill>
                </a:rPr>
                <a:t>General Results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: </a:t>
              </a:r>
              <a:r>
                <a:rPr lang="en-US" sz="1600" i="1" dirty="0"/>
                <a:t>queries can be answered </a:t>
              </a:r>
              <a:r>
                <a:rPr lang="en-US" sz="1600" i="1" dirty="0">
                  <a:solidFill>
                    <a:srgbClr val="FF0000"/>
                  </a:solidFill>
                </a:rPr>
                <a:t>reliably</a:t>
              </a:r>
              <a:r>
                <a:rPr lang="en-US" sz="1600" i="1" dirty="0"/>
                <a:t> if and only if the compression  </a:t>
              </a:r>
              <a:r>
                <a:rPr lang="en-US" sz="1600" i="1" dirty="0">
                  <a:solidFill>
                    <a:schemeClr val="tx2">
                      <a:lumMod val="75000"/>
                    </a:schemeClr>
                  </a:solidFill>
                </a:rPr>
                <a:t>rate</a:t>
              </a:r>
              <a:r>
                <a:rPr lang="en-US" sz="1600" i="1" dirty="0"/>
                <a:t> exceeds the </a:t>
              </a:r>
              <a:r>
                <a:rPr lang="en-US" sz="1600" i="1" dirty="0">
                  <a:solidFill>
                    <a:schemeClr val="tx2">
                      <a:lumMod val="75000"/>
                    </a:schemeClr>
                  </a:solidFill>
                </a:rPr>
                <a:t>identification </a:t>
              </a:r>
              <a:r>
                <a:rPr lang="en-US" sz="1600" i="1" dirty="0" smtClean="0">
                  <a:solidFill>
                    <a:schemeClr val="tx2">
                      <a:lumMod val="75000"/>
                    </a:schemeClr>
                  </a:solidFill>
                </a:rPr>
                <a:t>rate.</a:t>
              </a:r>
              <a:endParaRPr lang="en-US" dirty="0" smtClean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4030" y="4105198"/>
              <a:ext cx="5573198" cy="189421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86975" y="3837115"/>
              <a:ext cx="5609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90"/>
                  </a:solidFill>
                </a:rPr>
                <a:t>Quadratic similarity queries on compressed </a:t>
              </a:r>
              <a:r>
                <a:rPr lang="en-US" b="1" dirty="0" smtClean="0">
                  <a:solidFill>
                    <a:srgbClr val="000090"/>
                  </a:solidFill>
                </a:rPr>
                <a:t>data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71550" y="1433783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Distributed (</a:t>
            </a:r>
            <a:r>
              <a:rPr lang="en-US" b="1" dirty="0" err="1">
                <a:solidFill>
                  <a:srgbClr val="000090"/>
                </a:solidFill>
              </a:rPr>
              <a:t>multiterminal</a:t>
            </a:r>
            <a:r>
              <a:rPr lang="en-US" b="1" dirty="0">
                <a:solidFill>
                  <a:srgbClr val="000090"/>
                </a:solidFill>
              </a:rPr>
              <a:t>) source coding under logarithmic loss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93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45021"/>
            <a:ext cx="8229600" cy="489400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400" b="1" dirty="0" smtClean="0"/>
              <a:t>Science of Information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/>
              <a:t>Center Mission &amp; Center Team</a:t>
            </a:r>
          </a:p>
          <a:p>
            <a:pPr marL="457200" indent="-457200">
              <a:buAutoNum type="arabicPeriod"/>
            </a:pP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Research</a:t>
            </a:r>
          </a:p>
          <a:p>
            <a:pPr lvl="1" indent="-342900"/>
            <a:r>
              <a:rPr lang="en-US" sz="2400" i="1" dirty="0" smtClean="0"/>
              <a:t>Fundamentals: Structural  </a:t>
            </a:r>
            <a:r>
              <a:rPr lang="en-US" sz="2400" i="1" dirty="0"/>
              <a:t>Information </a:t>
            </a:r>
            <a:r>
              <a:rPr lang="en-US" sz="2400" i="1" dirty="0" smtClean="0"/>
              <a:t>&amp; Security</a:t>
            </a:r>
            <a:endParaRPr lang="en-US" sz="2400" i="1" dirty="0"/>
          </a:p>
          <a:p>
            <a:pPr lvl="1" indent="-342900"/>
            <a:r>
              <a:rPr lang="en-US" sz="2400" i="1" u="sng" dirty="0" smtClean="0">
                <a:solidFill>
                  <a:srgbClr val="FF0000"/>
                </a:solidFill>
              </a:rPr>
              <a:t>Data Science</a:t>
            </a:r>
            <a:r>
              <a:rPr lang="en-US" sz="2400" i="1" dirty="0" smtClean="0">
                <a:solidFill>
                  <a:srgbClr val="FF0000"/>
                </a:solidFill>
              </a:rPr>
              <a:t>: </a:t>
            </a:r>
            <a:r>
              <a:rPr lang="en-US" sz="2400" i="1" dirty="0" err="1" smtClean="0"/>
              <a:t>Quering</a:t>
            </a:r>
            <a:r>
              <a:rPr lang="en-US" sz="2400" i="1" dirty="0" smtClean="0"/>
              <a:t> &amp;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u="sng" dirty="0" smtClean="0">
                <a:solidFill>
                  <a:srgbClr val="FF0000"/>
                </a:solidFill>
              </a:rPr>
              <a:t>Twitter </a:t>
            </a:r>
            <a:r>
              <a:rPr lang="en-US" sz="2400" i="1" u="sng" dirty="0" smtClean="0">
                <a:solidFill>
                  <a:srgbClr val="FF0000"/>
                </a:solidFill>
              </a:rPr>
              <a:t>Models</a:t>
            </a:r>
          </a:p>
          <a:p>
            <a:pPr lvl="1" indent="-342900"/>
            <a:r>
              <a:rPr lang="en-US" sz="2400" i="1" dirty="0" smtClean="0"/>
              <a:t>Life Sciences: DNA Resemble &amp; Protein Folding</a:t>
            </a:r>
            <a:endParaRPr lang="en-US" sz="2400" i="1" dirty="0"/>
          </a:p>
          <a:p>
            <a:pPr marL="0" indent="0">
              <a:buNone/>
            </a:pP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7148" y="5543274"/>
            <a:ext cx="7789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on: </a:t>
            </a:r>
            <a:r>
              <a:rPr lang="en-US" dirty="0" err="1" smtClean="0">
                <a:solidFill>
                  <a:srgbClr val="0070C0"/>
                </a:solidFill>
              </a:rPr>
              <a:t>Jacquet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Milioris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Szpankowski</a:t>
            </a:r>
            <a:r>
              <a:rPr lang="en-US" dirty="0" smtClean="0"/>
              <a:t>, ``Classification </a:t>
            </a:r>
            <a:r>
              <a:rPr lang="en-US" dirty="0"/>
              <a:t>of Markov Sources Through Joint String </a:t>
            </a:r>
            <a:r>
              <a:rPr lang="en-US" dirty="0" err="1" smtClean="0"/>
              <a:t>Complexity:Theory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Experiments’’, </a:t>
            </a:r>
          </a:p>
          <a:p>
            <a:r>
              <a:rPr lang="en-US" i="1" dirty="0" err="1" smtClean="0">
                <a:solidFill>
                  <a:schemeClr val="tx2"/>
                </a:solidFill>
              </a:rPr>
              <a:t>AofA</a:t>
            </a:r>
            <a:r>
              <a:rPr lang="en-US" dirty="0" smtClean="0"/>
              <a:t> and </a:t>
            </a:r>
            <a:r>
              <a:rPr lang="en-US" i="1" dirty="0" smtClean="0">
                <a:solidFill>
                  <a:schemeClr val="tx2"/>
                </a:solidFill>
              </a:rPr>
              <a:t>ISIT</a:t>
            </a:r>
            <a:r>
              <a:rPr lang="en-US" dirty="0" smtClean="0">
                <a:solidFill>
                  <a:schemeClr val="tx2"/>
                </a:solidFill>
              </a:rPr>
              <a:t>,</a:t>
            </a:r>
            <a:r>
              <a:rPr lang="en-US" dirty="0" smtClean="0"/>
              <a:t>  Montreal &amp; Istanbul, 2012&amp;2013.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Shannon Legacy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305800" cy="496594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The </a:t>
            </a:r>
            <a:r>
              <a:rPr lang="en-US" sz="2000" dirty="0" smtClean="0">
                <a:solidFill>
                  <a:schemeClr val="tx2"/>
                </a:solidFill>
              </a:rPr>
              <a:t>Information Revolution </a:t>
            </a:r>
            <a:r>
              <a:rPr lang="en-US" sz="2000" dirty="0" smtClean="0"/>
              <a:t>started in 1948, with the publication of:</a:t>
            </a:r>
          </a:p>
          <a:p>
            <a:pPr fontAlgn="auto">
              <a:lnSpc>
                <a:spcPct val="16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			</a:t>
            </a:r>
            <a:r>
              <a:rPr lang="en-US" sz="2000" dirty="0" smtClean="0">
                <a:solidFill>
                  <a:srgbClr val="0070C0"/>
                </a:solidFill>
              </a:rPr>
              <a:t>A Mathematical Theory of Communication</a:t>
            </a:r>
            <a:r>
              <a:rPr lang="en-US" sz="2000" dirty="0" smtClean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The digital age began.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			</a:t>
            </a:r>
            <a:r>
              <a:rPr lang="en-US" sz="2000" dirty="0" smtClean="0">
                <a:solidFill>
                  <a:srgbClr val="0070C0"/>
                </a:solidFill>
              </a:rPr>
              <a:t>Claude Shannon</a:t>
            </a:r>
            <a:r>
              <a:rPr lang="en-US" sz="2000" dirty="0" smtClean="0"/>
              <a:t>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			Shannon information quantifies the extent to which a 		                 recipient of data can reduce its statistical uncertainty.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			“semantic aspects of communication are irrelevant . . .”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u="sng" dirty="0" smtClean="0">
                <a:solidFill>
                  <a:srgbClr val="FF0000"/>
                </a:solidFill>
              </a:rPr>
              <a:t>Objective</a:t>
            </a:r>
            <a:r>
              <a:rPr lang="en-US" sz="2000" dirty="0" smtClean="0"/>
              <a:t>: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Reproducing reliably data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i="1" dirty="0" smtClean="0">
                <a:solidFill>
                  <a:schemeClr val="accent5">
                    <a:lumMod val="75000"/>
                  </a:schemeClr>
                </a:solidFill>
              </a:rPr>
              <a:t>Fundamental Limits for Storage  and Communication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  <a:endParaRPr lang="en-US" sz="2000" dirty="0" smtClean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u="sng" dirty="0" smtClean="0"/>
              <a:t>Applications Enabler/Driver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CD, iPod, DVD, video games, Internet, Facebook, </a:t>
            </a:r>
            <a:r>
              <a:rPr lang="en-US" sz="2000" dirty="0" err="1" smtClean="0"/>
              <a:t>WiFi</a:t>
            </a:r>
            <a:r>
              <a:rPr lang="en-US" sz="2000" dirty="0" smtClean="0"/>
              <a:t>,  mobile, Google, . 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u="sng" dirty="0" smtClean="0"/>
              <a:t>Design Driver</a:t>
            </a:r>
            <a:r>
              <a:rPr lang="en-US" sz="2000" dirty="0" smtClean="0">
                <a:solidFill>
                  <a:schemeClr val="tx2"/>
                </a:solidFill>
              </a:rPr>
              <a:t>:</a:t>
            </a:r>
            <a:endParaRPr lang="it-IT" sz="2000" dirty="0" smtClean="0">
              <a:solidFill>
                <a:schemeClr val="tx2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000" dirty="0" smtClean="0"/>
              <a:t>universal data compression, voiceband modems, CDMA, multiantenna, </a:t>
            </a:r>
            <a:r>
              <a:rPr lang="en-US" sz="2000" dirty="0" smtClean="0"/>
              <a:t>discrete denoising, space-time codes, cryptography, distortion theory approach to Big Data.</a:t>
            </a:r>
            <a:endParaRPr lang="en-US" sz="2000" dirty="0"/>
          </a:p>
        </p:txBody>
      </p:sp>
      <p:pic>
        <p:nvPicPr>
          <p:cNvPr id="9" name="Picture 8" descr="claude.shann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174" y="2693258"/>
            <a:ext cx="1236663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FDD018-98F5-49D3-B1AE-CA0C7D9A676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1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 smtClean="0"/>
              <a:t>String </a:t>
            </a:r>
            <a:r>
              <a:rPr lang="fr-FR" altLang="en-US" dirty="0" err="1" smtClean="0"/>
              <a:t>Comparison</a:t>
            </a:r>
            <a:endParaRPr lang="fr-FR" altLang="en-US" dirty="0" smtClean="0"/>
          </a:p>
        </p:txBody>
      </p:sp>
      <p:sp>
        <p:nvSpPr>
          <p:cNvPr id="307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68351" y="1963776"/>
            <a:ext cx="8229600" cy="4221163"/>
          </a:xfrm>
        </p:spPr>
        <p:txBody>
          <a:bodyPr/>
          <a:lstStyle/>
          <a:p>
            <a:r>
              <a:rPr lang="fr-FR" altLang="en-US" dirty="0" err="1" smtClean="0"/>
              <a:t>Two</a:t>
            </a:r>
            <a:r>
              <a:rPr lang="fr-FR" altLang="en-US" dirty="0" smtClean="0"/>
              <a:t> DNA </a:t>
            </a:r>
            <a:r>
              <a:rPr lang="fr-FR" altLang="en-US" dirty="0" err="1" smtClean="0"/>
              <a:t>sequences</a:t>
            </a:r>
            <a:r>
              <a:rPr lang="fr-FR" altLang="en-US" dirty="0" smtClean="0"/>
              <a:t>?</a:t>
            </a:r>
          </a:p>
          <a:p>
            <a:endParaRPr lang="fr-FR" altLang="en-US" dirty="0" smtClean="0"/>
          </a:p>
          <a:p>
            <a:r>
              <a:rPr lang="fr-FR" altLang="en-US" dirty="0" err="1" smtClean="0"/>
              <a:t>Two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Tweets</a:t>
            </a:r>
            <a:r>
              <a:rPr lang="fr-FR" altLang="en-US" dirty="0" smtClean="0"/>
              <a:t>?</a:t>
            </a:r>
          </a:p>
          <a:p>
            <a:pPr lvl="1"/>
            <a:endParaRPr lang="fr-FR" altLang="en-US" dirty="0" smtClean="0"/>
          </a:p>
          <a:p>
            <a:pPr lvl="1"/>
            <a:endParaRPr lang="fr-FR" altLang="en-US" dirty="0" smtClean="0"/>
          </a:p>
          <a:p>
            <a:pPr marL="457200" lvl="1" indent="0">
              <a:buNone/>
            </a:pPr>
            <a:endParaRPr lang="fr-FR" altLang="en-US" dirty="0"/>
          </a:p>
          <a:p>
            <a:pPr marL="457200" lvl="1" indent="0">
              <a:buNone/>
            </a:pPr>
            <a:r>
              <a:rPr lang="fr-FR" altLang="en-US" dirty="0" smtClean="0"/>
              <a:t>       </a:t>
            </a:r>
            <a:r>
              <a:rPr lang="fr-FR" altLang="en-US" dirty="0" err="1" smtClean="0"/>
              <a:t>Apply</a:t>
            </a:r>
            <a:r>
              <a:rPr lang="fr-FR" altLang="en-US" dirty="0" smtClean="0"/>
              <a:t>: </a:t>
            </a:r>
            <a:r>
              <a:rPr lang="fr-FR" altLang="en-US" b="1" i="1" u="sng" dirty="0">
                <a:solidFill>
                  <a:srgbClr val="FF0000"/>
                </a:solidFill>
              </a:rPr>
              <a:t>J</a:t>
            </a:r>
            <a:r>
              <a:rPr lang="fr-FR" altLang="en-US" b="1" i="1" u="sng" dirty="0" smtClean="0">
                <a:solidFill>
                  <a:srgbClr val="FF0000"/>
                </a:solidFill>
              </a:rPr>
              <a:t>oint </a:t>
            </a:r>
            <a:r>
              <a:rPr lang="fr-FR" altLang="en-US" b="1" i="1" u="sng" dirty="0">
                <a:solidFill>
                  <a:srgbClr val="FF0000"/>
                </a:solidFill>
              </a:rPr>
              <a:t>S</a:t>
            </a:r>
            <a:r>
              <a:rPr lang="fr-FR" altLang="en-US" b="1" i="1" u="sng" dirty="0" smtClean="0">
                <a:solidFill>
                  <a:srgbClr val="FF0000"/>
                </a:solidFill>
              </a:rPr>
              <a:t>tring </a:t>
            </a:r>
            <a:r>
              <a:rPr lang="fr-FR" altLang="en-US" b="1" i="1" u="sng" dirty="0" err="1" smtClean="0">
                <a:solidFill>
                  <a:srgbClr val="FF0000"/>
                </a:solidFill>
              </a:rPr>
              <a:t>Complexity</a:t>
            </a:r>
            <a:r>
              <a:rPr lang="fr-FR" altLang="en-US" b="1" i="1" u="sng" dirty="0" smtClean="0">
                <a:solidFill>
                  <a:srgbClr val="FF0000"/>
                </a:solidFill>
              </a:rPr>
              <a:t>!</a:t>
            </a:r>
            <a:endParaRPr lang="fr-FR" altLang="en-US" dirty="0" smtClean="0"/>
          </a:p>
        </p:txBody>
      </p:sp>
      <p:pic>
        <p:nvPicPr>
          <p:cNvPr id="3076" name="Picture 10" descr="d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18" y="1893888"/>
            <a:ext cx="13763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d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1893888"/>
            <a:ext cx="13763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12"/>
          <p:cNvSpPr txBox="1">
            <a:spLocks noChangeArrowheads="1"/>
          </p:cNvSpPr>
          <p:nvPr/>
        </p:nvSpPr>
        <p:spPr bwMode="auto">
          <a:xfrm>
            <a:off x="992188" y="3867151"/>
            <a:ext cx="6337300" cy="590550"/>
          </a:xfrm>
          <a:prstGeom prst="rect">
            <a:avLst/>
          </a:prstGeom>
          <a:solidFill>
            <a:srgbClr val="C9FFC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en-US" dirty="0"/>
              <a:t>"</a:t>
            </a:r>
            <a:r>
              <a:rPr lang="fr-FR" altLang="en-US" dirty="0" err="1"/>
              <a:t>allow</a:t>
            </a:r>
            <a:r>
              <a:rPr lang="fr-FR" altLang="en-US" dirty="0"/>
              <a:t> </a:t>
            </a:r>
            <a:r>
              <a:rPr lang="fr-FR" altLang="en-US" dirty="0" err="1"/>
              <a:t>users</a:t>
            </a:r>
            <a:r>
              <a:rPr lang="fr-FR" altLang="en-US" dirty="0"/>
              <a:t> to </a:t>
            </a:r>
            <a:r>
              <a:rPr lang="fr-FR" altLang="en-US" dirty="0" err="1"/>
              <a:t>download</a:t>
            </a:r>
            <a:r>
              <a:rPr lang="fr-FR" altLang="en-US" dirty="0"/>
              <a:t> an </a:t>
            </a:r>
            <a:r>
              <a:rPr lang="fr-FR" altLang="en-US" dirty="0" err="1"/>
              <a:t>entire</a:t>
            </a:r>
            <a:r>
              <a:rPr lang="fr-FR" altLang="en-US" dirty="0"/>
              <a:t> </a:t>
            </a:r>
            <a:r>
              <a:rPr lang="fr-FR" altLang="en-US" dirty="0" err="1"/>
              <a:t>movie</a:t>
            </a:r>
            <a:r>
              <a:rPr lang="fr-FR" altLang="en-US" dirty="0"/>
              <a:t> in one second." I </a:t>
            </a:r>
            <a:r>
              <a:rPr lang="fr-FR" altLang="en-US" dirty="0" err="1"/>
              <a:t>need</a:t>
            </a:r>
            <a:r>
              <a:rPr lang="fr-FR" altLang="en-US" dirty="0"/>
              <a:t> </a:t>
            </a:r>
          </a:p>
          <a:p>
            <a:pPr eaLnBrk="1" hangingPunct="1"/>
            <a:r>
              <a:rPr lang="fr-FR" altLang="en-US" dirty="0" err="1"/>
              <a:t>this</a:t>
            </a:r>
            <a:r>
              <a:rPr lang="fr-FR" altLang="en-US" dirty="0"/>
              <a:t> </a:t>
            </a:r>
            <a:r>
              <a:rPr lang="fr-FR" altLang="en-US" dirty="0">
                <a:solidFill>
                  <a:srgbClr val="FF0000"/>
                </a:solidFill>
                <a:hlinkClick r:id="rId3"/>
              </a:rPr>
              <a:t>http://t.co/3fbNfKEkah</a:t>
            </a:r>
            <a:endParaRPr lang="fr-FR" altLang="en-US" dirty="0">
              <a:solidFill>
                <a:srgbClr val="FF0000"/>
              </a:solidFill>
            </a:endParaRPr>
          </a:p>
        </p:txBody>
      </p: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992188" y="4457701"/>
            <a:ext cx="6337300" cy="590550"/>
          </a:xfrm>
          <a:prstGeom prst="rect">
            <a:avLst/>
          </a:prstGeom>
          <a:solidFill>
            <a:srgbClr val="C9FFC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en-US" dirty="0"/>
              <a:t>Green </a:t>
            </a:r>
            <a:r>
              <a:rPr lang="fr-FR" altLang="en-US" dirty="0" err="1"/>
              <a:t>energy</a:t>
            </a:r>
            <a:r>
              <a:rPr lang="fr-FR" altLang="en-US" dirty="0"/>
              <a:t> boss accuses </a:t>
            </a:r>
            <a:r>
              <a:rPr lang="fr-FR" altLang="en-US" dirty="0" err="1"/>
              <a:t>Govt</a:t>
            </a:r>
            <a:r>
              <a:rPr lang="fr-FR" altLang="en-US" dirty="0"/>
              <a:t> of </a:t>
            </a:r>
            <a:r>
              <a:rPr lang="fr-FR" altLang="en-US" dirty="0" err="1"/>
              <a:t>obstructing</a:t>
            </a:r>
            <a:r>
              <a:rPr lang="fr-FR" altLang="en-US" dirty="0"/>
              <a:t> </a:t>
            </a:r>
            <a:r>
              <a:rPr lang="fr-FR" altLang="en-US" dirty="0" err="1"/>
              <a:t>renewable</a:t>
            </a:r>
            <a:r>
              <a:rPr lang="fr-FR" altLang="en-US" dirty="0"/>
              <a:t> </a:t>
            </a:r>
            <a:r>
              <a:rPr lang="fr-FR" altLang="en-US" dirty="0" err="1"/>
              <a:t>energy</a:t>
            </a:r>
            <a:r>
              <a:rPr lang="fr-FR" altLang="en-US" dirty="0"/>
              <a:t> </a:t>
            </a:r>
          </a:p>
          <a:p>
            <a:pPr eaLnBrk="1" hangingPunct="1"/>
            <a:r>
              <a:rPr lang="fr-FR" altLang="en-US" dirty="0" err="1"/>
              <a:t>development</a:t>
            </a:r>
            <a:r>
              <a:rPr lang="fr-FR" altLang="en-US" dirty="0"/>
              <a:t> </a:t>
            </a:r>
            <a:r>
              <a:rPr lang="fr-FR" altLang="en-US" dirty="0">
                <a:hlinkClick r:id="rId4"/>
              </a:rPr>
              <a:t>http://t.co/v5Lq2Jx1GQ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85310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altLang="en-US" smtClean="0"/>
              <a:t>Joint String Complexity</a:t>
            </a:r>
            <a:endParaRPr lang="fr-FR" alt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 rtlCol="0">
            <a:normAutofit/>
          </a:bodyPr>
          <a:lstStyle/>
          <a:p>
            <a:pPr marL="5715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altLang="en-US" sz="2400" dirty="0" err="1" smtClean="0"/>
              <a:t>Given</a:t>
            </a:r>
            <a:r>
              <a:rPr lang="fr-FR" altLang="en-US" sz="2400" dirty="0" smtClean="0"/>
              <a:t> </a:t>
            </a:r>
            <a:r>
              <a:rPr lang="fr-FR" altLang="en-US" sz="2400" dirty="0" err="1" smtClean="0"/>
              <a:t>two</a:t>
            </a:r>
            <a:r>
              <a:rPr lang="fr-FR" altLang="en-US" sz="2400" dirty="0" smtClean="0"/>
              <a:t> strings X, Y,  the </a:t>
            </a:r>
            <a:r>
              <a:rPr lang="fr-FR" altLang="en-US" sz="2400" dirty="0" smtClean="0">
                <a:solidFill>
                  <a:srgbClr val="FF0000"/>
                </a:solidFill>
              </a:rPr>
              <a:t>joint string </a:t>
            </a:r>
            <a:r>
              <a:rPr lang="fr-FR" altLang="en-US" sz="2400" dirty="0" err="1" smtClean="0">
                <a:solidFill>
                  <a:srgbClr val="FF0000"/>
                </a:solidFill>
              </a:rPr>
              <a:t>complexity</a:t>
            </a:r>
            <a:r>
              <a:rPr lang="fr-FR" altLang="en-US" sz="2400" dirty="0" smtClean="0">
                <a:solidFill>
                  <a:srgbClr val="FF0000"/>
                </a:solidFill>
              </a:rPr>
              <a:t> J(X,Y)</a:t>
            </a:r>
            <a:r>
              <a:rPr lang="fr-FR" altLang="en-US" sz="2400" dirty="0" smtClean="0"/>
              <a:t> </a:t>
            </a:r>
            <a:r>
              <a:rPr lang="fr-FR" altLang="en-US" sz="2400" dirty="0" err="1" smtClean="0"/>
              <a:t>is</a:t>
            </a:r>
            <a:r>
              <a:rPr lang="fr-FR" altLang="en-US" sz="2400" dirty="0" smtClean="0"/>
              <a:t> the </a:t>
            </a:r>
            <a:r>
              <a:rPr lang="fr-FR" altLang="en-US" sz="2400" dirty="0" err="1" smtClean="0">
                <a:solidFill>
                  <a:srgbClr val="FF0000"/>
                </a:solidFill>
              </a:rPr>
              <a:t>number</a:t>
            </a:r>
            <a:r>
              <a:rPr lang="fr-FR" altLang="en-US" sz="2400" dirty="0" smtClean="0">
                <a:solidFill>
                  <a:srgbClr val="FF0000"/>
                </a:solidFill>
              </a:rPr>
              <a:t> of </a:t>
            </a:r>
            <a:r>
              <a:rPr lang="fr-FR" altLang="en-US" sz="2400" dirty="0" err="1" smtClean="0">
                <a:solidFill>
                  <a:srgbClr val="FF0000"/>
                </a:solidFill>
              </a:rPr>
              <a:t>common</a:t>
            </a:r>
            <a:r>
              <a:rPr lang="fr-FR" altLang="en-US" sz="2400" dirty="0" smtClean="0">
                <a:solidFill>
                  <a:srgbClr val="FF0000"/>
                </a:solidFill>
              </a:rPr>
              <a:t> </a:t>
            </a:r>
            <a:r>
              <a:rPr lang="fr-FR" altLang="en-US" sz="2400" dirty="0" err="1" smtClean="0">
                <a:solidFill>
                  <a:srgbClr val="FF0000"/>
                </a:solidFill>
              </a:rPr>
              <a:t>subwords</a:t>
            </a:r>
            <a:r>
              <a:rPr lang="fr-FR" altLang="en-US" sz="2400" dirty="0" smtClean="0">
                <a:solidFill>
                  <a:srgbClr val="FF0000"/>
                </a:solidFill>
              </a:rPr>
              <a:t> </a:t>
            </a:r>
            <a:r>
              <a:rPr lang="fr-FR" altLang="en-US" sz="2400" dirty="0" err="1" smtClean="0"/>
              <a:t>between</a:t>
            </a:r>
            <a:r>
              <a:rPr lang="fr-FR" altLang="en-US" sz="2400" dirty="0" smtClean="0"/>
              <a:t> X and Y.</a:t>
            </a:r>
            <a:endParaRPr lang="fr-FR" altLang="en-US" sz="2000" dirty="0" smtClean="0"/>
          </a:p>
          <a:p>
            <a:pPr marL="914400" lvl="2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altLang="en-US" sz="2000" dirty="0" smtClean="0"/>
              <a:t>For </a:t>
            </a:r>
            <a:r>
              <a:rPr lang="fr-FR" altLang="en-US" sz="2000" dirty="0" err="1" smtClean="0"/>
              <a:t>example</a:t>
            </a:r>
            <a:r>
              <a:rPr lang="fr-FR" altLang="en-US" sz="2000" dirty="0" smtClean="0"/>
              <a:t>: X=</a:t>
            </a:r>
            <a:r>
              <a:rPr lang="fr-FR" altLang="en-US" sz="2000" dirty="0" smtClean="0">
                <a:solidFill>
                  <a:srgbClr val="0070C0"/>
                </a:solidFill>
              </a:rPr>
              <a:t>banana</a:t>
            </a:r>
            <a:r>
              <a:rPr lang="fr-FR" altLang="en-US" sz="2000" dirty="0" smtClean="0"/>
              <a:t>, Y=</a:t>
            </a:r>
            <a:r>
              <a:rPr lang="fr-FR" altLang="en-US" sz="2000" dirty="0" smtClean="0">
                <a:solidFill>
                  <a:srgbClr val="0070C0"/>
                </a:solidFill>
              </a:rPr>
              <a:t>ananas</a:t>
            </a:r>
            <a:r>
              <a:rPr lang="fr-FR" altLang="en-US" sz="2000" dirty="0" smtClean="0"/>
              <a:t>: J(X,Y)=10 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altLang="en-US" sz="2000" dirty="0" err="1" smtClean="0">
                <a:sym typeface="Symbol" charset="2"/>
              </a:rPr>
              <a:t>since</a:t>
            </a:r>
            <a:r>
              <a:rPr lang="fr-FR" altLang="en-US" sz="2000" dirty="0" smtClean="0">
                <a:sym typeface="Symbol" charset="2"/>
              </a:rPr>
              <a:t>  J={, a, n, an, na, ana, nan, </a:t>
            </a:r>
            <a:r>
              <a:rPr lang="fr-FR" altLang="en-US" sz="2000" dirty="0" err="1" smtClean="0">
                <a:sym typeface="Symbol" charset="2"/>
              </a:rPr>
              <a:t>anan</a:t>
            </a:r>
            <a:r>
              <a:rPr lang="fr-FR" altLang="en-US" sz="2000" dirty="0" smtClean="0">
                <a:sym typeface="Symbol" charset="2"/>
              </a:rPr>
              <a:t>, nana, </a:t>
            </a:r>
            <a:r>
              <a:rPr lang="fr-FR" altLang="en-US" sz="2000" dirty="0" err="1" smtClean="0">
                <a:sym typeface="Symbol" charset="2"/>
              </a:rPr>
              <a:t>anana</a:t>
            </a:r>
            <a:r>
              <a:rPr lang="fr-FR" altLang="en-US" sz="2000" dirty="0" smtClean="0">
                <a:sym typeface="Symbol" charset="2"/>
              </a:rPr>
              <a:t>}.</a:t>
            </a:r>
          </a:p>
          <a:p>
            <a:pPr marL="914400" lvl="2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altLang="en-US" sz="2000" dirty="0" smtClean="0">
              <a:sym typeface="Symbol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7743" y="3613901"/>
            <a:ext cx="8461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en-US" sz="2400" dirty="0" err="1"/>
              <a:t>Texts</a:t>
            </a:r>
            <a:r>
              <a:rPr lang="fr-FR" altLang="en-US" sz="2400" dirty="0"/>
              <a:t>       and      are </a:t>
            </a:r>
            <a:r>
              <a:rPr lang="fr-FR" altLang="en-US" sz="2400" dirty="0" err="1"/>
              <a:t>generated</a:t>
            </a:r>
            <a:r>
              <a:rPr lang="fr-FR" altLang="en-US" sz="2400" dirty="0"/>
              <a:t> by </a:t>
            </a:r>
            <a:r>
              <a:rPr lang="fr-FR" altLang="en-US" sz="2400" dirty="0" err="1"/>
              <a:t>stationary</a:t>
            </a:r>
            <a:r>
              <a:rPr lang="fr-FR" altLang="en-US" sz="2400" dirty="0"/>
              <a:t> </a:t>
            </a:r>
            <a:r>
              <a:rPr lang="fr-FR" altLang="en-US" sz="2400" dirty="0">
                <a:solidFill>
                  <a:srgbClr val="008000"/>
                </a:solidFill>
              </a:rPr>
              <a:t>Markov </a:t>
            </a:r>
            <a:r>
              <a:rPr lang="fr-FR" altLang="en-US" sz="2400" dirty="0"/>
              <a:t>sources 1 and 2  of </a:t>
            </a:r>
            <a:r>
              <a:rPr lang="fr-FR" altLang="en-US" sz="2400" dirty="0" err="1"/>
              <a:t>length</a:t>
            </a:r>
            <a:r>
              <a:rPr lang="fr-FR" altLang="en-US" sz="2400" dirty="0"/>
              <a:t> n and m: </a:t>
            </a:r>
            <a:r>
              <a:rPr lang="fr-FR" altLang="en-US" sz="2400" dirty="0" err="1">
                <a:sym typeface="Symbol" charset="2"/>
              </a:rPr>
              <a:t>with</a:t>
            </a:r>
            <a:r>
              <a:rPr lang="fr-FR" altLang="en-US" sz="2400" dirty="0">
                <a:sym typeface="Symbol" charset="2"/>
              </a:rPr>
              <a:t> </a:t>
            </a:r>
            <a:r>
              <a:rPr lang="fr-FR" altLang="en-US" sz="2400" dirty="0">
                <a:solidFill>
                  <a:schemeClr val="accent3">
                    <a:lumMod val="75000"/>
                  </a:schemeClr>
                </a:solidFill>
                <a:sym typeface="Symbol" charset="2"/>
              </a:rPr>
              <a:t>transition matrix</a:t>
            </a:r>
            <a:r>
              <a:rPr lang="fr-FR" altLang="en-US" sz="2400" dirty="0">
                <a:sym typeface="Symbol" charset="2"/>
              </a:rPr>
              <a:t>       and </a:t>
            </a:r>
            <a:r>
              <a:rPr lang="fr-FR" altLang="en-US" sz="2400" dirty="0" err="1">
                <a:solidFill>
                  <a:schemeClr val="accent3">
                    <a:lumMod val="75000"/>
                  </a:schemeClr>
                </a:solidFill>
                <a:sym typeface="Symbol" charset="2"/>
              </a:rPr>
              <a:t>stationary</a:t>
            </a:r>
            <a:r>
              <a:rPr lang="fr-FR" altLang="en-US" sz="2400" dirty="0">
                <a:solidFill>
                  <a:schemeClr val="accent3">
                    <a:lumMod val="75000"/>
                  </a:schemeClr>
                </a:solidFill>
                <a:sym typeface="Symbol" charset="2"/>
              </a:rPr>
              <a:t> </a:t>
            </a:r>
            <a:r>
              <a:rPr lang="fr-FR" altLang="en-US" sz="2400" dirty="0" smtClean="0">
                <a:solidFill>
                  <a:schemeClr val="accent3">
                    <a:lumMod val="75000"/>
                  </a:schemeClr>
                </a:solidFill>
                <a:sym typeface="Symbol" charset="2"/>
              </a:rPr>
              <a:t>distribution        </a:t>
            </a:r>
            <a:r>
              <a:rPr lang="fr-FR" altLang="en-US" sz="2400" dirty="0" smtClean="0">
                <a:sym typeface="Symbol" charset="2"/>
              </a:rPr>
              <a:t>.</a:t>
            </a:r>
            <a:r>
              <a:rPr lang="fr-FR" altLang="en-US" sz="2400" dirty="0" smtClean="0">
                <a:solidFill>
                  <a:schemeClr val="accent3">
                    <a:lumMod val="75000"/>
                  </a:schemeClr>
                </a:solidFill>
                <a:sym typeface="Symbol" charset="2"/>
              </a:rPr>
              <a:t> </a:t>
            </a:r>
            <a:endParaRPr lang="en-US" sz="2400" dirty="0"/>
          </a:p>
        </p:txBody>
      </p:sp>
      <p:pic>
        <p:nvPicPr>
          <p:cNvPr id="11" name="Picture 18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80" y="3703558"/>
            <a:ext cx="480219" cy="32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677" y="3703558"/>
            <a:ext cx="492158" cy="3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4041822"/>
            <a:ext cx="414337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945" y="5143499"/>
            <a:ext cx="4754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</a:rPr>
              <a:t>Average joint string complexity</a:t>
            </a:r>
            <a:endParaRPr lang="en-US" sz="2400" dirty="0"/>
          </a:p>
        </p:txBody>
      </p:sp>
      <p:pic>
        <p:nvPicPr>
          <p:cNvPr id="15" name="Picture 13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081" y="5214788"/>
            <a:ext cx="29400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TP_tmp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4" y="4473573"/>
            <a:ext cx="4175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35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altLang="en-US" dirty="0" err="1" smtClean="0"/>
              <a:t>Results</a:t>
            </a:r>
            <a:r>
              <a:rPr lang="fr-FR" altLang="en-US" dirty="0" smtClean="0"/>
              <a:t> for Markov Sources</a:t>
            </a:r>
          </a:p>
        </p:txBody>
      </p:sp>
      <p:sp>
        <p:nvSpPr>
          <p:cNvPr id="9219" name="Espace réservé du contenu 2"/>
          <p:cNvSpPr>
            <a:spLocks noGrp="1"/>
          </p:cNvSpPr>
          <p:nvPr>
            <p:ph idx="1"/>
          </p:nvPr>
        </p:nvSpPr>
        <p:spPr>
          <a:xfrm>
            <a:off x="0" y="1266825"/>
            <a:ext cx="8982075" cy="4672013"/>
          </a:xfrm>
        </p:spPr>
        <p:txBody>
          <a:bodyPr rtlCol="0">
            <a:normAutofit/>
          </a:bodyPr>
          <a:lstStyle/>
          <a:p>
            <a:pPr lvl="3" eaLnBrk="1" fontAlgn="auto" hangingPunct="1">
              <a:spcAft>
                <a:spcPts val="0"/>
              </a:spcAft>
              <a:buFontTx/>
              <a:buNone/>
              <a:defRPr/>
            </a:pPr>
            <a:endParaRPr lang="fr-FR" altLang="en-US" sz="1400" dirty="0" smtClean="0">
              <a:sym typeface="Symbol" charset="2"/>
            </a:endParaRPr>
          </a:p>
          <a:p>
            <a:pPr lvl="3" eaLnBrk="1" fontAlgn="auto" hangingPunct="1">
              <a:spcAft>
                <a:spcPts val="0"/>
              </a:spcAft>
              <a:buFontTx/>
              <a:buNone/>
              <a:defRPr/>
            </a:pPr>
            <a:endParaRPr lang="fr-FR" altLang="en-US" sz="2400" dirty="0" smtClean="0">
              <a:sym typeface="Symbol" charset="2"/>
            </a:endParaRPr>
          </a:p>
          <a:p>
            <a:pPr lvl="3" eaLnBrk="1" fontAlgn="auto" hangingPunct="1">
              <a:spcAft>
                <a:spcPts val="0"/>
              </a:spcAft>
              <a:buFontTx/>
              <a:buNone/>
              <a:defRPr/>
            </a:pPr>
            <a:endParaRPr lang="fr-FR" altLang="en-US" sz="2400" dirty="0">
              <a:sym typeface="Symbol" charset="2"/>
            </a:endParaRPr>
          </a:p>
          <a:p>
            <a:pPr lvl="3" eaLnBrk="1" fontAlgn="auto" hangingPunct="1">
              <a:spcAft>
                <a:spcPts val="0"/>
              </a:spcAft>
              <a:buFontTx/>
              <a:buNone/>
              <a:defRPr/>
            </a:pPr>
            <a:endParaRPr lang="fr-FR" altLang="en-US" sz="2400" dirty="0" smtClean="0">
              <a:sym typeface="Symbol" charset="2"/>
            </a:endParaRPr>
          </a:p>
          <a:p>
            <a:pPr lvl="3" eaLnBrk="1" fontAlgn="auto" hangingPunct="1">
              <a:spcAft>
                <a:spcPts val="0"/>
              </a:spcAft>
              <a:buFontTx/>
              <a:buNone/>
              <a:defRPr/>
            </a:pPr>
            <a:endParaRPr lang="fr-FR" altLang="en-US" sz="2400" dirty="0">
              <a:sym typeface="Symbol" charset="2"/>
            </a:endParaRPr>
          </a:p>
          <a:p>
            <a:pPr lvl="3" eaLnBrk="1" fontAlgn="auto" hangingPunct="1">
              <a:spcAft>
                <a:spcPts val="0"/>
              </a:spcAft>
              <a:buFontTx/>
              <a:buNone/>
              <a:defRPr/>
            </a:pPr>
            <a:endParaRPr lang="fr-FR" altLang="en-US" sz="2400" dirty="0" smtClean="0">
              <a:sym typeface="Symbol" charset="2"/>
            </a:endParaRPr>
          </a:p>
          <a:p>
            <a:pPr lvl="3" eaLnBrk="1" fontAlgn="auto" hangingPunct="1">
              <a:spcAft>
                <a:spcPts val="0"/>
              </a:spcAft>
              <a:buFontTx/>
              <a:buNone/>
              <a:defRPr/>
            </a:pPr>
            <a:endParaRPr lang="fr-FR" altLang="en-US" sz="2400" dirty="0" smtClean="0">
              <a:sym typeface="Symbol" charset="2"/>
            </a:endParaRPr>
          </a:p>
          <a:p>
            <a:pPr marL="1371600" lvl="3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altLang="en-US" sz="2400" dirty="0" err="1" smtClean="0">
                <a:sym typeface="Symbol" charset="2"/>
              </a:rPr>
              <a:t>where</a:t>
            </a:r>
            <a:r>
              <a:rPr lang="fr-FR" altLang="en-US" sz="2400" dirty="0" smtClean="0">
                <a:sym typeface="Symbol" charset="2"/>
              </a:rPr>
              <a:t>               </a:t>
            </a:r>
            <a:r>
              <a:rPr lang="fr-FR" altLang="en-US" sz="2400" dirty="0" err="1" smtClean="0">
                <a:sym typeface="Symbol" charset="2"/>
              </a:rPr>
              <a:t>is</a:t>
            </a:r>
            <a:r>
              <a:rPr lang="fr-FR" altLang="en-US" sz="2400" dirty="0" smtClean="0">
                <a:sym typeface="Symbol" charset="2"/>
              </a:rPr>
              <a:t> the main </a:t>
            </a:r>
            <a:r>
              <a:rPr lang="fr-FR" altLang="en-US" sz="2400" dirty="0" err="1" smtClean="0">
                <a:solidFill>
                  <a:schemeClr val="accent4">
                    <a:lumMod val="75000"/>
                  </a:schemeClr>
                </a:solidFill>
                <a:sym typeface="Symbol" charset="2"/>
              </a:rPr>
              <a:t>eigenvalue</a:t>
            </a:r>
            <a:r>
              <a:rPr lang="fr-FR" altLang="en-US" sz="2400" dirty="0" smtClean="0">
                <a:solidFill>
                  <a:schemeClr val="tx2"/>
                </a:solidFill>
                <a:sym typeface="Symbol" charset="2"/>
              </a:rPr>
              <a:t> </a:t>
            </a:r>
            <a:r>
              <a:rPr lang="fr-FR" altLang="en-US" sz="2400" dirty="0" smtClean="0">
                <a:sym typeface="Symbol" charset="2"/>
              </a:rPr>
              <a:t>of               and </a:t>
            </a:r>
            <a:r>
              <a:rPr lang="fr-FR" altLang="en-US" sz="2400" dirty="0" smtClean="0">
                <a:solidFill>
                  <a:srgbClr val="FF0000"/>
                </a:solidFill>
                <a:sym typeface="Symbol" charset="2"/>
              </a:rPr>
              <a:t>Q(x)</a:t>
            </a:r>
            <a:r>
              <a:rPr lang="fr-FR" altLang="en-US" sz="2400" dirty="0" smtClean="0">
                <a:sym typeface="Symbol" charset="2"/>
              </a:rPr>
              <a:t>=0 in </a:t>
            </a:r>
            <a:r>
              <a:rPr lang="fr-FR" altLang="en-US" sz="2400" dirty="0" err="1" smtClean="0">
                <a:sym typeface="Symbol" charset="2"/>
              </a:rPr>
              <a:t>general</a:t>
            </a:r>
            <a:r>
              <a:rPr lang="fr-FR" altLang="en-US" sz="2400" dirty="0" smtClean="0">
                <a:sym typeface="Symbol" charset="2"/>
              </a:rPr>
              <a:t>, </a:t>
            </a:r>
            <a:r>
              <a:rPr lang="fr-FR" altLang="en-US" sz="2400" dirty="0" err="1" smtClean="0">
                <a:sym typeface="Symbol" charset="2"/>
              </a:rPr>
              <a:t>is</a:t>
            </a:r>
            <a:r>
              <a:rPr lang="fr-FR" altLang="en-US" sz="2400" dirty="0" smtClean="0">
                <a:sym typeface="Symbol" charset="2"/>
              </a:rPr>
              <a:t> </a:t>
            </a:r>
            <a:r>
              <a:rPr lang="fr-FR" altLang="en-US" sz="2400" dirty="0" err="1" smtClean="0">
                <a:solidFill>
                  <a:srgbClr val="FF0000"/>
                </a:solidFill>
                <a:sym typeface="Symbol" charset="2"/>
              </a:rPr>
              <a:t>periodic</a:t>
            </a:r>
            <a:r>
              <a:rPr lang="fr-FR" altLang="en-US" sz="2400" dirty="0" smtClean="0">
                <a:sym typeface="Symbol" charset="2"/>
              </a:rPr>
              <a:t> or </a:t>
            </a:r>
            <a:r>
              <a:rPr lang="fr-FR" altLang="en-US" sz="2400" dirty="0" smtClean="0">
                <a:solidFill>
                  <a:srgbClr val="FF0000"/>
                </a:solidFill>
                <a:sym typeface="Symbol" charset="2"/>
              </a:rPr>
              <a:t>double </a:t>
            </a:r>
            <a:r>
              <a:rPr lang="fr-FR" altLang="en-US" sz="2400" dirty="0" err="1" smtClean="0">
                <a:solidFill>
                  <a:srgbClr val="FF0000"/>
                </a:solidFill>
                <a:sym typeface="Symbol" charset="2"/>
              </a:rPr>
              <a:t>periodic</a:t>
            </a:r>
            <a:r>
              <a:rPr lang="fr-FR" altLang="en-US" sz="2400" dirty="0" smtClean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fr-FR" altLang="en-US" sz="2400" dirty="0" smtClean="0">
                <a:sym typeface="Symbol" charset="2"/>
              </a:rPr>
              <a:t>of </a:t>
            </a:r>
            <a:r>
              <a:rPr lang="fr-FR" altLang="en-US" sz="2400" dirty="0" err="1" smtClean="0">
                <a:sym typeface="Symbol" charset="2"/>
              </a:rPr>
              <a:t>small</a:t>
            </a:r>
            <a:r>
              <a:rPr lang="fr-FR" altLang="en-US" sz="2400" dirty="0" smtClean="0">
                <a:sym typeface="Symbol" charset="2"/>
              </a:rPr>
              <a:t> amplitude.</a:t>
            </a:r>
          </a:p>
          <a:p>
            <a:pPr marL="1371600" lvl="3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altLang="en-US" sz="2400" dirty="0" smtClean="0">
              <a:sym typeface="Symbol" charset="2"/>
            </a:endParaRPr>
          </a:p>
          <a:p>
            <a:pPr lvl="3" eaLnBrk="1" fontAlgn="auto" hangingPunct="1">
              <a:spcAft>
                <a:spcPts val="0"/>
              </a:spcAft>
              <a:buFontTx/>
              <a:buNone/>
              <a:defRPr/>
            </a:pPr>
            <a:endParaRPr lang="fr-FR" altLang="en-US" sz="2400" dirty="0" smtClean="0">
              <a:sym typeface="Symbol" charset="2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altLang="en-US" sz="4400" dirty="0" smtClean="0"/>
          </a:p>
        </p:txBody>
      </p:sp>
      <p:sp>
        <p:nvSpPr>
          <p:cNvPr id="2054" name="TextBox 4"/>
          <p:cNvSpPr txBox="1">
            <a:spLocks noChangeArrowheads="1"/>
          </p:cNvSpPr>
          <p:nvPr/>
        </p:nvSpPr>
        <p:spPr bwMode="auto">
          <a:xfrm>
            <a:off x="1408112" y="5376861"/>
            <a:ext cx="64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For</a:t>
            </a:r>
          </a:p>
        </p:txBody>
      </p:sp>
      <p:sp>
        <p:nvSpPr>
          <p:cNvPr id="2055" name="TextBox 5"/>
          <p:cNvSpPr txBox="1">
            <a:spLocks noChangeArrowheads="1"/>
          </p:cNvSpPr>
          <p:nvPr/>
        </p:nvSpPr>
        <p:spPr bwMode="auto">
          <a:xfrm>
            <a:off x="5087144" y="5326062"/>
            <a:ext cx="3614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         we have</a:t>
            </a:r>
          </a:p>
        </p:txBody>
      </p:sp>
      <p:pic>
        <p:nvPicPr>
          <p:cNvPr id="2056" name="Picture 1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0" y="2527300"/>
            <a:ext cx="69802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3589338"/>
            <a:ext cx="50752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5943600"/>
            <a:ext cx="516255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6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4248149"/>
            <a:ext cx="9334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6" descr="TP_tmp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180" y="4313237"/>
            <a:ext cx="9667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8" descr="TP_tmp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5403850"/>
            <a:ext cx="11747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0" descr="TP_tmp.bm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5458618"/>
            <a:ext cx="21923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5" descr="TP_tmp.bmp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014" y="1812131"/>
            <a:ext cx="154781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1" descr="TP_tmp.bmp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94" y="1756569"/>
            <a:ext cx="27797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9455" y="1732290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Define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996906" y="1791256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then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446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vs. Non-English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08" y="1687513"/>
            <a:ext cx="6660610" cy="42211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7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 err="1" smtClean="0">
                <a:ea typeface="ＭＳ Ｐゴシック" pitchFamily="34" charset="-128"/>
              </a:rPr>
              <a:t>Automated</a:t>
            </a:r>
            <a:r>
              <a:rPr lang="fr-FR" altLang="en-US" dirty="0" smtClean="0">
                <a:ea typeface="ＭＳ Ｐゴシック" pitchFamily="34" charset="-128"/>
              </a:rPr>
              <a:t> </a:t>
            </a:r>
            <a:r>
              <a:rPr lang="fr-FR" altLang="en-US" dirty="0" smtClean="0">
                <a:ea typeface="ＭＳ Ｐゴシック" pitchFamily="34" charset="-128"/>
              </a:rPr>
              <a:t>Classification Tweeters</a:t>
            </a:r>
            <a:endParaRPr lang="fr-FR" altLang="en-US" dirty="0" smtClean="0">
              <a:ea typeface="ＭＳ Ｐゴシック" pitchFamily="34" charset="-128"/>
            </a:endParaRPr>
          </a:p>
        </p:txBody>
      </p:sp>
      <p:pic>
        <p:nvPicPr>
          <p:cNvPr id="30723" name="Picture 4" descr="de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25388"/>
            <a:ext cx="7373937" cy="460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2987675" y="6244330"/>
            <a:ext cx="847725" cy="347472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en-US" dirty="0" err="1"/>
              <a:t>politics</a:t>
            </a:r>
            <a:endParaRPr lang="fr-FR" altLang="en-US" dirty="0"/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3836285" y="6244330"/>
            <a:ext cx="649288" cy="34747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en-US" dirty="0"/>
              <a:t>sport</a:t>
            </a: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6806322" y="6247850"/>
            <a:ext cx="933450" cy="346075"/>
          </a:xfrm>
          <a:prstGeom prst="rect">
            <a:avLst/>
          </a:prstGeom>
          <a:solidFill>
            <a:srgbClr val="336699"/>
          </a:solidFill>
          <a:ln w="9525">
            <a:solidFill>
              <a:srgbClr val="3366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en-US" dirty="0" err="1"/>
              <a:t>lifestyle</a:t>
            </a:r>
            <a:endParaRPr lang="fr-FR" altLang="en-US" dirty="0"/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5668787" y="6242385"/>
            <a:ext cx="1135063" cy="34747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en-US" dirty="0" err="1"/>
              <a:t>economics</a:t>
            </a:r>
            <a:endParaRPr lang="fr-FR" altLang="en-US" dirty="0"/>
          </a:p>
        </p:txBody>
      </p:sp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4485573" y="6244330"/>
            <a:ext cx="1179512" cy="34747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en-US" dirty="0" err="1"/>
              <a:t>technology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842461432"/>
      </p:ext>
    </p:extLst>
  </p:cSld>
  <p:clrMapOvr>
    <a:masterClrMapping/>
  </p:clrMapOvr>
  <p:transition advTm="4586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45021"/>
            <a:ext cx="8229600" cy="489400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400" b="1" dirty="0" smtClean="0"/>
              <a:t>Science of Information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/>
              <a:t>Center Mission &amp; Center Team</a:t>
            </a:r>
          </a:p>
          <a:p>
            <a:pPr marL="457200" indent="-457200">
              <a:buAutoNum type="arabicPeriod"/>
            </a:pP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Research</a:t>
            </a:r>
          </a:p>
          <a:p>
            <a:pPr lvl="1" indent="-342900"/>
            <a:r>
              <a:rPr lang="en-US" sz="2400" i="1" dirty="0" smtClean="0"/>
              <a:t>Fundamentals: Structural  </a:t>
            </a:r>
            <a:r>
              <a:rPr lang="en-US" sz="2400" i="1" dirty="0"/>
              <a:t>Information </a:t>
            </a:r>
            <a:r>
              <a:rPr lang="en-US" sz="2400" i="1" dirty="0" smtClean="0"/>
              <a:t>&amp; Security</a:t>
            </a:r>
            <a:endParaRPr lang="en-US" sz="2400" i="1" dirty="0"/>
          </a:p>
          <a:p>
            <a:pPr lvl="1" indent="-342900"/>
            <a:r>
              <a:rPr lang="en-US" sz="2400" i="1" dirty="0" smtClean="0"/>
              <a:t>Data Science: </a:t>
            </a:r>
            <a:r>
              <a:rPr lang="en-US" sz="2400" i="1" dirty="0" err="1" smtClean="0"/>
              <a:t>Quering</a:t>
            </a:r>
            <a:r>
              <a:rPr lang="en-US" sz="2400" i="1" dirty="0" smtClean="0"/>
              <a:t> &amp; Twitter </a:t>
            </a:r>
            <a:r>
              <a:rPr lang="en-US" sz="2400" i="1" dirty="0" smtClean="0"/>
              <a:t> </a:t>
            </a:r>
            <a:r>
              <a:rPr lang="en-US" sz="2400" i="1" dirty="0" smtClean="0"/>
              <a:t>Model</a:t>
            </a:r>
            <a:r>
              <a:rPr lang="en-US" sz="2400" i="1" dirty="0" smtClean="0">
                <a:solidFill>
                  <a:srgbClr val="FF0000"/>
                </a:solidFill>
              </a:rPr>
              <a:t>s</a:t>
            </a:r>
            <a:endParaRPr lang="en-US" sz="2400" i="1" dirty="0">
              <a:solidFill>
                <a:srgbClr val="FF0000"/>
              </a:solidFill>
            </a:endParaRPr>
          </a:p>
          <a:p>
            <a:pPr lvl="1" indent="-342900"/>
            <a:r>
              <a:rPr lang="en-US" sz="2400" i="1" u="sng" dirty="0" smtClean="0">
                <a:solidFill>
                  <a:srgbClr val="FF0000"/>
                </a:solidFill>
              </a:rPr>
              <a:t>Life Sciences: DNA Resemble </a:t>
            </a:r>
            <a:r>
              <a:rPr lang="en-US" sz="2400" i="1" dirty="0" smtClean="0"/>
              <a:t>&amp; Protein Folding</a:t>
            </a:r>
            <a:endParaRPr lang="en-US" sz="2400" i="1" dirty="0"/>
          </a:p>
          <a:p>
            <a:pPr marL="0" indent="0">
              <a:buNone/>
            </a:pP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3631" y="5650301"/>
            <a:ext cx="7918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on: </a:t>
            </a:r>
            <a:r>
              <a:rPr lang="en-US" dirty="0" err="1" smtClean="0">
                <a:solidFill>
                  <a:srgbClr val="0070C0"/>
                </a:solidFill>
              </a:rPr>
              <a:t>Tse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Motahari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Bresler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``Information Theory of DNA Sequencing’’,</a:t>
            </a:r>
          </a:p>
          <a:p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Transaction on Information Theory</a:t>
            </a:r>
            <a:r>
              <a:rPr lang="en-US" dirty="0" smtClean="0"/>
              <a:t>, 2013.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8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39889" y="5602111"/>
            <a:ext cx="8480778" cy="7478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Information Theory of Shotgun Sequencing</a:t>
            </a:r>
          </a:p>
        </p:txBody>
      </p:sp>
      <p:pic>
        <p:nvPicPr>
          <p:cNvPr id="31746" name="Content Placeholder 71" descr="fig_setup.eps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" r="50" b="-2636"/>
          <a:stretch/>
        </p:blipFill>
        <p:spPr>
          <a:xfrm>
            <a:off x="1575331" y="1429456"/>
            <a:ext cx="5748336" cy="2407663"/>
          </a:xfrm>
        </p:spPr>
      </p:pic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68782" y="3718679"/>
            <a:ext cx="8606305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Reads are </a:t>
            </a:r>
            <a:r>
              <a:rPr lang="en-US" dirty="0">
                <a:solidFill>
                  <a:srgbClr val="FF0000"/>
                </a:solidFill>
              </a:rPr>
              <a:t>assembled</a:t>
            </a:r>
            <a:r>
              <a:rPr lang="en-US" dirty="0"/>
              <a:t> to reconstruct the original </a:t>
            </a:r>
            <a:r>
              <a:rPr lang="en-US" dirty="0" smtClean="0"/>
              <a:t>genome.</a:t>
            </a:r>
          </a:p>
          <a:p>
            <a:endParaRPr lang="en-US" dirty="0"/>
          </a:p>
          <a:p>
            <a:r>
              <a:rPr lang="en-US" dirty="0" smtClean="0"/>
              <a:t>State-of-the-art: </a:t>
            </a:r>
            <a:r>
              <a:rPr lang="en-US" dirty="0" smtClean="0">
                <a:solidFill>
                  <a:srgbClr val="FF0000"/>
                </a:solidFill>
              </a:rPr>
              <a:t>many</a:t>
            </a:r>
            <a:r>
              <a:rPr lang="en-US" dirty="0" smtClean="0"/>
              <a:t> sequencing technologies and </a:t>
            </a:r>
            <a:r>
              <a:rPr lang="en-US" dirty="0" smtClean="0">
                <a:solidFill>
                  <a:srgbClr val="FF0000"/>
                </a:solidFill>
              </a:rPr>
              <a:t>many</a:t>
            </a:r>
            <a:r>
              <a:rPr lang="en-US" dirty="0" smtClean="0"/>
              <a:t> assembly algorithms, </a:t>
            </a:r>
          </a:p>
          <a:p>
            <a:r>
              <a:rPr lang="en-US" dirty="0"/>
              <a:t>	 </a:t>
            </a:r>
            <a:r>
              <a:rPr lang="en-US" dirty="0" smtClean="0"/>
              <a:t>           ad-hoc design tailored to specific technologies.</a:t>
            </a:r>
          </a:p>
          <a:p>
            <a:endParaRPr lang="en-US" dirty="0"/>
          </a:p>
          <a:p>
            <a:r>
              <a:rPr lang="en-US" dirty="0" smtClean="0"/>
              <a:t>Our goal:  a systematic unified design framework.  </a:t>
            </a:r>
          </a:p>
          <a:p>
            <a:endParaRPr lang="en-US" dirty="0"/>
          </a:p>
          <a:p>
            <a:r>
              <a:rPr lang="en-US" dirty="0" smtClean="0"/>
              <a:t>Central question: Given statistics of the genome, </a:t>
            </a:r>
            <a:r>
              <a:rPr lang="en-US" dirty="0"/>
              <a:t>f</a:t>
            </a:r>
            <a:r>
              <a:rPr lang="en-US" dirty="0" smtClean="0"/>
              <a:t>or what read length L and</a:t>
            </a:r>
          </a:p>
          <a:p>
            <a:r>
              <a:rPr lang="en-US" dirty="0"/>
              <a:t>	</a:t>
            </a:r>
            <a:r>
              <a:rPr lang="en-US" dirty="0" smtClean="0"/>
              <a:t>	 # of reads N is reliable reconstruction possible? </a:t>
            </a:r>
          </a:p>
          <a:p>
            <a:endParaRPr lang="en-US" dirty="0" smtClean="0"/>
          </a:p>
          <a:p>
            <a:r>
              <a:rPr lang="en-US" dirty="0" smtClean="0"/>
              <a:t>An optimal algorithm is one that achieves the </a:t>
            </a:r>
            <a:r>
              <a:rPr lang="en-US" b="1" dirty="0" smtClean="0">
                <a:solidFill>
                  <a:srgbClr val="FF0000"/>
                </a:solidFill>
              </a:rPr>
              <a:t>fundamental limit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614333" y="1490133"/>
            <a:ext cx="3649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78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68778" y="2159000"/>
            <a:ext cx="2074333" cy="21590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54667" y="4205111"/>
            <a:ext cx="6406444" cy="125588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52311"/>
            <a:ext cx="8229600" cy="76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Simple Model: I.I.D. Genome 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5855778" y="1326444"/>
            <a:ext cx="30540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Motahari</a:t>
            </a:r>
            <a:r>
              <a:rPr lang="en-US" dirty="0"/>
              <a:t>, </a:t>
            </a:r>
            <a:r>
              <a:rPr lang="en-US" dirty="0" err="1"/>
              <a:t>Bresler</a:t>
            </a:r>
            <a:r>
              <a:rPr lang="en-US" dirty="0"/>
              <a:t> &amp; </a:t>
            </a:r>
            <a:r>
              <a:rPr lang="en-US" dirty="0" smtClean="0"/>
              <a:t>Tse 12)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343359" y="5494948"/>
            <a:ext cx="657024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1331147" y="1856071"/>
            <a:ext cx="0" cy="363887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592444" y="5639100"/>
            <a:ext cx="1970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ead length L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1330586" y="4172627"/>
            <a:ext cx="6335405" cy="151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282222" y="1495781"/>
            <a:ext cx="1211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# of reads </a:t>
            </a:r>
          </a:p>
          <a:p>
            <a:pPr algn="ctr"/>
            <a:r>
              <a:rPr lang="en-US" dirty="0" smtClean="0"/>
              <a:t>N/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cov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3457222" y="1933222"/>
            <a:ext cx="1" cy="348544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021667" y="4416780"/>
            <a:ext cx="261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 coverage of genome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35289" y="2988735"/>
            <a:ext cx="1583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any repeats </a:t>
            </a:r>
          </a:p>
          <a:p>
            <a:r>
              <a:rPr lang="en-US" dirty="0" smtClean="0"/>
              <a:t>of length 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23444" y="5630333"/>
            <a:ext cx="171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 log G) /</a:t>
            </a:r>
            <a:r>
              <a:rPr lang="en-US" dirty="0" err="1" smtClean="0"/>
              <a:t>H</a:t>
            </a:r>
            <a:r>
              <a:rPr lang="en-US" baseline="-25000" dirty="0" err="1" smtClean="0"/>
              <a:t>renyi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961444" y="3838222"/>
            <a:ext cx="620889" cy="45155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958621" y="3807178"/>
            <a:ext cx="694267" cy="49671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933245" y="4811889"/>
            <a:ext cx="612422" cy="53057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4831645" y="4831644"/>
            <a:ext cx="897466" cy="48824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395" name="Rectangle 59394"/>
          <p:cNvSpPr/>
          <p:nvPr/>
        </p:nvSpPr>
        <p:spPr>
          <a:xfrm>
            <a:off x="3457222" y="2159000"/>
            <a:ext cx="4275667" cy="201788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</a:t>
            </a:r>
            <a:r>
              <a:rPr lang="en-US" dirty="0" err="1" smtClean="0"/>
              <a:t>econstructable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by the greedy algorithm</a:t>
            </a:r>
            <a:endParaRPr lang="en-US" dirty="0"/>
          </a:p>
        </p:txBody>
      </p:sp>
      <p:sp>
        <p:nvSpPr>
          <p:cNvPr id="59398" name="TextBox 59397"/>
          <p:cNvSpPr txBox="1"/>
          <p:nvPr/>
        </p:nvSpPr>
        <p:spPr>
          <a:xfrm>
            <a:off x="484799" y="2443165"/>
            <a:ext cx="41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20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Real Genome Statistics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0240" y="1560551"/>
            <a:ext cx="8229600" cy="42211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Example: </a:t>
            </a:r>
            <a:r>
              <a:rPr lang="en-US" sz="2000" dirty="0" err="1" smtClean="0"/>
              <a:t>Stapholococcus</a:t>
            </a:r>
            <a:r>
              <a:rPr lang="en-US" sz="2000" dirty="0" smtClean="0"/>
              <a:t> </a:t>
            </a:r>
            <a:r>
              <a:rPr lang="en-US" sz="2000" dirty="0" err="1" smtClean="0"/>
              <a:t>Aureus</a:t>
            </a:r>
            <a:endParaRPr lang="en-US" sz="20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6" y="2243666"/>
            <a:ext cx="224790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0339" y="5271909"/>
            <a:ext cx="102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MU Bright Roman"/>
                <a:cs typeface="CMU Bright Roman"/>
              </a:rPr>
              <a:t>length</a:t>
            </a:r>
            <a:endParaRPr lang="en-US" dirty="0">
              <a:latin typeface="CMU Bright Roman"/>
              <a:cs typeface="CMU Bright Roman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70555" y="4729339"/>
            <a:ext cx="1082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i.i.d</a:t>
            </a:r>
            <a:r>
              <a:rPr lang="en-US" dirty="0">
                <a:solidFill>
                  <a:srgbClr val="FF0000"/>
                </a:solidFill>
              </a:rPr>
              <a:t>. fit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36101" y="4101924"/>
            <a:ext cx="633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42256" y="1495777"/>
            <a:ext cx="4432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dirty="0" smtClean="0"/>
              <a:t>pper and lower bounds based on repeat </a:t>
            </a:r>
          </a:p>
          <a:p>
            <a:r>
              <a:rPr lang="en-US" dirty="0" smtClean="0"/>
              <a:t>Statistics </a:t>
            </a:r>
            <a:r>
              <a:rPr lang="en-US" dirty="0"/>
              <a:t>(</a:t>
            </a:r>
            <a:r>
              <a:rPr lang="en-US" dirty="0" smtClean="0"/>
              <a:t>99% reconstruction reliability)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1111" y="5969000"/>
            <a:ext cx="7896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data-driven approach to finding near-optimal assembly </a:t>
            </a:r>
          </a:p>
          <a:p>
            <a:r>
              <a:rPr lang="en-US" sz="2400" dirty="0" smtClean="0"/>
              <a:t>algorithms.</a:t>
            </a:r>
            <a:endParaRPr lang="en-US" sz="2400" dirty="0"/>
          </a:p>
        </p:txBody>
      </p:sp>
      <p:pic>
        <p:nvPicPr>
          <p:cNvPr id="3" name="Picture 2" descr="a_ell_matla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t="26132" r="11063" b="23251"/>
          <a:stretch/>
        </p:blipFill>
        <p:spPr>
          <a:xfrm>
            <a:off x="381001" y="2628448"/>
            <a:ext cx="3400778" cy="2874884"/>
          </a:xfrm>
          <a:prstGeom prst="rect">
            <a:avLst/>
          </a:prstGeom>
        </p:spPr>
      </p:pic>
      <p:pic>
        <p:nvPicPr>
          <p:cNvPr id="5" name="Picture 4" descr="site12_david_GB_1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t="7745" r="7338" b="7407"/>
          <a:stretch/>
        </p:blipFill>
        <p:spPr>
          <a:xfrm>
            <a:off x="4586110" y="2144889"/>
            <a:ext cx="4219223" cy="3529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3333" y="2469445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greedy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9223" y="275166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K-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mer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8223" y="4148667"/>
            <a:ext cx="183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D43FF"/>
                </a:solidFill>
              </a:rPr>
              <a:t>i</a:t>
            </a:r>
            <a:r>
              <a:rPr lang="en-US" dirty="0" smtClean="0">
                <a:solidFill>
                  <a:srgbClr val="FD43FF"/>
                </a:solidFill>
              </a:rPr>
              <a:t>mproved K-</a:t>
            </a:r>
            <a:r>
              <a:rPr lang="en-US" dirty="0" err="1" smtClean="0">
                <a:solidFill>
                  <a:srgbClr val="FD43FF"/>
                </a:solidFill>
              </a:rPr>
              <a:t>mer</a:t>
            </a:r>
            <a:endParaRPr lang="en-US" dirty="0">
              <a:solidFill>
                <a:srgbClr val="FD43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18112" y="4938888"/>
            <a:ext cx="22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ptimized  de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Brujin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64667" y="3146778"/>
            <a:ext cx="839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epeat</a:t>
            </a:r>
          </a:p>
          <a:p>
            <a:r>
              <a:rPr lang="en-US" dirty="0" smtClean="0"/>
              <a:t>lower</a:t>
            </a:r>
          </a:p>
          <a:p>
            <a:r>
              <a:rPr lang="en-US" dirty="0" smtClean="0"/>
              <a:t>bound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68889" y="2130778"/>
            <a:ext cx="106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baseline="-25000" dirty="0" err="1" smtClean="0"/>
              <a:t>min</a:t>
            </a:r>
            <a:r>
              <a:rPr lang="en-US" dirty="0" smtClean="0"/>
              <a:t>/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cov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77663" y="5545670"/>
            <a:ext cx="152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ead length L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811889" y="4783666"/>
            <a:ext cx="1442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overage</a:t>
            </a:r>
          </a:p>
          <a:p>
            <a:r>
              <a:rPr lang="en-US" dirty="0"/>
              <a:t>l</a:t>
            </a:r>
            <a:r>
              <a:rPr lang="en-US" dirty="0" smtClean="0"/>
              <a:t>ower bound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944556" y="2906889"/>
            <a:ext cx="409222" cy="3668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745111" y="3132667"/>
            <a:ext cx="352778" cy="225777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858000" y="4543778"/>
            <a:ext cx="268111" cy="239889"/>
          </a:xfrm>
          <a:prstGeom prst="straightConnector1">
            <a:avLst/>
          </a:prstGeom>
          <a:ln>
            <a:solidFill>
              <a:srgbClr val="FD4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1"/>
          </p:cNvCxnSpPr>
          <p:nvPr/>
        </p:nvCxnSpPr>
        <p:spPr>
          <a:xfrm flipH="1">
            <a:off x="6434667" y="5123554"/>
            <a:ext cx="183445" cy="2700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6269595" y="1270000"/>
            <a:ext cx="28744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Bresler</a:t>
            </a:r>
            <a:r>
              <a:rPr lang="en-US" dirty="0" smtClean="0"/>
              <a:t>, </a:t>
            </a:r>
            <a:r>
              <a:rPr lang="en-US" dirty="0" err="1"/>
              <a:t>Bresler</a:t>
            </a:r>
            <a:r>
              <a:rPr lang="en-US" dirty="0"/>
              <a:t> &amp; </a:t>
            </a:r>
            <a:r>
              <a:rPr lang="en-US" dirty="0" smtClean="0"/>
              <a:t>Tse 12)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799667" y="3725333"/>
            <a:ext cx="381000" cy="818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45021"/>
            <a:ext cx="8229600" cy="489400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400" b="1" dirty="0" smtClean="0"/>
              <a:t>Science of Information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/>
              <a:t>Center Mission &amp; Center Team</a:t>
            </a:r>
          </a:p>
          <a:p>
            <a:pPr marL="457200" indent="-457200">
              <a:buAutoNum type="arabicPeriod"/>
            </a:pP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Research</a:t>
            </a:r>
          </a:p>
          <a:p>
            <a:pPr lvl="1" indent="-342900"/>
            <a:r>
              <a:rPr lang="en-US" sz="2400" i="1" dirty="0" smtClean="0"/>
              <a:t>Fundamentals: Structural  </a:t>
            </a:r>
            <a:r>
              <a:rPr lang="en-US" sz="2400" i="1" dirty="0"/>
              <a:t>Information </a:t>
            </a:r>
            <a:r>
              <a:rPr lang="en-US" sz="2400" i="1" dirty="0" smtClean="0"/>
              <a:t>&amp; Security</a:t>
            </a:r>
            <a:endParaRPr lang="en-US" sz="2400" i="1" dirty="0"/>
          </a:p>
          <a:p>
            <a:pPr lvl="1" indent="-342900"/>
            <a:r>
              <a:rPr lang="en-US" sz="2400" i="1" dirty="0" smtClean="0"/>
              <a:t>Data Science: </a:t>
            </a:r>
            <a:r>
              <a:rPr lang="en-US" sz="2400" i="1" dirty="0" err="1" smtClean="0"/>
              <a:t>Quering</a:t>
            </a:r>
            <a:r>
              <a:rPr lang="en-US" sz="2400" i="1" dirty="0" smtClean="0"/>
              <a:t> &amp; Twitter Models</a:t>
            </a:r>
            <a:endParaRPr lang="en-US" sz="2400" i="1" dirty="0"/>
          </a:p>
          <a:p>
            <a:pPr lvl="1" indent="-342900"/>
            <a:r>
              <a:rPr lang="en-US" sz="2400" i="1" u="sng" dirty="0" smtClean="0">
                <a:solidFill>
                  <a:srgbClr val="FF0000"/>
                </a:solidFill>
              </a:rPr>
              <a:t>Life Sciences</a:t>
            </a:r>
            <a:r>
              <a:rPr lang="en-US" sz="2400" i="1" dirty="0" smtClean="0">
                <a:solidFill>
                  <a:srgbClr val="FF0000"/>
                </a:solidFill>
              </a:rPr>
              <a:t>: </a:t>
            </a:r>
            <a:r>
              <a:rPr lang="en-US" sz="2400" i="1" dirty="0" smtClean="0"/>
              <a:t>DNA Resemble </a:t>
            </a:r>
            <a:r>
              <a:rPr lang="en-US" sz="2400" i="1" dirty="0" smtClean="0">
                <a:solidFill>
                  <a:srgbClr val="FF0000"/>
                </a:solidFill>
              </a:rPr>
              <a:t>&amp; </a:t>
            </a:r>
            <a:r>
              <a:rPr lang="en-US" sz="2400" i="1" u="sng" dirty="0" smtClean="0">
                <a:solidFill>
                  <a:srgbClr val="FF0000"/>
                </a:solidFill>
              </a:rPr>
              <a:t>Protein Folding</a:t>
            </a:r>
            <a:endParaRPr lang="en-US" sz="2400" i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800" dirty="0" smtClean="0"/>
              <a:t>Based on: 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  <a:t>Manger, </a:t>
            </a:r>
            <a:r>
              <a:rPr lang="en-US" sz="1800" dirty="0" err="1" smtClean="0">
                <a:solidFill>
                  <a:schemeClr val="accent4">
                    <a:lumMod val="75000"/>
                  </a:schemeClr>
                </a:solidFill>
              </a:rPr>
              <a:t>Kihara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  <a:t> and  </a:t>
            </a:r>
            <a:r>
              <a:rPr lang="en-US" sz="1800" dirty="0" err="1" smtClean="0">
                <a:solidFill>
                  <a:schemeClr val="accent4">
                    <a:lumMod val="75000"/>
                  </a:schemeClr>
                </a:solidFill>
              </a:rPr>
              <a:t>Szpankowski</a:t>
            </a:r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800" dirty="0"/>
              <a:t>"On the Origin of Protein </a:t>
            </a:r>
            <a:r>
              <a:rPr lang="en-US" sz="1800" dirty="0" err="1"/>
              <a:t>Superfamilies</a:t>
            </a:r>
            <a:r>
              <a:rPr lang="en-US" sz="1800" dirty="0"/>
              <a:t> and </a:t>
            </a:r>
            <a:r>
              <a:rPr lang="en-US" sz="1800" dirty="0" err="1" smtClean="0"/>
              <a:t>Superfolds</a:t>
            </a:r>
            <a:r>
              <a:rPr lang="en-US" sz="1800" dirty="0" smtClean="0"/>
              <a:t>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8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5A37-7CC2-4DF3-98C4-D1D4F37B8E0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4413" y="1893463"/>
            <a:ext cx="8236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Claude Shannon </a:t>
            </a:r>
            <a:r>
              <a:rPr lang="en-US" dirty="0"/>
              <a:t>laid the foundation of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information theory</a:t>
            </a:r>
            <a:r>
              <a:rPr lang="en-US" dirty="0"/>
              <a:t>, </a:t>
            </a:r>
            <a:r>
              <a:rPr lang="en-US" dirty="0" smtClean="0"/>
              <a:t>demonstrating that </a:t>
            </a:r>
            <a:r>
              <a:rPr lang="en-US" dirty="0"/>
              <a:t>problems of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data transmission </a:t>
            </a:r>
            <a:r>
              <a:rPr lang="en-US" dirty="0"/>
              <a:t>and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compression</a:t>
            </a:r>
            <a:r>
              <a:rPr lang="en-US" dirty="0" smtClean="0"/>
              <a:t> can </a:t>
            </a:r>
            <a:r>
              <a:rPr lang="en-US" dirty="0"/>
              <a:t>be </a:t>
            </a:r>
            <a:r>
              <a:rPr lang="en-US" dirty="0" smtClean="0"/>
              <a:t>precisely modeled formulated</a:t>
            </a:r>
            <a:r>
              <a:rPr lang="en-US" dirty="0"/>
              <a:t>, and analyzed.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413" y="3333491"/>
            <a:ext cx="84688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rgbClr val="00B050"/>
                </a:solidFill>
              </a:rPr>
              <a:t>Science of </a:t>
            </a:r>
            <a:r>
              <a:rPr lang="en-US" sz="2400" b="1" u="sng" dirty="0" smtClean="0">
                <a:solidFill>
                  <a:schemeClr val="accent5">
                    <a:lumMod val="75000"/>
                  </a:schemeClr>
                </a:solidFill>
              </a:rPr>
              <a:t>information</a:t>
            </a:r>
            <a:r>
              <a:rPr lang="en-US" sz="2400" b="1" dirty="0"/>
              <a:t> </a:t>
            </a:r>
            <a:r>
              <a:rPr lang="en-US" sz="2400" dirty="0" smtClean="0"/>
              <a:t>builds on Shannon’s principles to address key challenges in understanding </a:t>
            </a:r>
            <a:r>
              <a:rPr lang="en-US" sz="2400" dirty="0" smtClean="0">
                <a:solidFill>
                  <a:srgbClr val="00B050"/>
                </a:solidFill>
              </a:rPr>
              <a:t>information</a:t>
            </a:r>
            <a:r>
              <a:rPr lang="en-US" sz="2400" dirty="0" smtClean="0"/>
              <a:t> that nowadays is not only </a:t>
            </a:r>
            <a:r>
              <a:rPr lang="en-US" sz="2400" dirty="0" smtClean="0">
                <a:solidFill>
                  <a:srgbClr val="00B050"/>
                </a:solidFill>
              </a:rPr>
              <a:t>communicated</a:t>
            </a:r>
            <a:r>
              <a:rPr lang="en-US" sz="2400" dirty="0" smtClean="0"/>
              <a:t> but also </a:t>
            </a:r>
            <a:r>
              <a:rPr lang="en-US" sz="2400" dirty="0" smtClean="0">
                <a:solidFill>
                  <a:srgbClr val="FF0000"/>
                </a:solidFill>
              </a:rPr>
              <a:t>acquired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curated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organized</a:t>
            </a:r>
            <a:r>
              <a:rPr lang="en-US" sz="2400" dirty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aggregated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managed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processed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suitably abstracted and represented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analyzed</a:t>
            </a:r>
            <a:r>
              <a:rPr lang="en-US" sz="2400" dirty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inferred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valued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secured</a:t>
            </a:r>
            <a:r>
              <a:rPr lang="en-US" sz="2400" dirty="0"/>
              <a:t>, </a:t>
            </a:r>
            <a:r>
              <a:rPr lang="en-US" sz="2400" dirty="0" smtClean="0"/>
              <a:t>and </a:t>
            </a:r>
            <a:r>
              <a:rPr lang="en-US" sz="2400" dirty="0"/>
              <a:t>used in </a:t>
            </a:r>
            <a:r>
              <a:rPr lang="en-US" sz="2400" dirty="0" smtClean="0"/>
              <a:t> various </a:t>
            </a:r>
            <a:r>
              <a:rPr lang="en-US" sz="2400" dirty="0" smtClean="0">
                <a:solidFill>
                  <a:srgbClr val="0070C0"/>
                </a:solidFill>
              </a:rPr>
              <a:t>scientific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0070C0"/>
                </a:solidFill>
              </a:rPr>
              <a:t>engineering</a:t>
            </a:r>
            <a:r>
              <a:rPr lang="en-US" sz="2400" dirty="0" smtClean="0"/>
              <a:t>, and </a:t>
            </a:r>
            <a:r>
              <a:rPr lang="en-US" sz="2400" dirty="0" smtClean="0">
                <a:solidFill>
                  <a:srgbClr val="0070C0"/>
                </a:solidFill>
              </a:rPr>
              <a:t>socio-economic</a:t>
            </a:r>
            <a:r>
              <a:rPr lang="en-US" sz="2400" dirty="0" smtClean="0"/>
              <a:t> processes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3028" y="737569"/>
            <a:ext cx="866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ontinuum Medium" pitchFamily="2" charset="0"/>
                <a:ea typeface="+mj-ea"/>
                <a:cs typeface="Arial" pitchFamily="34" charset="0"/>
              </a:rPr>
              <a:t>What is Science of Information?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4949" y="4353902"/>
            <a:ext cx="8428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7917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So Few Protein Folds?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3" y="1525588"/>
            <a:ext cx="5597529" cy="4221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8422" y="4191000"/>
            <a:ext cx="2000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of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protein folds </a:t>
            </a:r>
            <a:r>
              <a:rPr lang="en-US" dirty="0" smtClean="0"/>
              <a:t>vs. sequence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rank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5640" y="2897743"/>
            <a:ext cx="2807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Protein Folds in Nature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384824" y="2020246"/>
            <a:ext cx="8052364" cy="1371600"/>
            <a:chOff x="1116590" y="2349589"/>
            <a:chExt cx="5984653" cy="1001084"/>
          </a:xfrm>
        </p:grpSpPr>
        <p:grpSp>
          <p:nvGrpSpPr>
            <p:cNvPr id="44" name="Group 43"/>
            <p:cNvGrpSpPr/>
            <p:nvPr/>
          </p:nvGrpSpPr>
          <p:grpSpPr>
            <a:xfrm>
              <a:off x="2667000" y="2349589"/>
              <a:ext cx="4434243" cy="1001084"/>
              <a:chOff x="2590800" y="2368495"/>
              <a:chExt cx="4434243" cy="100108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352800" y="2473088"/>
                <a:ext cx="1371600" cy="6858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2590800" y="2368495"/>
                <a:ext cx="4434243" cy="1001084"/>
                <a:chOff x="2590800" y="2368495"/>
                <a:chExt cx="4434243" cy="1001084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3352800" y="2590800"/>
                  <a:ext cx="1371600" cy="4717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i="1" dirty="0">
                      <a:solidFill>
                        <a:srgbClr val="0070C0"/>
                      </a:solidFill>
                    </a:rPr>
                    <a:t>p</a:t>
                  </a:r>
                  <a:r>
                    <a:rPr lang="en-US" i="1" dirty="0" smtClean="0">
                      <a:solidFill>
                        <a:srgbClr val="0070C0"/>
                      </a:solidFill>
                    </a:rPr>
                    <a:t>rotein-fold</a:t>
                  </a:r>
                </a:p>
                <a:p>
                  <a:pPr algn="ctr"/>
                  <a:r>
                    <a:rPr lang="en-US" i="1" dirty="0" smtClean="0">
                      <a:solidFill>
                        <a:srgbClr val="0070C0"/>
                      </a:solidFill>
                    </a:rPr>
                    <a:t>channel</a:t>
                  </a:r>
                  <a:endParaRPr lang="en-US" i="1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30" name="Group 29"/>
                <p:cNvGrpSpPr/>
                <p:nvPr/>
              </p:nvGrpSpPr>
              <p:grpSpPr>
                <a:xfrm>
                  <a:off x="2590800" y="2520181"/>
                  <a:ext cx="685800" cy="299219"/>
                  <a:chOff x="2590800" y="2520181"/>
                  <a:chExt cx="685800" cy="299219"/>
                </a:xfrm>
              </p:grpSpPr>
              <p:cxnSp>
                <p:nvCxnSpPr>
                  <p:cNvPr id="8" name="Straight Arrow Connector 7"/>
                  <p:cNvCxnSpPr/>
                  <p:nvPr/>
                </p:nvCxnSpPr>
                <p:spPr>
                  <a:xfrm>
                    <a:off x="2590800" y="2819400"/>
                    <a:ext cx="68580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2857500" y="2520181"/>
                    <a:ext cx="1524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/>
                      <a:t>s</a:t>
                    </a:r>
                    <a:endParaRPr lang="en-US" sz="1200" dirty="0"/>
                  </a:p>
                </p:txBody>
              </p: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4800600" y="2506456"/>
                  <a:ext cx="685800" cy="309532"/>
                  <a:chOff x="4800600" y="2506456"/>
                  <a:chExt cx="685800" cy="309532"/>
                </a:xfrm>
              </p:grpSpPr>
              <p:cxnSp>
                <p:nvCxnSpPr>
                  <p:cNvPr id="10" name="Straight Arrow Connector 9"/>
                  <p:cNvCxnSpPr/>
                  <p:nvPr/>
                </p:nvCxnSpPr>
                <p:spPr>
                  <a:xfrm>
                    <a:off x="4800600" y="2815988"/>
                    <a:ext cx="68580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5067300" y="2506456"/>
                    <a:ext cx="1524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/>
                      <a:t>f</a:t>
                    </a:r>
                    <a:endParaRPr lang="en-US" sz="1200" dirty="0"/>
                  </a:p>
                </p:txBody>
              </p:sp>
            </p:grpSp>
            <p:grpSp>
              <p:nvGrpSpPr>
                <p:cNvPr id="24" name="Group 23"/>
                <p:cNvGrpSpPr/>
                <p:nvPr/>
              </p:nvGrpSpPr>
              <p:grpSpPr>
                <a:xfrm>
                  <a:off x="5643918" y="2368495"/>
                  <a:ext cx="1381125" cy="1001084"/>
                  <a:chOff x="5629275" y="2392125"/>
                  <a:chExt cx="1381125" cy="1001084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5912405" y="2392125"/>
                    <a:ext cx="750336" cy="379437"/>
                    <a:chOff x="5912405" y="2392125"/>
                    <a:chExt cx="750336" cy="379437"/>
                  </a:xfrm>
                </p:grpSpPr>
                <p:cxnSp>
                  <p:nvCxnSpPr>
                    <p:cNvPr id="16" name="Straight Connector 15"/>
                    <p:cNvCxnSpPr/>
                    <p:nvPr/>
                  </p:nvCxnSpPr>
                  <p:spPr>
                    <a:xfrm>
                      <a:off x="5943600" y="2438400"/>
                      <a:ext cx="6858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Straight Connector 17"/>
                    <p:cNvCxnSpPr/>
                    <p:nvPr/>
                  </p:nvCxnSpPr>
                  <p:spPr>
                    <a:xfrm>
                      <a:off x="6629400" y="2444727"/>
                      <a:ext cx="0" cy="32683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" name="Flowchart: Connector 18"/>
                    <p:cNvSpPr/>
                    <p:nvPr/>
                  </p:nvSpPr>
                  <p:spPr>
                    <a:xfrm>
                      <a:off x="5912405" y="2392125"/>
                      <a:ext cx="76200" cy="76200"/>
                    </a:xfrm>
                    <a:prstGeom prst="flowChartConnector">
                      <a:avLst/>
                    </a:prstGeom>
                    <a:solidFill>
                      <a:srgbClr val="0033CC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" name="Flowchart: Connector 19"/>
                    <p:cNvSpPr/>
                    <p:nvPr/>
                  </p:nvSpPr>
                  <p:spPr>
                    <a:xfrm>
                      <a:off x="6586541" y="2400300"/>
                      <a:ext cx="76200" cy="76200"/>
                    </a:xfrm>
                    <a:prstGeom prst="flowChartConnector">
                      <a:avLst/>
                    </a:prstGeom>
                    <a:solidFill>
                      <a:srgbClr val="0033CC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Flowchart: Connector 21"/>
                    <p:cNvSpPr/>
                    <p:nvPr/>
                  </p:nvSpPr>
                  <p:spPr>
                    <a:xfrm>
                      <a:off x="6248400" y="2398998"/>
                      <a:ext cx="76200" cy="76200"/>
                    </a:xfrm>
                    <a:prstGeom prst="flowChartConnector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6591303" y="2695362"/>
                    <a:ext cx="419097" cy="381000"/>
                    <a:chOff x="6591303" y="2695362"/>
                    <a:chExt cx="419097" cy="381000"/>
                  </a:xfrm>
                </p:grpSpPr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>
                      <a:off x="6629400" y="2733462"/>
                      <a:ext cx="3048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" name="Flowchart: Connector 20"/>
                    <p:cNvSpPr/>
                    <p:nvPr/>
                  </p:nvSpPr>
                  <p:spPr>
                    <a:xfrm>
                      <a:off x="6591303" y="2695362"/>
                      <a:ext cx="76200" cy="76200"/>
                    </a:xfrm>
                    <a:prstGeom prst="flowChartConnector">
                      <a:avLst/>
                    </a:prstGeom>
                    <a:solidFill>
                      <a:srgbClr val="0033CC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>
                      <a:off x="6972300" y="2725630"/>
                      <a:ext cx="0" cy="32683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" name="Flowchart: Connector 24"/>
                    <p:cNvSpPr/>
                    <p:nvPr/>
                  </p:nvSpPr>
                  <p:spPr>
                    <a:xfrm>
                      <a:off x="6934200" y="2695362"/>
                      <a:ext cx="76200" cy="76200"/>
                    </a:xfrm>
                    <a:prstGeom prst="flowChartConnector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1" name="Straight Connector 30"/>
                    <p:cNvCxnSpPr/>
                    <p:nvPr/>
                  </p:nvCxnSpPr>
                  <p:spPr>
                    <a:xfrm>
                      <a:off x="6667500" y="3038262"/>
                      <a:ext cx="3048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Flowchart: Connector 26"/>
                    <p:cNvSpPr/>
                    <p:nvPr/>
                  </p:nvSpPr>
                  <p:spPr>
                    <a:xfrm>
                      <a:off x="6934200" y="3000162"/>
                      <a:ext cx="76200" cy="76200"/>
                    </a:xfrm>
                    <a:prstGeom prst="flowChartConnector">
                      <a:avLst/>
                    </a:prstGeom>
                    <a:solidFill>
                      <a:srgbClr val="FF0000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" name="Group 11"/>
                  <p:cNvGrpSpPr/>
                  <p:nvPr/>
                </p:nvGrpSpPr>
                <p:grpSpPr>
                  <a:xfrm>
                    <a:off x="5905505" y="2749527"/>
                    <a:ext cx="761998" cy="643682"/>
                    <a:chOff x="5905505" y="2749527"/>
                    <a:chExt cx="761998" cy="643682"/>
                  </a:xfrm>
                </p:grpSpPr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>
                      <a:off x="6629405" y="3054327"/>
                      <a:ext cx="0" cy="32683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3" name="Flowchart: Connector 32"/>
                    <p:cNvSpPr/>
                    <p:nvPr/>
                  </p:nvSpPr>
                  <p:spPr>
                    <a:xfrm>
                      <a:off x="6591303" y="3000162"/>
                      <a:ext cx="76200" cy="76200"/>
                    </a:xfrm>
                    <a:prstGeom prst="flowChartConnector">
                      <a:avLst/>
                    </a:prstGeom>
                    <a:solidFill>
                      <a:srgbClr val="0033CC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" name="Group 6"/>
                    <p:cNvGrpSpPr/>
                    <p:nvPr/>
                  </p:nvGrpSpPr>
                  <p:grpSpPr>
                    <a:xfrm>
                      <a:off x="5905505" y="2749527"/>
                      <a:ext cx="757236" cy="643682"/>
                      <a:chOff x="5905505" y="2749527"/>
                      <a:chExt cx="757236" cy="643682"/>
                    </a:xfrm>
                  </p:grpSpPr>
                  <p:cxnSp>
                    <p:nvCxnSpPr>
                      <p:cNvPr id="36" name="Straight Connector 35"/>
                      <p:cNvCxnSpPr/>
                      <p:nvPr/>
                    </p:nvCxnSpPr>
                    <p:spPr>
                      <a:xfrm>
                        <a:off x="5943605" y="3036982"/>
                        <a:ext cx="0" cy="3268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" name="Flowchart: Connector 33"/>
                      <p:cNvSpPr/>
                      <p:nvPr/>
                    </p:nvSpPr>
                    <p:spPr>
                      <a:xfrm>
                        <a:off x="6586541" y="3314700"/>
                        <a:ext cx="76200" cy="76200"/>
                      </a:xfrm>
                      <a:prstGeom prst="flowChartConnector">
                        <a:avLst/>
                      </a:prstGeom>
                      <a:solidFill>
                        <a:srgbClr val="0033CC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42" name="Straight Connector 41"/>
                      <p:cNvCxnSpPr/>
                      <p:nvPr/>
                    </p:nvCxnSpPr>
                    <p:spPr>
                      <a:xfrm>
                        <a:off x="5943605" y="3356411"/>
                        <a:ext cx="68580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3" name="Flowchart: Connector 42"/>
                      <p:cNvSpPr/>
                      <p:nvPr/>
                    </p:nvSpPr>
                    <p:spPr>
                      <a:xfrm>
                        <a:off x="5905505" y="3310136"/>
                        <a:ext cx="76200" cy="76200"/>
                      </a:xfrm>
                      <a:prstGeom prst="flowChartConnector">
                        <a:avLst/>
                      </a:prstGeom>
                      <a:solidFill>
                        <a:srgbClr val="0033CC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5" name="Flowchart: Connector 44"/>
                      <p:cNvSpPr/>
                      <p:nvPr/>
                    </p:nvSpPr>
                    <p:spPr>
                      <a:xfrm>
                        <a:off x="6248405" y="3317009"/>
                        <a:ext cx="76200" cy="76200"/>
                      </a:xfrm>
                      <a:prstGeom prst="flowChartConnector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5" name="Group 4"/>
                      <p:cNvGrpSpPr/>
                      <p:nvPr/>
                    </p:nvGrpSpPr>
                    <p:grpSpPr>
                      <a:xfrm>
                        <a:off x="5906362" y="2749527"/>
                        <a:ext cx="418238" cy="336573"/>
                        <a:chOff x="5906362" y="2749527"/>
                        <a:chExt cx="418238" cy="336573"/>
                      </a:xfrm>
                    </p:grpSpPr>
                    <p:cxnSp>
                      <p:nvCxnSpPr>
                        <p:cNvPr id="38" name="Straight Connector 37"/>
                        <p:cNvCxnSpPr/>
                        <p:nvPr/>
                      </p:nvCxnSpPr>
                      <p:spPr>
                        <a:xfrm>
                          <a:off x="5944462" y="3042944"/>
                          <a:ext cx="30480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8" name="Flowchart: Connector 27"/>
                        <p:cNvSpPr/>
                        <p:nvPr/>
                      </p:nvSpPr>
                      <p:spPr>
                        <a:xfrm>
                          <a:off x="5906362" y="3000162"/>
                          <a:ext cx="76200" cy="76200"/>
                        </a:xfrm>
                        <a:prstGeom prst="flowChartConnector">
                          <a:avLst/>
                        </a:prstGeom>
                        <a:solidFill>
                          <a:srgbClr val="FF0000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cxnSp>
                      <p:nvCxnSpPr>
                        <p:cNvPr id="47" name="Straight Connector 46"/>
                        <p:cNvCxnSpPr/>
                        <p:nvPr/>
                      </p:nvCxnSpPr>
                      <p:spPr>
                        <a:xfrm>
                          <a:off x="6286505" y="2749527"/>
                          <a:ext cx="0" cy="32683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9" name="Flowchart: Connector 28"/>
                        <p:cNvSpPr/>
                        <p:nvPr/>
                      </p:nvSpPr>
                      <p:spPr>
                        <a:xfrm>
                          <a:off x="6248400" y="3009900"/>
                          <a:ext cx="76200" cy="76200"/>
                        </a:xfrm>
                        <a:prstGeom prst="flowChartConnector">
                          <a:avLst/>
                        </a:prstGeom>
                        <a:solidFill>
                          <a:srgbClr val="FF0000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4" name="Group 3"/>
                  <p:cNvGrpSpPr/>
                  <p:nvPr/>
                </p:nvGrpSpPr>
                <p:grpSpPr>
                  <a:xfrm>
                    <a:off x="5629275" y="2707255"/>
                    <a:ext cx="695325" cy="385435"/>
                    <a:chOff x="5629275" y="2707255"/>
                    <a:chExt cx="695325" cy="385435"/>
                  </a:xfrm>
                </p:grpSpPr>
                <p:grpSp>
                  <p:nvGrpSpPr>
                    <p:cNvPr id="3" name="Group 2"/>
                    <p:cNvGrpSpPr/>
                    <p:nvPr/>
                  </p:nvGrpSpPr>
                  <p:grpSpPr>
                    <a:xfrm>
                      <a:off x="5667375" y="2707255"/>
                      <a:ext cx="657225" cy="80372"/>
                      <a:chOff x="5667375" y="2707255"/>
                      <a:chExt cx="657225" cy="80372"/>
                    </a:xfrm>
                  </p:grpSpPr>
                  <p:cxnSp>
                    <p:nvCxnSpPr>
                      <p:cNvPr id="37" name="Straight Connector 36"/>
                      <p:cNvCxnSpPr/>
                      <p:nvPr/>
                    </p:nvCxnSpPr>
                    <p:spPr>
                      <a:xfrm>
                        <a:off x="5972175" y="2749527"/>
                        <a:ext cx="30480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" name="Flowchart: Connector 38"/>
                      <p:cNvSpPr/>
                      <p:nvPr/>
                    </p:nvSpPr>
                    <p:spPr>
                      <a:xfrm>
                        <a:off x="6248400" y="2707255"/>
                        <a:ext cx="76200" cy="76200"/>
                      </a:xfrm>
                      <a:prstGeom prst="flowChartConnector">
                        <a:avLst/>
                      </a:prstGeom>
                      <a:solidFill>
                        <a:srgbClr val="0033CC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0" name="Flowchart: Connector 39"/>
                      <p:cNvSpPr/>
                      <p:nvPr/>
                    </p:nvSpPr>
                    <p:spPr>
                      <a:xfrm>
                        <a:off x="5908071" y="2711427"/>
                        <a:ext cx="76200" cy="76200"/>
                      </a:xfrm>
                      <a:prstGeom prst="flowChartConnector">
                        <a:avLst/>
                      </a:prstGeom>
                      <a:solidFill>
                        <a:srgbClr val="0033CC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48" name="Straight Connector 47"/>
                      <p:cNvCxnSpPr/>
                      <p:nvPr/>
                    </p:nvCxnSpPr>
                    <p:spPr>
                      <a:xfrm>
                        <a:off x="5667375" y="2749527"/>
                        <a:ext cx="30480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" name="Group 1"/>
                    <p:cNvGrpSpPr/>
                    <p:nvPr/>
                  </p:nvGrpSpPr>
                  <p:grpSpPr>
                    <a:xfrm>
                      <a:off x="5629275" y="2711690"/>
                      <a:ext cx="76200" cy="381000"/>
                      <a:chOff x="5629275" y="2711690"/>
                      <a:chExt cx="76200" cy="381000"/>
                    </a:xfrm>
                  </p:grpSpPr>
                  <p:cxnSp>
                    <p:nvCxnSpPr>
                      <p:cNvPr id="50" name="Straight Connector 49"/>
                      <p:cNvCxnSpPr/>
                      <p:nvPr/>
                    </p:nvCxnSpPr>
                    <p:spPr>
                      <a:xfrm>
                        <a:off x="5667375" y="2741958"/>
                        <a:ext cx="0" cy="3268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1" name="Flowchart: Connector 50"/>
                      <p:cNvSpPr/>
                      <p:nvPr/>
                    </p:nvSpPr>
                    <p:spPr>
                      <a:xfrm>
                        <a:off x="5629275" y="2711690"/>
                        <a:ext cx="76200" cy="76200"/>
                      </a:xfrm>
                      <a:prstGeom prst="flowChartConnector">
                        <a:avLst/>
                      </a:prstGeom>
                      <a:solidFill>
                        <a:srgbClr val="FF0000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" name="Flowchart: Connector 51"/>
                      <p:cNvSpPr/>
                      <p:nvPr/>
                    </p:nvSpPr>
                    <p:spPr>
                      <a:xfrm>
                        <a:off x="5629275" y="3016490"/>
                        <a:ext cx="76200" cy="76200"/>
                      </a:xfrm>
                      <a:prstGeom prst="flowChartConnector">
                        <a:avLst/>
                      </a:prstGeom>
                      <a:solidFill>
                        <a:srgbClr val="0033CC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54" name="TextBox 53"/>
            <p:cNvSpPr txBox="1"/>
            <p:nvPr/>
          </p:nvSpPr>
          <p:spPr>
            <a:xfrm>
              <a:off x="1116590" y="2644251"/>
              <a:ext cx="1634560" cy="353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33CC"/>
                  </a:solidFill>
                </a:rPr>
                <a:t>H</a:t>
              </a:r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dirty="0">
                  <a:solidFill>
                    <a:srgbClr val="0033CC"/>
                  </a:solidFill>
                </a:rPr>
                <a:t>HH</a:t>
              </a:r>
              <a:r>
                <a:rPr lang="en-US" sz="1400" b="1" dirty="0">
                  <a:solidFill>
                    <a:srgbClr val="FF0000"/>
                  </a:solidFill>
                </a:rPr>
                <a:t>PP</a:t>
              </a:r>
              <a:r>
                <a:rPr lang="en-US" sz="1400" b="1" dirty="0">
                  <a:solidFill>
                    <a:srgbClr val="0033CC"/>
                  </a:solidFill>
                </a:rPr>
                <a:t>H</a:t>
              </a:r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dirty="0">
                  <a:solidFill>
                    <a:srgbClr val="0033CC"/>
                  </a:solidFill>
                </a:rPr>
                <a:t>HH</a:t>
              </a:r>
              <a:r>
                <a:rPr lang="en-US" sz="1400" b="1" dirty="0">
                  <a:solidFill>
                    <a:srgbClr val="FF0000"/>
                  </a:solidFill>
                </a:rPr>
                <a:t>PP</a:t>
              </a:r>
              <a:r>
                <a:rPr lang="en-US" sz="1400" b="1" dirty="0">
                  <a:solidFill>
                    <a:srgbClr val="0033CC"/>
                  </a:solidFill>
                </a:rPr>
                <a:t>HH</a:t>
              </a:r>
              <a:r>
                <a:rPr lang="en-US" sz="1400" b="1" dirty="0">
                  <a:solidFill>
                    <a:srgbClr val="FF0000"/>
                  </a:solidFill>
                </a:rPr>
                <a:t>P</a:t>
              </a:r>
              <a:r>
                <a:rPr lang="en-US" sz="1400" b="1" dirty="0">
                  <a:solidFill>
                    <a:srgbClr val="0033CC"/>
                  </a:solidFill>
                </a:rPr>
                <a:t>H</a:t>
              </a:r>
              <a:endParaRPr lang="en-US" sz="1400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11718" y="1095375"/>
            <a:ext cx="6747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Continuum Medium" panose="020B0604020202020204" charset="0"/>
                <a:cs typeface="Continuum Medium" panose="020B0604020202020204" charset="0"/>
              </a:rPr>
              <a:t>Information-Theoretic Model 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Continuum Medium" panose="020B0604020202020204" charset="0"/>
              <a:cs typeface="Continuum Medium" panose="020B0604020202020204" charset="0"/>
            </a:endParaRPr>
          </a:p>
        </p:txBody>
      </p:sp>
      <p:pic>
        <p:nvPicPr>
          <p:cNvPr id="56" name="Picture 5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6" y="4899977"/>
            <a:ext cx="1976755" cy="1534795"/>
          </a:xfrm>
          <a:prstGeom prst="rect">
            <a:avLst/>
          </a:prstGeom>
        </p:spPr>
      </p:pic>
      <p:pic>
        <p:nvPicPr>
          <p:cNvPr id="57" name="Picture 5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49" y="4899977"/>
            <a:ext cx="1897380" cy="1473200"/>
          </a:xfrm>
          <a:prstGeom prst="rect">
            <a:avLst/>
          </a:prstGeom>
        </p:spPr>
      </p:pic>
      <p:pic>
        <p:nvPicPr>
          <p:cNvPr id="58" name="Picture 5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799" y="4926964"/>
            <a:ext cx="1828800" cy="141922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50175" y="4453880"/>
            <a:ext cx="6823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Optimal input distribution from </a:t>
            </a:r>
            <a:r>
              <a:rPr lang="en-US" sz="2000" b="1" dirty="0" err="1" smtClean="0">
                <a:solidFill>
                  <a:srgbClr val="0070C0"/>
                </a:solidFill>
              </a:rPr>
              <a:t>Blahut-Arimoto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/>
              <a:t>algorithm:</a:t>
            </a:r>
            <a:endParaRPr lang="en-US" sz="20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66" y="3437123"/>
            <a:ext cx="2886075" cy="75624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67" y="3437123"/>
            <a:ext cx="2677896" cy="81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3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Transition - Experiments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78" y="1963669"/>
            <a:ext cx="5331188" cy="40311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9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85" y="762000"/>
            <a:ext cx="82296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Protein-Protein Channel</a:t>
            </a:r>
            <a:endParaRPr lang="en-US" dirty="0"/>
          </a:p>
        </p:txBody>
      </p:sp>
      <p:pic>
        <p:nvPicPr>
          <p:cNvPr id="7" name="Content Placeholder 6" descr="TP_tmp.bmp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914862" y="1757548"/>
            <a:ext cx="2209804" cy="304800"/>
          </a:xfrm>
        </p:spPr>
      </p:pic>
      <p:sp>
        <p:nvSpPr>
          <p:cNvPr id="2662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2C4095-A44D-4670-A596-6C02F7DC21F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mtClean="0"/>
          </a:p>
        </p:txBody>
      </p:sp>
      <p:pic>
        <p:nvPicPr>
          <p:cNvPr id="9" name="Picture 8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3156089" y="1874062"/>
            <a:ext cx="176784" cy="76200"/>
          </a:xfrm>
          <a:prstGeom prst="rect">
            <a:avLst/>
          </a:prstGeom>
        </p:spPr>
      </p:pic>
      <p:pic>
        <p:nvPicPr>
          <p:cNvPr id="11" name="Picture 10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3378058" y="1759762"/>
            <a:ext cx="1956820" cy="304800"/>
          </a:xfrm>
          <a:prstGeom prst="rect">
            <a:avLst/>
          </a:prstGeom>
        </p:spPr>
      </p:pic>
      <p:pic>
        <p:nvPicPr>
          <p:cNvPr id="13" name="Picture 12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5401340" y="1771954"/>
            <a:ext cx="838202" cy="280416"/>
          </a:xfrm>
          <a:prstGeom prst="rect">
            <a:avLst/>
          </a:prstGeom>
        </p:spPr>
      </p:pic>
      <p:pic>
        <p:nvPicPr>
          <p:cNvPr id="15" name="Picture 14" descr="TP_tmp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922216" y="2155595"/>
            <a:ext cx="329184" cy="2529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731" y="2097421"/>
            <a:ext cx="512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: set of </a:t>
            </a:r>
            <a:r>
              <a:rPr lang="en-US" dirty="0" smtClean="0">
                <a:solidFill>
                  <a:srgbClr val="FF0000"/>
                </a:solidFill>
              </a:rPr>
              <a:t>self-avoiding walks </a:t>
            </a:r>
            <a:r>
              <a:rPr lang="en-US" dirty="0" smtClean="0"/>
              <a:t>of length</a:t>
            </a:r>
            <a:endParaRPr lang="en-US" dirty="0"/>
          </a:p>
        </p:txBody>
      </p:sp>
      <p:pic>
        <p:nvPicPr>
          <p:cNvPr id="18" name="Picture 17" descr="TP_tmp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5172740" y="2179979"/>
            <a:ext cx="228600" cy="204216"/>
          </a:xfrm>
          <a:prstGeom prst="rect">
            <a:avLst/>
          </a:prstGeom>
        </p:spPr>
      </p:pic>
      <p:pic>
        <p:nvPicPr>
          <p:cNvPr id="20" name="Picture 19" descr="eqn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044735" y="2601765"/>
            <a:ext cx="3981450" cy="276225"/>
          </a:xfrm>
          <a:prstGeom prst="rect">
            <a:avLst/>
          </a:prstGeom>
        </p:spPr>
      </p:pic>
      <p:pic>
        <p:nvPicPr>
          <p:cNvPr id="22" name="Picture 21" descr="eqn4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84729" y="2996306"/>
            <a:ext cx="752475" cy="2762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90370" y="2949752"/>
            <a:ext cx="6134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: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Energy of a walk      </a:t>
            </a:r>
            <a:r>
              <a:rPr lang="en-US" dirty="0" smtClean="0"/>
              <a:t>over sequence    :</a:t>
            </a:r>
            <a:endParaRPr lang="en-US" dirty="0"/>
          </a:p>
        </p:txBody>
      </p:sp>
      <p:pic>
        <p:nvPicPr>
          <p:cNvPr id="25" name="Picture 24" descr="TP_tmp.bm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3713717" y="3032311"/>
            <a:ext cx="204215" cy="204215"/>
          </a:xfrm>
          <a:prstGeom prst="rect">
            <a:avLst/>
          </a:prstGeom>
        </p:spPr>
      </p:pic>
      <p:pic>
        <p:nvPicPr>
          <p:cNvPr id="27" name="Picture 26" descr="TP_tmp.bmp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5560598" y="3032310"/>
            <a:ext cx="176784" cy="204216"/>
          </a:xfrm>
          <a:prstGeom prst="rect">
            <a:avLst/>
          </a:prstGeom>
        </p:spPr>
      </p:pic>
      <p:pic>
        <p:nvPicPr>
          <p:cNvPr id="28" name="Picture 27" descr="eqn5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026185" y="3001762"/>
            <a:ext cx="2228850" cy="295275"/>
          </a:xfrm>
          <a:prstGeom prst="rect">
            <a:avLst/>
          </a:prstGeom>
        </p:spPr>
      </p:pic>
      <p:graphicFrame>
        <p:nvGraphicFramePr>
          <p:cNvPr id="3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060489"/>
              </p:ext>
            </p:extLst>
          </p:nvPr>
        </p:nvGraphicFramePr>
        <p:xfrm>
          <a:off x="6280138" y="1476122"/>
          <a:ext cx="2863862" cy="147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938771" y="5428009"/>
            <a:ext cx="7638183" cy="1342550"/>
            <a:chOff x="922216" y="5428009"/>
            <a:chExt cx="7638183" cy="1342550"/>
          </a:xfrm>
        </p:grpSpPr>
        <p:sp>
          <p:nvSpPr>
            <p:cNvPr id="41" name="TextBox 40"/>
            <p:cNvSpPr txBox="1"/>
            <p:nvPr/>
          </p:nvSpPr>
          <p:spPr>
            <a:xfrm>
              <a:off x="922216" y="5428009"/>
              <a:ext cx="7638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4">
                      <a:lumMod val="75000"/>
                    </a:schemeClr>
                  </a:solidFill>
                </a:rPr>
                <a:t>Phase transition </a:t>
              </a:r>
              <a:r>
                <a:rPr lang="en-US" dirty="0" smtClean="0"/>
                <a:t>of the </a:t>
              </a:r>
              <a:r>
                <a:rPr lang="en-US" dirty="0" smtClean="0">
                  <a:solidFill>
                    <a:srgbClr val="FF0000"/>
                  </a:solidFill>
                </a:rPr>
                <a:t>free energy </a:t>
              </a:r>
              <a:r>
                <a:rPr lang="en-US" dirty="0" smtClean="0"/>
                <a:t>(hence the capacity):</a:t>
              </a:r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202" y="5797341"/>
              <a:ext cx="5720623" cy="973218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945468" y="3553678"/>
            <a:ext cx="6179983" cy="1792929"/>
            <a:chOff x="792906" y="3623331"/>
            <a:chExt cx="6179983" cy="1792929"/>
          </a:xfrm>
        </p:grpSpPr>
        <p:pic>
          <p:nvPicPr>
            <p:cNvPr id="29" name="Picture 28" descr="eqn6.jpg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05564" y="4085965"/>
              <a:ext cx="5267325" cy="276225"/>
            </a:xfrm>
            <a:prstGeom prst="rect">
              <a:avLst/>
            </a:prstGeom>
          </p:spPr>
        </p:pic>
        <p:pic>
          <p:nvPicPr>
            <p:cNvPr id="30" name="Picture 29" descr="eqn7.jpg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0586" y="4548748"/>
              <a:ext cx="725272" cy="304800"/>
            </a:xfrm>
            <a:prstGeom prst="rect">
              <a:avLst/>
            </a:prstGeom>
          </p:spPr>
        </p:pic>
        <p:pic>
          <p:nvPicPr>
            <p:cNvPr id="32" name="Picture 31" descr="eqn9.jpg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12531" y="4479095"/>
              <a:ext cx="1953672" cy="390580"/>
            </a:xfrm>
            <a:prstGeom prst="rect">
              <a:avLst/>
            </a:prstGeom>
          </p:spPr>
        </p:pic>
        <p:pic>
          <p:nvPicPr>
            <p:cNvPr id="33" name="Picture 32" descr="eqn10.jpg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60823" y="5003398"/>
              <a:ext cx="3761743" cy="2952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92906" y="3623331"/>
              <a:ext cx="22668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We </a:t>
              </a:r>
              <a:r>
                <a:rPr lang="en-US" i="1" dirty="0" smtClean="0"/>
                <a:t>can prove </a:t>
              </a:r>
              <a:r>
                <a:rPr lang="en-US" dirty="0" smtClean="0"/>
                <a:t> that: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99705" y="4516482"/>
              <a:ext cx="2217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is </a:t>
              </a:r>
              <a:r>
                <a:rPr lang="en-US" i="1" dirty="0" smtClean="0">
                  <a:solidFill>
                    <a:srgbClr val="FF0000"/>
                  </a:solidFill>
                </a:rPr>
                <a:t>free energy</a:t>
              </a:r>
              <a:r>
                <a:rPr lang="en-US" i="1" dirty="0" smtClean="0"/>
                <a:t>, and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26390" y="4479095"/>
              <a:ext cx="912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.  Then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68992" y="4885814"/>
              <a:ext cx="4345405" cy="5304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138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45021"/>
            <a:ext cx="8229600" cy="489400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400" b="1" dirty="0" smtClean="0"/>
              <a:t>Science of Information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/>
              <a:t>Center Mission &amp; Center Team</a:t>
            </a:r>
          </a:p>
          <a:p>
            <a:pPr marL="457200" indent="-457200">
              <a:buAutoNum type="arabicPeriod"/>
            </a:pP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Research</a:t>
            </a:r>
          </a:p>
          <a:p>
            <a:pPr lvl="1" indent="-342900"/>
            <a:r>
              <a:rPr lang="en-US" sz="2400" i="1" dirty="0" smtClean="0"/>
              <a:t>Fundamentals: Structural  </a:t>
            </a:r>
            <a:r>
              <a:rPr lang="en-US" sz="2400" i="1" dirty="0"/>
              <a:t>Information </a:t>
            </a:r>
            <a:r>
              <a:rPr lang="en-US" sz="2400" i="1" dirty="0" smtClean="0"/>
              <a:t>&amp; Security</a:t>
            </a:r>
            <a:endParaRPr lang="en-US" sz="2400" i="1" dirty="0"/>
          </a:p>
          <a:p>
            <a:pPr lvl="1" indent="-342900"/>
            <a:r>
              <a:rPr lang="en-US" sz="2400" i="1" dirty="0" smtClean="0"/>
              <a:t>Data Science: </a:t>
            </a:r>
            <a:r>
              <a:rPr lang="en-US" sz="2400" i="1" dirty="0" err="1" smtClean="0"/>
              <a:t>Quering</a:t>
            </a:r>
            <a:r>
              <a:rPr lang="en-US" sz="2400" i="1" dirty="0" smtClean="0"/>
              <a:t> &amp; Twitter  Models</a:t>
            </a:r>
          </a:p>
          <a:p>
            <a:pPr lvl="1" indent="-342900"/>
            <a:r>
              <a:rPr lang="en-US" sz="2400" i="1" u="sng" dirty="0" smtClean="0"/>
              <a:t>Life </a:t>
            </a:r>
            <a:r>
              <a:rPr lang="en-US" sz="2400" i="1" u="sng" dirty="0" smtClean="0"/>
              <a:t>Sciences: DNA Resemble </a:t>
            </a:r>
            <a:r>
              <a:rPr lang="en-US" sz="2400" i="1" dirty="0" smtClean="0"/>
              <a:t>&amp; Protein Folding</a:t>
            </a:r>
            <a:endParaRPr lang="en-US" sz="2400" i="1" dirty="0"/>
          </a:p>
          <a:p>
            <a:pPr marL="0" indent="0">
              <a:buNone/>
            </a:pP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4235" y="5555410"/>
            <a:ext cx="3073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4. </a:t>
            </a:r>
            <a:r>
              <a:rPr lang="en-US" sz="2400" b="1" dirty="0" smtClean="0">
                <a:solidFill>
                  <a:srgbClr val="0070C0"/>
                </a:solidFill>
              </a:rPr>
              <a:t>Other Challenges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Information Theory and Economy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00" y="1513886"/>
            <a:ext cx="9170950" cy="3962989"/>
          </a:xfrm>
        </p:spPr>
        <p:txBody>
          <a:bodyPr>
            <a:normAutofit/>
          </a:bodyPr>
          <a:lstStyle/>
          <a:p>
            <a:r>
              <a:rPr lang="en-US" sz="2200" i="1" dirty="0">
                <a:solidFill>
                  <a:srgbClr val="0070C0"/>
                </a:solidFill>
              </a:rPr>
              <a:t>Economic systems </a:t>
            </a:r>
            <a:r>
              <a:rPr lang="en-US" sz="2200" dirty="0"/>
              <a:t>share many </a:t>
            </a:r>
            <a:r>
              <a:rPr lang="en-US" sz="2200" dirty="0" smtClean="0"/>
              <a:t>features with</a:t>
            </a:r>
            <a:r>
              <a:rPr lang="en-US" sz="2200" dirty="0" smtClean="0">
                <a:solidFill>
                  <a:srgbClr val="0070C0"/>
                </a:solidFill>
              </a:rPr>
              <a:t> </a:t>
            </a:r>
            <a:r>
              <a:rPr lang="en-US" sz="2200" i="1" dirty="0" smtClean="0">
                <a:solidFill>
                  <a:srgbClr val="0070C0"/>
                </a:solidFill>
              </a:rPr>
              <a:t>communication networks: </a:t>
            </a:r>
            <a:r>
              <a:rPr lang="en-US" sz="2200" dirty="0" smtClean="0"/>
              <a:t>acquiring</a:t>
            </a:r>
            <a:r>
              <a:rPr lang="en-US" sz="2200" dirty="0"/>
              <a:t>, storing, sharing, and processing </a:t>
            </a:r>
            <a:r>
              <a:rPr lang="en-US" sz="2200" i="1" u="sng" dirty="0" smtClean="0">
                <a:solidFill>
                  <a:schemeClr val="accent1">
                    <a:lumMod val="75000"/>
                  </a:schemeClr>
                </a:solidFill>
              </a:rPr>
              <a:t>information.</a:t>
            </a:r>
          </a:p>
          <a:p>
            <a:pPr>
              <a:spcBef>
                <a:spcPts val="0"/>
              </a:spcBef>
            </a:pPr>
            <a:endParaRPr lang="en-US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200" dirty="0" smtClean="0"/>
              <a:t>Yet one </a:t>
            </a:r>
            <a:r>
              <a:rPr lang="en-US" sz="2200" dirty="0"/>
              <a:t>crucial feature that </a:t>
            </a:r>
            <a:r>
              <a:rPr lang="en-US" sz="2200" dirty="0">
                <a:solidFill>
                  <a:srgbClr val="FF0000"/>
                </a:solidFill>
              </a:rPr>
              <a:t>distinguishes economic networks </a:t>
            </a:r>
            <a:r>
              <a:rPr lang="en-US" sz="2200" dirty="0" smtClean="0"/>
              <a:t>from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>
                <a:solidFill>
                  <a:srgbClr val="00B050"/>
                </a:solidFill>
              </a:rPr>
              <a:t>reliable communication </a:t>
            </a:r>
            <a:r>
              <a:rPr lang="en-US" sz="2200" dirty="0" smtClean="0"/>
              <a:t>is</a:t>
            </a:r>
            <a:r>
              <a:rPr lang="en-US" sz="2200" dirty="0" smtClean="0">
                <a:solidFill>
                  <a:srgbClr val="00B050"/>
                </a:solidFill>
              </a:rPr>
              <a:t> </a:t>
            </a:r>
            <a:r>
              <a:rPr lang="en-US" sz="2200" b="1" u="sng" dirty="0" smtClean="0">
                <a:solidFill>
                  <a:srgbClr val="FF0000"/>
                </a:solidFill>
              </a:rPr>
              <a:t>value of information</a:t>
            </a:r>
            <a:r>
              <a:rPr lang="en-US" sz="22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 smtClean="0"/>
          </a:p>
          <a:p>
            <a:r>
              <a:rPr lang="en-US" sz="2200" dirty="0" smtClean="0"/>
              <a:t>A </a:t>
            </a:r>
            <a:r>
              <a:rPr lang="en-US" sz="2200" dirty="0" smtClean="0">
                <a:solidFill>
                  <a:srgbClr val="0070C0"/>
                </a:solidFill>
              </a:rPr>
              <a:t>major </a:t>
            </a:r>
            <a:r>
              <a:rPr lang="en-US" sz="2200" dirty="0">
                <a:solidFill>
                  <a:srgbClr val="0070C0"/>
                </a:solidFill>
              </a:rPr>
              <a:t>challenge </a:t>
            </a:r>
            <a:r>
              <a:rPr lang="en-US" sz="2200" dirty="0"/>
              <a:t>in economics is to formalize the notion of </a:t>
            </a:r>
            <a:r>
              <a:rPr lang="en-US" sz="2200" dirty="0">
                <a:solidFill>
                  <a:srgbClr val="FF0000"/>
                </a:solidFill>
              </a:rPr>
              <a:t>information </a:t>
            </a:r>
            <a:r>
              <a:rPr lang="en-US" sz="2200" dirty="0" smtClean="0">
                <a:solidFill>
                  <a:srgbClr val="FF0000"/>
                </a:solidFill>
              </a:rPr>
              <a:t>value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for </a:t>
            </a:r>
            <a:r>
              <a:rPr lang="en-US" sz="2200" dirty="0" smtClean="0">
                <a:solidFill>
                  <a:srgbClr val="FF0000"/>
                </a:solidFill>
              </a:rPr>
              <a:t>dynamic </a:t>
            </a:r>
            <a:r>
              <a:rPr lang="en-US" sz="2200" dirty="0">
                <a:solidFill>
                  <a:srgbClr val="FF0000"/>
                </a:solidFill>
              </a:rPr>
              <a:t>settings </a:t>
            </a:r>
            <a:r>
              <a:rPr lang="en-US" sz="2200" dirty="0"/>
              <a:t>involving </a:t>
            </a:r>
            <a:r>
              <a:rPr lang="en-US" sz="2200" dirty="0" smtClean="0">
                <a:solidFill>
                  <a:srgbClr val="0070C0"/>
                </a:solidFill>
              </a:rPr>
              <a:t>delay constrains</a:t>
            </a:r>
            <a:r>
              <a:rPr lang="en-US" sz="2400" dirty="0" smtClean="0"/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71475" y="4722661"/>
            <a:ext cx="8867775" cy="1698927"/>
            <a:chOff x="371475" y="4722661"/>
            <a:chExt cx="8867775" cy="1698927"/>
          </a:xfrm>
        </p:grpSpPr>
        <p:sp>
          <p:nvSpPr>
            <p:cNvPr id="6" name="TextBox 5"/>
            <p:cNvSpPr txBox="1"/>
            <p:nvPr/>
          </p:nvSpPr>
          <p:spPr>
            <a:xfrm>
              <a:off x="371475" y="4722661"/>
              <a:ext cx="8867775" cy="1698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fontAlgn="auto">
                <a:lnSpc>
                  <a:spcPct val="120000"/>
                </a:lnSpc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Value of  Information</a:t>
              </a:r>
              <a:r>
                <a:rPr lang="en-US" dirty="0"/>
                <a:t>: For </a:t>
              </a:r>
              <a:r>
                <a:rPr lang="en-US" i="1" dirty="0">
                  <a:solidFill>
                    <a:schemeClr val="accent4">
                      <a:lumMod val="75000"/>
                    </a:schemeClr>
                  </a:solidFill>
                </a:rPr>
                <a:t>lattice</a:t>
              </a:r>
              <a:r>
                <a:rPr lang="en-US" dirty="0"/>
                <a:t>    </a:t>
              </a:r>
              <a:r>
                <a:rPr lang="en-US" i="1" dirty="0"/>
                <a:t> </a:t>
              </a:r>
              <a:r>
                <a:rPr lang="en-US" dirty="0"/>
                <a:t> and                 define value </a:t>
              </a:r>
              <a:r>
                <a:rPr lang="en-US" i="1" dirty="0"/>
                <a:t>V(a)</a:t>
              </a:r>
              <a:r>
                <a:rPr lang="en-US" dirty="0"/>
                <a:t> as:</a:t>
              </a:r>
            </a:p>
            <a:p>
              <a:pPr marL="342900" indent="-342900" fontAlgn="auto">
                <a:lnSpc>
                  <a:spcPct val="120000"/>
                </a:lnSpc>
                <a:spcAft>
                  <a:spcPts val="0"/>
                </a:spcAft>
                <a:buFont typeface="Arial" pitchFamily="34" charset="0"/>
                <a:buAutoNum type="arabicPeriod"/>
                <a:defRPr/>
              </a:pPr>
              <a:r>
                <a:rPr lang="en-US" i="1" dirty="0"/>
                <a:t>V(a)    </a:t>
              </a:r>
              <a:r>
                <a:rPr lang="en-US" dirty="0"/>
                <a:t> 0;                                                      </a:t>
              </a:r>
              <a:r>
                <a:rPr lang="en-US" i="1" dirty="0">
                  <a:solidFill>
                    <a:srgbClr val="00B0F0"/>
                  </a:solidFill>
                </a:rPr>
                <a:t>Flow of Information?</a:t>
              </a:r>
            </a:p>
            <a:p>
              <a:pPr marL="342900" indent="-342900" fontAlgn="auto">
                <a:lnSpc>
                  <a:spcPct val="120000"/>
                </a:lnSpc>
                <a:spcAft>
                  <a:spcPts val="0"/>
                </a:spcAft>
                <a:buFont typeface="Arial" pitchFamily="34" charset="0"/>
                <a:buAutoNum type="arabicPeriod"/>
                <a:defRPr/>
              </a:pPr>
              <a:r>
                <a:rPr lang="en-US" dirty="0"/>
                <a:t>If </a:t>
              </a:r>
              <a:r>
                <a:rPr lang="en-US" i="1" dirty="0"/>
                <a:t>a    b</a:t>
              </a:r>
              <a:r>
                <a:rPr lang="en-US" dirty="0"/>
                <a:t> then </a:t>
              </a:r>
              <a:r>
                <a:rPr lang="en-US" i="1" dirty="0"/>
                <a:t>V(a)     V(b) </a:t>
              </a:r>
              <a:r>
                <a:rPr lang="en-US" i="1" dirty="0" smtClean="0"/>
                <a:t>                                    </a:t>
              </a:r>
            </a:p>
            <a:p>
              <a:pPr marL="342900" indent="-342900" fontAlgn="auto">
                <a:lnSpc>
                  <a:spcPct val="120000"/>
                </a:lnSpc>
                <a:spcAft>
                  <a:spcPts val="0"/>
                </a:spcAft>
                <a:buFont typeface="Arial" pitchFamily="34" charset="0"/>
                <a:buAutoNum type="arabicPeriod"/>
                <a:defRPr/>
              </a:pPr>
              <a:r>
                <a:rPr lang="en-US" i="1" dirty="0" smtClean="0"/>
                <a:t>V(a) </a:t>
              </a:r>
              <a:r>
                <a:rPr lang="en-US" dirty="0" smtClean="0"/>
                <a:t>is </a:t>
              </a:r>
              <a:r>
                <a:rPr lang="en-US" dirty="0" err="1" smtClean="0">
                  <a:solidFill>
                    <a:schemeClr val="accent4">
                      <a:lumMod val="75000"/>
                    </a:schemeClr>
                  </a:solidFill>
                </a:rPr>
                <a:t>submodular</a:t>
              </a:r>
              <a:r>
                <a:rPr lang="en-US" i="1" dirty="0" smtClean="0"/>
                <a:t>:                                                                     </a:t>
              </a:r>
              <a:endParaRPr lang="en-US" dirty="0" smtClean="0"/>
            </a:p>
            <a:p>
              <a:r>
                <a:rPr lang="en-US" dirty="0" smtClean="0"/>
                <a:t>      If            , then for all           :</a:t>
              </a:r>
              <a:endParaRPr lang="en-US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145369" y="4794110"/>
              <a:ext cx="6961296" cy="1573286"/>
              <a:chOff x="1145369" y="4794110"/>
              <a:chExt cx="6961296" cy="1573286"/>
            </a:xfrm>
          </p:grpSpPr>
          <p:pic>
            <p:nvPicPr>
              <p:cNvPr id="7" name="Picture 6" descr="TP_tmp.bmp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958617" y="4794110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8" name="Picture 7" descr="TP_tmp.bmp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4805362" y="4794110"/>
                <a:ext cx="685800" cy="257175"/>
              </a:xfrm>
              <a:prstGeom prst="rect">
                <a:avLst/>
              </a:prstGeom>
            </p:spPr>
          </p:pic>
          <p:pic>
            <p:nvPicPr>
              <p:cNvPr id="9" name="Picture 8" descr="TP_tmp.bmp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312034" y="5200650"/>
                <a:ext cx="157141" cy="152400"/>
              </a:xfrm>
              <a:prstGeom prst="rect">
                <a:avLst/>
              </a:prstGeom>
            </p:spPr>
          </p:pic>
          <p:pic>
            <p:nvPicPr>
              <p:cNvPr id="10" name="Picture 9" descr="TP_tmp.bmp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156499" y="5537228"/>
                <a:ext cx="187362" cy="242279"/>
              </a:xfrm>
              <a:prstGeom prst="rect">
                <a:avLst/>
              </a:prstGeom>
            </p:spPr>
          </p:pic>
          <p:pic>
            <p:nvPicPr>
              <p:cNvPr id="11" name="Picture 10" descr="TP_tmp.bmp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2574120" y="5528039"/>
                <a:ext cx="152400" cy="197069"/>
              </a:xfrm>
              <a:prstGeom prst="rect">
                <a:avLst/>
              </a:prstGeom>
            </p:spPr>
          </p:pic>
          <p:pic>
            <p:nvPicPr>
              <p:cNvPr id="12" name="Picture 11" descr="TP_tmp.emf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7" cstate="print"/>
              <a:stretch>
                <a:fillRect/>
              </a:stretch>
            </p:blipFill>
            <p:spPr bwMode="auto">
              <a:xfrm>
                <a:off x="3958617" y="6088347"/>
                <a:ext cx="3812150" cy="279049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13" name="Picture 12" descr="TP_tmp.bmp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4587481" y="5528039"/>
                <a:ext cx="1499619" cy="304800"/>
              </a:xfrm>
              <a:prstGeom prst="rect">
                <a:avLst/>
              </a:prstGeom>
            </p:spPr>
          </p:pic>
          <p:pic>
            <p:nvPicPr>
              <p:cNvPr id="14" name="Picture 13" descr="TP_tmp.bmp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6863079" y="5505434"/>
                <a:ext cx="1243586" cy="304800"/>
              </a:xfrm>
              <a:prstGeom prst="rect">
                <a:avLst/>
              </a:prstGeom>
            </p:spPr>
          </p:pic>
          <p:pic>
            <p:nvPicPr>
              <p:cNvPr id="15" name="Picture 14" descr="TP_tmp.bmp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6345767" y="5537228"/>
                <a:ext cx="228600" cy="295603"/>
              </a:xfrm>
              <a:prstGeom prst="rect">
                <a:avLst/>
              </a:prstGeom>
            </p:spPr>
          </p:pic>
          <p:pic>
            <p:nvPicPr>
              <p:cNvPr id="16" name="Picture 15" descr="TP_tmp.emf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0" cstate="print"/>
              <a:stretch>
                <a:fillRect/>
              </a:stretch>
            </p:blipFill>
            <p:spPr bwMode="auto">
              <a:xfrm>
                <a:off x="1145369" y="6088347"/>
                <a:ext cx="584023" cy="254651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17" name="Picture 16" descr="TP_tmp.emf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1" cstate="print"/>
              <a:stretch>
                <a:fillRect/>
              </a:stretch>
            </p:blipFill>
            <p:spPr bwMode="auto">
              <a:xfrm>
                <a:off x="3051784" y="6110064"/>
                <a:ext cx="584350" cy="228857"/>
              </a:xfrm>
              <a:prstGeom prst="rect">
                <a:avLst/>
              </a:prstGeom>
              <a:noFill/>
              <a:ln/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225633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Cooperation &amp; Dependency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3847" y="1562100"/>
            <a:ext cx="5708803" cy="5295900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7E39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How does </a:t>
            </a:r>
            <a:r>
              <a:rPr lang="en-US" sz="2000" dirty="0" smtClean="0">
                <a:solidFill>
                  <a:srgbClr val="FF0000"/>
                </a:solidFill>
              </a:rPr>
              <a:t>cooperation</a:t>
            </a:r>
            <a:r>
              <a:rPr lang="en-US" sz="2000" dirty="0" smtClean="0"/>
              <a:t> impact </a:t>
            </a:r>
            <a:r>
              <a:rPr lang="en-US" sz="2000" dirty="0" smtClean="0">
                <a:solidFill>
                  <a:schemeClr val="tx2"/>
                </a:solidFill>
              </a:rPr>
              <a:t>information</a:t>
            </a:r>
            <a:r>
              <a:rPr lang="en-US" sz="2000" dirty="0" smtClean="0"/>
              <a:t> (nodes should </a:t>
            </a:r>
            <a:r>
              <a:rPr lang="en-US" sz="2000" dirty="0" smtClean="0">
                <a:solidFill>
                  <a:srgbClr val="0070C0"/>
                </a:solidFill>
              </a:rPr>
              <a:t>cooperate</a:t>
            </a:r>
            <a:r>
              <a:rPr lang="en-US" sz="2000" dirty="0" smtClean="0"/>
              <a:t> in their own </a:t>
            </a:r>
            <a:r>
              <a:rPr lang="en-US" sz="2000" dirty="0" smtClean="0">
                <a:solidFill>
                  <a:srgbClr val="0070C0"/>
                </a:solidFill>
              </a:rPr>
              <a:t>self-interest</a:t>
            </a:r>
            <a:r>
              <a:rPr lang="en-US" sz="2000" dirty="0" smtClean="0"/>
              <a:t>)?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i="1" dirty="0" smtClean="0">
                <a:solidFill>
                  <a:srgbClr val="0070C0"/>
                </a:solidFill>
              </a:rPr>
              <a:t>Cover</a:t>
            </a:r>
            <a:r>
              <a:rPr lang="en-US" sz="2000" dirty="0" smtClean="0"/>
              <a:t> initiated a theory of </a:t>
            </a:r>
            <a:r>
              <a:rPr lang="en-US" sz="2000" dirty="0" smtClean="0">
                <a:solidFill>
                  <a:srgbClr val="FF0000"/>
                </a:solidFill>
              </a:rPr>
              <a:t>cooperation</a:t>
            </a:r>
            <a:r>
              <a:rPr lang="en-US" sz="2000" dirty="0" smtClean="0"/>
              <a:t> and </a:t>
            </a:r>
            <a:r>
              <a:rPr lang="en-US" sz="2000" dirty="0" smtClean="0">
                <a:solidFill>
                  <a:srgbClr val="FF0000"/>
                </a:solidFill>
              </a:rPr>
              <a:t>coordination</a:t>
            </a:r>
            <a:r>
              <a:rPr lang="en-US" sz="2000" dirty="0" smtClean="0"/>
              <a:t> in networks. Fundamental for coordination is the ability of distributed agents to create  </a:t>
            </a:r>
            <a:r>
              <a:rPr lang="en-US" sz="2000" dirty="0" smtClean="0">
                <a:solidFill>
                  <a:srgbClr val="00B050"/>
                </a:solidFill>
              </a:rPr>
              <a:t>joint probability distribution.</a:t>
            </a:r>
            <a:r>
              <a:rPr lang="en-US" sz="2000" dirty="0" smtClean="0"/>
              <a:t> In recent work </a:t>
            </a:r>
            <a:r>
              <a:rPr lang="en-US" sz="2000" i="1" dirty="0" err="1" smtClean="0">
                <a:solidFill>
                  <a:schemeClr val="accent4">
                    <a:lumMod val="75000"/>
                  </a:schemeClr>
                </a:solidFill>
              </a:rPr>
              <a:t>Anantharam</a:t>
            </a:r>
            <a:r>
              <a:rPr lang="en-US" sz="2000" dirty="0" smtClean="0"/>
              <a:t> brought </a:t>
            </a:r>
            <a:r>
              <a:rPr lang="en-US" sz="2000" i="1" dirty="0" err="1" smtClean="0">
                <a:solidFill>
                  <a:schemeClr val="accent5">
                    <a:lumMod val="75000"/>
                  </a:schemeClr>
                </a:solidFill>
              </a:rPr>
              <a:t>hypercontractive</a:t>
            </a:r>
            <a:r>
              <a:rPr lang="en-US" sz="2000" i="1" dirty="0" smtClean="0">
                <a:solidFill>
                  <a:schemeClr val="accent5">
                    <a:lumMod val="75000"/>
                  </a:schemeClr>
                </a:solidFill>
              </a:rPr>
              <a:t> inequalities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smtClean="0"/>
              <a:t>(contractive maps) into the picture</a:t>
            </a:r>
            <a:r>
              <a:rPr lang="en-US" sz="2000" dirty="0" smtClean="0">
                <a:solidFill>
                  <a:srgbClr val="00B0F0"/>
                </a:solidFill>
              </a:rPr>
              <a:t>.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Study </a:t>
            </a:r>
            <a:r>
              <a:rPr lang="en-US" sz="2000" dirty="0" smtClean="0">
                <a:solidFill>
                  <a:srgbClr val="FF0000"/>
                </a:solidFill>
              </a:rPr>
              <a:t>statistical causality </a:t>
            </a:r>
            <a:r>
              <a:rPr lang="en-US" sz="2000" dirty="0" smtClean="0"/>
              <a:t>in neural systems by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Granger principles</a:t>
            </a:r>
            <a:r>
              <a:rPr lang="en-US" sz="2000" dirty="0" smtClean="0"/>
              <a:t>.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2000" dirty="0">
                <a:solidFill>
                  <a:srgbClr val="FF0000"/>
                </a:solidFill>
              </a:rPr>
              <a:t>Dependency and rational expectation </a:t>
            </a:r>
            <a:r>
              <a:rPr lang="en-US" sz="2000" dirty="0"/>
              <a:t>are </a:t>
            </a:r>
            <a:r>
              <a:rPr lang="en-US" sz="2000" dirty="0" smtClean="0"/>
              <a:t>also critical </a:t>
            </a:r>
            <a:r>
              <a:rPr lang="en-US" sz="2000" dirty="0"/>
              <a:t>ingredients in </a:t>
            </a:r>
            <a:r>
              <a:rPr lang="en-US" sz="2000" i="1" dirty="0">
                <a:solidFill>
                  <a:srgbClr val="0070C0"/>
                </a:solidFill>
              </a:rPr>
              <a:t>Sims</a:t>
            </a:r>
            <a:r>
              <a:rPr lang="en-US" sz="2000" dirty="0"/>
              <a:t>' work on dynamic economic </a:t>
            </a:r>
            <a:r>
              <a:rPr lang="en-US" sz="2000" dirty="0" smtClean="0"/>
              <a:t>theory leading to </a:t>
            </a:r>
            <a:r>
              <a:rPr lang="en-US" sz="2000" dirty="0" smtClean="0">
                <a:solidFill>
                  <a:srgbClr val="0070C0"/>
                </a:solidFill>
              </a:rPr>
              <a:t>value of information</a:t>
            </a:r>
            <a:r>
              <a:rPr lang="en-US" sz="2000" dirty="0" smtClean="0"/>
              <a:t>.</a:t>
            </a:r>
            <a:endParaRPr lang="en-US" sz="1700" dirty="0" smtClean="0">
              <a:solidFill>
                <a:srgbClr val="FF0000"/>
              </a:solidFill>
            </a:endParaRP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 smtClean="0"/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700" dirty="0" smtClean="0">
              <a:solidFill>
                <a:srgbClr val="FF0000"/>
              </a:solidFill>
            </a:endParaRP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700" dirty="0" smtClean="0">
              <a:solidFill>
                <a:srgbClr val="FF0000"/>
              </a:solidFill>
            </a:endParaRP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700" dirty="0" smtClean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17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75" y="2562223"/>
            <a:ext cx="3253994" cy="247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55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Limited Resources and Representation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7DF7C-889B-4DFA-A9E5-E3BCAEA7C2E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67876" y="1676400"/>
            <a:ext cx="8411906" cy="2743200"/>
            <a:chOff x="367876" y="1676400"/>
            <a:chExt cx="8411906" cy="2743200"/>
          </a:xfrm>
        </p:grpSpPr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367876" y="1676400"/>
              <a:ext cx="5420450" cy="2743200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B050"/>
                </a:buClr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7E39"/>
                </a:buClr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20000"/>
                </a:lnSpc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2400" b="1" dirty="0" smtClean="0">
                  <a:solidFill>
                    <a:schemeClr val="tx2"/>
                  </a:solidFill>
                </a:rPr>
                <a:t>Limited Resources</a:t>
              </a:r>
              <a:r>
                <a:rPr lang="en-US" sz="1700" b="1" dirty="0" smtClean="0">
                  <a:solidFill>
                    <a:schemeClr val="tx2"/>
                  </a:solidFill>
                </a:rPr>
                <a:t>: </a:t>
              </a:r>
            </a:p>
            <a:p>
              <a:pPr marL="0" indent="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1600" dirty="0" smtClean="0"/>
                <a:t>In many scenarios, </a:t>
              </a:r>
              <a:r>
                <a:rPr lang="en-US" sz="1600" dirty="0" smtClean="0">
                  <a:solidFill>
                    <a:schemeClr val="tx2"/>
                  </a:solidFill>
                </a:rPr>
                <a:t>information</a:t>
              </a:r>
              <a:r>
                <a:rPr lang="en-US" sz="1600" dirty="0" smtClean="0"/>
                <a:t> is </a:t>
              </a:r>
              <a:r>
                <a:rPr lang="en-US" sz="1600" dirty="0" smtClean="0">
                  <a:solidFill>
                    <a:srgbClr val="0070C0"/>
                  </a:solidFill>
                </a:rPr>
                <a:t>limited</a:t>
              </a:r>
              <a:r>
                <a:rPr lang="en-US" sz="1600" dirty="0" smtClean="0"/>
                <a:t> by available </a:t>
              </a:r>
              <a:r>
                <a:rPr lang="en-US" sz="1600" dirty="0" smtClean="0">
                  <a:solidFill>
                    <a:srgbClr val="0070C0"/>
                  </a:solidFill>
                </a:rPr>
                <a:t>computational resources</a:t>
              </a:r>
              <a:r>
                <a:rPr lang="en-US" sz="1600" dirty="0" smtClean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1600" dirty="0" smtClean="0"/>
                <a:t>(e.g., cell phone, living cell).</a:t>
              </a:r>
              <a:endParaRPr lang="en-US" sz="1200" dirty="0" smtClean="0"/>
            </a:p>
            <a:p>
              <a:pPr marL="0" indent="0" fontAlgn="auto">
                <a:lnSpc>
                  <a:spcPct val="120000"/>
                </a:lnSpc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1400" i="1" dirty="0" err="1" smtClean="0">
                  <a:solidFill>
                    <a:srgbClr val="0070C0"/>
                  </a:solidFill>
                </a:rPr>
                <a:t>Bialek</a:t>
              </a:r>
              <a:r>
                <a:rPr lang="en-US" sz="1400" dirty="0" smtClean="0"/>
                <a:t> works on structure of molecular networks that optimize information flow, </a:t>
              </a:r>
              <a:r>
                <a:rPr lang="en-US" sz="1400" dirty="0" smtClean="0">
                  <a:solidFill>
                    <a:srgbClr val="FF0000"/>
                  </a:solidFill>
                </a:rPr>
                <a:t>subject to </a:t>
              </a:r>
              <a:r>
                <a:rPr lang="en-US" sz="1400" dirty="0" smtClean="0"/>
                <a:t>constraints on the total number of molecules being used.</a:t>
              </a:r>
            </a:p>
            <a:p>
              <a:pPr marL="0" indent="0" fontAlgn="auto">
                <a:lnSpc>
                  <a:spcPct val="120000"/>
                </a:lnSpc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1400" dirty="0" err="1" smtClean="0">
                  <a:solidFill>
                    <a:srgbClr val="0070C0"/>
                  </a:solidFill>
                </a:rPr>
                <a:t>Verdu</a:t>
              </a:r>
              <a:r>
                <a:rPr lang="en-US" sz="1400" dirty="0" smtClean="0">
                  <a:solidFill>
                    <a:srgbClr val="0070C0"/>
                  </a:solidFill>
                </a:rPr>
                <a:t>, Goldsmith, Grover</a:t>
              </a:r>
              <a:r>
                <a:rPr lang="en-US" sz="1400" dirty="0" smtClean="0"/>
                <a:t> investigate the minimum energy per bit as a function of data length in Gaussian channels.</a:t>
              </a:r>
            </a:p>
            <a:p>
              <a:pPr marL="0" indent="0" fontAlgn="auto">
                <a:lnSpc>
                  <a:spcPct val="120000"/>
                </a:lnSpc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US" sz="1400" dirty="0" smtClean="0"/>
            </a:p>
            <a:p>
              <a:pPr marL="0" indent="0" fontAlgn="auto"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US" sz="1700" dirty="0" smtClean="0"/>
            </a:p>
          </p:txBody>
        </p:sp>
        <p:pic>
          <p:nvPicPr>
            <p:cNvPr id="5" name="Picture 3" descr="bit-storage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3700" y="1839432"/>
              <a:ext cx="3146082" cy="1446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439948" y="3749131"/>
            <a:ext cx="8704052" cy="2877151"/>
            <a:chOff x="439948" y="3749131"/>
            <a:chExt cx="8704052" cy="2877151"/>
          </a:xfrm>
        </p:grpSpPr>
        <p:sp>
          <p:nvSpPr>
            <p:cNvPr id="8" name="TextBox 7"/>
            <p:cNvSpPr txBox="1"/>
            <p:nvPr/>
          </p:nvSpPr>
          <p:spPr>
            <a:xfrm>
              <a:off x="439948" y="4280389"/>
              <a:ext cx="5348378" cy="234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fontAlgn="auto">
                <a:lnSpc>
                  <a:spcPct val="120000"/>
                </a:lnSpc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2400" b="1" dirty="0">
                  <a:solidFill>
                    <a:schemeClr val="tx2"/>
                  </a:solidFill>
                </a:rPr>
                <a:t>Representation-invariance:</a:t>
              </a:r>
              <a:endParaRPr lang="en-US" sz="2400" dirty="0">
                <a:solidFill>
                  <a:schemeClr val="tx2"/>
                </a:solidFill>
              </a:endParaRPr>
            </a:p>
            <a:p>
              <a:pPr marL="0" indent="0" fontAlgn="auto">
                <a:lnSpc>
                  <a:spcPct val="120000"/>
                </a:lnSpc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1400" dirty="0"/>
                <a:t>How to know whether two </a:t>
              </a:r>
              <a:r>
                <a:rPr lang="en-US" sz="1400" dirty="0">
                  <a:solidFill>
                    <a:srgbClr val="0070C0"/>
                  </a:solidFill>
                </a:rPr>
                <a:t>representations</a:t>
              </a:r>
              <a:r>
                <a:rPr lang="en-US" sz="1400" dirty="0"/>
                <a:t> of the </a:t>
              </a:r>
            </a:p>
            <a:p>
              <a:pPr marL="0" indent="0" fontAlgn="auto">
                <a:lnSpc>
                  <a:spcPct val="120000"/>
                </a:lnSpc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1400" dirty="0"/>
                <a:t>same </a:t>
              </a:r>
              <a:r>
                <a:rPr lang="en-US" sz="1400" dirty="0">
                  <a:solidFill>
                    <a:schemeClr val="tx2"/>
                  </a:solidFill>
                </a:rPr>
                <a:t>information</a:t>
              </a:r>
              <a:r>
                <a:rPr lang="en-US" sz="1400" dirty="0"/>
                <a:t> are </a:t>
              </a:r>
              <a:r>
                <a:rPr lang="en-US" sz="1400" dirty="0">
                  <a:solidFill>
                    <a:srgbClr val="0070C0"/>
                  </a:solidFill>
                </a:rPr>
                <a:t>information equivalent?</a:t>
              </a:r>
            </a:p>
            <a:p>
              <a:pPr marL="0" indent="0" fontAlgn="auto">
                <a:lnSpc>
                  <a:spcPct val="120000"/>
                </a:lnSpc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1400" dirty="0"/>
                <a:t>(</a:t>
              </a:r>
              <a:r>
                <a:rPr lang="en-US" sz="1400" dirty="0">
                  <a:solidFill>
                    <a:srgbClr val="FF0000"/>
                  </a:solidFill>
                </a:rPr>
                <a:t>Universal language </a:t>
              </a:r>
              <a:r>
                <a:rPr lang="en-US" sz="1400" dirty="0"/>
                <a:t>a la </a:t>
              </a:r>
              <a:r>
                <a:rPr lang="en-US" sz="1400" dirty="0" err="1"/>
                <a:t>Kieffer’s</a:t>
              </a:r>
              <a:r>
                <a:rPr lang="en-US" sz="1400" dirty="0"/>
                <a:t> weak compressibility:</a:t>
              </a:r>
            </a:p>
            <a:p>
              <a:pPr marL="0" indent="0" fontAlgn="auto">
                <a:lnSpc>
                  <a:spcPct val="120000"/>
                </a:lnSpc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1400" dirty="0">
                  <a:solidFill>
                    <a:srgbClr val="0070C0"/>
                  </a:solidFill>
                </a:rPr>
                <a:t>(</a:t>
              </a:r>
              <a:r>
                <a:rPr lang="en-US" sz="1400" i="1" dirty="0" err="1">
                  <a:solidFill>
                    <a:srgbClr val="0070C0"/>
                  </a:solidFill>
                </a:rPr>
                <a:t>Anantharam</a:t>
              </a:r>
              <a:r>
                <a:rPr lang="en-US" sz="1400" i="1" dirty="0">
                  <a:solidFill>
                    <a:srgbClr val="0070C0"/>
                  </a:solidFill>
                </a:rPr>
                <a:t>, </a:t>
              </a:r>
              <a:r>
                <a:rPr lang="en-US" sz="1400" i="1" dirty="0" err="1">
                  <a:solidFill>
                    <a:srgbClr val="0070C0"/>
                  </a:solidFill>
                </a:rPr>
                <a:t>Santhanam</a:t>
              </a:r>
              <a:r>
                <a:rPr lang="en-US" sz="1400" i="1" dirty="0">
                  <a:solidFill>
                    <a:srgbClr val="0070C0"/>
                  </a:solidFill>
                </a:rPr>
                <a:t>, </a:t>
              </a:r>
              <a:r>
                <a:rPr lang="en-US" sz="1400" i="1" dirty="0" err="1">
                  <a:solidFill>
                    <a:srgbClr val="0070C0"/>
                  </a:solidFill>
                </a:rPr>
                <a:t>Szpankowski</a:t>
              </a:r>
              <a:r>
                <a:rPr lang="en-US" sz="1400" i="1" dirty="0">
                  <a:solidFill>
                    <a:srgbClr val="0070C0"/>
                  </a:solidFill>
                </a:rPr>
                <a:t>: </a:t>
              </a:r>
              <a:r>
                <a:rPr lang="en-US" sz="1400" i="1" dirty="0">
                  <a:solidFill>
                    <a:srgbClr val="FF0000"/>
                  </a:solidFill>
                </a:rPr>
                <a:t>weakly data-driven convergence</a:t>
              </a:r>
              <a:r>
                <a:rPr lang="en-US" sz="1400" i="1" dirty="0">
                  <a:solidFill>
                    <a:srgbClr val="0070C0"/>
                  </a:solidFill>
                </a:rPr>
                <a:t>;</a:t>
              </a:r>
              <a:endParaRPr lang="en-US" sz="1400" dirty="0"/>
            </a:p>
            <a:p>
              <a:pPr marL="0" indent="0" fontAlgn="auto">
                <a:lnSpc>
                  <a:spcPct val="120000"/>
                </a:lnSpc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1400" dirty="0">
                  <a:solidFill>
                    <a:srgbClr val="FF0000"/>
                  </a:solidFill>
                </a:rPr>
                <a:t>Constructive types</a:t>
              </a:r>
              <a:r>
                <a:rPr lang="en-US" sz="1400" dirty="0"/>
                <a:t>: </a:t>
              </a:r>
              <a:r>
                <a:rPr lang="en-US" sz="1400" dirty="0">
                  <a:solidFill>
                    <a:srgbClr val="0070C0"/>
                  </a:solidFill>
                </a:rPr>
                <a:t>Baryshnikov, </a:t>
              </a:r>
              <a:r>
                <a:rPr lang="en-US" sz="1400" dirty="0" err="1">
                  <a:solidFill>
                    <a:srgbClr val="0070C0"/>
                  </a:solidFill>
                </a:rPr>
                <a:t>Raginsky</a:t>
              </a:r>
              <a:r>
                <a:rPr lang="en-US" sz="1400" dirty="0">
                  <a:solidFill>
                    <a:srgbClr val="0070C0"/>
                  </a:solidFill>
                </a:rPr>
                <a:t>, </a:t>
              </a:r>
              <a:r>
                <a:rPr lang="en-US" sz="1400" dirty="0" err="1">
                  <a:solidFill>
                    <a:srgbClr val="0070C0"/>
                  </a:solidFill>
                </a:rPr>
                <a:t>Grama</a:t>
              </a:r>
              <a:r>
                <a:rPr lang="en-US" sz="1400" dirty="0">
                  <a:solidFill>
                    <a:srgbClr val="0070C0"/>
                  </a:solidFill>
                </a:rPr>
                <a:t>, </a:t>
              </a:r>
              <a:r>
                <a:rPr lang="en-US" sz="1400" dirty="0" err="1">
                  <a:solidFill>
                    <a:srgbClr val="0070C0"/>
                  </a:solidFill>
                </a:rPr>
                <a:t>Szpankowski</a:t>
              </a:r>
              <a:r>
                <a:rPr lang="en-US" sz="1400" dirty="0">
                  <a:solidFill>
                    <a:srgbClr val="0070C0"/>
                  </a:solidFill>
                </a:rPr>
                <a:t>)</a:t>
              </a:r>
              <a:r>
                <a:rPr lang="en-US" sz="1400" dirty="0"/>
                <a:t>.</a:t>
              </a:r>
            </a:p>
          </p:txBody>
        </p:sp>
        <p:pic>
          <p:nvPicPr>
            <p:cNvPr id="9" name="Picture 4" descr="polish-english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2269" y="3749131"/>
              <a:ext cx="3421731" cy="2877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892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5A37-7CC2-4DF3-98C4-D1D4F37B8E0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8720" y="1642714"/>
            <a:ext cx="84688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 </a:t>
            </a:r>
            <a:r>
              <a:rPr lang="en-US" dirty="0" smtClean="0"/>
              <a:t>Extend </a:t>
            </a:r>
            <a:r>
              <a:rPr lang="en-US" dirty="0" smtClean="0">
                <a:solidFill>
                  <a:schemeClr val="tx2"/>
                </a:solidFill>
              </a:rPr>
              <a:t>Information Theory</a:t>
            </a:r>
            <a:r>
              <a:rPr lang="en-US" dirty="0" smtClean="0"/>
              <a:t> to meet new challenges  in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sz="2000" i="1" dirty="0" smtClean="0">
                <a:solidFill>
                  <a:srgbClr val="0000CC"/>
                </a:solidFill>
              </a:rPr>
              <a:t>         </a:t>
            </a:r>
            <a:r>
              <a:rPr lang="en-US" sz="2000" b="1" i="1" dirty="0" smtClean="0">
                <a:solidFill>
                  <a:srgbClr val="0000CC"/>
                </a:solidFill>
              </a:rPr>
              <a:t>biology, economics, data sciences, knowledge extraction, </a:t>
            </a:r>
            <a:r>
              <a:rPr lang="en-US" sz="1600" dirty="0" smtClean="0"/>
              <a:t> …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34949" y="2841795"/>
            <a:ext cx="819637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</a:t>
            </a:r>
            <a:r>
              <a:rPr lang="en-US" dirty="0" smtClean="0"/>
              <a:t>nderstand new aspects of </a:t>
            </a:r>
            <a:r>
              <a:rPr lang="en-US" dirty="0" smtClean="0">
                <a:solidFill>
                  <a:schemeClr val="tx2"/>
                </a:solidFill>
              </a:rPr>
              <a:t>information</a:t>
            </a:r>
            <a:r>
              <a:rPr lang="en-US" dirty="0" smtClean="0"/>
              <a:t> (embedded) 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algn="ctr"/>
            <a:r>
              <a:rPr lang="en-US" sz="2000" b="1" i="1" dirty="0" smtClean="0">
                <a:solidFill>
                  <a:srgbClr val="0000CC"/>
                </a:solidFill>
              </a:rPr>
              <a:t>structure</a:t>
            </a:r>
            <a:r>
              <a:rPr lang="en-US" sz="2000" b="1" i="1" dirty="0" smtClean="0"/>
              <a:t>, </a:t>
            </a:r>
            <a:r>
              <a:rPr lang="en-US" sz="2000" b="1" i="1" dirty="0" smtClean="0">
                <a:solidFill>
                  <a:srgbClr val="0000CC"/>
                </a:solidFill>
              </a:rPr>
              <a:t>time</a:t>
            </a:r>
            <a:r>
              <a:rPr lang="en-US" sz="2000" b="1" i="1" dirty="0" smtClean="0"/>
              <a:t>, </a:t>
            </a:r>
            <a:r>
              <a:rPr lang="en-US" sz="2000" b="1" i="1" dirty="0" smtClean="0">
                <a:solidFill>
                  <a:srgbClr val="0000CC"/>
                </a:solidFill>
              </a:rPr>
              <a:t>space</a:t>
            </a:r>
            <a:r>
              <a:rPr lang="en-US" sz="2000" b="1" i="1" dirty="0" smtClean="0"/>
              <a:t>, </a:t>
            </a:r>
            <a:r>
              <a:rPr lang="en-US" sz="2000" dirty="0" smtClean="0"/>
              <a:t>and</a:t>
            </a:r>
            <a:r>
              <a:rPr lang="en-US" sz="2000" b="1" i="1" dirty="0" smtClean="0"/>
              <a:t> </a:t>
            </a:r>
            <a:r>
              <a:rPr lang="en-US" sz="2000" b="1" i="1" dirty="0" smtClean="0">
                <a:solidFill>
                  <a:srgbClr val="0000CC"/>
                </a:solidFill>
              </a:rPr>
              <a:t>semantics</a:t>
            </a:r>
            <a:r>
              <a:rPr lang="en-US" sz="2000" b="1" i="1" dirty="0"/>
              <a:t>,</a:t>
            </a:r>
          </a:p>
          <a:p>
            <a:r>
              <a:rPr lang="en-US" sz="1600" dirty="0" smtClean="0"/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dirty="0" smtClean="0">
                <a:solidFill>
                  <a:srgbClr val="0000CC"/>
                </a:solidFill>
              </a:rPr>
              <a:t>dynamic information, limited resources, complexity, representation-invariant information, and cooperation &amp; dependency</a:t>
            </a:r>
            <a:r>
              <a:rPr lang="en-US" sz="1600" dirty="0" smtClean="0">
                <a:solidFill>
                  <a:srgbClr val="0000CC"/>
                </a:solidFill>
              </a:rPr>
              <a:t>.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028" y="737569"/>
            <a:ext cx="866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ontinuum Medium" pitchFamily="2" charset="0"/>
                <a:ea typeface="+mj-ea"/>
                <a:cs typeface="Arial" pitchFamily="34" charset="0"/>
              </a:rPr>
              <a:t>Center’s Goals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2475" y="5149970"/>
            <a:ext cx="7850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Extend Shannon findings to </a:t>
            </a:r>
            <a:r>
              <a:rPr lang="en-US" u="sng" dirty="0">
                <a:solidFill>
                  <a:schemeClr val="accent4">
                    <a:lumMod val="50000"/>
                  </a:schemeClr>
                </a:solidFill>
              </a:rPr>
              <a:t>finite size </a:t>
            </a:r>
            <a:r>
              <a:rPr lang="en-US" u="sng" dirty="0" smtClean="0">
                <a:solidFill>
                  <a:schemeClr val="accent4">
                    <a:lumMod val="50000"/>
                  </a:schemeClr>
                </a:solidFill>
              </a:rPr>
              <a:t>objects</a:t>
            </a:r>
            <a:r>
              <a:rPr lang="en-US" u="sng" dirty="0" smtClean="0"/>
              <a:t> </a:t>
            </a:r>
            <a:r>
              <a:rPr lang="en-US" dirty="0"/>
              <a:t>(i.e., sequences, graphs, sets, </a:t>
            </a:r>
            <a:r>
              <a:rPr lang="en-US" dirty="0" smtClean="0"/>
              <a:t>data structures, social </a:t>
            </a:r>
            <a:r>
              <a:rPr lang="en-US" dirty="0"/>
              <a:t>networks), that is, develop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information theory </a:t>
            </a:r>
            <a:r>
              <a:rPr lang="en-US" dirty="0"/>
              <a:t>of  various </a:t>
            </a:r>
            <a:r>
              <a:rPr lang="en-US" dirty="0" smtClean="0"/>
              <a:t>objects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/>
              <a:t>beyond </a:t>
            </a:r>
            <a:r>
              <a:rPr lang="en-US" dirty="0">
                <a:solidFill>
                  <a:srgbClr val="FF0000"/>
                </a:solidFill>
              </a:rPr>
              <a:t>first-order </a:t>
            </a:r>
            <a:r>
              <a:rPr lang="en-US" dirty="0" err="1">
                <a:solidFill>
                  <a:srgbClr val="FF0000"/>
                </a:solidFill>
              </a:rPr>
              <a:t>asymptotics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90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5A37-7CC2-4DF3-98C4-D1D4F37B8E0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76" y="1243703"/>
            <a:ext cx="6766042" cy="49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7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Center’s Main Theme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00" y="1513886"/>
            <a:ext cx="9170950" cy="3962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FCF37-E2E3-430E-B302-F9D7392DFB2D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158627" y="2902203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144141" y="2555283"/>
            <a:ext cx="26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Information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549310" y="2893577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63710" y="2549214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Knowledge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50878" y="2566684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Data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09327" y="3964338"/>
            <a:ext cx="5631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Framing the Foundation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68095" y="5386091"/>
            <a:ext cx="9025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Theory</a:t>
            </a:r>
            <a:r>
              <a:rPr lang="en-US" sz="4000" dirty="0" smtClean="0"/>
              <a:t> informs </a:t>
            </a:r>
            <a:r>
              <a:rPr lang="en-US" sz="4000" dirty="0" smtClean="0">
                <a:solidFill>
                  <a:srgbClr val="0070C0"/>
                </a:solidFill>
              </a:rPr>
              <a:t>Practice</a:t>
            </a:r>
            <a:r>
              <a:rPr lang="en-US" sz="4000" dirty="0" smtClean="0"/>
              <a:t>  (&amp; </a:t>
            </a:r>
            <a:r>
              <a:rPr lang="en-US" sz="4000" dirty="0"/>
              <a:t>v</a:t>
            </a:r>
            <a:r>
              <a:rPr lang="en-US" sz="4000" dirty="0" smtClean="0"/>
              <a:t>ice versa)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495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45021"/>
            <a:ext cx="8229600" cy="489400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sz="2400" b="1" dirty="0" smtClean="0"/>
              <a:t>Science of Information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Center Mission &amp; Center Team</a:t>
            </a:r>
          </a:p>
          <a:p>
            <a:pPr marL="457200" indent="-457200">
              <a:buAutoNum type="arabicPeriod"/>
            </a:pP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/>
              <a:t>Research</a:t>
            </a:r>
          </a:p>
          <a:p>
            <a:pPr lvl="1" indent="-342900"/>
            <a:r>
              <a:rPr lang="en-US" sz="2400" i="1" dirty="0" smtClean="0"/>
              <a:t>Fundamentals: Structural  </a:t>
            </a:r>
            <a:r>
              <a:rPr lang="en-US" sz="2400" i="1" dirty="0"/>
              <a:t>Information </a:t>
            </a:r>
            <a:r>
              <a:rPr lang="en-US" sz="2400" i="1" dirty="0" smtClean="0"/>
              <a:t>&amp; Security</a:t>
            </a:r>
            <a:endParaRPr lang="en-US" sz="2400" i="1" dirty="0"/>
          </a:p>
          <a:p>
            <a:pPr lvl="1" indent="-342900"/>
            <a:r>
              <a:rPr lang="en-US" sz="2400" i="1" dirty="0" smtClean="0"/>
              <a:t>Data Science: </a:t>
            </a:r>
            <a:r>
              <a:rPr lang="en-US" sz="2400" i="1" dirty="0" err="1" smtClean="0"/>
              <a:t>Quering</a:t>
            </a:r>
            <a:r>
              <a:rPr lang="en-US" sz="2400" i="1" dirty="0" smtClean="0"/>
              <a:t> &amp; </a:t>
            </a:r>
            <a:r>
              <a:rPr lang="en-US" sz="2400" i="1" dirty="0" smtClean="0"/>
              <a:t>Twitter </a:t>
            </a:r>
            <a:r>
              <a:rPr lang="en-US" sz="2400" i="1" dirty="0" smtClean="0"/>
              <a:t>Models</a:t>
            </a:r>
            <a:endParaRPr lang="en-US" sz="2400" i="1" dirty="0"/>
          </a:p>
          <a:p>
            <a:pPr lvl="1" indent="-342900"/>
            <a:r>
              <a:rPr lang="en-US" sz="2400" i="1" dirty="0" smtClean="0"/>
              <a:t>Life Sciences: DNA Resemble &amp; Protein Folding</a:t>
            </a:r>
            <a:endParaRPr lang="en-US" sz="2400" i="1" dirty="0"/>
          </a:p>
          <a:p>
            <a:pPr marL="0" indent="0">
              <a:buNone/>
            </a:pP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0417F-D8B2-4CCF-B626-8C25AD65705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2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754688" y="2547938"/>
            <a:ext cx="1992312" cy="468312"/>
          </a:xfrm>
          <a:prstGeom prst="rect">
            <a:avLst/>
          </a:prstGeom>
          <a:solidFill>
            <a:srgbClr val="EBFFED"/>
          </a:solidFill>
          <a:ln>
            <a:noFill/>
          </a:ln>
          <a:effectLst>
            <a:outerShdw blurRad="76200" dir="8460000" sx="121000" sy="121000" algn="tl" rotWithShape="0">
              <a:schemeClr val="bg1">
                <a:lumMod val="85000"/>
                <a:alpha val="9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794375" y="1489075"/>
            <a:ext cx="1997075" cy="466725"/>
          </a:xfrm>
          <a:prstGeom prst="rect">
            <a:avLst/>
          </a:prstGeom>
          <a:solidFill>
            <a:srgbClr val="EBFFED"/>
          </a:solidFill>
          <a:ln>
            <a:noFill/>
          </a:ln>
          <a:effectLst>
            <a:outerShdw blurRad="76200" dir="8460000" sx="121000" sy="121000" algn="tl" rotWithShape="0">
              <a:schemeClr val="bg1">
                <a:lumMod val="85000"/>
                <a:alpha val="9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54688" y="3568700"/>
            <a:ext cx="1992312" cy="468313"/>
          </a:xfrm>
          <a:prstGeom prst="rect">
            <a:avLst/>
          </a:prstGeom>
          <a:solidFill>
            <a:srgbClr val="EBFFED"/>
          </a:solidFill>
          <a:ln>
            <a:noFill/>
          </a:ln>
          <a:effectLst>
            <a:outerShdw blurRad="76200" dir="8460000" sx="121000" sy="121000" algn="tl" rotWithShape="0">
              <a:schemeClr val="bg1">
                <a:lumMod val="85000"/>
                <a:alpha val="9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754688" y="5886450"/>
            <a:ext cx="1992312" cy="468313"/>
          </a:xfrm>
          <a:prstGeom prst="rect">
            <a:avLst/>
          </a:prstGeom>
          <a:solidFill>
            <a:srgbClr val="EBFFED"/>
          </a:solidFill>
          <a:ln>
            <a:noFill/>
          </a:ln>
          <a:effectLst>
            <a:outerShdw blurRad="76200" dir="8460000" sx="121000" sy="121000" algn="tl" rotWithShape="0">
              <a:schemeClr val="bg1">
                <a:lumMod val="85000"/>
                <a:alpha val="9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54688" y="4776788"/>
            <a:ext cx="1992312" cy="468312"/>
          </a:xfrm>
          <a:prstGeom prst="rect">
            <a:avLst/>
          </a:prstGeom>
          <a:solidFill>
            <a:srgbClr val="EBFFED"/>
          </a:solidFill>
          <a:ln>
            <a:noFill/>
          </a:ln>
          <a:effectLst>
            <a:outerShdw blurRad="76200" dir="8460000" sx="121000" sy="121000" algn="tl" rotWithShape="0">
              <a:schemeClr val="bg1">
                <a:lumMod val="85000"/>
                <a:alpha val="9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/>
                </a:solidFill>
              </a:rPr>
              <a:t>S</a:t>
            </a:r>
            <a:r>
              <a:rPr lang="en-US" dirty="0" smtClean="0"/>
              <a:t>TC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563" y="1573213"/>
            <a:ext cx="5495925" cy="5157196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Bryn Mawr College:</a:t>
            </a:r>
            <a:r>
              <a:rPr lang="en-US" sz="1800" dirty="0" smtClean="0"/>
              <a:t> D. Kumar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Howard University:</a:t>
            </a:r>
            <a:r>
              <a:rPr lang="en-US" sz="1800" dirty="0" smtClean="0"/>
              <a:t> C. Liu, L. Burge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MIT: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00B050"/>
                </a:solidFill>
              </a:rPr>
              <a:t>P. </a:t>
            </a:r>
            <a:r>
              <a:rPr lang="en-US" sz="1800" dirty="0" err="1" smtClean="0">
                <a:solidFill>
                  <a:schemeClr val="accent1"/>
                </a:solidFill>
              </a:rPr>
              <a:t>Shor</a:t>
            </a:r>
            <a:r>
              <a:rPr lang="en-US" sz="1800" dirty="0" smtClean="0">
                <a:solidFill>
                  <a:schemeClr val="accent1"/>
                </a:solidFill>
              </a:rPr>
              <a:t> (co-PI), M. Sudan </a:t>
            </a:r>
            <a:endParaRPr lang="en-US" sz="1800" dirty="0" smtClean="0"/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Purdue University </a:t>
            </a:r>
            <a:r>
              <a:rPr lang="en-US" sz="1800" dirty="0" smtClean="0"/>
              <a:t>(lead): </a:t>
            </a:r>
            <a:r>
              <a:rPr lang="en-US" sz="1800" dirty="0" smtClean="0">
                <a:solidFill>
                  <a:schemeClr val="accent1"/>
                </a:solidFill>
              </a:rPr>
              <a:t>W. Szpankowski (PI)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Princeton University: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S. Verdu (co-PI)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Stanford University: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A. Goldsmith (co-PI)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Texas A&amp;M:</a:t>
            </a:r>
            <a:r>
              <a:rPr lang="en-US" sz="1800" dirty="0" smtClean="0">
                <a:solidFill>
                  <a:schemeClr val="accent1"/>
                </a:solidFill>
              </a:rPr>
              <a:t>  </a:t>
            </a:r>
            <a:r>
              <a:rPr lang="en-US" sz="1800" dirty="0" smtClean="0"/>
              <a:t>P.R. Kumar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University of California, Berkeley: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Bin Yu (co-PI)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University of California, San Diego:</a:t>
            </a:r>
            <a:r>
              <a:rPr lang="en-US" sz="1800" dirty="0" smtClean="0"/>
              <a:t> S. Subramaniam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UIUC:</a:t>
            </a:r>
            <a:r>
              <a:rPr lang="en-US" sz="1800" dirty="0" smtClean="0"/>
              <a:t>  O. </a:t>
            </a:r>
            <a:r>
              <a:rPr lang="en-US" sz="1800" dirty="0" err="1" smtClean="0"/>
              <a:t>Milenkovic</a:t>
            </a:r>
            <a:r>
              <a:rPr lang="en-US" sz="1800" dirty="0" smtClean="0"/>
              <a:t>.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/>
          </a:p>
        </p:txBody>
      </p:sp>
      <p:pic>
        <p:nvPicPr>
          <p:cNvPr id="4" name="Picture 23" descr="Wojciech Szpankowski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6331" b="18687"/>
          <a:stretch>
            <a:fillRect/>
          </a:stretch>
        </p:blipFill>
        <p:spPr bwMode="auto">
          <a:xfrm>
            <a:off x="7851775" y="957263"/>
            <a:ext cx="914400" cy="100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www-ee.stanford.edu/~andrea/AGoldsmith.jpg"/>
          <p:cNvPicPr>
            <a:picLocks noChangeAspect="1" noChangeArrowheads="1"/>
          </p:cNvPicPr>
          <p:nvPr/>
        </p:nvPicPr>
        <p:blipFill>
          <a:blip r:embed="rId5" cstate="print"/>
          <a:srcRect r="-5575" b="-5575"/>
          <a:stretch>
            <a:fillRect/>
          </a:stretch>
        </p:blipFill>
        <p:spPr bwMode="auto">
          <a:xfrm>
            <a:off x="7867650" y="2041525"/>
            <a:ext cx="957263" cy="102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ergio Verdú"/>
          <p:cNvPicPr>
            <a:picLocks noChangeAspect="1"/>
          </p:cNvPicPr>
          <p:nvPr/>
        </p:nvPicPr>
        <p:blipFill>
          <a:blip r:embed="rId6" cstate="print"/>
          <a:srcRect b="3038"/>
          <a:stretch>
            <a:fillRect/>
          </a:stretch>
        </p:blipFill>
        <p:spPr bwMode="auto">
          <a:xfrm>
            <a:off x="7862888" y="4135438"/>
            <a:ext cx="914400" cy="1106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96" name="Rectangle 8"/>
          <p:cNvSpPr>
            <a:spLocks noChangeArrowheads="1"/>
          </p:cNvSpPr>
          <p:nvPr/>
        </p:nvSpPr>
        <p:spPr bwMode="auto">
          <a:xfrm>
            <a:off x="6402388" y="5849938"/>
            <a:ext cx="1371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/>
              <a:t>Bin Yu, </a:t>
            </a:r>
            <a:br>
              <a:rPr lang="en-US" sz="1400"/>
            </a:br>
            <a:r>
              <a:rPr lang="en-US" sz="1400"/>
              <a:t> </a:t>
            </a:r>
            <a:r>
              <a:rPr lang="en-US" sz="1400" i="1"/>
              <a:t>U.C. Berkeley</a:t>
            </a:r>
          </a:p>
        </p:txBody>
      </p:sp>
      <p:sp>
        <p:nvSpPr>
          <p:cNvPr id="16397" name="Rectangle 11"/>
          <p:cNvSpPr>
            <a:spLocks noChangeArrowheads="1"/>
          </p:cNvSpPr>
          <p:nvPr/>
        </p:nvSpPr>
        <p:spPr bwMode="auto">
          <a:xfrm>
            <a:off x="6503988" y="4746625"/>
            <a:ext cx="127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 i="1">
                <a:cs typeface="Arial" charset="0"/>
              </a:rPr>
              <a:t>Sergio Verdú,</a:t>
            </a:r>
            <a:br>
              <a:rPr lang="en-US" sz="1400" i="1">
                <a:cs typeface="Arial" charset="0"/>
              </a:rPr>
            </a:br>
            <a:r>
              <a:rPr lang="en-US" sz="1400" i="1"/>
              <a:t>Princeton</a:t>
            </a:r>
          </a:p>
        </p:txBody>
      </p:sp>
      <p:sp>
        <p:nvSpPr>
          <p:cNvPr id="16398" name="Rectangle 13"/>
          <p:cNvSpPr>
            <a:spLocks noChangeArrowheads="1"/>
          </p:cNvSpPr>
          <p:nvPr/>
        </p:nvSpPr>
        <p:spPr bwMode="auto">
          <a:xfrm>
            <a:off x="6693500" y="3559175"/>
            <a:ext cx="10804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cs typeface="Arial" charset="0"/>
              </a:rPr>
              <a:t>Peter </a:t>
            </a:r>
            <a:r>
              <a:rPr lang="en-US" sz="1400" dirty="0" err="1" smtClean="0">
                <a:cs typeface="Arial" charset="0"/>
              </a:rPr>
              <a:t>Shor</a:t>
            </a:r>
            <a:r>
              <a:rPr lang="en-US" sz="1400" dirty="0" smtClean="0">
                <a:cs typeface="Arial" charset="0"/>
              </a:rPr>
              <a:t>,</a:t>
            </a:r>
            <a:r>
              <a:rPr lang="en-US" sz="1400" dirty="0">
                <a:cs typeface="Arial" charset="0"/>
              </a:rPr>
              <a:t/>
            </a:r>
            <a:br>
              <a:rPr lang="en-US" sz="1400" dirty="0">
                <a:cs typeface="Arial" charset="0"/>
              </a:rPr>
            </a:br>
            <a:r>
              <a:rPr lang="en-US" sz="1400" i="1" dirty="0"/>
              <a:t>MIT</a:t>
            </a:r>
          </a:p>
        </p:txBody>
      </p:sp>
      <p:sp>
        <p:nvSpPr>
          <p:cNvPr id="16399" name="Rectangle 21"/>
          <p:cNvSpPr>
            <a:spLocks noChangeArrowheads="1"/>
          </p:cNvSpPr>
          <p:nvPr/>
        </p:nvSpPr>
        <p:spPr bwMode="auto">
          <a:xfrm>
            <a:off x="6081713" y="2543175"/>
            <a:ext cx="1692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>
                <a:cs typeface="Arial" charset="0"/>
              </a:rPr>
              <a:t>Andrea Goldsmith,</a:t>
            </a:r>
            <a:br>
              <a:rPr lang="en-US" sz="1400">
                <a:cs typeface="Arial" charset="0"/>
              </a:rPr>
            </a:br>
            <a:r>
              <a:rPr lang="en-US" sz="1400" i="1"/>
              <a:t>Stanford</a:t>
            </a:r>
          </a:p>
        </p:txBody>
      </p:sp>
      <p:sp>
        <p:nvSpPr>
          <p:cNvPr id="16400" name="Rectangle 23"/>
          <p:cNvSpPr>
            <a:spLocks noChangeArrowheads="1"/>
          </p:cNvSpPr>
          <p:nvPr/>
        </p:nvSpPr>
        <p:spPr bwMode="auto">
          <a:xfrm>
            <a:off x="5703888" y="1457325"/>
            <a:ext cx="2070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>
                <a:ea typeface="Calibri" pitchFamily="34" charset="0"/>
                <a:cs typeface="Arial" charset="0"/>
              </a:rPr>
              <a:t>Wojciech Szpankowski, </a:t>
            </a:r>
          </a:p>
          <a:p>
            <a:pPr algn="r"/>
            <a:r>
              <a:rPr lang="en-US" sz="1400" i="1">
                <a:ea typeface="Calibri" pitchFamily="34" charset="0"/>
                <a:cs typeface="Arial" charset="0"/>
              </a:rPr>
              <a:t>Purdue</a:t>
            </a:r>
          </a:p>
        </p:txBody>
      </p:sp>
      <p:sp>
        <p:nvSpPr>
          <p:cNvPr id="16401" name="Slide Number Placeholder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7AC655-8B40-4CD8-B033-7EDB56EC600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cs typeface="Arial" charset="0"/>
            </a:endParaRPr>
          </a:p>
        </p:txBody>
      </p:sp>
      <p:pic>
        <p:nvPicPr>
          <p:cNvPr id="16402" name="Picture 2" descr="C:\Documents and Settings\spa\Desktop\biny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5327650"/>
            <a:ext cx="887413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[PHOTO]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3065463"/>
            <a:ext cx="925513" cy="101758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462036" y="5179714"/>
            <a:ext cx="52418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R. Aguilar, M. </a:t>
            </a:r>
            <a:r>
              <a:rPr lang="en-US" sz="1400" dirty="0" err="1" smtClean="0"/>
              <a:t>Atallah</a:t>
            </a:r>
            <a:r>
              <a:rPr lang="en-US" sz="1400" dirty="0" smtClean="0"/>
              <a:t>, S. </a:t>
            </a:r>
            <a:r>
              <a:rPr lang="en-US" sz="1400" dirty="0" err="1" smtClean="0"/>
              <a:t>Datta</a:t>
            </a:r>
            <a:r>
              <a:rPr lang="en-US" sz="1400" dirty="0" smtClean="0"/>
              <a:t>, A. </a:t>
            </a:r>
            <a:r>
              <a:rPr lang="en-US" sz="1400" dirty="0" err="1" smtClean="0"/>
              <a:t>Grama</a:t>
            </a:r>
            <a:r>
              <a:rPr lang="en-US" sz="1400" dirty="0" smtClean="0"/>
              <a:t>, A. </a:t>
            </a:r>
            <a:r>
              <a:rPr lang="en-US" sz="1400" dirty="0" err="1" smtClean="0"/>
              <a:t>Mathur</a:t>
            </a:r>
            <a:r>
              <a:rPr lang="en-US" sz="1400" dirty="0" smtClean="0"/>
              <a:t>, J. Neville, D. </a:t>
            </a:r>
            <a:r>
              <a:rPr lang="en-US" sz="1400" dirty="0" err="1" smtClean="0"/>
              <a:t>Ramkrishna</a:t>
            </a:r>
            <a:r>
              <a:rPr lang="en-US" sz="1400" dirty="0" smtClean="0"/>
              <a:t>, L. Si, V. </a:t>
            </a:r>
            <a:r>
              <a:rPr lang="en-US" sz="1400" dirty="0" err="1" smtClean="0"/>
              <a:t>Rego</a:t>
            </a:r>
            <a:r>
              <a:rPr lang="en-US" sz="1400" dirty="0" smtClean="0"/>
              <a:t>, A. Qi, M. Ward, D. </a:t>
            </a:r>
            <a:r>
              <a:rPr lang="en-US" sz="1400" dirty="0" err="1" smtClean="0"/>
              <a:t>Xu</a:t>
            </a:r>
            <a:r>
              <a:rPr lang="en-US" sz="1400" dirty="0" smtClean="0"/>
              <a:t>, C. Liu, L. Burge, S. Aaronson, N. Lynch, R. </a:t>
            </a:r>
            <a:r>
              <a:rPr lang="en-US" sz="1400" dirty="0" err="1" smtClean="0"/>
              <a:t>Rivest</a:t>
            </a:r>
            <a:r>
              <a:rPr lang="en-US" sz="1400" dirty="0" smtClean="0"/>
              <a:t>, Y. </a:t>
            </a:r>
            <a:r>
              <a:rPr lang="en-US" sz="1400" dirty="0" err="1" smtClean="0"/>
              <a:t>Polyanskiy</a:t>
            </a:r>
            <a:r>
              <a:rPr lang="en-US" sz="1400" dirty="0" smtClean="0"/>
              <a:t>, W. </a:t>
            </a:r>
            <a:r>
              <a:rPr lang="en-US" sz="1400" dirty="0" err="1" smtClean="0"/>
              <a:t>Bialek</a:t>
            </a:r>
            <a:r>
              <a:rPr lang="en-US" sz="1400" dirty="0" smtClean="0"/>
              <a:t>, S. </a:t>
            </a:r>
            <a:r>
              <a:rPr lang="en-US" sz="1400" dirty="0" err="1" smtClean="0"/>
              <a:t>Kulkarni</a:t>
            </a:r>
            <a:r>
              <a:rPr lang="en-US" sz="1400" dirty="0" smtClean="0"/>
              <a:t>, C. Sims, G. </a:t>
            </a:r>
            <a:r>
              <a:rPr lang="en-US" sz="1400" dirty="0" err="1" smtClean="0"/>
              <a:t>Bejerano</a:t>
            </a:r>
            <a:r>
              <a:rPr lang="en-US" sz="1400" dirty="0" smtClean="0"/>
              <a:t>, T. Cover, A. </a:t>
            </a:r>
            <a:r>
              <a:rPr lang="en-US" sz="1400" dirty="0" err="1" smtClean="0"/>
              <a:t>Ozgur</a:t>
            </a:r>
            <a:r>
              <a:rPr lang="en-US" sz="1400" dirty="0" smtClean="0"/>
              <a:t>, T. </a:t>
            </a:r>
            <a:r>
              <a:rPr lang="en-US" sz="1400" dirty="0" err="1" smtClean="0"/>
              <a:t>Weissman</a:t>
            </a:r>
            <a:r>
              <a:rPr lang="en-US" sz="1400" dirty="0" smtClean="0"/>
              <a:t>, V. </a:t>
            </a:r>
            <a:r>
              <a:rPr lang="en-US" sz="1400" dirty="0" err="1" smtClean="0"/>
              <a:t>Anantharam</a:t>
            </a:r>
            <a:r>
              <a:rPr lang="en-US" sz="1400" dirty="0" smtClean="0"/>
              <a:t>, J. Gallant, T. </a:t>
            </a:r>
            <a:r>
              <a:rPr lang="en-US" sz="1400" dirty="0" err="1" smtClean="0"/>
              <a:t>Courtade</a:t>
            </a:r>
            <a:r>
              <a:rPr lang="en-US" sz="1400" dirty="0" smtClean="0"/>
              <a:t>, M. Mahoney, D. </a:t>
            </a:r>
            <a:r>
              <a:rPr lang="en-US" sz="1400" dirty="0" err="1" smtClean="0"/>
              <a:t>Tse,T.Coleman</a:t>
            </a:r>
            <a:r>
              <a:rPr lang="en-US" sz="1000" dirty="0" smtClean="0"/>
              <a:t>,  </a:t>
            </a:r>
            <a:r>
              <a:rPr lang="en-US" sz="1400" dirty="0" smtClean="0"/>
              <a:t>Y. Baryshnikov, M. </a:t>
            </a:r>
            <a:r>
              <a:rPr lang="en-US" sz="1400" dirty="0" err="1" smtClean="0"/>
              <a:t>Raginsky</a:t>
            </a:r>
            <a:r>
              <a:rPr lang="en-US" sz="1400" dirty="0" smtClean="0"/>
              <a:t>, N. </a:t>
            </a:r>
            <a:r>
              <a:rPr lang="en-US" sz="1400" dirty="0" err="1" smtClean="0"/>
              <a:t>Santhanam</a:t>
            </a:r>
            <a:r>
              <a:rPr lang="en-US" sz="1000" dirty="0" smtClean="0"/>
              <a:t>.</a:t>
            </a:r>
          </a:p>
          <a:p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6348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PA@WDEPQMNFUVWYY5L6" val="459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L(S)=|$\~{B}$_1|+|$\~{B}$_2|$&#10;\end{document}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80"/>
  <p:tag name="PICTUREFILESIZE" val="913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\textbf{E}$[&#10;\textcolor{MidnightBlue}{L}&#10;(S)]\le&#10;\binom{\textcolor{Red}{n}}{\textcolor{Red}{2}}&#10;\textcolor{OliveGreen}{h(p)}-&#10;\textcolor{Red}{n }\log&#10;\textcolor{Red}{n} +&#10;\textcolor{Red}{n}(c+&#10;\textcolor{MidnightBlue}{\Phi(\log n)})+o(n)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28"/>
  <p:tag name="PICTUREFILESIZE" val="17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\Phi(x)$&#10;\end{document}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20"/>
  <p:tag name="PICTUREFILESIZE" val="22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\textcolor{MidnightBlue}{$H_\mathcal{S}$}$=$&#10;$\binom{\textcolor{Red}{n}}{\textcolor{Red}{2}}$&#10;\textcolor{OliveGreen}{$h(p)$}$-\log$&#10;\textcolor{Red}{$n!$}$+O\left(\frac{\log n}{n^a}\right) = $&#10;$\binom{\textcolor{Red}{n}}{\textcolor{Red}{2}}$&#10;\textcolor{OliveGreen}{$h(p)$}$-$&#10;\textcolor{Red}{$n$ }$\log$&#10;\textcolor{Red}{$n$}$ +$&#10;\textcolor{Red}{$n$ }$\log e + O(\log n)$&#10;\end{document}&#10;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23"/>
  <p:tag name="PICTUREFILESIZE" val="233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X_n$&#10;\end{document}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14"/>
  <p:tag name="PICTUREFILESIZE" val="13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Y_m$&#10;\end{document}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14"/>
  <p:tag name="PICTUREFILESIZE" val="13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\textbf{P}^i$&#10;\end{document}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12"/>
  <p:tag name="PICTUREFILESIZE" val="139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\displaystyle S_{n,m}=E\left(J(X_n,Y_m)\right)$&#10;\end{document}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96"/>
  <p:tag name="PICTUREFILESIZE" val="92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\pi_i$&#10;\end{document}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9"/>
  <p:tag name="PICTUREFILESIZE" val="7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\displaystyle&#10;S_{n,n}=\frac{\beta n^\kappa}{\sqrt{2\pi(\alpha\log n+\delta)}}\left(1+Q(\log n)+O\left(\frac{1}{\sqrt{\log n}}\right)\right)&#10;$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44"/>
  <p:tag name="PICTUREFILESIZE" val="240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\displaystyle\textcolor{MidnightBlue}{H_\mathcal{G}} = &#10;\textbf{E}[-\log&#10;\textcolor{Red}{P(G)}]=-\sum_{G\in\mathcal{G}}&#10;\textcolor{Red}{P(G)}\log&#10;\textcolor{Red}{P(G)}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91"/>
  <p:tag name="PICTUREFILESIZE" val="1497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&#10;\kappa = \min\left\{-s_1,-s_2,\lambda(s_1,s_2)=1\right\}&#10;$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702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&#10;S_{n,n}=n\frac{2\log 2}{h}\left(1+P(\log n)+O\left(\frac{1}{n}\right)\right)&#10;$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2"/>
  <p:tag name="PICTUREFILESIZE" val="1140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ambda(s_1,s_2)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5"/>
  <p:tag name="PICTUREFILESIZE" val="320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extbf{P}(s_1,s_2)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38"/>
  <p:tag name="PICTUREFILESIZE" val="374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extbf{P}^1=\textbf{P}^1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38"/>
  <p:tag name="PICTUREFILESIZE" val="338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displaystyle\Rightarrow\kappa = 1,\alpha = 0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66"/>
  <p:tag name="PICTUREFILESIZE" val="546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\displaystyle\textbf{P}_{ab}(s_1,s_2)$&#10;\end{document}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47"/>
  <p:tag name="PICTUREFILESIZE" val="484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=(\textbf{P}^1_{ab})^{-s_1}(\textbf{P}^2_{ab})^{-s_2}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86"/>
  <p:tag name="PICTUREFILESIZE" val="999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C = \max_{p(s)} I(S;F)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87"/>
  <p:tag name="PICTUREFILESIZE" val="926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sim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7"/>
  <p:tag name="PICTUREFILESIZE" val="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\displaystyle\textcolor{MidnightBlue}{H_\mathcal{S}} = &#10;\textbf{E}[-\log&#10;\textcolor{Red}{P(S)}]=-\sum_{&#10;\textcolor{MidnightBlue}{S}\in&#10;\textcolor{OliveGreen}{\mathcal{S}}}&#10;\textcolor{Red}{P(S)}\log&#10;\textcolor{Red}{P(S)}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90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og |F_N| - \min_{p(s)}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77"/>
  <p:tag name="PICTUREFILESIZE" val="846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H(F|S)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33"/>
  <p:tag name="PICTUREFILESIZE" val="337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F_N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13"/>
  <p:tag name="PICTUREFILESIZE" val="139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N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9"/>
  <p:tag name="PICTUREFILESIZE" val="86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F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8"/>
  <p:tag name="PICTUREFILESIZE" val="86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S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7"/>
  <p:tag name="PICTUREFILESIZE" val="59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\mathcal{L}$&#10;\end{document}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8"/>
  <p:tag name="PICTUREFILESIZE" val="86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a\in\mathcal{L}$&#10;\end{document}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24"/>
  <p:tag name="PICTUREFILESIZE" val="216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ge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7"/>
  <p:tag name="PICTUREFILESIZE" val="66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e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7"/>
  <p:tag name="PICTUREFILESIZE" val="6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\displaystyle\textcolor{Red}{H_\mathcal{S}} = &#10;\textcolor{MidnightBlue}{H_\mathcal{G}}-\log&#10;\textcolor{Red}{n!}+\sum_{S\in\mathcal{S}}P(S)\log|$&#10;\textcolor{Magenta}{Aut$(S)$ }$|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88"/>
  <p:tag name="PICTUREFILESIZE" val="1626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e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7"/>
  <p:tag name="PICTUREFILESIZE" val="66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V(a\cup c)-V(a)\ge V(b\cup c)-V(b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50"/>
  <p:tag name="PICTUREFILESIZE" val="5789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F(X^{t+1}:X^0)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59"/>
  <p:tag name="PICTUREFILESIZE" val="646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F(X^t:X^0)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49"/>
  <p:tag name="PICTUREFILESIZE" val="526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e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7"/>
  <p:tag name="PICTUREFILESIZE" val="66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a\le b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3"/>
  <p:tag name="PICTUREFILESIZE" val="807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c\in\mathcal{L}$&#10;\end{document}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3"/>
  <p:tag name="PICTUREFILESIZE" val="7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\frac{\ln n}{n}&lt;&lt;p$&#10;\end{document}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41"/>
  <p:tag name="PICTUREFILESIZE" val="52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1-p&gt;&gt;\frac{\ln n}{n}$&#10;\end{document}&#10;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58"/>
  <p:tag name="PICTUREFILESIZE" val="75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\frac{\ln n}{n}&lt;&lt;p$&#10;\end{document}"/>
  <p:tag name="FILENAME" val="TP_tmp"/>
  <p:tag name="FORMAT" val="bmpmono"/>
  <p:tag name="RES" val="600"/>
  <p:tag name="BLEND" val="0"/>
  <p:tag name="TRANSPARENT" val="0"/>
  <p:tag name="TBUG" val="0"/>
  <p:tag name="ALLOWFS" val="0"/>
  <p:tag name="ORIGWIDTH" val="41"/>
  <p:tag name="PICTUREFILESIZE" val="52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\textcolor{MidnightBlue}{$H_\mathcal{S}$}$=$&#10;$\binom{\textcolor{Red}{n}}{\textcolor{Red}{2}}$&#10;\textcolor{OliveGreen}{$h(p)$}$-\log$&#10;\textcolor{Red}{$n!$}$+O\left(\frac{\log n}{n^a}\right) = $&#10;$\binom{\textcolor{Red}{n}}{\textcolor{Red}{2}}$&#10;\textcolor{OliveGreen}{$h(p)$}$-$&#10;\textcolor{Red}{$n$ }$\log$&#10;\textcolor{Red}{$n$}$ +$&#10;\textcolor{Red}{$n$ }$\log e + O(\log n)$&#10;\end{document}&#10;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23"/>
  <p:tag name="PICTUREFILESIZE" val="2336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,dvipsnames]{color}&#10;\usepackage{amsmath}&#10;\begin{document}&#10;$2^{-\binom{\textcolor{Red}{n}}{\textcolor{Red}{2}}(&#10;\textcolor{OliveGreen}{h(p)}+\varepsilon)+\log&#10;\textcolor{Red}{n!}}&#10;\le P(s)\le&#10;2^{-\binom{\textcolor{Red}{n}}{\textcolor{Red}{2}}(&#10;\textcolor{OliveGreen}{h(p)}-\varepsilon)+\log&#10;\textcolor{Red}{n!}}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06"/>
  <p:tag name="PICTUREFILESIZE" val="14162"/>
</p:tagLst>
</file>

<file path=ppt/theme/theme1.xml><?xml version="1.0" encoding="utf-8"?>
<a:theme xmlns:a="http://schemas.openxmlformats.org/drawingml/2006/main" name="CTR-Science-Information-TEMPLATE">
  <a:themeElements>
    <a:clrScheme name="Ctr-Sci-Info">
      <a:dk1>
        <a:sysClr val="windowText" lastClr="000000"/>
      </a:dk1>
      <a:lt1>
        <a:sysClr val="window" lastClr="FFFFFF"/>
      </a:lt1>
      <a:dk2>
        <a:srgbClr val="007434"/>
      </a:dk2>
      <a:lt2>
        <a:srgbClr val="FFFFFF"/>
      </a:lt2>
      <a:accent1>
        <a:srgbClr val="00B050"/>
      </a:accent1>
      <a:accent2>
        <a:srgbClr val="A3FFCD"/>
      </a:accent2>
      <a:accent3>
        <a:srgbClr val="7FC9FF"/>
      </a:accent3>
      <a:accent4>
        <a:srgbClr val="40AFFF"/>
      </a:accent4>
      <a:accent5>
        <a:srgbClr val="00D15F"/>
      </a:accent5>
      <a:accent6>
        <a:srgbClr val="C4BD97"/>
      </a:accent6>
      <a:hlink>
        <a:srgbClr val="1FA0FF"/>
      </a:hlink>
      <a:folHlink>
        <a:srgbClr val="00528F"/>
      </a:folHlink>
    </a:clrScheme>
    <a:fontScheme name="CtrSciInfo">
      <a:majorFont>
        <a:latin typeface="Continu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I-STC-2011">
  <a:themeElements>
    <a:clrScheme name="Ctr-Sci-Info">
      <a:dk1>
        <a:sysClr val="windowText" lastClr="000000"/>
      </a:dk1>
      <a:lt1>
        <a:sysClr val="window" lastClr="FFFFFF"/>
      </a:lt1>
      <a:dk2>
        <a:srgbClr val="007434"/>
      </a:dk2>
      <a:lt2>
        <a:srgbClr val="FFFFFF"/>
      </a:lt2>
      <a:accent1>
        <a:srgbClr val="00B050"/>
      </a:accent1>
      <a:accent2>
        <a:srgbClr val="A3FFCD"/>
      </a:accent2>
      <a:accent3>
        <a:srgbClr val="7FC9FF"/>
      </a:accent3>
      <a:accent4>
        <a:srgbClr val="40AFFF"/>
      </a:accent4>
      <a:accent5>
        <a:srgbClr val="00D15F"/>
      </a:accent5>
      <a:accent6>
        <a:srgbClr val="C4BD97"/>
      </a:accent6>
      <a:hlink>
        <a:srgbClr val="1FA0FF"/>
      </a:hlink>
      <a:folHlink>
        <a:srgbClr val="00528F"/>
      </a:folHlink>
    </a:clrScheme>
    <a:fontScheme name="CtrSciInfo">
      <a:majorFont>
        <a:latin typeface="Continu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CTR-Science-Information-TEMPLATE</Template>
  <TotalTime>11468</TotalTime>
  <Words>2779</Words>
  <Application>Microsoft Office PowerPoint</Application>
  <PresentationFormat>On-screen Show (4:3)</PresentationFormat>
  <Paragraphs>538</Paragraphs>
  <Slides>47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Arial</vt:lpstr>
      <vt:lpstr>Continuum Bold</vt:lpstr>
      <vt:lpstr>ＭＳ Ｐゴシック</vt:lpstr>
      <vt:lpstr>CMU Bright Roman</vt:lpstr>
      <vt:lpstr>Bell MT</vt:lpstr>
      <vt:lpstr>Calibri</vt:lpstr>
      <vt:lpstr>Continuum Medium</vt:lpstr>
      <vt:lpstr>Helvetica</vt:lpstr>
      <vt:lpstr>Symbol</vt:lpstr>
      <vt:lpstr>Helvetica (Body)</vt:lpstr>
      <vt:lpstr>Trebuchet MS</vt:lpstr>
      <vt:lpstr>Monotype Sorts</vt:lpstr>
      <vt:lpstr>Cambria Math</vt:lpstr>
      <vt:lpstr>CTR-Science-Information-TEMPLATE</vt:lpstr>
      <vt:lpstr>SOI-STC-2011</vt:lpstr>
      <vt:lpstr>Equation</vt:lpstr>
      <vt:lpstr>Center for Science of Information</vt:lpstr>
      <vt:lpstr>Outline</vt:lpstr>
      <vt:lpstr>Shannon Legacy</vt:lpstr>
      <vt:lpstr>PowerPoint Presentation</vt:lpstr>
      <vt:lpstr>PowerPoint Presentation</vt:lpstr>
      <vt:lpstr>PowerPoint Presentation</vt:lpstr>
      <vt:lpstr> Center’s Main Theme</vt:lpstr>
      <vt:lpstr>Outline</vt:lpstr>
      <vt:lpstr>STC Team</vt:lpstr>
      <vt:lpstr>Mission and Integrated Research</vt:lpstr>
      <vt:lpstr>Outline</vt:lpstr>
      <vt:lpstr>Challenge: Structural Information</vt:lpstr>
      <vt:lpstr>PowerPoint Presentation</vt:lpstr>
      <vt:lpstr>Real Stuff – Biological Networks</vt:lpstr>
      <vt:lpstr>Structural Entropy on Graphs</vt:lpstr>
      <vt:lpstr> </vt:lpstr>
      <vt:lpstr>PowerPoint Presentation</vt:lpstr>
      <vt:lpstr>Structural Zip (SZIP) Algorithm</vt:lpstr>
      <vt:lpstr>PowerPoint Presentation</vt:lpstr>
      <vt:lpstr>Open Problems</vt:lpstr>
      <vt:lpstr>Outline</vt:lpstr>
      <vt:lpstr>Motivation</vt:lpstr>
      <vt:lpstr>Goals</vt:lpstr>
      <vt:lpstr>Security Performance: New Approach</vt:lpstr>
      <vt:lpstr>Outline</vt:lpstr>
      <vt:lpstr>Information Theory of Big Data?</vt:lpstr>
      <vt:lpstr>Modern Data Processing</vt:lpstr>
      <vt:lpstr>Information-Theoretic Formulation and Results</vt:lpstr>
      <vt:lpstr>Outline</vt:lpstr>
      <vt:lpstr>String Comparison</vt:lpstr>
      <vt:lpstr>Joint String Complexity</vt:lpstr>
      <vt:lpstr>Results for Markov Sources</vt:lpstr>
      <vt:lpstr>English vs. Non-English </vt:lpstr>
      <vt:lpstr>Automated Classification Tweeters</vt:lpstr>
      <vt:lpstr>Outline</vt:lpstr>
      <vt:lpstr>Information Theory of Shotgun Sequencing</vt:lpstr>
      <vt:lpstr>Simple Model: I.I.D. Genome </vt:lpstr>
      <vt:lpstr>Real Genome Statistics</vt:lpstr>
      <vt:lpstr>Outline</vt:lpstr>
      <vt:lpstr>Why So Few Protein Folds?</vt:lpstr>
      <vt:lpstr>PowerPoint Presentation</vt:lpstr>
      <vt:lpstr>Phase Transition - Experiments</vt:lpstr>
      <vt:lpstr>Protein-Protein Channel</vt:lpstr>
      <vt:lpstr>Outline</vt:lpstr>
      <vt:lpstr>Information Theory and Economy</vt:lpstr>
      <vt:lpstr>Cooperation &amp; Dependency</vt:lpstr>
      <vt:lpstr>Limited Resources and Representation</vt:lpstr>
    </vt:vector>
  </TitlesOfParts>
  <Company>Engineering Computer Network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Frontiers of  Science of Information</dc:title>
  <dc:creator>lahowell</dc:creator>
  <cp:lastModifiedBy>SPA</cp:lastModifiedBy>
  <cp:revision>1135</cp:revision>
  <cp:lastPrinted>2014-07-31T13:49:38Z</cp:lastPrinted>
  <dcterms:created xsi:type="dcterms:W3CDTF">2009-09-11T21:07:35Z</dcterms:created>
  <dcterms:modified xsi:type="dcterms:W3CDTF">2014-09-04T12:41:17Z</dcterms:modified>
</cp:coreProperties>
</file>