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29"/>
  </p:notesMasterIdLst>
  <p:sldIdLst>
    <p:sldId id="256" r:id="rId2"/>
    <p:sldId id="643" r:id="rId3"/>
    <p:sldId id="641" r:id="rId4"/>
    <p:sldId id="644" r:id="rId5"/>
    <p:sldId id="694" r:id="rId6"/>
    <p:sldId id="680" r:id="rId7"/>
    <p:sldId id="681" r:id="rId8"/>
    <p:sldId id="683" r:id="rId9"/>
    <p:sldId id="685" r:id="rId10"/>
    <p:sldId id="686" r:id="rId11"/>
    <p:sldId id="687" r:id="rId12"/>
    <p:sldId id="689" r:id="rId13"/>
    <p:sldId id="649" r:id="rId14"/>
    <p:sldId id="691" r:id="rId15"/>
    <p:sldId id="690" r:id="rId16"/>
    <p:sldId id="647" r:id="rId17"/>
    <p:sldId id="669" r:id="rId18"/>
    <p:sldId id="648" r:id="rId19"/>
    <p:sldId id="670" r:id="rId20"/>
    <p:sldId id="672" r:id="rId21"/>
    <p:sldId id="693" r:id="rId22"/>
    <p:sldId id="663" r:id="rId23"/>
    <p:sldId id="658" r:id="rId24"/>
    <p:sldId id="661" r:id="rId25"/>
    <p:sldId id="660" r:id="rId26"/>
    <p:sldId id="665" r:id="rId27"/>
    <p:sldId id="692" r:id="rId2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00000"/>
    <a:srgbClr val="E6303F"/>
    <a:srgbClr val="E62E25"/>
    <a:srgbClr val="9C694C"/>
    <a:srgbClr val="0080FF"/>
    <a:srgbClr val="0000FF"/>
    <a:srgbClr val="8000FF"/>
    <a:srgbClr val="BFD6FF"/>
    <a:srgbClr val="CC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21" autoAdjust="0"/>
  </p:normalViewPr>
  <p:slideViewPr>
    <p:cSldViewPr snapToGrid="0" snapToObjects="1">
      <p:cViewPr varScale="1">
        <p:scale>
          <a:sx n="116" d="100"/>
          <a:sy n="116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CE145-9832-A941-BBBF-923012F1729F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7601-8D3A-1943-9DD2-695EBB88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2014, Bruno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Ribeiro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74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18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50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55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72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0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1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58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52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5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1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28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27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60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7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© Bruno Ribeiro,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7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3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2015, Bruno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Ribeiro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2015, Bruno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Ribeiro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Bruno Ribeiro,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073301"/>
            <a:ext cx="7772400" cy="1829761"/>
          </a:xfrm>
          <a:effectLst/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FF6600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906651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715689" y="6612847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6735EF-AEDF-4E98-A59B-E61884DDA7E1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731623" y="6131690"/>
            <a:ext cx="28729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AC0056"/>
                </a:solidFill>
                <a:latin typeface="Palatino" charset="0"/>
                <a:ea typeface="宋体" charset="0"/>
                <a:cs typeface="宋体" charset="0"/>
              </a:rPr>
              <a:t>Carnegie Mellon</a:t>
            </a:r>
          </a:p>
          <a:p>
            <a:r>
              <a:rPr lang="en-US" altLang="zh-CN" sz="1400" b="1" dirty="0">
                <a:solidFill>
                  <a:srgbClr val="AC0056"/>
                </a:solidFill>
                <a:latin typeface="Palatino" charset="0"/>
                <a:ea typeface="宋体" charset="0"/>
                <a:cs typeface="宋体" charset="0"/>
              </a:rPr>
              <a:t>School of Computer Science</a:t>
            </a:r>
            <a:endParaRPr lang="en-US" altLang="zh-CN" sz="1400" dirty="0">
              <a:latin typeface="Times New Roman" charset="0"/>
              <a:ea typeface="宋体" charset="0"/>
              <a:cs typeface="宋体" charset="0"/>
            </a:endParaRPr>
          </a:p>
        </p:txBody>
      </p:sp>
      <p:pic>
        <p:nvPicPr>
          <p:cNvPr id="12" name="Picture 8" descr="scs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2" y="5966242"/>
            <a:ext cx="712596" cy="75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FF6372F-6FA7-46BF-A439-F2C806FFD6CA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04778367-B06F-4AF6-BFDE-E0E19CCFBC0A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492"/>
            <a:ext cx="8229600" cy="49447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07993"/>
            <a:ext cx="8229600" cy="570596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2800">
                <a:solidFill>
                  <a:srgbClr val="000090"/>
                </a:solidFill>
                <a:effectLst/>
                <a:latin typeface="Gill Sans Ligh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EED4AA7-2C9A-4987-9EAB-B7C811CFB157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2381CF8-71E8-4BFB-9379-2A9C0630858D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097E603-7637-4C2E-924A-D74F73D88922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65814" y="6407944"/>
            <a:ext cx="536494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7076D4E-52CE-4EF9-82AF-2925ED8005C1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AC80502-16B1-4093-9C85-E8679E39E1EA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73A8E21-6193-46D4-B9C4-C8AC57476076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DD962F-DCD1-4751-BB2F-F0D9B2E2C2D8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56505"/>
            <a:ext cx="8229600" cy="71351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72257"/>
            <a:ext cx="8229600" cy="4989739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292764" y="6319"/>
            <a:ext cx="2530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Ribeiro, Hoang,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Singh,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WWW’15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0" i="0" kern="1200">
          <a:solidFill>
            <a:srgbClr val="000090"/>
          </a:solidFill>
          <a:effectLst/>
          <a:latin typeface="Gill Sans MT"/>
          <a:ea typeface="+mj-ea"/>
          <a:cs typeface="Gill Sans Light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b="0" i="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b="0" i="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b="0" i="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b="0" i="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793" y="253998"/>
            <a:ext cx="7887166" cy="1829761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en-US" sz="3200" dirty="0">
                <a:latin typeface="Gill Sans Light"/>
              </a:rPr>
              <a:t>Beyond Models: </a:t>
            </a:r>
            <a:r>
              <a:rPr lang="en-US" sz="3200" dirty="0" smtClean="0">
                <a:latin typeface="Gill Sans Light"/>
              </a:rPr>
              <a:t>Forecasting </a:t>
            </a:r>
            <a:r>
              <a:rPr lang="en-US" sz="3200" dirty="0">
                <a:latin typeface="Gill Sans Light"/>
              </a:rPr>
              <a:t>Complex </a:t>
            </a:r>
            <a:r>
              <a:rPr lang="en-US" sz="3200" dirty="0" smtClean="0">
                <a:latin typeface="Gill Sans Light"/>
              </a:rPr>
              <a:t/>
            </a:r>
            <a:br>
              <a:rPr lang="en-US" sz="3200" dirty="0" smtClean="0">
                <a:latin typeface="Gill Sans Light"/>
              </a:rPr>
            </a:br>
            <a:r>
              <a:rPr lang="en-US" sz="3200" dirty="0" smtClean="0">
                <a:latin typeface="Gill Sans Light"/>
              </a:rPr>
              <a:t>Network </a:t>
            </a:r>
            <a:r>
              <a:rPr lang="en-US" sz="3200" dirty="0">
                <a:latin typeface="Gill Sans Light"/>
              </a:rPr>
              <a:t>Processes Directly from Data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8" y="2493022"/>
            <a:ext cx="8438444" cy="214476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Bruno </a:t>
            </a:r>
            <a:r>
              <a:rPr lang="en-US" sz="2400" b="1" dirty="0" smtClean="0">
                <a:solidFill>
                  <a:srgbClr val="0000FF"/>
                </a:solidFill>
              </a:rPr>
              <a:t>Ribeiro </a:t>
            </a:r>
            <a:r>
              <a:rPr lang="en-US" sz="2400" b="1" smtClean="0">
                <a:solidFill>
                  <a:schemeClr val="tx1"/>
                </a:solidFill>
              </a:rPr>
              <a:t>(</a:t>
            </a:r>
            <a:r>
              <a:rPr lang="en-US" sz="2400" b="1" smtClean="0">
                <a:solidFill>
                  <a:schemeClr val="tx1"/>
                </a:solidFill>
              </a:rPr>
              <a:t>CMU)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Minh </a:t>
            </a:r>
            <a:r>
              <a:rPr lang="en-US" sz="2400" b="1" dirty="0">
                <a:solidFill>
                  <a:schemeClr val="tx1"/>
                </a:solidFill>
              </a:rPr>
              <a:t>Hoang (UCSB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Ambuj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Singh (UCSB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138115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138115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138115"/>
            <a:ext cx="12700" cy="1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138115"/>
            <a:ext cx="12700" cy="12700"/>
          </a:xfrm>
          <a:prstGeom prst="rect">
            <a:avLst/>
          </a:prstGeom>
        </p:spPr>
      </p:pic>
      <p:pic>
        <p:nvPicPr>
          <p:cNvPr id="10" name="Picture 46" descr="Picture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11" y="6122987"/>
            <a:ext cx="1171446" cy="5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9/9f/UCSB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03" y="6045768"/>
            <a:ext cx="1533994" cy="68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3" y="5373568"/>
            <a:ext cx="2912776" cy="524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7722" y="4292645"/>
            <a:ext cx="2088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WWW’15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Florence, Italy</a:t>
            </a:r>
            <a:endParaRPr lang="en-US" sz="28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98965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524" y="1078589"/>
            <a:ext cx="8819508" cy="569448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Sharp loss of forecasting power in large networks</a:t>
            </a:r>
          </a:p>
          <a:p>
            <a:pPr marL="109728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In a simple cascade forecasting problem: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(Test data horizon) </a:t>
            </a:r>
            <a:r>
              <a:rPr lang="en-US" sz="2400" b="1" dirty="0" smtClean="0">
                <a:solidFill>
                  <a:srgbClr val="008000"/>
                </a:solidFill>
              </a:rPr>
              <a:t>&lt;</a:t>
            </a:r>
            <a:r>
              <a:rPr lang="en-US" sz="2400" dirty="0" smtClean="0"/>
              <a:t> (Training data horizon) →  Forecast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(Test data horizon) </a:t>
            </a:r>
            <a:r>
              <a:rPr lang="en-US" sz="2400" b="1" dirty="0" smtClean="0">
                <a:solidFill>
                  <a:srgbClr val="FF0000"/>
                </a:solidFill>
              </a:rPr>
              <a:t>&gt;</a:t>
            </a:r>
            <a:r>
              <a:rPr lang="en-US" sz="2400" dirty="0" smtClean="0"/>
              <a:t> (Training data horizon) →  Forecast</a:t>
            </a:r>
          </a:p>
          <a:p>
            <a:endParaRPr lang="en-US" sz="3600" dirty="0" smtClean="0"/>
          </a:p>
          <a:p>
            <a:endParaRPr lang="en-US" sz="1600" dirty="0" smtClean="0"/>
          </a:p>
          <a:p>
            <a:endParaRPr lang="en-US" sz="3600" dirty="0" smtClean="0"/>
          </a:p>
          <a:p>
            <a:endParaRPr lang="en-US" sz="3600" dirty="0"/>
          </a:p>
          <a:p>
            <a:pPr marL="109728" indent="0" algn="ctr">
              <a:buNone/>
            </a:pP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Paradox also suggests testing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sharp loss of forecasting power</a:t>
            </a:r>
          </a:p>
          <a:p>
            <a:endParaRPr lang="en-US" sz="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Q: Other problems with sharp accuracy loss?</a:t>
            </a:r>
            <a:b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4948"/>
            <a:ext cx="8229600" cy="570596"/>
          </a:xfrm>
        </p:spPr>
        <p:txBody>
          <a:bodyPr>
            <a:noAutofit/>
          </a:bodyPr>
          <a:lstStyle/>
          <a:p>
            <a:r>
              <a:rPr lang="en-US" sz="3200" dirty="0" smtClean="0"/>
              <a:t>Big Data Paradox Implications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68" y="2061922"/>
            <a:ext cx="380355" cy="372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1968" y="2624665"/>
            <a:ext cx="380355" cy="366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6652" t="8474" r="70386" b="71340"/>
          <a:stretch/>
        </p:blipFill>
        <p:spPr>
          <a:xfrm>
            <a:off x="8167711" y="428697"/>
            <a:ext cx="729051" cy="47811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24667" y="3503692"/>
            <a:ext cx="3894666" cy="1157558"/>
            <a:chOff x="2455333" y="2991109"/>
            <a:chExt cx="3894666" cy="1312160"/>
          </a:xfrm>
        </p:grpSpPr>
        <p:sp>
          <p:nvSpPr>
            <p:cNvPr id="14" name="Rectangle 13"/>
            <p:cNvSpPr/>
            <p:nvPr/>
          </p:nvSpPr>
          <p:spPr>
            <a:xfrm>
              <a:off x="2455333" y="2991109"/>
              <a:ext cx="3894666" cy="1312160"/>
            </a:xfrm>
            <a:prstGeom prst="rect">
              <a:avLst/>
            </a:prstGeom>
            <a:solidFill>
              <a:srgbClr val="3F8DE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Gill Sans Light"/>
                  <a:cs typeface="Gill Sans Light"/>
                </a:rPr>
                <a:t>Training data </a:t>
              </a:r>
              <a:r>
                <a:rPr lang="el-GR" sz="3200" dirty="0" smtClean="0">
                  <a:latin typeface="Times New Roman"/>
                  <a:cs typeface="Times New Roman"/>
                </a:rPr>
                <a:t>Δt</a:t>
              </a:r>
              <a:r>
                <a:rPr lang="el-GR" sz="3200" baseline="-25000" dirty="0" smtClean="0">
                  <a:latin typeface="Times New Roman"/>
                  <a:cs typeface="Times New Roman"/>
                </a:rPr>
                <a:t>1</a:t>
              </a:r>
              <a:r>
                <a:rPr lang="el-GR" sz="3200" dirty="0" smtClean="0">
                  <a:latin typeface="Times New Roman"/>
                  <a:cs typeface="Times New Roman"/>
                </a:rPr>
                <a:t> Δt</a:t>
              </a:r>
              <a:r>
                <a:rPr lang="el-GR" sz="3200" baseline="-25000" dirty="0" smtClean="0">
                  <a:latin typeface="Times New Roman"/>
                  <a:cs typeface="Times New Roman"/>
                </a:rPr>
                <a:t>2</a:t>
              </a:r>
              <a:endParaRPr lang="en-US" sz="3200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74380" y="3435048"/>
              <a:ext cx="471715" cy="544285"/>
            </a:xfrm>
            <a:prstGeom prst="line">
              <a:avLst/>
            </a:prstGeom>
            <a:ln w="38100" cmpd="sng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874380" y="3435048"/>
              <a:ext cx="471715" cy="544285"/>
            </a:xfrm>
            <a:prstGeom prst="line">
              <a:avLst/>
            </a:prstGeom>
            <a:ln w="38100" cmpd="sng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03150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93136"/>
            <a:ext cx="8229600" cy="57059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Forecasting Directly From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87018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783" y="1223021"/>
            <a:ext cx="4585479" cy="5550047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dirty="0" smtClean="0"/>
              <a:t>R. A. Fisher (UK) (1935)</a:t>
            </a:r>
          </a:p>
          <a:p>
            <a:r>
              <a:rPr lang="en-US" dirty="0" smtClean="0"/>
              <a:t>Probability model described data</a:t>
            </a:r>
          </a:p>
          <a:p>
            <a:pPr marL="109728" indent="0">
              <a:lnSpc>
                <a:spcPct val="120000"/>
              </a:lnSpc>
              <a:buNone/>
            </a:pP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Maximum Likelihood Estimator learn model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sz="2800" b="1" dirty="0" smtClean="0"/>
              <a:t>Present</a:t>
            </a:r>
            <a:r>
              <a:rPr lang="en-US" sz="2800" b="1" i="1" dirty="0" smtClean="0"/>
              <a:t>:</a:t>
            </a:r>
            <a:endParaRPr lang="en-US" sz="2800" b="1" i="1" dirty="0"/>
          </a:p>
          <a:p>
            <a:pPr>
              <a:lnSpc>
                <a:spcPct val="120000"/>
              </a:lnSpc>
            </a:pPr>
            <a:r>
              <a:rPr lang="en-US" dirty="0" smtClean="0"/>
              <a:t>Models with ever-increasing degrees of freedom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Large training datasets needed </a:t>
            </a:r>
            <a:br>
              <a:rPr lang="en-US" dirty="0" smtClean="0"/>
            </a:br>
            <a:r>
              <a:rPr lang="en-US" dirty="0" smtClean="0"/>
              <a:t>to train these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535" y="507993"/>
            <a:ext cx="8229600" cy="570596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Probabilistic Matching</a:t>
            </a:r>
            <a:endParaRPr lang="en-US" sz="32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614332" y="4058250"/>
            <a:ext cx="4398700" cy="137251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A. Kolmogorov (RU) (1933)</a:t>
            </a:r>
          </a:p>
          <a:p>
            <a:endParaRPr lang="en-US" sz="7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Probability from axioms</a:t>
            </a:r>
          </a:p>
          <a:p>
            <a:pPr>
              <a:lnSpc>
                <a:spcPct val="130000"/>
              </a:lnSpc>
            </a:pPr>
            <a:endParaRPr lang="en-US" sz="700" b="1" dirty="0" smtClean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852" y="2374336"/>
            <a:ext cx="2425624" cy="364830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4548503" y="857897"/>
            <a:ext cx="4585479" cy="29463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dirty="0" smtClean="0"/>
              <a:t>But if training data truly large… </a:t>
            </a:r>
            <a:br>
              <a:rPr lang="en-US" dirty="0" smtClean="0"/>
            </a:br>
            <a:r>
              <a:rPr lang="en-US" dirty="0" smtClean="0"/>
              <a:t>just match examples of similar past cascades in training data</a:t>
            </a:r>
          </a:p>
          <a:p>
            <a:pPr marL="109728" indent="0">
              <a:buFont typeface="Wingdings 3"/>
              <a:buNone/>
            </a:pPr>
            <a:endParaRPr lang="en-US" sz="1600" dirty="0" smtClean="0"/>
          </a:p>
          <a:p>
            <a:pPr marL="109728" indent="0" algn="ctr">
              <a:buFont typeface="Wingdings 3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to do the matching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lang="en-US" sz="1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09728" indent="0" algn="ctr">
              <a:buFont typeface="Wingdings 3"/>
              <a:buNone/>
            </a:pPr>
            <a:endParaRPr lang="en-US" sz="12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Time series: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(Keogh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et al. 2004)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General stochastic processes: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3619" y="3910841"/>
            <a:ext cx="4489413" cy="17376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93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89575"/>
            <a:ext cx="8229600" cy="16788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Our Method: S.E.D.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41352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1726"/>
            <a:ext cx="8229600" cy="459047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Unique State-Time Axiom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  At any point in time stochastic process has only one state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Equivalence Axiom</a:t>
            </a:r>
            <a:endParaRPr lang="en-US" dirty="0">
              <a:solidFill>
                <a:srgbClr val="0000FF"/>
              </a:solidFill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i="1" dirty="0" smtClean="0"/>
              <a:t>All stochastic processes are equivalent to one and only one other stochastic process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S.E.D. Axioms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0202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Training data </a:t>
            </a:r>
            <a:r>
              <a:rPr lang="el-GR" sz="2800" dirty="0">
                <a:solidFill>
                  <a:srgbClr val="0000FF"/>
                </a:solidFill>
                <a:latin typeface="Times New Roman"/>
                <a:cs typeface="Times New Roman"/>
              </a:rPr>
              <a:t>Δt</a:t>
            </a:r>
            <a:r>
              <a:rPr lang="en-US" sz="28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S.E.D. Algorithm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3620187" y="5934060"/>
            <a:ext cx="4941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Light"/>
                <a:cs typeface="Gill Sans Light"/>
              </a:rPr>
              <a:t>S.E.D.</a:t>
            </a:r>
            <a:r>
              <a:rPr lang="en-US" sz="2400" dirty="0" smtClean="0">
                <a:latin typeface="Gill Sans Light"/>
                <a:cs typeface="Gill Sans Light"/>
              </a:rPr>
              <a:t> = </a:t>
            </a:r>
            <a:r>
              <a:rPr lang="en-US" sz="2400" b="1" dirty="0" smtClean="0">
                <a:latin typeface="Gill Sans Light"/>
                <a:cs typeface="Gill Sans Light"/>
              </a:rPr>
              <a:t>S</a:t>
            </a:r>
            <a:r>
              <a:rPr lang="en-US" sz="2400" dirty="0" smtClean="0">
                <a:latin typeface="Gill Sans Light"/>
                <a:cs typeface="Gill Sans Light"/>
              </a:rPr>
              <a:t>tochastic </a:t>
            </a:r>
            <a:r>
              <a:rPr lang="en-US" sz="2400" b="1" dirty="0" smtClean="0">
                <a:latin typeface="Gill Sans Light"/>
                <a:cs typeface="Gill Sans Light"/>
              </a:rPr>
              <a:t>E</a:t>
            </a:r>
            <a:r>
              <a:rPr lang="en-US" sz="2400" dirty="0" smtClean="0">
                <a:latin typeface="Gill Sans Light"/>
                <a:cs typeface="Gill Sans Light"/>
              </a:rPr>
              <a:t>quivalence </a:t>
            </a:r>
            <a:r>
              <a:rPr lang="en-US" sz="2400" b="1" dirty="0" smtClean="0">
                <a:latin typeface="Gill Sans Light"/>
                <a:cs typeface="Gill Sans Light"/>
              </a:rPr>
              <a:t>D</a:t>
            </a:r>
            <a:r>
              <a:rPr lang="en-US" sz="2400" dirty="0" smtClean="0">
                <a:latin typeface="Gill Sans Light"/>
                <a:cs typeface="Gill Sans Light"/>
              </a:rPr>
              <a:t>igraph</a:t>
            </a:r>
            <a:endParaRPr lang="en-US" sz="2400" dirty="0">
              <a:latin typeface="Gill Sans Light"/>
              <a:cs typeface="Gill Sans Light"/>
            </a:endParaRPr>
          </a:p>
        </p:txBody>
      </p:sp>
      <p:cxnSp>
        <p:nvCxnSpPr>
          <p:cNvPr id="40" name="Straight Arrow Connector 39"/>
          <p:cNvCxnSpPr>
            <a:stCxn id="35" idx="2"/>
            <a:endCxn id="13" idx="6"/>
          </p:cNvCxnSpPr>
          <p:nvPr/>
        </p:nvCxnSpPr>
        <p:spPr>
          <a:xfrm flipH="1">
            <a:off x="3175098" y="3827882"/>
            <a:ext cx="2612375" cy="95841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0"/>
            <a:endCxn id="13" idx="4"/>
          </p:cNvCxnSpPr>
          <p:nvPr/>
        </p:nvCxnSpPr>
        <p:spPr>
          <a:xfrm flipV="1">
            <a:off x="2205559" y="4280940"/>
            <a:ext cx="0" cy="733166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  <a:endCxn id="13" idx="0"/>
          </p:cNvCxnSpPr>
          <p:nvPr/>
        </p:nvCxnSpPr>
        <p:spPr>
          <a:xfrm flipH="1">
            <a:off x="2205559" y="3106063"/>
            <a:ext cx="1119818" cy="460443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3" idx="7"/>
            <a:endCxn id="35" idx="1"/>
          </p:cNvCxnSpPr>
          <p:nvPr/>
        </p:nvCxnSpPr>
        <p:spPr>
          <a:xfrm flipV="1">
            <a:off x="2891127" y="3575291"/>
            <a:ext cx="3154784" cy="95841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4" idx="5"/>
            <a:endCxn id="35" idx="0"/>
          </p:cNvCxnSpPr>
          <p:nvPr/>
        </p:nvCxnSpPr>
        <p:spPr>
          <a:xfrm>
            <a:off x="5365044" y="3106063"/>
            <a:ext cx="1304792" cy="364602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3" idx="3"/>
            <a:endCxn id="28" idx="1"/>
          </p:cNvCxnSpPr>
          <p:nvPr/>
        </p:nvCxnSpPr>
        <p:spPr>
          <a:xfrm>
            <a:off x="1519991" y="4176314"/>
            <a:ext cx="0" cy="942418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5" idx="5"/>
            <a:endCxn id="15" idx="7"/>
          </p:cNvCxnSpPr>
          <p:nvPr/>
        </p:nvCxnSpPr>
        <p:spPr>
          <a:xfrm flipH="1">
            <a:off x="6833169" y="4080473"/>
            <a:ext cx="460591" cy="991515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5" idx="2"/>
            <a:endCxn id="28" idx="7"/>
          </p:cNvCxnSpPr>
          <p:nvPr/>
        </p:nvCxnSpPr>
        <p:spPr>
          <a:xfrm flipH="1">
            <a:off x="2891127" y="3827882"/>
            <a:ext cx="2896346" cy="1290850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8" idx="6"/>
            <a:endCxn id="35" idx="3"/>
          </p:cNvCxnSpPr>
          <p:nvPr/>
        </p:nvCxnSpPr>
        <p:spPr>
          <a:xfrm flipV="1">
            <a:off x="3175098" y="4080473"/>
            <a:ext cx="2870813" cy="1290850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5" idx="7"/>
            <a:endCxn id="14" idx="6"/>
          </p:cNvCxnSpPr>
          <p:nvPr/>
        </p:nvCxnSpPr>
        <p:spPr>
          <a:xfrm flipH="1" flipV="1">
            <a:off x="5787473" y="2853472"/>
            <a:ext cx="1506287" cy="721819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3" idx="1"/>
            <a:endCxn id="14" idx="2"/>
          </p:cNvCxnSpPr>
          <p:nvPr/>
        </p:nvCxnSpPr>
        <p:spPr>
          <a:xfrm flipV="1">
            <a:off x="1519991" y="2853472"/>
            <a:ext cx="1382957" cy="817660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3" idx="5"/>
          </p:cNvCxnSpPr>
          <p:nvPr/>
        </p:nvCxnSpPr>
        <p:spPr>
          <a:xfrm flipH="1" flipV="1">
            <a:off x="2891127" y="4176314"/>
            <a:ext cx="1479946" cy="114826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1"/>
            <a:endCxn id="14" idx="4"/>
          </p:cNvCxnSpPr>
          <p:nvPr/>
        </p:nvCxnSpPr>
        <p:spPr>
          <a:xfrm flipH="1" flipV="1">
            <a:off x="4345211" y="3210689"/>
            <a:ext cx="448291" cy="1861299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  <a:endCxn id="28" idx="6"/>
          </p:cNvCxnSpPr>
          <p:nvPr/>
        </p:nvCxnSpPr>
        <p:spPr>
          <a:xfrm flipH="1">
            <a:off x="3175098" y="5324579"/>
            <a:ext cx="1195975" cy="46744"/>
          </a:xfrm>
          <a:prstGeom prst="straightConnector1">
            <a:avLst/>
          </a:prstGeom>
          <a:ln w="3175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0"/>
            <a:endCxn id="35" idx="3"/>
          </p:cNvCxnSpPr>
          <p:nvPr/>
        </p:nvCxnSpPr>
        <p:spPr>
          <a:xfrm flipV="1">
            <a:off x="5813336" y="4080473"/>
            <a:ext cx="232575" cy="886889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8" idx="5"/>
            <a:endCxn id="15" idx="3"/>
          </p:cNvCxnSpPr>
          <p:nvPr/>
        </p:nvCxnSpPr>
        <p:spPr>
          <a:xfrm flipV="1">
            <a:off x="2891127" y="5577170"/>
            <a:ext cx="1902375" cy="46744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36020" y="3566506"/>
            <a:ext cx="1939078" cy="7144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#FOOD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02948" y="2496255"/>
            <a:ext cx="2884525" cy="7144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#ECOMONDAYS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71073" y="4967362"/>
            <a:ext cx="2884525" cy="7144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#FORASARNEY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36020" y="5014106"/>
            <a:ext cx="1939078" cy="7144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#YOUTUBE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87473" y="3470665"/>
            <a:ext cx="1764725" cy="7144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#CNNFAIL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3" name="Straight Arrow Connector 112"/>
          <p:cNvCxnSpPr>
            <a:stCxn id="14" idx="4"/>
            <a:endCxn id="28" idx="7"/>
          </p:cNvCxnSpPr>
          <p:nvPr/>
        </p:nvCxnSpPr>
        <p:spPr>
          <a:xfrm flipH="1">
            <a:off x="2891127" y="3210689"/>
            <a:ext cx="1454084" cy="1908043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8" idx="0"/>
            <a:endCxn id="14" idx="4"/>
          </p:cNvCxnSpPr>
          <p:nvPr/>
        </p:nvCxnSpPr>
        <p:spPr>
          <a:xfrm flipV="1">
            <a:off x="2205559" y="3210689"/>
            <a:ext cx="2139652" cy="1803417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1796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94697"/>
            <a:ext cx="8229600" cy="573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Empirical cascade size distributions </a:t>
            </a:r>
            <a:r>
              <a:rPr lang="en-US" sz="2800" dirty="0"/>
              <a:t>(</a:t>
            </a:r>
            <a:r>
              <a:rPr lang="en-US" sz="2800" dirty="0" smtClean="0"/>
              <a:t>Twitter example)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Input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95719" y="2519919"/>
            <a:ext cx="2353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(Present)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Empirical Distribution</a:t>
            </a:r>
            <a:br>
              <a:rPr lang="en-US" sz="2000" dirty="0" smtClean="0">
                <a:latin typeface="Gill Sans Light"/>
                <a:cs typeface="Gill Sans Light"/>
              </a:rPr>
            </a:br>
            <a:r>
              <a:rPr lang="en-US" sz="2000" dirty="0" smtClean="0">
                <a:latin typeface="Gill Sans Light"/>
                <a:cs typeface="Gill Sans Light"/>
              </a:rPr>
              <a:t>Cascade Sizes at </a:t>
            </a:r>
            <a:r>
              <a:rPr lang="el-GR" sz="2000" dirty="0">
                <a:solidFill>
                  <a:srgbClr val="0000FF"/>
                </a:solidFill>
                <a:latin typeface="Times New Roman"/>
                <a:cs typeface="Times New Roman"/>
              </a:rPr>
              <a:t>Δt</a:t>
            </a:r>
            <a:r>
              <a:rPr lang="en-US" sz="20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lang="en-US" sz="2000" dirty="0" smtClean="0">
              <a:latin typeface="Gill Sans Light"/>
              <a:cs typeface="Gill Sans Ligh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7456" flipH="1">
            <a:off x="1808304" y="1845739"/>
            <a:ext cx="619218" cy="15073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10820" y="1853130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#CNNFAIL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047122" y="185313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#ECOMONDAY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4694342" y="1916829"/>
            <a:ext cx="18540" cy="4746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044215" y="1916829"/>
            <a:ext cx="18540" cy="4746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twitter_2week_clusterccdf_top20_CNNFAIL_ccdf__FUTURE.pdf"/>
          <p:cNvPicPr>
            <a:picLocks noChangeAspect="1"/>
          </p:cNvPicPr>
          <p:nvPr/>
        </p:nvPicPr>
        <p:blipFill>
          <a:blip r:embed="rId4">
            <a:clrChange>
              <a:clrFrom>
                <a:srgbClr val="EB7779"/>
              </a:clrFrom>
              <a:clrTo>
                <a:srgbClr val="EB7779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56" y="4416665"/>
            <a:ext cx="2229976" cy="2229976"/>
          </a:xfrm>
          <a:prstGeom prst="rect">
            <a:avLst/>
          </a:prstGeom>
        </p:spPr>
      </p:pic>
      <p:pic>
        <p:nvPicPr>
          <p:cNvPr id="23" name="Picture 22" descr="twitter_2week_clusterccdf_top20_CNNFAIL_ccdf__PRESEN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56" y="2182324"/>
            <a:ext cx="2229976" cy="2229976"/>
          </a:xfrm>
          <a:prstGeom prst="rect">
            <a:avLst/>
          </a:prstGeom>
        </p:spPr>
      </p:pic>
      <p:pic>
        <p:nvPicPr>
          <p:cNvPr id="28" name="Picture 27" descr="twitter_3week_clusterccdf_top20_FORASARNEY_ccdf_PRESEN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00" y="2182323"/>
            <a:ext cx="2081100" cy="223434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95718" y="4834550"/>
            <a:ext cx="2353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(Future)</a:t>
            </a:r>
          </a:p>
          <a:p>
            <a:r>
              <a:rPr lang="en-US" sz="2000" dirty="0">
                <a:latin typeface="Gill Sans Light"/>
                <a:cs typeface="Gill Sans Light"/>
              </a:rPr>
              <a:t>Empirical </a:t>
            </a:r>
            <a:r>
              <a:rPr lang="en-US" sz="2000" dirty="0" smtClean="0">
                <a:latin typeface="Gill Sans Light"/>
                <a:cs typeface="Gill Sans Light"/>
              </a:rPr>
              <a:t>Distribution</a:t>
            </a:r>
            <a:endParaRPr lang="en-US" sz="2000" dirty="0">
              <a:latin typeface="Gill Sans Light"/>
              <a:cs typeface="Gill Sans Light"/>
            </a:endParaRPr>
          </a:p>
          <a:p>
            <a:r>
              <a:rPr lang="en-US" sz="2000" dirty="0" smtClean="0">
                <a:latin typeface="Gill Sans Light"/>
                <a:cs typeface="Gill Sans Light"/>
              </a:rPr>
              <a:t>Cascade Sizes at 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Δt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sz="2000" dirty="0" smtClean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7456" flipH="1">
            <a:off x="1808303" y="4160370"/>
            <a:ext cx="619218" cy="1507353"/>
          </a:xfrm>
          <a:prstGeom prst="rect">
            <a:avLst/>
          </a:prstGeom>
        </p:spPr>
      </p:pic>
      <p:pic>
        <p:nvPicPr>
          <p:cNvPr id="46" name="Picture 45" descr="twitter_2week_clusterccdf_top20_ECOMONDAY_ccdf_FUTURE.pd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67" y="4413603"/>
            <a:ext cx="2238533" cy="2238533"/>
          </a:xfrm>
          <a:prstGeom prst="rect">
            <a:avLst/>
          </a:prstGeom>
        </p:spPr>
      </p:pic>
      <p:pic>
        <p:nvPicPr>
          <p:cNvPr id="47" name="Picture 46" descr="twitter_2week_clusterccdf_top20_ECOMONDAY_ccdf_PRESENT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23" y="2179262"/>
            <a:ext cx="2377567" cy="22330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47803" y="4847320"/>
            <a:ext cx="20961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Forecast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8187" y="185313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#FORASARNEY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593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6908"/>
            <a:ext cx="8229600" cy="4675291"/>
          </a:xfrm>
        </p:spPr>
        <p:txBody>
          <a:bodyPr/>
          <a:lstStyle/>
          <a:p>
            <a:r>
              <a:rPr lang="en-US" i="1" dirty="0">
                <a:solidFill>
                  <a:srgbClr val="0100FF"/>
                </a:solidFill>
              </a:rPr>
              <a:t>k</a:t>
            </a:r>
            <a:r>
              <a:rPr lang="en-US" dirty="0" smtClean="0">
                <a:solidFill>
                  <a:srgbClr val="0100FF"/>
                </a:solidFill>
              </a:rPr>
              <a:t> </a:t>
            </a:r>
            <a:r>
              <a:rPr lang="en-US" dirty="0" smtClean="0"/>
              <a:t>– no. seeds in future (or a range) </a:t>
            </a:r>
            <a:endParaRPr lang="en-US" dirty="0"/>
          </a:p>
          <a:p>
            <a:pPr lvl="1"/>
            <a:r>
              <a:rPr lang="en-US" sz="2400" b="1" dirty="0" smtClean="0"/>
              <a:t>Used</a:t>
            </a:r>
            <a:r>
              <a:rPr lang="en-US" sz="2400" dirty="0" smtClean="0"/>
              <a:t> to produce confidence intervals of averages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0100FF"/>
                </a:solidFill>
              </a:rPr>
              <a:t>m</a:t>
            </a:r>
            <a:r>
              <a:rPr lang="en-US" dirty="0" smtClean="0">
                <a:solidFill>
                  <a:srgbClr val="0100FF"/>
                </a:solidFill>
              </a:rPr>
              <a:t> </a:t>
            </a:r>
            <a:r>
              <a:rPr lang="en-US" dirty="0" smtClean="0"/>
              <a:t>–another bootstrapping parameter</a:t>
            </a:r>
          </a:p>
          <a:p>
            <a:pPr lvl="1"/>
            <a:r>
              <a:rPr lang="en-US" sz="2400" dirty="0" smtClean="0"/>
              <a:t>As large as computational resources allow</a:t>
            </a:r>
          </a:p>
          <a:p>
            <a:pPr lvl="1"/>
            <a:r>
              <a:rPr lang="en-US" sz="2400" dirty="0" smtClean="0"/>
              <a:t>m = 1000 seems to work well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0100FF"/>
                </a:solidFill>
              </a:rPr>
              <a:t>Stat()</a:t>
            </a:r>
            <a:r>
              <a:rPr lang="en-US" dirty="0" smtClean="0">
                <a:solidFill>
                  <a:srgbClr val="0100FF"/>
                </a:solidFill>
              </a:rPr>
              <a:t> </a:t>
            </a:r>
            <a:r>
              <a:rPr lang="en-US" dirty="0" smtClean="0"/>
              <a:t>– function to compute statistics of interest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Input Parameters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39265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4310"/>
          <a:stretch/>
        </p:blipFill>
        <p:spPr>
          <a:xfrm>
            <a:off x="1678373" y="2746273"/>
            <a:ext cx="480960" cy="3065393"/>
          </a:xfrm>
          <a:prstGeom prst="rect">
            <a:avLst/>
          </a:prstGeom>
        </p:spPr>
      </p:pic>
      <p:pic>
        <p:nvPicPr>
          <p:cNvPr id="51" name="Picture 50" descr="ForasarneyViolin.pd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49" y="2984810"/>
            <a:ext cx="2743200" cy="2743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1518889"/>
          </a:xfrm>
        </p:spPr>
        <p:txBody>
          <a:bodyPr>
            <a:normAutofit/>
          </a:bodyPr>
          <a:lstStyle/>
          <a:p>
            <a:r>
              <a:rPr lang="en-US" dirty="0" smtClean="0"/>
              <a:t>Point estimates mean nothing (power laws have high variance)</a:t>
            </a:r>
          </a:p>
          <a:p>
            <a:pPr lvl="1"/>
            <a:r>
              <a:rPr lang="en-US" sz="2400" dirty="0" smtClean="0"/>
              <a:t>Empirical average of size </a:t>
            </a:r>
            <a:r>
              <a:rPr lang="en-US" sz="2400" b="1" i="1" dirty="0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cascades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Output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-434545" y="3871637"/>
            <a:ext cx="274947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7338" lvl="3" algn="ctr">
              <a:spcBef>
                <a:spcPts val="350"/>
              </a:spcBef>
              <a:buClr>
                <a:srgbClr val="244A58"/>
              </a:buClr>
            </a:pPr>
            <a:r>
              <a:rPr lang="en-US" sz="2000" b="1" dirty="0" smtClean="0">
                <a:solidFill>
                  <a:srgbClr val="0100FF"/>
                </a:solidFill>
                <a:latin typeface="Gill Sans Light"/>
                <a:cs typeface="Gill Sans Light"/>
              </a:rPr>
              <a:t>Stat()</a:t>
            </a:r>
            <a:r>
              <a:rPr lang="en-US" sz="2000" b="1" dirty="0" smtClean="0">
                <a:solidFill>
                  <a:prstClr val="black"/>
                </a:solidFill>
                <a:latin typeface="Gill Sans Light"/>
                <a:cs typeface="Gill Sans Light"/>
              </a:rPr>
              <a:t>= Avg</a:t>
            </a:r>
            <a:r>
              <a:rPr lang="en-US" sz="2000" b="1" dirty="0">
                <a:solidFill>
                  <a:prstClr val="black"/>
                </a:solidFill>
                <a:latin typeface="Gill Sans Light"/>
                <a:cs typeface="Gill Sans Light"/>
              </a:rPr>
              <a:t>. Cascade Size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4620" y="4322390"/>
            <a:ext cx="1795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75% confidence</a:t>
            </a:r>
            <a:b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</a:br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(function of </a:t>
            </a:r>
            <a:r>
              <a:rPr lang="en-US" sz="2000" i="1" dirty="0">
                <a:solidFill>
                  <a:srgbClr val="0000FF"/>
                </a:solidFill>
                <a:latin typeface="Gill Sans Light"/>
                <a:cs typeface="Gill Sans Light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)</a:t>
            </a:r>
            <a:endParaRPr lang="en-US" sz="20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cxnSp>
        <p:nvCxnSpPr>
          <p:cNvPr id="12" name="Straight Connector 11"/>
          <p:cNvCxnSpPr>
            <a:stCxn id="6" idx="1"/>
            <a:endCxn id="17" idx="3"/>
          </p:cNvCxnSpPr>
          <p:nvPr/>
        </p:nvCxnSpPr>
        <p:spPr>
          <a:xfrm flipH="1" flipV="1">
            <a:off x="2159333" y="4278970"/>
            <a:ext cx="265287" cy="397363"/>
          </a:xfrm>
          <a:prstGeom prst="line">
            <a:avLst/>
          </a:prstGeom>
          <a:ln w="28575" cmpd="sng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1"/>
          </p:cNvCxnSpPr>
          <p:nvPr/>
        </p:nvCxnSpPr>
        <p:spPr>
          <a:xfrm flipH="1">
            <a:off x="2135142" y="4676333"/>
            <a:ext cx="289478" cy="0"/>
          </a:xfrm>
          <a:prstGeom prst="line">
            <a:avLst/>
          </a:prstGeom>
          <a:ln w="28575" cmpd="sng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2019" y="3861205"/>
            <a:ext cx="1897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 Light"/>
                <a:cs typeface="Gill Sans Light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mpirical median</a:t>
            </a:r>
            <a:endParaRPr lang="en-US" sz="20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cxnSp>
        <p:nvCxnSpPr>
          <p:cNvPr id="21" name="Straight Connector 20"/>
          <p:cNvCxnSpPr>
            <a:stCxn id="20" idx="1"/>
          </p:cNvCxnSpPr>
          <p:nvPr/>
        </p:nvCxnSpPr>
        <p:spPr>
          <a:xfrm flipH="1">
            <a:off x="2135143" y="4061260"/>
            <a:ext cx="906876" cy="430884"/>
          </a:xfrm>
          <a:prstGeom prst="line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 descr="twitter_3week_clusterccdf_top20_FORASARNEY_mean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t="540" r="79126" b="5918"/>
          <a:stretch/>
        </p:blipFill>
        <p:spPr>
          <a:xfrm>
            <a:off x="1315259" y="2636489"/>
            <a:ext cx="236868" cy="2993750"/>
          </a:xfrm>
          <a:prstGeom prst="rect">
            <a:avLst/>
          </a:prstGeom>
        </p:spPr>
      </p:pic>
      <p:pic>
        <p:nvPicPr>
          <p:cNvPr id="52" name="Picture 51" descr="twitter_3week_clusterccdf_top20_FORASARNEY_mean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t="540" r="79126" b="5918"/>
          <a:stretch/>
        </p:blipFill>
        <p:spPr>
          <a:xfrm>
            <a:off x="6139597" y="2788889"/>
            <a:ext cx="236868" cy="299375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996564" y="3730978"/>
            <a:ext cx="1172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violin plot</a:t>
            </a:r>
          </a:p>
          <a:p>
            <a:r>
              <a:rPr lang="en-US" sz="2000" dirty="0">
                <a:latin typeface="Gill Sans Light"/>
                <a:cs typeface="Gill Sans Light"/>
              </a:rPr>
              <a:t>s</a:t>
            </a:r>
            <a:r>
              <a:rPr lang="en-US" sz="2000" dirty="0" smtClean="0">
                <a:latin typeface="Gill Sans Light"/>
                <a:cs typeface="Gill Sans Light"/>
              </a:rPr>
              <a:t>hows </a:t>
            </a:r>
            <a:br>
              <a:rPr lang="en-US" sz="2000" dirty="0" smtClean="0">
                <a:latin typeface="Gill Sans Light"/>
                <a:cs typeface="Gill Sans Light"/>
              </a:rPr>
            </a:br>
            <a:r>
              <a:rPr lang="en-US" sz="2000" dirty="0" smtClean="0">
                <a:latin typeface="Gill Sans Light"/>
                <a:cs typeface="Gill Sans Light"/>
              </a:rPr>
              <a:t>density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6420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20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Forecasting using Equivalence Digraph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02002" y="1318380"/>
            <a:ext cx="7492407" cy="2620214"/>
            <a:chOff x="-69471" y="1217912"/>
            <a:chExt cx="9778308" cy="3232285"/>
          </a:xfrm>
        </p:grpSpPr>
        <p:cxnSp>
          <p:nvCxnSpPr>
            <p:cNvPr id="5" name="Straight Arrow Connector 4"/>
            <p:cNvCxnSpPr>
              <a:stCxn id="11" idx="2"/>
              <a:endCxn id="9" idx="5"/>
            </p:cNvCxnSpPr>
            <p:nvPr/>
          </p:nvCxnSpPr>
          <p:spPr>
            <a:xfrm flipH="1" flipV="1">
              <a:off x="1726670" y="2897971"/>
              <a:ext cx="1479946" cy="11482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1" idx="1"/>
              <a:endCxn id="10" idx="4"/>
            </p:cNvCxnSpPr>
            <p:nvPr/>
          </p:nvCxnSpPr>
          <p:spPr>
            <a:xfrm flipH="1" flipV="1">
              <a:off x="3180754" y="1932346"/>
              <a:ext cx="448291" cy="1861299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2"/>
              <a:endCxn id="12" idx="6"/>
            </p:cNvCxnSpPr>
            <p:nvPr/>
          </p:nvCxnSpPr>
          <p:spPr>
            <a:xfrm flipH="1">
              <a:off x="2010641" y="4046236"/>
              <a:ext cx="1195974" cy="46743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0"/>
              <a:endCxn id="13" idx="3"/>
            </p:cNvCxnSpPr>
            <p:nvPr/>
          </p:nvCxnSpPr>
          <p:spPr>
            <a:xfrm flipV="1">
              <a:off x="4648879" y="2802130"/>
              <a:ext cx="253553" cy="886889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71563" y="2288163"/>
              <a:ext cx="1939078" cy="7144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#FOOD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738491" y="1217912"/>
              <a:ext cx="2884525" cy="7144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#ECOMONDAYS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06616" y="3689019"/>
              <a:ext cx="2884525" cy="7144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#FORASARNEY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-69471" y="3735762"/>
              <a:ext cx="2080112" cy="7144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#YOUTUBE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623015" y="2192322"/>
              <a:ext cx="1907984" cy="7144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#CNNFAIL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62983" y="3043592"/>
              <a:ext cx="4845854" cy="49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</a:t>
              </a:r>
              <a:r>
                <a:rPr lang="en-US" sz="2000" dirty="0"/>
                <a:t>[</a:t>
              </a:r>
              <a:r>
                <a:rPr lang="en-US" sz="2000" dirty="0" smtClean="0"/>
                <a:t>#FORASARNEY = #CNNFAIL]</a:t>
              </a:r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487423" y="1973071"/>
              <a:ext cx="2194855" cy="1122683"/>
            </a:xfrm>
            <a:custGeom>
              <a:avLst/>
              <a:gdLst>
                <a:gd name="connsiteX0" fmla="*/ 1968419 w 2314913"/>
                <a:gd name="connsiteY0" fmla="*/ 158763 h 1498123"/>
                <a:gd name="connsiteX1" fmla="*/ 369530 w 2314913"/>
                <a:gd name="connsiteY1" fmla="*/ 147423 h 1498123"/>
                <a:gd name="connsiteX2" fmla="*/ 52020 w 2314913"/>
                <a:gd name="connsiteY2" fmla="*/ 1190724 h 1498123"/>
                <a:gd name="connsiteX3" fmla="*/ 1174644 w 2314913"/>
                <a:gd name="connsiteY3" fmla="*/ 1496910 h 1498123"/>
                <a:gd name="connsiteX4" fmla="*/ 2240570 w 2314913"/>
                <a:gd name="connsiteY4" fmla="*/ 1111342 h 1498123"/>
                <a:gd name="connsiteX5" fmla="*/ 2138513 w 2314913"/>
                <a:gd name="connsiteY5" fmla="*/ 396908 h 1498123"/>
                <a:gd name="connsiteX6" fmla="*/ 1446796 w 2314913"/>
                <a:gd name="connsiteY6" fmla="*/ 0 h 149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4913" h="1498123">
                  <a:moveTo>
                    <a:pt x="1968419" y="158763"/>
                  </a:moveTo>
                  <a:cubicBezTo>
                    <a:pt x="1328674" y="67096"/>
                    <a:pt x="688930" y="-24570"/>
                    <a:pt x="369530" y="147423"/>
                  </a:cubicBezTo>
                  <a:cubicBezTo>
                    <a:pt x="50130" y="319416"/>
                    <a:pt x="-82166" y="965810"/>
                    <a:pt x="52020" y="1190724"/>
                  </a:cubicBezTo>
                  <a:cubicBezTo>
                    <a:pt x="186206" y="1415639"/>
                    <a:pt x="809886" y="1510140"/>
                    <a:pt x="1174644" y="1496910"/>
                  </a:cubicBezTo>
                  <a:cubicBezTo>
                    <a:pt x="1539402" y="1483680"/>
                    <a:pt x="2079925" y="1294676"/>
                    <a:pt x="2240570" y="1111342"/>
                  </a:cubicBezTo>
                  <a:cubicBezTo>
                    <a:pt x="2401215" y="928008"/>
                    <a:pt x="2270809" y="582132"/>
                    <a:pt x="2138513" y="396908"/>
                  </a:cubicBezTo>
                  <a:cubicBezTo>
                    <a:pt x="2006217" y="211684"/>
                    <a:pt x="1446796" y="0"/>
                    <a:pt x="1446796" y="0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3" name="Oval 22"/>
          <p:cNvSpPr/>
          <p:nvPr/>
        </p:nvSpPr>
        <p:spPr>
          <a:xfrm>
            <a:off x="1284784" y="4610449"/>
            <a:ext cx="1939078" cy="86869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#CNNFAIL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677" y="4325879"/>
            <a:ext cx="6021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- Bootstrap #CNNFAIL cascades </a:t>
            </a:r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Δt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b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latin typeface="Gill Sans Light"/>
                <a:cs typeface="Gill Sans Light"/>
              </a:rPr>
              <a:t>   </a:t>
            </a:r>
            <a:r>
              <a:rPr lang="en-US" sz="2800" b="1" dirty="0">
                <a:solidFill>
                  <a:srgbClr val="0000FF"/>
                </a:solidFill>
                <a:latin typeface="Gill Sans Light"/>
                <a:cs typeface="Gill Sans Light"/>
              </a:rPr>
              <a:t>k</a:t>
            </a:r>
            <a:r>
              <a:rPr lang="en-US" sz="2800" dirty="0" smtClean="0">
                <a:latin typeface="Gill Sans Light"/>
                <a:cs typeface="Gill Sans Light"/>
              </a:rPr>
              <a:t> times</a:t>
            </a:r>
            <a:br>
              <a:rPr lang="en-US" sz="2800" dirty="0" smtClean="0">
                <a:latin typeface="Gill Sans Light"/>
                <a:cs typeface="Gill Sans Light"/>
              </a:rPr>
            </a:br>
            <a:r>
              <a:rPr lang="en-US" sz="2800" dirty="0" smtClean="0">
                <a:latin typeface="Gill Sans Light"/>
                <a:cs typeface="Gill Sans Light"/>
              </a:rPr>
              <a:t>- Compute Stat() with bootstrap samples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982" y="2223994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1.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6982" y="4517480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2</a:t>
            </a:r>
            <a:r>
              <a:rPr lang="en-US" sz="3600" dirty="0" smtClean="0">
                <a:latin typeface="Times New Roman"/>
                <a:cs typeface="Times New Roman"/>
              </a:rPr>
              <a:t>.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982" y="5802052"/>
            <a:ext cx="474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3. </a:t>
            </a:r>
            <a:r>
              <a:rPr lang="en-US" sz="3600" dirty="0" err="1" smtClean="0">
                <a:latin typeface="Gill Sans Light"/>
                <a:cs typeface="Gill Sans Light"/>
              </a:rPr>
              <a:t>goto</a:t>
            </a:r>
            <a:r>
              <a:rPr lang="en-US" sz="3600" dirty="0" smtClean="0">
                <a:latin typeface="Gill Sans Light"/>
                <a:cs typeface="Gill Sans Light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1; </a:t>
            </a:r>
            <a:r>
              <a:rPr lang="en-US" sz="3600" dirty="0" smtClean="0">
                <a:latin typeface="Gill Sans Light"/>
                <a:cs typeface="Gill Sans Light"/>
              </a:rPr>
              <a:t>repeat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i="1" dirty="0" smtClean="0">
                <a:latin typeface="Times New Roman"/>
                <a:cs typeface="Times New Roman"/>
              </a:rPr>
              <a:t>m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Gill Sans Light"/>
                <a:cs typeface="Gill Sans Light"/>
              </a:rPr>
              <a:t>times</a:t>
            </a:r>
            <a:endParaRPr lang="en-US" sz="3600" dirty="0">
              <a:latin typeface="Gill Sans Light"/>
              <a:cs typeface="Gill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55206" y="4914790"/>
            <a:ext cx="1640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  <a:cs typeface="Gill Sans Light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Future </a:t>
            </a:r>
            <a:r>
              <a:rPr lang="el-GR" sz="2400" dirty="0">
                <a:solidFill>
                  <a:srgbClr val="FF0000"/>
                </a:solidFill>
                <a:latin typeface="Times New Roman"/>
                <a:cs typeface="Times New Roman"/>
              </a:rPr>
              <a:t>Δt</a:t>
            </a:r>
            <a:r>
              <a:rPr lang="en-US" sz="24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)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46753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7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Cascade Statistics</a:t>
            </a:r>
            <a:endParaRPr lang="en-US" dirty="0"/>
          </a:p>
        </p:txBody>
      </p:sp>
      <p:pic>
        <p:nvPicPr>
          <p:cNvPr id="5" name="Picture 4" descr="Screen Shot 2015-01-13 at 11.0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87" y="4098382"/>
            <a:ext cx="495300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13" y="3667864"/>
            <a:ext cx="699892" cy="524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47" y="1821468"/>
            <a:ext cx="690359" cy="510823"/>
          </a:xfrm>
          <a:prstGeom prst="rect">
            <a:avLst/>
          </a:prstGeom>
          <a:ln w="6350" cap="sq" cmpd="sng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25" y="2743825"/>
            <a:ext cx="690359" cy="510823"/>
          </a:xfrm>
          <a:prstGeom prst="rect">
            <a:avLst/>
          </a:prstGeom>
          <a:ln w="6350" cap="sq" cmpd="sng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>
          <a:xfrm flipH="1">
            <a:off x="3659705" y="2332291"/>
            <a:ext cx="652122" cy="411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53" y="1795909"/>
            <a:ext cx="448099" cy="488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13" y="2698117"/>
            <a:ext cx="566981" cy="566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45" y="4240732"/>
            <a:ext cx="389708" cy="288360"/>
          </a:xfrm>
          <a:prstGeom prst="rect">
            <a:avLst/>
          </a:prstGeom>
          <a:ln w="6350" cap="sq" cmpd="sng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274192" y="1205535"/>
            <a:ext cx="302819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 Typewriter"/>
                <a:cs typeface="Lucida Sans Typewriter"/>
              </a:rPr>
              <a:t>http://</a:t>
            </a:r>
            <a:r>
              <a:rPr lang="en-US" sz="1600" dirty="0" err="1" smtClean="0">
                <a:latin typeface="Lucida Sans Typewriter"/>
                <a:cs typeface="Lucida Sans Typewriter"/>
              </a:rPr>
              <a:t>bit.ly</a:t>
            </a:r>
            <a:r>
              <a:rPr lang="en-US" sz="1600" dirty="0" smtClean="0">
                <a:latin typeface="Lucida Sans Typewriter"/>
                <a:cs typeface="Lucida Sans Typewriter"/>
              </a:rPr>
              <a:t>/unique123</a:t>
            </a:r>
            <a:endParaRPr lang="en-US" sz="1600" dirty="0">
              <a:latin typeface="Lucida Sans Typewriter"/>
              <a:cs typeface="Lucida Sans Typewriter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06" y="4232046"/>
            <a:ext cx="389708" cy="288360"/>
          </a:xfrm>
          <a:prstGeom prst="rect">
            <a:avLst/>
          </a:prstGeom>
          <a:ln w="6350" cap="sq" cmpd="sng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17837" y="1714416"/>
            <a:ext cx="1934494" cy="18200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70071" y="1568667"/>
            <a:ext cx="82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Alice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(seed)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2416" y="2717926"/>
            <a:ext cx="59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Bob</a:t>
            </a:r>
            <a:endParaRPr lang="en-US" sz="2000" dirty="0">
              <a:latin typeface="Gill Sans Light"/>
              <a:cs typeface="Gill Sans Light"/>
            </a:endParaRPr>
          </a:p>
        </p:txBody>
      </p:sp>
      <p:pic>
        <p:nvPicPr>
          <p:cNvPr id="20" name="Picture 19" descr="Screen Shot 2015-01-13 at 11.0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36" y="2722743"/>
            <a:ext cx="495300" cy="50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44061" y="3792673"/>
            <a:ext cx="74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Carol</a:t>
            </a:r>
            <a:endParaRPr lang="en-US" sz="2000" dirty="0">
              <a:latin typeface="Gill Sans Light"/>
              <a:cs typeface="Gill Sans Ligh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04" y="3632867"/>
            <a:ext cx="617829" cy="5560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52331" y="3720789"/>
            <a:ext cx="70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Dave</a:t>
            </a:r>
            <a:endParaRPr lang="en-US" sz="2000" dirty="0">
              <a:latin typeface="Gill Sans Light"/>
              <a:cs typeface="Gill Sans Ligh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0569" y="1727191"/>
            <a:ext cx="1871761" cy="1256475"/>
            <a:chOff x="4530272" y="1552194"/>
            <a:chExt cx="5248191" cy="2810965"/>
          </a:xfrm>
          <a:effectLst/>
        </p:grpSpPr>
        <p:sp>
          <p:nvSpPr>
            <p:cNvPr id="25" name="Rectangle 24"/>
            <p:cNvSpPr/>
            <p:nvPr/>
          </p:nvSpPr>
          <p:spPr>
            <a:xfrm>
              <a:off x="4554360" y="1552194"/>
              <a:ext cx="4927694" cy="269307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Screen Shot 2014-02-14 at 2.44.29 AM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0272" y="2111387"/>
              <a:ext cx="5248191" cy="2251772"/>
            </a:xfrm>
            <a:prstGeom prst="rect">
              <a:avLst/>
            </a:prstGeom>
            <a:effectLst/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244" y="1552194"/>
              <a:ext cx="675918" cy="6759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8" name="Picture 27" descr="Screen Shot 2015-01-13 at 11.0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10" y="1811158"/>
            <a:ext cx="495300" cy="508000"/>
          </a:xfrm>
          <a:prstGeom prst="rect">
            <a:avLst/>
          </a:prstGeom>
        </p:spPr>
      </p:pic>
      <p:pic>
        <p:nvPicPr>
          <p:cNvPr id="29" name="Picture 28" descr="Screen Shot 2015-01-13 at 11.0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88" y="4221736"/>
            <a:ext cx="495300" cy="50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197436" y="3265098"/>
            <a:ext cx="554463" cy="413216"/>
            <a:chOff x="3312353" y="3254648"/>
            <a:chExt cx="554463" cy="413216"/>
          </a:xfrm>
        </p:grpSpPr>
        <p:cxnSp>
          <p:nvCxnSpPr>
            <p:cNvPr id="32" name="Straight Arrow Connector 31"/>
            <p:cNvCxnSpPr>
              <a:stCxn id="8" idx="2"/>
            </p:cNvCxnSpPr>
            <p:nvPr/>
          </p:nvCxnSpPr>
          <p:spPr>
            <a:xfrm flipH="1">
              <a:off x="3312353" y="3254648"/>
              <a:ext cx="347352" cy="4132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2"/>
            </p:cNvCxnSpPr>
            <p:nvPr/>
          </p:nvCxnSpPr>
          <p:spPr>
            <a:xfrm>
              <a:off x="3659705" y="3254648"/>
              <a:ext cx="207111" cy="378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Picture 34" descr="Screen Shot 2015-01-13 at 11.0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9" y="2996167"/>
            <a:ext cx="495300" cy="508000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stCxn id="35" idx="3"/>
          </p:cNvCxnSpPr>
          <p:nvPr/>
        </p:nvCxnSpPr>
        <p:spPr>
          <a:xfrm flipV="1">
            <a:off x="875869" y="2284744"/>
            <a:ext cx="2183476" cy="965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3"/>
          </p:cNvCxnSpPr>
          <p:nvPr/>
        </p:nvCxnSpPr>
        <p:spPr>
          <a:xfrm flipV="1">
            <a:off x="875869" y="2216885"/>
            <a:ext cx="5088780" cy="1033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77" y="1783349"/>
            <a:ext cx="690359" cy="510823"/>
          </a:xfrm>
          <a:prstGeom prst="rect">
            <a:avLst/>
          </a:prstGeom>
          <a:ln w="6350" cap="sq" cmpd="sng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6015054" y="1568667"/>
            <a:ext cx="82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Fabio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(seed)</a:t>
            </a:r>
            <a:endParaRPr lang="en-US" sz="2000" dirty="0">
              <a:latin typeface="Gill Sans Light"/>
              <a:cs typeface="Gill Sans Light"/>
            </a:endParaRPr>
          </a:p>
        </p:txBody>
      </p:sp>
      <p:pic>
        <p:nvPicPr>
          <p:cNvPr id="40" name="Picture 39" descr="Screen Shot 2015-01-13 at 11.0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40" y="1773039"/>
            <a:ext cx="495300" cy="50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35" y="1727191"/>
            <a:ext cx="566981" cy="56698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138649" y="2417750"/>
            <a:ext cx="164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Gill Sans Light"/>
                <a:cs typeface="Gill Sans Light"/>
              </a:rPr>
              <a:t>no </a:t>
            </a:r>
            <a:r>
              <a:rPr lang="en-US" sz="2400" b="1" dirty="0" err="1" smtClean="0">
                <a:solidFill>
                  <a:srgbClr val="0000FF"/>
                </a:solidFill>
                <a:latin typeface="Gill Sans Light"/>
                <a:cs typeface="Gill Sans Light"/>
              </a:rPr>
              <a:t>reshares</a:t>
            </a:r>
            <a:endParaRPr lang="en-US" sz="2400" b="1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89947" y="1210754"/>
            <a:ext cx="302819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Sans Typewriter"/>
                <a:cs typeface="Lucida Sans Typewriter"/>
              </a:rPr>
              <a:t>http://</a:t>
            </a:r>
            <a:r>
              <a:rPr lang="en-US" sz="1600" dirty="0" err="1" smtClean="0">
                <a:latin typeface="Lucida Sans Typewriter"/>
                <a:cs typeface="Lucida Sans Typewriter"/>
              </a:rPr>
              <a:t>bit.ly</a:t>
            </a:r>
            <a:r>
              <a:rPr lang="en-US" sz="1600" dirty="0" smtClean="0">
                <a:latin typeface="Lucida Sans Typewriter"/>
                <a:cs typeface="Lucida Sans Typewriter"/>
              </a:rPr>
              <a:t>/unique456</a:t>
            </a:r>
            <a:endParaRPr lang="en-US" sz="1600" dirty="0">
              <a:latin typeface="Lucida Sans Typewriter"/>
              <a:cs typeface="Lucida Sans Typewriter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14297" y="5309624"/>
            <a:ext cx="6915407" cy="120032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905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Cascade statistics after </a:t>
            </a:r>
            <a:r>
              <a:rPr lang="en-US" sz="2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Δt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time: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Gill Sans Light"/>
                <a:cs typeface="Gill Sans Light"/>
              </a:rPr>
              <a:t>Avg. Cascade Size </a:t>
            </a:r>
            <a:r>
              <a:rPr lang="en-US" sz="2400" b="1" dirty="0" smtClean="0">
                <a:latin typeface="Gill Sans Light"/>
                <a:cs typeface="Gill Sans Light"/>
              </a:rPr>
              <a:t>=</a:t>
            </a:r>
            <a:r>
              <a:rPr lang="en-US" sz="2400" dirty="0" smtClean="0">
                <a:latin typeface="Gill Sans Light"/>
                <a:cs typeface="Gill Sans Light"/>
              </a:rPr>
              <a:t> &lt;no. tweets&gt; / &lt;seeds&gt;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Gill Sans Light"/>
                <a:cs typeface="Gill Sans Light"/>
              </a:rPr>
              <a:t>% cascades of size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Gill Sans Light"/>
                <a:cs typeface="Gill Sans Light"/>
              </a:rPr>
              <a:t> </a:t>
            </a:r>
            <a:r>
              <a:rPr lang="en-US" sz="2400" b="1" dirty="0">
                <a:latin typeface="Gill Sans Light"/>
                <a:cs typeface="Gill Sans Light"/>
              </a:rPr>
              <a:t>=</a:t>
            </a:r>
            <a:r>
              <a:rPr lang="en-US" sz="2400" dirty="0"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latin typeface="Gill Sans Light"/>
                <a:cs typeface="Gill Sans Light"/>
              </a:rPr>
              <a:t>&lt;no. cascades size </a:t>
            </a:r>
            <a:r>
              <a:rPr lang="en-US" sz="24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Gill Sans Light"/>
                <a:cs typeface="Gill Sans Light"/>
              </a:rPr>
              <a:t>&gt; </a:t>
            </a:r>
            <a:r>
              <a:rPr lang="en-US" sz="2400" dirty="0">
                <a:latin typeface="Gill Sans Light"/>
                <a:cs typeface="Gill Sans Light"/>
              </a:rPr>
              <a:t>/ &lt;</a:t>
            </a:r>
            <a:r>
              <a:rPr lang="en-US" sz="2400" dirty="0" smtClean="0">
                <a:latin typeface="Gill Sans Light"/>
                <a:cs typeface="Gill Sans Light"/>
              </a:rPr>
              <a:t>seeds&gt;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75" y="1250847"/>
            <a:ext cx="2063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External source</a:t>
            </a:r>
            <a:endParaRPr lang="en-US" sz="24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6202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4" grpId="0" animBg="1"/>
      <p:bldP spid="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Equivalence Graph Probabilities</a:t>
            </a:r>
          </a:p>
        </p:txBody>
      </p:sp>
      <p:cxnSp>
        <p:nvCxnSpPr>
          <p:cNvPr id="5" name="Straight Arrow Connector 4"/>
          <p:cNvCxnSpPr>
            <a:stCxn id="25" idx="2"/>
            <a:endCxn id="21" idx="6"/>
          </p:cNvCxnSpPr>
          <p:nvPr/>
        </p:nvCxnSpPr>
        <p:spPr>
          <a:xfrm flipH="1">
            <a:off x="2039460" y="2892254"/>
            <a:ext cx="1913275" cy="7477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4" idx="6"/>
            <a:endCxn id="21" idx="6"/>
          </p:cNvCxnSpPr>
          <p:nvPr/>
        </p:nvCxnSpPr>
        <p:spPr>
          <a:xfrm flipH="1" flipV="1">
            <a:off x="2039460" y="2967024"/>
            <a:ext cx="127666" cy="14630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2" idx="4"/>
            <a:endCxn id="21" idx="6"/>
          </p:cNvCxnSpPr>
          <p:nvPr/>
        </p:nvCxnSpPr>
        <p:spPr>
          <a:xfrm flipH="1">
            <a:off x="2039460" y="2251377"/>
            <a:ext cx="1016074" cy="71564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5" idx="2"/>
            <a:endCxn id="24" idx="6"/>
          </p:cNvCxnSpPr>
          <p:nvPr/>
        </p:nvCxnSpPr>
        <p:spPr>
          <a:xfrm flipH="1">
            <a:off x="2167126" y="2892254"/>
            <a:ext cx="1785609" cy="1537855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5" idx="2"/>
            <a:endCxn id="22" idx="4"/>
          </p:cNvCxnSpPr>
          <p:nvPr/>
        </p:nvCxnSpPr>
        <p:spPr>
          <a:xfrm flipH="1" flipV="1">
            <a:off x="3055534" y="2251377"/>
            <a:ext cx="897201" cy="6408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2"/>
            <a:endCxn id="21" idx="6"/>
          </p:cNvCxnSpPr>
          <p:nvPr/>
        </p:nvCxnSpPr>
        <p:spPr>
          <a:xfrm flipH="1" flipV="1">
            <a:off x="2039460" y="2967024"/>
            <a:ext cx="1928249" cy="14630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3" idx="2"/>
            <a:endCxn id="22" idx="4"/>
          </p:cNvCxnSpPr>
          <p:nvPr/>
        </p:nvCxnSpPr>
        <p:spPr>
          <a:xfrm flipH="1" flipV="1">
            <a:off x="3055534" y="2251377"/>
            <a:ext cx="912175" cy="217873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3" idx="2"/>
            <a:endCxn id="24" idx="6"/>
          </p:cNvCxnSpPr>
          <p:nvPr/>
        </p:nvCxnSpPr>
        <p:spPr>
          <a:xfrm flipH="1">
            <a:off x="2167126" y="4430109"/>
            <a:ext cx="1800583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2"/>
            <a:endCxn id="25" idx="2"/>
          </p:cNvCxnSpPr>
          <p:nvPr/>
        </p:nvCxnSpPr>
        <p:spPr>
          <a:xfrm flipH="1" flipV="1">
            <a:off x="3952735" y="2892254"/>
            <a:ext cx="14974" cy="153785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3380" y="2674649"/>
            <a:ext cx="1366080" cy="58475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#FOOD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39460" y="1666627"/>
            <a:ext cx="2032147" cy="58475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#ECOMONDAYS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67709" y="4137734"/>
            <a:ext cx="1761774" cy="58475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#FORASARNEY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1046" y="4137734"/>
            <a:ext cx="1366080" cy="58475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#YOUTUBE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52735" y="2599879"/>
            <a:ext cx="1446306" cy="58475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#CNNFAIL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24" idx="6"/>
            <a:endCxn id="22" idx="4"/>
          </p:cNvCxnSpPr>
          <p:nvPr/>
        </p:nvCxnSpPr>
        <p:spPr>
          <a:xfrm flipV="1">
            <a:off x="2167126" y="2251377"/>
            <a:ext cx="888408" cy="217873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twitter_2week_clusterccdf_top20_CNNFAIL_ccdf__PRESE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18" y="3272565"/>
            <a:ext cx="920699" cy="920699"/>
          </a:xfrm>
          <a:prstGeom prst="rect">
            <a:avLst/>
          </a:prstGeom>
        </p:spPr>
      </p:pic>
      <p:pic>
        <p:nvPicPr>
          <p:cNvPr id="55" name="Picture 54" descr="twitter_3week_clusterccdf_top20_FORASARNEY_ccdf_PRESEN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71" y="3272564"/>
            <a:ext cx="887672" cy="92069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710062" y="330720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,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67709" y="3190095"/>
            <a:ext cx="1980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err="1" smtClean="0">
                <a:latin typeface="Times New Roman"/>
                <a:cs typeface="Times New Roman"/>
              </a:rPr>
              <a:t>P</a:t>
            </a:r>
            <a:r>
              <a:rPr lang="en-US" sz="4800" i="1" baseline="-25000" dirty="0" err="1" smtClean="0">
                <a:latin typeface="Times New Roman"/>
                <a:cs typeface="Times New Roman"/>
              </a:rPr>
              <a:t>Kuiper</a:t>
            </a:r>
            <a:r>
              <a:rPr lang="en-US" sz="4800" dirty="0" smtClean="0">
                <a:latin typeface="Times New Roman"/>
                <a:cs typeface="Times New Roman"/>
              </a:rPr>
              <a:t>(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89812" y="3190095"/>
            <a:ext cx="389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lang="en-US" sz="4800" dirty="0"/>
          </a:p>
        </p:txBody>
      </p:sp>
      <p:sp>
        <p:nvSpPr>
          <p:cNvPr id="61" name="TextBox 60"/>
          <p:cNvSpPr txBox="1"/>
          <p:nvPr/>
        </p:nvSpPr>
        <p:spPr>
          <a:xfrm>
            <a:off x="4801307" y="1189838"/>
            <a:ext cx="4211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00FF"/>
              </a:solidFill>
              <a:latin typeface="Gill Sans Light"/>
              <a:cs typeface="Gill Sans Light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Two sample test of </a:t>
            </a:r>
            <a:b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</a:br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empirical distributions </a:t>
            </a:r>
            <a:r>
              <a:rPr lang="el-GR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Δt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lang="en-US" sz="28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0" y="2771052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1.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5521" y="511705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2</a:t>
            </a:r>
            <a:r>
              <a:rPr lang="en-US" sz="4400" dirty="0" smtClean="0">
                <a:latin typeface="Times New Roman"/>
                <a:cs typeface="Times New Roman"/>
              </a:rPr>
              <a:t>.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07517" y="5237861"/>
            <a:ext cx="85844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ill Sans Light"/>
                <a:cs typeface="Gill Sans Light"/>
              </a:rPr>
              <a:t>Run </a:t>
            </a:r>
            <a:r>
              <a:rPr lang="en-US" sz="3200" b="1" dirty="0" err="1" smtClean="0">
                <a:latin typeface="Gill Sans Light"/>
                <a:cs typeface="Gill Sans Light"/>
              </a:rPr>
              <a:t>Sinkhorn</a:t>
            </a:r>
            <a:r>
              <a:rPr lang="en-US" sz="3200" dirty="0" smtClean="0">
                <a:latin typeface="Gill Sans Light"/>
                <a:cs typeface="Gill Sans Light"/>
              </a:rPr>
              <a:t> probabilistic graph matching algorithm</a:t>
            </a:r>
            <a:endParaRPr lang="en-US" sz="3200" dirty="0">
              <a:latin typeface="Gill Sans Light"/>
              <a:cs typeface="Gill Sans Ligh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607517" y="5790600"/>
            <a:ext cx="63926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ill Sans Light"/>
                <a:cs typeface="Gill Sans Light"/>
              </a:rPr>
              <a:t>(one iteration OK in our experiments)</a:t>
            </a:r>
            <a:endParaRPr lang="en-US" sz="32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91715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/>
      <p:bldP spid="2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6058"/>
            <a:ext cx="3898979" cy="217873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Forecast #B but…</a:t>
            </a:r>
          </a:p>
          <a:p>
            <a:pPr marL="109728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#B has too few seeds</a:t>
            </a:r>
          </a:p>
          <a:p>
            <a:pPr lvl="1"/>
            <a:r>
              <a:rPr lang="en-US" sz="2400" dirty="0" smtClean="0"/>
              <a:t>Earlier example</a:t>
            </a:r>
          </a:p>
          <a:p>
            <a:pPr lvl="2"/>
            <a:r>
              <a:rPr lang="en-US" sz="2400" dirty="0" smtClean="0"/>
              <a:t>#B has 2 seeds total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happens if…</a:t>
            </a:r>
            <a:endParaRPr lang="en-US" sz="3600" dirty="0"/>
          </a:p>
        </p:txBody>
      </p:sp>
      <p:cxnSp>
        <p:nvCxnSpPr>
          <p:cNvPr id="24" name="Straight Arrow Connector 23"/>
          <p:cNvCxnSpPr>
            <a:stCxn id="43" idx="2"/>
            <a:endCxn id="37" idx="6"/>
          </p:cNvCxnSpPr>
          <p:nvPr/>
        </p:nvCxnSpPr>
        <p:spPr>
          <a:xfrm flipH="1">
            <a:off x="4975242" y="1868370"/>
            <a:ext cx="1913275" cy="7477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1" idx="6"/>
            <a:endCxn id="37" idx="6"/>
          </p:cNvCxnSpPr>
          <p:nvPr/>
        </p:nvCxnSpPr>
        <p:spPr>
          <a:xfrm flipH="1" flipV="1">
            <a:off x="4975242" y="1943140"/>
            <a:ext cx="127666" cy="14630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8" idx="4"/>
            <a:endCxn id="37" idx="6"/>
          </p:cNvCxnSpPr>
          <p:nvPr/>
        </p:nvCxnSpPr>
        <p:spPr>
          <a:xfrm flipH="1">
            <a:off x="4975242" y="1227493"/>
            <a:ext cx="933215" cy="71564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3" idx="2"/>
            <a:endCxn id="41" idx="6"/>
          </p:cNvCxnSpPr>
          <p:nvPr/>
        </p:nvCxnSpPr>
        <p:spPr>
          <a:xfrm flipH="1">
            <a:off x="5102908" y="1868370"/>
            <a:ext cx="1785609" cy="1537855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3" idx="2"/>
            <a:endCxn id="38" idx="4"/>
          </p:cNvCxnSpPr>
          <p:nvPr/>
        </p:nvCxnSpPr>
        <p:spPr>
          <a:xfrm flipH="1" flipV="1">
            <a:off x="5908457" y="1227493"/>
            <a:ext cx="980060" cy="6408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0" idx="2"/>
            <a:endCxn id="37" idx="6"/>
          </p:cNvCxnSpPr>
          <p:nvPr/>
        </p:nvCxnSpPr>
        <p:spPr>
          <a:xfrm flipH="1" flipV="1">
            <a:off x="4975242" y="1943140"/>
            <a:ext cx="1928250" cy="14630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0" idx="2"/>
            <a:endCxn id="38" idx="4"/>
          </p:cNvCxnSpPr>
          <p:nvPr/>
        </p:nvCxnSpPr>
        <p:spPr>
          <a:xfrm flipH="1" flipV="1">
            <a:off x="5908457" y="1227493"/>
            <a:ext cx="995035" cy="217873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0" idx="2"/>
            <a:endCxn id="41" idx="6"/>
          </p:cNvCxnSpPr>
          <p:nvPr/>
        </p:nvCxnSpPr>
        <p:spPr>
          <a:xfrm flipH="1">
            <a:off x="5102908" y="3406225"/>
            <a:ext cx="1800584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0" idx="2"/>
            <a:endCxn id="43" idx="2"/>
          </p:cNvCxnSpPr>
          <p:nvPr/>
        </p:nvCxnSpPr>
        <p:spPr>
          <a:xfrm flipH="1" flipV="1">
            <a:off x="6888517" y="1868370"/>
            <a:ext cx="14975" cy="153785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356179" y="1650765"/>
            <a:ext cx="619063" cy="58475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#D</a:t>
            </a:r>
            <a:endParaRPr lang="en-US" sz="1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42145" y="642743"/>
            <a:ext cx="732623" cy="58475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#C</a:t>
            </a:r>
            <a:endParaRPr lang="en-US" sz="1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903492" y="3113850"/>
            <a:ext cx="632753" cy="58475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#B</a:t>
            </a:r>
            <a:endParaRPr lang="en-US" sz="1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524103" y="3113850"/>
            <a:ext cx="578805" cy="58475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#E</a:t>
            </a:r>
            <a:endParaRPr lang="en-US" sz="1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888517" y="1575995"/>
            <a:ext cx="647727" cy="58475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#A</a:t>
            </a:r>
            <a:endParaRPr lang="en-US" sz="14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cxnSp>
        <p:nvCxnSpPr>
          <p:cNvPr id="44" name="Straight Arrow Connector 43"/>
          <p:cNvCxnSpPr>
            <a:stCxn id="41" idx="6"/>
            <a:endCxn id="38" idx="4"/>
          </p:cNvCxnSpPr>
          <p:nvPr/>
        </p:nvCxnSpPr>
        <p:spPr>
          <a:xfrm flipV="1">
            <a:off x="5102908" y="1227493"/>
            <a:ext cx="805549" cy="217873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03492" y="2166211"/>
            <a:ext cx="224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Times New Roman"/>
                <a:cs typeface="Times New Roman"/>
              </a:rPr>
              <a:t>P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Kuiper</a:t>
            </a:r>
            <a:r>
              <a:rPr lang="en-US" sz="2800" i="1" dirty="0" smtClean="0">
                <a:latin typeface="Times New Roman"/>
                <a:cs typeface="Times New Roman"/>
              </a:rPr>
              <a:t>(#B,#A)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 rot="897362">
            <a:off x="5542145" y="3698600"/>
            <a:ext cx="224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Times New Roman"/>
                <a:cs typeface="Times New Roman"/>
              </a:rPr>
              <a:t>P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Kuiper</a:t>
            </a:r>
            <a:r>
              <a:rPr lang="en-US" sz="2800" i="1" dirty="0" smtClean="0">
                <a:latin typeface="Times New Roman"/>
                <a:cs typeface="Times New Roman"/>
              </a:rPr>
              <a:t>(#B,#E)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6646" y="4560195"/>
            <a:ext cx="87243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Times New Roman"/>
                <a:cs typeface="Times New Roman"/>
              </a:rPr>
              <a:t>P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Kuiper</a:t>
            </a:r>
            <a:r>
              <a:rPr lang="en-US" sz="2800" i="1" dirty="0" smtClean="0">
                <a:latin typeface="Times New Roman"/>
                <a:cs typeface="Times New Roman"/>
              </a:rPr>
              <a:t>(#B, * ) ≈ </a:t>
            </a:r>
            <a:r>
              <a:rPr lang="en-US" sz="28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>
                <a:latin typeface="Gill Sans Light"/>
                <a:cs typeface="Gill Sans Light"/>
              </a:rPr>
              <a:t> (lack of evidence)</a:t>
            </a:r>
            <a:br>
              <a:rPr lang="en-US" sz="2800" dirty="0" smtClean="0">
                <a:latin typeface="Gill Sans Light"/>
                <a:cs typeface="Gill Sans Light"/>
              </a:rPr>
            </a:br>
            <a:endParaRPr lang="en-US" sz="2800" dirty="0" smtClean="0">
              <a:latin typeface="Gill Sans Light"/>
              <a:cs typeface="Gill Sans Light"/>
            </a:endParaRPr>
          </a:p>
          <a:p>
            <a:r>
              <a:rPr lang="en-US" sz="2800" b="1" dirty="0" smtClean="0">
                <a:latin typeface="Gill Sans Light"/>
                <a:cs typeface="Gill Sans Light"/>
              </a:rPr>
              <a:t>In practice:</a:t>
            </a:r>
          </a:p>
          <a:p>
            <a:r>
              <a:rPr lang="en-US" sz="2800" dirty="0" smtClean="0">
                <a:latin typeface="Gill Sans Light"/>
                <a:cs typeface="Gill Sans Light"/>
              </a:rPr>
              <a:t>#B has no strong matching preference </a:t>
            </a:r>
            <a:r>
              <a:rPr lang="en-US" sz="2800" i="1" dirty="0" smtClean="0">
                <a:latin typeface="Times New Roman"/>
                <a:cs typeface="Times New Roman"/>
              </a:rPr>
              <a:t>≈ </a:t>
            </a:r>
            <a:r>
              <a:rPr lang="en-US" sz="2800" dirty="0" smtClean="0">
                <a:latin typeface="Gill Sans Light"/>
                <a:cs typeface="Gill Sans Light"/>
              </a:rPr>
              <a:t>Uniform prediction</a:t>
            </a:r>
            <a:endParaRPr lang="en-US" sz="28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98356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672" y="1103030"/>
            <a:ext cx="8229600" cy="45442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Probability amplifier parameter </a:t>
            </a:r>
            <a:r>
              <a:rPr lang="en-US" sz="2800" dirty="0" smtClean="0">
                <a:solidFill>
                  <a:srgbClr val="0000FF"/>
                </a:solidFill>
              </a:rPr>
              <a:t>α</a:t>
            </a:r>
            <a:r>
              <a:rPr lang="en-US" sz="2800" baseline="30000" dirty="0" smtClean="0"/>
              <a:t> </a:t>
            </a:r>
          </a:p>
          <a:p>
            <a:r>
              <a:rPr lang="en-US" sz="2800" dirty="0" smtClean="0"/>
              <a:t>Trivial to optimize </a:t>
            </a:r>
            <a:r>
              <a:rPr lang="en-US" sz="2800" dirty="0" smtClean="0">
                <a:solidFill>
                  <a:srgbClr val="0000FF"/>
                </a:solidFill>
              </a:rPr>
              <a:t>α </a:t>
            </a:r>
            <a:r>
              <a:rPr lang="en-US" sz="2800" dirty="0" smtClean="0"/>
              <a:t>from data (details in paper)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Improving Outlier Forecasts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740920" y="2387179"/>
            <a:ext cx="8162120" cy="2119894"/>
            <a:chOff x="-69471" y="1835105"/>
            <a:chExt cx="10652348" cy="2615092"/>
          </a:xfrm>
        </p:grpSpPr>
        <p:cxnSp>
          <p:nvCxnSpPr>
            <p:cNvPr id="6" name="Straight Arrow Connector 5"/>
            <p:cNvCxnSpPr>
              <a:stCxn id="12" idx="2"/>
              <a:endCxn id="10" idx="5"/>
            </p:cNvCxnSpPr>
            <p:nvPr/>
          </p:nvCxnSpPr>
          <p:spPr>
            <a:xfrm flipH="1" flipV="1">
              <a:off x="1726670" y="2897971"/>
              <a:ext cx="1479946" cy="11482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2" idx="1"/>
              <a:endCxn id="11" idx="4"/>
            </p:cNvCxnSpPr>
            <p:nvPr/>
          </p:nvCxnSpPr>
          <p:spPr>
            <a:xfrm flipH="1" flipV="1">
              <a:off x="3206617" y="2549539"/>
              <a:ext cx="422428" cy="1244106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13" idx="6"/>
            </p:cNvCxnSpPr>
            <p:nvPr/>
          </p:nvCxnSpPr>
          <p:spPr>
            <a:xfrm flipH="1">
              <a:off x="2010641" y="4046236"/>
              <a:ext cx="1195974" cy="46743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0"/>
              <a:endCxn id="14" idx="3"/>
            </p:cNvCxnSpPr>
            <p:nvPr/>
          </p:nvCxnSpPr>
          <p:spPr>
            <a:xfrm flipV="1">
              <a:off x="4648879" y="2802130"/>
              <a:ext cx="253553" cy="886889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1563" y="2288163"/>
              <a:ext cx="1939078" cy="7144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#FOOD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64354" y="1835105"/>
              <a:ext cx="2884525" cy="7144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#ECOMONDAYS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06616" y="3689019"/>
              <a:ext cx="2884525" cy="7144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#FORASARNEY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69471" y="3735762"/>
              <a:ext cx="2080112" cy="7144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#YOUTUBE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623015" y="2192322"/>
              <a:ext cx="1907984" cy="71443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#CNNFAIL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2983" y="3043592"/>
              <a:ext cx="5719894" cy="62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∝ P</a:t>
              </a:r>
              <a:r>
                <a:rPr lang="en-US" sz="2000" dirty="0"/>
                <a:t>[</a:t>
              </a:r>
              <a:r>
                <a:rPr lang="en-US" sz="2000" dirty="0" smtClean="0"/>
                <a:t>#FORASARNEY = #CNNFAIL]</a:t>
              </a:r>
              <a:r>
                <a:rPr lang="en-US" sz="4000" baseline="30000" dirty="0" smtClean="0">
                  <a:solidFill>
                    <a:srgbClr val="0000FF"/>
                  </a:solidFill>
                </a:rPr>
                <a:t>α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534779" y="1973072"/>
              <a:ext cx="2194855" cy="1122683"/>
            </a:xfrm>
            <a:custGeom>
              <a:avLst/>
              <a:gdLst>
                <a:gd name="connsiteX0" fmla="*/ 1968419 w 2314913"/>
                <a:gd name="connsiteY0" fmla="*/ 158763 h 1498123"/>
                <a:gd name="connsiteX1" fmla="*/ 369530 w 2314913"/>
                <a:gd name="connsiteY1" fmla="*/ 147423 h 1498123"/>
                <a:gd name="connsiteX2" fmla="*/ 52020 w 2314913"/>
                <a:gd name="connsiteY2" fmla="*/ 1190724 h 1498123"/>
                <a:gd name="connsiteX3" fmla="*/ 1174644 w 2314913"/>
                <a:gd name="connsiteY3" fmla="*/ 1496910 h 1498123"/>
                <a:gd name="connsiteX4" fmla="*/ 2240570 w 2314913"/>
                <a:gd name="connsiteY4" fmla="*/ 1111342 h 1498123"/>
                <a:gd name="connsiteX5" fmla="*/ 2138513 w 2314913"/>
                <a:gd name="connsiteY5" fmla="*/ 396908 h 1498123"/>
                <a:gd name="connsiteX6" fmla="*/ 1446796 w 2314913"/>
                <a:gd name="connsiteY6" fmla="*/ 0 h 149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4913" h="1498123">
                  <a:moveTo>
                    <a:pt x="1968419" y="158763"/>
                  </a:moveTo>
                  <a:cubicBezTo>
                    <a:pt x="1328674" y="67096"/>
                    <a:pt x="688930" y="-24570"/>
                    <a:pt x="369530" y="147423"/>
                  </a:cubicBezTo>
                  <a:cubicBezTo>
                    <a:pt x="50130" y="319416"/>
                    <a:pt x="-82166" y="965810"/>
                    <a:pt x="52020" y="1190724"/>
                  </a:cubicBezTo>
                  <a:cubicBezTo>
                    <a:pt x="186206" y="1415639"/>
                    <a:pt x="809886" y="1510140"/>
                    <a:pt x="1174644" y="1496910"/>
                  </a:cubicBezTo>
                  <a:cubicBezTo>
                    <a:pt x="1539402" y="1483680"/>
                    <a:pt x="2079925" y="1294676"/>
                    <a:pt x="2240570" y="1111342"/>
                  </a:cubicBezTo>
                  <a:cubicBezTo>
                    <a:pt x="2401215" y="928008"/>
                    <a:pt x="2270809" y="582132"/>
                    <a:pt x="2138513" y="396908"/>
                  </a:cubicBezTo>
                  <a:cubicBezTo>
                    <a:pt x="2006217" y="211684"/>
                    <a:pt x="1446796" y="0"/>
                    <a:pt x="1446796" y="0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40920" y="4862491"/>
            <a:ext cx="64079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α</a:t>
            </a:r>
            <a:r>
              <a:rPr lang="en-US" sz="3200" dirty="0" smtClean="0">
                <a:solidFill>
                  <a:prstClr val="black"/>
                </a:solidFill>
                <a:latin typeface="Gill Sans Light"/>
                <a:cs typeface="Gill Sans Light"/>
              </a:rPr>
              <a:t>=0  (uninformed “average” forecast)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Gill Sans Light"/>
                <a:cs typeface="Gill Sans Light"/>
              </a:rPr>
              <a:t>…</a:t>
            </a:r>
          </a:p>
          <a:p>
            <a:pPr lvl="0"/>
            <a:r>
              <a:rPr lang="en-US" sz="32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α</a:t>
            </a:r>
            <a:r>
              <a:rPr lang="en-US" sz="3200" dirty="0" smtClean="0">
                <a:solidFill>
                  <a:prstClr val="black"/>
                </a:solidFill>
                <a:latin typeface="Gill Sans Light"/>
                <a:cs typeface="Gill Sans Light"/>
              </a:rPr>
              <a:t>→∞  (extreme outlier </a:t>
            </a:r>
            <a:r>
              <a:rPr lang="en-US" sz="3200" dirty="0">
                <a:solidFill>
                  <a:prstClr val="black"/>
                </a:solidFill>
                <a:latin typeface="Gill Sans Light"/>
                <a:cs typeface="Gill Sans Light"/>
              </a:rPr>
              <a:t>forecast</a:t>
            </a:r>
            <a:r>
              <a:rPr lang="en-US" sz="3200" dirty="0" smtClean="0">
                <a:solidFill>
                  <a:prstClr val="black"/>
                </a:solidFill>
                <a:latin typeface="Gill Sans Light"/>
                <a:cs typeface="Gill Sans Light"/>
              </a:rPr>
              <a:t>)</a:t>
            </a:r>
            <a:endParaRPr lang="en-US" sz="3200" dirty="0">
              <a:solidFill>
                <a:prstClr val="black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8405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1312"/>
            <a:ext cx="8190072" cy="2178417"/>
          </a:xfrm>
        </p:spPr>
        <p:txBody>
          <a:bodyPr>
            <a:normAutofit/>
          </a:bodyPr>
          <a:lstStyle/>
          <a:p>
            <a:r>
              <a:rPr lang="en-US" dirty="0" smtClean="0"/>
              <a:t>9 types of time-varying branching processes, 10 of each</a:t>
            </a:r>
          </a:p>
          <a:p>
            <a:pPr lvl="1"/>
            <a:r>
              <a:rPr lang="en-US" sz="2400" dirty="0" smtClean="0"/>
              <a:t>Birth cascade seeds: </a:t>
            </a:r>
            <a:r>
              <a:rPr lang="en-US" sz="2400" dirty="0" err="1" smtClean="0"/>
              <a:t>PoissonProcess</a:t>
            </a:r>
            <a:r>
              <a:rPr lang="en-US" sz="2400" dirty="0" smtClean="0"/>
              <a:t>(</a:t>
            </a:r>
            <a:r>
              <a:rPr lang="en-US" sz="2400" i="1" dirty="0" err="1" smtClean="0">
                <a:latin typeface="Times"/>
                <a:cs typeface="Times"/>
              </a:rPr>
              <a:t>ɣ</a:t>
            </a:r>
            <a:r>
              <a:rPr lang="en-US" sz="2400" i="1" baseline="-25000" dirty="0" err="1" smtClean="0">
                <a:latin typeface="Times"/>
                <a:cs typeface="Times"/>
              </a:rPr>
              <a:t>i</a:t>
            </a:r>
            <a:r>
              <a:rPr lang="en-US" sz="2400" i="1" dirty="0" smtClean="0">
                <a:latin typeface="Times"/>
                <a:cs typeface="Times"/>
              </a:rPr>
              <a:t>(t)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dirty="0"/>
              <a:t>n</a:t>
            </a:r>
            <a:r>
              <a:rPr lang="en-US" dirty="0" smtClean="0"/>
              <a:t>o. children ~ </a:t>
            </a:r>
            <a:r>
              <a:rPr lang="en-US" dirty="0" err="1" smtClean="0"/>
              <a:t>i.i.d</a:t>
            </a:r>
            <a:r>
              <a:rPr lang="en-US" dirty="0" smtClean="0"/>
              <a:t>. log-Normal(</a:t>
            </a:r>
            <a:r>
              <a:rPr lang="en-US" i="1" dirty="0" err="1" smtClean="0">
                <a:latin typeface="Times"/>
                <a:cs typeface="Times"/>
              </a:rPr>
              <a:t>μ</a:t>
            </a:r>
            <a:r>
              <a:rPr lang="en-US" i="1" baseline="-25000" dirty="0" err="1" smtClean="0">
                <a:latin typeface="Times"/>
                <a:cs typeface="Times"/>
              </a:rPr>
              <a:t>i</a:t>
            </a:r>
            <a:r>
              <a:rPr lang="en-US" i="1" dirty="0" smtClean="0">
                <a:latin typeface="Times"/>
                <a:cs typeface="Times"/>
              </a:rPr>
              <a:t>(t),</a:t>
            </a:r>
            <a:r>
              <a:rPr lang="en-US" i="1" dirty="0" err="1" smtClean="0">
                <a:latin typeface="Times"/>
                <a:cs typeface="Times"/>
              </a:rPr>
              <a:t>σ</a:t>
            </a:r>
            <a:r>
              <a:rPr lang="en-US" i="1" baseline="-25000" dirty="0" err="1" smtClean="0">
                <a:latin typeface="Times"/>
                <a:cs typeface="Times"/>
              </a:rPr>
              <a:t>i</a:t>
            </a:r>
            <a:r>
              <a:rPr lang="en-US" i="1" dirty="0" smtClean="0">
                <a:latin typeface="Times"/>
                <a:cs typeface="Times"/>
              </a:rPr>
              <a:t>(t)</a:t>
            </a:r>
            <a:r>
              <a:rPr lang="en-US" dirty="0" smtClean="0"/>
              <a:t>)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Results (Branching Process Simulation)</a:t>
            </a:r>
            <a:endParaRPr lang="en-US" sz="32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29851" y="3221173"/>
            <a:ext cx="1939078" cy="11545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US" dirty="0" smtClean="0"/>
              <a:t>Small</a:t>
            </a:r>
            <a:br>
              <a:rPr lang="en-US" dirty="0" smtClean="0"/>
            </a:br>
            <a:r>
              <a:rPr lang="en-US" dirty="0" smtClean="0"/>
              <a:t>size increase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21458" y="3221173"/>
            <a:ext cx="1859700" cy="11545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US" dirty="0" smtClean="0"/>
              <a:t>Small</a:t>
            </a:r>
            <a:br>
              <a:rPr lang="en-US" dirty="0" smtClean="0"/>
            </a:br>
            <a:r>
              <a:rPr lang="en-US" dirty="0" smtClean="0"/>
              <a:t>size decrease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645027" y="3221173"/>
            <a:ext cx="1893720" cy="11545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US" dirty="0" smtClean="0"/>
              <a:t>Large</a:t>
            </a:r>
            <a:br>
              <a:rPr lang="en-US" dirty="0" smtClean="0"/>
            </a:br>
            <a:r>
              <a:rPr lang="en-US" dirty="0" smtClean="0"/>
              <a:t>size increase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6" y="3954305"/>
            <a:ext cx="8231507" cy="2733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6550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June 1 </a:t>
            </a:r>
            <a:r>
              <a:rPr lang="en-US" dirty="0"/>
              <a:t>to December </a:t>
            </a:r>
            <a:r>
              <a:rPr lang="en-US" dirty="0" smtClean="0"/>
              <a:t>31, 2009 (7 months) </a:t>
            </a:r>
            <a:br>
              <a:rPr lang="en-US" dirty="0" smtClean="0"/>
            </a:br>
            <a:r>
              <a:rPr lang="en-US" dirty="0" smtClean="0"/>
              <a:t>[Yang et al. 2011] &amp; Twitter network [</a:t>
            </a:r>
            <a:r>
              <a:rPr lang="en-US" dirty="0" err="1" smtClean="0"/>
              <a:t>Kwak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2010]. </a:t>
            </a:r>
          </a:p>
          <a:p>
            <a:endParaRPr lang="en-US" dirty="0"/>
          </a:p>
          <a:p>
            <a:r>
              <a:rPr lang="en-US" dirty="0" smtClean="0"/>
              <a:t>Disambiguation of #</a:t>
            </a:r>
            <a:r>
              <a:rPr lang="en-US" dirty="0" err="1" smtClean="0"/>
              <a:t>hashtag</a:t>
            </a:r>
            <a:r>
              <a:rPr lang="en-US" dirty="0" smtClean="0"/>
              <a:t> seed (see paper)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Twitter Data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46202" y="2918567"/>
            <a:ext cx="4565385" cy="2901503"/>
            <a:chOff x="2346202" y="2918567"/>
            <a:chExt cx="4565385" cy="2901503"/>
          </a:xfrm>
        </p:grpSpPr>
        <p:pic>
          <p:nvPicPr>
            <p:cNvPr id="5" name="Picture 4" descr="NNID_example.png"/>
            <p:cNvPicPr>
              <a:picLocks noChangeAspect="1"/>
            </p:cNvPicPr>
            <p:nvPr/>
          </p:nvPicPr>
          <p:blipFill rotWithShape="1">
            <a:blip r:embed="rId3">
              <a:alphaModFix amt="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9"/>
            <a:stretch/>
          </p:blipFill>
          <p:spPr>
            <a:xfrm>
              <a:off x="2722884" y="2918567"/>
              <a:ext cx="4188703" cy="290150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346202" y="5294839"/>
              <a:ext cx="495070" cy="525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275" y="5884642"/>
            <a:ext cx="909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OK to mistakenly merge multiple independent cascades into one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46226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Twitter Data Results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55" y="1614880"/>
            <a:ext cx="2802831" cy="2802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5" y="1442533"/>
            <a:ext cx="3065393" cy="3065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46" y="1534066"/>
            <a:ext cx="2973860" cy="2973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81" y="4598325"/>
            <a:ext cx="2885484" cy="2174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0677" y="181186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#FORASARNEY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7292" y="1730278"/>
            <a:ext cx="186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#ECOMONDAYS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36456" y="4794390"/>
            <a:ext cx="55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#FB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0510" y="1806477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#CNNFAIL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1909" y="5230091"/>
            <a:ext cx="290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Forecast Cascade Size</a:t>
            </a:r>
            <a:br>
              <a:rPr lang="en-US" sz="2400" dirty="0" smtClean="0">
                <a:latin typeface="Gill Sans Light"/>
                <a:cs typeface="Gill Sans Light"/>
              </a:rPr>
            </a:br>
            <a:r>
              <a:rPr lang="en-US" sz="2400" dirty="0" smtClean="0">
                <a:latin typeface="Gill Sans Light"/>
                <a:cs typeface="Gill Sans Light"/>
              </a:rPr>
              <a:t>Standard Deviation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170162" y="5147193"/>
            <a:ext cx="146706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Standard Dev.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1208948" y="3937001"/>
            <a:ext cx="975451" cy="395746"/>
          </a:xfrm>
          <a:custGeom>
            <a:avLst/>
            <a:gdLst>
              <a:gd name="connsiteX0" fmla="*/ 1968419 w 2314913"/>
              <a:gd name="connsiteY0" fmla="*/ 158763 h 1498123"/>
              <a:gd name="connsiteX1" fmla="*/ 369530 w 2314913"/>
              <a:gd name="connsiteY1" fmla="*/ 147423 h 1498123"/>
              <a:gd name="connsiteX2" fmla="*/ 52020 w 2314913"/>
              <a:gd name="connsiteY2" fmla="*/ 1190724 h 1498123"/>
              <a:gd name="connsiteX3" fmla="*/ 1174644 w 2314913"/>
              <a:gd name="connsiteY3" fmla="*/ 1496910 h 1498123"/>
              <a:gd name="connsiteX4" fmla="*/ 2240570 w 2314913"/>
              <a:gd name="connsiteY4" fmla="*/ 1111342 h 1498123"/>
              <a:gd name="connsiteX5" fmla="*/ 2138513 w 2314913"/>
              <a:gd name="connsiteY5" fmla="*/ 396908 h 1498123"/>
              <a:gd name="connsiteX6" fmla="*/ 1446796 w 2314913"/>
              <a:gd name="connsiteY6" fmla="*/ 0 h 149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4913" h="1498123">
                <a:moveTo>
                  <a:pt x="1968419" y="158763"/>
                </a:moveTo>
                <a:cubicBezTo>
                  <a:pt x="1328674" y="67096"/>
                  <a:pt x="688930" y="-24570"/>
                  <a:pt x="369530" y="147423"/>
                </a:cubicBezTo>
                <a:cubicBezTo>
                  <a:pt x="50130" y="319416"/>
                  <a:pt x="-82166" y="965810"/>
                  <a:pt x="52020" y="1190724"/>
                </a:cubicBezTo>
                <a:cubicBezTo>
                  <a:pt x="186206" y="1415639"/>
                  <a:pt x="809886" y="1510140"/>
                  <a:pt x="1174644" y="1496910"/>
                </a:cubicBezTo>
                <a:cubicBezTo>
                  <a:pt x="1539402" y="1483680"/>
                  <a:pt x="2079925" y="1294676"/>
                  <a:pt x="2240570" y="1111342"/>
                </a:cubicBezTo>
                <a:cubicBezTo>
                  <a:pt x="2401215" y="928008"/>
                  <a:pt x="2270809" y="582132"/>
                  <a:pt x="2138513" y="396908"/>
                </a:cubicBezTo>
                <a:cubicBezTo>
                  <a:pt x="2006217" y="211684"/>
                  <a:pt x="1446796" y="0"/>
                  <a:pt x="1446796" y="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7" y="1811866"/>
            <a:ext cx="3956440" cy="222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 rot="16200000">
            <a:off x="-828400" y="2543028"/>
            <a:ext cx="232627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7338" lvl="3" algn="ctr">
              <a:spcBef>
                <a:spcPts val="350"/>
              </a:spcBef>
              <a:buClr>
                <a:srgbClr val="244A58"/>
              </a:buClr>
            </a:pPr>
            <a:r>
              <a:rPr lang="en-US" sz="2400" b="1" dirty="0">
                <a:solidFill>
                  <a:prstClr val="black"/>
                </a:solidFill>
                <a:latin typeface="Gill Sans Light"/>
                <a:cs typeface="Gill Sans Light"/>
              </a:rPr>
              <a:t>Avg. Cascade Size</a:t>
            </a:r>
          </a:p>
        </p:txBody>
      </p:sp>
      <p:sp>
        <p:nvSpPr>
          <p:cNvPr id="2" name="TextBox 1"/>
          <p:cNvSpPr txBox="1"/>
          <p:nvPr/>
        </p:nvSpPr>
        <p:spPr>
          <a:xfrm rot="19494046">
            <a:off x="-93397" y="4349086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3 weeks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9494046">
            <a:off x="439382" y="4392431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8 weeks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5466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1890"/>
            <a:ext cx="8432538" cy="50511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Outputs prediction uncertainty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Can deal with complexities of social media cascades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Any stochastic process (model-free)</a:t>
            </a:r>
          </a:p>
          <a:p>
            <a:pPr lvl="1">
              <a:lnSpc>
                <a:spcPct val="120000"/>
              </a:lnSpc>
            </a:pPr>
            <a:r>
              <a:rPr lang="en-US" sz="2400" smtClean="0">
                <a:solidFill>
                  <a:srgbClr val="FF0000"/>
                </a:solidFill>
              </a:rPr>
              <a:t>But seeds </a:t>
            </a:r>
            <a:r>
              <a:rPr lang="en-US" sz="2400" dirty="0" smtClean="0">
                <a:solidFill>
                  <a:srgbClr val="FF0000"/>
                </a:solidFill>
              </a:rPr>
              <a:t>must be </a:t>
            </a:r>
            <a:r>
              <a:rPr lang="en-US" sz="2400" dirty="0">
                <a:solidFill>
                  <a:srgbClr val="FF0000"/>
                </a:solidFill>
              </a:rPr>
              <a:t>independent </a:t>
            </a:r>
          </a:p>
          <a:p>
            <a:pPr>
              <a:lnSpc>
                <a:spcPct val="120000"/>
              </a:lnSpc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Easy to compute &amp; understand</a:t>
            </a:r>
          </a:p>
          <a:p>
            <a:pPr>
              <a:lnSpc>
                <a:spcPct val="120000"/>
              </a:lnSpc>
            </a:pP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Understand why decision was made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Shows which </a:t>
            </a:r>
            <a:r>
              <a:rPr lang="en-US" sz="2400" dirty="0">
                <a:solidFill>
                  <a:srgbClr val="FF0000"/>
                </a:solidFill>
              </a:rPr>
              <a:t>cascades in training data are </a:t>
            </a:r>
            <a:r>
              <a:rPr lang="en-US" sz="2400" dirty="0" smtClean="0">
                <a:solidFill>
                  <a:srgbClr val="FF0000"/>
                </a:solidFill>
              </a:rPr>
              <a:t>similar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S.E.D. Properties</a:t>
            </a:r>
            <a:endParaRPr lang="en-US" sz="32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199" y="1099442"/>
            <a:ext cx="7948231" cy="11407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28643" y="1840279"/>
            <a:ext cx="247534" cy="629570"/>
            <a:chOff x="6123805" y="3303893"/>
            <a:chExt cx="247534" cy="903996"/>
          </a:xfrm>
        </p:grpSpPr>
        <p:sp>
          <p:nvSpPr>
            <p:cNvPr id="21" name="Rectangle 20"/>
            <p:cNvSpPr/>
            <p:nvPr/>
          </p:nvSpPr>
          <p:spPr>
            <a:xfrm>
              <a:off x="6123805" y="3449179"/>
              <a:ext cx="247534" cy="484284"/>
            </a:xfrm>
            <a:prstGeom prst="rect">
              <a:avLst/>
            </a:prstGeom>
            <a:ln w="190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123805" y="3626749"/>
              <a:ext cx="247534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2"/>
            </p:cNvCxnSpPr>
            <p:nvPr/>
          </p:nvCxnSpPr>
          <p:spPr>
            <a:xfrm>
              <a:off x="6247572" y="3933463"/>
              <a:ext cx="0" cy="263665"/>
            </a:xfrm>
            <a:prstGeom prst="line">
              <a:avLst/>
            </a:prstGeom>
            <a:ln w="19050" cmpd="sng">
              <a:solidFill>
                <a:srgbClr val="40404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1" idx="0"/>
            </p:cNvCxnSpPr>
            <p:nvPr/>
          </p:nvCxnSpPr>
          <p:spPr>
            <a:xfrm>
              <a:off x="6247572" y="3303893"/>
              <a:ext cx="0" cy="145286"/>
            </a:xfrm>
            <a:prstGeom prst="line">
              <a:avLst/>
            </a:prstGeom>
            <a:ln w="19050" cmpd="sng">
              <a:solidFill>
                <a:srgbClr val="40404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77618" y="3303893"/>
              <a:ext cx="152400" cy="0"/>
            </a:xfrm>
            <a:prstGeom prst="line">
              <a:avLst/>
            </a:prstGeom>
            <a:ln w="19050" cmpd="sng">
              <a:solidFill>
                <a:srgbClr val="40404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171372" y="4207889"/>
              <a:ext cx="152400" cy="0"/>
            </a:xfrm>
            <a:prstGeom prst="line">
              <a:avLst/>
            </a:prstGeom>
            <a:ln w="19050" cmpd="sng">
              <a:solidFill>
                <a:srgbClr val="40404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-312109" y="1840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8822" y="17111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</a:rPr>
              <a:t>✔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4304" y="25846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</a:rPr>
              <a:t>✔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79829" y="438359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</a:rPr>
              <a:t>✔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40315" y="523417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</a:rPr>
              <a:t>✔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135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8" y="4748629"/>
            <a:ext cx="2072820" cy="207282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5333"/>
            <a:ext cx="8555832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Big Data Paradox</a:t>
            </a:r>
            <a:r>
              <a:rPr lang="en-US" sz="2800" dirty="0" smtClean="0"/>
              <a:t>: Cascade size forecast problem show </a:t>
            </a:r>
            <a:r>
              <a:rPr lang="en-US" sz="2800" b="1" dirty="0" smtClean="0"/>
              <a:t>sharp </a:t>
            </a:r>
            <a:r>
              <a:rPr lang="en-US" sz="2800" b="1" dirty="0"/>
              <a:t>loss </a:t>
            </a:r>
            <a:r>
              <a:rPr lang="en-US" sz="2800" dirty="0"/>
              <a:t>of </a:t>
            </a:r>
            <a:r>
              <a:rPr lang="en-US" sz="2800" dirty="0" smtClean="0"/>
              <a:t>accuracy beyond </a:t>
            </a:r>
            <a:r>
              <a:rPr lang="en-US" sz="2800" b="1" dirty="0" smtClean="0"/>
              <a:t>training</a:t>
            </a:r>
            <a:r>
              <a:rPr lang="en-US" sz="2800" dirty="0" smtClean="0"/>
              <a:t> data time </a:t>
            </a:r>
            <a:r>
              <a:rPr lang="en-US" sz="2800" b="1" dirty="0" smtClean="0"/>
              <a:t>horizon</a:t>
            </a:r>
            <a:endParaRPr lang="en-US" sz="2800" b="1" dirty="0"/>
          </a:p>
          <a:p>
            <a:pPr marL="109728" indent="0">
              <a:buNone/>
            </a:pP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“NP-hard” – brute force does not scale</a:t>
            </a:r>
            <a:b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“Big Data Paradox” – unbiased estimation does not scale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sz="2800" dirty="0" smtClean="0"/>
          </a:p>
          <a:p>
            <a:r>
              <a:rPr lang="en-US" sz="2800" b="1" dirty="0" smtClean="0"/>
              <a:t>SED → Forecast directly from data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Matching algorithm for stochastic processes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Forecast takes into account amount of evidence in data</a:t>
            </a:r>
          </a:p>
          <a:p>
            <a:pPr lvl="1"/>
            <a:r>
              <a:rPr lang="en-US" sz="2800" dirty="0" smtClean="0"/>
              <a:t>Adding rich cascade features possible through </a:t>
            </a:r>
            <a:br>
              <a:rPr lang="en-US" sz="2800" dirty="0" smtClean="0"/>
            </a:br>
            <a:r>
              <a:rPr lang="en-US" sz="2800" dirty="0" smtClean="0"/>
              <a:t>kernel two-sample test (</a:t>
            </a:r>
            <a:r>
              <a:rPr lang="en-US" sz="2800" dirty="0" err="1"/>
              <a:t>Gretton</a:t>
            </a:r>
            <a:r>
              <a:rPr lang="en-US" sz="2800" dirty="0"/>
              <a:t> </a:t>
            </a:r>
            <a:r>
              <a:rPr lang="en-US" sz="2800" dirty="0" smtClean="0"/>
              <a:t>et al. 2012)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56439" y="5237238"/>
            <a:ext cx="2385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Thank you!</a:t>
            </a:r>
            <a:endParaRPr lang="en-US" sz="40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8772" y="486790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#FORASARNEY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724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39910" y="1227492"/>
            <a:ext cx="4218858" cy="5630508"/>
          </a:xfrm>
        </p:spPr>
        <p:txBody>
          <a:bodyPr>
            <a:normAutofit/>
          </a:bodyPr>
          <a:lstStyle/>
          <a:p>
            <a:r>
              <a:rPr lang="en-US" dirty="0" smtClean="0"/>
              <a:t>Predict size of one cascade (one sample path)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Can </a:t>
            </a:r>
            <a:r>
              <a:rPr lang="en-US" b="1" dirty="0">
                <a:solidFill>
                  <a:srgbClr val="0000FF"/>
                </a:solidFill>
              </a:rPr>
              <a:t>cascades be predicted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(Cheng et al.</a:t>
            </a:r>
            <a:r>
              <a:rPr lang="fr-FR" dirty="0" smtClean="0">
                <a:solidFill>
                  <a:srgbClr val="0000FF"/>
                </a:solidFill>
              </a:rPr>
              <a:t>’</a:t>
            </a:r>
            <a:r>
              <a:rPr lang="en-US" dirty="0">
                <a:solidFill>
                  <a:srgbClr val="0000FF"/>
                </a:solidFill>
              </a:rPr>
              <a:t>14)</a:t>
            </a:r>
          </a:p>
          <a:p>
            <a:pPr lvl="2"/>
            <a:r>
              <a:rPr lang="en-US" b="1" dirty="0"/>
              <a:t>Input:</a:t>
            </a:r>
            <a:r>
              <a:rPr lang="en-US" dirty="0"/>
              <a:t> </a:t>
            </a:r>
            <a:r>
              <a:rPr lang="en-US" dirty="0" smtClean="0"/>
              <a:t>Cascade &amp; user features</a:t>
            </a:r>
            <a:endParaRPr lang="en-US" dirty="0"/>
          </a:p>
          <a:p>
            <a:pPr lvl="2"/>
            <a:r>
              <a:rPr lang="en-US" b="1" dirty="0"/>
              <a:t>Output:</a:t>
            </a:r>
            <a:r>
              <a:rPr lang="en-US" dirty="0"/>
              <a:t> Cascade doubles size</a:t>
            </a:r>
            <a:r>
              <a:rPr lang="en-US" dirty="0">
                <a:latin typeface="Times New Roman"/>
                <a:cs typeface="Times New Roman"/>
              </a:rPr>
              <a:t>?</a:t>
            </a:r>
            <a:r>
              <a:rPr lang="en-US" dirty="0"/>
              <a:t> {</a:t>
            </a:r>
            <a:r>
              <a:rPr lang="en-US" b="1" dirty="0"/>
              <a:t>Yes</a:t>
            </a:r>
            <a:r>
              <a:rPr lang="en-US" dirty="0"/>
              <a:t>, </a:t>
            </a:r>
            <a:r>
              <a:rPr lang="en-US" b="1" dirty="0"/>
              <a:t>No</a:t>
            </a:r>
            <a:r>
              <a:rPr lang="en-US" dirty="0" smtClean="0"/>
              <a:t>}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0904"/>
            <a:ext cx="8229600" cy="570596"/>
          </a:xfrm>
        </p:spPr>
        <p:txBody>
          <a:bodyPr>
            <a:noAutofit/>
          </a:bodyPr>
          <a:lstStyle/>
          <a:p>
            <a:r>
              <a:rPr lang="en-US" sz="3200" dirty="0" smtClean="0"/>
              <a:t>Background: Cascade Predictions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 rot="2039710">
            <a:off x="1854082" y="5131776"/>
            <a:ext cx="346097" cy="324572"/>
            <a:chOff x="5435010" y="2259993"/>
            <a:chExt cx="634980" cy="591902"/>
          </a:xfrm>
        </p:grpSpPr>
        <p:sp>
          <p:nvSpPr>
            <p:cNvPr id="16" name="Oval 15"/>
            <p:cNvSpPr/>
            <p:nvPr/>
          </p:nvSpPr>
          <p:spPr>
            <a:xfrm>
              <a:off x="5435010" y="2259993"/>
              <a:ext cx="634980" cy="59190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21106" y="2346088"/>
              <a:ext cx="127829" cy="145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22838" y="2627632"/>
              <a:ext cx="127829" cy="145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598172" y="2476964"/>
              <a:ext cx="127829" cy="145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56058" y="2652618"/>
              <a:ext cx="109728" cy="10972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6" idx="0"/>
              <a:endCxn id="16" idx="4"/>
            </p:cNvCxnSpPr>
            <p:nvPr/>
          </p:nvCxnSpPr>
          <p:spPr>
            <a:xfrm>
              <a:off x="5752500" y="2259993"/>
              <a:ext cx="0" cy="591902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803980" y="2492920"/>
              <a:ext cx="109728" cy="10972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81046" y="2387032"/>
              <a:ext cx="109728" cy="109728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67555" y="4467500"/>
            <a:ext cx="2320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Leskovec</a:t>
            </a:r>
            <a:r>
              <a:rPr lang="en-US" dirty="0"/>
              <a:t> et al. 2009]</a:t>
            </a:r>
          </a:p>
          <a:p>
            <a:r>
              <a:rPr lang="en-US" dirty="0" smtClean="0"/>
              <a:t>[Matsubara et al. 2012]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73839" y="3165330"/>
            <a:ext cx="3107117" cy="1331866"/>
            <a:chOff x="5573839" y="3299782"/>
            <a:chExt cx="3107117" cy="1331866"/>
          </a:xfrm>
        </p:grpSpPr>
        <p:grpSp>
          <p:nvGrpSpPr>
            <p:cNvPr id="12" name="Group 11"/>
            <p:cNvGrpSpPr/>
            <p:nvPr/>
          </p:nvGrpSpPr>
          <p:grpSpPr>
            <a:xfrm>
              <a:off x="6837916" y="3299782"/>
              <a:ext cx="1843040" cy="934876"/>
              <a:chOff x="5652854" y="2002242"/>
              <a:chExt cx="3347957" cy="93487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5652854" y="2914437"/>
                <a:ext cx="3347957" cy="22681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657839" y="2002242"/>
                <a:ext cx="0" cy="912195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573839" y="3522001"/>
              <a:ext cx="10365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latin typeface="Gill Sans Light"/>
                  <a:cs typeface="Gill Sans Light"/>
                </a:rPr>
                <a:t>infection</a:t>
              </a:r>
              <a:br>
                <a:rPr lang="en-US" sz="2000" dirty="0" smtClean="0">
                  <a:latin typeface="Gill Sans Light"/>
                  <a:cs typeface="Gill Sans Light"/>
                </a:rPr>
              </a:br>
              <a:r>
                <a:rPr lang="en-US" sz="2000" dirty="0" smtClean="0">
                  <a:latin typeface="Gill Sans Light"/>
                  <a:cs typeface="Gill Sans Light"/>
                </a:rPr>
                <a:t>rate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11978" y="4231538"/>
              <a:ext cx="630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time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764449" y="3543742"/>
              <a:ext cx="1796811" cy="686145"/>
            </a:xfrm>
            <a:custGeom>
              <a:avLst/>
              <a:gdLst>
                <a:gd name="connsiteX0" fmla="*/ 0 w 3274523"/>
                <a:gd name="connsiteY0" fmla="*/ 1430498 h 1465875"/>
                <a:gd name="connsiteX1" fmla="*/ 671697 w 3274523"/>
                <a:gd name="connsiteY1" fmla="*/ 1262558 h 1465875"/>
                <a:gd name="connsiteX2" fmla="*/ 1133488 w 3274523"/>
                <a:gd name="connsiteY2" fmla="*/ 223427 h 1465875"/>
                <a:gd name="connsiteX3" fmla="*/ 1248936 w 3274523"/>
                <a:gd name="connsiteY3" fmla="*/ 286405 h 1465875"/>
                <a:gd name="connsiteX4" fmla="*/ 1332899 w 3274523"/>
                <a:gd name="connsiteY4" fmla="*/ 3006 h 1465875"/>
                <a:gd name="connsiteX5" fmla="*/ 1469337 w 3274523"/>
                <a:gd name="connsiteY5" fmla="*/ 202435 h 1465875"/>
                <a:gd name="connsiteX6" fmla="*/ 2046577 w 3274523"/>
                <a:gd name="connsiteY6" fmla="*/ 1105114 h 1465875"/>
                <a:gd name="connsiteX7" fmla="*/ 2760255 w 3274523"/>
                <a:gd name="connsiteY7" fmla="*/ 1440995 h 1465875"/>
                <a:gd name="connsiteX8" fmla="*/ 3274523 w 3274523"/>
                <a:gd name="connsiteY8" fmla="*/ 1440995 h 146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4523" h="1465875">
                  <a:moveTo>
                    <a:pt x="0" y="1430498"/>
                  </a:moveTo>
                  <a:cubicBezTo>
                    <a:pt x="241391" y="1447117"/>
                    <a:pt x="482782" y="1463737"/>
                    <a:pt x="671697" y="1262558"/>
                  </a:cubicBezTo>
                  <a:cubicBezTo>
                    <a:pt x="860612" y="1061379"/>
                    <a:pt x="1037282" y="386119"/>
                    <a:pt x="1133488" y="223427"/>
                  </a:cubicBezTo>
                  <a:cubicBezTo>
                    <a:pt x="1229695" y="60735"/>
                    <a:pt x="1215701" y="323142"/>
                    <a:pt x="1248936" y="286405"/>
                  </a:cubicBezTo>
                  <a:cubicBezTo>
                    <a:pt x="1282171" y="249668"/>
                    <a:pt x="1296166" y="17001"/>
                    <a:pt x="1332899" y="3006"/>
                  </a:cubicBezTo>
                  <a:cubicBezTo>
                    <a:pt x="1369632" y="-10989"/>
                    <a:pt x="1350391" y="18750"/>
                    <a:pt x="1469337" y="202435"/>
                  </a:cubicBezTo>
                  <a:cubicBezTo>
                    <a:pt x="1588283" y="386120"/>
                    <a:pt x="1831424" y="898687"/>
                    <a:pt x="2046577" y="1105114"/>
                  </a:cubicBezTo>
                  <a:cubicBezTo>
                    <a:pt x="2261730" y="1311541"/>
                    <a:pt x="2555597" y="1385015"/>
                    <a:pt x="2760255" y="1440995"/>
                  </a:cubicBezTo>
                  <a:cubicBezTo>
                    <a:pt x="2964913" y="1496975"/>
                    <a:pt x="3274523" y="1440995"/>
                    <a:pt x="3274523" y="1440995"/>
                  </a:cubicBezTo>
                </a:path>
              </a:pathLst>
            </a:cu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472196" y="1227492"/>
            <a:ext cx="3170659" cy="1918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C7C9F"/>
              </a:buClr>
              <a:buSzPct val="68000"/>
              <a:buFont typeface="Wingdings 3"/>
              <a:buChar char=""/>
            </a:pPr>
            <a:r>
              <a:rPr lang="en-US" sz="2400" dirty="0">
                <a:solidFill>
                  <a:prstClr val="black"/>
                </a:solidFill>
                <a:latin typeface="Gill Sans Light"/>
                <a:cs typeface="Gill Sans Light"/>
              </a:rPr>
              <a:t>Predict </a:t>
            </a:r>
            <a:r>
              <a:rPr lang="en-US" sz="2400" b="1" dirty="0" smtClean="0">
                <a:solidFill>
                  <a:prstClr val="black"/>
                </a:solidFill>
                <a:latin typeface="Gill Sans Light"/>
                <a:cs typeface="Gill Sans Light"/>
              </a:rPr>
              <a:t>aggregate</a:t>
            </a:r>
            <a:r>
              <a:rPr lang="en-US" sz="2400" dirty="0" smtClean="0">
                <a:solidFill>
                  <a:prstClr val="black"/>
                </a:solidFill>
                <a:latin typeface="Gill Sans Light"/>
                <a:cs typeface="Gill Sans Light"/>
              </a:rPr>
              <a:t> of all </a:t>
            </a:r>
            <a:br>
              <a:rPr lang="en-US" sz="2400" dirty="0" smtClean="0">
                <a:solidFill>
                  <a:prstClr val="black"/>
                </a:solidFill>
                <a:latin typeface="Gill Sans Light"/>
                <a:cs typeface="Gill Sans Light"/>
              </a:rPr>
            </a:br>
            <a:r>
              <a:rPr lang="en-US" sz="2400" dirty="0" smtClean="0">
                <a:solidFill>
                  <a:prstClr val="black"/>
                </a:solidFill>
                <a:latin typeface="Gill Sans Light"/>
                <a:cs typeface="Gill Sans Light"/>
              </a:rPr>
              <a:t>cascades of all seeds </a:t>
            </a:r>
            <a:br>
              <a:rPr lang="en-US" sz="2400" dirty="0" smtClean="0">
                <a:solidFill>
                  <a:prstClr val="black"/>
                </a:solidFill>
                <a:latin typeface="Gill Sans Light"/>
                <a:cs typeface="Gill Sans Light"/>
              </a:rPr>
            </a:br>
            <a:endParaRPr lang="en-US" sz="2400" dirty="0" smtClean="0">
              <a:solidFill>
                <a:prstClr val="black"/>
              </a:solidFill>
              <a:latin typeface="Gill Sans Light"/>
              <a:cs typeface="Gill Sans Light"/>
            </a:endParaRPr>
          </a:p>
          <a:p>
            <a:pPr marL="365760" lvl="0" indent="-256032">
              <a:spcBef>
                <a:spcPts val="400"/>
              </a:spcBef>
              <a:buClr>
                <a:srgbClr val="2C7C9F"/>
              </a:buClr>
              <a:buSzPct val="68000"/>
              <a:buFont typeface="Wingdings 3"/>
              <a:buChar char=""/>
            </a:pPr>
            <a:endParaRPr lang="en-US" sz="1600" dirty="0" smtClean="0">
              <a:solidFill>
                <a:prstClr val="black"/>
              </a:solidFill>
              <a:latin typeface="Gill Sans Light"/>
              <a:cs typeface="Gill Sans Light"/>
            </a:endParaRPr>
          </a:p>
          <a:p>
            <a:pPr marL="109728" lvl="0" algn="ctr">
              <a:spcBef>
                <a:spcPts val="400"/>
              </a:spcBef>
              <a:buClr>
                <a:srgbClr val="2C7C9F"/>
              </a:buClr>
              <a:buSzPct val="68000"/>
            </a:pPr>
            <a:r>
              <a:rPr lang="en-US" sz="2400" i="1" dirty="0" smtClean="0">
                <a:solidFill>
                  <a:prstClr val="black"/>
                </a:solidFill>
                <a:latin typeface="Gill Sans Light"/>
                <a:cs typeface="Gill Sans Light"/>
              </a:rPr>
              <a:t>Time</a:t>
            </a:r>
            <a:r>
              <a:rPr lang="en-US" sz="2400" i="1" dirty="0">
                <a:solidFill>
                  <a:prstClr val="black"/>
                </a:solidFill>
                <a:latin typeface="Gill Sans Light"/>
                <a:cs typeface="Gill Sans Light"/>
              </a:rPr>
              <a:t>-series models </a:t>
            </a:r>
            <a:endParaRPr lang="en-US" sz="2400" dirty="0">
              <a:solidFill>
                <a:prstClr val="black"/>
              </a:solidFill>
              <a:latin typeface="Gill Sans Light"/>
              <a:cs typeface="Gill Sans Light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2155103" y="3110598"/>
            <a:ext cx="5036039" cy="1494893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FF0000"/>
            </a:solidFill>
            <a:prstDash val="lgDash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Gill Sans Light"/>
                <a:cs typeface="Gill Sans Light"/>
              </a:rPr>
              <a:t>Cascade Statistics</a:t>
            </a:r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 </a:t>
            </a:r>
            <a:b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</a:br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(average cascade size,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no. cascades with no </a:t>
            </a:r>
            <a:r>
              <a:rPr lang="en-US" sz="2800" dirty="0" err="1" smtClean="0">
                <a:solidFill>
                  <a:srgbClr val="0000FF"/>
                </a:solidFill>
                <a:latin typeface="Gill Sans Light"/>
                <a:cs typeface="Gill Sans Light"/>
              </a:rPr>
              <a:t>retweets</a:t>
            </a:r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53868" y="2044739"/>
            <a:ext cx="1321634" cy="1614331"/>
            <a:chOff x="2433387" y="1795909"/>
            <a:chExt cx="2827223" cy="2933827"/>
          </a:xfrm>
        </p:grpSpPr>
        <p:pic>
          <p:nvPicPr>
            <p:cNvPr id="33" name="Picture 32" descr="Screen Shot 2015-01-13 at 11.07.5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387" y="4098382"/>
              <a:ext cx="495300" cy="5080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513" y="3667864"/>
              <a:ext cx="699892" cy="52491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647" y="1821468"/>
              <a:ext cx="690359" cy="510823"/>
            </a:xfrm>
            <a:prstGeom prst="rect">
              <a:avLst/>
            </a:prstGeom>
            <a:ln w="6350" cap="sq" cmpd="sng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525" y="2743825"/>
              <a:ext cx="690359" cy="510823"/>
            </a:xfrm>
            <a:prstGeom prst="rect">
              <a:avLst/>
            </a:prstGeom>
            <a:ln w="6350" cap="sq" cmpd="sng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7" name="Straight Arrow Connector 36"/>
            <p:cNvCxnSpPr>
              <a:stCxn id="35" idx="2"/>
              <a:endCxn id="36" idx="0"/>
            </p:cNvCxnSpPr>
            <p:nvPr/>
          </p:nvCxnSpPr>
          <p:spPr>
            <a:xfrm flipH="1">
              <a:off x="3659705" y="2332291"/>
              <a:ext cx="652122" cy="4115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353" y="1795909"/>
              <a:ext cx="448099" cy="48883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413" y="2698117"/>
              <a:ext cx="566981" cy="56698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345" y="4240732"/>
              <a:ext cx="389708" cy="288360"/>
            </a:xfrm>
            <a:prstGeom prst="rect">
              <a:avLst/>
            </a:prstGeom>
            <a:ln w="6350" cap="sq" cmpd="sng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306" y="4232046"/>
              <a:ext cx="389708" cy="288360"/>
            </a:xfrm>
            <a:prstGeom prst="rect">
              <a:avLst/>
            </a:prstGeom>
            <a:ln w="6350" cap="sq" cmpd="sng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5" name="Picture 44" descr="Screen Shot 2015-01-13 at 11.07.5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136" y="2722743"/>
              <a:ext cx="495300" cy="5080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404" y="3632867"/>
              <a:ext cx="617829" cy="556046"/>
            </a:xfrm>
            <a:prstGeom prst="rect">
              <a:avLst/>
            </a:prstGeom>
          </p:spPr>
        </p:pic>
        <p:pic>
          <p:nvPicPr>
            <p:cNvPr id="49" name="Picture 48" descr="Screen Shot 2015-01-13 at 11.07.5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310" y="1811158"/>
              <a:ext cx="495300" cy="508000"/>
            </a:xfrm>
            <a:prstGeom prst="rect">
              <a:avLst/>
            </a:prstGeom>
          </p:spPr>
        </p:pic>
        <p:pic>
          <p:nvPicPr>
            <p:cNvPr id="50" name="Picture 49" descr="Screen Shot 2015-01-13 at 11.07.5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488" y="4221736"/>
              <a:ext cx="495300" cy="508000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197436" y="3265098"/>
              <a:ext cx="554463" cy="413216"/>
              <a:chOff x="3312353" y="3254648"/>
              <a:chExt cx="554463" cy="413216"/>
            </a:xfrm>
          </p:grpSpPr>
          <p:cxnSp>
            <p:nvCxnSpPr>
              <p:cNvPr id="53" name="Straight Arrow Connector 52"/>
              <p:cNvCxnSpPr>
                <a:stCxn id="36" idx="2"/>
              </p:cNvCxnSpPr>
              <p:nvPr/>
            </p:nvCxnSpPr>
            <p:spPr>
              <a:xfrm flipH="1">
                <a:off x="3312353" y="3254648"/>
                <a:ext cx="347352" cy="4132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36" idx="2"/>
              </p:cNvCxnSpPr>
              <p:nvPr/>
            </p:nvCxnSpPr>
            <p:spPr>
              <a:xfrm>
                <a:off x="3659705" y="3254648"/>
                <a:ext cx="207111" cy="3782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/>
          <p:cNvSpPr txBox="1"/>
          <p:nvPr/>
        </p:nvSpPr>
        <p:spPr>
          <a:xfrm>
            <a:off x="5868578" y="5425483"/>
            <a:ext cx="312755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Large cascades + Few seeds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=</a:t>
            </a:r>
            <a:b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</a:br>
            <a:r>
              <a:rPr lang="en-US" sz="2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Small cascades + Many seeds</a:t>
            </a:r>
            <a:endParaRPr lang="en-US" sz="20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980" y="2157244"/>
            <a:ext cx="111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one seed</a:t>
            </a:r>
            <a:endParaRPr lang="en-US" sz="20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520796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6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6395"/>
            <a:ext cx="8229600" cy="427537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i="1" dirty="0" smtClean="0"/>
              <a:t>Thought Experiment</a:t>
            </a:r>
            <a:r>
              <a:rPr lang="en-US" dirty="0" smtClean="0"/>
              <a:t>:</a:t>
            </a:r>
            <a:endParaRPr lang="en-US" b="1" dirty="0" smtClean="0"/>
          </a:p>
          <a:p>
            <a:r>
              <a:rPr lang="en-US" dirty="0" smtClean="0"/>
              <a:t>#A</a:t>
            </a:r>
          </a:p>
          <a:p>
            <a:pPr lvl="1"/>
            <a:r>
              <a:rPr lang="en-US" dirty="0" smtClean="0"/>
              <a:t>Paid 20 seeds in </a:t>
            </a:r>
            <a:r>
              <a:rPr lang="en-US" dirty="0" smtClean="0">
                <a:latin typeface="Times New Roman"/>
                <a:cs typeface="Times New Roman"/>
              </a:rPr>
              <a:t>Δt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Cascade </a:t>
            </a:r>
            <a:r>
              <a:rPr lang="en-US" dirty="0"/>
              <a:t>sizes </a:t>
            </a:r>
            <a:r>
              <a:rPr lang="en-US" dirty="0" smtClean="0"/>
              <a:t>after </a:t>
            </a:r>
            <a:r>
              <a:rPr lang="en-US" dirty="0" smtClean="0">
                <a:latin typeface="Times New Roman"/>
                <a:cs typeface="Times New Roman"/>
              </a:rPr>
              <a:t>Δt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10 cascades with 0 </a:t>
            </a:r>
            <a:r>
              <a:rPr lang="en-US" dirty="0" err="1" smtClean="0"/>
              <a:t>retweets</a:t>
            </a:r>
            <a:r>
              <a:rPr lang="en-US" dirty="0" smtClean="0"/>
              <a:t> (1 tweet total)</a:t>
            </a:r>
          </a:p>
          <a:p>
            <a:pPr lvl="2"/>
            <a:r>
              <a:rPr lang="en-US" dirty="0" smtClean="0"/>
              <a:t>10 cascades with 99 </a:t>
            </a:r>
            <a:r>
              <a:rPr lang="en-US" dirty="0" err="1" smtClean="0"/>
              <a:t>retweets</a:t>
            </a:r>
            <a:r>
              <a:rPr lang="en-US" dirty="0" smtClean="0"/>
              <a:t> (100 tweets total)</a:t>
            </a:r>
            <a:endParaRPr lang="en-US" dirty="0"/>
          </a:p>
          <a:p>
            <a:r>
              <a:rPr lang="en-US" dirty="0" smtClean="0"/>
              <a:t>#</a:t>
            </a:r>
            <a:r>
              <a:rPr lang="en-US" dirty="0"/>
              <a:t>B</a:t>
            </a:r>
          </a:p>
          <a:p>
            <a:pPr lvl="1"/>
            <a:r>
              <a:rPr lang="en-US" dirty="0" smtClean="0"/>
              <a:t>Paid 2 </a:t>
            </a:r>
            <a:r>
              <a:rPr lang="en-US" dirty="0"/>
              <a:t>seeds </a:t>
            </a:r>
            <a:r>
              <a:rPr lang="en-US" dirty="0" smtClean="0"/>
              <a:t>in </a:t>
            </a:r>
            <a:r>
              <a:rPr lang="en-US" dirty="0" smtClean="0">
                <a:latin typeface="Times New Roman"/>
                <a:cs typeface="Times New Roman"/>
              </a:rPr>
              <a:t>Δt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/>
              <a:t>Cascade sizes </a:t>
            </a:r>
            <a:r>
              <a:rPr lang="en-US" dirty="0" smtClean="0"/>
              <a:t>after </a:t>
            </a:r>
            <a:r>
              <a:rPr lang="en-US" dirty="0">
                <a:latin typeface="Times New Roman"/>
                <a:cs typeface="Times New Roman"/>
              </a:rPr>
              <a:t>Δt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 smtClean="0"/>
              <a:t>1 cascade </a:t>
            </a:r>
            <a:r>
              <a:rPr lang="en-US" dirty="0"/>
              <a:t>with </a:t>
            </a:r>
            <a:r>
              <a:rPr lang="en-US" dirty="0" smtClean="0"/>
              <a:t>0 </a:t>
            </a:r>
            <a:r>
              <a:rPr lang="en-US" dirty="0" err="1" smtClean="0"/>
              <a:t>retweets</a:t>
            </a:r>
            <a:r>
              <a:rPr lang="en-US" dirty="0" smtClean="0"/>
              <a:t> (1 tweet total)</a:t>
            </a:r>
            <a:endParaRPr lang="en-US" dirty="0"/>
          </a:p>
          <a:p>
            <a:pPr lvl="2"/>
            <a:r>
              <a:rPr lang="en-US" dirty="0" smtClean="0"/>
              <a:t>1 cascade </a:t>
            </a:r>
            <a:r>
              <a:rPr lang="en-US" dirty="0"/>
              <a:t>with </a:t>
            </a:r>
            <a:r>
              <a:rPr lang="en-US" dirty="0" smtClean="0"/>
              <a:t>199 </a:t>
            </a:r>
            <a:r>
              <a:rPr lang="en-US" dirty="0" err="1" smtClean="0"/>
              <a:t>retweets</a:t>
            </a:r>
            <a:r>
              <a:rPr lang="en-US" dirty="0" smtClean="0"/>
              <a:t> (200 tweets total)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Why Forecast Cascade Statistics?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9347" y="4122965"/>
            <a:ext cx="8801372" cy="22621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Gill Sans Light"/>
                <a:cs typeface="Gill Sans Light"/>
              </a:rPr>
              <a:t>(1) Forecast how viral: </a:t>
            </a:r>
          </a:p>
          <a:p>
            <a:pPr algn="ctr"/>
            <a:r>
              <a:rPr lang="en-US" sz="400" dirty="0" smtClean="0">
                <a:solidFill>
                  <a:srgbClr val="FFFF00"/>
                </a:solidFill>
                <a:latin typeface="Gill Sans Light"/>
                <a:cs typeface="Gill Sans Light"/>
              </a:rPr>
              <a:t/>
            </a:r>
            <a:br>
              <a:rPr lang="en-US" sz="400" dirty="0" smtClean="0">
                <a:solidFill>
                  <a:srgbClr val="FFFF00"/>
                </a:solidFill>
                <a:latin typeface="Gill Sans Light"/>
                <a:cs typeface="Gill Sans Light"/>
              </a:rPr>
            </a:br>
            <a:r>
              <a:rPr lang="en-US" sz="2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Average cascade size at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Δt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&gt;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Δt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en-US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en-US" sz="11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↑ Average size = ↑ Viral = </a:t>
            </a:r>
            <a:r>
              <a:rPr lang="en-US" sz="2800" dirty="0">
                <a:solidFill>
                  <a:schemeClr val="bg1"/>
                </a:solidFill>
                <a:latin typeface="Gill Sans Light"/>
                <a:cs typeface="Gill Sans Light"/>
              </a:rPr>
              <a:t>↑ </a:t>
            </a:r>
            <a:r>
              <a:rPr lang="en-US" sz="2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ROI paid seed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Gill Sans Light"/>
                <a:cs typeface="Gill Sans Light"/>
              </a:rPr>
              <a:t>(2) Anomaly metrics: </a:t>
            </a:r>
            <a:r>
              <a:rPr lang="en-US" sz="2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% seeds with no </a:t>
            </a:r>
            <a:r>
              <a:rPr lang="en-US" sz="28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retweets</a:t>
            </a:r>
            <a:r>
              <a:rPr lang="en-US" sz="2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 at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Δt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89476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44869"/>
            <a:ext cx="8229600" cy="22729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well can we forecast at </a:t>
            </a:r>
            <a:r>
              <a:rPr lang="el-GR" sz="2800" dirty="0" smtClean="0">
                <a:latin typeface="Times New Roman"/>
                <a:cs typeface="Times New Roman"/>
              </a:rPr>
              <a:t>Δt</a:t>
            </a:r>
            <a:r>
              <a:rPr lang="el-GR" sz="2800" baseline="-25000" dirty="0" smtClean="0">
                <a:latin typeface="Times New Roman"/>
                <a:cs typeface="Times New Roman"/>
              </a:rPr>
              <a:t>2</a:t>
            </a:r>
            <a:r>
              <a:rPr lang="el-GR" sz="2800" dirty="0" smtClean="0">
                <a:latin typeface="Times New Roman"/>
                <a:cs typeface="Times New Roman"/>
              </a:rPr>
              <a:t> &gt; Δt</a:t>
            </a:r>
            <a:r>
              <a:rPr lang="el-GR" sz="2800" baseline="-25000" dirty="0" smtClean="0">
                <a:latin typeface="Times New Roman"/>
                <a:cs typeface="Times New Roman"/>
              </a:rPr>
              <a:t>1</a:t>
            </a:r>
            <a:r>
              <a:rPr lang="el-GR" sz="2800" dirty="0" smtClean="0">
                <a:latin typeface="Times New Roman"/>
                <a:cs typeface="Times New Roman"/>
              </a:rPr>
              <a:t>?</a:t>
            </a:r>
          </a:p>
          <a:p>
            <a:endParaRPr lang="el-GR" sz="2800" dirty="0">
              <a:latin typeface="Times New Roman"/>
              <a:cs typeface="Times New Roman"/>
            </a:endParaRPr>
          </a:p>
          <a:p>
            <a:pPr marL="109728" indent="0" algn="ctr">
              <a:buNone/>
            </a:pPr>
            <a:r>
              <a:rPr lang="el-GR" sz="2800" i="1" dirty="0" smtClean="0"/>
              <a:t>How far in the future can we forecast with </a:t>
            </a:r>
            <a:br>
              <a:rPr lang="el-GR" sz="2800" i="1" dirty="0" smtClean="0"/>
            </a:br>
            <a:r>
              <a:rPr lang="el-GR" sz="2800" i="1" dirty="0" smtClean="0"/>
              <a:t>reasonable accuracy?</a:t>
            </a:r>
            <a:endParaRPr lang="en-US" sz="2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Is Cascade Statistics Forecasting Hard?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745619" y="1312157"/>
            <a:ext cx="3676952" cy="1487715"/>
          </a:xfrm>
          <a:prstGeom prst="rect">
            <a:avLst/>
          </a:prstGeom>
          <a:solidFill>
            <a:srgbClr val="3F8DE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ill Sans Light"/>
                <a:cs typeface="Gill Sans Light"/>
              </a:rPr>
              <a:t>Training data </a:t>
            </a:r>
            <a:r>
              <a:rPr lang="el-GR" sz="3200" dirty="0">
                <a:latin typeface="Times New Roman"/>
                <a:cs typeface="Times New Roman"/>
              </a:rPr>
              <a:t>Δt</a:t>
            </a:r>
            <a:r>
              <a:rPr lang="el-GR" sz="3200" baseline="-25000" dirty="0">
                <a:latin typeface="Times New Roman"/>
                <a:cs typeface="Times New Roman"/>
              </a:rPr>
              <a:t>1</a:t>
            </a:r>
            <a:endParaRPr lang="en-US" sz="3200" baseline="-25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5624" y="3138507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Present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872386" y="3538617"/>
            <a:ext cx="113597" cy="15088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76646" y="3544357"/>
            <a:ext cx="182118" cy="16359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45529" y="3130043"/>
            <a:ext cx="834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Future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89091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11" y="1305167"/>
            <a:ext cx="5999913" cy="394416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Often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200" dirty="0" err="1" smtClean="0">
                <a:solidFill>
                  <a:srgbClr val="000000"/>
                </a:solidFill>
              </a:rPr>
              <a:t>Cascade_Statistics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Δt</a:t>
            </a:r>
            <a:r>
              <a:rPr lang="en-US" sz="22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solidFill>
                  <a:srgbClr val="000000"/>
                </a:solidFill>
              </a:rPr>
              <a:t>) ≠ </a:t>
            </a:r>
            <a:r>
              <a:rPr lang="en-US" sz="2200" dirty="0" err="1">
                <a:solidFill>
                  <a:srgbClr val="000000"/>
                </a:solidFill>
              </a:rPr>
              <a:t>Cascade_Statistics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Δt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Δt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Δt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endParaRPr lang="en-US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Next:</a:t>
            </a:r>
            <a:r>
              <a:rPr lang="en-US" sz="2800" dirty="0" smtClean="0">
                <a:solidFill>
                  <a:srgbClr val="0000FF"/>
                </a:solidFill>
              </a:rPr>
              <a:t> Simple model to understand forecasting hardness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Alice (seed) as example: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Constant infection rate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Alice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Time between infections ~ </a:t>
            </a:r>
            <a:r>
              <a:rPr lang="en-US" sz="2400" dirty="0" err="1" smtClean="0">
                <a:solidFill>
                  <a:srgbClr val="000000"/>
                </a:solidFill>
              </a:rPr>
              <a:t>Exp</a:t>
            </a:r>
            <a:r>
              <a:rPr lang="en-US" sz="2400" dirty="0" smtClean="0">
                <a:solidFill>
                  <a:srgbClr val="000000"/>
                </a:solidFill>
              </a:rPr>
              <a:t>(1/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Alice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Different seeds have different (random) infection rates: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Alice</a:t>
            </a:r>
            <a:r>
              <a:rPr lang="en-US" sz="2400" dirty="0" smtClean="0">
                <a:solidFill>
                  <a:srgbClr val="000000"/>
                </a:solidFill>
              </a:rPr>
              <a:t>&gt;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Fabio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Cascade Statistics Evolve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92881" y="609714"/>
            <a:ext cx="3195403" cy="6163355"/>
            <a:chOff x="5792881" y="609714"/>
            <a:chExt cx="3195403" cy="6163355"/>
          </a:xfrm>
        </p:grpSpPr>
        <p:pic>
          <p:nvPicPr>
            <p:cNvPr id="5" name="Picture 4" descr="twitter_2week_clusterccdf_top20_ECOMONDAY_ccdf_FUTURE.pd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410" y="4056597"/>
              <a:ext cx="3155874" cy="2716472"/>
            </a:xfrm>
            <a:prstGeom prst="rect">
              <a:avLst/>
            </a:prstGeom>
          </p:spPr>
        </p:pic>
        <p:pic>
          <p:nvPicPr>
            <p:cNvPr id="6" name="Picture 5" descr="twitter_2week_clusterccdf_top20_ECOMONDAY_ccdf_PRESEN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881" y="917144"/>
              <a:ext cx="3195402" cy="269372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632161" y="609714"/>
              <a:ext cx="18981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Δt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 = 2 weeks</a:t>
              </a:r>
              <a:endParaRPr lang="en-US" sz="24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32161" y="3736968"/>
              <a:ext cx="18981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latin typeface="Times New Roman"/>
                  <a:cs typeface="Times New Roman"/>
                </a:rPr>
                <a:t>Δt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2</a:t>
              </a:r>
              <a:r>
                <a:rPr lang="en-US" sz="2400" dirty="0" smtClean="0">
                  <a:latin typeface="Times New Roman"/>
                  <a:cs typeface="Times New Roman"/>
                </a:rPr>
                <a:t> = 8 weeks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652" t="8474" r="70386" b="71340"/>
          <a:stretch/>
        </p:blipFill>
        <p:spPr>
          <a:xfrm>
            <a:off x="4551694" y="3817540"/>
            <a:ext cx="729051" cy="4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146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Really Simple Infection Process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0116" y="4937226"/>
            <a:ext cx="6791071" cy="10762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325392" y="4537303"/>
            <a:ext cx="0" cy="399923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88105" y="4537303"/>
            <a:ext cx="0" cy="399923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66514" y="4537303"/>
            <a:ext cx="0" cy="399923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93361" y="4537303"/>
            <a:ext cx="0" cy="399923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51593" y="4537303"/>
            <a:ext cx="0" cy="399923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6825" y="5013654"/>
            <a:ext cx="732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time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881" y="49508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0</a:t>
            </a:r>
            <a:endParaRPr lang="en-US" sz="2400" dirty="0">
              <a:latin typeface="Gill Sans Light"/>
              <a:cs typeface="Gill Sans Ligh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50116" y="3755154"/>
            <a:ext cx="6791071" cy="10762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86825" y="3765916"/>
            <a:ext cx="732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time</a:t>
            </a:r>
            <a:endParaRPr lang="en-US" sz="2400" dirty="0">
              <a:latin typeface="Gill Sans Light"/>
              <a:cs typeface="Gill Sans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12899" y="3312184"/>
            <a:ext cx="875206" cy="10762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188105" y="2851826"/>
            <a:ext cx="2" cy="47112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312897" y="3312184"/>
            <a:ext cx="2" cy="47112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566514" y="2369944"/>
            <a:ext cx="2" cy="47112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193359" y="1909586"/>
            <a:ext cx="2" cy="47112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851593" y="1438466"/>
            <a:ext cx="2" cy="47112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88107" y="2841064"/>
            <a:ext cx="378407" cy="10762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66516" y="2380706"/>
            <a:ext cx="1626843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93359" y="1909586"/>
            <a:ext cx="658232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51595" y="1438466"/>
            <a:ext cx="2735230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193357" y="2297546"/>
            <a:ext cx="4" cy="2162602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851587" y="1913036"/>
            <a:ext cx="0" cy="2624267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566514" y="2851826"/>
            <a:ext cx="20564" cy="1855846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188105" y="3322946"/>
            <a:ext cx="20564" cy="1225118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325392" y="3783304"/>
            <a:ext cx="0" cy="797045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79227" y="4460148"/>
            <a:ext cx="51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2160214" y="4460148"/>
            <a:ext cx="51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2417" y="5026217"/>
            <a:ext cx="459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independent &amp; identically distributed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2920" y="4460148"/>
            <a:ext cx="51266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9227" y="1451694"/>
            <a:ext cx="2394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Infection rate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λ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Gill Sans Light"/>
                <a:cs typeface="Gill Sans Light"/>
              </a:rPr>
              <a:t>Alice</a:t>
            </a:r>
            <a:endParaRPr lang="en-US" sz="2400" i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88923" y="4460148"/>
            <a:ext cx="517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2479154" y="3830444"/>
            <a:ext cx="222882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 ~ </a:t>
            </a:r>
            <a:r>
              <a:rPr lang="en-US" sz="2400" dirty="0" err="1" smtClean="0">
                <a:solidFill>
                  <a:srgbClr val="FF0000"/>
                </a:solidFill>
                <a:latin typeface="Gill Sans Light"/>
                <a:cs typeface="Gill Sans Light"/>
              </a:rPr>
              <a:t>Exp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1/</a:t>
            </a:r>
            <a:r>
              <a:rPr lang="el-GR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lang="el-GR" sz="2400" i="1" baseline="-250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Alice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)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47535" y="31424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853127" y="1669133"/>
            <a:ext cx="8919" cy="2096783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534568" y="2532167"/>
            <a:ext cx="198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Total infections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4926" y="5823168"/>
            <a:ext cx="6374661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All unrealistically easy = Forecast easy?</a:t>
            </a:r>
            <a:endParaRPr lang="en-US" sz="32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6652" t="8474" r="70386" b="71340"/>
          <a:stretch/>
        </p:blipFill>
        <p:spPr>
          <a:xfrm>
            <a:off x="8167711" y="428697"/>
            <a:ext cx="729051" cy="4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45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739" y="507993"/>
            <a:ext cx="8229600" cy="570596"/>
          </a:xfrm>
        </p:spPr>
        <p:txBody>
          <a:bodyPr>
            <a:noAutofit/>
          </a:bodyPr>
          <a:lstStyle/>
          <a:p>
            <a:r>
              <a:rPr lang="en-US" sz="3200" dirty="0" smtClean="0"/>
              <a:t>Is Cascade Forecasting Easy in Large Networks</a:t>
            </a:r>
            <a:r>
              <a:rPr lang="en-US" sz="3200" dirty="0" smtClean="0">
                <a:latin typeface="Times New Roman"/>
                <a:cs typeface="Times New Roman"/>
              </a:rPr>
              <a:t>?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26" y="1157480"/>
            <a:ext cx="88575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ill Sans Light"/>
                <a:cs typeface="Gill Sans Light"/>
              </a:rPr>
              <a:t>Theorem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rgbClr val="660066"/>
                </a:solidFill>
                <a:latin typeface="Gill Sans Light"/>
                <a:cs typeface="Gill Sans Light"/>
              </a:rPr>
              <a:t>Depends if long-term or short-term</a:t>
            </a:r>
            <a:endParaRPr lang="en-US" sz="500" dirty="0" smtClean="0">
              <a:latin typeface="Gill Sans Light"/>
              <a:cs typeface="Gill Sans Light"/>
            </a:endParaRPr>
          </a:p>
          <a:p>
            <a:r>
              <a:rPr lang="en-US" sz="2400" dirty="0" smtClean="0">
                <a:latin typeface="Gill Sans Light"/>
                <a:cs typeface="Gill Sans Light"/>
              </a:rPr>
              <a:t>no. nodes ∝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</a:p>
          <a:p>
            <a:r>
              <a:rPr lang="en-US" sz="2400" dirty="0" smtClean="0">
                <a:latin typeface="Gill Sans Light"/>
                <a:cs typeface="Gill Sans Light"/>
              </a:rPr>
              <a:t>no</a:t>
            </a:r>
            <a:r>
              <a:rPr lang="en-US" sz="2400" dirty="0">
                <a:latin typeface="Gill Sans Light"/>
                <a:cs typeface="Gill Sans Light"/>
              </a:rPr>
              <a:t>. seeds ∝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If tail cascade sizes at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Δt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~ heavier than exponential (cutoff       )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2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1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MSE(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Δt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Times New Roman"/>
                <a:cs typeface="Times New Roman"/>
              </a:rPr>
              <a:t>Δt</a:t>
            </a:r>
            <a:r>
              <a:rPr lang="en-US" sz="24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= 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Mean Square Error</a:t>
            </a: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of</a:t>
            </a:r>
            <a:b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</a:b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                       </a:t>
            </a: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Unbiased estimate of average cascade size at </a:t>
            </a:r>
            <a:r>
              <a:rPr lang="el-GR" sz="2400" dirty="0">
                <a:solidFill>
                  <a:srgbClr val="FF0000"/>
                </a:solidFill>
                <a:latin typeface="Times New Roman"/>
                <a:cs typeface="Times New Roman"/>
              </a:rPr>
              <a:t>Δt</a:t>
            </a:r>
            <a:r>
              <a:rPr lang="en-US" sz="24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sz="2400" dirty="0">
              <a:latin typeface="Gill Sans Light"/>
              <a:cs typeface="Gill Sans Light"/>
            </a:endParaRPr>
          </a:p>
          <a:p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                      With </a:t>
            </a: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raining data at 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Δt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                        </a:t>
            </a:r>
            <a:endParaRPr lang="en-US" sz="2400" dirty="0" smtClean="0">
              <a:latin typeface="Gill Sans Light"/>
              <a:cs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446171" y="4441811"/>
            <a:ext cx="577640" cy="426316"/>
            <a:chOff x="1929176" y="4502391"/>
            <a:chExt cx="1269987" cy="42631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29176" y="4656561"/>
              <a:ext cx="1269987" cy="272146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929176" y="4502391"/>
              <a:ext cx="1269987" cy="15417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4322828"/>
            <a:ext cx="9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Then,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6652" t="8474" r="70386" b="71340"/>
          <a:stretch/>
        </p:blipFill>
        <p:spPr>
          <a:xfrm>
            <a:off x="8153800" y="428697"/>
            <a:ext cx="729051" cy="4781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191" y="4703027"/>
            <a:ext cx="5130800" cy="3302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367" y="2397967"/>
            <a:ext cx="437108" cy="32346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259461" y="5117398"/>
            <a:ext cx="451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latin typeface="Gill Sans Light"/>
                <a:cs typeface="Gill Sans Light"/>
              </a:rPr>
              <a:t>*</a:t>
            </a:r>
            <a:r>
              <a:rPr lang="en-US" sz="2400" dirty="0" smtClean="0">
                <a:latin typeface="Gill Sans Light"/>
                <a:cs typeface="Gill Sans Light"/>
              </a:rPr>
              <a:t>Through </a:t>
            </a:r>
            <a:r>
              <a:rPr lang="en-US" sz="2400" dirty="0" err="1" smtClean="0">
                <a:latin typeface="Gill Sans Light"/>
                <a:cs typeface="Gill Sans Light"/>
              </a:rPr>
              <a:t>Cramér-Rao</a:t>
            </a:r>
            <a:r>
              <a:rPr lang="en-US" sz="2400" dirty="0" smtClean="0">
                <a:latin typeface="Gill Sans Light"/>
                <a:cs typeface="Gill Sans Light"/>
              </a:rPr>
              <a:t> lower bound</a:t>
            </a:r>
            <a:endParaRPr lang="en-US" sz="2400" dirty="0">
              <a:latin typeface="Gill Sans Light"/>
              <a:cs typeface="Gill Sans Light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191" y="4244961"/>
            <a:ext cx="3657600" cy="3937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80571" y="5755088"/>
            <a:ext cx="80667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ill Sans Light"/>
                <a:cs typeface="Gill Sans Light"/>
              </a:rPr>
              <a:t>Big Data Paradox</a:t>
            </a:r>
          </a:p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(</a:t>
            </a:r>
            <a:r>
              <a:rPr lang="en-US" sz="2800" b="1" i="1" dirty="0" smtClean="0">
                <a:latin typeface="Gill Sans Light"/>
                <a:cs typeface="Gill Sans Light"/>
              </a:rPr>
              <a:t>more</a:t>
            </a:r>
            <a:r>
              <a:rPr lang="en-US" sz="2800" i="1" dirty="0" smtClean="0">
                <a:latin typeface="Gill Sans Light"/>
                <a:cs typeface="Gill Sans Light"/>
              </a:rPr>
              <a:t> data can mean </a:t>
            </a:r>
            <a:r>
              <a:rPr lang="en-US" sz="2800" b="1" i="1" dirty="0" smtClean="0">
                <a:latin typeface="Gill Sans Light"/>
                <a:cs typeface="Gill Sans Light"/>
              </a:rPr>
              <a:t>less</a:t>
            </a:r>
            <a:r>
              <a:rPr lang="en-US" sz="2800" i="1" dirty="0" smtClean="0">
                <a:latin typeface="Gill Sans Light"/>
                <a:cs typeface="Gill Sans Light"/>
              </a:rPr>
              <a:t> long-term forecast accuracy</a:t>
            </a:r>
            <a:r>
              <a:rPr lang="en-US" sz="2800" dirty="0" smtClean="0">
                <a:latin typeface="Gill Sans Light"/>
                <a:cs typeface="Gill Sans Light"/>
              </a:rPr>
              <a:t>)</a:t>
            </a:r>
            <a:endParaRPr lang="en-US" sz="2800" dirty="0">
              <a:latin typeface="Gill Sans Light"/>
              <a:cs typeface="Gill Sans Light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47" y="4481467"/>
            <a:ext cx="1615924" cy="2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77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0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7492"/>
            <a:ext cx="8555832" cy="4944708"/>
          </a:xfrm>
        </p:spPr>
        <p:txBody>
          <a:bodyPr>
            <a:normAutofit/>
          </a:bodyPr>
          <a:lstStyle/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US" sz="2400" dirty="0" smtClean="0"/>
              <a:t>1) Noticeable only in large systems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US" sz="2400" dirty="0" smtClean="0"/>
              <a:t>2) Related to wait-time paradox</a:t>
            </a:r>
          </a:p>
          <a:p>
            <a:pPr marL="109728" indent="0">
              <a:buNone/>
            </a:pPr>
            <a:r>
              <a:rPr lang="en-US" dirty="0"/>
              <a:t>3</a:t>
            </a:r>
            <a:r>
              <a:rPr lang="en-US" dirty="0" smtClean="0"/>
              <a:t>) Based on little-known property</a:t>
            </a:r>
            <a:endParaRPr lang="en-US" i="1" dirty="0" smtClean="0"/>
          </a:p>
          <a:p>
            <a:pPr lvl="1"/>
            <a:r>
              <a:rPr lang="en-US" sz="2400" dirty="0" smtClean="0"/>
              <a:t>“</a:t>
            </a:r>
            <a:r>
              <a:rPr lang="en-US" sz="2400" i="1" dirty="0" smtClean="0"/>
              <a:t>Maximum Likelihood Estimate (MLE) </a:t>
            </a:r>
            <a:br>
              <a:rPr lang="en-US" sz="2400" i="1" dirty="0" smtClean="0"/>
            </a:br>
            <a:r>
              <a:rPr lang="en-US" sz="2400" i="1" dirty="0" smtClean="0"/>
              <a:t>asymptotically converges to true value with </a:t>
            </a:r>
            <a:r>
              <a:rPr lang="en-US" sz="2400" i="1" dirty="0">
                <a:latin typeface="Times New Roman"/>
                <a:cs typeface="Times New Roman"/>
              </a:rPr>
              <a:t>n→</a:t>
            </a:r>
            <a:r>
              <a:rPr lang="en-US" sz="2400" i="1" dirty="0" smtClean="0">
                <a:latin typeface="Times New Roman"/>
                <a:cs typeface="Times New Roman"/>
              </a:rPr>
              <a:t>∞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err="1" smtClean="0"/>
              <a:t>i.i.d</a:t>
            </a:r>
            <a:r>
              <a:rPr lang="en-US" sz="2400" i="1" dirty="0" smtClean="0"/>
              <a:t>. samples</a:t>
            </a:r>
            <a:r>
              <a:rPr lang="en-US" sz="2400" dirty="0" smtClean="0"/>
              <a:t>” </a:t>
            </a:r>
          </a:p>
          <a:p>
            <a:pPr lvl="2"/>
            <a:r>
              <a:rPr lang="en-US" sz="2400" dirty="0" smtClean="0"/>
              <a:t>MLE asymptotic convergence:</a:t>
            </a:r>
          </a:p>
          <a:p>
            <a:pPr lvl="3"/>
            <a:r>
              <a:rPr lang="en-US" sz="2200" dirty="0" smtClean="0">
                <a:solidFill>
                  <a:srgbClr val="FF0000"/>
                </a:solidFill>
              </a:rPr>
              <a:t>Not</a:t>
            </a:r>
            <a:r>
              <a:rPr lang="en-US" sz="2200" dirty="0" smtClean="0"/>
              <a:t> Central </a:t>
            </a:r>
            <a:r>
              <a:rPr lang="en-US" sz="2200" dirty="0"/>
              <a:t>L</a:t>
            </a:r>
            <a:r>
              <a:rPr lang="en-US" sz="2200" dirty="0" smtClean="0"/>
              <a:t>imit Theorem (</a:t>
            </a:r>
            <a:r>
              <a:rPr lang="en-US" sz="2200" i="1" dirty="0" smtClean="0">
                <a:latin typeface="Times New Roman"/>
                <a:cs typeface="Times New Roman"/>
              </a:rPr>
              <a:t>n → ∞</a:t>
            </a:r>
            <a:r>
              <a:rPr lang="en-US" sz="2200" dirty="0" smtClean="0"/>
              <a:t>)</a:t>
            </a:r>
          </a:p>
          <a:p>
            <a:pPr lvl="3"/>
            <a:r>
              <a:rPr lang="en-US" sz="2200" dirty="0" smtClean="0">
                <a:solidFill>
                  <a:srgbClr val="FF0000"/>
                </a:solidFill>
              </a:rPr>
              <a:t>Not</a:t>
            </a:r>
            <a:r>
              <a:rPr lang="en-US" sz="2200" dirty="0" smtClean="0"/>
              <a:t> Law of Large </a:t>
            </a:r>
            <a:r>
              <a:rPr lang="en-US" sz="2200" dirty="0"/>
              <a:t>Numbers (</a:t>
            </a:r>
            <a:r>
              <a:rPr lang="en-US" sz="2200" i="1" dirty="0">
                <a:latin typeface="Times New Roman"/>
                <a:cs typeface="Times New Roman"/>
              </a:rPr>
              <a:t>n → ∞</a:t>
            </a:r>
            <a:r>
              <a:rPr lang="en-US" sz="2200" dirty="0"/>
              <a:t>)</a:t>
            </a:r>
            <a:endParaRPr lang="en-US" sz="2200" dirty="0" smtClean="0"/>
          </a:p>
          <a:p>
            <a:pPr lvl="3"/>
            <a:r>
              <a:rPr lang="en-US" sz="2200" b="1" dirty="0" smtClean="0">
                <a:solidFill>
                  <a:srgbClr val="128A04"/>
                </a:solidFill>
              </a:rPr>
              <a:t>Yes</a:t>
            </a:r>
            <a:r>
              <a:rPr lang="en-US" sz="2200" dirty="0" smtClean="0"/>
              <a:t>, inverse total Fisher information in data </a:t>
            </a:r>
            <a:r>
              <a:rPr lang="en-US" sz="2000" dirty="0" smtClean="0"/>
              <a:t>(L. Le Cam’90)</a:t>
            </a:r>
            <a:endParaRPr lang="en-US" sz="2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Why “Big Data Paradox</a:t>
            </a:r>
            <a:r>
              <a:rPr lang="en-US" sz="3200" i="1" dirty="0" smtClean="0"/>
              <a:t>”</a:t>
            </a:r>
            <a:r>
              <a:rPr lang="en-US" sz="3200" dirty="0" smtClean="0">
                <a:latin typeface="Times New Roman"/>
                <a:cs typeface="Times New Roman"/>
              </a:rPr>
              <a:t>?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13661"/>
            <a:ext cx="7572656" cy="1594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 indent="0">
              <a:lnSpc>
                <a:spcPct val="130000"/>
              </a:lnSpc>
              <a:buNone/>
            </a:pPr>
            <a:r>
              <a:rPr lang="en-US" sz="28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Long-term forecasting gets harder </a:t>
            </a:r>
            <a:r>
              <a:rPr lang="en-US" sz="2800" dirty="0">
                <a:solidFill>
                  <a:srgbClr val="0000FF"/>
                </a:solidFill>
                <a:latin typeface="Gill Sans Light"/>
                <a:cs typeface="Gill Sans Light"/>
              </a:rPr>
              <a:t>as network grows</a:t>
            </a:r>
          </a:p>
          <a:p>
            <a:pPr lvl="1">
              <a:lnSpc>
                <a:spcPct val="130000"/>
              </a:lnSpc>
            </a:pPr>
            <a:r>
              <a:rPr lang="en-US" sz="2400" dirty="0">
                <a:latin typeface="Gill Sans Light"/>
                <a:cs typeface="Gill Sans Light"/>
              </a:rPr>
              <a:t>Larger </a:t>
            </a:r>
            <a:r>
              <a:rPr lang="en-US" sz="2400" dirty="0" smtClean="0">
                <a:latin typeface="Gill Sans Light"/>
                <a:cs typeface="Gill Sans Light"/>
              </a:rPr>
              <a:t>network → more training cascades </a:t>
            </a:r>
            <a:r>
              <a:rPr lang="en-US" sz="2400" dirty="0" smtClean="0"/>
              <a:t>∝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>
                <a:latin typeface="Gill Sans Light"/>
                <a:cs typeface="Gill Sans Light"/>
              </a:rPr>
              <a:t>Larger cascades </a:t>
            </a:r>
            <a:r>
              <a:rPr lang="en-US" sz="2400" dirty="0">
                <a:latin typeface="Gill Sans Light"/>
                <a:cs typeface="Gill Sans Light"/>
              </a:rPr>
              <a:t>→ </a:t>
            </a:r>
            <a:r>
              <a:rPr lang="en-US" sz="2400" dirty="0" smtClean="0">
                <a:latin typeface="Gill Sans Light"/>
                <a:cs typeface="Gill Sans Light"/>
              </a:rPr>
              <a:t>Fisher information </a:t>
            </a:r>
            <a:r>
              <a:rPr lang="en-US" sz="2400" dirty="0">
                <a:latin typeface="Gill Sans Light"/>
                <a:cs typeface="Gill Sans Light"/>
              </a:rPr>
              <a:t>per </a:t>
            </a:r>
            <a:r>
              <a:rPr lang="en-US" sz="2400" dirty="0" smtClean="0">
                <a:latin typeface="Gill Sans Light"/>
                <a:cs typeface="Gill Sans Light"/>
              </a:rPr>
              <a:t>cascade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(1/n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92" y="5446798"/>
            <a:ext cx="380355" cy="372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77533" y="6073645"/>
            <a:ext cx="380355" cy="366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652" t="8474" r="70386" b="71340"/>
          <a:stretch/>
        </p:blipFill>
        <p:spPr>
          <a:xfrm>
            <a:off x="8167711" y="428697"/>
            <a:ext cx="729051" cy="47811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959048" y="3689048"/>
            <a:ext cx="520095" cy="326571"/>
            <a:chOff x="4959048" y="3689048"/>
            <a:chExt cx="520095" cy="32657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959048" y="3689048"/>
              <a:ext cx="520095" cy="326571"/>
            </a:xfrm>
            <a:prstGeom prst="line">
              <a:avLst/>
            </a:prstGeom>
            <a:ln w="28575" cmpd="sng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959048" y="3689048"/>
              <a:ext cx="520095" cy="326571"/>
            </a:xfrm>
            <a:prstGeom prst="line">
              <a:avLst/>
            </a:prstGeom>
            <a:ln w="28575" cmpd="sng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019524" y="4100284"/>
            <a:ext cx="520095" cy="326571"/>
            <a:chOff x="4959048" y="3689048"/>
            <a:chExt cx="520095" cy="32657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959048" y="3689048"/>
              <a:ext cx="520095" cy="326571"/>
            </a:xfrm>
            <a:prstGeom prst="line">
              <a:avLst/>
            </a:prstGeom>
            <a:ln w="28575" cmpd="sng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959048" y="3689048"/>
              <a:ext cx="520095" cy="326571"/>
            </a:xfrm>
            <a:prstGeom prst="line">
              <a:avLst/>
            </a:prstGeom>
            <a:ln w="28575" cmpd="sng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05162" y="2479525"/>
            <a:ext cx="1153886" cy="781352"/>
            <a:chOff x="4959048" y="3689048"/>
            <a:chExt cx="520095" cy="32657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959048" y="3689048"/>
              <a:ext cx="520095" cy="326571"/>
            </a:xfrm>
            <a:prstGeom prst="line">
              <a:avLst/>
            </a:prstGeom>
            <a:ln w="28575" cmpd="sng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59048" y="3689048"/>
              <a:ext cx="520095" cy="326571"/>
            </a:xfrm>
            <a:prstGeom prst="line">
              <a:avLst/>
            </a:prstGeom>
            <a:ln w="28575" cmpd="sng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19336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Presentation.thmx</Template>
  <TotalTime>58409</TotalTime>
  <Words>1286</Words>
  <Application>Microsoft Macintosh PowerPoint</Application>
  <PresentationFormat>On-screen Show (4:3)</PresentationFormat>
  <Paragraphs>374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Presentation</vt:lpstr>
      <vt:lpstr>Beyond Models: Forecasting Complex  Network Processes Directly from Data </vt:lpstr>
      <vt:lpstr>Twitter Cascade Statistics</vt:lpstr>
      <vt:lpstr>Background: Cascade Predictions</vt:lpstr>
      <vt:lpstr>Why Forecast Cascade Statistics?</vt:lpstr>
      <vt:lpstr>Is Cascade Statistics Forecasting Hard?</vt:lpstr>
      <vt:lpstr>Cascade Statistics Evolve</vt:lpstr>
      <vt:lpstr>Really Simple Infection Process</vt:lpstr>
      <vt:lpstr>Is Cascade Forecasting Easy in Large Networks?</vt:lpstr>
      <vt:lpstr>Why “Big Data Paradox”?</vt:lpstr>
      <vt:lpstr>Big Data Paradox Implications</vt:lpstr>
      <vt:lpstr>Forecasting Directly From Data</vt:lpstr>
      <vt:lpstr>Probabilistic Matching</vt:lpstr>
      <vt:lpstr>Our Method: S.E.D.</vt:lpstr>
      <vt:lpstr>S.E.D. Axioms</vt:lpstr>
      <vt:lpstr>S.E.D. Algorithm</vt:lpstr>
      <vt:lpstr>Input</vt:lpstr>
      <vt:lpstr>Input Parameters</vt:lpstr>
      <vt:lpstr>Output</vt:lpstr>
      <vt:lpstr>Forecasting using Equivalence Digraph</vt:lpstr>
      <vt:lpstr>Equivalence Graph Probabilities</vt:lpstr>
      <vt:lpstr>What happens if…</vt:lpstr>
      <vt:lpstr>Improving Outlier Forecasts</vt:lpstr>
      <vt:lpstr>Results (Branching Process Simulation)</vt:lpstr>
      <vt:lpstr>Twitter Data</vt:lpstr>
      <vt:lpstr>Twitter Data Results</vt:lpstr>
      <vt:lpstr>S.E.D. Properties</vt:lpstr>
      <vt:lpstr>Summary</vt:lpstr>
    </vt:vector>
  </TitlesOfParts>
  <Company>UMass -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Socio-monetary Incentives of Online Social Network Malware Campaigns</dc:title>
  <dc:creator>Bruno Ribeiro</dc:creator>
  <cp:lastModifiedBy>Bruno Ribeiro</cp:lastModifiedBy>
  <cp:revision>8825</cp:revision>
  <cp:lastPrinted>2013-10-31T18:59:57Z</cp:lastPrinted>
  <dcterms:created xsi:type="dcterms:W3CDTF">2013-10-31T14:32:44Z</dcterms:created>
  <dcterms:modified xsi:type="dcterms:W3CDTF">2015-08-28T12:23:00Z</dcterms:modified>
</cp:coreProperties>
</file>