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7"/>
  </p:notesMasterIdLst>
  <p:sldIdLst>
    <p:sldId id="256" r:id="rId2"/>
    <p:sldId id="571" r:id="rId3"/>
    <p:sldId id="407" r:id="rId4"/>
    <p:sldId id="316" r:id="rId5"/>
    <p:sldId id="319" r:id="rId6"/>
    <p:sldId id="369" r:id="rId7"/>
    <p:sldId id="290" r:id="rId8"/>
    <p:sldId id="350" r:id="rId9"/>
    <p:sldId id="567" r:id="rId10"/>
    <p:sldId id="491" r:id="rId11"/>
    <p:sldId id="529" r:id="rId12"/>
    <p:sldId id="574" r:id="rId13"/>
    <p:sldId id="354" r:id="rId14"/>
    <p:sldId id="331" r:id="rId15"/>
    <p:sldId id="332" r:id="rId16"/>
    <p:sldId id="397" r:id="rId17"/>
    <p:sldId id="492" r:id="rId18"/>
    <p:sldId id="392" r:id="rId19"/>
    <p:sldId id="525" r:id="rId20"/>
    <p:sldId id="568" r:id="rId21"/>
    <p:sldId id="569" r:id="rId22"/>
    <p:sldId id="570" r:id="rId23"/>
    <p:sldId id="476" r:id="rId24"/>
    <p:sldId id="344" r:id="rId25"/>
    <p:sldId id="573" r:id="rId26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FF"/>
    <a:srgbClr val="BFD6FF"/>
    <a:srgbClr val="CCDFFF"/>
    <a:srgbClr val="DDEAFF"/>
    <a:srgbClr val="374B98"/>
    <a:srgbClr val="2F3DFF"/>
    <a:srgbClr val="0100FF"/>
    <a:srgbClr val="128A04"/>
    <a:srgbClr val="205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4" autoAdjust="0"/>
  </p:normalViewPr>
  <p:slideViewPr>
    <p:cSldViewPr snapToGrid="0" snapToObjects="1">
      <p:cViewPr varScale="1">
        <p:scale>
          <a:sx n="104" d="100"/>
          <a:sy n="104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4A190-D571-A545-92B3-37F95250B53A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793C2-2FC6-4141-8980-C3D1A076ABB6}">
      <dgm:prSet phldrT="[Text]"/>
      <dgm:spPr/>
      <dgm:t>
        <a:bodyPr/>
        <a:lstStyle/>
        <a:p>
          <a:r>
            <a:rPr lang="en-US" dirty="0" smtClean="0"/>
            <a:t>My Attention</a:t>
          </a:r>
          <a:endParaRPr lang="en-US" dirty="0"/>
        </a:p>
      </dgm:t>
    </dgm:pt>
    <dgm:pt modelId="{FAB0B3F9-61B4-A943-91B6-4A12476024E5}" type="parTrans" cxnId="{FA918973-BF0D-A946-B1F9-EAE86AC1384F}">
      <dgm:prSet/>
      <dgm:spPr/>
      <dgm:t>
        <a:bodyPr/>
        <a:lstStyle/>
        <a:p>
          <a:endParaRPr lang="en-US"/>
        </a:p>
      </dgm:t>
    </dgm:pt>
    <dgm:pt modelId="{AD915CC2-610A-B74F-8FAC-D7E8AD6F3FC2}" type="sibTrans" cxnId="{FA918973-BF0D-A946-B1F9-EAE86AC1384F}">
      <dgm:prSet/>
      <dgm:spPr/>
      <dgm:t>
        <a:bodyPr/>
        <a:lstStyle/>
        <a:p>
          <a:endParaRPr lang="en-US"/>
        </a:p>
      </dgm:t>
    </dgm:pt>
    <dgm:pt modelId="{F650E3F3-1F51-4B44-B7E6-4C09F802C799}">
      <dgm:prSet phldrT="[Text]"/>
      <dgm:spPr/>
      <dgm:t>
        <a:bodyPr/>
        <a:lstStyle/>
        <a:p>
          <a:r>
            <a:rPr lang="en-US" dirty="0" smtClean="0"/>
            <a:t>My Content</a:t>
          </a:r>
          <a:endParaRPr lang="en-US" dirty="0"/>
        </a:p>
      </dgm:t>
    </dgm:pt>
    <dgm:pt modelId="{5221EEA5-0D4A-974A-8B78-595830E5C37B}" type="parTrans" cxnId="{DFD8BB38-8166-754C-AC40-CDA2C9ECB703}">
      <dgm:prSet/>
      <dgm:spPr/>
      <dgm:t>
        <a:bodyPr/>
        <a:lstStyle/>
        <a:p>
          <a:endParaRPr lang="en-US"/>
        </a:p>
      </dgm:t>
    </dgm:pt>
    <dgm:pt modelId="{C0E174B7-95BC-264F-AB79-193ADE6E2A7E}" type="sibTrans" cxnId="{DFD8BB38-8166-754C-AC40-CDA2C9ECB703}">
      <dgm:prSet/>
      <dgm:spPr/>
      <dgm:t>
        <a:bodyPr/>
        <a:lstStyle/>
        <a:p>
          <a:endParaRPr lang="en-US"/>
        </a:p>
      </dgm:t>
    </dgm:pt>
    <dgm:pt modelId="{8FE04E1E-F9C1-1A41-91AC-FE08EDB9970F}">
      <dgm:prSet phldrT="[Text]"/>
      <dgm:spPr/>
      <dgm:t>
        <a:bodyPr/>
        <a:lstStyle/>
        <a:p>
          <a:r>
            <a:rPr lang="en-US" dirty="0" smtClean="0"/>
            <a:t>Friends’ Attention</a:t>
          </a:r>
          <a:endParaRPr lang="en-US" dirty="0"/>
        </a:p>
      </dgm:t>
    </dgm:pt>
    <dgm:pt modelId="{C482AFC0-AEA4-884E-9B2D-56DA1EC91AEB}" type="parTrans" cxnId="{90AA8C59-8F4B-FC4D-B096-DA3D34A1CDEC}">
      <dgm:prSet/>
      <dgm:spPr/>
      <dgm:t>
        <a:bodyPr/>
        <a:lstStyle/>
        <a:p>
          <a:endParaRPr lang="en-US"/>
        </a:p>
      </dgm:t>
    </dgm:pt>
    <dgm:pt modelId="{76729262-4F0B-C84B-A429-F30C91F81DE7}" type="sibTrans" cxnId="{90AA8C59-8F4B-FC4D-B096-DA3D34A1CDEC}">
      <dgm:prSet/>
      <dgm:spPr/>
      <dgm:t>
        <a:bodyPr/>
        <a:lstStyle/>
        <a:p>
          <a:endParaRPr lang="en-US"/>
        </a:p>
      </dgm:t>
    </dgm:pt>
    <dgm:pt modelId="{C2EC5F83-1BB1-2F47-9925-56A1AA743B21}">
      <dgm:prSet phldrT="[Text]"/>
      <dgm:spPr/>
      <dgm:t>
        <a:bodyPr/>
        <a:lstStyle/>
        <a:p>
          <a:r>
            <a:rPr lang="en-US" dirty="0" smtClean="0"/>
            <a:t>Friends’ Content</a:t>
          </a:r>
          <a:endParaRPr lang="en-US" dirty="0"/>
        </a:p>
      </dgm:t>
    </dgm:pt>
    <dgm:pt modelId="{ECEC38B6-23FD-9F45-8BF4-4C62BF7FC454}" type="parTrans" cxnId="{A224B431-EA00-CA49-9744-3BA16523F785}">
      <dgm:prSet/>
      <dgm:spPr/>
      <dgm:t>
        <a:bodyPr/>
        <a:lstStyle/>
        <a:p>
          <a:endParaRPr lang="en-US"/>
        </a:p>
      </dgm:t>
    </dgm:pt>
    <dgm:pt modelId="{2CC1B79B-F597-874F-9F98-3F9881264548}" type="sibTrans" cxnId="{A224B431-EA00-CA49-9744-3BA16523F785}">
      <dgm:prSet/>
      <dgm:spPr/>
      <dgm:t>
        <a:bodyPr/>
        <a:lstStyle/>
        <a:p>
          <a:endParaRPr lang="en-US"/>
        </a:p>
      </dgm:t>
    </dgm:pt>
    <dgm:pt modelId="{F0A3184A-A917-3742-9B2E-3D75B8CACBF5}" type="pres">
      <dgm:prSet presAssocID="{9DE4A190-D571-A545-92B3-37F95250B53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69296-7A30-5B4F-93A3-6F360139F4D8}" type="pres">
      <dgm:prSet presAssocID="{578793C2-2FC6-4141-8980-C3D1A076ABB6}" presName="dummy" presStyleCnt="0"/>
      <dgm:spPr/>
    </dgm:pt>
    <dgm:pt modelId="{3B464C93-9FA5-2943-B2C6-37DEAE453704}" type="pres">
      <dgm:prSet presAssocID="{578793C2-2FC6-4141-8980-C3D1A076ABB6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CC270-D504-034E-9571-124D28F892D1}" type="pres">
      <dgm:prSet presAssocID="{AD915CC2-610A-B74F-8FAC-D7E8AD6F3FC2}" presName="sibTrans" presStyleLbl="node1" presStyleIdx="0" presStyleCnt="4"/>
      <dgm:spPr/>
      <dgm:t>
        <a:bodyPr/>
        <a:lstStyle/>
        <a:p>
          <a:endParaRPr lang="en-US"/>
        </a:p>
      </dgm:t>
    </dgm:pt>
    <dgm:pt modelId="{93C3C20E-FEBE-584C-9653-E9F5A481C693}" type="pres">
      <dgm:prSet presAssocID="{F650E3F3-1F51-4B44-B7E6-4C09F802C799}" presName="dummy" presStyleCnt="0"/>
      <dgm:spPr/>
    </dgm:pt>
    <dgm:pt modelId="{82438A5F-0B93-2742-ACCD-3B73284B7870}" type="pres">
      <dgm:prSet presAssocID="{F650E3F3-1F51-4B44-B7E6-4C09F802C799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7AF2D-E812-4D40-868F-8448B84B23BA}" type="pres">
      <dgm:prSet presAssocID="{C0E174B7-95BC-264F-AB79-193ADE6E2A7E}" presName="sibTrans" presStyleLbl="node1" presStyleIdx="1" presStyleCnt="4"/>
      <dgm:spPr/>
      <dgm:t>
        <a:bodyPr/>
        <a:lstStyle/>
        <a:p>
          <a:endParaRPr lang="en-US"/>
        </a:p>
      </dgm:t>
    </dgm:pt>
    <dgm:pt modelId="{8D626A99-61E7-E241-A5E7-24A3D37BA2F6}" type="pres">
      <dgm:prSet presAssocID="{8FE04E1E-F9C1-1A41-91AC-FE08EDB9970F}" presName="dummy" presStyleCnt="0"/>
      <dgm:spPr/>
    </dgm:pt>
    <dgm:pt modelId="{FE5E743C-C8D1-744D-B0B7-165387A2489D}" type="pres">
      <dgm:prSet presAssocID="{8FE04E1E-F9C1-1A41-91AC-FE08EDB9970F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E2CE1-C5C5-D540-B0D1-67773F0B368D}" type="pres">
      <dgm:prSet presAssocID="{76729262-4F0B-C84B-A429-F30C91F81DE7}" presName="sibTrans" presStyleLbl="node1" presStyleIdx="2" presStyleCnt="4"/>
      <dgm:spPr/>
      <dgm:t>
        <a:bodyPr/>
        <a:lstStyle/>
        <a:p>
          <a:endParaRPr lang="en-US"/>
        </a:p>
      </dgm:t>
    </dgm:pt>
    <dgm:pt modelId="{2C2056E3-C05F-6C46-B0C8-6811EAA0EB3A}" type="pres">
      <dgm:prSet presAssocID="{C2EC5F83-1BB1-2F47-9925-56A1AA743B21}" presName="dummy" presStyleCnt="0"/>
      <dgm:spPr/>
    </dgm:pt>
    <dgm:pt modelId="{DEC6C4D8-CA25-CC4C-A862-D6AC12151295}" type="pres">
      <dgm:prSet presAssocID="{C2EC5F83-1BB1-2F47-9925-56A1AA743B21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F9206-C135-C144-984E-05518E015DB5}" type="pres">
      <dgm:prSet presAssocID="{2CC1B79B-F597-874F-9F98-3F9881264548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B42837CB-0426-E64D-B788-191677860317}" type="presOf" srcId="{8FE04E1E-F9C1-1A41-91AC-FE08EDB9970F}" destId="{FE5E743C-C8D1-744D-B0B7-165387A2489D}" srcOrd="0" destOrd="0" presId="urn:microsoft.com/office/officeart/2005/8/layout/cycle1"/>
    <dgm:cxn modelId="{A224B431-EA00-CA49-9744-3BA16523F785}" srcId="{9DE4A190-D571-A545-92B3-37F95250B53A}" destId="{C2EC5F83-1BB1-2F47-9925-56A1AA743B21}" srcOrd="3" destOrd="0" parTransId="{ECEC38B6-23FD-9F45-8BF4-4C62BF7FC454}" sibTransId="{2CC1B79B-F597-874F-9F98-3F9881264548}"/>
    <dgm:cxn modelId="{A0DC12A3-DC07-1C49-8FFD-EB341181B8E4}" type="presOf" srcId="{9DE4A190-D571-A545-92B3-37F95250B53A}" destId="{F0A3184A-A917-3742-9B2E-3D75B8CACBF5}" srcOrd="0" destOrd="0" presId="urn:microsoft.com/office/officeart/2005/8/layout/cycle1"/>
    <dgm:cxn modelId="{AB59D172-B993-7844-9A0B-5996DA832F24}" type="presOf" srcId="{C2EC5F83-1BB1-2F47-9925-56A1AA743B21}" destId="{DEC6C4D8-CA25-CC4C-A862-D6AC12151295}" srcOrd="0" destOrd="0" presId="urn:microsoft.com/office/officeart/2005/8/layout/cycle1"/>
    <dgm:cxn modelId="{DFD8BB38-8166-754C-AC40-CDA2C9ECB703}" srcId="{9DE4A190-D571-A545-92B3-37F95250B53A}" destId="{F650E3F3-1F51-4B44-B7E6-4C09F802C799}" srcOrd="1" destOrd="0" parTransId="{5221EEA5-0D4A-974A-8B78-595830E5C37B}" sibTransId="{C0E174B7-95BC-264F-AB79-193ADE6E2A7E}"/>
    <dgm:cxn modelId="{8DD1D34F-EBFE-BF40-B25B-922D9078D8D7}" type="presOf" srcId="{F650E3F3-1F51-4B44-B7E6-4C09F802C799}" destId="{82438A5F-0B93-2742-ACCD-3B73284B7870}" srcOrd="0" destOrd="0" presId="urn:microsoft.com/office/officeart/2005/8/layout/cycle1"/>
    <dgm:cxn modelId="{FA918973-BF0D-A946-B1F9-EAE86AC1384F}" srcId="{9DE4A190-D571-A545-92B3-37F95250B53A}" destId="{578793C2-2FC6-4141-8980-C3D1A076ABB6}" srcOrd="0" destOrd="0" parTransId="{FAB0B3F9-61B4-A943-91B6-4A12476024E5}" sibTransId="{AD915CC2-610A-B74F-8FAC-D7E8AD6F3FC2}"/>
    <dgm:cxn modelId="{90AA8C59-8F4B-FC4D-B096-DA3D34A1CDEC}" srcId="{9DE4A190-D571-A545-92B3-37F95250B53A}" destId="{8FE04E1E-F9C1-1A41-91AC-FE08EDB9970F}" srcOrd="2" destOrd="0" parTransId="{C482AFC0-AEA4-884E-9B2D-56DA1EC91AEB}" sibTransId="{76729262-4F0B-C84B-A429-F30C91F81DE7}"/>
    <dgm:cxn modelId="{DD47D197-06A2-184B-A857-83E8E30913B9}" type="presOf" srcId="{AD915CC2-610A-B74F-8FAC-D7E8AD6F3FC2}" destId="{185CC270-D504-034E-9571-124D28F892D1}" srcOrd="0" destOrd="0" presId="urn:microsoft.com/office/officeart/2005/8/layout/cycle1"/>
    <dgm:cxn modelId="{692FBB3F-AD38-054D-9CFB-32725C872B64}" type="presOf" srcId="{76729262-4F0B-C84B-A429-F30C91F81DE7}" destId="{B15E2CE1-C5C5-D540-B0D1-67773F0B368D}" srcOrd="0" destOrd="0" presId="urn:microsoft.com/office/officeart/2005/8/layout/cycle1"/>
    <dgm:cxn modelId="{42629CC4-860F-FE4F-AF9F-1A34FAF6616C}" type="presOf" srcId="{2CC1B79B-F597-874F-9F98-3F9881264548}" destId="{A12F9206-C135-C144-984E-05518E015DB5}" srcOrd="0" destOrd="0" presId="urn:microsoft.com/office/officeart/2005/8/layout/cycle1"/>
    <dgm:cxn modelId="{564824E0-6C0B-ED4F-9804-C05D0574CF52}" type="presOf" srcId="{C0E174B7-95BC-264F-AB79-193ADE6E2A7E}" destId="{B257AF2D-E812-4D40-868F-8448B84B23BA}" srcOrd="0" destOrd="0" presId="urn:microsoft.com/office/officeart/2005/8/layout/cycle1"/>
    <dgm:cxn modelId="{2934FC08-3A4B-7749-8FB5-89F576E35BEF}" type="presOf" srcId="{578793C2-2FC6-4141-8980-C3D1A076ABB6}" destId="{3B464C93-9FA5-2943-B2C6-37DEAE453704}" srcOrd="0" destOrd="0" presId="urn:microsoft.com/office/officeart/2005/8/layout/cycle1"/>
    <dgm:cxn modelId="{3E3116C8-A30B-6C45-BECC-4029262A31DF}" type="presParOf" srcId="{F0A3184A-A917-3742-9B2E-3D75B8CACBF5}" destId="{ECD69296-7A30-5B4F-93A3-6F360139F4D8}" srcOrd="0" destOrd="0" presId="urn:microsoft.com/office/officeart/2005/8/layout/cycle1"/>
    <dgm:cxn modelId="{B249C4F8-4721-0E4D-A78A-DEF807597365}" type="presParOf" srcId="{F0A3184A-A917-3742-9B2E-3D75B8CACBF5}" destId="{3B464C93-9FA5-2943-B2C6-37DEAE453704}" srcOrd="1" destOrd="0" presId="urn:microsoft.com/office/officeart/2005/8/layout/cycle1"/>
    <dgm:cxn modelId="{D2AB1F96-8EE2-3247-AEDE-1FA5DA2205FB}" type="presParOf" srcId="{F0A3184A-A917-3742-9B2E-3D75B8CACBF5}" destId="{185CC270-D504-034E-9571-124D28F892D1}" srcOrd="2" destOrd="0" presId="urn:microsoft.com/office/officeart/2005/8/layout/cycle1"/>
    <dgm:cxn modelId="{4773D1C1-538A-8844-B5F1-8001F4BBB82F}" type="presParOf" srcId="{F0A3184A-A917-3742-9B2E-3D75B8CACBF5}" destId="{93C3C20E-FEBE-584C-9653-E9F5A481C693}" srcOrd="3" destOrd="0" presId="urn:microsoft.com/office/officeart/2005/8/layout/cycle1"/>
    <dgm:cxn modelId="{01877332-676D-4347-AD21-1C61E9AA647C}" type="presParOf" srcId="{F0A3184A-A917-3742-9B2E-3D75B8CACBF5}" destId="{82438A5F-0B93-2742-ACCD-3B73284B7870}" srcOrd="4" destOrd="0" presId="urn:microsoft.com/office/officeart/2005/8/layout/cycle1"/>
    <dgm:cxn modelId="{C9135D02-3E6C-7943-BC8F-C0E627C31D26}" type="presParOf" srcId="{F0A3184A-A917-3742-9B2E-3D75B8CACBF5}" destId="{B257AF2D-E812-4D40-868F-8448B84B23BA}" srcOrd="5" destOrd="0" presId="urn:microsoft.com/office/officeart/2005/8/layout/cycle1"/>
    <dgm:cxn modelId="{162E6612-CC85-674C-A91F-F2D597D60C17}" type="presParOf" srcId="{F0A3184A-A917-3742-9B2E-3D75B8CACBF5}" destId="{8D626A99-61E7-E241-A5E7-24A3D37BA2F6}" srcOrd="6" destOrd="0" presId="urn:microsoft.com/office/officeart/2005/8/layout/cycle1"/>
    <dgm:cxn modelId="{C71629B4-3C0A-7846-9210-DD5A1B6F58E9}" type="presParOf" srcId="{F0A3184A-A917-3742-9B2E-3D75B8CACBF5}" destId="{FE5E743C-C8D1-744D-B0B7-165387A2489D}" srcOrd="7" destOrd="0" presId="urn:microsoft.com/office/officeart/2005/8/layout/cycle1"/>
    <dgm:cxn modelId="{7984124F-2F5B-FE45-B352-DB559EDA7DB9}" type="presParOf" srcId="{F0A3184A-A917-3742-9B2E-3D75B8CACBF5}" destId="{B15E2CE1-C5C5-D540-B0D1-67773F0B368D}" srcOrd="8" destOrd="0" presId="urn:microsoft.com/office/officeart/2005/8/layout/cycle1"/>
    <dgm:cxn modelId="{81540120-C53B-784D-BC44-5BB9EE7B6CAC}" type="presParOf" srcId="{F0A3184A-A917-3742-9B2E-3D75B8CACBF5}" destId="{2C2056E3-C05F-6C46-B0C8-6811EAA0EB3A}" srcOrd="9" destOrd="0" presId="urn:microsoft.com/office/officeart/2005/8/layout/cycle1"/>
    <dgm:cxn modelId="{04D9CFDC-7C3E-1A48-952E-943304AE51C1}" type="presParOf" srcId="{F0A3184A-A917-3742-9B2E-3D75B8CACBF5}" destId="{DEC6C4D8-CA25-CC4C-A862-D6AC12151295}" srcOrd="10" destOrd="0" presId="urn:microsoft.com/office/officeart/2005/8/layout/cycle1"/>
    <dgm:cxn modelId="{1DCD4A94-1EEE-2E44-BB94-4F2A3DEA9DDB}" type="presParOf" srcId="{F0A3184A-A917-3742-9B2E-3D75B8CACBF5}" destId="{A12F9206-C135-C144-984E-05518E015DB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64C93-9FA5-2943-B2C6-37DEAE453704}">
      <dsp:nvSpPr>
        <dsp:cNvPr id="0" name=""/>
        <dsp:cNvSpPr/>
      </dsp:nvSpPr>
      <dsp:spPr>
        <a:xfrm>
          <a:off x="3682120" y="98836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My Attention</a:t>
          </a:r>
          <a:endParaRPr lang="en-US" sz="2900" kern="1200" dirty="0"/>
        </a:p>
      </dsp:txBody>
      <dsp:txXfrm>
        <a:off x="3682120" y="98836"/>
        <a:ext cx="1554202" cy="1554202"/>
      </dsp:txXfrm>
    </dsp:sp>
    <dsp:sp modelId="{185CC270-D504-034E-9571-124D28F892D1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549222"/>
            <a:gd name="adj4" fmla="val 205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438A5F-0B93-2742-ACCD-3B73284B7870}">
      <dsp:nvSpPr>
        <dsp:cNvPr id="0" name=""/>
        <dsp:cNvSpPr/>
      </dsp:nvSpPr>
      <dsp:spPr>
        <a:xfrm>
          <a:off x="3682120" y="2739159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My Content</a:t>
          </a:r>
          <a:endParaRPr lang="en-US" sz="2900" kern="1200" dirty="0"/>
        </a:p>
      </dsp:txBody>
      <dsp:txXfrm>
        <a:off x="3682120" y="2739159"/>
        <a:ext cx="1554202" cy="1554202"/>
      </dsp:txXfrm>
    </dsp:sp>
    <dsp:sp modelId="{B257AF2D-E812-4D40-868F-8448B84B23BA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5949222"/>
            <a:gd name="adj4" fmla="val 43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E743C-C8D1-744D-B0B7-165387A2489D}">
      <dsp:nvSpPr>
        <dsp:cNvPr id="0" name=""/>
        <dsp:cNvSpPr/>
      </dsp:nvSpPr>
      <dsp:spPr>
        <a:xfrm>
          <a:off x="1041797" y="2739159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Friends’ Attention</a:t>
          </a:r>
          <a:endParaRPr lang="en-US" sz="2900" kern="1200" dirty="0"/>
        </a:p>
      </dsp:txBody>
      <dsp:txXfrm>
        <a:off x="1041797" y="2739159"/>
        <a:ext cx="1554202" cy="1554202"/>
      </dsp:txXfrm>
    </dsp:sp>
    <dsp:sp modelId="{B15E2CE1-C5C5-D540-B0D1-67773F0B368D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11349222"/>
            <a:gd name="adj4" fmla="val 97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C6C4D8-CA25-CC4C-A862-D6AC12151295}">
      <dsp:nvSpPr>
        <dsp:cNvPr id="0" name=""/>
        <dsp:cNvSpPr/>
      </dsp:nvSpPr>
      <dsp:spPr>
        <a:xfrm>
          <a:off x="1041797" y="98836"/>
          <a:ext cx="1554202" cy="1554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Friends’ Content</a:t>
          </a:r>
          <a:endParaRPr lang="en-US" sz="2900" kern="1200" dirty="0"/>
        </a:p>
      </dsp:txBody>
      <dsp:txXfrm>
        <a:off x="1041797" y="98836"/>
        <a:ext cx="1554202" cy="1554202"/>
      </dsp:txXfrm>
    </dsp:sp>
    <dsp:sp modelId="{A12F9206-C135-C144-984E-05518E015DB5}">
      <dsp:nvSpPr>
        <dsp:cNvPr id="0" name=""/>
        <dsp:cNvSpPr/>
      </dsp:nvSpPr>
      <dsp:spPr>
        <a:xfrm>
          <a:off x="943744" y="783"/>
          <a:ext cx="4390632" cy="4390632"/>
        </a:xfrm>
        <a:prstGeom prst="circularArrow">
          <a:avLst>
            <a:gd name="adj1" fmla="val 6903"/>
            <a:gd name="adj2" fmla="val 465398"/>
            <a:gd name="adj3" fmla="val 16749222"/>
            <a:gd name="adj4" fmla="val 15185380"/>
            <a:gd name="adj5" fmla="val 805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CE145-9832-A941-BBBF-923012F1729F}" type="datetimeFigureOut">
              <a:rPr lang="en-US" smtClean="0"/>
              <a:t>2/5/15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87601-8D3A-1943-9DD2-695EBB888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4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7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7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6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85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02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9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38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02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64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95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6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49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6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5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8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8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7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2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07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2015, Bruno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Ribeiro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7601-8D3A-1943-9DD2-695EBB8882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4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073301"/>
            <a:ext cx="7772400" cy="1829761"/>
          </a:xfrm>
          <a:effectLst/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rgbClr val="FF6600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906651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715689" y="6612847"/>
            <a:ext cx="7456487" cy="48815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4697" y="0"/>
              </a:cxn>
              <a:cxn ang="0">
                <a:pos x="4697" y="367"/>
              </a:cxn>
              <a:cxn ang="0">
                <a:pos x="0" y="218"/>
              </a:cxn>
              <a:cxn ang="0">
                <a:pos x="4697" y="0"/>
              </a:cxn>
            </a:cxnLst>
            <a:rect l="0" t="0" r="0" b="0"/>
            <a:pathLst>
              <a:path w="4697" h="367">
                <a:moveTo>
                  <a:pt x="4697" y="0"/>
                </a:moveTo>
                <a:lnTo>
                  <a:pt x="4697" y="367"/>
                </a:lnTo>
                <a:lnTo>
                  <a:pt x="0" y="218"/>
                </a:lnTo>
                <a:lnTo>
                  <a:pt x="4697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6735EF-AEDF-4E98-A59B-E61884DDA7E1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731623" y="6131690"/>
            <a:ext cx="28729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Carnegie Mellon</a:t>
            </a:r>
          </a:p>
          <a:p>
            <a:r>
              <a:rPr lang="en-US" altLang="zh-CN" sz="14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School of Computer Science</a:t>
            </a:r>
            <a:endParaRPr lang="en-US" altLang="zh-CN" sz="1400" dirty="0"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12" name="Picture 8" descr="scs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" y="5966242"/>
            <a:ext cx="712596" cy="75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6FF6372F-6FA7-46BF-A439-F2C806FFD6CA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04778367-B06F-4AF6-BFDE-E0E19CCFBC0A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492"/>
            <a:ext cx="8229600" cy="494470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07993"/>
            <a:ext cx="8229600" cy="570596"/>
          </a:xfrm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>
              <a:defRPr sz="2800">
                <a:solidFill>
                  <a:srgbClr val="000090"/>
                </a:solidFill>
                <a:effectLst/>
                <a:latin typeface="Gill Sans Light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3EED4AA7-2C9A-4987-9EAB-B7C811CFB157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2381CF8-71E8-4BFB-9379-2A9C0630858D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A097E603-7637-4C2E-924A-D74F73D88922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65814" y="6407944"/>
            <a:ext cx="536494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B7076D4E-52CE-4EF9-82AF-2925ED8005C1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AAC80502-16B1-4093-9C85-E8679E39E1EA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773A8E21-6193-46D4-B9C4-C8AC57476076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4DD962F-DCD1-4751-BB2F-F0D9B2E2C2D8}" type="datetime1">
              <a:rPr lang="en-US" smtClean="0"/>
              <a:pPr/>
              <a:t>2/5/15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Bruno Ribeiro - On the Design of Methods to Estimate Network Characteristics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56505"/>
            <a:ext cx="8229600" cy="71351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272257"/>
            <a:ext cx="8229600" cy="4989739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43EC58F-BF7A-4EF3-B112-69AFCD9914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292764" y="6319"/>
            <a:ext cx="2851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Bruno Ribeiro (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ribeiro@cs.cmu.edu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354569" y="37518"/>
            <a:ext cx="2282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Carnegie Mellon</a:t>
            </a:r>
          </a:p>
          <a:p>
            <a:r>
              <a:rPr lang="en-US" altLang="zh-CN" sz="1000" b="1" dirty="0">
                <a:solidFill>
                  <a:srgbClr val="AC0056"/>
                </a:solidFill>
                <a:latin typeface="Palatino" charset="0"/>
                <a:ea typeface="宋体" charset="0"/>
                <a:cs typeface="宋体" charset="0"/>
              </a:rPr>
              <a:t>School of Computer Science</a:t>
            </a:r>
            <a:endParaRPr lang="en-US" altLang="zh-CN" sz="1000" dirty="0"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14" name="Picture 8" descr="scslogo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" y="18116"/>
            <a:ext cx="410993" cy="43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00090"/>
          </a:solidFill>
          <a:effectLst/>
          <a:latin typeface="Gill Sans MT"/>
          <a:ea typeface="+mj-ea"/>
          <a:cs typeface="Gill Sans Light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b="0" i="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b="0" i="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b="0" i="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b="0" i="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b="0" i="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6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0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6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6.emf"/><Relationship Id="rId8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18.em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8.emf"/><Relationship Id="rId5" Type="http://schemas.openxmlformats.org/officeDocument/2006/relationships/image" Target="../media/image43.emf"/><Relationship Id="rId6" Type="http://schemas.openxmlformats.org/officeDocument/2006/relationships/image" Target="../media/image7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043" y="253998"/>
            <a:ext cx="8397916" cy="1829761"/>
          </a:xfrm>
        </p:spPr>
        <p:txBody>
          <a:bodyPr>
            <a:no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en-US" sz="2800" dirty="0">
                <a:latin typeface="Gill Sans Light"/>
              </a:rPr>
              <a:t>Modeling Website Popularity Competition in the Attention-Activity Marketplace</a:t>
            </a:r>
            <a:endParaRPr lang="en-US" sz="2800" dirty="0">
              <a:effectLst/>
              <a:latin typeface="Gill Sans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778" y="2771207"/>
            <a:ext cx="8438444" cy="286455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Bruno Ribeiro        Christos Faloutsos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Carnegie Mellon University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WSDM 2015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February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2015</a:t>
            </a:r>
          </a:p>
          <a:p>
            <a:pPr algn="ctr"/>
            <a:endParaRPr lang="en-US" sz="2000" dirty="0"/>
          </a:p>
          <a:p>
            <a:pPr algn="l"/>
            <a:endParaRPr lang="en-US" sz="1600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965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5209"/>
            <a:ext cx="8229600" cy="570596"/>
          </a:xfrm>
        </p:spPr>
        <p:txBody>
          <a:bodyPr/>
          <a:lstStyle/>
          <a:p>
            <a:r>
              <a:rPr lang="en-US" dirty="0" smtClean="0"/>
              <a:t>Proposed State Space</a:t>
            </a:r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87901"/>
              </p:ext>
            </p:extLst>
          </p:nvPr>
        </p:nvGraphicFramePr>
        <p:xfrm>
          <a:off x="1160440" y="1880140"/>
          <a:ext cx="6096000" cy="27265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6096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states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/>
                          <a:cs typeface="Times New Roman"/>
                        </a:rPr>
                        <a:t>∅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sz="2400" baseline="-25000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400" baseline="-25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400" baseline="-25000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6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/>
                          <a:cs typeface="Times New Roman"/>
                        </a:rPr>
                        <a:t>∅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</a:tr>
              <a:tr h="49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sz="2400" baseline="-25000" dirty="0" err="1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D2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D28">
                        <a:alpha val="50000"/>
                      </a:srgbClr>
                    </a:solidFill>
                  </a:tcPr>
                </a:tc>
              </a:tr>
              <a:tr h="49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494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Times New Roman"/>
                        <a:cs typeface="Times New Roman"/>
                      </a:endParaRPr>
                    </a:p>
                  </a:txBody>
                  <a:tcPr marT="0" marB="9144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2705709" y="5894856"/>
            <a:ext cx="555180" cy="2220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375527" y="5804882"/>
            <a:ext cx="115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Both x &amp; y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85804" y="580620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Only y for now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98827" y="5900011"/>
            <a:ext cx="555180" cy="222087"/>
          </a:xfrm>
          <a:prstGeom prst="rect">
            <a:avLst/>
          </a:prstGeom>
          <a:solidFill>
            <a:srgbClr val="80BD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978922" y="58062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Only x for now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432" y="5884929"/>
            <a:ext cx="555180" cy="22208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705709" y="6360192"/>
            <a:ext cx="555180" cy="2220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3385804" y="626303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Neither for now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93966" y="6358329"/>
            <a:ext cx="555180" cy="222087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974061" y="6263038"/>
            <a:ext cx="208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Not interested in x/y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4275" y="5424120"/>
            <a:ext cx="193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User Subscribes to: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193" y="1100916"/>
            <a:ext cx="838200" cy="83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68" y="1100916"/>
            <a:ext cx="749300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983" y="1041940"/>
            <a:ext cx="914400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189" y="1100916"/>
            <a:ext cx="838200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39" y="3520278"/>
            <a:ext cx="553751" cy="562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646" y="3032580"/>
            <a:ext cx="502635" cy="562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422" y="4051102"/>
            <a:ext cx="650568" cy="56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46" y="2436290"/>
            <a:ext cx="564919" cy="5736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717290" y="3474918"/>
            <a:ext cx="2642136" cy="124261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405703" y="3667049"/>
            <a:ext cx="1191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Website</a:t>
            </a:r>
            <a:b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</a:br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Killers</a:t>
            </a:r>
            <a:endParaRPr lang="en-US" sz="2400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5709" y="857274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Never!</a:t>
            </a:r>
            <a:endParaRPr lang="en-US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94310" y="857274"/>
            <a:ext cx="100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Unaware</a:t>
            </a:r>
            <a:endParaRPr lang="en-US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58057" y="85727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Active</a:t>
            </a:r>
            <a:endParaRPr lang="en-US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09983" y="857274"/>
            <a:ext cx="85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Inactive</a:t>
            </a:r>
            <a:endParaRPr lang="en-US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04617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Transitions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8" y="1075523"/>
            <a:ext cx="7401168" cy="569754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86439" y="3764955"/>
            <a:ext cx="2460701" cy="177800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1292864">
            <a:off x="5626944" y="4295037"/>
            <a:ext cx="2018501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User Competition</a:t>
            </a:r>
            <a:endParaRPr lang="en-US" sz="2000" b="1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74264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4041664"/>
            <a:ext cx="5880100" cy="2400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7426"/>
            <a:ext cx="8229600" cy="570596"/>
          </a:xfrm>
        </p:spPr>
        <p:txBody>
          <a:bodyPr/>
          <a:lstStyle/>
          <a:p>
            <a:r>
              <a:rPr lang="en-US" dirty="0" smtClean="0"/>
              <a:t>Isolated Network Transitions</a:t>
            </a:r>
            <a:endParaRPr lang="en-US" dirty="0">
              <a:latin typeface="Times"/>
              <a:cs typeface="Time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827931"/>
              </p:ext>
            </p:extLst>
          </p:nvPr>
        </p:nvGraphicFramePr>
        <p:xfrm>
          <a:off x="1365491" y="1168050"/>
          <a:ext cx="4882649" cy="2488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2161"/>
                <a:gridCol w="1222161"/>
                <a:gridCol w="507255"/>
                <a:gridCol w="526762"/>
                <a:gridCol w="438969"/>
                <a:gridCol w="965341"/>
              </a:tblGrid>
              <a:tr h="5379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states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/>
                          <a:cs typeface="Times New Roman"/>
                        </a:rPr>
                        <a:t>∅</a:t>
                      </a:r>
                      <a:r>
                        <a:rPr lang="en-US" sz="2000" baseline="-25000" dirty="0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sz="2000" baseline="-25000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2000" baseline="-25000" dirty="0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000" baseline="-25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000" baseline="-25000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SUM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9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/>
                          <a:cs typeface="Times New Roman"/>
                        </a:rPr>
                        <a:t>∅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</a:tr>
              <a:tr h="436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sz="2400" baseline="-25000" dirty="0" err="1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2000" baseline="-25000" dirty="0" smtClean="0">
                          <a:latin typeface="Times New Roman"/>
                          <a:cs typeface="Times New Roman"/>
                        </a:rPr>
                        <a:t>(U,∅)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sz="2000" baseline="-25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6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2000" baseline="-25000" dirty="0" smtClean="0">
                          <a:latin typeface="Times New Roman"/>
                          <a:cs typeface="Times New Roman"/>
                        </a:rPr>
                        <a:t>(A,∅)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sz="2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2000" baseline="-25000" dirty="0" smtClean="0">
                          <a:latin typeface="Times New Roman"/>
                          <a:cs typeface="Times New Roman"/>
                        </a:rPr>
                        <a:t>(A,*)</a:t>
                      </a:r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(t)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6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4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2000" baseline="-25000" dirty="0" smtClean="0">
                          <a:latin typeface="Times New Roman"/>
                          <a:cs typeface="Times New Roman"/>
                        </a:rPr>
                        <a:t>(I,∅)</a:t>
                      </a:r>
                      <a:r>
                        <a:rPr lang="en-US" sz="2000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sz="2000" baseline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Oval 18"/>
          <p:cNvSpPr/>
          <p:nvPr/>
        </p:nvSpPr>
        <p:spPr>
          <a:xfrm>
            <a:off x="3100551" y="4182233"/>
            <a:ext cx="1878730" cy="596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79281" y="4182233"/>
            <a:ext cx="4033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Media/Marketing gets new subscribers 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6384" y="4545521"/>
            <a:ext cx="346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Word of mouth gets subscribers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085888" y="4873781"/>
            <a:ext cx="3872374" cy="51717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292729" y="5369053"/>
            <a:ext cx="3661384" cy="596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958262" y="5250784"/>
            <a:ext cx="2069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Network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 activity </a:t>
            </a:r>
            <a:b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</a:br>
            <a:r>
              <a:rPr lang="en-US" sz="2000" b="1" dirty="0">
                <a:solidFill>
                  <a:srgbClr val="FF0000"/>
                </a:solidFill>
                <a:latin typeface="Gill Sans Light"/>
                <a:cs typeface="Gill Sans Light"/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ttracts </a:t>
            </a:r>
            <a:r>
              <a:rPr lang="en-US" sz="2000" b="1" dirty="0">
                <a:solidFill>
                  <a:srgbClr val="FF0000"/>
                </a:solidFill>
                <a:latin typeface="Gill Sans Light"/>
                <a:cs typeface="Gill Sans Light"/>
              </a:rPr>
              <a:t>u</a:t>
            </a:r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ser back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96706" y="5943831"/>
            <a:ext cx="4674634" cy="596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2664" y="5825491"/>
            <a:ext cx="3196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Other activity</a:t>
            </a:r>
            <a:br>
              <a:rPr lang="en-US" sz="2400" b="1" dirty="0" smtClean="0">
                <a:solidFill>
                  <a:srgbClr val="FF0000"/>
                </a:solidFill>
                <a:latin typeface="Gill Sans Light"/>
                <a:cs typeface="Gill Sans Ligh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takes</a:t>
            </a:r>
            <a:r>
              <a:rPr lang="en-US" sz="2400" b="1" dirty="0">
                <a:solidFill>
                  <a:srgbClr val="FF0000"/>
                </a:solidFill>
                <a:latin typeface="Gill Sans Light"/>
                <a:cs typeface="Gill Sans Ligh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user away from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  <a:endParaRPr lang="en-US" sz="2400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824349" y="2"/>
            <a:ext cx="1319652" cy="1326807"/>
            <a:chOff x="7824349" y="2"/>
            <a:chExt cx="1319652" cy="1326807"/>
          </a:xfrm>
        </p:grpSpPr>
        <p:sp>
          <p:nvSpPr>
            <p:cNvPr id="31" name="Diagonal Stripe 30"/>
            <p:cNvSpPr/>
            <p:nvPr/>
          </p:nvSpPr>
          <p:spPr>
            <a:xfrm rot="5400000">
              <a:off x="7820771" y="3580"/>
              <a:ext cx="1326807" cy="1319652"/>
            </a:xfrm>
            <a:prstGeom prst="diagStripe">
              <a:avLst>
                <a:gd name="adj" fmla="val 568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2700000">
              <a:off x="8126812" y="319268"/>
              <a:ext cx="1018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Gill Sans Light"/>
                  <a:cs typeface="Gill Sans Light"/>
                </a:rPr>
                <a:t>Details</a:t>
              </a:r>
              <a:endParaRPr lang="en-US" sz="2400" b="1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101" y="792717"/>
            <a:ext cx="561209" cy="5612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440" y="2813106"/>
            <a:ext cx="553751" cy="5622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998" y="2314068"/>
            <a:ext cx="502635" cy="5622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31" y="3276407"/>
            <a:ext cx="650568" cy="5649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856" y="1821751"/>
            <a:ext cx="564919" cy="5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705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55" y="3138545"/>
            <a:ext cx="8229600" cy="234131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Model Predictions with Constant Distraction Factor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12" y="5479864"/>
            <a:ext cx="180340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9" b="54998"/>
          <a:stretch/>
        </p:blipFill>
        <p:spPr>
          <a:xfrm>
            <a:off x="733732" y="1781682"/>
            <a:ext cx="3243136" cy="19946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0210" y="1598968"/>
            <a:ext cx="4572000" cy="20774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30000"/>
              </a:lnSpc>
              <a:spcBef>
                <a:spcPts val="400"/>
              </a:spcBef>
              <a:buClr>
                <a:srgbClr val="2C7C9F"/>
              </a:buClr>
              <a:buSzPct val="68000"/>
              <a:buFont typeface="Wingdings 3"/>
              <a:buChar char=""/>
            </a:pPr>
            <a:r>
              <a:rPr lang="en-US" sz="2400" dirty="0" smtClean="0">
                <a:solidFill>
                  <a:srgbClr val="0100FF"/>
                </a:solidFill>
                <a:latin typeface="Gill Sans Light"/>
                <a:cs typeface="Gill Sans Light"/>
              </a:rPr>
              <a:t>Predicting Online Social Network Popularity</a:t>
            </a:r>
            <a:endParaRPr lang="en-US" sz="2400" dirty="0">
              <a:solidFill>
                <a:srgbClr val="0100FF"/>
              </a:solidFill>
              <a:latin typeface="Gill Sans Light"/>
              <a:cs typeface="Gill Sans Light"/>
            </a:endParaRPr>
          </a:p>
          <a:p>
            <a:pPr marL="621792" lvl="1" indent="-228600">
              <a:lnSpc>
                <a:spcPct val="130000"/>
              </a:lnSpc>
              <a:spcBef>
                <a:spcPts val="324"/>
              </a:spcBef>
              <a:buClr>
                <a:srgbClr val="2C7C9F"/>
              </a:buClr>
              <a:buFont typeface="Verdana"/>
              <a:buChar char="◦"/>
            </a:pPr>
            <a:r>
              <a:rPr lang="en-US" sz="2400" u="sng" dirty="0">
                <a:solidFill>
                  <a:prstClr val="black"/>
                </a:solidFill>
                <a:latin typeface="Gill Sans Light"/>
                <a:cs typeface="Gill Sans Light"/>
              </a:rPr>
              <a:t>How </a:t>
            </a:r>
            <a:r>
              <a:rPr lang="en-US" sz="2400" u="sng" dirty="0" smtClean="0">
                <a:solidFill>
                  <a:prstClr val="black"/>
                </a:solidFill>
                <a:latin typeface="Gill Sans Light"/>
                <a:cs typeface="Gill Sans Light"/>
              </a:rPr>
              <a:t>websites do </a:t>
            </a:r>
            <a:r>
              <a:rPr lang="en-US" sz="2400" u="sng" dirty="0">
                <a:solidFill>
                  <a:prstClr val="black"/>
                </a:solidFill>
                <a:latin typeface="Gill Sans Light"/>
                <a:cs typeface="Gill Sans Light"/>
              </a:rPr>
              <a:t>on </a:t>
            </a:r>
            <a:r>
              <a:rPr lang="en-US" sz="2400" u="sng" dirty="0" smtClean="0">
                <a:solidFill>
                  <a:prstClr val="black"/>
                </a:solidFill>
                <a:latin typeface="Gill Sans Light"/>
                <a:cs typeface="Gill Sans Light"/>
              </a:rPr>
              <a:t>their </a:t>
            </a:r>
            <a:r>
              <a:rPr lang="en-US" sz="2400" u="sng" dirty="0">
                <a:solidFill>
                  <a:prstClr val="black"/>
                </a:solidFill>
                <a:latin typeface="Gill Sans Light"/>
                <a:cs typeface="Gill Sans Light"/>
              </a:rPr>
              <a:t>own</a:t>
            </a:r>
          </a:p>
          <a:p>
            <a:pPr marL="621792" lvl="1" indent="-228600">
              <a:lnSpc>
                <a:spcPct val="130000"/>
              </a:lnSpc>
              <a:spcBef>
                <a:spcPts val="324"/>
              </a:spcBef>
              <a:buClr>
                <a:srgbClr val="2C7C9F"/>
              </a:buClr>
              <a:buFont typeface="Verdana"/>
              <a:buChar char="◦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Gill Sans Light"/>
                <a:cs typeface="Gill Sans Light"/>
              </a:rPr>
              <a:t>Evolution with competition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507993"/>
            <a:ext cx="8229600" cy="57059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0" i="0" kern="1200">
                <a:solidFill>
                  <a:srgbClr val="000090"/>
                </a:solidFill>
                <a:effectLst/>
                <a:latin typeface="Gill Sans Light"/>
                <a:ea typeface="+mj-ea"/>
                <a:cs typeface="Gill Sans Light"/>
              </a:defRPr>
            </a:lvl1pPr>
            <a:extLst/>
          </a:lstStyle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3855" y="1598968"/>
            <a:ext cx="3816355" cy="2449492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4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104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ignatures of Self-Sustainability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8162"/>
            <a:ext cx="8229600" cy="4678001"/>
          </a:xfrm>
        </p:spPr>
        <p:txBody>
          <a:bodyPr/>
          <a:lstStyle/>
          <a:p>
            <a:r>
              <a:rPr lang="en-US" dirty="0" smtClean="0"/>
              <a:t>Long-term User Activity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[Ribeiro’14]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4050"/>
          <a:stretch/>
        </p:blipFill>
        <p:spPr>
          <a:xfrm>
            <a:off x="642355" y="3387790"/>
            <a:ext cx="7900923" cy="2645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987" y="2707371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Light"/>
                <a:cs typeface="Gill Sans Light"/>
              </a:rPr>
              <a:t>R</a:t>
            </a:r>
            <a:r>
              <a:rPr lang="en-US" sz="2400" dirty="0" smtClean="0">
                <a:latin typeface="Gill Sans Light"/>
                <a:cs typeface="Gill Sans Light"/>
              </a:rPr>
              <a:t>elative attractiveness of activity</a:t>
            </a:r>
            <a:endParaRPr lang="en-US" sz="2400" dirty="0">
              <a:latin typeface="Gill Sans Light"/>
              <a:cs typeface="Gill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478" y="465700"/>
            <a:ext cx="2374900" cy="3594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540860" y="4617105"/>
            <a:ext cx="29253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Fraction of Active Users (t)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67017" y="4451978"/>
            <a:ext cx="29253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Fraction of Active Users (t)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498" y="3983737"/>
            <a:ext cx="1491854" cy="54100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971" y="4585258"/>
            <a:ext cx="1396693" cy="5064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" name="TextBox 19"/>
          <p:cNvSpPr txBox="1"/>
          <p:nvPr/>
        </p:nvSpPr>
        <p:spPr>
          <a:xfrm>
            <a:off x="2377162" y="6079755"/>
            <a:ext cx="2620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t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9956" y="6069571"/>
            <a:ext cx="2620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t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04" y="4524739"/>
            <a:ext cx="603093" cy="612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6332" y="224155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≅</a:t>
            </a:r>
            <a:r>
              <a:rPr lang="en-US" sz="2000" dirty="0" smtClean="0">
                <a:latin typeface="Times New Roman"/>
                <a:cs typeface="Times New Roman"/>
              </a:rPr>
              <a:t>1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4730" y="1077058"/>
            <a:ext cx="4121085" cy="3028101"/>
            <a:chOff x="2242371" y="3441580"/>
            <a:chExt cx="4121085" cy="3028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71" y="3441580"/>
              <a:ext cx="4121085" cy="3028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488524" y="4479380"/>
              <a:ext cx="108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MySpace</a:t>
              </a:r>
              <a:endParaRPr lang="en-US" sz="2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564611" y="1657208"/>
            <a:ext cx="470748" cy="54100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06451" y="1412274"/>
            <a:ext cx="3217847" cy="207166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0" idx="4"/>
          </p:cNvCxnSpPr>
          <p:nvPr/>
        </p:nvCxnSpPr>
        <p:spPr>
          <a:xfrm>
            <a:off x="1799985" y="2198210"/>
            <a:ext cx="1126095" cy="260830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3" idx="5"/>
          </p:cNvCxnSpPr>
          <p:nvPr/>
        </p:nvCxnSpPr>
        <p:spPr>
          <a:xfrm>
            <a:off x="4553055" y="3180550"/>
            <a:ext cx="1423619" cy="1956560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040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/>
          <a:lstStyle/>
          <a:p>
            <a:r>
              <a:rPr lang="en-US" dirty="0" smtClean="0"/>
              <a:t>Signatures of Popularity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1980"/>
            <a:ext cx="8229600" cy="4844184"/>
          </a:xfrm>
        </p:spPr>
        <p:txBody>
          <a:bodyPr/>
          <a:lstStyle/>
          <a:p>
            <a:r>
              <a:rPr lang="en-US" dirty="0" smtClean="0"/>
              <a:t>Model prediction: Signatures of activity growth</a:t>
            </a:r>
            <a:br>
              <a:rPr lang="en-US" dirty="0" smtClean="0"/>
            </a:br>
            <a:r>
              <a:rPr lang="en-US" dirty="0" smtClean="0"/>
              <a:t>[Ribeiro’14]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2223"/>
          <a:stretch/>
        </p:blipFill>
        <p:spPr>
          <a:xfrm>
            <a:off x="914742" y="3825541"/>
            <a:ext cx="7258945" cy="2582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8192" y="6409339"/>
            <a:ext cx="2620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t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9994" y="6402729"/>
            <a:ext cx="2620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t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753" y="4449185"/>
            <a:ext cx="1206500" cy="419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 rot="16200000">
            <a:off x="-347853" y="4803334"/>
            <a:ext cx="29253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Fraction of Active Users (t)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17" y="4740204"/>
            <a:ext cx="603093" cy="6123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3278915" y="4915893"/>
            <a:ext cx="29253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Fraction of Active Users (t)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272" y="4530654"/>
            <a:ext cx="1206500" cy="419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834" y="1627481"/>
            <a:ext cx="3619500" cy="2552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8623538">
            <a:off x="2311402" y="3344007"/>
            <a:ext cx="211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Word of mouth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20" name="TextBox 19"/>
          <p:cNvSpPr txBox="1"/>
          <p:nvPr/>
        </p:nvSpPr>
        <p:spPr>
          <a:xfrm rot="18623538">
            <a:off x="1153296" y="3126618"/>
            <a:ext cx="2474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Media &amp; Marketing</a:t>
            </a:r>
            <a:endParaRPr lang="en-US" sz="24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63149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3383105"/>
            <a:ext cx="8229600" cy="1548149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Predictions with Changing Distractions</a:t>
            </a:r>
            <a:r>
              <a:rPr lang="en-US" sz="1600" dirty="0"/>
              <a:t/>
            </a:r>
            <a:br>
              <a:rPr lang="en-US" sz="16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86092" y="6090619"/>
            <a:ext cx="44564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13756" y="4883578"/>
            <a:ext cx="0" cy="1207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2744847" y="5253014"/>
            <a:ext cx="3787439" cy="495300"/>
          </a:xfrm>
          <a:prstGeom prst="bentConnector3">
            <a:avLst>
              <a:gd name="adj1" fmla="val 35329"/>
            </a:avLst>
          </a:prstGeom>
          <a:ln w="28575" cmpd="sng">
            <a:solidFill>
              <a:srgbClr val="2F3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61245" y="6180488"/>
            <a:ext cx="4370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t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019" y="5375922"/>
            <a:ext cx="8890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9" b="54998"/>
          <a:stretch/>
        </p:blipFill>
        <p:spPr>
          <a:xfrm>
            <a:off x="726658" y="1373434"/>
            <a:ext cx="3243136" cy="19946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63136" y="1190720"/>
            <a:ext cx="4572000" cy="20774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lnSpc>
                <a:spcPct val="130000"/>
              </a:lnSpc>
              <a:spcBef>
                <a:spcPts val="400"/>
              </a:spcBef>
              <a:buClr>
                <a:srgbClr val="2C7C9F"/>
              </a:buClr>
              <a:buSzPct val="68000"/>
              <a:buFont typeface="Wingdings 3"/>
              <a:buChar char=""/>
            </a:pPr>
            <a:r>
              <a:rPr lang="en-US" sz="2400" dirty="0" smtClean="0">
                <a:solidFill>
                  <a:srgbClr val="0100FF"/>
                </a:solidFill>
                <a:latin typeface="Gill Sans Light"/>
                <a:cs typeface="Gill Sans Light"/>
              </a:rPr>
              <a:t>Predicting Online Social Network Popularity</a:t>
            </a:r>
            <a:endParaRPr lang="en-US" sz="2400" dirty="0">
              <a:solidFill>
                <a:srgbClr val="0100FF"/>
              </a:solidFill>
              <a:latin typeface="Gill Sans Light"/>
              <a:cs typeface="Gill Sans Light"/>
            </a:endParaRPr>
          </a:p>
          <a:p>
            <a:pPr marL="621792" lvl="1" indent="-228600">
              <a:lnSpc>
                <a:spcPct val="130000"/>
              </a:lnSpc>
              <a:spcBef>
                <a:spcPts val="324"/>
              </a:spcBef>
              <a:buClr>
                <a:srgbClr val="2C7C9F"/>
              </a:buClr>
              <a:buFont typeface="Verdana"/>
              <a:buChar char="◦"/>
            </a:pPr>
            <a:r>
              <a:rPr lang="en-US" sz="2400" dirty="0">
                <a:solidFill>
                  <a:srgbClr val="BFBFBF"/>
                </a:solidFill>
                <a:latin typeface="Gill Sans Light"/>
                <a:cs typeface="Gill Sans Light"/>
              </a:rPr>
              <a:t>How </a:t>
            </a:r>
            <a:r>
              <a:rPr lang="en-US" sz="2400" dirty="0" smtClean="0">
                <a:solidFill>
                  <a:srgbClr val="BFBFBF"/>
                </a:solidFill>
                <a:latin typeface="Gill Sans Light"/>
                <a:cs typeface="Gill Sans Light"/>
              </a:rPr>
              <a:t>websites do </a:t>
            </a:r>
            <a:r>
              <a:rPr lang="en-US" sz="2400" dirty="0">
                <a:solidFill>
                  <a:srgbClr val="BFBFBF"/>
                </a:solidFill>
                <a:latin typeface="Gill Sans Light"/>
                <a:cs typeface="Gill Sans Light"/>
              </a:rPr>
              <a:t>on </a:t>
            </a:r>
            <a:r>
              <a:rPr lang="en-US" sz="2400" dirty="0" smtClean="0">
                <a:solidFill>
                  <a:srgbClr val="BFBFBF"/>
                </a:solidFill>
                <a:latin typeface="Gill Sans Light"/>
                <a:cs typeface="Gill Sans Light"/>
              </a:rPr>
              <a:t>their </a:t>
            </a:r>
            <a:r>
              <a:rPr lang="en-US" sz="2400" dirty="0">
                <a:solidFill>
                  <a:srgbClr val="BFBFBF"/>
                </a:solidFill>
                <a:latin typeface="Gill Sans Light"/>
                <a:cs typeface="Gill Sans Light"/>
              </a:rPr>
              <a:t>own</a:t>
            </a:r>
          </a:p>
          <a:p>
            <a:pPr marL="621792" lvl="1" indent="-228600">
              <a:lnSpc>
                <a:spcPct val="130000"/>
              </a:lnSpc>
              <a:spcBef>
                <a:spcPts val="324"/>
              </a:spcBef>
              <a:buClr>
                <a:srgbClr val="2C7C9F"/>
              </a:buClr>
              <a:buFont typeface="Verdana"/>
              <a:buChar char="◦"/>
            </a:pPr>
            <a:r>
              <a:rPr lang="en-US" sz="2400" u="sng" dirty="0" smtClean="0">
                <a:latin typeface="Gill Sans Light"/>
                <a:cs typeface="Gill Sans Light"/>
              </a:rPr>
              <a:t>Evolution with competition</a:t>
            </a:r>
            <a:endParaRPr lang="en-US" sz="2400" u="sng" dirty="0">
              <a:latin typeface="Gill Sans Light"/>
              <a:cs typeface="Gill Sans Light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57200" y="507993"/>
            <a:ext cx="8229600" cy="57059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0" i="0" kern="1200">
                <a:solidFill>
                  <a:srgbClr val="000090"/>
                </a:solidFill>
                <a:effectLst/>
                <a:latin typeface="Gill Sans Light"/>
                <a:ea typeface="+mj-ea"/>
                <a:cs typeface="Gill Sans Light"/>
              </a:defRPr>
            </a:lvl1pPr>
            <a:extLst/>
          </a:lstStyle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7672" y="1078589"/>
            <a:ext cx="3816355" cy="2449492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457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73322"/>
            <a:ext cx="7107606" cy="15836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sz="2000" dirty="0" smtClean="0"/>
              <a:t>Two observable states: </a:t>
            </a:r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(A,*)</a:t>
            </a:r>
            <a:r>
              <a:rPr lang="en-US" sz="2000" dirty="0" smtClean="0">
                <a:latin typeface="Times New Roman"/>
                <a:cs typeface="Times New Roman"/>
              </a:rPr>
              <a:t>(t)</a:t>
            </a:r>
            <a:r>
              <a:rPr lang="en-US" sz="2000" dirty="0" smtClean="0"/>
              <a:t> and </a:t>
            </a:r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(*,A)</a:t>
            </a:r>
            <a:r>
              <a:rPr lang="en-US" sz="2000" dirty="0">
                <a:latin typeface="Times New Roman"/>
                <a:cs typeface="Times New Roman"/>
              </a:rPr>
              <a:t>(t)</a:t>
            </a:r>
            <a:endParaRPr lang="en-US" sz="2000" dirty="0" smtClean="0"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</a:pPr>
            <a:r>
              <a:rPr lang="en-US" sz="2000" dirty="0" smtClean="0"/>
              <a:t>Remaining states latent &amp; treated as parameters</a:t>
            </a:r>
          </a:p>
          <a:p>
            <a:pPr>
              <a:lnSpc>
                <a:spcPct val="130000"/>
              </a:lnSpc>
            </a:pPr>
            <a:r>
              <a:rPr lang="en-US" sz="2000" dirty="0" smtClean="0"/>
              <a:t>Data from </a:t>
            </a:r>
            <a:r>
              <a:rPr lang="en-US" sz="2000" dirty="0" err="1" smtClean="0"/>
              <a:t>Alexa.com</a:t>
            </a:r>
            <a:endParaRPr lang="en-US" sz="2000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Fitted with </a:t>
            </a:r>
            <a:r>
              <a:rPr lang="en-US" sz="2000" dirty="0" err="1"/>
              <a:t>Levenberg</a:t>
            </a:r>
            <a:r>
              <a:rPr lang="en-US" sz="2000" dirty="0"/>
              <a:t>–Marquardt </a:t>
            </a:r>
            <a:r>
              <a:rPr lang="en-US" sz="2000" dirty="0" smtClean="0"/>
              <a:t>algorithm</a:t>
            </a:r>
            <a:r>
              <a:rPr lang="en-US" sz="2000" dirty="0"/>
              <a:t> </a:t>
            </a:r>
            <a:r>
              <a:rPr lang="en-US" sz="2000" dirty="0" smtClean="0"/>
              <a:t>using squared error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Fitting</a:t>
            </a:r>
            <a:endParaRPr lang="en-US" dirty="0"/>
          </a:p>
        </p:txBody>
      </p:sp>
      <p:pic>
        <p:nvPicPr>
          <p:cNvPr id="5" name="Picture 4" descr="facebook_comfriendster_com_JUST_DA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39" y="2928138"/>
            <a:ext cx="5200142" cy="3836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7312" y="4001560"/>
            <a:ext cx="108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(A,*)</a:t>
            </a:r>
            <a:r>
              <a:rPr lang="en-US" sz="2400" dirty="0" smtClean="0">
                <a:latin typeface="Times New Roman"/>
                <a:cs typeface="Times New Roman"/>
              </a:rPr>
              <a:t>(t)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7670" y="3196295"/>
            <a:ext cx="10868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(I,*)</a:t>
            </a:r>
            <a:r>
              <a:rPr lang="en-US" sz="2000" dirty="0" smtClean="0">
                <a:latin typeface="Times New Roman"/>
                <a:cs typeface="Times New Roman"/>
              </a:rPr>
              <a:t>(t)?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(U,</a:t>
            </a:r>
            <a:r>
              <a:rPr lang="en-US" sz="2000" baseline="-25000" dirty="0">
                <a:latin typeface="Times New Roman"/>
                <a:cs typeface="Times New Roman"/>
              </a:rPr>
              <a:t>*)</a:t>
            </a:r>
            <a:r>
              <a:rPr lang="en-US" sz="2000" dirty="0">
                <a:latin typeface="Times New Roman"/>
                <a:cs typeface="Times New Roman"/>
              </a:rPr>
              <a:t>(t)?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(A,I)</a:t>
            </a:r>
            <a:r>
              <a:rPr lang="en-US" sz="2000" dirty="0">
                <a:latin typeface="Times New Roman"/>
                <a:cs typeface="Times New Roman"/>
              </a:rPr>
              <a:t>(t)?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(A,A)</a:t>
            </a:r>
            <a:r>
              <a:rPr lang="en-US" sz="2000" dirty="0">
                <a:latin typeface="Times New Roman"/>
                <a:cs typeface="Times New Roman"/>
              </a:rPr>
              <a:t>(t)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latin typeface="Times New Roman"/>
                <a:cs typeface="Times New Roman"/>
              </a:rPr>
              <a:t>(A</a:t>
            </a:r>
            <a:r>
              <a:rPr lang="en-US" sz="2000" baseline="-25000" dirty="0" smtClean="0">
                <a:latin typeface="Times New Roman"/>
                <a:cs typeface="Times New Roman"/>
              </a:rPr>
              <a:t>,U)</a:t>
            </a:r>
            <a:r>
              <a:rPr lang="en-US" sz="2000" dirty="0">
                <a:latin typeface="Times New Roman"/>
                <a:cs typeface="Times New Roman"/>
              </a:rPr>
              <a:t>(t)?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(A,∅)</a:t>
            </a:r>
            <a:r>
              <a:rPr lang="en-US" sz="2000" dirty="0">
                <a:latin typeface="Times New Roman"/>
                <a:cs typeface="Times New Roman"/>
              </a:rPr>
              <a:t>(t)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(I,</a:t>
            </a:r>
            <a:r>
              <a:rPr lang="en-US" sz="2000" baseline="-25000" dirty="0">
                <a:latin typeface="Times New Roman"/>
                <a:cs typeface="Times New Roman"/>
              </a:rPr>
              <a:t>∅)</a:t>
            </a:r>
            <a:r>
              <a:rPr lang="en-US" sz="2000" dirty="0">
                <a:latin typeface="Times New Roman"/>
                <a:cs typeface="Times New Roman"/>
              </a:rPr>
              <a:t>(t)?</a:t>
            </a:r>
          </a:p>
          <a:p>
            <a:r>
              <a:rPr lang="en-US" sz="2000" dirty="0">
                <a:latin typeface="Times New Roman"/>
                <a:cs typeface="Times New Roman"/>
              </a:rPr>
              <a:t>S</a:t>
            </a:r>
            <a:r>
              <a:rPr lang="en-US" sz="2000" baseline="-25000" dirty="0" smtClean="0">
                <a:latin typeface="Times New Roman"/>
                <a:cs typeface="Times New Roman"/>
              </a:rPr>
              <a:t>(U,</a:t>
            </a:r>
            <a:r>
              <a:rPr lang="en-US" sz="2000" baseline="-25000" dirty="0">
                <a:latin typeface="Times New Roman"/>
                <a:cs typeface="Times New Roman"/>
              </a:rPr>
              <a:t>∅)</a:t>
            </a:r>
            <a:r>
              <a:rPr lang="en-US" sz="2000" dirty="0">
                <a:latin typeface="Times New Roman"/>
                <a:cs typeface="Times New Roman"/>
              </a:rPr>
              <a:t>(t)</a:t>
            </a:r>
            <a:r>
              <a:rPr lang="en-US" sz="2000" dirty="0" smtClean="0">
                <a:latin typeface="Times New Roman"/>
                <a:cs typeface="Times New Roman"/>
              </a:rPr>
              <a:t>?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139" y="2615282"/>
            <a:ext cx="21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Lucida Console"/>
                <a:cs typeface="Lucida Console"/>
              </a:rPr>
              <a:t>friendster.com</a:t>
            </a:r>
            <a:endParaRPr lang="en-US" dirty="0">
              <a:latin typeface="Lucida Console"/>
              <a:cs typeface="Lucida Console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74794" y="4130134"/>
            <a:ext cx="29253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Fraction of Active Users (t)</a:t>
            </a:r>
            <a:endParaRPr lang="en-US" sz="2000" dirty="0">
              <a:latin typeface="Gill Sans Light"/>
              <a:cs typeface="Gill Sans Ligh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99189" y="3722746"/>
            <a:ext cx="838200" cy="838200"/>
            <a:chOff x="4950193" y="1100916"/>
            <a:chExt cx="838200" cy="838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0193" y="1100916"/>
              <a:ext cx="838200" cy="838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5920" y="1226845"/>
              <a:ext cx="478454" cy="28140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824349" y="2"/>
            <a:ext cx="1319652" cy="1326807"/>
            <a:chOff x="7824349" y="2"/>
            <a:chExt cx="1319652" cy="1326807"/>
          </a:xfrm>
        </p:grpSpPr>
        <p:sp>
          <p:nvSpPr>
            <p:cNvPr id="15" name="Diagonal Stripe 14"/>
            <p:cNvSpPr/>
            <p:nvPr/>
          </p:nvSpPr>
          <p:spPr>
            <a:xfrm rot="5400000">
              <a:off x="7820771" y="3580"/>
              <a:ext cx="1326807" cy="1319652"/>
            </a:xfrm>
            <a:prstGeom prst="diagStripe">
              <a:avLst>
                <a:gd name="adj" fmla="val 568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2700000">
              <a:off x="8126812" y="319268"/>
              <a:ext cx="1018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Gill Sans Light"/>
                  <a:cs typeface="Gill Sans Light"/>
                </a:rPr>
                <a:t>Details</a:t>
              </a:r>
              <a:endParaRPr lang="en-US" sz="2400" b="1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645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66722" y="2024838"/>
            <a:ext cx="5724468" cy="4206240"/>
            <a:chOff x="1891689" y="1904252"/>
            <a:chExt cx="5659114" cy="4105911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689" y="1904252"/>
              <a:ext cx="5659114" cy="4105911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4006065" y="3126042"/>
              <a:ext cx="99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MySpace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65480" y="1994169"/>
            <a:ext cx="5742257" cy="4236909"/>
            <a:chOff x="2007804" y="1877128"/>
            <a:chExt cx="5408951" cy="41135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804" y="1877128"/>
              <a:ext cx="5408951" cy="4113523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</p:spPr>
        </p:pic>
        <p:sp>
          <p:nvSpPr>
            <p:cNvPr id="24" name="TextBox 23"/>
            <p:cNvSpPr txBox="1"/>
            <p:nvPr/>
          </p:nvSpPr>
          <p:spPr>
            <a:xfrm>
              <a:off x="4451726" y="380959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Friendster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68303" y="2045497"/>
            <a:ext cx="5736612" cy="4206849"/>
            <a:chOff x="1963084" y="1904251"/>
            <a:chExt cx="5449584" cy="41505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84" y="1904251"/>
              <a:ext cx="5449584" cy="4150541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5632011" y="344026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Multiply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61885" y="2006678"/>
            <a:ext cx="5734142" cy="4238279"/>
            <a:chOff x="1892354" y="1809124"/>
            <a:chExt cx="5684648" cy="42382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354" y="1809124"/>
              <a:ext cx="5684648" cy="423827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5144501" y="4158417"/>
              <a:ext cx="518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Hi5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9017"/>
            <a:ext cx="8229600" cy="10090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Facebook Introduces Wall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070100" y="5843694"/>
            <a:ext cx="5708891" cy="83099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Distraction of Concurrent Users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Increases as Facebook Introduces Wall</a:t>
            </a:r>
            <a:endParaRPr lang="en-US" sz="2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100" y="1669933"/>
            <a:ext cx="5003800" cy="32131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8324820">
            <a:off x="5573167" y="3112631"/>
            <a:ext cx="525486" cy="361308"/>
          </a:xfrm>
          <a:prstGeom prst="rightArrow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08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6" y="1183037"/>
            <a:ext cx="7071360" cy="55900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(Facebook x MySpace)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191784" y="4087211"/>
            <a:ext cx="3881455" cy="2376090"/>
            <a:chOff x="-2010415" y="2579588"/>
            <a:chExt cx="3881455" cy="2376090"/>
          </a:xfrm>
        </p:grpSpPr>
        <p:sp>
          <p:nvSpPr>
            <p:cNvPr id="36" name="Rectangle 35"/>
            <p:cNvSpPr/>
            <p:nvPr/>
          </p:nvSpPr>
          <p:spPr>
            <a:xfrm>
              <a:off x="-2007116" y="2579588"/>
              <a:ext cx="3878156" cy="237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-1477034" y="2831142"/>
              <a:ext cx="3245733" cy="1411165"/>
              <a:chOff x="2526142" y="2591934"/>
              <a:chExt cx="3245733" cy="1411165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2526142" y="4003099"/>
                <a:ext cx="3245733" cy="0"/>
              </a:xfrm>
              <a:prstGeom prst="straightConnector1">
                <a:avLst/>
              </a:prstGeom>
              <a:ln w="28575" cmpd="sng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2526142" y="2591934"/>
                <a:ext cx="0" cy="1411165"/>
              </a:xfrm>
              <a:prstGeom prst="straightConnector1">
                <a:avLst/>
              </a:prstGeom>
              <a:ln w="28575" cmpd="sng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-2010415" y="2765246"/>
              <a:ext cx="3779114" cy="2026121"/>
              <a:chOff x="-2010415" y="2765246"/>
              <a:chExt cx="3779114" cy="2026121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-1477034" y="3573234"/>
                <a:ext cx="3245733" cy="1134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/>
              <p:nvPr/>
            </p:nvCxnSpPr>
            <p:spPr>
              <a:xfrm flipV="1">
                <a:off x="-1477034" y="3304298"/>
                <a:ext cx="3245733" cy="552441"/>
              </a:xfrm>
              <a:prstGeom prst="bentConnector3">
                <a:avLst>
                  <a:gd name="adj1" fmla="val 10870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-185583" y="4268147"/>
                <a:ext cx="4041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smtClean="0">
                    <a:latin typeface="Times New Roman"/>
                    <a:cs typeface="Times New Roman"/>
                  </a:rPr>
                  <a:t>t</a:t>
                </a:r>
                <a:endParaRPr lang="en-US" sz="2800" i="1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2827" y="3618594"/>
                <a:ext cx="469900" cy="2921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089" y="2765246"/>
                <a:ext cx="952500" cy="4953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 rot="16200000">
                <a:off x="-2289775" y="3242329"/>
                <a:ext cx="10819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smtClean="0">
                    <a:latin typeface="Times New Roman"/>
                    <a:cs typeface="Times New Roman"/>
                  </a:rPr>
                  <a:t>value</a:t>
                </a:r>
                <a:endParaRPr lang="en-US" sz="2800" i="1" dirty="0">
                  <a:latin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9422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853" y="507993"/>
            <a:ext cx="8229600" cy="570596"/>
          </a:xfrm>
        </p:spPr>
        <p:txBody>
          <a:bodyPr>
            <a:noAutofit/>
          </a:bodyPr>
          <a:lstStyle/>
          <a:p>
            <a:r>
              <a:rPr lang="en-US" sz="3200" dirty="0" smtClean="0"/>
              <a:t>Motivation</a:t>
            </a:r>
            <a:endParaRPr lang="en-US" sz="32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8418" y="1870200"/>
            <a:ext cx="4400701" cy="15340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4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0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600" b="0" i="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200000"/>
              </a:lnSpc>
            </a:pPr>
            <a:r>
              <a:rPr lang="en-US" dirty="0" smtClean="0"/>
              <a:t>Bought for $580 million in 2005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Sold for $35 million in 2011</a:t>
            </a:r>
          </a:p>
        </p:txBody>
      </p:sp>
      <p:pic>
        <p:nvPicPr>
          <p:cNvPr id="8" name="Picture 2" descr="http://www.underconsideration.com/brandnew/archives/myspace_2012_original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49" y="1279273"/>
            <a:ext cx="1607369" cy="4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93243" y="6469515"/>
            <a:ext cx="163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Light"/>
                <a:cs typeface="Gill Sans Light"/>
              </a:rPr>
              <a:t>*source: </a:t>
            </a:r>
            <a:r>
              <a:rPr lang="en-US" sz="1400" dirty="0" err="1" smtClean="0">
                <a:latin typeface="Gill Sans Light"/>
                <a:cs typeface="Gill Sans Light"/>
              </a:rPr>
              <a:t>TechCrunch</a:t>
            </a:r>
            <a:endParaRPr lang="en-US" sz="1400" dirty="0"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99" y="1262855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ill Sans Light"/>
                <a:cs typeface="Gill Sans Light"/>
              </a:rPr>
              <a:t>MySpace’s demise</a:t>
            </a:r>
            <a:endParaRPr lang="en-US" sz="2400" b="1" dirty="0">
              <a:latin typeface="Gill Sans Light"/>
              <a:cs typeface="Gill Sans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62" y="1222008"/>
            <a:ext cx="4121085" cy="3028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668" y="2099329"/>
            <a:ext cx="605148" cy="614457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6" name="Straight Arrow Connector 15"/>
          <p:cNvCxnSpPr/>
          <p:nvPr/>
        </p:nvCxnSpPr>
        <p:spPr>
          <a:xfrm>
            <a:off x="7653733" y="2812210"/>
            <a:ext cx="0" cy="43955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49619" y="2288990"/>
            <a:ext cx="798316" cy="523220"/>
          </a:xfrm>
          <a:prstGeom prst="rect">
            <a:avLst/>
          </a:prstGeom>
          <a:noFill/>
          <a:ln>
            <a:noFill/>
            <a:headEnd type="none"/>
            <a:tailEnd type="triangle"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Sold</a:t>
            </a:r>
            <a:endParaRPr lang="en-US" sz="2800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561368" y="4092920"/>
            <a:ext cx="3771185" cy="2376595"/>
            <a:chOff x="609600" y="8763000"/>
            <a:chExt cx="5734142" cy="4238279"/>
          </a:xfrm>
        </p:grpSpPr>
        <p:pic>
          <p:nvPicPr>
            <p:cNvPr id="24" name="Picture 39"/>
            <p:cNvPicPr>
              <a:picLocks noChangeAspect="1"/>
            </p:cNvPicPr>
            <p:nvPr/>
          </p:nvPicPr>
          <p:blipFill>
            <a:blip r:embed="rId6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8763000"/>
              <a:ext cx="5734142" cy="4238279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3810000" y="10515600"/>
              <a:ext cx="800232" cy="584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Hi5</a:t>
              </a:r>
            </a:p>
          </p:txBody>
        </p:sp>
      </p:grpSp>
      <p:grpSp>
        <p:nvGrpSpPr>
          <p:cNvPr id="26" name="Group 45"/>
          <p:cNvGrpSpPr>
            <a:grpSpLocks/>
          </p:cNvGrpSpPr>
          <p:nvPr/>
        </p:nvGrpSpPr>
        <p:grpSpPr bwMode="auto">
          <a:xfrm>
            <a:off x="4400701" y="4092920"/>
            <a:ext cx="3776406" cy="2376595"/>
            <a:chOff x="2007803" y="1877128"/>
            <a:chExt cx="5408951" cy="4113523"/>
          </a:xfrm>
        </p:grpSpPr>
        <p:pic>
          <p:nvPicPr>
            <p:cNvPr id="27" name="Picture 46"/>
            <p:cNvPicPr>
              <a:picLocks noChangeAspect="1"/>
            </p:cNvPicPr>
            <p:nvPr/>
          </p:nvPicPr>
          <p:blipFill>
            <a:blip r:embed="rId7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803" y="1877128"/>
              <a:ext cx="5408951" cy="4113523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47"/>
            <p:cNvSpPr txBox="1">
              <a:spLocks noChangeArrowheads="1"/>
            </p:cNvSpPr>
            <p:nvPr/>
          </p:nvSpPr>
          <p:spPr bwMode="auto">
            <a:xfrm>
              <a:off x="4451726" y="3809597"/>
              <a:ext cx="1744385" cy="56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Friendster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59422" y="4172808"/>
            <a:ext cx="18738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Summer 2008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22781" y="4517703"/>
            <a:ext cx="419652" cy="109519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86780" y="4180928"/>
            <a:ext cx="18738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Summer 2008</a:t>
            </a:r>
            <a:endParaRPr lang="en-US" sz="200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550139" y="4525823"/>
            <a:ext cx="419652" cy="109519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9358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6" y="981267"/>
            <a:ext cx="7479792" cy="6065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(Facebook x </a:t>
            </a:r>
            <a:r>
              <a:rPr lang="en-US" dirty="0" smtClean="0"/>
              <a:t>Multiply)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08719" y="4256954"/>
            <a:ext cx="3881455" cy="2376090"/>
            <a:chOff x="-1777942" y="2460537"/>
            <a:chExt cx="3881455" cy="2376090"/>
          </a:xfrm>
        </p:grpSpPr>
        <p:grpSp>
          <p:nvGrpSpPr>
            <p:cNvPr id="21" name="Group 20"/>
            <p:cNvGrpSpPr/>
            <p:nvPr/>
          </p:nvGrpSpPr>
          <p:grpSpPr>
            <a:xfrm>
              <a:off x="-1777942" y="2460537"/>
              <a:ext cx="3881455" cy="2376090"/>
              <a:chOff x="-2010415" y="2579588"/>
              <a:chExt cx="3881455" cy="237609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2007116" y="2579588"/>
                <a:ext cx="3878156" cy="23760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-1477034" y="2831142"/>
                <a:ext cx="3245733" cy="1411165"/>
                <a:chOff x="2526142" y="2591934"/>
                <a:chExt cx="3245733" cy="141116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2526142" y="4003099"/>
                  <a:ext cx="3245733" cy="0"/>
                </a:xfrm>
                <a:prstGeom prst="straightConnector1">
                  <a:avLst/>
                </a:prstGeom>
                <a:ln w="28575" cmpd="sng">
                  <a:headEnd type="non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2526142" y="2591934"/>
                  <a:ext cx="0" cy="1411165"/>
                </a:xfrm>
                <a:prstGeom prst="straightConnector1">
                  <a:avLst/>
                </a:prstGeom>
                <a:ln w="28575" cmpd="sng">
                  <a:headEnd type="non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-2010415" y="2962969"/>
                <a:ext cx="3779114" cy="1828398"/>
                <a:chOff x="-2010415" y="2962969"/>
                <a:chExt cx="3779114" cy="1828398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-1477034" y="3573234"/>
                  <a:ext cx="3245733" cy="11340"/>
                </a:xfrm>
                <a:prstGeom prst="line">
                  <a:avLst/>
                </a:prstGeom>
                <a:ln w="38100" cmpd="sng">
                  <a:solidFill>
                    <a:srgbClr val="0000FF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Elbow Connector 26"/>
                <p:cNvCxnSpPr/>
                <p:nvPr/>
              </p:nvCxnSpPr>
              <p:spPr>
                <a:xfrm flipV="1">
                  <a:off x="-1477034" y="3707950"/>
                  <a:ext cx="3245733" cy="148790"/>
                </a:xfrm>
                <a:prstGeom prst="bentConnector3">
                  <a:avLst>
                    <a:gd name="adj1" fmla="val 9124"/>
                  </a:avLst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-185583" y="4268147"/>
                  <a:ext cx="40411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i="1" dirty="0" smtClean="0">
                      <a:latin typeface="Times New Roman"/>
                      <a:cs typeface="Times New Roman"/>
                    </a:rPr>
                    <a:t>t</a:t>
                  </a:r>
                  <a:endParaRPr lang="en-US" sz="2800" i="1" dirty="0"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2827" y="3229059"/>
                  <a:ext cx="469900" cy="29210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66986" y="3747007"/>
                  <a:ext cx="952500" cy="495300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 rot="16200000">
                  <a:off x="-2289775" y="3242329"/>
                  <a:ext cx="10819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i="1" dirty="0" smtClean="0">
                      <a:latin typeface="Times New Roman"/>
                      <a:cs typeface="Times New Roman"/>
                    </a:rPr>
                    <a:t>value</a:t>
                  </a:r>
                  <a:endParaRPr lang="en-US" sz="2800" i="1" dirty="0"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-528746" y="2656071"/>
              <a:ext cx="9797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Light"/>
                  <a:cs typeface="Gill Sans Light"/>
                </a:rPr>
                <a:t>Multiply</a:t>
              </a:r>
              <a:endParaRPr lang="en-US" sz="2000" dirty="0"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6237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" y="964052"/>
            <a:ext cx="7949184" cy="60472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(Facebook x </a:t>
            </a:r>
            <a:r>
              <a:rPr lang="en-US" dirty="0" smtClean="0"/>
              <a:t>Hi5)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48005" y="4151251"/>
            <a:ext cx="3881455" cy="2376090"/>
            <a:chOff x="-2010415" y="2579588"/>
            <a:chExt cx="3881455" cy="2376090"/>
          </a:xfrm>
        </p:grpSpPr>
        <p:sp>
          <p:nvSpPr>
            <p:cNvPr id="7" name="Rectangle 6"/>
            <p:cNvSpPr/>
            <p:nvPr/>
          </p:nvSpPr>
          <p:spPr>
            <a:xfrm>
              <a:off x="-2007116" y="2579588"/>
              <a:ext cx="3878156" cy="2376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-1477034" y="2831142"/>
              <a:ext cx="3245733" cy="1411165"/>
              <a:chOff x="2526142" y="2591934"/>
              <a:chExt cx="3245733" cy="1411165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2526142" y="4003099"/>
                <a:ext cx="3245733" cy="0"/>
              </a:xfrm>
              <a:prstGeom prst="straightConnector1">
                <a:avLst/>
              </a:prstGeom>
              <a:ln w="28575" cmpd="sng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526142" y="2591934"/>
                <a:ext cx="0" cy="1411165"/>
              </a:xfrm>
              <a:prstGeom prst="straightConnector1">
                <a:avLst/>
              </a:prstGeom>
              <a:ln w="28575" cmpd="sng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-2010415" y="2765246"/>
              <a:ext cx="3779114" cy="2026121"/>
              <a:chOff x="-2010415" y="2765246"/>
              <a:chExt cx="3779114" cy="202612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-1477034" y="3573234"/>
                <a:ext cx="3245733" cy="11340"/>
              </a:xfrm>
              <a:prstGeom prst="line">
                <a:avLst/>
              </a:prstGeom>
              <a:ln w="38100" cmpd="sng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Elbow Connector 10"/>
              <p:cNvCxnSpPr/>
              <p:nvPr/>
            </p:nvCxnSpPr>
            <p:spPr>
              <a:xfrm flipV="1">
                <a:off x="-1477034" y="3304298"/>
                <a:ext cx="3245733" cy="552441"/>
              </a:xfrm>
              <a:prstGeom prst="bentConnector3">
                <a:avLst>
                  <a:gd name="adj1" fmla="val 10870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-185583" y="4268147"/>
                <a:ext cx="4041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smtClean="0">
                    <a:latin typeface="Times New Roman"/>
                    <a:cs typeface="Times New Roman"/>
                  </a:rPr>
                  <a:t>t</a:t>
                </a:r>
                <a:endParaRPr lang="en-US" sz="2800" i="1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2827" y="3618594"/>
                <a:ext cx="469900" cy="2921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31089" y="2765246"/>
                <a:ext cx="952500" cy="4953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16200000">
                <a:off x="-2289775" y="3242329"/>
                <a:ext cx="10819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smtClean="0">
                    <a:latin typeface="Times New Roman"/>
                    <a:cs typeface="Times New Roman"/>
                  </a:rPr>
                  <a:t>value</a:t>
                </a:r>
                <a:endParaRPr lang="en-US" sz="2800" i="1" dirty="0"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5749196" y="1961859"/>
            <a:ext cx="704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3076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(Facebook x Hi5)</a:t>
            </a:r>
          </a:p>
        </p:txBody>
      </p:sp>
      <p:pic>
        <p:nvPicPr>
          <p:cNvPr id="8" name="Picture 7" descr="facebook_comhi5_com_pred_cluster_observed_0.35_train0.3_INS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44762"/>
            <a:ext cx="7234423" cy="547672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77349" y="1648569"/>
            <a:ext cx="5708891" cy="230832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Gill Sans Light"/>
                <a:cs typeface="Gill Sans Light"/>
              </a:rPr>
              <a:t>Model </a:t>
            </a:r>
            <a:r>
              <a:rPr lang="en-US" sz="2400" b="1" dirty="0" smtClean="0">
                <a:solidFill>
                  <a:srgbClr val="FFFFFF"/>
                </a:solidFill>
                <a:latin typeface="Gill Sans Light"/>
                <a:cs typeface="Gill Sans Light"/>
              </a:rPr>
              <a:t>Captures Coexistence and Then </a:t>
            </a:r>
            <a:br>
              <a:rPr lang="en-US" sz="2400" b="1" dirty="0" smtClean="0">
                <a:solidFill>
                  <a:srgbClr val="FFFFFF"/>
                </a:solidFill>
                <a:latin typeface="Gill Sans Light"/>
                <a:cs typeface="Gill Sans Light"/>
              </a:rPr>
            </a:br>
            <a:r>
              <a:rPr lang="en-US" sz="2400" b="1" dirty="0" smtClean="0">
                <a:solidFill>
                  <a:srgbClr val="FFFFFF"/>
                </a:solidFill>
                <a:latin typeface="Gill Sans Light"/>
                <a:cs typeface="Gill Sans Light"/>
              </a:rPr>
              <a:t>Death </a:t>
            </a:r>
            <a:r>
              <a:rPr lang="en-US" sz="2400" b="1" dirty="0">
                <a:solidFill>
                  <a:srgbClr val="FFFFFF"/>
                </a:solidFill>
                <a:latin typeface="Gill Sans Light"/>
                <a:cs typeface="Gill Sans Light"/>
              </a:rPr>
              <a:t>of </a:t>
            </a:r>
            <a:r>
              <a:rPr lang="en-US" sz="2400" b="1" dirty="0" smtClean="0">
                <a:solidFill>
                  <a:srgbClr val="FFFFFF"/>
                </a:solidFill>
                <a:latin typeface="Gill Sans Light"/>
                <a:cs typeface="Gill Sans Light"/>
              </a:rPr>
              <a:t>Facebook Competitors</a:t>
            </a:r>
            <a:endParaRPr lang="en-US" sz="2400" b="1" dirty="0">
              <a:solidFill>
                <a:srgbClr val="FFFFFF"/>
              </a:solidFill>
              <a:latin typeface="Gill Sans Light"/>
              <a:cs typeface="Gill Sans Light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Gill Sans Light"/>
                <a:cs typeface="Gill Sans Light"/>
              </a:rPr>
              <a:t>Too Many Concurrent Users = Fragility </a:t>
            </a:r>
          </a:p>
          <a:p>
            <a:pPr algn="ctr"/>
            <a:endParaRPr lang="en-US" sz="24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24954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2497"/>
            <a:ext cx="8229600" cy="5450572"/>
          </a:xfrm>
        </p:spPr>
        <p:txBody>
          <a:bodyPr>
            <a:normAutofit/>
          </a:bodyPr>
          <a:lstStyle/>
          <a:p>
            <a:pPr marL="452438" indent="-342900">
              <a:lnSpc>
                <a:spcPct val="150000"/>
              </a:lnSpc>
            </a:pPr>
            <a:r>
              <a:rPr lang="en-US" sz="2800" dirty="0" smtClean="0"/>
              <a:t>Attention feedback helps predict / understand network survival</a:t>
            </a:r>
            <a:br>
              <a:rPr lang="en-US" sz="2800" dirty="0" smtClean="0"/>
            </a:br>
            <a:endParaRPr lang="en-US" sz="1600" dirty="0" smtClean="0"/>
          </a:p>
          <a:p>
            <a:pPr marL="452438" indent="-342900">
              <a:lnSpc>
                <a:spcPct val="150000"/>
              </a:lnSpc>
            </a:pPr>
            <a:r>
              <a:rPr lang="en-US" sz="2800" dirty="0" smtClean="0"/>
              <a:t>No marketing can save from negative attention loop</a:t>
            </a:r>
          </a:p>
          <a:p>
            <a:pPr marL="452438" indent="-342900">
              <a:lnSpc>
                <a:spcPct val="150000"/>
              </a:lnSpc>
            </a:pPr>
            <a:endParaRPr lang="en-US" sz="1800" dirty="0" smtClean="0"/>
          </a:p>
          <a:p>
            <a:pPr marL="452438" indent="-342900">
              <a:lnSpc>
                <a:spcPct val="150000"/>
              </a:lnSpc>
            </a:pPr>
            <a:r>
              <a:rPr lang="en-US" sz="2800" dirty="0" smtClean="0"/>
              <a:t>Insights from model</a:t>
            </a:r>
          </a:p>
          <a:p>
            <a:pPr marL="708470" lvl="1" indent="-342900">
              <a:lnSpc>
                <a:spcPct val="150000"/>
              </a:lnSpc>
            </a:pPr>
            <a:r>
              <a:rPr lang="en-US" sz="2400" dirty="0" smtClean="0"/>
              <a:t>E.g.: Metrics of node centrality should take attention feedback into account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12746"/>
            <a:ext cx="8229600" cy="570596"/>
          </a:xfrm>
        </p:spPr>
        <p:txBody>
          <a:bodyPr>
            <a:no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3564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218258"/>
            <a:ext cx="8229600" cy="26000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you!</a:t>
            </a:r>
            <a:r>
              <a:rPr lang="en-US" dirty="0"/>
              <a:t/>
            </a:r>
            <a:br>
              <a:rPr lang="en-US" dirty="0"/>
            </a:br>
            <a:r>
              <a:rPr lang="en-US" sz="4900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013734" y="40545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981" y="5682266"/>
            <a:ext cx="3142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www.cs.cmu.edu</a:t>
            </a:r>
            <a:r>
              <a:rPr lang="en-US" dirty="0" smtClean="0"/>
              <a:t>/~</a:t>
            </a:r>
            <a:r>
              <a:rPr lang="en-US" dirty="0" err="1" smtClean="0"/>
              <a:t>ribeiro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brunofmr</a:t>
            </a:r>
            <a:endParaRPr lang="en-US" dirty="0"/>
          </a:p>
        </p:txBody>
      </p:sp>
      <p:pic>
        <p:nvPicPr>
          <p:cNvPr id="7" name="Picture 6" descr="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26" y="2234167"/>
            <a:ext cx="4142221" cy="3151137"/>
          </a:xfrm>
          <a:prstGeom prst="rect">
            <a:avLst/>
          </a:prstGeom>
        </p:spPr>
      </p:pic>
      <p:pic>
        <p:nvPicPr>
          <p:cNvPr id="9" name="Picture 46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13" y="6163795"/>
            <a:ext cx="1264103" cy="60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16" y="5969000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76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3" y="3870401"/>
            <a:ext cx="8860339" cy="19720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4276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 smtClean="0"/>
              <a:t>Attention Competition Transitions</a:t>
            </a:r>
            <a:endParaRPr lang="en-US" baseline="-25000" dirty="0">
              <a:latin typeface="Lucida Calligraphy"/>
              <a:cs typeface="Lucida Calligraphy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19472" y="1949522"/>
            <a:ext cx="555180" cy="2220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16825"/>
              </p:ext>
            </p:extLst>
          </p:nvPr>
        </p:nvGraphicFramePr>
        <p:xfrm>
          <a:off x="554109" y="1146447"/>
          <a:ext cx="4952544" cy="24004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7348"/>
                <a:gridCol w="613066"/>
                <a:gridCol w="963391"/>
                <a:gridCol w="908653"/>
                <a:gridCol w="821071"/>
                <a:gridCol w="889015"/>
              </a:tblGrid>
              <a:tr h="4598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states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∅</a:t>
                      </a:r>
                      <a:r>
                        <a:rPr lang="en-US" sz="1800" baseline="-25000" dirty="0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baseline="-25000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baseline="-250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baseline="-25000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SUM: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/>
                          <a:cs typeface="Times New Roman"/>
                        </a:rPr>
                        <a:t>∅</a:t>
                      </a:r>
                      <a:r>
                        <a:rPr lang="en-US" sz="1800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lang="en-US" baseline="-25000" dirty="0" err="1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(U,A)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D2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D2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(A,U)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(t)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(A,A)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(A,I)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(A,*)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x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(I,A)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SUM: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(*,A)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(t)</a:t>
                      </a:r>
                      <a:endParaRPr lang="en-US" baseline="-250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599567" y="1452833"/>
            <a:ext cx="115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Both x &amp; y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99567" y="186087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Only y for now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19472" y="2324009"/>
            <a:ext cx="555180" cy="222087"/>
          </a:xfrm>
          <a:prstGeom prst="rect">
            <a:avLst/>
          </a:prstGeom>
          <a:solidFill>
            <a:srgbClr val="80BD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599567" y="223020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Only x for now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19472" y="1532880"/>
            <a:ext cx="555180" cy="22208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919472" y="2654536"/>
            <a:ext cx="555180" cy="22208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99567" y="255738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Neither for now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22332" y="3945525"/>
            <a:ext cx="470822" cy="596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11350" y="3753430"/>
            <a:ext cx="3561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Media/Marketing new subscribers 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19905" y="4138729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Word of mouth subscribers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442379" y="4538839"/>
            <a:ext cx="459801" cy="51717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919472" y="2999277"/>
            <a:ext cx="555180" cy="222087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599567" y="2903986"/>
            <a:ext cx="208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Not interested in x/y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01110" y="6020754"/>
            <a:ext cx="621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Only parameter affected by attention competition</a:t>
            </a:r>
            <a:endParaRPr lang="en-US" sz="24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776122" y="5383151"/>
            <a:ext cx="729935" cy="596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832823" y="3753430"/>
            <a:ext cx="1578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“Geek factor”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44731" y="4141710"/>
            <a:ext cx="1578527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“Geek factor”</a:t>
            </a:r>
            <a:endParaRPr lang="en-US" sz="2000" b="1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547980" y="5374029"/>
            <a:ext cx="790591" cy="596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838315" y="1072071"/>
            <a:ext cx="193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User Subscribes to: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824349" y="2"/>
            <a:ext cx="1319652" cy="1326807"/>
            <a:chOff x="7824349" y="2"/>
            <a:chExt cx="1319652" cy="1326807"/>
          </a:xfrm>
        </p:grpSpPr>
        <p:sp>
          <p:nvSpPr>
            <p:cNvPr id="33" name="Diagonal Stripe 32"/>
            <p:cNvSpPr/>
            <p:nvPr/>
          </p:nvSpPr>
          <p:spPr>
            <a:xfrm rot="5400000">
              <a:off x="7820771" y="3580"/>
              <a:ext cx="1326807" cy="1319652"/>
            </a:xfrm>
            <a:prstGeom prst="diagStripe">
              <a:avLst>
                <a:gd name="adj" fmla="val 568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700000">
              <a:off x="8126812" y="319268"/>
              <a:ext cx="1018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Gill Sans Light"/>
                  <a:cs typeface="Gill Sans Light"/>
                </a:rPr>
                <a:t>Details</a:t>
              </a:r>
              <a:endParaRPr lang="en-US" sz="2400" b="1" dirty="0">
                <a:solidFill>
                  <a:srgbClr val="FFFFFF"/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83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41" grpId="0"/>
      <p:bldP spid="41" grpId="1"/>
      <p:bldP spid="44" grpId="0" animBg="1"/>
      <p:bldP spid="44" grpId="1" animBg="1"/>
      <p:bldP spid="59" grpId="0"/>
      <p:bldP spid="60" grpId="0" animBg="1"/>
      <p:bldP spid="61" grpId="0"/>
      <p:bldP spid="61" grpId="1"/>
      <p:bldP spid="62" grpId="0" animBg="1"/>
      <p:bldP spid="62" grpId="1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5513"/>
            <a:ext cx="8229600" cy="57059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3200" dirty="0" smtClean="0"/>
              <a:t>Predicting Network Popularity w/ Competition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1296515" y="1972023"/>
            <a:ext cx="113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99009B"/>
                </a:solidFill>
                <a:latin typeface="Gill Sans Light"/>
                <a:cs typeface="Gill Sans Light"/>
              </a:rPr>
              <a:t>Goal:</a:t>
            </a:r>
            <a:endParaRPr lang="en-US" dirty="0" smtClean="0">
              <a:latin typeface="Gill Sans Light"/>
              <a:cs typeface="Gill Sans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20932" y="4541704"/>
            <a:ext cx="163533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99009B"/>
                </a:solidFill>
                <a:latin typeface="Gill Sans Light"/>
                <a:cs typeface="Gill Sans Light"/>
              </a:rPr>
              <a:t>Why:</a:t>
            </a:r>
            <a:endParaRPr lang="en-US" sz="3200" dirty="0">
              <a:latin typeface="Gill Sans Light"/>
              <a:cs typeface="Gill Sans Light"/>
            </a:endParaRPr>
          </a:p>
        </p:txBody>
      </p:sp>
      <p:pic>
        <p:nvPicPr>
          <p:cNvPr id="58" name="Picture 57" descr="Myspace_D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30" y="4024541"/>
            <a:ext cx="3093023" cy="21389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87466" y="925937"/>
            <a:ext cx="4024079" cy="2699202"/>
            <a:chOff x="3111116" y="171786"/>
            <a:chExt cx="6623257" cy="4165156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 rotWithShape="1">
            <a:blip r:embed="rId4"/>
            <a:srcRect l="-16107" t="5762" r="-4075" b="7054"/>
            <a:stretch/>
          </p:blipFill>
          <p:spPr>
            <a:xfrm>
              <a:off x="3111116" y="656972"/>
              <a:ext cx="6036410" cy="359175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863933" y="964836"/>
              <a:ext cx="2027009" cy="130842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786957" y="836019"/>
              <a:ext cx="2155302" cy="949788"/>
            </a:xfrm>
            <a:custGeom>
              <a:avLst/>
              <a:gdLst>
                <a:gd name="connsiteX0" fmla="*/ 0 w 2155302"/>
                <a:gd name="connsiteY0" fmla="*/ 949788 h 949788"/>
                <a:gd name="connsiteX1" fmla="*/ 910872 w 2155302"/>
                <a:gd name="connsiteY1" fmla="*/ 141644 h 949788"/>
                <a:gd name="connsiteX2" fmla="*/ 2155302 w 2155302"/>
                <a:gd name="connsiteY2" fmla="*/ 540 h 949788"/>
                <a:gd name="connsiteX0" fmla="*/ 0 w 2155302"/>
                <a:gd name="connsiteY0" fmla="*/ 949788 h 949788"/>
                <a:gd name="connsiteX1" fmla="*/ 910872 w 2155302"/>
                <a:gd name="connsiteY1" fmla="*/ 141644 h 949788"/>
                <a:gd name="connsiteX2" fmla="*/ 2155302 w 2155302"/>
                <a:gd name="connsiteY2" fmla="*/ 540 h 949788"/>
                <a:gd name="connsiteX0" fmla="*/ 0 w 2155302"/>
                <a:gd name="connsiteY0" fmla="*/ 949788 h 949788"/>
                <a:gd name="connsiteX1" fmla="*/ 910872 w 2155302"/>
                <a:gd name="connsiteY1" fmla="*/ 141644 h 949788"/>
                <a:gd name="connsiteX2" fmla="*/ 2155302 w 2155302"/>
                <a:gd name="connsiteY2" fmla="*/ 540 h 94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5302" h="949788">
                  <a:moveTo>
                    <a:pt x="0" y="949788"/>
                  </a:moveTo>
                  <a:cubicBezTo>
                    <a:pt x="468265" y="547854"/>
                    <a:pt x="551655" y="299852"/>
                    <a:pt x="910872" y="141644"/>
                  </a:cubicBezTo>
                  <a:cubicBezTo>
                    <a:pt x="1270089" y="-16564"/>
                    <a:pt x="2155302" y="540"/>
                    <a:pt x="2155302" y="54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889591" y="1118767"/>
              <a:ext cx="2027010" cy="641385"/>
            </a:xfrm>
            <a:custGeom>
              <a:avLst/>
              <a:gdLst>
                <a:gd name="connsiteX0" fmla="*/ 0 w 2001352"/>
                <a:gd name="connsiteY0" fmla="*/ 692695 h 692695"/>
                <a:gd name="connsiteX1" fmla="*/ 705605 w 2001352"/>
                <a:gd name="connsiteY1" fmla="*/ 153932 h 692695"/>
                <a:gd name="connsiteX2" fmla="*/ 1103309 w 2001352"/>
                <a:gd name="connsiteY2" fmla="*/ 461797 h 692695"/>
                <a:gd name="connsiteX3" fmla="*/ 1475356 w 2001352"/>
                <a:gd name="connsiteY3" fmla="*/ 64139 h 692695"/>
                <a:gd name="connsiteX4" fmla="*/ 1719110 w 2001352"/>
                <a:gd name="connsiteY4" fmla="*/ 410486 h 692695"/>
                <a:gd name="connsiteX5" fmla="*/ 2001352 w 2001352"/>
                <a:gd name="connsiteY5" fmla="*/ 0 h 692695"/>
                <a:gd name="connsiteX0" fmla="*/ 0 w 2027010"/>
                <a:gd name="connsiteY0" fmla="*/ 718351 h 718351"/>
                <a:gd name="connsiteX1" fmla="*/ 705605 w 2027010"/>
                <a:gd name="connsiteY1" fmla="*/ 179588 h 718351"/>
                <a:gd name="connsiteX2" fmla="*/ 1103309 w 2027010"/>
                <a:gd name="connsiteY2" fmla="*/ 487453 h 718351"/>
                <a:gd name="connsiteX3" fmla="*/ 1475356 w 2027010"/>
                <a:gd name="connsiteY3" fmla="*/ 89795 h 718351"/>
                <a:gd name="connsiteX4" fmla="*/ 1719110 w 2027010"/>
                <a:gd name="connsiteY4" fmla="*/ 436142 h 718351"/>
                <a:gd name="connsiteX5" fmla="*/ 2027010 w 2027010"/>
                <a:gd name="connsiteY5" fmla="*/ 0 h 718351"/>
                <a:gd name="connsiteX0" fmla="*/ 0 w 2027010"/>
                <a:gd name="connsiteY0" fmla="*/ 641385 h 641385"/>
                <a:gd name="connsiteX1" fmla="*/ 705605 w 2027010"/>
                <a:gd name="connsiteY1" fmla="*/ 102622 h 641385"/>
                <a:gd name="connsiteX2" fmla="*/ 1103309 w 2027010"/>
                <a:gd name="connsiteY2" fmla="*/ 410487 h 641385"/>
                <a:gd name="connsiteX3" fmla="*/ 1475356 w 2027010"/>
                <a:gd name="connsiteY3" fmla="*/ 12829 h 641385"/>
                <a:gd name="connsiteX4" fmla="*/ 1719110 w 2027010"/>
                <a:gd name="connsiteY4" fmla="*/ 359176 h 641385"/>
                <a:gd name="connsiteX5" fmla="*/ 2027010 w 2027010"/>
                <a:gd name="connsiteY5" fmla="*/ 0 h 64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7010" h="641385">
                  <a:moveTo>
                    <a:pt x="0" y="641385"/>
                  </a:moveTo>
                  <a:cubicBezTo>
                    <a:pt x="260860" y="391245"/>
                    <a:pt x="521720" y="141105"/>
                    <a:pt x="705605" y="102622"/>
                  </a:cubicBezTo>
                  <a:cubicBezTo>
                    <a:pt x="889490" y="64139"/>
                    <a:pt x="975017" y="425452"/>
                    <a:pt x="1103309" y="410487"/>
                  </a:cubicBezTo>
                  <a:cubicBezTo>
                    <a:pt x="1231601" y="395522"/>
                    <a:pt x="1372723" y="21381"/>
                    <a:pt x="1475356" y="12829"/>
                  </a:cubicBezTo>
                  <a:cubicBezTo>
                    <a:pt x="1577989" y="4277"/>
                    <a:pt x="1627168" y="361314"/>
                    <a:pt x="1719110" y="359176"/>
                  </a:cubicBezTo>
                  <a:cubicBezTo>
                    <a:pt x="1811052" y="357038"/>
                    <a:pt x="2027010" y="0"/>
                    <a:pt x="2027010" y="0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50369" y="171786"/>
              <a:ext cx="457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Times"/>
                  <a:cs typeface="Times"/>
                </a:rPr>
                <a:t>?</a:t>
              </a:r>
              <a:endParaRPr lang="en-US" sz="4800" dirty="0">
                <a:latin typeface="Times"/>
                <a:cs typeface="Time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42262" y="695456"/>
              <a:ext cx="4578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8000"/>
                  </a:solidFill>
                  <a:latin typeface="Times"/>
                  <a:cs typeface="Times"/>
                </a:rPr>
                <a:t>?</a:t>
              </a:r>
              <a:endParaRPr lang="en-US" sz="4800" dirty="0">
                <a:solidFill>
                  <a:srgbClr val="008000"/>
                </a:solidFill>
                <a:latin typeface="Times"/>
                <a:cs typeface="Time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8083" y="2205065"/>
              <a:ext cx="812800" cy="469900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6786957" y="1786008"/>
              <a:ext cx="2103986" cy="1607147"/>
            </a:xfrm>
            <a:custGeom>
              <a:avLst/>
              <a:gdLst>
                <a:gd name="connsiteX0" fmla="*/ 0 w 1334235"/>
                <a:gd name="connsiteY0" fmla="*/ 240944 h 535981"/>
                <a:gd name="connsiteX1" fmla="*/ 436192 w 1334235"/>
                <a:gd name="connsiteY1" fmla="*/ 10046 h 535981"/>
                <a:gd name="connsiteX2" fmla="*/ 1334235 w 1334235"/>
                <a:gd name="connsiteY2" fmla="*/ 535981 h 535981"/>
                <a:gd name="connsiteX0" fmla="*/ 0 w 1334235"/>
                <a:gd name="connsiteY0" fmla="*/ 175658 h 541734"/>
                <a:gd name="connsiteX1" fmla="*/ 436192 w 1334235"/>
                <a:gd name="connsiteY1" fmla="*/ 15799 h 541734"/>
                <a:gd name="connsiteX2" fmla="*/ 1334235 w 1334235"/>
                <a:gd name="connsiteY2" fmla="*/ 541734 h 541734"/>
                <a:gd name="connsiteX0" fmla="*/ 0 w 1179745"/>
                <a:gd name="connsiteY0" fmla="*/ 175658 h 451752"/>
                <a:gd name="connsiteX1" fmla="*/ 436192 w 1179745"/>
                <a:gd name="connsiteY1" fmla="*/ 15799 h 451752"/>
                <a:gd name="connsiteX2" fmla="*/ 1179745 w 1179745"/>
                <a:gd name="connsiteY2" fmla="*/ 451752 h 451752"/>
                <a:gd name="connsiteX0" fmla="*/ 0 w 1018232"/>
                <a:gd name="connsiteY0" fmla="*/ 175658 h 745378"/>
                <a:gd name="connsiteX1" fmla="*/ 436192 w 1018232"/>
                <a:gd name="connsiteY1" fmla="*/ 15799 h 745378"/>
                <a:gd name="connsiteX2" fmla="*/ 1018232 w 1018232"/>
                <a:gd name="connsiteY2" fmla="*/ 745378 h 745378"/>
                <a:gd name="connsiteX0" fmla="*/ 0 w 1018232"/>
                <a:gd name="connsiteY0" fmla="*/ 91716 h 661436"/>
                <a:gd name="connsiteX1" fmla="*/ 351925 w 1018232"/>
                <a:gd name="connsiteY1" fmla="*/ 50254 h 661436"/>
                <a:gd name="connsiteX2" fmla="*/ 1018232 w 1018232"/>
                <a:gd name="connsiteY2" fmla="*/ 661436 h 661436"/>
                <a:gd name="connsiteX0" fmla="*/ 0 w 1018232"/>
                <a:gd name="connsiteY0" fmla="*/ 91716 h 661436"/>
                <a:gd name="connsiteX1" fmla="*/ 351925 w 1018232"/>
                <a:gd name="connsiteY1" fmla="*/ 50254 h 661436"/>
                <a:gd name="connsiteX2" fmla="*/ 589873 w 1018232"/>
                <a:gd name="connsiteY2" fmla="*/ 200617 h 661436"/>
                <a:gd name="connsiteX3" fmla="*/ 1018232 w 1018232"/>
                <a:gd name="connsiteY3" fmla="*/ 661436 h 661436"/>
                <a:gd name="connsiteX0" fmla="*/ 0 w 1018232"/>
                <a:gd name="connsiteY0" fmla="*/ 91716 h 661436"/>
                <a:gd name="connsiteX1" fmla="*/ 351925 w 1018232"/>
                <a:gd name="connsiteY1" fmla="*/ 50254 h 661436"/>
                <a:gd name="connsiteX2" fmla="*/ 667118 w 1018232"/>
                <a:gd name="connsiteY2" fmla="*/ 489507 h 661436"/>
                <a:gd name="connsiteX3" fmla="*/ 1018232 w 1018232"/>
                <a:gd name="connsiteY3" fmla="*/ 661436 h 661436"/>
                <a:gd name="connsiteX0" fmla="*/ 0 w 1018232"/>
                <a:gd name="connsiteY0" fmla="*/ 59606 h 629326"/>
                <a:gd name="connsiteX1" fmla="*/ 372992 w 1018232"/>
                <a:gd name="connsiteY1" fmla="*/ 112862 h 629326"/>
                <a:gd name="connsiteX2" fmla="*/ 667118 w 1018232"/>
                <a:gd name="connsiteY2" fmla="*/ 457397 h 629326"/>
                <a:gd name="connsiteX3" fmla="*/ 1018232 w 1018232"/>
                <a:gd name="connsiteY3" fmla="*/ 629326 h 629326"/>
                <a:gd name="connsiteX0" fmla="*/ 0 w 1018232"/>
                <a:gd name="connsiteY0" fmla="*/ 59606 h 629326"/>
                <a:gd name="connsiteX1" fmla="*/ 372992 w 1018232"/>
                <a:gd name="connsiteY1" fmla="*/ 112862 h 629326"/>
                <a:gd name="connsiteX2" fmla="*/ 667118 w 1018232"/>
                <a:gd name="connsiteY2" fmla="*/ 457397 h 629326"/>
                <a:gd name="connsiteX3" fmla="*/ 1018232 w 1018232"/>
                <a:gd name="connsiteY3" fmla="*/ 629326 h 629326"/>
                <a:gd name="connsiteX0" fmla="*/ 0 w 1018232"/>
                <a:gd name="connsiteY0" fmla="*/ 72645 h 642365"/>
                <a:gd name="connsiteX1" fmla="*/ 372992 w 1018232"/>
                <a:gd name="connsiteY1" fmla="*/ 125901 h 642365"/>
                <a:gd name="connsiteX2" fmla="*/ 667118 w 1018232"/>
                <a:gd name="connsiteY2" fmla="*/ 470436 h 642365"/>
                <a:gd name="connsiteX3" fmla="*/ 1018232 w 1018232"/>
                <a:gd name="connsiteY3" fmla="*/ 642365 h 642365"/>
                <a:gd name="connsiteX0" fmla="*/ 0 w 1018232"/>
                <a:gd name="connsiteY0" fmla="*/ 72645 h 642365"/>
                <a:gd name="connsiteX1" fmla="*/ 372992 w 1018232"/>
                <a:gd name="connsiteY1" fmla="*/ 125901 h 642365"/>
                <a:gd name="connsiteX2" fmla="*/ 667118 w 1018232"/>
                <a:gd name="connsiteY2" fmla="*/ 470436 h 642365"/>
                <a:gd name="connsiteX3" fmla="*/ 1018232 w 1018232"/>
                <a:gd name="connsiteY3" fmla="*/ 642365 h 642365"/>
                <a:gd name="connsiteX0" fmla="*/ 0 w 1018232"/>
                <a:gd name="connsiteY0" fmla="*/ 48651 h 618371"/>
                <a:gd name="connsiteX1" fmla="*/ 260636 w 1018232"/>
                <a:gd name="connsiteY1" fmla="*/ 210833 h 618371"/>
                <a:gd name="connsiteX2" fmla="*/ 667118 w 1018232"/>
                <a:gd name="connsiteY2" fmla="*/ 446442 h 618371"/>
                <a:gd name="connsiteX3" fmla="*/ 1018232 w 1018232"/>
                <a:gd name="connsiteY3" fmla="*/ 618371 h 618371"/>
                <a:gd name="connsiteX0" fmla="*/ 0 w 1018232"/>
                <a:gd name="connsiteY0" fmla="*/ 48651 h 618371"/>
                <a:gd name="connsiteX1" fmla="*/ 260636 w 1018232"/>
                <a:gd name="connsiteY1" fmla="*/ 210833 h 618371"/>
                <a:gd name="connsiteX2" fmla="*/ 646051 w 1018232"/>
                <a:gd name="connsiteY2" fmla="*/ 512745 h 618371"/>
                <a:gd name="connsiteX3" fmla="*/ 1018232 w 1018232"/>
                <a:gd name="connsiteY3" fmla="*/ 618371 h 618371"/>
                <a:gd name="connsiteX0" fmla="*/ 0 w 1018232"/>
                <a:gd name="connsiteY0" fmla="*/ 48651 h 618371"/>
                <a:gd name="connsiteX1" fmla="*/ 260636 w 1018232"/>
                <a:gd name="connsiteY1" fmla="*/ 210833 h 618371"/>
                <a:gd name="connsiteX2" fmla="*/ 646051 w 1018232"/>
                <a:gd name="connsiteY2" fmla="*/ 512745 h 618371"/>
                <a:gd name="connsiteX3" fmla="*/ 1018232 w 1018232"/>
                <a:gd name="connsiteY3" fmla="*/ 618371 h 618371"/>
                <a:gd name="connsiteX0" fmla="*/ 0 w 1018232"/>
                <a:gd name="connsiteY0" fmla="*/ 48651 h 618371"/>
                <a:gd name="connsiteX1" fmla="*/ 260636 w 1018232"/>
                <a:gd name="connsiteY1" fmla="*/ 210833 h 618371"/>
                <a:gd name="connsiteX2" fmla="*/ 646051 w 1018232"/>
                <a:gd name="connsiteY2" fmla="*/ 512745 h 618371"/>
                <a:gd name="connsiteX3" fmla="*/ 1018232 w 1018232"/>
                <a:gd name="connsiteY3" fmla="*/ 618371 h 618371"/>
                <a:gd name="connsiteX0" fmla="*/ 0 w 1151656"/>
                <a:gd name="connsiteY0" fmla="*/ 48651 h 632579"/>
                <a:gd name="connsiteX1" fmla="*/ 260636 w 1151656"/>
                <a:gd name="connsiteY1" fmla="*/ 210833 h 632579"/>
                <a:gd name="connsiteX2" fmla="*/ 646051 w 1151656"/>
                <a:gd name="connsiteY2" fmla="*/ 512745 h 632579"/>
                <a:gd name="connsiteX3" fmla="*/ 1151656 w 1151656"/>
                <a:gd name="connsiteY3" fmla="*/ 632579 h 632579"/>
                <a:gd name="connsiteX0" fmla="*/ 0 w 1151656"/>
                <a:gd name="connsiteY0" fmla="*/ 48651 h 632579"/>
                <a:gd name="connsiteX1" fmla="*/ 260636 w 1151656"/>
                <a:gd name="connsiteY1" fmla="*/ 210833 h 632579"/>
                <a:gd name="connsiteX2" fmla="*/ 646051 w 1151656"/>
                <a:gd name="connsiteY2" fmla="*/ 512745 h 632579"/>
                <a:gd name="connsiteX3" fmla="*/ 1151656 w 1151656"/>
                <a:gd name="connsiteY3" fmla="*/ 632579 h 632579"/>
                <a:gd name="connsiteX0" fmla="*/ 0 w 1151656"/>
                <a:gd name="connsiteY0" fmla="*/ 48651 h 632579"/>
                <a:gd name="connsiteX1" fmla="*/ 260636 w 1151656"/>
                <a:gd name="connsiteY1" fmla="*/ 210833 h 632579"/>
                <a:gd name="connsiteX2" fmla="*/ 646051 w 1151656"/>
                <a:gd name="connsiteY2" fmla="*/ 512745 h 632579"/>
                <a:gd name="connsiteX3" fmla="*/ 1151656 w 1151656"/>
                <a:gd name="connsiteY3" fmla="*/ 632579 h 632579"/>
                <a:gd name="connsiteX0" fmla="*/ 0 w 1151656"/>
                <a:gd name="connsiteY0" fmla="*/ 48651 h 632579"/>
                <a:gd name="connsiteX1" fmla="*/ 260636 w 1151656"/>
                <a:gd name="connsiteY1" fmla="*/ 210833 h 632579"/>
                <a:gd name="connsiteX2" fmla="*/ 646051 w 1151656"/>
                <a:gd name="connsiteY2" fmla="*/ 512745 h 632579"/>
                <a:gd name="connsiteX3" fmla="*/ 1151656 w 1151656"/>
                <a:gd name="connsiteY3" fmla="*/ 632579 h 632579"/>
                <a:gd name="connsiteX0" fmla="*/ 0 w 1151656"/>
                <a:gd name="connsiteY0" fmla="*/ 48651 h 632579"/>
                <a:gd name="connsiteX1" fmla="*/ 260636 w 1151656"/>
                <a:gd name="connsiteY1" fmla="*/ 210833 h 632579"/>
                <a:gd name="connsiteX2" fmla="*/ 646051 w 1151656"/>
                <a:gd name="connsiteY2" fmla="*/ 512745 h 632579"/>
                <a:gd name="connsiteX3" fmla="*/ 1151656 w 1151656"/>
                <a:gd name="connsiteY3" fmla="*/ 632579 h 632579"/>
                <a:gd name="connsiteX0" fmla="*/ 0 w 1151656"/>
                <a:gd name="connsiteY0" fmla="*/ 72296 h 656224"/>
                <a:gd name="connsiteX1" fmla="*/ 260636 w 1151656"/>
                <a:gd name="connsiteY1" fmla="*/ 234478 h 656224"/>
                <a:gd name="connsiteX2" fmla="*/ 646051 w 1151656"/>
                <a:gd name="connsiteY2" fmla="*/ 536390 h 656224"/>
                <a:gd name="connsiteX3" fmla="*/ 1151656 w 1151656"/>
                <a:gd name="connsiteY3" fmla="*/ 656224 h 656224"/>
                <a:gd name="connsiteX0" fmla="*/ 0 w 1151656"/>
                <a:gd name="connsiteY0" fmla="*/ 2163 h 586091"/>
                <a:gd name="connsiteX1" fmla="*/ 147468 w 1151656"/>
                <a:gd name="connsiteY1" fmla="*/ 16346 h 586091"/>
                <a:gd name="connsiteX2" fmla="*/ 260636 w 1151656"/>
                <a:gd name="connsiteY2" fmla="*/ 164345 h 586091"/>
                <a:gd name="connsiteX3" fmla="*/ 646051 w 1151656"/>
                <a:gd name="connsiteY3" fmla="*/ 466257 h 586091"/>
                <a:gd name="connsiteX4" fmla="*/ 1151656 w 1151656"/>
                <a:gd name="connsiteY4" fmla="*/ 586091 h 586091"/>
                <a:gd name="connsiteX0" fmla="*/ 0 w 1151656"/>
                <a:gd name="connsiteY0" fmla="*/ 20346 h 604274"/>
                <a:gd name="connsiteX1" fmla="*/ 147468 w 1151656"/>
                <a:gd name="connsiteY1" fmla="*/ 34529 h 604274"/>
                <a:gd name="connsiteX2" fmla="*/ 260636 w 1151656"/>
                <a:gd name="connsiteY2" fmla="*/ 182528 h 604274"/>
                <a:gd name="connsiteX3" fmla="*/ 646051 w 1151656"/>
                <a:gd name="connsiteY3" fmla="*/ 484440 h 604274"/>
                <a:gd name="connsiteX4" fmla="*/ 1151656 w 1151656"/>
                <a:gd name="connsiteY4" fmla="*/ 604274 h 604274"/>
                <a:gd name="connsiteX0" fmla="*/ 0 w 1151656"/>
                <a:gd name="connsiteY0" fmla="*/ 20346 h 604274"/>
                <a:gd name="connsiteX1" fmla="*/ 147468 w 1151656"/>
                <a:gd name="connsiteY1" fmla="*/ 34529 h 604274"/>
                <a:gd name="connsiteX2" fmla="*/ 260636 w 1151656"/>
                <a:gd name="connsiteY2" fmla="*/ 182528 h 604274"/>
                <a:gd name="connsiteX3" fmla="*/ 646051 w 1151656"/>
                <a:gd name="connsiteY3" fmla="*/ 484440 h 604274"/>
                <a:gd name="connsiteX4" fmla="*/ 1151656 w 1151656"/>
                <a:gd name="connsiteY4" fmla="*/ 604274 h 604274"/>
                <a:gd name="connsiteX0" fmla="*/ 0 w 1151656"/>
                <a:gd name="connsiteY0" fmla="*/ 30640 h 614568"/>
                <a:gd name="connsiteX1" fmla="*/ 147468 w 1151656"/>
                <a:gd name="connsiteY1" fmla="*/ 44823 h 614568"/>
                <a:gd name="connsiteX2" fmla="*/ 260636 w 1151656"/>
                <a:gd name="connsiteY2" fmla="*/ 192822 h 614568"/>
                <a:gd name="connsiteX3" fmla="*/ 646051 w 1151656"/>
                <a:gd name="connsiteY3" fmla="*/ 494734 h 614568"/>
                <a:gd name="connsiteX4" fmla="*/ 1151656 w 1151656"/>
                <a:gd name="connsiteY4" fmla="*/ 614568 h 614568"/>
                <a:gd name="connsiteX0" fmla="*/ 0 w 1151656"/>
                <a:gd name="connsiteY0" fmla="*/ 0 h 583928"/>
                <a:gd name="connsiteX1" fmla="*/ 260636 w 1151656"/>
                <a:gd name="connsiteY1" fmla="*/ 162182 h 583928"/>
                <a:gd name="connsiteX2" fmla="*/ 646051 w 1151656"/>
                <a:gd name="connsiteY2" fmla="*/ 464094 h 583928"/>
                <a:gd name="connsiteX3" fmla="*/ 1151656 w 1151656"/>
                <a:gd name="connsiteY3" fmla="*/ 583928 h 583928"/>
                <a:gd name="connsiteX0" fmla="*/ 0 w 1151656"/>
                <a:gd name="connsiteY0" fmla="*/ 0 h 583928"/>
                <a:gd name="connsiteX1" fmla="*/ 260636 w 1151656"/>
                <a:gd name="connsiteY1" fmla="*/ 162182 h 583928"/>
                <a:gd name="connsiteX2" fmla="*/ 646051 w 1151656"/>
                <a:gd name="connsiteY2" fmla="*/ 464094 h 583928"/>
                <a:gd name="connsiteX3" fmla="*/ 1151656 w 1151656"/>
                <a:gd name="connsiteY3" fmla="*/ 583928 h 583928"/>
                <a:gd name="connsiteX0" fmla="*/ 0 w 1151656"/>
                <a:gd name="connsiteY0" fmla="*/ 0 h 583928"/>
                <a:gd name="connsiteX1" fmla="*/ 253614 w 1151656"/>
                <a:gd name="connsiteY1" fmla="*/ 190598 h 583928"/>
                <a:gd name="connsiteX2" fmla="*/ 646051 w 1151656"/>
                <a:gd name="connsiteY2" fmla="*/ 464094 h 583928"/>
                <a:gd name="connsiteX3" fmla="*/ 1151656 w 1151656"/>
                <a:gd name="connsiteY3" fmla="*/ 583928 h 583928"/>
                <a:gd name="connsiteX0" fmla="*/ 0 w 1151656"/>
                <a:gd name="connsiteY0" fmla="*/ 0 h 583928"/>
                <a:gd name="connsiteX1" fmla="*/ 253614 w 1151656"/>
                <a:gd name="connsiteY1" fmla="*/ 190598 h 583928"/>
                <a:gd name="connsiteX2" fmla="*/ 646051 w 1151656"/>
                <a:gd name="connsiteY2" fmla="*/ 464094 h 583928"/>
                <a:gd name="connsiteX3" fmla="*/ 1151656 w 1151656"/>
                <a:gd name="connsiteY3" fmla="*/ 583928 h 583928"/>
                <a:gd name="connsiteX0" fmla="*/ 0 w 1151656"/>
                <a:gd name="connsiteY0" fmla="*/ 9421 h 593349"/>
                <a:gd name="connsiteX1" fmla="*/ 253614 w 1151656"/>
                <a:gd name="connsiteY1" fmla="*/ 200019 h 593349"/>
                <a:gd name="connsiteX2" fmla="*/ 646051 w 1151656"/>
                <a:gd name="connsiteY2" fmla="*/ 473515 h 593349"/>
                <a:gd name="connsiteX3" fmla="*/ 1151656 w 1151656"/>
                <a:gd name="connsiteY3" fmla="*/ 593349 h 59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656" h="593349">
                  <a:moveTo>
                    <a:pt x="0" y="9421"/>
                  </a:moveTo>
                  <a:cubicBezTo>
                    <a:pt x="201767" y="-46773"/>
                    <a:pt x="223184" y="165293"/>
                    <a:pt x="253614" y="200019"/>
                  </a:cubicBezTo>
                  <a:cubicBezTo>
                    <a:pt x="309793" y="265528"/>
                    <a:pt x="359443" y="333763"/>
                    <a:pt x="646051" y="473515"/>
                  </a:cubicBezTo>
                  <a:cubicBezTo>
                    <a:pt x="897549" y="575379"/>
                    <a:pt x="946839" y="592320"/>
                    <a:pt x="1151656" y="59334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980749" y="3054625"/>
              <a:ext cx="753624" cy="1282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Times"/>
                  <a:cs typeface="Times"/>
                </a:rPr>
                <a:t>?</a:t>
              </a:r>
              <a:endParaRPr lang="en-US" sz="4800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27533" y="4140435"/>
            <a:ext cx="148952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Summer 2008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2562558" y="2180768"/>
            <a:ext cx="21031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 Light"/>
                <a:cs typeface="Gill Sans Light"/>
              </a:rPr>
              <a:t>Fraction of Active Users (t)</a:t>
            </a:r>
            <a:endParaRPr lang="en-US" sz="1400" dirty="0">
              <a:latin typeface="Gill Sans Light"/>
              <a:cs typeface="Gill Sans Ligh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830" y="1958631"/>
            <a:ext cx="789080" cy="8012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9" name="Right Arrow 28"/>
          <p:cNvSpPr/>
          <p:nvPr/>
        </p:nvSpPr>
        <p:spPr>
          <a:xfrm>
            <a:off x="5710461" y="4518037"/>
            <a:ext cx="291303" cy="54358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17363" y="4541704"/>
            <a:ext cx="2654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-$545 million dollars</a:t>
            </a:r>
            <a:endParaRPr lang="en-US" sz="24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34766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 animBg="1"/>
      <p:bldP spid="2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6" y="2630924"/>
            <a:ext cx="5334363" cy="4000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3649" y="2667889"/>
            <a:ext cx="31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new adopters/semester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2" name="Curved Connector 11"/>
          <p:cNvCxnSpPr>
            <a:stCxn id="11" idx="2"/>
          </p:cNvCxnSpPr>
          <p:nvPr/>
        </p:nvCxnSpPr>
        <p:spPr>
          <a:xfrm rot="16200000" flipH="1">
            <a:off x="3315732" y="3303356"/>
            <a:ext cx="543452" cy="195847"/>
          </a:xfrm>
          <a:prstGeom prst="curvedConnector3">
            <a:avLst>
              <a:gd name="adj1" fmla="val 50000"/>
            </a:avLst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67486" y="2169259"/>
            <a:ext cx="3669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Gill Sans Light"/>
                <a:cs typeface="Gill Sans Light"/>
              </a:rPr>
              <a:t>MySpace.com</a:t>
            </a:r>
            <a:r>
              <a:rPr lang="en-US" sz="2400" b="1" dirty="0" smtClean="0">
                <a:latin typeface="Gill Sans Light"/>
                <a:cs typeface="Gill Sans Light"/>
              </a:rPr>
              <a:t> until late 2008</a:t>
            </a:r>
            <a:endParaRPr lang="en-US" sz="2400" b="1" dirty="0">
              <a:latin typeface="Gill Sans Light"/>
              <a:cs typeface="Gill Sans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6287"/>
            <a:ext cx="8229600" cy="861857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No Structural Telltale Signs of MySpace’s Demise</a:t>
            </a:r>
            <a:endParaRPr lang="en-US" sz="2600" b="1" dirty="0"/>
          </a:p>
        </p:txBody>
      </p:sp>
      <p:sp>
        <p:nvSpPr>
          <p:cNvPr id="5" name="Rectangle 4"/>
          <p:cNvSpPr/>
          <p:nvPr/>
        </p:nvSpPr>
        <p:spPr>
          <a:xfrm>
            <a:off x="4196727" y="2928792"/>
            <a:ext cx="4952378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sz="2400" b="1" dirty="0" smtClean="0">
                <a:solidFill>
                  <a:srgbClr val="000090"/>
                </a:solidFill>
                <a:latin typeface="Gill Sans Light"/>
                <a:cs typeface="Gill Sans Light"/>
              </a:rPr>
              <a:t>Matches known theoretical behavior</a:t>
            </a:r>
            <a:endParaRPr lang="en-US" sz="2400" b="1" dirty="0">
              <a:solidFill>
                <a:srgbClr val="000090"/>
              </a:solidFill>
              <a:latin typeface="Gill Sans Light"/>
              <a:cs typeface="Gill Sans Light"/>
            </a:endParaRPr>
          </a:p>
          <a:p>
            <a:pPr marL="109728" indent="0">
              <a:buNone/>
            </a:pPr>
            <a:r>
              <a:rPr lang="en-US" b="1" dirty="0">
                <a:solidFill>
                  <a:srgbClr val="000090"/>
                </a:solidFill>
                <a:latin typeface="Gill Sans Light"/>
                <a:cs typeface="Gill Sans Light"/>
              </a:rPr>
              <a:t>Mansfield’61, Rogers’</a:t>
            </a:r>
            <a:r>
              <a:rPr lang="en-US" b="1" dirty="0" smtClean="0">
                <a:solidFill>
                  <a:srgbClr val="000090"/>
                </a:solidFill>
                <a:latin typeface="Gill Sans Light"/>
                <a:cs typeface="Gill Sans Light"/>
              </a:rPr>
              <a:t>03, Bass’</a:t>
            </a:r>
            <a:r>
              <a:rPr lang="en-US" b="1" dirty="0">
                <a:solidFill>
                  <a:srgbClr val="000090"/>
                </a:solidFill>
                <a:latin typeface="Gill Sans Light"/>
                <a:cs typeface="Gill Sans Light"/>
              </a:rPr>
              <a:t>69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89193" y="1629300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Gill Sans Light"/>
                <a:cs typeface="Gill Sans Light"/>
              </a:rPr>
              <a:t>Total Adopters </a:t>
            </a:r>
          </a:p>
        </p:txBody>
      </p:sp>
      <p:pic>
        <p:nvPicPr>
          <p:cNvPr id="17" name="Picture 16" descr="Diffusion_of_ideas2.em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75" b="1719"/>
          <a:stretch/>
        </p:blipFill>
        <p:spPr>
          <a:xfrm>
            <a:off x="1288555" y="3673006"/>
            <a:ext cx="5148626" cy="3105614"/>
          </a:xfrm>
          <a:prstGeom prst="rect">
            <a:avLst/>
          </a:prstGeom>
          <a:solidFill>
            <a:schemeClr val="bg1">
              <a:alpha val="72000"/>
            </a:schemeClr>
          </a:solidFill>
        </p:spPr>
      </p:pic>
      <p:sp>
        <p:nvSpPr>
          <p:cNvPr id="7" name="Freeform 6"/>
          <p:cNvSpPr/>
          <p:nvPr/>
        </p:nvSpPr>
        <p:spPr>
          <a:xfrm>
            <a:off x="884492" y="1382056"/>
            <a:ext cx="5620728" cy="4458151"/>
          </a:xfrm>
          <a:custGeom>
            <a:avLst/>
            <a:gdLst>
              <a:gd name="connsiteX0" fmla="*/ 0 w 5386328"/>
              <a:gd name="connsiteY0" fmla="*/ 2642272 h 2645698"/>
              <a:gd name="connsiteX1" fmla="*/ 2165871 w 5386328"/>
              <a:gd name="connsiteY1" fmla="*/ 2290725 h 2645698"/>
              <a:gd name="connsiteX2" fmla="*/ 3254476 w 5386328"/>
              <a:gd name="connsiteY2" fmla="*/ 408248 h 2645698"/>
              <a:gd name="connsiteX3" fmla="*/ 5386328 w 5386328"/>
              <a:gd name="connsiteY3" fmla="*/ 0 h 2645698"/>
              <a:gd name="connsiteX0" fmla="*/ 0 w 5386328"/>
              <a:gd name="connsiteY0" fmla="*/ 2652932 h 2658067"/>
              <a:gd name="connsiteX1" fmla="*/ 2165871 w 5386328"/>
              <a:gd name="connsiteY1" fmla="*/ 2301385 h 2658067"/>
              <a:gd name="connsiteX2" fmla="*/ 3856324 w 5386328"/>
              <a:gd name="connsiteY2" fmla="*/ 296787 h 2658067"/>
              <a:gd name="connsiteX3" fmla="*/ 5386328 w 5386328"/>
              <a:gd name="connsiteY3" fmla="*/ 10660 h 2658067"/>
              <a:gd name="connsiteX0" fmla="*/ 0 w 5386328"/>
              <a:gd name="connsiteY0" fmla="*/ 2657802 h 2695693"/>
              <a:gd name="connsiteX1" fmla="*/ 1948537 w 5386328"/>
              <a:gd name="connsiteY1" fmla="*/ 2428376 h 2695693"/>
              <a:gd name="connsiteX2" fmla="*/ 3856324 w 5386328"/>
              <a:gd name="connsiteY2" fmla="*/ 301657 h 2695693"/>
              <a:gd name="connsiteX3" fmla="*/ 5386328 w 5386328"/>
              <a:gd name="connsiteY3" fmla="*/ 15530 h 2695693"/>
              <a:gd name="connsiteX0" fmla="*/ 0 w 5374719"/>
              <a:gd name="connsiteY0" fmla="*/ 2677890 h 2715781"/>
              <a:gd name="connsiteX1" fmla="*/ 1948537 w 5374719"/>
              <a:gd name="connsiteY1" fmla="*/ 2448464 h 2715781"/>
              <a:gd name="connsiteX2" fmla="*/ 3856324 w 5374719"/>
              <a:gd name="connsiteY2" fmla="*/ 321745 h 2715781"/>
              <a:gd name="connsiteX3" fmla="*/ 5374719 w 5374719"/>
              <a:gd name="connsiteY3" fmla="*/ 9449 h 2715781"/>
              <a:gd name="connsiteX0" fmla="*/ 0 w 5177375"/>
              <a:gd name="connsiteY0" fmla="*/ 2721505 h 2745173"/>
              <a:gd name="connsiteX1" fmla="*/ 1751193 w 5177375"/>
              <a:gd name="connsiteY1" fmla="*/ 2448464 h 2745173"/>
              <a:gd name="connsiteX2" fmla="*/ 3658980 w 5177375"/>
              <a:gd name="connsiteY2" fmla="*/ 321745 h 2745173"/>
              <a:gd name="connsiteX3" fmla="*/ 5177375 w 5177375"/>
              <a:gd name="connsiteY3" fmla="*/ 9449 h 2745173"/>
              <a:gd name="connsiteX0" fmla="*/ 0 w 5142550"/>
              <a:gd name="connsiteY0" fmla="*/ 2738952 h 2757966"/>
              <a:gd name="connsiteX1" fmla="*/ 1716368 w 5142550"/>
              <a:gd name="connsiteY1" fmla="*/ 2448464 h 2757966"/>
              <a:gd name="connsiteX2" fmla="*/ 3624155 w 5142550"/>
              <a:gd name="connsiteY2" fmla="*/ 321745 h 2757966"/>
              <a:gd name="connsiteX3" fmla="*/ 5142550 w 5142550"/>
              <a:gd name="connsiteY3" fmla="*/ 9449 h 2757966"/>
              <a:gd name="connsiteX0" fmla="*/ 0 w 5142550"/>
              <a:gd name="connsiteY0" fmla="*/ 2738952 h 2738952"/>
              <a:gd name="connsiteX1" fmla="*/ 1716368 w 5142550"/>
              <a:gd name="connsiteY1" fmla="*/ 2448464 h 2738952"/>
              <a:gd name="connsiteX2" fmla="*/ 3624155 w 5142550"/>
              <a:gd name="connsiteY2" fmla="*/ 321745 h 2738952"/>
              <a:gd name="connsiteX3" fmla="*/ 5142550 w 5142550"/>
              <a:gd name="connsiteY3" fmla="*/ 9449 h 2738952"/>
              <a:gd name="connsiteX0" fmla="*/ 0 w 5142550"/>
              <a:gd name="connsiteY0" fmla="*/ 2745989 h 2745989"/>
              <a:gd name="connsiteX1" fmla="*/ 1716368 w 5142550"/>
              <a:gd name="connsiteY1" fmla="*/ 2455501 h 2745989"/>
              <a:gd name="connsiteX2" fmla="*/ 3624155 w 5142550"/>
              <a:gd name="connsiteY2" fmla="*/ 328782 h 2745989"/>
              <a:gd name="connsiteX3" fmla="*/ 5142550 w 5142550"/>
              <a:gd name="connsiteY3" fmla="*/ 7763 h 2745989"/>
              <a:gd name="connsiteX0" fmla="*/ 0 w 4283523"/>
              <a:gd name="connsiteY0" fmla="*/ 3087146 h 3087146"/>
              <a:gd name="connsiteX1" fmla="*/ 1716368 w 4283523"/>
              <a:gd name="connsiteY1" fmla="*/ 2796658 h 3087146"/>
              <a:gd name="connsiteX2" fmla="*/ 3624155 w 4283523"/>
              <a:gd name="connsiteY2" fmla="*/ 669939 h 3087146"/>
              <a:gd name="connsiteX3" fmla="*/ 4283523 w 4283523"/>
              <a:gd name="connsiteY3" fmla="*/ 0 h 3087146"/>
              <a:gd name="connsiteX0" fmla="*/ 0 w 4805904"/>
              <a:gd name="connsiteY0" fmla="*/ 2753202 h 2753202"/>
              <a:gd name="connsiteX1" fmla="*/ 1716368 w 4805904"/>
              <a:gd name="connsiteY1" fmla="*/ 2462714 h 2753202"/>
              <a:gd name="connsiteX2" fmla="*/ 3624155 w 4805904"/>
              <a:gd name="connsiteY2" fmla="*/ 335995 h 2753202"/>
              <a:gd name="connsiteX3" fmla="*/ 4805904 w 4805904"/>
              <a:gd name="connsiteY3" fmla="*/ 6253 h 2753202"/>
              <a:gd name="connsiteX0" fmla="*/ 0 w 5293460"/>
              <a:gd name="connsiteY0" fmla="*/ 2745990 h 2745990"/>
              <a:gd name="connsiteX1" fmla="*/ 1716368 w 5293460"/>
              <a:gd name="connsiteY1" fmla="*/ 2455502 h 2745990"/>
              <a:gd name="connsiteX2" fmla="*/ 3624155 w 5293460"/>
              <a:gd name="connsiteY2" fmla="*/ 328783 h 2745990"/>
              <a:gd name="connsiteX3" fmla="*/ 5293460 w 5293460"/>
              <a:gd name="connsiteY3" fmla="*/ 7764 h 2745990"/>
              <a:gd name="connsiteX0" fmla="*/ 0 w 5293460"/>
              <a:gd name="connsiteY0" fmla="*/ 2833220 h 2833220"/>
              <a:gd name="connsiteX1" fmla="*/ 1716368 w 5293460"/>
              <a:gd name="connsiteY1" fmla="*/ 2455502 h 2833220"/>
              <a:gd name="connsiteX2" fmla="*/ 3624155 w 5293460"/>
              <a:gd name="connsiteY2" fmla="*/ 328783 h 2833220"/>
              <a:gd name="connsiteX3" fmla="*/ 5293460 w 5293460"/>
              <a:gd name="connsiteY3" fmla="*/ 7764 h 2833220"/>
              <a:gd name="connsiteX0" fmla="*/ 0 w 5293460"/>
              <a:gd name="connsiteY0" fmla="*/ 2833220 h 2833220"/>
              <a:gd name="connsiteX1" fmla="*/ 1716368 w 5293460"/>
              <a:gd name="connsiteY1" fmla="*/ 2455502 h 2833220"/>
              <a:gd name="connsiteX2" fmla="*/ 3624155 w 5293460"/>
              <a:gd name="connsiteY2" fmla="*/ 328783 h 2833220"/>
              <a:gd name="connsiteX3" fmla="*/ 5293460 w 5293460"/>
              <a:gd name="connsiteY3" fmla="*/ 7764 h 2833220"/>
              <a:gd name="connsiteX0" fmla="*/ 0 w 5293460"/>
              <a:gd name="connsiteY0" fmla="*/ 2828268 h 2828268"/>
              <a:gd name="connsiteX1" fmla="*/ 1519024 w 5293460"/>
              <a:gd name="connsiteY1" fmla="*/ 2258645 h 2828268"/>
              <a:gd name="connsiteX2" fmla="*/ 3624155 w 5293460"/>
              <a:gd name="connsiteY2" fmla="*/ 323831 h 2828268"/>
              <a:gd name="connsiteX3" fmla="*/ 5293460 w 5293460"/>
              <a:gd name="connsiteY3" fmla="*/ 2812 h 2828268"/>
              <a:gd name="connsiteX0" fmla="*/ 0 w 5293460"/>
              <a:gd name="connsiteY0" fmla="*/ 2827327 h 2827327"/>
              <a:gd name="connsiteX1" fmla="*/ 1460982 w 5293460"/>
              <a:gd name="connsiteY1" fmla="*/ 2205367 h 2827327"/>
              <a:gd name="connsiteX2" fmla="*/ 3624155 w 5293460"/>
              <a:gd name="connsiteY2" fmla="*/ 322890 h 2827327"/>
              <a:gd name="connsiteX3" fmla="*/ 5293460 w 5293460"/>
              <a:gd name="connsiteY3" fmla="*/ 1871 h 2827327"/>
              <a:gd name="connsiteX0" fmla="*/ 0 w 5293460"/>
              <a:gd name="connsiteY0" fmla="*/ 2827327 h 2827327"/>
              <a:gd name="connsiteX1" fmla="*/ 1460982 w 5293460"/>
              <a:gd name="connsiteY1" fmla="*/ 2205367 h 2827327"/>
              <a:gd name="connsiteX2" fmla="*/ 3113382 w 5293460"/>
              <a:gd name="connsiteY2" fmla="*/ 322890 h 2827327"/>
              <a:gd name="connsiteX3" fmla="*/ 5293460 w 5293460"/>
              <a:gd name="connsiteY3" fmla="*/ 1871 h 2827327"/>
              <a:gd name="connsiteX0" fmla="*/ 0 w 5212201"/>
              <a:gd name="connsiteY0" fmla="*/ 3174376 h 3174376"/>
              <a:gd name="connsiteX1" fmla="*/ 1460982 w 5212201"/>
              <a:gd name="connsiteY1" fmla="*/ 2552416 h 3174376"/>
              <a:gd name="connsiteX2" fmla="*/ 3113382 w 5212201"/>
              <a:gd name="connsiteY2" fmla="*/ 669939 h 3174376"/>
              <a:gd name="connsiteX3" fmla="*/ 5212201 w 5212201"/>
              <a:gd name="connsiteY3" fmla="*/ 0 h 3174376"/>
              <a:gd name="connsiteX0" fmla="*/ 0 w 5409545"/>
              <a:gd name="connsiteY0" fmla="*/ 3191822 h 3191822"/>
              <a:gd name="connsiteX1" fmla="*/ 1460982 w 5409545"/>
              <a:gd name="connsiteY1" fmla="*/ 2569862 h 3191822"/>
              <a:gd name="connsiteX2" fmla="*/ 3113382 w 5409545"/>
              <a:gd name="connsiteY2" fmla="*/ 687385 h 3191822"/>
              <a:gd name="connsiteX3" fmla="*/ 5409545 w 5409545"/>
              <a:gd name="connsiteY3" fmla="*/ 0 h 3191822"/>
              <a:gd name="connsiteX0" fmla="*/ 0 w 5409545"/>
              <a:gd name="connsiteY0" fmla="*/ 3191822 h 3191822"/>
              <a:gd name="connsiteX1" fmla="*/ 1460982 w 5409545"/>
              <a:gd name="connsiteY1" fmla="*/ 2569862 h 3191822"/>
              <a:gd name="connsiteX2" fmla="*/ 3113382 w 5409545"/>
              <a:gd name="connsiteY2" fmla="*/ 687385 h 3191822"/>
              <a:gd name="connsiteX3" fmla="*/ 5409545 w 5409545"/>
              <a:gd name="connsiteY3" fmla="*/ 0 h 3191822"/>
              <a:gd name="connsiteX0" fmla="*/ 0 w 5154159"/>
              <a:gd name="connsiteY0" fmla="*/ 3148207 h 3148207"/>
              <a:gd name="connsiteX1" fmla="*/ 1460982 w 5154159"/>
              <a:gd name="connsiteY1" fmla="*/ 2526247 h 3148207"/>
              <a:gd name="connsiteX2" fmla="*/ 3113382 w 5154159"/>
              <a:gd name="connsiteY2" fmla="*/ 643770 h 3148207"/>
              <a:gd name="connsiteX3" fmla="*/ 5154159 w 5154159"/>
              <a:gd name="connsiteY3" fmla="*/ 0 h 3148207"/>
              <a:gd name="connsiteX0" fmla="*/ 0 w 5164779"/>
              <a:gd name="connsiteY0" fmla="*/ 3183519 h 3183519"/>
              <a:gd name="connsiteX1" fmla="*/ 1460982 w 5164779"/>
              <a:gd name="connsiteY1" fmla="*/ 2561559 h 3183519"/>
              <a:gd name="connsiteX2" fmla="*/ 3113382 w 5164779"/>
              <a:gd name="connsiteY2" fmla="*/ 679082 h 3183519"/>
              <a:gd name="connsiteX3" fmla="*/ 4945218 w 5164779"/>
              <a:gd name="connsiteY3" fmla="*/ 51614 h 3183519"/>
              <a:gd name="connsiteX4" fmla="*/ 5154159 w 5164779"/>
              <a:gd name="connsiteY4" fmla="*/ 35312 h 3183519"/>
              <a:gd name="connsiteX0" fmla="*/ 0 w 5186002"/>
              <a:gd name="connsiteY0" fmla="*/ 3148207 h 3148207"/>
              <a:gd name="connsiteX1" fmla="*/ 1460982 w 5186002"/>
              <a:gd name="connsiteY1" fmla="*/ 2526247 h 3148207"/>
              <a:gd name="connsiteX2" fmla="*/ 3113382 w 5186002"/>
              <a:gd name="connsiteY2" fmla="*/ 643770 h 3148207"/>
              <a:gd name="connsiteX3" fmla="*/ 4945218 w 5186002"/>
              <a:gd name="connsiteY3" fmla="*/ 16302 h 3148207"/>
              <a:gd name="connsiteX4" fmla="*/ 5154159 w 5186002"/>
              <a:gd name="connsiteY4" fmla="*/ 0 h 3148207"/>
              <a:gd name="connsiteX0" fmla="*/ 0 w 5186002"/>
              <a:gd name="connsiteY0" fmla="*/ 3148207 h 3148207"/>
              <a:gd name="connsiteX1" fmla="*/ 1460982 w 5186002"/>
              <a:gd name="connsiteY1" fmla="*/ 2526247 h 3148207"/>
              <a:gd name="connsiteX2" fmla="*/ 3113382 w 5186002"/>
              <a:gd name="connsiteY2" fmla="*/ 643770 h 3148207"/>
              <a:gd name="connsiteX3" fmla="*/ 4945218 w 5186002"/>
              <a:gd name="connsiteY3" fmla="*/ 16302 h 3148207"/>
              <a:gd name="connsiteX4" fmla="*/ 5154159 w 5186002"/>
              <a:gd name="connsiteY4" fmla="*/ 0 h 3148207"/>
              <a:gd name="connsiteX0" fmla="*/ 0 w 5897102"/>
              <a:gd name="connsiteY0" fmla="*/ 3131905 h 3131905"/>
              <a:gd name="connsiteX1" fmla="*/ 1460982 w 5897102"/>
              <a:gd name="connsiteY1" fmla="*/ 2509945 h 3131905"/>
              <a:gd name="connsiteX2" fmla="*/ 3113382 w 5897102"/>
              <a:gd name="connsiteY2" fmla="*/ 627468 h 3131905"/>
              <a:gd name="connsiteX3" fmla="*/ 4945218 w 5897102"/>
              <a:gd name="connsiteY3" fmla="*/ 0 h 3131905"/>
              <a:gd name="connsiteX4" fmla="*/ 5897102 w 5897102"/>
              <a:gd name="connsiteY4" fmla="*/ 27313 h 3131905"/>
              <a:gd name="connsiteX0" fmla="*/ 0 w 5943535"/>
              <a:gd name="connsiteY0" fmla="*/ 3148207 h 3148207"/>
              <a:gd name="connsiteX1" fmla="*/ 1460982 w 5943535"/>
              <a:gd name="connsiteY1" fmla="*/ 2526247 h 3148207"/>
              <a:gd name="connsiteX2" fmla="*/ 3113382 w 5943535"/>
              <a:gd name="connsiteY2" fmla="*/ 643770 h 3148207"/>
              <a:gd name="connsiteX3" fmla="*/ 4945218 w 5943535"/>
              <a:gd name="connsiteY3" fmla="*/ 16302 h 3148207"/>
              <a:gd name="connsiteX4" fmla="*/ 5943535 w 5943535"/>
              <a:gd name="connsiteY4" fmla="*/ 0 h 3148207"/>
              <a:gd name="connsiteX0" fmla="*/ 0 w 5943535"/>
              <a:gd name="connsiteY0" fmla="*/ 3153247 h 3153247"/>
              <a:gd name="connsiteX1" fmla="*/ 1460982 w 5943535"/>
              <a:gd name="connsiteY1" fmla="*/ 2531287 h 3153247"/>
              <a:gd name="connsiteX2" fmla="*/ 3113382 w 5943535"/>
              <a:gd name="connsiteY2" fmla="*/ 648810 h 3153247"/>
              <a:gd name="connsiteX3" fmla="*/ 4945218 w 5943535"/>
              <a:gd name="connsiteY3" fmla="*/ 21342 h 3153247"/>
              <a:gd name="connsiteX4" fmla="*/ 5943535 w 5943535"/>
              <a:gd name="connsiteY4" fmla="*/ 5040 h 3153247"/>
              <a:gd name="connsiteX0" fmla="*/ 0 w 5943535"/>
              <a:gd name="connsiteY0" fmla="*/ 3153247 h 3153247"/>
              <a:gd name="connsiteX1" fmla="*/ 1460982 w 5943535"/>
              <a:gd name="connsiteY1" fmla="*/ 2531287 h 3153247"/>
              <a:gd name="connsiteX2" fmla="*/ 3113382 w 5943535"/>
              <a:gd name="connsiteY2" fmla="*/ 648810 h 3153247"/>
              <a:gd name="connsiteX3" fmla="*/ 4945218 w 5943535"/>
              <a:gd name="connsiteY3" fmla="*/ 21342 h 3153247"/>
              <a:gd name="connsiteX4" fmla="*/ 5943535 w 5943535"/>
              <a:gd name="connsiteY4" fmla="*/ 5040 h 3153247"/>
              <a:gd name="connsiteX0" fmla="*/ 0 w 5943535"/>
              <a:gd name="connsiteY0" fmla="*/ 3153247 h 3153247"/>
              <a:gd name="connsiteX1" fmla="*/ 1460982 w 5943535"/>
              <a:gd name="connsiteY1" fmla="*/ 2531287 h 3153247"/>
              <a:gd name="connsiteX2" fmla="*/ 2869605 w 5943535"/>
              <a:gd name="connsiteY2" fmla="*/ 474350 h 3153247"/>
              <a:gd name="connsiteX3" fmla="*/ 4945218 w 5943535"/>
              <a:gd name="connsiteY3" fmla="*/ 21342 h 3153247"/>
              <a:gd name="connsiteX4" fmla="*/ 5943535 w 5943535"/>
              <a:gd name="connsiteY4" fmla="*/ 5040 h 3153247"/>
              <a:gd name="connsiteX0" fmla="*/ 0 w 5943535"/>
              <a:gd name="connsiteY0" fmla="*/ 3362528 h 3362528"/>
              <a:gd name="connsiteX1" fmla="*/ 1460982 w 5943535"/>
              <a:gd name="connsiteY1" fmla="*/ 2740568 h 3362528"/>
              <a:gd name="connsiteX2" fmla="*/ 2869605 w 5943535"/>
              <a:gd name="connsiteY2" fmla="*/ 683631 h 3362528"/>
              <a:gd name="connsiteX3" fmla="*/ 4910392 w 5943535"/>
              <a:gd name="connsiteY3" fmla="*/ 3825 h 3362528"/>
              <a:gd name="connsiteX4" fmla="*/ 5943535 w 5943535"/>
              <a:gd name="connsiteY4" fmla="*/ 214321 h 3362528"/>
              <a:gd name="connsiteX0" fmla="*/ 0 w 5943535"/>
              <a:gd name="connsiteY0" fmla="*/ 3384554 h 3384554"/>
              <a:gd name="connsiteX1" fmla="*/ 1460982 w 5943535"/>
              <a:gd name="connsiteY1" fmla="*/ 2762594 h 3384554"/>
              <a:gd name="connsiteX2" fmla="*/ 2869605 w 5943535"/>
              <a:gd name="connsiteY2" fmla="*/ 705657 h 3384554"/>
              <a:gd name="connsiteX3" fmla="*/ 4910392 w 5943535"/>
              <a:gd name="connsiteY3" fmla="*/ 25851 h 3384554"/>
              <a:gd name="connsiteX4" fmla="*/ 5943535 w 5943535"/>
              <a:gd name="connsiteY4" fmla="*/ 827 h 3384554"/>
              <a:gd name="connsiteX0" fmla="*/ 0 w 5943535"/>
              <a:gd name="connsiteY0" fmla="*/ 3384554 h 3384554"/>
              <a:gd name="connsiteX1" fmla="*/ 1460982 w 5943535"/>
              <a:gd name="connsiteY1" fmla="*/ 2762594 h 3384554"/>
              <a:gd name="connsiteX2" fmla="*/ 2798034 w 5943535"/>
              <a:gd name="connsiteY2" fmla="*/ 544342 h 3384554"/>
              <a:gd name="connsiteX3" fmla="*/ 4910392 w 5943535"/>
              <a:gd name="connsiteY3" fmla="*/ 25851 h 3384554"/>
              <a:gd name="connsiteX4" fmla="*/ 5943535 w 5943535"/>
              <a:gd name="connsiteY4" fmla="*/ 827 h 3384554"/>
              <a:gd name="connsiteX0" fmla="*/ 0 w 5943535"/>
              <a:gd name="connsiteY0" fmla="*/ 3502094 h 3502094"/>
              <a:gd name="connsiteX1" fmla="*/ 1460982 w 5943535"/>
              <a:gd name="connsiteY1" fmla="*/ 2880134 h 3502094"/>
              <a:gd name="connsiteX2" fmla="*/ 2798034 w 5943535"/>
              <a:gd name="connsiteY2" fmla="*/ 661882 h 3502094"/>
              <a:gd name="connsiteX3" fmla="*/ 4707610 w 5943535"/>
              <a:gd name="connsiteY3" fmla="*/ 0 h 3502094"/>
              <a:gd name="connsiteX4" fmla="*/ 5943535 w 5943535"/>
              <a:gd name="connsiteY4" fmla="*/ 118367 h 3502094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43535"/>
              <a:gd name="connsiteY0" fmla="*/ 3527118 h 3527118"/>
              <a:gd name="connsiteX1" fmla="*/ 1460982 w 5943535"/>
              <a:gd name="connsiteY1" fmla="*/ 2905158 h 3527118"/>
              <a:gd name="connsiteX2" fmla="*/ 2798034 w 5943535"/>
              <a:gd name="connsiteY2" fmla="*/ 686906 h 3527118"/>
              <a:gd name="connsiteX3" fmla="*/ 4707610 w 5943535"/>
              <a:gd name="connsiteY3" fmla="*/ 25024 h 3527118"/>
              <a:gd name="connsiteX4" fmla="*/ 5943535 w 5943535"/>
              <a:gd name="connsiteY4" fmla="*/ 0 h 3527118"/>
              <a:gd name="connsiteX0" fmla="*/ 0 w 5955463"/>
              <a:gd name="connsiteY0" fmla="*/ 3509194 h 3509194"/>
              <a:gd name="connsiteX1" fmla="*/ 1460982 w 5955463"/>
              <a:gd name="connsiteY1" fmla="*/ 2887234 h 3509194"/>
              <a:gd name="connsiteX2" fmla="*/ 2798034 w 5955463"/>
              <a:gd name="connsiteY2" fmla="*/ 668982 h 3509194"/>
              <a:gd name="connsiteX3" fmla="*/ 4707610 w 5955463"/>
              <a:gd name="connsiteY3" fmla="*/ 7100 h 3509194"/>
              <a:gd name="connsiteX4" fmla="*/ 5955463 w 5955463"/>
              <a:gd name="connsiteY4" fmla="*/ 0 h 3509194"/>
              <a:gd name="connsiteX0" fmla="*/ 0 w 5955463"/>
              <a:gd name="connsiteY0" fmla="*/ 3509194 h 3509194"/>
              <a:gd name="connsiteX1" fmla="*/ 1460982 w 5955463"/>
              <a:gd name="connsiteY1" fmla="*/ 2887234 h 3509194"/>
              <a:gd name="connsiteX2" fmla="*/ 2798034 w 5955463"/>
              <a:gd name="connsiteY2" fmla="*/ 668982 h 3509194"/>
              <a:gd name="connsiteX3" fmla="*/ 4707610 w 5955463"/>
              <a:gd name="connsiteY3" fmla="*/ 7100 h 3509194"/>
              <a:gd name="connsiteX4" fmla="*/ 5955463 w 5955463"/>
              <a:gd name="connsiteY4" fmla="*/ 0 h 350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5463" h="3509194">
                <a:moveTo>
                  <a:pt x="0" y="3509194"/>
                </a:moveTo>
                <a:cubicBezTo>
                  <a:pt x="753687" y="3397467"/>
                  <a:pt x="994643" y="3360603"/>
                  <a:pt x="1460982" y="2887234"/>
                </a:cubicBezTo>
                <a:cubicBezTo>
                  <a:pt x="1927321" y="2413865"/>
                  <a:pt x="2256929" y="1149004"/>
                  <a:pt x="2798034" y="668982"/>
                </a:cubicBezTo>
                <a:cubicBezTo>
                  <a:pt x="3339139" y="188960"/>
                  <a:pt x="4181748" y="25970"/>
                  <a:pt x="4707610" y="7100"/>
                </a:cubicBezTo>
                <a:lnTo>
                  <a:pt x="5955463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82235" y="2726813"/>
            <a:ext cx="5430797" cy="2049183"/>
          </a:xfrm>
          <a:prstGeom prst="rect">
            <a:avLst/>
          </a:prstGeom>
          <a:ln w="63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latin typeface="Gill Sans Light"/>
                <a:cs typeface="Gill Sans Light"/>
              </a:rPr>
              <a:t>And no </a:t>
            </a:r>
            <a:r>
              <a:rPr lang="en-US" sz="2400" b="1" dirty="0">
                <a:latin typeface="Gill Sans Light"/>
                <a:cs typeface="Gill Sans Light"/>
              </a:rPr>
              <a:t>a</a:t>
            </a:r>
            <a:r>
              <a:rPr lang="en-US" sz="2400" b="1" dirty="0" smtClean="0">
                <a:latin typeface="Gill Sans Light"/>
                <a:cs typeface="Gill Sans Light"/>
              </a:rPr>
              <a:t>brupt topological changes in 2008</a:t>
            </a:r>
          </a:p>
          <a:p>
            <a:endParaRPr lang="en-US" sz="2400" b="1" dirty="0">
              <a:latin typeface="Gill Sans Light"/>
              <a:cs typeface="Gill Sans Light"/>
            </a:endParaRPr>
          </a:p>
          <a:p>
            <a:r>
              <a:rPr lang="en-US" sz="2400" b="1" dirty="0" smtClean="0">
                <a:latin typeface="Gill Sans Light"/>
                <a:cs typeface="Gill Sans Light"/>
              </a:rPr>
              <a:t>MySpace graph until recently:</a:t>
            </a:r>
          </a:p>
          <a:p>
            <a:pPr marL="342900" indent="-342900">
              <a:buFontTx/>
              <a:buChar char="•"/>
            </a:pPr>
            <a:r>
              <a:rPr lang="en-US" sz="2400" b="1" dirty="0">
                <a:latin typeface="Gill Sans Light"/>
                <a:cs typeface="Gill Sans Light"/>
              </a:rPr>
              <a:t>35 million </a:t>
            </a:r>
            <a:r>
              <a:rPr lang="en-US" sz="2400" b="1" dirty="0" smtClean="0">
                <a:latin typeface="Gill Sans Light"/>
                <a:cs typeface="Gill Sans Light"/>
              </a:rPr>
              <a:t>users</a:t>
            </a:r>
            <a:endParaRPr lang="en-US" sz="2400" b="1" dirty="0">
              <a:latin typeface="Gill Sans Light"/>
              <a:cs typeface="Gill Sans Ligh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8606" y="3355099"/>
            <a:ext cx="3547994" cy="3064177"/>
            <a:chOff x="4270871" y="1517423"/>
            <a:chExt cx="4564657" cy="396729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0871" y="1840278"/>
              <a:ext cx="4564657" cy="364443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270871" y="1517423"/>
              <a:ext cx="4564657" cy="32285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★</a:t>
              </a:r>
              <a:r>
                <a:rPr lang="en-US" dirty="0">
                  <a:solidFill>
                    <a:schemeClr val="tx1"/>
                  </a:solidFill>
                  <a:sym typeface="Zapf Dingbats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http://</a:t>
              </a:r>
              <a:r>
                <a:rPr lang="en-US" dirty="0" err="1" smtClean="0">
                  <a:solidFill>
                    <a:schemeClr val="tx1"/>
                  </a:solidFill>
                </a:rPr>
                <a:t>www.myspace.com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70871" y="1517423"/>
              <a:ext cx="4564657" cy="3967292"/>
            </a:xfrm>
            <a:prstGeom prst="rect">
              <a:avLst/>
            </a:prstGeom>
            <a:noFill/>
            <a:ln w="57150" cmpd="thickThin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09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5" grpId="0" animBg="1"/>
      <p:bldP spid="13" grpId="0"/>
      <p:bldP spid="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4" y="1414852"/>
            <a:ext cx="3354680" cy="5498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Economics:</a:t>
            </a:r>
          </a:p>
          <a:p>
            <a:pPr lvl="1"/>
            <a:r>
              <a:rPr lang="en-US" sz="2000" dirty="0" smtClean="0"/>
              <a:t>(Mansﬁeld ’63)</a:t>
            </a:r>
          </a:p>
          <a:p>
            <a:pPr lvl="1"/>
            <a:r>
              <a:rPr lang="en-US" sz="2000" dirty="0" smtClean="0"/>
              <a:t>(Katz&amp;Shapiro’85) </a:t>
            </a:r>
          </a:p>
          <a:p>
            <a:pPr lvl="1"/>
            <a:r>
              <a:rPr lang="en-US" sz="2000" dirty="0" smtClean="0"/>
              <a:t>(</a:t>
            </a:r>
            <a:r>
              <a:rPr lang="en-US" sz="2000" dirty="0" err="1" smtClean="0"/>
              <a:t>Farrell&amp;Saloner</a:t>
            </a:r>
            <a:r>
              <a:rPr lang="en-US" sz="2000" dirty="0" smtClean="0"/>
              <a:t> ’86)</a:t>
            </a:r>
          </a:p>
          <a:p>
            <a:pPr lvl="1"/>
            <a:r>
              <a:rPr lang="en-US" sz="2000" dirty="0"/>
              <a:t>(</a:t>
            </a:r>
            <a:r>
              <a:rPr lang="en-US" sz="2000" dirty="0" smtClean="0"/>
              <a:t>Choi ’94)</a:t>
            </a:r>
          </a:p>
          <a:p>
            <a:pPr lvl="1"/>
            <a:r>
              <a:rPr lang="en-US" sz="2000" dirty="0" smtClean="0"/>
              <a:t>(Arthur ’94)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Marketing:</a:t>
            </a:r>
          </a:p>
          <a:p>
            <a:pPr lvl="1"/>
            <a:r>
              <a:rPr lang="en-US" sz="2000" dirty="0" smtClean="0"/>
              <a:t>(Bass ’69)</a:t>
            </a:r>
            <a:r>
              <a:rPr lang="en-US" sz="2000" dirty="0"/>
              <a:t>	</a:t>
            </a:r>
            <a:endParaRPr lang="en-US" sz="2000" dirty="0" smtClean="0"/>
          </a:p>
          <a:p>
            <a:pPr lvl="1"/>
            <a:r>
              <a:rPr lang="en-US" sz="2000" dirty="0" smtClean="0"/>
              <a:t>(</a:t>
            </a:r>
            <a:r>
              <a:rPr lang="en-US" sz="2000" dirty="0" err="1" smtClean="0"/>
              <a:t>Fisher&amp;Pry</a:t>
            </a:r>
            <a:r>
              <a:rPr lang="en-US" sz="2000" dirty="0" smtClean="0"/>
              <a:t> ’71)  </a:t>
            </a:r>
          </a:p>
          <a:p>
            <a:pPr lvl="1"/>
            <a:endParaRPr lang="en-US" sz="20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51914" y="3642355"/>
            <a:ext cx="3594362" cy="2765589"/>
            <a:chOff x="351914" y="3642355"/>
            <a:chExt cx="3594362" cy="2765589"/>
          </a:xfrm>
        </p:grpSpPr>
        <p:pic>
          <p:nvPicPr>
            <p:cNvPr id="6" name="Picture 5" descr="Myspace_DAU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862422"/>
              <a:ext cx="3489076" cy="25455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-789039" y="4783308"/>
              <a:ext cx="26512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Fraction of Active Users (t)</a:t>
              </a:r>
              <a:endParaRPr lang="en-US" dirty="0">
                <a:latin typeface="Gill Sans Light"/>
                <a:cs typeface="Gill Sans Ligh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3626" y="3978451"/>
              <a:ext cx="161872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Gill Sans Light"/>
                  <a:cs typeface="Gill Sans Light"/>
                </a:rPr>
                <a:t>Summer 2008</a:t>
              </a:r>
              <a:endParaRPr lang="en-US" sz="2000" dirty="0">
                <a:latin typeface="Gill Sans Light"/>
                <a:cs typeface="Gill Sans 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932"/>
            <a:ext cx="8229600" cy="1009022"/>
          </a:xfrm>
        </p:spPr>
        <p:txBody>
          <a:bodyPr/>
          <a:lstStyle/>
          <a:p>
            <a:r>
              <a:rPr lang="en-US" dirty="0" smtClean="0"/>
              <a:t>Background:  Vast Adoption Literature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3575" y="1414852"/>
            <a:ext cx="4263225" cy="405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Computer Science: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Kempe</a:t>
            </a:r>
            <a:r>
              <a:rPr lang="en-US" sz="2000" dirty="0">
                <a:latin typeface="Gill Sans Light"/>
                <a:cs typeface="Gill Sans Light"/>
              </a:rPr>
              <a:t> et al ’03)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(Zhao et al., IMC’12)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Leskovec</a:t>
            </a:r>
            <a:r>
              <a:rPr lang="en-US" sz="2000" dirty="0">
                <a:latin typeface="Gill Sans Light"/>
                <a:cs typeface="Gill Sans Light"/>
              </a:rPr>
              <a:t> et al., SIGKDD’08)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Ugander</a:t>
            </a:r>
            <a:r>
              <a:rPr lang="en-US" sz="2000" dirty="0">
                <a:latin typeface="Gill Sans Light"/>
                <a:cs typeface="Gill Sans Light"/>
              </a:rPr>
              <a:t> et al., PNAS’12) </a:t>
            </a:r>
          </a:p>
          <a:p>
            <a:pPr marL="800100" lvl="1" indent="-342900">
              <a:lnSpc>
                <a:spcPct val="110000"/>
              </a:lnSpc>
              <a:buSzPct val="60000"/>
              <a:buFont typeface="Wingdings" charset="2"/>
              <a:buChar char="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Aral&amp;Walker</a:t>
            </a:r>
            <a:r>
              <a:rPr lang="en-US" sz="2000" dirty="0">
                <a:latin typeface="Gill Sans Light"/>
                <a:cs typeface="Gill Sans Light"/>
              </a:rPr>
              <a:t>, Science’12)</a:t>
            </a:r>
          </a:p>
          <a:p>
            <a:pPr lvl="1"/>
            <a:endParaRPr lang="en-US" sz="2000" dirty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Sociology:</a:t>
            </a:r>
            <a:endParaRPr lang="en-US" sz="2000" dirty="0">
              <a:latin typeface="Gill Sans Light"/>
              <a:cs typeface="Gill Sans Light"/>
            </a:endParaRP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(Ryan&amp;Gross’49)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(Everett ’62, ’03)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(Rogers ’03)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>
                <a:latin typeface="Gill Sans Light"/>
                <a:cs typeface="Gill Sans Light"/>
              </a:rPr>
              <a:t>(</a:t>
            </a:r>
            <a:r>
              <a:rPr lang="en-US" sz="2000" dirty="0" err="1">
                <a:latin typeface="Gill Sans Light"/>
                <a:cs typeface="Gill Sans Light"/>
              </a:rPr>
              <a:t>Centola</a:t>
            </a:r>
            <a:r>
              <a:rPr lang="en-US" sz="2000" dirty="0">
                <a:latin typeface="Gill Sans Light"/>
                <a:cs typeface="Gill Sans Light"/>
              </a:rPr>
              <a:t> ’12)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906" y="4401241"/>
            <a:ext cx="2182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Adopt ≠ Active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5303" y="1735055"/>
            <a:ext cx="6894500" cy="168969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Gill Sans Light"/>
                <a:cs typeface="Gill Sans Light"/>
              </a:rPr>
              <a:t>We know how to model </a:t>
            </a:r>
            <a:r>
              <a:rPr lang="en-US" sz="2800" dirty="0" smtClean="0">
                <a:latin typeface="Gill Sans Light"/>
                <a:cs typeface="Gill Sans Light"/>
              </a:rPr>
              <a:t>adoption </a:t>
            </a:r>
          </a:p>
          <a:p>
            <a:pPr algn="ctr"/>
            <a:endParaRPr lang="en-US" sz="2800" dirty="0" smtClean="0">
              <a:latin typeface="Gill Sans Light"/>
              <a:cs typeface="Gill Sans Light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Gill Sans Light"/>
                <a:cs typeface="Gill Sans Light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latin typeface="Gill Sans Light"/>
                <a:cs typeface="Gill Sans Light"/>
              </a:rPr>
              <a:t>ut how </a:t>
            </a:r>
            <a:r>
              <a:rPr lang="en-US" sz="2800" b="1" dirty="0">
                <a:solidFill>
                  <a:srgbClr val="FFFF00"/>
                </a:solidFill>
                <a:latin typeface="Gill Sans Light"/>
                <a:cs typeface="Gill Sans Light"/>
              </a:rPr>
              <a:t>to model attention?</a:t>
            </a:r>
          </a:p>
        </p:txBody>
      </p:sp>
    </p:spTree>
    <p:extLst>
      <p:ext uri="{BB962C8B-B14F-4D97-AF65-F5344CB8AC3E}">
        <p14:creationId xmlns:p14="http://schemas.microsoft.com/office/powerpoint/2010/main" val="31794213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72" y="1364120"/>
            <a:ext cx="8229600" cy="470290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1969 - H. A. Simon on information overload:</a:t>
            </a:r>
            <a:endParaRPr lang="en-US" sz="1800" dirty="0"/>
          </a:p>
          <a:p>
            <a:pPr>
              <a:lnSpc>
                <a:spcPct val="200000"/>
              </a:lnSpc>
            </a:pPr>
            <a:r>
              <a:rPr lang="en-US" dirty="0" smtClean="0"/>
              <a:t>Information consumes attention (time)</a:t>
            </a:r>
            <a:endParaRPr lang="en-US" sz="1800" dirty="0" smtClean="0"/>
          </a:p>
          <a:p>
            <a:pPr lvl="1">
              <a:lnSpc>
                <a:spcPct val="200000"/>
              </a:lnSpc>
            </a:pPr>
            <a:r>
              <a:rPr lang="en-US" sz="2400" dirty="0" smtClean="0">
                <a:solidFill>
                  <a:srgbClr val="99009B"/>
                </a:solidFill>
              </a:rPr>
              <a:t>Information-rich world </a:t>
            </a:r>
            <a:r>
              <a:rPr lang="en-US" sz="1800" dirty="0" smtClean="0">
                <a:solidFill>
                  <a:srgbClr val="99009B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99009B"/>
                </a:solidFill>
              </a:rPr>
              <a:t> Attention-poor world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 smtClean="0"/>
              <a:t>Systems that “talk” more than “think</a:t>
            </a:r>
            <a:r>
              <a:rPr lang="en-US" dirty="0"/>
              <a:t>” </a:t>
            </a:r>
            <a:r>
              <a:rPr lang="en-US" dirty="0" smtClean="0"/>
              <a:t>exacerbate </a:t>
            </a:r>
            <a:br>
              <a:rPr lang="en-US" dirty="0" smtClean="0"/>
            </a:br>
            <a:r>
              <a:rPr lang="en-US" dirty="0" smtClean="0"/>
              <a:t>information overload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3463"/>
            <a:ext cx="8229600" cy="1009022"/>
          </a:xfrm>
        </p:spPr>
        <p:txBody>
          <a:bodyPr>
            <a:normAutofit/>
          </a:bodyPr>
          <a:lstStyle/>
          <a:p>
            <a:r>
              <a:rPr lang="en-US" b="1" dirty="0" smtClean="0"/>
              <a:t>Attention &amp; Information Overload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754" y="1713193"/>
            <a:ext cx="956786" cy="13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8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acebook_feedback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04" y="1130274"/>
            <a:ext cx="5813064" cy="55514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9424"/>
            <a:ext cx="8229600" cy="5105400"/>
          </a:xfrm>
        </p:spPr>
        <p:txBody>
          <a:bodyPr/>
          <a:lstStyle/>
          <a:p>
            <a:r>
              <a:rPr lang="en-US" dirty="0" smtClean="0"/>
              <a:t>Facebook</a:t>
            </a:r>
            <a:br>
              <a:rPr lang="en-US" dirty="0" smtClean="0"/>
            </a:br>
            <a:r>
              <a:rPr lang="en-US" dirty="0" smtClean="0"/>
              <a:t>attention</a:t>
            </a:r>
            <a:br>
              <a:rPr lang="en-US" dirty="0" smtClean="0"/>
            </a:br>
            <a:r>
              <a:rPr lang="en-US" dirty="0" smtClean="0"/>
              <a:t>&amp; activity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7272" y="6510568"/>
            <a:ext cx="365760" cy="365125"/>
          </a:xfrm>
        </p:spPr>
        <p:txBody>
          <a:bodyPr/>
          <a:lstStyle/>
          <a:p>
            <a:fld id="{F43EC58F-BF7A-4EF3-B112-69AFCD9914F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4480"/>
            <a:ext cx="8229600" cy="1009022"/>
          </a:xfrm>
        </p:spPr>
        <p:txBody>
          <a:bodyPr>
            <a:normAutofit/>
          </a:bodyPr>
          <a:lstStyle/>
          <a:p>
            <a:r>
              <a:rPr lang="en-US" dirty="0" smtClean="0"/>
              <a:t>How Facebook Talks (a lot)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19591" y="1071580"/>
            <a:ext cx="3837474" cy="3225696"/>
            <a:chOff x="4719591" y="968956"/>
            <a:chExt cx="3837474" cy="3225696"/>
          </a:xfrm>
        </p:grpSpPr>
        <p:sp>
          <p:nvSpPr>
            <p:cNvPr id="6" name="Rectangle 5"/>
            <p:cNvSpPr/>
            <p:nvPr/>
          </p:nvSpPr>
          <p:spPr>
            <a:xfrm>
              <a:off x="4900749" y="968956"/>
              <a:ext cx="3656316" cy="3225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19591" y="1339427"/>
              <a:ext cx="2349289" cy="1290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029716" y="4297276"/>
            <a:ext cx="2983315" cy="2358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42217" y="3827805"/>
            <a:ext cx="2983315" cy="2575299"/>
          </a:xfrm>
          <a:custGeom>
            <a:avLst/>
            <a:gdLst/>
            <a:ahLst/>
            <a:cxnLst/>
            <a:rect l="l" t="t" r="r" b="b"/>
            <a:pathLst>
              <a:path w="2983315" h="2575299">
                <a:moveTo>
                  <a:pt x="1958532" y="0"/>
                </a:moveTo>
                <a:lnTo>
                  <a:pt x="2983315" y="0"/>
                </a:lnTo>
                <a:lnTo>
                  <a:pt x="2983315" y="756833"/>
                </a:lnTo>
                <a:lnTo>
                  <a:pt x="2983315" y="1818466"/>
                </a:lnTo>
                <a:lnTo>
                  <a:pt x="2983315" y="2575299"/>
                </a:lnTo>
                <a:lnTo>
                  <a:pt x="0" y="2575299"/>
                </a:lnTo>
                <a:lnTo>
                  <a:pt x="0" y="756833"/>
                </a:lnTo>
                <a:lnTo>
                  <a:pt x="1958532" y="756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1299" y="3938099"/>
            <a:ext cx="2360570" cy="8209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62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179793"/>
              </p:ext>
            </p:extLst>
          </p:nvPr>
        </p:nvGraphicFramePr>
        <p:xfrm>
          <a:off x="-517818" y="1585503"/>
          <a:ext cx="6278121" cy="439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448"/>
            <a:ext cx="8229600" cy="1009022"/>
          </a:xfrm>
        </p:spPr>
        <p:txBody>
          <a:bodyPr/>
          <a:lstStyle/>
          <a:p>
            <a:r>
              <a:rPr lang="en-US" dirty="0" smtClean="0"/>
              <a:t>Positive &amp; Negative Attention Loops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0522686">
            <a:off x="4740081" y="1080288"/>
            <a:ext cx="2040907" cy="131724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Positive Growth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 rot="2157627">
            <a:off x="4586422" y="2761104"/>
            <a:ext cx="2040907" cy="140404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Negative Growth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84003" y="1085222"/>
            <a:ext cx="1214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Website</a:t>
            </a:r>
            <a:br>
              <a:rPr lang="en-US" sz="2400" dirty="0" smtClean="0"/>
            </a:br>
            <a:r>
              <a:rPr lang="en-US" sz="2400" dirty="0" smtClean="0"/>
              <a:t>Survives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84003" y="3709807"/>
            <a:ext cx="1214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Website</a:t>
            </a:r>
            <a:br>
              <a:rPr lang="en-US" sz="2400" dirty="0" smtClean="0"/>
            </a:br>
            <a:r>
              <a:rPr lang="en-US" sz="2400" dirty="0" smtClean="0"/>
              <a:t>Dies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8103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58F-BF7A-4EF3-B112-69AFCD9914F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44079"/>
            <a:ext cx="8229600" cy="57059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Proposed Competition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0193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Presentation.thmx</Template>
  <TotalTime>46001</TotalTime>
  <Words>1133</Words>
  <Application>Microsoft Macintosh PowerPoint</Application>
  <PresentationFormat>On-screen Show (4:3)</PresentationFormat>
  <Paragraphs>309</Paragraphs>
  <Slides>25</Slides>
  <Notes>25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Presentation</vt:lpstr>
      <vt:lpstr>Modeling Website Popularity Competition in the Attention-Activity Marketplace</vt:lpstr>
      <vt:lpstr>Motivation</vt:lpstr>
      <vt:lpstr>Predicting Network Popularity w/ Competition</vt:lpstr>
      <vt:lpstr>No Structural Telltale Signs of MySpace’s Demise</vt:lpstr>
      <vt:lpstr>Background:  Vast Adoption Literature</vt:lpstr>
      <vt:lpstr>Attention &amp; Information Overload</vt:lpstr>
      <vt:lpstr>How Facebook Talks (a lot)</vt:lpstr>
      <vt:lpstr>Positive &amp; Negative Attention Loops</vt:lpstr>
      <vt:lpstr>Proposed Competition Model</vt:lpstr>
      <vt:lpstr>Proposed State Space</vt:lpstr>
      <vt:lpstr>Model Transitions</vt:lpstr>
      <vt:lpstr>Isolated Network Transitions</vt:lpstr>
      <vt:lpstr>  Model Predictions with Constant Distraction Factor</vt:lpstr>
      <vt:lpstr>Signatures of Self-Sustainability</vt:lpstr>
      <vt:lpstr>Signatures of Popularity Growth</vt:lpstr>
      <vt:lpstr> Predictions with Changing Distractions </vt:lpstr>
      <vt:lpstr>Model Fitting</vt:lpstr>
      <vt:lpstr>Facebook Introduces Wall</vt:lpstr>
      <vt:lpstr>Results (Facebook x MySpace)</vt:lpstr>
      <vt:lpstr>Results (Facebook x Multiply)</vt:lpstr>
      <vt:lpstr>Results (Facebook x Hi5)</vt:lpstr>
      <vt:lpstr>Results (Facebook x Hi5)</vt:lpstr>
      <vt:lpstr>Conclusions</vt:lpstr>
      <vt:lpstr>Thank you! Questions?</vt:lpstr>
      <vt:lpstr>Attention Competition Transitions</vt:lpstr>
    </vt:vector>
  </TitlesOfParts>
  <Company>UMass - Amherst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Socio-monetary Incentives of Online Social Network Malware Campaigns</dc:title>
  <dc:creator>Bruno Ribeiro</dc:creator>
  <cp:lastModifiedBy>Bruno Ribeiro</cp:lastModifiedBy>
  <cp:revision>6270</cp:revision>
  <cp:lastPrinted>2013-10-31T18:59:57Z</cp:lastPrinted>
  <dcterms:created xsi:type="dcterms:W3CDTF">2013-10-31T14:32:44Z</dcterms:created>
  <dcterms:modified xsi:type="dcterms:W3CDTF">2015-02-05T08:41:07Z</dcterms:modified>
</cp:coreProperties>
</file>