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76" r:id="rId8"/>
    <p:sldId id="266" r:id="rId9"/>
    <p:sldId id="270" r:id="rId10"/>
    <p:sldId id="267" r:id="rId11"/>
    <p:sldId id="271" r:id="rId12"/>
    <p:sldId id="268" r:id="rId13"/>
    <p:sldId id="272" r:id="rId14"/>
    <p:sldId id="277" r:id="rId15"/>
    <p:sldId id="273" r:id="rId16"/>
    <p:sldId id="278" r:id="rId17"/>
    <p:sldId id="269" r:id="rId18"/>
    <p:sldId id="279" r:id="rId19"/>
    <p:sldId id="280" r:id="rId20"/>
    <p:sldId id="281" r:id="rId21"/>
    <p:sldId id="275" r:id="rId2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40"/>
    <a:srgbClr val="800080"/>
    <a:srgbClr val="990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E145-9832-A941-BBBF-923012F1729F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7601-8D3A-1943-9DD2-695EBB888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9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7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23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7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8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7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0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2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073301"/>
            <a:ext cx="7772400" cy="1829761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FF6600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90665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715689" y="6612847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735EF-AEDF-4E98-A59B-E61884DDA7E1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FF6372F-6FA7-46BF-A439-F2C806FFD6CA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04778367-B06F-4AF6-BFDE-E0E19CCFBC0A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09022"/>
          </a:xfrm>
        </p:spPr>
        <p:txBody>
          <a:bodyPr rtlCol="0">
            <a:normAutofit/>
          </a:bodyPr>
          <a:lstStyle>
            <a:lvl1pPr>
              <a:defRPr sz="3600">
                <a:solidFill>
                  <a:srgbClr val="0000FF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EED4AA7-2C9A-4987-9EAB-B7C811CFB157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2381CF8-71E8-4BFB-9379-2A9C0630858D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097E603-7637-4C2E-924A-D74F73D88922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65814" y="6407944"/>
            <a:ext cx="536494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7076D4E-52CE-4EF9-82AF-2925ED8005C1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AC80502-16B1-4093-9C85-E8679E39E1EA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73A8E21-6193-46D4-B9C4-C8AC57476076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DD962F-DCD1-4751-BB2F-F0D9B2E2C2D8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2731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72257"/>
            <a:ext cx="8229600" cy="498973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5339" y="6387644"/>
            <a:ext cx="723722" cy="4703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84489" y="10579"/>
            <a:ext cx="387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(c) 2014, Bruno Ribeiro: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www.cs.cmu.edu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/~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ribeiro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FF"/>
          </a:solidFill>
          <a:effectLst/>
          <a:latin typeface="Gill Sans MT"/>
          <a:ea typeface="+mj-ea"/>
          <a:cs typeface="Gill Sans Light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8.jpeg"/><Relationship Id="rId5" Type="http://schemas.openxmlformats.org/officeDocument/2006/relationships/image" Target="../media/image14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91117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Pay Few, Influence Most: </a:t>
            </a:r>
            <a:r>
              <a:rPr lang="en-US" sz="4000" dirty="0" smtClean="0">
                <a:solidFill>
                  <a:srgbClr val="0000FF"/>
                </a:solidFill>
              </a:rPr>
              <a:t/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Online </a:t>
            </a:r>
            <a:r>
              <a:rPr lang="en-US" sz="4000" dirty="0">
                <a:solidFill>
                  <a:srgbClr val="0000FF"/>
                </a:solidFill>
              </a:rPr>
              <a:t>Myopic Network Covering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745016"/>
            <a:ext cx="7772400" cy="25854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Konstantin </a:t>
            </a:r>
            <a:r>
              <a:rPr lang="en-US" sz="1800" dirty="0" err="1" smtClean="0"/>
              <a:t>Avrachenkov</a:t>
            </a:r>
            <a:r>
              <a:rPr lang="en-US" sz="1800" dirty="0" smtClean="0"/>
              <a:t> (INRIA)</a:t>
            </a:r>
          </a:p>
          <a:p>
            <a:r>
              <a:rPr lang="en-US" sz="1800" dirty="0" err="1" smtClean="0"/>
              <a:t>Prithwish</a:t>
            </a:r>
            <a:r>
              <a:rPr lang="en-US" sz="1800" dirty="0" smtClean="0"/>
              <a:t> </a:t>
            </a:r>
            <a:r>
              <a:rPr lang="en-US" sz="1800" dirty="0" err="1" smtClean="0"/>
              <a:t>Basu</a:t>
            </a:r>
            <a:r>
              <a:rPr lang="en-US" sz="1800" dirty="0"/>
              <a:t> </a:t>
            </a:r>
            <a:r>
              <a:rPr lang="en-US" sz="1800" dirty="0" smtClean="0"/>
              <a:t>(BBN)</a:t>
            </a:r>
          </a:p>
          <a:p>
            <a:r>
              <a:rPr lang="en-US" sz="1800" dirty="0" smtClean="0"/>
              <a:t>Giovanni </a:t>
            </a:r>
            <a:r>
              <a:rPr lang="en-US" sz="1800" dirty="0" err="1" smtClean="0"/>
              <a:t>Neglia</a:t>
            </a:r>
            <a:r>
              <a:rPr lang="en-US" sz="1800" dirty="0" smtClean="0"/>
              <a:t> (INRIA)</a:t>
            </a:r>
          </a:p>
          <a:p>
            <a:r>
              <a:rPr lang="en-US" sz="1800" b="1" u="sng" dirty="0" smtClean="0"/>
              <a:t>Bruno Ribeiro (CMU)</a:t>
            </a:r>
            <a:endParaRPr lang="en-US" sz="1800" b="1" u="sng" dirty="0"/>
          </a:p>
          <a:p>
            <a:r>
              <a:rPr lang="en-US" sz="1800" dirty="0" smtClean="0"/>
              <a:t>Don </a:t>
            </a:r>
            <a:r>
              <a:rPr lang="en-US" sz="1800" dirty="0" err="1" smtClean="0"/>
              <a:t>Towsley</a:t>
            </a:r>
            <a:r>
              <a:rPr lang="en-US" sz="1800" dirty="0"/>
              <a:t> </a:t>
            </a:r>
            <a:r>
              <a:rPr lang="en-US" sz="1800" dirty="0" smtClean="0"/>
              <a:t>(UMass Amherst)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97667" y="7844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ponsor_bb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82" y="5928285"/>
            <a:ext cx="1442203" cy="466313"/>
          </a:xfrm>
          <a:prstGeom prst="rect">
            <a:avLst/>
          </a:prstGeom>
        </p:spPr>
      </p:pic>
      <p:pic>
        <p:nvPicPr>
          <p:cNvPr id="9" name="Picture 8" descr="Logo_IN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57" y="6007718"/>
            <a:ext cx="1196550" cy="307447"/>
          </a:xfrm>
          <a:prstGeom prst="rect">
            <a:avLst/>
          </a:prstGeom>
        </p:spPr>
      </p:pic>
      <p:pic>
        <p:nvPicPr>
          <p:cNvPr id="10" name="Picture 9" descr="UMass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8" y="5957624"/>
            <a:ext cx="1216821" cy="407635"/>
          </a:xfrm>
          <a:prstGeom prst="rect">
            <a:avLst/>
          </a:prstGeom>
        </p:spPr>
      </p:pic>
      <p:pic>
        <p:nvPicPr>
          <p:cNvPr id="11" name="Picture 10" descr="Picture 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86" y="5930609"/>
            <a:ext cx="957428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9654" y="5902487"/>
            <a:ext cx="796890" cy="5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718" y="4914994"/>
            <a:ext cx="768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K. </a:t>
            </a:r>
            <a:r>
              <a:rPr lang="en-US" sz="1600" dirty="0" err="1"/>
              <a:t>Avrachenkov</a:t>
            </a:r>
            <a:r>
              <a:rPr lang="en-US" sz="1600" dirty="0"/>
              <a:t>, P. </a:t>
            </a:r>
            <a:r>
              <a:rPr lang="en-US" sz="1600" dirty="0" err="1"/>
              <a:t>Basu</a:t>
            </a:r>
            <a:r>
              <a:rPr lang="en-US" sz="1600" dirty="0"/>
              <a:t>, G. </a:t>
            </a:r>
            <a:r>
              <a:rPr lang="en-US" sz="1600" dirty="0" err="1"/>
              <a:t>Neglia</a:t>
            </a:r>
            <a:r>
              <a:rPr lang="en-US" sz="1600" dirty="0"/>
              <a:t>, B. Ribeiro*, and D. </a:t>
            </a:r>
            <a:r>
              <a:rPr lang="en-US" sz="1600" dirty="0" err="1"/>
              <a:t>Towsley</a:t>
            </a:r>
            <a:r>
              <a:rPr lang="en-US" sz="1600" dirty="0"/>
              <a:t>, Pay Few, Influence Most: Online Myopic Network Covering, IEEE </a:t>
            </a:r>
            <a:r>
              <a:rPr lang="en-US" sz="1600" dirty="0" err="1"/>
              <a:t>NetSciCom</a:t>
            </a:r>
            <a:r>
              <a:rPr lang="en-US" sz="1600" dirty="0"/>
              <a:t> Workshop 2014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 corresponding author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8289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Depth-first Search (DFS)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19600" y="1724330"/>
            <a:ext cx="4494760" cy="47526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tx2"/>
                </a:solidFill>
                <a:latin typeface="Gill Sans Light"/>
              </a:rPr>
              <a:t>DFS</a:t>
            </a:r>
            <a:r>
              <a:rPr lang="en-US" sz="2400" dirty="0" smtClean="0">
                <a:latin typeface="Gill Sans Light"/>
              </a:rPr>
              <a:t> chooses random </a:t>
            </a:r>
            <a:r>
              <a:rPr lang="en-US" sz="2400" b="1" dirty="0" smtClean="0">
                <a:latin typeface="Gill Sans Light"/>
              </a:rPr>
              <a:t>unvisited</a:t>
            </a:r>
            <a:r>
              <a:rPr lang="en-US" sz="2400" dirty="0" smtClean="0">
                <a:latin typeface="Gill Sans Light"/>
              </a:rPr>
              <a:t> neighbor</a:t>
            </a:r>
            <a:br>
              <a:rPr lang="en-US" sz="2400" dirty="0" smtClean="0">
                <a:latin typeface="Gill Sans Light"/>
              </a:rPr>
            </a:br>
            <a:r>
              <a:rPr lang="en-US" sz="2400" dirty="0" smtClean="0">
                <a:latin typeface="Gill Sans Light"/>
              </a:rPr>
              <a:t/>
            </a:r>
            <a:br>
              <a:rPr lang="en-US" sz="2400" dirty="0" smtClean="0">
                <a:latin typeface="Gill Sans Light"/>
              </a:rPr>
            </a:br>
            <a:endParaRPr lang="en-US" sz="300" dirty="0" smtClean="0">
              <a:latin typeface="Gill Sans Light"/>
            </a:endParaRPr>
          </a:p>
          <a:p>
            <a:r>
              <a:rPr lang="en-US" sz="2400" dirty="0" smtClean="0">
                <a:latin typeface="Gill Sans Light"/>
              </a:rPr>
              <a:t>LIFO queue priority</a:t>
            </a:r>
          </a:p>
          <a:p>
            <a:endParaRPr lang="en-US" sz="2400" dirty="0" smtClean="0">
              <a:latin typeface="Gill Sans Light"/>
            </a:endParaRPr>
          </a:p>
          <a:p>
            <a:r>
              <a:rPr lang="en-US" sz="2400" dirty="0" smtClean="0">
                <a:latin typeface="Gill Sans Light"/>
              </a:rPr>
              <a:t>Avoids “cluster” </a:t>
            </a:r>
            <a:r>
              <a:rPr lang="en-US" sz="2400" dirty="0" err="1" smtClean="0">
                <a:latin typeface="Gill Sans Light"/>
              </a:rPr>
              <a:t>overexploration</a:t>
            </a:r>
            <a:endParaRPr lang="en-US" sz="2400" dirty="0" smtClean="0">
              <a:latin typeface="Gill Sans Light"/>
            </a:endParaRPr>
          </a:p>
          <a:p>
            <a:pPr marL="109728" indent="0">
              <a:buNone/>
            </a:pPr>
            <a:endParaRPr lang="en-US" sz="2400" dirty="0">
              <a:solidFill>
                <a:srgbClr val="FFFF99"/>
              </a:solidFill>
              <a:latin typeface="Gill Sans Light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537444" y="1944232"/>
            <a:ext cx="3581400" cy="3886200"/>
            <a:chOff x="384" y="1152"/>
            <a:chExt cx="2256" cy="2448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84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L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20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M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056" y="3360"/>
              <a:ext cx="240" cy="24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N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392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O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800" y="310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P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208" y="225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G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400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Q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20" y="283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H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016" y="2715"/>
              <a:ext cx="240" cy="24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J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536" y="283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I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K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740" y="2418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F</a:t>
              </a: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152" y="225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E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76" y="225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D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B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968" y="1728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C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392" y="115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A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056" y="1344"/>
              <a:ext cx="384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584" y="1344"/>
              <a:ext cx="432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720" y="1968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056" y="1968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909" y="1968"/>
              <a:ext cx="107" cy="4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160" y="1968"/>
              <a:ext cx="144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816" y="2448"/>
              <a:ext cx="384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1344" y="244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173" y="2496"/>
              <a:ext cx="131" cy="2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 flipV="1">
              <a:off x="2352" y="2496"/>
              <a:ext cx="144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528" y="3024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816" y="3072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 flipV="1">
              <a:off x="912" y="3072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1536" y="3072"/>
              <a:ext cx="9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 flipV="1">
              <a:off x="1736" y="3054"/>
              <a:ext cx="118" cy="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2496" y="3072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082" y="1836"/>
              <a:ext cx="872" cy="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1091" y="1927"/>
              <a:ext cx="718" cy="4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H="1">
              <a:off x="961" y="2600"/>
              <a:ext cx="803" cy="37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H="1">
              <a:off x="947" y="2972"/>
              <a:ext cx="598" cy="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H="1" flipV="1">
              <a:off x="1509" y="1400"/>
              <a:ext cx="700" cy="9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H="1" flipV="1">
              <a:off x="2327" y="2491"/>
              <a:ext cx="118" cy="8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 flipH="1" flipV="1">
              <a:off x="1373" y="2382"/>
              <a:ext cx="391" cy="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1982" y="2382"/>
              <a:ext cx="227" cy="1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101" name="Line 26"/>
            <p:cNvSpPr>
              <a:spLocks noChangeShapeType="1"/>
            </p:cNvSpPr>
            <p:nvPr/>
          </p:nvSpPr>
          <p:spPr bwMode="auto">
            <a:xfrm flipH="1" flipV="1">
              <a:off x="2282" y="2882"/>
              <a:ext cx="127" cy="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</p:grpSp>
      <p:sp>
        <p:nvSpPr>
          <p:cNvPr id="40" name="Freeform 40"/>
          <p:cNvSpPr>
            <a:spLocks/>
          </p:cNvSpPr>
          <p:nvPr/>
        </p:nvSpPr>
        <p:spPr bwMode="auto">
          <a:xfrm>
            <a:off x="674686" y="1962514"/>
            <a:ext cx="1735331" cy="3643084"/>
          </a:xfrm>
          <a:custGeom>
            <a:avLst/>
            <a:gdLst>
              <a:gd name="T0" fmla="*/ 1256 w 1256"/>
              <a:gd name="T1" fmla="*/ 0 h 2417"/>
              <a:gd name="T2" fmla="*/ 809 w 1256"/>
              <a:gd name="T3" fmla="*/ 374 h 2417"/>
              <a:gd name="T4" fmla="*/ 535 w 1256"/>
              <a:gd name="T5" fmla="*/ 721 h 2417"/>
              <a:gd name="T6" fmla="*/ 246 w 1256"/>
              <a:gd name="T7" fmla="*/ 1297 h 2417"/>
              <a:gd name="T8" fmla="*/ 246 w 1256"/>
              <a:gd name="T9" fmla="*/ 1489 h 2417"/>
              <a:gd name="T10" fmla="*/ 369 w 1256"/>
              <a:gd name="T11" fmla="*/ 1490 h 2417"/>
              <a:gd name="T12" fmla="*/ 530 w 1256"/>
              <a:gd name="T13" fmla="*/ 940 h 2417"/>
              <a:gd name="T14" fmla="*/ 606 w 1256"/>
              <a:gd name="T15" fmla="*/ 923 h 2417"/>
              <a:gd name="T16" fmla="*/ 823 w 1256"/>
              <a:gd name="T17" fmla="*/ 1201 h 2417"/>
              <a:gd name="T18" fmla="*/ 816 w 1256"/>
              <a:gd name="T19" fmla="*/ 1358 h 2417"/>
              <a:gd name="T20" fmla="*/ 391 w 1256"/>
              <a:gd name="T21" fmla="*/ 1874 h 2417"/>
              <a:gd name="T22" fmla="*/ 40 w 1256"/>
              <a:gd name="T23" fmla="*/ 2335 h 2417"/>
              <a:gd name="T24" fmla="*/ 150 w 1256"/>
              <a:gd name="T25" fmla="*/ 2354 h 2417"/>
              <a:gd name="T26" fmla="*/ 369 w 1256"/>
              <a:gd name="T27" fmla="*/ 2014 h 2417"/>
              <a:gd name="T28" fmla="*/ 369 w 1256"/>
              <a:gd name="T29" fmla="*/ 2360 h 2417"/>
              <a:gd name="T30" fmla="*/ 487 w 1256"/>
              <a:gd name="T31" fmla="*/ 2354 h 2417"/>
              <a:gd name="T32" fmla="*/ 454 w 1256"/>
              <a:gd name="T33" fmla="*/ 2030 h 2417"/>
              <a:gd name="T34" fmla="*/ 640 w 1256"/>
              <a:gd name="T35" fmla="*/ 2250 h 2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56" h="2417">
                <a:moveTo>
                  <a:pt x="1256" y="0"/>
                </a:moveTo>
                <a:cubicBezTo>
                  <a:pt x="1181" y="62"/>
                  <a:pt x="929" y="254"/>
                  <a:pt x="809" y="374"/>
                </a:cubicBezTo>
                <a:cubicBezTo>
                  <a:pt x="689" y="494"/>
                  <a:pt x="629" y="567"/>
                  <a:pt x="535" y="721"/>
                </a:cubicBezTo>
                <a:cubicBezTo>
                  <a:pt x="441" y="875"/>
                  <a:pt x="295" y="1169"/>
                  <a:pt x="246" y="1297"/>
                </a:cubicBezTo>
                <a:cubicBezTo>
                  <a:pt x="198" y="1425"/>
                  <a:pt x="226" y="1457"/>
                  <a:pt x="246" y="1489"/>
                </a:cubicBezTo>
                <a:cubicBezTo>
                  <a:pt x="266" y="1521"/>
                  <a:pt x="322" y="1581"/>
                  <a:pt x="369" y="1490"/>
                </a:cubicBezTo>
                <a:cubicBezTo>
                  <a:pt x="416" y="1399"/>
                  <a:pt x="491" y="1034"/>
                  <a:pt x="530" y="940"/>
                </a:cubicBezTo>
                <a:cubicBezTo>
                  <a:pt x="569" y="846"/>
                  <a:pt x="557" y="880"/>
                  <a:pt x="606" y="923"/>
                </a:cubicBezTo>
                <a:cubicBezTo>
                  <a:pt x="655" y="966"/>
                  <a:pt x="788" y="1129"/>
                  <a:pt x="823" y="1201"/>
                </a:cubicBezTo>
                <a:cubicBezTo>
                  <a:pt x="858" y="1273"/>
                  <a:pt x="888" y="1246"/>
                  <a:pt x="816" y="1358"/>
                </a:cubicBezTo>
                <a:cubicBezTo>
                  <a:pt x="744" y="1470"/>
                  <a:pt x="520" y="1711"/>
                  <a:pt x="391" y="1874"/>
                </a:cubicBezTo>
                <a:cubicBezTo>
                  <a:pt x="262" y="2037"/>
                  <a:pt x="80" y="2255"/>
                  <a:pt x="40" y="2335"/>
                </a:cubicBezTo>
                <a:cubicBezTo>
                  <a:pt x="0" y="2415"/>
                  <a:pt x="95" y="2407"/>
                  <a:pt x="150" y="2354"/>
                </a:cubicBezTo>
                <a:cubicBezTo>
                  <a:pt x="205" y="2301"/>
                  <a:pt x="333" y="2013"/>
                  <a:pt x="369" y="2014"/>
                </a:cubicBezTo>
                <a:cubicBezTo>
                  <a:pt x="405" y="2015"/>
                  <a:pt x="349" y="2303"/>
                  <a:pt x="369" y="2360"/>
                </a:cubicBezTo>
                <a:cubicBezTo>
                  <a:pt x="389" y="2417"/>
                  <a:pt x="473" y="2409"/>
                  <a:pt x="487" y="2354"/>
                </a:cubicBezTo>
                <a:cubicBezTo>
                  <a:pt x="501" y="2299"/>
                  <a:pt x="429" y="2047"/>
                  <a:pt x="454" y="2030"/>
                </a:cubicBezTo>
                <a:cubicBezTo>
                  <a:pt x="479" y="2013"/>
                  <a:pt x="601" y="2204"/>
                  <a:pt x="640" y="225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3465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ffect_of_memory_EuAll_ORIG+BFS+DFS+RWnr+MOD_BFS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6" y="567133"/>
            <a:ext cx="3957605" cy="3402801"/>
          </a:xfrm>
          <a:prstGeom prst="rect">
            <a:avLst/>
          </a:prstGeom>
        </p:spPr>
      </p:pic>
      <p:pic>
        <p:nvPicPr>
          <p:cNvPr id="17" name="Picture 16" descr="effect_of_memory_Slashdot0902_ORIG+BFS+DFS+RWnr+MOD_nodes_BF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5" y="3582953"/>
            <a:ext cx="3957605" cy="2855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5" y="567133"/>
            <a:ext cx="3957605" cy="340280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5" y="3582953"/>
            <a:ext cx="3957606" cy="28558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085222"/>
            <a:ext cx="3500629" cy="5322722"/>
          </a:xfrm>
        </p:spPr>
        <p:txBody>
          <a:bodyPr/>
          <a:lstStyle/>
          <a:p>
            <a:r>
              <a:rPr lang="en-US" b="1" dirty="0" smtClean="0"/>
              <a:t>Oracle: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</a:t>
            </a:r>
            <a:r>
              <a:rPr lang="en-US" sz="2000" b="1" dirty="0" err="1"/>
              <a:t>Guha</a:t>
            </a:r>
            <a:r>
              <a:rPr lang="en-US" sz="2000" b="1" dirty="0"/>
              <a:t> and </a:t>
            </a:r>
            <a:r>
              <a:rPr lang="en-US" sz="2000" b="1" dirty="0" err="1" smtClean="0"/>
              <a:t>Khuller</a:t>
            </a:r>
            <a:r>
              <a:rPr lang="en-US" sz="2000" b="1" dirty="0" smtClean="0"/>
              <a:t>’ 98) </a:t>
            </a:r>
            <a:r>
              <a:rPr lang="en-US" sz="2000" b="1" dirty="0"/>
              <a:t>greedy cover w/known topology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FS Problem: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460375" lvl="1"/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irst observed nodes are hubs</a:t>
            </a:r>
          </a:p>
          <a:p>
            <a:pPr marL="460375" lvl="1"/>
            <a:r>
              <a:rPr lang="en-US" sz="2800" dirty="0" smtClean="0">
                <a:solidFill>
                  <a:srgbClr val="FF0000"/>
                </a:solidFill>
              </a:rPr>
              <a:t>Hubs go to bottom of LIFO queue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Performance of DFS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36999" y="120959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Wiki-talk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45922" y="43327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Slashdot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229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2550" y="1944232"/>
            <a:ext cx="4641450" cy="46937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RW chooses </a:t>
            </a:r>
            <a:r>
              <a:rPr lang="en-US" sz="2400" dirty="0"/>
              <a:t>r</a:t>
            </a:r>
            <a:r>
              <a:rPr lang="en-US" sz="2400" dirty="0" smtClean="0"/>
              <a:t>andom </a:t>
            </a:r>
            <a:r>
              <a:rPr lang="en-US" sz="2400" dirty="0"/>
              <a:t>n</a:t>
            </a:r>
            <a:r>
              <a:rPr lang="en-US" sz="2400" dirty="0" smtClean="0"/>
              <a:t>eighbor </a:t>
            </a:r>
          </a:p>
          <a:p>
            <a:pPr>
              <a:lnSpc>
                <a:spcPct val="130000"/>
              </a:lnSpc>
            </a:pP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smtClean="0"/>
              <a:t>No cost of  “revisiting”  node</a:t>
            </a:r>
          </a:p>
          <a:p>
            <a:pPr>
              <a:lnSpc>
                <a:spcPct val="130000"/>
              </a:lnSpc>
            </a:pP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smtClean="0"/>
              <a:t>Random queue priority</a:t>
            </a:r>
          </a:p>
          <a:p>
            <a:pPr>
              <a:lnSpc>
                <a:spcPct val="130000"/>
              </a:lnSpc>
            </a:pPr>
            <a:endParaRPr lang="en-US" sz="600" dirty="0" smtClean="0"/>
          </a:p>
          <a:p>
            <a:pPr>
              <a:lnSpc>
                <a:spcPct val="130000"/>
              </a:lnSpc>
            </a:pPr>
            <a:endParaRPr lang="en-US" sz="600" dirty="0"/>
          </a:p>
          <a:p>
            <a:pPr marL="109728" indent="0">
              <a:lnSpc>
                <a:spcPct val="13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Search (RW)</a:t>
            </a:r>
            <a:endParaRPr lang="en-US" dirty="0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537444" y="1944232"/>
            <a:ext cx="3581400" cy="3886200"/>
            <a:chOff x="384" y="1152"/>
            <a:chExt cx="2256" cy="2448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4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L</a:t>
              </a: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720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M</a:t>
              </a: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056" y="3360"/>
              <a:ext cx="240" cy="24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N</a:t>
              </a: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392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O</a:t>
              </a: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800" y="310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P</a:t>
              </a: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208" y="225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G</a:t>
              </a: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2400" y="3360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Q</a:t>
              </a: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720" y="283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H</a:t>
              </a: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2016" y="2715"/>
              <a:ext cx="240" cy="240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J</a:t>
              </a: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536" y="283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I</a:t>
              </a:r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K</a:t>
              </a: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740" y="2418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F</a:t>
              </a: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152" y="225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E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76" y="2256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D</a:t>
              </a: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B</a:t>
              </a: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1968" y="1728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C</a:t>
              </a: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1392" y="1152"/>
              <a:ext cx="240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A</a:t>
              </a: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1056" y="1344"/>
              <a:ext cx="384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1584" y="1344"/>
              <a:ext cx="432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720" y="1968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056" y="1968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1909" y="1968"/>
              <a:ext cx="107" cy="4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2160" y="1968"/>
              <a:ext cx="144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816" y="2448"/>
              <a:ext cx="384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 flipV="1">
              <a:off x="1344" y="244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V="1">
              <a:off x="2173" y="2496"/>
              <a:ext cx="131" cy="2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H="1" flipV="1">
              <a:off x="2352" y="2496"/>
              <a:ext cx="144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528" y="3024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816" y="3072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 flipV="1">
              <a:off x="912" y="3072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536" y="3072"/>
              <a:ext cx="9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H="1" flipV="1">
              <a:off x="1736" y="3054"/>
              <a:ext cx="118" cy="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V="1">
              <a:off x="2496" y="3072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1082" y="1836"/>
              <a:ext cx="872" cy="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1091" y="1927"/>
              <a:ext cx="718" cy="4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H="1">
              <a:off x="961" y="2600"/>
              <a:ext cx="803" cy="37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947" y="2972"/>
              <a:ext cx="598" cy="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H="1" flipV="1">
              <a:off x="1509" y="1400"/>
              <a:ext cx="700" cy="9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 flipH="1" flipV="1">
              <a:off x="2327" y="2491"/>
              <a:ext cx="118" cy="8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H="1" flipV="1">
              <a:off x="1373" y="2382"/>
              <a:ext cx="391" cy="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 flipH="1">
              <a:off x="1982" y="2382"/>
              <a:ext cx="227" cy="1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 flipV="1">
              <a:off x="2282" y="2882"/>
              <a:ext cx="127" cy="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</p:grpSp>
      <p:sp>
        <p:nvSpPr>
          <p:cNvPr id="55" name="Freeform 54"/>
          <p:cNvSpPr/>
          <p:nvPr/>
        </p:nvSpPr>
        <p:spPr>
          <a:xfrm>
            <a:off x="1457332" y="2049103"/>
            <a:ext cx="2584850" cy="3744044"/>
          </a:xfrm>
          <a:custGeom>
            <a:avLst/>
            <a:gdLst>
              <a:gd name="connsiteX0" fmla="*/ 837036 w 2584649"/>
              <a:gd name="connsiteY0" fmla="*/ 86581 h 3744044"/>
              <a:gd name="connsiteX1" fmla="*/ 1760635 w 2584649"/>
              <a:gd name="connsiteY1" fmla="*/ 937969 h 3744044"/>
              <a:gd name="connsiteX2" fmla="*/ 23 w 2584649"/>
              <a:gd name="connsiteY2" fmla="*/ 909108 h 3744044"/>
              <a:gd name="connsiteX3" fmla="*/ 1803929 w 2584649"/>
              <a:gd name="connsiteY3" fmla="*/ 1082272 h 3744044"/>
              <a:gd name="connsiteX4" fmla="*/ 2208004 w 2584649"/>
              <a:gd name="connsiteY4" fmla="*/ 1890369 h 3744044"/>
              <a:gd name="connsiteX5" fmla="*/ 1399854 w 2584649"/>
              <a:gd name="connsiteY5" fmla="*/ 2092393 h 3744044"/>
              <a:gd name="connsiteX6" fmla="*/ 519548 w 2584649"/>
              <a:gd name="connsiteY6" fmla="*/ 1774926 h 3744044"/>
              <a:gd name="connsiteX7" fmla="*/ 1515304 w 2584649"/>
              <a:gd name="connsiteY7" fmla="*/ 2034672 h 3744044"/>
              <a:gd name="connsiteX8" fmla="*/ 1775067 w 2584649"/>
              <a:gd name="connsiteY8" fmla="*/ 1096702 h 3744044"/>
              <a:gd name="connsiteX9" fmla="*/ 2208004 w 2584649"/>
              <a:gd name="connsiteY9" fmla="*/ 1919229 h 3744044"/>
              <a:gd name="connsiteX10" fmla="*/ 1832792 w 2584649"/>
              <a:gd name="connsiteY10" fmla="*/ 2611884 h 3744044"/>
              <a:gd name="connsiteX11" fmla="*/ 2539923 w 2584649"/>
              <a:gd name="connsiteY11" fmla="*/ 2813908 h 3744044"/>
              <a:gd name="connsiteX12" fmla="*/ 2467767 w 2584649"/>
              <a:gd name="connsiteY12" fmla="*/ 3723017 h 3744044"/>
              <a:gd name="connsiteX13" fmla="*/ 2106985 w 2584649"/>
              <a:gd name="connsiteY13" fmla="*/ 1803787 h 3744044"/>
              <a:gd name="connsiteX14" fmla="*/ 1847223 w 2584649"/>
              <a:gd name="connsiteY14" fmla="*/ 952399 h 3744044"/>
              <a:gd name="connsiteX15" fmla="*/ 952486 w 2584649"/>
              <a:gd name="connsiteY15" fmla="*/ 0 h 3744044"/>
              <a:gd name="connsiteX0" fmla="*/ 837036 w 2584649"/>
              <a:gd name="connsiteY0" fmla="*/ 86581 h 3744044"/>
              <a:gd name="connsiteX1" fmla="*/ 1760635 w 2584649"/>
              <a:gd name="connsiteY1" fmla="*/ 937969 h 3744044"/>
              <a:gd name="connsiteX2" fmla="*/ 23 w 2584649"/>
              <a:gd name="connsiteY2" fmla="*/ 1053411 h 3744044"/>
              <a:gd name="connsiteX3" fmla="*/ 1803929 w 2584649"/>
              <a:gd name="connsiteY3" fmla="*/ 1082272 h 3744044"/>
              <a:gd name="connsiteX4" fmla="*/ 2208004 w 2584649"/>
              <a:gd name="connsiteY4" fmla="*/ 1890369 h 3744044"/>
              <a:gd name="connsiteX5" fmla="*/ 1399854 w 2584649"/>
              <a:gd name="connsiteY5" fmla="*/ 2092393 h 3744044"/>
              <a:gd name="connsiteX6" fmla="*/ 519548 w 2584649"/>
              <a:gd name="connsiteY6" fmla="*/ 1774926 h 3744044"/>
              <a:gd name="connsiteX7" fmla="*/ 1515304 w 2584649"/>
              <a:gd name="connsiteY7" fmla="*/ 2034672 h 3744044"/>
              <a:gd name="connsiteX8" fmla="*/ 1775067 w 2584649"/>
              <a:gd name="connsiteY8" fmla="*/ 1096702 h 3744044"/>
              <a:gd name="connsiteX9" fmla="*/ 2208004 w 2584649"/>
              <a:gd name="connsiteY9" fmla="*/ 1919229 h 3744044"/>
              <a:gd name="connsiteX10" fmla="*/ 1832792 w 2584649"/>
              <a:gd name="connsiteY10" fmla="*/ 2611884 h 3744044"/>
              <a:gd name="connsiteX11" fmla="*/ 2539923 w 2584649"/>
              <a:gd name="connsiteY11" fmla="*/ 2813908 h 3744044"/>
              <a:gd name="connsiteX12" fmla="*/ 2467767 w 2584649"/>
              <a:gd name="connsiteY12" fmla="*/ 3723017 h 3744044"/>
              <a:gd name="connsiteX13" fmla="*/ 2106985 w 2584649"/>
              <a:gd name="connsiteY13" fmla="*/ 1803787 h 3744044"/>
              <a:gd name="connsiteX14" fmla="*/ 1847223 w 2584649"/>
              <a:gd name="connsiteY14" fmla="*/ 952399 h 3744044"/>
              <a:gd name="connsiteX15" fmla="*/ 952486 w 2584649"/>
              <a:gd name="connsiteY15" fmla="*/ 0 h 3744044"/>
              <a:gd name="connsiteX0" fmla="*/ 845579 w 2593192"/>
              <a:gd name="connsiteY0" fmla="*/ 86581 h 3744044"/>
              <a:gd name="connsiteX1" fmla="*/ 1119772 w 2593192"/>
              <a:gd name="connsiteY1" fmla="*/ 663793 h 3744044"/>
              <a:gd name="connsiteX2" fmla="*/ 8566 w 2593192"/>
              <a:gd name="connsiteY2" fmla="*/ 1053411 h 3744044"/>
              <a:gd name="connsiteX3" fmla="*/ 1812472 w 2593192"/>
              <a:gd name="connsiteY3" fmla="*/ 1082272 h 3744044"/>
              <a:gd name="connsiteX4" fmla="*/ 2216547 w 2593192"/>
              <a:gd name="connsiteY4" fmla="*/ 1890369 h 3744044"/>
              <a:gd name="connsiteX5" fmla="*/ 1408397 w 2593192"/>
              <a:gd name="connsiteY5" fmla="*/ 2092393 h 3744044"/>
              <a:gd name="connsiteX6" fmla="*/ 528091 w 2593192"/>
              <a:gd name="connsiteY6" fmla="*/ 1774926 h 3744044"/>
              <a:gd name="connsiteX7" fmla="*/ 1523847 w 2593192"/>
              <a:gd name="connsiteY7" fmla="*/ 2034672 h 3744044"/>
              <a:gd name="connsiteX8" fmla="*/ 1783610 w 2593192"/>
              <a:gd name="connsiteY8" fmla="*/ 1096702 h 3744044"/>
              <a:gd name="connsiteX9" fmla="*/ 2216547 w 2593192"/>
              <a:gd name="connsiteY9" fmla="*/ 1919229 h 3744044"/>
              <a:gd name="connsiteX10" fmla="*/ 1841335 w 2593192"/>
              <a:gd name="connsiteY10" fmla="*/ 2611884 h 3744044"/>
              <a:gd name="connsiteX11" fmla="*/ 2548466 w 2593192"/>
              <a:gd name="connsiteY11" fmla="*/ 2813908 h 3744044"/>
              <a:gd name="connsiteX12" fmla="*/ 2476310 w 2593192"/>
              <a:gd name="connsiteY12" fmla="*/ 3723017 h 3744044"/>
              <a:gd name="connsiteX13" fmla="*/ 2115528 w 2593192"/>
              <a:gd name="connsiteY13" fmla="*/ 1803787 h 3744044"/>
              <a:gd name="connsiteX14" fmla="*/ 1855766 w 2593192"/>
              <a:gd name="connsiteY14" fmla="*/ 952399 h 3744044"/>
              <a:gd name="connsiteX15" fmla="*/ 961029 w 2593192"/>
              <a:gd name="connsiteY15" fmla="*/ 0 h 3744044"/>
              <a:gd name="connsiteX0" fmla="*/ 837237 w 2584850"/>
              <a:gd name="connsiteY0" fmla="*/ 86581 h 3744044"/>
              <a:gd name="connsiteX1" fmla="*/ 1674248 w 2584850"/>
              <a:gd name="connsiteY1" fmla="*/ 894678 h 3744044"/>
              <a:gd name="connsiteX2" fmla="*/ 224 w 2584850"/>
              <a:gd name="connsiteY2" fmla="*/ 1053411 h 3744044"/>
              <a:gd name="connsiteX3" fmla="*/ 1804130 w 2584850"/>
              <a:gd name="connsiteY3" fmla="*/ 1082272 h 3744044"/>
              <a:gd name="connsiteX4" fmla="*/ 2208205 w 2584850"/>
              <a:gd name="connsiteY4" fmla="*/ 1890369 h 3744044"/>
              <a:gd name="connsiteX5" fmla="*/ 1400055 w 2584850"/>
              <a:gd name="connsiteY5" fmla="*/ 2092393 h 3744044"/>
              <a:gd name="connsiteX6" fmla="*/ 519749 w 2584850"/>
              <a:gd name="connsiteY6" fmla="*/ 1774926 h 3744044"/>
              <a:gd name="connsiteX7" fmla="*/ 1515505 w 2584850"/>
              <a:gd name="connsiteY7" fmla="*/ 2034672 h 3744044"/>
              <a:gd name="connsiteX8" fmla="*/ 1775268 w 2584850"/>
              <a:gd name="connsiteY8" fmla="*/ 1096702 h 3744044"/>
              <a:gd name="connsiteX9" fmla="*/ 2208205 w 2584850"/>
              <a:gd name="connsiteY9" fmla="*/ 1919229 h 3744044"/>
              <a:gd name="connsiteX10" fmla="*/ 1832993 w 2584850"/>
              <a:gd name="connsiteY10" fmla="*/ 2611884 h 3744044"/>
              <a:gd name="connsiteX11" fmla="*/ 2540124 w 2584850"/>
              <a:gd name="connsiteY11" fmla="*/ 2813908 h 3744044"/>
              <a:gd name="connsiteX12" fmla="*/ 2467968 w 2584850"/>
              <a:gd name="connsiteY12" fmla="*/ 3723017 h 3744044"/>
              <a:gd name="connsiteX13" fmla="*/ 2107186 w 2584850"/>
              <a:gd name="connsiteY13" fmla="*/ 1803787 h 3744044"/>
              <a:gd name="connsiteX14" fmla="*/ 1847424 w 2584850"/>
              <a:gd name="connsiteY14" fmla="*/ 952399 h 3744044"/>
              <a:gd name="connsiteX15" fmla="*/ 952687 w 2584850"/>
              <a:gd name="connsiteY15" fmla="*/ 0 h 374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4850" h="3744044">
                <a:moveTo>
                  <a:pt x="837237" y="86581"/>
                </a:moveTo>
                <a:cubicBezTo>
                  <a:pt x="1368787" y="443731"/>
                  <a:pt x="1813750" y="733540"/>
                  <a:pt x="1674248" y="894678"/>
                </a:cubicBezTo>
                <a:cubicBezTo>
                  <a:pt x="1534746" y="1055816"/>
                  <a:pt x="-21423" y="1022145"/>
                  <a:pt x="224" y="1053411"/>
                </a:cubicBezTo>
                <a:cubicBezTo>
                  <a:pt x="21871" y="1084677"/>
                  <a:pt x="1436133" y="942779"/>
                  <a:pt x="1804130" y="1082272"/>
                </a:cubicBezTo>
                <a:cubicBezTo>
                  <a:pt x="2172127" y="1221765"/>
                  <a:pt x="2275551" y="1722016"/>
                  <a:pt x="2208205" y="1890369"/>
                </a:cubicBezTo>
                <a:cubicBezTo>
                  <a:pt x="2140859" y="2058722"/>
                  <a:pt x="1681464" y="2111634"/>
                  <a:pt x="1400055" y="2092393"/>
                </a:cubicBezTo>
                <a:cubicBezTo>
                  <a:pt x="1118646" y="2073153"/>
                  <a:pt x="500507" y="1784546"/>
                  <a:pt x="519749" y="1774926"/>
                </a:cubicBezTo>
                <a:cubicBezTo>
                  <a:pt x="538991" y="1765306"/>
                  <a:pt x="1306252" y="2147709"/>
                  <a:pt x="1515505" y="2034672"/>
                </a:cubicBezTo>
                <a:cubicBezTo>
                  <a:pt x="1724758" y="1921635"/>
                  <a:pt x="1659818" y="1115942"/>
                  <a:pt x="1775268" y="1096702"/>
                </a:cubicBezTo>
                <a:cubicBezTo>
                  <a:pt x="1890718" y="1077462"/>
                  <a:pt x="2198584" y="1666699"/>
                  <a:pt x="2208205" y="1919229"/>
                </a:cubicBezTo>
                <a:cubicBezTo>
                  <a:pt x="2217826" y="2171759"/>
                  <a:pt x="1777673" y="2462771"/>
                  <a:pt x="1832993" y="2611884"/>
                </a:cubicBezTo>
                <a:cubicBezTo>
                  <a:pt x="1888313" y="2760997"/>
                  <a:pt x="2434295" y="2628719"/>
                  <a:pt x="2540124" y="2813908"/>
                </a:cubicBezTo>
                <a:cubicBezTo>
                  <a:pt x="2645953" y="2999097"/>
                  <a:pt x="2540124" y="3891371"/>
                  <a:pt x="2467968" y="3723017"/>
                </a:cubicBezTo>
                <a:cubicBezTo>
                  <a:pt x="2395812" y="3554664"/>
                  <a:pt x="2210610" y="2265557"/>
                  <a:pt x="2107186" y="1803787"/>
                </a:cubicBezTo>
                <a:cubicBezTo>
                  <a:pt x="2003762" y="1342017"/>
                  <a:pt x="2039841" y="1253030"/>
                  <a:pt x="1847424" y="952399"/>
                </a:cubicBezTo>
                <a:cubicBezTo>
                  <a:pt x="1655008" y="651768"/>
                  <a:pt x="952687" y="0"/>
                  <a:pt x="952687" y="0"/>
                </a:cubicBezTo>
              </a:path>
            </a:pathLst>
          </a:custGeom>
          <a:ln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4FF"/>
              </a:solidFill>
              <a:latin typeface="Gill Sans Light"/>
            </a:endParaRPr>
          </a:p>
        </p:txBody>
      </p:sp>
      <p:sp>
        <p:nvSpPr>
          <p:cNvPr id="56" name="Content Placeholder 1"/>
          <p:cNvSpPr txBox="1">
            <a:spLocks/>
          </p:cNvSpPr>
          <p:nvPr/>
        </p:nvSpPr>
        <p:spPr>
          <a:xfrm>
            <a:off x="457200" y="893640"/>
            <a:ext cx="8229600" cy="7514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3200" b="1" dirty="0" smtClean="0">
                <a:latin typeface="Gill Sans Light"/>
              </a:rPr>
              <a:t>Random Walk (RW) Search</a:t>
            </a:r>
          </a:p>
        </p:txBody>
      </p:sp>
    </p:spTree>
    <p:extLst>
      <p:ext uri="{BB962C8B-B14F-4D97-AF65-F5344CB8AC3E}">
        <p14:creationId xmlns:p14="http://schemas.microsoft.com/office/powerpoint/2010/main" val="4775219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5" y="567133"/>
            <a:ext cx="3957605" cy="3402801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5" y="3582953"/>
            <a:ext cx="3957606" cy="285586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085222"/>
            <a:ext cx="3130737" cy="53227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Oracle: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</a:t>
            </a:r>
            <a:r>
              <a:rPr lang="en-US" sz="2000" b="1" dirty="0" err="1"/>
              <a:t>Guha</a:t>
            </a:r>
            <a:r>
              <a:rPr lang="en-US" sz="2000" b="1" dirty="0"/>
              <a:t> and </a:t>
            </a:r>
            <a:r>
              <a:rPr lang="en-US" sz="2000" b="1" dirty="0" err="1" smtClean="0"/>
              <a:t>Khuller</a:t>
            </a:r>
            <a:r>
              <a:rPr lang="en-US" sz="2000" b="1" dirty="0" smtClean="0"/>
              <a:t>’ 98) greedy cover w/known topology </a:t>
            </a:r>
          </a:p>
          <a:p>
            <a:endParaRPr lang="en-US" b="1" dirty="0" smtClean="0"/>
          </a:p>
          <a:p>
            <a:r>
              <a:rPr lang="en-US" b="1" dirty="0" smtClean="0"/>
              <a:t>RW advantages: </a:t>
            </a:r>
          </a:p>
          <a:p>
            <a:pPr lvl="1"/>
            <a:r>
              <a:rPr lang="en-US" b="1" dirty="0" smtClean="0"/>
              <a:t>Less “cluster” problem than BFS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eeks hubs unlike DFS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RW Problem:</a:t>
            </a:r>
            <a:r>
              <a:rPr lang="en-US" dirty="0" smtClean="0">
                <a:solidFill>
                  <a:srgbClr val="FF0000"/>
                </a:solidFill>
              </a:rPr>
              <a:t> random priority not targeting potential super-hubs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25" y="567133"/>
            <a:ext cx="3957822" cy="340280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49" y="3582953"/>
            <a:ext cx="3945497" cy="28558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Box 14"/>
          <p:cNvSpPr txBox="1"/>
          <p:nvPr/>
        </p:nvSpPr>
        <p:spPr>
          <a:xfrm>
            <a:off x="4936999" y="120959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Wiki-talk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45922" y="43327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Slashdot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Performance of RW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471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2084"/>
            <a:ext cx="8229600" cy="4520116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Existing approaches &amp; shortcomings</a:t>
            </a:r>
          </a:p>
          <a:p>
            <a:endParaRPr lang="en-US" dirty="0"/>
          </a:p>
          <a:p>
            <a:r>
              <a:rPr lang="en-US" dirty="0" smtClean="0"/>
              <a:t>MEED &amp; MOD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BFBFBF"/>
                </a:solidFill>
              </a:rPr>
              <a:t>Conclusions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70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1" y="1409507"/>
            <a:ext cx="8178800" cy="47626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Enron email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“Super-hubs”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25728" y="4211336"/>
            <a:ext cx="4783298" cy="13263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</a:rPr>
              <a:t>Mathematical analysis MUST consider </a:t>
            </a:r>
            <a:r>
              <a:rPr lang="en-US" sz="2800" u="sng" dirty="0" smtClean="0">
                <a:latin typeface="Gill Sans Light"/>
              </a:rPr>
              <a:t>finite </a:t>
            </a:r>
            <a:r>
              <a:rPr lang="en-US" sz="2800" u="sng" smtClean="0">
                <a:latin typeface="Gill Sans Light"/>
              </a:rPr>
              <a:t>graph effects</a:t>
            </a:r>
            <a:endParaRPr lang="en-US" sz="2800" u="sng" dirty="0" smtClean="0">
              <a:latin typeface="Gill Sans Light"/>
            </a:endParaRPr>
          </a:p>
        </p:txBody>
      </p:sp>
      <p:sp>
        <p:nvSpPr>
          <p:cNvPr id="10" name="Rectangle 9"/>
          <p:cNvSpPr/>
          <p:nvPr/>
        </p:nvSpPr>
        <p:spPr>
          <a:xfrm rot="1745203">
            <a:off x="6464813" y="323942"/>
            <a:ext cx="3311408" cy="422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Tech Report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49448" y="3476506"/>
            <a:ext cx="270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Avg</a:t>
            </a:r>
            <a:r>
              <a:rPr lang="en-US" dirty="0" smtClean="0">
                <a:solidFill>
                  <a:srgbClr val="0000FF"/>
                </a:solidFill>
              </a:rPr>
              <a:t> ex. degree</a:t>
            </a:r>
            <a:r>
              <a:rPr lang="en-US" dirty="0" smtClean="0"/>
              <a:t> </a:t>
            </a:r>
            <a:r>
              <a:rPr lang="en-US" dirty="0" err="1" smtClean="0"/>
              <a:t>unrecruited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78672" y="3821180"/>
            <a:ext cx="166256" cy="493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85281" y="2102991"/>
            <a:ext cx="0" cy="681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01763" y="1567622"/>
            <a:ext cx="3031298" cy="15146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76349" y="1456660"/>
            <a:ext cx="324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Avg</a:t>
            </a:r>
            <a:r>
              <a:rPr lang="en-US" dirty="0" smtClean="0">
                <a:solidFill>
                  <a:srgbClr val="0000FF"/>
                </a:solidFill>
              </a:rPr>
              <a:t> ex. degree</a:t>
            </a:r>
            <a:r>
              <a:rPr lang="en-US" dirty="0" smtClean="0"/>
              <a:t> </a:t>
            </a:r>
            <a:r>
              <a:rPr lang="en-US" dirty="0" err="1" smtClean="0"/>
              <a:t>unrecruited</a:t>
            </a:r>
            <a:r>
              <a:rPr lang="en-US" dirty="0" smtClean="0"/>
              <a:t> node</a:t>
            </a:r>
          </a:p>
          <a:p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recruited friends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19801" y="2138393"/>
            <a:ext cx="324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Avg</a:t>
            </a:r>
            <a:r>
              <a:rPr lang="en-US" dirty="0" smtClean="0">
                <a:solidFill>
                  <a:srgbClr val="0000FF"/>
                </a:solidFill>
              </a:rPr>
              <a:t> ex. degree</a:t>
            </a:r>
            <a:r>
              <a:rPr lang="en-US" dirty="0" smtClean="0"/>
              <a:t> </a:t>
            </a:r>
            <a:r>
              <a:rPr lang="en-US" dirty="0" err="1" smtClean="0"/>
              <a:t>unrecruited</a:t>
            </a:r>
            <a:r>
              <a:rPr lang="en-US" dirty="0" smtClean="0"/>
              <a:t> node</a:t>
            </a:r>
          </a:p>
          <a:p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recruited friends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302597" y="2784724"/>
            <a:ext cx="134793" cy="722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87280" y="2818831"/>
            <a:ext cx="321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Avg</a:t>
            </a:r>
            <a:r>
              <a:rPr lang="en-US" dirty="0" smtClean="0">
                <a:solidFill>
                  <a:srgbClr val="0000FF"/>
                </a:solidFill>
              </a:rPr>
              <a:t> ex. degree</a:t>
            </a:r>
            <a:r>
              <a:rPr lang="en-US" dirty="0" smtClean="0"/>
              <a:t> </a:t>
            </a:r>
            <a:r>
              <a:rPr lang="en-US" dirty="0" err="1" smtClean="0"/>
              <a:t>unrecruited</a:t>
            </a:r>
            <a:r>
              <a:rPr lang="en-US" dirty="0" smtClean="0"/>
              <a:t> node</a:t>
            </a:r>
          </a:p>
          <a:p>
            <a:r>
              <a:rPr lang="en-US" dirty="0" smtClean="0"/>
              <a:t>with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 recruited friend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887281" y="3507148"/>
            <a:ext cx="330486" cy="66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90332" y="6038612"/>
            <a:ext cx="19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 spent so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409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(</a:t>
            </a:r>
            <a:r>
              <a:rPr lang="en-US" sz="2800" dirty="0" err="1"/>
              <a:t>Guha</a:t>
            </a:r>
            <a:r>
              <a:rPr lang="en-US" sz="2800" dirty="0"/>
              <a:t> and Kuller’98</a:t>
            </a:r>
            <a:r>
              <a:rPr lang="en-US" sz="2800" dirty="0" smtClean="0"/>
              <a:t>) myopic heuristic</a:t>
            </a:r>
            <a:endParaRPr lang="en-US" sz="2400" i="1" dirty="0">
              <a:latin typeface="Times"/>
              <a:cs typeface="Times"/>
            </a:endParaRPr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600" dirty="0" smtClean="0">
                <a:latin typeface="Lucida Console"/>
                <a:cs typeface="Lucida Console"/>
              </a:rPr>
              <a:t> Start </a:t>
            </a:r>
            <a:r>
              <a:rPr lang="en-US" sz="1600" dirty="0">
                <a:latin typeface="Lucida Console"/>
                <a:cs typeface="Lucida Console"/>
              </a:rPr>
              <a:t>tree T = {v}</a:t>
            </a:r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600" dirty="0" smtClean="0">
                <a:latin typeface="Lucida Console"/>
                <a:cs typeface="Lucida Console"/>
              </a:rPr>
              <a:t> Select neighbors of </a:t>
            </a:r>
            <a:r>
              <a:rPr lang="en-US" sz="1600" dirty="0">
                <a:latin typeface="Lucida Console"/>
                <a:cs typeface="Lucida Console"/>
              </a:rPr>
              <a:t>T </a:t>
            </a:r>
            <a:r>
              <a:rPr lang="en-US" sz="1600" dirty="0" smtClean="0">
                <a:latin typeface="Lucida Console"/>
                <a:cs typeface="Lucida Console"/>
              </a:rPr>
              <a:t>with </a:t>
            </a:r>
            <a:r>
              <a:rPr lang="en-US" sz="1600" dirty="0">
                <a:latin typeface="Lucida Console"/>
                <a:cs typeface="Lucida Console"/>
              </a:rPr>
              <a:t>max excess </a:t>
            </a:r>
            <a:r>
              <a:rPr lang="en-US" sz="1600" dirty="0" smtClean="0">
                <a:latin typeface="Lucida Console"/>
                <a:cs typeface="Lucida Console"/>
              </a:rPr>
              <a:t>degree</a:t>
            </a:r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600" dirty="0" smtClean="0">
                <a:latin typeface="Lucida Console"/>
                <a:cs typeface="Lucida Console"/>
              </a:rPr>
              <a:t> Add node to T</a:t>
            </a:r>
            <a:endParaRPr lang="en-US" sz="1600" dirty="0">
              <a:latin typeface="Lucida Console"/>
              <a:cs typeface="Lucida Console"/>
            </a:endParaRPr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600" dirty="0" smtClean="0">
                <a:latin typeface="Lucida Console"/>
                <a:cs typeface="Lucida Console"/>
              </a:rPr>
              <a:t> GOTO 2 until budget exhausted</a:t>
            </a:r>
            <a:endParaRPr lang="en-US" sz="2000" dirty="0">
              <a:latin typeface="Lucida Console"/>
              <a:cs typeface="Lucida Console"/>
            </a:endParaRP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 smtClean="0"/>
              <a:t>MEED heuristic: </a:t>
            </a:r>
            <a:br>
              <a:rPr lang="en-US" dirty="0" smtClean="0"/>
            </a:br>
            <a:r>
              <a:rPr lang="en-US" dirty="0" smtClean="0"/>
              <a:t>Replaces </a:t>
            </a:r>
            <a:r>
              <a:rPr lang="en-US" sz="2400" dirty="0" smtClean="0"/>
              <a:t>“</a:t>
            </a:r>
            <a:r>
              <a:rPr lang="en-US" sz="2400" dirty="0" smtClean="0">
                <a:latin typeface="Lucida Console"/>
                <a:cs typeface="Lucida Console"/>
              </a:rPr>
              <a:t>with </a:t>
            </a:r>
            <a:r>
              <a:rPr lang="en-US" sz="2400" dirty="0">
                <a:latin typeface="Lucida Console"/>
                <a:cs typeface="Lucida Console"/>
              </a:rPr>
              <a:t>max excess </a:t>
            </a:r>
            <a:r>
              <a:rPr lang="en-US" sz="2400" dirty="0" smtClean="0">
                <a:latin typeface="Lucida Console"/>
                <a:cs typeface="Lucida Console"/>
              </a:rPr>
              <a:t>degree” </a:t>
            </a:r>
            <a:r>
              <a:rPr lang="en-US" sz="2800" dirty="0" smtClean="0"/>
              <a:t>by </a:t>
            </a:r>
            <a:br>
              <a:rPr lang="en-US" sz="2800" dirty="0" smtClean="0"/>
            </a:br>
            <a:r>
              <a:rPr lang="en-US" sz="2400" dirty="0" smtClean="0"/>
              <a:t>“</a:t>
            </a:r>
            <a:r>
              <a:rPr lang="en-US" sz="2400" dirty="0" smtClean="0">
                <a:latin typeface="Lucida Console"/>
                <a:cs typeface="Lucida Console"/>
              </a:rPr>
              <a:t>with max </a:t>
            </a:r>
            <a:r>
              <a:rPr lang="en-US" sz="2400" dirty="0" smtClean="0">
                <a:solidFill>
                  <a:srgbClr val="FF0000"/>
                </a:solidFill>
                <a:latin typeface="Lucida Console"/>
                <a:cs typeface="Lucida Console"/>
              </a:rPr>
              <a:t>EXPECTED</a:t>
            </a:r>
            <a:r>
              <a:rPr lang="en-US" sz="2400" dirty="0" smtClean="0">
                <a:latin typeface="Lucida Console"/>
                <a:cs typeface="Lucida Console"/>
              </a:rPr>
              <a:t> excess </a:t>
            </a:r>
            <a:r>
              <a:rPr lang="en-US" sz="2400" dirty="0">
                <a:latin typeface="Lucida Console"/>
                <a:cs typeface="Lucida Console"/>
              </a:rPr>
              <a:t>degree”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MEED (Maximum Expected Excess Degree)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67" y="5299556"/>
            <a:ext cx="2011520" cy="1108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6216" y="4644181"/>
            <a:ext cx="198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Excess degree 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(uncovered degree)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67657" y="5669268"/>
            <a:ext cx="199399" cy="2835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2268" y="1824690"/>
            <a:ext cx="2490597" cy="59179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12865" y="1770151"/>
            <a:ext cx="182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Assumes known</a:t>
            </a:r>
            <a:br>
              <a:rPr lang="en-US" sz="2000" b="1" dirty="0" smtClean="0">
                <a:solidFill>
                  <a:srgbClr val="FF0000"/>
                </a:solidFill>
                <a:latin typeface="Gill Sans Light"/>
                <a:cs typeface="Gill Sans Light"/>
              </a:rPr>
            </a:br>
            <a:r>
              <a:rPr lang="en-US" sz="2000" b="1" dirty="0" smtClean="0">
                <a:solidFill>
                  <a:srgbClr val="FF0000"/>
                </a:solidFill>
                <a:latin typeface="Gill Sans Light"/>
                <a:cs typeface="Gill Sans Light"/>
              </a:rPr>
              <a:t>topology</a:t>
            </a:r>
            <a:endParaRPr lang="en-US" sz="2000" b="1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030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630" y="1501354"/>
            <a:ext cx="8229600" cy="4683175"/>
          </a:xfrm>
        </p:spPr>
        <p:txBody>
          <a:bodyPr>
            <a:normAutofit/>
          </a:bodyPr>
          <a:lstStyle/>
          <a:p>
            <a:r>
              <a:rPr lang="en-US" dirty="0" smtClean="0"/>
              <a:t>Chooses node with max recruited neighbors</a:t>
            </a:r>
          </a:p>
          <a:p>
            <a:endParaRPr lang="en-US" dirty="0"/>
          </a:p>
          <a:p>
            <a:r>
              <a:rPr lang="en-US" sz="2800" dirty="0" smtClean="0"/>
              <a:t>MOD heuristic</a:t>
            </a:r>
            <a:endParaRPr lang="en-US" sz="2400" dirty="0"/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800" b="1" dirty="0" smtClean="0">
                <a:latin typeface="Lucida Console"/>
                <a:cs typeface="Lucida Console"/>
              </a:rPr>
              <a:t>Select </a:t>
            </a:r>
            <a:r>
              <a:rPr lang="en-US" sz="1800" b="1" dirty="0" err="1" smtClean="0">
                <a:latin typeface="Lucida Console"/>
                <a:cs typeface="Lucida Console"/>
              </a:rPr>
              <a:t>unrecruited</a:t>
            </a:r>
            <a:r>
              <a:rPr lang="en-US" sz="1800" b="1" dirty="0" smtClean="0">
                <a:latin typeface="Lucida Console"/>
                <a:cs typeface="Lucida Console"/>
              </a:rPr>
              <a:t> w/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b="1" dirty="0">
                <a:latin typeface="Lucida Console"/>
                <a:cs typeface="Lucida Console"/>
              </a:rPr>
              <a:t>max </a:t>
            </a:r>
            <a:r>
              <a:rPr lang="en-US" sz="1800" b="1" i="1" dirty="0" smtClean="0">
                <a:latin typeface="Lucida Console"/>
                <a:cs typeface="Lucida Console"/>
              </a:rPr>
              <a:t>recruited neighbors</a:t>
            </a:r>
            <a:endParaRPr lang="en-US" sz="1800" i="1" dirty="0">
              <a:latin typeface="Lucida Console"/>
              <a:cs typeface="Lucida Console"/>
            </a:endParaRPr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800" b="1" dirty="0" smtClean="0">
                <a:latin typeface="Lucida Console"/>
                <a:cs typeface="Lucida Console"/>
              </a:rPr>
              <a:t>Invite </a:t>
            </a:r>
            <a:r>
              <a:rPr lang="en-US" sz="1800" dirty="0" smtClean="0">
                <a:latin typeface="Lucida Console"/>
                <a:cs typeface="Lucida Console"/>
              </a:rPr>
              <a:t>node</a:t>
            </a:r>
            <a:endParaRPr lang="en-US" sz="1800" b="1" dirty="0">
              <a:latin typeface="Lucida Console"/>
              <a:cs typeface="Lucida Console"/>
            </a:endParaRPr>
          </a:p>
          <a:p>
            <a:pPr lvl="2">
              <a:lnSpc>
                <a:spcPct val="120000"/>
              </a:lnSpc>
              <a:buFont typeface="+mj-lt"/>
              <a:buAutoNum type="arabicPeriod"/>
            </a:pPr>
            <a:r>
              <a:rPr lang="en-US" sz="1800" b="1" dirty="0">
                <a:latin typeface="Lucida Console"/>
                <a:cs typeface="Lucida Console"/>
              </a:rPr>
              <a:t>GOTO 1 </a:t>
            </a:r>
            <a:r>
              <a:rPr lang="en-US" sz="1800" dirty="0">
                <a:latin typeface="Lucida Console"/>
                <a:cs typeface="Lucida Console"/>
              </a:rPr>
              <a:t>until </a:t>
            </a:r>
            <a:r>
              <a:rPr lang="en-US" sz="1800" dirty="0" smtClean="0">
                <a:latin typeface="Lucida Console"/>
                <a:cs typeface="Lucida Console"/>
              </a:rPr>
              <a:t>budget is exhausted</a:t>
            </a:r>
            <a:endParaRPr lang="en-US" sz="2400" b="1" dirty="0">
              <a:latin typeface="Lucida Console"/>
              <a:cs typeface="Lucida Console"/>
            </a:endParaRPr>
          </a:p>
          <a:p>
            <a:endParaRPr lang="en-US" dirty="0"/>
          </a:p>
          <a:p>
            <a:r>
              <a:rPr lang="en-US" dirty="0" smtClean="0"/>
              <a:t>In some topologies:</a:t>
            </a:r>
            <a:br>
              <a:rPr lang="en-US" dirty="0" smtClean="0"/>
            </a:br>
            <a:r>
              <a:rPr lang="en-US" dirty="0" smtClean="0"/>
              <a:t>node max excess degree = node most recruited friends</a:t>
            </a:r>
          </a:p>
          <a:p>
            <a:pPr lvl="1"/>
            <a:r>
              <a:rPr lang="en-US" dirty="0" smtClean="0"/>
              <a:t>e.g., (finite!) random power law graphs with </a:t>
            </a:r>
            <a:r>
              <a:rPr lang="en-US" sz="2000" dirty="0" smtClean="0">
                <a:ea typeface="Lucida Grande"/>
              </a:rPr>
              <a:t>α</a:t>
            </a:r>
            <a:r>
              <a:rPr lang="en-US" dirty="0" smtClean="0">
                <a:ea typeface="Lucida Grande"/>
              </a:rPr>
              <a:t>∊</a:t>
            </a:r>
            <a:r>
              <a:rPr lang="en-US" dirty="0" smtClean="0"/>
              <a:t>{1,2}</a:t>
            </a:r>
          </a:p>
          <a:p>
            <a:pPr lvl="1"/>
            <a:r>
              <a:rPr lang="en-US" dirty="0" smtClean="0"/>
              <a:t>approx. true for </a:t>
            </a:r>
            <a:r>
              <a:rPr lang="en-US" dirty="0" err="1" smtClean="0"/>
              <a:t>Erdös-Rényi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Observed </a:t>
            </a:r>
            <a:r>
              <a:rPr lang="en-US" dirty="0"/>
              <a:t>D</a:t>
            </a:r>
            <a:r>
              <a:rPr lang="en-US" dirty="0" smtClean="0"/>
              <a:t>egree (MOD)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455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49" y="3582953"/>
            <a:ext cx="3945497" cy="28558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 descr="effect_of_memory_Slashdot0902_ORIG+BFS+DFS+RWnr+MOD_nod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2" y="3582953"/>
            <a:ext cx="3928545" cy="285284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25" y="567133"/>
            <a:ext cx="3957822" cy="340280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085222"/>
            <a:ext cx="3130737" cy="5322722"/>
          </a:xfrm>
        </p:spPr>
        <p:txBody>
          <a:bodyPr/>
          <a:lstStyle/>
          <a:p>
            <a:r>
              <a:rPr lang="en-US" b="1" dirty="0" smtClean="0"/>
              <a:t>Oracle: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</a:t>
            </a:r>
            <a:r>
              <a:rPr lang="en-US" sz="2000" b="1" dirty="0" err="1"/>
              <a:t>Guha</a:t>
            </a:r>
            <a:r>
              <a:rPr lang="en-US" sz="2000" b="1" dirty="0"/>
              <a:t> and </a:t>
            </a:r>
            <a:r>
              <a:rPr lang="en-US" sz="2000" b="1" dirty="0" err="1" smtClean="0"/>
              <a:t>Khuller</a:t>
            </a:r>
            <a:r>
              <a:rPr lang="en-US" sz="2000" b="1" dirty="0" smtClean="0"/>
              <a:t>’ 98) </a:t>
            </a:r>
            <a:r>
              <a:rPr lang="en-US" sz="2000" b="1" dirty="0"/>
              <a:t>greedy cover w/known topology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MOD heuristic:</a:t>
            </a:r>
            <a:r>
              <a:rPr lang="en-US" dirty="0" smtClean="0">
                <a:solidFill>
                  <a:srgbClr val="FF0000"/>
                </a:solidFill>
              </a:rPr>
              <a:t> closer to Oracle in all tested social networks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9882" y="414807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Slashdot</a:t>
            </a:r>
            <a:endParaRPr lang="en-US" dirty="0"/>
          </a:p>
        </p:txBody>
      </p:sp>
      <p:pic>
        <p:nvPicPr>
          <p:cNvPr id="6" name="Picture 5" descr="effect_of_memory_EuAll_ORIG+BFS+DFS+RWnr+MOD_node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19" y="567134"/>
            <a:ext cx="3945497" cy="3402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6837709" y="1937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Wiki-talk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Performance of MOD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991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93534" y="2634985"/>
            <a:ext cx="3757644" cy="3757644"/>
            <a:chOff x="4193534" y="2634985"/>
            <a:chExt cx="3757644" cy="3757644"/>
          </a:xfrm>
        </p:grpSpPr>
        <p:pic>
          <p:nvPicPr>
            <p:cNvPr id="8" name="Picture 7" descr="effect_of_memory_Amazon_RND+MaxObs+GSI+RWno+BFS+DFS+MAXDEG_nodes_png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534" y="2634985"/>
              <a:ext cx="3757644" cy="37576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430980" y="5342904"/>
              <a:ext cx="151778" cy="94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6234" y="1516465"/>
            <a:ext cx="3282593" cy="3282593"/>
            <a:chOff x="476234" y="1516465"/>
            <a:chExt cx="3282593" cy="3282593"/>
          </a:xfrm>
        </p:grpSpPr>
        <p:pic>
          <p:nvPicPr>
            <p:cNvPr id="6" name="Picture 5" descr="effect_of_memory_Amazon_ORIG+MaxObs+GSI+RWno+BFS+DFS+MAXDEG_nodes_png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34" y="1516465"/>
              <a:ext cx="3282593" cy="32825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11325" y="3858973"/>
              <a:ext cx="116316" cy="11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product-product recommendation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Anti-social</a:t>
            </a:r>
            <a:r>
              <a:rPr lang="en-US" dirty="0" smtClean="0"/>
              <a:t> counter-example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833" y="1882916"/>
            <a:ext cx="34293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Same nodes, same degrees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</a:p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randomized neighbors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8347" y="4475692"/>
            <a:ext cx="8386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udget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8295" y="5987534"/>
            <a:ext cx="83869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7387" y="4953366"/>
            <a:ext cx="3253026" cy="1097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>
                <a:latin typeface="Gill Sans Light"/>
                <a:cs typeface="Gill Sans Light"/>
              </a:rPr>
              <a:t>(</a:t>
            </a:r>
            <a:r>
              <a:rPr lang="en-US" sz="2800" baseline="30000" dirty="0" err="1" smtClean="0">
                <a:latin typeface="Gill Sans Light"/>
                <a:cs typeface="Gill Sans Light"/>
              </a:rPr>
              <a:t>Maiya</a:t>
            </a:r>
            <a:r>
              <a:rPr lang="en-US" sz="2800" baseline="30000" dirty="0" smtClean="0">
                <a:latin typeface="Gill Sans Light"/>
                <a:cs typeface="Gill Sans Light"/>
              </a:rPr>
              <a:t> &amp; </a:t>
            </a:r>
            <a:r>
              <a:rPr lang="en-US" sz="2800" baseline="30000" dirty="0">
                <a:latin typeface="Gill Sans Light"/>
                <a:cs typeface="Gill Sans Light"/>
              </a:rPr>
              <a:t>Berger- </a:t>
            </a:r>
            <a:r>
              <a:rPr lang="en-US" sz="2800" baseline="30000" dirty="0" smtClean="0">
                <a:latin typeface="Gill Sans Light"/>
                <a:cs typeface="Gill Sans Light"/>
              </a:rPr>
              <a:t>Wolf,</a:t>
            </a:r>
            <a:r>
              <a:rPr lang="en-US" sz="2800" dirty="0" smtClean="0">
                <a:latin typeface="Gill Sans Light"/>
                <a:cs typeface="Gill Sans Light"/>
              </a:rPr>
              <a:t> </a:t>
            </a:r>
            <a:r>
              <a:rPr lang="en-US" sz="2800" baseline="30000" dirty="0" smtClean="0">
                <a:latin typeface="Gill Sans Light"/>
                <a:cs typeface="Gill Sans Light"/>
              </a:rPr>
              <a:t>KDD’11)</a:t>
            </a:r>
            <a:br>
              <a:rPr lang="en-US" sz="2800" baseline="30000" dirty="0" smtClean="0">
                <a:latin typeface="Gill Sans Light"/>
                <a:cs typeface="Gill Sans Light"/>
              </a:rPr>
            </a:br>
            <a:r>
              <a:rPr lang="en-US" sz="2800" baseline="30000" dirty="0" smtClean="0">
                <a:latin typeface="Gill Sans Light"/>
                <a:cs typeface="Gill Sans Light"/>
              </a:rPr>
              <a:t>concluded</a:t>
            </a:r>
            <a:r>
              <a:rPr lang="en-US" sz="2800" baseline="30000" dirty="0">
                <a:latin typeface="Gill Sans Light"/>
                <a:cs typeface="Gill Sans Light"/>
              </a:rPr>
              <a:t> </a:t>
            </a:r>
            <a:r>
              <a:rPr lang="en-US" sz="2800" baseline="30000" dirty="0" smtClean="0">
                <a:latin typeface="Gill Sans Light"/>
                <a:cs typeface="Gill Sans Light"/>
              </a:rPr>
              <a:t>DFS best heuristic for </a:t>
            </a:r>
            <a:br>
              <a:rPr lang="en-US" sz="2800" baseline="30000" dirty="0" smtClean="0">
                <a:latin typeface="Gill Sans Light"/>
                <a:cs typeface="Gill Sans Light"/>
              </a:rPr>
            </a:br>
            <a:r>
              <a:rPr lang="en-US" sz="2800" baseline="30000" dirty="0" smtClean="0">
                <a:latin typeface="Gill Sans Light"/>
                <a:cs typeface="Gill Sans Light"/>
              </a:rPr>
              <a:t>most networks?!?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3454" y="1882916"/>
            <a:ext cx="4068795" cy="45097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3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051" y="3766356"/>
            <a:ext cx="8229600" cy="2389431"/>
          </a:xfrm>
        </p:spPr>
        <p:txBody>
          <a:bodyPr/>
          <a:lstStyle/>
          <a:p>
            <a:pPr marL="109728" indent="0">
              <a:lnSpc>
                <a:spcPct val="130000"/>
              </a:lnSpc>
              <a:buNone/>
            </a:pPr>
            <a:r>
              <a:rPr lang="en-US" dirty="0" smtClean="0"/>
              <a:t>Voter Boost on Facebook: Apps targeting supporters</a:t>
            </a:r>
          </a:p>
          <a:p>
            <a:pPr marL="850392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Ask campaign contributions (volunteer time, money, etc.)</a:t>
            </a:r>
          </a:p>
          <a:p>
            <a:pPr marL="850392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Remind users (recruited nodes) &amp; friends to vote</a:t>
            </a:r>
          </a:p>
          <a:p>
            <a:pPr marL="850392"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Access to </a:t>
            </a:r>
            <a:r>
              <a:rPr lang="en-US" u="sng" dirty="0" smtClean="0"/>
              <a:t>friends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59419"/>
            <a:ext cx="8229600" cy="1009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Motivation: Social Networks in Political Campaigns</a:t>
            </a:r>
            <a:endParaRPr lang="en-US" sz="2800" dirty="0"/>
          </a:p>
        </p:txBody>
      </p:sp>
      <p:pic>
        <p:nvPicPr>
          <p:cNvPr id="11" name="Picture 10" descr="obama-facebook-a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63" y="1139794"/>
            <a:ext cx="3665374" cy="207322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14" name="Picture 13" descr="romney-facebook-a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84" y="1035906"/>
            <a:ext cx="3694245" cy="207381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8" name="Picture 7" descr="obama-facebook-a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18" y="648863"/>
            <a:ext cx="6476332" cy="366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676505" y="3384158"/>
            <a:ext cx="3243245" cy="3391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05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2084"/>
            <a:ext cx="8229600" cy="4520116"/>
          </a:xfrm>
        </p:spPr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Existing approaches &amp; shortcomings</a:t>
            </a:r>
          </a:p>
          <a:p>
            <a:endParaRPr lang="en-US" dirty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MEED &amp; MOD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70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ffect_of_memory_EuAll_ORIG+BFS+DFS+RWnr+MOD_no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5" y="3136073"/>
            <a:ext cx="3385035" cy="263521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5222"/>
            <a:ext cx="8229600" cy="50898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Myopic Pay-to-cover problems: many open problems with real-world applications</a:t>
            </a:r>
          </a:p>
          <a:p>
            <a:pPr lvl="1"/>
            <a:r>
              <a:rPr lang="en-US" dirty="0" smtClean="0"/>
              <a:t>Theory must consider finite networks!</a:t>
            </a:r>
          </a:p>
          <a:p>
            <a:endParaRPr lang="en-US" dirty="0" smtClean="0"/>
          </a:p>
          <a:p>
            <a:r>
              <a:rPr lang="en-US" dirty="0" smtClean="0"/>
              <a:t>Our work: Observations in social networks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Theory:</a:t>
            </a:r>
            <a:r>
              <a:rPr lang="en-US" b="1" dirty="0" smtClean="0">
                <a:solidFill>
                  <a:srgbClr val="0000FF"/>
                </a:solidFill>
              </a:rPr>
              <a:t> Analysis of finite networks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Empirical + why: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DFS </a:t>
            </a:r>
            <a:r>
              <a:rPr lang="en-US" dirty="0">
                <a:solidFill>
                  <a:srgbClr val="0000FF"/>
                </a:solidFill>
              </a:rPr>
              <a:t>consistently </a:t>
            </a:r>
            <a:r>
              <a:rPr lang="en-US" b="1" dirty="0" smtClean="0">
                <a:solidFill>
                  <a:srgbClr val="0000FF"/>
                </a:solidFill>
              </a:rPr>
              <a:t>bad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BFS </a:t>
            </a:r>
            <a:r>
              <a:rPr lang="en-US" b="1" dirty="0" smtClean="0">
                <a:solidFill>
                  <a:srgbClr val="0000FF"/>
                </a:solidFill>
              </a:rPr>
              <a:t>suffers</a:t>
            </a:r>
            <a:r>
              <a:rPr lang="en-US" dirty="0" smtClean="0">
                <a:solidFill>
                  <a:srgbClr val="0000FF"/>
                </a:solidFill>
              </a:rPr>
              <a:t> with clustering</a:t>
            </a:r>
            <a:endParaRPr lang="en-US" b="1" dirty="0" smtClean="0">
              <a:solidFill>
                <a:srgbClr val="0000FF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RW </a:t>
            </a:r>
            <a:r>
              <a:rPr lang="en-US" b="1" dirty="0" smtClean="0">
                <a:solidFill>
                  <a:srgbClr val="0000FF"/>
                </a:solidFill>
              </a:rPr>
              <a:t>better</a:t>
            </a:r>
            <a:r>
              <a:rPr lang="en-US" dirty="0" smtClean="0">
                <a:solidFill>
                  <a:srgbClr val="0000FF"/>
                </a:solidFill>
              </a:rPr>
              <a:t> than BFS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MOD </a:t>
            </a:r>
            <a:r>
              <a:rPr lang="en-US" b="1" dirty="0" smtClean="0">
                <a:solidFill>
                  <a:srgbClr val="0000FF"/>
                </a:solidFill>
              </a:rPr>
              <a:t>better overall</a:t>
            </a:r>
            <a:endParaRPr lang="en-US" b="1" dirty="0">
              <a:solidFill>
                <a:srgbClr val="0000FF"/>
              </a:solidFill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dirty="0">
              <a:solidFill>
                <a:srgbClr val="FF0080"/>
              </a:solidFill>
            </a:endParaRPr>
          </a:p>
          <a:p>
            <a:r>
              <a:rPr lang="en-US" b="1" dirty="0" smtClean="0"/>
              <a:t>Thank you!</a:t>
            </a:r>
            <a:r>
              <a:rPr lang="en-US" dirty="0" smtClean="0"/>
              <a:t>    </a:t>
            </a:r>
            <a:r>
              <a:rPr lang="en-US" sz="2400" smtClean="0"/>
              <a:t>Tech report @ </a:t>
            </a:r>
            <a:r>
              <a:rPr lang="en-US" sz="2400" dirty="0" smtClean="0"/>
              <a:t>http://</a:t>
            </a:r>
            <a:r>
              <a:rPr lang="en-US" sz="2400" dirty="0" err="1" smtClean="0"/>
              <a:t>www.cs.cmu.edu</a:t>
            </a:r>
            <a:r>
              <a:rPr lang="en-US" sz="2400" dirty="0" smtClean="0"/>
              <a:t>/~</a:t>
            </a:r>
            <a:r>
              <a:rPr lang="en-US" sz="2400" dirty="0" err="1" smtClean="0"/>
              <a:t>ribeiro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230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Myopic Recruitment Problem</a:t>
            </a:r>
            <a:endParaRPr lang="en-US" dirty="0"/>
          </a:p>
        </p:txBody>
      </p:sp>
      <p:sp>
        <p:nvSpPr>
          <p:cNvPr id="280" name="TextBox 279"/>
          <p:cNvSpPr txBox="1"/>
          <p:nvPr/>
        </p:nvSpPr>
        <p:spPr>
          <a:xfrm>
            <a:off x="-1241087" y="8225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5040238" y="2541548"/>
            <a:ext cx="193723" cy="182952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040238" y="2959300"/>
            <a:ext cx="193723" cy="182952"/>
          </a:xfrm>
          <a:prstGeom prst="ellipse">
            <a:avLst/>
          </a:prstGeom>
          <a:pattFill prst="narVert">
            <a:fgClr>
              <a:srgbClr val="FF0000"/>
            </a:fgClr>
            <a:bgClr>
              <a:prstClr val="white"/>
            </a:bgClr>
          </a:patt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399825" y="2838299"/>
            <a:ext cx="15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overed friend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5399825" y="239553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recruited user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948087" y="4216268"/>
            <a:ext cx="443869" cy="4438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5588" y="3786848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541208" y="3297940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2428946" y="3297940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295466" y="3786848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2"/>
            <a:endCxn id="129" idx="5"/>
          </p:cNvCxnSpPr>
          <p:nvPr/>
        </p:nvCxnSpPr>
        <p:spPr>
          <a:xfrm flipH="1" flipV="1">
            <a:off x="1024454" y="4165693"/>
            <a:ext cx="923633" cy="272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" idx="1"/>
            <a:endCxn id="130" idx="4"/>
          </p:cNvCxnSpPr>
          <p:nvPr/>
        </p:nvCxnSpPr>
        <p:spPr>
          <a:xfrm flipH="1" flipV="1">
            <a:off x="1763143" y="3741784"/>
            <a:ext cx="249947" cy="5394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" idx="7"/>
            <a:endCxn id="131" idx="4"/>
          </p:cNvCxnSpPr>
          <p:nvPr/>
        </p:nvCxnSpPr>
        <p:spPr>
          <a:xfrm flipV="1">
            <a:off x="2326953" y="3741784"/>
            <a:ext cx="323928" cy="5394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2" idx="6"/>
            <a:endCxn id="132" idx="3"/>
          </p:cNvCxnSpPr>
          <p:nvPr/>
        </p:nvCxnSpPr>
        <p:spPr>
          <a:xfrm flipV="1">
            <a:off x="2391956" y="4165693"/>
            <a:ext cx="968513" cy="272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1541208" y="3297940"/>
            <a:ext cx="443869" cy="4438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/>
          <p:cNvCxnSpPr>
            <a:stCxn id="130" idx="1"/>
            <a:endCxn id="150" idx="5"/>
          </p:cNvCxnSpPr>
          <p:nvPr/>
        </p:nvCxnSpPr>
        <p:spPr>
          <a:xfrm flipH="1" flipV="1">
            <a:off x="1246388" y="2974233"/>
            <a:ext cx="359823" cy="3887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867522" y="2595388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1767589" y="2502578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>
            <a:stCxn id="146" idx="0"/>
            <a:endCxn id="152" idx="4"/>
          </p:cNvCxnSpPr>
          <p:nvPr/>
        </p:nvCxnSpPr>
        <p:spPr>
          <a:xfrm flipV="1">
            <a:off x="1763143" y="2946422"/>
            <a:ext cx="226381" cy="3515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46" idx="6"/>
            <a:endCxn id="131" idx="2"/>
          </p:cNvCxnSpPr>
          <p:nvPr/>
        </p:nvCxnSpPr>
        <p:spPr>
          <a:xfrm>
            <a:off x="1985077" y="3519862"/>
            <a:ext cx="44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295466" y="3786848"/>
            <a:ext cx="443869" cy="4438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3295466" y="2724500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374434" y="3076018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>
            <a:stCxn id="160" idx="0"/>
            <a:endCxn id="162" idx="4"/>
          </p:cNvCxnSpPr>
          <p:nvPr/>
        </p:nvCxnSpPr>
        <p:spPr>
          <a:xfrm flipV="1">
            <a:off x="3517401" y="3168344"/>
            <a:ext cx="0" cy="618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63" idx="3"/>
            <a:endCxn id="160" idx="6"/>
          </p:cNvCxnSpPr>
          <p:nvPr/>
        </p:nvCxnSpPr>
        <p:spPr>
          <a:xfrm flipH="1">
            <a:off x="3739335" y="3454863"/>
            <a:ext cx="700102" cy="5539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1" idx="6"/>
            <a:endCxn id="160" idx="1"/>
          </p:cNvCxnSpPr>
          <p:nvPr/>
        </p:nvCxnSpPr>
        <p:spPr>
          <a:xfrm>
            <a:off x="2872815" y="3519862"/>
            <a:ext cx="487654" cy="331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1778825" y="2502578"/>
            <a:ext cx="443869" cy="4438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>
            <a:stCxn id="184" idx="7"/>
            <a:endCxn id="186" idx="4"/>
          </p:cNvCxnSpPr>
          <p:nvPr/>
        </p:nvCxnSpPr>
        <p:spPr>
          <a:xfrm flipV="1">
            <a:off x="2157691" y="2077713"/>
            <a:ext cx="275702" cy="4898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2211458" y="1633869"/>
            <a:ext cx="443869" cy="443844"/>
          </a:xfrm>
          <a:prstGeom prst="ellipse">
            <a:avLst/>
          </a:prstGeom>
          <a:pattFill prst="ltVert">
            <a:fgClr>
              <a:srgbClr val="FF0000"/>
            </a:fgClr>
            <a:bgClr>
              <a:prstClr val="white"/>
            </a:bgClr>
          </a:patt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stCxn id="184" idx="6"/>
            <a:endCxn id="162" idx="2"/>
          </p:cNvCxnSpPr>
          <p:nvPr/>
        </p:nvCxnSpPr>
        <p:spPr>
          <a:xfrm>
            <a:off x="2222694" y="2724500"/>
            <a:ext cx="1072772" cy="2219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1773161" y="5289136"/>
            <a:ext cx="5597678" cy="7643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Gill Sans Light"/>
                <a:cs typeface="Gill Sans Light"/>
              </a:rPr>
              <a:t>Problem</a:t>
            </a:r>
            <a:r>
              <a:rPr lang="en-US" sz="2400" dirty="0" smtClean="0">
                <a:solidFill>
                  <a:srgbClr val="FFFF00"/>
                </a:solidFill>
                <a:latin typeface="Gill Sans Light"/>
                <a:cs typeface="Gill Sans Light"/>
              </a:rPr>
              <a:t>:</a:t>
            </a:r>
            <a:r>
              <a:rPr lang="en-US" sz="2400" dirty="0" smtClean="0">
                <a:latin typeface="Gill Sans Light"/>
                <a:cs typeface="Gill Sans Light"/>
              </a:rPr>
              <a:t> Find largest cover given budget B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872815" y="1331531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Each recruitment has unit cost</a:t>
            </a:r>
            <a:endParaRPr lang="en-US" sz="2400" dirty="0">
              <a:latin typeface="Gill Sans Light"/>
              <a:cs typeface="Gill Sans Light"/>
            </a:endParaRP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52" y="1237122"/>
            <a:ext cx="1119582" cy="7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727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0" grpId="0" animBg="1"/>
      <p:bldP spid="152" grpId="0" animBg="1"/>
      <p:bldP spid="160" grpId="0" animBg="1"/>
      <p:bldP spid="162" grpId="0" animBg="1"/>
      <p:bldP spid="163" grpId="0" animBg="1"/>
      <p:bldP spid="184" grpId="0" animBg="1"/>
      <p:bldP spid="186" grpId="0" animBg="1"/>
      <p:bldP spid="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5985"/>
            <a:ext cx="8229600" cy="33059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Common solutions: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Minimum </a:t>
            </a:r>
            <a:r>
              <a:rPr lang="en-US" sz="2400" dirty="0"/>
              <a:t>Dominating </a:t>
            </a:r>
            <a:r>
              <a:rPr lang="en-US" sz="2400" dirty="0" smtClean="0"/>
              <a:t>Set</a:t>
            </a:r>
            <a:r>
              <a:rPr lang="en-US" sz="2400" dirty="0"/>
              <a:t> </a:t>
            </a:r>
            <a:r>
              <a:rPr lang="en-US" sz="2400" dirty="0" smtClean="0"/>
              <a:t>(MDS)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NO.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</a:rPr>
              <a:t>Dominating Set must be </a:t>
            </a:r>
            <a:r>
              <a:rPr lang="en-US" sz="2400" dirty="0" smtClean="0">
                <a:solidFill>
                  <a:srgbClr val="000000"/>
                </a:solidFill>
              </a:rPr>
              <a:t>connected</a:t>
            </a:r>
            <a:endParaRPr lang="en-US" sz="2400" dirty="0"/>
          </a:p>
          <a:p>
            <a:pPr marL="109728" indent="0"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>
                <a:solidFill>
                  <a:srgbClr val="000000"/>
                </a:solidFill>
              </a:rPr>
              <a:t>Minimum Connected Dominating Set (MCDS)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Dominating Set is connected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sz="1050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Light"/>
              </a:rPr>
              <a:t>If </a:t>
            </a:r>
            <a:r>
              <a:rPr lang="en-US" dirty="0">
                <a:latin typeface="Gill Sans Light"/>
              </a:rPr>
              <a:t>T</a:t>
            </a:r>
            <a:r>
              <a:rPr lang="en-US" dirty="0" smtClean="0">
                <a:latin typeface="Gill Sans Light"/>
              </a:rPr>
              <a:t>opology </a:t>
            </a:r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as </a:t>
            </a:r>
            <a:r>
              <a:rPr lang="en-US" b="1" dirty="0">
                <a:latin typeface="Gill Sans Light"/>
              </a:rPr>
              <a:t>K</a:t>
            </a:r>
            <a:r>
              <a:rPr lang="en-US" b="1" dirty="0" smtClean="0">
                <a:latin typeface="Gill Sans Light"/>
              </a:rPr>
              <a:t>nown</a:t>
            </a:r>
            <a:endParaRPr lang="en-US" b="1" dirty="0">
              <a:latin typeface="Gill Sans Light"/>
            </a:endParaRPr>
          </a:p>
        </p:txBody>
      </p:sp>
      <p:sp>
        <p:nvSpPr>
          <p:cNvPr id="5" name="Rectangle 4"/>
          <p:cNvSpPr/>
          <p:nvPr/>
        </p:nvSpPr>
        <p:spPr>
          <a:xfrm rot="20216954">
            <a:off x="1188381" y="2477275"/>
            <a:ext cx="6150033" cy="8229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REAL-WORLD PROBLEM:</a:t>
            </a:r>
            <a:br>
              <a:rPr lang="en-US" sz="2800" dirty="0" smtClean="0"/>
            </a:br>
            <a:r>
              <a:rPr lang="en-US" sz="2800" dirty="0" smtClean="0"/>
              <a:t> TOPOLOGY UNKNOWN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3745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7427"/>
            <a:ext cx="8229600" cy="454477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rioritize invitations without friend degree information</a:t>
            </a:r>
          </a:p>
          <a:p>
            <a:endParaRPr lang="en-US" dirty="0"/>
          </a:p>
          <a:p>
            <a:r>
              <a:rPr lang="en-US" dirty="0" smtClean="0"/>
              <a:t>Online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Myopic app invitations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78254" y="2616566"/>
            <a:ext cx="3018754" cy="2892155"/>
            <a:chOff x="834218" y="3297056"/>
            <a:chExt cx="3018754" cy="2892155"/>
          </a:xfrm>
        </p:grpSpPr>
        <p:sp>
          <p:nvSpPr>
            <p:cNvPr id="6" name="Oval 5"/>
            <p:cNvSpPr/>
            <p:nvPr/>
          </p:nvSpPr>
          <p:spPr>
            <a:xfrm>
              <a:off x="1384606" y="3959803"/>
              <a:ext cx="193723" cy="182952"/>
            </a:xfrm>
            <a:prstGeom prst="ellipse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9281" y="4411311"/>
              <a:ext cx="193723" cy="182952"/>
            </a:xfrm>
            <a:prstGeom prst="ellipse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71790" y="4656169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34697" y="4196590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54929" y="4484738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39782" y="3491999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12" name="Straight Connector 11"/>
            <p:cNvCxnSpPr>
              <a:stCxn id="8" idx="0"/>
              <a:endCxn id="9" idx="4"/>
            </p:cNvCxnSpPr>
            <p:nvPr/>
          </p:nvCxnSpPr>
          <p:spPr>
            <a:xfrm flipV="1">
              <a:off x="1768652" y="4379542"/>
              <a:ext cx="162907" cy="27662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6"/>
            </p:cNvCxnSpPr>
            <p:nvPr/>
          </p:nvCxnSpPr>
          <p:spPr>
            <a:xfrm flipV="1">
              <a:off x="1503004" y="4288066"/>
              <a:ext cx="331693" cy="21472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7"/>
              <a:endCxn id="11" idx="3"/>
            </p:cNvCxnSpPr>
            <p:nvPr/>
          </p:nvCxnSpPr>
          <p:spPr>
            <a:xfrm flipV="1">
              <a:off x="2000050" y="3648158"/>
              <a:ext cx="268102" cy="57522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6"/>
              <a:endCxn id="10" idx="2"/>
            </p:cNvCxnSpPr>
            <p:nvPr/>
          </p:nvCxnSpPr>
          <p:spPr>
            <a:xfrm flipV="1">
              <a:off x="1865513" y="4576214"/>
              <a:ext cx="389416" cy="17143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4"/>
              <a:endCxn id="10" idx="0"/>
            </p:cNvCxnSpPr>
            <p:nvPr/>
          </p:nvCxnSpPr>
          <p:spPr>
            <a:xfrm>
              <a:off x="1931559" y="4379542"/>
              <a:ext cx="420232" cy="10519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</p:cNvCxnSpPr>
            <p:nvPr/>
          </p:nvCxnSpPr>
          <p:spPr>
            <a:xfrm flipH="1">
              <a:off x="1413591" y="4142755"/>
              <a:ext cx="67877" cy="29382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88624" y="4674960"/>
              <a:ext cx="193723" cy="182952"/>
            </a:xfrm>
            <a:prstGeom prst="ellipse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44199" y="5112037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06708" y="6006259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813928" y="5041619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89847" y="5834828"/>
              <a:ext cx="193723" cy="182952"/>
            </a:xfrm>
            <a:prstGeom prst="ellipse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22069" y="5173986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24" name="Straight Connector 23"/>
            <p:cNvCxnSpPr>
              <a:stCxn id="20" idx="0"/>
              <a:endCxn id="21" idx="4"/>
            </p:cNvCxnSpPr>
            <p:nvPr/>
          </p:nvCxnSpPr>
          <p:spPr>
            <a:xfrm flipV="1">
              <a:off x="1603570" y="5224571"/>
              <a:ext cx="307220" cy="7816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6"/>
              <a:endCxn id="21" idx="2"/>
            </p:cNvCxnSpPr>
            <p:nvPr/>
          </p:nvCxnSpPr>
          <p:spPr>
            <a:xfrm flipV="1">
              <a:off x="1337922" y="5133095"/>
              <a:ext cx="476006" cy="7041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7"/>
              <a:endCxn id="23" idx="3"/>
            </p:cNvCxnSpPr>
            <p:nvPr/>
          </p:nvCxnSpPr>
          <p:spPr>
            <a:xfrm>
              <a:off x="1979281" y="5068412"/>
              <a:ext cx="571158" cy="26173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6"/>
              <a:endCxn id="22" idx="2"/>
            </p:cNvCxnSpPr>
            <p:nvPr/>
          </p:nvCxnSpPr>
          <p:spPr>
            <a:xfrm flipV="1">
              <a:off x="1700431" y="5926304"/>
              <a:ext cx="389416" cy="17143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4"/>
              <a:endCxn id="19" idx="1"/>
            </p:cNvCxnSpPr>
            <p:nvPr/>
          </p:nvCxnSpPr>
          <p:spPr>
            <a:xfrm>
              <a:off x="1085486" y="4857912"/>
              <a:ext cx="87083" cy="28091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6"/>
              <a:endCxn id="7" idx="3"/>
            </p:cNvCxnSpPr>
            <p:nvPr/>
          </p:nvCxnSpPr>
          <p:spPr>
            <a:xfrm flipV="1">
              <a:off x="1182347" y="4567470"/>
              <a:ext cx="155304" cy="19896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8" idx="4"/>
              <a:endCxn id="21" idx="1"/>
            </p:cNvCxnSpPr>
            <p:nvPr/>
          </p:nvCxnSpPr>
          <p:spPr>
            <a:xfrm>
              <a:off x="1768652" y="4839121"/>
              <a:ext cx="73646" cy="22929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3012714" y="4080876"/>
              <a:ext cx="840258" cy="1947003"/>
              <a:chOff x="3012715" y="2937329"/>
              <a:chExt cx="840258" cy="194700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012715" y="2937329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165115" y="3320609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48411" y="2967959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5595" y="4245933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17210" y="4701380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659250" y="3410761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cxnSp>
            <p:nvCxnSpPr>
              <p:cNvPr id="71" name="Straight Connector 70"/>
              <p:cNvCxnSpPr>
                <a:stCxn id="66" idx="6"/>
                <a:endCxn id="70" idx="2"/>
              </p:cNvCxnSpPr>
              <p:nvPr/>
            </p:nvCxnSpPr>
            <p:spPr>
              <a:xfrm>
                <a:off x="3358838" y="3412085"/>
                <a:ext cx="300412" cy="9015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70" idx="0"/>
                <a:endCxn id="67" idx="4"/>
              </p:cNvCxnSpPr>
              <p:nvPr/>
            </p:nvCxnSpPr>
            <p:spPr>
              <a:xfrm flipH="1" flipV="1">
                <a:off x="3645273" y="3150911"/>
                <a:ext cx="110839" cy="25985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7" idx="3"/>
                <a:endCxn id="66" idx="7"/>
              </p:cNvCxnSpPr>
              <p:nvPr/>
            </p:nvCxnSpPr>
            <p:spPr>
              <a:xfrm flipH="1">
                <a:off x="3330468" y="3124118"/>
                <a:ext cx="246313" cy="22328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5" idx="4"/>
                <a:endCxn id="66" idx="1"/>
              </p:cNvCxnSpPr>
              <p:nvPr/>
            </p:nvCxnSpPr>
            <p:spPr>
              <a:xfrm>
                <a:off x="3109577" y="3120281"/>
                <a:ext cx="83908" cy="2271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7"/>
                <a:endCxn id="68" idx="3"/>
              </p:cNvCxnSpPr>
              <p:nvPr/>
            </p:nvCxnSpPr>
            <p:spPr>
              <a:xfrm flipV="1">
                <a:off x="3282563" y="4402092"/>
                <a:ext cx="71402" cy="32608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834218" y="3297056"/>
              <a:ext cx="2519746" cy="2750426"/>
              <a:chOff x="430811" y="1919685"/>
              <a:chExt cx="2519746" cy="275042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389972" y="3317660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52729" y="2647533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19561" y="1919685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cxnSp>
            <p:nvCxnSpPr>
              <p:cNvPr id="39" name="Straight Connector 38"/>
              <p:cNvCxnSpPr>
                <a:stCxn id="38" idx="5"/>
                <a:endCxn id="65" idx="1"/>
              </p:cNvCxnSpPr>
              <p:nvPr/>
            </p:nvCxnSpPr>
            <p:spPr>
              <a:xfrm>
                <a:off x="2484914" y="2075844"/>
                <a:ext cx="152763" cy="65445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1" idx="6"/>
                <a:endCxn id="38" idx="3"/>
              </p:cNvCxnSpPr>
              <p:nvPr/>
            </p:nvCxnSpPr>
            <p:spPr>
              <a:xfrm flipV="1">
                <a:off x="2030098" y="2075844"/>
                <a:ext cx="317833" cy="14469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0" idx="7"/>
                <a:endCxn id="37" idx="3"/>
              </p:cNvCxnSpPr>
              <p:nvPr/>
            </p:nvCxnSpPr>
            <p:spPr>
              <a:xfrm flipV="1">
                <a:off x="2016875" y="2803692"/>
                <a:ext cx="164224" cy="34489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7" idx="5"/>
                <a:endCxn id="66" idx="2"/>
              </p:cNvCxnSpPr>
              <p:nvPr/>
            </p:nvCxnSpPr>
            <p:spPr>
              <a:xfrm>
                <a:off x="2318082" y="2803692"/>
                <a:ext cx="443625" cy="374569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66" idx="4"/>
                <a:endCxn id="36" idx="7"/>
              </p:cNvCxnSpPr>
              <p:nvPr/>
            </p:nvCxnSpPr>
            <p:spPr>
              <a:xfrm flipH="1">
                <a:off x="2555325" y="3269737"/>
                <a:ext cx="303244" cy="7471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6" idx="4"/>
                <a:endCxn id="23" idx="7"/>
              </p:cNvCxnSpPr>
              <p:nvPr/>
            </p:nvCxnSpPr>
            <p:spPr>
              <a:xfrm flipH="1">
                <a:off x="2284015" y="3500612"/>
                <a:ext cx="202819" cy="33722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3" idx="6"/>
                <a:endCxn id="68" idx="1"/>
              </p:cNvCxnSpPr>
              <p:nvPr/>
            </p:nvCxnSpPr>
            <p:spPr>
              <a:xfrm>
                <a:off x="2312385" y="3888091"/>
                <a:ext cx="638172" cy="15081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7" idx="4"/>
                <a:endCxn id="36" idx="1"/>
              </p:cNvCxnSpPr>
              <p:nvPr/>
            </p:nvCxnSpPr>
            <p:spPr>
              <a:xfrm>
                <a:off x="2249591" y="2830485"/>
                <a:ext cx="168751" cy="51396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971111" y="2100945"/>
                <a:ext cx="193723" cy="182952"/>
              </a:xfrm>
              <a:prstGeom prst="ellipse">
                <a:avLst/>
              </a:prstGeom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30811" y="2671823"/>
                <a:ext cx="193723" cy="182952"/>
              </a:xfrm>
              <a:prstGeom prst="ellipse">
                <a:avLst/>
              </a:prstGeom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0935" y="4252822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59209" y="4044464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cxnSp>
            <p:nvCxnSpPr>
              <p:cNvPr id="51" name="Straight Connector 50"/>
              <p:cNvCxnSpPr>
                <a:stCxn id="50" idx="1"/>
                <a:endCxn id="21" idx="4"/>
              </p:cNvCxnSpPr>
              <p:nvPr/>
            </p:nvCxnSpPr>
            <p:spPr>
              <a:xfrm flipH="1" flipV="1">
                <a:off x="1507383" y="3861630"/>
                <a:ext cx="180196" cy="20962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0" idx="1"/>
                <a:endCxn id="49" idx="5"/>
              </p:cNvCxnSpPr>
              <p:nvPr/>
            </p:nvCxnSpPr>
            <p:spPr>
              <a:xfrm flipH="1" flipV="1">
                <a:off x="806288" y="4408981"/>
                <a:ext cx="325383" cy="26113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1" idx="3"/>
                <a:endCxn id="49" idx="7"/>
              </p:cNvCxnSpPr>
              <p:nvPr/>
            </p:nvCxnSpPr>
            <p:spPr>
              <a:xfrm flipH="1">
                <a:off x="806288" y="3834837"/>
                <a:ext cx="632603" cy="44477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0" idx="4"/>
                <a:endCxn id="20" idx="7"/>
              </p:cNvCxnSpPr>
              <p:nvPr/>
            </p:nvCxnSpPr>
            <p:spPr>
              <a:xfrm flipH="1">
                <a:off x="1268654" y="4227416"/>
                <a:ext cx="487417" cy="44269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8" idx="5"/>
                <a:endCxn id="18" idx="0"/>
              </p:cNvCxnSpPr>
              <p:nvPr/>
            </p:nvCxnSpPr>
            <p:spPr>
              <a:xfrm>
                <a:off x="596164" y="2827982"/>
                <a:ext cx="85915" cy="48403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7" idx="1"/>
                <a:endCxn id="48" idx="5"/>
              </p:cNvCxnSpPr>
              <p:nvPr/>
            </p:nvCxnSpPr>
            <p:spPr>
              <a:xfrm flipH="1" flipV="1">
                <a:off x="596164" y="2827982"/>
                <a:ext cx="338080" cy="24718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" idx="2"/>
                <a:endCxn id="48" idx="6"/>
              </p:cNvCxnSpPr>
              <p:nvPr/>
            </p:nvCxnSpPr>
            <p:spPr>
              <a:xfrm flipH="1">
                <a:off x="624534" y="2688338"/>
                <a:ext cx="356665" cy="7496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7" idx="4"/>
                <a:endCxn id="6" idx="0"/>
              </p:cNvCxnSpPr>
              <p:nvPr/>
            </p:nvCxnSpPr>
            <p:spPr>
              <a:xfrm>
                <a:off x="1067973" y="2283897"/>
                <a:ext cx="10088" cy="31296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7" idx="6"/>
                <a:endCxn id="9" idx="1"/>
              </p:cNvCxnSpPr>
              <p:nvPr/>
            </p:nvCxnSpPr>
            <p:spPr>
              <a:xfrm>
                <a:off x="1164834" y="2192421"/>
                <a:ext cx="294826" cy="6680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7" idx="2"/>
                <a:endCxn id="48" idx="0"/>
              </p:cNvCxnSpPr>
              <p:nvPr/>
            </p:nvCxnSpPr>
            <p:spPr>
              <a:xfrm flipH="1">
                <a:off x="527673" y="2192421"/>
                <a:ext cx="443438" cy="47940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10" idx="5"/>
                <a:endCxn id="36" idx="2"/>
              </p:cNvCxnSpPr>
              <p:nvPr/>
            </p:nvCxnSpPr>
            <p:spPr>
              <a:xfrm>
                <a:off x="2016875" y="3263526"/>
                <a:ext cx="373097" cy="14561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0" idx="5"/>
                <a:endCxn id="23" idx="1"/>
              </p:cNvCxnSpPr>
              <p:nvPr/>
            </p:nvCxnSpPr>
            <p:spPr>
              <a:xfrm>
                <a:off x="2016875" y="3263526"/>
                <a:ext cx="130157" cy="55988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47" idx="7"/>
                <a:endCxn id="34" idx="2"/>
              </p:cNvCxnSpPr>
              <p:nvPr/>
            </p:nvCxnSpPr>
            <p:spPr>
              <a:xfrm flipV="1">
                <a:off x="1136464" y="2013058"/>
                <a:ext cx="242019" cy="11468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" idx="5"/>
                <a:endCxn id="9" idx="2"/>
              </p:cNvCxnSpPr>
              <p:nvPr/>
            </p:nvCxnSpPr>
            <p:spPr>
              <a:xfrm>
                <a:off x="1146552" y="2738591"/>
                <a:ext cx="284738" cy="17210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2609901" y="5731010"/>
              <a:ext cx="193723" cy="182952"/>
            </a:xfrm>
            <a:prstGeom prst="ellipse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781890" y="3298953"/>
              <a:ext cx="193723" cy="182952"/>
            </a:xfrm>
            <a:prstGeom prst="ellipse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35" name="Straight Connector 34"/>
            <p:cNvCxnSpPr>
              <a:stCxn id="33" idx="0"/>
              <a:endCxn id="23" idx="4"/>
            </p:cNvCxnSpPr>
            <p:nvPr/>
          </p:nvCxnSpPr>
          <p:spPr>
            <a:xfrm flipH="1" flipV="1">
              <a:off x="2618931" y="5356938"/>
              <a:ext cx="87832" cy="37407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599327" y="2616566"/>
            <a:ext cx="2808630" cy="2892155"/>
            <a:chOff x="1044342" y="3297056"/>
            <a:chExt cx="2808630" cy="2892155"/>
          </a:xfrm>
        </p:grpSpPr>
        <p:sp>
          <p:nvSpPr>
            <p:cNvPr id="77" name="Oval 76"/>
            <p:cNvSpPr/>
            <p:nvPr/>
          </p:nvSpPr>
          <p:spPr>
            <a:xfrm>
              <a:off x="1671790" y="4656169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834697" y="4196590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254929" y="4484738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239782" y="3491999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81" name="Straight Connector 80"/>
            <p:cNvCxnSpPr>
              <a:stCxn id="77" idx="0"/>
              <a:endCxn id="78" idx="4"/>
            </p:cNvCxnSpPr>
            <p:nvPr/>
          </p:nvCxnSpPr>
          <p:spPr>
            <a:xfrm flipV="1">
              <a:off x="1768652" y="4379542"/>
              <a:ext cx="162907" cy="27662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7"/>
              <a:endCxn id="80" idx="3"/>
            </p:cNvCxnSpPr>
            <p:nvPr/>
          </p:nvCxnSpPr>
          <p:spPr>
            <a:xfrm flipV="1">
              <a:off x="2000050" y="3648158"/>
              <a:ext cx="268102" cy="57522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7" idx="6"/>
              <a:endCxn id="79" idx="2"/>
            </p:cNvCxnSpPr>
            <p:nvPr/>
          </p:nvCxnSpPr>
          <p:spPr>
            <a:xfrm flipV="1">
              <a:off x="1865513" y="4576214"/>
              <a:ext cx="389416" cy="17143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1144199" y="5112037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506708" y="6006259"/>
              <a:ext cx="193723" cy="182952"/>
            </a:xfrm>
            <a:prstGeom prst="ellipse">
              <a:avLst/>
            </a:prstGeom>
            <a:pattFill prst="narVert">
              <a:fgClr>
                <a:srgbClr val="FF0000"/>
              </a:fgClr>
              <a:bgClr>
                <a:prstClr val="white"/>
              </a:bgClr>
            </a:patt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813928" y="5041619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522069" y="5173986"/>
              <a:ext cx="193723" cy="18295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254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88" name="Straight Connector 87"/>
            <p:cNvCxnSpPr>
              <a:stCxn id="85" idx="0"/>
              <a:endCxn id="86" idx="4"/>
            </p:cNvCxnSpPr>
            <p:nvPr/>
          </p:nvCxnSpPr>
          <p:spPr>
            <a:xfrm flipV="1">
              <a:off x="1603570" y="5224571"/>
              <a:ext cx="307220" cy="7816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4" idx="6"/>
              <a:endCxn id="86" idx="2"/>
            </p:cNvCxnSpPr>
            <p:nvPr/>
          </p:nvCxnSpPr>
          <p:spPr>
            <a:xfrm flipV="1">
              <a:off x="1337922" y="5133095"/>
              <a:ext cx="476006" cy="7041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7"/>
              <a:endCxn id="87" idx="3"/>
            </p:cNvCxnSpPr>
            <p:nvPr/>
          </p:nvCxnSpPr>
          <p:spPr>
            <a:xfrm>
              <a:off x="1979281" y="5068412"/>
              <a:ext cx="571158" cy="26173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4"/>
              <a:endCxn id="86" idx="1"/>
            </p:cNvCxnSpPr>
            <p:nvPr/>
          </p:nvCxnSpPr>
          <p:spPr>
            <a:xfrm>
              <a:off x="1768652" y="4839121"/>
              <a:ext cx="73646" cy="22929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>
              <a:glow rad="38100">
                <a:schemeClr val="tx1">
                  <a:alpha val="12000"/>
                </a:schemeClr>
              </a:glow>
              <a:outerShdw blurRad="50800" dist="38100" dir="54000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3012714" y="4080876"/>
              <a:ext cx="840258" cy="1947003"/>
              <a:chOff x="3012715" y="2937329"/>
              <a:chExt cx="840258" cy="1947003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3012715" y="2937329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165115" y="3320609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548411" y="2967959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325595" y="4245933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17210" y="4701380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9250" y="3410761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cxnSp>
            <p:nvCxnSpPr>
              <p:cNvPr id="112" name="Straight Connector 111"/>
              <p:cNvCxnSpPr>
                <a:stCxn id="107" idx="6"/>
                <a:endCxn id="111" idx="2"/>
              </p:cNvCxnSpPr>
              <p:nvPr/>
            </p:nvCxnSpPr>
            <p:spPr>
              <a:xfrm>
                <a:off x="3358838" y="3412085"/>
                <a:ext cx="300412" cy="9015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1" idx="0"/>
                <a:endCxn id="108" idx="4"/>
              </p:cNvCxnSpPr>
              <p:nvPr/>
            </p:nvCxnSpPr>
            <p:spPr>
              <a:xfrm flipH="1" flipV="1">
                <a:off x="3645273" y="3150911"/>
                <a:ext cx="110839" cy="25985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8" idx="3"/>
                <a:endCxn id="107" idx="7"/>
              </p:cNvCxnSpPr>
              <p:nvPr/>
            </p:nvCxnSpPr>
            <p:spPr>
              <a:xfrm flipH="1">
                <a:off x="3330468" y="3124118"/>
                <a:ext cx="246313" cy="22328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6" idx="4"/>
                <a:endCxn id="107" idx="1"/>
              </p:cNvCxnSpPr>
              <p:nvPr/>
            </p:nvCxnSpPr>
            <p:spPr>
              <a:xfrm>
                <a:off x="3109577" y="3120281"/>
                <a:ext cx="83908" cy="2271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0" idx="7"/>
                <a:endCxn id="109" idx="3"/>
              </p:cNvCxnSpPr>
              <p:nvPr/>
            </p:nvCxnSpPr>
            <p:spPr>
              <a:xfrm flipV="1">
                <a:off x="3282563" y="4402092"/>
                <a:ext cx="71402" cy="32608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1044342" y="3297056"/>
              <a:ext cx="2309622" cy="2516089"/>
              <a:chOff x="640935" y="1919685"/>
              <a:chExt cx="2309622" cy="2516089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389972" y="3317660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152729" y="2647533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319561" y="1919685"/>
                <a:ext cx="193723" cy="18295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cxnSp>
            <p:nvCxnSpPr>
              <p:cNvPr id="97" name="Straight Connector 96"/>
              <p:cNvCxnSpPr>
                <a:stCxn id="96" idx="5"/>
                <a:endCxn id="106" idx="1"/>
              </p:cNvCxnSpPr>
              <p:nvPr/>
            </p:nvCxnSpPr>
            <p:spPr>
              <a:xfrm>
                <a:off x="2484914" y="2075844"/>
                <a:ext cx="152763" cy="65445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80" idx="6"/>
                <a:endCxn id="96" idx="3"/>
              </p:cNvCxnSpPr>
              <p:nvPr/>
            </p:nvCxnSpPr>
            <p:spPr>
              <a:xfrm flipV="1">
                <a:off x="2030098" y="2075844"/>
                <a:ext cx="317833" cy="14469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5" idx="5"/>
                <a:endCxn id="107" idx="2"/>
              </p:cNvCxnSpPr>
              <p:nvPr/>
            </p:nvCxnSpPr>
            <p:spPr>
              <a:xfrm>
                <a:off x="2318082" y="2803692"/>
                <a:ext cx="443625" cy="374569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7" idx="4"/>
                <a:endCxn id="94" idx="7"/>
              </p:cNvCxnSpPr>
              <p:nvPr/>
            </p:nvCxnSpPr>
            <p:spPr>
              <a:xfrm flipH="1">
                <a:off x="2555325" y="3269737"/>
                <a:ext cx="303244" cy="7471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87" idx="6"/>
                <a:endCxn id="109" idx="1"/>
              </p:cNvCxnSpPr>
              <p:nvPr/>
            </p:nvCxnSpPr>
            <p:spPr>
              <a:xfrm>
                <a:off x="2312385" y="3888091"/>
                <a:ext cx="638172" cy="15081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640935" y="4252822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659209" y="4044464"/>
                <a:ext cx="193723" cy="182952"/>
              </a:xfrm>
              <a:prstGeom prst="ellipse">
                <a:avLst/>
              </a:prstGeom>
              <a:pattFill prst="narVert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softEdge rad="254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l Sans Light"/>
                </a:endParaRPr>
              </a:p>
            </p:txBody>
          </p:sp>
          <p:cxnSp>
            <p:nvCxnSpPr>
              <p:cNvPr id="104" name="Straight Connector 103"/>
              <p:cNvCxnSpPr>
                <a:stCxn id="103" idx="1"/>
                <a:endCxn id="86" idx="4"/>
              </p:cNvCxnSpPr>
              <p:nvPr/>
            </p:nvCxnSpPr>
            <p:spPr>
              <a:xfrm flipH="1" flipV="1">
                <a:off x="1507383" y="3861630"/>
                <a:ext cx="180196" cy="20962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86" idx="3"/>
                <a:endCxn id="102" idx="7"/>
              </p:cNvCxnSpPr>
              <p:nvPr/>
            </p:nvCxnSpPr>
            <p:spPr>
              <a:xfrm flipH="1">
                <a:off x="806288" y="3834837"/>
                <a:ext cx="632603" cy="44477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>
                <a:glow rad="38100">
                  <a:schemeClr val="tx1">
                    <a:alpha val="12000"/>
                  </a:schemeClr>
                </a:glow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7" name="Straight Connector 116"/>
          <p:cNvCxnSpPr/>
          <p:nvPr/>
        </p:nvCxnSpPr>
        <p:spPr>
          <a:xfrm flipH="1">
            <a:off x="7248228" y="4189616"/>
            <a:ext cx="202819" cy="337226"/>
          </a:xfrm>
          <a:prstGeom prst="line">
            <a:avLst/>
          </a:prstGeom>
          <a:ln w="12700" cmpd="sng">
            <a:solidFill>
              <a:schemeClr val="tx1"/>
            </a:solidFill>
          </a:ln>
          <a:effectLst>
            <a:glow rad="38100">
              <a:schemeClr val="tx1">
                <a:alpha val="12000"/>
              </a:schemeClr>
            </a:glow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7149570" y="5566032"/>
            <a:ext cx="193723" cy="182952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149570" y="5983784"/>
            <a:ext cx="193723" cy="182952"/>
          </a:xfrm>
          <a:prstGeom prst="ellipse">
            <a:avLst/>
          </a:prstGeom>
          <a:pattFill prst="narVert">
            <a:fgClr>
              <a:srgbClr val="FF0000"/>
            </a:fgClr>
            <a:bgClr>
              <a:prstClr val="white"/>
            </a:bgClr>
          </a:patt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09157" y="5862783"/>
            <a:ext cx="15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overed friend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7509157" y="545700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recruited user</a:t>
            </a:r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7142637" y="6377129"/>
            <a:ext cx="193723" cy="182952"/>
          </a:xfrm>
          <a:prstGeom prst="ellipse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502224" y="6256128"/>
            <a:ext cx="158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328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2084"/>
            <a:ext cx="8229600" cy="4520116"/>
          </a:xfrm>
        </p:spPr>
        <p:txBody>
          <a:bodyPr/>
          <a:lstStyle/>
          <a:p>
            <a:r>
              <a:rPr lang="en-US" dirty="0" smtClean="0"/>
              <a:t>Existing approaches &amp; shortcomings</a:t>
            </a:r>
          </a:p>
          <a:p>
            <a:endParaRPr lang="en-US" dirty="0"/>
          </a:p>
          <a:p>
            <a:r>
              <a:rPr lang="en-US" dirty="0" smtClean="0"/>
              <a:t>MEED &amp; MOD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912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2084"/>
            <a:ext cx="8229600" cy="4520116"/>
          </a:xfrm>
        </p:spPr>
        <p:txBody>
          <a:bodyPr/>
          <a:lstStyle/>
          <a:p>
            <a:r>
              <a:rPr lang="en-US" dirty="0" smtClean="0"/>
              <a:t>Existing approaches &amp; shortcomings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MEED &amp; MOD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91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Breadth-first Search (BFS)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67547" y="1845023"/>
            <a:ext cx="4343400" cy="46732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olidFill>
                  <a:schemeClr val="tx2"/>
                </a:solidFill>
                <a:latin typeface="Gill Sans Light"/>
              </a:rPr>
              <a:t>BFS</a:t>
            </a:r>
            <a:r>
              <a:rPr lang="en-US" sz="2400" dirty="0" smtClean="0">
                <a:latin typeface="Gill Sans Light"/>
              </a:rPr>
              <a:t> explores nodes in order of discovery</a:t>
            </a:r>
          </a:p>
          <a:p>
            <a:endParaRPr lang="en-US" sz="2400" dirty="0">
              <a:latin typeface="Gill Sans Light"/>
            </a:endParaRPr>
          </a:p>
          <a:p>
            <a:r>
              <a:rPr lang="en-US" sz="2400" dirty="0" smtClean="0">
                <a:latin typeface="Gill Sans Light"/>
              </a:rPr>
              <a:t>FIFO queue priority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72345" y="1775798"/>
            <a:ext cx="3870325" cy="3533155"/>
            <a:chOff x="223380" y="2239622"/>
            <a:chExt cx="3870325" cy="3533155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3380" y="47780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L</a:t>
              </a: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94868" y="47780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M</a:t>
              </a: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1247318" y="4778035"/>
              <a:ext cx="381000" cy="38100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N</a:t>
              </a: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464115" y="5391777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O</a:t>
              </a: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03408" y="5391777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P</a:t>
              </a: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293605" y="3154022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G</a:t>
              </a: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253362" y="47780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Q</a:t>
              </a: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250618" y="47780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H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795130" y="4778035"/>
              <a:ext cx="381000" cy="38100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J</a:t>
              </a: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836280" y="47780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I</a:t>
              </a: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712705" y="47780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K</a:t>
              </a: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015668" y="37493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F</a:t>
              </a: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183818" y="37493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E</a:t>
              </a: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75780" y="3749335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D</a:t>
              </a: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755193" y="3154022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B</a:t>
              </a: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507793" y="3154022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C</a:t>
              </a: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93393" y="2239622"/>
              <a:ext cx="381000" cy="381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Gill Sans Light"/>
                </a:rPr>
                <a:t>A</a:t>
              </a: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V="1">
              <a:off x="1059993" y="2544422"/>
              <a:ext cx="609600" cy="609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1898193" y="2544422"/>
              <a:ext cx="685800" cy="685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607555" y="3498510"/>
              <a:ext cx="247650" cy="2889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>
              <a:off x="1058405" y="3512797"/>
              <a:ext cx="211595" cy="26407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H="1">
              <a:off x="2319129" y="3535022"/>
              <a:ext cx="264863" cy="2639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>
              <a:off x="2861805" y="3297587"/>
              <a:ext cx="433388" cy="730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 flipH="1" flipV="1">
              <a:off x="1504492" y="4062071"/>
              <a:ext cx="394985" cy="7307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H="1" flipV="1">
              <a:off x="2346971" y="4074151"/>
              <a:ext cx="469115" cy="7187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 flipV="1">
              <a:off x="2385391" y="3909390"/>
              <a:ext cx="1424608" cy="89452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V="1">
              <a:off x="423405" y="4119222"/>
              <a:ext cx="95250" cy="6778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 flipV="1">
              <a:off x="574218" y="4119221"/>
              <a:ext cx="265086" cy="6957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 flipV="1">
              <a:off x="652004" y="4063659"/>
              <a:ext cx="706343" cy="7181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 flipV="1">
              <a:off x="2028575" y="4052957"/>
              <a:ext cx="47599" cy="7205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 flipH="1" flipV="1">
              <a:off x="2241825" y="4086086"/>
              <a:ext cx="125921" cy="68877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V="1">
              <a:off x="1101268" y="3330710"/>
              <a:ext cx="1384300" cy="58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>
              <a:off x="1115555" y="3441359"/>
              <a:ext cx="971662" cy="37968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 flipH="1" flipV="1">
              <a:off x="1013955" y="4884397"/>
              <a:ext cx="211871" cy="78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 flipH="1" flipV="1">
              <a:off x="1980743" y="2474572"/>
              <a:ext cx="1371600" cy="8223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0" name="Line 26"/>
            <p:cNvSpPr>
              <a:spLocks noChangeShapeType="1"/>
            </p:cNvSpPr>
            <p:nvPr/>
          </p:nvSpPr>
          <p:spPr bwMode="auto">
            <a:xfrm flipH="1" flipV="1">
              <a:off x="2385554" y="3889035"/>
              <a:ext cx="949575" cy="9148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1" name="Line 26"/>
            <p:cNvSpPr>
              <a:spLocks noChangeShapeType="1"/>
            </p:cNvSpPr>
            <p:nvPr/>
          </p:nvSpPr>
          <p:spPr bwMode="auto">
            <a:xfrm flipH="1" flipV="1">
              <a:off x="1563230" y="3874747"/>
              <a:ext cx="490538" cy="14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2" name="Line 26"/>
            <p:cNvSpPr>
              <a:spLocks noChangeShapeType="1"/>
            </p:cNvSpPr>
            <p:nvPr/>
          </p:nvSpPr>
          <p:spPr bwMode="auto">
            <a:xfrm flipH="1">
              <a:off x="2374348" y="3542960"/>
              <a:ext cx="935132" cy="33330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 flipH="1" flipV="1">
              <a:off x="1524000" y="3986695"/>
              <a:ext cx="773043" cy="817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 flipV="1">
              <a:off x="2462696" y="5146260"/>
              <a:ext cx="419652" cy="287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89" name="Line 31"/>
            <p:cNvSpPr>
              <a:spLocks noChangeShapeType="1"/>
            </p:cNvSpPr>
            <p:nvPr/>
          </p:nvSpPr>
          <p:spPr bwMode="auto">
            <a:xfrm flipV="1">
              <a:off x="2595217" y="5124172"/>
              <a:ext cx="739912" cy="34234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 flipV="1">
              <a:off x="1711739" y="5146260"/>
              <a:ext cx="220870" cy="24295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  <p:sp>
          <p:nvSpPr>
            <p:cNvPr id="91" name="Line 31"/>
            <p:cNvSpPr>
              <a:spLocks noChangeShapeType="1"/>
            </p:cNvSpPr>
            <p:nvPr/>
          </p:nvSpPr>
          <p:spPr bwMode="auto">
            <a:xfrm flipV="1">
              <a:off x="1777999" y="5102087"/>
              <a:ext cx="1027043" cy="331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Gill Sans Light"/>
              </a:endParaRPr>
            </a:p>
          </p:txBody>
        </p:sp>
      </p:grpSp>
      <p:sp>
        <p:nvSpPr>
          <p:cNvPr id="93" name="Freeform 92"/>
          <p:cNvSpPr/>
          <p:nvPr/>
        </p:nvSpPr>
        <p:spPr>
          <a:xfrm>
            <a:off x="0" y="1954698"/>
            <a:ext cx="4209966" cy="3266735"/>
          </a:xfrm>
          <a:custGeom>
            <a:avLst/>
            <a:gdLst>
              <a:gd name="connsiteX0" fmla="*/ 1760095 w 4209966"/>
              <a:gd name="connsiteY0" fmla="*/ 0 h 3266735"/>
              <a:gd name="connsiteX1" fmla="*/ 578443 w 4209966"/>
              <a:gd name="connsiteY1" fmla="*/ 618435 h 3266735"/>
              <a:gd name="connsiteX2" fmla="*/ 942878 w 4209966"/>
              <a:gd name="connsiteY2" fmla="*/ 916608 h 3266735"/>
              <a:gd name="connsiteX3" fmla="*/ 2742965 w 4209966"/>
              <a:gd name="connsiteY3" fmla="*/ 938695 h 3266735"/>
              <a:gd name="connsiteX4" fmla="*/ 3516008 w 4209966"/>
              <a:gd name="connsiteY4" fmla="*/ 960782 h 3266735"/>
              <a:gd name="connsiteX5" fmla="*/ 92530 w 4209966"/>
              <a:gd name="connsiteY5" fmla="*/ 1292087 h 3266735"/>
              <a:gd name="connsiteX6" fmla="*/ 1362530 w 4209966"/>
              <a:gd name="connsiteY6" fmla="*/ 1546087 h 3266735"/>
              <a:gd name="connsiteX7" fmla="*/ 2345400 w 4209966"/>
              <a:gd name="connsiteY7" fmla="*/ 1512956 h 3266735"/>
              <a:gd name="connsiteX8" fmla="*/ 2886530 w 4209966"/>
              <a:gd name="connsiteY8" fmla="*/ 1557130 h 3266735"/>
              <a:gd name="connsiteX9" fmla="*/ 70443 w 4209966"/>
              <a:gd name="connsiteY9" fmla="*/ 2197652 h 3266735"/>
              <a:gd name="connsiteX10" fmla="*/ 998095 w 4209966"/>
              <a:gd name="connsiteY10" fmla="*/ 2617304 h 3266735"/>
              <a:gd name="connsiteX11" fmla="*/ 2621487 w 4209966"/>
              <a:gd name="connsiteY11" fmla="*/ 2606261 h 3266735"/>
              <a:gd name="connsiteX12" fmla="*/ 4101313 w 4209966"/>
              <a:gd name="connsiteY12" fmla="*/ 2606261 h 3266735"/>
              <a:gd name="connsiteX13" fmla="*/ 3758965 w 4209966"/>
              <a:gd name="connsiteY13" fmla="*/ 2981739 h 3266735"/>
              <a:gd name="connsiteX14" fmla="*/ 1064356 w 4209966"/>
              <a:gd name="connsiteY14" fmla="*/ 2871304 h 3266735"/>
              <a:gd name="connsiteX15" fmla="*/ 1881574 w 4209966"/>
              <a:gd name="connsiteY15" fmla="*/ 3235739 h 3266735"/>
              <a:gd name="connsiteX16" fmla="*/ 2941748 w 4209966"/>
              <a:gd name="connsiteY16" fmla="*/ 3246782 h 326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9966" h="3266735">
                <a:moveTo>
                  <a:pt x="1760095" y="0"/>
                </a:moveTo>
                <a:cubicBezTo>
                  <a:pt x="1237370" y="232833"/>
                  <a:pt x="714646" y="465667"/>
                  <a:pt x="578443" y="618435"/>
                </a:cubicBezTo>
                <a:cubicBezTo>
                  <a:pt x="442240" y="771203"/>
                  <a:pt x="582124" y="863231"/>
                  <a:pt x="942878" y="916608"/>
                </a:cubicBezTo>
                <a:cubicBezTo>
                  <a:pt x="1303632" y="969985"/>
                  <a:pt x="2314110" y="931333"/>
                  <a:pt x="2742965" y="938695"/>
                </a:cubicBezTo>
                <a:cubicBezTo>
                  <a:pt x="3171820" y="946057"/>
                  <a:pt x="3957747" y="901883"/>
                  <a:pt x="3516008" y="960782"/>
                </a:cubicBezTo>
                <a:cubicBezTo>
                  <a:pt x="3074269" y="1019681"/>
                  <a:pt x="451443" y="1194536"/>
                  <a:pt x="92530" y="1292087"/>
                </a:cubicBezTo>
                <a:cubicBezTo>
                  <a:pt x="-266383" y="1389638"/>
                  <a:pt x="987052" y="1509276"/>
                  <a:pt x="1362530" y="1546087"/>
                </a:cubicBezTo>
                <a:cubicBezTo>
                  <a:pt x="1738008" y="1582898"/>
                  <a:pt x="2091400" y="1511116"/>
                  <a:pt x="2345400" y="1512956"/>
                </a:cubicBezTo>
                <a:cubicBezTo>
                  <a:pt x="2599400" y="1514797"/>
                  <a:pt x="3265689" y="1443014"/>
                  <a:pt x="2886530" y="1557130"/>
                </a:cubicBezTo>
                <a:cubicBezTo>
                  <a:pt x="2507371" y="1671246"/>
                  <a:pt x="385182" y="2020956"/>
                  <a:pt x="70443" y="2197652"/>
                </a:cubicBezTo>
                <a:cubicBezTo>
                  <a:pt x="-244296" y="2374348"/>
                  <a:pt x="572921" y="2549203"/>
                  <a:pt x="998095" y="2617304"/>
                </a:cubicBezTo>
                <a:cubicBezTo>
                  <a:pt x="1423269" y="2685405"/>
                  <a:pt x="2621487" y="2606261"/>
                  <a:pt x="2621487" y="2606261"/>
                </a:cubicBezTo>
                <a:cubicBezTo>
                  <a:pt x="3138690" y="2604421"/>
                  <a:pt x="3911733" y="2543681"/>
                  <a:pt x="4101313" y="2606261"/>
                </a:cubicBezTo>
                <a:cubicBezTo>
                  <a:pt x="4290893" y="2668841"/>
                  <a:pt x="4265124" y="2937565"/>
                  <a:pt x="3758965" y="2981739"/>
                </a:cubicBezTo>
                <a:cubicBezTo>
                  <a:pt x="3252806" y="3025913"/>
                  <a:pt x="1377254" y="2828971"/>
                  <a:pt x="1064356" y="2871304"/>
                </a:cubicBezTo>
                <a:cubicBezTo>
                  <a:pt x="751458" y="2913637"/>
                  <a:pt x="1568675" y="3173159"/>
                  <a:pt x="1881574" y="3235739"/>
                </a:cubicBezTo>
                <a:cubicBezTo>
                  <a:pt x="2194473" y="3298319"/>
                  <a:pt x="2941748" y="3246782"/>
                  <a:pt x="2941748" y="3246782"/>
                </a:cubicBezTo>
              </a:path>
            </a:pathLst>
          </a:custGeom>
          <a:ln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91459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085222"/>
            <a:ext cx="3130737" cy="5322722"/>
          </a:xfrm>
        </p:spPr>
        <p:txBody>
          <a:bodyPr/>
          <a:lstStyle/>
          <a:p>
            <a:r>
              <a:rPr lang="en-US" b="1" dirty="0" smtClean="0"/>
              <a:t>Oracle: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</a:t>
            </a:r>
            <a:r>
              <a:rPr lang="en-US" sz="2000" b="1" dirty="0" err="1"/>
              <a:t>Guha</a:t>
            </a:r>
            <a:r>
              <a:rPr lang="en-US" sz="2000" b="1" dirty="0"/>
              <a:t> and </a:t>
            </a:r>
            <a:r>
              <a:rPr lang="en-US" sz="2000" b="1" dirty="0" err="1" smtClean="0"/>
              <a:t>Khuller</a:t>
            </a:r>
            <a:r>
              <a:rPr lang="en-US" sz="2000" b="1" dirty="0" smtClean="0"/>
              <a:t>’ 98) greedy cover w/known topology 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BFS Problem:</a:t>
            </a:r>
            <a:r>
              <a:rPr lang="en-US" dirty="0" smtClean="0">
                <a:solidFill>
                  <a:srgbClr val="FF0000"/>
                </a:solidFill>
              </a:rPr>
              <a:t> you and your friends have many friends in common (transitivity, cluster)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Performance of BFS</a:t>
            </a:r>
            <a:endParaRPr lang="en-US" dirty="0"/>
          </a:p>
        </p:txBody>
      </p:sp>
      <p:pic>
        <p:nvPicPr>
          <p:cNvPr id="6" name="Picture 5" descr="effect_of_memory_EuAll_ORIG+BFS+DFS+RWnr+MOD_BFSon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6" y="567133"/>
            <a:ext cx="3957605" cy="3402801"/>
          </a:xfrm>
          <a:prstGeom prst="rect">
            <a:avLst/>
          </a:prstGeom>
        </p:spPr>
      </p:pic>
      <p:pic>
        <p:nvPicPr>
          <p:cNvPr id="7" name="Picture 6" descr="effect_of_memory_Slashdot0902_ORIG+BFS+DFS+RWnr+MOD_nodes_BF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45" y="3582953"/>
            <a:ext cx="3957605" cy="2855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6999" y="120959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Wiki-talk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5922" y="43327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Slashdot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745203">
            <a:off x="6698992" y="286528"/>
            <a:ext cx="3008830" cy="422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34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Presentation.thmx</Template>
  <TotalTime>7442</TotalTime>
  <Words>829</Words>
  <Application>Microsoft Macintosh PowerPoint</Application>
  <PresentationFormat>On-screen Show (4:3)</PresentationFormat>
  <Paragraphs>283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</vt:lpstr>
      <vt:lpstr>Pay Few, Influence Most:  Online Myopic Network Covering</vt:lpstr>
      <vt:lpstr>Motivation: Social Networks in Political Campaigns</vt:lpstr>
      <vt:lpstr>Myopic Recruitment Problem</vt:lpstr>
      <vt:lpstr>If Topology Was Known</vt:lpstr>
      <vt:lpstr>Myopic app invitations</vt:lpstr>
      <vt:lpstr>Outline</vt:lpstr>
      <vt:lpstr>Outline</vt:lpstr>
      <vt:lpstr>Breadth-first Search (BFS)</vt:lpstr>
      <vt:lpstr>Cover Performance of BFS</vt:lpstr>
      <vt:lpstr>Depth-first Search (DFS)</vt:lpstr>
      <vt:lpstr>Cover Performance of DFS</vt:lpstr>
      <vt:lpstr>Stateless Search (RW)</vt:lpstr>
      <vt:lpstr>Cover Performance of RW</vt:lpstr>
      <vt:lpstr>Outline</vt:lpstr>
      <vt:lpstr>Targeting “Super-hubs”</vt:lpstr>
      <vt:lpstr>MEED (Maximum Expected Excess Degree)</vt:lpstr>
      <vt:lpstr>Maximum Observed Degree (MOD)</vt:lpstr>
      <vt:lpstr>Cover Performance of MOD</vt:lpstr>
      <vt:lpstr>Anti-social counter-example</vt:lpstr>
      <vt:lpstr>Outline</vt:lpstr>
      <vt:lpstr>Conclusions</vt:lpstr>
    </vt:vector>
  </TitlesOfParts>
  <Company>UMass -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Socio-monetary Incentives of Online Social Network Malware Campaigns </dc:title>
  <dc:creator>Bruno Ribeiro</dc:creator>
  <cp:lastModifiedBy>Bruno Ribeiro</cp:lastModifiedBy>
  <cp:revision>1386</cp:revision>
  <cp:lastPrinted>2013-10-31T18:59:57Z</cp:lastPrinted>
  <dcterms:created xsi:type="dcterms:W3CDTF">2013-10-31T14:32:44Z</dcterms:created>
  <dcterms:modified xsi:type="dcterms:W3CDTF">2014-10-22T17:28:04Z</dcterms:modified>
</cp:coreProperties>
</file>