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ink/ink2.xml" ContentType="application/inkml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2"/>
  </p:notesMasterIdLst>
  <p:sldIdLst>
    <p:sldId id="256" r:id="rId2"/>
    <p:sldId id="370" r:id="rId3"/>
    <p:sldId id="376" r:id="rId4"/>
    <p:sldId id="378" r:id="rId5"/>
    <p:sldId id="379" r:id="rId6"/>
    <p:sldId id="394" r:id="rId7"/>
    <p:sldId id="380" r:id="rId8"/>
    <p:sldId id="381" r:id="rId9"/>
    <p:sldId id="395" r:id="rId10"/>
    <p:sldId id="382" r:id="rId11"/>
    <p:sldId id="386" r:id="rId12"/>
    <p:sldId id="387" r:id="rId13"/>
    <p:sldId id="383" r:id="rId14"/>
    <p:sldId id="388" r:id="rId15"/>
    <p:sldId id="396" r:id="rId16"/>
    <p:sldId id="371" r:id="rId17"/>
    <p:sldId id="389" r:id="rId18"/>
    <p:sldId id="377" r:id="rId19"/>
    <p:sldId id="392" r:id="rId20"/>
    <p:sldId id="397" r:id="rId2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FF"/>
    <a:srgbClr val="99009B"/>
    <a:srgbClr val="80004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89294" autoAdjust="0"/>
  </p:normalViewPr>
  <p:slideViewPr>
    <p:cSldViewPr snapToGrid="0" snapToObjects="1">
      <p:cViewPr varScale="1">
        <p:scale>
          <a:sx n="131" d="100"/>
          <a:sy n="131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 smtClean="0">
                <a:latin typeface="Gill Sans Light"/>
                <a:cs typeface="Gill Sans Light"/>
              </a:rPr>
              <a:t>New malware </a:t>
            </a:r>
            <a:br>
              <a:rPr lang="en-US" b="1" i="0" dirty="0" smtClean="0">
                <a:latin typeface="Gill Sans Light"/>
                <a:cs typeface="Gill Sans Light"/>
              </a:rPr>
            </a:br>
            <a:r>
              <a:rPr lang="en-US" b="1" i="0" dirty="0" smtClean="0">
                <a:latin typeface="Gill Sans Light"/>
                <a:cs typeface="Gill Sans Light"/>
              </a:rPr>
              <a:t>campaigns (07/2011)</a:t>
            </a:r>
            <a:endParaRPr lang="en-US" b="1" i="0" dirty="0">
              <a:latin typeface="Gill Sans Light"/>
              <a:cs typeface="Gill Sans Light"/>
            </a:endParaRPr>
          </a:p>
        </c:rich>
      </c:tx>
      <c:layout>
        <c:manualLayout>
          <c:xMode val="edge"/>
          <c:yMode val="edge"/>
          <c:x val="0.210995329955872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8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8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0316790105305717"/>
          <c:y val="0.190786649329521"/>
          <c:w val="0.710966699475066"/>
          <c:h val="0.7865474901574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campaigns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8000"/>
                      <a:satMod val="150000"/>
                    </a:schemeClr>
                  </a:gs>
                  <a:gs pos="72000">
                    <a:schemeClr val="accent6">
                      <a:tint val="90000"/>
                      <a:satMod val="135000"/>
                    </a:schemeClr>
                  </a:gs>
                  <a:gs pos="100000">
                    <a:schemeClr val="accent6">
                      <a:tint val="8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50000"/>
                    </a:schemeClr>
                  </a:gs>
                  <a:gs pos="72000">
                    <a:schemeClr val="accent5">
                      <a:tint val="90000"/>
                      <a:satMod val="135000"/>
                    </a:schemeClr>
                  </a:gs>
                  <a:gs pos="100000">
                    <a:schemeClr val="accent5">
                      <a:tint val="8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50000"/>
                    </a:schemeClr>
                  </a:gs>
                  <a:gs pos="72000">
                    <a:schemeClr val="accent4">
                      <a:tint val="90000"/>
                      <a:satMod val="135000"/>
                    </a:schemeClr>
                  </a:gs>
                  <a:gs pos="100000">
                    <a:schemeClr val="accent4">
                      <a:tint val="8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3137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8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social</c:v>
                </c:pt>
                <c:pt idx="1">
                  <c:v>monetary</c:v>
                </c:pt>
                <c:pt idx="2">
                  <c:v>socio-monetary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0.57</c:v>
                </c:pt>
                <c:pt idx="1">
                  <c:v>0.27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902453866212"/>
          <c:y val="0.33249196469893"/>
          <c:w val="0.315097546133787"/>
          <c:h val="0.542143137778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-100" baseline="0">
              <a:solidFill>
                <a:schemeClr val="tx1"/>
              </a:solidFill>
              <a:latin typeface="Gill Sans Ligh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T" name="resolution" value="1" units="1/dev"/>
        </inkml:channelProperties>
      </inkml:inkSource>
      <inkml:timestamp xml:id="ts0" timeString="2014-10-02T04:38:17.30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5A88CB1-06A0-4974-97A1-43DFDB6D4838}" emma:medium="tactile" emma:mode="ink">
          <msink:context xmlns:msink="http://schemas.microsoft.com/ink/2010/main" type="writingRegion" rotatedBoundingBox="9757,-9362 9939,-9362 9939,-9278 9757,-9278"/>
        </emma:interpretation>
      </emma:emma>
    </inkml:annotationXML>
    <inkml:traceGroup>
      <inkml:annotationXML>
        <emma:emma xmlns:emma="http://www.w3.org/2003/04/emma" version="1.0">
          <emma:interpretation id="{A6C4E6D5-7EFE-4439-AA74-C7FEA8E70786}" emma:medium="tactile" emma:mode="ink">
            <msink:context xmlns:msink="http://schemas.microsoft.com/ink/2010/main" type="paragraph" rotatedBoundingBox="9757,-9362 9939,-9362 9939,-9278 9757,-92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908F04-5518-4D95-8E1D-AC8812B03528}" emma:medium="tactile" emma:mode="ink">
              <msink:context xmlns:msink="http://schemas.microsoft.com/ink/2010/main" type="line" rotatedBoundingBox="9757,-9362 9939,-9362 9939,-9278 9757,-9278"/>
            </emma:interpretation>
          </emma:emma>
        </inkml:annotationXML>
        <inkml:traceGroup>
          <inkml:annotationXML>
            <emma:emma xmlns:emma="http://www.w3.org/2003/04/emma" version="1.0">
              <emma:interpretation id="{6F0A337B-893A-47D6-975B-F23E181D98B6}" emma:medium="tactile" emma:mode="ink">
                <msink:context xmlns:msink="http://schemas.microsoft.com/ink/2010/main" type="inkWord" rotatedBoundingBox="9757,-9362 9939,-9362 9939,-9278 9757,-9278"/>
              </emma:interpretation>
            </emma:emma>
          </inkml:annotationXML>
          <inkml:trace contextRef="#ctx0" brushRef="#br0">182 0 0,'0'0'16,"0"0"-16,0 0 15,0 0-15,0 0 16,0 0-16,0 0 15,0 0-15,-9 0 16,4 4-16,5-4 16,0 0-16,0 0 15,-8 5-15,3-5 16,1 5-16,-1-5 0,-8 10 16,4-5-16,-8 0 15,3 0-15,-3 5 16,3-5-16,-3 0 15,-1 5-15,5-5 16,-1 5-16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7:25:57.6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FCF3CF-EE4B-425D-AFE7-925E09E93A25}" emma:medium="tactile" emma:mode="ink">
          <msink:context xmlns:msink="http://schemas.microsoft.com/ink/2010/main" type="inkDrawing" rotatedBoundingBox="7340,16375 18797,16304 18814,19073 7357,19145" hotPoints="19166,17449 12922,18947 6585,17915 12829,16416" semanticType="enclosure" shapeName="Ellipse"/>
        </emma:interpretation>
      </emma:emma>
    </inkml:annotationXML>
    <inkml:trace contextRef="#ctx0" brushRef="#br0">3279 51 11 0,'-17'-18'5'0,"-4"14"-4"15,13 0 5-15,-1 4-6 16,-8-4 0-16,-4 1-1 16,0-1 0-16,-8 4 1 15,-5 0 1-15,-3 4-1 16,-1-1 0-16,-8 1 0 16,-1 4 0-16,-3-1 0 15,-9 1 1-15,-4 3-1 0,0 4 0 16,-8-8 1-16,-9 4 1 15,-9 8 0-15,-11 0 0 16,-1 11 0-16,8 3 1 16,-3 1-1-16,-5 0 0 15,-4-1-2-15,-9 5 1 16,5 3-1-16,12 3 0 16,5-6 0-16,-5-1 1 0,-4 12-1 15,-4-1 0-15,-4-7 0 16,4 4 1-16,13 0-1 15,-1 4 1-15,1-1-1 16,-1 1 1-16,9-8 0 16,4 11 1-16,5-3-1 15,8 3 1-15,8-4-1 16,8 8 0-16,5 1-1 16,8-9 0-16,9-7 0 15,8 11 0-15,8 1-1 16,5-1 1-16,16-7-1 15,5-4 1-15,8 4-1 16,8 3 1-16,9-3 0 16,0 0 0-16,16 4 0 15,5-12 0-15,0 4 0 16,-4 0 0-16,4-7 0 16,8 7 0-16,8-19 0 0,10 1 0 15,-1-1 0-15,8-3 0 16,-8 3 0-16,4 4 0 15,9-3 0-15,12 3 0 16,-4-4 0-16,13-3 1 16,-9 11-1-16,5-4 1 15,3-7-1-15,9 10 1 16,-4 5-1-16,-8-4 0 16,-1-4 0-16,5 0 1 15,4 0-1-15,8 4 1 0,-4 0 0 16,0-4 0-16,13-7 0 15,8 3 0-15,0 8-1 16,-8-7 1-16,12 10-1 16,0-14 1-16,5 3-1 15,-9-10 0-15,17-1 0 16,-1 0 0-16,10-3 0 16,-9-5 1-16,16 5-1 15,5-1 0-15,-12-7 0 16,11 4 1-16,-3-4-1 15,8 0 0-15,-12-11 0 16,3 3 1-16,1-3 0 16,0-4 0-16,4-4 0 15,-5-3 0-15,9 0 0 16,-12-8 1-16,4-4-2 16,-5 4 1-16,9-11-1 15,-21 8 1-15,12-1-1 16,-3 0 1-16,3-3-1 0,-8-8 1 15,13-7-1-15,0 7 0 16,-9 0 0-16,4-3 0 16,1 3 0-16,12-4 0 15,-25-11 0-15,0-3 1 16,4 11-1-16,-13-1 1 16,-12 1-1-16,-12-8 0 15,3 1-1-15,-16 10 0 16,-9-7 0-16,-17 0 0 0,-8 0 0 15,-12-11 0-15,-9 3 0 16,-13 8 1-16,-12-15 0 16,-13 8 0-16,-12 3 1 15,-13 0 0-15,-4 4 0 16,-13 0 0-16,-12-11-1 16,-13 11 1-16,-17-4-2 15,0-7 0-15,-13 7-1 16,-7-3 0-16,-18 3 0 15,-21 0 1-15,-4 8-1 16,-20-1 1-16,-18 12 0 16,-8 11 0-16,-26 1 2 15,-7-5 0-15,-1 8 0 16,-21 7 0-16,-8-3 0 16,4 7 1-16,-8-4 0 15,0 4 0-15,-1 4-2 16,-7 7 1-16,3 4-1 0,-16 4 1 15,-9-4-1 1,4 11 1-16,1-3-1 0,4-1 0 16,-1 1 0-16,-3 3 0 15,16 0 1-15,-4-4 0 16,-4 1-1-16,8 3 1 16,-8 4 0-16,21 11 0 15,-4 4 0-15,-9 0 1 16,25 0-2-16,5 3 0 0,0-3 0 15,8-7 0-15,21-1 0 16,0 1 0-16,4-1-1 16,13-11 0-16,17 15-4 15,21-3 1-15,16 3-6 16,26-7 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16:54.3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D3667D1-FE67-4FE4-87A8-96B137E2E327}" emma:medium="tactile" emma:mode="ink">
          <msink:context xmlns:msink="http://schemas.microsoft.com/ink/2010/main" type="inkDrawing" rotatedBoundingBox="15938,7919 19016,11032 18643,11400 15565,8287" semanticType="callout" shapeName="Other">
            <msink:sourceLink direction="with" ref="{3E30875D-55EE-4D9D-B0B4-C1B4DED915A1}"/>
          </msink:context>
        </emma:interpretation>
      </emma:emma>
    </inkml:annotationXML>
    <inkml:trace contextRef="#ctx0" brushRef="#br0">2936 3284 9 0,'0'-3'4'0,"3"3"1"0,-3 0 4 16,0 0-7-16,0 0 1 16,4 3 1-16,0-6 0 0,-4 3-5 15,0 0 1-15,0 0 3 16,7-7 0-16,-3 0-1 16,0-2 1-16,-1-5-1 15,5-2 0-15,-4-1 1 16,-1-2 0-16,-6-1 0 15,3 3 0-15,-8 1-1 16,1-1 1-16,-1-6 0 16,-3 0 0-16,4-10-2 15,-1 3 1-15,1 1-1 16,3-4 1-16,0 0-1 16,1-4 1-16,-1 4-1 15,0 1 0-15,-3 8 0 16,-1-2 0-16,1-10-1 15,-4-4 1-15,-4-3-1 16,-7-10 1-16,-8-6-1 16,0 10 1-16,1-1-1 15,-5 1 0-15,5-1 0 0,-1 1 1 16,-3 3-1-16,-8-1 0 31,-33-25 0-31,3-4 1 16,4 7-1-16,4 3 0 15,0 3 0-15,15 0 0 16,-8 4 0-16,-3 9 1 16,-12-2-1-16,1 2 0 15,-1-3 0-15,-7 4 1 0,0-7-1 16,15 0 1-16,-7 0-1 16,-4 0 0-16,-1 0 0 15,-3-1 0-15,0 15 0 16,-3-5 0-16,10-2 0 15,16 6 0-15,-8 0 1 16,3-3 0-16,-3 0-1 16,7-7 0-16,4 7 0 15,4 3 0-15,0 0 0 16,7 3 1-16,4 1-2 16,0 3 1-16,4 3 0 15,-1 6 1-15,4 4 0 16,1 0 0-16,-1 0-1 15,4-7 0-15,4 4 0 16,0-1 1-16,-1 1-1 16,-3 3 0-16,0 3 0 15,-3 0 0-15,-1 4-1 0,0-4 0 16,4 4 1-16,8-1 0 16,-1 1 0-16,4-1 1 15,1 1-2-15,2 2 0 16,1 5 1-16,0-1 1 15,4 0-2-15,-4 3 1 16,3 1-1-16,1 2 1 16,3 4 0-16,0-3 0 15,4 6-1-15,0-3 0 16,0 0 0-16,0 0 1 16,0 0-1-16,0 4 1 0,0-1-3 15,0-3 0-15,0 0-2 16,8-3 0-16,-1-7-3 15,1 0 1-15,-5 0-4 16,8 3 0-16,4-3 2 16,0 10 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28:26.1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82D9096-2770-4012-A9B1-6BA44C3DA9EE}" emma:medium="tactile" emma:mode="ink">
          <msink:context xmlns:msink="http://schemas.microsoft.com/ink/2010/main" type="inkDrawing" rotatedBoundingBox="7335,7780 20053,12414 19211,14726 6493,10093" semanticType="callout" shapeName="Other"/>
        </emma:interpretation>
      </emma:emma>
    </inkml:annotationXML>
    <inkml:trace contextRef="#ctx0" brushRef="#br0">12235 5910 3 0,'-10'7'1'0,"10"6"0"0,0-10 1 15,0 0-2-15,3 0 1 16,-3-3 2-16,0 0 0 16,4-3-1-16,-1 0 0 15,1-7 2-15,3 4 1 16,0-1 0-16,-3-2 0 16,0-4-1-16,-4-3 1 15,0-3-2-15,0-1 0 16,0-12-1-16,0-3 1 15,-4-7-1-15,0-3 0 16,-3-7 0-16,0-2 1 16,-4-1-1-16,-3-6 0 0,-1 3-1 15,1-3 1-15,3-10-1 16,-11 4 0-16,0-14-1 16,1 8 1-16,-8-11-1 15,0 0 1-15,0 14-1 16,-4-8 1-16,-3 4-1 15,-4 4 1-15,4-4-1 16,4 6 1-16,6-2 0 16,5-1 0-16,-5 7-1 15,5-10 1-15,-1-4-1 16,-3 1 0-16,-4 3 0 16,0 7 0-16,0 2 0 15,-4 1 0-15,1 6 0 16,-4 16 0-1,-19-25 0 1,5 9 1-16,-1-3-1 0,15 6 0 16,3 1 0-16,-6-4 0 15,-1 3 0-15,-7 0 0 16,0-2 0-16,-8 5 0 16,-2 14 0-16,-9-1 0 15,-2 0 0-15,10-2 1 16,-7-4-1-16,-11 3 0 15,-4 0 0-15,-7-3 0 16,-3 3 0-16,7 0 0 0,-4 1 0 16,-7-1 0-16,-11-3 0 15,-7 6 1-15,7 7-1 16,-11 3 0-16,-3 7 0 16,-8 2 1-16,4 1-1 15,4-7 0-15,-8 1 0 16,1-4 0-16,-1-3 0 15,11 6 0-15,-7-3 0 16,-3-3 0-16,-8 6 0 16,7 3 1-16,4 1-1 15,-10-4 0-15,-5 4 0 16,1 2 0-16,6 4 0 16,-6 7 0-16,-11-1 0 15,7 0 0-15,3 1-1 16,-3-1 1-16,-14 4 0 15,17-4 0-15,1 4 0 0,-4-4 0 16,-11 0 0-16,14 1 0 16,12-4 0-16,-8 0 0 15,-4 0-1-15,1 3 1 16,10 4 0-16,-10 3 0 16,-1 0 0-16,-3 3 0 15,22 0-1-15,-15-4 1 16,11-2 0-16,0-4 0 15,4 1 0-15,10-7 0 16,1 9 0-16,-4-6 0 16,-4-6 0-16,0-3 0 15,8-1 0-15,-1-3 0 0,-7 1 0 16,1-4 0-16,-1 6 0 16,18 1 0-16,1-14 0 15,-5 1 0-15,5 6 0 16,-5-3 0-16,-2-4 0 15,9 1 0-15,9 0 0 16,-8-4 0-16,3 10 0 16,-6 7 0-16,-1-7 0 15,7 0 0-15,8 0 0 16,-4-3 1-16,-3 3-1 16,0-3 0-16,3 3 0 15,0-10 1-15,11-3-1 16,4 7 0-16,-4 0 0 15,-7-4 0-15,3 0 0 16,0-2 1-16,1 2-1 0,3 10 0 16,11-6 0-16,14-1 0 15,0-2 0-15,8 2 1 16,3 1-1-16,0 0 0 16,4 3-1-16,4-1 1 15,3 4 0-15,3 4 0 16,1 2-1-16,3-3 1 15,4 7 0-15,4 0 0 16,-1-7 0-16,1-3 0 16,0-3 0-16,-5-3 0 15,5 9 0-15,-4 7 0 16,0-4 0-16,0 10 0 0,0-3 0 16,3 3 0-16,1 1 0 15,-4 2 0-15,3-3 0 16,4 0 0-16,0 4 0 15,1 2 0-15,-1-3-1 16,3 10 1-16,1 0 0 16,0 7 0-16,0-1-4 15,3 4 1-15,1-4-6 16,6 1 1-16,8-1-2 16,3-6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6:30:08.0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2000DE9-4B04-4028-AFEC-86CB2FC7A87B}" emma:medium="tactile" emma:mode="ink">
          <msink:context xmlns:msink="http://schemas.microsoft.com/ink/2010/main" type="inkDrawing" rotatedBoundingBox="20391,10994 20492,9310 20689,9322 20588,11006" semanticType="callout" shapeName="Other"/>
        </emma:interpretation>
      </emma:emma>
    </inkml:annotationXML>
    <inkml:trace contextRef="#ctx0" brushRef="#br0">13543 2273 10 0,'-11'-3'5'0,"22"16"-2"0,-11-13 6 0,0 0-7 15,0 0 1-15,0 0 0 16,0 0 1-16,7-6-5 16,0-1 0-16,0 1 4 15,1-1 0-15,2-2-2 16,-2-1 1-16,-1 0-1 16,4-3 1-16,0 1-1 15,-1-5 1-15,1-8-1 16,4-4 1-16,-1 13 0 15,1-4 0-15,-1-5 0 16,-3-7 0-16,0-10-1 16,0 6 1-16,0-2-1 15,-4-10 0-15,0-4 0 16,-3-6 0-16,-1-9-1 0,1 2 1 16,0-5-1-1,-4 9 1-15,0-13-1 0,0 0 1 16,0 3-1-16,-4 0 1 15,0 4-1-15,1-4 1 16,-1 4-1-16,0 2 1 16,1 11-1-16,-1 9 1 15,-3 0-1-15,0 0 0 16,-4 6 0-16,0 7 0 16,0 3 0-16,4 10 0 15,0 6-1-15,-1 0 1 16,5 6-3-16,-1 7 1 0,8 7-7 15,3 6 0-15,4-4-1 16,0-2 1-16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2T05:18:02.916"/>
    </inkml:context>
    <inkml:brush xml:id="br0">
      <inkml:brushProperty name="width" value="0.07" units="cm"/>
      <inkml:brushProperty name="height" value="0.07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54FDE8-A986-40B7-99EA-8BC0BE9BC3E2}" emma:medium="tactile" emma:mode="ink">
          <msink:context xmlns:msink="http://schemas.microsoft.com/ink/2010/main" type="writingRegion" rotatedBoundingBox="12818,10459 15031,10725 14892,11886 12678,11620"/>
        </emma:interpretation>
      </emma:emma>
    </inkml:annotationXML>
    <inkml:traceGroup>
      <inkml:annotationXML>
        <emma:emma xmlns:emma="http://www.w3.org/2003/04/emma" version="1.0">
          <emma:interpretation id="{9E62A5A9-71F5-4CF0-8972-2D2C4B3C8FFB}" emma:medium="tactile" emma:mode="ink">
            <msink:context xmlns:msink="http://schemas.microsoft.com/ink/2010/main" type="paragraph" rotatedBoundingBox="13556,10548 15031,10725 14965,11276 13490,110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F09873-3E6E-4E4F-B495-A6F8DD3CFC81}" emma:medium="tactile" emma:mode="ink">
              <msink:context xmlns:msink="http://schemas.microsoft.com/ink/2010/main" type="line" rotatedBoundingBox="13556,10548 15031,10725 14965,11276 13490,11098"/>
            </emma:interpretation>
          </emma:emma>
        </inkml:annotationXML>
        <inkml:traceGroup>
          <inkml:annotationXML>
            <emma:emma xmlns:emma="http://www.w3.org/2003/04/emma" version="1.0">
              <emma:interpretation id="{DDBB662A-5C08-4E13-8D8E-CE48C2BE80FA}" emma:medium="tactile" emma:mode="ink">
                <msink:context xmlns:msink="http://schemas.microsoft.com/ink/2010/main" type="inkWord" rotatedBoundingBox="13556,10548 15031,10725 14965,11276 13490,11098"/>
              </emma:interpretation>
            </emma:emma>
          </inkml:annotationXML>
          <inkml:trace contextRef="#ctx0" brushRef="#br0">260 4 6 0,'0'15'3'0,"0"-22"2"0,0 7 4 0,0 0-9 15,0 0 1-15,0 0 1 16,0 0 1-16,0-8-3 16,0 5 1-16,0 3 1 31,0 0 0-31,0 0 0 15,0 0 0-15,0 0-1 0,0 0 0 16,0 0 0-16,0 0 0 16,-4 0 0-16,-4 0 0 15,3 0 0-15,-3 3 0 16,-5 1 0-16,1-4 0 16,-1 0-1-16,1 4 1 15,-5 3-1-15,0 8 0 16,-4 0 0-16,4 4 1 15,-4 3-1-15,4 1 0 16,0 3-1-16,1-8 1 16,3 9 0-16,0 2 0 0,5 1 0 15,0 0 0-15,8 0 0 16,0-4 0-16,4-3-1 16,0-5 1-16,4 1 0 15,5 0 0-15,0-1 0 16,3-3 0-16,10 0 0 15,-1-4 0-15,0-3 0 16,0-4 0-16,1-4 0 16,-10 0 0-16,1-8 0 15,-4 1 1-15,-1-1-1 16,1-3 1-16,0 7 0 16,-5-3 0-16,-4-4 0 15,0-4 0-15,-4 0-1 0,0 0 1 16,0 4 0-16,-4-1 0 15,-8-6-1-15,-1 10 1 16,-4 5-1 0,-4 3 0-16,0 0 0 0,-4 3 1 15,-5 1-2-15,5-4 1 16,4 0-1-16,4 4 1 16,1-4-4-16,7 3 1 15,5-3-4-15,12 12 0 16</inkml:trace>
          <inkml:trace contextRef="#ctx0" brushRef="#br0" timeOffset="708.8271">512 113 12 0,'-12'15'6'0,"-9"18"-4"15,16-18 5-15,1 8-6 16,-4 10 1-16,4 8-1 15,4-11 1-15,4-4-3 16,8 4 1-16,5-7 2 16,4-8 0-16,9-8 1 15,3 0 0-15,5-7 0 0,4-14 1 16,0-13 0-16,-8-6 1 16,-13 3-2-16,-17-4 1 15,-17 1-2-15,-3-1 1 16,-5 4-2-16,-5 8 1 15,1 7-2-15,4 4 0 16,0 11-3-16,0 7 0 16,-4 8-4-16,0 4 0 0,-1 3-2 15,5 8 0-15</inkml:trace>
          <inkml:trace contextRef="#ctx0" brushRef="#br0" timeOffset="1600.5039">1092 79 11 0,'-17'0'5'0,"-4"7"2"0,13 1 5 16,4 3-11-16,-5 4 0 15,1 4 0-15,4-1 1 16,4 1-3-16,4-4 1 16,9 0 2-16,-1-4 0 15,5-3-1-15,4-8 1 16,0 0-1-16,0-8 1 0,0-3 0 16,-4-4 0-16,-5-4-1 15,-12 1 1-15,-4-1-1 16,-4 4 0-16,-5 4-1 15,1 3 1-15,-5 1-2 16,4 7 1-16,-4 7-2 16,5 5 0-16,3-1-2 15,1 0 1-15,0 0-4 16,3 0 0-16</inkml:trace>
          <inkml:trace contextRef="#ctx0" brushRef="#br0" timeOffset="2122.8737">1285 277 11 0,'-12'34'5'0,"-22"-5"2"0,22-10 5 16,-5 0-11-16,-4-4 1 16,0 0-1-16,0 3 1 15,0 5-3-15,0-1 1 16,4 1 1-16,0-5 0 15,5 1-1-15,-1 0 0 0,5-4-2 16,3-4 0-16,1 0-3 16,8-4 0-16</inkml:trace>
          <inkml:trace contextRef="#ctx0" brushRef="#br0" timeOffset="2409.2072">1180 617 12 0,'0'26'6'0,"26"-18"2"0,-14-8 7 16,9 0-13-16,4-4 1 16,9-4 2-16,0-3 0 15,4-4-5-15,-5-4 0 16,-3-3 4-16,-9-4 1 16,-9 7-2-16,-16 1 1 15,-13-1-3-15,-8 8 1 16,-9-1-5-16,1 5 1 15,-1 7-3-15,-4 11 0 0,0 8-5 16,9 3 1-16</inkml:trace>
        </inkml:traceGroup>
      </inkml:traceGroup>
    </inkml:traceGroup>
    <inkml:traceGroup>
      <inkml:annotationXML>
        <emma:emma xmlns:emma="http://www.w3.org/2003/04/emma" version="1.0">
          <emma:interpretation id="{A7EC06CC-2DF5-4093-BEB1-ECC33D9A0AD6}" emma:medium="tactile" emma:mode="ink">
            <msink:context xmlns:msink="http://schemas.microsoft.com/ink/2010/main" type="paragraph" rotatedBoundingBox="12724,11163 13971,11271 13928,11763 12682,11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584122-4C33-41E7-83B5-0A4DA33AD77F}" emma:medium="tactile" emma:mode="ink">
              <msink:context xmlns:msink="http://schemas.microsoft.com/ink/2010/main" type="line" rotatedBoundingBox="12724,11163 13971,11271 13928,11763 12682,11655"/>
            </emma:interpretation>
          </emma:emma>
        </inkml:annotationXML>
        <inkml:traceGroup>
          <inkml:annotationXML>
            <emma:emma xmlns:emma="http://www.w3.org/2003/04/emma" version="1.0">
              <emma:interpretation id="{BF1C0672-AFAA-45C4-B3D6-F1BA65554F39}" emma:medium="tactile" emma:mode="ink">
                <msink:context xmlns:msink="http://schemas.microsoft.com/ink/2010/main" type="inkWord" rotatedBoundingBox="12724,11163 13971,11271 13928,11763 12682,11655"/>
              </emma:interpretation>
            </emma:emma>
          </inkml:annotationXML>
          <inkml:trace contextRef="#ctx0" brushRef="#br1" timeOffset="16036.7201">-753 669 11 0,'0'0'5'0,"0"11"0"0,0-11 6 16,0 0-10-16,0 0 1 15,0 0 0-15,0 0 0 16,5-3-3-16,-5 3 1 0,0 0 1 16,0 0 0-16,0 0 0 15,0 0 0-15,-5 0 0 16,1 7 0-16,0 4 0 15,-4 8 0-15,-1 0 0 16,1-1 0-16,-5 1 0 16,9-4 0-16,0 4-1 15,0-4 0-15,-1-4 0 16,5-4 0-16,5-3 0 16,3 0 0-16,-4-1 0 15,13 1 0-15,-4-4 0 16,-1 0 0-16,5 0 0 15,0-4 1-15,0 4-1 0,8 0 1 16,-4 4-1-16,0 0 1 16,0 0-1-16,-4 3 1 15,0-3-1-15,-5 3 1 16,5 1-1-16,-4-4 1 16,-1-4-1-16,-3 0 0 15,-1 0-2-15,0 0 1 16,1-4-3-16,-9 4 0 15,8 0-3-15,1-8 0 16</inkml:trace>
          <inkml:trace contextRef="#ctx0" brushRef="#br1" timeOffset="16398.0937">-446 680 9 0,'0'0'4'0,"-8"-11"1"16,4 11 3-16,-1 0-6 0,1 0 0 15,0 4 1-15,-4 11 1 16,-1 7-5-16,1 1 1 16,-1 3 2-16,1 7 0 15,-5 5-1-15,1-1 1 16,-1 4-2-16,1-7 1 31,-1-8-2-31,5-4 1 16,-1-3-5-16,1 0 0 15</inkml:trace>
          <inkml:trace contextRef="#ctx0" brushRef="#br1" timeOffset="17108.8634">-349 848 10 0,'-4'30'5'0,"-1"11"-1"16,5-22 2-16,0 4-4 15,0 3 1-15,5-8 2 16,3-3 1-16,5-7-6 16,3 3 0-16,10-4 6 15,3-7 0-15,5-11-1 16,4-7 0-16,-9-9-1 16,-8-2 1-16,-8-5-2 0,-13 4 0 15,-9-4-2-15,-3 5 1 16,-5 6-2-16,-4 4 1 15,-4 8-1-15,3 4 0 16,1 7-3-16,0 7 1 16,5 1-2-16,-1-5 0 15,4 9-4-15,1 3 0 16,3-4-2-16,9 0 1 16</inkml:trace>
          <inkml:trace contextRef="#ctx0" brushRef="#br1" timeOffset="18047.4409">248 658 10 0,'4'0'5'0,"-17"11"1"15,13-11 5-15,-4 0-10 16,-4 0 0-16,-1-4 1 16,-3 4 0-16,-1 4-3 15,-4 11 1-15,0 8 1 16,5 3 0-16,7-4-1 15,1 1 1-15,4-5-1 16,9 1 1-16,8-8 0 16,4-3 0-16,-5-8 0 15,-3-8 1-15,4-7 0 16,-5-4 0-16,-3-3-1 0,-5 0 1 16,-4 3-1-16,4 4 1 15,-8-4-2-15,0 8 1 16,-5 4-2-16,-3 3 0 15,3 4-2-15,1 0 0 16,4 4-5-16,0 7 1 16</inkml:trace>
          <inkml:trace contextRef="#ctx0" brushRef="#br1" timeOffset="18498.3544">302 807 12 0,'-12'23'6'0,"3"22"-1"0,9-34 5 16,-12 8-9-16,-1 10 0 0,-8 5 1 16,0-12 0-16,0 5-3 15,0 2 1-15,8 1 0 16,5-7 1-16,4-5-3 16,4-3 0-16,4-7-3 0,4-4 0 15</inkml:trace>
          <inkml:trace contextRef="#ctx0" brushRef="#br1" timeOffset="18846.6518">269 1151 13 0,'-5'4'6'0,"14"-19"-1"0,-1 7 10 15,5-3-13-15,8 4 0 16,4-1 2-16,0-3 0 15,-4-8-5-15,0 4 1 16,-8-11 2-16,-9 8 1 0,-12 3-3 16,-13 3 1-16,0 12-4 15,0 4 0-15,4 4-4 16,0 3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CE145-9832-A941-BBBF-923012F1729F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7601-8D3A-1943-9DD2-695EBB88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(c) 2014, Bruno Ribeiro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47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9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6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7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1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(c) 2014, Bruno Ribeiro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87601-8D3A-1943-9DD2-695EBB8882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073301"/>
            <a:ext cx="7772400" cy="1829761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FF6600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906651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715689" y="6612847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735EF-AEDF-4E98-A59B-E61884DDA7E1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862012" y="6189449"/>
            <a:ext cx="2466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AC0056"/>
                </a:solidFill>
                <a:latin typeface="Palatino" charset="0"/>
                <a:ea typeface="宋体" charset="0"/>
                <a:cs typeface="宋体" charset="0"/>
              </a:rPr>
              <a:t>Carnegie Mellon</a:t>
            </a:r>
          </a:p>
          <a:p>
            <a:r>
              <a:rPr lang="en-US" altLang="zh-CN" sz="1400" b="1" dirty="0">
                <a:solidFill>
                  <a:srgbClr val="AC0056"/>
                </a:solidFill>
                <a:latin typeface="Palatino" charset="0"/>
                <a:ea typeface="宋体" charset="0"/>
                <a:cs typeface="宋体" charset="0"/>
              </a:rPr>
              <a:t>School of Computer Science</a:t>
            </a:r>
            <a:endParaRPr lang="en-US" altLang="zh-CN" sz="2400" dirty="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14" name="Picture 8" descr="scs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6037049"/>
            <a:ext cx="7143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6FF6372F-6FA7-46BF-A439-F2C806FFD6C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04778367-B06F-4AF6-BFDE-E0E19CCFBC0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521"/>
            <a:ext cx="8229600" cy="5105400"/>
          </a:xfrm>
        </p:spPr>
        <p:txBody>
          <a:bodyPr/>
          <a:lstStyle>
            <a:lvl1pPr>
              <a:defRPr>
                <a:latin typeface="Gill Sans Light"/>
              </a:defRPr>
            </a:lvl1pPr>
            <a:lvl2pPr>
              <a:defRPr>
                <a:latin typeface="Gill Sans Light"/>
              </a:defRPr>
            </a:lvl2pPr>
            <a:lvl3pPr>
              <a:defRPr>
                <a:latin typeface="Gill Sans Light"/>
              </a:defRPr>
            </a:lvl3pPr>
            <a:lvl4pPr>
              <a:defRPr>
                <a:latin typeface="Gill Sans Light"/>
              </a:defRPr>
            </a:lvl4pPr>
            <a:lvl5pPr>
              <a:defRPr>
                <a:latin typeface="Gill Sans Light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232"/>
            <a:ext cx="8229600" cy="100902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600">
                <a:solidFill>
                  <a:srgbClr val="0070C0"/>
                </a:solidFill>
                <a:effectLst/>
                <a:latin typeface="Gill Sans Ligh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2"/>
            <a:ext cx="4038600" cy="45164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68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3948" y="273086"/>
            <a:ext cx="8249478" cy="1125019"/>
          </a:xfrm>
        </p:spPr>
        <p:txBody>
          <a:bodyPr rtlCol="0">
            <a:normAutofit/>
          </a:bodyPr>
          <a:lstStyle>
            <a:lvl1pPr>
              <a:defRPr sz="3600">
                <a:solidFill>
                  <a:srgbClr val="0070C0"/>
                </a:solidFill>
                <a:latin typeface="Gill Sans Ligh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38466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8466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3333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latin typeface="Gill Sans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B7076D4E-52CE-4EF9-82AF-2925ED8005C1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9164"/>
            <a:ext cx="8229600" cy="1143000"/>
          </a:xfrm>
        </p:spPr>
        <p:txBody>
          <a:bodyPr rtlCol="0">
            <a:normAutofit/>
          </a:bodyPr>
          <a:lstStyle>
            <a:lvl1pPr>
              <a:defRPr sz="3600">
                <a:solidFill>
                  <a:srgbClr val="0070C0"/>
                </a:solidFill>
                <a:latin typeface="Gill Sans Ligh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AC80502-16B1-4093-9C85-E8679E39E1EA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773A8E21-6193-46D4-B9C4-C8AC57476076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DD962F-DCD1-4751-BB2F-F0D9B2E2C2D8}" type="datetime1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Bruno Ribeiro - On the Design of Methods to Estimate Network Characteristics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27314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72257"/>
            <a:ext cx="8229600" cy="4989739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3EC58F-BF7A-4EF3-B112-69AFCD991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84489" y="10579"/>
            <a:ext cx="387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(c) 2014, Bruno Ribeiro:  </a:t>
            </a:r>
            <a:r>
              <a:rPr lang="en-US" sz="1400" dirty="0" err="1" smtClean="0"/>
              <a:t>www.cs.cmu.edu</a:t>
            </a:r>
            <a:r>
              <a:rPr lang="en-US" sz="1400" dirty="0" smtClean="0"/>
              <a:t>/~</a:t>
            </a:r>
            <a:r>
              <a:rPr lang="en-US" sz="1400" dirty="0" err="1" smtClean="0"/>
              <a:t>ribeiro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FF"/>
          </a:solidFill>
          <a:effectLst/>
          <a:latin typeface="Gill Sans MT"/>
          <a:ea typeface="+mj-ea"/>
          <a:cs typeface="Gill Sans Light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39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53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emf"/><Relationship Id="rId4" Type="http://schemas.openxmlformats.org/officeDocument/2006/relationships/customXml" Target="../ink/ink3.xml"/><Relationship Id="rId330" Type="http://schemas.openxmlformats.org/officeDocument/2006/relationships/image" Target="../media/image530.emf"/><Relationship Id="rId331" Type="http://schemas.openxmlformats.org/officeDocument/2006/relationships/customXml" Target="../ink/ink6.xml"/><Relationship Id="rId187" Type="http://schemas.openxmlformats.org/officeDocument/2006/relationships/customXml" Target="../ink/ink4.xml"/><Relationship Id="rId310" Type="http://schemas.openxmlformats.org/officeDocument/2006/relationships/image" Target="../media/image430.emf"/><Relationship Id="rId311" Type="http://schemas.openxmlformats.org/officeDocument/2006/relationships/customXml" Target="../ink/ink5.xml"/><Relationship Id="rId186" Type="http://schemas.openxmlformats.org/officeDocument/2006/relationships/image" Target="../media/image102.emf"/><Relationship Id="rId35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emf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7" Type="http://schemas.openxmlformats.org/officeDocument/2006/relationships/image" Target="../media/image280.emf"/><Relationship Id="rId5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253998"/>
            <a:ext cx="7772400" cy="1829761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en-US" sz="3200" i="1" dirty="0"/>
              <a:t>The Socio-monetary Incentives of Online Social Network </a:t>
            </a:r>
            <a:r>
              <a:rPr lang="en-US" sz="3200" i="1" dirty="0" smtClean="0"/>
              <a:t>Malware </a:t>
            </a:r>
            <a:r>
              <a:rPr lang="en-US" sz="3200" i="1" dirty="0"/>
              <a:t>Campaigns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221" y="2285465"/>
            <a:ext cx="8438444" cy="3511043"/>
          </a:xfrm>
        </p:spPr>
        <p:txBody>
          <a:bodyPr>
            <a:normAutofit/>
          </a:bodyPr>
          <a:lstStyle/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Ting-Kai Huang (Google)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Bruno Ribeiro (Carnegie Mellon University)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/>
              <a:t>Harsha M. Madhyastha (University of </a:t>
            </a:r>
            <a:r>
              <a:rPr lang="en-US" sz="2000" dirty="0"/>
              <a:t>Michigan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Michalis Faloutsos (University of New Mexico)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b="1" dirty="0" smtClean="0"/>
              <a:t>Conference on Online Social Networks</a:t>
            </a:r>
            <a:br>
              <a:rPr lang="en-US" sz="2000" b="1" dirty="0" smtClean="0"/>
            </a:br>
            <a:r>
              <a:rPr lang="en-US" sz="2000" b="1" dirty="0" smtClean="0"/>
              <a:t>Dublin, Ireland</a:t>
            </a:r>
            <a:endParaRPr lang="en-US" sz="2000" b="1" dirty="0"/>
          </a:p>
          <a:p>
            <a:pPr algn="ctr"/>
            <a:r>
              <a:rPr lang="en-US" sz="2000" b="1" dirty="0" smtClean="0"/>
              <a:t>October 2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4" y="6098698"/>
            <a:ext cx="957428" cy="4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896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Classifying Facebook </a:t>
            </a:r>
            <a:r>
              <a:rPr lang="en-US" sz="3000" dirty="0"/>
              <a:t>m</a:t>
            </a:r>
            <a:r>
              <a:rPr lang="en-US" sz="3000" dirty="0" smtClean="0"/>
              <a:t>alware incentives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47544"/>
            <a:ext cx="7920319" cy="49895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Our Facebook data:</a:t>
            </a:r>
          </a:p>
          <a:p>
            <a:pPr lvl="1"/>
            <a:r>
              <a:rPr lang="en-US" sz="2000" dirty="0"/>
              <a:t>111 </a:t>
            </a:r>
            <a:r>
              <a:rPr lang="en-US" sz="2000" dirty="0" smtClean="0"/>
              <a:t>million posts</a:t>
            </a:r>
          </a:p>
          <a:p>
            <a:pPr lvl="1"/>
            <a:r>
              <a:rPr lang="en-US" sz="2000" b="1" dirty="0" smtClean="0"/>
              <a:t>164,000</a:t>
            </a:r>
            <a:r>
              <a:rPr lang="en-US" sz="2000" dirty="0" smtClean="0"/>
              <a:t> malware posts</a:t>
            </a:r>
          </a:p>
          <a:p>
            <a:pPr lvl="1"/>
            <a:r>
              <a:rPr lang="en-US" sz="2000" b="1" dirty="0" smtClean="0"/>
              <a:t>3,100</a:t>
            </a:r>
            <a:r>
              <a:rPr lang="en-US" sz="2000" dirty="0" smtClean="0"/>
              <a:t> distinct malware campaigns</a:t>
            </a:r>
            <a:br>
              <a:rPr lang="en-US" sz="2000" dirty="0" smtClean="0"/>
            </a:br>
            <a:r>
              <a:rPr lang="en-US" sz="2000" dirty="0" smtClean="0"/>
              <a:t>(campaign defined through URL of attack)</a:t>
            </a:r>
          </a:p>
          <a:p>
            <a:pPr lvl="1"/>
            <a:r>
              <a:rPr lang="cs-CZ" sz="2000" b="1" dirty="0"/>
              <a:t>F</a:t>
            </a:r>
            <a:r>
              <a:rPr lang="cs-CZ" sz="2000" b="1" dirty="0" smtClean="0"/>
              <a:t>rom</a:t>
            </a:r>
            <a:r>
              <a:rPr lang="cs-CZ" sz="2000" dirty="0" smtClean="0"/>
              <a:t> 07/2011 </a:t>
            </a:r>
            <a:r>
              <a:rPr lang="cs-CZ" sz="2000" b="1" dirty="0" smtClean="0"/>
              <a:t>to</a:t>
            </a:r>
            <a:r>
              <a:rPr lang="cs-CZ" sz="2000" dirty="0" smtClean="0"/>
              <a:t> 04/2012 </a:t>
            </a:r>
            <a:endParaRPr lang="en-US" sz="2000" dirty="0" smtClean="0"/>
          </a:p>
          <a:p>
            <a:pPr lvl="1"/>
            <a:endParaRPr lang="en-US" sz="1400" dirty="0" smtClean="0"/>
          </a:p>
          <a:p>
            <a:r>
              <a:rPr lang="en-US" sz="2400" dirty="0" smtClean="0"/>
              <a:t>Mechanical Turk to classify incentives</a:t>
            </a:r>
            <a:endParaRPr lang="en-US" sz="2400" dirty="0"/>
          </a:p>
          <a:p>
            <a:pPr lvl="1"/>
            <a:endParaRPr lang="en-US" sz="2000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B9A8-E0FD-294D-8BCE-EA4036FBA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57" y="4283191"/>
            <a:ext cx="2366938" cy="2348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027" y="4205235"/>
            <a:ext cx="2504641" cy="250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5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lassifying the incentives in malware posts</a:t>
            </a:r>
          </a:p>
          <a:p>
            <a:pPr marL="109728" indent="0"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1800" i="1" dirty="0" smtClean="0"/>
              <a:t>“Some </a:t>
            </a:r>
            <a:r>
              <a:rPr lang="en-US" sz="1800" i="1" dirty="0"/>
              <a:t>People will dominate all the games and some are doomed to remain losers their whole life (sic): ⟨link</a:t>
            </a:r>
            <a:r>
              <a:rPr lang="en-US" sz="1800" i="1" dirty="0" smtClean="0"/>
              <a:t>⟩”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ocial incentive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i="1" dirty="0" smtClean="0"/>
              <a:t>“NEW </a:t>
            </a:r>
            <a:r>
              <a:rPr lang="en-US" sz="1800" i="1" dirty="0"/>
              <a:t>GAME NOTICE! Come check out the awesome new </a:t>
            </a:r>
            <a:r>
              <a:rPr lang="en-US" sz="1800" i="1" dirty="0" smtClean="0"/>
              <a:t>contest </a:t>
            </a:r>
            <a:r>
              <a:rPr lang="en-US" sz="1800" i="1" dirty="0"/>
              <a:t>that is available, you could win a Kindle Fire. Start </a:t>
            </a:r>
            <a:r>
              <a:rPr lang="en-US" sz="1800" i="1" dirty="0" err="1"/>
              <a:t>playing⟨here</a:t>
            </a:r>
            <a:r>
              <a:rPr lang="en-US" sz="1800" i="1" dirty="0" smtClean="0"/>
              <a:t>⟩” 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m</a:t>
            </a:r>
            <a:r>
              <a:rPr lang="en-US" sz="1800" b="1" dirty="0" smtClean="0">
                <a:solidFill>
                  <a:srgbClr val="0070C0"/>
                </a:solidFill>
              </a:rPr>
              <a:t>onetary incentive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smtClean="0"/>
              <a:t>“CONTEST </a:t>
            </a:r>
            <a:r>
              <a:rPr lang="en-US" sz="1800" dirty="0"/>
              <a:t>UPDATE: Currently in 10246th place in The Daily </a:t>
            </a:r>
            <a:r>
              <a:rPr lang="en-US" sz="1800" dirty="0" err="1"/>
              <a:t>Addi’s</a:t>
            </a:r>
            <a:r>
              <a:rPr lang="en-US" sz="1800" dirty="0"/>
              <a:t> Gem Swap II contest to win a 16GB iPad2. Think you can do better? You should give it a try ⟨here</a:t>
            </a:r>
            <a:r>
              <a:rPr lang="en-US" sz="1800" dirty="0" smtClean="0"/>
              <a:t>⟩” 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</a:rPr>
              <a:t>ocio-monetary incentive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alware 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1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7053"/>
            <a:ext cx="8229600" cy="470833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Results: “Social” is favorite incentive of developers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6964" y="5587071"/>
            <a:ext cx="8190072" cy="1036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 </a:t>
            </a:r>
            <a:endParaRPr lang="en-US" sz="24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750343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4-02-13 at 5.54.2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82" y="3760246"/>
            <a:ext cx="6576915" cy="3050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Facebook incentive popularity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545"/>
            <a:ext cx="4558076" cy="18321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Developers may know something?!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49491740"/>
              </p:ext>
            </p:extLst>
          </p:nvPr>
        </p:nvGraphicFramePr>
        <p:xfrm>
          <a:off x="4853840" y="1013927"/>
          <a:ext cx="3917736" cy="274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7200" y="3781768"/>
            <a:ext cx="4558076" cy="15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Illustrative </a:t>
            </a:r>
            <a:br>
              <a:rPr lang="en-US" u="sng" dirty="0" smtClean="0"/>
            </a:br>
            <a:r>
              <a:rPr lang="en-US" u="sng" dirty="0" smtClean="0"/>
              <a:t>examples: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6778" y="5159582"/>
            <a:ext cx="2174004" cy="87782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b="0" i="0" kern="1200">
                <a:solidFill>
                  <a:schemeClr val="tx1"/>
                </a:solidFill>
                <a:latin typeface="Gill Sans Light"/>
                <a:ea typeface="ＭＳ Ｐゴシック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Which incentive most effective?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B9A8-E0FD-294D-8BCE-EA4036FBA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77156" y="3949605"/>
            <a:ext cx="774893" cy="2475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42110" y="4683146"/>
            <a:ext cx="687068" cy="1673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22756" y="4641487"/>
            <a:ext cx="687068" cy="1673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3666" y="3605514"/>
            <a:ext cx="8899366" cy="31675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5" y="2289931"/>
            <a:ext cx="3716785" cy="2874571"/>
          </a:xfrm>
          <a:prstGeom prst="rect">
            <a:avLst/>
          </a:prstGeom>
        </p:spPr>
      </p:pic>
      <p:pic>
        <p:nvPicPr>
          <p:cNvPr id="50" name="Picture 49" descr="incentive_duration_m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" y="2227230"/>
            <a:ext cx="3671590" cy="2937272"/>
          </a:xfrm>
          <a:prstGeom prst="rect">
            <a:avLst/>
          </a:prstGeom>
        </p:spPr>
      </p:pic>
      <p:pic>
        <p:nvPicPr>
          <p:cNvPr id="51" name="Picture 50" descr="incentive_duration_monso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" y="2227230"/>
            <a:ext cx="3671590" cy="2937272"/>
          </a:xfrm>
          <a:prstGeom prst="rect">
            <a:avLst/>
          </a:prstGeom>
        </p:spPr>
      </p:pic>
      <p:pic>
        <p:nvPicPr>
          <p:cNvPr id="52" name="Picture 51" descr="incentive_duration_monsocbo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" y="2227230"/>
            <a:ext cx="3671590" cy="29372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968" y="1302544"/>
            <a:ext cx="8229600" cy="51054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 over all 3,100 campaigns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Incentive efficiency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5092590"/>
            <a:ext cx="8190072" cy="1036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499308"/>
            <a:ext cx="729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socio-monetary &gt;</a:t>
            </a:r>
            <a:r>
              <a:rPr lang="en-US" sz="3600" baseline="-25000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st</a:t>
            </a:r>
            <a:r>
              <a:rPr lang="en-US" sz="36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 monetary or social</a:t>
            </a:r>
            <a:endParaRPr lang="en-US" sz="36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66582" y="38874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Duration</a:t>
            </a:r>
            <a:endParaRPr lang="en-US" sz="1800" kern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476978" y="3887829"/>
            <a:ext cx="21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Reach</a:t>
            </a:r>
            <a:endParaRPr lang="en-US" sz="1800" kern="1200" dirty="0">
              <a:solidFill>
                <a:schemeClr val="tx1"/>
              </a:solidFill>
              <a:latin typeface="Gill Sans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54" y="3007505"/>
            <a:ext cx="1527202" cy="2039186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4098527" y="1620397"/>
            <a:ext cx="1828800" cy="1225296"/>
          </a:xfrm>
          <a:prstGeom prst="cloudCallout">
            <a:avLst>
              <a:gd name="adj1" fmla="val -19250"/>
              <a:gd name="adj2" fmla="val 743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Gill Sans Light"/>
              </a:rPr>
              <a:t>?</a:t>
            </a:r>
            <a:endParaRPr lang="en-US" dirty="0">
              <a:latin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7053" y="4934635"/>
            <a:ext cx="13878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1384" y="4866333"/>
            <a:ext cx="1765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nfected users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350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" grpId="0"/>
      <p:bldP spid="103" grpId="0"/>
      <p:bldP spid="14" grpId="0" animBg="1"/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Socio-monetary ~ monetary?</a:t>
            </a:r>
            <a:endParaRPr lang="en-US" dirty="0"/>
          </a:p>
        </p:txBody>
      </p:sp>
      <p:graphicFrame>
        <p:nvGraphicFramePr>
          <p:cNvPr id="5" name="Content Placeholder 12"/>
          <p:cNvGraphicFramePr>
            <a:graphicFrameLocks/>
          </p:cNvGraphicFramePr>
          <p:nvPr>
            <p:extLst/>
          </p:nvPr>
        </p:nvGraphicFramePr>
        <p:xfrm>
          <a:off x="412380" y="1218857"/>
          <a:ext cx="8234892" cy="24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78"/>
                <a:gridCol w="2026392"/>
                <a:gridCol w="1829092"/>
                <a:gridCol w="2058630"/>
              </a:tblGrid>
              <a:tr h="36961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Computer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Internet “viral”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96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995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with diverse host population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44850" y="3704512"/>
            <a:ext cx="374650" cy="556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05300" y="3704512"/>
            <a:ext cx="351526" cy="556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609597"/>
              </p:ext>
            </p:extLst>
          </p:nvPr>
        </p:nvGraphicFramePr>
        <p:xfrm>
          <a:off x="787400" y="4254500"/>
          <a:ext cx="7267388" cy="24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495550"/>
                <a:gridCol w="2523938"/>
              </a:tblGrid>
              <a:tr h="36961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OSN Malware</a:t>
                      </a:r>
                      <a:endParaRPr lang="en-US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96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995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with diverse gene pool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6354313" y="3635894"/>
            <a:ext cx="351526" cy="556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36176" y="1191809"/>
            <a:ext cx="8572499" cy="476523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5650107" y="4936000"/>
            <a:ext cx="299716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Elegant </a:t>
            </a:r>
            <a:r>
              <a:rPr lang="en-US" sz="2400" kern="1200" dirty="0" smtClean="0">
                <a:solidFill>
                  <a:schemeClr val="bg1"/>
                </a:solidFill>
              </a:rPr>
              <a:t>reconciliation of </a:t>
            </a:r>
            <a:r>
              <a:rPr lang="en-US" sz="2400" dirty="0" err="1" smtClean="0">
                <a:solidFill>
                  <a:schemeClr val="bg1"/>
                </a:solidFill>
              </a:rPr>
              <a:t>Heyman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 err="1" smtClean="0">
                <a:solidFill>
                  <a:schemeClr val="bg1"/>
                </a:solidFill>
              </a:rPr>
              <a:t>Ariely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48478" y="5883416"/>
              <a:ext cx="4121640" cy="99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8758" y="5875136"/>
                <a:ext cx="414324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620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38" y="600984"/>
            <a:ext cx="6971921" cy="682625"/>
          </a:xfrm>
        </p:spPr>
        <p:txBody>
          <a:bodyPr/>
          <a:lstStyle/>
          <a:p>
            <a:r>
              <a:rPr lang="en-US" dirty="0" smtClean="0"/>
              <a:t>Mechanics of crop 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38" y="1423756"/>
            <a:ext cx="8229600" cy="5348982"/>
          </a:xfrm>
        </p:spPr>
        <p:txBody>
          <a:bodyPr>
            <a:normAutofit/>
          </a:bodyPr>
          <a:lstStyle/>
          <a:p>
            <a:r>
              <a:rPr lang="en-US" dirty="0" smtClean="0"/>
              <a:t>Resilience of mixed crops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sz="4000" dirty="0"/>
          </a:p>
          <a:p>
            <a:endParaRPr lang="en-US" dirty="0" smtClean="0"/>
          </a:p>
          <a:p>
            <a:r>
              <a:rPr lang="en-US" dirty="0" smtClean="0"/>
              <a:t>Fungi counteracts by becoming </a:t>
            </a:r>
            <a:r>
              <a:rPr lang="en-US" dirty="0"/>
              <a:t>flexible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(but less virulent</a:t>
            </a:r>
            <a:r>
              <a:rPr lang="en-US" sz="2400" dirty="0"/>
              <a:t>) [Chin &amp; Wolfe, 84]</a:t>
            </a:r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Also true for complex systems?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8B9A8-E0FD-294D-8BCE-EA4036FBA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://evolution.berkeley.edu/evolibrary/images/relevance/potato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91" y="2291702"/>
            <a:ext cx="3228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ges.physics.cornell.edu/~myers/teaching/ComputationalMethods/ComputerExercises/Fig/BondPercolation_10_0.4_1.gif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06" y="2092707"/>
            <a:ext cx="2389745" cy="23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973" y="3125467"/>
            <a:ext cx="98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5279" y="3125467"/>
            <a:ext cx="98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2600" y="3629637"/>
            <a:ext cx="22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81750" y="3629637"/>
            <a:ext cx="0" cy="23136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00289" y="3397214"/>
            <a:ext cx="22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00289" y="3854647"/>
            <a:ext cx="2286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25279" y="2009787"/>
            <a:ext cx="3574088" cy="253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47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752603"/>
            <a:ext cx="8229600" cy="2721318"/>
          </a:xfrm>
        </p:spPr>
        <p:txBody>
          <a:bodyPr/>
          <a:lstStyle/>
          <a:p>
            <a:r>
              <a:rPr lang="en-US" sz="2000" dirty="0" smtClean="0"/>
              <a:t>Enron email </a:t>
            </a:r>
            <a:br>
              <a:rPr lang="en-US" sz="2000" dirty="0" smtClean="0"/>
            </a:br>
            <a:r>
              <a:rPr lang="en-US" sz="2000" dirty="0" smtClean="0"/>
              <a:t>network</a:t>
            </a:r>
          </a:p>
          <a:p>
            <a:r>
              <a:rPr lang="en-US" sz="2000" dirty="0" smtClean="0"/>
              <a:t>36,692 nodes</a:t>
            </a:r>
          </a:p>
          <a:p>
            <a:r>
              <a:rPr lang="en-US" sz="2000" dirty="0" smtClean="0"/>
              <a:t>Variant of </a:t>
            </a:r>
            <a:br>
              <a:rPr lang="en-US" sz="2000" dirty="0" smtClean="0"/>
            </a:br>
            <a:r>
              <a:rPr lang="en-US" sz="2000" dirty="0" smtClean="0"/>
              <a:t>SIR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04562" y="6353397"/>
            <a:ext cx="365760" cy="365125"/>
          </a:xfrm>
        </p:spPr>
        <p:txBody>
          <a:bodyPr/>
          <a:lstStyle/>
          <a:p>
            <a:fld id="{F43EC58F-BF7A-4EF3-B112-69AFCD9914F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Epidemics with heterogeneous preferences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737869" y="3537753"/>
            <a:ext cx="4838131" cy="3793687"/>
            <a:chOff x="5398399" y="2999745"/>
            <a:chExt cx="4113022" cy="3174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8399" y="2999745"/>
              <a:ext cx="4113022" cy="31743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24255" y="5355734"/>
              <a:ext cx="14428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p</a:t>
              </a:r>
              <a:endParaRPr lang="en-US" i="1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21" name="Ink 620"/>
              <p14:cNvContentPartPr/>
              <p14:nvPr/>
            </p14:nvContentPartPr>
            <p14:xfrm>
              <a:off x="5653735" y="2920713"/>
              <a:ext cx="1068840" cy="1182240"/>
            </p14:xfrm>
          </p:contentPart>
        </mc:Choice>
        <mc:Fallback xmlns="">
          <p:pic>
            <p:nvPicPr>
              <p:cNvPr id="621" name="Ink 620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43295" y="2914953"/>
                <a:ext cx="1086840" cy="11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" name="Ink 10"/>
              <p14:cNvContentPartPr/>
              <p14:nvPr/>
            </p14:nvContentPartPr>
            <p14:xfrm>
              <a:off x="2509542" y="3161885"/>
              <a:ext cx="4414320" cy="2136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501262" y="3152525"/>
                <a:ext cx="4429800" cy="21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66" name="Ink 265"/>
              <p14:cNvContentPartPr/>
              <p14:nvPr/>
            </p14:nvContentPartPr>
            <p14:xfrm>
              <a:off x="7341078" y="3354078"/>
              <a:ext cx="86760" cy="600887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336758" y="3345437"/>
                <a:ext cx="99720" cy="615648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 rot="16200000">
            <a:off x="1813822" y="4684364"/>
            <a:ext cx="20860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infected users     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57" name="Ink 56"/>
              <p14:cNvContentPartPr/>
              <p14:nvPr/>
            </p14:nvContentPartPr>
            <p14:xfrm>
              <a:off x="4572678" y="3814719"/>
              <a:ext cx="821880" cy="414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4565838" y="3808239"/>
                <a:ext cx="837000" cy="425160"/>
              </a:xfrm>
              <a:prstGeom prst="rect">
                <a:avLst/>
              </a:prstGeom>
            </p:spPr>
          </p:pic>
        </mc:Fallback>
      </mc:AlternateContent>
      <p:pic>
        <p:nvPicPr>
          <p:cNvPr id="60" name="Picture 59"/>
          <p:cNvPicPr>
            <a:picLocks noChangeAspect="1"/>
          </p:cNvPicPr>
          <p:nvPr/>
        </p:nvPicPr>
        <p:blipFill>
          <a:blip r:embed="rId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4" y="1308156"/>
            <a:ext cx="84558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51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37143"/>
            <a:ext cx="8229600" cy="4436777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Completing the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4898"/>
            <a:ext cx="8229600" cy="1009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Malware must cope with diversity of incentives</a:t>
            </a:r>
            <a:endParaRPr lang="en-US" sz="2800" dirty="0"/>
          </a:p>
        </p:txBody>
      </p:sp>
      <p:graphicFrame>
        <p:nvGraphicFramePr>
          <p:cNvPr id="5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213078"/>
              </p:ext>
            </p:extLst>
          </p:nvPr>
        </p:nvGraphicFramePr>
        <p:xfrm>
          <a:off x="1141572" y="3535083"/>
          <a:ext cx="7505700" cy="24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495550"/>
                <a:gridCol w="2762250"/>
              </a:tblGrid>
              <a:tr h="36961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OSN Malware</a:t>
                      </a:r>
                      <a:endParaRPr lang="en-US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96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995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with diverse “gene” pool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401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Labor </a:t>
            </a:r>
            <a:r>
              <a:rPr lang="en-US" sz="2400" dirty="0">
                <a:solidFill>
                  <a:srgbClr val="0070C0"/>
                </a:solidFill>
              </a:rPr>
              <a:t>m</a:t>
            </a:r>
            <a:r>
              <a:rPr lang="en-US" sz="2400" dirty="0" smtClean="0">
                <a:solidFill>
                  <a:srgbClr val="0070C0"/>
                </a:solidFill>
              </a:rPr>
              <a:t>arket incentives</a:t>
            </a:r>
            <a:r>
              <a:rPr lang="en-US" sz="2400" dirty="0" smtClean="0"/>
              <a:t> help understand epidemics on online social networks</a:t>
            </a:r>
          </a:p>
          <a:p>
            <a:endParaRPr lang="en-US" sz="2400" dirty="0" smtClean="0"/>
          </a:p>
          <a:p>
            <a:r>
              <a:rPr lang="en-US" sz="2400" dirty="0"/>
              <a:t>[</a:t>
            </a:r>
            <a:r>
              <a:rPr lang="en-US" sz="2400" dirty="0" err="1"/>
              <a:t>Heyman</a:t>
            </a:r>
            <a:r>
              <a:rPr lang="en-US" sz="2400" dirty="0"/>
              <a:t> &amp; </a:t>
            </a:r>
            <a:r>
              <a:rPr lang="en-US" sz="2400" dirty="0" err="1"/>
              <a:t>Ariely</a:t>
            </a:r>
            <a:r>
              <a:rPr lang="en-US" sz="2400" dirty="0"/>
              <a:t>, 2004] conclusion </a:t>
            </a:r>
            <a:br>
              <a:rPr lang="en-US" sz="2400" dirty="0"/>
            </a:br>
            <a:r>
              <a:rPr lang="en-US" sz="2400" dirty="0"/>
              <a:t>“socio-monetary ≈ monetary” </a:t>
            </a:r>
            <a:r>
              <a:rPr lang="en-US" sz="2400" dirty="0">
                <a:solidFill>
                  <a:srgbClr val="0070C0"/>
                </a:solidFill>
              </a:rPr>
              <a:t>may not be true in networks due to percolation effects</a:t>
            </a:r>
          </a:p>
          <a:p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here can be other explanations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but ours is elegant &amp; fills gap bio </a:t>
            </a:r>
            <a:r>
              <a:rPr lang="en-US" sz="2400" dirty="0" smtClean="0">
                <a:solidFill>
                  <a:srgbClr val="0070C0"/>
                </a:solidFill>
                <a:sym typeface="Symbol" panose="05050102010706020507" pitchFamily="18" charset="2"/>
              </a:rPr>
              <a:t></a:t>
            </a:r>
            <a:r>
              <a:rPr lang="en-US" sz="2400" dirty="0" smtClean="0">
                <a:solidFill>
                  <a:srgbClr val="0070C0"/>
                </a:solidFill>
              </a:rPr>
              <a:t> techno viruses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000" i="1" dirty="0" smtClean="0"/>
              <a:t>we didn't get university approval for our “malware epidemic” experiment</a:t>
            </a:r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226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818357"/>
              </p:ext>
            </p:extLst>
          </p:nvPr>
        </p:nvGraphicFramePr>
        <p:xfrm>
          <a:off x="417672" y="3395365"/>
          <a:ext cx="8229971" cy="266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91"/>
                <a:gridCol w="2025181"/>
                <a:gridCol w="1827999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Computer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Internet “viral”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42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7807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with diverse “gene” pool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8656"/>
            <a:ext cx="8229600" cy="1009022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Tech “Virus”  x  Bio Virus</a:t>
            </a:r>
            <a:endParaRPr lang="en-US" i="1" dirty="0">
              <a:latin typeface="Gill Sans Ligh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4132" y="1264204"/>
            <a:ext cx="8232668" cy="14789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b="0" i="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000" i="1" dirty="0" smtClean="0"/>
              <a:t>In 1983 Cohen uses </a:t>
            </a:r>
            <a:r>
              <a:rPr lang="en-US" sz="2000" i="1" dirty="0"/>
              <a:t>the term “virus” </a:t>
            </a:r>
            <a:r>
              <a:rPr lang="en-US" sz="2000" i="1" dirty="0" smtClean="0"/>
              <a:t>to describe a </a:t>
            </a:r>
            <a:br>
              <a:rPr lang="en-US" sz="2000" i="1" dirty="0" smtClean="0"/>
            </a:br>
            <a:r>
              <a:rPr lang="en-US" sz="2000" i="1" dirty="0" smtClean="0"/>
              <a:t>self-replicating computer program</a:t>
            </a:r>
            <a:endParaRPr lang="en-US" sz="2000" i="1" dirty="0"/>
          </a:p>
          <a:p>
            <a:pPr marL="109728" indent="0">
              <a:buNone/>
            </a:pP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“</a:t>
            </a:r>
            <a:r>
              <a:rPr lang="en-US" sz="2000" i="1" dirty="0" smtClean="0">
                <a:solidFill>
                  <a:srgbClr val="0070C0"/>
                </a:solidFill>
              </a:rPr>
              <a:t>Recently” added: Viral Marketing, Memes (1976), Viral Videos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919" y="3751695"/>
            <a:ext cx="2286000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4919" y="3781168"/>
            <a:ext cx="5047735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0857" y="4546761"/>
            <a:ext cx="2286000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36857" y="4497859"/>
            <a:ext cx="5047735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250857" y="5452657"/>
            <a:ext cx="2286000" cy="58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49295" y="3309552"/>
            <a:ext cx="5685337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36857" y="5403755"/>
            <a:ext cx="5047735" cy="71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0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1368521"/>
            <a:ext cx="2844488" cy="2199934"/>
          </a:xfrm>
          <a:prstGeom prst="rect">
            <a:avLst/>
          </a:prstGeom>
        </p:spPr>
      </p:pic>
      <p:pic>
        <p:nvPicPr>
          <p:cNvPr id="6" name="Picture 5" descr="incentive_duration_monsocbot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9" y="1305819"/>
            <a:ext cx="2809900" cy="2247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57" y="4669007"/>
            <a:ext cx="1527202" cy="203918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222317" y="3486504"/>
            <a:ext cx="2007113" cy="1163736"/>
          </a:xfrm>
          <a:prstGeom prst="cloudCallout">
            <a:avLst>
              <a:gd name="adj1" fmla="val -19250"/>
              <a:gd name="adj2" fmla="val 743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Incentive Percolation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63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OSN Malware</a:t>
            </a:r>
            <a:endParaRPr lang="en-US" dirty="0"/>
          </a:p>
        </p:txBody>
      </p:sp>
      <p:graphicFrame>
        <p:nvGraphicFramePr>
          <p:cNvPr id="5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675693"/>
              </p:ext>
            </p:extLst>
          </p:nvPr>
        </p:nvGraphicFramePr>
        <p:xfrm>
          <a:off x="412380" y="1218857"/>
          <a:ext cx="8234892" cy="24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778"/>
                <a:gridCol w="2026392"/>
                <a:gridCol w="1829092"/>
                <a:gridCol w="2058630"/>
              </a:tblGrid>
              <a:tr h="36961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Computer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Internet “viral”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96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995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with diverse gene pool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244850" y="3704512"/>
            <a:ext cx="374650" cy="556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05300" y="3704512"/>
            <a:ext cx="351526" cy="5563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677402"/>
              </p:ext>
            </p:extLst>
          </p:nvPr>
        </p:nvGraphicFramePr>
        <p:xfrm>
          <a:off x="787400" y="4254500"/>
          <a:ext cx="7505700" cy="24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/>
                <a:gridCol w="2495550"/>
                <a:gridCol w="2762250"/>
              </a:tblGrid>
              <a:tr h="36961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OSN Malware</a:t>
                      </a:r>
                      <a:endParaRPr lang="en-US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Biological virus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966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-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3995"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-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65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with diverse gene pool</a:t>
                      </a:r>
                      <a:endParaRPr lang="en-US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-</a:t>
                      </a:r>
                      <a:endParaRPr lang="en-US" sz="3200" b="0" dirty="0" smtClean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3200" b="0" dirty="0" smtClean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67160" y="4676239"/>
            <a:ext cx="7073899" cy="57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0942" y="5348724"/>
            <a:ext cx="8142167" cy="57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4633" y="6201570"/>
            <a:ext cx="8142167" cy="57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54313" y="3635894"/>
            <a:ext cx="351526" cy="556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373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2099"/>
            <a:ext cx="8229600" cy="4911821"/>
          </a:xfrm>
        </p:spPr>
        <p:txBody>
          <a:bodyPr/>
          <a:lstStyle/>
          <a:p>
            <a:r>
              <a:rPr lang="en-US" dirty="0" smtClean="0"/>
              <a:t>Spreads through clickjacking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 Malware replication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354" y="2581436"/>
            <a:ext cx="5633604" cy="3231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9354" y="2581436"/>
            <a:ext cx="5633604" cy="2763077"/>
            <a:chOff x="0" y="2242739"/>
            <a:chExt cx="9144000" cy="3701924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531328" y="4156437"/>
              <a:ext cx="4537879" cy="1574345"/>
            </a:xfrm>
            <a:prstGeom prst="rect">
              <a:avLst/>
            </a:prstGeom>
            <a:ln>
              <a:noFill/>
            </a:ln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buNone/>
              </a:pPr>
              <a:r>
                <a:rPr lang="en-US" sz="1600" dirty="0"/>
                <a:t>Play as Game to win a </a:t>
              </a:r>
              <a:r>
                <a:rPr lang="en-US" sz="1600" b="1" dirty="0">
                  <a:solidFill>
                    <a:srgbClr val="FF0000"/>
                  </a:solidFill>
                </a:rPr>
                <a:t>FREE iPad2</a:t>
              </a:r>
              <a:r>
                <a:rPr lang="en-US" sz="1600" dirty="0"/>
                <a:t>! </a:t>
              </a:r>
            </a:p>
            <a:p>
              <a:pPr marL="0" indent="0">
                <a:buNone/>
              </a:pPr>
              <a:r>
                <a:rPr lang="en-US" sz="1600" dirty="0"/>
                <a:t>Play NOW: </a:t>
              </a:r>
              <a:r>
                <a:rPr lang="en-US" sz="1600" dirty="0">
                  <a:solidFill>
                    <a:srgbClr val="0000FF"/>
                  </a:solidFill>
                </a:rPr>
                <a:t>http://fungame.info </a:t>
              </a:r>
            </a:p>
            <a:p>
              <a:pPr marL="0" indent="0">
                <a:buFont typeface="Wingdings 3"/>
                <a:buNone/>
              </a:pPr>
              <a:endParaRPr lang="en-US" sz="1600" dirty="0" smtClean="0">
                <a:solidFill>
                  <a:srgbClr val="0000FF"/>
                </a:solidFill>
              </a:endParaRPr>
            </a:p>
            <a:p>
              <a:pPr marL="0" indent="0">
                <a:buFont typeface="Wingdings 3"/>
                <a:buNone/>
              </a:pPr>
              <a:endParaRPr lang="en-US" sz="1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329" y="3733077"/>
              <a:ext cx="635000" cy="635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44557" y="5667664"/>
              <a:ext cx="1685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Like    Comment    Share </a:t>
              </a:r>
            </a:p>
          </p:txBody>
        </p:sp>
        <p:pic>
          <p:nvPicPr>
            <p:cNvPr id="10" name="Picture 9" descr="Screen Shot 2012-12-08 at 5.22.12 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42739"/>
              <a:ext cx="9144000" cy="13710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1" y="2846679"/>
              <a:ext cx="767064" cy="7670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5029" y="3005437"/>
              <a:ext cx="1549238" cy="3711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John 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Smith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4557" y="3736109"/>
              <a:ext cx="13774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Michael Smith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75925"/>
              </p:ext>
            </p:extLst>
          </p:nvPr>
        </p:nvGraphicFramePr>
        <p:xfrm>
          <a:off x="6121400" y="2581436"/>
          <a:ext cx="3098800" cy="25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113"/>
                <a:gridCol w="1489687"/>
              </a:tblGrid>
              <a:tr h="372133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OSN Malware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02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8998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650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with diverse gene pool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78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3"/>
          <a:stretch/>
        </p:blipFill>
        <p:spPr>
          <a:xfrm>
            <a:off x="457200" y="2399109"/>
            <a:ext cx="4215225" cy="4394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0bfuscat1on to fool Facebook’s </a:t>
            </a:r>
            <a:br>
              <a:rPr lang="en-US" dirty="0" smtClean="0"/>
            </a:br>
            <a:r>
              <a:rPr lang="en-US" dirty="0" smtClean="0"/>
              <a:t>spam detection engine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OSN Malware mutations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37394"/>
              </p:ext>
            </p:extLst>
          </p:nvPr>
        </p:nvGraphicFramePr>
        <p:xfrm>
          <a:off x="5264150" y="2717801"/>
          <a:ext cx="3086100" cy="262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18"/>
                <a:gridCol w="1483582"/>
              </a:tblGrid>
              <a:tr h="376254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Gill Sans Light"/>
                        </a:rPr>
                        <a:t>OSN Malware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29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self-replicating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182">
                <a:tc>
                  <a:txBody>
                    <a:bodyPr/>
                    <a:lstStyle/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mutates to fool defenses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6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copes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Gill Sans Light"/>
                        </a:rPr>
                        <a:t> with diverse gene pool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Gill Sans Light"/>
                          <a:sym typeface="Wingdings" panose="05000000000000000000" pitchFamily="2" charset="2"/>
                        </a:rPr>
                        <a:t>?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Gill Sans Ligh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704850" y="4032250"/>
            <a:ext cx="4197350" cy="2740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8713" y="5822576"/>
            <a:ext cx="2721375" cy="3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0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552" y="1885977"/>
            <a:ext cx="8229600" cy="3694963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someone retweet?</a:t>
            </a:r>
          </a:p>
          <a:p>
            <a:endParaRPr lang="en-US" dirty="0"/>
          </a:p>
          <a:p>
            <a:r>
              <a:rPr lang="en-US" dirty="0" smtClean="0"/>
              <a:t>What makes people forward videos?</a:t>
            </a:r>
          </a:p>
          <a:p>
            <a:endParaRPr lang="en-US" dirty="0" smtClean="0"/>
          </a:p>
          <a:p>
            <a:endParaRPr lang="en-US" dirty="0"/>
          </a:p>
          <a:p>
            <a:pPr marL="109728" indent="0" algn="ctr">
              <a:buNone/>
            </a:pPr>
            <a:r>
              <a:rPr lang="en-US" i="1" dirty="0" smtClean="0"/>
              <a:t>Understanding </a:t>
            </a:r>
            <a:r>
              <a:rPr lang="en-US" i="1" dirty="0" smtClean="0">
                <a:solidFill>
                  <a:srgbClr val="0000FF"/>
                </a:solidFill>
              </a:rPr>
              <a:t>what drives</a:t>
            </a:r>
            <a:r>
              <a:rPr lang="en-US" i="1" dirty="0" smtClean="0"/>
              <a:t> OSN malware cascades may help us create </a:t>
            </a:r>
            <a:r>
              <a:rPr lang="en-US" i="1" smtClean="0"/>
              <a:t>better models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159" y="749197"/>
            <a:ext cx="8229600" cy="1009022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people click on posted links?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570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216621"/>
          </a:xfrm>
        </p:spPr>
        <p:txBody>
          <a:bodyPr/>
          <a:lstStyle/>
          <a:p>
            <a:pPr marL="109728" indent="0">
              <a:buNone/>
            </a:pPr>
            <a:r>
              <a:rPr lang="en-US" sz="2400" b="1" dirty="0" smtClean="0"/>
              <a:t>Behavioral Economics has answers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BE studies what gets people to do something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Heyman &amp; </a:t>
            </a:r>
            <a:r>
              <a:rPr lang="en-US" sz="2400" dirty="0" err="1" smtClean="0"/>
              <a:t>Ariely</a:t>
            </a:r>
            <a:r>
              <a:rPr lang="en-US" sz="2400" dirty="0" smtClean="0"/>
              <a:t> Labor Markets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Social incentives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Monetary incentives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people do things?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23" y="2432462"/>
            <a:ext cx="898248" cy="13424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89094" y="4126279"/>
            <a:ext cx="4726284" cy="2581835"/>
            <a:chOff x="0" y="2242739"/>
            <a:chExt cx="9144000" cy="433016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531328" y="4156437"/>
              <a:ext cx="4537879" cy="1574345"/>
            </a:xfrm>
            <a:prstGeom prst="rect">
              <a:avLst/>
            </a:prstGeom>
            <a:ln>
              <a:noFill/>
            </a:ln>
          </p:spPr>
          <p:txBody>
            <a:bodyPr vert="horz">
              <a:normAutofit fontScale="92500" lnSpcReduction="2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buFont typeface="Wingdings 3"/>
                <a:buNone/>
              </a:pPr>
              <a:r>
                <a:rPr lang="en-US" sz="1600" dirty="0" smtClean="0"/>
                <a:t>Play a Game to win a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FREE iPad2</a:t>
              </a:r>
              <a:r>
                <a:rPr lang="en-US" sz="1600" dirty="0" smtClean="0"/>
                <a:t>! </a:t>
              </a:r>
            </a:p>
            <a:p>
              <a:pPr marL="0" indent="0">
                <a:buFont typeface="Wingdings 3"/>
                <a:buNone/>
              </a:pPr>
              <a:r>
                <a:rPr lang="en-US" sz="1600" dirty="0" smtClean="0"/>
                <a:t>Play NOW: </a:t>
              </a:r>
              <a:r>
                <a:rPr lang="en-US" sz="1600" dirty="0" smtClean="0">
                  <a:solidFill>
                    <a:srgbClr val="0000FF"/>
                  </a:solidFill>
                </a:rPr>
                <a:t>http://fungame.info </a:t>
              </a:r>
            </a:p>
            <a:p>
              <a:pPr marL="0" indent="0">
                <a:buFont typeface="Wingdings 3"/>
                <a:buNone/>
              </a:pPr>
              <a:endParaRPr lang="en-US" sz="16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329" y="3733077"/>
              <a:ext cx="635000" cy="6350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544557" y="5667664"/>
              <a:ext cx="16850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Like    Comment    Share </a:t>
              </a:r>
            </a:p>
          </p:txBody>
        </p:sp>
        <p:pic>
          <p:nvPicPr>
            <p:cNvPr id="19" name="Picture 18" descr="Screen Shot 2012-12-08 at 5.22.12 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42739"/>
              <a:ext cx="9144000" cy="137100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451" y="2846679"/>
              <a:ext cx="767064" cy="76706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45029" y="3005437"/>
              <a:ext cx="1549238" cy="37111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John 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Smith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44557" y="3736109"/>
              <a:ext cx="13774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Michael Smith</a:t>
              </a:r>
              <a:endParaRPr lang="en-US" sz="1600" dirty="0">
                <a:solidFill>
                  <a:srgbClr val="0000FF"/>
                </a:solidFill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285451" y="5316423"/>
              <a:ext cx="2211025" cy="1256477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b="0" i="0" kern="1200">
                  <a:solidFill>
                    <a:schemeClr val="tx1"/>
                  </a:solidFill>
                  <a:latin typeface="Gill Sans Light"/>
                  <a:ea typeface="+mn-ea"/>
                  <a:cs typeface="Gill Sans Light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buFont typeface="Wingdings 3"/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monetary incentive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356538" y="4730225"/>
              <a:ext cx="1188020" cy="100055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30968" y="1702750"/>
            <a:ext cx="8461094" cy="215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1602" y="4096391"/>
            <a:ext cx="8461094" cy="244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2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[Heyman &amp; </a:t>
            </a:r>
            <a:r>
              <a:rPr lang="en-US" sz="2400" dirty="0" err="1" smtClean="0"/>
              <a:t>Ariely</a:t>
            </a:r>
            <a:r>
              <a:rPr lang="en-US" sz="2400" dirty="0" smtClean="0"/>
              <a:t>, 2004] </a:t>
            </a:r>
            <a:r>
              <a:rPr lang="en-US" sz="2400" dirty="0"/>
              <a:t>e</a:t>
            </a:r>
            <a:r>
              <a:rPr lang="en-US" sz="2400" dirty="0" smtClean="0"/>
              <a:t>xperiments: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Social incentive (“get friends to work for you”)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Monetary incentive (“pay people to work for you`”)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What about mixed socio-monetary incentives?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Heyman &amp; </a:t>
            </a:r>
            <a:r>
              <a:rPr lang="en-US" dirty="0" err="1" smtClean="0"/>
              <a:t>Ariely</a:t>
            </a:r>
            <a:r>
              <a:rPr lang="en-US" dirty="0" smtClean="0"/>
              <a:t> Labor Markets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7" y="3283921"/>
            <a:ext cx="2889498" cy="20597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-1570" r="9774" b="12583"/>
          <a:stretch/>
        </p:blipFill>
        <p:spPr>
          <a:xfrm>
            <a:off x="6610516" y="5071661"/>
            <a:ext cx="659230" cy="883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8287" y="4052187"/>
            <a:ext cx="36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66055" y="5382584"/>
            <a:ext cx="36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678" y="3935676"/>
            <a:ext cx="1519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en-US" sz="2800" dirty="0" smtClean="0"/>
              <a:t>   </a:t>
            </a:r>
            <a:r>
              <a:rPr lang="en-US" sz="4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3" name="Curved Connector 12"/>
          <p:cNvCxnSpPr>
            <a:stCxn id="7" idx="3"/>
            <a:endCxn id="10" idx="1"/>
          </p:cNvCxnSpPr>
          <p:nvPr/>
        </p:nvCxnSpPr>
        <p:spPr>
          <a:xfrm>
            <a:off x="5306119" y="4313798"/>
            <a:ext cx="659936" cy="133039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6" y="3636402"/>
            <a:ext cx="1416703" cy="13547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327263" y="5159302"/>
            <a:ext cx="123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 </a:t>
            </a:r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7231" y="5730534"/>
            <a:ext cx="349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</a:rPr>
              <a:t>Socio-monetary incentive  ≈ Monetary incentive</a:t>
            </a:r>
            <a:endParaRPr lang="en-US" sz="2000" kern="1200" dirty="0">
              <a:solidFill>
                <a:schemeClr val="tx1"/>
              </a:solidFill>
              <a:latin typeface="Gill Sans Ligh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20" y="4793926"/>
            <a:ext cx="1527202" cy="2039186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5167485" y="3480305"/>
            <a:ext cx="2454954" cy="1124560"/>
          </a:xfrm>
          <a:prstGeom prst="cloudCallout">
            <a:avLst>
              <a:gd name="adj1" fmla="val -19250"/>
              <a:gd name="adj2" fmla="val 743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Money speaks louder than social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18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/>
      <p:bldP spid="14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7672" y="471539"/>
            <a:ext cx="8229600" cy="10090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Labor Market view of malware cascades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" name="Ink 163"/>
              <p14:cNvContentPartPr/>
              <p14:nvPr/>
            </p14:nvContentPartPr>
            <p14:xfrm>
              <a:off x="3512708" y="-3370586"/>
              <a:ext cx="65880" cy="3060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00108" y="-3383186"/>
                <a:ext cx="91080" cy="5580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6" y="1907024"/>
            <a:ext cx="8907028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87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Presentation.thmx</Template>
  <TotalTime>10501</TotalTime>
  <Words>824</Words>
  <Application>Microsoft Macintosh PowerPoint</Application>
  <PresentationFormat>On-screen Show (4:3)</PresentationFormat>
  <Paragraphs>262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Presentation</vt:lpstr>
      <vt:lpstr>The Socio-monetary Incentives of Online Social Network Malware Campaigns </vt:lpstr>
      <vt:lpstr>Tech “Virus”  x  Bio Virus</vt:lpstr>
      <vt:lpstr>OSN Malware</vt:lpstr>
      <vt:lpstr>OSN Malware replication</vt:lpstr>
      <vt:lpstr>OSN Malware mutations</vt:lpstr>
      <vt:lpstr>What makes people click on posted links?</vt:lpstr>
      <vt:lpstr>What makes people do things?</vt:lpstr>
      <vt:lpstr>Heyman &amp; Ariely Labor Markets</vt:lpstr>
      <vt:lpstr>A Labor Market view of malware cascades</vt:lpstr>
      <vt:lpstr>Classifying Facebook malware incentives</vt:lpstr>
      <vt:lpstr>Malware incentives</vt:lpstr>
      <vt:lpstr>Results: “Social” is favorite incentive of developers</vt:lpstr>
      <vt:lpstr>Facebook incentive popularity</vt:lpstr>
      <vt:lpstr>Results: Incentive efficiency</vt:lpstr>
      <vt:lpstr>Socio-monetary ~ monetary?</vt:lpstr>
      <vt:lpstr>Mechanics of crop epidemics</vt:lpstr>
      <vt:lpstr>Epidemics with heterogeneous preferences</vt:lpstr>
      <vt:lpstr>Malware must cope with diversity of incentives</vt:lpstr>
      <vt:lpstr>Conclusions</vt:lpstr>
      <vt:lpstr>Thank you!</vt:lpstr>
    </vt:vector>
  </TitlesOfParts>
  <Company>UMass -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Socio-monetary Incentives of Online Social Network Malware Campaigns</dc:title>
  <dc:creator>Bruno Ribeiro</dc:creator>
  <cp:lastModifiedBy>Bruno Ribeiro</cp:lastModifiedBy>
  <cp:revision>1151</cp:revision>
  <cp:lastPrinted>2013-10-31T18:59:57Z</cp:lastPrinted>
  <dcterms:created xsi:type="dcterms:W3CDTF">2013-10-31T14:32:44Z</dcterms:created>
  <dcterms:modified xsi:type="dcterms:W3CDTF">2014-10-22T17:15:38Z</dcterms:modified>
</cp:coreProperties>
</file>