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40"/>
  </p:notesMasterIdLst>
  <p:sldIdLst>
    <p:sldId id="256" r:id="rId2"/>
    <p:sldId id="364" r:id="rId3"/>
    <p:sldId id="365" r:id="rId4"/>
    <p:sldId id="367" r:id="rId5"/>
    <p:sldId id="313" r:id="rId6"/>
    <p:sldId id="314" r:id="rId7"/>
    <p:sldId id="315" r:id="rId8"/>
    <p:sldId id="316" r:id="rId9"/>
    <p:sldId id="319" r:id="rId10"/>
    <p:sldId id="320" r:id="rId11"/>
    <p:sldId id="321" r:id="rId12"/>
    <p:sldId id="322" r:id="rId13"/>
    <p:sldId id="324" r:id="rId14"/>
    <p:sldId id="368" r:id="rId15"/>
    <p:sldId id="369" r:id="rId16"/>
    <p:sldId id="290" r:id="rId17"/>
    <p:sldId id="350" r:id="rId18"/>
    <p:sldId id="346" r:id="rId19"/>
    <p:sldId id="347" r:id="rId20"/>
    <p:sldId id="348" r:id="rId21"/>
    <p:sldId id="330" r:id="rId22"/>
    <p:sldId id="331" r:id="rId23"/>
    <p:sldId id="332" r:id="rId24"/>
    <p:sldId id="333" r:id="rId25"/>
    <p:sldId id="335" r:id="rId26"/>
    <p:sldId id="334" r:id="rId27"/>
    <p:sldId id="336" r:id="rId28"/>
    <p:sldId id="338" r:id="rId29"/>
    <p:sldId id="337" r:id="rId30"/>
    <p:sldId id="354" r:id="rId31"/>
    <p:sldId id="355" r:id="rId32"/>
    <p:sldId id="356" r:id="rId33"/>
    <p:sldId id="342" r:id="rId34"/>
    <p:sldId id="353" r:id="rId35"/>
    <p:sldId id="352" r:id="rId36"/>
    <p:sldId id="370" r:id="rId37"/>
    <p:sldId id="343" r:id="rId38"/>
    <p:sldId id="344" r:id="rId39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00040"/>
    <a:srgbClr val="800080"/>
    <a:srgbClr val="9900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2968" y="-1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E4A190-D571-A545-92B3-37F95250B53A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8793C2-2FC6-4141-8980-C3D1A076ABB6}">
      <dgm:prSet phldrT="[Text]"/>
      <dgm:spPr/>
      <dgm:t>
        <a:bodyPr/>
        <a:lstStyle/>
        <a:p>
          <a:r>
            <a:rPr lang="en-US" dirty="0" smtClean="0"/>
            <a:t>My Attention</a:t>
          </a:r>
          <a:endParaRPr lang="en-US" dirty="0"/>
        </a:p>
      </dgm:t>
    </dgm:pt>
    <dgm:pt modelId="{FAB0B3F9-61B4-A943-91B6-4A12476024E5}" type="parTrans" cxnId="{FA918973-BF0D-A946-B1F9-EAE86AC1384F}">
      <dgm:prSet/>
      <dgm:spPr/>
      <dgm:t>
        <a:bodyPr/>
        <a:lstStyle/>
        <a:p>
          <a:endParaRPr lang="en-US"/>
        </a:p>
      </dgm:t>
    </dgm:pt>
    <dgm:pt modelId="{AD915CC2-610A-B74F-8FAC-D7E8AD6F3FC2}" type="sibTrans" cxnId="{FA918973-BF0D-A946-B1F9-EAE86AC1384F}">
      <dgm:prSet/>
      <dgm:spPr/>
      <dgm:t>
        <a:bodyPr/>
        <a:lstStyle/>
        <a:p>
          <a:endParaRPr lang="en-US"/>
        </a:p>
      </dgm:t>
    </dgm:pt>
    <dgm:pt modelId="{F650E3F3-1F51-4B44-B7E6-4C09F802C799}">
      <dgm:prSet phldrT="[Text]"/>
      <dgm:spPr/>
      <dgm:t>
        <a:bodyPr/>
        <a:lstStyle/>
        <a:p>
          <a:r>
            <a:rPr lang="en-US" dirty="0" smtClean="0"/>
            <a:t>My Content</a:t>
          </a:r>
          <a:endParaRPr lang="en-US" dirty="0"/>
        </a:p>
      </dgm:t>
    </dgm:pt>
    <dgm:pt modelId="{5221EEA5-0D4A-974A-8B78-595830E5C37B}" type="parTrans" cxnId="{DFD8BB38-8166-754C-AC40-CDA2C9ECB703}">
      <dgm:prSet/>
      <dgm:spPr/>
      <dgm:t>
        <a:bodyPr/>
        <a:lstStyle/>
        <a:p>
          <a:endParaRPr lang="en-US"/>
        </a:p>
      </dgm:t>
    </dgm:pt>
    <dgm:pt modelId="{C0E174B7-95BC-264F-AB79-193ADE6E2A7E}" type="sibTrans" cxnId="{DFD8BB38-8166-754C-AC40-CDA2C9ECB703}">
      <dgm:prSet/>
      <dgm:spPr/>
      <dgm:t>
        <a:bodyPr/>
        <a:lstStyle/>
        <a:p>
          <a:endParaRPr lang="en-US"/>
        </a:p>
      </dgm:t>
    </dgm:pt>
    <dgm:pt modelId="{8FE04E1E-F9C1-1A41-91AC-FE08EDB9970F}">
      <dgm:prSet phldrT="[Text]"/>
      <dgm:spPr/>
      <dgm:t>
        <a:bodyPr/>
        <a:lstStyle/>
        <a:p>
          <a:r>
            <a:rPr lang="en-US" dirty="0" smtClean="0"/>
            <a:t>Friends’ Attention</a:t>
          </a:r>
          <a:endParaRPr lang="en-US" dirty="0"/>
        </a:p>
      </dgm:t>
    </dgm:pt>
    <dgm:pt modelId="{C482AFC0-AEA4-884E-9B2D-56DA1EC91AEB}" type="parTrans" cxnId="{90AA8C59-8F4B-FC4D-B096-DA3D34A1CDEC}">
      <dgm:prSet/>
      <dgm:spPr/>
      <dgm:t>
        <a:bodyPr/>
        <a:lstStyle/>
        <a:p>
          <a:endParaRPr lang="en-US"/>
        </a:p>
      </dgm:t>
    </dgm:pt>
    <dgm:pt modelId="{76729262-4F0B-C84B-A429-F30C91F81DE7}" type="sibTrans" cxnId="{90AA8C59-8F4B-FC4D-B096-DA3D34A1CDEC}">
      <dgm:prSet/>
      <dgm:spPr/>
      <dgm:t>
        <a:bodyPr/>
        <a:lstStyle/>
        <a:p>
          <a:endParaRPr lang="en-US"/>
        </a:p>
      </dgm:t>
    </dgm:pt>
    <dgm:pt modelId="{C2EC5F83-1BB1-2F47-9925-56A1AA743B21}">
      <dgm:prSet phldrT="[Text]"/>
      <dgm:spPr/>
      <dgm:t>
        <a:bodyPr/>
        <a:lstStyle/>
        <a:p>
          <a:r>
            <a:rPr lang="en-US" dirty="0" smtClean="0"/>
            <a:t>Friends’ Content</a:t>
          </a:r>
          <a:endParaRPr lang="en-US" dirty="0"/>
        </a:p>
      </dgm:t>
    </dgm:pt>
    <dgm:pt modelId="{ECEC38B6-23FD-9F45-8BF4-4C62BF7FC454}" type="parTrans" cxnId="{A224B431-EA00-CA49-9744-3BA16523F785}">
      <dgm:prSet/>
      <dgm:spPr/>
      <dgm:t>
        <a:bodyPr/>
        <a:lstStyle/>
        <a:p>
          <a:endParaRPr lang="en-US"/>
        </a:p>
      </dgm:t>
    </dgm:pt>
    <dgm:pt modelId="{2CC1B79B-F597-874F-9F98-3F9881264548}" type="sibTrans" cxnId="{A224B431-EA00-CA49-9744-3BA16523F785}">
      <dgm:prSet/>
      <dgm:spPr/>
      <dgm:t>
        <a:bodyPr/>
        <a:lstStyle/>
        <a:p>
          <a:endParaRPr lang="en-US"/>
        </a:p>
      </dgm:t>
    </dgm:pt>
    <dgm:pt modelId="{F0A3184A-A917-3742-9B2E-3D75B8CACBF5}" type="pres">
      <dgm:prSet presAssocID="{9DE4A190-D571-A545-92B3-37F95250B53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CD69296-7A30-5B4F-93A3-6F360139F4D8}" type="pres">
      <dgm:prSet presAssocID="{578793C2-2FC6-4141-8980-C3D1A076ABB6}" presName="dummy" presStyleCnt="0"/>
      <dgm:spPr/>
    </dgm:pt>
    <dgm:pt modelId="{3B464C93-9FA5-2943-B2C6-37DEAE453704}" type="pres">
      <dgm:prSet presAssocID="{578793C2-2FC6-4141-8980-C3D1A076ABB6}" presName="node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5CC270-D504-034E-9571-124D28F892D1}" type="pres">
      <dgm:prSet presAssocID="{AD915CC2-610A-B74F-8FAC-D7E8AD6F3FC2}" presName="sibTrans" presStyleLbl="node1" presStyleIdx="0" presStyleCnt="4"/>
      <dgm:spPr/>
      <dgm:t>
        <a:bodyPr/>
        <a:lstStyle/>
        <a:p>
          <a:endParaRPr lang="en-US"/>
        </a:p>
      </dgm:t>
    </dgm:pt>
    <dgm:pt modelId="{93C3C20E-FEBE-584C-9653-E9F5A481C693}" type="pres">
      <dgm:prSet presAssocID="{F650E3F3-1F51-4B44-B7E6-4C09F802C799}" presName="dummy" presStyleCnt="0"/>
      <dgm:spPr/>
    </dgm:pt>
    <dgm:pt modelId="{82438A5F-0B93-2742-ACCD-3B73284B7870}" type="pres">
      <dgm:prSet presAssocID="{F650E3F3-1F51-4B44-B7E6-4C09F802C799}" presName="node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57AF2D-E812-4D40-868F-8448B84B23BA}" type="pres">
      <dgm:prSet presAssocID="{C0E174B7-95BC-264F-AB79-193ADE6E2A7E}" presName="sibTrans" presStyleLbl="node1" presStyleIdx="1" presStyleCnt="4"/>
      <dgm:spPr/>
      <dgm:t>
        <a:bodyPr/>
        <a:lstStyle/>
        <a:p>
          <a:endParaRPr lang="en-US"/>
        </a:p>
      </dgm:t>
    </dgm:pt>
    <dgm:pt modelId="{8D626A99-61E7-E241-A5E7-24A3D37BA2F6}" type="pres">
      <dgm:prSet presAssocID="{8FE04E1E-F9C1-1A41-91AC-FE08EDB9970F}" presName="dummy" presStyleCnt="0"/>
      <dgm:spPr/>
    </dgm:pt>
    <dgm:pt modelId="{FE5E743C-C8D1-744D-B0B7-165387A2489D}" type="pres">
      <dgm:prSet presAssocID="{8FE04E1E-F9C1-1A41-91AC-FE08EDB9970F}" presName="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5E2CE1-C5C5-D540-B0D1-67773F0B368D}" type="pres">
      <dgm:prSet presAssocID="{76729262-4F0B-C84B-A429-F30C91F81DE7}" presName="sibTrans" presStyleLbl="node1" presStyleIdx="2" presStyleCnt="4"/>
      <dgm:spPr/>
      <dgm:t>
        <a:bodyPr/>
        <a:lstStyle/>
        <a:p>
          <a:endParaRPr lang="en-US"/>
        </a:p>
      </dgm:t>
    </dgm:pt>
    <dgm:pt modelId="{2C2056E3-C05F-6C46-B0C8-6811EAA0EB3A}" type="pres">
      <dgm:prSet presAssocID="{C2EC5F83-1BB1-2F47-9925-56A1AA743B21}" presName="dummy" presStyleCnt="0"/>
      <dgm:spPr/>
    </dgm:pt>
    <dgm:pt modelId="{DEC6C4D8-CA25-CC4C-A862-D6AC12151295}" type="pres">
      <dgm:prSet presAssocID="{C2EC5F83-1BB1-2F47-9925-56A1AA743B21}" presName="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2F9206-C135-C144-984E-05518E015DB5}" type="pres">
      <dgm:prSet presAssocID="{2CC1B79B-F597-874F-9F98-3F9881264548}" presName="sibTrans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42629CC4-860F-FE4F-AF9F-1A34FAF6616C}" type="presOf" srcId="{2CC1B79B-F597-874F-9F98-3F9881264548}" destId="{A12F9206-C135-C144-984E-05518E015DB5}" srcOrd="0" destOrd="0" presId="urn:microsoft.com/office/officeart/2005/8/layout/cycle1"/>
    <dgm:cxn modelId="{DFD8BB38-8166-754C-AC40-CDA2C9ECB703}" srcId="{9DE4A190-D571-A545-92B3-37F95250B53A}" destId="{F650E3F3-1F51-4B44-B7E6-4C09F802C799}" srcOrd="1" destOrd="0" parTransId="{5221EEA5-0D4A-974A-8B78-595830E5C37B}" sibTransId="{C0E174B7-95BC-264F-AB79-193ADE6E2A7E}"/>
    <dgm:cxn modelId="{8DD1D34F-EBFE-BF40-B25B-922D9078D8D7}" type="presOf" srcId="{F650E3F3-1F51-4B44-B7E6-4C09F802C799}" destId="{82438A5F-0B93-2742-ACCD-3B73284B7870}" srcOrd="0" destOrd="0" presId="urn:microsoft.com/office/officeart/2005/8/layout/cycle1"/>
    <dgm:cxn modelId="{564824E0-6C0B-ED4F-9804-C05D0574CF52}" type="presOf" srcId="{C0E174B7-95BC-264F-AB79-193ADE6E2A7E}" destId="{B257AF2D-E812-4D40-868F-8448B84B23BA}" srcOrd="0" destOrd="0" presId="urn:microsoft.com/office/officeart/2005/8/layout/cycle1"/>
    <dgm:cxn modelId="{FA918973-BF0D-A946-B1F9-EAE86AC1384F}" srcId="{9DE4A190-D571-A545-92B3-37F95250B53A}" destId="{578793C2-2FC6-4141-8980-C3D1A076ABB6}" srcOrd="0" destOrd="0" parTransId="{FAB0B3F9-61B4-A943-91B6-4A12476024E5}" sibTransId="{AD915CC2-610A-B74F-8FAC-D7E8AD6F3FC2}"/>
    <dgm:cxn modelId="{DD47D197-06A2-184B-A857-83E8E30913B9}" type="presOf" srcId="{AD915CC2-610A-B74F-8FAC-D7E8AD6F3FC2}" destId="{185CC270-D504-034E-9571-124D28F892D1}" srcOrd="0" destOrd="0" presId="urn:microsoft.com/office/officeart/2005/8/layout/cycle1"/>
    <dgm:cxn modelId="{B42837CB-0426-E64D-B788-191677860317}" type="presOf" srcId="{8FE04E1E-F9C1-1A41-91AC-FE08EDB9970F}" destId="{FE5E743C-C8D1-744D-B0B7-165387A2489D}" srcOrd="0" destOrd="0" presId="urn:microsoft.com/office/officeart/2005/8/layout/cycle1"/>
    <dgm:cxn modelId="{AB59D172-B993-7844-9A0B-5996DA832F24}" type="presOf" srcId="{C2EC5F83-1BB1-2F47-9925-56A1AA743B21}" destId="{DEC6C4D8-CA25-CC4C-A862-D6AC12151295}" srcOrd="0" destOrd="0" presId="urn:microsoft.com/office/officeart/2005/8/layout/cycle1"/>
    <dgm:cxn modelId="{90AA8C59-8F4B-FC4D-B096-DA3D34A1CDEC}" srcId="{9DE4A190-D571-A545-92B3-37F95250B53A}" destId="{8FE04E1E-F9C1-1A41-91AC-FE08EDB9970F}" srcOrd="2" destOrd="0" parTransId="{C482AFC0-AEA4-884E-9B2D-56DA1EC91AEB}" sibTransId="{76729262-4F0B-C84B-A429-F30C91F81DE7}"/>
    <dgm:cxn modelId="{692FBB3F-AD38-054D-9CFB-32725C872B64}" type="presOf" srcId="{76729262-4F0B-C84B-A429-F30C91F81DE7}" destId="{B15E2CE1-C5C5-D540-B0D1-67773F0B368D}" srcOrd="0" destOrd="0" presId="urn:microsoft.com/office/officeart/2005/8/layout/cycle1"/>
    <dgm:cxn modelId="{A0DC12A3-DC07-1C49-8FFD-EB341181B8E4}" type="presOf" srcId="{9DE4A190-D571-A545-92B3-37F95250B53A}" destId="{F0A3184A-A917-3742-9B2E-3D75B8CACBF5}" srcOrd="0" destOrd="0" presId="urn:microsoft.com/office/officeart/2005/8/layout/cycle1"/>
    <dgm:cxn modelId="{2934FC08-3A4B-7749-8FB5-89F576E35BEF}" type="presOf" srcId="{578793C2-2FC6-4141-8980-C3D1A076ABB6}" destId="{3B464C93-9FA5-2943-B2C6-37DEAE453704}" srcOrd="0" destOrd="0" presId="urn:microsoft.com/office/officeart/2005/8/layout/cycle1"/>
    <dgm:cxn modelId="{A224B431-EA00-CA49-9744-3BA16523F785}" srcId="{9DE4A190-D571-A545-92B3-37F95250B53A}" destId="{C2EC5F83-1BB1-2F47-9925-56A1AA743B21}" srcOrd="3" destOrd="0" parTransId="{ECEC38B6-23FD-9F45-8BF4-4C62BF7FC454}" sibTransId="{2CC1B79B-F597-874F-9F98-3F9881264548}"/>
    <dgm:cxn modelId="{3E3116C8-A30B-6C45-BECC-4029262A31DF}" type="presParOf" srcId="{F0A3184A-A917-3742-9B2E-3D75B8CACBF5}" destId="{ECD69296-7A30-5B4F-93A3-6F360139F4D8}" srcOrd="0" destOrd="0" presId="urn:microsoft.com/office/officeart/2005/8/layout/cycle1"/>
    <dgm:cxn modelId="{B249C4F8-4721-0E4D-A78A-DEF807597365}" type="presParOf" srcId="{F0A3184A-A917-3742-9B2E-3D75B8CACBF5}" destId="{3B464C93-9FA5-2943-B2C6-37DEAE453704}" srcOrd="1" destOrd="0" presId="urn:microsoft.com/office/officeart/2005/8/layout/cycle1"/>
    <dgm:cxn modelId="{D2AB1F96-8EE2-3247-AEDE-1FA5DA2205FB}" type="presParOf" srcId="{F0A3184A-A917-3742-9B2E-3D75B8CACBF5}" destId="{185CC270-D504-034E-9571-124D28F892D1}" srcOrd="2" destOrd="0" presId="urn:microsoft.com/office/officeart/2005/8/layout/cycle1"/>
    <dgm:cxn modelId="{4773D1C1-538A-8844-B5F1-8001F4BBB82F}" type="presParOf" srcId="{F0A3184A-A917-3742-9B2E-3D75B8CACBF5}" destId="{93C3C20E-FEBE-584C-9653-E9F5A481C693}" srcOrd="3" destOrd="0" presId="urn:microsoft.com/office/officeart/2005/8/layout/cycle1"/>
    <dgm:cxn modelId="{01877332-676D-4347-AD21-1C61E9AA647C}" type="presParOf" srcId="{F0A3184A-A917-3742-9B2E-3D75B8CACBF5}" destId="{82438A5F-0B93-2742-ACCD-3B73284B7870}" srcOrd="4" destOrd="0" presId="urn:microsoft.com/office/officeart/2005/8/layout/cycle1"/>
    <dgm:cxn modelId="{C9135D02-3E6C-7943-BC8F-C0E627C31D26}" type="presParOf" srcId="{F0A3184A-A917-3742-9B2E-3D75B8CACBF5}" destId="{B257AF2D-E812-4D40-868F-8448B84B23BA}" srcOrd="5" destOrd="0" presId="urn:microsoft.com/office/officeart/2005/8/layout/cycle1"/>
    <dgm:cxn modelId="{162E6612-CC85-674C-A91F-F2D597D60C17}" type="presParOf" srcId="{F0A3184A-A917-3742-9B2E-3D75B8CACBF5}" destId="{8D626A99-61E7-E241-A5E7-24A3D37BA2F6}" srcOrd="6" destOrd="0" presId="urn:microsoft.com/office/officeart/2005/8/layout/cycle1"/>
    <dgm:cxn modelId="{C71629B4-3C0A-7846-9210-DD5A1B6F58E9}" type="presParOf" srcId="{F0A3184A-A917-3742-9B2E-3D75B8CACBF5}" destId="{FE5E743C-C8D1-744D-B0B7-165387A2489D}" srcOrd="7" destOrd="0" presId="urn:microsoft.com/office/officeart/2005/8/layout/cycle1"/>
    <dgm:cxn modelId="{7984124F-2F5B-FE45-B352-DB559EDA7DB9}" type="presParOf" srcId="{F0A3184A-A917-3742-9B2E-3D75B8CACBF5}" destId="{B15E2CE1-C5C5-D540-B0D1-67773F0B368D}" srcOrd="8" destOrd="0" presId="urn:microsoft.com/office/officeart/2005/8/layout/cycle1"/>
    <dgm:cxn modelId="{81540120-C53B-784D-BC44-5BB9EE7B6CAC}" type="presParOf" srcId="{F0A3184A-A917-3742-9B2E-3D75B8CACBF5}" destId="{2C2056E3-C05F-6C46-B0C8-6811EAA0EB3A}" srcOrd="9" destOrd="0" presId="urn:microsoft.com/office/officeart/2005/8/layout/cycle1"/>
    <dgm:cxn modelId="{04D9CFDC-7C3E-1A48-952E-943304AE51C1}" type="presParOf" srcId="{F0A3184A-A917-3742-9B2E-3D75B8CACBF5}" destId="{DEC6C4D8-CA25-CC4C-A862-D6AC12151295}" srcOrd="10" destOrd="0" presId="urn:microsoft.com/office/officeart/2005/8/layout/cycle1"/>
    <dgm:cxn modelId="{1DCD4A94-1EEE-2E44-BB94-4F2A3DEA9DDB}" type="presParOf" srcId="{F0A3184A-A917-3742-9B2E-3D75B8CACBF5}" destId="{A12F9206-C135-C144-984E-05518E015DB5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464C93-9FA5-2943-B2C6-37DEAE453704}">
      <dsp:nvSpPr>
        <dsp:cNvPr id="0" name=""/>
        <dsp:cNvSpPr/>
      </dsp:nvSpPr>
      <dsp:spPr>
        <a:xfrm>
          <a:off x="3682120" y="98836"/>
          <a:ext cx="1554202" cy="1554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My Attention</a:t>
          </a:r>
          <a:endParaRPr lang="en-US" sz="2900" kern="1200" dirty="0"/>
        </a:p>
      </dsp:txBody>
      <dsp:txXfrm>
        <a:off x="3682120" y="98836"/>
        <a:ext cx="1554202" cy="1554202"/>
      </dsp:txXfrm>
    </dsp:sp>
    <dsp:sp modelId="{185CC270-D504-034E-9571-124D28F892D1}">
      <dsp:nvSpPr>
        <dsp:cNvPr id="0" name=""/>
        <dsp:cNvSpPr/>
      </dsp:nvSpPr>
      <dsp:spPr>
        <a:xfrm>
          <a:off x="943744" y="783"/>
          <a:ext cx="4390632" cy="4390632"/>
        </a:xfrm>
        <a:prstGeom prst="circularArrow">
          <a:avLst>
            <a:gd name="adj1" fmla="val 6903"/>
            <a:gd name="adj2" fmla="val 465398"/>
            <a:gd name="adj3" fmla="val 549222"/>
            <a:gd name="adj4" fmla="val 20585380"/>
            <a:gd name="adj5" fmla="val 8053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8000"/>
                <a:satMod val="150000"/>
              </a:schemeClr>
            </a:gs>
            <a:gs pos="72000">
              <a:schemeClr val="accent1">
                <a:hueOff val="0"/>
                <a:satOff val="0"/>
                <a:lumOff val="0"/>
                <a:alphaOff val="0"/>
                <a:tint val="90000"/>
                <a:satMod val="13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438A5F-0B93-2742-ACCD-3B73284B7870}">
      <dsp:nvSpPr>
        <dsp:cNvPr id="0" name=""/>
        <dsp:cNvSpPr/>
      </dsp:nvSpPr>
      <dsp:spPr>
        <a:xfrm>
          <a:off x="3682120" y="2739159"/>
          <a:ext cx="1554202" cy="1554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My Content</a:t>
          </a:r>
          <a:endParaRPr lang="en-US" sz="2900" kern="1200" dirty="0"/>
        </a:p>
      </dsp:txBody>
      <dsp:txXfrm>
        <a:off x="3682120" y="2739159"/>
        <a:ext cx="1554202" cy="1554202"/>
      </dsp:txXfrm>
    </dsp:sp>
    <dsp:sp modelId="{B257AF2D-E812-4D40-868F-8448B84B23BA}">
      <dsp:nvSpPr>
        <dsp:cNvPr id="0" name=""/>
        <dsp:cNvSpPr/>
      </dsp:nvSpPr>
      <dsp:spPr>
        <a:xfrm>
          <a:off x="943744" y="783"/>
          <a:ext cx="4390632" cy="4390632"/>
        </a:xfrm>
        <a:prstGeom prst="circularArrow">
          <a:avLst>
            <a:gd name="adj1" fmla="val 6903"/>
            <a:gd name="adj2" fmla="val 465398"/>
            <a:gd name="adj3" fmla="val 5949222"/>
            <a:gd name="adj4" fmla="val 4385380"/>
            <a:gd name="adj5" fmla="val 8053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8000"/>
                <a:satMod val="150000"/>
              </a:schemeClr>
            </a:gs>
            <a:gs pos="72000">
              <a:schemeClr val="accent1">
                <a:hueOff val="0"/>
                <a:satOff val="0"/>
                <a:lumOff val="0"/>
                <a:alphaOff val="0"/>
                <a:tint val="90000"/>
                <a:satMod val="13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5E743C-C8D1-744D-B0B7-165387A2489D}">
      <dsp:nvSpPr>
        <dsp:cNvPr id="0" name=""/>
        <dsp:cNvSpPr/>
      </dsp:nvSpPr>
      <dsp:spPr>
        <a:xfrm>
          <a:off x="1041797" y="2739159"/>
          <a:ext cx="1554202" cy="1554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Friends’ Attention</a:t>
          </a:r>
          <a:endParaRPr lang="en-US" sz="2900" kern="1200" dirty="0"/>
        </a:p>
      </dsp:txBody>
      <dsp:txXfrm>
        <a:off x="1041797" y="2739159"/>
        <a:ext cx="1554202" cy="1554202"/>
      </dsp:txXfrm>
    </dsp:sp>
    <dsp:sp modelId="{B15E2CE1-C5C5-D540-B0D1-67773F0B368D}">
      <dsp:nvSpPr>
        <dsp:cNvPr id="0" name=""/>
        <dsp:cNvSpPr/>
      </dsp:nvSpPr>
      <dsp:spPr>
        <a:xfrm>
          <a:off x="943744" y="783"/>
          <a:ext cx="4390632" cy="4390632"/>
        </a:xfrm>
        <a:prstGeom prst="circularArrow">
          <a:avLst>
            <a:gd name="adj1" fmla="val 6903"/>
            <a:gd name="adj2" fmla="val 465398"/>
            <a:gd name="adj3" fmla="val 11349222"/>
            <a:gd name="adj4" fmla="val 9785380"/>
            <a:gd name="adj5" fmla="val 8053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8000"/>
                <a:satMod val="150000"/>
              </a:schemeClr>
            </a:gs>
            <a:gs pos="72000">
              <a:schemeClr val="accent1">
                <a:hueOff val="0"/>
                <a:satOff val="0"/>
                <a:lumOff val="0"/>
                <a:alphaOff val="0"/>
                <a:tint val="90000"/>
                <a:satMod val="13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C6C4D8-CA25-CC4C-A862-D6AC12151295}">
      <dsp:nvSpPr>
        <dsp:cNvPr id="0" name=""/>
        <dsp:cNvSpPr/>
      </dsp:nvSpPr>
      <dsp:spPr>
        <a:xfrm>
          <a:off x="1041797" y="98836"/>
          <a:ext cx="1554202" cy="1554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Friends’ Content</a:t>
          </a:r>
          <a:endParaRPr lang="en-US" sz="2900" kern="1200" dirty="0"/>
        </a:p>
      </dsp:txBody>
      <dsp:txXfrm>
        <a:off x="1041797" y="98836"/>
        <a:ext cx="1554202" cy="1554202"/>
      </dsp:txXfrm>
    </dsp:sp>
    <dsp:sp modelId="{A12F9206-C135-C144-984E-05518E015DB5}">
      <dsp:nvSpPr>
        <dsp:cNvPr id="0" name=""/>
        <dsp:cNvSpPr/>
      </dsp:nvSpPr>
      <dsp:spPr>
        <a:xfrm>
          <a:off x="943744" y="783"/>
          <a:ext cx="4390632" cy="4390632"/>
        </a:xfrm>
        <a:prstGeom prst="circularArrow">
          <a:avLst>
            <a:gd name="adj1" fmla="val 6903"/>
            <a:gd name="adj2" fmla="val 465398"/>
            <a:gd name="adj3" fmla="val 16749222"/>
            <a:gd name="adj4" fmla="val 15185380"/>
            <a:gd name="adj5" fmla="val 8053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8000"/>
                <a:satMod val="150000"/>
              </a:schemeClr>
            </a:gs>
            <a:gs pos="72000">
              <a:schemeClr val="accent1">
                <a:hueOff val="0"/>
                <a:satOff val="0"/>
                <a:lumOff val="0"/>
                <a:alphaOff val="0"/>
                <a:tint val="90000"/>
                <a:satMod val="13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CE145-9832-A941-BBBF-923012F1729F}" type="datetimeFigureOut">
              <a:rPr lang="en-US" smtClean="0"/>
              <a:t>10/22/14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A87601-8D3A-1943-9DD2-695EBB888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41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2014,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74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2014,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60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2014,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8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2014,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87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2014,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37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2014,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8718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2014,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139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2014,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270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2014,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079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2014,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587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2014,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80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2014,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660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2014,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73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2014,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298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2014,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385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2014,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438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2014,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076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2014,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5234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2014,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654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2014,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302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2014,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7020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2014,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98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2014,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948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2014,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334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2014,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117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2014,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2566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2014,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030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2014,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518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2014,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447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2014,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98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2014,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3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2014,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714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2014,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68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2014,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845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2014,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45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2014,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74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2073301"/>
            <a:ext cx="7772400" cy="1829761"/>
          </a:xfrm>
          <a:effectLst/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rgbClr val="FF6600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906651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1715689" y="6612847"/>
            <a:ext cx="7456487" cy="48815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4697" y="0"/>
              </a:cxn>
              <a:cxn ang="0">
                <a:pos x="4697" y="367"/>
              </a:cxn>
              <a:cxn ang="0">
                <a:pos x="0" y="218"/>
              </a:cxn>
              <a:cxn ang="0">
                <a:pos x="4697" y="0"/>
              </a:cxn>
            </a:cxnLst>
            <a:rect l="0" t="0" r="0" b="0"/>
            <a:pathLst>
              <a:path w="4697" h="367">
                <a:moveTo>
                  <a:pt x="4697" y="0"/>
                </a:moveTo>
                <a:lnTo>
                  <a:pt x="4697" y="367"/>
                </a:lnTo>
                <a:lnTo>
                  <a:pt x="0" y="218"/>
                </a:lnTo>
                <a:lnTo>
                  <a:pt x="4697" y="0"/>
                </a:lnTo>
                <a:close/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46735EF-AEDF-4E98-A59B-E61884DDA7E1}" type="datetime1">
              <a:rPr lang="en-US" smtClean="0"/>
              <a:pPr/>
              <a:t>10/22/14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43EC58F-BF7A-4EF3-B112-69AFCD9914F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Box 5"/>
          <p:cNvSpPr txBox="1">
            <a:spLocks noChangeArrowheads="1"/>
          </p:cNvSpPr>
          <p:nvPr userDrawn="1"/>
        </p:nvSpPr>
        <p:spPr bwMode="auto">
          <a:xfrm>
            <a:off x="862012" y="6189449"/>
            <a:ext cx="24669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 b="1" dirty="0">
                <a:solidFill>
                  <a:srgbClr val="AC0056"/>
                </a:solidFill>
                <a:latin typeface="Palatino" charset="0"/>
                <a:ea typeface="宋体" charset="0"/>
                <a:cs typeface="宋体" charset="0"/>
              </a:rPr>
              <a:t>Carnegie Mellon</a:t>
            </a:r>
          </a:p>
          <a:p>
            <a:r>
              <a:rPr lang="en-US" altLang="zh-CN" sz="1400" b="1" dirty="0">
                <a:solidFill>
                  <a:srgbClr val="AC0056"/>
                </a:solidFill>
                <a:latin typeface="Palatino" charset="0"/>
                <a:ea typeface="宋体" charset="0"/>
                <a:cs typeface="宋体" charset="0"/>
              </a:rPr>
              <a:t>School of Computer Science</a:t>
            </a:r>
            <a:endParaRPr lang="en-US" altLang="zh-CN" sz="2400" dirty="0">
              <a:latin typeface="Times New Roman" charset="0"/>
              <a:ea typeface="宋体" charset="0"/>
              <a:cs typeface="宋体" charset="0"/>
            </a:endParaRPr>
          </a:p>
        </p:txBody>
      </p:sp>
      <p:pic>
        <p:nvPicPr>
          <p:cNvPr id="14" name="Picture 8" descr="scs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" y="6037049"/>
            <a:ext cx="714375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6FF6372F-6FA7-46BF-A439-F2C806FFD6CA}" type="datetime1">
              <a:rPr lang="en-US" smtClean="0"/>
              <a:pPr/>
              <a:t>10/22/14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lang="en-US" smtClean="0"/>
              <a:t>Bruno Ribeiro - On the Design of Methods to Estimate Network Characteristics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3EC58F-BF7A-4EF3-B112-69AFCD9914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04778367-B06F-4AF6-BFDE-E0E19CCFBC0A}" type="datetime1">
              <a:rPr lang="en-US" smtClean="0"/>
              <a:pPr/>
              <a:t>10/22/14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lang="en-US" smtClean="0"/>
              <a:t>Bruno Ribeiro - On the Design of Methods to Estimate Network Characteristics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3EC58F-BF7A-4EF3-B112-69AFCD9914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05400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3EC58F-BF7A-4EF3-B112-69AFCD9914F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09022"/>
          </a:xfrm>
        </p:spPr>
        <p:txBody>
          <a:bodyPr rtlCol="0">
            <a:normAutofit/>
          </a:bodyPr>
          <a:lstStyle>
            <a:lvl1pPr>
              <a:defRPr sz="3600">
                <a:solidFill>
                  <a:srgbClr val="0000FF"/>
                </a:solidFill>
                <a:effectLst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3EED4AA7-2C9A-4987-9EAB-B7C811CFB157}" type="datetime1">
              <a:rPr lang="en-US" smtClean="0"/>
              <a:pPr/>
              <a:t>10/22/14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lang="en-US" smtClean="0"/>
              <a:t>Bruno Ribeiro - On the Design of Methods to Estimate Network Characteristics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3EC58F-BF7A-4EF3-B112-69AFCD9914F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F2381CF8-71E8-4BFB-9379-2A9C0630858D}" type="datetime1">
              <a:rPr lang="en-US" smtClean="0"/>
              <a:pPr/>
              <a:t>10/22/14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lang="en-US" smtClean="0"/>
              <a:t>Bruno Ribeiro - On the Design of Methods to Estimate Network Characteristics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3EC58F-BF7A-4EF3-B112-69AFCD9914F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A097E603-7637-4C2E-924A-D74F73D88922}" type="datetime1">
              <a:rPr lang="en-US" smtClean="0"/>
              <a:pPr/>
              <a:t>10/22/14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365814" y="6407944"/>
            <a:ext cx="536494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lang="en-US" smtClean="0"/>
              <a:t>Bruno Ribeiro - On the Design of Methods to Estimate Network Characteristics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3EC58F-BF7A-4EF3-B112-69AFCD9914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B7076D4E-52CE-4EF9-82AF-2925ED8005C1}" type="datetime1">
              <a:rPr lang="en-US" smtClean="0"/>
              <a:pPr/>
              <a:t>10/22/14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lang="en-US" smtClean="0"/>
              <a:t>Bruno Ribeiro - On the Design of Methods to Estimate Network Characteristics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3EC58F-BF7A-4EF3-B112-69AFCD9914F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AAC80502-16B1-4093-9C85-E8679E39E1EA}" type="datetime1">
              <a:rPr lang="en-US" smtClean="0"/>
              <a:pPr/>
              <a:t>10/22/14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lang="en-US" smtClean="0"/>
              <a:t>Bruno Ribeiro - On the Design of Methods to Estimate Network Characteristics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3EC58F-BF7A-4EF3-B112-69AFCD9914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773A8E21-6193-46D4-B9C4-C8AC57476076}" type="datetime1">
              <a:rPr lang="en-US" smtClean="0"/>
              <a:pPr/>
              <a:t>10/22/14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lang="en-US" smtClean="0"/>
              <a:t>Bruno Ribeiro - On the Design of Methods to Estimate Network Characteristics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3EC58F-BF7A-4EF3-B112-69AFCD9914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4DD962F-DCD1-4751-BB2F-F0D9B2E2C2D8}" type="datetime1">
              <a:rPr lang="en-US" smtClean="0"/>
              <a:pPr/>
              <a:t>10/22/14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Bruno Ribeiro - On the Design of Methods to Estimate Network Characteristics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43EC58F-BF7A-4EF3-B112-69AFCD9914F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127314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272257"/>
            <a:ext cx="8229600" cy="4989739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43EC58F-BF7A-4EF3-B112-69AFCD9914F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Box 5"/>
          <p:cNvSpPr txBox="1">
            <a:spLocks noChangeArrowheads="1"/>
          </p:cNvSpPr>
          <p:nvPr userDrawn="1"/>
        </p:nvSpPr>
        <p:spPr bwMode="auto">
          <a:xfrm>
            <a:off x="354569" y="37518"/>
            <a:ext cx="19033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1000" b="1" dirty="0">
                <a:solidFill>
                  <a:srgbClr val="AC0056"/>
                </a:solidFill>
                <a:latin typeface="Palatino" charset="0"/>
                <a:ea typeface="宋体" charset="0"/>
                <a:cs typeface="宋体" charset="0"/>
              </a:rPr>
              <a:t>Carnegie Mellon</a:t>
            </a:r>
          </a:p>
          <a:p>
            <a:r>
              <a:rPr lang="en-US" altLang="zh-CN" sz="1000" b="1" dirty="0">
                <a:solidFill>
                  <a:srgbClr val="AC0056"/>
                </a:solidFill>
                <a:latin typeface="Palatino" charset="0"/>
                <a:ea typeface="宋体" charset="0"/>
                <a:cs typeface="宋体" charset="0"/>
              </a:rPr>
              <a:t>School of Computer Science</a:t>
            </a:r>
            <a:endParaRPr lang="en-US" altLang="zh-CN" sz="1000" dirty="0">
              <a:latin typeface="Times New Roman" charset="0"/>
              <a:ea typeface="宋体" charset="0"/>
              <a:cs typeface="宋体" charset="0"/>
            </a:endParaRPr>
          </a:p>
        </p:txBody>
      </p:sp>
      <p:pic>
        <p:nvPicPr>
          <p:cNvPr id="11" name="Picture 8" descr="scs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8" y="-1762"/>
            <a:ext cx="416452" cy="43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6726481" y="11502"/>
            <a:ext cx="2604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http://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www.cs.cmu.edu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/~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ribeiro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923742" y="10579"/>
            <a:ext cx="1915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(c) 2014, Bruno Ribeiro: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xmlns:p14="http://schemas.microsoft.com/office/powerpoint/2010/main">
    <p:fade/>
  </p:transition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0" i="0" kern="1200">
          <a:solidFill>
            <a:srgbClr val="0000FF"/>
          </a:solidFill>
          <a:effectLst/>
          <a:latin typeface="Gill Sans MT"/>
          <a:ea typeface="+mj-ea"/>
          <a:cs typeface="Gill Sans Light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b="0" i="0" kern="1200">
          <a:solidFill>
            <a:schemeClr val="tx1"/>
          </a:solidFill>
          <a:latin typeface="Gill Sans Light"/>
          <a:ea typeface="+mn-ea"/>
          <a:cs typeface="Gill Sans Light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b="0" i="0" kern="1200">
          <a:solidFill>
            <a:schemeClr val="tx1"/>
          </a:solidFill>
          <a:latin typeface="Gill Sans Light"/>
          <a:ea typeface="+mn-ea"/>
          <a:cs typeface="Gill Sans Light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b="0" i="0" kern="1200">
          <a:solidFill>
            <a:schemeClr val="tx1"/>
          </a:solidFill>
          <a:latin typeface="Gill Sans Light"/>
          <a:ea typeface="+mn-ea"/>
          <a:cs typeface="Gill Sans Light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b="0" i="0" kern="1200">
          <a:solidFill>
            <a:schemeClr val="tx1"/>
          </a:solidFill>
          <a:latin typeface="Gill Sans Light"/>
          <a:ea typeface="+mn-ea"/>
          <a:cs typeface="Gill Sans Light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b="0" i="0" kern="1200">
          <a:solidFill>
            <a:schemeClr val="tx1"/>
          </a:solidFill>
          <a:latin typeface="Gill Sans Light"/>
          <a:ea typeface="+mn-ea"/>
          <a:cs typeface="Gill Sans Light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3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6" Type="http://schemas.openxmlformats.org/officeDocument/2006/relationships/image" Target="../media/image49.emf"/><Relationship Id="rId7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1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emf"/><Relationship Id="rId7" Type="http://schemas.openxmlformats.org/officeDocument/2006/relationships/image" Target="../media/image56.emf"/><Relationship Id="rId8" Type="http://schemas.openxmlformats.org/officeDocument/2006/relationships/image" Target="../media/image57.emf"/><Relationship Id="rId9" Type="http://schemas.openxmlformats.org/officeDocument/2006/relationships/image" Target="../media/image58.emf"/><Relationship Id="rId10" Type="http://schemas.openxmlformats.org/officeDocument/2006/relationships/image" Target="../media/image59.emf"/><Relationship Id="rId11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6.png"/><Relationship Id="rId5" Type="http://schemas.openxmlformats.org/officeDocument/2006/relationships/image" Target="../media/image67.emf"/><Relationship Id="rId6" Type="http://schemas.openxmlformats.org/officeDocument/2006/relationships/image" Target="../media/image68.emf"/><Relationship Id="rId7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jpe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3100" y="253998"/>
            <a:ext cx="7772400" cy="1829761"/>
          </a:xfrm>
        </p:spPr>
        <p:txBody>
          <a:bodyPr>
            <a:noAutofit/>
          </a:bodyPr>
          <a:lstStyle/>
          <a:p>
            <a:r>
              <a:rPr lang="en-US" sz="2800" dirty="0"/>
              <a:t>Modeling and Predicting the Growth and Death of </a:t>
            </a:r>
            <a:r>
              <a:rPr lang="en-US" sz="2800" dirty="0" smtClean="0"/>
              <a:t> Membership</a:t>
            </a:r>
            <a:r>
              <a:rPr lang="en-US" sz="2800" dirty="0"/>
              <a:t>-based Websites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4556" y="3273778"/>
            <a:ext cx="8438444" cy="2864555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Bruno Ribeiro</a:t>
            </a:r>
            <a:endParaRPr lang="en-US" sz="2400" dirty="0"/>
          </a:p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Carnegie Mellon University</a:t>
            </a:r>
          </a:p>
          <a:p>
            <a:pPr algn="ctr"/>
            <a:endParaRPr lang="en-US" sz="2000" dirty="0" smtClean="0"/>
          </a:p>
          <a:p>
            <a:pPr algn="ctr"/>
            <a:endParaRPr lang="en-US" sz="2000" dirty="0"/>
          </a:p>
          <a:p>
            <a:pPr algn="l"/>
            <a:r>
              <a:rPr lang="en-US" sz="20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Bruno Ribeiro, “</a:t>
            </a:r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Modeling and Predicting the Growth and Death of </a:t>
            </a:r>
            <a:r>
              <a:rPr lang="en-US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Membership</a:t>
            </a:r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-based Websites</a:t>
            </a:r>
            <a:r>
              <a:rPr lang="en-US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,” WWW 2014</a:t>
            </a:r>
            <a:endParaRPr lang="en-US" sz="2000" i="1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pPr algn="ctr"/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9652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8704"/>
            <a:ext cx="8229600" cy="8618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Popularity of Success </a:t>
            </a:r>
            <a:r>
              <a:rPr lang="en-US" i="1" dirty="0" smtClean="0"/>
              <a:t>Seem</a:t>
            </a:r>
            <a:r>
              <a:rPr lang="en-US" dirty="0" smtClean="0"/>
              <a:t> to Follow </a:t>
            </a:r>
            <a:br>
              <a:rPr lang="en-US" dirty="0" smtClean="0"/>
            </a:br>
            <a:r>
              <a:rPr lang="en-US" dirty="0" smtClean="0"/>
              <a:t>Adoption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1186"/>
            <a:ext cx="8229600" cy="4701741"/>
          </a:xfrm>
        </p:spPr>
        <p:txBody>
          <a:bodyPr/>
          <a:lstStyle/>
          <a:p>
            <a:r>
              <a:rPr lang="en-US" dirty="0" smtClean="0"/>
              <a:t>Popularity of successful websites (Bass model, etc.)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976150" y="2036507"/>
            <a:ext cx="3432909" cy="2252368"/>
            <a:chOff x="1138494" y="2006061"/>
            <a:chExt cx="3655030" cy="2193018"/>
          </a:xfrm>
        </p:grpSpPr>
        <p:pic>
          <p:nvPicPr>
            <p:cNvPr id="21" name="Picture 20" descr="huffingtonpost.com.reachPM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94" y="2006061"/>
              <a:ext cx="3655030" cy="2193018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661736" y="2479513"/>
              <a:ext cx="2198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huffingtonpost.com</a:t>
              </a:r>
              <a:endParaRPr lang="en-US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409058" y="2102186"/>
            <a:ext cx="3474663" cy="2122549"/>
            <a:chOff x="5034757" y="173385"/>
            <a:chExt cx="3422570" cy="2053542"/>
          </a:xfrm>
        </p:grpSpPr>
        <p:pic>
          <p:nvPicPr>
            <p:cNvPr id="27" name="Picture 26" descr="facebook.com.reachPM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4757" y="173385"/>
              <a:ext cx="3422570" cy="2053542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536311" y="1407371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facebook.com</a:t>
              </a:r>
              <a:endParaRPr lang="en-US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376968" y="4797560"/>
            <a:ext cx="42382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Gill Sans Light"/>
                <a:cs typeface="Gill Sans Light"/>
              </a:rPr>
              <a:t>Can adoption models</a:t>
            </a:r>
          </a:p>
          <a:p>
            <a:pPr algn="ctr"/>
            <a:r>
              <a:rPr lang="en-US" sz="3600" dirty="0" smtClean="0">
                <a:solidFill>
                  <a:srgbClr val="FF0000"/>
                </a:solidFill>
                <a:latin typeface="Gill Sans Light"/>
                <a:cs typeface="Gill Sans Light"/>
              </a:rPr>
              <a:t>explain failed startups?</a:t>
            </a:r>
            <a:endParaRPr lang="en-US" sz="3600" dirty="0">
              <a:solidFill>
                <a:srgbClr val="FF0000"/>
              </a:solidFill>
              <a:latin typeface="Gill Sans Light"/>
              <a:cs typeface="Gill Sans Light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359893" y="3180137"/>
            <a:ext cx="2719787" cy="629685"/>
          </a:xfrm>
          <a:custGeom>
            <a:avLst/>
            <a:gdLst>
              <a:gd name="connsiteX0" fmla="*/ 0 w 2719787"/>
              <a:gd name="connsiteY0" fmla="*/ 685616 h 685616"/>
              <a:gd name="connsiteX1" fmla="*/ 1282919 w 2719787"/>
              <a:gd name="connsiteY1" fmla="*/ 557339 h 685616"/>
              <a:gd name="connsiteX2" fmla="*/ 1873061 w 2719787"/>
              <a:gd name="connsiteY2" fmla="*/ 31404 h 685616"/>
              <a:gd name="connsiteX3" fmla="*/ 2719787 w 2719787"/>
              <a:gd name="connsiteY3" fmla="*/ 57059 h 685616"/>
              <a:gd name="connsiteX0" fmla="*/ 0 w 2719787"/>
              <a:gd name="connsiteY0" fmla="*/ 683762 h 683762"/>
              <a:gd name="connsiteX1" fmla="*/ 962189 w 2719787"/>
              <a:gd name="connsiteY1" fmla="*/ 529830 h 683762"/>
              <a:gd name="connsiteX2" fmla="*/ 1873061 w 2719787"/>
              <a:gd name="connsiteY2" fmla="*/ 29550 h 683762"/>
              <a:gd name="connsiteX3" fmla="*/ 2719787 w 2719787"/>
              <a:gd name="connsiteY3" fmla="*/ 55205 h 683762"/>
              <a:gd name="connsiteX0" fmla="*/ 0 w 2719787"/>
              <a:gd name="connsiteY0" fmla="*/ 629685 h 629685"/>
              <a:gd name="connsiteX1" fmla="*/ 962189 w 2719787"/>
              <a:gd name="connsiteY1" fmla="*/ 475753 h 629685"/>
              <a:gd name="connsiteX2" fmla="*/ 1898719 w 2719787"/>
              <a:gd name="connsiteY2" fmla="*/ 65266 h 629685"/>
              <a:gd name="connsiteX3" fmla="*/ 2719787 w 2719787"/>
              <a:gd name="connsiteY3" fmla="*/ 1128 h 629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9787" h="629685">
                <a:moveTo>
                  <a:pt x="0" y="629685"/>
                </a:moveTo>
                <a:cubicBezTo>
                  <a:pt x="485371" y="620064"/>
                  <a:pt x="645736" y="569823"/>
                  <a:pt x="962189" y="475753"/>
                </a:cubicBezTo>
                <a:cubicBezTo>
                  <a:pt x="1278642" y="381683"/>
                  <a:pt x="1605786" y="144370"/>
                  <a:pt x="1898719" y="65266"/>
                </a:cubicBezTo>
                <a:cubicBezTo>
                  <a:pt x="2191652" y="-13838"/>
                  <a:pt x="2719787" y="1128"/>
                  <a:pt x="2719787" y="1128"/>
                </a:cubicBez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4760323" y="2550489"/>
            <a:ext cx="2719787" cy="1251336"/>
          </a:xfrm>
          <a:custGeom>
            <a:avLst/>
            <a:gdLst>
              <a:gd name="connsiteX0" fmla="*/ 0 w 2719787"/>
              <a:gd name="connsiteY0" fmla="*/ 685616 h 685616"/>
              <a:gd name="connsiteX1" fmla="*/ 1282919 w 2719787"/>
              <a:gd name="connsiteY1" fmla="*/ 557339 h 685616"/>
              <a:gd name="connsiteX2" fmla="*/ 1873061 w 2719787"/>
              <a:gd name="connsiteY2" fmla="*/ 31404 h 685616"/>
              <a:gd name="connsiteX3" fmla="*/ 2719787 w 2719787"/>
              <a:gd name="connsiteY3" fmla="*/ 57059 h 685616"/>
              <a:gd name="connsiteX0" fmla="*/ 0 w 2719787"/>
              <a:gd name="connsiteY0" fmla="*/ 683762 h 683762"/>
              <a:gd name="connsiteX1" fmla="*/ 962189 w 2719787"/>
              <a:gd name="connsiteY1" fmla="*/ 529830 h 683762"/>
              <a:gd name="connsiteX2" fmla="*/ 1873061 w 2719787"/>
              <a:gd name="connsiteY2" fmla="*/ 29550 h 683762"/>
              <a:gd name="connsiteX3" fmla="*/ 2719787 w 2719787"/>
              <a:gd name="connsiteY3" fmla="*/ 55205 h 683762"/>
              <a:gd name="connsiteX0" fmla="*/ 0 w 2719787"/>
              <a:gd name="connsiteY0" fmla="*/ 629685 h 629685"/>
              <a:gd name="connsiteX1" fmla="*/ 962189 w 2719787"/>
              <a:gd name="connsiteY1" fmla="*/ 475753 h 629685"/>
              <a:gd name="connsiteX2" fmla="*/ 1898719 w 2719787"/>
              <a:gd name="connsiteY2" fmla="*/ 65266 h 629685"/>
              <a:gd name="connsiteX3" fmla="*/ 2719787 w 2719787"/>
              <a:gd name="connsiteY3" fmla="*/ 1128 h 629685"/>
              <a:gd name="connsiteX0" fmla="*/ 0 w 2719787"/>
              <a:gd name="connsiteY0" fmla="*/ 628650 h 628650"/>
              <a:gd name="connsiteX1" fmla="*/ 898043 w 2719787"/>
              <a:gd name="connsiteY1" fmla="*/ 416718 h 628650"/>
              <a:gd name="connsiteX2" fmla="*/ 1898719 w 2719787"/>
              <a:gd name="connsiteY2" fmla="*/ 64231 h 628650"/>
              <a:gd name="connsiteX3" fmla="*/ 2719787 w 2719787"/>
              <a:gd name="connsiteY3" fmla="*/ 93 h 628650"/>
              <a:gd name="connsiteX0" fmla="*/ 0 w 2719787"/>
              <a:gd name="connsiteY0" fmla="*/ 628650 h 628650"/>
              <a:gd name="connsiteX1" fmla="*/ 898043 w 2719787"/>
              <a:gd name="connsiteY1" fmla="*/ 416718 h 628650"/>
              <a:gd name="connsiteX2" fmla="*/ 1898719 w 2719787"/>
              <a:gd name="connsiteY2" fmla="*/ 64231 h 628650"/>
              <a:gd name="connsiteX3" fmla="*/ 2719787 w 2719787"/>
              <a:gd name="connsiteY3" fmla="*/ 93 h 628650"/>
              <a:gd name="connsiteX0" fmla="*/ 0 w 2719787"/>
              <a:gd name="connsiteY0" fmla="*/ 628650 h 628650"/>
              <a:gd name="connsiteX1" fmla="*/ 898043 w 2719787"/>
              <a:gd name="connsiteY1" fmla="*/ 416718 h 628650"/>
              <a:gd name="connsiteX2" fmla="*/ 1719110 w 2719787"/>
              <a:gd name="connsiteY2" fmla="*/ 64231 h 628650"/>
              <a:gd name="connsiteX3" fmla="*/ 2719787 w 2719787"/>
              <a:gd name="connsiteY3" fmla="*/ 93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9787" h="628650">
                <a:moveTo>
                  <a:pt x="0" y="628650"/>
                </a:moveTo>
                <a:cubicBezTo>
                  <a:pt x="485371" y="619029"/>
                  <a:pt x="611525" y="510788"/>
                  <a:pt x="898043" y="416718"/>
                </a:cubicBezTo>
                <a:cubicBezTo>
                  <a:pt x="1184561" y="322648"/>
                  <a:pt x="1415486" y="133669"/>
                  <a:pt x="1719110" y="64231"/>
                </a:cubicBezTo>
                <a:cubicBezTo>
                  <a:pt x="2022734" y="-5207"/>
                  <a:pt x="2719787" y="93"/>
                  <a:pt x="2719787" y="93"/>
                </a:cubicBez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0770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4276"/>
            <a:ext cx="8229600" cy="1009022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7814"/>
            <a:ext cx="8229600" cy="4848349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Existing theory of adoptions</a:t>
            </a:r>
          </a:p>
          <a:p>
            <a:endParaRPr lang="en-US" dirty="0" smtClean="0"/>
          </a:p>
          <a:p>
            <a:r>
              <a:rPr lang="en-US" b="1" dirty="0"/>
              <a:t>Key to </a:t>
            </a:r>
            <a:r>
              <a:rPr lang="en-US" b="1" dirty="0" smtClean="0"/>
              <a:t>success lies in failures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7F7F7F"/>
                </a:solidFill>
              </a:rPr>
              <a:t>Model</a:t>
            </a:r>
          </a:p>
          <a:p>
            <a:endParaRPr lang="en-US" dirty="0">
              <a:solidFill>
                <a:srgbClr val="7F7F7F"/>
              </a:solidFill>
            </a:endParaRPr>
          </a:p>
          <a:p>
            <a:r>
              <a:rPr lang="en-US" dirty="0" smtClean="0">
                <a:solidFill>
                  <a:srgbClr val="7F7F7F"/>
                </a:solidFill>
              </a:rPr>
              <a:t>Model predictions</a:t>
            </a:r>
          </a:p>
          <a:p>
            <a:endParaRPr lang="en-US" dirty="0">
              <a:solidFill>
                <a:srgbClr val="7F7F7F"/>
              </a:solidFill>
            </a:endParaRPr>
          </a:p>
          <a:p>
            <a:r>
              <a:rPr lang="en-US" dirty="0" smtClean="0">
                <a:solidFill>
                  <a:srgbClr val="7F7F7F"/>
                </a:solidFill>
              </a:rPr>
              <a:t>Discussion</a:t>
            </a:r>
          </a:p>
          <a:p>
            <a:endParaRPr lang="en-US" dirty="0">
              <a:solidFill>
                <a:srgbClr val="7F7F7F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9836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9158"/>
            <a:ext cx="8229600" cy="52657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    Some startups are short-lived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109728" indent="0">
              <a:buNone/>
            </a:pPr>
            <a:endParaRPr lang="en-US" dirty="0" smtClean="0"/>
          </a:p>
          <a:p>
            <a:pPr marL="109728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3000" b="1" dirty="0" smtClean="0">
                <a:solidFill>
                  <a:srgbClr val="0000FF"/>
                </a:solidFill>
              </a:rPr>
              <a:t>Easy to dismiss failures:</a:t>
            </a:r>
            <a:br>
              <a:rPr lang="en-US" sz="3000" b="1" dirty="0" smtClean="0">
                <a:solidFill>
                  <a:srgbClr val="0000FF"/>
                </a:solidFill>
              </a:rPr>
            </a:br>
            <a:r>
              <a:rPr lang="en-US" sz="3000" b="1" dirty="0" smtClean="0">
                <a:solidFill>
                  <a:srgbClr val="FF0000"/>
                </a:solidFill>
              </a:rPr>
              <a:t>“incompetence”</a:t>
            </a:r>
          </a:p>
          <a:p>
            <a:pPr marL="0" indent="0" algn="ctr">
              <a:buNone/>
            </a:pPr>
            <a:r>
              <a:rPr lang="en-US" sz="3000" b="1" dirty="0" smtClean="0">
                <a:solidFill>
                  <a:srgbClr val="FF0000"/>
                </a:solidFill>
              </a:rPr>
              <a:t>“no revenue”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10745" y="1569918"/>
            <a:ext cx="3807987" cy="2876581"/>
            <a:chOff x="5286822" y="3000958"/>
            <a:chExt cx="3520211" cy="2933509"/>
          </a:xfrm>
        </p:grpSpPr>
        <p:pic>
          <p:nvPicPr>
            <p:cNvPr id="6" name="Picture 5" descr="12seconds_tv_pred_cluster_normPop70_observed0.65_train0.575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6822" y="3000958"/>
              <a:ext cx="3520211" cy="293350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054319" y="3528178"/>
              <a:ext cx="14889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12seconds.tv</a:t>
              </a:r>
              <a:endParaRPr lang="en-US" dirty="0"/>
            </a:p>
          </p:txBody>
        </p:sp>
      </p:grpSp>
      <p:pic>
        <p:nvPicPr>
          <p:cNvPr id="8" name="Picture 7" descr="Diffusion_of_ideas.em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3149" y="1750909"/>
            <a:ext cx="3791424" cy="26955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08948" y="2084437"/>
            <a:ext cx="1095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≠ sigmoid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230136"/>
            <a:ext cx="8229600" cy="1009022"/>
          </a:xfrm>
        </p:spPr>
        <p:txBody>
          <a:bodyPr/>
          <a:lstStyle/>
          <a:p>
            <a:r>
              <a:rPr lang="en-US" dirty="0" smtClean="0"/>
              <a:t>Anatomy of a Startup Failure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85010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4276"/>
            <a:ext cx="8229600" cy="1009022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7814"/>
            <a:ext cx="8229600" cy="4848349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Website adoptions &amp; existing models</a:t>
            </a:r>
          </a:p>
          <a:p>
            <a:endParaRPr lang="en-US" dirty="0" smtClean="0"/>
          </a:p>
          <a:p>
            <a:r>
              <a:rPr lang="en-US" dirty="0">
                <a:solidFill>
                  <a:srgbClr val="7F7F7F"/>
                </a:solidFill>
              </a:rPr>
              <a:t>Key to success </a:t>
            </a:r>
            <a:r>
              <a:rPr lang="en-US" dirty="0" smtClean="0">
                <a:solidFill>
                  <a:srgbClr val="7F7F7F"/>
                </a:solidFill>
              </a:rPr>
              <a:t>lies </a:t>
            </a:r>
            <a:r>
              <a:rPr lang="en-US" dirty="0">
                <a:solidFill>
                  <a:srgbClr val="7F7F7F"/>
                </a:solidFill>
              </a:rPr>
              <a:t>in </a:t>
            </a:r>
            <a:r>
              <a:rPr lang="en-US" dirty="0" smtClean="0">
                <a:solidFill>
                  <a:srgbClr val="7F7F7F"/>
                </a:solidFill>
              </a:rPr>
              <a:t>failures</a:t>
            </a:r>
            <a:endParaRPr lang="en-US" dirty="0">
              <a:solidFill>
                <a:srgbClr val="7F7F7F"/>
              </a:solidFill>
            </a:endParaRPr>
          </a:p>
          <a:p>
            <a:endParaRPr lang="en-US" dirty="0" smtClean="0"/>
          </a:p>
          <a:p>
            <a:r>
              <a:rPr lang="en-US" b="1" dirty="0" smtClean="0"/>
              <a:t>Model</a:t>
            </a:r>
          </a:p>
          <a:p>
            <a:endParaRPr lang="en-US" dirty="0">
              <a:solidFill>
                <a:srgbClr val="7F7F7F"/>
              </a:solidFill>
            </a:endParaRPr>
          </a:p>
          <a:p>
            <a:r>
              <a:rPr lang="en-US" dirty="0" smtClean="0">
                <a:solidFill>
                  <a:srgbClr val="7F7F7F"/>
                </a:solidFill>
              </a:rPr>
              <a:t>Model predictions</a:t>
            </a:r>
          </a:p>
          <a:p>
            <a:endParaRPr lang="en-US" dirty="0">
              <a:solidFill>
                <a:srgbClr val="7F7F7F"/>
              </a:solidFill>
            </a:endParaRPr>
          </a:p>
          <a:p>
            <a:r>
              <a:rPr lang="en-US" dirty="0" smtClean="0">
                <a:solidFill>
                  <a:srgbClr val="7F7F7F"/>
                </a:solidFill>
              </a:rPr>
              <a:t>Discussion</a:t>
            </a:r>
          </a:p>
          <a:p>
            <a:endParaRPr lang="en-US" dirty="0">
              <a:solidFill>
                <a:srgbClr val="7F7F7F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54855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69940"/>
            <a:ext cx="8229600" cy="4545755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dirty="0" smtClean="0"/>
              <a:t>Web recently celebrated 25 years</a:t>
            </a:r>
            <a:br>
              <a:rPr lang="en-US" dirty="0" smtClean="0"/>
            </a:br>
            <a:endParaRPr lang="en-US" sz="1400" dirty="0" smtClean="0"/>
          </a:p>
          <a:p>
            <a:pPr marL="109728" indent="0">
              <a:buNone/>
            </a:pPr>
            <a:r>
              <a:rPr lang="en-US" dirty="0" smtClean="0"/>
              <a:t>Transformative nature of  Web: </a:t>
            </a:r>
            <a:br>
              <a:rPr lang="en-US" dirty="0" smtClean="0"/>
            </a:br>
            <a:r>
              <a:rPr lang="en-US" dirty="0" smtClean="0"/>
              <a:t>            </a:t>
            </a:r>
            <a:r>
              <a:rPr lang="en-US" dirty="0" smtClean="0">
                <a:solidFill>
                  <a:srgbClr val="0000FF"/>
                </a:solidFill>
              </a:rPr>
              <a:t>Anyone can create &amp; access content</a:t>
            </a:r>
          </a:p>
          <a:p>
            <a:pPr marL="109728" indent="0">
              <a:buNone/>
            </a:pPr>
            <a:endParaRPr lang="en-US" dirty="0" smtClean="0"/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endParaRPr lang="en-US" dirty="0" smtClean="0"/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endParaRPr lang="en-US" sz="1050" dirty="0" smtClean="0"/>
          </a:p>
          <a:p>
            <a:pPr marL="109728" indent="0" algn="ctr">
              <a:buNone/>
            </a:pPr>
            <a:r>
              <a:rPr lang="en-US" dirty="0" smtClean="0"/>
              <a:t>Increases wealth </a:t>
            </a:r>
            <a:r>
              <a:rPr lang="en-US" dirty="0"/>
              <a:t>of </a:t>
            </a:r>
            <a:r>
              <a:rPr lang="en-US" dirty="0" smtClean="0"/>
              <a:t>information</a:t>
            </a:r>
            <a:endParaRPr lang="en-US" sz="16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58F-BF7A-4EF3-B112-69AFCD9914F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448"/>
            <a:ext cx="8229600" cy="1009022"/>
          </a:xfrm>
        </p:spPr>
        <p:txBody>
          <a:bodyPr/>
          <a:lstStyle/>
          <a:p>
            <a:r>
              <a:rPr lang="en-US" dirty="0" smtClean="0"/>
              <a:t>Today’s Information-Rich World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744215" y="3147370"/>
            <a:ext cx="7556266" cy="1438744"/>
            <a:chOff x="744215" y="2865154"/>
            <a:chExt cx="7556266" cy="143874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4215" y="2921049"/>
              <a:ext cx="1128900" cy="138284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27141" y="2921049"/>
              <a:ext cx="1735280" cy="99572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345984" y="3791739"/>
              <a:ext cx="8450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Blogs</a:t>
              </a:r>
              <a:endParaRPr lang="en-US" sz="2400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737953" y="2921049"/>
              <a:ext cx="1390124" cy="1328405"/>
              <a:chOff x="4712847" y="2756879"/>
              <a:chExt cx="1390124" cy="1328405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25041" y="2756879"/>
                <a:ext cx="1301070" cy="866394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4712847" y="3623619"/>
                <a:ext cx="13901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Facebook</a:t>
                </a:r>
                <a:endParaRPr lang="en-US" sz="2400" dirty="0"/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74710" y="2865154"/>
              <a:ext cx="3025771" cy="1273394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941960" y="5580049"/>
            <a:ext cx="4746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Gill Sans Light"/>
                <a:cs typeface="Gill Sans Light"/>
              </a:rPr>
              <a:t>Exacerbates </a:t>
            </a:r>
            <a:r>
              <a:rPr lang="en-US" sz="2800" b="1" i="1" dirty="0" smtClean="0">
                <a:solidFill>
                  <a:srgbClr val="FF0000"/>
                </a:solidFill>
                <a:latin typeface="Gill Sans Light"/>
                <a:cs typeface="Gill Sans Light"/>
              </a:rPr>
              <a:t>information overload</a:t>
            </a:r>
            <a:endParaRPr lang="en-US" sz="2800" b="1" i="1" dirty="0">
              <a:solidFill>
                <a:srgbClr val="FF0000"/>
              </a:solidFill>
              <a:latin typeface="Gill Sans Light"/>
              <a:cs typeface="Gill Sans Light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4054022" y="5413286"/>
            <a:ext cx="654288" cy="218076"/>
          </a:xfrm>
          <a:prstGeom prst="downArrow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200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0159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64423"/>
            <a:ext cx="8229600" cy="542900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Herbert A. Simon</a:t>
            </a:r>
          </a:p>
          <a:p>
            <a:pPr lvl="1"/>
            <a:r>
              <a:rPr lang="en-US" sz="2000" dirty="0" smtClean="0"/>
              <a:t>Turing </a:t>
            </a:r>
            <a:r>
              <a:rPr lang="en-US" sz="2000" dirty="0"/>
              <a:t>Award Winner, 1975</a:t>
            </a:r>
          </a:p>
          <a:p>
            <a:pPr lvl="1"/>
            <a:r>
              <a:rPr lang="en-US" sz="2000" dirty="0" smtClean="0"/>
              <a:t>Nobel Laureate in Economics, 1978</a:t>
            </a:r>
          </a:p>
          <a:p>
            <a:endParaRPr lang="en-US" sz="1050" dirty="0" smtClean="0"/>
          </a:p>
          <a:p>
            <a:endParaRPr lang="en-US" sz="1050" dirty="0" smtClean="0"/>
          </a:p>
          <a:p>
            <a:pPr marL="109728" indent="0">
              <a:buNone/>
            </a:pPr>
            <a:r>
              <a:rPr lang="en-US" sz="2400" dirty="0" smtClean="0"/>
              <a:t>1969 - H. A. Simon on information overload:</a:t>
            </a:r>
          </a:p>
          <a:p>
            <a:pPr>
              <a:lnSpc>
                <a:spcPct val="140000"/>
              </a:lnSpc>
            </a:pPr>
            <a:r>
              <a:rPr lang="en-US" sz="2400" dirty="0" smtClean="0"/>
              <a:t>Information consumes attention (time)</a:t>
            </a:r>
          </a:p>
          <a:p>
            <a:pPr lvl="1">
              <a:lnSpc>
                <a:spcPct val="140000"/>
              </a:lnSpc>
            </a:pPr>
            <a:r>
              <a:rPr lang="en-US" sz="2400" dirty="0" smtClean="0">
                <a:solidFill>
                  <a:srgbClr val="0000FF"/>
                </a:solidFill>
              </a:rPr>
              <a:t>Information-rich world </a:t>
            </a:r>
            <a:r>
              <a:rPr lang="en-US" sz="17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smtClean="0">
                <a:solidFill>
                  <a:srgbClr val="0000FF"/>
                </a:solidFill>
              </a:rPr>
              <a:t> Attention-depleted world</a:t>
            </a:r>
            <a:br>
              <a:rPr lang="en-US" sz="2400" dirty="0" smtClean="0">
                <a:solidFill>
                  <a:srgbClr val="0000FF"/>
                </a:solidFill>
              </a:rPr>
            </a:br>
            <a:endParaRPr lang="en-US" sz="2400" dirty="0" smtClean="0">
              <a:solidFill>
                <a:srgbClr val="0000FF"/>
              </a:solidFill>
            </a:endParaRPr>
          </a:p>
          <a:p>
            <a:pPr>
              <a:lnSpc>
                <a:spcPct val="140000"/>
              </a:lnSpc>
            </a:pPr>
            <a:r>
              <a:rPr lang="en-US" sz="2400" dirty="0" smtClean="0"/>
              <a:t>Systems that “talk” more than “think</a:t>
            </a:r>
            <a:r>
              <a:rPr lang="en-US" sz="2400" dirty="0"/>
              <a:t>” </a:t>
            </a:r>
            <a:r>
              <a:rPr lang="en-US" sz="2400" dirty="0" smtClean="0"/>
              <a:t>exacerbate </a:t>
            </a:r>
            <a:br>
              <a:rPr lang="en-US" sz="2400" dirty="0" smtClean="0"/>
            </a:br>
            <a:r>
              <a:rPr lang="en-US" sz="2400" dirty="0" smtClean="0"/>
              <a:t>information overload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58F-BF7A-4EF3-B112-69AFCD9914F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448"/>
            <a:ext cx="8229600" cy="1009022"/>
          </a:xfrm>
        </p:spPr>
        <p:txBody>
          <a:bodyPr>
            <a:normAutofit/>
          </a:bodyPr>
          <a:lstStyle/>
          <a:p>
            <a:r>
              <a:rPr lang="en-US" dirty="0"/>
              <a:t>Herbert A. </a:t>
            </a:r>
            <a:r>
              <a:rPr lang="en-US" dirty="0" smtClean="0"/>
              <a:t>Simon on Information Overload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6572" y="1133555"/>
            <a:ext cx="1790700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4841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Facebook_feedback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104" y="1130274"/>
            <a:ext cx="5813064" cy="555141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69424"/>
            <a:ext cx="8229600" cy="5105400"/>
          </a:xfrm>
        </p:spPr>
        <p:txBody>
          <a:bodyPr/>
          <a:lstStyle/>
          <a:p>
            <a:r>
              <a:rPr lang="en-US" dirty="0" smtClean="0"/>
              <a:t>Facebook</a:t>
            </a:r>
            <a:br>
              <a:rPr lang="en-US" dirty="0" smtClean="0"/>
            </a:br>
            <a:r>
              <a:rPr lang="en-US" dirty="0" smtClean="0"/>
              <a:t>attention</a:t>
            </a:r>
            <a:br>
              <a:rPr lang="en-US" dirty="0" smtClean="0"/>
            </a:br>
            <a:r>
              <a:rPr lang="en-US" dirty="0" smtClean="0"/>
              <a:t>&amp; activity</a:t>
            </a:r>
            <a:br>
              <a:rPr lang="en-US" dirty="0" smtClean="0"/>
            </a:b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47272" y="6510568"/>
            <a:ext cx="365760" cy="365125"/>
          </a:xfrm>
        </p:spPr>
        <p:txBody>
          <a:bodyPr/>
          <a:lstStyle/>
          <a:p>
            <a:fld id="{F43EC58F-BF7A-4EF3-B112-69AFCD9914F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04480"/>
            <a:ext cx="8229600" cy="1009022"/>
          </a:xfrm>
        </p:spPr>
        <p:txBody>
          <a:bodyPr>
            <a:normAutofit/>
          </a:bodyPr>
          <a:lstStyle/>
          <a:p>
            <a:r>
              <a:rPr lang="en-US" dirty="0" smtClean="0"/>
              <a:t>Facebook “talks”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719591" y="1071580"/>
            <a:ext cx="3837474" cy="3225696"/>
            <a:chOff x="4719591" y="968956"/>
            <a:chExt cx="3837474" cy="3225696"/>
          </a:xfrm>
        </p:grpSpPr>
        <p:sp>
          <p:nvSpPr>
            <p:cNvPr id="6" name="Rectangle 5"/>
            <p:cNvSpPr/>
            <p:nvPr/>
          </p:nvSpPr>
          <p:spPr>
            <a:xfrm>
              <a:off x="4900749" y="968956"/>
              <a:ext cx="3656316" cy="32256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719591" y="1339427"/>
              <a:ext cx="2349289" cy="12902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6029716" y="4297276"/>
            <a:ext cx="2983315" cy="23587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942217" y="3827805"/>
            <a:ext cx="2983315" cy="2575299"/>
          </a:xfrm>
          <a:custGeom>
            <a:avLst/>
            <a:gdLst/>
            <a:ahLst/>
            <a:cxnLst/>
            <a:rect l="l" t="t" r="r" b="b"/>
            <a:pathLst>
              <a:path w="2983315" h="2575299">
                <a:moveTo>
                  <a:pt x="1958532" y="0"/>
                </a:moveTo>
                <a:lnTo>
                  <a:pt x="2983315" y="0"/>
                </a:lnTo>
                <a:lnTo>
                  <a:pt x="2983315" y="756833"/>
                </a:lnTo>
                <a:lnTo>
                  <a:pt x="2983315" y="1818466"/>
                </a:lnTo>
                <a:lnTo>
                  <a:pt x="2983315" y="2575299"/>
                </a:lnTo>
                <a:lnTo>
                  <a:pt x="0" y="2575299"/>
                </a:lnTo>
                <a:lnTo>
                  <a:pt x="0" y="756833"/>
                </a:lnTo>
                <a:lnTo>
                  <a:pt x="1958532" y="7568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81299" y="3938099"/>
            <a:ext cx="2360570" cy="82097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626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6179793"/>
              </p:ext>
            </p:extLst>
          </p:nvPr>
        </p:nvGraphicFramePr>
        <p:xfrm>
          <a:off x="-517818" y="1585503"/>
          <a:ext cx="6278121" cy="4392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58F-BF7A-4EF3-B112-69AFCD9914F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448"/>
            <a:ext cx="8229600" cy="1009022"/>
          </a:xfrm>
        </p:spPr>
        <p:txBody>
          <a:bodyPr/>
          <a:lstStyle/>
          <a:p>
            <a:r>
              <a:rPr lang="en-US" dirty="0" smtClean="0"/>
              <a:t>Positive &amp; Negative Attention Loops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 rot="20522686">
            <a:off x="4740081" y="1080288"/>
            <a:ext cx="2040907" cy="1317240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Positive Growth</a:t>
            </a:r>
            <a:endParaRPr lang="en-US" sz="2400" dirty="0"/>
          </a:p>
        </p:txBody>
      </p:sp>
      <p:sp>
        <p:nvSpPr>
          <p:cNvPr id="12" name="Right Arrow 11"/>
          <p:cNvSpPr/>
          <p:nvPr/>
        </p:nvSpPr>
        <p:spPr>
          <a:xfrm rot="2157627">
            <a:off x="4586422" y="2761104"/>
            <a:ext cx="2040907" cy="1404048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Negative Growth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684003" y="1085222"/>
            <a:ext cx="12148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Website</a:t>
            </a:r>
            <a:br>
              <a:rPr lang="en-US" sz="2400" dirty="0" smtClean="0"/>
            </a:br>
            <a:r>
              <a:rPr lang="en-US" sz="2400" dirty="0" smtClean="0"/>
              <a:t>Survives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684003" y="3709807"/>
            <a:ext cx="12148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Website</a:t>
            </a:r>
            <a:br>
              <a:rPr lang="en-US" sz="2400" dirty="0" smtClean="0"/>
            </a:br>
            <a:r>
              <a:rPr lang="en-US" sz="2400" dirty="0" smtClean="0"/>
              <a:t>Dies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3481034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898496"/>
            <a:ext cx="8229600" cy="4273703"/>
          </a:xfrm>
        </p:spPr>
        <p:txBody>
          <a:bodyPr/>
          <a:lstStyle/>
          <a:p>
            <a:pPr marL="109728" indent="0" algn="ctr">
              <a:buNone/>
            </a:pPr>
            <a:r>
              <a:rPr lang="en-US" sz="3200" dirty="0" smtClean="0"/>
              <a:t>Population-level model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4DFF"/>
                </a:solidFill>
              </a:rPr>
              <a:t>Carrying capacity </a:t>
            </a:r>
            <a:r>
              <a:rPr lang="en-US" dirty="0" smtClean="0">
                <a:solidFill>
                  <a:srgbClr val="004DFF"/>
                </a:solidFill>
              </a:rPr>
              <a:t>parameter</a:t>
            </a:r>
          </a:p>
          <a:p>
            <a:pPr marL="0" indent="0">
              <a:buNone/>
            </a:pPr>
            <a:endParaRPr lang="en-US" dirty="0">
              <a:solidFill>
                <a:srgbClr val="004DFF"/>
              </a:solidFill>
            </a:endParaRPr>
          </a:p>
          <a:p>
            <a:pPr marL="400050" lvl="2" indent="0">
              <a:buNone/>
            </a:pPr>
            <a:r>
              <a:rPr lang="en-US" sz="2000" i="1" dirty="0">
                <a:solidFill>
                  <a:srgbClr val="004DFF"/>
                </a:solidFill>
                <a:latin typeface="Times"/>
                <a:cs typeface="Times"/>
              </a:rPr>
              <a:t>C</a:t>
            </a:r>
            <a:r>
              <a:rPr lang="en-US" sz="2800" dirty="0">
                <a:solidFill>
                  <a:srgbClr val="004DFF"/>
                </a:solidFill>
              </a:rPr>
              <a:t> </a:t>
            </a:r>
            <a:r>
              <a:rPr lang="en-US" sz="2800" dirty="0"/>
              <a:t>–</a:t>
            </a:r>
            <a:r>
              <a:rPr lang="en-US" sz="2800" dirty="0">
                <a:solidFill>
                  <a:srgbClr val="004DFF"/>
                </a:solidFill>
              </a:rPr>
              <a:t> </a:t>
            </a:r>
            <a:r>
              <a:rPr lang="en-US" sz="2000" dirty="0"/>
              <a:t>fraction of active Internet population that will eventually become members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58F-BF7A-4EF3-B112-69AFCD9914F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35384"/>
            <a:ext cx="8229600" cy="1009022"/>
          </a:xfrm>
        </p:spPr>
        <p:txBody>
          <a:bodyPr/>
          <a:lstStyle/>
          <a:p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rot="1745203">
            <a:off x="6794888" y="311406"/>
            <a:ext cx="2906479" cy="4226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Details in the paper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46242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 txBox="1">
            <a:spLocks/>
          </p:cNvSpPr>
          <p:nvPr/>
        </p:nvSpPr>
        <p:spPr>
          <a:xfrm>
            <a:off x="373876" y="1179451"/>
            <a:ext cx="8229600" cy="301501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defRPr kumimoji="0" sz="2700" b="0" i="0" kern="120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b="0" i="0" kern="120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b="0" i="0" kern="120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b="0" i="0" kern="120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b="0" i="0" kern="120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r>
              <a:rPr lang="en-US" dirty="0" smtClean="0"/>
              <a:t>Modeled as reaction-decay process</a:t>
            </a:r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r>
              <a:rPr lang="en-US" dirty="0" smtClean="0"/>
              <a:t>        </a:t>
            </a:r>
            <a:r>
              <a:rPr lang="en-US" dirty="0" smtClean="0">
                <a:solidFill>
                  <a:srgbClr val="004DFF"/>
                </a:solidFill>
              </a:rPr>
              <a:t>Reaction:</a:t>
            </a:r>
          </a:p>
          <a:p>
            <a:pPr marL="109728" indent="0">
              <a:buNone/>
            </a:pPr>
            <a:endParaRPr lang="en-US" dirty="0"/>
          </a:p>
          <a:p>
            <a:pPr marL="109728" indent="0">
              <a:buFont typeface="Arial"/>
              <a:buNone/>
            </a:pPr>
            <a:endParaRPr lang="en-US" dirty="0" smtClean="0"/>
          </a:p>
          <a:p>
            <a:pPr marL="109728" indent="0">
              <a:buFont typeface="Arial"/>
              <a:buNone/>
            </a:pPr>
            <a:r>
              <a:rPr lang="en-US" dirty="0" smtClean="0"/>
              <a:t>        </a:t>
            </a:r>
            <a:r>
              <a:rPr lang="en-US" dirty="0" smtClean="0">
                <a:solidFill>
                  <a:srgbClr val="004DFF"/>
                </a:solidFill>
              </a:rPr>
              <a:t>Decay: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58F-BF7A-4EF3-B112-69AFCD9914F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94276"/>
            <a:ext cx="8229600" cy="100902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Attention-Seeking Mechanics (activity - inactivity)</a:t>
            </a:r>
            <a:endParaRPr lang="en-US" sz="3200" baseline="-25000" dirty="0">
              <a:latin typeface="Lucida Calligraphy"/>
              <a:cs typeface="Lucida Calligraphy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5845" y="4198686"/>
            <a:ext cx="4291049" cy="23255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45317" y="5455779"/>
            <a:ext cx="954107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network</a:t>
            </a:r>
            <a:br>
              <a:rPr lang="en-US" dirty="0" smtClean="0">
                <a:latin typeface="Gill Sans Light"/>
                <a:cs typeface="Gill Sans Light"/>
              </a:rPr>
            </a:br>
            <a:r>
              <a:rPr lang="en-US" dirty="0" smtClean="0">
                <a:latin typeface="Gill Sans Light"/>
                <a:cs typeface="Gill Sans Light"/>
              </a:rPr>
              <a:t>effect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8871" y="2702436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active user</a:t>
            </a:r>
            <a:endParaRPr lang="en-US" dirty="0">
              <a:latin typeface="Gill Sans Light"/>
              <a:cs typeface="Gill Sans Light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198935" y="2548572"/>
            <a:ext cx="170202" cy="2013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119355" y="2702436"/>
            <a:ext cx="1301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inactive user</a:t>
            </a:r>
            <a:endParaRPr lang="en-US" dirty="0">
              <a:latin typeface="Gill Sans Light"/>
              <a:cs typeface="Gill Sans Light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4287707" y="2548572"/>
            <a:ext cx="201782" cy="2013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963" y="2075948"/>
            <a:ext cx="2476500" cy="444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9493" y="3465087"/>
            <a:ext cx="1333500" cy="5334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745203">
            <a:off x="6794888" y="311406"/>
            <a:ext cx="2906479" cy="4226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Details in the paper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461267" y="1947333"/>
            <a:ext cx="548178" cy="3668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938890" y="1707445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mean field network externality effect</a:t>
            </a:r>
            <a:endParaRPr lang="en-US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08465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creen Shot 2014-04-10 at 7.29.5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014" y="1428174"/>
            <a:ext cx="4455218" cy="1512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58F-BF7A-4EF3-B112-69AFCD9914F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6278" y="384068"/>
            <a:ext cx="8229600" cy="1009022"/>
          </a:xfrm>
        </p:spPr>
        <p:txBody>
          <a:bodyPr>
            <a:normAutofit/>
          </a:bodyPr>
          <a:lstStyle/>
          <a:p>
            <a:r>
              <a:rPr lang="en-US" dirty="0" smtClean="0"/>
              <a:t>Unforeseen Preliminaries</a:t>
            </a:r>
            <a:endParaRPr lang="en-US" dirty="0"/>
          </a:p>
        </p:txBody>
      </p:sp>
      <p:pic>
        <p:nvPicPr>
          <p:cNvPr id="17" name="Picture 16" descr="Screen Shot 2014-04-10 at 6.57.0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572" y="1843979"/>
            <a:ext cx="4841895" cy="2793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Screen Shot 2014-04-10 at 6.56.1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966" y="2112044"/>
            <a:ext cx="4353164" cy="3687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2545037" y="2518809"/>
            <a:ext cx="4754768" cy="3428204"/>
            <a:chOff x="482858" y="1462354"/>
            <a:chExt cx="5724862" cy="4104280"/>
          </a:xfrm>
        </p:grpSpPr>
        <p:sp>
          <p:nvSpPr>
            <p:cNvPr id="14" name="Rectangle 13"/>
            <p:cNvSpPr/>
            <p:nvPr/>
          </p:nvSpPr>
          <p:spPr>
            <a:xfrm>
              <a:off x="482858" y="1462354"/>
              <a:ext cx="5724862" cy="41042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`</a:t>
              </a:r>
              <a:endParaRPr lang="en-US" dirty="0"/>
            </a:p>
          </p:txBody>
        </p:sp>
        <p:pic>
          <p:nvPicPr>
            <p:cNvPr id="8" name="Picture 7" descr="Screen Shot 2014-04-10 at 6.41.36 A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429" y="1977565"/>
              <a:ext cx="5667291" cy="349949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/>
            <a:srcRect t="25742" b="28389"/>
            <a:stretch/>
          </p:blipFill>
          <p:spPr>
            <a:xfrm>
              <a:off x="540430" y="1482919"/>
              <a:ext cx="1594060" cy="377095"/>
            </a:xfrm>
            <a:prstGeom prst="rect">
              <a:avLst/>
            </a:prstGeom>
            <a:effectLst/>
          </p:spPr>
        </p:pic>
      </p:grpSp>
      <p:pic>
        <p:nvPicPr>
          <p:cNvPr id="5" name="Picture 4" descr="Screen Shot 2014-02-04 at 10.36.17 PM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/>
          <a:stretch/>
        </p:blipFill>
        <p:spPr>
          <a:xfrm>
            <a:off x="1114778" y="2603475"/>
            <a:ext cx="4148668" cy="374609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5" name="Group 14"/>
          <p:cNvGrpSpPr/>
          <p:nvPr/>
        </p:nvGrpSpPr>
        <p:grpSpPr>
          <a:xfrm>
            <a:off x="2479816" y="2754010"/>
            <a:ext cx="4150273" cy="3835891"/>
            <a:chOff x="4554360" y="1552194"/>
            <a:chExt cx="4927694" cy="4438299"/>
          </a:xfrm>
        </p:grpSpPr>
        <p:sp>
          <p:nvSpPr>
            <p:cNvPr id="13" name="Rectangle 12"/>
            <p:cNvSpPr/>
            <p:nvPr/>
          </p:nvSpPr>
          <p:spPr>
            <a:xfrm>
              <a:off x="4554360" y="1552194"/>
              <a:ext cx="4927694" cy="4438299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Screen Shot 2014-02-14 at 2.44.29 AM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4360" y="2228112"/>
              <a:ext cx="4927694" cy="376183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20244" y="1552194"/>
              <a:ext cx="675918" cy="6759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3440354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58F-BF7A-4EF3-B112-69AFCD9914F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55792"/>
            <a:ext cx="8229600" cy="100902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Adoptions Reaction-Diffusion </a:t>
            </a:r>
            <a:r>
              <a:rPr lang="en-US" sz="3200" dirty="0"/>
              <a:t>P</a:t>
            </a:r>
            <a:r>
              <a:rPr lang="en-US" sz="3200" dirty="0" smtClean="0"/>
              <a:t>rocesses</a:t>
            </a:r>
            <a:endParaRPr lang="en-US" sz="3200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313678" y="1269311"/>
            <a:ext cx="8229600" cy="2312635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defRPr kumimoji="0" sz="2700" b="0" i="0" kern="120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b="0" i="0" kern="120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b="0" i="0" kern="120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b="0" i="0" kern="120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b="0" i="0" kern="120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Font typeface="Arial"/>
              <a:buNone/>
            </a:pPr>
            <a:r>
              <a:rPr lang="en-US" dirty="0" smtClean="0"/>
              <a:t>Modeled as reaction-diffusion process</a:t>
            </a:r>
          </a:p>
          <a:p>
            <a:pPr marL="109728" indent="0">
              <a:buFont typeface="Arial"/>
              <a:buNone/>
            </a:pPr>
            <a:endParaRPr lang="en-US" dirty="0" smtClean="0"/>
          </a:p>
          <a:p>
            <a:pPr marL="109728" indent="0">
              <a:buFont typeface="Arial"/>
              <a:buNone/>
            </a:pPr>
            <a:r>
              <a:rPr lang="en-US" dirty="0" smtClean="0">
                <a:solidFill>
                  <a:srgbClr val="004DFF"/>
                </a:solidFill>
              </a:rPr>
              <a:t>Media &amp; Marketing diffusion:</a:t>
            </a:r>
          </a:p>
          <a:p>
            <a:pPr marL="109728" indent="0">
              <a:buFont typeface="Arial"/>
              <a:buNone/>
            </a:pPr>
            <a:endParaRPr lang="en-US" dirty="0" smtClean="0"/>
          </a:p>
          <a:p>
            <a:pPr marL="109728" indent="0">
              <a:buFont typeface="Arial"/>
              <a:buNone/>
            </a:pPr>
            <a:endParaRPr lang="en-US" dirty="0" smtClean="0"/>
          </a:p>
          <a:p>
            <a:pPr marL="109728" indent="0">
              <a:buFont typeface="Arial"/>
              <a:buNone/>
            </a:pPr>
            <a:r>
              <a:rPr lang="en-US" dirty="0" smtClean="0">
                <a:solidFill>
                  <a:srgbClr val="004DFF"/>
                </a:solidFill>
              </a:rPr>
              <a:t>Word-of-mouth reaction:</a:t>
            </a:r>
            <a:endParaRPr lang="en-US" dirty="0">
              <a:solidFill>
                <a:srgbClr val="004DFF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891985" y="3810889"/>
            <a:ext cx="4432122" cy="2910586"/>
            <a:chOff x="2230891" y="714014"/>
            <a:chExt cx="4432122" cy="2910586"/>
          </a:xfrm>
        </p:grpSpPr>
        <p:pic>
          <p:nvPicPr>
            <p:cNvPr id="5" name="Picture 4" descr="active_inactiv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6983" y="714014"/>
              <a:ext cx="4105290" cy="291058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193421" y="2749376"/>
              <a:ext cx="954107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Gill Sans Light"/>
                  <a:cs typeface="Gill Sans Light"/>
                </a:rPr>
                <a:t>network</a:t>
              </a:r>
              <a:br>
                <a:rPr lang="en-US" dirty="0" smtClean="0">
                  <a:latin typeface="Gill Sans Light"/>
                  <a:cs typeface="Gill Sans Light"/>
                </a:rPr>
              </a:br>
              <a:r>
                <a:rPr lang="en-US" dirty="0" smtClean="0">
                  <a:latin typeface="Gill Sans Light"/>
                  <a:cs typeface="Gill Sans Light"/>
                </a:rPr>
                <a:t>effect</a:t>
              </a:r>
              <a:endParaRPr lang="en-US" dirty="0">
                <a:latin typeface="Gill Sans Light"/>
                <a:cs typeface="Gill Sans Light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230891" y="1198891"/>
              <a:ext cx="1620957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Gill Sans Light"/>
                  <a:cs typeface="Gill Sans Light"/>
                </a:rPr>
                <a:t>brings new user</a:t>
              </a:r>
              <a:endParaRPr lang="en-US" dirty="0">
                <a:latin typeface="Gill Sans Light"/>
                <a:cs typeface="Gill Sans Light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42056" y="1198891"/>
              <a:ext cx="1620957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Gill Sans Light"/>
                  <a:cs typeface="Gill Sans Light"/>
                </a:rPr>
                <a:t>brings new user</a:t>
              </a:r>
              <a:endParaRPr lang="en-US" dirty="0">
                <a:latin typeface="Gill Sans Light"/>
                <a:cs typeface="Gill Sans Light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520" y="1868236"/>
            <a:ext cx="1422400" cy="4953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300" y="2950876"/>
            <a:ext cx="2565400" cy="4699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745203">
            <a:off x="6794888" y="311406"/>
            <a:ext cx="2906479" cy="4226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Details in the paper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5732068" y="2876654"/>
            <a:ext cx="548178" cy="3668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588286" y="2500855"/>
            <a:ext cx="354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mean field network externality effect</a:t>
            </a:r>
            <a:endParaRPr lang="en-US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73134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448"/>
            <a:ext cx="8229600" cy="1009022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7814"/>
            <a:ext cx="8229600" cy="4848349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Website adoptions &amp; existing models</a:t>
            </a:r>
          </a:p>
          <a:p>
            <a:endParaRPr lang="en-US" dirty="0" smtClean="0"/>
          </a:p>
          <a:p>
            <a:r>
              <a:rPr lang="en-US" dirty="0">
                <a:solidFill>
                  <a:srgbClr val="7F7F7F"/>
                </a:solidFill>
              </a:rPr>
              <a:t>Key to success lies in failures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7F7F7F"/>
                </a:solidFill>
              </a:rPr>
              <a:t>Model</a:t>
            </a:r>
          </a:p>
          <a:p>
            <a:endParaRPr lang="en-US" dirty="0">
              <a:solidFill>
                <a:srgbClr val="7F7F7F"/>
              </a:solidFill>
            </a:endParaRPr>
          </a:p>
          <a:p>
            <a:r>
              <a:rPr lang="en-US" b="1" dirty="0" smtClean="0"/>
              <a:t>Model predictions</a:t>
            </a:r>
          </a:p>
          <a:p>
            <a:endParaRPr lang="en-US" dirty="0">
              <a:solidFill>
                <a:srgbClr val="7F7F7F"/>
              </a:solidFill>
            </a:endParaRPr>
          </a:p>
          <a:p>
            <a:r>
              <a:rPr lang="en-US" dirty="0" smtClean="0">
                <a:solidFill>
                  <a:srgbClr val="7F7F7F"/>
                </a:solidFill>
              </a:rPr>
              <a:t>Discussion</a:t>
            </a:r>
          </a:p>
          <a:p>
            <a:endParaRPr lang="en-US" dirty="0">
              <a:solidFill>
                <a:srgbClr val="7F7F7F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40972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7104"/>
            <a:ext cx="8229600" cy="1009022"/>
          </a:xfrm>
        </p:spPr>
        <p:txBody>
          <a:bodyPr>
            <a:normAutofit/>
          </a:bodyPr>
          <a:lstStyle/>
          <a:p>
            <a:r>
              <a:rPr lang="en-US" dirty="0"/>
              <a:t>S</a:t>
            </a:r>
            <a:r>
              <a:rPr lang="en-US" dirty="0" smtClean="0"/>
              <a:t>ignatures of </a:t>
            </a:r>
            <a:r>
              <a:rPr lang="en-US" sz="3600" dirty="0" smtClean="0"/>
              <a:t>Self-Sustainability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8162"/>
            <a:ext cx="8229600" cy="4678001"/>
          </a:xfrm>
        </p:spPr>
        <p:txBody>
          <a:bodyPr/>
          <a:lstStyle/>
          <a:p>
            <a:r>
              <a:rPr lang="en-US" dirty="0" smtClean="0"/>
              <a:t>Model predictions – long-term DAU (t’ = t – t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55" y="2979550"/>
            <a:ext cx="7900923" cy="3482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0585" y="2058878"/>
            <a:ext cx="3364490" cy="83680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642355" y="3329158"/>
            <a:ext cx="178713" cy="11348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20767510">
            <a:off x="372047" y="2717916"/>
            <a:ext cx="2592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DAU = Daily Active Users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9" name="Rectangle 8"/>
          <p:cNvSpPr/>
          <p:nvPr/>
        </p:nvSpPr>
        <p:spPr>
          <a:xfrm rot="1745203">
            <a:off x="6653766" y="311406"/>
            <a:ext cx="2906479" cy="4226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Details in the paper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50406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448"/>
            <a:ext cx="8229600" cy="1009022"/>
          </a:xfrm>
        </p:spPr>
        <p:txBody>
          <a:bodyPr/>
          <a:lstStyle/>
          <a:p>
            <a:r>
              <a:rPr lang="en-US" dirty="0" smtClean="0"/>
              <a:t>Signatures of Popularity 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1980"/>
            <a:ext cx="8229600" cy="4844184"/>
          </a:xfrm>
        </p:spPr>
        <p:txBody>
          <a:bodyPr/>
          <a:lstStyle/>
          <a:p>
            <a:r>
              <a:rPr lang="en-US" dirty="0" smtClean="0"/>
              <a:t>Model prediction: DAU signatures of growth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742" y="2482094"/>
            <a:ext cx="7258945" cy="33202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745203">
            <a:off x="6794888" y="311406"/>
            <a:ext cx="2906479" cy="4226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Details in the paper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31498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7104"/>
            <a:ext cx="8229600" cy="1009022"/>
          </a:xfrm>
        </p:spPr>
        <p:txBody>
          <a:bodyPr/>
          <a:lstStyle/>
          <a:p>
            <a:r>
              <a:rPr lang="en-US" dirty="0" smtClean="0"/>
              <a:t>Datasets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22 websites</a:t>
            </a:r>
          </a:p>
          <a:p>
            <a:endParaRPr lang="en-US" dirty="0"/>
          </a:p>
          <a:p>
            <a:r>
              <a:rPr lang="en-US" dirty="0" smtClean="0"/>
              <a:t>from </a:t>
            </a:r>
            <a:r>
              <a:rPr lang="en-US" dirty="0" err="1" smtClean="0"/>
              <a:t>Alexa.com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up to 6 years of DAU </a:t>
            </a:r>
            <a:br>
              <a:rPr lang="en-US" dirty="0" smtClean="0"/>
            </a:br>
            <a:r>
              <a:rPr lang="en-US" dirty="0" smtClean="0"/>
              <a:t>(June 2007 –  Sept 2013)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974" y="963920"/>
            <a:ext cx="4715269" cy="569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4293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0"/>
          <p:cNvSpPr/>
          <p:nvPr/>
        </p:nvSpPr>
        <p:spPr>
          <a:xfrm>
            <a:off x="3074212" y="5472328"/>
            <a:ext cx="2646908" cy="973183"/>
          </a:xfrm>
          <a:custGeom>
            <a:avLst/>
            <a:gdLst>
              <a:gd name="connsiteX0" fmla="*/ 2362039 w 2362039"/>
              <a:gd name="connsiteY0" fmla="*/ 71049 h 973183"/>
              <a:gd name="connsiteX1" fmla="*/ 1507432 w 2362039"/>
              <a:gd name="connsiteY1" fmla="*/ 35438 h 973183"/>
              <a:gd name="connsiteX2" fmla="*/ 486651 w 2362039"/>
              <a:gd name="connsiteY2" fmla="*/ 510246 h 973183"/>
              <a:gd name="connsiteX3" fmla="*/ 0 w 2362039"/>
              <a:gd name="connsiteY3" fmla="*/ 973183 h 97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2039" h="973183">
                <a:moveTo>
                  <a:pt x="2362039" y="71049"/>
                </a:moveTo>
                <a:cubicBezTo>
                  <a:pt x="2091018" y="16643"/>
                  <a:pt x="1819997" y="-37762"/>
                  <a:pt x="1507432" y="35438"/>
                </a:cubicBezTo>
                <a:cubicBezTo>
                  <a:pt x="1194867" y="108638"/>
                  <a:pt x="737890" y="353955"/>
                  <a:pt x="486651" y="510246"/>
                </a:cubicBezTo>
                <a:cubicBezTo>
                  <a:pt x="235412" y="666537"/>
                  <a:pt x="0" y="973183"/>
                  <a:pt x="0" y="973183"/>
                </a:cubicBezTo>
              </a:path>
            </a:pathLst>
          </a:custGeom>
          <a:ln w="76200" cmpd="sng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2965472" y="5329798"/>
            <a:ext cx="2755648" cy="973183"/>
          </a:xfrm>
          <a:custGeom>
            <a:avLst/>
            <a:gdLst>
              <a:gd name="connsiteX0" fmla="*/ 2362039 w 2362039"/>
              <a:gd name="connsiteY0" fmla="*/ 71049 h 973183"/>
              <a:gd name="connsiteX1" fmla="*/ 1507432 w 2362039"/>
              <a:gd name="connsiteY1" fmla="*/ 35438 h 973183"/>
              <a:gd name="connsiteX2" fmla="*/ 486651 w 2362039"/>
              <a:gd name="connsiteY2" fmla="*/ 510246 h 973183"/>
              <a:gd name="connsiteX3" fmla="*/ 0 w 2362039"/>
              <a:gd name="connsiteY3" fmla="*/ 973183 h 97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2039" h="973183">
                <a:moveTo>
                  <a:pt x="2362039" y="71049"/>
                </a:moveTo>
                <a:cubicBezTo>
                  <a:pt x="2091018" y="16643"/>
                  <a:pt x="1819997" y="-37762"/>
                  <a:pt x="1507432" y="35438"/>
                </a:cubicBezTo>
                <a:cubicBezTo>
                  <a:pt x="1194867" y="108638"/>
                  <a:pt x="737890" y="353955"/>
                  <a:pt x="486651" y="510246"/>
                </a:cubicBezTo>
                <a:cubicBezTo>
                  <a:pt x="235412" y="666537"/>
                  <a:pt x="0" y="973183"/>
                  <a:pt x="0" y="973183"/>
                </a:cubicBezTo>
              </a:path>
            </a:pathLst>
          </a:custGeom>
          <a:ln w="76200" cmpd="sng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5996"/>
            <a:ext cx="8229600" cy="1009022"/>
          </a:xfrm>
        </p:spPr>
        <p:txBody>
          <a:bodyPr/>
          <a:lstStyle/>
          <a:p>
            <a:r>
              <a:rPr lang="en-US" dirty="0" smtClean="0"/>
              <a:t>Automatic parameter fit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 descr="12seconds_tv_pred_cluster_normPop70_observed0.65_train0.57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5" y="1051780"/>
            <a:ext cx="3807987" cy="28765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24950" y="1460033"/>
            <a:ext cx="1127607" cy="1922970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21388" y="1460033"/>
            <a:ext cx="403562" cy="1922970"/>
          </a:xfrm>
          <a:prstGeom prst="rect">
            <a:avLst/>
          </a:prstGeom>
          <a:solidFill>
            <a:srgbClr val="FF66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25824" y="1460033"/>
            <a:ext cx="1483693" cy="1922970"/>
          </a:xfrm>
          <a:prstGeom prst="rect">
            <a:avLst/>
          </a:prstGeom>
          <a:solidFill>
            <a:srgbClr val="004D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39476" y="1467237"/>
            <a:ext cx="66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train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1993955" y="1948655"/>
            <a:ext cx="1224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 sel.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072307" y="1619637"/>
            <a:ext cx="54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448121" y="2492739"/>
            <a:ext cx="1744823" cy="128198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Levenberg</a:t>
            </a:r>
            <a:r>
              <a:rPr lang="en-US" dirty="0"/>
              <a:t>-</a:t>
            </a:r>
            <a:r>
              <a:rPr lang="en-US" dirty="0" smtClean="0"/>
              <a:t>Marquardt</a:t>
            </a:r>
          </a:p>
          <a:p>
            <a:pPr algn="ctr"/>
            <a:r>
              <a:rPr lang="en-US" dirty="0" smtClean="0"/>
              <a:t>algorithm</a:t>
            </a:r>
            <a:endParaRPr lang="en-US" dirty="0"/>
          </a:p>
        </p:txBody>
      </p:sp>
      <p:sp>
        <p:nvSpPr>
          <p:cNvPr id="15" name="Magnetic Disk 14"/>
          <p:cNvSpPr/>
          <p:nvPr/>
        </p:nvSpPr>
        <p:spPr>
          <a:xfrm>
            <a:off x="7038640" y="629120"/>
            <a:ext cx="1648160" cy="1377011"/>
          </a:xfrm>
          <a:prstGeom prst="flowChartMagneticDisk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dataset</a:t>
            </a:r>
          </a:p>
          <a:p>
            <a:pPr algn="ctr"/>
            <a:r>
              <a:rPr lang="en-US" dirty="0"/>
              <a:t>initialization</a:t>
            </a:r>
            <a:endParaRPr lang="en-US" dirty="0" smtClean="0"/>
          </a:p>
          <a:p>
            <a:pPr algn="ctr"/>
            <a:r>
              <a:rPr lang="en-US" dirty="0" smtClean="0"/>
              <a:t>examples</a:t>
            </a:r>
          </a:p>
        </p:txBody>
      </p:sp>
      <p:sp>
        <p:nvSpPr>
          <p:cNvPr id="18" name="Bent Arrow 17"/>
          <p:cNvSpPr/>
          <p:nvPr/>
        </p:nvSpPr>
        <p:spPr>
          <a:xfrm rot="5400000" flipV="1">
            <a:off x="6059392" y="1289796"/>
            <a:ext cx="913955" cy="997064"/>
          </a:xfrm>
          <a:prstGeom prst="bentArrow">
            <a:avLst>
              <a:gd name="adj1" fmla="val 9506"/>
              <a:gd name="adj2" fmla="val 19366"/>
              <a:gd name="adj3" fmla="val 17957"/>
              <a:gd name="adj4" fmla="val 4375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Curved Down Arrow 19"/>
          <p:cNvSpPr/>
          <p:nvPr/>
        </p:nvSpPr>
        <p:spPr>
          <a:xfrm>
            <a:off x="1748213" y="934990"/>
            <a:ext cx="4234017" cy="954351"/>
          </a:xfrm>
          <a:prstGeom prst="curved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Down Arrow 20"/>
          <p:cNvSpPr/>
          <p:nvPr/>
        </p:nvSpPr>
        <p:spPr>
          <a:xfrm>
            <a:off x="5870416" y="3928361"/>
            <a:ext cx="294841" cy="724752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be 21"/>
          <p:cNvSpPr/>
          <p:nvPr/>
        </p:nvSpPr>
        <p:spPr>
          <a:xfrm>
            <a:off x="5725520" y="4795554"/>
            <a:ext cx="1863560" cy="1128815"/>
          </a:xfrm>
          <a:prstGeom prst="cub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</a:p>
          <a:p>
            <a:pPr algn="ctr"/>
            <a:r>
              <a:rPr lang="en-US" dirty="0" smtClean="0"/>
              <a:t>predictions</a:t>
            </a:r>
            <a:endParaRPr lang="en-US" dirty="0"/>
          </a:p>
        </p:txBody>
      </p:sp>
      <p:sp>
        <p:nvSpPr>
          <p:cNvPr id="23" name="Bent Arrow 22"/>
          <p:cNvSpPr/>
          <p:nvPr/>
        </p:nvSpPr>
        <p:spPr>
          <a:xfrm rot="5400000" flipV="1">
            <a:off x="6286625" y="1517033"/>
            <a:ext cx="801810" cy="702224"/>
          </a:xfrm>
          <a:prstGeom prst="bentArrow">
            <a:avLst>
              <a:gd name="adj1" fmla="val 17643"/>
              <a:gd name="adj2" fmla="val 20914"/>
              <a:gd name="adj3" fmla="val 26439"/>
              <a:gd name="adj4" fmla="val 4375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Bent Arrow 23"/>
          <p:cNvSpPr/>
          <p:nvPr/>
        </p:nvSpPr>
        <p:spPr>
          <a:xfrm rot="5400000" flipV="1">
            <a:off x="6542510" y="1782879"/>
            <a:ext cx="584878" cy="407382"/>
          </a:xfrm>
          <a:prstGeom prst="bentArrow">
            <a:avLst>
              <a:gd name="adj1" fmla="val 26384"/>
              <a:gd name="adj2" fmla="val 38718"/>
              <a:gd name="adj3" fmla="val 42698"/>
              <a:gd name="adj4" fmla="val 4375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own Arrow 24"/>
          <p:cNvSpPr/>
          <p:nvPr/>
        </p:nvSpPr>
        <p:spPr>
          <a:xfrm>
            <a:off x="6200867" y="3928361"/>
            <a:ext cx="294841" cy="724752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>
            <a:off x="6531318" y="3928361"/>
            <a:ext cx="294841" cy="724752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1748213" y="5175401"/>
            <a:ext cx="3977307" cy="11870"/>
          </a:xfrm>
          <a:prstGeom prst="straightConnector1">
            <a:avLst/>
          </a:prstGeom>
          <a:ln w="76200" cmpd="sng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790722" y="4534410"/>
            <a:ext cx="1744823" cy="128198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</a:t>
            </a:r>
            <a:r>
              <a:rPr lang="en-US" baseline="-25000" dirty="0" smtClean="0"/>
              <a:t>2</a:t>
            </a:r>
            <a:r>
              <a:rPr lang="en-US" dirty="0" smtClean="0"/>
              <a:t> error +</a:t>
            </a:r>
            <a:br>
              <a:rPr lang="en-US" dirty="0" smtClean="0"/>
            </a:br>
            <a:r>
              <a:rPr lang="en-US" dirty="0" smtClean="0"/>
              <a:t>k-</a:t>
            </a:r>
            <a:r>
              <a:rPr lang="en-US" dirty="0" err="1" smtClean="0"/>
              <a:t>medoid</a:t>
            </a:r>
            <a:r>
              <a:rPr lang="en-US" dirty="0" smtClean="0"/>
              <a:t> clustering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0" y="4210589"/>
            <a:ext cx="2422426" cy="2318011"/>
          </a:xfrm>
          <a:prstGeom prst="rect">
            <a:avLst/>
          </a:prstGeom>
        </p:spPr>
      </p:pic>
      <p:sp>
        <p:nvSpPr>
          <p:cNvPr id="38" name="Multiply 37"/>
          <p:cNvSpPr/>
          <p:nvPr/>
        </p:nvSpPr>
        <p:spPr>
          <a:xfrm>
            <a:off x="2965472" y="5958836"/>
            <a:ext cx="650486" cy="415454"/>
          </a:xfrm>
          <a:prstGeom prst="mathMultiply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82230" y="500281"/>
            <a:ext cx="2934052" cy="189849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608900" y="3917894"/>
            <a:ext cx="2934052" cy="213677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-22229" y="4295255"/>
            <a:ext cx="5693182" cy="231801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 rot="1469022">
            <a:off x="2606047" y="4019225"/>
            <a:ext cx="3051806" cy="425917"/>
          </a:xfrm>
          <a:prstGeom prst="rightArrow">
            <a:avLst/>
          </a:prstGeom>
          <a:solidFill>
            <a:schemeClr val="bg1">
              <a:lumMod val="75000"/>
              <a:alpha val="41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560" y="4309459"/>
            <a:ext cx="5607931" cy="17452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745203">
            <a:off x="6794888" y="311406"/>
            <a:ext cx="2906479" cy="4226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Details in the paper</a:t>
            </a:r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>
            <a:off x="1481667" y="1227667"/>
            <a:ext cx="5404555" cy="3795889"/>
          </a:xfrm>
          <a:custGeom>
            <a:avLst/>
            <a:gdLst>
              <a:gd name="connsiteX0" fmla="*/ 0 w 5404555"/>
              <a:gd name="connsiteY0" fmla="*/ 3795889 h 3795889"/>
              <a:gd name="connsiteX1" fmla="*/ 1016000 w 5404555"/>
              <a:gd name="connsiteY1" fmla="*/ 1467555 h 3795889"/>
              <a:gd name="connsiteX2" fmla="*/ 5404555 w 5404555"/>
              <a:gd name="connsiteY2" fmla="*/ 0 h 3795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04555" h="3795889">
                <a:moveTo>
                  <a:pt x="0" y="3795889"/>
                </a:moveTo>
                <a:cubicBezTo>
                  <a:pt x="57620" y="2948046"/>
                  <a:pt x="115241" y="2100203"/>
                  <a:pt x="1016000" y="1467555"/>
                </a:cubicBezTo>
                <a:cubicBezTo>
                  <a:pt x="1916759" y="834907"/>
                  <a:pt x="5404555" y="0"/>
                  <a:pt x="5404555" y="0"/>
                </a:cubicBezTo>
              </a:path>
            </a:pathLst>
          </a:custGeom>
          <a:ln w="762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7997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2" grpId="0" animBg="1"/>
      <p:bldP spid="39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 parameter fit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678" y="1062246"/>
            <a:ext cx="8229600" cy="5294104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 smtClean="0"/>
              <a:t>Fitting parameters to dataset </a:t>
            </a:r>
            <a:r>
              <a:rPr lang="en-US" sz="2000" i="1" dirty="0" smtClean="0"/>
              <a:t>d   (e.g., d=“</a:t>
            </a:r>
            <a:r>
              <a:rPr lang="en-US" sz="2000" i="1" dirty="0" err="1" smtClean="0"/>
              <a:t>facebook.com</a:t>
            </a:r>
            <a:r>
              <a:rPr lang="en-US" sz="2000" i="1" dirty="0" smtClean="0"/>
              <a:t>”)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000" dirty="0" smtClean="0"/>
              <a:t>split DAU into (</a:t>
            </a:r>
            <a:r>
              <a:rPr lang="en-US" sz="2000" i="1" dirty="0" smtClean="0"/>
              <a:t>train set</a:t>
            </a:r>
            <a:r>
              <a:rPr lang="en-US" sz="2000" dirty="0" smtClean="0"/>
              <a:t>,   </a:t>
            </a:r>
            <a:r>
              <a:rPr lang="en-US" sz="2000" i="1" dirty="0" smtClean="0"/>
              <a:t>model selection set</a:t>
            </a:r>
            <a:r>
              <a:rPr lang="en-US" sz="2000" dirty="0" smtClean="0"/>
              <a:t>,   </a:t>
            </a:r>
            <a:r>
              <a:rPr lang="en-US" sz="2000" i="1" dirty="0" smtClean="0"/>
              <a:t>test set</a:t>
            </a:r>
            <a:r>
              <a:rPr lang="en-US" sz="2000" dirty="0" smtClean="0"/>
              <a:t>)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000" b="1" dirty="0"/>
              <a:t>f</a:t>
            </a:r>
            <a:r>
              <a:rPr lang="en-US" sz="2000" b="1" dirty="0" smtClean="0"/>
              <a:t>or each </a:t>
            </a:r>
            <a:r>
              <a:rPr lang="en-US" sz="2000" dirty="0" smtClean="0"/>
              <a:t>dataset </a:t>
            </a:r>
            <a:r>
              <a:rPr lang="en-US" sz="2000" i="1" dirty="0" smtClean="0"/>
              <a:t>d’ </a:t>
            </a:r>
            <a:r>
              <a:rPr lang="en-US" sz="2000" i="1" dirty="0" smtClean="0">
                <a:latin typeface="ＭＳ ゴシック"/>
                <a:ea typeface="ＭＳ ゴシック"/>
                <a:cs typeface="ＭＳ ゴシック"/>
              </a:rPr>
              <a:t>≠</a:t>
            </a:r>
            <a:r>
              <a:rPr lang="en-US" sz="2000" i="1" dirty="0" smtClean="0"/>
              <a:t> d</a:t>
            </a:r>
          </a:p>
          <a:p>
            <a:pPr lvl="1">
              <a:lnSpc>
                <a:spcPct val="120000"/>
              </a:lnSpc>
            </a:pPr>
            <a:r>
              <a:rPr lang="en-US" sz="2000" dirty="0" smtClean="0"/>
              <a:t>Use known fitted parameters of </a:t>
            </a:r>
            <a:r>
              <a:rPr lang="en-US" sz="2000" i="1" dirty="0" smtClean="0"/>
              <a:t>d’ </a:t>
            </a:r>
            <a:r>
              <a:rPr lang="en-US" sz="2000" dirty="0" smtClean="0"/>
              <a:t>to initialize </a:t>
            </a:r>
            <a:br>
              <a:rPr lang="en-US" sz="2000" dirty="0" smtClean="0"/>
            </a:br>
            <a:r>
              <a:rPr lang="en-US" sz="2000" dirty="0" err="1" smtClean="0"/>
              <a:t>Levenberg</a:t>
            </a:r>
            <a:r>
              <a:rPr lang="en-US" sz="2000" dirty="0"/>
              <a:t>-Marquardt </a:t>
            </a:r>
            <a:r>
              <a:rPr lang="en-US" sz="2000" dirty="0" smtClean="0"/>
              <a:t>algorithm</a:t>
            </a:r>
            <a:endParaRPr lang="en-US" sz="2000" i="1" dirty="0" smtClean="0"/>
          </a:p>
          <a:p>
            <a:pPr lvl="2">
              <a:lnSpc>
                <a:spcPct val="120000"/>
              </a:lnSpc>
            </a:pPr>
            <a:r>
              <a:rPr lang="en-US" sz="1800" dirty="0" smtClean="0"/>
              <a:t>goal: minimize </a:t>
            </a:r>
            <a:r>
              <a:rPr lang="en-US" sz="1800" i="1" dirty="0" smtClean="0">
                <a:latin typeface="Times"/>
                <a:cs typeface="Times"/>
              </a:rPr>
              <a:t>l</a:t>
            </a:r>
            <a:r>
              <a:rPr lang="en-US" sz="1800" i="1" baseline="-25000" dirty="0" smtClean="0">
                <a:latin typeface="Times"/>
                <a:cs typeface="Times"/>
              </a:rPr>
              <a:t>2</a:t>
            </a:r>
            <a:r>
              <a:rPr lang="en-US" sz="1800" dirty="0" smtClean="0"/>
              <a:t> norm </a:t>
            </a:r>
            <a:r>
              <a:rPr lang="en-US" sz="1800" dirty="0" smtClean="0">
                <a:solidFill>
                  <a:prstClr val="black"/>
                </a:solidFill>
              </a:rPr>
              <a:t>over </a:t>
            </a:r>
            <a:r>
              <a:rPr lang="en-US" sz="1800" dirty="0">
                <a:solidFill>
                  <a:prstClr val="black"/>
                </a:solidFill>
              </a:rPr>
              <a:t>train set of </a:t>
            </a:r>
            <a:r>
              <a:rPr lang="en-US" sz="1800" i="1" dirty="0">
                <a:solidFill>
                  <a:prstClr val="black"/>
                </a:solidFill>
              </a:rPr>
              <a:t>d</a:t>
            </a:r>
            <a:endParaRPr lang="en-US" sz="1800" dirty="0" smtClean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000" dirty="0" smtClean="0"/>
              <a:t>Collect set of fitted parameters </a:t>
            </a:r>
            <a:r>
              <a:rPr lang="en-US" sz="2000" i="1" dirty="0" smtClean="0"/>
              <a:t>M </a:t>
            </a:r>
            <a:r>
              <a:rPr lang="en-US" sz="2000" dirty="0" smtClean="0"/>
              <a:t>for all </a:t>
            </a:r>
            <a:r>
              <a:rPr lang="en-US" sz="2000" i="1" dirty="0" smtClean="0"/>
              <a:t>d’</a:t>
            </a:r>
            <a:r>
              <a:rPr lang="en-US" sz="2000" dirty="0" smtClean="0"/>
              <a:t> datasets 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000" b="1" dirty="0" smtClean="0"/>
              <a:t>for each</a:t>
            </a:r>
            <a:r>
              <a:rPr lang="en-US" sz="2000" dirty="0" smtClean="0"/>
              <a:t> </a:t>
            </a:r>
            <a:r>
              <a:rPr lang="en-US" sz="2000" i="1" dirty="0" smtClean="0"/>
              <a:t>m</a:t>
            </a:r>
            <a:r>
              <a:rPr lang="en-US" sz="2000" dirty="0" smtClean="0"/>
              <a:t> </a:t>
            </a:r>
            <a:r>
              <a:rPr lang="en-US" sz="1600" dirty="0"/>
              <a:t>∊</a:t>
            </a:r>
            <a:r>
              <a:rPr lang="en-US" sz="2000" dirty="0"/>
              <a:t> </a:t>
            </a:r>
            <a:r>
              <a:rPr lang="en-US" sz="2000" i="1" dirty="0"/>
              <a:t>M</a:t>
            </a:r>
            <a:r>
              <a:rPr lang="en-US" sz="2000" dirty="0"/>
              <a:t> </a:t>
            </a:r>
            <a:r>
              <a:rPr lang="en-US" sz="2000" dirty="0" smtClean="0"/>
              <a:t>: compute </a:t>
            </a:r>
            <a:r>
              <a:rPr lang="en-US" sz="2000" i="1" dirty="0" smtClean="0">
                <a:latin typeface="Times"/>
                <a:cs typeface="Times"/>
              </a:rPr>
              <a:t>l</a:t>
            </a:r>
            <a:r>
              <a:rPr lang="en-US" sz="2000" i="1" baseline="-25000" dirty="0" smtClean="0">
                <a:latin typeface="Times"/>
                <a:cs typeface="Times"/>
              </a:rPr>
              <a:t>2</a:t>
            </a:r>
            <a:r>
              <a:rPr lang="en-US" sz="2000" dirty="0" smtClean="0"/>
              <a:t> prediction error over </a:t>
            </a:r>
            <a:br>
              <a:rPr lang="en-US" sz="2000" dirty="0" smtClean="0"/>
            </a:br>
            <a:r>
              <a:rPr lang="en-US" sz="2000" i="1" dirty="0" smtClean="0"/>
              <a:t>model selection set (ERR)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000" i="1" dirty="0" smtClean="0"/>
              <a:t>k</a:t>
            </a:r>
            <a:r>
              <a:rPr lang="en-US" sz="2000" dirty="0" smtClean="0"/>
              <a:t>-</a:t>
            </a:r>
            <a:r>
              <a:rPr lang="en-US" sz="2000" dirty="0" err="1" smtClean="0"/>
              <a:t>medoid</a:t>
            </a:r>
            <a:r>
              <a:rPr lang="en-US" sz="2000" dirty="0" smtClean="0"/>
              <a:t> clustering of model parameters &amp; </a:t>
            </a:r>
            <a:r>
              <a:rPr lang="en-US" sz="2000" i="1" dirty="0" smtClean="0"/>
              <a:t>ERR</a:t>
            </a:r>
            <a:endParaRPr lang="en-US" sz="2000" dirty="0" smtClean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000" dirty="0" smtClean="0"/>
              <a:t>Choose </a:t>
            </a:r>
            <a:r>
              <a:rPr lang="en-US" sz="2000" i="1" dirty="0" smtClean="0"/>
              <a:t>k</a:t>
            </a:r>
            <a:r>
              <a:rPr lang="en-US" sz="2000" dirty="0" smtClean="0"/>
              <a:t>-</a:t>
            </a:r>
            <a:r>
              <a:rPr lang="en-US" sz="2000" dirty="0" err="1" smtClean="0"/>
              <a:t>medoid</a:t>
            </a:r>
            <a:r>
              <a:rPr lang="en-US" sz="2000" dirty="0" smtClean="0"/>
              <a:t> cluster with &gt; 3 examples &amp;</a:t>
            </a:r>
            <a:r>
              <a:rPr lang="en-US" sz="2000" dirty="0"/>
              <a:t> </a:t>
            </a:r>
            <a:r>
              <a:rPr lang="en-US" sz="2000" dirty="0" smtClean="0"/>
              <a:t>smallest average </a:t>
            </a:r>
            <a:r>
              <a:rPr lang="en-US" sz="2000" i="1" dirty="0" smtClean="0"/>
              <a:t>ERR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2804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23311"/>
            <a:ext cx="8229600" cy="140458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Fitted 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03612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rameter_space_lambda_gamm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27" y="861857"/>
            <a:ext cx="6121400" cy="563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8824"/>
            <a:ext cx="8229600" cy="100902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Growth Parameters </a:t>
            </a:r>
            <a:r>
              <a:rPr lang="en-US" sz="3600" dirty="0"/>
              <a:t>(</a:t>
            </a:r>
            <a:r>
              <a:rPr lang="en-US" sz="3600" dirty="0" err="1"/>
              <a:t>medoid</a:t>
            </a:r>
            <a:r>
              <a:rPr lang="en-US" sz="3600" dirty="0"/>
              <a:t> of best cluster)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28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528025" y="2155051"/>
            <a:ext cx="37204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308378" y="2293091"/>
            <a:ext cx="37204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088731" y="2431131"/>
            <a:ext cx="37204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936331" y="2801601"/>
            <a:ext cx="37204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643487" y="2671791"/>
            <a:ext cx="372047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088731" y="3285988"/>
            <a:ext cx="372047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074354" y="3399904"/>
            <a:ext cx="372047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669624" y="2913984"/>
            <a:ext cx="372047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810069" y="2431131"/>
            <a:ext cx="37204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407911" y="2957635"/>
            <a:ext cx="37204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355720" y="1968371"/>
            <a:ext cx="37204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5021289" y="1127960"/>
            <a:ext cx="1930579" cy="757711"/>
            <a:chOff x="5021289" y="1127960"/>
            <a:chExt cx="1930579" cy="757711"/>
          </a:xfrm>
        </p:grpSpPr>
        <p:sp>
          <p:nvSpPr>
            <p:cNvPr id="22" name="Rectangle 21"/>
            <p:cNvSpPr/>
            <p:nvPr/>
          </p:nvSpPr>
          <p:spPr>
            <a:xfrm>
              <a:off x="5021289" y="1166445"/>
              <a:ext cx="1930579" cy="71922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5111092" y="1363938"/>
              <a:ext cx="37204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5483139" y="1127960"/>
              <a:ext cx="1425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Gill Sans Light"/>
                  <a:cs typeface="Gill Sans Light"/>
                </a:rPr>
                <a:t>unsustainable</a:t>
              </a:r>
              <a:endParaRPr lang="en-US" dirty="0">
                <a:latin typeface="Gill Sans Light"/>
                <a:cs typeface="Gill Sans Light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5111092" y="1713832"/>
              <a:ext cx="372047" cy="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5483139" y="1477854"/>
              <a:ext cx="14044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Gill Sans Light"/>
                  <a:cs typeface="Gill Sans Light"/>
                </a:rPr>
                <a:t>self-sustaining</a:t>
              </a:r>
              <a:endParaRPr lang="en-US" dirty="0">
                <a:latin typeface="Gill Sans Light"/>
                <a:cs typeface="Gill Sans Light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2706958" y="4399895"/>
            <a:ext cx="2314331" cy="10133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021289" y="4045601"/>
            <a:ext cx="2314331" cy="12009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Up Arrow 25"/>
          <p:cNvSpPr/>
          <p:nvPr/>
        </p:nvSpPr>
        <p:spPr>
          <a:xfrm>
            <a:off x="264763" y="1495756"/>
            <a:ext cx="992527" cy="3915990"/>
          </a:xfrm>
          <a:prstGeom prst="upArrow">
            <a:avLst/>
          </a:prstGeom>
          <a:gradFill>
            <a:gsLst>
              <a:gs pos="0">
                <a:srgbClr val="0000FF">
                  <a:alpha val="50000"/>
                </a:srgbClr>
              </a:gs>
              <a:gs pos="49000">
                <a:schemeClr val="accent4"/>
              </a:gs>
              <a:gs pos="100000">
                <a:schemeClr val="accent6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dirty="0" smtClean="0">
                <a:latin typeface="Gill Sans Light"/>
                <a:cs typeface="Gill Sans Light"/>
              </a:rPr>
              <a:t>Word</a:t>
            </a:r>
            <a:r>
              <a:rPr lang="en-US" sz="2800" dirty="0">
                <a:latin typeface="Gill Sans Light"/>
                <a:cs typeface="Gill Sans Light"/>
              </a:rPr>
              <a:t> </a:t>
            </a:r>
            <a:r>
              <a:rPr lang="en-US" sz="2800" dirty="0" smtClean="0">
                <a:latin typeface="Gill Sans Light"/>
                <a:cs typeface="Gill Sans Light"/>
              </a:rPr>
              <a:t>of Mouth</a:t>
            </a:r>
            <a:endParaRPr lang="en-US" sz="2800" dirty="0">
              <a:latin typeface="Gill Sans Light"/>
              <a:cs typeface="Gill Sans Light"/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1177857" y="3086981"/>
            <a:ext cx="543739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γ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4501894" y="6061210"/>
            <a:ext cx="543739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λ</a:t>
            </a:r>
            <a:endParaRPr lang="en-US" sz="2800" dirty="0"/>
          </a:p>
        </p:txBody>
      </p:sp>
      <p:sp>
        <p:nvSpPr>
          <p:cNvPr id="29" name="Up Arrow 28"/>
          <p:cNvSpPr/>
          <p:nvPr/>
        </p:nvSpPr>
        <p:spPr>
          <a:xfrm rot="5400000">
            <a:off x="4168690" y="2938164"/>
            <a:ext cx="992527" cy="3915990"/>
          </a:xfrm>
          <a:prstGeom prst="upArrow">
            <a:avLst/>
          </a:prstGeom>
          <a:gradFill>
            <a:gsLst>
              <a:gs pos="0">
                <a:srgbClr val="0000FF">
                  <a:alpha val="50000"/>
                </a:srgbClr>
              </a:gs>
              <a:gs pos="49000">
                <a:schemeClr val="accent4"/>
              </a:gs>
              <a:gs pos="100000">
                <a:schemeClr val="accent6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dirty="0" smtClean="0">
                <a:latin typeface="Gill Sans Light"/>
                <a:cs typeface="Gill Sans Light"/>
              </a:rPr>
              <a:t>Media &amp; Marketing</a:t>
            </a:r>
            <a:endParaRPr lang="en-US" sz="2800" dirty="0">
              <a:latin typeface="Gill Sans Light"/>
              <a:cs typeface="Gill Sans Light"/>
            </a:endParaRPr>
          </a:p>
        </p:txBody>
      </p:sp>
      <p:sp>
        <p:nvSpPr>
          <p:cNvPr id="3" name="Oval 2"/>
          <p:cNvSpPr/>
          <p:nvPr/>
        </p:nvSpPr>
        <p:spPr>
          <a:xfrm>
            <a:off x="4610754" y="2241781"/>
            <a:ext cx="1199315" cy="378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444172" y="2006856"/>
            <a:ext cx="1199315" cy="2672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197318" y="3140861"/>
            <a:ext cx="1199315" cy="247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291575" y="5392423"/>
            <a:ext cx="971704" cy="247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319871" y="5411746"/>
            <a:ext cx="971704" cy="247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1689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0136"/>
            <a:ext cx="8229600" cy="1009022"/>
          </a:xfrm>
        </p:spPr>
        <p:txBody>
          <a:bodyPr/>
          <a:lstStyle/>
          <a:p>
            <a:r>
              <a:rPr lang="en-US" sz="3200" dirty="0"/>
              <a:t>S</a:t>
            </a:r>
            <a:r>
              <a:rPr lang="en-US" sz="3200" dirty="0" smtClean="0"/>
              <a:t>elf-Sustainability (</a:t>
            </a:r>
            <a:r>
              <a:rPr lang="en-US" sz="3200" dirty="0" err="1"/>
              <a:t>m</a:t>
            </a:r>
            <a:r>
              <a:rPr lang="en-US" sz="3200" dirty="0" err="1" smtClean="0"/>
              <a:t>edoid</a:t>
            </a:r>
            <a:r>
              <a:rPr lang="en-US" sz="3200" dirty="0" smtClean="0"/>
              <a:t> of best cluster)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 descr="parameter_space_alpha_bet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55" y="986775"/>
            <a:ext cx="6134100" cy="55626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284271" y="2235650"/>
            <a:ext cx="2245107" cy="4709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137312" y="2573769"/>
            <a:ext cx="912422" cy="2354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81101" y="1994028"/>
            <a:ext cx="912422" cy="2354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6502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58F-BF7A-4EF3-B112-69AFCD9914F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31530"/>
            <a:ext cx="8229600" cy="1009022"/>
          </a:xfrm>
        </p:spPr>
        <p:txBody>
          <a:bodyPr/>
          <a:lstStyle/>
          <a:p>
            <a:pPr algn="ctr"/>
            <a:r>
              <a:rPr lang="en-US" dirty="0" smtClean="0"/>
              <a:t>Research Starts </a:t>
            </a:r>
            <a:r>
              <a:rPr lang="en-US" u="sng" dirty="0" smtClean="0"/>
              <a:t>Here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60562258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23311"/>
            <a:ext cx="8229600" cy="861857"/>
          </a:xfrm>
        </p:spPr>
        <p:txBody>
          <a:bodyPr/>
          <a:lstStyle/>
          <a:p>
            <a:pPr algn="ctr"/>
            <a:r>
              <a:rPr lang="en-US" dirty="0" smtClean="0"/>
              <a:t>Predictions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57406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l="-16108" r="-16108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58F-BF7A-4EF3-B112-69AFCD9914F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3168"/>
            <a:ext cx="8229600" cy="1009022"/>
          </a:xfrm>
        </p:spPr>
        <p:txBody>
          <a:bodyPr/>
          <a:lstStyle/>
          <a:p>
            <a:r>
              <a:rPr lang="en-US" dirty="0" smtClean="0"/>
              <a:t>Predictions (self-sustaining)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105338" y="949249"/>
            <a:ext cx="1962865" cy="43614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25257" y="1666067"/>
            <a:ext cx="2533765" cy="237465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8678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l="-17745" r="-17745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58F-BF7A-4EF3-B112-69AFCD9914F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308"/>
            <a:ext cx="8229600" cy="1009022"/>
          </a:xfrm>
        </p:spPr>
        <p:txBody>
          <a:bodyPr/>
          <a:lstStyle/>
          <a:p>
            <a:r>
              <a:rPr lang="en-US" dirty="0" smtClean="0"/>
              <a:t>Predictions (unsustainable)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540854" y="1167319"/>
            <a:ext cx="2334912" cy="43614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09732" y="1973930"/>
            <a:ext cx="2015732" cy="2951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69275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7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29548" y="1667079"/>
            <a:ext cx="3895290" cy="1284156"/>
          </a:xfrm>
        </p:spPr>
        <p:txBody>
          <a:bodyPr>
            <a:normAutofit fontScale="77500" lnSpcReduction="20000"/>
          </a:bodyPr>
          <a:lstStyle/>
          <a:p>
            <a:pPr marL="109728" indent="0">
              <a:buNone/>
            </a:pPr>
            <a:r>
              <a:rPr lang="en-US" dirty="0" err="1" smtClean="0"/>
              <a:t>Merrit</a:t>
            </a:r>
            <a:r>
              <a:rPr lang="en-US" dirty="0" smtClean="0"/>
              <a:t> &amp; </a:t>
            </a:r>
            <a:r>
              <a:rPr lang="en-US" dirty="0" err="1" smtClean="0"/>
              <a:t>Clauset</a:t>
            </a:r>
            <a:r>
              <a:rPr lang="en-US" dirty="0" smtClean="0"/>
              <a:t> after paper was on </a:t>
            </a:r>
            <a:r>
              <a:rPr lang="en-US" dirty="0" err="1" smtClean="0"/>
              <a:t>arXiv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1700" dirty="0" smtClean="0"/>
          </a:p>
          <a:p>
            <a:pPr marL="109728" indent="0">
              <a:buNone/>
            </a:pPr>
            <a:r>
              <a:rPr lang="en-US" sz="2400" i="1" dirty="0" smtClean="0"/>
              <a:t>Halo Reach </a:t>
            </a:r>
            <a:r>
              <a:rPr lang="en-US" sz="2400" dirty="0" smtClean="0"/>
              <a:t>massive multiplayer online game network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58F-BF7A-4EF3-B112-69AFCD9914F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22556"/>
            <a:ext cx="8229600" cy="1009022"/>
          </a:xfrm>
        </p:spPr>
        <p:txBody>
          <a:bodyPr>
            <a:noAutofit/>
          </a:bodyPr>
          <a:lstStyle/>
          <a:p>
            <a:r>
              <a:rPr lang="en-US" dirty="0" smtClean="0"/>
              <a:t>Unobserved predicted behavior…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339" y="2959585"/>
            <a:ext cx="2997741" cy="24981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94935" y="5424840"/>
            <a:ext cx="16460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Gill Sans Light"/>
                <a:cs typeface="Gill Sans Light"/>
              </a:rPr>
              <a:t>Merrit</a:t>
            </a:r>
            <a:r>
              <a:rPr lang="en-US" sz="1200" dirty="0" smtClean="0">
                <a:latin typeface="Gill Sans Light"/>
                <a:cs typeface="Gill Sans Light"/>
              </a:rPr>
              <a:t> &amp; </a:t>
            </a:r>
            <a:r>
              <a:rPr lang="en-US" sz="1200" dirty="0" err="1" smtClean="0">
                <a:latin typeface="Gill Sans Light"/>
                <a:cs typeface="Gill Sans Light"/>
              </a:rPr>
              <a:t>Clauset</a:t>
            </a:r>
            <a:r>
              <a:rPr lang="en-US" sz="1200" dirty="0" smtClean="0">
                <a:latin typeface="Gill Sans Light"/>
                <a:cs typeface="Gill Sans Light"/>
              </a:rPr>
              <a:t> (2013)</a:t>
            </a:r>
            <a:endParaRPr lang="en-US" sz="1200" dirty="0">
              <a:latin typeface="Gill Sans Light"/>
              <a:cs typeface="Gill Sans Ligh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287" y="2951235"/>
            <a:ext cx="3414187" cy="26351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320" y="3659368"/>
            <a:ext cx="208348" cy="9091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622" y="3673355"/>
            <a:ext cx="696834" cy="2182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6951" y="3673355"/>
            <a:ext cx="692183" cy="564280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5785961" y="3417355"/>
            <a:ext cx="2553007" cy="1697069"/>
          </a:xfrm>
          <a:custGeom>
            <a:avLst/>
            <a:gdLst>
              <a:gd name="connsiteX0" fmla="*/ 0 w 2437545"/>
              <a:gd name="connsiteY0" fmla="*/ 1689887 h 1689887"/>
              <a:gd name="connsiteX1" fmla="*/ 115463 w 2437545"/>
              <a:gd name="connsiteY1" fmla="*/ 9460 h 1689887"/>
              <a:gd name="connsiteX2" fmla="*/ 590143 w 2437545"/>
              <a:gd name="connsiteY2" fmla="*/ 1010019 h 1689887"/>
              <a:gd name="connsiteX3" fmla="*/ 2437545 w 2437545"/>
              <a:gd name="connsiteY3" fmla="*/ 1061330 h 1689887"/>
              <a:gd name="connsiteX0" fmla="*/ 0 w 2437545"/>
              <a:gd name="connsiteY0" fmla="*/ 1693363 h 1693363"/>
              <a:gd name="connsiteX1" fmla="*/ 115463 w 2437545"/>
              <a:gd name="connsiteY1" fmla="*/ 12936 h 1693363"/>
              <a:gd name="connsiteX2" fmla="*/ 615802 w 2437545"/>
              <a:gd name="connsiteY2" fmla="*/ 923701 h 1693363"/>
              <a:gd name="connsiteX3" fmla="*/ 2437545 w 2437545"/>
              <a:gd name="connsiteY3" fmla="*/ 1064806 h 1693363"/>
              <a:gd name="connsiteX0" fmla="*/ 0 w 2437545"/>
              <a:gd name="connsiteY0" fmla="*/ 1516183 h 1516183"/>
              <a:gd name="connsiteX1" fmla="*/ 115463 w 2437545"/>
              <a:gd name="connsiteY1" fmla="*/ 15343 h 1516183"/>
              <a:gd name="connsiteX2" fmla="*/ 615802 w 2437545"/>
              <a:gd name="connsiteY2" fmla="*/ 746521 h 1516183"/>
              <a:gd name="connsiteX3" fmla="*/ 2437545 w 2437545"/>
              <a:gd name="connsiteY3" fmla="*/ 887626 h 1516183"/>
              <a:gd name="connsiteX0" fmla="*/ 0 w 2437545"/>
              <a:gd name="connsiteY0" fmla="*/ 1527969 h 1527969"/>
              <a:gd name="connsiteX1" fmla="*/ 115463 w 2437545"/>
              <a:gd name="connsiteY1" fmla="*/ 27129 h 1527969"/>
              <a:gd name="connsiteX2" fmla="*/ 615802 w 2437545"/>
              <a:gd name="connsiteY2" fmla="*/ 758307 h 1527969"/>
              <a:gd name="connsiteX3" fmla="*/ 2437545 w 2437545"/>
              <a:gd name="connsiteY3" fmla="*/ 899412 h 1527969"/>
              <a:gd name="connsiteX0" fmla="*/ 0 w 2437545"/>
              <a:gd name="connsiteY0" fmla="*/ 1703658 h 1703658"/>
              <a:gd name="connsiteX1" fmla="*/ 115463 w 2437545"/>
              <a:gd name="connsiteY1" fmla="*/ 23231 h 1703658"/>
              <a:gd name="connsiteX2" fmla="*/ 615802 w 2437545"/>
              <a:gd name="connsiteY2" fmla="*/ 933996 h 1703658"/>
              <a:gd name="connsiteX3" fmla="*/ 2437545 w 2437545"/>
              <a:gd name="connsiteY3" fmla="*/ 1075101 h 1703658"/>
              <a:gd name="connsiteX0" fmla="*/ 0 w 2553007"/>
              <a:gd name="connsiteY0" fmla="*/ 1703522 h 1703522"/>
              <a:gd name="connsiteX1" fmla="*/ 115463 w 2553007"/>
              <a:gd name="connsiteY1" fmla="*/ 23095 h 1703522"/>
              <a:gd name="connsiteX2" fmla="*/ 615802 w 2553007"/>
              <a:gd name="connsiteY2" fmla="*/ 933860 h 1703522"/>
              <a:gd name="connsiteX3" fmla="*/ 2553007 w 2553007"/>
              <a:gd name="connsiteY3" fmla="*/ 1036482 h 1703522"/>
              <a:gd name="connsiteX0" fmla="*/ 0 w 2553007"/>
              <a:gd name="connsiteY0" fmla="*/ 1690276 h 1690276"/>
              <a:gd name="connsiteX1" fmla="*/ 115463 w 2553007"/>
              <a:gd name="connsiteY1" fmla="*/ 9849 h 1690276"/>
              <a:gd name="connsiteX2" fmla="*/ 667119 w 2553007"/>
              <a:gd name="connsiteY2" fmla="*/ 997580 h 1690276"/>
              <a:gd name="connsiteX3" fmla="*/ 2553007 w 2553007"/>
              <a:gd name="connsiteY3" fmla="*/ 1023236 h 1690276"/>
              <a:gd name="connsiteX0" fmla="*/ 0 w 2553007"/>
              <a:gd name="connsiteY0" fmla="*/ 1691500 h 1691500"/>
              <a:gd name="connsiteX1" fmla="*/ 115463 w 2553007"/>
              <a:gd name="connsiteY1" fmla="*/ 11073 h 1691500"/>
              <a:gd name="connsiteX2" fmla="*/ 667119 w 2553007"/>
              <a:gd name="connsiteY2" fmla="*/ 998804 h 1691500"/>
              <a:gd name="connsiteX3" fmla="*/ 2553007 w 2553007"/>
              <a:gd name="connsiteY3" fmla="*/ 1024460 h 1691500"/>
              <a:gd name="connsiteX0" fmla="*/ 0 w 2553007"/>
              <a:gd name="connsiteY0" fmla="*/ 1698770 h 1698770"/>
              <a:gd name="connsiteX1" fmla="*/ 115463 w 2553007"/>
              <a:gd name="connsiteY1" fmla="*/ 18343 h 1698770"/>
              <a:gd name="connsiteX2" fmla="*/ 667119 w 2553007"/>
              <a:gd name="connsiteY2" fmla="*/ 1006074 h 1698770"/>
              <a:gd name="connsiteX3" fmla="*/ 2553007 w 2553007"/>
              <a:gd name="connsiteY3" fmla="*/ 1031730 h 1698770"/>
              <a:gd name="connsiteX0" fmla="*/ 0 w 2553007"/>
              <a:gd name="connsiteY0" fmla="*/ 1697134 h 1697134"/>
              <a:gd name="connsiteX1" fmla="*/ 115463 w 2553007"/>
              <a:gd name="connsiteY1" fmla="*/ 16707 h 1697134"/>
              <a:gd name="connsiteX2" fmla="*/ 667119 w 2553007"/>
              <a:gd name="connsiteY2" fmla="*/ 1004438 h 1697134"/>
              <a:gd name="connsiteX3" fmla="*/ 2553007 w 2553007"/>
              <a:gd name="connsiteY3" fmla="*/ 1132716 h 1697134"/>
              <a:gd name="connsiteX0" fmla="*/ 0 w 2553007"/>
              <a:gd name="connsiteY0" fmla="*/ 1697069 h 1697069"/>
              <a:gd name="connsiteX1" fmla="*/ 115463 w 2553007"/>
              <a:gd name="connsiteY1" fmla="*/ 16642 h 1697069"/>
              <a:gd name="connsiteX2" fmla="*/ 667119 w 2553007"/>
              <a:gd name="connsiteY2" fmla="*/ 1004373 h 1697069"/>
              <a:gd name="connsiteX3" fmla="*/ 2553007 w 2553007"/>
              <a:gd name="connsiteY3" fmla="*/ 1106995 h 1697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3007" h="1697069">
                <a:moveTo>
                  <a:pt x="0" y="1697069"/>
                </a:moveTo>
                <a:cubicBezTo>
                  <a:pt x="8553" y="913511"/>
                  <a:pt x="81252" y="170574"/>
                  <a:pt x="115463" y="16642"/>
                </a:cubicBezTo>
                <a:cubicBezTo>
                  <a:pt x="149674" y="-137290"/>
                  <a:pt x="260862" y="822648"/>
                  <a:pt x="667119" y="1004373"/>
                </a:cubicBezTo>
                <a:cubicBezTo>
                  <a:pt x="1073376" y="1186098"/>
                  <a:pt x="2553007" y="1106995"/>
                  <a:pt x="2553007" y="1106995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677449" y="1667079"/>
            <a:ext cx="3895290" cy="1284156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defRPr kumimoji="0" sz="2700" b="0" i="0" kern="120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b="0" i="0" kern="120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b="0" i="0" kern="120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b="0" i="0" kern="120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b="0" i="0" kern="120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Font typeface="Arial"/>
              <a:buNone/>
            </a:pPr>
            <a:r>
              <a:rPr lang="en-US" sz="2400" dirty="0" smtClean="0"/>
              <a:t>strong media &amp; marketing </a:t>
            </a:r>
          </a:p>
          <a:p>
            <a:pPr marL="109728" indent="0" algn="ctr">
              <a:buFont typeface="Arial"/>
              <a:buNone/>
            </a:pPr>
            <a:r>
              <a:rPr lang="en-US" sz="2400" dirty="0" smtClean="0"/>
              <a:t>+</a:t>
            </a:r>
          </a:p>
          <a:p>
            <a:pPr marL="109728" indent="0" algn="ctr">
              <a:buFont typeface="Arial"/>
              <a:buNone/>
            </a:pPr>
            <a:r>
              <a:rPr lang="en-US" sz="2400" dirty="0" smtClean="0"/>
              <a:t>self-sustaining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2183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88168" y="1385386"/>
            <a:ext cx="8229600" cy="946200"/>
          </a:xfrm>
        </p:spPr>
        <p:txBody>
          <a:bodyPr/>
          <a:lstStyle/>
          <a:p>
            <a:pPr marL="109728" indent="0" algn="ctr">
              <a:buNone/>
            </a:pPr>
            <a:r>
              <a:rPr lang="en-US" dirty="0" smtClean="0"/>
              <a:t>Without </a:t>
            </a:r>
            <a:r>
              <a:rPr lang="en-US" b="1" dirty="0" smtClean="0"/>
              <a:t>Attention Feedback</a:t>
            </a:r>
            <a:r>
              <a:rPr lang="en-US" dirty="0" smtClean="0"/>
              <a:t> </a:t>
            </a:r>
            <a:r>
              <a:rPr lang="en-US" dirty="0"/>
              <a:t>w</a:t>
            </a:r>
            <a:r>
              <a:rPr lang="en-US" dirty="0" smtClean="0"/>
              <a:t>ebsites </a:t>
            </a:r>
            <a:r>
              <a:rPr lang="en-US" dirty="0" smtClean="0">
                <a:solidFill>
                  <a:srgbClr val="0000FF"/>
                </a:solidFill>
              </a:rPr>
              <a:t>never</a:t>
            </a:r>
            <a:r>
              <a:rPr lang="en-US" dirty="0" smtClean="0"/>
              <a:t> die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58F-BF7A-4EF3-B112-69AFCD9914F6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76364"/>
            <a:ext cx="8229600" cy="1009022"/>
          </a:xfrm>
        </p:spPr>
        <p:txBody>
          <a:bodyPr>
            <a:normAutofit/>
          </a:bodyPr>
          <a:lstStyle/>
          <a:p>
            <a:r>
              <a:rPr lang="en-US" dirty="0" smtClean="0"/>
              <a:t>Attention Feedback Hypothesis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91" y="1896483"/>
            <a:ext cx="8861541" cy="35126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77929" y="311018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 without</a:t>
            </a:r>
          </a:p>
          <a:p>
            <a:r>
              <a:rPr lang="en-US" dirty="0" smtClean="0"/>
              <a:t>Attention Feedback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24485" y="3071698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 with</a:t>
            </a:r>
          </a:p>
          <a:p>
            <a:r>
              <a:rPr lang="en-US" dirty="0" smtClean="0"/>
              <a:t>Attention Feedback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86228" y="4130990"/>
            <a:ext cx="1048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websites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never die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3674014" y="4316116"/>
            <a:ext cx="346388" cy="138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05729" y="3749442"/>
            <a:ext cx="1006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websites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can die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7279014" y="4130990"/>
            <a:ext cx="226716" cy="1851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376159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58F-BF7A-4EF3-B112-69AFCD9914F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500632"/>
            <a:ext cx="8229600" cy="1009022"/>
          </a:xfrm>
        </p:spPr>
        <p:txBody>
          <a:bodyPr/>
          <a:lstStyle/>
          <a:p>
            <a:pPr algn="ctr"/>
            <a:r>
              <a:rPr lang="en-US" dirty="0" smtClean="0"/>
              <a:t>Parting Thoughts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49705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1686126" y="1928101"/>
            <a:ext cx="5947238" cy="4324245"/>
            <a:chOff x="1686126" y="1730547"/>
            <a:chExt cx="5947238" cy="4324245"/>
          </a:xfrm>
        </p:grpSpPr>
        <p:pic>
          <p:nvPicPr>
            <p:cNvPr id="9" name="Picture 8" descr="facebook_comfacebook_com_DATA.pdf"/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126" y="1730547"/>
              <a:ext cx="5947238" cy="432424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44501" y="4239649"/>
              <a:ext cx="705369" cy="56429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97290" y="3569411"/>
              <a:ext cx="800620" cy="80062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688576" y="2024838"/>
            <a:ext cx="6080760" cy="4206240"/>
            <a:chOff x="1715577" y="1904252"/>
            <a:chExt cx="6011338" cy="4105911"/>
          </a:xfrm>
        </p:grpSpPr>
        <p:pic>
          <p:nvPicPr>
            <p:cNvPr id="8" name="Picture 7" descr="facebook_commyspace_com_DATA.pdf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577" y="1904252"/>
              <a:ext cx="6011338" cy="4105911"/>
            </a:xfrm>
            <a:prstGeom prst="rect">
              <a:avLst/>
            </a:prstGeom>
            <a:solidFill>
              <a:srgbClr val="FFFFFF">
                <a:alpha val="89000"/>
              </a:srgbClr>
            </a:solidFill>
          </p:spPr>
        </p:pic>
        <p:sp>
          <p:nvSpPr>
            <p:cNvPr id="15" name="TextBox 14"/>
            <p:cNvSpPr txBox="1"/>
            <p:nvPr/>
          </p:nvSpPr>
          <p:spPr>
            <a:xfrm>
              <a:off x="4006065" y="3126042"/>
              <a:ext cx="9973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MySpace</a:t>
              </a:r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703882" y="1994169"/>
            <a:ext cx="6079334" cy="4236909"/>
            <a:chOff x="1855586" y="1877128"/>
            <a:chExt cx="5726462" cy="4113523"/>
          </a:xfrm>
        </p:grpSpPr>
        <p:pic>
          <p:nvPicPr>
            <p:cNvPr id="5" name="Picture 4" descr="facebook_comfriendster_com_DATA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5586" y="1877128"/>
              <a:ext cx="5726462" cy="4113523"/>
            </a:xfrm>
            <a:prstGeom prst="rect">
              <a:avLst/>
            </a:prstGeom>
            <a:solidFill>
              <a:srgbClr val="FFFFFF">
                <a:alpha val="85000"/>
              </a:srgbClr>
            </a:solidFill>
          </p:spPr>
        </p:pic>
        <p:sp>
          <p:nvSpPr>
            <p:cNvPr id="24" name="TextBox 23"/>
            <p:cNvSpPr txBox="1"/>
            <p:nvPr/>
          </p:nvSpPr>
          <p:spPr>
            <a:xfrm>
              <a:off x="4451726" y="3809597"/>
              <a:ext cx="1146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Friendster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688576" y="2045497"/>
            <a:ext cx="6094640" cy="4206849"/>
            <a:chOff x="1792350" y="1904251"/>
            <a:chExt cx="5789698" cy="4150541"/>
          </a:xfrm>
        </p:grpSpPr>
        <p:pic>
          <p:nvPicPr>
            <p:cNvPr id="7" name="Picture 6" descr="facebook_commultiply_com_DATA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2350" y="1904251"/>
              <a:ext cx="5789698" cy="4150541"/>
            </a:xfrm>
            <a:prstGeom prst="rect">
              <a:avLst/>
            </a:prstGeom>
            <a:solidFill>
              <a:srgbClr val="FFFFFF">
                <a:alpha val="85000"/>
              </a:srgbClr>
            </a:solidFill>
          </p:spPr>
        </p:pic>
        <p:sp>
          <p:nvSpPr>
            <p:cNvPr id="17" name="TextBox 16"/>
            <p:cNvSpPr txBox="1"/>
            <p:nvPr/>
          </p:nvSpPr>
          <p:spPr>
            <a:xfrm>
              <a:off x="5632011" y="3440265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Multiply</a:t>
              </a:r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686126" y="2006678"/>
            <a:ext cx="6117910" cy="4238279"/>
            <a:chOff x="1718112" y="1809124"/>
            <a:chExt cx="6065104" cy="4238279"/>
          </a:xfrm>
        </p:grpSpPr>
        <p:pic>
          <p:nvPicPr>
            <p:cNvPr id="6" name="Picture 5" descr="facebook_comhi5_com_DATA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8112" y="1809124"/>
              <a:ext cx="6065104" cy="4238279"/>
            </a:xfrm>
            <a:prstGeom prst="rect">
              <a:avLst/>
            </a:prstGeom>
            <a:solidFill>
              <a:srgbClr val="FFFFFF">
                <a:alpha val="85000"/>
              </a:srgbClr>
            </a:solidFill>
          </p:spPr>
        </p:pic>
        <p:sp>
          <p:nvSpPr>
            <p:cNvPr id="23" name="TextBox 22"/>
            <p:cNvSpPr txBox="1"/>
            <p:nvPr/>
          </p:nvSpPr>
          <p:spPr>
            <a:xfrm>
              <a:off x="5144501" y="4158417"/>
              <a:ext cx="5189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Hi5</a:t>
              </a:r>
              <a:endParaRPr lang="en-US" dirty="0"/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11110"/>
            <a:ext cx="8229600" cy="4761089"/>
          </a:xfrm>
        </p:spPr>
        <p:txBody>
          <a:bodyPr/>
          <a:lstStyle/>
          <a:p>
            <a:r>
              <a:rPr lang="en-US" dirty="0" smtClean="0"/>
              <a:t>Model competition for attention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58F-BF7A-4EF3-B112-69AFCD9914F6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02088"/>
            <a:ext cx="8229600" cy="100902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Future work </a:t>
            </a:r>
            <a:br>
              <a:rPr lang="en-US" dirty="0" smtClean="0"/>
            </a:br>
            <a:r>
              <a:rPr lang="en-US" dirty="0" smtClean="0"/>
              <a:t>(Ribeiro &amp; </a:t>
            </a:r>
            <a:r>
              <a:rPr lang="en-US" dirty="0" err="1" smtClean="0"/>
              <a:t>Faloutsos</a:t>
            </a:r>
            <a:r>
              <a:rPr lang="en-US" dirty="0"/>
              <a:t> arXiv:</a:t>
            </a:r>
            <a:r>
              <a:rPr lang="en-US" dirty="0" smtClean="0"/>
              <a:t>1403.0600) </a:t>
            </a:r>
            <a:endParaRPr lang="en-US" dirty="0"/>
          </a:p>
        </p:txBody>
      </p:sp>
      <p:pic>
        <p:nvPicPr>
          <p:cNvPr id="28" name="Picture 27" descr="facebook_commultiply_com_pred_cluster_observed_0.45_train0.4_INSET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441" y="2051660"/>
            <a:ext cx="4750119" cy="351784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 descr="facebook_comhi5_com_pred_cluster_observed_0.35_train0.3_INSET copy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641" y="2936785"/>
            <a:ext cx="5067498" cy="383628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151545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4276"/>
            <a:ext cx="8229600" cy="1009022"/>
          </a:xfrm>
        </p:spPr>
        <p:txBody>
          <a:bodyPr/>
          <a:lstStyle/>
          <a:p>
            <a:r>
              <a:rPr lang="en-US" dirty="0" smtClean="0"/>
              <a:t>Parting Thoughts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2974"/>
            <a:ext cx="8229600" cy="497922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Facebook, the </a:t>
            </a:r>
            <a:r>
              <a:rPr lang="en-US" sz="2400" dirty="0"/>
              <a:t>Tea Party and Occupy Wall Street </a:t>
            </a:r>
            <a:r>
              <a:rPr lang="en-US" sz="2400" b="1" dirty="0" smtClean="0"/>
              <a:t>rely </a:t>
            </a:r>
            <a:r>
              <a:rPr lang="en-US" sz="2400" b="1" dirty="0"/>
              <a:t>on </a:t>
            </a:r>
            <a:r>
              <a:rPr lang="en-US" sz="2400" b="1" dirty="0" smtClean="0"/>
              <a:t>users</a:t>
            </a:r>
            <a:r>
              <a:rPr lang="en-US" sz="2400" dirty="0" smtClean="0"/>
              <a:t> to </a:t>
            </a:r>
            <a:r>
              <a:rPr lang="en-US" sz="2400" b="1" dirty="0"/>
              <a:t>compete for </a:t>
            </a:r>
            <a:r>
              <a:rPr lang="en-US" sz="2400" b="1" dirty="0" smtClean="0"/>
              <a:t>attention</a:t>
            </a:r>
          </a:p>
          <a:p>
            <a:pPr marL="109728" indent="0">
              <a:buNone/>
            </a:pPr>
            <a:endParaRPr lang="en-US" sz="2400" dirty="0"/>
          </a:p>
          <a:p>
            <a:r>
              <a:rPr lang="en-US" sz="2400" dirty="0" smtClean="0"/>
              <a:t>Model insights</a:t>
            </a:r>
          </a:p>
          <a:p>
            <a:pPr lvl="1">
              <a:lnSpc>
                <a:spcPct val="1200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Network structure likely 2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nd</a:t>
            </a:r>
            <a:r>
              <a:rPr lang="en-US" sz="2000" b="1" dirty="0" smtClean="0">
                <a:solidFill>
                  <a:srgbClr val="FF0000"/>
                </a:solidFill>
              </a:rPr>
              <a:t> order effect on adoptions</a:t>
            </a:r>
          </a:p>
          <a:p>
            <a:pPr lvl="1">
              <a:lnSpc>
                <a:spcPct val="120000"/>
              </a:lnSpc>
            </a:pPr>
            <a:r>
              <a:rPr lang="en-US" sz="2000" dirty="0" smtClean="0"/>
              <a:t>Strong attention-activity feedback (“addiction”) good for business</a:t>
            </a:r>
          </a:p>
          <a:p>
            <a:pPr lvl="1">
              <a:lnSpc>
                <a:spcPct val="120000"/>
              </a:lnSpc>
            </a:pPr>
            <a:r>
              <a:rPr lang="en-US" sz="2000" dirty="0" smtClean="0"/>
              <a:t>Model can help predict impact of new </a:t>
            </a:r>
            <a:r>
              <a:rPr lang="en-US" sz="2000" b="1" dirty="0" smtClean="0"/>
              <a:t>attention-grabbing </a:t>
            </a:r>
            <a:r>
              <a:rPr lang="en-US" sz="2000" dirty="0" smtClean="0"/>
              <a:t>tools</a:t>
            </a:r>
          </a:p>
          <a:p>
            <a:endParaRPr lang="en-US" sz="2400" dirty="0"/>
          </a:p>
          <a:p>
            <a:r>
              <a:rPr lang="en-US" sz="2400" b="1" dirty="0" smtClean="0">
                <a:solidFill>
                  <a:srgbClr val="0000FF"/>
                </a:solidFill>
              </a:rPr>
              <a:t>Attention-activity model to </a:t>
            </a:r>
            <a:r>
              <a:rPr lang="en-US" sz="2400" b="1" dirty="0">
                <a:solidFill>
                  <a:srgbClr val="0000FF"/>
                </a:solidFill>
              </a:rPr>
              <a:t>predict lasting </a:t>
            </a:r>
            <a:r>
              <a:rPr lang="en-US" sz="2400" b="1" dirty="0" smtClean="0">
                <a:solidFill>
                  <a:srgbClr val="0000FF"/>
                </a:solidFill>
              </a:rPr>
              <a:t>DAU </a:t>
            </a:r>
            <a:br>
              <a:rPr lang="en-US" sz="2400" b="1" dirty="0" smtClean="0">
                <a:solidFill>
                  <a:srgbClr val="0000FF"/>
                </a:solidFill>
              </a:rPr>
            </a:br>
            <a:r>
              <a:rPr lang="en-US" sz="2400" b="1" dirty="0" smtClean="0">
                <a:solidFill>
                  <a:srgbClr val="0000FF"/>
                </a:solidFill>
              </a:rPr>
              <a:t>impact of website changes</a:t>
            </a:r>
            <a:endParaRPr lang="en-US" sz="2400" b="1" dirty="0">
              <a:solidFill>
                <a:srgbClr val="0000FF"/>
              </a:solidFill>
            </a:endParaRP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37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051598" y="4171876"/>
            <a:ext cx="1884068" cy="1400515"/>
            <a:chOff x="6417268" y="3241064"/>
            <a:chExt cx="1884068" cy="140051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48490" y="3241064"/>
              <a:ext cx="1052846" cy="140051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7268" y="3241064"/>
              <a:ext cx="831222" cy="831222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6788" y="3234935"/>
            <a:ext cx="1665967" cy="12494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79153" y="5990527"/>
            <a:ext cx="982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pictures:</a:t>
            </a:r>
            <a:br>
              <a:rPr lang="en-US" sz="800" dirty="0"/>
            </a:br>
            <a:r>
              <a:rPr lang="en-US" sz="800" dirty="0" err="1" smtClean="0"/>
              <a:t>micapie.com</a:t>
            </a:r>
            <a:endParaRPr lang="en-US" sz="800" dirty="0" smtClean="0"/>
          </a:p>
          <a:p>
            <a:r>
              <a:rPr lang="en-US" sz="800" dirty="0" err="1" smtClean="0"/>
              <a:t>huffingtonpost.com</a:t>
            </a:r>
            <a:endParaRPr lang="en-US" sz="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4929" y="4171876"/>
            <a:ext cx="2020737" cy="84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8013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672" y="-307885"/>
            <a:ext cx="8229600" cy="2052429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Thank you!</a:t>
            </a:r>
            <a:r>
              <a:rPr lang="en-US" dirty="0"/>
              <a:t/>
            </a:r>
            <a:br>
              <a:rPr lang="en-US" dirty="0"/>
            </a:br>
            <a:r>
              <a:rPr lang="en-US" sz="4900" dirty="0" smtClean="0">
                <a:solidFill>
                  <a:schemeClr val="tx1"/>
                </a:solidFill>
              </a:rPr>
              <a:t>Questions?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03722" y="4736981"/>
            <a:ext cx="81440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4DFF"/>
                </a:solidFill>
                <a:latin typeface="Arial"/>
                <a:cs typeface="Arial"/>
              </a:rPr>
              <a:t>Bruno Ribeiro, “</a:t>
            </a:r>
            <a:r>
              <a:rPr lang="en-US" b="1" dirty="0"/>
              <a:t>Modeling and Predicting the Growth and Death of Membership-based Websites</a:t>
            </a:r>
            <a:r>
              <a:rPr lang="en-US" dirty="0" smtClean="0"/>
              <a:t>,” </a:t>
            </a:r>
            <a:r>
              <a:rPr lang="en-US" i="1" dirty="0">
                <a:solidFill>
                  <a:srgbClr val="0000FF"/>
                </a:solidFill>
              </a:rPr>
              <a:t>WWW 2014</a:t>
            </a:r>
            <a:endParaRPr lang="en-US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http://www.cs.cmu.edu/~ribeiro/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Gill Sans Light"/>
                <a:cs typeface="Gill Sans Light"/>
              </a:rPr>
              <a:t>@</a:t>
            </a:r>
            <a:r>
              <a:rPr lang="en-US" b="1" dirty="0" err="1" smtClean="0">
                <a:solidFill>
                  <a:srgbClr val="0000FF"/>
                </a:solidFill>
                <a:latin typeface="Gill Sans Light"/>
                <a:cs typeface="Gill Sans Light"/>
              </a:rPr>
              <a:t>brunofmr</a:t>
            </a:r>
            <a:endParaRPr lang="en-US" b="1" dirty="0" smtClean="0">
              <a:solidFill>
                <a:srgbClr val="0000FF"/>
              </a:solidFill>
              <a:latin typeface="Gill Sans Light"/>
              <a:cs typeface="Gill Sans Light"/>
            </a:endParaRPr>
          </a:p>
          <a:p>
            <a:endParaRPr lang="en-US" dirty="0">
              <a:latin typeface="Gill Sans Light"/>
              <a:cs typeface="Gill Sans Light"/>
            </a:endParaRPr>
          </a:p>
          <a:p>
            <a:r>
              <a:rPr lang="en-US" dirty="0" smtClean="0">
                <a:latin typeface="Gill Sans Light"/>
                <a:cs typeface="Gill Sans Light"/>
              </a:rPr>
              <a:t>All data collection scripts </a:t>
            </a:r>
            <a:r>
              <a:rPr lang="en-US" dirty="0">
                <a:latin typeface="Gill Sans Light"/>
                <a:cs typeface="Gill Sans Light"/>
              </a:rPr>
              <a:t>and </a:t>
            </a:r>
            <a:r>
              <a:rPr lang="en-US" dirty="0" smtClean="0">
                <a:latin typeface="Gill Sans Light"/>
                <a:cs typeface="Gill Sans Light"/>
              </a:rPr>
              <a:t>model-related code at</a:t>
            </a:r>
            <a:br>
              <a:rPr lang="en-US" dirty="0" smtClean="0">
                <a:latin typeface="Gill Sans Light"/>
                <a:cs typeface="Gill Sans Light"/>
              </a:rPr>
            </a:br>
            <a:r>
              <a:rPr lang="en-US" dirty="0" smtClean="0">
                <a:latin typeface="Arial"/>
                <a:cs typeface="Arial"/>
              </a:rPr>
              <a:t>http</a:t>
            </a:r>
            <a:r>
              <a:rPr lang="en-US" dirty="0">
                <a:latin typeface="Arial"/>
                <a:cs typeface="Arial"/>
              </a:rPr>
              <a:t>://</a:t>
            </a:r>
            <a:r>
              <a:rPr lang="en-US" dirty="0" err="1">
                <a:latin typeface="Arial"/>
                <a:cs typeface="Arial"/>
              </a:rPr>
              <a:t>www.cs.cmu.edu</a:t>
            </a:r>
            <a:r>
              <a:rPr lang="en-US" dirty="0">
                <a:latin typeface="Arial"/>
                <a:cs typeface="Arial"/>
              </a:rPr>
              <a:t>/~</a:t>
            </a:r>
            <a:r>
              <a:rPr lang="en-US" dirty="0" err="1" smtClean="0">
                <a:latin typeface="Arial"/>
                <a:cs typeface="Arial"/>
              </a:rPr>
              <a:t>ribeiro</a:t>
            </a:r>
            <a:r>
              <a:rPr lang="en-US" dirty="0" smtClean="0">
                <a:latin typeface="Arial"/>
                <a:cs typeface="Arial"/>
              </a:rPr>
              <a:t>/</a:t>
            </a:r>
            <a:r>
              <a:rPr lang="en-US" dirty="0" err="1" smtClean="0">
                <a:latin typeface="Arial"/>
                <a:cs typeface="Arial"/>
              </a:rPr>
              <a:t>Ribeiro_AIU.zip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8" name="Picture 7" descr="Net_Sci_CTA_Logo_cropp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686" y="5817245"/>
            <a:ext cx="1317454" cy="6035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6140" y="5693289"/>
            <a:ext cx="813600" cy="813600"/>
          </a:xfrm>
          <a:prstGeom prst="rect">
            <a:avLst/>
          </a:prstGeom>
        </p:spPr>
      </p:pic>
      <p:pic>
        <p:nvPicPr>
          <p:cNvPr id="11" name="Picture 10" descr="12seconds_tv_pred_cluster_normPop70_observed0.65_train0.575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926" y="1099230"/>
            <a:ext cx="3129829" cy="2608191"/>
          </a:xfrm>
          <a:prstGeom prst="rect">
            <a:avLst/>
          </a:prstGeom>
        </p:spPr>
      </p:pic>
      <p:pic>
        <p:nvPicPr>
          <p:cNvPr id="6" name="Picture 5" descr="marriedsecrets_com_pred_cluster_normPop12_observed0.55_train0.5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675" y="1099230"/>
            <a:ext cx="3129829" cy="2608191"/>
          </a:xfrm>
          <a:prstGeom prst="rect">
            <a:avLst/>
          </a:prstGeom>
        </p:spPr>
      </p:pic>
      <p:pic>
        <p:nvPicPr>
          <p:cNvPr id="7" name="Picture 6" descr="netflix_com_pred_cluster_normPop6940_observed0.65_train0.6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276" y="1099230"/>
            <a:ext cx="3310450" cy="27587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0889" y="3777977"/>
            <a:ext cx="1393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12seconds.tv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468511" y="3777977"/>
            <a:ext cx="2041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marriedsecrets.com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908800" y="3777977"/>
            <a:ext cx="1218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netflix.com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87608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58F-BF7A-4EF3-B112-69AFCD9914F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672" y="498150"/>
            <a:ext cx="8229600" cy="1009022"/>
          </a:xfrm>
        </p:spPr>
        <p:txBody>
          <a:bodyPr/>
          <a:lstStyle/>
          <a:p>
            <a:r>
              <a:rPr lang="en-US" dirty="0" smtClean="0"/>
              <a:t>Problem: Website Popularity Forecast</a:t>
            </a:r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3"/>
          <a:srcRect l="-16107" t="5762" r="-4075" b="7054"/>
          <a:stretch/>
        </p:blipFill>
        <p:spPr>
          <a:xfrm>
            <a:off x="1558466" y="1808704"/>
            <a:ext cx="6036410" cy="35917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11283" y="2116568"/>
            <a:ext cx="2027009" cy="130842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247135" y="2539902"/>
            <a:ext cx="2155303" cy="1223617"/>
          </a:xfrm>
          <a:custGeom>
            <a:avLst/>
            <a:gdLst>
              <a:gd name="connsiteX0" fmla="*/ 0 w 1334235"/>
              <a:gd name="connsiteY0" fmla="*/ 240944 h 535981"/>
              <a:gd name="connsiteX1" fmla="*/ 436192 w 1334235"/>
              <a:gd name="connsiteY1" fmla="*/ 10046 h 535981"/>
              <a:gd name="connsiteX2" fmla="*/ 1334235 w 1334235"/>
              <a:gd name="connsiteY2" fmla="*/ 535981 h 535981"/>
              <a:gd name="connsiteX0" fmla="*/ 0 w 1334235"/>
              <a:gd name="connsiteY0" fmla="*/ 175658 h 541734"/>
              <a:gd name="connsiteX1" fmla="*/ 436192 w 1334235"/>
              <a:gd name="connsiteY1" fmla="*/ 15799 h 541734"/>
              <a:gd name="connsiteX2" fmla="*/ 1334235 w 1334235"/>
              <a:gd name="connsiteY2" fmla="*/ 541734 h 541734"/>
              <a:gd name="connsiteX0" fmla="*/ 0 w 1179745"/>
              <a:gd name="connsiteY0" fmla="*/ 175658 h 451752"/>
              <a:gd name="connsiteX1" fmla="*/ 436192 w 1179745"/>
              <a:gd name="connsiteY1" fmla="*/ 15799 h 451752"/>
              <a:gd name="connsiteX2" fmla="*/ 1179745 w 1179745"/>
              <a:gd name="connsiteY2" fmla="*/ 451752 h 451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9745" h="451752">
                <a:moveTo>
                  <a:pt x="0" y="175658"/>
                </a:moveTo>
                <a:cubicBezTo>
                  <a:pt x="106910" y="35622"/>
                  <a:pt x="213820" y="-33374"/>
                  <a:pt x="436192" y="15799"/>
                </a:cubicBezTo>
                <a:cubicBezTo>
                  <a:pt x="658565" y="64972"/>
                  <a:pt x="1179745" y="451752"/>
                  <a:pt x="1179745" y="451752"/>
                </a:cubicBez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247136" y="2685890"/>
            <a:ext cx="2116815" cy="302957"/>
          </a:xfrm>
          <a:custGeom>
            <a:avLst/>
            <a:gdLst>
              <a:gd name="connsiteX0" fmla="*/ 0 w 2078328"/>
              <a:gd name="connsiteY0" fmla="*/ 161852 h 161852"/>
              <a:gd name="connsiteX1" fmla="*/ 1090481 w 2078328"/>
              <a:gd name="connsiteY1" fmla="*/ 7920 h 161852"/>
              <a:gd name="connsiteX2" fmla="*/ 2078328 w 2078328"/>
              <a:gd name="connsiteY2" fmla="*/ 20748 h 161852"/>
              <a:gd name="connsiteX0" fmla="*/ 0 w 2078328"/>
              <a:gd name="connsiteY0" fmla="*/ 161852 h 161852"/>
              <a:gd name="connsiteX1" fmla="*/ 1090481 w 2078328"/>
              <a:gd name="connsiteY1" fmla="*/ 7920 h 161852"/>
              <a:gd name="connsiteX2" fmla="*/ 2078328 w 2078328"/>
              <a:gd name="connsiteY2" fmla="*/ 20748 h 161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78328" h="161852">
                <a:moveTo>
                  <a:pt x="0" y="161852"/>
                </a:moveTo>
                <a:cubicBezTo>
                  <a:pt x="372046" y="41819"/>
                  <a:pt x="744093" y="31437"/>
                  <a:pt x="1090481" y="7920"/>
                </a:cubicBezTo>
                <a:cubicBezTo>
                  <a:pt x="1436869" y="-15597"/>
                  <a:pt x="2078328" y="20748"/>
                  <a:pt x="2078328" y="20748"/>
                </a:cubicBezTo>
              </a:path>
            </a:pathLst>
          </a:custGeom>
          <a:ln>
            <a:solidFill>
              <a:srgbClr val="99009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5234307" y="1987751"/>
            <a:ext cx="2155302" cy="949788"/>
          </a:xfrm>
          <a:custGeom>
            <a:avLst/>
            <a:gdLst>
              <a:gd name="connsiteX0" fmla="*/ 0 w 2155302"/>
              <a:gd name="connsiteY0" fmla="*/ 949788 h 949788"/>
              <a:gd name="connsiteX1" fmla="*/ 910872 w 2155302"/>
              <a:gd name="connsiteY1" fmla="*/ 141644 h 949788"/>
              <a:gd name="connsiteX2" fmla="*/ 2155302 w 2155302"/>
              <a:gd name="connsiteY2" fmla="*/ 540 h 949788"/>
              <a:gd name="connsiteX0" fmla="*/ 0 w 2155302"/>
              <a:gd name="connsiteY0" fmla="*/ 949788 h 949788"/>
              <a:gd name="connsiteX1" fmla="*/ 910872 w 2155302"/>
              <a:gd name="connsiteY1" fmla="*/ 141644 h 949788"/>
              <a:gd name="connsiteX2" fmla="*/ 2155302 w 2155302"/>
              <a:gd name="connsiteY2" fmla="*/ 540 h 949788"/>
              <a:gd name="connsiteX0" fmla="*/ 0 w 2155302"/>
              <a:gd name="connsiteY0" fmla="*/ 949788 h 949788"/>
              <a:gd name="connsiteX1" fmla="*/ 910872 w 2155302"/>
              <a:gd name="connsiteY1" fmla="*/ 141644 h 949788"/>
              <a:gd name="connsiteX2" fmla="*/ 2155302 w 2155302"/>
              <a:gd name="connsiteY2" fmla="*/ 540 h 94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55302" h="949788">
                <a:moveTo>
                  <a:pt x="0" y="949788"/>
                </a:moveTo>
                <a:cubicBezTo>
                  <a:pt x="468265" y="547854"/>
                  <a:pt x="551655" y="299852"/>
                  <a:pt x="910872" y="141644"/>
                </a:cubicBezTo>
                <a:cubicBezTo>
                  <a:pt x="1270089" y="-16564"/>
                  <a:pt x="2155302" y="540"/>
                  <a:pt x="2155302" y="540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336941" y="2270499"/>
            <a:ext cx="2027010" cy="641385"/>
          </a:xfrm>
          <a:custGeom>
            <a:avLst/>
            <a:gdLst>
              <a:gd name="connsiteX0" fmla="*/ 0 w 2001352"/>
              <a:gd name="connsiteY0" fmla="*/ 692695 h 692695"/>
              <a:gd name="connsiteX1" fmla="*/ 705605 w 2001352"/>
              <a:gd name="connsiteY1" fmla="*/ 153932 h 692695"/>
              <a:gd name="connsiteX2" fmla="*/ 1103309 w 2001352"/>
              <a:gd name="connsiteY2" fmla="*/ 461797 h 692695"/>
              <a:gd name="connsiteX3" fmla="*/ 1475356 w 2001352"/>
              <a:gd name="connsiteY3" fmla="*/ 64139 h 692695"/>
              <a:gd name="connsiteX4" fmla="*/ 1719110 w 2001352"/>
              <a:gd name="connsiteY4" fmla="*/ 410486 h 692695"/>
              <a:gd name="connsiteX5" fmla="*/ 2001352 w 2001352"/>
              <a:gd name="connsiteY5" fmla="*/ 0 h 692695"/>
              <a:gd name="connsiteX0" fmla="*/ 0 w 2027010"/>
              <a:gd name="connsiteY0" fmla="*/ 718351 h 718351"/>
              <a:gd name="connsiteX1" fmla="*/ 705605 w 2027010"/>
              <a:gd name="connsiteY1" fmla="*/ 179588 h 718351"/>
              <a:gd name="connsiteX2" fmla="*/ 1103309 w 2027010"/>
              <a:gd name="connsiteY2" fmla="*/ 487453 h 718351"/>
              <a:gd name="connsiteX3" fmla="*/ 1475356 w 2027010"/>
              <a:gd name="connsiteY3" fmla="*/ 89795 h 718351"/>
              <a:gd name="connsiteX4" fmla="*/ 1719110 w 2027010"/>
              <a:gd name="connsiteY4" fmla="*/ 436142 h 718351"/>
              <a:gd name="connsiteX5" fmla="*/ 2027010 w 2027010"/>
              <a:gd name="connsiteY5" fmla="*/ 0 h 718351"/>
              <a:gd name="connsiteX0" fmla="*/ 0 w 2027010"/>
              <a:gd name="connsiteY0" fmla="*/ 641385 h 641385"/>
              <a:gd name="connsiteX1" fmla="*/ 705605 w 2027010"/>
              <a:gd name="connsiteY1" fmla="*/ 102622 h 641385"/>
              <a:gd name="connsiteX2" fmla="*/ 1103309 w 2027010"/>
              <a:gd name="connsiteY2" fmla="*/ 410487 h 641385"/>
              <a:gd name="connsiteX3" fmla="*/ 1475356 w 2027010"/>
              <a:gd name="connsiteY3" fmla="*/ 12829 h 641385"/>
              <a:gd name="connsiteX4" fmla="*/ 1719110 w 2027010"/>
              <a:gd name="connsiteY4" fmla="*/ 359176 h 641385"/>
              <a:gd name="connsiteX5" fmla="*/ 2027010 w 2027010"/>
              <a:gd name="connsiteY5" fmla="*/ 0 h 641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7010" h="641385">
                <a:moveTo>
                  <a:pt x="0" y="641385"/>
                </a:moveTo>
                <a:cubicBezTo>
                  <a:pt x="260860" y="391245"/>
                  <a:pt x="521720" y="141105"/>
                  <a:pt x="705605" y="102622"/>
                </a:cubicBezTo>
                <a:cubicBezTo>
                  <a:pt x="889490" y="64139"/>
                  <a:pt x="975017" y="425452"/>
                  <a:pt x="1103309" y="410487"/>
                </a:cubicBezTo>
                <a:cubicBezTo>
                  <a:pt x="1231601" y="395522"/>
                  <a:pt x="1372723" y="21381"/>
                  <a:pt x="1475356" y="12829"/>
                </a:cubicBezTo>
                <a:cubicBezTo>
                  <a:pt x="1577989" y="4277"/>
                  <a:pt x="1627168" y="361314"/>
                  <a:pt x="1719110" y="359176"/>
                </a:cubicBezTo>
                <a:cubicBezTo>
                  <a:pt x="1811052" y="357038"/>
                  <a:pt x="2027010" y="0"/>
                  <a:pt x="2027010" y="0"/>
                </a:cubicBezTo>
              </a:path>
            </a:pathLst>
          </a:cu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428099" y="3553262"/>
            <a:ext cx="457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"/>
                <a:cs typeface="Times"/>
              </a:rPr>
              <a:t>?</a:t>
            </a:r>
            <a:endParaRPr lang="en-US" sz="4800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07214" y="2345251"/>
            <a:ext cx="457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99009B"/>
                </a:solidFill>
                <a:latin typeface="Times"/>
                <a:cs typeface="Times"/>
              </a:rPr>
              <a:t>?</a:t>
            </a:r>
            <a:endParaRPr lang="en-US" sz="4800" dirty="0">
              <a:solidFill>
                <a:srgbClr val="99009B"/>
              </a:solidFill>
              <a:latin typeface="Times"/>
              <a:cs typeface="Time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97719" y="1323518"/>
            <a:ext cx="457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Times"/>
                <a:cs typeface="Times"/>
              </a:rPr>
              <a:t>?</a:t>
            </a:r>
            <a:endParaRPr lang="en-US" sz="4800" dirty="0">
              <a:latin typeface="Times"/>
              <a:cs typeface="Time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89612" y="1847188"/>
            <a:ext cx="457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8000"/>
                </a:solidFill>
                <a:latin typeface="Times"/>
                <a:cs typeface="Times"/>
              </a:rPr>
              <a:t>?</a:t>
            </a:r>
            <a:endParaRPr lang="en-US" sz="4800" dirty="0">
              <a:solidFill>
                <a:srgbClr val="008000"/>
              </a:solidFill>
              <a:latin typeface="Times"/>
              <a:cs typeface="Time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38" y="5430044"/>
            <a:ext cx="2298700" cy="9779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5433" y="3356797"/>
            <a:ext cx="812800" cy="469900"/>
          </a:xfrm>
          <a:prstGeom prst="rect">
            <a:avLst/>
          </a:prstGeom>
        </p:spPr>
      </p:pic>
      <p:sp>
        <p:nvSpPr>
          <p:cNvPr id="19" name="Freeform 18"/>
          <p:cNvSpPr/>
          <p:nvPr/>
        </p:nvSpPr>
        <p:spPr>
          <a:xfrm>
            <a:off x="5234307" y="2937740"/>
            <a:ext cx="2103986" cy="1607147"/>
          </a:xfrm>
          <a:custGeom>
            <a:avLst/>
            <a:gdLst>
              <a:gd name="connsiteX0" fmla="*/ 0 w 1334235"/>
              <a:gd name="connsiteY0" fmla="*/ 240944 h 535981"/>
              <a:gd name="connsiteX1" fmla="*/ 436192 w 1334235"/>
              <a:gd name="connsiteY1" fmla="*/ 10046 h 535981"/>
              <a:gd name="connsiteX2" fmla="*/ 1334235 w 1334235"/>
              <a:gd name="connsiteY2" fmla="*/ 535981 h 535981"/>
              <a:gd name="connsiteX0" fmla="*/ 0 w 1334235"/>
              <a:gd name="connsiteY0" fmla="*/ 175658 h 541734"/>
              <a:gd name="connsiteX1" fmla="*/ 436192 w 1334235"/>
              <a:gd name="connsiteY1" fmla="*/ 15799 h 541734"/>
              <a:gd name="connsiteX2" fmla="*/ 1334235 w 1334235"/>
              <a:gd name="connsiteY2" fmla="*/ 541734 h 541734"/>
              <a:gd name="connsiteX0" fmla="*/ 0 w 1179745"/>
              <a:gd name="connsiteY0" fmla="*/ 175658 h 451752"/>
              <a:gd name="connsiteX1" fmla="*/ 436192 w 1179745"/>
              <a:gd name="connsiteY1" fmla="*/ 15799 h 451752"/>
              <a:gd name="connsiteX2" fmla="*/ 1179745 w 1179745"/>
              <a:gd name="connsiteY2" fmla="*/ 451752 h 451752"/>
              <a:gd name="connsiteX0" fmla="*/ 0 w 1018232"/>
              <a:gd name="connsiteY0" fmla="*/ 175658 h 745378"/>
              <a:gd name="connsiteX1" fmla="*/ 436192 w 1018232"/>
              <a:gd name="connsiteY1" fmla="*/ 15799 h 745378"/>
              <a:gd name="connsiteX2" fmla="*/ 1018232 w 1018232"/>
              <a:gd name="connsiteY2" fmla="*/ 745378 h 745378"/>
              <a:gd name="connsiteX0" fmla="*/ 0 w 1018232"/>
              <a:gd name="connsiteY0" fmla="*/ 91716 h 661436"/>
              <a:gd name="connsiteX1" fmla="*/ 351925 w 1018232"/>
              <a:gd name="connsiteY1" fmla="*/ 50254 h 661436"/>
              <a:gd name="connsiteX2" fmla="*/ 1018232 w 1018232"/>
              <a:gd name="connsiteY2" fmla="*/ 661436 h 661436"/>
              <a:gd name="connsiteX0" fmla="*/ 0 w 1018232"/>
              <a:gd name="connsiteY0" fmla="*/ 91716 h 661436"/>
              <a:gd name="connsiteX1" fmla="*/ 351925 w 1018232"/>
              <a:gd name="connsiteY1" fmla="*/ 50254 h 661436"/>
              <a:gd name="connsiteX2" fmla="*/ 589873 w 1018232"/>
              <a:gd name="connsiteY2" fmla="*/ 200617 h 661436"/>
              <a:gd name="connsiteX3" fmla="*/ 1018232 w 1018232"/>
              <a:gd name="connsiteY3" fmla="*/ 661436 h 661436"/>
              <a:gd name="connsiteX0" fmla="*/ 0 w 1018232"/>
              <a:gd name="connsiteY0" fmla="*/ 91716 h 661436"/>
              <a:gd name="connsiteX1" fmla="*/ 351925 w 1018232"/>
              <a:gd name="connsiteY1" fmla="*/ 50254 h 661436"/>
              <a:gd name="connsiteX2" fmla="*/ 667118 w 1018232"/>
              <a:gd name="connsiteY2" fmla="*/ 489507 h 661436"/>
              <a:gd name="connsiteX3" fmla="*/ 1018232 w 1018232"/>
              <a:gd name="connsiteY3" fmla="*/ 661436 h 661436"/>
              <a:gd name="connsiteX0" fmla="*/ 0 w 1018232"/>
              <a:gd name="connsiteY0" fmla="*/ 59606 h 629326"/>
              <a:gd name="connsiteX1" fmla="*/ 372992 w 1018232"/>
              <a:gd name="connsiteY1" fmla="*/ 112862 h 629326"/>
              <a:gd name="connsiteX2" fmla="*/ 667118 w 1018232"/>
              <a:gd name="connsiteY2" fmla="*/ 457397 h 629326"/>
              <a:gd name="connsiteX3" fmla="*/ 1018232 w 1018232"/>
              <a:gd name="connsiteY3" fmla="*/ 629326 h 629326"/>
              <a:gd name="connsiteX0" fmla="*/ 0 w 1018232"/>
              <a:gd name="connsiteY0" fmla="*/ 59606 h 629326"/>
              <a:gd name="connsiteX1" fmla="*/ 372992 w 1018232"/>
              <a:gd name="connsiteY1" fmla="*/ 112862 h 629326"/>
              <a:gd name="connsiteX2" fmla="*/ 667118 w 1018232"/>
              <a:gd name="connsiteY2" fmla="*/ 457397 h 629326"/>
              <a:gd name="connsiteX3" fmla="*/ 1018232 w 1018232"/>
              <a:gd name="connsiteY3" fmla="*/ 629326 h 629326"/>
              <a:gd name="connsiteX0" fmla="*/ 0 w 1018232"/>
              <a:gd name="connsiteY0" fmla="*/ 72645 h 642365"/>
              <a:gd name="connsiteX1" fmla="*/ 372992 w 1018232"/>
              <a:gd name="connsiteY1" fmla="*/ 125901 h 642365"/>
              <a:gd name="connsiteX2" fmla="*/ 667118 w 1018232"/>
              <a:gd name="connsiteY2" fmla="*/ 470436 h 642365"/>
              <a:gd name="connsiteX3" fmla="*/ 1018232 w 1018232"/>
              <a:gd name="connsiteY3" fmla="*/ 642365 h 642365"/>
              <a:gd name="connsiteX0" fmla="*/ 0 w 1018232"/>
              <a:gd name="connsiteY0" fmla="*/ 72645 h 642365"/>
              <a:gd name="connsiteX1" fmla="*/ 372992 w 1018232"/>
              <a:gd name="connsiteY1" fmla="*/ 125901 h 642365"/>
              <a:gd name="connsiteX2" fmla="*/ 667118 w 1018232"/>
              <a:gd name="connsiteY2" fmla="*/ 470436 h 642365"/>
              <a:gd name="connsiteX3" fmla="*/ 1018232 w 1018232"/>
              <a:gd name="connsiteY3" fmla="*/ 642365 h 642365"/>
              <a:gd name="connsiteX0" fmla="*/ 0 w 1018232"/>
              <a:gd name="connsiteY0" fmla="*/ 48651 h 618371"/>
              <a:gd name="connsiteX1" fmla="*/ 260636 w 1018232"/>
              <a:gd name="connsiteY1" fmla="*/ 210833 h 618371"/>
              <a:gd name="connsiteX2" fmla="*/ 667118 w 1018232"/>
              <a:gd name="connsiteY2" fmla="*/ 446442 h 618371"/>
              <a:gd name="connsiteX3" fmla="*/ 1018232 w 1018232"/>
              <a:gd name="connsiteY3" fmla="*/ 618371 h 618371"/>
              <a:gd name="connsiteX0" fmla="*/ 0 w 1018232"/>
              <a:gd name="connsiteY0" fmla="*/ 48651 h 618371"/>
              <a:gd name="connsiteX1" fmla="*/ 260636 w 1018232"/>
              <a:gd name="connsiteY1" fmla="*/ 210833 h 618371"/>
              <a:gd name="connsiteX2" fmla="*/ 646051 w 1018232"/>
              <a:gd name="connsiteY2" fmla="*/ 512745 h 618371"/>
              <a:gd name="connsiteX3" fmla="*/ 1018232 w 1018232"/>
              <a:gd name="connsiteY3" fmla="*/ 618371 h 618371"/>
              <a:gd name="connsiteX0" fmla="*/ 0 w 1018232"/>
              <a:gd name="connsiteY0" fmla="*/ 48651 h 618371"/>
              <a:gd name="connsiteX1" fmla="*/ 260636 w 1018232"/>
              <a:gd name="connsiteY1" fmla="*/ 210833 h 618371"/>
              <a:gd name="connsiteX2" fmla="*/ 646051 w 1018232"/>
              <a:gd name="connsiteY2" fmla="*/ 512745 h 618371"/>
              <a:gd name="connsiteX3" fmla="*/ 1018232 w 1018232"/>
              <a:gd name="connsiteY3" fmla="*/ 618371 h 618371"/>
              <a:gd name="connsiteX0" fmla="*/ 0 w 1018232"/>
              <a:gd name="connsiteY0" fmla="*/ 48651 h 618371"/>
              <a:gd name="connsiteX1" fmla="*/ 260636 w 1018232"/>
              <a:gd name="connsiteY1" fmla="*/ 210833 h 618371"/>
              <a:gd name="connsiteX2" fmla="*/ 646051 w 1018232"/>
              <a:gd name="connsiteY2" fmla="*/ 512745 h 618371"/>
              <a:gd name="connsiteX3" fmla="*/ 1018232 w 1018232"/>
              <a:gd name="connsiteY3" fmla="*/ 618371 h 618371"/>
              <a:gd name="connsiteX0" fmla="*/ 0 w 1151656"/>
              <a:gd name="connsiteY0" fmla="*/ 48651 h 632579"/>
              <a:gd name="connsiteX1" fmla="*/ 260636 w 1151656"/>
              <a:gd name="connsiteY1" fmla="*/ 210833 h 632579"/>
              <a:gd name="connsiteX2" fmla="*/ 646051 w 1151656"/>
              <a:gd name="connsiteY2" fmla="*/ 512745 h 632579"/>
              <a:gd name="connsiteX3" fmla="*/ 1151656 w 1151656"/>
              <a:gd name="connsiteY3" fmla="*/ 632579 h 632579"/>
              <a:gd name="connsiteX0" fmla="*/ 0 w 1151656"/>
              <a:gd name="connsiteY0" fmla="*/ 48651 h 632579"/>
              <a:gd name="connsiteX1" fmla="*/ 260636 w 1151656"/>
              <a:gd name="connsiteY1" fmla="*/ 210833 h 632579"/>
              <a:gd name="connsiteX2" fmla="*/ 646051 w 1151656"/>
              <a:gd name="connsiteY2" fmla="*/ 512745 h 632579"/>
              <a:gd name="connsiteX3" fmla="*/ 1151656 w 1151656"/>
              <a:gd name="connsiteY3" fmla="*/ 632579 h 632579"/>
              <a:gd name="connsiteX0" fmla="*/ 0 w 1151656"/>
              <a:gd name="connsiteY0" fmla="*/ 48651 h 632579"/>
              <a:gd name="connsiteX1" fmla="*/ 260636 w 1151656"/>
              <a:gd name="connsiteY1" fmla="*/ 210833 h 632579"/>
              <a:gd name="connsiteX2" fmla="*/ 646051 w 1151656"/>
              <a:gd name="connsiteY2" fmla="*/ 512745 h 632579"/>
              <a:gd name="connsiteX3" fmla="*/ 1151656 w 1151656"/>
              <a:gd name="connsiteY3" fmla="*/ 632579 h 632579"/>
              <a:gd name="connsiteX0" fmla="*/ 0 w 1151656"/>
              <a:gd name="connsiteY0" fmla="*/ 48651 h 632579"/>
              <a:gd name="connsiteX1" fmla="*/ 260636 w 1151656"/>
              <a:gd name="connsiteY1" fmla="*/ 210833 h 632579"/>
              <a:gd name="connsiteX2" fmla="*/ 646051 w 1151656"/>
              <a:gd name="connsiteY2" fmla="*/ 512745 h 632579"/>
              <a:gd name="connsiteX3" fmla="*/ 1151656 w 1151656"/>
              <a:gd name="connsiteY3" fmla="*/ 632579 h 632579"/>
              <a:gd name="connsiteX0" fmla="*/ 0 w 1151656"/>
              <a:gd name="connsiteY0" fmla="*/ 48651 h 632579"/>
              <a:gd name="connsiteX1" fmla="*/ 260636 w 1151656"/>
              <a:gd name="connsiteY1" fmla="*/ 210833 h 632579"/>
              <a:gd name="connsiteX2" fmla="*/ 646051 w 1151656"/>
              <a:gd name="connsiteY2" fmla="*/ 512745 h 632579"/>
              <a:gd name="connsiteX3" fmla="*/ 1151656 w 1151656"/>
              <a:gd name="connsiteY3" fmla="*/ 632579 h 632579"/>
              <a:gd name="connsiteX0" fmla="*/ 0 w 1151656"/>
              <a:gd name="connsiteY0" fmla="*/ 72296 h 656224"/>
              <a:gd name="connsiteX1" fmla="*/ 260636 w 1151656"/>
              <a:gd name="connsiteY1" fmla="*/ 234478 h 656224"/>
              <a:gd name="connsiteX2" fmla="*/ 646051 w 1151656"/>
              <a:gd name="connsiteY2" fmla="*/ 536390 h 656224"/>
              <a:gd name="connsiteX3" fmla="*/ 1151656 w 1151656"/>
              <a:gd name="connsiteY3" fmla="*/ 656224 h 656224"/>
              <a:gd name="connsiteX0" fmla="*/ 0 w 1151656"/>
              <a:gd name="connsiteY0" fmla="*/ 2163 h 586091"/>
              <a:gd name="connsiteX1" fmla="*/ 147468 w 1151656"/>
              <a:gd name="connsiteY1" fmla="*/ 16346 h 586091"/>
              <a:gd name="connsiteX2" fmla="*/ 260636 w 1151656"/>
              <a:gd name="connsiteY2" fmla="*/ 164345 h 586091"/>
              <a:gd name="connsiteX3" fmla="*/ 646051 w 1151656"/>
              <a:gd name="connsiteY3" fmla="*/ 466257 h 586091"/>
              <a:gd name="connsiteX4" fmla="*/ 1151656 w 1151656"/>
              <a:gd name="connsiteY4" fmla="*/ 586091 h 586091"/>
              <a:gd name="connsiteX0" fmla="*/ 0 w 1151656"/>
              <a:gd name="connsiteY0" fmla="*/ 20346 h 604274"/>
              <a:gd name="connsiteX1" fmla="*/ 147468 w 1151656"/>
              <a:gd name="connsiteY1" fmla="*/ 34529 h 604274"/>
              <a:gd name="connsiteX2" fmla="*/ 260636 w 1151656"/>
              <a:gd name="connsiteY2" fmla="*/ 182528 h 604274"/>
              <a:gd name="connsiteX3" fmla="*/ 646051 w 1151656"/>
              <a:gd name="connsiteY3" fmla="*/ 484440 h 604274"/>
              <a:gd name="connsiteX4" fmla="*/ 1151656 w 1151656"/>
              <a:gd name="connsiteY4" fmla="*/ 604274 h 604274"/>
              <a:gd name="connsiteX0" fmla="*/ 0 w 1151656"/>
              <a:gd name="connsiteY0" fmla="*/ 20346 h 604274"/>
              <a:gd name="connsiteX1" fmla="*/ 147468 w 1151656"/>
              <a:gd name="connsiteY1" fmla="*/ 34529 h 604274"/>
              <a:gd name="connsiteX2" fmla="*/ 260636 w 1151656"/>
              <a:gd name="connsiteY2" fmla="*/ 182528 h 604274"/>
              <a:gd name="connsiteX3" fmla="*/ 646051 w 1151656"/>
              <a:gd name="connsiteY3" fmla="*/ 484440 h 604274"/>
              <a:gd name="connsiteX4" fmla="*/ 1151656 w 1151656"/>
              <a:gd name="connsiteY4" fmla="*/ 604274 h 604274"/>
              <a:gd name="connsiteX0" fmla="*/ 0 w 1151656"/>
              <a:gd name="connsiteY0" fmla="*/ 30640 h 614568"/>
              <a:gd name="connsiteX1" fmla="*/ 147468 w 1151656"/>
              <a:gd name="connsiteY1" fmla="*/ 44823 h 614568"/>
              <a:gd name="connsiteX2" fmla="*/ 260636 w 1151656"/>
              <a:gd name="connsiteY2" fmla="*/ 192822 h 614568"/>
              <a:gd name="connsiteX3" fmla="*/ 646051 w 1151656"/>
              <a:gd name="connsiteY3" fmla="*/ 494734 h 614568"/>
              <a:gd name="connsiteX4" fmla="*/ 1151656 w 1151656"/>
              <a:gd name="connsiteY4" fmla="*/ 614568 h 614568"/>
              <a:gd name="connsiteX0" fmla="*/ 0 w 1151656"/>
              <a:gd name="connsiteY0" fmla="*/ 0 h 583928"/>
              <a:gd name="connsiteX1" fmla="*/ 260636 w 1151656"/>
              <a:gd name="connsiteY1" fmla="*/ 162182 h 583928"/>
              <a:gd name="connsiteX2" fmla="*/ 646051 w 1151656"/>
              <a:gd name="connsiteY2" fmla="*/ 464094 h 583928"/>
              <a:gd name="connsiteX3" fmla="*/ 1151656 w 1151656"/>
              <a:gd name="connsiteY3" fmla="*/ 583928 h 583928"/>
              <a:gd name="connsiteX0" fmla="*/ 0 w 1151656"/>
              <a:gd name="connsiteY0" fmla="*/ 0 h 583928"/>
              <a:gd name="connsiteX1" fmla="*/ 260636 w 1151656"/>
              <a:gd name="connsiteY1" fmla="*/ 162182 h 583928"/>
              <a:gd name="connsiteX2" fmla="*/ 646051 w 1151656"/>
              <a:gd name="connsiteY2" fmla="*/ 464094 h 583928"/>
              <a:gd name="connsiteX3" fmla="*/ 1151656 w 1151656"/>
              <a:gd name="connsiteY3" fmla="*/ 583928 h 583928"/>
              <a:gd name="connsiteX0" fmla="*/ 0 w 1151656"/>
              <a:gd name="connsiteY0" fmla="*/ 0 h 583928"/>
              <a:gd name="connsiteX1" fmla="*/ 253614 w 1151656"/>
              <a:gd name="connsiteY1" fmla="*/ 190598 h 583928"/>
              <a:gd name="connsiteX2" fmla="*/ 646051 w 1151656"/>
              <a:gd name="connsiteY2" fmla="*/ 464094 h 583928"/>
              <a:gd name="connsiteX3" fmla="*/ 1151656 w 1151656"/>
              <a:gd name="connsiteY3" fmla="*/ 583928 h 583928"/>
              <a:gd name="connsiteX0" fmla="*/ 0 w 1151656"/>
              <a:gd name="connsiteY0" fmla="*/ 0 h 583928"/>
              <a:gd name="connsiteX1" fmla="*/ 253614 w 1151656"/>
              <a:gd name="connsiteY1" fmla="*/ 190598 h 583928"/>
              <a:gd name="connsiteX2" fmla="*/ 646051 w 1151656"/>
              <a:gd name="connsiteY2" fmla="*/ 464094 h 583928"/>
              <a:gd name="connsiteX3" fmla="*/ 1151656 w 1151656"/>
              <a:gd name="connsiteY3" fmla="*/ 583928 h 583928"/>
              <a:gd name="connsiteX0" fmla="*/ 0 w 1151656"/>
              <a:gd name="connsiteY0" fmla="*/ 9421 h 593349"/>
              <a:gd name="connsiteX1" fmla="*/ 253614 w 1151656"/>
              <a:gd name="connsiteY1" fmla="*/ 200019 h 593349"/>
              <a:gd name="connsiteX2" fmla="*/ 646051 w 1151656"/>
              <a:gd name="connsiteY2" fmla="*/ 473515 h 593349"/>
              <a:gd name="connsiteX3" fmla="*/ 1151656 w 1151656"/>
              <a:gd name="connsiteY3" fmla="*/ 593349 h 593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1656" h="593349">
                <a:moveTo>
                  <a:pt x="0" y="9421"/>
                </a:moveTo>
                <a:cubicBezTo>
                  <a:pt x="201767" y="-46773"/>
                  <a:pt x="223184" y="165293"/>
                  <a:pt x="253614" y="200019"/>
                </a:cubicBezTo>
                <a:cubicBezTo>
                  <a:pt x="309793" y="265528"/>
                  <a:pt x="359443" y="333763"/>
                  <a:pt x="646051" y="473515"/>
                </a:cubicBezTo>
                <a:cubicBezTo>
                  <a:pt x="897549" y="575379"/>
                  <a:pt x="946839" y="592320"/>
                  <a:pt x="1151656" y="593349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28099" y="4206357"/>
            <a:ext cx="457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"/>
                <a:cs typeface="Times"/>
              </a:rPr>
              <a:t>?</a:t>
            </a:r>
            <a:endParaRPr lang="en-US" sz="4800" dirty="0">
              <a:solidFill>
                <a:schemeClr val="tx2">
                  <a:lumMod val="75000"/>
                  <a:lumOff val="25000"/>
                </a:schemeClr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12984718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8620"/>
            <a:ext cx="8229600" cy="1009022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7814"/>
            <a:ext cx="8229600" cy="4848349"/>
          </a:xfrm>
        </p:spPr>
        <p:txBody>
          <a:bodyPr/>
          <a:lstStyle/>
          <a:p>
            <a:r>
              <a:rPr lang="en-US" dirty="0" smtClean="0"/>
              <a:t>Website adoptions &amp; existing models</a:t>
            </a:r>
          </a:p>
          <a:p>
            <a:endParaRPr lang="en-US" dirty="0" smtClean="0"/>
          </a:p>
          <a:p>
            <a:r>
              <a:rPr lang="en-US" dirty="0"/>
              <a:t>Key to </a:t>
            </a:r>
            <a:r>
              <a:rPr lang="en-US" dirty="0" smtClean="0"/>
              <a:t>success lies in failures</a:t>
            </a:r>
          </a:p>
          <a:p>
            <a:endParaRPr lang="en-US" dirty="0" smtClean="0"/>
          </a:p>
          <a:p>
            <a:r>
              <a:rPr lang="en-US" dirty="0" smtClean="0"/>
              <a:t>Model</a:t>
            </a:r>
          </a:p>
          <a:p>
            <a:endParaRPr lang="en-US" dirty="0"/>
          </a:p>
          <a:p>
            <a:r>
              <a:rPr lang="en-US" dirty="0" smtClean="0"/>
              <a:t>Model predictions</a:t>
            </a:r>
          </a:p>
          <a:p>
            <a:endParaRPr lang="en-US" dirty="0"/>
          </a:p>
          <a:p>
            <a:r>
              <a:rPr lang="en-US" dirty="0" smtClean="0"/>
              <a:t>Discussion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099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7814"/>
            <a:ext cx="8229600" cy="4848349"/>
          </a:xfrm>
        </p:spPr>
        <p:txBody>
          <a:bodyPr/>
          <a:lstStyle/>
          <a:p>
            <a:r>
              <a:rPr lang="en-US" b="1" dirty="0"/>
              <a:t>Website adoptions &amp; existing models</a:t>
            </a:r>
          </a:p>
          <a:p>
            <a:endParaRPr lang="en-US" dirty="0" smtClean="0"/>
          </a:p>
          <a:p>
            <a:r>
              <a:rPr lang="en-US" dirty="0">
                <a:solidFill>
                  <a:srgbClr val="7F7F7F"/>
                </a:solidFill>
              </a:rPr>
              <a:t>Key to success lies in failures</a:t>
            </a:r>
          </a:p>
          <a:p>
            <a:endParaRPr lang="en-US" dirty="0" smtClean="0">
              <a:solidFill>
                <a:srgbClr val="7F7F7F"/>
              </a:solidFill>
            </a:endParaRPr>
          </a:p>
          <a:p>
            <a:r>
              <a:rPr lang="en-US" dirty="0" smtClean="0">
                <a:solidFill>
                  <a:srgbClr val="7F7F7F"/>
                </a:solidFill>
              </a:rPr>
              <a:t>Model</a:t>
            </a:r>
          </a:p>
          <a:p>
            <a:endParaRPr lang="en-US" dirty="0">
              <a:solidFill>
                <a:srgbClr val="7F7F7F"/>
              </a:solidFill>
            </a:endParaRPr>
          </a:p>
          <a:p>
            <a:r>
              <a:rPr lang="en-US" dirty="0" smtClean="0">
                <a:solidFill>
                  <a:srgbClr val="7F7F7F"/>
                </a:solidFill>
              </a:rPr>
              <a:t>Model predictions</a:t>
            </a:r>
          </a:p>
          <a:p>
            <a:endParaRPr lang="en-US" dirty="0">
              <a:solidFill>
                <a:srgbClr val="7F7F7F"/>
              </a:solidFill>
            </a:endParaRPr>
          </a:p>
          <a:p>
            <a:r>
              <a:rPr lang="en-US" dirty="0" smtClean="0">
                <a:solidFill>
                  <a:srgbClr val="7F7F7F"/>
                </a:solidFill>
              </a:rPr>
              <a:t>Discussion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68620"/>
            <a:ext cx="8229600" cy="1009022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85727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Gri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4095" y="1128071"/>
            <a:ext cx="7856655" cy="4973181"/>
          </a:xfrm>
        </p:spPr>
        <p:txBody>
          <a:bodyPr/>
          <a:lstStyle/>
          <a:p>
            <a:pPr marL="109728" indent="0">
              <a:buNone/>
            </a:pPr>
            <a:r>
              <a:rPr lang="en-US" b="1" dirty="0" smtClean="0"/>
              <a:t>How do people adopt new behavior or technology?</a:t>
            </a:r>
          </a:p>
          <a:p>
            <a:pPr marL="109728" indent="0">
              <a:buNone/>
            </a:pPr>
            <a:r>
              <a:rPr lang="en-US" sz="1800" b="1" dirty="0" smtClean="0"/>
              <a:t>Mansfield’61, Rogers’03</a:t>
            </a:r>
            <a:endParaRPr lang="en-US" sz="1800" b="1" dirty="0"/>
          </a:p>
          <a:p>
            <a:pPr marL="109728" indent="0">
              <a:buNone/>
            </a:pPr>
            <a:r>
              <a:rPr lang="en-US" sz="1800" b="1" dirty="0" smtClean="0"/>
              <a:t>E.g.: Bass model ’69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58F-BF7A-4EF3-B112-69AFCD9914F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55792"/>
            <a:ext cx="8229600" cy="1009022"/>
          </a:xfrm>
        </p:spPr>
        <p:txBody>
          <a:bodyPr/>
          <a:lstStyle/>
          <a:p>
            <a:r>
              <a:rPr lang="en-US" dirty="0" smtClean="0"/>
              <a:t>Background: Adoption of Innovations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5337" y="5427512"/>
            <a:ext cx="908191" cy="7569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371962" y="6619437"/>
            <a:ext cx="1288703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/>
              <a:t>sources: </a:t>
            </a:r>
            <a:r>
              <a:rPr lang="en-US" sz="500" dirty="0" err="1" smtClean="0"/>
              <a:t>wikipedia</a:t>
            </a:r>
            <a:r>
              <a:rPr lang="en-US" sz="500" dirty="0" smtClean="0"/>
              <a:t>, </a:t>
            </a:r>
            <a:r>
              <a:rPr lang="en-US" sz="500" dirty="0" err="1" smtClean="0"/>
              <a:t>arstechna</a:t>
            </a:r>
            <a:r>
              <a:rPr lang="en-US" sz="500" dirty="0"/>
              <a:t>, </a:t>
            </a:r>
            <a:r>
              <a:rPr lang="en-US" sz="500" dirty="0" err="1"/>
              <a:t>eideard.com</a:t>
            </a:r>
            <a:r>
              <a:rPr lang="en-US" sz="500" dirty="0"/>
              <a:t> 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41"/>
          <a:stretch/>
        </p:blipFill>
        <p:spPr>
          <a:xfrm>
            <a:off x="6989419" y="1915593"/>
            <a:ext cx="1553859" cy="11217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567" y="4988774"/>
            <a:ext cx="1146098" cy="11460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61531" y="4293260"/>
            <a:ext cx="12682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Gill Sans Light"/>
              </a:rPr>
              <a:t>s</a:t>
            </a:r>
            <a:r>
              <a:rPr lang="en-US" sz="1600" dirty="0" smtClean="0">
                <a:latin typeface="Gill Sans Light"/>
              </a:rPr>
              <a:t>ome will </a:t>
            </a:r>
          </a:p>
          <a:p>
            <a:pPr algn="ctr"/>
            <a:r>
              <a:rPr lang="en-US" sz="1600" dirty="0">
                <a:latin typeface="Gill Sans Light"/>
              </a:rPr>
              <a:t>n</a:t>
            </a:r>
            <a:r>
              <a:rPr lang="en-US" sz="1600" dirty="0" smtClean="0">
                <a:latin typeface="Gill Sans Light"/>
              </a:rPr>
              <a:t>ever adopt</a:t>
            </a:r>
            <a:endParaRPr lang="en-US" sz="1600" dirty="0">
              <a:latin typeface="Gill Sans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71824" y="3191724"/>
            <a:ext cx="181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rate of adoption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551952" y="3561056"/>
            <a:ext cx="739300" cy="5222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087136" y="2370768"/>
            <a:ext cx="2593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fraction of adopters (%)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596472" y="2740100"/>
            <a:ext cx="949563" cy="2972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775735" y="3561056"/>
            <a:ext cx="2199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C - fraction of population </a:t>
            </a:r>
            <a:br>
              <a:rPr lang="en-US" sz="1400" dirty="0" smtClean="0">
                <a:solidFill>
                  <a:srgbClr val="0000FF"/>
                </a:solidFill>
              </a:rPr>
            </a:br>
            <a:r>
              <a:rPr lang="en-US" sz="1400" dirty="0" smtClean="0">
                <a:solidFill>
                  <a:srgbClr val="0000FF"/>
                </a:solidFill>
              </a:rPr>
              <a:t>      that adopts </a:t>
            </a:r>
            <a:endParaRPr lang="en-US" sz="1400" dirty="0">
              <a:solidFill>
                <a:srgbClr val="0000FF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178241" y="2121339"/>
            <a:ext cx="4356898" cy="3144969"/>
            <a:chOff x="2178241" y="2121339"/>
            <a:chExt cx="4356898" cy="3144969"/>
          </a:xfrm>
        </p:grpSpPr>
        <p:pic>
          <p:nvPicPr>
            <p:cNvPr id="12" name="Picture 11" descr="1000px-Diffusion_of_ideas.svg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78241" y="2121339"/>
              <a:ext cx="4193292" cy="3144969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6243380" y="3191724"/>
              <a:ext cx="273000" cy="9865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19224" y="2370768"/>
              <a:ext cx="348323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997462" y="3449044"/>
              <a:ext cx="537677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C/2</a:t>
              </a:r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019224" y="2872585"/>
              <a:ext cx="224156" cy="40358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019224" y="4083344"/>
              <a:ext cx="348323" cy="40358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21202" y="4590521"/>
              <a:ext cx="300082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644672" y="5242846"/>
            <a:ext cx="1119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C ≠ 100%</a:t>
            </a:r>
            <a:endParaRPr lang="en-US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65024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ySpaceGrowt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45" y="1739614"/>
            <a:ext cx="5130310" cy="37112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83078" y="1739614"/>
            <a:ext cx="28264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8000"/>
                </a:solidFill>
              </a:rPr>
              <a:t>new </a:t>
            </a:r>
          </a:p>
          <a:p>
            <a:pPr algn="ctr"/>
            <a:r>
              <a:rPr lang="en-US" sz="2400" dirty="0" smtClean="0">
                <a:solidFill>
                  <a:srgbClr val="008000"/>
                </a:solidFill>
              </a:rPr>
              <a:t>subscribers/semester</a:t>
            </a:r>
            <a:endParaRPr lang="en-US" sz="2400" dirty="0">
              <a:solidFill>
                <a:srgbClr val="008000"/>
              </a:solidFill>
            </a:endParaRPr>
          </a:p>
        </p:txBody>
      </p:sp>
      <p:cxnSp>
        <p:nvCxnSpPr>
          <p:cNvPr id="12" name="Curved Connector 11"/>
          <p:cNvCxnSpPr>
            <a:stCxn id="11" idx="2"/>
          </p:cNvCxnSpPr>
          <p:nvPr/>
        </p:nvCxnSpPr>
        <p:spPr>
          <a:xfrm rot="16200000" flipH="1">
            <a:off x="3162084" y="2404813"/>
            <a:ext cx="443896" cy="775492"/>
          </a:xfrm>
          <a:prstGeom prst="curvedConnector2">
            <a:avLst/>
          </a:prstGeom>
          <a:ln w="190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58F-BF7A-4EF3-B112-69AFCD9914F6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962865" y="668754"/>
            <a:ext cx="4823775" cy="5336316"/>
            <a:chOff x="2682004" y="1149863"/>
            <a:chExt cx="3319644" cy="2915451"/>
          </a:xfrm>
        </p:grpSpPr>
        <p:sp>
          <p:nvSpPr>
            <p:cNvPr id="9" name="Rectangle 8"/>
            <p:cNvSpPr/>
            <p:nvPr/>
          </p:nvSpPr>
          <p:spPr>
            <a:xfrm>
              <a:off x="2682004" y="1284178"/>
              <a:ext cx="390238" cy="2781136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Diffusion_of_ideas2.emf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8736" y="1149863"/>
              <a:ext cx="3012912" cy="2794839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</p:pic>
      </p:grpSp>
      <p:sp>
        <p:nvSpPr>
          <p:cNvPr id="6" name="TextBox 5"/>
          <p:cNvSpPr txBox="1"/>
          <p:nvPr/>
        </p:nvSpPr>
        <p:spPr>
          <a:xfrm>
            <a:off x="6242555" y="2403339"/>
            <a:ext cx="1857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Gill Sans Light"/>
                <a:cs typeface="Gill Sans Light"/>
              </a:rPr>
              <a:t>MySpace.com</a:t>
            </a:r>
            <a:endParaRPr lang="en-US" sz="2400" b="1" dirty="0">
              <a:latin typeface="Gill Sans Light"/>
              <a:cs typeface="Gill Sans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26295" y="2865004"/>
            <a:ext cx="1481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data collected in </a:t>
            </a:r>
            <a:br>
              <a:rPr lang="en-US" sz="1400" dirty="0" smtClean="0"/>
            </a:br>
            <a:r>
              <a:rPr lang="en-US" sz="1400" dirty="0" smtClean="0"/>
              <a:t>Feb. 2009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130565" y="5648088"/>
            <a:ext cx="3521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bars</a:t>
            </a:r>
            <a:r>
              <a:rPr lang="en-US" dirty="0" smtClean="0"/>
              <a:t> – new members (adoptions)</a:t>
            </a:r>
          </a:p>
          <a:p>
            <a:r>
              <a:rPr lang="en-US" dirty="0" smtClean="0">
                <a:solidFill>
                  <a:srgbClr val="004DFF"/>
                </a:solidFill>
              </a:rPr>
              <a:t>line</a:t>
            </a:r>
            <a:r>
              <a:rPr lang="en-US" dirty="0" smtClean="0"/>
              <a:t> – active members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16287"/>
            <a:ext cx="8229600" cy="861857"/>
          </a:xfrm>
        </p:spPr>
        <p:txBody>
          <a:bodyPr>
            <a:normAutofit fontScale="90000"/>
          </a:bodyPr>
          <a:lstStyle/>
          <a:p>
            <a:r>
              <a:rPr lang="en-US" dirty="0"/>
              <a:t>M</a:t>
            </a:r>
            <a:r>
              <a:rPr lang="en-US" sz="3600" dirty="0" smtClean="0"/>
              <a:t>embership </a:t>
            </a:r>
            <a:r>
              <a:rPr lang="en-US" dirty="0"/>
              <a:t>G</a:t>
            </a:r>
            <a:r>
              <a:rPr lang="en-US" sz="3600" dirty="0" smtClean="0"/>
              <a:t>rowth in Successful </a:t>
            </a:r>
            <a:r>
              <a:rPr lang="en-US" dirty="0"/>
              <a:t>W</a:t>
            </a:r>
            <a:r>
              <a:rPr lang="en-US" sz="3600" dirty="0" smtClean="0"/>
              <a:t>ebsites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4092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Grid">
          <a:fgClr>
            <a:schemeClr val="bg1">
              <a:lumMod val="75000"/>
            </a:schemeClr>
          </a:fgClr>
          <a:bgClr>
            <a:prstClr val="white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9932"/>
            <a:ext cx="8229600" cy="1009022"/>
          </a:xfrm>
        </p:spPr>
        <p:txBody>
          <a:bodyPr/>
          <a:lstStyle/>
          <a:p>
            <a:r>
              <a:rPr lang="en-US" dirty="0" smtClean="0"/>
              <a:t>Background:  Vast Adoption </a:t>
            </a:r>
            <a:r>
              <a:rPr lang="en-US" dirty="0"/>
              <a:t>L</a:t>
            </a:r>
            <a:r>
              <a:rPr lang="en-US" dirty="0" smtClean="0"/>
              <a:t>iterature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124" y="1414852"/>
            <a:ext cx="3354680" cy="54987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Economics:</a:t>
            </a:r>
          </a:p>
          <a:p>
            <a:pPr lvl="1"/>
            <a:r>
              <a:rPr lang="en-US" sz="2000" dirty="0" smtClean="0"/>
              <a:t>(Mansﬁeld ’63)</a:t>
            </a:r>
          </a:p>
          <a:p>
            <a:pPr lvl="1"/>
            <a:r>
              <a:rPr lang="en-US" sz="2000" dirty="0" smtClean="0"/>
              <a:t>(Katz&amp;Shapiro’85) </a:t>
            </a:r>
          </a:p>
          <a:p>
            <a:pPr lvl="1"/>
            <a:r>
              <a:rPr lang="en-US" sz="2000" dirty="0" smtClean="0"/>
              <a:t>(</a:t>
            </a:r>
            <a:r>
              <a:rPr lang="en-US" sz="2000" dirty="0" err="1" smtClean="0"/>
              <a:t>Farrell&amp;Saloner</a:t>
            </a:r>
            <a:r>
              <a:rPr lang="en-US" sz="2000" dirty="0" smtClean="0"/>
              <a:t> ’86)</a:t>
            </a:r>
          </a:p>
          <a:p>
            <a:pPr lvl="1"/>
            <a:r>
              <a:rPr lang="en-US" sz="2000" dirty="0"/>
              <a:t>(</a:t>
            </a:r>
            <a:r>
              <a:rPr lang="en-US" sz="2000" dirty="0" smtClean="0"/>
              <a:t>Choi ’94)</a:t>
            </a:r>
          </a:p>
          <a:p>
            <a:pPr lvl="1"/>
            <a:r>
              <a:rPr lang="en-US" sz="2000" dirty="0" smtClean="0"/>
              <a:t>(Arthur ’94)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Marketing:</a:t>
            </a:r>
          </a:p>
          <a:p>
            <a:pPr lvl="1"/>
            <a:r>
              <a:rPr lang="en-US" sz="2000" dirty="0" smtClean="0"/>
              <a:t>(Bass ’69)</a:t>
            </a:r>
            <a:r>
              <a:rPr lang="en-US" sz="2000" dirty="0"/>
              <a:t>	</a:t>
            </a:r>
            <a:endParaRPr lang="en-US" sz="2000" dirty="0" smtClean="0"/>
          </a:p>
          <a:p>
            <a:pPr lvl="1"/>
            <a:r>
              <a:rPr lang="en-US" sz="2000" dirty="0" smtClean="0"/>
              <a:t>(</a:t>
            </a:r>
            <a:r>
              <a:rPr lang="en-US" sz="2000" dirty="0" err="1" smtClean="0"/>
              <a:t>Fisher&amp;Pry</a:t>
            </a:r>
            <a:r>
              <a:rPr lang="en-US" sz="2000" dirty="0" smtClean="0"/>
              <a:t> ’71)  </a:t>
            </a:r>
          </a:p>
          <a:p>
            <a:pPr lvl="1"/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23575" y="1414852"/>
            <a:ext cx="4263225" cy="4057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Gill Sans Light"/>
                <a:cs typeface="Gill Sans Light"/>
              </a:rPr>
              <a:t>Computer Science:</a:t>
            </a:r>
          </a:p>
          <a:p>
            <a:pPr marL="800100" lvl="1" indent="-342900">
              <a:lnSpc>
                <a:spcPct val="110000"/>
              </a:lnSpc>
              <a:buSzPct val="60000"/>
              <a:buFont typeface="Wingdings" charset="2"/>
              <a:buChar char=""/>
            </a:pPr>
            <a:r>
              <a:rPr lang="en-US" sz="2000" dirty="0">
                <a:latin typeface="Gill Sans Light"/>
                <a:cs typeface="Gill Sans Light"/>
              </a:rPr>
              <a:t>(</a:t>
            </a:r>
            <a:r>
              <a:rPr lang="en-US" sz="2000" dirty="0" err="1">
                <a:latin typeface="Gill Sans Light"/>
                <a:cs typeface="Gill Sans Light"/>
              </a:rPr>
              <a:t>Kempe</a:t>
            </a:r>
            <a:r>
              <a:rPr lang="en-US" sz="2000" dirty="0">
                <a:latin typeface="Gill Sans Light"/>
                <a:cs typeface="Gill Sans Light"/>
              </a:rPr>
              <a:t> et al ’03)</a:t>
            </a:r>
          </a:p>
          <a:p>
            <a:pPr marL="800100" lvl="1" indent="-342900">
              <a:lnSpc>
                <a:spcPct val="110000"/>
              </a:lnSpc>
              <a:buSzPct val="60000"/>
              <a:buFont typeface="Wingdings" charset="2"/>
              <a:buChar char=""/>
            </a:pPr>
            <a:r>
              <a:rPr lang="en-US" sz="2000" dirty="0">
                <a:latin typeface="Gill Sans Light"/>
                <a:cs typeface="Gill Sans Light"/>
              </a:rPr>
              <a:t>(Zhao et al., IMC’12)</a:t>
            </a:r>
          </a:p>
          <a:p>
            <a:pPr marL="800100" lvl="1" indent="-342900">
              <a:lnSpc>
                <a:spcPct val="110000"/>
              </a:lnSpc>
              <a:buSzPct val="60000"/>
              <a:buFont typeface="Wingdings" charset="2"/>
              <a:buChar char=""/>
            </a:pPr>
            <a:r>
              <a:rPr lang="en-US" sz="2000" dirty="0">
                <a:latin typeface="Gill Sans Light"/>
                <a:cs typeface="Gill Sans Light"/>
              </a:rPr>
              <a:t>(</a:t>
            </a:r>
            <a:r>
              <a:rPr lang="en-US" sz="2000" dirty="0" err="1">
                <a:latin typeface="Gill Sans Light"/>
                <a:cs typeface="Gill Sans Light"/>
              </a:rPr>
              <a:t>Leskovec</a:t>
            </a:r>
            <a:r>
              <a:rPr lang="en-US" sz="2000" dirty="0">
                <a:latin typeface="Gill Sans Light"/>
                <a:cs typeface="Gill Sans Light"/>
              </a:rPr>
              <a:t> et al., SIGKDD’08)</a:t>
            </a:r>
          </a:p>
          <a:p>
            <a:pPr marL="800100" lvl="1" indent="-342900">
              <a:lnSpc>
                <a:spcPct val="110000"/>
              </a:lnSpc>
              <a:buSzPct val="60000"/>
              <a:buFont typeface="Wingdings" charset="2"/>
              <a:buChar char=""/>
            </a:pPr>
            <a:r>
              <a:rPr lang="en-US" sz="2000" dirty="0">
                <a:latin typeface="Gill Sans Light"/>
                <a:cs typeface="Gill Sans Light"/>
              </a:rPr>
              <a:t>(</a:t>
            </a:r>
            <a:r>
              <a:rPr lang="en-US" sz="2000" dirty="0" err="1">
                <a:latin typeface="Gill Sans Light"/>
                <a:cs typeface="Gill Sans Light"/>
              </a:rPr>
              <a:t>Ugander</a:t>
            </a:r>
            <a:r>
              <a:rPr lang="en-US" sz="2000" dirty="0">
                <a:latin typeface="Gill Sans Light"/>
                <a:cs typeface="Gill Sans Light"/>
              </a:rPr>
              <a:t> et al., PNAS’12) </a:t>
            </a:r>
          </a:p>
          <a:p>
            <a:pPr marL="800100" lvl="1" indent="-342900">
              <a:lnSpc>
                <a:spcPct val="110000"/>
              </a:lnSpc>
              <a:buSzPct val="60000"/>
              <a:buFont typeface="Wingdings" charset="2"/>
              <a:buChar char=""/>
            </a:pPr>
            <a:r>
              <a:rPr lang="en-US" sz="2000" dirty="0">
                <a:latin typeface="Gill Sans Light"/>
                <a:cs typeface="Gill Sans Light"/>
              </a:rPr>
              <a:t>(</a:t>
            </a:r>
            <a:r>
              <a:rPr lang="en-US" sz="2000" dirty="0" err="1">
                <a:latin typeface="Gill Sans Light"/>
                <a:cs typeface="Gill Sans Light"/>
              </a:rPr>
              <a:t>Aral&amp;Walker</a:t>
            </a:r>
            <a:r>
              <a:rPr lang="en-US" sz="2000" dirty="0">
                <a:latin typeface="Gill Sans Light"/>
                <a:cs typeface="Gill Sans Light"/>
              </a:rPr>
              <a:t>, Science’12)</a:t>
            </a:r>
          </a:p>
          <a:p>
            <a:pPr lvl="1"/>
            <a:endParaRPr lang="en-US" sz="2000" dirty="0">
              <a:latin typeface="Gill Sans Light"/>
              <a:cs typeface="Gill Sans Light"/>
            </a:endParaRPr>
          </a:p>
          <a:p>
            <a:r>
              <a:rPr lang="en-US" sz="2000" dirty="0" smtClean="0">
                <a:latin typeface="Gill Sans Light"/>
                <a:cs typeface="Gill Sans Light"/>
              </a:rPr>
              <a:t>Sociology:</a:t>
            </a:r>
            <a:endParaRPr lang="en-US" sz="2000" dirty="0">
              <a:latin typeface="Gill Sans Light"/>
              <a:cs typeface="Gill Sans Light"/>
            </a:endParaRPr>
          </a:p>
          <a:p>
            <a:pPr marL="800100" lvl="1" indent="-342900">
              <a:lnSpc>
                <a:spcPct val="110000"/>
              </a:lnSpc>
              <a:buFont typeface="Courier New"/>
              <a:buChar char="o"/>
            </a:pPr>
            <a:r>
              <a:rPr lang="en-US" sz="2000" dirty="0">
                <a:latin typeface="Gill Sans Light"/>
                <a:cs typeface="Gill Sans Light"/>
              </a:rPr>
              <a:t>(Ryan&amp;Gross’49)</a:t>
            </a:r>
          </a:p>
          <a:p>
            <a:pPr marL="800100" lvl="1" indent="-342900">
              <a:lnSpc>
                <a:spcPct val="110000"/>
              </a:lnSpc>
              <a:buFont typeface="Courier New"/>
              <a:buChar char="o"/>
            </a:pPr>
            <a:r>
              <a:rPr lang="en-US" sz="2000" dirty="0">
                <a:latin typeface="Gill Sans Light"/>
                <a:cs typeface="Gill Sans Light"/>
              </a:rPr>
              <a:t>(Everett ’62, ’03)</a:t>
            </a:r>
          </a:p>
          <a:p>
            <a:pPr marL="800100" lvl="1" indent="-342900">
              <a:lnSpc>
                <a:spcPct val="110000"/>
              </a:lnSpc>
              <a:buFont typeface="Courier New"/>
              <a:buChar char="o"/>
            </a:pPr>
            <a:r>
              <a:rPr lang="en-US" sz="2000" dirty="0">
                <a:latin typeface="Gill Sans Light"/>
                <a:cs typeface="Gill Sans Light"/>
              </a:rPr>
              <a:t>(Rogers ’03)</a:t>
            </a:r>
          </a:p>
          <a:p>
            <a:pPr marL="800100" lvl="1" indent="-342900">
              <a:lnSpc>
                <a:spcPct val="110000"/>
              </a:lnSpc>
              <a:buFont typeface="Courier New"/>
              <a:buChar char="o"/>
            </a:pPr>
            <a:r>
              <a:rPr lang="en-US" sz="2000" dirty="0">
                <a:latin typeface="Gill Sans Light"/>
                <a:cs typeface="Gill Sans Light"/>
              </a:rPr>
              <a:t>(</a:t>
            </a:r>
            <a:r>
              <a:rPr lang="en-US" sz="2000" dirty="0" err="1">
                <a:latin typeface="Gill Sans Light"/>
                <a:cs typeface="Gill Sans Light"/>
              </a:rPr>
              <a:t>Centola</a:t>
            </a:r>
            <a:r>
              <a:rPr lang="en-US" sz="2000" dirty="0">
                <a:latin typeface="Gill Sans Light"/>
                <a:cs typeface="Gill Sans Light"/>
              </a:rPr>
              <a:t> ’12)</a:t>
            </a:r>
          </a:p>
        </p:txBody>
      </p:sp>
    </p:spTree>
    <p:extLst>
      <p:ext uri="{BB962C8B-B14F-4D97-AF65-F5344CB8AC3E}">
        <p14:creationId xmlns:p14="http://schemas.microsoft.com/office/powerpoint/2010/main" val="317942136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sentation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Presentation.thmx</Template>
  <TotalTime>8103</TotalTime>
  <Words>1222</Words>
  <Application>Microsoft Macintosh PowerPoint</Application>
  <PresentationFormat>On-screen Show (4:3)</PresentationFormat>
  <Paragraphs>393</Paragraphs>
  <Slides>38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Presentation</vt:lpstr>
      <vt:lpstr>Modeling and Predicting the Growth and Death of  Membership-based Websites</vt:lpstr>
      <vt:lpstr>Unforeseen Preliminaries</vt:lpstr>
      <vt:lpstr>Research Starts Here</vt:lpstr>
      <vt:lpstr>Problem: Website Popularity Forecast</vt:lpstr>
      <vt:lpstr>Outline</vt:lpstr>
      <vt:lpstr>Outline</vt:lpstr>
      <vt:lpstr>Background: Adoption of Innovations</vt:lpstr>
      <vt:lpstr>Membership Growth in Successful Websites</vt:lpstr>
      <vt:lpstr>Background:  Vast Adoption Literature</vt:lpstr>
      <vt:lpstr>Popularity of Success Seem to Follow  Adoption Models</vt:lpstr>
      <vt:lpstr>Outline</vt:lpstr>
      <vt:lpstr>Anatomy of a Startup Failure</vt:lpstr>
      <vt:lpstr>Outline</vt:lpstr>
      <vt:lpstr>Today’s Information-Rich World</vt:lpstr>
      <vt:lpstr>Herbert A. Simon on Information Overload</vt:lpstr>
      <vt:lpstr>Facebook “talks”</vt:lpstr>
      <vt:lpstr>Positive &amp; Negative Attention Loops</vt:lpstr>
      <vt:lpstr>Model</vt:lpstr>
      <vt:lpstr>Attention-Seeking Mechanics (activity - inactivity)</vt:lpstr>
      <vt:lpstr>Adoptions Reaction-Diffusion Processes</vt:lpstr>
      <vt:lpstr>Outline</vt:lpstr>
      <vt:lpstr>Signatures of Self-Sustainability</vt:lpstr>
      <vt:lpstr>Signatures of Popularity Growth</vt:lpstr>
      <vt:lpstr>Datasets</vt:lpstr>
      <vt:lpstr>Automatic parameter fit</vt:lpstr>
      <vt:lpstr>Automatic parameter fit</vt:lpstr>
      <vt:lpstr>Fitted Parameters</vt:lpstr>
      <vt:lpstr>Growth Parameters (medoid of best cluster)</vt:lpstr>
      <vt:lpstr>Self-Sustainability (medoid of best cluster)</vt:lpstr>
      <vt:lpstr>Predictions</vt:lpstr>
      <vt:lpstr>Predictions (self-sustaining)</vt:lpstr>
      <vt:lpstr>Predictions (unsustainable)</vt:lpstr>
      <vt:lpstr>Unobserved predicted behavior…</vt:lpstr>
      <vt:lpstr>Attention Feedback Hypothesis</vt:lpstr>
      <vt:lpstr>Parting Thoughts</vt:lpstr>
      <vt:lpstr>Future work  (Ribeiro &amp; Faloutsos arXiv:1403.0600) </vt:lpstr>
      <vt:lpstr>Parting Thoughts</vt:lpstr>
      <vt:lpstr>Thank you! Questions?</vt:lpstr>
    </vt:vector>
  </TitlesOfParts>
  <Company>UMass - Amherst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Socio-monetary Incentives of Online Social Network Malware Campaigns </dc:title>
  <dc:creator>Bruno Ribeiro</dc:creator>
  <cp:lastModifiedBy>Bruno Ribeiro</cp:lastModifiedBy>
  <cp:revision>875</cp:revision>
  <cp:lastPrinted>2013-10-31T18:59:57Z</cp:lastPrinted>
  <dcterms:created xsi:type="dcterms:W3CDTF">2013-10-31T14:32:44Z</dcterms:created>
  <dcterms:modified xsi:type="dcterms:W3CDTF">2014-10-22T16:54:14Z</dcterms:modified>
</cp:coreProperties>
</file>