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8"/>
  </p:notesMasterIdLst>
  <p:sldIdLst>
    <p:sldId id="284" r:id="rId2"/>
    <p:sldId id="393" r:id="rId3"/>
    <p:sldId id="404" r:id="rId4"/>
    <p:sldId id="410" r:id="rId5"/>
    <p:sldId id="394" r:id="rId6"/>
    <p:sldId id="395" r:id="rId7"/>
    <p:sldId id="381" r:id="rId8"/>
    <p:sldId id="398" r:id="rId9"/>
    <p:sldId id="397" r:id="rId10"/>
    <p:sldId id="368" r:id="rId11"/>
    <p:sldId id="378" r:id="rId12"/>
    <p:sldId id="399" r:id="rId13"/>
    <p:sldId id="400" r:id="rId14"/>
    <p:sldId id="401" r:id="rId15"/>
    <p:sldId id="402" r:id="rId16"/>
    <p:sldId id="387" r:id="rId17"/>
    <p:sldId id="386" r:id="rId18"/>
    <p:sldId id="388" r:id="rId19"/>
    <p:sldId id="391" r:id="rId20"/>
    <p:sldId id="406" r:id="rId21"/>
    <p:sldId id="405" r:id="rId22"/>
    <p:sldId id="411" r:id="rId23"/>
    <p:sldId id="409" r:id="rId24"/>
    <p:sldId id="412" r:id="rId25"/>
    <p:sldId id="407" r:id="rId26"/>
    <p:sldId id="403" r:id="rId27"/>
  </p:sldIdLst>
  <p:sldSz cx="9144000" cy="6858000" type="screen4x3"/>
  <p:notesSz cx="7099300" cy="102346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2D2DFF"/>
    <a:srgbClr val="06007E"/>
    <a:srgbClr val="000048"/>
    <a:srgbClr val="000096"/>
    <a:srgbClr val="00006C"/>
    <a:srgbClr val="FF3F3F"/>
    <a:srgbClr val="AC0000"/>
    <a:srgbClr val="0048B2"/>
    <a:srgbClr val="E95D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79315" autoAdjust="0"/>
  </p:normalViewPr>
  <p:slideViewPr>
    <p:cSldViewPr snapToGrid="0">
      <p:cViewPr>
        <p:scale>
          <a:sx n="50" d="100"/>
          <a:sy n="50" d="100"/>
        </p:scale>
        <p:origin x="-9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548" y="390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D304F7-3870-4C05-9C83-FC9CEA22DEAF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6A418F-890E-4015-B9C6-8E075C696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735EF-AEDF-4E98-A59B-E61884DDA7E1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372F-6FA7-46BF-A439-F2C806FFD6CA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78367-B06F-4AF6-BFDE-E0E19CCFBC0A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AAC4B6-7160-446D-9CB0-0F677507A010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7267" y="6400800"/>
            <a:ext cx="4781309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8314" y="62599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10F3DB-963A-40F7-B5FB-EEA5BB1C6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1808" y="6488969"/>
            <a:ext cx="764913" cy="365760"/>
          </a:xfrm>
        </p:spPr>
        <p:txBody>
          <a:bodyPr/>
          <a:lstStyle>
            <a:extLst/>
          </a:lstStyle>
          <a:p>
            <a:fld id="{13042E2B-8030-4A40-9435-60B6971CB0B9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3835" y="6488969"/>
            <a:ext cx="5521124" cy="365125"/>
          </a:xfrm>
        </p:spPr>
        <p:txBody>
          <a:bodyPr/>
          <a:lstStyle>
            <a:extLst/>
          </a:lstStyle>
          <a:p>
            <a:r>
              <a:rPr lang="en-US" dirty="0" smtClean="0"/>
              <a:t>Bruno Ribeiro - On the Design of Methods to Estimate Network Characteristics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09022"/>
          </a:xfrm>
        </p:spPr>
        <p:txBody>
          <a:bodyPr rtlCol="0">
            <a:normAutofit/>
          </a:bodyPr>
          <a:lstStyle>
            <a:lvl1pPr>
              <a:defRPr sz="3000">
                <a:solidFill>
                  <a:srgbClr val="C00000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D4AA7-2C9A-4987-9EAB-B7C811CFB157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81CF8-71E8-4BFB-9379-2A9C0630858D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7E603-7637-4C2E-924A-D74F73D88922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65814" y="6407944"/>
            <a:ext cx="5364940" cy="365125"/>
          </a:xfr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76D4E-52CE-4EF9-82AF-2925ED8005C1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80502-16B1-4093-9C85-E8679E39E1EA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3A8E21-6193-46D4-B9C4-C8AC57476076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DD962F-DCD1-4751-BB2F-F0D9B2E2C2D8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34437" y="5789199"/>
            <a:ext cx="3795253" cy="820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13760" y="6048260"/>
            <a:ext cx="3990850" cy="636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0" y="6037549"/>
            <a:ext cx="3571310" cy="820451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68861" y="6167922"/>
            <a:ext cx="3396272" cy="6060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6908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C71087-47F6-4A99-A881-250C5DA39249}" type="datetime1">
              <a:rPr lang="en-US" smtClean="0"/>
              <a:pPr/>
              <a:t>11/3/2010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852160"/>
            <a:ext cx="5630091" cy="100584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C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051" y="244067"/>
            <a:ext cx="7772400" cy="13712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Estimating and Sampling Graphs with Multidimensional Random Walks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860" y="2264775"/>
            <a:ext cx="6716110" cy="1373775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/>
              <a:t>Bruno </a:t>
            </a:r>
            <a:r>
              <a:rPr lang="en-US" sz="2600" b="1" dirty="0" err="1" smtClean="0"/>
              <a:t>Ribeiro</a:t>
            </a:r>
            <a:r>
              <a:rPr lang="en-US" sz="2600" b="1" dirty="0" smtClean="0"/>
              <a:t>           Don </a:t>
            </a:r>
            <a:r>
              <a:rPr lang="en-US" sz="2600" b="1" dirty="0" err="1" smtClean="0"/>
              <a:t>Towsley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pPr algn="ctr"/>
            <a:r>
              <a:rPr lang="en-US" sz="2400" dirty="0" smtClean="0"/>
              <a:t>University of Massachusetts Amherst</a:t>
            </a:r>
            <a:endParaRPr lang="en-US" sz="2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01312" y="5600700"/>
            <a:ext cx="3932838" cy="1016217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IMC 2010</a:t>
            </a:r>
          </a:p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Melbourne,  Australia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626" y="3972493"/>
            <a:ext cx="1017272" cy="10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start at </a:t>
            </a:r>
            <a:r>
              <a:rPr lang="pt-BR" i="1" dirty="0" smtClean="0">
                <a:latin typeface="Times" pitchFamily="18" charset="0"/>
                <a:cs typeface="Times" pitchFamily="18" charset="0"/>
              </a:rPr>
              <a:t>v</a:t>
            </a:r>
          </a:p>
          <a:p>
            <a:r>
              <a:rPr lang="pt-BR" dirty="0" smtClean="0"/>
              <a:t>randomly selects a neighbor of </a:t>
            </a:r>
            <a:r>
              <a:rPr lang="pt-BR" i="1" dirty="0" smtClean="0">
                <a:latin typeface="Times" pitchFamily="18" charset="0"/>
                <a:cs typeface="Times" pitchFamily="18" charset="0"/>
              </a:rPr>
              <a:t>v</a:t>
            </a:r>
            <a:endParaRPr lang="pt-BR" dirty="0" smtClean="0">
              <a:cs typeface="Times" pitchFamily="18" charset="0"/>
            </a:endParaRPr>
          </a:p>
          <a:p>
            <a:r>
              <a:rPr lang="pt-BR" dirty="0" smtClean="0">
                <a:cs typeface="Times" pitchFamily="18" charset="0"/>
              </a:rPr>
              <a:t>...</a:t>
            </a:r>
            <a:br>
              <a:rPr lang="pt-BR" dirty="0" smtClean="0">
                <a:cs typeface="Times" pitchFamily="18" charset="0"/>
              </a:rPr>
            </a:br>
            <a:r>
              <a:rPr lang="pt-BR" dirty="0" smtClean="0">
                <a:cs typeface="Times" pitchFamily="18" charset="0"/>
              </a:rPr>
              <a:t>until B samples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vertices can be </a:t>
            </a:r>
            <a:r>
              <a:rPr lang="pt-BR" dirty="0" smtClean="0">
                <a:solidFill>
                  <a:srgbClr val="FF0000"/>
                </a:solidFill>
              </a:rPr>
              <a:t>sampled multiple times</a:t>
            </a:r>
          </a:p>
          <a:p>
            <a:endParaRPr lang="pt-BR" sz="1600" dirty="0" smtClean="0"/>
          </a:p>
          <a:p>
            <a:r>
              <a:rPr lang="pt-BR" dirty="0" smtClean="0"/>
              <a:t>often (resource-wise) </a:t>
            </a:r>
            <a:r>
              <a:rPr lang="pt-BR" dirty="0" smtClean="0">
                <a:solidFill>
                  <a:srgbClr val="FF0000"/>
                </a:solidFill>
              </a:rPr>
              <a:t>cheaper </a:t>
            </a:r>
            <a:r>
              <a:rPr lang="pt-BR" dirty="0" smtClean="0"/>
              <a:t>than uniform vertex sampling</a:t>
            </a:r>
          </a:p>
          <a:p>
            <a:endParaRPr lang="pt-BR" sz="1600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graph</a:t>
            </a:r>
            <a:r>
              <a:rPr lang="pt-BR" dirty="0" smtClean="0"/>
              <a:t> should be </a:t>
            </a:r>
            <a:r>
              <a:rPr lang="pt-BR" dirty="0" smtClean="0">
                <a:solidFill>
                  <a:srgbClr val="FF0000"/>
                </a:solidFill>
              </a:rPr>
              <a:t>connected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multiple RWs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2D2DFF"/>
                </a:solidFill>
              </a:rPr>
              <a:t>m independent </a:t>
            </a:r>
            <a:r>
              <a:rPr lang="pt-BR" dirty="0" smtClean="0"/>
              <a:t>walkers to capture </a:t>
            </a:r>
            <a:r>
              <a:rPr lang="pt-BR" sz="2200" dirty="0" smtClean="0">
                <a:solidFill>
                  <a:srgbClr val="2D2DFF"/>
                </a:solidFill>
                <a:sym typeface="Symbol"/>
              </a:rPr>
              <a:t></a:t>
            </a:r>
            <a:r>
              <a:rPr lang="pt-BR" dirty="0" smtClean="0">
                <a:solidFill>
                  <a:srgbClr val="2D2DFF"/>
                </a:solidFill>
                <a:cs typeface="Times" pitchFamily="18" charset="0"/>
              </a:rPr>
              <a:t>B/m</a:t>
            </a:r>
            <a:r>
              <a:rPr lang="pt-BR" sz="2200" dirty="0" smtClean="0">
                <a:solidFill>
                  <a:srgbClr val="2D2DFF"/>
                </a:solidFill>
                <a:sym typeface="Symbol"/>
              </a:rPr>
              <a:t></a:t>
            </a:r>
            <a:r>
              <a:rPr lang="pt-BR" dirty="0" smtClean="0">
                <a:solidFill>
                  <a:srgbClr val="2D2DFF"/>
                </a:solidFill>
                <a:cs typeface="Times" pitchFamily="18" charset="0"/>
              </a:rPr>
              <a:t> </a:t>
            </a:r>
            <a:r>
              <a:rPr lang="pt-BR" dirty="0" smtClean="0">
                <a:cs typeface="Times" pitchFamily="18" charset="0"/>
              </a:rPr>
              <a:t>samples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random walk (RW) [crawling]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iginal_RDS_biased_orkutdist.jpe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 l="10953" r="2759"/>
          <a:stretch>
            <a:fillRect/>
          </a:stretch>
        </p:blipFill>
        <p:spPr>
          <a:xfrm>
            <a:off x="4682200" y="1067036"/>
            <a:ext cx="4368800" cy="37973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5080" y="115980"/>
            <a:ext cx="7772400" cy="1143000"/>
          </a:xfrm>
        </p:spPr>
        <p:txBody>
          <a:bodyPr/>
          <a:lstStyle/>
          <a:p>
            <a:r>
              <a:rPr lang="pt-BR" dirty="0" smtClean="0"/>
              <a:t>RW degree distribution estimation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-7660" y="1047751"/>
            <a:ext cx="4732060" cy="581025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400" i="1" dirty="0" smtClean="0">
              <a:latin typeface="Times" pitchFamily="18" charset="0"/>
            </a:endParaRPr>
          </a:p>
          <a:p>
            <a:r>
              <a:rPr lang="el-GR" sz="2000" i="1" dirty="0" smtClean="0">
                <a:latin typeface="Times" pitchFamily="18" charset="0"/>
                <a:sym typeface="Symbol"/>
              </a:rPr>
              <a:t>θ</a:t>
            </a:r>
            <a:r>
              <a:rPr lang="en-US" sz="2000" i="1" baseline="-25000" dirty="0" err="1" smtClean="0">
                <a:latin typeface="Times" pitchFamily="18" charset="0"/>
                <a:sym typeface="Symbol"/>
              </a:rPr>
              <a:t>i</a:t>
            </a:r>
            <a:r>
              <a:rPr lang="en-US" sz="2000" i="1" dirty="0" smtClean="0">
                <a:latin typeface="Times" pitchFamily="18" charset="0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– fraction of vertices with degree </a:t>
            </a:r>
            <a:r>
              <a:rPr lang="en-US" sz="2000" i="1" dirty="0" err="1" smtClean="0">
                <a:latin typeface="Times" pitchFamily="18" charset="0"/>
                <a:sym typeface="Symbol"/>
              </a:rPr>
              <a:t>i</a:t>
            </a:r>
            <a:endParaRPr lang="en-US" sz="2000" i="1" dirty="0" smtClean="0">
              <a:latin typeface="Times" pitchFamily="18" charset="0"/>
              <a:sym typeface="Symbol"/>
            </a:endParaRPr>
          </a:p>
          <a:p>
            <a:endParaRPr lang="en-US" sz="2400" dirty="0" smtClean="0">
              <a:latin typeface="Times" pitchFamily="18" charset="0"/>
            </a:endParaRPr>
          </a:p>
          <a:p>
            <a:r>
              <a:rPr lang="en-US" sz="2000" dirty="0" smtClean="0">
                <a:latin typeface="Times" pitchFamily="18" charset="0"/>
              </a:rPr>
              <a:t>P[</a:t>
            </a:r>
            <a:r>
              <a:rPr lang="en-US" sz="2000" dirty="0" smtClean="0"/>
              <a:t>sampled degree = </a:t>
            </a:r>
            <a:r>
              <a:rPr lang="en-US" sz="2000" i="1" dirty="0" err="1" smtClean="0">
                <a:latin typeface="Times" pitchFamily="18" charset="0"/>
              </a:rPr>
              <a:t>i</a:t>
            </a:r>
            <a:r>
              <a:rPr lang="en-US" sz="2000" dirty="0" smtClean="0">
                <a:latin typeface="Times" pitchFamily="18" charset="0"/>
              </a:rPr>
              <a:t>]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 </a:t>
            </a:r>
            <a:r>
              <a:rPr lang="el-GR" sz="2000" i="1" dirty="0" smtClean="0">
                <a:latin typeface="Times" pitchFamily="18" charset="0"/>
                <a:sym typeface="Symbol"/>
              </a:rPr>
              <a:t>π</a:t>
            </a:r>
            <a:r>
              <a:rPr lang="en-US" sz="2000" i="1" baseline="-25000" dirty="0" err="1" smtClean="0">
                <a:latin typeface="Times" pitchFamily="18" charset="0"/>
                <a:sym typeface="Symbol"/>
              </a:rPr>
              <a:t>i</a:t>
            </a:r>
            <a:r>
              <a:rPr lang="en-US" sz="1800" i="1" dirty="0" smtClean="0">
                <a:latin typeface="Times" pitchFamily="18" charset="0"/>
                <a:sym typeface="Symbol"/>
              </a:rPr>
              <a:t> </a:t>
            </a:r>
          </a:p>
          <a:p>
            <a:endParaRPr lang="en-US" sz="1800" i="1" dirty="0" smtClean="0">
              <a:latin typeface="Times" pitchFamily="18" charset="0"/>
              <a:sym typeface="Symbol"/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in steady state samples edges uniformly (only if graph connected)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RW = uniform edge sampling without independence</a:t>
            </a:r>
          </a:p>
          <a:p>
            <a:endParaRPr lang="en-US" sz="3200" i="1" dirty="0" smtClean="0">
              <a:latin typeface="Times" pitchFamily="18" charset="0"/>
              <a:sym typeface="Symbol"/>
            </a:endParaRPr>
          </a:p>
          <a:p>
            <a:endParaRPr lang="pt-BR" sz="1800" i="1" dirty="0" smtClean="0">
              <a:latin typeface="Times" pitchFamily="18" charset="0"/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352000" y="279407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CCDF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87307" y="3587550"/>
            <a:ext cx="2019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Monotype Sort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921" y="3565778"/>
            <a:ext cx="1094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RW sampling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3250" y="1396966"/>
            <a:ext cx="42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i="1" dirty="0" smtClean="0">
                <a:solidFill>
                  <a:srgbClr val="00B050"/>
                </a:solidFill>
                <a:latin typeface="Times" pitchFamily="18" charset="0"/>
                <a:sym typeface="Symbol"/>
              </a:rPr>
              <a:t>π</a:t>
            </a:r>
            <a:r>
              <a:rPr lang="en-US" sz="2800" i="1" baseline="-25000" dirty="0" err="1" smtClean="0">
                <a:solidFill>
                  <a:srgbClr val="00B050"/>
                </a:solidFill>
                <a:latin typeface="Times" pitchFamily="18" charset="0"/>
                <a:sym typeface="Symbol"/>
              </a:rPr>
              <a:t>i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89450" y="220719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>
                <a:solidFill>
                  <a:srgbClr val="C00000"/>
                </a:solidFill>
                <a:latin typeface="Times" pitchFamily="18" charset="0"/>
                <a:sym typeface="Symbol"/>
              </a:rPr>
              <a:t>θ</a:t>
            </a:r>
            <a:r>
              <a:rPr lang="en-US" sz="2400" i="1" baseline="-25000" dirty="0" err="1" smtClean="0">
                <a:solidFill>
                  <a:srgbClr val="C00000"/>
                </a:solidFill>
                <a:latin typeface="Times" pitchFamily="18" charset="0"/>
                <a:sym typeface="Symbol"/>
              </a:rPr>
              <a:t>i</a:t>
            </a:r>
            <a:r>
              <a:rPr lang="en-US" sz="2400" i="1" dirty="0" smtClean="0">
                <a:solidFill>
                  <a:srgbClr val="C00000"/>
                </a:solidFill>
                <a:latin typeface="Times" pitchFamily="18" charset="0"/>
                <a:sym typeface="Symbol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F3DB-963A-40F7-B5FB-EEA5BB1C60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7296" y="451870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(</a:t>
            </a:r>
            <a:r>
              <a:rPr lang="en-US" i="1" dirty="0" err="1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7371" y="1946528"/>
            <a:ext cx="291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distribution observed by RW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96150" y="1733550"/>
            <a:ext cx="266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29500" y="2514600"/>
            <a:ext cx="266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62650" y="2724150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true distribution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86548" y="2428417"/>
            <a:ext cx="14234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P[X &gt; x]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82556" y="3219450"/>
            <a:ext cx="2570843" cy="622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Monotype Sort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1750" y="4610100"/>
            <a:ext cx="2228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x = degree (log-scale)</a:t>
            </a:r>
            <a:endParaRPr lang="en-US" dirty="0"/>
          </a:p>
        </p:txBody>
      </p:sp>
      <p:pic>
        <p:nvPicPr>
          <p:cNvPr id="21" name="Picture 20" descr="pi_th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621" y="4938973"/>
            <a:ext cx="2734015" cy="3248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3924300" cy="5105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200" dirty="0" smtClean="0">
                <a:solidFill>
                  <a:srgbClr val="0000FF"/>
                </a:solidFill>
              </a:rPr>
              <a:t>uniform vertex</a:t>
            </a:r>
          </a:p>
          <a:p>
            <a:pPr algn="ctr">
              <a:buNone/>
            </a:pPr>
            <a:endParaRPr lang="pt-BR" dirty="0" smtClean="0"/>
          </a:p>
          <a:p>
            <a:r>
              <a:rPr lang="pt-BR" b="1" dirty="0" smtClean="0"/>
              <a:t>pros:</a:t>
            </a:r>
          </a:p>
          <a:p>
            <a:pPr lvl="1"/>
            <a:r>
              <a:rPr lang="pt-BR" dirty="0" smtClean="0"/>
              <a:t>independent sampling</a:t>
            </a:r>
          </a:p>
          <a:p>
            <a:pPr lvl="1"/>
            <a:r>
              <a:rPr lang="pt-BR" dirty="0" smtClean="0"/>
              <a:t>supported by OSNs with numeric user IDs: Livejournal, Flickr, MySpace, Facebook,...</a:t>
            </a:r>
          </a:p>
          <a:p>
            <a:r>
              <a:rPr lang="pt-BR" b="1" dirty="0" smtClean="0"/>
              <a:t>cons:</a:t>
            </a:r>
          </a:p>
          <a:p>
            <a:pPr lvl="1"/>
            <a:r>
              <a:rPr lang="pt-BR" dirty="0" smtClean="0"/>
              <a:t>resource intensive (sparse user ID space)</a:t>
            </a:r>
          </a:p>
          <a:p>
            <a:pPr lvl="1"/>
            <a:r>
              <a:rPr lang="pt-BR" dirty="0" smtClean="0"/>
              <a:t>difficult to sample large degree vertices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pros &amp; cons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952500"/>
            <a:ext cx="4286250" cy="59055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3200" b="0" u="none" strike="sng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 edge</a:t>
            </a:r>
            <a:r>
              <a:rPr kumimoji="0" lang="pt-BR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RW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BR" sz="2700" b="1" dirty="0" smtClean="0"/>
              <a:t>p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pt-BR" sz="2400" strike="sngStrike" dirty="0" smtClean="0"/>
              <a:t>independent sampling</a:t>
            </a:r>
            <a:endParaRPr kumimoji="0" lang="pt-BR" sz="2300" b="0" i="0" u="none" strike="sng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pt-BR" sz="2300" noProof="0" dirty="0" smtClean="0"/>
              <a:t>e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 to sample high degree vertices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pt-BR" sz="2300" dirty="0" smtClean="0">
                <a:solidFill>
                  <a:srgbClr val="C00000"/>
                </a:solidFill>
              </a:rPr>
              <a:t>resource-wise cheap</a:t>
            </a: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BR" sz="2700" b="1" dirty="0" smtClean="0"/>
              <a:t>c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pt-BR" sz="2300" dirty="0" smtClean="0">
                <a:solidFill>
                  <a:srgbClr val="C00000"/>
                </a:solidFill>
              </a:rPr>
              <a:t>graph must be connected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estimation errors when graph loosely</a:t>
            </a:r>
            <a:r>
              <a:rPr kumimoji="0" lang="pt-BR" sz="2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connected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pt-BR" sz="2300" baseline="0" dirty="0" smtClean="0">
                <a:solidFill>
                  <a:srgbClr val="C00000"/>
                </a:solidFill>
              </a:rPr>
              <a:t>should start in steady state </a:t>
            </a:r>
            <a:r>
              <a:rPr lang="pt-BR" sz="2300" i="1" baseline="0" dirty="0" smtClean="0"/>
              <a:t>(discard transient samples, but transient is unknown)</a:t>
            </a:r>
            <a:endParaRPr kumimoji="0" lang="pt-BR" sz="23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810000" y="328613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550" y="4057650"/>
            <a:ext cx="4743450" cy="2533650"/>
          </a:xfrm>
        </p:spPr>
        <p:txBody>
          <a:bodyPr>
            <a:normAutofit/>
          </a:bodyPr>
          <a:lstStyle/>
          <a:p>
            <a:r>
              <a:rPr lang="pt-BR" dirty="0" smtClean="0"/>
              <a:t>uniform vertex samples both A and B subgraphs</a:t>
            </a:r>
          </a:p>
          <a:p>
            <a:pPr lvl="1"/>
            <a:r>
              <a:rPr lang="pt-BR" dirty="0" smtClean="0">
                <a:solidFill>
                  <a:srgbClr val="0000FF"/>
                </a:solidFill>
              </a:rPr>
              <a:t>but is expensive</a:t>
            </a:r>
          </a:p>
          <a:p>
            <a:r>
              <a:rPr lang="pt-BR" dirty="0" smtClean="0"/>
              <a:t>RW samples either A or B</a:t>
            </a:r>
          </a:p>
          <a:p>
            <a:pPr lvl="1"/>
            <a:r>
              <a:rPr lang="pt-BR" dirty="0" smtClean="0">
                <a:solidFill>
                  <a:srgbClr val="0000FF"/>
                </a:solidFill>
              </a:rPr>
              <a:t>but is cheap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0050" y="819150"/>
            <a:ext cx="3368385" cy="3638550"/>
            <a:chOff x="381000" y="819150"/>
            <a:chExt cx="3368385" cy="36385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552450" y="940020"/>
              <a:ext cx="3196935" cy="351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81000" y="819150"/>
              <a:ext cx="335280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28900" y="219075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8150" y="316230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B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52850" y="0"/>
            <a:ext cx="57150" cy="422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81900" y="0"/>
            <a:ext cx="76200" cy="379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2350" y="0"/>
            <a:ext cx="41148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" y="800100"/>
            <a:ext cx="57150" cy="369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742950" y="4362450"/>
            <a:ext cx="2895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hybrid sampling?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571750" y="1962150"/>
            <a:ext cx="127635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6200" y="4476750"/>
            <a:ext cx="401955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combine advantages of uniform vertex &amp; RWs?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design a RW that in steady state</a:t>
            </a:r>
          </a:p>
          <a:p>
            <a:pPr lvl="1"/>
            <a:r>
              <a:rPr lang="pt-BR" sz="2800" dirty="0" smtClean="0"/>
              <a:t>samples </a:t>
            </a:r>
            <a:r>
              <a:rPr lang="pt-BR" sz="2800" b="1" dirty="0" smtClean="0"/>
              <a:t>edges </a:t>
            </a:r>
            <a:r>
              <a:rPr lang="pt-BR" sz="2800" dirty="0" smtClean="0"/>
              <a:t>uniformly </a:t>
            </a:r>
            <a:r>
              <a:rPr lang="pt-BR" sz="2800" dirty="0" smtClean="0">
                <a:solidFill>
                  <a:srgbClr val="0000FF"/>
                </a:solidFill>
              </a:rPr>
              <a:t>(importance sampling)</a:t>
            </a:r>
          </a:p>
          <a:p>
            <a:pPr lvl="1">
              <a:buNone/>
            </a:pPr>
            <a:r>
              <a:rPr lang="pt-BR" sz="2800" dirty="0" smtClean="0"/>
              <a:t>                     &amp;</a:t>
            </a:r>
          </a:p>
          <a:p>
            <a:pPr lvl="1"/>
            <a:r>
              <a:rPr lang="pt-BR" sz="2800" dirty="0" smtClean="0"/>
              <a:t>initialize steady state w/ uniform </a:t>
            </a:r>
            <a:r>
              <a:rPr lang="pt-BR" sz="2800" b="1" dirty="0" smtClean="0"/>
              <a:t>vertex</a:t>
            </a:r>
            <a:r>
              <a:rPr lang="pt-BR" sz="2800" dirty="0" smtClean="0"/>
              <a:t> sampling</a:t>
            </a:r>
          </a:p>
          <a:p>
            <a:pPr lvl="1"/>
            <a:endParaRPr lang="pt-BR" sz="2800" dirty="0" smtClean="0"/>
          </a:p>
          <a:p>
            <a:r>
              <a:rPr lang="pt-BR" sz="3200" dirty="0" smtClean="0"/>
              <a:t>in steady state we want</a:t>
            </a:r>
          </a:p>
          <a:p>
            <a:pPr lvl="1"/>
            <a:r>
              <a:rPr lang="pt-BR" sz="2800" dirty="0" smtClean="0"/>
              <a:t>to sample vertices proportional to degree</a:t>
            </a:r>
            <a:br>
              <a:rPr lang="pt-BR" sz="2800" dirty="0" smtClean="0"/>
            </a:br>
            <a:endParaRPr lang="pt-BR" sz="2800" dirty="0" smtClean="0"/>
          </a:p>
          <a:p>
            <a:pPr lvl="1"/>
            <a:r>
              <a:rPr lang="pt-BR" sz="2800" dirty="0" smtClean="0"/>
              <a:t>to start with uniformly sampled vertices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puzzle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076450"/>
            <a:ext cx="8229600" cy="2076450"/>
          </a:xfrm>
        </p:spPr>
        <p:txBody>
          <a:bodyPr>
            <a:noAutofit/>
          </a:bodyPr>
          <a:lstStyle/>
          <a:p>
            <a:pPr algn="ctr"/>
            <a:r>
              <a:rPr lang="pt-BR" sz="3600" b="0" i="1" dirty="0" smtClean="0"/>
              <a:t>need to think in multiple dimensions </a:t>
            </a:r>
            <a:r>
              <a:rPr lang="pt-BR" sz="3600" b="0" dirty="0" smtClean="0"/>
              <a:t>(multiple  walkers)</a:t>
            </a:r>
            <a:endParaRPr lang="en-US" sz="36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599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B </a:t>
            </a:r>
            <a:r>
              <a:rPr lang="en-US" sz="2400" dirty="0" smtClean="0">
                <a:solidFill>
                  <a:srgbClr val="7030A0"/>
                </a:solidFill>
              </a:rPr>
              <a:t>– sampling budget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/>
              <a:t>Let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be a set of </a:t>
            </a:r>
            <a:r>
              <a:rPr lang="en-US" sz="2400" i="1" dirty="0" smtClean="0">
                <a:solidFill>
                  <a:srgbClr val="0000FF"/>
                </a:solidFill>
                <a:latin typeface="Times" pitchFamily="18" charset="0"/>
              </a:rPr>
              <a:t>m</a:t>
            </a:r>
            <a:r>
              <a:rPr lang="en-US" sz="2400" dirty="0" smtClean="0"/>
              <a:t> vertices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(1) select 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 S </a:t>
            </a:r>
            <a:r>
              <a:rPr lang="en-US" sz="2400" dirty="0" err="1" smtClean="0">
                <a:cs typeface="Times New Roman" pitchFamily="18" charset="0"/>
                <a:sym typeface="Symbol"/>
              </a:rPr>
              <a:t>w.p</a:t>
            </a:r>
            <a:r>
              <a:rPr lang="en-US" sz="2400" dirty="0" smtClean="0">
                <a:cs typeface="Times New Roman" pitchFamily="18" charset="0"/>
                <a:sym typeface="Symbol"/>
              </a:rPr>
              <a:t>. </a:t>
            </a:r>
            <a:r>
              <a:rPr lang="en-US" sz="2400" dirty="0" smtClean="0">
                <a:sym typeface="Symbol"/>
              </a:rPr>
              <a:t>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deg(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(2) walk one step from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(3) add </a:t>
            </a:r>
            <a:r>
              <a:rPr lang="en-US" sz="2400" b="1" dirty="0" smtClean="0"/>
              <a:t>walked</a:t>
            </a:r>
            <a:r>
              <a:rPr lang="en-US" sz="2400" dirty="0" smtClean="0"/>
              <a:t> edge to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(4) return to (1) (until </a:t>
            </a:r>
            <a:r>
              <a:rPr lang="en-US" sz="2400" i="1" dirty="0" smtClean="0">
                <a:solidFill>
                  <a:srgbClr val="0000FF"/>
                </a:solidFill>
                <a:latin typeface="Times" pitchFamily="18" charset="0"/>
              </a:rPr>
              <a:t>m</a:t>
            </a:r>
            <a:r>
              <a:rPr lang="en-US" sz="2400" dirty="0" smtClean="0"/>
              <a:t> + |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E’ </a:t>
            </a:r>
            <a:r>
              <a:rPr lang="en-US" sz="2400" dirty="0" smtClean="0"/>
              <a:t>| = </a:t>
            </a:r>
            <a:r>
              <a:rPr lang="en-US" sz="2400" i="1" dirty="0" smtClean="0">
                <a:solidFill>
                  <a:srgbClr val="0000FF"/>
                </a:solidFill>
                <a:latin typeface="Times" pitchFamily="18" charset="0"/>
              </a:rPr>
              <a:t>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50" y="228600"/>
            <a:ext cx="8229600" cy="1009022"/>
          </a:xfrm>
        </p:spPr>
        <p:txBody>
          <a:bodyPr>
            <a:normAutofit/>
          </a:bodyPr>
          <a:lstStyle/>
          <a:p>
            <a:r>
              <a:rPr lang="en-US" b="0" dirty="0" smtClean="0"/>
              <a:t>multiple </a:t>
            </a:r>
            <a:r>
              <a:rPr lang="en-US" b="0" dirty="0" smtClean="0">
                <a:solidFill>
                  <a:srgbClr val="0000FF"/>
                </a:solidFill>
              </a:rPr>
              <a:t>dependent</a:t>
            </a:r>
            <a:r>
              <a:rPr lang="en-US" b="0" dirty="0" smtClean="0"/>
              <a:t> walkers</a:t>
            </a:r>
            <a:br>
              <a:rPr lang="en-US" b="0" dirty="0" smtClean="0"/>
            </a:br>
            <a:r>
              <a:rPr lang="en-US" b="0" dirty="0" smtClean="0"/>
              <a:t>Frontier Sampling (FS)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FS: an </a:t>
            </a:r>
            <a:r>
              <a:rPr lang="en-US" i="1" dirty="0" smtClean="0">
                <a:latin typeface="Times" pitchFamily="18" charset="0"/>
              </a:rPr>
              <a:t>m</a:t>
            </a:r>
            <a:r>
              <a:rPr lang="en-US" dirty="0" smtClean="0"/>
              <a:t>-dimensional RW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254352" y="4215926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1" name="Text Placeholder 2"/>
          <p:cNvSpPr txBox="1">
            <a:spLocks/>
          </p:cNvSpPr>
          <p:nvPr/>
        </p:nvSpPr>
        <p:spPr>
          <a:xfrm>
            <a:off x="2699317" y="5162308"/>
            <a:ext cx="4013999" cy="1238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31775" marR="0" lvl="0" indent="-231775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Frontier sampling </a:t>
            </a:r>
            <a:b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</a:b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 </a:t>
            </a:r>
            <a:b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</a:b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random walk 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G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626244" y="1008927"/>
            <a:ext cx="6024623" cy="750426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ym typeface="Symbol"/>
              </a:rPr>
              <a:t>G</a:t>
            </a:r>
            <a:r>
              <a:rPr lang="en-US" sz="2800" b="1" baseline="30000" dirty="0" smtClean="0">
                <a:sym typeface="Symbol"/>
              </a:rPr>
              <a:t>m</a:t>
            </a:r>
            <a:r>
              <a:rPr lang="en-US" sz="2800" dirty="0" smtClean="0">
                <a:sym typeface="Symbol"/>
              </a:rPr>
              <a:t> = </a:t>
            </a:r>
            <a:r>
              <a:rPr lang="en-US" sz="2800" i="1" dirty="0" smtClean="0">
                <a:latin typeface="Times" pitchFamily="18" charset="0"/>
                <a:sym typeface="Symbol"/>
              </a:rPr>
              <a:t>m</a:t>
            </a:r>
            <a:r>
              <a:rPr lang="en-US" sz="2800" dirty="0" smtClean="0">
                <a:sym typeface="Symbol"/>
              </a:rPr>
              <a:t>-</a:t>
            </a:r>
            <a:r>
              <a:rPr lang="en-US" sz="2800" dirty="0" err="1" smtClean="0">
                <a:sym typeface="Symbol"/>
              </a:rPr>
              <a:t>th</a:t>
            </a:r>
            <a:r>
              <a:rPr lang="en-US" sz="2800" dirty="0" smtClean="0">
                <a:sym typeface="Symbol"/>
              </a:rPr>
              <a:t> Cartesian power of </a:t>
            </a:r>
            <a:r>
              <a:rPr lang="en-US" sz="2800" b="1" dirty="0" smtClean="0">
                <a:sym typeface="Symbol"/>
              </a:rPr>
              <a:t>G</a:t>
            </a:r>
            <a:endParaRPr lang="en-US" dirty="0"/>
          </a:p>
        </p:txBody>
      </p:sp>
      <p:sp>
        <p:nvSpPr>
          <p:cNvPr id="28" name="Content Placeholder 25"/>
          <p:cNvSpPr txBox="1">
            <a:spLocks/>
          </p:cNvSpPr>
          <p:nvPr/>
        </p:nvSpPr>
        <p:spPr>
          <a:xfrm>
            <a:off x="1824954" y="2479003"/>
            <a:ext cx="767788" cy="7504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777992" y="2204511"/>
            <a:ext cx="1054511" cy="1299411"/>
            <a:chOff x="268692" y="1682670"/>
            <a:chExt cx="1054511" cy="1299411"/>
          </a:xfrm>
        </p:grpSpPr>
        <p:sp>
          <p:nvSpPr>
            <p:cNvPr id="22" name="Oval 21"/>
            <p:cNvSpPr/>
            <p:nvPr/>
          </p:nvSpPr>
          <p:spPr>
            <a:xfrm>
              <a:off x="268692" y="2067811"/>
              <a:ext cx="386469" cy="416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933953" y="1682670"/>
              <a:ext cx="386469" cy="416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936734" y="2565126"/>
              <a:ext cx="386469" cy="416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22" idx="7"/>
              <a:endCxn id="24" idx="2"/>
            </p:cNvCxnSpPr>
            <p:nvPr/>
          </p:nvCxnSpPr>
          <p:spPr>
            <a:xfrm rot="5400000" flipH="1" flipV="1">
              <a:off x="647396" y="1842317"/>
              <a:ext cx="237725" cy="3353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2" idx="5"/>
              <a:endCxn id="25" idx="1"/>
            </p:cNvCxnSpPr>
            <p:nvPr/>
          </p:nvCxnSpPr>
          <p:spPr>
            <a:xfrm rot="16200000" flipH="1">
              <a:off x="694705" y="2327562"/>
              <a:ext cx="202484" cy="3947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65"/>
          <p:cNvGrpSpPr/>
          <p:nvPr/>
        </p:nvGrpSpPr>
        <p:grpSpPr>
          <a:xfrm>
            <a:off x="2504549" y="2204511"/>
            <a:ext cx="1054511" cy="1299411"/>
            <a:chOff x="1995249" y="1638301"/>
            <a:chExt cx="1054511" cy="1299411"/>
          </a:xfrm>
        </p:grpSpPr>
        <p:sp>
          <p:nvSpPr>
            <p:cNvPr id="50" name="Oval 49"/>
            <p:cNvSpPr/>
            <p:nvPr/>
          </p:nvSpPr>
          <p:spPr>
            <a:xfrm>
              <a:off x="1995249" y="2023442"/>
              <a:ext cx="386469" cy="416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660510" y="1638301"/>
              <a:ext cx="386469" cy="416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663291" y="2520757"/>
              <a:ext cx="386469" cy="4169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50" idx="7"/>
              <a:endCxn id="51" idx="2"/>
            </p:cNvCxnSpPr>
            <p:nvPr/>
          </p:nvCxnSpPr>
          <p:spPr>
            <a:xfrm rot="5400000" flipH="1" flipV="1">
              <a:off x="2373953" y="1797948"/>
              <a:ext cx="237725" cy="3353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5"/>
              <a:endCxn id="52" idx="1"/>
            </p:cNvCxnSpPr>
            <p:nvPr/>
          </p:nvCxnSpPr>
          <p:spPr>
            <a:xfrm rot="16200000" flipH="1">
              <a:off x="2421262" y="2283193"/>
              <a:ext cx="202484" cy="3947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Content Placeholder 25"/>
          <p:cNvSpPr txBox="1">
            <a:spLocks/>
          </p:cNvSpPr>
          <p:nvPr/>
        </p:nvSpPr>
        <p:spPr>
          <a:xfrm>
            <a:off x="3250559" y="2479003"/>
            <a:ext cx="1483491" cy="7504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600" b="1" dirty="0" smtClean="0">
                <a:sym typeface="Symbol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15641" y="4215926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5" name="Content Placeholder 25"/>
          <p:cNvSpPr txBox="1">
            <a:spLocks/>
          </p:cNvSpPr>
          <p:nvPr/>
        </p:nvSpPr>
        <p:spPr>
          <a:xfrm>
            <a:off x="2475080" y="4102323"/>
            <a:ext cx="767788" cy="7504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233525" y="2649437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u,u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236980" y="2194850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j,u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242152" y="3077306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u,k</a:t>
            </a:r>
            <a:endParaRPr lang="en-US" dirty="0"/>
          </a:p>
        </p:txBody>
      </p:sp>
      <p:cxnSp>
        <p:nvCxnSpPr>
          <p:cNvPr id="89" name="Straight Connector 88"/>
          <p:cNvCxnSpPr>
            <a:stCxn id="78" idx="1"/>
            <a:endCxn id="79" idx="6"/>
          </p:cNvCxnSpPr>
          <p:nvPr/>
        </p:nvCxnSpPr>
        <p:spPr>
          <a:xfrm rot="16200000" flipV="1">
            <a:off x="5993713" y="2365418"/>
            <a:ext cx="307171" cy="3829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8" idx="3"/>
            <a:endCxn id="80" idx="6"/>
          </p:cNvCxnSpPr>
          <p:nvPr/>
        </p:nvCxnSpPr>
        <p:spPr>
          <a:xfrm rot="5400000">
            <a:off x="6009657" y="2956647"/>
            <a:ext cx="280454" cy="377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252955" y="2196775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u,j</a:t>
            </a:r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7258127" y="3079231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k,u</a:t>
            </a:r>
            <a:endParaRPr lang="en-US" dirty="0"/>
          </a:p>
        </p:txBody>
      </p:sp>
      <p:cxnSp>
        <p:nvCxnSpPr>
          <p:cNvPr id="105" name="Straight Connector 104"/>
          <p:cNvCxnSpPr>
            <a:stCxn id="78" idx="7"/>
            <a:endCxn id="103" idx="2"/>
          </p:cNvCxnSpPr>
          <p:nvPr/>
        </p:nvCxnSpPr>
        <p:spPr>
          <a:xfrm rot="5400000" flipH="1" flipV="1">
            <a:off x="6897393" y="2354938"/>
            <a:ext cx="305246" cy="4058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78" idx="5"/>
            <a:endCxn id="104" idx="2"/>
          </p:cNvCxnSpPr>
          <p:nvPr/>
        </p:nvCxnSpPr>
        <p:spPr>
          <a:xfrm rot="16200000" flipH="1">
            <a:off x="6911413" y="2940994"/>
            <a:ext cx="282379" cy="411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233525" y="3496319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k,k</a:t>
            </a:r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6233525" y="1806414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j,j</a:t>
            </a:r>
            <a:endParaRPr lang="en-US" dirty="0"/>
          </a:p>
        </p:txBody>
      </p:sp>
      <p:cxnSp>
        <p:nvCxnSpPr>
          <p:cNvPr id="114" name="Straight Connector 113"/>
          <p:cNvCxnSpPr>
            <a:stCxn id="113" idx="2"/>
            <a:endCxn id="79" idx="7"/>
          </p:cNvCxnSpPr>
          <p:nvPr/>
        </p:nvCxnSpPr>
        <p:spPr>
          <a:xfrm rot="10800000" flipV="1">
            <a:off x="5850533" y="2014892"/>
            <a:ext cx="382992" cy="2410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3" idx="1"/>
            <a:endCxn id="113" idx="6"/>
          </p:cNvCxnSpPr>
          <p:nvPr/>
        </p:nvCxnSpPr>
        <p:spPr>
          <a:xfrm rot="16200000" flipV="1">
            <a:off x="7033814" y="1933426"/>
            <a:ext cx="242945" cy="4058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4" idx="3"/>
            <a:endCxn id="112" idx="6"/>
          </p:cNvCxnSpPr>
          <p:nvPr/>
        </p:nvCxnSpPr>
        <p:spPr>
          <a:xfrm rot="5400000">
            <a:off x="7023036" y="3364436"/>
            <a:ext cx="269673" cy="411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2" idx="2"/>
            <a:endCxn id="80" idx="5"/>
          </p:cNvCxnSpPr>
          <p:nvPr/>
        </p:nvCxnSpPr>
        <p:spPr>
          <a:xfrm rot="10800000">
            <a:off x="5855705" y="3433199"/>
            <a:ext cx="377820" cy="271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Content Placeholder 25"/>
          <p:cNvSpPr txBox="1">
            <a:spLocks/>
          </p:cNvSpPr>
          <p:nvPr/>
        </p:nvSpPr>
        <p:spPr>
          <a:xfrm>
            <a:off x="4132190" y="4102323"/>
            <a:ext cx="1483491" cy="7504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600" b="1" dirty="0" smtClean="0">
                <a:solidFill>
                  <a:srgbClr val="0000FF"/>
                </a:solidFill>
                <a:sym typeface="Symbol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575576" y="4215926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88260" y="2649437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k,j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467293" y="2649437"/>
            <a:ext cx="718822" cy="4169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j,k</a:t>
            </a:r>
            <a:endParaRPr lang="en-US" dirty="0"/>
          </a:p>
        </p:txBody>
      </p:sp>
      <p:cxnSp>
        <p:nvCxnSpPr>
          <p:cNvPr id="45" name="Straight Connector 44"/>
          <p:cNvCxnSpPr>
            <a:stCxn id="79" idx="3"/>
            <a:endCxn id="44" idx="7"/>
          </p:cNvCxnSpPr>
          <p:nvPr/>
        </p:nvCxnSpPr>
        <p:spPr>
          <a:xfrm rot="5400000">
            <a:off x="5131670" y="2499920"/>
            <a:ext cx="159756" cy="2614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3" idx="1"/>
            <a:endCxn id="103" idx="5"/>
          </p:cNvCxnSpPr>
          <p:nvPr/>
        </p:nvCxnSpPr>
        <p:spPr>
          <a:xfrm rot="16200000" flipV="1">
            <a:off x="7951104" y="2468073"/>
            <a:ext cx="157831" cy="3270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4" idx="7"/>
            <a:endCxn id="43" idx="3"/>
          </p:cNvCxnSpPr>
          <p:nvPr/>
        </p:nvCxnSpPr>
        <p:spPr>
          <a:xfrm rot="5400000" flipH="1" flipV="1">
            <a:off x="7965123" y="2911888"/>
            <a:ext cx="134963" cy="3218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4" idx="5"/>
            <a:endCxn id="80" idx="1"/>
          </p:cNvCxnSpPr>
          <p:nvPr/>
        </p:nvCxnSpPr>
        <p:spPr>
          <a:xfrm rot="16200000" flipH="1">
            <a:off x="5147614" y="2938561"/>
            <a:ext cx="133038" cy="2665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066800"/>
            <a:ext cx="8229600" cy="53911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in steady state (</a:t>
            </a:r>
            <a:r>
              <a:rPr lang="pt-BR" sz="3200" i="1" dirty="0" smtClean="0">
                <a:latin typeface="Times" pitchFamily="18" charset="0"/>
                <a:cs typeface="Times" pitchFamily="18" charset="0"/>
                <a:sym typeface="Symbol"/>
              </a:rPr>
              <a:t>m</a:t>
            </a:r>
            <a:r>
              <a:rPr lang="pt-BR" sz="3200" dirty="0" smtClean="0">
                <a:sym typeface="Symbol"/>
              </a:rPr>
              <a:t> </a:t>
            </a:r>
            <a:r>
              <a:rPr lang="pt-BR" sz="3200" dirty="0" smtClean="0">
                <a:latin typeface="Times New Roman"/>
                <a:cs typeface="Times New Roman"/>
                <a:sym typeface="Symbol"/>
              </a:rPr>
              <a:t>→ )</a:t>
            </a:r>
            <a:endParaRPr lang="en-US" sz="3200" dirty="0" smtClean="0"/>
          </a:p>
          <a:p>
            <a:pPr lvl="1" algn="ctr">
              <a:buNone/>
            </a:pPr>
            <a:endParaRPr lang="pt-BR" sz="2800" dirty="0" smtClean="0">
              <a:cs typeface="Times New Roman"/>
              <a:sym typeface="Symbol"/>
            </a:endParaRPr>
          </a:p>
          <a:p>
            <a:pPr lvl="1" algn="ctr">
              <a:buNone/>
            </a:pPr>
            <a:r>
              <a:rPr lang="pt-BR" sz="2800" dirty="0" smtClean="0">
                <a:cs typeface="Times New Roman"/>
                <a:sym typeface="Symbol"/>
              </a:rPr>
              <a:t>FS state at step 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k</a:t>
            </a:r>
            <a:r>
              <a:rPr lang="pt-BR" sz="2800" dirty="0" smtClean="0">
                <a:cs typeface="Times New Roman"/>
                <a:sym typeface="Symbol"/>
              </a:rPr>
              <a:t>:        S</a:t>
            </a:r>
            <a:r>
              <a:rPr lang="pt-BR" sz="2800" baseline="-25000" dirty="0" smtClean="0">
                <a:cs typeface="Times New Roman"/>
                <a:sym typeface="Symbol"/>
              </a:rPr>
              <a:t>k</a:t>
            </a:r>
            <a:r>
              <a:rPr lang="pt-BR" sz="2800" dirty="0" smtClean="0">
                <a:cs typeface="Times New Roman"/>
                <a:sym typeface="Symbol"/>
              </a:rPr>
              <a:t>=(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v</a:t>
            </a:r>
            <a:r>
              <a:rPr lang="pt-BR" sz="2800" i="1" baseline="-25000" dirty="0" smtClean="0">
                <a:latin typeface="Times" pitchFamily="18" charset="0"/>
                <a:cs typeface="Times" pitchFamily="18" charset="0"/>
                <a:sym typeface="Symbol"/>
              </a:rPr>
              <a:t>1</a:t>
            </a:r>
            <a:r>
              <a:rPr lang="pt-BR" sz="2800" dirty="0" smtClean="0">
                <a:cs typeface="Times New Roman"/>
                <a:sym typeface="Symbol"/>
              </a:rPr>
              <a:t>,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 v</a:t>
            </a:r>
            <a:r>
              <a:rPr lang="pt-BR" sz="2800" i="1" baseline="-25000" dirty="0" smtClean="0">
                <a:latin typeface="Times" pitchFamily="18" charset="0"/>
                <a:cs typeface="Times" pitchFamily="18" charset="0"/>
                <a:sym typeface="Symbol"/>
              </a:rPr>
              <a:t>2</a:t>
            </a:r>
            <a:r>
              <a:rPr lang="pt-BR" sz="2800" dirty="0" smtClean="0">
                <a:cs typeface="Times New Roman"/>
                <a:sym typeface="Symbol"/>
              </a:rPr>
              <a:t>, ... ,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 v</a:t>
            </a:r>
            <a:r>
              <a:rPr lang="pt-BR" sz="2800" baseline="-25000" dirty="0" smtClean="0">
                <a:latin typeface="Times" pitchFamily="18" charset="0"/>
                <a:cs typeface="Times" pitchFamily="18" charset="0"/>
                <a:sym typeface="Symbol"/>
              </a:rPr>
              <a:t></a:t>
            </a:r>
            <a:r>
              <a:rPr lang="pt-BR" sz="2800" dirty="0" smtClean="0">
                <a:cs typeface="Times New Roman"/>
                <a:sym typeface="Symbol"/>
              </a:rPr>
              <a:t>)</a:t>
            </a:r>
          </a:p>
          <a:p>
            <a:pPr lvl="1" algn="ctr">
              <a:buNone/>
            </a:pPr>
            <a:endParaRPr lang="pt-BR" sz="2800" dirty="0" smtClean="0">
              <a:cs typeface="Times New Roman"/>
              <a:sym typeface="Symbol"/>
            </a:endParaRPr>
          </a:p>
          <a:p>
            <a:pPr lvl="1" algn="ctr">
              <a:buNone/>
            </a:pPr>
            <a:r>
              <a:rPr lang="pt-BR" sz="2800" dirty="0" smtClean="0">
                <a:cs typeface="Times New Roman"/>
                <a:sym typeface="Symbol"/>
              </a:rPr>
              <a:t>FS state at step 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k+1</a:t>
            </a:r>
            <a:r>
              <a:rPr lang="pt-BR" sz="2800" dirty="0" smtClean="0">
                <a:cs typeface="Times New Roman"/>
                <a:sym typeface="Symbol"/>
              </a:rPr>
              <a:t>: S</a:t>
            </a:r>
            <a:r>
              <a:rPr lang="pt-BR" sz="2800" baseline="-25000" dirty="0" smtClean="0">
                <a:cs typeface="Times New Roman"/>
                <a:sym typeface="Symbol"/>
              </a:rPr>
              <a:t>k+1</a:t>
            </a:r>
            <a:r>
              <a:rPr lang="pt-BR" sz="2800" dirty="0" smtClean="0">
                <a:cs typeface="Times New Roman"/>
                <a:sym typeface="Symbol"/>
              </a:rPr>
              <a:t>=(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v</a:t>
            </a:r>
            <a:r>
              <a:rPr lang="pt-BR" sz="2800" i="1" baseline="-25000" dirty="0" smtClean="0">
                <a:latin typeface="Times" pitchFamily="18" charset="0"/>
                <a:cs typeface="Times" pitchFamily="18" charset="0"/>
                <a:sym typeface="Symbol"/>
              </a:rPr>
              <a:t>1</a:t>
            </a:r>
            <a:r>
              <a:rPr lang="pt-BR" sz="2800" dirty="0" smtClean="0">
                <a:cs typeface="Times New Roman"/>
                <a:sym typeface="Symbol"/>
              </a:rPr>
              <a:t>,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 u</a:t>
            </a:r>
            <a:r>
              <a:rPr lang="pt-BR" sz="2800" i="1" baseline="-25000" dirty="0" smtClean="0">
                <a:latin typeface="Times" pitchFamily="18" charset="0"/>
                <a:cs typeface="Times" pitchFamily="18" charset="0"/>
                <a:sym typeface="Symbol"/>
              </a:rPr>
              <a:t>2</a:t>
            </a:r>
            <a:r>
              <a:rPr lang="pt-BR" sz="2800" dirty="0" smtClean="0">
                <a:cs typeface="Times New Roman"/>
                <a:sym typeface="Symbol"/>
              </a:rPr>
              <a:t>, ... ,</a:t>
            </a:r>
            <a:r>
              <a:rPr lang="pt-BR" sz="2800" i="1" dirty="0" smtClean="0">
                <a:latin typeface="Times" pitchFamily="18" charset="0"/>
                <a:cs typeface="Times" pitchFamily="18" charset="0"/>
                <a:sym typeface="Symbol"/>
              </a:rPr>
              <a:t> v</a:t>
            </a:r>
            <a:r>
              <a:rPr lang="pt-BR" sz="2800" baseline="-25000" dirty="0" smtClean="0">
                <a:latin typeface="Times" pitchFamily="18" charset="0"/>
                <a:cs typeface="Times" pitchFamily="18" charset="0"/>
                <a:sym typeface="Symbol"/>
              </a:rPr>
              <a:t></a:t>
            </a:r>
            <a:r>
              <a:rPr lang="pt-BR" sz="2800" dirty="0" smtClean="0">
                <a:cs typeface="Times New Roman"/>
                <a:sym typeface="Symbol"/>
              </a:rPr>
              <a:t>)</a:t>
            </a:r>
            <a:endParaRPr lang="pt-BR" sz="2800" dirty="0" smtClean="0">
              <a:sym typeface="Symbol"/>
            </a:endParaRPr>
          </a:p>
          <a:p>
            <a:pPr lvl="1" algn="ctr">
              <a:buNone/>
            </a:pPr>
            <a:endParaRPr lang="pt-BR" sz="2800" dirty="0" smtClean="0">
              <a:sym typeface="Symbol"/>
            </a:endParaRPr>
          </a:p>
          <a:p>
            <a:pPr lvl="1" algn="ctr">
              <a:buNone/>
            </a:pPr>
            <a:endParaRPr lang="pt-BR" sz="2800" dirty="0" smtClean="0">
              <a:sym typeface="Symbol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samples </a:t>
            </a:r>
            <a:r>
              <a:rPr lang="en-US" sz="2400" b="1" dirty="0" smtClean="0"/>
              <a:t>edges </a:t>
            </a:r>
            <a:r>
              <a:rPr lang="en-US" sz="2400" dirty="0" smtClean="0"/>
              <a:t>uniformly (like a RW)</a:t>
            </a:r>
            <a:endParaRPr lang="en-US" sz="2400" dirty="0" smtClean="0">
              <a:sym typeface="Symbol"/>
            </a:endParaRPr>
          </a:p>
          <a:p>
            <a:pPr lvl="1"/>
            <a:r>
              <a:rPr lang="pt-BR" sz="2400" i="1" dirty="0" smtClean="0">
                <a:latin typeface="Times" pitchFamily="18" charset="0"/>
                <a:cs typeface="Times" pitchFamily="18" charset="0"/>
                <a:sym typeface="Symbol"/>
              </a:rPr>
              <a:t>m</a:t>
            </a:r>
            <a:r>
              <a:rPr lang="pt-BR" sz="2400" dirty="0" smtClean="0">
                <a:sym typeface="Symbol"/>
              </a:rPr>
              <a:t> </a:t>
            </a:r>
            <a:r>
              <a:rPr lang="pt-BR" sz="2400" dirty="0" smtClean="0">
                <a:latin typeface="Times New Roman"/>
                <a:cs typeface="Times New Roman"/>
                <a:sym typeface="Symbol"/>
              </a:rPr>
              <a:t>→ </a:t>
            </a:r>
            <a:r>
              <a:rPr lang="pt-BR" sz="2400" dirty="0" smtClean="0">
                <a:cs typeface="Times New Roman"/>
                <a:sym typeface="Symbol"/>
              </a:rPr>
              <a:t>  number of walkers in</a:t>
            </a:r>
            <a:r>
              <a:rPr lang="pt-BR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pt-BR" sz="2400" i="1" dirty="0" smtClean="0">
                <a:latin typeface="Times New Roman"/>
                <a:cs typeface="Times New Roman"/>
                <a:sym typeface="Symbol"/>
              </a:rPr>
              <a:t>v</a:t>
            </a:r>
            <a:r>
              <a:rPr lang="pt-BR" sz="2400" dirty="0" smtClean="0">
                <a:latin typeface="Times New Roman"/>
                <a:cs typeface="Times New Roman"/>
                <a:sym typeface="Symbol"/>
              </a:rPr>
              <a:t>  </a:t>
            </a:r>
            <a:r>
              <a:rPr lang="pt-BR" sz="2400" i="1" dirty="0" smtClean="0">
                <a:latin typeface="Times New Roman"/>
                <a:cs typeface="Times New Roman"/>
                <a:sym typeface="Symbol"/>
              </a:rPr>
              <a:t>V </a:t>
            </a:r>
            <a:r>
              <a:rPr lang="pt-BR" sz="2400" i="1" dirty="0" smtClean="0">
                <a:cs typeface="Times New Roman"/>
                <a:sym typeface="Symbol"/>
              </a:rPr>
              <a:t> </a:t>
            </a:r>
            <a:r>
              <a:rPr lang="pt-BR" sz="2400" dirty="0" smtClean="0">
                <a:cs typeface="Times New Roman"/>
                <a:sym typeface="Symbol"/>
              </a:rPr>
              <a:t>is uniformly distributed (uniform </a:t>
            </a:r>
            <a:r>
              <a:rPr lang="pt-BR" sz="2400" b="1" dirty="0" smtClean="0">
                <a:cs typeface="Times New Roman"/>
                <a:sym typeface="Symbol"/>
              </a:rPr>
              <a:t>vertex</a:t>
            </a:r>
            <a:r>
              <a:rPr lang="pt-BR" sz="2400" dirty="0" smtClean="0">
                <a:cs typeface="Times New Roman"/>
                <a:sym typeface="Symbol"/>
              </a:rPr>
              <a:t> sampling)</a:t>
            </a:r>
          </a:p>
          <a:p>
            <a:pPr lvl="1" algn="ctr">
              <a:buNone/>
            </a:pPr>
            <a:endParaRPr lang="pt-BR" sz="2800" dirty="0" smtClean="0">
              <a:sym typeface="Symbo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388894"/>
            <a:ext cx="365760" cy="365125"/>
          </a:xfrm>
        </p:spPr>
        <p:txBody>
          <a:bodyPr/>
          <a:lstStyle/>
          <a:p>
            <a:fld id="{F43EC58F-BF7A-4EF3-B112-69AFCD9914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FS property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2000250"/>
            <a:ext cx="28575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14149" y="1409700"/>
            <a:ext cx="2029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uniform vertex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distribution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934075" y="2847975"/>
            <a:ext cx="400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53100" y="2095500"/>
            <a:ext cx="819150" cy="152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1282" y="3550503"/>
            <a:ext cx="3563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lang="pt-BR" sz="2400" i="1" baseline="-250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pt-BR" sz="2400" dirty="0" smtClean="0">
                <a:solidFill>
                  <a:srgbClr val="0000FF"/>
                </a:solidFill>
              </a:rPr>
              <a:t> , </a:t>
            </a:r>
            <a:r>
              <a:rPr lang="pt-BR" sz="2400" i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u</a:t>
            </a:r>
            <a:r>
              <a:rPr lang="pt-BR" sz="2400" i="1" baseline="-250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pt-BR" sz="2400" dirty="0" smtClean="0">
                <a:solidFill>
                  <a:srgbClr val="0000FF"/>
                </a:solidFill>
              </a:rPr>
              <a:t> chosen </a:t>
            </a:r>
            <a:r>
              <a:rPr lang="pt-BR" sz="2400" dirty="0" smtClean="0">
                <a:solidFill>
                  <a:srgbClr val="0000FF"/>
                </a:solidFill>
                <a:sym typeface="Symbol"/>
              </a:rPr>
              <a:t>proportional </a:t>
            </a:r>
            <a:br>
              <a:rPr lang="pt-BR" sz="2400" dirty="0" smtClean="0">
                <a:solidFill>
                  <a:srgbClr val="0000FF"/>
                </a:solidFill>
                <a:sym typeface="Symbol"/>
              </a:rPr>
            </a:br>
            <a:r>
              <a:rPr lang="pt-BR" sz="2400" dirty="0" smtClean="0">
                <a:solidFill>
                  <a:srgbClr val="0000FF"/>
                </a:solidFill>
              </a:rPr>
              <a:t>to their degrees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paths of 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pt-BR" i="1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 estimates (</a:t>
            </a:r>
            <a:r>
              <a:rPr lang="en-US" dirty="0" err="1" smtClean="0"/>
              <a:t>Flickr</a:t>
            </a:r>
            <a:r>
              <a:rPr lang="en-US" dirty="0" smtClean="0"/>
              <a:t> graph)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008" y="2679903"/>
            <a:ext cx="6246336" cy="34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066800"/>
            <a:ext cx="8229600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Flickr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1.7M vertices, 22M edges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Plot evolution     (n) , where n = number of steps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sample paths = 4 curves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014" y="1520964"/>
            <a:ext cx="301555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358515" y="882870"/>
            <a:ext cx="4722421" cy="51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4367048" y="756745"/>
            <a:ext cx="4776952" cy="599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of Twitter network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19" y="2630542"/>
            <a:ext cx="3783390" cy="22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248434" y="1297949"/>
            <a:ext cx="3756009" cy="13849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measure characteristics of social networks </a:t>
            </a:r>
            <a:br>
              <a:rPr lang="en-US" sz="2800" dirty="0" smtClean="0"/>
            </a:br>
            <a:r>
              <a:rPr lang="en-US" sz="2800" dirty="0" smtClean="0"/>
              <a:t>in the wild</a:t>
            </a:r>
            <a:endParaRPr lang="en-US" sz="3200" dirty="0" smtClean="0"/>
          </a:p>
        </p:txBody>
      </p:sp>
      <p:sp>
        <p:nvSpPr>
          <p:cNvPr id="27" name=" 3"/>
          <p:cNvSpPr/>
          <p:nvPr/>
        </p:nvSpPr>
        <p:spPr>
          <a:xfrm>
            <a:off x="3124200" y="1342040"/>
            <a:ext cx="2125718" cy="223936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Albert-</a:t>
            </a:r>
            <a:r>
              <a:rPr lang="en-US" dirty="0" err="1" smtClean="0"/>
              <a:t>Barabasi</a:t>
            </a:r>
            <a:r>
              <a:rPr lang="en-US" dirty="0" smtClean="0"/>
              <a:t> graphs (5x10</a:t>
            </a:r>
            <a:r>
              <a:rPr lang="en-US" baseline="30000" dirty="0" smtClean="0"/>
              <a:t>5</a:t>
            </a:r>
            <a:r>
              <a:rPr lang="en-US" dirty="0" smtClean="0"/>
              <a:t> vertices) </a:t>
            </a:r>
            <a:br>
              <a:rPr lang="en-US" dirty="0" smtClean="0"/>
            </a:br>
            <a:r>
              <a:rPr lang="en-US" dirty="0" smtClean="0"/>
              <a:t>w/ avg. deg. 2 and 10 connected by 1 edge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baseline="-25000" dirty="0" smtClean="0"/>
              <a:t>AB</a:t>
            </a:r>
            <a:r>
              <a:rPr lang="en-US" dirty="0" smtClean="0"/>
              <a:t> graph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2762250"/>
            <a:ext cx="668547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81000" y="2171700"/>
            <a:ext cx="1123950" cy="14287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</a:t>
            </a:r>
          </a:p>
          <a:p>
            <a:pPr algn="ctr"/>
            <a:r>
              <a:rPr lang="en-US" sz="2400" dirty="0" smtClean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866900" y="2171700"/>
            <a:ext cx="1123950" cy="14287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</a:t>
            </a:r>
          </a:p>
          <a:p>
            <a:pPr algn="ctr"/>
            <a:r>
              <a:rPr lang="en-US" sz="2400" dirty="0" smtClean="0"/>
              <a:t>10</a:t>
            </a:r>
          </a:p>
        </p:txBody>
      </p: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>
          <a:xfrm>
            <a:off x="1504950" y="2886075"/>
            <a:ext cx="36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3657600"/>
            <a:ext cx="102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edge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285875" y="3286125"/>
            <a:ext cx="62865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assortativity =&gt; measure of degree correlation between neighboring vertices</a:t>
            </a:r>
          </a:p>
          <a:p>
            <a:endParaRPr lang="pt-BR" dirty="0" smtClean="0"/>
          </a:p>
          <a:p>
            <a:r>
              <a:rPr lang="pt-BR" dirty="0" smtClean="0"/>
              <a:t>global clustering coefficient</a:t>
            </a:r>
          </a:p>
          <a:p>
            <a:endParaRPr lang="pt-B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other metrics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85900" y="3790950"/>
            <a:ext cx="6153150" cy="17907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assortativity</a:t>
            </a:r>
            <a:r>
              <a:rPr lang="en-US" sz="2400" dirty="0" smtClean="0"/>
              <a:t>: FS consistently better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global clustering coefficient: all RWs  do 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RW cannot start close to steady state</a:t>
            </a:r>
          </a:p>
          <a:p>
            <a:endParaRPr lang="en-US" dirty="0" smtClean="0"/>
          </a:p>
          <a:p>
            <a:r>
              <a:rPr lang="en-US" sz="2800" dirty="0" smtClean="0"/>
              <a:t>FS steady state close to uniform vertex sampling </a:t>
            </a:r>
            <a:br>
              <a:rPr lang="en-US" sz="2800" dirty="0" smtClean="0"/>
            </a:br>
            <a:r>
              <a:rPr lang="en-US" sz="2800" dirty="0" smtClean="0"/>
              <a:t>(m </a:t>
            </a:r>
            <a:r>
              <a:rPr lang="en-US" sz="2800" dirty="0" smtClean="0">
                <a:sym typeface="Symbol"/>
              </a:rPr>
              <a:t>&gt;</a:t>
            </a:r>
            <a:r>
              <a:rPr lang="en-US" sz="2800" dirty="0" smtClean="0"/>
              <a:t>&gt; 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19150" y="1809750"/>
            <a:ext cx="6534150" cy="190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241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Thanks!</a:t>
            </a:r>
            <a:br>
              <a:rPr lang="en-US" sz="28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0" dirty="0" smtClean="0">
                <a:solidFill>
                  <a:srgbClr val="0000FF"/>
                </a:solidFill>
                <a:latin typeface="+mn-lt"/>
              </a:rPr>
              <a:t>ribeiro@cs.umass.edu</a:t>
            </a:r>
            <a:br>
              <a:rPr lang="en-US" sz="2800" b="0" dirty="0" smtClean="0">
                <a:solidFill>
                  <a:srgbClr val="0000FF"/>
                </a:solidFill>
                <a:latin typeface="+mn-lt"/>
              </a:rPr>
            </a:br>
            <a:r>
              <a:rPr lang="en-US" sz="2800" b="0" dirty="0" smtClean="0">
                <a:solidFill>
                  <a:srgbClr val="0000FF"/>
                </a:solidFill>
                <a:latin typeface="+mn-lt"/>
              </a:rPr>
              <a:t>http://www.cs.umass.edu/~ribeiro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Estimating and Sampling Graphs with Multidimensional Random Walks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RW that can jump to a randomly chosen vertex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Improving Random Walk Estimation Accuracy with Uniform Restarts</a:t>
            </a:r>
            <a:r>
              <a:rPr lang="en-US" i="1" dirty="0" smtClean="0"/>
              <a:t>, </a:t>
            </a:r>
            <a:r>
              <a:rPr lang="en-US" dirty="0" smtClean="0"/>
              <a:t>(with Konstantin </a:t>
            </a:r>
            <a:r>
              <a:rPr lang="en-US" dirty="0" err="1" smtClean="0"/>
              <a:t>Avrachenkov</a:t>
            </a:r>
            <a:r>
              <a:rPr lang="en-US" dirty="0" smtClean="0"/>
              <a:t> (INRIA) and Don </a:t>
            </a:r>
            <a:r>
              <a:rPr lang="en-US" dirty="0" err="1" smtClean="0"/>
              <a:t>Towsley</a:t>
            </a:r>
            <a:r>
              <a:rPr lang="en-US" dirty="0" smtClean="0"/>
              <a:t> (UMASS) ), </a:t>
            </a:r>
            <a:r>
              <a:rPr lang="en-US" i="1" dirty="0" smtClean="0"/>
              <a:t>WAW 2010</a:t>
            </a:r>
          </a:p>
          <a:p>
            <a:endParaRPr lang="en-US" dirty="0" smtClean="0"/>
          </a:p>
          <a:p>
            <a:r>
              <a:rPr lang="en-US" dirty="0" smtClean="0"/>
              <a:t>Shorter mixing time</a:t>
            </a:r>
          </a:p>
          <a:p>
            <a:r>
              <a:rPr lang="en-US" dirty="0" smtClean="0"/>
              <a:t>Smaller estimation error</a:t>
            </a:r>
          </a:p>
          <a:p>
            <a:endParaRPr lang="en-US" dirty="0" smtClean="0"/>
          </a:p>
          <a:p>
            <a:r>
              <a:rPr lang="en-US" dirty="0" smtClean="0"/>
              <a:t>trivial extension: Frontier sampling with random jumps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 + random jumps (uniform restarts)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centrally coordinated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2800" dirty="0" smtClean="0">
                <a:solidFill>
                  <a:srgbClr val="0000FF"/>
                </a:solidFill>
              </a:rPr>
              <a:t>but can be easily made distributed at no cost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Distributed FS:</a:t>
            </a:r>
          </a:p>
          <a:p>
            <a:r>
              <a:rPr lang="en-US" sz="2800" dirty="0" smtClean="0"/>
              <a:t>independent multiple RWs</a:t>
            </a:r>
          </a:p>
          <a:p>
            <a:r>
              <a:rPr lang="en-US" sz="2800" dirty="0" smtClean="0"/>
              <a:t>virtual budget </a:t>
            </a:r>
            <a:r>
              <a:rPr lang="en-US" sz="2800" b="1" dirty="0" smtClean="0"/>
              <a:t>B</a:t>
            </a:r>
            <a:r>
              <a:rPr lang="en-US" sz="2800" dirty="0" smtClean="0"/>
              <a:t> for each walker</a:t>
            </a:r>
          </a:p>
          <a:p>
            <a:r>
              <a:rPr lang="en-US" sz="2800" dirty="0" smtClean="0"/>
              <a:t>at step </a:t>
            </a:r>
            <a:r>
              <a:rPr lang="en-US" sz="2800" i="1" dirty="0" err="1" smtClean="0">
                <a:latin typeface="Times" pitchFamily="18" charset="0"/>
                <a:cs typeface="Times" pitchFamily="18" charset="0"/>
              </a:rPr>
              <a:t>i</a:t>
            </a:r>
            <a:r>
              <a:rPr lang="en-US" sz="2800" dirty="0" smtClean="0"/>
              <a:t> reduce budget by 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X </a:t>
            </a:r>
            <a:r>
              <a:rPr lang="en-US" sz="2800" dirty="0" smtClean="0">
                <a:latin typeface="Times" pitchFamily="18" charset="0"/>
                <a:cs typeface="Times" pitchFamily="18" charset="0"/>
                <a:sym typeface="Symbol"/>
              </a:rPr>
              <a:t>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exp(deg(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v</a:t>
            </a:r>
            <a:r>
              <a:rPr lang="en-US" sz="2800" i="1" baseline="-25000" dirty="0" smtClean="0">
                <a:latin typeface="Times" pitchFamily="18" charset="0"/>
                <a:cs typeface="Times" pitchFamily="18" charset="0"/>
              </a:rPr>
              <a:t>i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))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v</a:t>
            </a:r>
            <a:r>
              <a:rPr lang="en-US" sz="2800" i="1" baseline="-25000" dirty="0" smtClean="0">
                <a:latin typeface="Times" pitchFamily="18" charset="0"/>
                <a:cs typeface="Times" pitchFamily="18" charset="0"/>
              </a:rPr>
              <a:t>i</a:t>
            </a:r>
            <a:r>
              <a:rPr lang="en-US" sz="2800" dirty="0" smtClean="0"/>
              <a:t>  - RW vertex at step </a:t>
            </a:r>
            <a:r>
              <a:rPr lang="en-US" sz="2800" i="1" dirty="0" err="1" smtClean="0">
                <a:latin typeface="Times" pitchFamily="18" charset="0"/>
                <a:cs typeface="Times" pitchFamily="18" charset="0"/>
              </a:rPr>
              <a:t>i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no communication cost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virtual budget B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</a:t>
            </a:r>
            <a:r>
              <a:rPr lang="en-US" sz="2800" dirty="0" smtClean="0">
                <a:solidFill>
                  <a:srgbClr val="0000FF"/>
                </a:solidFill>
              </a:rPr>
              <a:t> # of samples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1919288"/>
            <a:ext cx="1914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large connected component of Flickr graph</a:t>
            </a:r>
          </a:p>
          <a:p>
            <a:r>
              <a:rPr lang="pt-BR" dirty="0" smtClean="0"/>
              <a:t>estimate complimentary cumulative distribution (CCDF)</a:t>
            </a:r>
          </a:p>
          <a:p>
            <a:r>
              <a:rPr lang="pt-BR" dirty="0" smtClean="0"/>
              <a:t>metric of accuracy: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more degree distribution results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738" y="3214688"/>
            <a:ext cx="5719762" cy="327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2333625"/>
            <a:ext cx="3514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19600" y="6267450"/>
            <a:ext cx="20764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degree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distortions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796551" y="6311150"/>
            <a:ext cx="5105402" cy="869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it-IT" dirty="0" smtClean="0"/>
              <a:t>The Fra Mauro world map (1459)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367085" y="960064"/>
            <a:ext cx="5602103" cy="54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1365" y="1492624"/>
            <a:ext cx="3092824" cy="4477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“World Map” in 1459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1800" dirty="0" smtClean="0"/>
              <a:t>proved incomplete </a:t>
            </a:r>
            <a:br>
              <a:rPr lang="en-US" sz="1800" dirty="0" smtClean="0"/>
            </a:br>
            <a:r>
              <a:rPr lang="en-US" sz="1800" dirty="0" smtClean="0"/>
              <a:t>(Columbus et al. 1492)</a:t>
            </a:r>
            <a:br>
              <a:rPr lang="en-US" sz="1800" dirty="0" smtClean="0"/>
            </a:br>
            <a:r>
              <a:rPr lang="en-US" sz="1800" dirty="0" smtClean="0"/>
              <a:t>(Australia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 century)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wrong proportions (Africa &amp; Asia)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199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Wikipedia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667250"/>
          </a:xfrm>
        </p:spPr>
        <p:txBody>
          <a:bodyPr/>
          <a:lstStyle/>
          <a:p>
            <a:r>
              <a:rPr lang="en-US" dirty="0" smtClean="0"/>
              <a:t>methods to sample graphs (online social networks)</a:t>
            </a:r>
          </a:p>
          <a:p>
            <a:endParaRPr lang="en-US" sz="1400" dirty="0" smtClean="0"/>
          </a:p>
          <a:p>
            <a:r>
              <a:rPr lang="en-US" dirty="0" smtClean="0"/>
              <a:t>uniform vertex sampling </a:t>
            </a:r>
            <a:r>
              <a:rPr lang="en-US" i="1" dirty="0" err="1" smtClean="0"/>
              <a:t>v.s</a:t>
            </a:r>
            <a:r>
              <a:rPr lang="en-US" i="1" dirty="0" smtClean="0"/>
              <a:t>.</a:t>
            </a:r>
            <a:r>
              <a:rPr lang="en-US" dirty="0" smtClean="0"/>
              <a:t> uniform edge sampling</a:t>
            </a:r>
          </a:p>
          <a:p>
            <a:endParaRPr lang="en-US" sz="1400" dirty="0" smtClean="0"/>
          </a:p>
          <a:p>
            <a:r>
              <a:rPr lang="en-US" dirty="0" smtClean="0"/>
              <a:t>random walks</a:t>
            </a:r>
          </a:p>
          <a:p>
            <a:endParaRPr lang="en-US" sz="1400" dirty="0" smtClean="0"/>
          </a:p>
          <a:p>
            <a:r>
              <a:rPr lang="en-US" dirty="0" smtClean="0"/>
              <a:t>our contribution (Frontier sampling random walk)</a:t>
            </a:r>
          </a:p>
          <a:p>
            <a:endParaRPr lang="en-US" sz="1400" dirty="0" smtClean="0"/>
          </a:p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75872" y="6407944"/>
            <a:ext cx="365760" cy="365125"/>
          </a:xfrm>
        </p:spPr>
        <p:txBody>
          <a:bodyPr/>
          <a:lstStyle/>
          <a:p>
            <a:fld id="{F43EC58F-BF7A-4EF3-B112-69AFCD9914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sampling graphs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394735" y="2983219"/>
            <a:ext cx="460927" cy="202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34" idx="4"/>
          </p:cNvCxnSpPr>
          <p:nvPr/>
        </p:nvCxnSpPr>
        <p:spPr>
          <a:xfrm rot="5400000" flipH="1" flipV="1">
            <a:off x="2433252" y="5414134"/>
            <a:ext cx="460927" cy="202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400050" y="937000"/>
            <a:ext cx="4171950" cy="7620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vert="horz">
            <a:normAutofit fontScale="9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700" dirty="0" smtClean="0"/>
              <a:t>r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andom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sampling </a:t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(uniform &amp; independent)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683126" y="937000"/>
            <a:ext cx="4175124" cy="7620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700" dirty="0" smtClean="0"/>
              <a:t>c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rawling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706545"/>
            <a:ext cx="4040188" cy="552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vertex sampling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873625" y="1706545"/>
            <a:ext cx="4041775" cy="552659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BFS sampling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88758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C58F-BF7A-4EF3-B112-69AFCD9914F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9" idx="5"/>
            <a:endCxn id="21" idx="1"/>
          </p:cNvCxnSpPr>
          <p:nvPr/>
        </p:nvCxnSpPr>
        <p:spPr>
          <a:xfrm rot="16200000" flipH="1">
            <a:off x="1140584" y="2989178"/>
            <a:ext cx="313500" cy="318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7"/>
            <a:endCxn id="20" idx="2"/>
          </p:cNvCxnSpPr>
          <p:nvPr/>
        </p:nvCxnSpPr>
        <p:spPr>
          <a:xfrm rot="5400000" flipH="1" flipV="1">
            <a:off x="1254394" y="2436235"/>
            <a:ext cx="182658" cy="415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5"/>
            <a:endCxn id="18" idx="1"/>
          </p:cNvCxnSpPr>
          <p:nvPr/>
        </p:nvCxnSpPr>
        <p:spPr>
          <a:xfrm rot="16200000" flipH="1">
            <a:off x="1836520" y="2707020"/>
            <a:ext cx="572581" cy="520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6"/>
            <a:endCxn id="22" idx="2"/>
          </p:cNvCxnSpPr>
          <p:nvPr/>
        </p:nvCxnSpPr>
        <p:spPr>
          <a:xfrm>
            <a:off x="1915760" y="2552605"/>
            <a:ext cx="621151" cy="207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1" idx="6"/>
            <a:endCxn id="18" idx="2"/>
          </p:cNvCxnSpPr>
          <p:nvPr/>
        </p:nvCxnSpPr>
        <p:spPr>
          <a:xfrm flipV="1">
            <a:off x="1797673" y="3381663"/>
            <a:ext cx="532189" cy="51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8" idx="6"/>
            <a:endCxn id="23" idx="2"/>
          </p:cNvCxnSpPr>
          <p:nvPr/>
        </p:nvCxnSpPr>
        <p:spPr>
          <a:xfrm>
            <a:off x="2692199" y="3381663"/>
            <a:ext cx="569388" cy="103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329861" y="3200306"/>
            <a:ext cx="362338" cy="3627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8748" y="2682145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3423" y="2371249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98136" y="3252122"/>
            <a:ext cx="399537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36912" y="2578513"/>
            <a:ext cx="372639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3261586" y="3303938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31" idx="5"/>
            <a:endCxn id="33" idx="1"/>
          </p:cNvCxnSpPr>
          <p:nvPr/>
        </p:nvCxnSpPr>
        <p:spPr>
          <a:xfrm rot="16200000" flipH="1">
            <a:off x="1182452" y="5333007"/>
            <a:ext cx="313500" cy="318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7"/>
            <a:endCxn id="32" idx="2"/>
          </p:cNvCxnSpPr>
          <p:nvPr/>
        </p:nvCxnSpPr>
        <p:spPr>
          <a:xfrm rot="5400000" flipH="1" flipV="1">
            <a:off x="1296262" y="4780064"/>
            <a:ext cx="182658" cy="415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2" idx="5"/>
            <a:endCxn id="30" idx="1"/>
          </p:cNvCxnSpPr>
          <p:nvPr/>
        </p:nvCxnSpPr>
        <p:spPr>
          <a:xfrm rot="16200000" flipH="1">
            <a:off x="1878388" y="5050849"/>
            <a:ext cx="572581" cy="520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2" idx="6"/>
            <a:endCxn id="34" idx="2"/>
          </p:cNvCxnSpPr>
          <p:nvPr/>
        </p:nvCxnSpPr>
        <p:spPr>
          <a:xfrm>
            <a:off x="1957628" y="4896434"/>
            <a:ext cx="621151" cy="207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3" idx="6"/>
            <a:endCxn id="30" idx="2"/>
          </p:cNvCxnSpPr>
          <p:nvPr/>
        </p:nvCxnSpPr>
        <p:spPr>
          <a:xfrm flipV="1">
            <a:off x="1839541" y="5725492"/>
            <a:ext cx="532189" cy="51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0" idx="6"/>
            <a:endCxn id="35" idx="2"/>
          </p:cNvCxnSpPr>
          <p:nvPr/>
        </p:nvCxnSpPr>
        <p:spPr>
          <a:xfrm>
            <a:off x="2734067" y="5725492"/>
            <a:ext cx="569388" cy="103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371729" y="5544135"/>
            <a:ext cx="362338" cy="3627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0616" y="5025974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95291" y="4715078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40004" y="5595951"/>
            <a:ext cx="399537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78780" y="4922342"/>
            <a:ext cx="372639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3303454" y="5647767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6594109" y="2995838"/>
            <a:ext cx="460927" cy="202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5"/>
            <a:endCxn id="46" idx="1"/>
          </p:cNvCxnSpPr>
          <p:nvPr/>
        </p:nvCxnSpPr>
        <p:spPr>
          <a:xfrm rot="16200000" flipH="1">
            <a:off x="5339958" y="3001797"/>
            <a:ext cx="313500" cy="318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4" idx="7"/>
            <a:endCxn id="45" idx="2"/>
          </p:cNvCxnSpPr>
          <p:nvPr/>
        </p:nvCxnSpPr>
        <p:spPr>
          <a:xfrm rot="5400000" flipH="1" flipV="1">
            <a:off x="5453768" y="2448854"/>
            <a:ext cx="182658" cy="415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5" idx="5"/>
            <a:endCxn id="43" idx="1"/>
          </p:cNvCxnSpPr>
          <p:nvPr/>
        </p:nvCxnSpPr>
        <p:spPr>
          <a:xfrm rot="16200000" flipH="1">
            <a:off x="6035894" y="2719639"/>
            <a:ext cx="572581" cy="520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5" idx="6"/>
            <a:endCxn id="47" idx="2"/>
          </p:cNvCxnSpPr>
          <p:nvPr/>
        </p:nvCxnSpPr>
        <p:spPr>
          <a:xfrm>
            <a:off x="6115134" y="2565224"/>
            <a:ext cx="621151" cy="207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6" idx="6"/>
            <a:endCxn id="43" idx="2"/>
          </p:cNvCxnSpPr>
          <p:nvPr/>
        </p:nvCxnSpPr>
        <p:spPr>
          <a:xfrm flipV="1">
            <a:off x="5997047" y="3394282"/>
            <a:ext cx="532189" cy="51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3" idx="6"/>
            <a:endCxn id="48" idx="2"/>
          </p:cNvCxnSpPr>
          <p:nvPr/>
        </p:nvCxnSpPr>
        <p:spPr>
          <a:xfrm>
            <a:off x="6891573" y="3394282"/>
            <a:ext cx="569388" cy="103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529235" y="3212925"/>
            <a:ext cx="362338" cy="3627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028122" y="2694764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52797" y="2383868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97510" y="3264741"/>
            <a:ext cx="399537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36286" y="2591132"/>
            <a:ext cx="372639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7460960" y="3316557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4873625" y="3990796"/>
            <a:ext cx="4041775" cy="552659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r>
              <a:rPr lang="en-US" sz="2400" dirty="0" smtClean="0"/>
              <a:t> walk sampling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6523770" y="5337096"/>
            <a:ext cx="460927" cy="202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8" idx="5"/>
            <a:endCxn id="60" idx="1"/>
          </p:cNvCxnSpPr>
          <p:nvPr/>
        </p:nvCxnSpPr>
        <p:spPr>
          <a:xfrm rot="16200000" flipH="1">
            <a:off x="5269619" y="5343055"/>
            <a:ext cx="313500" cy="318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8" idx="7"/>
            <a:endCxn id="59" idx="2"/>
          </p:cNvCxnSpPr>
          <p:nvPr/>
        </p:nvCxnSpPr>
        <p:spPr>
          <a:xfrm rot="5400000" flipH="1" flipV="1">
            <a:off x="5383429" y="4790112"/>
            <a:ext cx="182658" cy="415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5"/>
            <a:endCxn id="57" idx="1"/>
          </p:cNvCxnSpPr>
          <p:nvPr/>
        </p:nvCxnSpPr>
        <p:spPr>
          <a:xfrm rot="16200000" flipH="1">
            <a:off x="5965555" y="5060897"/>
            <a:ext cx="572581" cy="520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1" idx="2"/>
          </p:cNvCxnSpPr>
          <p:nvPr/>
        </p:nvCxnSpPr>
        <p:spPr>
          <a:xfrm>
            <a:off x="6044795" y="4906482"/>
            <a:ext cx="621151" cy="207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57" idx="2"/>
          </p:cNvCxnSpPr>
          <p:nvPr/>
        </p:nvCxnSpPr>
        <p:spPr>
          <a:xfrm flipV="1">
            <a:off x="5926708" y="5735540"/>
            <a:ext cx="532189" cy="51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7" idx="6"/>
            <a:endCxn id="62" idx="2"/>
          </p:cNvCxnSpPr>
          <p:nvPr/>
        </p:nvCxnSpPr>
        <p:spPr>
          <a:xfrm>
            <a:off x="6821234" y="5735540"/>
            <a:ext cx="569388" cy="103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58896" y="5554183"/>
            <a:ext cx="362338" cy="3627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957783" y="5036022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82458" y="4725126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27171" y="5605999"/>
            <a:ext cx="399537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665947" y="4932390"/>
            <a:ext cx="372639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Oval 61"/>
          <p:cNvSpPr/>
          <p:nvPr/>
        </p:nvSpPr>
        <p:spPr>
          <a:xfrm>
            <a:off x="7390621" y="5657815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5"/>
          <p:cNvSpPr txBox="1">
            <a:spLocks/>
          </p:cNvSpPr>
          <p:nvPr/>
        </p:nvSpPr>
        <p:spPr>
          <a:xfrm>
            <a:off x="457200" y="3990796"/>
            <a:ext cx="4041775" cy="552659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sampling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0050" y="1695450"/>
            <a:ext cx="4171950" cy="47434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686300" y="1695450"/>
            <a:ext cx="4171950" cy="47434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" grpId="0" animBg="1"/>
      <p:bldP spid="3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7" grpId="0" animBg="1"/>
      <p:bldP spid="59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pt-BR" dirty="0" smtClean="0"/>
              <a:t>uniform vertex sampling</a:t>
            </a:r>
          </a:p>
          <a:p>
            <a:pPr lvl="1"/>
            <a:r>
              <a:rPr lang="pt-BR" i="1" dirty="0" smtClean="0">
                <a:latin typeface="Times New Roman"/>
                <a:cs typeface="Times New Roman"/>
              </a:rPr>
              <a:t>θ</a:t>
            </a:r>
            <a:r>
              <a:rPr lang="pt-BR" i="1" baseline="-25000" dirty="0" smtClean="0">
                <a:latin typeface="Times New Roman"/>
                <a:cs typeface="Times New Roman"/>
              </a:rPr>
              <a:t>i</a:t>
            </a:r>
            <a:r>
              <a:rPr lang="pt-BR" dirty="0" smtClean="0">
                <a:latin typeface="Times New Roman"/>
                <a:cs typeface="Times New Roman"/>
              </a:rPr>
              <a:t> </a:t>
            </a:r>
            <a:r>
              <a:rPr lang="pt-BR" dirty="0" smtClean="0">
                <a:cs typeface="Times New Roman"/>
              </a:rPr>
              <a:t>- fraction of vertices with degree </a:t>
            </a:r>
            <a:r>
              <a:rPr lang="pt-BR" i="1" dirty="0" smtClean="0">
                <a:latin typeface="Times" pitchFamily="18" charset="0"/>
                <a:cs typeface="Times" pitchFamily="18" charset="0"/>
              </a:rPr>
              <a:t>i</a:t>
            </a:r>
          </a:p>
          <a:p>
            <a:pPr lvl="1"/>
            <a:r>
              <a:rPr lang="pt-BR" dirty="0" smtClean="0">
                <a:cs typeface="Times New Roman"/>
              </a:rPr>
              <a:t>vertex with degree </a:t>
            </a:r>
            <a:r>
              <a:rPr lang="pt-BR" i="1" dirty="0" smtClean="0">
                <a:latin typeface="Times" pitchFamily="18" charset="0"/>
                <a:cs typeface="Times" pitchFamily="18" charset="0"/>
              </a:rPr>
              <a:t>i</a:t>
            </a:r>
            <a:r>
              <a:rPr lang="pt-BR" dirty="0" smtClean="0">
                <a:cs typeface="Times New Roman"/>
              </a:rPr>
              <a:t> is sampled with probability </a:t>
            </a:r>
            <a:r>
              <a:rPr lang="pt-BR" i="1" dirty="0" smtClean="0">
                <a:latin typeface="Times New Roman"/>
                <a:cs typeface="Times New Roman"/>
              </a:rPr>
              <a:t>θ</a:t>
            </a:r>
            <a:r>
              <a:rPr lang="pt-BR" i="1" baseline="-25000" dirty="0" smtClean="0">
                <a:latin typeface="Times New Roman"/>
                <a:cs typeface="Times New Roman"/>
              </a:rPr>
              <a:t>i</a:t>
            </a:r>
            <a:endParaRPr lang="pt-BR" i="1" dirty="0" smtClean="0">
              <a:cs typeface="Times New Roman"/>
            </a:endParaRPr>
          </a:p>
          <a:p>
            <a:pPr lvl="1">
              <a:buNone/>
            </a:pPr>
            <a:endParaRPr lang="pt-BR" dirty="0" smtClean="0">
              <a:cs typeface="Times New Roman"/>
            </a:endParaRPr>
          </a:p>
          <a:p>
            <a:r>
              <a:rPr lang="pt-BR" dirty="0" smtClean="0">
                <a:cs typeface="Times New Roman"/>
              </a:rPr>
              <a:t>uniform edge sampling</a:t>
            </a:r>
          </a:p>
          <a:p>
            <a:pPr lvl="1"/>
            <a:r>
              <a:rPr lang="pt-BR" dirty="0" smtClean="0">
                <a:latin typeface="Times New Roman"/>
                <a:cs typeface="Times New Roman"/>
              </a:rPr>
              <a:t>π</a:t>
            </a:r>
            <a:r>
              <a:rPr lang="pt-BR" baseline="-25000" dirty="0" smtClean="0">
                <a:latin typeface="Times New Roman"/>
                <a:cs typeface="Times New Roman"/>
              </a:rPr>
              <a:t>i</a:t>
            </a:r>
            <a:r>
              <a:rPr lang="pt-BR" dirty="0" smtClean="0">
                <a:latin typeface="Times New Roman"/>
                <a:cs typeface="Times New Roman"/>
              </a:rPr>
              <a:t> - probability that a vertex with degree i is sampled</a:t>
            </a:r>
          </a:p>
          <a:p>
            <a:pPr lvl="1"/>
            <a:r>
              <a:rPr lang="pt-BR" dirty="0" smtClean="0">
                <a:latin typeface="Times New Roman"/>
                <a:cs typeface="Times New Roman"/>
              </a:rPr>
              <a:t>π</a:t>
            </a:r>
            <a:r>
              <a:rPr lang="pt-BR" baseline="-25000" dirty="0" smtClean="0">
                <a:latin typeface="Times New Roman"/>
                <a:cs typeface="Times New Roman"/>
              </a:rPr>
              <a:t>i</a:t>
            </a:r>
            <a:r>
              <a:rPr lang="pt-BR" dirty="0" smtClean="0">
                <a:latin typeface="Times New Roman"/>
                <a:cs typeface="Times New Roman"/>
              </a:rPr>
              <a:t> = </a:t>
            </a:r>
            <a:r>
              <a:rPr lang="pt-BR" i="1" dirty="0" smtClean="0">
                <a:latin typeface="Times New Roman"/>
                <a:cs typeface="Times New Roman"/>
              </a:rPr>
              <a:t>θ</a:t>
            </a:r>
            <a:r>
              <a:rPr lang="pt-BR" i="1" baseline="-25000" dirty="0" smtClean="0">
                <a:latin typeface="Times New Roman"/>
                <a:cs typeface="Times New Roman"/>
              </a:rPr>
              <a:t>i</a:t>
            </a:r>
            <a:r>
              <a:rPr lang="pt-BR" dirty="0" smtClean="0">
                <a:latin typeface="Times New Roman"/>
                <a:cs typeface="Times New Roman"/>
              </a:rPr>
              <a:t> </a:t>
            </a:r>
            <a:r>
              <a:rPr lang="pt-BR" sz="1800" dirty="0" smtClean="0">
                <a:cs typeface="Times New Roman"/>
              </a:rPr>
              <a:t>x</a:t>
            </a:r>
            <a:r>
              <a:rPr lang="pt-BR" dirty="0" smtClean="0">
                <a:cs typeface="Times New Roman"/>
              </a:rPr>
              <a:t> </a:t>
            </a:r>
            <a:r>
              <a:rPr lang="pt-BR" i="1" dirty="0" smtClean="0">
                <a:latin typeface="Times" pitchFamily="18" charset="0"/>
                <a:cs typeface="Times" pitchFamily="18" charset="0"/>
              </a:rPr>
              <a:t>i / &lt;average degree&gt;</a:t>
            </a:r>
          </a:p>
          <a:p>
            <a:pPr lvl="1"/>
            <a:endParaRPr lang="pt-BR" i="1" dirty="0" smtClean="0">
              <a:latin typeface="Times" pitchFamily="18" charset="0"/>
              <a:cs typeface="Times" pitchFamily="18" charset="0"/>
            </a:endParaRPr>
          </a:p>
          <a:p>
            <a:pPr lvl="1"/>
            <a:endParaRPr lang="pt-BR" i="1" dirty="0" smtClean="0">
              <a:latin typeface="Times" pitchFamily="18" charset="0"/>
              <a:cs typeface="Times" pitchFamily="18" charset="0"/>
            </a:endParaRPr>
          </a:p>
          <a:p>
            <a:pPr lvl="1"/>
            <a:endParaRPr lang="pt-BR" i="1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400" dirty="0" smtClean="0">
                <a:sym typeface="Symbol"/>
              </a:rPr>
              <a:t>estimating </a:t>
            </a:r>
            <a:r>
              <a:rPr lang="pt-BR" sz="2400" i="1" dirty="0" smtClean="0">
                <a:latin typeface="Times New Roman"/>
                <a:cs typeface="Times New Roman"/>
              </a:rPr>
              <a:t>θ</a:t>
            </a:r>
            <a:r>
              <a:rPr lang="pt-BR" sz="2400" i="1" baseline="-25000" dirty="0" smtClean="0">
                <a:latin typeface="Times New Roman"/>
                <a:cs typeface="Times New Roman"/>
              </a:rPr>
              <a:t>i</a:t>
            </a:r>
            <a:r>
              <a:rPr lang="pt-BR" sz="2400" dirty="0" smtClean="0">
                <a:latin typeface="Times New Roman"/>
                <a:cs typeface="Times New Roman"/>
              </a:rPr>
              <a:t>  from π</a:t>
            </a:r>
            <a:r>
              <a:rPr lang="pt-BR" sz="2400" baseline="-25000" dirty="0" smtClean="0">
                <a:latin typeface="Times New Roman"/>
                <a:cs typeface="Times New Roman"/>
              </a:rPr>
              <a:t>i </a:t>
            </a:r>
            <a:r>
              <a:rPr lang="pt-BR" sz="2400" dirty="0" smtClean="0">
                <a:latin typeface="Times New Roman"/>
                <a:cs typeface="Times New Roman"/>
              </a:rPr>
              <a:t> (</a:t>
            </a:r>
            <a:r>
              <a:rPr lang="en-US" sz="2400" dirty="0" smtClean="0">
                <a:sym typeface="Symbol"/>
              </a:rPr>
              <a:t>uniform edge) : </a:t>
            </a:r>
          </a:p>
          <a:p>
            <a:pPr lvl="1"/>
            <a:r>
              <a:rPr lang="en-US" sz="2000" dirty="0" smtClean="0">
                <a:sym typeface="Symbol"/>
              </a:rPr>
              <a:t>trivial to remove bias</a:t>
            </a:r>
            <a:endParaRPr lang="en-US" sz="2400" i="1" dirty="0" smtClean="0">
              <a:sym typeface="Symbol"/>
            </a:endParaRPr>
          </a:p>
          <a:p>
            <a:pPr lvl="1"/>
            <a:endParaRPr lang="en-US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independent sampling</a:t>
            </a:r>
            <a:endParaRPr lang="en-US" dirty="0"/>
          </a:p>
        </p:txBody>
      </p:sp>
      <p:cxnSp>
        <p:nvCxnSpPr>
          <p:cNvPr id="7" name="Straight Connector 6"/>
          <p:cNvCxnSpPr>
            <a:endCxn id="10" idx="2"/>
          </p:cNvCxnSpPr>
          <p:nvPr/>
        </p:nvCxnSpPr>
        <p:spPr>
          <a:xfrm rot="5400000" flipH="1" flipV="1">
            <a:off x="3201262" y="4189514"/>
            <a:ext cx="182658" cy="415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5"/>
          </p:cNvCxnSpPr>
          <p:nvPr/>
        </p:nvCxnSpPr>
        <p:spPr>
          <a:xfrm rot="16200000" flipH="1">
            <a:off x="3783388" y="4460299"/>
            <a:ext cx="572581" cy="520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0" idx="6"/>
          </p:cNvCxnSpPr>
          <p:nvPr/>
        </p:nvCxnSpPr>
        <p:spPr>
          <a:xfrm>
            <a:off x="3862628" y="4305884"/>
            <a:ext cx="621151" cy="207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00291" y="4124528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</a:t>
            </a:r>
            <a:endParaRPr lang="en-US" dirty="0"/>
          </a:p>
        </p:txBody>
      </p:sp>
      <p:cxnSp>
        <p:nvCxnSpPr>
          <p:cNvPr id="12" name="Straight Connector 11"/>
          <p:cNvCxnSpPr>
            <a:stCxn id="14" idx="5"/>
          </p:cNvCxnSpPr>
          <p:nvPr/>
        </p:nvCxnSpPr>
        <p:spPr>
          <a:xfrm rot="16200000" flipH="1">
            <a:off x="6026845" y="4407594"/>
            <a:ext cx="290277" cy="343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691041" y="4124528"/>
            <a:ext cx="362338" cy="3627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_the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6871" y="6158173"/>
            <a:ext cx="2734015" cy="324897"/>
          </a:xfrm>
          <a:prstGeom prst="rect">
            <a:avLst/>
          </a:prstGeom>
        </p:spPr>
      </p:pic>
      <p:sp>
        <p:nvSpPr>
          <p:cNvPr id="72707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86350"/>
          </a:xfrm>
        </p:spPr>
        <p:txBody>
          <a:bodyPr>
            <a:normAutofit/>
          </a:bodyPr>
          <a:lstStyle/>
          <a:p>
            <a:pPr eaLnBrk="1" hangingPunct="1">
              <a:buFont typeface="Monotype Sorts"/>
              <a:buNone/>
            </a:pPr>
            <a:r>
              <a:rPr lang="en-US" b="1" dirty="0" smtClean="0"/>
              <a:t>estimate</a:t>
            </a:r>
            <a:r>
              <a:rPr lang="en-US" dirty="0" smtClean="0"/>
              <a:t>:  </a:t>
            </a:r>
            <a:r>
              <a:rPr lang="el-GR" i="1" dirty="0" smtClean="0">
                <a:latin typeface="Times" pitchFamily="18" charset="0"/>
                <a:sym typeface="Symbol"/>
              </a:rPr>
              <a:t>θ</a:t>
            </a:r>
            <a:r>
              <a:rPr lang="en-US" i="1" baseline="-25000" dirty="0" err="1" smtClean="0">
                <a:latin typeface="Times" pitchFamily="18" charset="0"/>
                <a:sym typeface="Symbol"/>
              </a:rPr>
              <a:t>i</a:t>
            </a:r>
            <a:r>
              <a:rPr lang="en-US" i="1" dirty="0" smtClean="0">
                <a:latin typeface="Times" pitchFamily="18" charset="0"/>
                <a:sym typeface="Symbol"/>
              </a:rPr>
              <a:t> </a:t>
            </a:r>
            <a:r>
              <a:rPr lang="en-US" dirty="0" smtClean="0">
                <a:sym typeface="Symbol"/>
              </a:rPr>
              <a:t>- fraction of vertices with degree</a:t>
            </a:r>
            <a:r>
              <a:rPr lang="en-US" i="1" dirty="0" smtClean="0">
                <a:latin typeface="Times" pitchFamily="18" charset="0"/>
                <a:sym typeface="Symbol"/>
              </a:rPr>
              <a:t> </a:t>
            </a:r>
            <a:r>
              <a:rPr lang="en-US" i="1" dirty="0" err="1" smtClean="0">
                <a:latin typeface="Times" pitchFamily="18" charset="0"/>
                <a:sym typeface="Symbol"/>
              </a:rPr>
              <a:t>i</a:t>
            </a:r>
            <a:r>
              <a:rPr lang="en-US" i="1" dirty="0" smtClean="0">
                <a:sym typeface="Symbol" pitchFamily="18" charset="2"/>
              </a:rPr>
              <a:t> ; </a:t>
            </a:r>
          </a:p>
          <a:p>
            <a:pPr eaLnBrk="1" hangingPunct="1">
              <a:buFont typeface="Monotype Sorts"/>
              <a:buNone/>
            </a:pPr>
            <a:r>
              <a:rPr lang="en-US" b="1" dirty="0" smtClean="0">
                <a:sym typeface="Symbol" pitchFamily="18" charset="2"/>
              </a:rPr>
              <a:t>budget:</a:t>
            </a:r>
            <a:r>
              <a:rPr lang="en-US" dirty="0" smtClean="0"/>
              <a:t>  </a:t>
            </a:r>
            <a:r>
              <a:rPr lang="en-US" i="1" dirty="0" smtClean="0">
                <a:latin typeface="Times" pitchFamily="18" charset="0"/>
              </a:rPr>
              <a:t>B</a:t>
            </a:r>
            <a:r>
              <a:rPr lang="en-US" dirty="0" smtClean="0"/>
              <a:t> samples</a:t>
            </a:r>
          </a:p>
          <a:p>
            <a:pPr eaLnBrk="1" hangingPunct="1"/>
            <a:r>
              <a:rPr lang="en-US" dirty="0" smtClean="0"/>
              <a:t>accuracy metric: Normalized root Mean Squared Error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en-US" sz="1050" dirty="0" smtClean="0"/>
          </a:p>
          <a:p>
            <a:pPr eaLnBrk="1" hangingPunct="1"/>
            <a:r>
              <a:rPr lang="en-US" dirty="0" smtClean="0"/>
              <a:t>uniform vertex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pt-BR" sz="1400" dirty="0" smtClean="0"/>
          </a:p>
          <a:p>
            <a:pPr eaLnBrk="1" hangingPunct="1"/>
            <a:r>
              <a:rPr lang="pt-BR" dirty="0" smtClean="0"/>
              <a:t>uniform edge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380" y="5366603"/>
            <a:ext cx="4599886" cy="56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NM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9330" y="2534065"/>
            <a:ext cx="3355746" cy="894307"/>
          </a:xfrm>
          <a:prstGeom prst="rect">
            <a:avLst/>
          </a:prstGeom>
        </p:spPr>
      </p:pic>
      <p:sp>
        <p:nvSpPr>
          <p:cNvPr id="7270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random sampling: accuracy of estimates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4484" y="4118144"/>
            <a:ext cx="3481755" cy="4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003748" y="493997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,</a:t>
            </a:r>
            <a:endParaRPr lang="en-US" sz="2400" dirty="0">
              <a:latin typeface="Times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2524125"/>
            <a:ext cx="65817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009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independent sampling: </a:t>
            </a:r>
            <a:br>
              <a:rPr lang="en-US" sz="2800" dirty="0" smtClean="0"/>
            </a:br>
            <a:r>
              <a:rPr lang="en-US" sz="2800" dirty="0" smtClean="0"/>
              <a:t>uniform vertex vs. uniform edge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47754" y="1911927"/>
            <a:ext cx="1543792" cy="67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42371" y="4259837"/>
            <a:ext cx="2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uniform edge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3915" y="2817698"/>
            <a:ext cx="256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uniform vertex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48350" y="1771650"/>
            <a:ext cx="1652456" cy="6096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kern="0" dirty="0" smtClean="0">
                <a:solidFill>
                  <a:sysClr val="windowText" lastClr="000000"/>
                </a:solidFill>
                <a:ea typeface="新細明體" pitchFamily="18" charset="-120"/>
                <a:cs typeface="Times New Roman"/>
                <a:sym typeface="Symbol"/>
              </a:rPr>
              <a:t>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head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006600"/>
                </a:solidFill>
              </a:rPr>
              <a:t>GOOD</a:t>
            </a:r>
          </a:p>
          <a:p>
            <a:r>
              <a:rPr lang="en-US" kern="0" dirty="0" smtClean="0">
                <a:solidFill>
                  <a:sysClr val="windowText" lastClr="000000"/>
                </a:solidFill>
                <a:ea typeface="新細明體" pitchFamily="18" charset="-120"/>
                <a:cs typeface="Times New Roman"/>
                <a:sym typeface="Symbol"/>
              </a:rPr>
              <a:t>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tail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6306344" y="2534443"/>
            <a:ext cx="551657" cy="2468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0"/>
            <a:endCxn id="14" idx="2"/>
          </p:cNvCxnSpPr>
          <p:nvPr/>
        </p:nvCxnSpPr>
        <p:spPr>
          <a:xfrm rot="16200000" flipV="1">
            <a:off x="6594320" y="4784568"/>
            <a:ext cx="345798" cy="219665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>
            <a:off x="7818344" y="3832413"/>
            <a:ext cx="658906" cy="1250576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  <a:gs pos="100000">
                <a:schemeClr val="tx1"/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153151" y="50673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06007E">
                  <a:tint val="66000"/>
                  <a:satMod val="160000"/>
                </a:srgbClr>
              </a:gs>
              <a:gs pos="50000">
                <a:srgbClr val="06007E">
                  <a:tint val="44500"/>
                  <a:satMod val="160000"/>
                </a:srgbClr>
              </a:gs>
              <a:gs pos="100000">
                <a:srgbClr val="06007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kern="0" dirty="0" smtClean="0">
                <a:solidFill>
                  <a:sysClr val="windowText" lastClr="000000"/>
                </a:solidFill>
                <a:ea typeface="新細明體" pitchFamily="18" charset="-120"/>
                <a:cs typeface="Times New Roman"/>
                <a:sym typeface="Symbol"/>
              </a:rPr>
              <a:t></a:t>
            </a:r>
            <a:r>
              <a:rPr lang="en-US" b="1" dirty="0" smtClean="0">
                <a:solidFill>
                  <a:schemeClr val="tx1"/>
                </a:solidFill>
              </a:rPr>
              <a:t> head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BAD </a:t>
            </a:r>
          </a:p>
          <a:p>
            <a:r>
              <a:rPr lang="en-US" kern="0" dirty="0" smtClean="0">
                <a:solidFill>
                  <a:sysClr val="windowText" lastClr="000000"/>
                </a:solidFill>
                <a:ea typeface="新細明體" pitchFamily="18" charset="-120"/>
                <a:cs typeface="Times New Roman"/>
                <a:sym typeface="Symbol"/>
              </a:rPr>
              <a:t></a:t>
            </a:r>
            <a:r>
              <a:rPr lang="en-US" b="1" dirty="0" smtClean="0">
                <a:solidFill>
                  <a:schemeClr val="tx1"/>
                </a:solidFill>
              </a:rPr>
              <a:t> tail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006600"/>
                </a:solidFill>
              </a:rPr>
              <a:t>GOOD</a:t>
            </a:r>
          </a:p>
        </p:txBody>
      </p:sp>
      <p:sp>
        <p:nvSpPr>
          <p:cNvPr id="26" name="Down Arrow 25"/>
          <p:cNvSpPr/>
          <p:nvPr/>
        </p:nvSpPr>
        <p:spPr>
          <a:xfrm flipV="1">
            <a:off x="7822827" y="2608729"/>
            <a:ext cx="658906" cy="121472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  <a:gs pos="100000">
                <a:schemeClr val="tx1"/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0" idx="1"/>
          </p:cNvCxnSpPr>
          <p:nvPr/>
        </p:nvCxnSpPr>
        <p:spPr>
          <a:xfrm rot="10800000">
            <a:off x="3855945" y="4848788"/>
            <a:ext cx="2297207" cy="52331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00150"/>
            <a:ext cx="5886450" cy="4213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/>
              <a:t>Flickr graph (1.7 M vertices, 22M edges)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sampling budget: B = |V|/100 samples</a:t>
            </a:r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endParaRPr lang="en-US" sz="22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419600" y="6267450"/>
            <a:ext cx="207645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degree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4010025" y="3228975"/>
            <a:ext cx="14859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avg. degree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3295651" y="2399974"/>
            <a:ext cx="2629699" cy="22482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3924300" cy="5105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200" dirty="0" smtClean="0">
                <a:solidFill>
                  <a:srgbClr val="0000FF"/>
                </a:solidFill>
              </a:rPr>
              <a:t>uniform vertex</a:t>
            </a:r>
          </a:p>
          <a:p>
            <a:pPr algn="ctr">
              <a:buNone/>
            </a:pPr>
            <a:endParaRPr lang="pt-BR" dirty="0" smtClean="0"/>
          </a:p>
          <a:p>
            <a:r>
              <a:rPr lang="pt-BR" b="1" dirty="0" smtClean="0"/>
              <a:t>pros:</a:t>
            </a:r>
          </a:p>
          <a:p>
            <a:pPr lvl="1"/>
            <a:r>
              <a:rPr lang="pt-BR" dirty="0" smtClean="0"/>
              <a:t>independent sampling</a:t>
            </a:r>
          </a:p>
          <a:p>
            <a:pPr lvl="1"/>
            <a:r>
              <a:rPr lang="pt-BR" dirty="0" smtClean="0"/>
              <a:t>OSN needs numeric user IDs. E.g.: Livejournal, Flickr, MySpace, Facebook,...</a:t>
            </a:r>
          </a:p>
          <a:p>
            <a:r>
              <a:rPr lang="pt-BR" b="1" dirty="0" smtClean="0"/>
              <a:t>cons:</a:t>
            </a:r>
          </a:p>
          <a:p>
            <a:pPr lvl="1"/>
            <a:r>
              <a:rPr lang="pt-BR" dirty="0" smtClean="0"/>
              <a:t>resource intensive (sparse user ID space)</a:t>
            </a:r>
          </a:p>
          <a:p>
            <a:pPr lvl="1"/>
            <a:r>
              <a:rPr lang="pt-BR" dirty="0" smtClean="0"/>
              <a:t>difficult to sample large degree vertices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pros &amp; cons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952500"/>
            <a:ext cx="390525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 edge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BR" sz="2700" b="1" dirty="0" smtClean="0"/>
              <a:t>p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pt-BR" sz="2400" dirty="0" smtClean="0"/>
              <a:t>independent sampling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pt-BR" sz="2300" noProof="0" dirty="0" smtClean="0"/>
              <a:t>e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 to sample large degree vertices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BR" sz="2700" b="1" dirty="0" smtClean="0"/>
              <a:t>c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pt-BR" sz="2300" dirty="0" smtClean="0"/>
              <a:t>no public OSN interface to sample edges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 to sample small degree vertices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7.1|14.3|3.8|1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8|3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|19.1|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yDesign">
      <a:majorFont>
        <a:latin typeface="Lucida Sans Unicode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12485</TotalTime>
  <Words>906</Words>
  <Application>Microsoft Office PowerPoint</Application>
  <PresentationFormat>On-screen Show (4:3)</PresentationFormat>
  <Paragraphs>281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Estimating and Sampling Graphs with Multidimensional Random Walks</vt:lpstr>
      <vt:lpstr>Motivation</vt:lpstr>
      <vt:lpstr>measurement distortions</vt:lpstr>
      <vt:lpstr>outline</vt:lpstr>
      <vt:lpstr>sampling graphs</vt:lpstr>
      <vt:lpstr>independent sampling</vt:lpstr>
      <vt:lpstr>random sampling: accuracy of estimates</vt:lpstr>
      <vt:lpstr>independent sampling:  uniform vertex vs. uniform edge</vt:lpstr>
      <vt:lpstr>pros &amp; cons</vt:lpstr>
      <vt:lpstr>random walk (RW) [crawling]</vt:lpstr>
      <vt:lpstr>RW degree distribution estimation</vt:lpstr>
      <vt:lpstr>pros &amp; cons</vt:lpstr>
      <vt:lpstr>hybrid sampling?</vt:lpstr>
      <vt:lpstr>puzzle</vt:lpstr>
      <vt:lpstr>need to think in multiple dimensions (multiple  walkers)</vt:lpstr>
      <vt:lpstr>multiple dependent walkers Frontier Sampling (FS)</vt:lpstr>
      <vt:lpstr>FS: an m-dimensional RW</vt:lpstr>
      <vt:lpstr>a FS property</vt:lpstr>
      <vt:lpstr>sample paths of θ1 estimates (Flickr graph)</vt:lpstr>
      <vt:lpstr>GAB graph</vt:lpstr>
      <vt:lpstr>other metrics</vt:lpstr>
      <vt:lpstr>main contribution</vt:lpstr>
      <vt:lpstr>Thanks! ribeiro@cs.umass.edu http://www.cs.umass.edu/~ribeiro</vt:lpstr>
      <vt:lpstr>RW + random jumps (uniform restarts)</vt:lpstr>
      <vt:lpstr>Distributed FS</vt:lpstr>
      <vt:lpstr>more degree distribution results</vt:lpstr>
    </vt:vector>
  </TitlesOfParts>
  <Company>eXPerience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eXPerience</dc:creator>
  <cp:lastModifiedBy>ribeiro</cp:lastModifiedBy>
  <cp:revision>3299</cp:revision>
  <dcterms:created xsi:type="dcterms:W3CDTF">2009-09-01T18:11:09Z</dcterms:created>
  <dcterms:modified xsi:type="dcterms:W3CDTF">2010-11-03T02:51:21Z</dcterms:modified>
</cp:coreProperties>
</file>