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  <p:sldMasterId id="2147483697" r:id="rId2"/>
    <p:sldMasterId id="2147483722" r:id="rId3"/>
    <p:sldMasterId id="2147483734" r:id="rId4"/>
  </p:sldMasterIdLst>
  <p:notesMasterIdLst>
    <p:notesMasterId r:id="rId63"/>
  </p:notesMasterIdLst>
  <p:handoutMasterIdLst>
    <p:handoutMasterId r:id="rId64"/>
  </p:handoutMasterIdLst>
  <p:sldIdLst>
    <p:sldId id="550" r:id="rId5"/>
    <p:sldId id="667" r:id="rId6"/>
    <p:sldId id="676" r:id="rId7"/>
    <p:sldId id="668" r:id="rId8"/>
    <p:sldId id="678" r:id="rId9"/>
    <p:sldId id="679" r:id="rId10"/>
    <p:sldId id="716" r:id="rId11"/>
    <p:sldId id="669" r:id="rId12"/>
    <p:sldId id="670" r:id="rId13"/>
    <p:sldId id="671" r:id="rId14"/>
    <p:sldId id="680" r:id="rId15"/>
    <p:sldId id="681" r:id="rId16"/>
    <p:sldId id="672" r:id="rId17"/>
    <p:sldId id="682" r:id="rId18"/>
    <p:sldId id="673" r:id="rId19"/>
    <p:sldId id="674" r:id="rId20"/>
    <p:sldId id="675" r:id="rId21"/>
    <p:sldId id="698" r:id="rId22"/>
    <p:sldId id="683" r:id="rId23"/>
    <p:sldId id="695" r:id="rId24"/>
    <p:sldId id="699" r:id="rId25"/>
    <p:sldId id="685" r:id="rId26"/>
    <p:sldId id="686" r:id="rId27"/>
    <p:sldId id="713" r:id="rId28"/>
    <p:sldId id="715" r:id="rId29"/>
    <p:sldId id="714" r:id="rId30"/>
    <p:sldId id="687" r:id="rId31"/>
    <p:sldId id="620" r:id="rId32"/>
    <p:sldId id="621" r:id="rId33"/>
    <p:sldId id="688" r:id="rId34"/>
    <p:sldId id="689" r:id="rId35"/>
    <p:sldId id="626" r:id="rId36"/>
    <p:sldId id="700" r:id="rId37"/>
    <p:sldId id="690" r:id="rId38"/>
    <p:sldId id="691" r:id="rId39"/>
    <p:sldId id="692" r:id="rId40"/>
    <p:sldId id="535" r:id="rId41"/>
    <p:sldId id="694" r:id="rId42"/>
    <p:sldId id="644" r:id="rId43"/>
    <p:sldId id="642" r:id="rId44"/>
    <p:sldId id="697" r:id="rId45"/>
    <p:sldId id="645" r:id="rId46"/>
    <p:sldId id="646" r:id="rId47"/>
    <p:sldId id="701" r:id="rId48"/>
    <p:sldId id="609" r:id="rId49"/>
    <p:sldId id="608" r:id="rId50"/>
    <p:sldId id="610" r:id="rId51"/>
    <p:sldId id="606" r:id="rId52"/>
    <p:sldId id="704" r:id="rId53"/>
    <p:sldId id="705" r:id="rId54"/>
    <p:sldId id="707" r:id="rId55"/>
    <p:sldId id="706" r:id="rId56"/>
    <p:sldId id="607" r:id="rId57"/>
    <p:sldId id="708" r:id="rId58"/>
    <p:sldId id="709" r:id="rId59"/>
    <p:sldId id="717" r:id="rId60"/>
    <p:sldId id="712" r:id="rId61"/>
    <p:sldId id="589" r:id="rId62"/>
  </p:sldIdLst>
  <p:sldSz cx="9144000" cy="6858000" type="screen4x3"/>
  <p:notesSz cx="6858000" cy="9144000"/>
  <p:custShowLst>
    <p:custShow name="IBM" id="0">
      <p:sldLst/>
    </p:custShow>
  </p:custShowLst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uden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A90"/>
    <a:srgbClr val="C0C0C0"/>
    <a:srgbClr val="FFFF66"/>
    <a:srgbClr val="FFFFCC"/>
    <a:srgbClr val="006600"/>
    <a:srgbClr val="B4F9FE"/>
    <a:srgbClr val="DDFDFF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5" autoAdjust="0"/>
  </p:normalViewPr>
  <p:slideViewPr>
    <p:cSldViewPr snapToGrid="0">
      <p:cViewPr varScale="1">
        <p:scale>
          <a:sx n="61" d="100"/>
          <a:sy n="61" d="100"/>
        </p:scale>
        <p:origin x="-13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notesMaster" Target="notesMasters/notesMaster1.xml"/><Relationship Id="rId68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handoutMaster" Target="handoutMasters/handoutMaster1.xml"/><Relationship Id="rId69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69E74-5160-4E92-B835-FB2EC4741B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20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6D89E8-3A6C-4616-AD25-1B15AC32E0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7021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DF123-844D-4518-BBC2-2655A9C35AD2}" type="slidenum">
              <a:rPr lang="en-US"/>
              <a:pPr/>
              <a:t>28</a:t>
            </a:fld>
            <a:endParaRPr lang="en-US"/>
          </a:p>
        </p:txBody>
      </p:sp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1A61EF-2A5C-49AC-993A-AB52E12EB579}" type="slidenum">
              <a:rPr lang="en-US"/>
              <a:pPr/>
              <a:t>29</a:t>
            </a:fld>
            <a:endParaRPr lang="en-US"/>
          </a:p>
        </p:txBody>
      </p:sp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142ED-F845-4883-B752-0F5DDAB50104}" type="slidenum">
              <a:rPr lang="en-US"/>
              <a:pPr/>
              <a:t>30</a:t>
            </a:fld>
            <a:endParaRPr 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3142ED-F845-4883-B752-0F5DDAB50104}" type="slidenum">
              <a:rPr lang="en-US"/>
              <a:pPr/>
              <a:t>31</a:t>
            </a:fld>
            <a:endParaRPr lang="en-US"/>
          </a:p>
        </p:txBody>
      </p:sp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C43FF-308F-4F5A-B428-607596A7FD9D}" type="slidenum">
              <a:rPr lang="en-US"/>
              <a:pPr/>
              <a:t>32</a:t>
            </a:fld>
            <a:endParaRPr lang="en-US"/>
          </a:p>
        </p:txBody>
      </p:sp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1520CC-86D3-4050-9468-00B559A97496}" type="slidenum">
              <a:rPr lang="en-US">
                <a:solidFill>
                  <a:srgbClr val="800080"/>
                </a:solidFill>
              </a:rPr>
              <a:pPr/>
              <a:t>40</a:t>
            </a:fld>
            <a:endParaRPr lang="en-US">
              <a:solidFill>
                <a:srgbClr val="800080"/>
              </a:solidFill>
            </a:endParaRPr>
          </a:p>
        </p:txBody>
      </p:sp>
      <p:sp>
        <p:nvSpPr>
          <p:cNvPr id="168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034" name="Group 1026"/>
          <p:cNvGrpSpPr>
            <a:grpSpLocks/>
          </p:cNvGrpSpPr>
          <p:nvPr/>
        </p:nvGrpSpPr>
        <p:grpSpPr bwMode="auto">
          <a:xfrm>
            <a:off x="0" y="1843088"/>
            <a:ext cx="9009063" cy="1052512"/>
            <a:chOff x="0" y="1536"/>
            <a:chExt cx="5675" cy="663"/>
          </a:xfrm>
        </p:grpSpPr>
        <p:grpSp>
          <p:nvGrpSpPr>
            <p:cNvPr id="300035" name="Group 1027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0036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37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0038" name="Group 1030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0039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0040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0041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2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3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004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004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0046" name="Rectangle 1038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00047" name="Rectangle 1039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300048" name="Rectangle 10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DD1BE-9EA6-493A-BE54-87DABDE69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EE31B-B9F8-4558-ADCE-54F9369AA9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98ACC-D7A7-4D93-9A97-581A891A2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843088"/>
            <a:ext cx="9009063" cy="1052512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00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3000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003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30004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</p:grpSp>
        <p:sp>
          <p:nvSpPr>
            <p:cNvPr id="30004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30004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30004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300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0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004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chemeClr val="bg2"/>
                </a:solidFill>
                <a:latin typeface="+mn-lt"/>
              </a:defRPr>
            </a:lvl1pPr>
          </a:lstStyle>
          <a:p>
            <a:fld id="{83309A2C-9A8C-4DF0-BA3A-9A6FC477ECD4}" type="slidenum">
              <a:rPr lang="en-US" sz="1400">
                <a:solidFill>
                  <a:srgbClr val="1C1C1C"/>
                </a:solidFill>
                <a:cs typeface="Times New Roman"/>
              </a:rPr>
              <a:pPr/>
              <a:t>‹#›</a:t>
            </a:fld>
            <a:endParaRPr lang="en-US" sz="1400">
              <a:solidFill>
                <a:srgbClr val="1C1C1C"/>
              </a:solidFill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7DB28-1310-4F16-9F0D-B8A65E6CAB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034" name="Group 2"/>
          <p:cNvGrpSpPr>
            <a:grpSpLocks/>
          </p:cNvGrpSpPr>
          <p:nvPr/>
        </p:nvGrpSpPr>
        <p:grpSpPr bwMode="auto">
          <a:xfrm>
            <a:off x="0" y="1843088"/>
            <a:ext cx="9009063" cy="1052512"/>
            <a:chOff x="0" y="1536"/>
            <a:chExt cx="5675" cy="663"/>
          </a:xfrm>
        </p:grpSpPr>
        <p:grpSp>
          <p:nvGrpSpPr>
            <p:cNvPr id="30003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00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 smtClean="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3000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 smtClean="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</p:grpSp>
        <p:grpSp>
          <p:nvGrpSpPr>
            <p:cNvPr id="3000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003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 smtClean="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30004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</a:pPr>
                <a:endParaRPr lang="en-US" sz="1400" smtClean="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</p:grpSp>
        <p:sp>
          <p:nvSpPr>
            <p:cNvPr id="30004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30004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30004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3000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00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004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solidFill>
                  <a:schemeClr val="bg2"/>
                </a:solidFill>
                <a:latin typeface="+mn-lt"/>
              </a:defRPr>
            </a:lvl1pPr>
          </a:lstStyle>
          <a:p>
            <a:fld id="{B32347E7-B558-4C2C-91E3-7946C44B360C}" type="slidenum">
              <a:rPr lang="en-US" sz="1400" smtClean="0">
                <a:solidFill>
                  <a:srgbClr val="1C1C1C"/>
                </a:solidFill>
                <a:cs typeface="Times New Roman"/>
              </a:rPr>
              <a:pPr/>
              <a:t>‹#›</a:t>
            </a:fld>
            <a:endParaRPr lang="en-US" sz="1400" smtClean="0">
              <a:solidFill>
                <a:srgbClr val="1C1C1C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552503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424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4929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2502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4892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7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FA7AC-1498-4F58-A4EB-471CD19F02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0362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321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4843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7755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930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0034" name="Group 1026"/>
          <p:cNvGrpSpPr>
            <a:grpSpLocks/>
          </p:cNvGrpSpPr>
          <p:nvPr/>
        </p:nvGrpSpPr>
        <p:grpSpPr bwMode="auto">
          <a:xfrm>
            <a:off x="0" y="1843088"/>
            <a:ext cx="9009063" cy="1052512"/>
            <a:chOff x="0" y="1536"/>
            <a:chExt cx="5675" cy="663"/>
          </a:xfrm>
        </p:grpSpPr>
        <p:grpSp>
          <p:nvGrpSpPr>
            <p:cNvPr id="300035" name="Group 1027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0036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00037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00038" name="Group 1030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0039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300040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00041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0042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00043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004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004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0046" name="Rectangle 1038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7" name="Rectangle 1039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300048" name="Rectangle 10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F5DD1BE-9EA6-493A-BE54-87DABDE691AB}" type="slidenum">
              <a:rPr lang="en-US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4904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E7DB28-1310-4F16-9F0D-B8A65E6CAB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675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FA7AC-1498-4F58-A4EB-471CD19F02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841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29ECB-B739-410E-94F0-4586FD5FAF1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474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B1C5C-BE63-4F55-AE34-B0E70D2FE18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929ECB-B739-410E-94F0-4586FD5FA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65D44-CAAF-403A-8D16-C595C5AD9D8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6031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39D6F-4994-4D9B-9CE1-29DDE39355C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2665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53C8-3B73-495A-8F38-CAB3BA46CC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146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3BD2E-1E29-4BB5-B631-A1E0B59F8B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419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EE31B-B9F8-4558-ADCE-54F9369AA91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352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98ACC-D7A7-4D93-9A97-581A891A24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13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0B1C5C-BE63-4F55-AE34-B0E70D2FE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65D44-CAAF-403A-8D16-C595C5AD9D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39D6F-4994-4D9B-9CE1-29DDE39355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B553C8-3B73-495A-8F38-CAB3BA46CC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3BD2E-1E29-4BB5-B631-A1E0B59F8B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90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9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9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9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47702E-6D06-4D3E-B947-65B2EA890A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99022" name="Rectangle 14"/>
          <p:cNvSpPr>
            <a:spLocks noChangeArrowheads="1"/>
          </p:cNvSpPr>
          <p:nvPr userDrawn="1"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3" name="Rectangle 15"/>
          <p:cNvSpPr>
            <a:spLocks noChangeArrowheads="1"/>
          </p:cNvSpPr>
          <p:nvPr userDrawn="1"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4" name="Rectangle 16"/>
          <p:cNvSpPr>
            <a:spLocks noChangeArrowheads="1"/>
          </p:cNvSpPr>
          <p:nvPr userDrawn="1"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5" name="Rectangle 17"/>
          <p:cNvSpPr>
            <a:spLocks noChangeArrowheads="1"/>
          </p:cNvSpPr>
          <p:nvPr userDrawn="1"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6" name="Rectangle 18"/>
          <p:cNvSpPr>
            <a:spLocks noChangeArrowheads="1"/>
          </p:cNvSpPr>
          <p:nvPr userDrawn="1"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7" name="Rectangle 19"/>
          <p:cNvSpPr>
            <a:spLocks noChangeArrowheads="1"/>
          </p:cNvSpPr>
          <p:nvPr userDrawn="1"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99028" name="Rectangle 20"/>
          <p:cNvSpPr>
            <a:spLocks noChangeArrowheads="1"/>
          </p:cNvSpPr>
          <p:nvPr userDrawn="1"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90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9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sz="140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algn="ctr"/>
            <a:endParaRPr lang="en-US" sz="140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2" name="Rectangle 14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3" name="Rectangle 1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4" name="Rectangle 16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5" name="Rectangle 17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6" name="Rectangle 18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7" name="Rectangle 19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8" name="Rectangle 20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90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9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sz="1400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pPr algn="ctr"/>
            <a:endParaRPr lang="en-US" sz="1400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2" name="Rectangle 14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3" name="Rectangle 1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4" name="Rectangle 16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5" name="Rectangle 17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6" name="Rectangle 18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7" name="Rectangle 19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  <p:sp>
        <p:nvSpPr>
          <p:cNvPr id="299028" name="Rectangle 20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smtClean="0">
              <a:solidFill>
                <a:srgbClr val="000000"/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324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1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901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9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9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99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47702E-6D06-4D3E-B947-65B2EA890A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9022" name="Rectangle 14"/>
          <p:cNvSpPr>
            <a:spLocks noChangeArrowheads="1"/>
          </p:cNvSpPr>
          <p:nvPr userDrawn="1"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3" name="Rectangle 15"/>
          <p:cNvSpPr>
            <a:spLocks noChangeArrowheads="1"/>
          </p:cNvSpPr>
          <p:nvPr userDrawn="1"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4" name="Rectangle 16"/>
          <p:cNvSpPr>
            <a:spLocks noChangeArrowheads="1"/>
          </p:cNvSpPr>
          <p:nvPr userDrawn="1"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5" name="Rectangle 17"/>
          <p:cNvSpPr>
            <a:spLocks noChangeArrowheads="1"/>
          </p:cNvSpPr>
          <p:nvPr userDrawn="1"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6" name="Rectangle 18"/>
          <p:cNvSpPr>
            <a:spLocks noChangeArrowheads="1"/>
          </p:cNvSpPr>
          <p:nvPr userDrawn="1"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7" name="Rectangle 19"/>
          <p:cNvSpPr>
            <a:spLocks noChangeArrowheads="1"/>
          </p:cNvSpPr>
          <p:nvPr userDrawn="1"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  <p:sp>
        <p:nvSpPr>
          <p:cNvPr id="299028" name="Rectangle 20"/>
          <p:cNvSpPr>
            <a:spLocks noChangeArrowheads="1"/>
          </p:cNvSpPr>
          <p:nvPr userDrawn="1"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3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tags" Target="../tags/tag15.xml"/><Relationship Id="rId7" Type="http://schemas.openxmlformats.org/officeDocument/2006/relationships/image" Target="../media/image2.png"/><Relationship Id="rId12" Type="http://schemas.openxmlformats.org/officeDocument/2006/relationships/image" Target="../media/image22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1.png"/><Relationship Id="rId5" Type="http://schemas.openxmlformats.org/officeDocument/2006/relationships/tags" Target="../tags/tag17.xml"/><Relationship Id="rId10" Type="http://schemas.openxmlformats.org/officeDocument/2006/relationships/image" Target="../media/image20.png"/><Relationship Id="rId4" Type="http://schemas.openxmlformats.org/officeDocument/2006/relationships/tags" Target="../tags/tag16.xml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tags" Target="../tags/tag20.xml"/><Relationship Id="rId7" Type="http://schemas.openxmlformats.org/officeDocument/2006/relationships/image" Target="../media/image2.png"/><Relationship Id="rId12" Type="http://schemas.openxmlformats.org/officeDocument/2006/relationships/image" Target="../media/image22.png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1.png"/><Relationship Id="rId5" Type="http://schemas.openxmlformats.org/officeDocument/2006/relationships/tags" Target="../tags/tag22.xml"/><Relationship Id="rId10" Type="http://schemas.openxmlformats.org/officeDocument/2006/relationships/image" Target="../media/image20.png"/><Relationship Id="rId4" Type="http://schemas.openxmlformats.org/officeDocument/2006/relationships/tags" Target="../tags/tag21.xml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6" Type="http://schemas.openxmlformats.org/officeDocument/2006/relationships/image" Target="../media/image2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6" Type="http://schemas.openxmlformats.org/officeDocument/2006/relationships/image" Target="../media/image2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6" Type="http://schemas.openxmlformats.org/officeDocument/2006/relationships/image" Target="../media/image31.png"/><Relationship Id="rId5" Type="http://schemas.openxmlformats.org/officeDocument/2006/relationships/image" Target="../media/image11.png"/><Relationship Id="rId4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7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Relationship Id="rId6" Type="http://schemas.openxmlformats.org/officeDocument/2006/relationships/image" Target="../media/image31.png"/><Relationship Id="rId5" Type="http://schemas.openxmlformats.org/officeDocument/2006/relationships/image" Target="../media/image34.png"/><Relationship Id="rId4" Type="http://schemas.openxmlformats.org/officeDocument/2006/relationships/image" Target="../media/image3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5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5.png"/><Relationship Id="rId4" Type="http://schemas.openxmlformats.org/officeDocument/2006/relationships/image" Target="../media/image56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2.png"/><Relationship Id="rId4" Type="http://schemas.openxmlformats.org/officeDocument/2006/relationships/image" Target="../media/image6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0.xml"/><Relationship Id="rId7" Type="http://schemas.openxmlformats.org/officeDocument/2006/relationships/image" Target="../media/image9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8.png"/><Relationship Id="rId11" Type="http://schemas.openxmlformats.org/officeDocument/2006/relationships/image" Target="../media/image5.png"/><Relationship Id="rId5" Type="http://schemas.openxmlformats.org/officeDocument/2006/relationships/image" Target="../media/image7.png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1297" y="1319143"/>
            <a:ext cx="8220817" cy="1347788"/>
          </a:xfrm>
        </p:spPr>
        <p:txBody>
          <a:bodyPr/>
          <a:lstStyle/>
          <a:p>
            <a:pPr algn="ctr"/>
            <a:r>
              <a:rPr lang="en-US" sz="3800" b="1" u="sng" dirty="0" err="1" smtClean="0">
                <a:solidFill>
                  <a:schemeClr val="folHlink"/>
                </a:solidFill>
                <a:latin typeface="Comic Sans MS" pitchFamily="66" charset="0"/>
              </a:rPr>
              <a:t>RandNLA</a:t>
            </a:r>
            <a:r>
              <a:rPr lang="en-US" sz="3800" b="1" u="sng" dirty="0" smtClean="0">
                <a:solidFill>
                  <a:schemeClr val="folHlink"/>
                </a:solidFill>
                <a:latin typeface="Comic Sans MS" pitchFamily="66" charset="0"/>
              </a:rPr>
              <a:t>:</a:t>
            </a:r>
            <a:r>
              <a:rPr lang="en-US" sz="3800" dirty="0" smtClean="0">
                <a:solidFill>
                  <a:schemeClr val="folHlink"/>
                </a:solidFill>
                <a:latin typeface="Comic Sans MS" pitchFamily="66" charset="0"/>
              </a:rPr>
              <a:t> Randomized </a:t>
            </a:r>
            <a:r>
              <a:rPr lang="en-US" sz="3800" dirty="0">
                <a:solidFill>
                  <a:schemeClr val="folHlink"/>
                </a:solidFill>
                <a:latin typeface="Comic Sans MS" pitchFamily="66" charset="0"/>
              </a:rPr>
              <a:t>Numerical Linear Algebra</a:t>
            </a:r>
          </a:p>
        </p:txBody>
      </p:sp>
      <p:sp>
        <p:nvSpPr>
          <p:cNvPr id="471044" name="Text Box 4"/>
          <p:cNvSpPr txBox="1">
            <a:spLocks noChangeArrowheads="1"/>
          </p:cNvSpPr>
          <p:nvPr/>
        </p:nvSpPr>
        <p:spPr bwMode="auto">
          <a:xfrm>
            <a:off x="2398713" y="5380038"/>
            <a:ext cx="4017962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400">
                <a:latin typeface="Comic Sans MS" pitchFamily="66" charset="0"/>
              </a:rPr>
              <a:t>To access my web page:</a:t>
            </a:r>
            <a:endParaRPr lang="en-US" sz="800">
              <a:latin typeface="Comic Sans MS" pitchFamily="66" charset="0"/>
            </a:endParaRPr>
          </a:p>
        </p:txBody>
      </p:sp>
      <p:sp>
        <p:nvSpPr>
          <p:cNvPr id="471045" name="Text Box 5"/>
          <p:cNvSpPr txBox="1">
            <a:spLocks noChangeArrowheads="1"/>
          </p:cNvSpPr>
          <p:nvPr/>
        </p:nvSpPr>
        <p:spPr bwMode="auto">
          <a:xfrm>
            <a:off x="801688" y="3098800"/>
            <a:ext cx="7202487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>
                <a:effectLst>
                  <a:outerShdw blurRad="38100" dist="38100" dir="2700000" algn="tl">
                    <a:srgbClr val="C0C0C0"/>
                  </a:outerShdw>
                </a:effectLst>
                <a:latin typeface="ArialMT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80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Petros Drineas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8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500">
                <a:latin typeface="Comic Sans MS" pitchFamily="66" charset="0"/>
              </a:rPr>
              <a:t>Rensselaer Polytechnic Institute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500">
                <a:latin typeface="Comic Sans MS" pitchFamily="66" charset="0"/>
              </a:rPr>
              <a:t>Computer Science Department</a:t>
            </a:r>
            <a:endParaRPr lang="en-US" sz="150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150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471046" name="Picture 6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0925" y="5689600"/>
            <a:ext cx="719138" cy="320675"/>
          </a:xfrm>
          <a:prstGeom prst="rect">
            <a:avLst/>
          </a:prstGeom>
          <a:noFill/>
        </p:spPr>
      </p:pic>
      <p:sp>
        <p:nvSpPr>
          <p:cNvPr id="471047" name="Text Box 7"/>
          <p:cNvSpPr txBox="1">
            <a:spLocks noChangeArrowheads="1"/>
          </p:cNvSpPr>
          <p:nvPr/>
        </p:nvSpPr>
        <p:spPr bwMode="auto">
          <a:xfrm>
            <a:off x="4316413" y="5653088"/>
            <a:ext cx="906462" cy="3460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</a:rPr>
              <a:t>drineas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tall &amp; thin matrices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 (full rank)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matrix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n&gt;&gt;d</a:t>
            </a:r>
            <a:r>
              <a:rPr lang="en-US" altLang="en-US" sz="1600" dirty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whose SVD is: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54" y="2383570"/>
            <a:ext cx="4931856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52" y="4294881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246" y="4163545"/>
            <a:ext cx="652794" cy="29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948" y="3737053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6" y="3703600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5498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049" y="4972507"/>
            <a:ext cx="30003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tall &amp; thin matrices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454" y="2383570"/>
            <a:ext cx="4931856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152" y="4294881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246" y="4163545"/>
            <a:ext cx="652794" cy="294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948" y="3737053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6" y="3703600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263049" y="5264032"/>
            <a:ext cx="25283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(Row) Leverage scores: 	(set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to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>
                <a:latin typeface="Comic Sans MS" pitchFamily="66" charset="0"/>
              </a:rPr>
              <a:t>)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836021" y="3714751"/>
            <a:ext cx="1003610" cy="14845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15296" y="4397715"/>
            <a:ext cx="1561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-th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row of 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US" sz="1400" baseline="-25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endParaRPr lang="en-US" sz="1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4839631" y="3852051"/>
            <a:ext cx="609477" cy="72185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 flipH="1">
            <a:off x="4839632" y="4573905"/>
            <a:ext cx="609476" cy="48874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55744" y="6074341"/>
            <a:ext cx="87098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The (row) leverage scores can now be used to sample rows from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to create a sketch.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 (full rank)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matrix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n&gt;&gt;d</a:t>
            </a:r>
            <a:r>
              <a:rPr lang="en-US" altLang="en-US" sz="1600" dirty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whose SVD is: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94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13" y="2615430"/>
            <a:ext cx="7189785" cy="102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short &amp; fat matrices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 (full rank)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n&gt;&gt;d</a:t>
            </a:r>
            <a:r>
              <a:rPr lang="en-US" altLang="en-US" sz="1600" dirty="0" smtClean="0">
                <a:latin typeface="Comic Sans MS" pitchFamily="66" charset="0"/>
              </a:rPr>
              <a:t>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429" y="3462455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308" y="3451304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825" y="3450615"/>
            <a:ext cx="494869" cy="1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269" y="3512191"/>
            <a:ext cx="494869" cy="1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65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799" y="4872343"/>
            <a:ext cx="3570844" cy="92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13" y="2615430"/>
            <a:ext cx="7189785" cy="1024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short &amp; fat matrices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429" y="3462455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308" y="3451304"/>
            <a:ext cx="498320" cy="229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59459" y="5264032"/>
            <a:ext cx="272906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(Column) Leverage scores: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	(set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 </a:t>
            </a:r>
            <a:r>
              <a:rPr lang="en-US" altLang="en-US" sz="1600" dirty="0" smtClean="0">
                <a:latin typeface="Comic Sans MS" pitchFamily="66" charset="0"/>
              </a:rPr>
              <a:t>to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 d</a:t>
            </a:r>
            <a:r>
              <a:rPr lang="en-US" altLang="en-US" sz="1600" dirty="0" smtClean="0">
                <a:latin typeface="Comic Sans MS" pitchFamily="66" charset="0"/>
              </a:rPr>
              <a:t>)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 rot="16200000">
            <a:off x="6855787" y="3043010"/>
            <a:ext cx="1003610" cy="14845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2669" y="4075724"/>
            <a:ext cx="1907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j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column of </a:t>
            </a:r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V</a:t>
            </a:r>
            <a:r>
              <a:rPr lang="en-US" sz="1400" baseline="30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</a:t>
            </a:r>
            <a:r>
              <a:rPr lang="en-US" sz="1400" baseline="30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(or </a:t>
            </a:r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j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row of </a:t>
            </a:r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V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5352585" y="3640182"/>
            <a:ext cx="1930782" cy="64078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>
            <a:off x="5355609" y="4279079"/>
            <a:ext cx="398420" cy="72781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255744" y="6074341"/>
            <a:ext cx="870983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The (column) leverage scores can now be used to sample rows from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to create a sketch.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825" y="3450615"/>
            <a:ext cx="494869" cy="1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269" y="3512191"/>
            <a:ext cx="494869" cy="18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 (full rank)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n&gt;&gt;d</a:t>
            </a:r>
            <a:r>
              <a:rPr lang="en-US" altLang="en-US" sz="1600" dirty="0" smtClean="0">
                <a:latin typeface="Comic Sans MS" pitchFamily="66" charset="0"/>
              </a:rPr>
              <a:t>: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442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general case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an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and let </a:t>
            </a:r>
            <a:r>
              <a:rPr lang="en-US" altLang="en-US" sz="1600" dirty="0" err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baseline="-25000" dirty="0" err="1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be its best rank-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approximation (as computed by the SVD) 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16" name="Picture 4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070" y="4005569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633" y="3984931"/>
            <a:ext cx="525462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70" y="3978581"/>
            <a:ext cx="4587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7" descr="Edittex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08" y="3984931"/>
            <a:ext cx="468312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 descr="Edittex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970" y="2872094"/>
            <a:ext cx="45275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68" y="3211780"/>
            <a:ext cx="6477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06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343070" y="4499470"/>
            <a:ext cx="15614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-th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row of </a:t>
            </a:r>
            <a:r>
              <a:rPr lang="en-US" sz="14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4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4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general case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59459" y="5264032"/>
            <a:ext cx="27290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(Row) Leverage scores:</a:t>
            </a:r>
          </a:p>
        </p:txBody>
      </p:sp>
      <p:pic>
        <p:nvPicPr>
          <p:cNvPr id="16" name="Picture 4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070" y="4005569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5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633" y="3984931"/>
            <a:ext cx="525462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6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70" y="3978581"/>
            <a:ext cx="458788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7" descr="Edittex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008" y="3984931"/>
            <a:ext cx="468312" cy="14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9" descr="Edittex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970" y="2872094"/>
            <a:ext cx="45275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68" y="3211780"/>
            <a:ext cx="6477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53" y="5602586"/>
            <a:ext cx="1809756" cy="857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 Box 3"/>
          <p:cNvSpPr txBox="1">
            <a:spLocks noChangeArrowheads="1"/>
          </p:cNvSpPr>
          <p:nvPr/>
        </p:nvSpPr>
        <p:spPr bwMode="auto">
          <a:xfrm>
            <a:off x="2742461" y="5241730"/>
            <a:ext cx="27290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(Column) Leverage scores: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384" y="5575117"/>
            <a:ext cx="1796276" cy="851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26"/>
          <p:cNvSpPr/>
          <p:nvPr/>
        </p:nvSpPr>
        <p:spPr bwMode="auto">
          <a:xfrm rot="16200000">
            <a:off x="5852516" y="3403382"/>
            <a:ext cx="791612" cy="7422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 rot="10800000">
            <a:off x="3535558" y="3592895"/>
            <a:ext cx="791612" cy="74227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09264" y="4499471"/>
            <a:ext cx="19071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j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-</a:t>
            </a:r>
            <a:r>
              <a:rPr lang="en-US" sz="14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th</a:t>
            </a:r>
            <a:r>
              <a:rPr lang="en-US" sz="1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column of </a:t>
            </a:r>
            <a:r>
              <a:rPr lang="en-US" sz="14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V</a:t>
            </a:r>
            <a:r>
              <a:rPr lang="en-US" sz="1400" baseline="30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T</a:t>
            </a:r>
            <a:endParaRPr lang="en-US" sz="14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flipV="1">
            <a:off x="3036808" y="3667123"/>
            <a:ext cx="867677" cy="88153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 bwMode="auto">
          <a:xfrm flipV="1">
            <a:off x="5471529" y="3836302"/>
            <a:ext cx="739679" cy="732274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 bwMode="auto">
          <a:xfrm flipH="1">
            <a:off x="4295204" y="4807247"/>
            <a:ext cx="1176325" cy="93688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 bwMode="auto">
          <a:xfrm flipH="1">
            <a:off x="1687846" y="4807248"/>
            <a:ext cx="1176325" cy="93688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5661096" y="5372783"/>
            <a:ext cx="35163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The (row/column) leverage scores can now be used to sample rows/columns from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be an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 and let </a:t>
            </a:r>
            <a:r>
              <a:rPr lang="en-US" altLang="en-US" sz="1600" dirty="0" err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baseline="-25000" dirty="0" err="1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be its best rank-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approximation (as computed by the SVD) :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428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16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Other ways to create matrix sketches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580611" name="Text Box 3"/>
          <p:cNvSpPr txBox="1">
            <a:spLocks noChangeArrowheads="1"/>
          </p:cNvSpPr>
          <p:nvPr/>
        </p:nvSpPr>
        <p:spPr bwMode="auto">
          <a:xfrm>
            <a:off x="570259" y="1982172"/>
            <a:ext cx="8164513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Sampling based</a:t>
            </a:r>
            <a:endParaRPr lang="en-US" sz="14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latin typeface="Comic Sans MS" pitchFamily="66" charset="0"/>
              </a:rPr>
              <a:t>Volume sampling: see </a:t>
            </a:r>
            <a:r>
              <a:rPr lang="en-US" sz="1400" b="1" dirty="0" err="1" smtClean="0">
                <a:latin typeface="Comic Sans MS" pitchFamily="66" charset="0"/>
              </a:rPr>
              <a:t>Amit</a:t>
            </a:r>
            <a:r>
              <a:rPr lang="en-US" sz="1400" b="1" dirty="0" smtClean="0">
                <a:latin typeface="Comic Sans MS" pitchFamily="66" charset="0"/>
              </a:rPr>
              <a:t> </a:t>
            </a:r>
            <a:r>
              <a:rPr lang="en-US" sz="1400" b="1" dirty="0" err="1" smtClean="0">
                <a:latin typeface="Comic Sans MS" pitchFamily="66" charset="0"/>
              </a:rPr>
              <a:t>Deshpande’s</a:t>
            </a:r>
            <a:r>
              <a:rPr lang="en-US" sz="1400" b="1" dirty="0" smtClean="0">
                <a:latin typeface="Comic Sans MS" pitchFamily="66" charset="0"/>
              </a:rPr>
              <a:t> talk</a:t>
            </a:r>
            <a:r>
              <a:rPr lang="en-US" sz="1400" dirty="0" smtClean="0">
                <a:latin typeface="Comic Sans MS" pitchFamily="66" charset="0"/>
              </a:rPr>
              <a:t> tomorrow.</a:t>
            </a:r>
            <a:endParaRPr lang="en-US" sz="1400" b="1" u="sng" dirty="0" smtClean="0">
              <a:solidFill>
                <a:schemeClr val="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 Random projections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latin typeface="Comic Sans MS" pitchFamily="66" charset="0"/>
              </a:rPr>
              <a:t> Pre or post-multiply by Gaussian random matrices, random sign matrices, etc.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(Faster) Pre or post-multiply by the sub-sampled </a:t>
            </a:r>
            <a:r>
              <a:rPr lang="en-US" sz="1400" dirty="0" err="1" smtClean="0">
                <a:latin typeface="Comic Sans MS" pitchFamily="66" charset="0"/>
              </a:rPr>
              <a:t>Hadamard</a:t>
            </a:r>
            <a:r>
              <a:rPr lang="en-US" sz="1400" dirty="0" smtClean="0">
                <a:latin typeface="Comic Sans MS" pitchFamily="66" charset="0"/>
              </a:rPr>
              <a:t> Transform.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(</a:t>
            </a:r>
            <a:r>
              <a:rPr lang="en-US" sz="1400" dirty="0" err="1">
                <a:latin typeface="Comic Sans MS" pitchFamily="66" charset="0"/>
              </a:rPr>
              <a:t>S</a:t>
            </a:r>
            <a:r>
              <a:rPr lang="en-US" sz="1400" dirty="0" err="1" smtClean="0">
                <a:latin typeface="Comic Sans MS" pitchFamily="66" charset="0"/>
              </a:rPr>
              <a:t>parsity</a:t>
            </a:r>
            <a:r>
              <a:rPr lang="en-US" sz="1400" dirty="0" smtClean="0">
                <a:latin typeface="Comic Sans MS" pitchFamily="66" charset="0"/>
              </a:rPr>
              <a:t>) Pre- or post-multiply by ultra-sparse matrices (</a:t>
            </a:r>
            <a:r>
              <a:rPr lang="en-US" sz="1400" b="1" dirty="0" smtClean="0">
                <a:latin typeface="Comic Sans MS" pitchFamily="66" charset="0"/>
              </a:rPr>
              <a:t>Michael Mahoney’s talk</a:t>
            </a:r>
            <a:r>
              <a:rPr lang="en-US" sz="1400" dirty="0" smtClean="0">
                <a:latin typeface="Comic Sans MS" pitchFamily="66" charset="0"/>
              </a:rPr>
              <a:t>).</a:t>
            </a:r>
            <a:endParaRPr lang="en-US" sz="14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Deterministic/streaming </a:t>
            </a: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sketches</a:t>
            </a:r>
            <a:endParaRPr lang="en-US" sz="14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latin typeface="Comic Sans MS" pitchFamily="66" charset="0"/>
              </a:rPr>
              <a:t> Select columns/rows </a:t>
            </a:r>
            <a:r>
              <a:rPr lang="en-US" sz="1400" dirty="0" smtClean="0">
                <a:latin typeface="Comic Sans MS" pitchFamily="66" charset="0"/>
              </a:rPr>
              <a:t>deterministically (some ideas in </a:t>
            </a:r>
            <a:r>
              <a:rPr lang="en-US" sz="1400" b="1" dirty="0" smtClean="0">
                <a:latin typeface="Comic Sans MS" pitchFamily="66" charset="0"/>
              </a:rPr>
              <a:t>Nikhil </a:t>
            </a:r>
            <a:r>
              <a:rPr lang="en-US" sz="1400" b="1" dirty="0" err="1" smtClean="0">
                <a:latin typeface="Comic Sans MS" pitchFamily="66" charset="0"/>
              </a:rPr>
              <a:t>Srivastava’s</a:t>
            </a:r>
            <a:r>
              <a:rPr lang="en-US" sz="1400" b="1" dirty="0" smtClean="0">
                <a:latin typeface="Comic Sans MS" pitchFamily="66" charset="0"/>
              </a:rPr>
              <a:t> talk</a:t>
            </a:r>
            <a:r>
              <a:rPr lang="en-US" sz="1400" dirty="0" smtClean="0">
                <a:latin typeface="Comic Sans MS" pitchFamily="66" charset="0"/>
              </a:rPr>
              <a:t> on graph </a:t>
            </a:r>
            <a:r>
              <a:rPr lang="en-US" sz="1400" dirty="0" err="1" smtClean="0">
                <a:latin typeface="Comic Sans MS" pitchFamily="66" charset="0"/>
              </a:rPr>
              <a:t>sparsification</a:t>
            </a:r>
            <a:r>
              <a:rPr lang="en-US" sz="1400" dirty="0" smtClean="0">
                <a:latin typeface="Comic Sans MS" pitchFamily="66" charset="0"/>
              </a:rPr>
              <a:t>).</a:t>
            </a:r>
            <a:endParaRPr lang="en-US" sz="1400" dirty="0">
              <a:latin typeface="Comic Sans MS" pitchFamily="66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latin typeface="Comic Sans MS" pitchFamily="66" charset="0"/>
              </a:rPr>
              <a:t> From item frequencies to matrix sketching (see </a:t>
            </a:r>
            <a:r>
              <a:rPr lang="en-US" sz="1400" b="1" dirty="0" smtClean="0">
                <a:latin typeface="Comic Sans MS" pitchFamily="66" charset="0"/>
              </a:rPr>
              <a:t>Edo Liberty’s talk</a:t>
            </a:r>
            <a:r>
              <a:rPr lang="en-US" sz="1400" dirty="0" smtClean="0">
                <a:latin typeface="Comic Sans MS" pitchFamily="66" charset="0"/>
              </a:rPr>
              <a:t>).</a:t>
            </a:r>
            <a:endParaRPr lang="en-US" sz="14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Element-wise sampling</a:t>
            </a:r>
          </a:p>
          <a:p>
            <a:pPr marL="457200" lvl="2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latin typeface="Comic Sans MS" pitchFamily="66" charset="0"/>
              </a:rPr>
              <a:t> Sample elements with probabilities that depend on the absolute value (squared or not) of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the matrix entries. </a:t>
            </a:r>
          </a:p>
          <a:p>
            <a:pPr marL="457200" lvl="2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Sample elements with respect to an element-wise notion of leverage scores!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b="1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400" b="1" dirty="0" smtClean="0">
                <a:solidFill>
                  <a:schemeClr val="folHlink"/>
                </a:solidFill>
                <a:latin typeface="Comic Sans MS" pitchFamily="66" charset="0"/>
              </a:rPr>
              <a:t>Beyond matrices: tensors </a:t>
            </a:r>
            <a:r>
              <a:rPr lang="en-US" sz="1400" b="1" dirty="0" smtClean="0">
                <a:latin typeface="Comic Sans MS" pitchFamily="66" charset="0"/>
              </a:rPr>
              <a:t>(Ravi </a:t>
            </a:r>
            <a:r>
              <a:rPr lang="en-US" sz="1400" b="1" dirty="0" err="1" smtClean="0">
                <a:latin typeface="Comic Sans MS" pitchFamily="66" charset="0"/>
              </a:rPr>
              <a:t>Kannan’s</a:t>
            </a:r>
            <a:r>
              <a:rPr lang="en-US" sz="1400" b="1" dirty="0" smtClean="0">
                <a:latin typeface="Comic Sans MS" pitchFamily="66" charset="0"/>
              </a:rPr>
              <a:t> talk)</a:t>
            </a:r>
            <a:endParaRPr lang="en-US" sz="14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b="1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4412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17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Element-wise sampling</a:t>
            </a:r>
          </a:p>
        </p:txBody>
      </p:sp>
    </p:spTree>
    <p:extLst>
      <p:ext uri="{BB962C8B-B14F-4D97-AF65-F5344CB8AC3E}">
        <p14:creationId xmlns:p14="http://schemas.microsoft.com/office/powerpoint/2010/main" val="16482262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18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Element-wise sampling</a:t>
            </a:r>
          </a:p>
          <a:p>
            <a:pPr>
              <a:spcBef>
                <a:spcPct val="50000"/>
              </a:spcBef>
            </a:pPr>
            <a:endParaRPr lang="en-US" sz="1400" b="1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400" b="1" u="sng" dirty="0" smtClean="0">
                <a:solidFill>
                  <a:schemeClr val="bg2"/>
                </a:solidFill>
                <a:latin typeface="Comic Sans MS" pitchFamily="66" charset="0"/>
              </a:rPr>
              <a:t>BUT FIRST THINGS FIRST:</a:t>
            </a:r>
          </a:p>
          <a:p>
            <a:pPr>
              <a:spcBef>
                <a:spcPct val="50000"/>
              </a:spcBef>
            </a:pPr>
            <a:endParaRPr lang="en-US" sz="1400" dirty="0" smtClean="0">
              <a:solidFill>
                <a:schemeClr val="bg2"/>
              </a:solidFill>
              <a:latin typeface="Comic Sans MS" pitchFamily="66" charset="0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Why do they work?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chemeClr val="bg2"/>
              </a:solidFill>
              <a:latin typeface="Comic Sans MS" pitchFamily="66" charset="0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How fast can we compute them?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674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759" y="5610712"/>
            <a:ext cx="30003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Why do they work?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3650" y="2056167"/>
            <a:ext cx="81443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ALL proofs that use leverage score sampling use an argument of the following form: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8" r="47968"/>
          <a:stretch/>
        </p:blipFill>
        <p:spPr bwMode="auto">
          <a:xfrm>
            <a:off x="3071926" y="2515221"/>
            <a:ext cx="1048238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73" y="4416025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408895" y="4904879"/>
            <a:ext cx="50178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Sample/rescale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600" dirty="0" smtClean="0">
                <a:latin typeface="Comic Sans MS" pitchFamily="66" charset="0"/>
              </a:rPr>
              <a:t> w.r.t. the leverage scores (use the sampling algorithm of slide 2):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979574" y="3334862"/>
            <a:ext cx="230150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dirty="0" smtClean="0">
                <a:latin typeface="Comic Sans MS" pitchFamily="66" charset="0"/>
              </a:rPr>
              <a:t> is an orthogonal matrix: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 = I</a:t>
            </a:r>
            <a:r>
              <a:rPr lang="en-US" altLang="en-US" sz="1200" baseline="-25000" dirty="0">
                <a:solidFill>
                  <a:schemeClr val="tx2"/>
                </a:solidFill>
                <a:latin typeface="Comic Sans MS" pitchFamily="66" charset="0"/>
              </a:rPr>
              <a:t>d</a:t>
            </a:r>
            <a:endParaRPr lang="en-US" altLang="en-US" sz="1200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978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err="1" smtClean="0">
                <a:solidFill>
                  <a:schemeClr val="folHlink"/>
                </a:solidFill>
                <a:latin typeface="Comic Sans MS" pitchFamily="66" charset="0"/>
              </a:rPr>
              <a:t>RandNLA</a:t>
            </a:r>
            <a:r>
              <a:rPr lang="en-US" altLang="en-US" sz="3200" b="1" dirty="0" smtClean="0">
                <a:solidFill>
                  <a:schemeClr val="folHlink"/>
                </a:solidFill>
                <a:latin typeface="Comic Sans MS" pitchFamily="66" charset="0"/>
              </a:rPr>
              <a:t>: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 “sketch” a matrix by row/column sampling</a:t>
            </a:r>
          </a:p>
        </p:txBody>
      </p:sp>
      <p:pic>
        <p:nvPicPr>
          <p:cNvPr id="10" name="Picture 1033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877" y="6414124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04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5"/>
          <a:stretch/>
        </p:blipFill>
        <p:spPr bwMode="auto">
          <a:xfrm>
            <a:off x="2055019" y="4947041"/>
            <a:ext cx="1624864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 bwMode="auto">
          <a:xfrm>
            <a:off x="4114791" y="5441795"/>
            <a:ext cx="936816" cy="40144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6" name="Picture 1045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13"/>
          <a:stretch/>
        </p:blipFill>
        <p:spPr bwMode="auto">
          <a:xfrm>
            <a:off x="5254582" y="4864522"/>
            <a:ext cx="1645657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496" y="5941962"/>
            <a:ext cx="658815" cy="34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u="sng" dirty="0">
                <a:solidFill>
                  <a:schemeClr val="folHlink"/>
                </a:solidFill>
                <a:latin typeface="Comic Sans MS" pitchFamily="66" charset="0"/>
              </a:rPr>
              <a:t>Sampling </a:t>
            </a:r>
            <a:r>
              <a:rPr lang="en-US" altLang="en-US" sz="1600" b="1" u="sng" dirty="0" smtClean="0">
                <a:solidFill>
                  <a:schemeClr val="folHlink"/>
                </a:solidFill>
                <a:latin typeface="Comic Sans MS" pitchFamily="66" charset="0"/>
              </a:rPr>
              <a:t>algorithm (rows)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Input: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, sampling parameter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Output: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, consisting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endParaRPr lang="en-US" altLang="en-US" sz="1600" dirty="0">
              <a:solidFill>
                <a:schemeClr val="tx2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p</a:t>
            </a:r>
            <a:r>
              <a:rPr lang="en-US" altLang="en-US" sz="1600" baseline="-25000" dirty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baseline="-250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for </a:t>
            </a:r>
            <a:r>
              <a:rPr lang="en-US" altLang="en-US" sz="16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=1…m</a:t>
            </a:r>
            <a:r>
              <a:rPr lang="en-US" altLang="en-US" sz="1600" dirty="0" smtClean="0">
                <a:latin typeface="Comic Sans MS" pitchFamily="66" charset="0"/>
              </a:rPr>
              <a:t> be sampling probabilities summing up to 1;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 smtClean="0">
                <a:latin typeface="Comic Sans MS" pitchFamily="66" charset="0"/>
              </a:rPr>
              <a:t> In </a:t>
            </a:r>
            <a:r>
              <a:rPr lang="en-US" altLang="en-US" sz="1600" dirty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err="1">
                <a:latin typeface="Comic Sans MS" pitchFamily="66" charset="0"/>
              </a:rPr>
              <a:t>i.i.d</a:t>
            </a:r>
            <a:r>
              <a:rPr lang="en-US" altLang="en-US" sz="1600" dirty="0">
                <a:latin typeface="Comic Sans MS" pitchFamily="66" charset="0"/>
              </a:rPr>
              <a:t>. </a:t>
            </a:r>
            <a:r>
              <a:rPr lang="en-US" altLang="en-US" sz="1600" dirty="0" smtClean="0">
                <a:latin typeface="Comic Sans MS" pitchFamily="66" charset="0"/>
              </a:rPr>
              <a:t>trials (with replacement) </a:t>
            </a:r>
            <a:r>
              <a:rPr lang="en-US" altLang="en-US" sz="1600" dirty="0">
                <a:latin typeface="Comic Sans MS" pitchFamily="66" charset="0"/>
              </a:rPr>
              <a:t>pick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</a:t>
            </a:r>
            <a:r>
              <a:rPr lang="en-US" altLang="en-US" sz="1600" dirty="0">
                <a:latin typeface="Comic Sans MS" pitchFamily="66" charset="0"/>
              </a:rPr>
              <a:t>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400" dirty="0" smtClean="0">
                <a:latin typeface="Comic Sans MS" pitchFamily="66" charset="0"/>
              </a:rPr>
              <a:t>(In each </a:t>
            </a:r>
            <a:r>
              <a:rPr lang="en-US" altLang="en-US" sz="1400" dirty="0">
                <a:latin typeface="Comic Sans MS" pitchFamily="66" charset="0"/>
              </a:rPr>
              <a:t>trial the </a:t>
            </a:r>
            <a:r>
              <a:rPr lang="en-US" alt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400" dirty="0" err="1" smtClean="0">
                <a:latin typeface="Comic Sans MS" pitchFamily="66" charset="0"/>
              </a:rPr>
              <a:t>-th</a:t>
            </a:r>
            <a:r>
              <a:rPr lang="en-US" altLang="en-US" sz="1400" dirty="0" smtClean="0">
                <a:latin typeface="Comic Sans MS" pitchFamily="66" charset="0"/>
              </a:rPr>
              <a:t> row </a:t>
            </a:r>
            <a:r>
              <a:rPr lang="en-US" altLang="en-US" sz="1400" dirty="0">
                <a:latin typeface="Comic Sans MS" pitchFamily="66" charset="0"/>
              </a:rPr>
              <a:t>of </a:t>
            </a:r>
            <a:r>
              <a:rPr lang="en-US" altLang="en-US" sz="1400" dirty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400" dirty="0">
                <a:latin typeface="Comic Sans MS" pitchFamily="66" charset="0"/>
              </a:rPr>
              <a:t> is picked with probability </a:t>
            </a:r>
            <a:r>
              <a:rPr lang="en-US" altLang="en-US" sz="1400" dirty="0" smtClean="0">
                <a:solidFill>
                  <a:schemeClr val="folHlink"/>
                </a:solidFill>
                <a:latin typeface="Comic Sans MS" pitchFamily="66" charset="0"/>
              </a:rPr>
              <a:t>p</a:t>
            </a:r>
            <a:r>
              <a:rPr lang="en-US" altLang="en-US" sz="1400" baseline="-25000" dirty="0" smtClean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1400" dirty="0" smtClean="0">
                <a:latin typeface="Comic Sans MS" pitchFamily="66" charset="0"/>
              </a:rPr>
              <a:t>.)</a:t>
            </a:r>
            <a:endParaRPr lang="en-US" altLang="en-US" sz="14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>
                <a:latin typeface="Comic Sans MS" pitchFamily="66" charset="0"/>
              </a:rPr>
              <a:t> Let</a:t>
            </a:r>
            <a:r>
              <a:rPr lang="en-US" altLang="en-US" sz="16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folHlink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>
                <a:latin typeface="Comic Sans MS" pitchFamily="66" charset="0"/>
              </a:rPr>
              <a:t>be the matrix consisting of the </a:t>
            </a:r>
            <a:r>
              <a:rPr lang="en-US" altLang="en-US" sz="1600" dirty="0" smtClean="0">
                <a:latin typeface="Comic Sans MS" pitchFamily="66" charset="0"/>
              </a:rPr>
              <a:t>rows;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400" dirty="0" smtClean="0">
                <a:latin typeface="Comic Sans MS" pitchFamily="66" charset="0"/>
              </a:rPr>
              <a:t>(We rescale the rows of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400" dirty="0" smtClean="0">
                <a:latin typeface="Comic Sans MS" pitchFamily="66" charset="0"/>
              </a:rPr>
              <a:t> prior to including them in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400" dirty="0" smtClean="0">
                <a:latin typeface="Comic Sans MS" pitchFamily="66" charset="0"/>
              </a:rPr>
              <a:t> by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1/(</a:t>
            </a:r>
            <a:r>
              <a:rPr lang="en-US" alt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rp</a:t>
            </a:r>
            <a:r>
              <a:rPr lang="en-US" altLang="en-US" sz="1400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400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altLang="en-US" sz="1400" dirty="0" smtClean="0">
                <a:latin typeface="Comic Sans MS" pitchFamily="66" charset="0"/>
              </a:rPr>
              <a:t>.)</a:t>
            </a:r>
            <a:endParaRPr lang="en-US" altLang="en-US" sz="1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105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759" y="5610712"/>
            <a:ext cx="30003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Why do they work?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8" r="47968"/>
          <a:stretch/>
        </p:blipFill>
        <p:spPr bwMode="auto">
          <a:xfrm>
            <a:off x="3071926" y="2515221"/>
            <a:ext cx="1048238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73" y="4416025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108" y="3084450"/>
            <a:ext cx="1120383" cy="860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61" y="3888860"/>
            <a:ext cx="653276" cy="28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 bwMode="auto">
          <a:xfrm>
            <a:off x="4505204" y="3380210"/>
            <a:ext cx="836229" cy="37432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53650" y="2056167"/>
            <a:ext cx="81443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ALL proofs that use leverage score sampling use an argument of the following form: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979574" y="3334862"/>
            <a:ext cx="230150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dirty="0" smtClean="0">
                <a:latin typeface="Comic Sans MS" pitchFamily="66" charset="0"/>
              </a:rPr>
              <a:t> is an orthogonal matrix: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 = I</a:t>
            </a:r>
            <a:r>
              <a:rPr lang="en-US" altLang="en-US" sz="1200" baseline="-25000" dirty="0">
                <a:solidFill>
                  <a:schemeClr val="tx2"/>
                </a:solidFill>
                <a:latin typeface="Comic Sans MS" pitchFamily="66" charset="0"/>
              </a:rPr>
              <a:t>d</a:t>
            </a:r>
            <a:endParaRPr lang="en-US" altLang="en-US" sz="1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2408895" y="4904879"/>
            <a:ext cx="501782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Sample/rescale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600" dirty="0" smtClean="0">
                <a:latin typeface="Comic Sans MS" pitchFamily="66" charset="0"/>
              </a:rPr>
              <a:t> w.r.t. the leverage scores (use the sampling algorithm of slide 2):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980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359" y="4070597"/>
            <a:ext cx="2000482" cy="52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Why do they work?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8" r="47968"/>
          <a:stretch/>
        </p:blipFill>
        <p:spPr bwMode="auto">
          <a:xfrm>
            <a:off x="3071926" y="2515221"/>
            <a:ext cx="1048238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373" y="4416025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789437" y="4925524"/>
            <a:ext cx="5017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Then, with probability at least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1-δ</a:t>
            </a:r>
            <a:r>
              <a:rPr lang="en-US" altLang="en-US" sz="1600" dirty="0" smtClean="0">
                <a:latin typeface="Comic Sans MS" pitchFamily="66" charset="0"/>
              </a:rPr>
              <a:t>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108" y="3084450"/>
            <a:ext cx="1120383" cy="860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661" y="3888860"/>
            <a:ext cx="653276" cy="282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Arrow 1"/>
          <p:cNvSpPr/>
          <p:nvPr/>
        </p:nvSpPr>
        <p:spPr bwMode="auto">
          <a:xfrm>
            <a:off x="4505204" y="3380210"/>
            <a:ext cx="836229" cy="374328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61" y="5285352"/>
            <a:ext cx="3892447" cy="621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133" y="5952830"/>
            <a:ext cx="3343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98391" y="6041826"/>
            <a:ext cx="31167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It follows that, for all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dirty="0">
                <a:latin typeface="Comic Sans MS" pitchFamily="66" charset="0"/>
              </a:rPr>
              <a:t>: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53650" y="2056167"/>
            <a:ext cx="81443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ALL proofs that use leverage score sampling use an argument of the following form: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979574" y="3334862"/>
            <a:ext cx="230150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dirty="0" smtClean="0">
                <a:latin typeface="Comic Sans MS" pitchFamily="66" charset="0"/>
              </a:rPr>
              <a:t> is an orthogonal matrix: 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</a:t>
            </a:r>
            <a:r>
              <a:rPr lang="en-US" altLang="en-US" sz="1200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altLang="en-US" sz="1200" dirty="0" smtClean="0">
                <a:solidFill>
                  <a:schemeClr val="tx2"/>
                </a:solidFill>
                <a:latin typeface="Comic Sans MS" pitchFamily="66" charset="0"/>
              </a:rPr>
              <a:t>U = I</a:t>
            </a:r>
            <a:r>
              <a:rPr lang="en-US" altLang="en-US" sz="1200" baseline="-25000" dirty="0">
                <a:solidFill>
                  <a:schemeClr val="tx2"/>
                </a:solidFill>
                <a:latin typeface="Comic Sans MS" pitchFamily="66" charset="0"/>
              </a:rPr>
              <a:t>d</a:t>
            </a:r>
            <a:endParaRPr lang="en-US" altLang="en-US" sz="1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072299" y="2745896"/>
            <a:ext cx="250932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Ũ</a:t>
            </a:r>
            <a:r>
              <a:rPr lang="en-US" altLang="en-US" sz="1600" dirty="0" smtClean="0">
                <a:latin typeface="Comic Sans MS" pitchFamily="66" charset="0"/>
              </a:rPr>
              <a:t> is a full-rank matrix!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749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Why do they work?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74337" y="2093114"/>
            <a:ext cx="501782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Recall: with probability at least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1-δ</a:t>
            </a:r>
            <a:r>
              <a:rPr lang="en-US" altLang="en-US" sz="1600" dirty="0" smtClean="0">
                <a:latin typeface="Comic Sans MS" pitchFamily="66" charset="0"/>
              </a:rPr>
              <a:t>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461" y="2452942"/>
            <a:ext cx="3892447" cy="621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133" y="3120420"/>
            <a:ext cx="33432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98391" y="3209416"/>
            <a:ext cx="31167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It follows that, for all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dirty="0">
                <a:latin typeface="Comic Sans MS" pitchFamily="66" charset="0"/>
              </a:rPr>
              <a:t>:</a:t>
            </a: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694676" y="3785554"/>
            <a:ext cx="7824855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dirty="0" smtClean="0">
                <a:latin typeface="Comic Sans MS" pitchFamily="66" charset="0"/>
              </a:rPr>
              <a:t>This implies that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Ũ</a:t>
            </a:r>
            <a:r>
              <a:rPr lang="en-US" altLang="en-US" sz="1600" dirty="0" smtClean="0">
                <a:latin typeface="Comic Sans MS" pitchFamily="66" charset="0"/>
              </a:rPr>
              <a:t> has full rank. 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dirty="0" smtClean="0">
                <a:latin typeface="Comic Sans MS" pitchFamily="66" charset="0"/>
              </a:rPr>
              <a:t>The result follows from randomized matrix multiplication algorithms and a matrix-Bernstein bound.</a:t>
            </a:r>
            <a:endParaRPr lang="en-US" altLang="en-US" sz="1600" dirty="0">
              <a:latin typeface="Comic Sans MS" pitchFamily="66" charset="0"/>
            </a:endParaRPr>
          </a:p>
          <a:p>
            <a:pPr algn="r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200" dirty="0" smtClean="0">
                <a:latin typeface="Comic Sans MS" pitchFamily="66" charset="0"/>
              </a:rPr>
              <a:t>(see the tutorials by </a:t>
            </a:r>
            <a:r>
              <a:rPr lang="en-US" altLang="en-US" sz="1200" dirty="0" err="1" smtClean="0">
                <a:latin typeface="Comic Sans MS" pitchFamily="66" charset="0"/>
              </a:rPr>
              <a:t>Drineas</a:t>
            </a:r>
            <a:r>
              <a:rPr lang="en-US" altLang="en-US" sz="1200" dirty="0" smtClean="0">
                <a:latin typeface="Comic Sans MS" pitchFamily="66" charset="0"/>
              </a:rPr>
              <a:t>, Mahoney, and </a:t>
            </a:r>
            <a:r>
              <a:rPr lang="en-US" altLang="en-US" sz="1200" dirty="0" err="1" smtClean="0">
                <a:latin typeface="Comic Sans MS" pitchFamily="66" charset="0"/>
              </a:rPr>
              <a:t>Tropp</a:t>
            </a:r>
            <a:r>
              <a:rPr lang="en-US" altLang="en-US" sz="1200" dirty="0" smtClean="0">
                <a:latin typeface="Comic Sans MS" pitchFamily="66" charset="0"/>
              </a:rPr>
              <a:t> at the Simons Big Data </a:t>
            </a:r>
            <a:r>
              <a:rPr lang="en-US" altLang="en-US" sz="1200" dirty="0" err="1" smtClean="0">
                <a:latin typeface="Comic Sans MS" pitchFamily="66" charset="0"/>
              </a:rPr>
              <a:t>Bootcamp</a:t>
            </a:r>
            <a:r>
              <a:rPr lang="en-US" altLang="en-US" sz="1200" dirty="0" smtClean="0">
                <a:latin typeface="Comic Sans MS" pitchFamily="66" charset="0"/>
              </a:rPr>
              <a:t>, Sep 2-5, 2013)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dirty="0" smtClean="0">
                <a:latin typeface="Comic Sans MS" pitchFamily="66" charset="0"/>
              </a:rPr>
              <a:t>These bounds allow us to manipulate the pseudo-inverse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Ũ</a:t>
            </a:r>
            <a:r>
              <a:rPr lang="en-US" altLang="en-US" sz="1600" dirty="0" smtClean="0">
                <a:latin typeface="Comic Sans MS" pitchFamily="66" charset="0"/>
              </a:rPr>
              <a:t> and products of </a:t>
            </a:r>
            <a:r>
              <a:rPr lang="en-US" altLang="en-US" sz="1600" dirty="0">
                <a:solidFill>
                  <a:schemeClr val="tx2"/>
                </a:solidFill>
                <a:latin typeface="Comic Sans MS" pitchFamily="66" charset="0"/>
              </a:rPr>
              <a:t>Ũ</a:t>
            </a:r>
            <a:r>
              <a:rPr lang="en-US" altLang="en-US" sz="1600" dirty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with other matrices.</a:t>
            </a:r>
          </a:p>
        </p:txBody>
      </p:sp>
    </p:spTree>
    <p:extLst>
      <p:ext uri="{BB962C8B-B14F-4D97-AF65-F5344CB8AC3E}">
        <p14:creationId xmlns:p14="http://schemas.microsoft.com/office/powerpoint/2010/main" val="2733754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Computing leverage scores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3318" y="2093114"/>
            <a:ext cx="812923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Trivial:</a:t>
            </a:r>
            <a:r>
              <a:rPr lang="en-US" altLang="en-US" sz="1600" dirty="0" smtClean="0">
                <a:latin typeface="Comic Sans MS" pitchFamily="66" charset="0"/>
              </a:rPr>
              <a:t> via the Singular Value Decomposition 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O(nd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time for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matrices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n&gt;d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O(min{m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n,mn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})</a:t>
            </a:r>
            <a:r>
              <a:rPr lang="en-US" altLang="en-US" sz="1600" dirty="0" smtClean="0">
                <a:latin typeface="Comic Sans MS" pitchFamily="66" charset="0"/>
              </a:rPr>
              <a:t> time for general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matrices.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20755" y="3293708"/>
            <a:ext cx="8129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Non-trivial:</a:t>
            </a:r>
            <a:r>
              <a:rPr lang="en-US" altLang="en-US" sz="1600" dirty="0" smtClean="0">
                <a:latin typeface="Comic Sans MS" pitchFamily="66" charset="0"/>
              </a:rPr>
              <a:t> relative error 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(1+</a:t>
            </a:r>
            <a:r>
              <a:rPr lang="el-GR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approximations for all leverage scores.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600" dirty="0">
                <a:latin typeface="Comic Sans MS" pitchFamily="66" charset="0"/>
              </a:rPr>
              <a:t>T</a:t>
            </a:r>
            <a:r>
              <a:rPr lang="en-US" altLang="en-US" sz="1600" dirty="0" smtClean="0">
                <a:latin typeface="Comic Sans MS" pitchFamily="66" charset="0"/>
              </a:rPr>
              <a:t>all &amp; thin matrices (short &amp; fat are similar):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44"/>
          <a:stretch/>
        </p:blipFill>
        <p:spPr bwMode="auto">
          <a:xfrm>
            <a:off x="1094792" y="4105645"/>
            <a:ext cx="1294936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92" y="6016956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88527" y="4165277"/>
            <a:ext cx="575403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Approximating leverage scores:</a:t>
            </a:r>
            <a:endParaRPr lang="en-US" sz="16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Pre-multiply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 by – say – the subsampled Randomized </a:t>
            </a:r>
            <a:r>
              <a:rPr lang="en-US" sz="1600" dirty="0" err="1" smtClean="0">
                <a:latin typeface="Comic Sans MS" pitchFamily="66" charset="0"/>
              </a:rPr>
              <a:t>Hadamard</a:t>
            </a:r>
            <a:r>
              <a:rPr lang="en-US" sz="1600" dirty="0" smtClean="0">
                <a:latin typeface="Comic Sans MS" pitchFamily="66" charset="0"/>
              </a:rPr>
              <a:t> Transform matrix (an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s</a:t>
            </a:r>
            <a:r>
              <a:rPr lang="en-US" sz="1600" dirty="0" smtClean="0">
                <a:latin typeface="Comic Sans MS" pitchFamily="66" charset="0"/>
              </a:rPr>
              <a:t>-by-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matrix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P</a:t>
            </a:r>
            <a:r>
              <a:rPr lang="en-US" sz="1600" dirty="0" smtClean="0">
                <a:latin typeface="Comic Sans MS" pitchFamily="66" charset="0"/>
              </a:rPr>
              <a:t>).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Compute the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QR</a:t>
            </a:r>
            <a:r>
              <a:rPr lang="en-US" sz="1600" dirty="0" smtClean="0">
                <a:latin typeface="Comic Sans MS" pitchFamily="66" charset="0"/>
              </a:rPr>
              <a:t> decomposition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PA = QR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>
                <a:latin typeface="Comic Sans MS" pitchFamily="66" charset="0"/>
              </a:rPr>
              <a:t>E</a:t>
            </a:r>
            <a:r>
              <a:rPr lang="en-US" sz="1600" dirty="0" smtClean="0">
                <a:latin typeface="Comic Sans MS" pitchFamily="66" charset="0"/>
              </a:rPr>
              <a:t>stimate the lengths of the rows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AR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-1</a:t>
            </a:r>
            <a:r>
              <a:rPr lang="en-US" sz="1600" dirty="0" smtClean="0">
                <a:latin typeface="Comic Sans MS" pitchFamily="66" charset="0"/>
              </a:rPr>
              <a:t> (another random projection is used for speed)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5674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Computing leverage scores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3318" y="2093114"/>
            <a:ext cx="812923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Trivial:</a:t>
            </a:r>
            <a:r>
              <a:rPr lang="en-US" altLang="en-US" sz="1600" dirty="0" smtClean="0">
                <a:latin typeface="Comic Sans MS" pitchFamily="66" charset="0"/>
              </a:rPr>
              <a:t> via the Singular Value Decomposition 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O(nd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time for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matrices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n&gt;d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O(min{m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n,mn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})</a:t>
            </a:r>
            <a:r>
              <a:rPr lang="en-US" altLang="en-US" sz="1600" dirty="0" smtClean="0">
                <a:latin typeface="Comic Sans MS" pitchFamily="66" charset="0"/>
              </a:rPr>
              <a:t> time for general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matrices.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20755" y="3293708"/>
            <a:ext cx="8129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Non-trivial:</a:t>
            </a:r>
            <a:r>
              <a:rPr lang="en-US" altLang="en-US" sz="1600" dirty="0" smtClean="0">
                <a:latin typeface="Comic Sans MS" pitchFamily="66" charset="0"/>
              </a:rPr>
              <a:t> relative error 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(1+</a:t>
            </a:r>
            <a:r>
              <a:rPr lang="el-GR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approximations for all leverage scores.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600" dirty="0">
                <a:latin typeface="Comic Sans MS" pitchFamily="66" charset="0"/>
              </a:rPr>
              <a:t>T</a:t>
            </a:r>
            <a:r>
              <a:rPr lang="en-US" altLang="en-US" sz="1600" dirty="0" smtClean="0">
                <a:latin typeface="Comic Sans MS" pitchFamily="66" charset="0"/>
              </a:rPr>
              <a:t>all &amp; thin matrices (short &amp; fat are similar):</a:t>
            </a:r>
            <a:endParaRPr lang="en-US" altLang="en-US" sz="1600" dirty="0">
              <a:latin typeface="Comic Sans MS" pitchFamily="66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44"/>
          <a:stretch/>
        </p:blipFill>
        <p:spPr bwMode="auto">
          <a:xfrm>
            <a:off x="1094792" y="4105645"/>
            <a:ext cx="1294936" cy="1998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92" y="6016956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988527" y="4455203"/>
            <a:ext cx="575403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Running time:</a:t>
            </a:r>
            <a:endParaRPr lang="en-US" sz="1600" b="1" dirty="0">
              <a:latin typeface="Comic Sans MS" pitchFamily="66" charset="0"/>
            </a:endParaRPr>
          </a:p>
          <a:p>
            <a:pPr marL="0" indent="0"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It suffices to set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s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 = O(d</a:t>
            </a:r>
            <a:r>
              <a:rPr lang="el-GR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-1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 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polylog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(n/</a:t>
            </a:r>
            <a:r>
              <a:rPr lang="el-GR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))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 marL="0" indent="0"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Overall running time is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O(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nd</a:t>
            </a:r>
            <a:r>
              <a:rPr lang="el-GR" sz="1600" dirty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-1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 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polylog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(n/</a:t>
            </a:r>
            <a:r>
              <a:rPr lang="el-GR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))</a:t>
            </a:r>
            <a:r>
              <a:rPr lang="en-US" sz="1600" dirty="0" smtClean="0">
                <a:latin typeface="Comic Sans MS" pitchFamily="66" charset="0"/>
              </a:rPr>
              <a:t>.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033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Computing leverage scores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3318" y="2093114"/>
            <a:ext cx="812923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Trivial:</a:t>
            </a:r>
            <a:r>
              <a:rPr lang="en-US" altLang="en-US" sz="1600" dirty="0" smtClean="0">
                <a:latin typeface="Comic Sans MS" pitchFamily="66" charset="0"/>
              </a:rPr>
              <a:t> via the Singular Value Decomposition 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O(nd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time for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matrices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n&gt;d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O(min{m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n,mn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})</a:t>
            </a:r>
            <a:r>
              <a:rPr lang="en-US" altLang="en-US" sz="1600" dirty="0" smtClean="0">
                <a:latin typeface="Comic Sans MS" pitchFamily="66" charset="0"/>
              </a:rPr>
              <a:t> time for general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matrices.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20755" y="3293708"/>
            <a:ext cx="8129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Non-trivial:</a:t>
            </a:r>
            <a:r>
              <a:rPr lang="en-US" altLang="en-US" sz="1600" dirty="0" smtClean="0">
                <a:latin typeface="Comic Sans MS" pitchFamily="66" charset="0"/>
              </a:rPr>
              <a:t> relative error 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(1+</a:t>
            </a:r>
            <a:r>
              <a:rPr lang="el-GR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approximations for all leverage scores.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600" dirty="0"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-by-n matrices: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43561" y="4009163"/>
            <a:ext cx="5898996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Caution:</a:t>
            </a:r>
            <a:endParaRPr lang="en-US" sz="1600" b="1" dirty="0">
              <a:latin typeface="Comic Sans MS" pitchFamily="66" charset="0"/>
            </a:endParaRPr>
          </a:p>
          <a:p>
            <a:pPr marL="0" indent="0"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A direct formulation of the problem is ill-posed.</a:t>
            </a:r>
          </a:p>
          <a:p>
            <a:pPr marL="0" indent="0"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(The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k</a:t>
            </a:r>
            <a:r>
              <a:rPr lang="en-US" sz="1400" dirty="0" smtClean="0">
                <a:latin typeface="Comic Sans MS" pitchFamily="66" charset="0"/>
              </a:rPr>
              <a:t> and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(k+1)</a:t>
            </a:r>
            <a:r>
              <a:rPr lang="en-US" sz="1400" dirty="0" smtClean="0">
                <a:latin typeface="Comic Sans MS" pitchFamily="66" charset="0"/>
              </a:rPr>
              <a:t>-</a:t>
            </a:r>
            <a:r>
              <a:rPr lang="en-US" sz="1400" dirty="0" err="1" smtClean="0">
                <a:latin typeface="Comic Sans MS" pitchFamily="66" charset="0"/>
              </a:rPr>
              <a:t>st</a:t>
            </a:r>
            <a:r>
              <a:rPr lang="en-US" sz="1400" dirty="0" smtClean="0">
                <a:latin typeface="Comic Sans MS" pitchFamily="66" charset="0"/>
              </a:rPr>
              <a:t> singular values could be very close estimating the corresponding singular vectors could result in a “swap”.)</a:t>
            </a:r>
          </a:p>
          <a:p>
            <a:pPr marL="0" indent="0"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A robust objective is to estimate the leverage scores of some rank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k</a:t>
            </a:r>
            <a:r>
              <a:rPr lang="en-US" sz="1600" dirty="0" smtClean="0">
                <a:latin typeface="Comic Sans MS" pitchFamily="66" charset="0"/>
              </a:rPr>
              <a:t> matrix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X</a:t>
            </a:r>
            <a:r>
              <a:rPr lang="en-US" sz="1600" dirty="0" smtClean="0">
                <a:latin typeface="Comic Sans MS" pitchFamily="66" charset="0"/>
              </a:rPr>
              <a:t> that is “close” to the best rank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k </a:t>
            </a:r>
            <a:r>
              <a:rPr lang="en-US" sz="1600" dirty="0" smtClean="0">
                <a:latin typeface="Comic Sans MS" pitchFamily="66" charset="0"/>
              </a:rPr>
              <a:t>approximation to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 marL="0" indent="0"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(see </a:t>
            </a:r>
            <a:r>
              <a:rPr lang="en-US" sz="1400" dirty="0" err="1" smtClean="0">
                <a:latin typeface="Comic Sans MS" pitchFamily="66" charset="0"/>
              </a:rPr>
              <a:t>Drineas</a:t>
            </a:r>
            <a:r>
              <a:rPr lang="en-US" sz="1400" dirty="0" smtClean="0">
                <a:latin typeface="Comic Sans MS" pitchFamily="66" charset="0"/>
              </a:rPr>
              <a:t> et al. (2012) ICML and JMLR for details)</a:t>
            </a:r>
            <a:endParaRPr lang="en-US" sz="1400" dirty="0">
              <a:latin typeface="Comic Sans MS" pitchFamily="66" charset="0"/>
            </a:endParaRPr>
          </a:p>
        </p:txBody>
      </p:sp>
      <p:pic>
        <p:nvPicPr>
          <p:cNvPr id="8" name="Picture 1033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388" y="5888833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4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5"/>
          <a:stretch/>
        </p:blipFill>
        <p:spPr bwMode="auto">
          <a:xfrm>
            <a:off x="899530" y="4421750"/>
            <a:ext cx="1624864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7208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037062" y="617538"/>
            <a:ext cx="825190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Computing leverage scores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613318" y="2093114"/>
            <a:ext cx="812923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Trivial:</a:t>
            </a:r>
            <a:r>
              <a:rPr lang="en-US" altLang="en-US" sz="1600" dirty="0" smtClean="0">
                <a:latin typeface="Comic Sans MS" pitchFamily="66" charset="0"/>
              </a:rPr>
              <a:t> via the Singular Value Decomposition 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O(nd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time for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d</a:t>
            </a:r>
            <a:r>
              <a:rPr lang="en-US" altLang="en-US" sz="1600" dirty="0" smtClean="0">
                <a:latin typeface="Comic Sans MS" pitchFamily="66" charset="0"/>
              </a:rPr>
              <a:t> matrices with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n&gt;d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O(min{m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n,mn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2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})</a:t>
            </a:r>
            <a:r>
              <a:rPr lang="en-US" altLang="en-US" sz="1600" dirty="0" smtClean="0">
                <a:latin typeface="Comic Sans MS" pitchFamily="66" charset="0"/>
              </a:rPr>
              <a:t> time for general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matrices.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20755" y="3293708"/>
            <a:ext cx="812923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600" b="1" u="sng" dirty="0" smtClean="0">
                <a:latin typeface="Comic Sans MS" pitchFamily="66" charset="0"/>
              </a:rPr>
              <a:t>Non-trivial:</a:t>
            </a:r>
            <a:r>
              <a:rPr lang="en-US" altLang="en-US" sz="1600" dirty="0" smtClean="0">
                <a:latin typeface="Comic Sans MS" pitchFamily="66" charset="0"/>
              </a:rPr>
              <a:t> relative error 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(1+</a:t>
            </a:r>
            <a:r>
              <a:rPr lang="el-GR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altLang="en-US" sz="1600" dirty="0" smtClean="0">
                <a:latin typeface="Comic Sans MS" pitchFamily="66" charset="0"/>
              </a:rPr>
              <a:t> approximations for all leverage scores.</a:t>
            </a:r>
          </a:p>
          <a:p>
            <a:pPr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600" dirty="0"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-by-n matrices: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4712" y="4243334"/>
            <a:ext cx="614432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Algorithm:</a:t>
            </a:r>
            <a:endParaRPr lang="en-US" sz="1600" b="1" dirty="0">
              <a:latin typeface="Comic Sans MS" pitchFamily="66" charset="0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omic Sans MS" pitchFamily="66" charset="0"/>
              </a:rPr>
              <a:t>Approximate the top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k</a:t>
            </a:r>
            <a:r>
              <a:rPr lang="en-US" sz="1600" dirty="0" smtClean="0">
                <a:latin typeface="Comic Sans MS" pitchFamily="66" charset="0"/>
              </a:rPr>
              <a:t> left (or right) singular vectors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omic Sans MS" pitchFamily="66" charset="0"/>
              </a:rPr>
              <a:t>Use the approximations to estimate the leverage scores. </a:t>
            </a:r>
          </a:p>
          <a:p>
            <a:pPr marL="0" indent="0">
              <a:spcBef>
                <a:spcPct val="50000"/>
              </a:spcBef>
            </a:pPr>
            <a:endParaRPr lang="en-US" sz="1600" dirty="0" smtClean="0">
              <a:latin typeface="Comic Sans MS" pitchFamily="66" charset="0"/>
            </a:endParaRPr>
          </a:p>
          <a:p>
            <a:pPr marL="0" indent="0"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Overall running time is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r =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O(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ndk</a:t>
            </a:r>
            <a:r>
              <a:rPr lang="el-GR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-1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 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polylog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(n/</a:t>
            </a:r>
            <a:r>
              <a:rPr lang="el-GR" sz="1600" dirty="0" smtClean="0">
                <a:solidFill>
                  <a:srgbClr val="0A2A90"/>
                </a:solidFill>
                <a:latin typeface="Comic Sans MS" pitchFamily="66" charset="0"/>
              </a:rPr>
              <a:t>ε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))</a:t>
            </a:r>
            <a:r>
              <a:rPr lang="en-US" sz="1600" dirty="0" smtClean="0">
                <a:latin typeface="Comic Sans MS" pitchFamily="66" charset="0"/>
              </a:rPr>
              <a:t>.</a:t>
            </a:r>
            <a:endParaRPr lang="en-US" sz="1600" dirty="0">
              <a:latin typeface="Comic Sans MS" pitchFamily="66" charset="0"/>
            </a:endParaRPr>
          </a:p>
        </p:txBody>
      </p:sp>
      <p:pic>
        <p:nvPicPr>
          <p:cNvPr id="8" name="Picture 1033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388" y="5888833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4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5"/>
          <a:stretch/>
        </p:blipFill>
        <p:spPr bwMode="auto">
          <a:xfrm>
            <a:off x="899530" y="4421750"/>
            <a:ext cx="1624864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41527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27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rgbClr val="C0C0C0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Element-wise sampling</a:t>
            </a:r>
          </a:p>
        </p:txBody>
      </p:sp>
    </p:spTree>
    <p:extLst>
      <p:ext uri="{BB962C8B-B14F-4D97-AF65-F5344CB8AC3E}">
        <p14:creationId xmlns:p14="http://schemas.microsoft.com/office/powerpoint/2010/main" val="1490019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037" y="1824250"/>
            <a:ext cx="2685453" cy="2071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Least-squares problems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775171" name="Text Box 3"/>
          <p:cNvSpPr txBox="1">
            <a:spLocks noChangeArrowheads="1"/>
          </p:cNvSpPr>
          <p:nvPr/>
        </p:nvSpPr>
        <p:spPr bwMode="auto">
          <a:xfrm>
            <a:off x="442912" y="4149725"/>
            <a:ext cx="841063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We are interested in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over-constrained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least-squares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problems</a:t>
            </a:r>
            <a:r>
              <a:rPr lang="en-US" sz="1600" dirty="0">
                <a:latin typeface="Comic Sans MS" pitchFamily="66" charset="0"/>
              </a:rPr>
              <a:t>, </a:t>
            </a:r>
            <a:r>
              <a:rPr lang="en-US" sz="1600" i="1" dirty="0">
                <a:latin typeface="Comic Sans MS" pitchFamily="66" charset="0"/>
              </a:rPr>
              <a:t>n &gt;&gt; d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	(Under-constrained problems: see </a:t>
            </a:r>
            <a:r>
              <a:rPr lang="en-US" sz="1400" dirty="0" err="1" smtClean="0">
                <a:latin typeface="Comic Sans MS" pitchFamily="66" charset="0"/>
              </a:rPr>
              <a:t>Tygert</a:t>
            </a:r>
            <a:r>
              <a:rPr lang="en-US" sz="1400" dirty="0" smtClean="0">
                <a:latin typeface="Comic Sans MS" pitchFamily="66" charset="0"/>
              </a:rPr>
              <a:t> 2009 and </a:t>
            </a:r>
            <a:r>
              <a:rPr lang="en-US" sz="1400" dirty="0" err="1" smtClean="0">
                <a:latin typeface="Comic Sans MS" pitchFamily="66" charset="0"/>
              </a:rPr>
              <a:t>Drineas</a:t>
            </a:r>
            <a:r>
              <a:rPr lang="en-US" sz="1400" dirty="0" smtClean="0">
                <a:latin typeface="Comic Sans MS" pitchFamily="66" charset="0"/>
              </a:rPr>
              <a:t> et al. (2012) JMLR)  </a:t>
            </a:r>
            <a:endParaRPr lang="en-US" sz="14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8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Typically</a:t>
            </a:r>
            <a:r>
              <a:rPr lang="en-US" sz="1600" dirty="0">
                <a:latin typeface="Comic Sans MS" pitchFamily="66" charset="0"/>
              </a:rPr>
              <a:t>, there is no </a:t>
            </a:r>
            <a:r>
              <a:rPr lang="en-US" sz="1600" dirty="0" err="1" smtClean="0">
                <a:solidFill>
                  <a:schemeClr val="folHlink"/>
                </a:solidFill>
                <a:latin typeface="Comic Sans MS" pitchFamily="66" charset="0"/>
              </a:rPr>
              <a:t>x</a:t>
            </a:r>
            <a:r>
              <a:rPr lang="en-US" sz="1600" baseline="-25000" dirty="0" err="1" smtClean="0">
                <a:solidFill>
                  <a:schemeClr val="folHlink"/>
                </a:solidFill>
                <a:latin typeface="Comic Sans MS" pitchFamily="66" charset="0"/>
              </a:rPr>
              <a:t>opt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>
                <a:latin typeface="Comic Sans MS" pitchFamily="66" charset="0"/>
              </a:rPr>
              <a:t>such that </a:t>
            </a:r>
            <a:r>
              <a:rPr lang="en-US" sz="1600" dirty="0" err="1" smtClean="0">
                <a:solidFill>
                  <a:schemeClr val="folHlink"/>
                </a:solidFill>
                <a:latin typeface="Comic Sans MS" pitchFamily="66" charset="0"/>
              </a:rPr>
              <a:t>Ax</a:t>
            </a:r>
            <a:r>
              <a:rPr lang="en-US" sz="1600" baseline="-25000" dirty="0" err="1" smtClean="0">
                <a:solidFill>
                  <a:schemeClr val="folHlink"/>
                </a:solidFill>
                <a:latin typeface="Comic Sans MS" pitchFamily="66" charset="0"/>
              </a:rPr>
              <a:t>opt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= b</a:t>
            </a:r>
            <a:r>
              <a:rPr lang="en-US" sz="16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Want </a:t>
            </a:r>
            <a:r>
              <a:rPr lang="en-US" sz="1600" dirty="0">
                <a:latin typeface="Comic Sans MS" pitchFamily="66" charset="0"/>
              </a:rPr>
              <a:t>to find the “best” </a:t>
            </a:r>
            <a:r>
              <a:rPr lang="en-US" sz="1600" dirty="0" err="1" smtClean="0">
                <a:solidFill>
                  <a:schemeClr val="folHlink"/>
                </a:solidFill>
                <a:latin typeface="Comic Sans MS" pitchFamily="66" charset="0"/>
              </a:rPr>
              <a:t>x</a:t>
            </a:r>
            <a:r>
              <a:rPr lang="en-US" sz="1600" baseline="-25000" dirty="0" err="1" smtClean="0">
                <a:solidFill>
                  <a:schemeClr val="folHlink"/>
                </a:solidFill>
                <a:latin typeface="Comic Sans MS" pitchFamily="66" charset="0"/>
              </a:rPr>
              <a:t>opt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>
                <a:latin typeface="Comic Sans MS" pitchFamily="66" charset="0"/>
              </a:rPr>
              <a:t>such that </a:t>
            </a:r>
            <a:r>
              <a:rPr lang="en-US" sz="1600" dirty="0" err="1" smtClean="0">
                <a:solidFill>
                  <a:schemeClr val="folHlink"/>
                </a:solidFill>
                <a:latin typeface="Comic Sans MS" pitchFamily="66" charset="0"/>
              </a:rPr>
              <a:t>Ax</a:t>
            </a:r>
            <a:r>
              <a:rPr lang="en-US" sz="1600" baseline="-25000" dirty="0" err="1" smtClean="0">
                <a:solidFill>
                  <a:schemeClr val="folHlink"/>
                </a:solidFill>
                <a:latin typeface="Comic Sans MS" pitchFamily="66" charset="0"/>
              </a:rPr>
              <a:t>opt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≈ b</a:t>
            </a:r>
            <a:r>
              <a:rPr lang="en-US" sz="1600" dirty="0" smtClean="0">
                <a:latin typeface="Comic Sans MS" pitchFamily="66" charset="0"/>
              </a:rPr>
              <a:t>.</a:t>
            </a:r>
            <a:endParaRPr lang="en-US" sz="1800" dirty="0">
              <a:latin typeface="Comic Sans MS" pitchFamily="66" charset="0"/>
            </a:endParaRPr>
          </a:p>
        </p:txBody>
      </p:sp>
      <p:sp>
        <p:nvSpPr>
          <p:cNvPr id="775173" name="AutoShape 5"/>
          <p:cNvSpPr>
            <a:spLocks noChangeArrowheads="1"/>
          </p:cNvSpPr>
          <p:nvPr/>
        </p:nvSpPr>
        <p:spPr bwMode="auto">
          <a:xfrm>
            <a:off x="4943432" y="2754313"/>
            <a:ext cx="598721" cy="211137"/>
          </a:xfrm>
          <a:prstGeom prst="rightArrow">
            <a:avLst>
              <a:gd name="adj1" fmla="val 50000"/>
              <a:gd name="adj2" fmla="val 41542"/>
            </a:avLst>
          </a:prstGeom>
          <a:solidFill>
            <a:schemeClr val="folHlink"/>
          </a:solidFill>
          <a:ln w="635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7517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1731" y="3795636"/>
            <a:ext cx="1323975" cy="17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07" y="2607584"/>
            <a:ext cx="4562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20928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23" name="Text Box 7"/>
          <p:cNvSpPr txBox="1">
            <a:spLocks noChangeArrowheads="1"/>
          </p:cNvSpPr>
          <p:nvPr/>
        </p:nvSpPr>
        <p:spPr bwMode="auto">
          <a:xfrm>
            <a:off x="6364481" y="2845031"/>
            <a:ext cx="22621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>
                <a:solidFill>
                  <a:schemeClr val="bg2"/>
                </a:solidFill>
                <a:latin typeface="Comic Sans MS" pitchFamily="66" charset="0"/>
              </a:rPr>
              <a:t>Projection of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200" dirty="0">
                <a:solidFill>
                  <a:schemeClr val="bg2"/>
                </a:solidFill>
                <a:latin typeface="Comic Sans MS" pitchFamily="66" charset="0"/>
              </a:rPr>
              <a:t> on the subspace spanned by the columns of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856" y="4174188"/>
            <a:ext cx="1290869" cy="400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folHlink"/>
                </a:solidFill>
                <a:latin typeface="Comic Sans MS" pitchFamily="66" charset="0"/>
              </a:rPr>
              <a:t>Exact solution to L</a:t>
            </a:r>
            <a:r>
              <a:rPr lang="en-US" sz="3200" baseline="-2500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en-US" sz="3200">
                <a:solidFill>
                  <a:schemeClr val="folHlink"/>
                </a:solidFill>
                <a:latin typeface="Comic Sans MS" pitchFamily="66" charset="0"/>
              </a:rPr>
              <a:t> regression</a:t>
            </a:r>
          </a:p>
        </p:txBody>
      </p:sp>
      <p:sp>
        <p:nvSpPr>
          <p:cNvPr id="777219" name="Text Box 3"/>
          <p:cNvSpPr txBox="1">
            <a:spLocks noChangeArrowheads="1"/>
          </p:cNvSpPr>
          <p:nvPr/>
        </p:nvSpPr>
        <p:spPr bwMode="auto">
          <a:xfrm>
            <a:off x="347663" y="2149475"/>
            <a:ext cx="5308600" cy="453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u="sng" dirty="0" err="1">
                <a:solidFill>
                  <a:schemeClr val="bg2"/>
                </a:solidFill>
                <a:latin typeface="Comic Sans MS" pitchFamily="66" charset="0"/>
              </a:rPr>
              <a:t>Cholesky</a:t>
            </a:r>
            <a:r>
              <a:rPr lang="en-US" sz="1600" u="sng" dirty="0">
                <a:solidFill>
                  <a:schemeClr val="bg2"/>
                </a:solidFill>
                <a:latin typeface="Comic Sans MS" pitchFamily="66" charset="0"/>
              </a:rPr>
              <a:t> Decomposition: 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If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200" dirty="0">
                <a:latin typeface="Comic Sans MS" pitchFamily="66" charset="0"/>
              </a:rPr>
              <a:t> is full rank and well-conditioned, 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decompose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200" baseline="30000" dirty="0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 = R</a:t>
            </a:r>
            <a:r>
              <a:rPr lang="en-US" sz="1200" baseline="30000" dirty="0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200" dirty="0">
                <a:latin typeface="Comic Sans MS" pitchFamily="66" charset="0"/>
              </a:rPr>
              <a:t>, where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200" dirty="0">
                <a:latin typeface="Comic Sans MS" pitchFamily="66" charset="0"/>
              </a:rPr>
              <a:t> is upper triangular, and 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solve the normal equations: 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200" baseline="30000" dirty="0" err="1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Rx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 = 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200" baseline="30000" dirty="0" err="1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2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18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600" u="sng" dirty="0">
                <a:solidFill>
                  <a:schemeClr val="bg2"/>
                </a:solidFill>
                <a:latin typeface="Comic Sans MS" pitchFamily="66" charset="0"/>
              </a:rPr>
              <a:t>QR Decomposition: 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Slower but numerically stable, esp. if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200" dirty="0">
                <a:latin typeface="Comic Sans MS" pitchFamily="66" charset="0"/>
              </a:rPr>
              <a:t> is rank-deficient.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Write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 = QR</a:t>
            </a:r>
            <a:r>
              <a:rPr lang="en-US" sz="1200" dirty="0">
                <a:latin typeface="Comic Sans MS" pitchFamily="66" charset="0"/>
              </a:rPr>
              <a:t>, and solve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Rx = 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Q</a:t>
            </a:r>
            <a:r>
              <a:rPr lang="en-US" sz="1200" baseline="30000" dirty="0" err="1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200" dirty="0" err="1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200" dirty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18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600" u="sng" dirty="0">
                <a:solidFill>
                  <a:schemeClr val="bg2"/>
                </a:solidFill>
                <a:latin typeface="Comic Sans MS" pitchFamily="66" charset="0"/>
              </a:rPr>
              <a:t>Singular Value Decomposition: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Most expensive, but best if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200" dirty="0">
                <a:latin typeface="Comic Sans MS" pitchFamily="66" charset="0"/>
              </a:rPr>
              <a:t> is very ill-conditioned.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latin typeface="Comic Sans MS" pitchFamily="66" charset="0"/>
              </a:rPr>
              <a:t>	Write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 = U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V</a:t>
            </a:r>
            <a:r>
              <a:rPr lang="en-US" sz="1200" baseline="300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1200" dirty="0">
                <a:latin typeface="Comic Sans MS" pitchFamily="66" charset="0"/>
                <a:sym typeface="Symbol" pitchFamily="18" charset="2"/>
              </a:rPr>
              <a:t>, in which case: </a:t>
            </a:r>
            <a:r>
              <a:rPr lang="en-US" sz="1200" b="1" dirty="0" err="1" smtClean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x</a:t>
            </a:r>
            <a:r>
              <a:rPr lang="en-US" sz="1200" b="1" baseline="-25000" dirty="0" err="1" smtClean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opt</a:t>
            </a:r>
            <a:r>
              <a:rPr lang="en-US" sz="1200" b="1" dirty="0" smtClean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1200" b="1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= </a:t>
            </a:r>
            <a:r>
              <a:rPr lang="en-US" sz="1200" b="1" dirty="0" err="1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A</a:t>
            </a:r>
            <a:r>
              <a:rPr lang="en-US" sz="1200" b="1" baseline="30000" dirty="0" err="1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+</a:t>
            </a:r>
            <a:r>
              <a:rPr lang="en-US" sz="1200" b="1" dirty="0" err="1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b</a:t>
            </a:r>
            <a:r>
              <a:rPr lang="en-US" sz="1200" b="1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 = V</a:t>
            </a:r>
            <a:r>
              <a:rPr lang="en-US" sz="1200" b="1" baseline="300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-1</a:t>
            </a:r>
            <a:r>
              <a:rPr lang="en-US" sz="1200" b="1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U</a:t>
            </a:r>
            <a:r>
              <a:rPr lang="en-US" sz="1200" b="1" baseline="300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T</a:t>
            </a:r>
            <a:r>
              <a:rPr lang="en-US" sz="1200" b="1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b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.</a:t>
            </a:r>
            <a:endParaRPr lang="en-US" sz="1200" dirty="0">
              <a:solidFill>
                <a:srgbClr val="0A2A9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endParaRPr lang="en-US" sz="1000" dirty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Complexity is 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O(nd</a:t>
            </a:r>
            <a:r>
              <a:rPr lang="en-US" sz="1600" baseline="30000" dirty="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) </a:t>
            </a:r>
            <a:r>
              <a:rPr lang="en-US" sz="1600" dirty="0">
                <a:latin typeface="Comic Sans MS" pitchFamily="66" charset="0"/>
              </a:rPr>
              <a:t>, but constant factors differ.</a:t>
            </a:r>
          </a:p>
        </p:txBody>
      </p:sp>
      <p:sp>
        <p:nvSpPr>
          <p:cNvPr id="777225" name="Text Box 9"/>
          <p:cNvSpPr txBox="1">
            <a:spLocks noChangeArrowheads="1"/>
          </p:cNvSpPr>
          <p:nvPr/>
        </p:nvSpPr>
        <p:spPr bwMode="auto">
          <a:xfrm>
            <a:off x="6288088" y="4792663"/>
            <a:ext cx="1693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>
                <a:solidFill>
                  <a:schemeClr val="bg2"/>
                </a:solidFill>
                <a:latin typeface="Comic Sans MS" pitchFamily="66" charset="0"/>
              </a:rPr>
              <a:t>Pseudoinverse</a:t>
            </a:r>
            <a:r>
              <a:rPr lang="en-US" sz="1200" dirty="0">
                <a:solidFill>
                  <a:schemeClr val="bg2"/>
                </a:solidFill>
                <a:latin typeface="Comic Sans MS" pitchFamily="66" charset="0"/>
              </a:rPr>
              <a:t> of </a:t>
            </a:r>
            <a:r>
              <a:rPr lang="en-US" sz="12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777226" name="Line 10"/>
          <p:cNvSpPr>
            <a:spLocks noChangeShapeType="1"/>
          </p:cNvSpPr>
          <p:nvPr/>
        </p:nvSpPr>
        <p:spPr bwMode="auto">
          <a:xfrm flipH="1" flipV="1">
            <a:off x="6888163" y="4456113"/>
            <a:ext cx="193675" cy="3095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856" y="3661770"/>
            <a:ext cx="2430617" cy="589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Line 10"/>
          <p:cNvSpPr>
            <a:spLocks noChangeShapeType="1"/>
          </p:cNvSpPr>
          <p:nvPr/>
        </p:nvSpPr>
        <p:spPr bwMode="auto">
          <a:xfrm flipH="1" flipV="1">
            <a:off x="7586973" y="3506988"/>
            <a:ext cx="193675" cy="3095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94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u="sng" dirty="0">
                <a:solidFill>
                  <a:schemeClr val="folHlink"/>
                </a:solidFill>
                <a:latin typeface="Comic Sans MS" pitchFamily="66" charset="0"/>
              </a:rPr>
              <a:t>Sampling </a:t>
            </a:r>
            <a:r>
              <a:rPr lang="en-US" altLang="en-US" sz="1600" b="1" u="sng" dirty="0" smtClean="0">
                <a:solidFill>
                  <a:schemeClr val="folHlink"/>
                </a:solidFill>
                <a:latin typeface="Comic Sans MS" pitchFamily="66" charset="0"/>
              </a:rPr>
              <a:t>algorithm (rows)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Input: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m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, sampling parameter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Output: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-by-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600" dirty="0" smtClean="0">
                <a:latin typeface="Comic Sans MS" pitchFamily="66" charset="0"/>
              </a:rPr>
              <a:t> matrix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, consisting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endParaRPr lang="en-US" altLang="en-US" sz="1600" dirty="0">
              <a:solidFill>
                <a:schemeClr val="tx2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p</a:t>
            </a:r>
            <a:r>
              <a:rPr lang="en-US" altLang="en-US" sz="1600" baseline="-25000" dirty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baseline="-25000" dirty="0" smtClean="0">
                <a:latin typeface="Comic Sans MS" pitchFamily="66" charset="0"/>
              </a:rPr>
              <a:t> </a:t>
            </a:r>
            <a:r>
              <a:rPr lang="en-US" altLang="en-US" sz="1600" dirty="0" smtClean="0">
                <a:latin typeface="Comic Sans MS" pitchFamily="66" charset="0"/>
              </a:rPr>
              <a:t>for </a:t>
            </a:r>
            <a:r>
              <a:rPr lang="en-US" altLang="en-US" sz="16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=1…m</a:t>
            </a:r>
            <a:r>
              <a:rPr lang="en-US" altLang="en-US" sz="1600" dirty="0" smtClean="0">
                <a:latin typeface="Comic Sans MS" pitchFamily="66" charset="0"/>
              </a:rPr>
              <a:t> be sampling probabilities summing up to 1;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 smtClean="0">
                <a:latin typeface="Comic Sans MS" pitchFamily="66" charset="0"/>
              </a:rPr>
              <a:t> In </a:t>
            </a:r>
            <a:r>
              <a:rPr lang="en-US" altLang="en-US" sz="1600" dirty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 err="1">
                <a:latin typeface="Comic Sans MS" pitchFamily="66" charset="0"/>
              </a:rPr>
              <a:t>i.i.d</a:t>
            </a:r>
            <a:r>
              <a:rPr lang="en-US" altLang="en-US" sz="1600" dirty="0">
                <a:latin typeface="Comic Sans MS" pitchFamily="66" charset="0"/>
              </a:rPr>
              <a:t>. </a:t>
            </a:r>
            <a:r>
              <a:rPr lang="en-US" altLang="en-US" sz="1600" dirty="0" smtClean="0">
                <a:latin typeface="Comic Sans MS" pitchFamily="66" charset="0"/>
              </a:rPr>
              <a:t>trials (with replacement) </a:t>
            </a:r>
            <a:r>
              <a:rPr lang="en-US" altLang="en-US" sz="1600" dirty="0">
                <a:latin typeface="Comic Sans MS" pitchFamily="66" charset="0"/>
              </a:rPr>
              <a:t>pick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rows </a:t>
            </a:r>
            <a:r>
              <a:rPr lang="en-US" altLang="en-US" sz="1600" dirty="0">
                <a:latin typeface="Comic Sans MS" pitchFamily="66" charset="0"/>
              </a:rPr>
              <a:t>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400" dirty="0" smtClean="0">
                <a:latin typeface="Comic Sans MS" pitchFamily="66" charset="0"/>
              </a:rPr>
              <a:t>(In each </a:t>
            </a:r>
            <a:r>
              <a:rPr lang="en-US" altLang="en-US" sz="1400" dirty="0">
                <a:latin typeface="Comic Sans MS" pitchFamily="66" charset="0"/>
              </a:rPr>
              <a:t>trial the </a:t>
            </a:r>
            <a:r>
              <a:rPr lang="en-US" alt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400" dirty="0" err="1" smtClean="0">
                <a:latin typeface="Comic Sans MS" pitchFamily="66" charset="0"/>
              </a:rPr>
              <a:t>-th</a:t>
            </a:r>
            <a:r>
              <a:rPr lang="en-US" altLang="en-US" sz="1400" dirty="0" smtClean="0">
                <a:latin typeface="Comic Sans MS" pitchFamily="66" charset="0"/>
              </a:rPr>
              <a:t> row </a:t>
            </a:r>
            <a:r>
              <a:rPr lang="en-US" altLang="en-US" sz="1400" dirty="0">
                <a:latin typeface="Comic Sans MS" pitchFamily="66" charset="0"/>
              </a:rPr>
              <a:t>of </a:t>
            </a:r>
            <a:r>
              <a:rPr lang="en-US" altLang="en-US" sz="1400" dirty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400" dirty="0">
                <a:latin typeface="Comic Sans MS" pitchFamily="66" charset="0"/>
              </a:rPr>
              <a:t> is picked with probability </a:t>
            </a:r>
            <a:r>
              <a:rPr lang="en-US" altLang="en-US" sz="1400" dirty="0" smtClean="0">
                <a:solidFill>
                  <a:schemeClr val="folHlink"/>
                </a:solidFill>
                <a:latin typeface="Comic Sans MS" pitchFamily="66" charset="0"/>
              </a:rPr>
              <a:t>p</a:t>
            </a:r>
            <a:r>
              <a:rPr lang="en-US" altLang="en-US" sz="1400" baseline="-25000" dirty="0" smtClean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1400" dirty="0" smtClean="0">
                <a:latin typeface="Comic Sans MS" pitchFamily="66" charset="0"/>
              </a:rPr>
              <a:t>.)</a:t>
            </a:r>
            <a:endParaRPr lang="en-US" altLang="en-US" sz="14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•"/>
            </a:pPr>
            <a:r>
              <a:rPr lang="en-US" altLang="en-US" sz="1600" dirty="0">
                <a:latin typeface="Comic Sans MS" pitchFamily="66" charset="0"/>
              </a:rPr>
              <a:t> Let</a:t>
            </a:r>
            <a:r>
              <a:rPr lang="en-US" altLang="en-US" sz="16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altLang="en-US" sz="1600" dirty="0" smtClean="0">
                <a:solidFill>
                  <a:schemeClr val="folHlink"/>
                </a:solidFill>
                <a:latin typeface="Comic Sans MS" pitchFamily="66" charset="0"/>
              </a:rPr>
              <a:t>R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dirty="0">
                <a:latin typeface="Comic Sans MS" pitchFamily="66" charset="0"/>
              </a:rPr>
              <a:t>be the matrix consisting of the </a:t>
            </a:r>
            <a:r>
              <a:rPr lang="en-US" altLang="en-US" sz="1600" dirty="0" smtClean="0">
                <a:latin typeface="Comic Sans MS" pitchFamily="66" charset="0"/>
              </a:rPr>
              <a:t>rows;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None/>
            </a:pPr>
            <a:r>
              <a:rPr lang="en-US" altLang="en-US" sz="1400" dirty="0" smtClean="0">
                <a:latin typeface="Comic Sans MS" pitchFamily="66" charset="0"/>
              </a:rPr>
              <a:t>(We rescale the rows of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400" dirty="0" smtClean="0">
                <a:latin typeface="Comic Sans MS" pitchFamily="66" charset="0"/>
              </a:rPr>
              <a:t> prior to including them in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altLang="en-US" sz="1400" dirty="0" smtClean="0">
                <a:latin typeface="Comic Sans MS" pitchFamily="66" charset="0"/>
              </a:rPr>
              <a:t> by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1/(</a:t>
            </a:r>
            <a:r>
              <a:rPr lang="en-US" alt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rp</a:t>
            </a:r>
            <a:r>
              <a:rPr lang="en-US" altLang="en-US" sz="1400" baseline="-25000" dirty="0" err="1" smtClean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altLang="en-US" sz="1400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altLang="en-US" sz="1400" dirty="0" smtClean="0">
                <a:latin typeface="Comic Sans MS" pitchFamily="66" charset="0"/>
              </a:rPr>
              <a:t>.)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err="1" smtClean="0">
                <a:solidFill>
                  <a:schemeClr val="folHlink"/>
                </a:solidFill>
                <a:latin typeface="Comic Sans MS" pitchFamily="66" charset="0"/>
              </a:rPr>
              <a:t>RandNLA</a:t>
            </a:r>
            <a:r>
              <a:rPr lang="en-US" altLang="en-US" sz="3200" b="1" dirty="0" smtClean="0">
                <a:solidFill>
                  <a:schemeClr val="folHlink"/>
                </a:solidFill>
                <a:latin typeface="Comic Sans MS" pitchFamily="66" charset="0"/>
              </a:rPr>
              <a:t>: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 “sketch” a matrix by row/column sampling</a:t>
            </a:r>
          </a:p>
        </p:txBody>
      </p:sp>
      <p:pic>
        <p:nvPicPr>
          <p:cNvPr id="10" name="Picture 1033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2877" y="6414124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04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5"/>
          <a:stretch/>
        </p:blipFill>
        <p:spPr bwMode="auto">
          <a:xfrm>
            <a:off x="2055019" y="4947041"/>
            <a:ext cx="1624864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ight Arrow 1"/>
          <p:cNvSpPr/>
          <p:nvPr/>
        </p:nvSpPr>
        <p:spPr bwMode="auto">
          <a:xfrm>
            <a:off x="4114791" y="5441795"/>
            <a:ext cx="936816" cy="40144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6" name="Picture 1045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13"/>
          <a:stretch/>
        </p:blipFill>
        <p:spPr bwMode="auto">
          <a:xfrm>
            <a:off x="5254582" y="4864522"/>
            <a:ext cx="1645657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0496" y="5941962"/>
            <a:ext cx="658815" cy="34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loud Callout 1"/>
          <p:cNvSpPr>
            <a:spLocks noChangeArrowheads="1"/>
          </p:cNvSpPr>
          <p:nvPr/>
        </p:nvSpPr>
        <p:spPr bwMode="auto">
          <a:xfrm>
            <a:off x="3880624" y="2045016"/>
            <a:ext cx="4460488" cy="1914209"/>
          </a:xfrm>
          <a:prstGeom prst="cloudCallout">
            <a:avLst>
              <a:gd name="adj1" fmla="val -4653"/>
              <a:gd name="adj2" fmla="val 6389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0" name="TextBox 2"/>
          <p:cNvSpPr txBox="1">
            <a:spLocks noChangeArrowheads="1"/>
          </p:cNvSpPr>
          <p:nvPr/>
        </p:nvSpPr>
        <p:spPr bwMode="auto">
          <a:xfrm>
            <a:off x="4274570" y="2513835"/>
            <a:ext cx="379891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 smtClean="0">
                <a:latin typeface="Comic Sans MS" pitchFamily="66" charset="0"/>
              </a:rPr>
              <a:t>Column sampling is equivalent to row sampling, simply by working with </a:t>
            </a:r>
            <a:r>
              <a:rPr lang="en-US" altLang="en-US" sz="18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800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altLang="en-US" sz="1800" dirty="0" smtClean="0">
                <a:latin typeface="Comic Sans MS" pitchFamily="66" charset="0"/>
              </a:rPr>
              <a:t> instead of </a:t>
            </a:r>
            <a:r>
              <a:rPr lang="en-US" altLang="en-US" sz="18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800" dirty="0" smtClean="0">
                <a:latin typeface="Comic Sans MS" pitchFamily="66" charset="0"/>
              </a:rPr>
              <a:t>.</a:t>
            </a:r>
            <a:endParaRPr lang="en-US" altLang="en-US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348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23" y="2911858"/>
            <a:ext cx="3265676" cy="251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Algorithm: Sampling </a:t>
            </a:r>
            <a:r>
              <a:rPr lang="en-US" sz="3200" dirty="0">
                <a:solidFill>
                  <a:schemeClr val="folHlink"/>
                </a:solidFill>
                <a:latin typeface="Comic Sans MS" pitchFamily="66" charset="0"/>
              </a:rPr>
              <a:t>for L</a:t>
            </a:r>
            <a:r>
              <a:rPr 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2</a:t>
            </a:r>
            <a:r>
              <a:rPr lang="en-US" sz="32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regression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(</a:t>
            </a:r>
            <a:r>
              <a:rPr lang="en-US" sz="1200" kern="1200" dirty="0" err="1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Drineas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, Mahoney, </a:t>
            </a:r>
            <a:r>
              <a:rPr lang="en-US" sz="1200" kern="1200" dirty="0" err="1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Muthukrishnan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SODA 2006, </a:t>
            </a:r>
            <a:b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Drineas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Mahoney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Muthukrishnan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&amp; </a:t>
            </a: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Sarlos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NumMath2011)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783363" name="Picture 3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32" y="5397905"/>
            <a:ext cx="1151131" cy="151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3364" name="Text Box 4"/>
          <p:cNvSpPr txBox="1">
            <a:spLocks noChangeArrowheads="1"/>
          </p:cNvSpPr>
          <p:nvPr/>
        </p:nvSpPr>
        <p:spPr bwMode="auto">
          <a:xfrm>
            <a:off x="4279900" y="2876550"/>
            <a:ext cx="456247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>
                <a:solidFill>
                  <a:schemeClr val="folHlink"/>
                </a:solidFill>
                <a:latin typeface="Comic Sans MS" pitchFamily="66" charset="0"/>
              </a:rPr>
              <a:t>Algorithm</a:t>
            </a:r>
            <a:endParaRPr lang="en-US" sz="16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Compute the row-leverage scores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 (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p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, 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=1…n</a:t>
            </a:r>
            <a:r>
              <a:rPr lang="en-US" sz="1600" dirty="0">
                <a:latin typeface="Comic Sans MS" pitchFamily="66" charset="0"/>
              </a:rPr>
              <a:t>)</a:t>
            </a:r>
            <a:endParaRPr lang="en-US" sz="1600" i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In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err="1" smtClean="0">
                <a:latin typeface="Comic Sans MS" pitchFamily="66" charset="0"/>
              </a:rPr>
              <a:t>i.i.d</a:t>
            </a:r>
            <a:r>
              <a:rPr lang="en-US" sz="1600" dirty="0" smtClean="0">
                <a:latin typeface="Comic Sans MS" pitchFamily="66" charset="0"/>
              </a:rPr>
              <a:t>. trials pick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 rows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 and the corresponding elements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latin typeface="Comic Sans MS" pitchFamily="66" charset="0"/>
              </a:rPr>
              <a:t> with respect to the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p</a:t>
            </a:r>
            <a:r>
              <a:rPr lang="en-US" sz="1600" baseline="-25000" dirty="0" smtClean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	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(Rescale sampled rows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and sampled elements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by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(1/(</a:t>
            </a:r>
            <a:r>
              <a:rPr lang="en-US" sz="1400" dirty="0" err="1" smtClean="0">
                <a:solidFill>
                  <a:srgbClr val="0A2A90"/>
                </a:solidFill>
                <a:latin typeface="Comic Sans MS" pitchFamily="66" charset="0"/>
              </a:rPr>
              <a:t>rp</a:t>
            </a:r>
            <a:r>
              <a:rPr lang="en-US" sz="1400" baseline="-25000" dirty="0" err="1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sz="1400" baseline="30000" dirty="0" smtClean="0">
                <a:solidFill>
                  <a:srgbClr val="0A2A90"/>
                </a:solidFill>
                <a:latin typeface="Comic Sans MS" pitchFamily="66" charset="0"/>
              </a:rPr>
              <a:t>1/2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.)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en-US" sz="1600" dirty="0">
                <a:latin typeface="Comic Sans MS" pitchFamily="66" charset="0"/>
              </a:rPr>
              <a:t>Solve the induced problem.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646" y="2095035"/>
            <a:ext cx="45624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6824" y="5280288"/>
            <a:ext cx="468262" cy="225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4200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81668" y="617538"/>
            <a:ext cx="806233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Algorithm: Sampling </a:t>
            </a:r>
            <a:r>
              <a:rPr lang="en-US" sz="3200" dirty="0">
                <a:solidFill>
                  <a:schemeClr val="folHlink"/>
                </a:solidFill>
                <a:latin typeface="Comic Sans MS" pitchFamily="66" charset="0"/>
              </a:rPr>
              <a:t>for </a:t>
            </a:r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least squares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Drineas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, Mahoney, </a:t>
            </a:r>
            <a:r>
              <a:rPr lang="en-US" sz="1200" kern="1200" dirty="0" err="1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Muthukrishnan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  <a:t>SODA 2006, </a:t>
            </a:r>
            <a:b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Drineas</a:t>
            </a:r>
            <a:r>
              <a:rPr lang="en-US" sz="1200" kern="1200" dirty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Mahoney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</a:t>
            </a: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Muthukrishnan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, &amp; </a:t>
            </a:r>
            <a:r>
              <a:rPr lang="en-US" sz="1200" kern="1200" dirty="0" err="1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Sarlos</a:t>
            </a:r>
            <a:r>
              <a:rPr lang="en-US" sz="1200" kern="1200" dirty="0" smtClean="0">
                <a:solidFill>
                  <a:srgbClr val="333399"/>
                </a:solidFill>
                <a:latin typeface="Comic Sans MS" pitchFamily="66" charset="0"/>
                <a:ea typeface="+mn-ea"/>
                <a:cs typeface="Times New Roman" pitchFamily="18" charset="0"/>
              </a:rPr>
              <a:t> NumMath2011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7" y="2073895"/>
            <a:ext cx="45339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1" y="3357798"/>
            <a:ext cx="3872931" cy="2028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79900" y="2876550"/>
            <a:ext cx="4562475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u="sng" dirty="0">
                <a:solidFill>
                  <a:schemeClr val="folHlink"/>
                </a:solidFill>
                <a:latin typeface="Comic Sans MS" pitchFamily="66" charset="0"/>
              </a:rPr>
              <a:t>Algorithm</a:t>
            </a:r>
            <a:endParaRPr lang="en-US" sz="1600" b="1" dirty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Compute the row-leverage scores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 (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p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, 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=1…n</a:t>
            </a:r>
            <a:r>
              <a:rPr lang="en-US" sz="1600" dirty="0">
                <a:latin typeface="Comic Sans MS" pitchFamily="66" charset="0"/>
              </a:rPr>
              <a:t>)</a:t>
            </a:r>
            <a:endParaRPr lang="en-US" sz="1600" i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sz="1600" dirty="0" smtClean="0">
                <a:latin typeface="Comic Sans MS" pitchFamily="66" charset="0"/>
              </a:rPr>
              <a:t>In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err="1" smtClean="0">
                <a:latin typeface="Comic Sans MS" pitchFamily="66" charset="0"/>
              </a:rPr>
              <a:t>i.i.d</a:t>
            </a:r>
            <a:r>
              <a:rPr lang="en-US" sz="1600" dirty="0" smtClean="0">
                <a:latin typeface="Comic Sans MS" pitchFamily="66" charset="0"/>
              </a:rPr>
              <a:t>. trials pick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 rows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 and the corresponding elements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latin typeface="Comic Sans MS" pitchFamily="66" charset="0"/>
              </a:rPr>
              <a:t> with respect to the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p</a:t>
            </a:r>
            <a:r>
              <a:rPr lang="en-US" sz="1600" baseline="-25000" dirty="0" smtClean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	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(Rescale sampled rows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and sampled elements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by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(1/(</a:t>
            </a:r>
            <a:r>
              <a:rPr lang="en-US" sz="1400" dirty="0" err="1" smtClean="0">
                <a:solidFill>
                  <a:srgbClr val="0A2A90"/>
                </a:solidFill>
                <a:latin typeface="Comic Sans MS" pitchFamily="66" charset="0"/>
              </a:rPr>
              <a:t>rp</a:t>
            </a:r>
            <a:r>
              <a:rPr lang="en-US" sz="1400" baseline="-25000" dirty="0" err="1" smtClean="0">
                <a:solidFill>
                  <a:srgbClr val="0A2A90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)</a:t>
            </a:r>
            <a:r>
              <a:rPr lang="en-US" sz="1400" baseline="30000" dirty="0" smtClean="0">
                <a:solidFill>
                  <a:srgbClr val="0A2A90"/>
                </a:solidFill>
                <a:latin typeface="Comic Sans MS" pitchFamily="66" charset="0"/>
              </a:rPr>
              <a:t>1/2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.)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AutoNum type="arabicPeriod" startAt="3"/>
            </a:pPr>
            <a:r>
              <a:rPr lang="en-US" sz="1600" dirty="0">
                <a:latin typeface="Comic Sans MS" pitchFamily="66" charset="0"/>
              </a:rPr>
              <a:t>Solve the induced problem.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70" y="5249042"/>
            <a:ext cx="591247" cy="273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306" y="5166429"/>
            <a:ext cx="488810" cy="21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7064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Theorem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787459" name="Text Box 3"/>
          <p:cNvSpPr txBox="1">
            <a:spLocks noChangeArrowheads="1"/>
          </p:cNvSpPr>
          <p:nvPr/>
        </p:nvSpPr>
        <p:spPr bwMode="auto">
          <a:xfrm>
            <a:off x="758825" y="2081213"/>
            <a:ext cx="81597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If the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p</a:t>
            </a:r>
            <a:r>
              <a:rPr lang="en-US" sz="1600" baseline="-25000" dirty="0">
                <a:solidFill>
                  <a:schemeClr val="tx2"/>
                </a:solidFill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 are the row leverage scores of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sz="1600" dirty="0" smtClean="0">
                <a:latin typeface="Comic Sans MS" pitchFamily="66" charset="0"/>
              </a:rPr>
              <a:t>, then, with probability at least 0.8,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787462" name="Text Box 6"/>
          <p:cNvSpPr txBox="1">
            <a:spLocks noChangeArrowheads="1"/>
          </p:cNvSpPr>
          <p:nvPr/>
        </p:nvSpPr>
        <p:spPr bwMode="auto">
          <a:xfrm>
            <a:off x="590401" y="3608649"/>
            <a:ext cx="81597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The sampling </a:t>
            </a:r>
            <a:r>
              <a:rPr lang="en-US" sz="1600" dirty="0" smtClean="0">
                <a:latin typeface="Comic Sans MS" pitchFamily="66" charset="0"/>
              </a:rPr>
              <a:t>complexity (the value of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) </a:t>
            </a:r>
            <a:r>
              <a:rPr lang="en-US" sz="1600" dirty="0">
                <a:latin typeface="Comic Sans MS" pitchFamily="66" charset="0"/>
              </a:rPr>
              <a:t>is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545" y="2634711"/>
            <a:ext cx="63055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036412"/>
            <a:ext cx="24193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7838" y="4943055"/>
            <a:ext cx="81597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smtClean="0">
                <a:latin typeface="Comic Sans MS" pitchFamily="66" charset="0"/>
              </a:rPr>
              <a:t>(Hiding a </a:t>
            </a:r>
            <a:r>
              <a:rPr lang="en-US" sz="1200" dirty="0" err="1" smtClean="0">
                <a:latin typeface="Comic Sans MS" pitchFamily="66" charset="0"/>
              </a:rPr>
              <a:t>loglog</a:t>
            </a:r>
            <a:r>
              <a:rPr lang="en-US" sz="1200" dirty="0" smtClean="0">
                <a:latin typeface="Comic Sans MS" pitchFamily="66" charset="0"/>
              </a:rPr>
              <a:t> factor for simplicity; see </a:t>
            </a:r>
            <a:r>
              <a:rPr lang="en-US" sz="1200" dirty="0" err="1" smtClean="0">
                <a:latin typeface="Comic Sans MS" pitchFamily="66" charset="0"/>
              </a:rPr>
              <a:t>Drineas</a:t>
            </a:r>
            <a:r>
              <a:rPr lang="en-US" sz="1200" dirty="0" smtClean="0">
                <a:latin typeface="Comic Sans MS" pitchFamily="66" charset="0"/>
              </a:rPr>
              <a:t> et al. (2011) </a:t>
            </a:r>
            <a:r>
              <a:rPr lang="en-US" sz="1200" dirty="0" err="1" smtClean="0">
                <a:latin typeface="Comic Sans MS" pitchFamily="66" charset="0"/>
              </a:rPr>
              <a:t>NumMath</a:t>
            </a:r>
            <a:r>
              <a:rPr lang="en-US" sz="1200" dirty="0" smtClean="0">
                <a:latin typeface="Comic Sans MS" pitchFamily="66" charset="0"/>
              </a:rPr>
              <a:t> for a precise statement.)</a:t>
            </a:r>
            <a:endParaRPr lang="en-US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2706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33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rgbClr val="C0C0C0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Element-wise sampling</a:t>
            </a:r>
          </a:p>
        </p:txBody>
      </p:sp>
    </p:spTree>
    <p:extLst>
      <p:ext uri="{BB962C8B-B14F-4D97-AF65-F5344CB8AC3E}">
        <p14:creationId xmlns:p14="http://schemas.microsoft.com/office/powerpoint/2010/main" val="1870097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SVD decomposes a matrix as…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47900" y="3625850"/>
            <a:ext cx="23558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Top </a:t>
            </a:r>
            <a:r>
              <a:rPr lang="en-US" altLang="ko-KR" sz="1200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k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 left singular vectors</a:t>
            </a:r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5588000" y="2559050"/>
            <a:ext cx="22082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rgbClr val="3333CC"/>
                </a:solidFill>
                <a:latin typeface="Comic Sans MS" pitchFamily="66" charset="0"/>
              </a:rPr>
              <a:t>The SVD has strong optimality properties.</a:t>
            </a:r>
            <a:endParaRPr lang="en-US" altLang="en-US" sz="140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20485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2106613"/>
            <a:ext cx="509588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874713" y="4457700"/>
            <a:ext cx="738187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 It is easy to see that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X = </a:t>
            </a:r>
            <a:r>
              <a:rPr lang="en-US" altLang="en-US" sz="1600" dirty="0" err="1">
                <a:solidFill>
                  <a:srgbClr val="0A2A90"/>
                </a:solidFill>
                <a:latin typeface="Comic Sans MS" pitchFamily="66" charset="0"/>
              </a:rPr>
              <a:t>U</a:t>
            </a:r>
            <a:r>
              <a:rPr lang="en-US" altLang="en-US" sz="1600" baseline="-25000" dirty="0" err="1">
                <a:solidFill>
                  <a:srgbClr val="0A2A90"/>
                </a:solidFill>
                <a:latin typeface="Comic Sans MS" pitchFamily="66" charset="0"/>
              </a:rPr>
              <a:t>k</a:t>
            </a:r>
            <a:r>
              <a:rPr lang="en-US" altLang="en-US" sz="1600" baseline="30000" dirty="0" err="1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altLang="en-US" sz="1600" dirty="0" err="1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 SVD has strong optimality properties.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 The columns of </a:t>
            </a:r>
            <a:r>
              <a:rPr lang="en-US" altLang="en-US" sz="1600" dirty="0" err="1">
                <a:solidFill>
                  <a:srgbClr val="0A2A90"/>
                </a:solidFill>
                <a:latin typeface="Comic Sans MS" pitchFamily="66" charset="0"/>
              </a:rPr>
              <a:t>U</a:t>
            </a:r>
            <a:r>
              <a:rPr lang="en-US" altLang="en-US" sz="1600" baseline="-25000" dirty="0" err="1">
                <a:solidFill>
                  <a:srgbClr val="0A2A90"/>
                </a:solidFill>
                <a:latin typeface="Comic Sans MS" pitchFamily="66" charset="0"/>
              </a:rPr>
              <a:t>k</a:t>
            </a: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 are linear combinations of up to all columns of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.</a:t>
            </a:r>
          </a:p>
        </p:txBody>
      </p:sp>
      <p:pic>
        <p:nvPicPr>
          <p:cNvPr id="2048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2211388"/>
            <a:ext cx="419735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Line 9"/>
          <p:cNvSpPr>
            <a:spLocks noChangeShapeType="1"/>
          </p:cNvSpPr>
          <p:nvPr/>
        </p:nvSpPr>
        <p:spPr bwMode="auto">
          <a:xfrm flipV="1">
            <a:off x="3141663" y="3341688"/>
            <a:ext cx="114300" cy="31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048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2335213"/>
            <a:ext cx="4826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0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2147888"/>
            <a:ext cx="5397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415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The CX decomposition</a:t>
            </a:r>
            <a:b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altLang="en-US" sz="1400" smtClean="0">
                <a:solidFill>
                  <a:schemeClr val="folHlink"/>
                </a:solidFill>
                <a:latin typeface="Comic Sans MS" pitchFamily="66" charset="0"/>
              </a:rPr>
              <a:t>Mahoney &amp; Drineas (2009) PNAS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544763" y="3579813"/>
            <a:ext cx="2417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ko-KR" sz="1200" b="1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c</a:t>
            </a:r>
            <a:r>
              <a:rPr lang="en-US" altLang="ko-KR" sz="1200" b="1" dirty="0">
                <a:latin typeface="Comic Sans MS" pitchFamily="66" charset="0"/>
                <a:ea typeface="Gulim" pitchFamily="34" charset="-127"/>
              </a:rPr>
              <a:t> columns of </a:t>
            </a:r>
            <a:r>
              <a:rPr lang="en-US" altLang="ko-KR" sz="1200" b="1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A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, with </a:t>
            </a:r>
            <a:r>
              <a:rPr lang="en-US" altLang="ko-KR" sz="1200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c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  being as close to </a:t>
            </a:r>
            <a:r>
              <a:rPr lang="en-US" altLang="ko-KR" sz="1200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k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  as possible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5243513" y="1989138"/>
            <a:ext cx="895350" cy="728662"/>
            <a:chOff x="2292" y="1252"/>
            <a:chExt cx="564" cy="459"/>
          </a:xfrm>
        </p:grpSpPr>
        <p:sp>
          <p:nvSpPr>
            <p:cNvPr id="21516" name="Text Box 5"/>
            <p:cNvSpPr txBox="1">
              <a:spLocks noChangeArrowheads="1"/>
            </p:cNvSpPr>
            <p:nvPr/>
          </p:nvSpPr>
          <p:spPr bwMode="auto">
            <a:xfrm>
              <a:off x="2292" y="1252"/>
              <a:ext cx="5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itchFamily="34" charset="0"/>
                  <a:cs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ko-KR" sz="1200" dirty="0">
                  <a:latin typeface="Comic Sans MS" pitchFamily="66" charset="0"/>
                  <a:ea typeface="Gulim" pitchFamily="34" charset="-127"/>
                </a:rPr>
                <a:t>Carefully chosen </a:t>
              </a:r>
              <a:r>
                <a:rPr lang="en-US" altLang="ko-KR" sz="1200" dirty="0">
                  <a:solidFill>
                    <a:srgbClr val="0A2A90"/>
                  </a:solidFill>
                  <a:latin typeface="Comic Sans MS" pitchFamily="66" charset="0"/>
                  <a:ea typeface="Gulim" pitchFamily="34" charset="-127"/>
                </a:rPr>
                <a:t>X</a:t>
              </a:r>
            </a:p>
          </p:txBody>
        </p:sp>
        <p:sp>
          <p:nvSpPr>
            <p:cNvPr id="21517" name="Line 6"/>
            <p:cNvSpPr>
              <a:spLocks noChangeShapeType="1"/>
            </p:cNvSpPr>
            <p:nvPr/>
          </p:nvSpPr>
          <p:spPr bwMode="auto">
            <a:xfrm flipH="1">
              <a:off x="2313" y="1525"/>
              <a:ext cx="181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5420520" y="2716213"/>
            <a:ext cx="35964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 dirty="0">
                <a:latin typeface="Comic Sans MS" pitchFamily="66" charset="0"/>
              </a:rPr>
              <a:t>Goal: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 make (some norm) of </a:t>
            </a:r>
            <a:r>
              <a:rPr lang="en-US" altLang="en-US" sz="1400" dirty="0">
                <a:solidFill>
                  <a:srgbClr val="0A2A90"/>
                </a:solidFill>
                <a:latin typeface="Comic Sans MS" pitchFamily="66" charset="0"/>
              </a:rPr>
              <a:t>A-CX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 small.</a:t>
            </a:r>
          </a:p>
        </p:txBody>
      </p:sp>
      <p:pic>
        <p:nvPicPr>
          <p:cNvPr id="2151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108200"/>
            <a:ext cx="372745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Line 9"/>
          <p:cNvSpPr>
            <a:spLocks noChangeShapeType="1"/>
          </p:cNvSpPr>
          <p:nvPr/>
        </p:nvSpPr>
        <p:spPr bwMode="auto">
          <a:xfrm flipV="1">
            <a:off x="3406775" y="3378200"/>
            <a:ext cx="96838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1512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2122488"/>
            <a:ext cx="50958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2138363"/>
            <a:ext cx="477837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2386013"/>
            <a:ext cx="40005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4713" y="4238625"/>
            <a:ext cx="7935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u="sng" dirty="0">
                <a:latin typeface="Comic Sans MS" pitchFamily="66" charset="0"/>
                <a:cs typeface="Times New Roman"/>
              </a:rPr>
              <a:t>Why?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latin typeface="Comic Sans MS" pitchFamily="66" charset="0"/>
                <a:cs typeface="Times New Roman"/>
              </a:rPr>
              <a:t>If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  <a:cs typeface="Times New Roman"/>
              </a:rPr>
              <a:t>A</a:t>
            </a:r>
            <a:r>
              <a:rPr lang="en-US" sz="1600" dirty="0">
                <a:latin typeface="Comic Sans MS" pitchFamily="66" charset="0"/>
                <a:cs typeface="Times New Roman"/>
              </a:rPr>
              <a:t> is </a:t>
            </a:r>
            <a:r>
              <a:rPr lang="en-US" sz="1600" dirty="0" smtClean="0">
                <a:latin typeface="Comic Sans MS" pitchFamily="66" charset="0"/>
                <a:cs typeface="Times New Roman"/>
              </a:rPr>
              <a:t>a data matrix with rows corresponding to objects and columns to features, </a:t>
            </a:r>
            <a:r>
              <a:rPr lang="en-US" sz="1600" dirty="0">
                <a:latin typeface="Comic Sans MS" pitchFamily="66" charset="0"/>
                <a:cs typeface="Times New Roman"/>
              </a:rPr>
              <a:t>then selecting representative columns is equivalent to selecting representative </a:t>
            </a:r>
            <a:r>
              <a:rPr lang="en-US" sz="1600" dirty="0" smtClean="0">
                <a:latin typeface="Comic Sans MS" pitchFamily="66" charset="0"/>
                <a:cs typeface="Times New Roman"/>
              </a:rPr>
              <a:t>features </a:t>
            </a:r>
            <a:r>
              <a:rPr lang="en-US" sz="1600" dirty="0">
                <a:latin typeface="Comic Sans MS" pitchFamily="66" charset="0"/>
                <a:cs typeface="Times New Roman"/>
              </a:rPr>
              <a:t>to capture the same structure as the top </a:t>
            </a:r>
            <a:r>
              <a:rPr lang="en-US" sz="1600" dirty="0" smtClean="0">
                <a:latin typeface="Comic Sans MS" pitchFamily="66" charset="0"/>
                <a:cs typeface="Times New Roman"/>
              </a:rPr>
              <a:t>eigenvectors.</a:t>
            </a:r>
            <a:endParaRPr lang="en-US" sz="1600" dirty="0">
              <a:latin typeface="Comic Sans MS" pitchFamily="66" charset="0"/>
              <a:cs typeface="Times New Roman"/>
            </a:endParaRP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>
                <a:latin typeface="Comic Sans MS" pitchFamily="66" charset="0"/>
                <a:cs typeface="Times New Roman"/>
              </a:rPr>
              <a:t>We want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  <a:cs typeface="Times New Roman"/>
              </a:rPr>
              <a:t>c</a:t>
            </a:r>
            <a:r>
              <a:rPr lang="en-US" sz="1600" dirty="0">
                <a:latin typeface="Comic Sans MS" pitchFamily="66" charset="0"/>
                <a:cs typeface="Times New Roman"/>
              </a:rPr>
              <a:t> as </a:t>
            </a:r>
            <a:r>
              <a:rPr lang="en-US" sz="1600" dirty="0" smtClean="0">
                <a:latin typeface="Comic Sans MS" pitchFamily="66" charset="0"/>
                <a:cs typeface="Times New Roman"/>
              </a:rPr>
              <a:t>close to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  <a:cs typeface="Times New Roman"/>
              </a:rPr>
              <a:t>k</a:t>
            </a:r>
            <a:r>
              <a:rPr lang="en-US" sz="1600" dirty="0" smtClean="0">
                <a:latin typeface="Comic Sans MS" pitchFamily="66" charset="0"/>
                <a:cs typeface="Times New Roman"/>
              </a:rPr>
              <a:t> </a:t>
            </a:r>
            <a:r>
              <a:rPr lang="en-US" sz="1600" dirty="0">
                <a:latin typeface="Comic Sans MS" pitchFamily="66" charset="0"/>
                <a:cs typeface="Times New Roman"/>
              </a:rPr>
              <a:t>as possible!</a:t>
            </a:r>
          </a:p>
        </p:txBody>
      </p:sp>
    </p:spTree>
    <p:extLst>
      <p:ext uri="{BB962C8B-B14F-4D97-AF65-F5344CB8AC3E}">
        <p14:creationId xmlns:p14="http://schemas.microsoft.com/office/powerpoint/2010/main" val="14739136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CX decomposition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108200"/>
            <a:ext cx="372745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Line 5"/>
          <p:cNvSpPr>
            <a:spLocks noChangeShapeType="1"/>
          </p:cNvSpPr>
          <p:nvPr/>
        </p:nvSpPr>
        <p:spPr bwMode="auto">
          <a:xfrm flipV="1">
            <a:off x="3406775" y="3378200"/>
            <a:ext cx="96838" cy="231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2122488"/>
            <a:ext cx="50958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2138363"/>
            <a:ext cx="477837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2386013"/>
            <a:ext cx="400050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6" name="Text Box 9"/>
          <p:cNvSpPr txBox="1">
            <a:spLocks noChangeArrowheads="1"/>
          </p:cNvSpPr>
          <p:nvPr/>
        </p:nvSpPr>
        <p:spPr bwMode="auto">
          <a:xfrm>
            <a:off x="774700" y="4341813"/>
            <a:ext cx="7848600" cy="14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Easy to prove that optimal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X = C</a:t>
            </a:r>
            <a:r>
              <a:rPr lang="en-US" altLang="en-US" sz="1600" baseline="30000" dirty="0">
                <a:solidFill>
                  <a:srgbClr val="0A2A90"/>
                </a:solidFill>
                <a:latin typeface="Comic Sans MS" pitchFamily="66" charset="0"/>
              </a:rPr>
              <a:t>+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altLang="en-US" sz="1600" dirty="0">
                <a:solidFill>
                  <a:srgbClr val="000000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(with respect to unitarily invariant norms; </a:t>
            </a:r>
            <a:r>
              <a:rPr lang="en-US" altLang="en-US" sz="1400" dirty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altLang="en-US" sz="1400" baseline="30000" dirty="0">
                <a:solidFill>
                  <a:srgbClr val="0A2A90"/>
                </a:solidFill>
                <a:latin typeface="Comic Sans MS" pitchFamily="66" charset="0"/>
              </a:rPr>
              <a:t>+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 is the Moore-Penrose </a:t>
            </a:r>
            <a:r>
              <a:rPr lang="en-US" altLang="en-US" sz="1400" dirty="0" err="1">
                <a:solidFill>
                  <a:srgbClr val="000000"/>
                </a:solidFill>
                <a:latin typeface="Comic Sans MS" pitchFamily="66" charset="0"/>
              </a:rPr>
              <a:t>pseudoinverse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 of </a:t>
            </a:r>
            <a:r>
              <a:rPr lang="en-US" altLang="en-US" sz="1400" dirty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altLang="en-US" sz="1400" dirty="0" smtClean="0">
                <a:solidFill>
                  <a:srgbClr val="000000"/>
                </a:solidFill>
                <a:latin typeface="Comic Sans MS" pitchFamily="66" charset="0"/>
              </a:rPr>
              <a:t>)</a:t>
            </a:r>
            <a:endParaRPr lang="en-US" altLang="en-US" sz="1400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altLang="en-US" sz="1600" dirty="0">
                <a:latin typeface="Comic Sans MS" pitchFamily="66" charset="0"/>
              </a:rPr>
              <a:t>Thus, the challenging part is to find good columns </a:t>
            </a:r>
            <a:r>
              <a:rPr lang="en-US" altLang="en-US" sz="1600" dirty="0" smtClean="0">
                <a:latin typeface="Comic Sans MS" pitchFamily="66" charset="0"/>
              </a:rPr>
              <a:t>(features) of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altLang="en-US" sz="1600" dirty="0">
                <a:latin typeface="Comic Sans MS" pitchFamily="66" charset="0"/>
              </a:rPr>
              <a:t> to include in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Symbol" pitchFamily="18" charset="2"/>
              <a:buNone/>
            </a:pPr>
            <a:r>
              <a:rPr lang="en-US" altLang="en-US" sz="1600" dirty="0" smtClean="0">
                <a:latin typeface="Comic Sans MS" pitchFamily="66" charset="0"/>
              </a:rPr>
              <a:t>Also known as: the Column </a:t>
            </a:r>
            <a:r>
              <a:rPr lang="en-US" altLang="en-US" sz="1600" dirty="0">
                <a:latin typeface="Comic Sans MS" pitchFamily="66" charset="0"/>
              </a:rPr>
              <a:t>Subset Selection Problem (CSSP</a:t>
            </a:r>
            <a:r>
              <a:rPr lang="en-US" altLang="en-US" sz="1600" dirty="0" smtClean="0">
                <a:latin typeface="Comic Sans MS" pitchFamily="66" charset="0"/>
              </a:rPr>
              <a:t>).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544763" y="3579813"/>
            <a:ext cx="2417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ko-KR" sz="1200" b="1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c</a:t>
            </a:r>
            <a:r>
              <a:rPr lang="en-US" altLang="ko-KR" sz="1200" b="1" dirty="0">
                <a:latin typeface="Comic Sans MS" pitchFamily="66" charset="0"/>
                <a:ea typeface="Gulim" pitchFamily="34" charset="-127"/>
              </a:rPr>
              <a:t> columns of </a:t>
            </a:r>
            <a:r>
              <a:rPr lang="en-US" altLang="ko-KR" sz="1200" b="1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A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, with </a:t>
            </a:r>
            <a:r>
              <a:rPr lang="en-US" altLang="ko-KR" sz="1200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c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  being as close to </a:t>
            </a:r>
            <a:r>
              <a:rPr lang="en-US" altLang="ko-KR" sz="1200" dirty="0">
                <a:solidFill>
                  <a:srgbClr val="0A2A90"/>
                </a:solidFill>
                <a:latin typeface="Comic Sans MS" pitchFamily="66" charset="0"/>
                <a:ea typeface="Gulim" pitchFamily="34" charset="-127"/>
              </a:rPr>
              <a:t>k</a:t>
            </a:r>
            <a:r>
              <a:rPr lang="en-US" altLang="ko-KR" sz="1200" dirty="0">
                <a:latin typeface="Comic Sans MS" pitchFamily="66" charset="0"/>
                <a:ea typeface="Gulim" pitchFamily="34" charset="-127"/>
              </a:rPr>
              <a:t>  as possible</a:t>
            </a:r>
          </a:p>
        </p:txBody>
      </p:sp>
    </p:spTree>
    <p:extLst>
      <p:ext uri="{BB962C8B-B14F-4D97-AF65-F5344CB8AC3E}">
        <p14:creationId xmlns:p14="http://schemas.microsoft.com/office/powerpoint/2010/main" val="33540230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92175" y="617538"/>
            <a:ext cx="8251825" cy="1143000"/>
          </a:xfrm>
        </p:spPr>
        <p:txBody>
          <a:bodyPr/>
          <a:lstStyle/>
          <a:p>
            <a:r>
              <a:rPr lang="en-US" sz="3200">
                <a:solidFill>
                  <a:schemeClr val="folHlink"/>
                </a:solidFill>
                <a:latin typeface="Comic Sans MS" pitchFamily="66" charset="0"/>
              </a:rPr>
              <a:t>The algorithm</a:t>
            </a:r>
          </a:p>
        </p:txBody>
      </p:sp>
      <p:sp>
        <p:nvSpPr>
          <p:cNvPr id="448515" name="Text Box 3"/>
          <p:cNvSpPr txBox="1">
            <a:spLocks noChangeArrowheads="1"/>
          </p:cNvSpPr>
          <p:nvPr/>
        </p:nvSpPr>
        <p:spPr bwMode="auto">
          <a:xfrm>
            <a:off x="665163" y="3724275"/>
            <a:ext cx="7747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u="sng" dirty="0">
                <a:latin typeface="Comic Sans MS" pitchFamily="66" charset="0"/>
              </a:rPr>
              <a:t>Sampling algorithm</a:t>
            </a:r>
            <a:endParaRPr lang="en-US" sz="1400" b="1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Let </a:t>
            </a:r>
            <a:r>
              <a:rPr lang="en-US" sz="1400" dirty="0" err="1" smtClean="0">
                <a:solidFill>
                  <a:srgbClr val="0A2A90"/>
                </a:solidFill>
                <a:latin typeface="Comic Sans MS" pitchFamily="66" charset="0"/>
              </a:rPr>
              <a:t>p</a:t>
            </a:r>
            <a:r>
              <a:rPr lang="en-US" sz="1400" baseline="-25000" dirty="0" err="1">
                <a:solidFill>
                  <a:srgbClr val="0A2A90"/>
                </a:solidFill>
                <a:latin typeface="Comic Sans MS" pitchFamily="66" charset="0"/>
              </a:rPr>
              <a:t>j</a:t>
            </a:r>
            <a:r>
              <a:rPr lang="en-US" sz="1400" dirty="0" smtClean="0">
                <a:latin typeface="Comic Sans MS" pitchFamily="66" charset="0"/>
              </a:rPr>
              <a:t> be the column leverage scores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 smtClean="0">
                <a:latin typeface="Comic Sans MS" pitchFamily="66" charset="0"/>
              </a:rPr>
              <a:t>, for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j=1…n</a:t>
            </a:r>
            <a:r>
              <a:rPr lang="en-US" sz="1400" dirty="0" smtClean="0">
                <a:latin typeface="Comic Sans MS" pitchFamily="66" charset="0"/>
              </a:rPr>
              <a:t>.</a:t>
            </a:r>
            <a:endParaRPr lang="en-US" sz="1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 dirty="0" smtClean="0">
                <a:latin typeface="Comic Sans MS" pitchFamily="66" charset="0"/>
              </a:rPr>
              <a:t> In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sz="1400" dirty="0" smtClean="0">
                <a:latin typeface="Comic Sans MS" pitchFamily="66" charset="0"/>
              </a:rPr>
              <a:t> </a:t>
            </a:r>
            <a:r>
              <a:rPr lang="en-US" sz="1400" dirty="0" err="1">
                <a:latin typeface="Comic Sans MS" pitchFamily="66" charset="0"/>
              </a:rPr>
              <a:t>i.i.d</a:t>
            </a:r>
            <a:r>
              <a:rPr lang="en-US" sz="1400" dirty="0">
                <a:latin typeface="Comic Sans MS" pitchFamily="66" charset="0"/>
              </a:rPr>
              <a:t>. trials pick columns of 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, where in each trial the 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j</a:t>
            </a:r>
            <a:r>
              <a:rPr lang="en-US" sz="1400" dirty="0">
                <a:latin typeface="Comic Sans MS" pitchFamily="66" charset="0"/>
              </a:rPr>
              <a:t>-</a:t>
            </a:r>
            <a:r>
              <a:rPr lang="en-US" sz="1400" dirty="0" err="1">
                <a:latin typeface="Comic Sans MS" pitchFamily="66" charset="0"/>
              </a:rPr>
              <a:t>th</a:t>
            </a:r>
            <a:r>
              <a:rPr lang="en-US" sz="1400" dirty="0">
                <a:latin typeface="Comic Sans MS" pitchFamily="66" charset="0"/>
              </a:rPr>
              <a:t> column of 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 is picked with probability </a:t>
            </a:r>
            <a:r>
              <a:rPr lang="en-US" sz="1400" dirty="0" err="1">
                <a:solidFill>
                  <a:srgbClr val="0A2A90"/>
                </a:solidFill>
                <a:latin typeface="Comic Sans MS" pitchFamily="66" charset="0"/>
              </a:rPr>
              <a:t>p</a:t>
            </a:r>
            <a:r>
              <a:rPr lang="en-US" sz="1400" baseline="-25000" dirty="0" err="1">
                <a:solidFill>
                  <a:srgbClr val="0A2A90"/>
                </a:solidFill>
                <a:latin typeface="Comic Sans MS" pitchFamily="66" charset="0"/>
              </a:rPr>
              <a:t>j</a:t>
            </a:r>
            <a:r>
              <a:rPr lang="en-US" sz="1400" dirty="0" smtClean="0">
                <a:latin typeface="Comic Sans MS" pitchFamily="66" charset="0"/>
              </a:rPr>
              <a:t>.</a:t>
            </a:r>
          </a:p>
          <a:p>
            <a:pPr algn="r"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	</a:t>
            </a:r>
            <a:r>
              <a:rPr lang="en-US" sz="1400" dirty="0" smtClean="0">
                <a:latin typeface="Comic Sans MS" pitchFamily="66" charset="0"/>
              </a:rPr>
              <a:t>			(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sz="1400" dirty="0" smtClean="0">
                <a:latin typeface="Comic Sans MS" pitchFamily="66" charset="0"/>
              </a:rPr>
              <a:t> is a function of </a:t>
            </a:r>
            <a:r>
              <a:rPr lang="el-GR" sz="1400" dirty="0" smtClean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ε</a:t>
            </a:r>
            <a:r>
              <a:rPr lang="en-US" sz="1400" dirty="0" smtClean="0">
                <a:latin typeface="Comic Sans MS" pitchFamily="66" charset="0"/>
                <a:sym typeface="Symbol" pitchFamily="18" charset="2"/>
              </a:rPr>
              <a:t> and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k</a:t>
            </a:r>
            <a:r>
              <a:rPr lang="en-US" sz="1400" dirty="0" smtClean="0">
                <a:latin typeface="Comic Sans MS" pitchFamily="66" charset="0"/>
                <a:sym typeface="Symbol" pitchFamily="18" charset="2"/>
              </a:rPr>
              <a:t>; see next slide)</a:t>
            </a:r>
            <a:endParaRPr lang="en-US" sz="1400" dirty="0">
              <a:latin typeface="Comic Sans MS" pitchFamily="66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400" dirty="0">
                <a:latin typeface="Comic Sans MS" pitchFamily="66" charset="0"/>
              </a:rPr>
              <a:t> Let 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 be the matrix consisting of the chosen </a:t>
            </a:r>
            <a:r>
              <a:rPr lang="en-US" sz="1400" dirty="0" smtClean="0">
                <a:latin typeface="Comic Sans MS" pitchFamily="66" charset="0"/>
              </a:rPr>
              <a:t>columns.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704850" y="2409825"/>
            <a:ext cx="75152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u="sng" dirty="0">
                <a:latin typeface="Comic Sans MS" pitchFamily="66" charset="0"/>
              </a:rPr>
              <a:t>Input:</a:t>
            </a:r>
            <a:r>
              <a:rPr lang="en-US" sz="1400" dirty="0">
                <a:latin typeface="Comic Sans MS" pitchFamily="66" charset="0"/>
              </a:rPr>
              <a:t> 	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m</a:t>
            </a:r>
            <a:r>
              <a:rPr lang="en-US" sz="1400" dirty="0">
                <a:latin typeface="Comic Sans MS" pitchFamily="66" charset="0"/>
              </a:rPr>
              <a:t>-by-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n</a:t>
            </a:r>
            <a:r>
              <a:rPr lang="en-US" sz="1400" dirty="0">
                <a:latin typeface="Comic Sans MS" pitchFamily="66" charset="0"/>
              </a:rPr>
              <a:t> matrix 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sz="1400" dirty="0">
                <a:latin typeface="Comic Sans MS" pitchFamily="66" charset="0"/>
              </a:rPr>
              <a:t>, </a:t>
            </a:r>
            <a:r>
              <a:rPr lang="en-US" sz="1400" dirty="0" smtClean="0">
                <a:latin typeface="Comic Sans MS" pitchFamily="66" charset="0"/>
              </a:rPr>
              <a:t>target rank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k</a:t>
            </a:r>
            <a:endParaRPr lang="en-US" sz="1400" dirty="0">
              <a:solidFill>
                <a:srgbClr val="0A2A90"/>
              </a:solidFill>
              <a:latin typeface="Comic Sans MS" pitchFamily="66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		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0 &lt; </a:t>
            </a:r>
            <a:r>
              <a:rPr lang="el-GR" sz="1400" dirty="0">
                <a:solidFill>
                  <a:srgbClr val="0A2A90"/>
                </a:solidFill>
                <a:latin typeface="Comic Sans MS" pitchFamily="66" charset="0"/>
                <a:sym typeface="Symbol" pitchFamily="18" charset="2"/>
              </a:rPr>
              <a:t>ε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 &lt; .5</a:t>
            </a:r>
            <a:r>
              <a:rPr lang="en-US" sz="1400" dirty="0">
                <a:latin typeface="Comic Sans MS" pitchFamily="66" charset="0"/>
              </a:rPr>
              <a:t>, the desired accuracy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u="sng" dirty="0">
                <a:latin typeface="Comic Sans MS" pitchFamily="66" charset="0"/>
              </a:rPr>
              <a:t>Output:</a:t>
            </a:r>
            <a:r>
              <a:rPr lang="en-US" sz="1400" dirty="0">
                <a:latin typeface="Comic Sans MS" pitchFamily="66" charset="0"/>
              </a:rPr>
              <a:t>	</a:t>
            </a:r>
            <a:r>
              <a:rPr lang="en-US" sz="1400" dirty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sz="1400" dirty="0">
                <a:latin typeface="Comic Sans MS" pitchFamily="66" charset="0"/>
              </a:rPr>
              <a:t>, the matrix consisting of the selected columns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Relative-error Frobenius norm bounds</a:t>
            </a:r>
            <a:endParaRPr lang="en-US" altLang="en-US" sz="1200" smtClean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56324" name="Text Box 3"/>
          <p:cNvSpPr txBox="1">
            <a:spLocks noChangeArrowheads="1"/>
          </p:cNvSpPr>
          <p:nvPr/>
        </p:nvSpPr>
        <p:spPr bwMode="auto">
          <a:xfrm>
            <a:off x="168477" y="2198688"/>
            <a:ext cx="81708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914400" indent="-45720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371600" indent="-4572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828800" indent="-4572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286000" indent="-4572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7432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32004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6576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4114800" indent="-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	Given </a:t>
            </a:r>
            <a:r>
              <a:rPr lang="en-US" altLang="en-US" sz="1600" dirty="0">
                <a:latin typeface="Comic Sans MS" pitchFamily="66" charset="0"/>
              </a:rPr>
              <a:t>an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m</a:t>
            </a:r>
            <a:r>
              <a:rPr lang="en-US" altLang="en-US" sz="1600" dirty="0">
                <a:latin typeface="Comic Sans MS" pitchFamily="66" charset="0"/>
              </a:rPr>
              <a:t>-by-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n</a:t>
            </a:r>
            <a:r>
              <a:rPr lang="en-US" altLang="en-US" sz="1600" dirty="0">
                <a:latin typeface="Comic Sans MS" pitchFamily="66" charset="0"/>
              </a:rPr>
              <a:t> matrix </a:t>
            </a:r>
            <a:r>
              <a:rPr lang="en-US" altLang="en-US" sz="1600" dirty="0">
                <a:solidFill>
                  <a:srgbClr val="0A2A90"/>
                </a:solidFill>
                <a:latin typeface="Comic Sans MS" pitchFamily="66" charset="0"/>
              </a:rPr>
              <a:t>A</a:t>
            </a:r>
            <a:r>
              <a:rPr lang="en-US" altLang="en-US" sz="1600" dirty="0">
                <a:latin typeface="Comic Sans MS" pitchFamily="66" charset="0"/>
              </a:rPr>
              <a:t>, </a:t>
            </a:r>
            <a:r>
              <a:rPr lang="en-US" altLang="en-US" sz="1600" dirty="0" smtClean="0">
                <a:latin typeface="Comic Sans MS" pitchFamily="66" charset="0"/>
              </a:rPr>
              <a:t>let </a:t>
            </a:r>
            <a:r>
              <a:rPr lang="en-US" altLang="en-US" sz="1600" dirty="0" smtClean="0">
                <a:solidFill>
                  <a:srgbClr val="0A2A90"/>
                </a:solidFill>
                <a:latin typeface="Comic Sans MS" pitchFamily="66" charset="0"/>
              </a:rPr>
              <a:t>C</a:t>
            </a:r>
            <a:r>
              <a:rPr lang="en-US" altLang="en-US" sz="1600" dirty="0" smtClean="0">
                <a:latin typeface="Comic Sans MS" pitchFamily="66" charset="0"/>
              </a:rPr>
              <a:t> be formed as described in the previous algorithm. Then, with probability at least 0.9,</a:t>
            </a:r>
            <a:endParaRPr lang="en-US" altLang="en-US" sz="16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5632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249" y="2910741"/>
            <a:ext cx="623887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90401" y="3608649"/>
            <a:ext cx="81597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The sampling </a:t>
            </a:r>
            <a:r>
              <a:rPr lang="en-US" sz="1600" dirty="0" smtClean="0">
                <a:latin typeface="Comic Sans MS" pitchFamily="66" charset="0"/>
              </a:rPr>
              <a:t>complexity (the value of </a:t>
            </a:r>
            <a:r>
              <a:rPr lang="en-US" sz="1600" dirty="0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en-US" sz="1600" dirty="0" smtClean="0">
                <a:latin typeface="Comic Sans MS" pitchFamily="66" charset="0"/>
              </a:rPr>
              <a:t>) </a:t>
            </a:r>
            <a:r>
              <a:rPr lang="en-US" sz="1600" dirty="0">
                <a:latin typeface="Comic Sans MS" pitchFamily="66" charset="0"/>
              </a:rPr>
              <a:t>is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60" y="3965160"/>
            <a:ext cx="2399603" cy="782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20140" y="4987659"/>
            <a:ext cx="81597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latin typeface="Comic Sans MS" pitchFamily="66" charset="0"/>
              </a:rPr>
              <a:t>The </a:t>
            </a:r>
            <a:r>
              <a:rPr lang="en-US" sz="1600" dirty="0" smtClean="0">
                <a:latin typeface="Comic Sans MS" pitchFamily="66" charset="0"/>
              </a:rPr>
              <a:t>running time of the algorithm is dominated by the computation of the (column) leverage scores. </a:t>
            </a:r>
            <a:endParaRPr 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18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8354" name="Text Box 2"/>
          <p:cNvSpPr txBox="1">
            <a:spLocks noChangeArrowheads="1"/>
          </p:cNvSpPr>
          <p:nvPr/>
        </p:nvSpPr>
        <p:spPr bwMode="auto">
          <a:xfrm>
            <a:off x="80963" y="2130425"/>
            <a:ext cx="8842375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	S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ingle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N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ucleotide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P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olymorphism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s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: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the most common type of genetic variation in the genome across different individuals.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	They are 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known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locations at the human genome where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two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alternate nucleotide bases </a:t>
            </a:r>
            <a:r>
              <a:rPr lang="en-US" sz="16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(alleles)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are observed (out of A, C, G, T).</a:t>
            </a:r>
            <a:endParaRPr lang="en-US" sz="1400">
              <a:solidFill>
                <a:srgbClr val="000000"/>
              </a:solidFill>
              <a:latin typeface="Comic Sans MS" pitchFamily="66" charset="0"/>
              <a:cs typeface="Times New Roman"/>
            </a:endParaRPr>
          </a:p>
        </p:txBody>
      </p:sp>
      <p:sp>
        <p:nvSpPr>
          <p:cNvPr id="1508355" name="Rectangle 3"/>
          <p:cNvSpPr>
            <a:spLocks noChangeArrowheads="1"/>
          </p:cNvSpPr>
          <p:nvPr/>
        </p:nvSpPr>
        <p:spPr bwMode="auto">
          <a:xfrm>
            <a:off x="4025900" y="3446463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SNPs</a:t>
            </a:r>
            <a:endParaRPr lang="en-US" sz="1400">
              <a:solidFill>
                <a:srgbClr val="3333CC"/>
              </a:solidFill>
              <a:latin typeface="cmsy10" pitchFamily="34" charset="0"/>
              <a:cs typeface="Times New Roman"/>
            </a:endParaRPr>
          </a:p>
        </p:txBody>
      </p:sp>
      <p:sp>
        <p:nvSpPr>
          <p:cNvPr id="1508356" name="AutoShape 4"/>
          <p:cNvSpPr>
            <a:spLocks/>
          </p:cNvSpPr>
          <p:nvPr/>
        </p:nvSpPr>
        <p:spPr bwMode="auto">
          <a:xfrm>
            <a:off x="776288" y="3808413"/>
            <a:ext cx="211137" cy="1250950"/>
          </a:xfrm>
          <a:prstGeom prst="leftBracket">
            <a:avLst>
              <a:gd name="adj" fmla="val 4937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sz="1400">
              <a:solidFill>
                <a:srgbClr val="3333CC"/>
              </a:solidFill>
              <a:latin typeface="Comic Sans MS" pitchFamily="66" charset="0"/>
              <a:cs typeface="Times New Roman"/>
            </a:endParaRPr>
          </a:p>
        </p:txBody>
      </p:sp>
      <p:sp>
        <p:nvSpPr>
          <p:cNvPr id="1508357" name="AutoShape 5"/>
          <p:cNvSpPr>
            <a:spLocks/>
          </p:cNvSpPr>
          <p:nvPr/>
        </p:nvSpPr>
        <p:spPr bwMode="auto">
          <a:xfrm>
            <a:off x="8099425" y="3778250"/>
            <a:ext cx="250825" cy="1319213"/>
          </a:xfrm>
          <a:prstGeom prst="rightBracket">
            <a:avLst>
              <a:gd name="adj" fmla="val 4382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sz="1400">
              <a:solidFill>
                <a:srgbClr val="3333CC"/>
              </a:solidFill>
              <a:latin typeface="Comic Sans MS" pitchFamily="66" charset="0"/>
              <a:cs typeface="Times New Roman"/>
            </a:endParaRPr>
          </a:p>
        </p:txBody>
      </p:sp>
      <p:sp>
        <p:nvSpPr>
          <p:cNvPr id="1508358" name="Text Box 6"/>
          <p:cNvSpPr txBox="1">
            <a:spLocks noChangeArrowheads="1"/>
          </p:cNvSpPr>
          <p:nvPr/>
        </p:nvSpPr>
        <p:spPr bwMode="auto">
          <a:xfrm rot="10800000">
            <a:off x="382588" y="3932238"/>
            <a:ext cx="3968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3333CC"/>
                </a:solidFill>
                <a:latin typeface="Comic Sans MS" pitchFamily="66" charset="0"/>
              </a:rPr>
              <a:t>individuals</a:t>
            </a:r>
          </a:p>
        </p:txBody>
      </p:sp>
      <p:sp>
        <p:nvSpPr>
          <p:cNvPr id="1508359" name="Rectangle 7"/>
          <p:cNvSpPr>
            <a:spLocks noChangeArrowheads="1"/>
          </p:cNvSpPr>
          <p:nvPr/>
        </p:nvSpPr>
        <p:spPr bwMode="auto">
          <a:xfrm>
            <a:off x="842963" y="3794125"/>
            <a:ext cx="7596187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AG CT GT GG CT CC CC CC CC AG AG AG AG AG AA CT AA GG GG CC GG AG CG AC CC AA CC AA GG TT AG CT CG CG CG AT CT CT AG CT AG GG GT GA AG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CC CC GG AA AG AG AG AA CT AA GG GG CC GG AA GG AA CC AA CC AA GG TT AA TT GG GG GG TT TT CC GG TT GG GG TT GG AA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CC CC GG AA AG AG AA AG CT AA GG GG CC AG AG CG AC CC AA CC AA GG TT AG CT CG CG CG AT CT CT AG CT AG GG GT GA AG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CC CC GG AA AG AG AG AA CC GG AA CC CC AG GG CC AC CC AA CG AA GG TT AG CT CG CG CG AT CT CT AG CT AG GT GT GA AG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CC CC GG AA GG GG GG AA CT AA GG GG CT GG AA CC AC CG AA CC AA GG TT GG CC CG CG CG AT CT CT AG CT AG GG TT GG AA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CG CC AG AG AG AG AG AA CT AA GG GG CT GG AG CC CC CG AA CC AA GT TT AG CT CG CG CG AT CT CT AG CT AG GG TT GG AA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r>
              <a:rPr lang="en-US" sz="800">
                <a:solidFill>
                  <a:srgbClr val="000000"/>
                </a:solidFill>
              </a:rPr>
              <a:t> GG TT TT GG TT CC CC CC CC GG AA AG AG AG AA TT AA GG GG CC AG AG CG AA CC AA CG AA GG TT AA TT GG GG GG TT TT CC GG TT GG GT TT GG AA </a:t>
            </a:r>
            <a:r>
              <a:rPr lang="en-US" sz="800">
                <a:solidFill>
                  <a:srgbClr val="000000"/>
                </a:solidFill>
                <a:latin typeface="Times New Roman"/>
              </a:rPr>
              <a:t>…</a:t>
            </a:r>
            <a:endParaRPr lang="en-US" sz="800">
              <a:solidFill>
                <a:srgbClr val="000000"/>
              </a:solidFill>
            </a:endParaRPr>
          </a:p>
        </p:txBody>
      </p:sp>
      <p:sp>
        <p:nvSpPr>
          <p:cNvPr id="1508360" name="Text Box 8"/>
          <p:cNvSpPr txBox="1">
            <a:spLocks noChangeArrowheads="1"/>
          </p:cNvSpPr>
          <p:nvPr/>
        </p:nvSpPr>
        <p:spPr bwMode="auto">
          <a:xfrm>
            <a:off x="119063" y="5375275"/>
            <a:ext cx="8677275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	Matrices including thousands of individuals and hundreds of thousands if SNPs are available.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911850" y="3063875"/>
            <a:ext cx="790575" cy="2022475"/>
            <a:chOff x="3808" y="2146"/>
            <a:chExt cx="498" cy="1274"/>
          </a:xfrm>
        </p:grpSpPr>
        <p:sp>
          <p:nvSpPr>
            <p:cNvPr id="1508362" name="Rectangle 10"/>
            <p:cNvSpPr>
              <a:spLocks noChangeArrowheads="1"/>
            </p:cNvSpPr>
            <p:nvPr/>
          </p:nvSpPr>
          <p:spPr bwMode="auto">
            <a:xfrm>
              <a:off x="3808" y="2601"/>
              <a:ext cx="97" cy="819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508363" name="Rectangle 11"/>
            <p:cNvSpPr>
              <a:spLocks noChangeArrowheads="1"/>
            </p:cNvSpPr>
            <p:nvPr/>
          </p:nvSpPr>
          <p:spPr bwMode="auto">
            <a:xfrm>
              <a:off x="4209" y="2601"/>
              <a:ext cx="97" cy="819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508364" name="Line 12"/>
            <p:cNvSpPr>
              <a:spLocks noChangeShapeType="1"/>
            </p:cNvSpPr>
            <p:nvPr/>
          </p:nvSpPr>
          <p:spPr bwMode="auto">
            <a:xfrm flipH="1">
              <a:off x="3844" y="2152"/>
              <a:ext cx="42" cy="419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508365" name="Line 13"/>
            <p:cNvSpPr>
              <a:spLocks noChangeShapeType="1"/>
            </p:cNvSpPr>
            <p:nvPr/>
          </p:nvSpPr>
          <p:spPr bwMode="auto">
            <a:xfrm>
              <a:off x="3893" y="2146"/>
              <a:ext cx="357" cy="437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508366" name="Rectangle 14"/>
          <p:cNvSpPr>
            <a:spLocks noGrp="1" noChangeArrowheads="1"/>
          </p:cNvSpPr>
          <p:nvPr>
            <p:ph type="title"/>
          </p:nvPr>
        </p:nvSpPr>
        <p:spPr>
          <a:xfrm>
            <a:off x="924634" y="628296"/>
            <a:ext cx="8051800" cy="1143000"/>
          </a:xfrm>
          <a:noFill/>
          <a:ln/>
        </p:spPr>
        <p:txBody>
          <a:bodyPr/>
          <a:lstStyle/>
          <a:p>
            <a:r>
              <a:rPr lang="en-US" sz="3200" dirty="0">
                <a:solidFill>
                  <a:schemeClr val="folHlink"/>
                </a:solidFill>
                <a:latin typeface="Comic Sans MS" pitchFamily="66" charset="0"/>
              </a:rPr>
              <a:t>  </a:t>
            </a:r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scores: human genetics data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180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length-squared sampling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Length-squared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their Euclidean norms, i.e., 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9905" y="2923393"/>
            <a:ext cx="2580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30000" dirty="0" smtClean="0">
                <a:latin typeface="Comic Sans MS" panose="030F0702030302020204" pitchFamily="66" charset="0"/>
              </a:rPr>
              <a:t> 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||A||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baseline="-25000" dirty="0" smtClean="0">
                <a:latin typeface="Comic Sans MS" panose="030F0702030302020204" pitchFamily="66" charset="0"/>
              </a:rPr>
              <a:t> 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201" y="2862834"/>
            <a:ext cx="1733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342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3458" name="Picture 2" descr="untit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" y="452438"/>
            <a:ext cx="8432800" cy="49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83459" name="Rectangle 3"/>
          <p:cNvSpPr>
            <a:spLocks noChangeArrowheads="1"/>
          </p:cNvSpPr>
          <p:nvPr/>
        </p:nvSpPr>
        <p:spPr bwMode="auto">
          <a:xfrm>
            <a:off x="5118100" y="4054475"/>
            <a:ext cx="1428750" cy="520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sz="1400" smtClean="0">
              <a:solidFill>
                <a:srgbClr val="3333CC"/>
              </a:solidFill>
              <a:latin typeface="Comic Sans MS" pitchFamily="66" charset="0"/>
              <a:cs typeface="Times New Roman"/>
            </a:endParaRPr>
          </a:p>
        </p:txBody>
      </p:sp>
      <p:sp>
        <p:nvSpPr>
          <p:cNvPr id="1683460" name="Rectangle 4"/>
          <p:cNvSpPr>
            <a:spLocks noChangeArrowheads="1"/>
          </p:cNvSpPr>
          <p:nvPr/>
        </p:nvSpPr>
        <p:spPr bwMode="auto">
          <a:xfrm>
            <a:off x="3838575" y="1962150"/>
            <a:ext cx="349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grpSp>
        <p:nvGrpSpPr>
          <p:cNvPr id="1683461" name="Group 5"/>
          <p:cNvGrpSpPr>
            <a:grpSpLocks/>
          </p:cNvGrpSpPr>
          <p:nvPr/>
        </p:nvGrpSpPr>
        <p:grpSpPr bwMode="auto">
          <a:xfrm>
            <a:off x="1270000" y="3381375"/>
            <a:ext cx="138113" cy="142875"/>
            <a:chOff x="2000" y="2262"/>
            <a:chExt cx="74" cy="74"/>
          </a:xfrm>
        </p:grpSpPr>
        <p:sp>
          <p:nvSpPr>
            <p:cNvPr id="1683462" name="Oval 6"/>
            <p:cNvSpPr>
              <a:spLocks noChangeArrowheads="1"/>
            </p:cNvSpPr>
            <p:nvPr/>
          </p:nvSpPr>
          <p:spPr bwMode="auto">
            <a:xfrm>
              <a:off x="2000" y="2262"/>
              <a:ext cx="74" cy="74"/>
            </a:xfrm>
            <a:prstGeom prst="ellipse">
              <a:avLst/>
            </a:pr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63" name="Oval 7"/>
            <p:cNvSpPr>
              <a:spLocks noChangeArrowheads="1"/>
            </p:cNvSpPr>
            <p:nvPr/>
          </p:nvSpPr>
          <p:spPr bwMode="auto">
            <a:xfrm>
              <a:off x="2000" y="2262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grpSp>
        <p:nvGrpSpPr>
          <p:cNvPr id="1683464" name="Group 8"/>
          <p:cNvGrpSpPr>
            <a:grpSpLocks/>
          </p:cNvGrpSpPr>
          <p:nvPr/>
        </p:nvGrpSpPr>
        <p:grpSpPr bwMode="auto">
          <a:xfrm>
            <a:off x="1690688" y="3417888"/>
            <a:ext cx="138112" cy="144462"/>
            <a:chOff x="2111" y="2299"/>
            <a:chExt cx="74" cy="74"/>
          </a:xfrm>
        </p:grpSpPr>
        <p:sp>
          <p:nvSpPr>
            <p:cNvPr id="1683465" name="Oval 9"/>
            <p:cNvSpPr>
              <a:spLocks noChangeArrowheads="1"/>
            </p:cNvSpPr>
            <p:nvPr/>
          </p:nvSpPr>
          <p:spPr bwMode="auto">
            <a:xfrm>
              <a:off x="2111" y="2299"/>
              <a:ext cx="74" cy="74"/>
            </a:xfrm>
            <a:prstGeom prst="ellipse">
              <a:avLst/>
            </a:pr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66" name="Oval 10"/>
            <p:cNvSpPr>
              <a:spLocks noChangeArrowheads="1"/>
            </p:cNvSpPr>
            <p:nvPr/>
          </p:nvSpPr>
          <p:spPr bwMode="auto">
            <a:xfrm>
              <a:off x="2111" y="2299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467" name="Rectangle 11"/>
          <p:cNvSpPr>
            <a:spLocks noChangeArrowheads="1"/>
          </p:cNvSpPr>
          <p:nvPr/>
        </p:nvSpPr>
        <p:spPr bwMode="auto">
          <a:xfrm>
            <a:off x="2057400" y="3657600"/>
            <a:ext cx="762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Burunge</a:t>
            </a:r>
          </a:p>
        </p:txBody>
      </p:sp>
      <p:sp>
        <p:nvSpPr>
          <p:cNvPr id="1683471" name="Rectangle 15"/>
          <p:cNvSpPr>
            <a:spLocks noChangeArrowheads="1"/>
          </p:cNvSpPr>
          <p:nvPr/>
        </p:nvSpPr>
        <p:spPr bwMode="auto">
          <a:xfrm>
            <a:off x="1524000" y="3200400"/>
            <a:ext cx="685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Mbuti</a:t>
            </a:r>
          </a:p>
          <a:p>
            <a:endParaRPr lang="en-US" sz="1200" b="1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83473" name="Rectangle 17"/>
          <p:cNvSpPr>
            <a:spLocks noChangeArrowheads="1"/>
          </p:cNvSpPr>
          <p:nvPr/>
        </p:nvSpPr>
        <p:spPr bwMode="auto">
          <a:xfrm>
            <a:off x="889000" y="3170238"/>
            <a:ext cx="4826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Mende</a:t>
            </a:r>
          </a:p>
        </p:txBody>
      </p:sp>
      <p:grpSp>
        <p:nvGrpSpPr>
          <p:cNvPr id="1683474" name="Group 18"/>
          <p:cNvGrpSpPr>
            <a:grpSpLocks/>
          </p:cNvGrpSpPr>
          <p:nvPr/>
        </p:nvGrpSpPr>
        <p:grpSpPr bwMode="auto">
          <a:xfrm>
            <a:off x="1944688" y="5567363"/>
            <a:ext cx="138112" cy="142875"/>
            <a:chOff x="1481" y="3002"/>
            <a:chExt cx="74" cy="74"/>
          </a:xfrm>
        </p:grpSpPr>
        <p:sp>
          <p:nvSpPr>
            <p:cNvPr id="1683475" name="Oval 19"/>
            <p:cNvSpPr>
              <a:spLocks noChangeArrowheads="1"/>
            </p:cNvSpPr>
            <p:nvPr/>
          </p:nvSpPr>
          <p:spPr bwMode="auto">
            <a:xfrm>
              <a:off x="1481" y="3002"/>
              <a:ext cx="74" cy="74"/>
            </a:xfrm>
            <a:prstGeom prst="ellipse">
              <a:avLst/>
            </a:pr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76" name="Oval 20"/>
            <p:cNvSpPr>
              <a:spLocks noChangeArrowheads="1"/>
            </p:cNvSpPr>
            <p:nvPr/>
          </p:nvSpPr>
          <p:spPr bwMode="auto">
            <a:xfrm>
              <a:off x="1481" y="3002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477" name="Rectangle 21"/>
          <p:cNvSpPr>
            <a:spLocks noChangeArrowheads="1"/>
          </p:cNvSpPr>
          <p:nvPr/>
        </p:nvSpPr>
        <p:spPr bwMode="auto">
          <a:xfrm>
            <a:off x="2165350" y="5543550"/>
            <a:ext cx="4302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Africa</a:t>
            </a:r>
          </a:p>
        </p:txBody>
      </p:sp>
      <p:grpSp>
        <p:nvGrpSpPr>
          <p:cNvPr id="1683478" name="Group 22"/>
          <p:cNvGrpSpPr>
            <a:grpSpLocks/>
          </p:cNvGrpSpPr>
          <p:nvPr/>
        </p:nvGrpSpPr>
        <p:grpSpPr bwMode="auto">
          <a:xfrm>
            <a:off x="2841625" y="5567363"/>
            <a:ext cx="136525" cy="142875"/>
            <a:chOff x="1963" y="3002"/>
            <a:chExt cx="74" cy="74"/>
          </a:xfrm>
        </p:grpSpPr>
        <p:sp>
          <p:nvSpPr>
            <p:cNvPr id="1683479" name="Oval 23"/>
            <p:cNvSpPr>
              <a:spLocks noChangeArrowheads="1"/>
            </p:cNvSpPr>
            <p:nvPr/>
          </p:nvSpPr>
          <p:spPr bwMode="auto">
            <a:xfrm>
              <a:off x="1963" y="3002"/>
              <a:ext cx="74" cy="74"/>
            </a:xfrm>
            <a:prstGeom prst="ellipse">
              <a:avLst/>
            </a:prstGeom>
            <a:solidFill>
              <a:srgbClr val="80808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80" name="Oval 24"/>
            <p:cNvSpPr>
              <a:spLocks noChangeArrowheads="1"/>
            </p:cNvSpPr>
            <p:nvPr/>
          </p:nvSpPr>
          <p:spPr bwMode="auto">
            <a:xfrm>
              <a:off x="1963" y="3002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grpSp>
        <p:nvGrpSpPr>
          <p:cNvPr id="1683481" name="Group 25"/>
          <p:cNvGrpSpPr>
            <a:grpSpLocks/>
          </p:cNvGrpSpPr>
          <p:nvPr/>
        </p:nvGrpSpPr>
        <p:grpSpPr bwMode="auto">
          <a:xfrm>
            <a:off x="3763963" y="5572125"/>
            <a:ext cx="136525" cy="142875"/>
            <a:chOff x="1963" y="3113"/>
            <a:chExt cx="74" cy="74"/>
          </a:xfrm>
        </p:grpSpPr>
        <p:sp>
          <p:nvSpPr>
            <p:cNvPr id="1683482" name="Oval 26"/>
            <p:cNvSpPr>
              <a:spLocks noChangeArrowheads="1"/>
            </p:cNvSpPr>
            <p:nvPr/>
          </p:nvSpPr>
          <p:spPr bwMode="auto">
            <a:xfrm>
              <a:off x="1963" y="3113"/>
              <a:ext cx="74" cy="7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83" name="Oval 27"/>
            <p:cNvSpPr>
              <a:spLocks noChangeArrowheads="1"/>
            </p:cNvSpPr>
            <p:nvPr/>
          </p:nvSpPr>
          <p:spPr bwMode="auto">
            <a:xfrm>
              <a:off x="1963" y="3113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484" name="Rectangle 28"/>
          <p:cNvSpPr>
            <a:spLocks noChangeArrowheads="1"/>
          </p:cNvSpPr>
          <p:nvPr/>
        </p:nvSpPr>
        <p:spPr bwMode="auto">
          <a:xfrm>
            <a:off x="3062288" y="5543550"/>
            <a:ext cx="5254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Europe</a:t>
            </a:r>
          </a:p>
        </p:txBody>
      </p:sp>
      <p:grpSp>
        <p:nvGrpSpPr>
          <p:cNvPr id="1683485" name="Group 29"/>
          <p:cNvGrpSpPr>
            <a:grpSpLocks/>
          </p:cNvGrpSpPr>
          <p:nvPr/>
        </p:nvGrpSpPr>
        <p:grpSpPr bwMode="auto">
          <a:xfrm>
            <a:off x="981075" y="2333625"/>
            <a:ext cx="139700" cy="142875"/>
            <a:chOff x="1851" y="1781"/>
            <a:chExt cx="75" cy="74"/>
          </a:xfrm>
        </p:grpSpPr>
        <p:sp>
          <p:nvSpPr>
            <p:cNvPr id="1683486" name="Oval 30"/>
            <p:cNvSpPr>
              <a:spLocks noChangeArrowheads="1"/>
            </p:cNvSpPr>
            <p:nvPr/>
          </p:nvSpPr>
          <p:spPr bwMode="auto">
            <a:xfrm>
              <a:off x="1851" y="1781"/>
              <a:ext cx="75" cy="74"/>
            </a:xfrm>
            <a:prstGeom prst="ellipse">
              <a:avLst/>
            </a:prstGeom>
            <a:solidFill>
              <a:srgbClr val="80808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87" name="Oval 31"/>
            <p:cNvSpPr>
              <a:spLocks noChangeArrowheads="1"/>
            </p:cNvSpPr>
            <p:nvPr/>
          </p:nvSpPr>
          <p:spPr bwMode="auto">
            <a:xfrm>
              <a:off x="1851" y="1781"/>
              <a:ext cx="75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488" name="Rectangle 32"/>
          <p:cNvSpPr>
            <a:spLocks noChangeArrowheads="1"/>
          </p:cNvSpPr>
          <p:nvPr/>
        </p:nvSpPr>
        <p:spPr bwMode="auto">
          <a:xfrm>
            <a:off x="304800" y="2133600"/>
            <a:ext cx="5937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Spanish</a:t>
            </a:r>
          </a:p>
        </p:txBody>
      </p:sp>
      <p:grpSp>
        <p:nvGrpSpPr>
          <p:cNvPr id="1683497" name="Group 41"/>
          <p:cNvGrpSpPr>
            <a:grpSpLocks/>
          </p:cNvGrpSpPr>
          <p:nvPr/>
        </p:nvGrpSpPr>
        <p:grpSpPr bwMode="auto">
          <a:xfrm>
            <a:off x="4110038" y="2486025"/>
            <a:ext cx="138112" cy="142875"/>
            <a:chOff x="3186" y="2003"/>
            <a:chExt cx="74" cy="74"/>
          </a:xfrm>
        </p:grpSpPr>
        <p:sp>
          <p:nvSpPr>
            <p:cNvPr id="1683498" name="Oval 42"/>
            <p:cNvSpPr>
              <a:spLocks noChangeArrowheads="1"/>
            </p:cNvSpPr>
            <p:nvPr/>
          </p:nvSpPr>
          <p:spPr bwMode="auto">
            <a:xfrm>
              <a:off x="3186" y="2003"/>
              <a:ext cx="74" cy="7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499" name="Oval 43"/>
            <p:cNvSpPr>
              <a:spLocks noChangeArrowheads="1"/>
            </p:cNvSpPr>
            <p:nvPr/>
          </p:nvSpPr>
          <p:spPr bwMode="auto">
            <a:xfrm>
              <a:off x="3186" y="2003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500" name="Rectangle 44"/>
          <p:cNvSpPr>
            <a:spLocks noChangeArrowheads="1"/>
          </p:cNvSpPr>
          <p:nvPr/>
        </p:nvSpPr>
        <p:spPr bwMode="auto">
          <a:xfrm>
            <a:off x="4286250" y="2465388"/>
            <a:ext cx="6921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Japanese</a:t>
            </a:r>
          </a:p>
        </p:txBody>
      </p:sp>
      <p:sp>
        <p:nvSpPr>
          <p:cNvPr id="1683501" name="Rectangle 45"/>
          <p:cNvSpPr>
            <a:spLocks noChangeArrowheads="1"/>
          </p:cNvSpPr>
          <p:nvPr/>
        </p:nvSpPr>
        <p:spPr bwMode="auto">
          <a:xfrm>
            <a:off x="3984625" y="5548313"/>
            <a:ext cx="4651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 Asia</a:t>
            </a:r>
          </a:p>
        </p:txBody>
      </p:sp>
      <p:sp>
        <p:nvSpPr>
          <p:cNvPr id="1683502" name="Rectangle 46"/>
          <p:cNvSpPr>
            <a:spLocks noChangeArrowheads="1"/>
          </p:cNvSpPr>
          <p:nvPr/>
        </p:nvSpPr>
        <p:spPr bwMode="auto">
          <a:xfrm>
            <a:off x="2895600" y="1752600"/>
            <a:ext cx="1068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South Altaians</a:t>
            </a:r>
          </a:p>
        </p:txBody>
      </p:sp>
      <p:sp>
        <p:nvSpPr>
          <p:cNvPr id="1683503" name="Rectangle 47"/>
          <p:cNvSpPr>
            <a:spLocks noChangeArrowheads="1"/>
          </p:cNvSpPr>
          <p:nvPr/>
        </p:nvSpPr>
        <p:spPr bwMode="auto">
          <a:xfrm>
            <a:off x="3838575" y="1962150"/>
            <a:ext cx="349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</a:t>
            </a:r>
          </a:p>
        </p:txBody>
      </p:sp>
      <p:sp>
        <p:nvSpPr>
          <p:cNvPr id="1683504" name="Rectangle 48"/>
          <p:cNvSpPr>
            <a:spLocks noChangeArrowheads="1"/>
          </p:cNvSpPr>
          <p:nvPr/>
        </p:nvSpPr>
        <p:spPr bwMode="auto">
          <a:xfrm>
            <a:off x="4878388" y="5548313"/>
            <a:ext cx="59848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America</a:t>
            </a:r>
          </a:p>
        </p:txBody>
      </p:sp>
      <p:grpSp>
        <p:nvGrpSpPr>
          <p:cNvPr id="1683505" name="Group 49"/>
          <p:cNvGrpSpPr>
            <a:grpSpLocks/>
          </p:cNvGrpSpPr>
          <p:nvPr/>
        </p:nvGrpSpPr>
        <p:grpSpPr bwMode="auto">
          <a:xfrm>
            <a:off x="4648200" y="5562600"/>
            <a:ext cx="136525" cy="142875"/>
            <a:chOff x="2964" y="3113"/>
            <a:chExt cx="74" cy="74"/>
          </a:xfrm>
        </p:grpSpPr>
        <p:sp>
          <p:nvSpPr>
            <p:cNvPr id="1683506" name="Oval 50"/>
            <p:cNvSpPr>
              <a:spLocks noChangeArrowheads="1"/>
            </p:cNvSpPr>
            <p:nvPr/>
          </p:nvSpPr>
          <p:spPr bwMode="auto">
            <a:xfrm>
              <a:off x="2964" y="3113"/>
              <a:ext cx="74" cy="74"/>
            </a:xfrm>
            <a:prstGeom prst="ellipse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07" name="Oval 51"/>
            <p:cNvSpPr>
              <a:spLocks noChangeArrowheads="1"/>
            </p:cNvSpPr>
            <p:nvPr/>
          </p:nvSpPr>
          <p:spPr bwMode="auto">
            <a:xfrm>
              <a:off x="2964" y="3113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grpSp>
        <p:nvGrpSpPr>
          <p:cNvPr id="1683508" name="Group 52"/>
          <p:cNvGrpSpPr>
            <a:grpSpLocks/>
          </p:cNvGrpSpPr>
          <p:nvPr/>
        </p:nvGrpSpPr>
        <p:grpSpPr bwMode="auto">
          <a:xfrm>
            <a:off x="6934200" y="3810000"/>
            <a:ext cx="136525" cy="142875"/>
            <a:chOff x="1332" y="2447"/>
            <a:chExt cx="74" cy="74"/>
          </a:xfrm>
        </p:grpSpPr>
        <p:sp>
          <p:nvSpPr>
            <p:cNvPr id="1683509" name="Oval 53"/>
            <p:cNvSpPr>
              <a:spLocks noChangeArrowheads="1"/>
            </p:cNvSpPr>
            <p:nvPr/>
          </p:nvSpPr>
          <p:spPr bwMode="auto">
            <a:xfrm>
              <a:off x="1332" y="2447"/>
              <a:ext cx="74" cy="74"/>
            </a:xfrm>
            <a:prstGeom prst="ellipse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10" name="Oval 54"/>
            <p:cNvSpPr>
              <a:spLocks noChangeArrowheads="1"/>
            </p:cNvSpPr>
            <p:nvPr/>
          </p:nvSpPr>
          <p:spPr bwMode="auto">
            <a:xfrm>
              <a:off x="1332" y="2447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511" name="Rectangle 55"/>
          <p:cNvSpPr>
            <a:spLocks noChangeArrowheads="1"/>
          </p:cNvSpPr>
          <p:nvPr/>
        </p:nvSpPr>
        <p:spPr bwMode="auto">
          <a:xfrm>
            <a:off x="7119938" y="3886200"/>
            <a:ext cx="6524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Quechua</a:t>
            </a:r>
          </a:p>
        </p:txBody>
      </p:sp>
      <p:sp>
        <p:nvSpPr>
          <p:cNvPr id="1683512" name="Rectangle 56"/>
          <p:cNvSpPr>
            <a:spLocks noChangeArrowheads="1"/>
          </p:cNvSpPr>
          <p:nvPr/>
        </p:nvSpPr>
        <p:spPr bwMode="auto">
          <a:xfrm>
            <a:off x="6019800" y="3124200"/>
            <a:ext cx="46513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Nahua</a:t>
            </a:r>
          </a:p>
        </p:txBody>
      </p:sp>
      <p:sp>
        <p:nvSpPr>
          <p:cNvPr id="1683513" name="Text Box 57"/>
          <p:cNvSpPr txBox="1">
            <a:spLocks noChangeArrowheads="1"/>
          </p:cNvSpPr>
          <p:nvPr/>
        </p:nvSpPr>
        <p:spPr bwMode="auto">
          <a:xfrm>
            <a:off x="381000" y="6019800"/>
            <a:ext cx="8526463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274 individuals, </a:t>
            </a:r>
            <a:r>
              <a:rPr lang="en-US" sz="1800" dirty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9</a:t>
            </a:r>
            <a:r>
              <a:rPr lang="en-US" sz="1800" dirty="0" smtClean="0">
                <a:solidFill>
                  <a:srgbClr val="000000"/>
                </a:solidFill>
                <a:latin typeface="Comic Sans MS" pitchFamily="66" charset="0"/>
                <a:cs typeface="Arial" pitchFamily="34" charset="0"/>
              </a:rPr>
              <a:t> populations, ~10,000 SNPs </a:t>
            </a:r>
          </a:p>
          <a:p>
            <a:pPr algn="r">
              <a:spcBef>
                <a:spcPct val="50000"/>
              </a:spcBef>
            </a:pPr>
            <a:r>
              <a:rPr lang="en-US" sz="1400" b="1" i="1" dirty="0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Shriver et al. (2005) Hum </a:t>
            </a:r>
            <a:r>
              <a:rPr lang="en-US" sz="1400" b="1" i="1" dirty="0" err="1" smtClean="0">
                <a:solidFill>
                  <a:srgbClr val="0000FF"/>
                </a:solidFill>
                <a:latin typeface="Comic Sans MS" pitchFamily="66" charset="0"/>
                <a:cs typeface="Arial" pitchFamily="34" charset="0"/>
              </a:rPr>
              <a:t>Genom</a:t>
            </a:r>
            <a:endParaRPr lang="en-US" sz="1400" b="1" i="1" dirty="0" smtClean="0">
              <a:solidFill>
                <a:srgbClr val="0000FF"/>
              </a:solidFill>
              <a:latin typeface="Comic Sans MS" pitchFamily="66" charset="0"/>
              <a:cs typeface="Arial" pitchFamily="34" charset="0"/>
            </a:endParaRPr>
          </a:p>
        </p:txBody>
      </p:sp>
      <p:grpSp>
        <p:nvGrpSpPr>
          <p:cNvPr id="1683514" name="Group 58"/>
          <p:cNvGrpSpPr>
            <a:grpSpLocks/>
          </p:cNvGrpSpPr>
          <p:nvPr/>
        </p:nvGrpSpPr>
        <p:grpSpPr bwMode="auto">
          <a:xfrm>
            <a:off x="2795588" y="3162300"/>
            <a:ext cx="138112" cy="142875"/>
            <a:chOff x="2927" y="2040"/>
            <a:chExt cx="74" cy="74"/>
          </a:xfrm>
        </p:grpSpPr>
        <p:sp>
          <p:nvSpPr>
            <p:cNvPr id="1683515" name="Oval 59"/>
            <p:cNvSpPr>
              <a:spLocks noChangeArrowheads="1"/>
            </p:cNvSpPr>
            <p:nvPr/>
          </p:nvSpPr>
          <p:spPr bwMode="auto">
            <a:xfrm>
              <a:off x="2927" y="2040"/>
              <a:ext cx="74" cy="7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16" name="Oval 60"/>
            <p:cNvSpPr>
              <a:spLocks noChangeArrowheads="1"/>
            </p:cNvSpPr>
            <p:nvPr/>
          </p:nvSpPr>
          <p:spPr bwMode="auto">
            <a:xfrm>
              <a:off x="2927" y="2040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517" name="Rectangle 61"/>
          <p:cNvSpPr>
            <a:spLocks noChangeArrowheads="1"/>
          </p:cNvSpPr>
          <p:nvPr/>
        </p:nvSpPr>
        <p:spPr bwMode="auto">
          <a:xfrm>
            <a:off x="2836863" y="3382963"/>
            <a:ext cx="338137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 b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Mala</a:t>
            </a:r>
          </a:p>
        </p:txBody>
      </p:sp>
      <p:grpSp>
        <p:nvGrpSpPr>
          <p:cNvPr id="1683518" name="Group 62"/>
          <p:cNvGrpSpPr>
            <a:grpSpLocks/>
          </p:cNvGrpSpPr>
          <p:nvPr/>
        </p:nvGrpSpPr>
        <p:grpSpPr bwMode="auto">
          <a:xfrm>
            <a:off x="3352800" y="1981200"/>
            <a:ext cx="138113" cy="142875"/>
            <a:chOff x="3186" y="2003"/>
            <a:chExt cx="74" cy="74"/>
          </a:xfrm>
        </p:grpSpPr>
        <p:sp>
          <p:nvSpPr>
            <p:cNvPr id="1683519" name="Oval 63"/>
            <p:cNvSpPr>
              <a:spLocks noChangeArrowheads="1"/>
            </p:cNvSpPr>
            <p:nvPr/>
          </p:nvSpPr>
          <p:spPr bwMode="auto">
            <a:xfrm>
              <a:off x="3186" y="2003"/>
              <a:ext cx="74" cy="74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20" name="Oval 64"/>
            <p:cNvSpPr>
              <a:spLocks noChangeArrowheads="1"/>
            </p:cNvSpPr>
            <p:nvPr/>
          </p:nvSpPr>
          <p:spPr bwMode="auto">
            <a:xfrm>
              <a:off x="3186" y="2003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grpSp>
        <p:nvGrpSpPr>
          <p:cNvPr id="1683521" name="Group 65"/>
          <p:cNvGrpSpPr>
            <a:grpSpLocks/>
          </p:cNvGrpSpPr>
          <p:nvPr/>
        </p:nvGrpSpPr>
        <p:grpSpPr bwMode="auto">
          <a:xfrm>
            <a:off x="6492875" y="2971800"/>
            <a:ext cx="136525" cy="142875"/>
            <a:chOff x="1332" y="2336"/>
            <a:chExt cx="74" cy="74"/>
          </a:xfrm>
        </p:grpSpPr>
        <p:sp>
          <p:nvSpPr>
            <p:cNvPr id="1683522" name="Oval 66"/>
            <p:cNvSpPr>
              <a:spLocks noChangeArrowheads="1"/>
            </p:cNvSpPr>
            <p:nvPr/>
          </p:nvSpPr>
          <p:spPr bwMode="auto">
            <a:xfrm>
              <a:off x="1332" y="2336"/>
              <a:ext cx="74" cy="74"/>
            </a:xfrm>
            <a:prstGeom prst="ellipse">
              <a:avLst/>
            </a:prstGeom>
            <a:solidFill>
              <a:srgbClr val="00FF00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23" name="Oval 67"/>
            <p:cNvSpPr>
              <a:spLocks noChangeArrowheads="1"/>
            </p:cNvSpPr>
            <p:nvPr/>
          </p:nvSpPr>
          <p:spPr bwMode="auto">
            <a:xfrm>
              <a:off x="1332" y="2336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grpSp>
        <p:nvGrpSpPr>
          <p:cNvPr id="1683524" name="Group 68"/>
          <p:cNvGrpSpPr>
            <a:grpSpLocks/>
          </p:cNvGrpSpPr>
          <p:nvPr/>
        </p:nvGrpSpPr>
        <p:grpSpPr bwMode="auto">
          <a:xfrm>
            <a:off x="1905000" y="3590925"/>
            <a:ext cx="138113" cy="142875"/>
            <a:chOff x="2000" y="2262"/>
            <a:chExt cx="74" cy="74"/>
          </a:xfrm>
        </p:grpSpPr>
        <p:sp>
          <p:nvSpPr>
            <p:cNvPr id="1683525" name="Oval 69"/>
            <p:cNvSpPr>
              <a:spLocks noChangeArrowheads="1"/>
            </p:cNvSpPr>
            <p:nvPr/>
          </p:nvSpPr>
          <p:spPr bwMode="auto">
            <a:xfrm>
              <a:off x="2000" y="2262"/>
              <a:ext cx="74" cy="74"/>
            </a:xfrm>
            <a:prstGeom prst="ellipse">
              <a:avLst/>
            </a:prstGeom>
            <a:solidFill>
              <a:srgbClr val="0000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sp>
          <p:nvSpPr>
            <p:cNvPr id="1683526" name="Oval 70"/>
            <p:cNvSpPr>
              <a:spLocks noChangeArrowheads="1"/>
            </p:cNvSpPr>
            <p:nvPr/>
          </p:nvSpPr>
          <p:spPr bwMode="auto">
            <a:xfrm>
              <a:off x="2000" y="2262"/>
              <a:ext cx="74" cy="74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ct val="50000"/>
                </a:spcBef>
              </a:pPr>
              <a:endParaRPr lang="en-US" sz="1400" smtClean="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</p:grpSp>
      <p:sp>
        <p:nvSpPr>
          <p:cNvPr id="1683527" name="Text Box 71"/>
          <p:cNvSpPr txBox="1">
            <a:spLocks noChangeArrowheads="1"/>
          </p:cNvSpPr>
          <p:nvPr/>
        </p:nvSpPr>
        <p:spPr bwMode="auto">
          <a:xfrm>
            <a:off x="3295650" y="2286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Worldwide data</a:t>
            </a:r>
          </a:p>
        </p:txBody>
      </p:sp>
    </p:spTree>
    <p:extLst>
      <p:ext uri="{BB962C8B-B14F-4D97-AF65-F5344CB8AC3E}">
        <p14:creationId xmlns:p14="http://schemas.microsoft.com/office/powerpoint/2010/main" val="2906243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4963" name="Picture 3" descr="new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23" t="6891" r="12487" b="37543"/>
          <a:stretch/>
        </p:blipFill>
        <p:spPr bwMode="auto">
          <a:xfrm>
            <a:off x="-3" y="-1"/>
            <a:ext cx="9157541" cy="401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4966" name="Text Box 6"/>
          <p:cNvSpPr txBox="1">
            <a:spLocks noChangeArrowheads="1"/>
          </p:cNvSpPr>
          <p:nvPr/>
        </p:nvSpPr>
        <p:spPr bwMode="auto">
          <a:xfrm>
            <a:off x="167266" y="4436521"/>
            <a:ext cx="8967788" cy="16004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9144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3716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8288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2860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latin typeface="Comic Sans MS" pitchFamily="66" charset="0"/>
                <a:cs typeface="Arial" pitchFamily="34" charset="0"/>
              </a:rPr>
              <a:t>PCA projection on the top three left singular vectors. </a:t>
            </a:r>
            <a:endParaRPr lang="en-US" altLang="en-US" sz="1400" dirty="0">
              <a:latin typeface="Comic Sans MS" pitchFamily="66" charset="0"/>
              <a:cs typeface="Arial" pitchFamily="34" charset="0"/>
            </a:endParaRP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1400" dirty="0" smtClean="0">
                <a:latin typeface="Comic Sans MS" pitchFamily="66" charset="0"/>
                <a:cs typeface="Arial" pitchFamily="34" charset="0"/>
              </a:rPr>
              <a:t>Populations are clearly separated, BUT not altogether satisfactory: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solidFill>
                  <a:srgbClr val="3333CC"/>
                </a:solidFill>
                <a:latin typeface="Comic Sans MS" pitchFamily="66" charset="0"/>
              </a:rPr>
              <a:t>	</a:t>
            </a:r>
            <a:r>
              <a:rPr lang="en-US" altLang="en-US" sz="1400" b="1" dirty="0">
                <a:solidFill>
                  <a:srgbClr val="3333CC"/>
                </a:solidFill>
                <a:latin typeface="Comic Sans MS" pitchFamily="66" charset="0"/>
              </a:rPr>
              <a:t>	</a:t>
            </a:r>
            <a:r>
              <a:rPr lang="en-US" altLang="en-US" sz="1400" dirty="0" smtClean="0">
                <a:solidFill>
                  <a:srgbClr val="000000"/>
                </a:solidFill>
                <a:latin typeface="Comic Sans MS" pitchFamily="66" charset="0"/>
              </a:rPr>
              <a:t>The 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principal components are </a:t>
            </a:r>
            <a:r>
              <a:rPr lang="en-US" altLang="en-US" sz="1400" b="1" dirty="0">
                <a:solidFill>
                  <a:srgbClr val="000000"/>
                </a:solidFill>
                <a:latin typeface="Comic Sans MS" pitchFamily="66" charset="0"/>
              </a:rPr>
              <a:t>linear combinations of all </a:t>
            </a:r>
            <a:r>
              <a:rPr lang="en-US" altLang="en-US" sz="1400" b="1" dirty="0" smtClean="0">
                <a:solidFill>
                  <a:srgbClr val="000000"/>
                </a:solidFill>
                <a:latin typeface="Comic Sans MS" pitchFamily="66" charset="0"/>
              </a:rPr>
              <a:t>SNPs</a:t>
            </a:r>
            <a:r>
              <a:rPr lang="en-US" altLang="en-US" sz="1400" dirty="0" smtClean="0">
                <a:solidFill>
                  <a:srgbClr val="000000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b="1" dirty="0" smtClean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altLang="en-US" sz="1400" b="1" dirty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altLang="en-US" sz="1400" b="1" dirty="0" smtClean="0">
                <a:solidFill>
                  <a:srgbClr val="000000"/>
                </a:solidFill>
                <a:latin typeface="Comic Sans MS" pitchFamily="66" charset="0"/>
              </a:rPr>
              <a:t>Hard to interpret or genotype.</a:t>
            </a:r>
            <a:endParaRPr lang="en-US" altLang="en-US" sz="1400" b="1" dirty="0">
              <a:solidFill>
                <a:srgbClr val="000000"/>
              </a:solidFill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Can we find </a:t>
            </a:r>
            <a:r>
              <a:rPr lang="en-US" altLang="en-US" sz="1400" b="1" u="sng" dirty="0">
                <a:latin typeface="Comic Sans MS" pitchFamily="66" charset="0"/>
              </a:rPr>
              <a:t>actual SNPs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 that capture the information in the </a:t>
            </a:r>
            <a:r>
              <a:rPr lang="en-US" altLang="en-US" sz="1400" dirty="0" smtClean="0">
                <a:solidFill>
                  <a:srgbClr val="000000"/>
                </a:solidFill>
                <a:latin typeface="Comic Sans MS" pitchFamily="66" charset="0"/>
              </a:rPr>
              <a:t>left singular </a:t>
            </a:r>
            <a:r>
              <a:rPr lang="en-US" altLang="en-US" sz="1400" dirty="0">
                <a:solidFill>
                  <a:srgbClr val="000000"/>
                </a:solidFill>
                <a:latin typeface="Comic Sans MS" pitchFamily="66" charset="0"/>
              </a:rPr>
              <a:t>vectors?</a:t>
            </a:r>
            <a:endParaRPr lang="en-US" altLang="en-US" sz="1400" dirty="0">
              <a:latin typeface="Comic Sans MS" pitchFamily="66" charset="0"/>
              <a:cs typeface="Arial" pitchFamily="34" charset="0"/>
            </a:endParaRPr>
          </a:p>
        </p:txBody>
      </p:sp>
      <p:pic>
        <p:nvPicPr>
          <p:cNvPr id="4" name="Picture 3" descr="new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402" t="23933" b="56805"/>
          <a:stretch/>
        </p:blipFill>
        <p:spPr bwMode="auto">
          <a:xfrm>
            <a:off x="4081359" y="78058"/>
            <a:ext cx="1709516" cy="163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04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4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275" y="3044825"/>
            <a:ext cx="8185150" cy="1592263"/>
          </a:xfrm>
          <a:prstGeom prst="rect">
            <a:avLst/>
          </a:prstGeom>
          <a:noFill/>
        </p:spPr>
      </p:pic>
      <p:pic>
        <p:nvPicPr>
          <p:cNvPr id="1511427" name="Picture 3" descr="map_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1168400"/>
            <a:ext cx="4800600" cy="2565400"/>
          </a:xfrm>
          <a:prstGeom prst="rect">
            <a:avLst/>
          </a:prstGeom>
          <a:noFill/>
        </p:spPr>
      </p:pic>
      <p:sp>
        <p:nvSpPr>
          <p:cNvPr id="1511428" name="Text Box 4"/>
          <p:cNvSpPr txBox="1">
            <a:spLocks noChangeArrowheads="1"/>
          </p:cNvSpPr>
          <p:nvPr/>
        </p:nvSpPr>
        <p:spPr bwMode="auto">
          <a:xfrm>
            <a:off x="3429000" y="5708650"/>
            <a:ext cx="184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SNPs by chromosomal order</a:t>
            </a:r>
          </a:p>
        </p:txBody>
      </p:sp>
      <p:sp>
        <p:nvSpPr>
          <p:cNvPr id="1511429" name="Text Box 5"/>
          <p:cNvSpPr txBox="1">
            <a:spLocks noChangeArrowheads="1"/>
          </p:cNvSpPr>
          <p:nvPr/>
        </p:nvSpPr>
        <p:spPr bwMode="auto">
          <a:xfrm rot="16200000">
            <a:off x="-3969" y="5122069"/>
            <a:ext cx="925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PCA-scores</a:t>
            </a:r>
          </a:p>
        </p:txBody>
      </p:sp>
      <p:sp>
        <p:nvSpPr>
          <p:cNvPr id="1511430" name="Text Box 6"/>
          <p:cNvSpPr txBox="1">
            <a:spLocks noChangeArrowheads="1"/>
          </p:cNvSpPr>
          <p:nvPr/>
        </p:nvSpPr>
        <p:spPr bwMode="auto">
          <a:xfrm>
            <a:off x="3400425" y="4657725"/>
            <a:ext cx="1752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*</a:t>
            </a:r>
            <a:r>
              <a:rPr lang="en-US" sz="8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top 30 PCA-correlated SNPs</a:t>
            </a:r>
          </a:p>
        </p:txBody>
      </p:sp>
      <p:sp>
        <p:nvSpPr>
          <p:cNvPr id="1511431" name="Text Box 7"/>
          <p:cNvSpPr txBox="1">
            <a:spLocks noChangeArrowheads="1"/>
          </p:cNvSpPr>
          <p:nvPr/>
        </p:nvSpPr>
        <p:spPr bwMode="auto">
          <a:xfrm>
            <a:off x="19050" y="33067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Africa</a:t>
            </a:r>
          </a:p>
        </p:txBody>
      </p:sp>
      <p:sp>
        <p:nvSpPr>
          <p:cNvPr id="1511432" name="Text Box 8"/>
          <p:cNvSpPr txBox="1">
            <a:spLocks noChangeArrowheads="1"/>
          </p:cNvSpPr>
          <p:nvPr/>
        </p:nvSpPr>
        <p:spPr bwMode="auto">
          <a:xfrm>
            <a:off x="19050" y="36877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Europe</a:t>
            </a:r>
          </a:p>
        </p:txBody>
      </p:sp>
      <p:sp>
        <p:nvSpPr>
          <p:cNvPr id="1511433" name="Text Box 9"/>
          <p:cNvSpPr txBox="1">
            <a:spLocks noChangeArrowheads="1"/>
          </p:cNvSpPr>
          <p:nvPr/>
        </p:nvSpPr>
        <p:spPr bwMode="auto">
          <a:xfrm>
            <a:off x="9525" y="40306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Asia</a:t>
            </a:r>
          </a:p>
        </p:txBody>
      </p:sp>
      <p:sp>
        <p:nvSpPr>
          <p:cNvPr id="1511434" name="Text Box 10"/>
          <p:cNvSpPr txBox="1">
            <a:spLocks noChangeArrowheads="1"/>
          </p:cNvSpPr>
          <p:nvPr/>
        </p:nvSpPr>
        <p:spPr bwMode="auto">
          <a:xfrm>
            <a:off x="-133350" y="4297363"/>
            <a:ext cx="757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America</a:t>
            </a:r>
          </a:p>
        </p:txBody>
      </p:sp>
      <p:pic>
        <p:nvPicPr>
          <p:cNvPr id="1511446" name="Picture 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" y="4921250"/>
            <a:ext cx="8062913" cy="765175"/>
          </a:xfrm>
          <a:prstGeom prst="rect">
            <a:avLst/>
          </a:prstGeom>
          <a:noFill/>
        </p:spPr>
      </p:pic>
      <p:sp>
        <p:nvSpPr>
          <p:cNvPr id="1511447" name="Text Box 23"/>
          <p:cNvSpPr txBox="1">
            <a:spLocks noChangeArrowheads="1"/>
          </p:cNvSpPr>
          <p:nvPr/>
        </p:nvSpPr>
        <p:spPr bwMode="auto">
          <a:xfrm>
            <a:off x="228600" y="257912"/>
            <a:ext cx="87788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Leverage scores of the columns of the 274-by-10,000 SNP matrix</a:t>
            </a:r>
            <a:endParaRPr lang="en-US" sz="1800" dirty="0">
              <a:solidFill>
                <a:srgbClr val="3333CC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511448" name="Rectangle 24"/>
          <p:cNvSpPr>
            <a:spLocks noChangeArrowheads="1"/>
          </p:cNvSpPr>
          <p:nvPr/>
        </p:nvSpPr>
        <p:spPr bwMode="auto">
          <a:xfrm>
            <a:off x="741715" y="5944216"/>
            <a:ext cx="790111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Paschou et al (2007; 2008) </a:t>
            </a:r>
            <a:r>
              <a:rPr lang="en-US" sz="1200" dirty="0" err="1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PLoS</a:t>
            </a:r>
            <a:r>
              <a:rPr lang="en-US" sz="1200" dirty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</a:t>
            </a: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Genetics</a:t>
            </a:r>
          </a:p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Paschou et al (2010) J Med Genet</a:t>
            </a:r>
          </a:p>
          <a:p>
            <a:pPr algn="r">
              <a:spcBef>
                <a:spcPct val="50000"/>
              </a:spcBef>
            </a:pPr>
            <a:r>
              <a:rPr lang="en-US" sz="1200" dirty="0" err="1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Drineas</a:t>
            </a: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et al (2010) </a:t>
            </a:r>
            <a:r>
              <a:rPr lang="en-US" sz="1200" dirty="0" err="1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PLoS</a:t>
            </a: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One</a:t>
            </a:r>
            <a:endParaRPr lang="en-US" sz="1200" dirty="0">
              <a:solidFill>
                <a:srgbClr val="3333CC"/>
              </a:solidFill>
              <a:latin typeface="Comic Sans MS" pitchFamily="66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43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8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2275" y="3044825"/>
            <a:ext cx="8185150" cy="1592263"/>
          </a:xfrm>
          <a:prstGeom prst="rect">
            <a:avLst/>
          </a:prstGeom>
          <a:noFill/>
        </p:spPr>
      </p:pic>
      <p:pic>
        <p:nvPicPr>
          <p:cNvPr id="1588227" name="Picture 3" descr="map_worl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50" y="1168400"/>
            <a:ext cx="4800600" cy="2565400"/>
          </a:xfrm>
          <a:prstGeom prst="rect">
            <a:avLst/>
          </a:prstGeom>
          <a:noFill/>
        </p:spPr>
      </p:pic>
      <p:sp>
        <p:nvSpPr>
          <p:cNvPr id="1588228" name="Text Box 4"/>
          <p:cNvSpPr txBox="1">
            <a:spLocks noChangeArrowheads="1"/>
          </p:cNvSpPr>
          <p:nvPr/>
        </p:nvSpPr>
        <p:spPr bwMode="auto">
          <a:xfrm>
            <a:off x="3429000" y="5708650"/>
            <a:ext cx="18462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SNPs by chromosomal order</a:t>
            </a:r>
          </a:p>
        </p:txBody>
      </p:sp>
      <p:sp>
        <p:nvSpPr>
          <p:cNvPr id="1588229" name="Text Box 5"/>
          <p:cNvSpPr txBox="1">
            <a:spLocks noChangeArrowheads="1"/>
          </p:cNvSpPr>
          <p:nvPr/>
        </p:nvSpPr>
        <p:spPr bwMode="auto">
          <a:xfrm rot="16200000">
            <a:off x="-3969" y="5122069"/>
            <a:ext cx="9255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PCA-scores</a:t>
            </a:r>
          </a:p>
        </p:txBody>
      </p:sp>
      <p:sp>
        <p:nvSpPr>
          <p:cNvPr id="1588230" name="Text Box 6"/>
          <p:cNvSpPr txBox="1">
            <a:spLocks noChangeArrowheads="1"/>
          </p:cNvSpPr>
          <p:nvPr/>
        </p:nvSpPr>
        <p:spPr bwMode="auto">
          <a:xfrm>
            <a:off x="3400425" y="4657725"/>
            <a:ext cx="17526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>
                <a:solidFill>
                  <a:srgbClr val="FF0000"/>
                </a:solidFill>
                <a:latin typeface="Comic Sans MS" pitchFamily="66" charset="0"/>
                <a:cs typeface="Times New Roman"/>
              </a:rPr>
              <a:t>*</a:t>
            </a:r>
            <a:r>
              <a:rPr lang="en-US" sz="8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 top 30 PCA-correlated SNPs</a:t>
            </a:r>
          </a:p>
        </p:txBody>
      </p:sp>
      <p:sp>
        <p:nvSpPr>
          <p:cNvPr id="1588231" name="Text Box 7"/>
          <p:cNvSpPr txBox="1">
            <a:spLocks noChangeArrowheads="1"/>
          </p:cNvSpPr>
          <p:nvPr/>
        </p:nvSpPr>
        <p:spPr bwMode="auto">
          <a:xfrm>
            <a:off x="19050" y="33067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Africa</a:t>
            </a:r>
          </a:p>
        </p:txBody>
      </p:sp>
      <p:sp>
        <p:nvSpPr>
          <p:cNvPr id="1588232" name="Text Box 8"/>
          <p:cNvSpPr txBox="1">
            <a:spLocks noChangeArrowheads="1"/>
          </p:cNvSpPr>
          <p:nvPr/>
        </p:nvSpPr>
        <p:spPr bwMode="auto">
          <a:xfrm>
            <a:off x="19050" y="36877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Europe</a:t>
            </a:r>
          </a:p>
        </p:txBody>
      </p:sp>
      <p:sp>
        <p:nvSpPr>
          <p:cNvPr id="1588233" name="Text Box 9"/>
          <p:cNvSpPr txBox="1">
            <a:spLocks noChangeArrowheads="1"/>
          </p:cNvSpPr>
          <p:nvPr/>
        </p:nvSpPr>
        <p:spPr bwMode="auto">
          <a:xfrm>
            <a:off x="9525" y="4030663"/>
            <a:ext cx="611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Asia</a:t>
            </a:r>
          </a:p>
        </p:txBody>
      </p:sp>
      <p:sp>
        <p:nvSpPr>
          <p:cNvPr id="1588234" name="Text Box 10"/>
          <p:cNvSpPr txBox="1">
            <a:spLocks noChangeArrowheads="1"/>
          </p:cNvSpPr>
          <p:nvPr/>
        </p:nvSpPr>
        <p:spPr bwMode="auto">
          <a:xfrm>
            <a:off x="-133350" y="4297363"/>
            <a:ext cx="757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  <a:latin typeface="Comic Sans MS" pitchFamily="66" charset="0"/>
                <a:cs typeface="Times New Roman"/>
              </a:rPr>
              <a:t>America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41363" y="1143000"/>
            <a:ext cx="3803650" cy="3889375"/>
            <a:chOff x="467" y="720"/>
            <a:chExt cx="2396" cy="2450"/>
          </a:xfrm>
        </p:grpSpPr>
        <p:sp>
          <p:nvSpPr>
            <p:cNvPr id="1588236" name="AutoShape 12"/>
            <p:cNvSpPr>
              <a:spLocks noChangeArrowheads="1"/>
            </p:cNvSpPr>
            <p:nvPr/>
          </p:nvSpPr>
          <p:spPr bwMode="auto">
            <a:xfrm rot="14774110">
              <a:off x="1315" y="1622"/>
              <a:ext cx="2201" cy="895"/>
            </a:xfrm>
            <a:prstGeom prst="curvedUpArrow">
              <a:avLst>
                <a:gd name="adj1" fmla="val 16178"/>
                <a:gd name="adj2" fmla="val 65363"/>
                <a:gd name="adj3" fmla="val 16241"/>
              </a:avLst>
            </a:prstGeom>
            <a:solidFill>
              <a:schemeClr val="accent2">
                <a:alpha val="31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endParaRPr lang="en-US" sz="1400">
                <a:solidFill>
                  <a:srgbClr val="3333CC"/>
                </a:solidFill>
                <a:latin typeface="Comic Sans MS" pitchFamily="66" charset="0"/>
                <a:cs typeface="Times New Roman"/>
              </a:endParaRPr>
            </a:p>
          </p:txBody>
        </p:sp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467" y="720"/>
              <a:ext cx="1165" cy="1536"/>
              <a:chOff x="467" y="720"/>
              <a:chExt cx="1165" cy="1536"/>
            </a:xfrm>
          </p:grpSpPr>
          <p:pic>
            <p:nvPicPr>
              <p:cNvPr id="1588238" name="Picture 14"/>
              <p:cNvPicPr>
                <a:picLocks noChangeAspect="1" noChangeArrowheads="1"/>
              </p:cNvPicPr>
              <p:nvPr/>
            </p:nvPicPr>
            <p:blipFill>
              <a:blip r:embed="rId4" cstate="print">
                <a:clrChange>
                  <a:clrFrom>
                    <a:srgbClr val="BF0000"/>
                  </a:clrFrom>
                  <a:clrTo>
                    <a:srgbClr val="BF0000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807" y="720"/>
                <a:ext cx="825" cy="1536"/>
              </a:xfrm>
              <a:prstGeom prst="rect">
                <a:avLst/>
              </a:prstGeom>
              <a:noFill/>
            </p:spPr>
          </p:pic>
          <p:sp>
            <p:nvSpPr>
              <p:cNvPr id="1588239" name="Text Box 15"/>
              <p:cNvSpPr txBox="1">
                <a:spLocks noChangeArrowheads="1"/>
              </p:cNvSpPr>
              <p:nvPr/>
            </p:nvSpPr>
            <p:spPr bwMode="auto">
              <a:xfrm>
                <a:off x="479" y="989"/>
                <a:ext cx="3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>
                    <a:solidFill>
                      <a:srgbClr val="000000"/>
                    </a:solidFill>
                    <a:latin typeface="Comic Sans MS" pitchFamily="66" charset="0"/>
                    <a:cs typeface="Times New Roman"/>
                  </a:rPr>
                  <a:t>Afr</a:t>
                </a:r>
              </a:p>
            </p:txBody>
          </p:sp>
          <p:sp>
            <p:nvSpPr>
              <p:cNvPr id="1588240" name="Line 16"/>
              <p:cNvSpPr>
                <a:spLocks noChangeShapeType="1"/>
              </p:cNvSpPr>
              <p:nvPr/>
            </p:nvSpPr>
            <p:spPr bwMode="auto">
              <a:xfrm flipH="1">
                <a:off x="645" y="1345"/>
                <a:ext cx="177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1588241" name="Line 17"/>
              <p:cNvSpPr>
                <a:spLocks noChangeShapeType="1"/>
              </p:cNvSpPr>
              <p:nvPr/>
            </p:nvSpPr>
            <p:spPr bwMode="auto">
              <a:xfrm flipH="1">
                <a:off x="645" y="1717"/>
                <a:ext cx="177" cy="0"/>
              </a:xfrm>
              <a:prstGeom prst="line">
                <a:avLst/>
              </a:prstGeom>
              <a:noFill/>
              <a:ln w="38100" cmpd="dbl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1588242" name="Line 18"/>
              <p:cNvSpPr>
                <a:spLocks noChangeShapeType="1"/>
              </p:cNvSpPr>
              <p:nvPr/>
            </p:nvSpPr>
            <p:spPr bwMode="auto">
              <a:xfrm flipH="1">
                <a:off x="639" y="2005"/>
                <a:ext cx="177" cy="0"/>
              </a:xfrm>
              <a:prstGeom prst="line">
                <a:avLst/>
              </a:prstGeom>
              <a:noFill/>
              <a:ln w="38100" cmpd="dbl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spcBef>
                    <a:spcPct val="50000"/>
                  </a:spcBef>
                </a:pPr>
                <a:endParaRPr lang="en-US" sz="1400">
                  <a:solidFill>
                    <a:srgbClr val="3333CC"/>
                  </a:solidFill>
                  <a:latin typeface="Comic Sans MS" pitchFamily="66" charset="0"/>
                  <a:cs typeface="Times New Roman"/>
                </a:endParaRPr>
              </a:p>
            </p:txBody>
          </p:sp>
          <p:sp>
            <p:nvSpPr>
              <p:cNvPr id="1588243" name="Text Box 19"/>
              <p:cNvSpPr txBox="1">
                <a:spLocks noChangeArrowheads="1"/>
              </p:cNvSpPr>
              <p:nvPr/>
            </p:nvSpPr>
            <p:spPr bwMode="auto">
              <a:xfrm>
                <a:off x="473" y="1457"/>
                <a:ext cx="3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>
                    <a:solidFill>
                      <a:srgbClr val="000000"/>
                    </a:solidFill>
                    <a:latin typeface="Comic Sans MS" pitchFamily="66" charset="0"/>
                    <a:cs typeface="Times New Roman"/>
                  </a:rPr>
                  <a:t>Eur</a:t>
                </a:r>
              </a:p>
            </p:txBody>
          </p:sp>
          <p:sp>
            <p:nvSpPr>
              <p:cNvPr id="1588244" name="Text Box 20"/>
              <p:cNvSpPr txBox="1">
                <a:spLocks noChangeArrowheads="1"/>
              </p:cNvSpPr>
              <p:nvPr/>
            </p:nvSpPr>
            <p:spPr bwMode="auto">
              <a:xfrm>
                <a:off x="473" y="1751"/>
                <a:ext cx="3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>
                    <a:solidFill>
                      <a:srgbClr val="000000"/>
                    </a:solidFill>
                    <a:latin typeface="Comic Sans MS" pitchFamily="66" charset="0"/>
                    <a:cs typeface="Times New Roman"/>
                  </a:rPr>
                  <a:t>Asi</a:t>
                </a:r>
              </a:p>
            </p:txBody>
          </p:sp>
          <p:sp>
            <p:nvSpPr>
              <p:cNvPr id="1588245" name="Text Box 21"/>
              <p:cNvSpPr txBox="1">
                <a:spLocks noChangeArrowheads="1"/>
              </p:cNvSpPr>
              <p:nvPr/>
            </p:nvSpPr>
            <p:spPr bwMode="auto">
              <a:xfrm>
                <a:off x="467" y="2045"/>
                <a:ext cx="3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r">
                  <a:spcBef>
                    <a:spcPct val="50000"/>
                  </a:spcBef>
                </a:pPr>
                <a:r>
                  <a:rPr lang="en-US" sz="1000" b="1">
                    <a:solidFill>
                      <a:srgbClr val="FFFFFF"/>
                    </a:solidFill>
                    <a:latin typeface="Comic Sans MS" pitchFamily="66" charset="0"/>
                    <a:cs typeface="Times New Roman"/>
                  </a:rPr>
                  <a:t>Ame</a:t>
                </a:r>
              </a:p>
            </p:txBody>
          </p:sp>
        </p:grpSp>
      </p:grpSp>
      <p:pic>
        <p:nvPicPr>
          <p:cNvPr id="1588246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" y="4921250"/>
            <a:ext cx="8062913" cy="765175"/>
          </a:xfrm>
          <a:prstGeom prst="rect">
            <a:avLst/>
          </a:prstGeom>
          <a:noFill/>
        </p:spPr>
      </p:pic>
      <p:sp>
        <p:nvSpPr>
          <p:cNvPr id="1588247" name="Text Box 23"/>
          <p:cNvSpPr txBox="1">
            <a:spLocks noChangeArrowheads="1"/>
          </p:cNvSpPr>
          <p:nvPr/>
        </p:nvSpPr>
        <p:spPr bwMode="auto">
          <a:xfrm>
            <a:off x="228600" y="381000"/>
            <a:ext cx="877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Selecting </a:t>
            </a:r>
            <a:r>
              <a:rPr lang="en-US" sz="18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ancestry informative </a:t>
            </a:r>
            <a:r>
              <a:rPr lang="en-US" sz="1800" dirty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SNPs for individual assignment to four continents </a:t>
            </a:r>
            <a:r>
              <a:rPr lang="en-US" sz="1800" dirty="0" smtClean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(</a:t>
            </a:r>
            <a:r>
              <a:rPr lang="en-US" sz="1800" dirty="0">
                <a:solidFill>
                  <a:srgbClr val="3333CC"/>
                </a:solidFill>
                <a:latin typeface="Comic Sans MS" pitchFamily="66" charset="0"/>
                <a:cs typeface="Arial" pitchFamily="34" charset="0"/>
              </a:rPr>
              <a:t>Africa, Europe, Asia, America)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41715" y="5944216"/>
            <a:ext cx="790111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Paschou et al (2007; 2008) </a:t>
            </a:r>
            <a:r>
              <a:rPr lang="en-US" sz="1200" dirty="0" err="1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PLoS</a:t>
            </a:r>
            <a:r>
              <a:rPr lang="en-US" sz="1200" dirty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</a:t>
            </a: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Genetics</a:t>
            </a:r>
          </a:p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Paschou et al (2010) J Med Genet</a:t>
            </a:r>
          </a:p>
          <a:p>
            <a:pPr algn="r">
              <a:spcBef>
                <a:spcPct val="50000"/>
              </a:spcBef>
            </a:pP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Drineas et al (2010) </a:t>
            </a:r>
            <a:r>
              <a:rPr lang="en-US" sz="1200" dirty="0" err="1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PLoS</a:t>
            </a:r>
            <a:r>
              <a:rPr lang="en-US" sz="1200" dirty="0" smtClean="0">
                <a:solidFill>
                  <a:srgbClr val="3333CC"/>
                </a:solidFill>
                <a:latin typeface="Comic Sans MS" pitchFamily="66" charset="0"/>
                <a:cs typeface="Times New Roman"/>
              </a:rPr>
              <a:t> One</a:t>
            </a:r>
            <a:endParaRPr lang="en-US" sz="1200" dirty="0">
              <a:solidFill>
                <a:srgbClr val="3333CC"/>
              </a:solidFill>
              <a:latin typeface="Comic Sans MS" pitchFamily="66" charset="0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388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44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Element-wise sampling</a:t>
            </a:r>
          </a:p>
        </p:txBody>
      </p:sp>
    </p:spTree>
    <p:extLst>
      <p:ext uri="{BB962C8B-B14F-4D97-AF65-F5344CB8AC3E}">
        <p14:creationId xmlns:p14="http://schemas.microsoft.com/office/powerpoint/2010/main" val="6172138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</a:t>
            </a:r>
            <a:r>
              <a:rPr lang="en-US" sz="3200" dirty="0" err="1" smtClean="0">
                <a:solidFill>
                  <a:schemeClr val="folHlink"/>
                </a:solidFill>
                <a:latin typeface="Comic Sans MS" pitchFamily="66" charset="0"/>
              </a:rPr>
              <a:t>Laplacians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451587" name="Text Box 3"/>
          <p:cNvSpPr txBox="1">
            <a:spLocks noChangeArrowheads="1"/>
          </p:cNvSpPr>
          <p:nvPr/>
        </p:nvSpPr>
        <p:spPr bwMode="auto">
          <a:xfrm>
            <a:off x="569912" y="2140678"/>
            <a:ext cx="82836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 smtClean="0">
                <a:latin typeface="Comic Sans MS" pitchFamily="66" charset="0"/>
              </a:rPr>
              <a:t>Consider a weighted (</a:t>
            </a:r>
            <a:r>
              <a:rPr lang="en-US" sz="1600" u="sng" dirty="0" smtClean="0">
                <a:latin typeface="Comic Sans MS" pitchFamily="66" charset="0"/>
              </a:rPr>
              <a:t>positive weights only!</a:t>
            </a:r>
            <a:r>
              <a:rPr lang="en-US" sz="1600" dirty="0" smtClean="0">
                <a:latin typeface="Comic Sans MS" pitchFamily="66" charset="0"/>
              </a:rPr>
              <a:t>) undirected graph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 and let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L</a:t>
            </a:r>
            <a:r>
              <a:rPr lang="en-US" sz="1600" dirty="0" smtClean="0">
                <a:latin typeface="Comic Sans MS" pitchFamily="66" charset="0"/>
              </a:rPr>
              <a:t> be the </a:t>
            </a:r>
            <a:r>
              <a:rPr lang="en-US" sz="1600" dirty="0" err="1" smtClean="0">
                <a:latin typeface="Comic Sans MS" pitchFamily="66" charset="0"/>
              </a:rPr>
              <a:t>Laplacian</a:t>
            </a:r>
            <a:r>
              <a:rPr lang="en-US" sz="1600" dirty="0" smtClean="0">
                <a:latin typeface="Comic Sans MS" pitchFamily="66" charset="0"/>
              </a:rPr>
              <a:t> matrix of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 smtClean="0">
                <a:latin typeface="Comic Sans MS" pitchFamily="66" charset="0"/>
              </a:rPr>
              <a:t>Assuming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vertices and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m &gt; n</a:t>
            </a:r>
            <a:r>
              <a:rPr lang="en-US" sz="1600" dirty="0" smtClean="0">
                <a:latin typeface="Comic Sans MS" pitchFamily="66" charset="0"/>
              </a:rPr>
              <a:t> edges,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L</a:t>
            </a:r>
            <a:r>
              <a:rPr lang="en-US" sz="1600" dirty="0" smtClean="0">
                <a:latin typeface="Comic Sans MS" pitchFamily="66" charset="0"/>
              </a:rPr>
              <a:t> is an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-by-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matrix, defined as follows: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917" y="3256149"/>
            <a:ext cx="4712072" cy="141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53" y="4711063"/>
            <a:ext cx="885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847" y="4796788"/>
            <a:ext cx="809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038" y="4730113"/>
            <a:ext cx="7334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454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</a:t>
            </a:r>
            <a:r>
              <a:rPr lang="en-US" sz="3200" dirty="0" err="1" smtClean="0">
                <a:solidFill>
                  <a:schemeClr val="folHlink"/>
                </a:solidFill>
                <a:latin typeface="Comic Sans MS" pitchFamily="66" charset="0"/>
              </a:rPr>
              <a:t>Laplacians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917" y="3256149"/>
            <a:ext cx="4712072" cy="141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Connector 2"/>
          <p:cNvCxnSpPr/>
          <p:nvPr/>
        </p:nvCxnSpPr>
        <p:spPr bwMode="auto">
          <a:xfrm>
            <a:off x="4520289" y="3368571"/>
            <a:ext cx="1116719" cy="1186759"/>
          </a:xfrm>
          <a:prstGeom prst="line">
            <a:avLst/>
          </a:prstGeom>
          <a:ln w="762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953" y="4711063"/>
            <a:ext cx="8858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847" y="4796788"/>
            <a:ext cx="809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038" y="4730113"/>
            <a:ext cx="7334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 flipV="1">
            <a:off x="4401953" y="4055631"/>
            <a:ext cx="676695" cy="120485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3512048" y="5195940"/>
            <a:ext cx="1515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Diagonal matrix</a:t>
            </a:r>
          </a:p>
          <a:p>
            <a:r>
              <a:rPr lang="en-US" sz="1400" dirty="0" smtClean="0">
                <a:latin typeface="Comic Sans MS" pitchFamily="66" charset="0"/>
              </a:rPr>
              <a:t>of edge weights</a:t>
            </a:r>
            <a:endParaRPr lang="en-US" sz="1400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 flipH="1" flipV="1">
            <a:off x="6403629" y="3961951"/>
            <a:ext cx="943841" cy="5933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30" name="Rectangle 29"/>
          <p:cNvSpPr/>
          <p:nvPr/>
        </p:nvSpPr>
        <p:spPr>
          <a:xfrm>
            <a:off x="6872685" y="4501382"/>
            <a:ext cx="217916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 smtClean="0">
                <a:latin typeface="Comic Sans MS" pitchFamily="66" charset="0"/>
              </a:rPr>
              <a:t>Edge-incidence matrix</a:t>
            </a:r>
          </a:p>
          <a:p>
            <a:endParaRPr lang="en-US" sz="1200" dirty="0" smtClean="0">
              <a:latin typeface="Comic Sans MS" pitchFamily="66" charset="0"/>
            </a:endParaRPr>
          </a:p>
          <a:p>
            <a:r>
              <a:rPr lang="en-US" sz="1200" dirty="0" smtClean="0">
                <a:latin typeface="Comic Sans MS" pitchFamily="66" charset="0"/>
              </a:rPr>
              <a:t>(each row has </a:t>
            </a:r>
            <a:r>
              <a:rPr lang="en-US" sz="1200" b="1" dirty="0" smtClean="0">
                <a:solidFill>
                  <a:srgbClr val="FF0000"/>
                </a:solidFill>
                <a:latin typeface="Comic Sans MS" pitchFamily="66" charset="0"/>
              </a:rPr>
              <a:t>two non-zero entries</a:t>
            </a:r>
            <a:r>
              <a:rPr lang="en-US" sz="1200" dirty="0" smtClean="0">
                <a:latin typeface="Comic Sans MS" pitchFamily="66" charset="0"/>
              </a:rPr>
              <a:t> and corresponds to an edge; pick arbitrary orientation and use +1 and -1 to denote the “head” and “tail” node of the edge).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71902" y="6122186"/>
            <a:ext cx="58969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1600" b="1" dirty="0" smtClean="0">
                <a:latin typeface="Comic Sans MS" pitchFamily="66" charset="0"/>
              </a:rPr>
              <a:t>Clearly, 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L = (B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W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)(W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B)=</a:t>
            </a:r>
            <a:r>
              <a:rPr lang="en-US" sz="1600" b="1" dirty="0">
                <a:solidFill>
                  <a:schemeClr val="tx2"/>
                </a:solidFill>
                <a:latin typeface="Comic Sans MS" pitchFamily="66" charset="0"/>
              </a:rPr>
              <a:t> (B</a:t>
            </a:r>
            <a:r>
              <a:rPr lang="en-US" sz="1600" b="1" baseline="30000" dirty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sz="1600" b="1" dirty="0">
                <a:solidFill>
                  <a:schemeClr val="tx2"/>
                </a:solidFill>
                <a:latin typeface="Comic Sans MS" pitchFamily="66" charset="0"/>
              </a:rPr>
              <a:t>W</a:t>
            </a:r>
            <a:r>
              <a:rPr lang="en-US" sz="1600" b="1" baseline="30000" dirty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)(B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W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)</a:t>
            </a:r>
            <a:r>
              <a:rPr lang="en-US" sz="1600" b="1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sz="1600" b="1" dirty="0" smtClean="0">
                <a:solidFill>
                  <a:schemeClr val="tx2"/>
                </a:solidFill>
                <a:latin typeface="Comic Sans MS" pitchFamily="66" charset="0"/>
              </a:rPr>
              <a:t>.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569912" y="2140678"/>
            <a:ext cx="828363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 smtClean="0">
                <a:latin typeface="Comic Sans MS" pitchFamily="66" charset="0"/>
              </a:rPr>
              <a:t>Consider a weighted (</a:t>
            </a:r>
            <a:r>
              <a:rPr lang="en-US" sz="1600" u="sng" dirty="0" smtClean="0">
                <a:latin typeface="Comic Sans MS" pitchFamily="66" charset="0"/>
              </a:rPr>
              <a:t>positive weights only!</a:t>
            </a:r>
            <a:r>
              <a:rPr lang="en-US" sz="1600" dirty="0" smtClean="0">
                <a:latin typeface="Comic Sans MS" pitchFamily="66" charset="0"/>
              </a:rPr>
              <a:t>) undirected graph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 and let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L</a:t>
            </a:r>
            <a:r>
              <a:rPr lang="en-US" sz="1600" dirty="0" smtClean="0">
                <a:latin typeface="Comic Sans MS" pitchFamily="66" charset="0"/>
              </a:rPr>
              <a:t> be the </a:t>
            </a:r>
            <a:r>
              <a:rPr lang="en-US" sz="1600" dirty="0" err="1" smtClean="0">
                <a:latin typeface="Comic Sans MS" pitchFamily="66" charset="0"/>
              </a:rPr>
              <a:t>Laplacian</a:t>
            </a:r>
            <a:r>
              <a:rPr lang="en-US" sz="1600" dirty="0" smtClean="0">
                <a:latin typeface="Comic Sans MS" pitchFamily="66" charset="0"/>
              </a:rPr>
              <a:t> matrix of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>
              <a:spcBef>
                <a:spcPct val="50000"/>
              </a:spcBef>
              <a:buFont typeface="Symbol" pitchFamily="18" charset="2"/>
              <a:buNone/>
            </a:pPr>
            <a:r>
              <a:rPr lang="en-US" sz="1600" dirty="0" smtClean="0">
                <a:latin typeface="Comic Sans MS" pitchFamily="66" charset="0"/>
              </a:rPr>
              <a:t>Assuming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vertices and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m &gt; n</a:t>
            </a:r>
            <a:r>
              <a:rPr lang="en-US" sz="1600" dirty="0" smtClean="0">
                <a:latin typeface="Comic Sans MS" pitchFamily="66" charset="0"/>
              </a:rPr>
              <a:t> edges,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L</a:t>
            </a:r>
            <a:r>
              <a:rPr lang="en-US" sz="1600" dirty="0" smtClean="0">
                <a:latin typeface="Comic Sans MS" pitchFamily="66" charset="0"/>
              </a:rPr>
              <a:t> is an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-by-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matrix, defined as follows: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86650" y="3986842"/>
            <a:ext cx="365161" cy="469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96241" y="3325219"/>
            <a:ext cx="365161" cy="469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US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22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Text Box 3"/>
          <p:cNvSpPr txBox="1">
            <a:spLocks noChangeArrowheads="1"/>
          </p:cNvSpPr>
          <p:nvPr/>
        </p:nvSpPr>
        <p:spPr bwMode="auto">
          <a:xfrm>
            <a:off x="473090" y="2119162"/>
            <a:ext cx="84234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u="sng" dirty="0" smtClean="0">
                <a:latin typeface="Comic Sans MS" pitchFamily="66" charset="0"/>
              </a:rPr>
              <a:t>Effective resistances: </a:t>
            </a:r>
          </a:p>
          <a:p>
            <a:endParaRPr lang="en-US" sz="1600" dirty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Let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G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denote </a:t>
            </a:r>
            <a:r>
              <a:rPr lang="en-US" sz="1600" dirty="0">
                <a:latin typeface="Comic Sans MS" pitchFamily="66" charset="0"/>
              </a:rPr>
              <a:t>an electrical network, in which each </a:t>
            </a:r>
            <a:r>
              <a:rPr lang="en-US" sz="1600" dirty="0" smtClean="0">
                <a:latin typeface="Comic Sans MS" pitchFamily="66" charset="0"/>
              </a:rPr>
              <a:t>edge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 smtClean="0">
                <a:latin typeface="Comic Sans MS" pitchFamily="66" charset="0"/>
              </a:rPr>
              <a:t> corresponds </a:t>
            </a:r>
            <a:r>
              <a:rPr lang="en-US" sz="1600" dirty="0">
                <a:latin typeface="Comic Sans MS" pitchFamily="66" charset="0"/>
              </a:rPr>
              <a:t>to a resistor of resistance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1/w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(the edge weight).</a:t>
            </a:r>
          </a:p>
          <a:p>
            <a:endParaRPr lang="en-US" sz="1600" dirty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The </a:t>
            </a:r>
            <a:r>
              <a:rPr lang="en-US" sz="1600" dirty="0">
                <a:latin typeface="Comic Sans MS" pitchFamily="66" charset="0"/>
              </a:rPr>
              <a:t>effective resistance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 smtClean="0">
                <a:latin typeface="Comic Sans MS" pitchFamily="66" charset="0"/>
              </a:rPr>
              <a:t> between two vertices is equal to the </a:t>
            </a:r>
            <a:r>
              <a:rPr lang="en-US" sz="1600" dirty="0">
                <a:latin typeface="Comic Sans MS" pitchFamily="66" charset="0"/>
              </a:rPr>
              <a:t>potential difference induced between the two </a:t>
            </a:r>
            <a:r>
              <a:rPr lang="en-US" sz="1600" dirty="0" smtClean="0">
                <a:latin typeface="Comic Sans MS" pitchFamily="66" charset="0"/>
              </a:rPr>
              <a:t>vertices </a:t>
            </a:r>
            <a:r>
              <a:rPr lang="en-US" sz="1600" dirty="0">
                <a:latin typeface="Comic Sans MS" pitchFamily="66" charset="0"/>
              </a:rPr>
              <a:t>when a </a:t>
            </a:r>
            <a:r>
              <a:rPr lang="en-US" sz="1600" dirty="0" smtClean="0">
                <a:latin typeface="Comic Sans MS" pitchFamily="66" charset="0"/>
              </a:rPr>
              <a:t>unit of </a:t>
            </a:r>
            <a:r>
              <a:rPr lang="en-US" sz="1600" dirty="0">
                <a:latin typeface="Comic Sans MS" pitchFamily="66" charset="0"/>
              </a:rPr>
              <a:t>current is injected at one vertex and extracted at the other vertex.</a:t>
            </a: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Spielman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Srivastava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STOC 2008)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656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Spielman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Srivastava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STOC 2008)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6034" y="4643237"/>
            <a:ext cx="83675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Formally,</a:t>
            </a:r>
            <a:r>
              <a:rPr lang="en-US" sz="1600" dirty="0" smtClean="0">
                <a:latin typeface="Comic Sans MS" pitchFamily="66" charset="0"/>
              </a:rPr>
              <a:t> the effective resistances are the diagonal entries of the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m-by-m</a:t>
            </a:r>
            <a:r>
              <a:rPr lang="en-US" sz="1600" dirty="0" smtClean="0">
                <a:latin typeface="Comic Sans MS" pitchFamily="66" charset="0"/>
              </a:rPr>
              <a:t> matrix: </a:t>
            </a:r>
          </a:p>
          <a:p>
            <a:pPr lvl="0" algn="ctr">
              <a:spcBef>
                <a:spcPct val="50000"/>
              </a:spcBef>
            </a:pP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R = BL</a:t>
            </a:r>
            <a:r>
              <a:rPr lang="en-US" sz="1600" b="1" baseline="30000" dirty="0" smtClean="0">
                <a:solidFill>
                  <a:srgbClr val="0A2A90"/>
                </a:solidFill>
                <a:latin typeface="Comic Sans MS" pitchFamily="66" charset="0"/>
              </a:rPr>
              <a:t>+</a:t>
            </a: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b="1" baseline="30000" dirty="0" smtClean="0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=</a:t>
            </a:r>
            <a:r>
              <a:rPr lang="en-US" sz="1600" b="1" dirty="0">
                <a:solidFill>
                  <a:srgbClr val="0A2A90"/>
                </a:solidFill>
                <a:latin typeface="Comic Sans MS" pitchFamily="66" charset="0"/>
              </a:rPr>
              <a:t> </a:t>
            </a: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B(B</a:t>
            </a:r>
            <a:r>
              <a:rPr lang="en-US" sz="1600" b="1" baseline="30000" dirty="0" smtClean="0">
                <a:solidFill>
                  <a:srgbClr val="0A2A90"/>
                </a:solidFill>
                <a:latin typeface="Comic Sans MS" pitchFamily="66" charset="0"/>
              </a:rPr>
              <a:t>T</a:t>
            </a: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WB)</a:t>
            </a:r>
            <a:r>
              <a:rPr lang="en-US" sz="1600" b="1" baseline="30000" dirty="0" smtClean="0">
                <a:solidFill>
                  <a:srgbClr val="0A2A90"/>
                </a:solidFill>
                <a:latin typeface="Comic Sans MS" pitchFamily="66" charset="0"/>
              </a:rPr>
              <a:t>+</a:t>
            </a:r>
            <a:r>
              <a:rPr lang="en-US" sz="1600" b="1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b="1" baseline="30000" dirty="0" smtClean="0">
                <a:solidFill>
                  <a:srgbClr val="0A2A90"/>
                </a:solidFill>
                <a:latin typeface="Comic Sans MS" pitchFamily="66" charset="0"/>
              </a:rPr>
              <a:t>T</a:t>
            </a:r>
            <a:endParaRPr lang="en-US" sz="1600" b="1" dirty="0" smtClean="0">
              <a:solidFill>
                <a:srgbClr val="0A2A90"/>
              </a:solidFill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3090" y="2119162"/>
            <a:ext cx="84234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u="sng" dirty="0" smtClean="0">
                <a:latin typeface="Comic Sans MS" pitchFamily="66" charset="0"/>
              </a:rPr>
              <a:t>Effective resistances: </a:t>
            </a:r>
          </a:p>
          <a:p>
            <a:endParaRPr lang="en-US" sz="1600" dirty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Let </a:t>
            </a:r>
            <a:r>
              <a:rPr lang="en-US" sz="1600" dirty="0">
                <a:solidFill>
                  <a:srgbClr val="0A2A90"/>
                </a:solidFill>
                <a:latin typeface="Comic Sans MS" pitchFamily="66" charset="0"/>
              </a:rPr>
              <a:t>G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denote </a:t>
            </a:r>
            <a:r>
              <a:rPr lang="en-US" sz="1600" dirty="0">
                <a:latin typeface="Comic Sans MS" pitchFamily="66" charset="0"/>
              </a:rPr>
              <a:t>an electrical network, in which each </a:t>
            </a:r>
            <a:r>
              <a:rPr lang="en-US" sz="1600" dirty="0" smtClean="0">
                <a:latin typeface="Comic Sans MS" pitchFamily="66" charset="0"/>
              </a:rPr>
              <a:t>edge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 smtClean="0">
                <a:latin typeface="Comic Sans MS" pitchFamily="66" charset="0"/>
              </a:rPr>
              <a:t> corresponds </a:t>
            </a:r>
            <a:r>
              <a:rPr lang="en-US" sz="1600" dirty="0">
                <a:latin typeface="Comic Sans MS" pitchFamily="66" charset="0"/>
              </a:rPr>
              <a:t>to a resistor of resistance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1/w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(the edge weight).</a:t>
            </a:r>
          </a:p>
          <a:p>
            <a:endParaRPr lang="en-US" sz="1600" dirty="0">
              <a:latin typeface="Comic Sans MS" pitchFamily="66" charset="0"/>
            </a:endParaRPr>
          </a:p>
          <a:p>
            <a:r>
              <a:rPr lang="en-US" sz="1600" dirty="0" smtClean="0">
                <a:latin typeface="Comic Sans MS" pitchFamily="66" charset="0"/>
              </a:rPr>
              <a:t>The </a:t>
            </a:r>
            <a:r>
              <a:rPr lang="en-US" sz="1600" dirty="0">
                <a:latin typeface="Comic Sans MS" pitchFamily="66" charset="0"/>
              </a:rPr>
              <a:t>effective resistance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R</a:t>
            </a:r>
            <a:r>
              <a:rPr lang="en-US" sz="1600" baseline="-25000" dirty="0" smtClean="0">
                <a:solidFill>
                  <a:srgbClr val="0A2A90"/>
                </a:solidFill>
                <a:latin typeface="Comic Sans MS" pitchFamily="66" charset="0"/>
              </a:rPr>
              <a:t>e</a:t>
            </a:r>
            <a:r>
              <a:rPr lang="en-US" sz="1600" dirty="0" smtClean="0">
                <a:latin typeface="Comic Sans MS" pitchFamily="66" charset="0"/>
              </a:rPr>
              <a:t> between two vertices is equal to the </a:t>
            </a:r>
            <a:r>
              <a:rPr lang="en-US" sz="1600" dirty="0">
                <a:latin typeface="Comic Sans MS" pitchFamily="66" charset="0"/>
              </a:rPr>
              <a:t>potential difference induced between the two </a:t>
            </a:r>
            <a:r>
              <a:rPr lang="en-US" sz="1600" dirty="0" smtClean="0">
                <a:latin typeface="Comic Sans MS" pitchFamily="66" charset="0"/>
              </a:rPr>
              <a:t>vertices </a:t>
            </a:r>
            <a:r>
              <a:rPr lang="en-US" sz="1600" dirty="0">
                <a:latin typeface="Comic Sans MS" pitchFamily="66" charset="0"/>
              </a:rPr>
              <a:t>when a </a:t>
            </a:r>
            <a:r>
              <a:rPr lang="en-US" sz="1600" dirty="0" smtClean="0">
                <a:latin typeface="Comic Sans MS" pitchFamily="66" charset="0"/>
              </a:rPr>
              <a:t>unit of </a:t>
            </a:r>
            <a:r>
              <a:rPr lang="en-US" sz="1600" dirty="0">
                <a:latin typeface="Comic Sans MS" pitchFamily="66" charset="0"/>
              </a:rPr>
              <a:t>current is injected at one vertex and extracted at the other vertex.</a:t>
            </a:r>
            <a:endParaRPr lang="en-US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343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7" y="3249858"/>
            <a:ext cx="2647342" cy="147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Mahoney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2010)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5673" y="2167672"/>
            <a:ext cx="8367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Lemma: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The (row) leverage scores of the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m</a:t>
            </a:r>
            <a:r>
              <a:rPr lang="en-US" sz="1600" dirty="0" smtClean="0">
                <a:latin typeface="Comic Sans MS" pitchFamily="66" charset="0"/>
              </a:rPr>
              <a:t>-by-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matrix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W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1/2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latin typeface="Comic Sans MS" pitchFamily="66" charset="0"/>
              </a:rPr>
              <a:t> are equal to the effective resistances of the edges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280" y="4644157"/>
            <a:ext cx="669434" cy="273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721" y="4674127"/>
            <a:ext cx="599974" cy="20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 bwMode="auto">
          <a:xfrm flipV="1">
            <a:off x="1437014" y="4055632"/>
            <a:ext cx="676695" cy="7252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46273" y="4778465"/>
            <a:ext cx="1515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Diagonal matrix</a:t>
            </a:r>
          </a:p>
          <a:p>
            <a:r>
              <a:rPr lang="en-US" sz="1400" dirty="0" smtClean="0">
                <a:latin typeface="Comic Sans MS" pitchFamily="66" charset="0"/>
              </a:rPr>
              <a:t>of edge weights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3603944" y="3987412"/>
            <a:ext cx="778588" cy="5679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3907746" y="4501382"/>
            <a:ext cx="21791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Edge-incidence matrix</a:t>
            </a:r>
          </a:p>
        </p:txBody>
      </p:sp>
    </p:spTree>
    <p:extLst>
      <p:ext uri="{BB962C8B-B14F-4D97-AF65-F5344CB8AC3E}">
        <p14:creationId xmlns:p14="http://schemas.microsoft.com/office/powerpoint/2010/main" val="335273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length-squared sampling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35848" y="4215790"/>
            <a:ext cx="8519303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Leads to additive-error approximations for 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low-rank matrix approximations and the Singular Value Decomposition (SVD),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the CUR and CX factorizations,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the Nystrom method, etc.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dirty="0" smtClean="0">
                <a:latin typeface="Comic Sans MS" pitchFamily="66" charset="0"/>
              </a:rPr>
              <a:t>(</a:t>
            </a:r>
            <a:r>
              <a:rPr lang="en-US" altLang="en-US" sz="1200" dirty="0" err="1" smtClean="0">
                <a:latin typeface="Comic Sans MS" pitchFamily="66" charset="0"/>
              </a:rPr>
              <a:t>Drineas</a:t>
            </a:r>
            <a:r>
              <a:rPr lang="en-US" altLang="en-US" sz="1200" dirty="0" smtClean="0">
                <a:latin typeface="Comic Sans MS" pitchFamily="66" charset="0"/>
              </a:rPr>
              <a:t>, </a:t>
            </a:r>
            <a:r>
              <a:rPr lang="en-US" altLang="en-US" sz="1200" dirty="0" err="1" smtClean="0">
                <a:latin typeface="Comic Sans MS" pitchFamily="66" charset="0"/>
              </a:rPr>
              <a:t>Kannan</a:t>
            </a:r>
            <a:r>
              <a:rPr lang="en-US" altLang="en-US" sz="1200" dirty="0" smtClean="0">
                <a:latin typeface="Comic Sans MS" pitchFamily="66" charset="0"/>
              </a:rPr>
              <a:t>, Mahoney SICOMP 2006a, </a:t>
            </a:r>
            <a:r>
              <a:rPr lang="en-US" altLang="en-US" sz="1200" dirty="0">
                <a:latin typeface="Comic Sans MS" pitchFamily="66" charset="0"/>
              </a:rPr>
              <a:t>SICOMP </a:t>
            </a:r>
            <a:r>
              <a:rPr lang="en-US" altLang="en-US" sz="1200" dirty="0" smtClean="0">
                <a:latin typeface="Comic Sans MS" pitchFamily="66" charset="0"/>
              </a:rPr>
              <a:t>2006b, </a:t>
            </a:r>
            <a:r>
              <a:rPr lang="en-US" altLang="en-US" sz="1200" dirty="0">
                <a:latin typeface="Comic Sans MS" pitchFamily="66" charset="0"/>
              </a:rPr>
              <a:t>SICOMP </a:t>
            </a:r>
            <a:r>
              <a:rPr lang="en-US" altLang="en-US" sz="1200" dirty="0" smtClean="0">
                <a:latin typeface="Comic Sans MS" pitchFamily="66" charset="0"/>
              </a:rPr>
              <a:t>2006c, </a:t>
            </a:r>
            <a:r>
              <a:rPr lang="en-US" altLang="en-US" sz="1200" dirty="0" err="1" smtClean="0">
                <a:latin typeface="Comic Sans MS" pitchFamily="66" charset="0"/>
              </a:rPr>
              <a:t>Drineas</a:t>
            </a:r>
            <a:r>
              <a:rPr lang="en-US" altLang="en-US" sz="1200" dirty="0" smtClean="0">
                <a:latin typeface="Comic Sans MS" pitchFamily="66" charset="0"/>
              </a:rPr>
              <a:t> &amp; Mahoney JMLR 2005, etc.)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7747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Length-squared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their Euclidean norms, i.e., 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9905" y="2923393"/>
            <a:ext cx="2580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30000" dirty="0" smtClean="0">
                <a:latin typeface="Comic Sans MS" panose="030F0702030302020204" pitchFamily="66" charset="0"/>
              </a:rPr>
              <a:t> 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||A||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baseline="-25000" dirty="0" smtClean="0">
                <a:latin typeface="Comic Sans MS" panose="030F0702030302020204" pitchFamily="66" charset="0"/>
              </a:rPr>
              <a:t> 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2201" y="2862834"/>
            <a:ext cx="1733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241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607" y="3249858"/>
            <a:ext cx="2647342" cy="1475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85673" y="2167672"/>
            <a:ext cx="8367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u="sng" dirty="0" smtClean="0">
                <a:latin typeface="Comic Sans MS" pitchFamily="66" charset="0"/>
              </a:rPr>
              <a:t>Lemma:</a:t>
            </a:r>
            <a:r>
              <a:rPr lang="en-US" sz="1600" b="1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The (row) leverage scores of the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m</a:t>
            </a:r>
            <a:r>
              <a:rPr lang="en-US" sz="1600" dirty="0" smtClean="0">
                <a:latin typeface="Comic Sans MS" pitchFamily="66" charset="0"/>
              </a:rPr>
              <a:t>-by-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n</a:t>
            </a:r>
            <a:r>
              <a:rPr lang="en-US" sz="1600" dirty="0" smtClean="0">
                <a:latin typeface="Comic Sans MS" pitchFamily="66" charset="0"/>
              </a:rPr>
              <a:t> matrix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W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1/2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latin typeface="Comic Sans MS" pitchFamily="66" charset="0"/>
              </a:rPr>
              <a:t> are equal to the effective resistances of the edges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280" y="4644157"/>
            <a:ext cx="669434" cy="273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721" y="4674127"/>
            <a:ext cx="599974" cy="204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Arrow Connector 9"/>
          <p:cNvCxnSpPr/>
          <p:nvPr/>
        </p:nvCxnSpPr>
        <p:spPr bwMode="auto">
          <a:xfrm flipV="1">
            <a:off x="1437014" y="4055632"/>
            <a:ext cx="676695" cy="7252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46273" y="4778465"/>
            <a:ext cx="1515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Diagonal matrix</a:t>
            </a:r>
          </a:p>
          <a:p>
            <a:r>
              <a:rPr lang="en-US" sz="1400" dirty="0" smtClean="0">
                <a:latin typeface="Comic Sans MS" pitchFamily="66" charset="0"/>
              </a:rPr>
              <a:t>of edge weights</a:t>
            </a:r>
            <a:endParaRPr lang="en-US" sz="14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 flipV="1">
            <a:off x="3603944" y="3987412"/>
            <a:ext cx="778588" cy="5679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3907746" y="4501382"/>
            <a:ext cx="217916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Edge-incidence matrix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0636" y="5386663"/>
            <a:ext cx="836750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 dirty="0">
                <a:latin typeface="Comic Sans MS"/>
              </a:rPr>
              <a:t>GRAPH </a:t>
            </a:r>
            <a:r>
              <a:rPr lang="en-US" sz="1600" b="1" dirty="0" smtClean="0">
                <a:latin typeface="Comic Sans MS"/>
              </a:rPr>
              <a:t>SPARSIFICATION</a:t>
            </a:r>
            <a:endParaRPr lang="en-US" sz="1600" dirty="0" smtClean="0">
              <a:latin typeface="Comic Sans MS" pitchFamily="66" charset="0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omic Sans MS" pitchFamily="66" charset="0"/>
              </a:rPr>
              <a:t>Sample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r</a:t>
            </a:r>
            <a:r>
              <a:rPr lang="en-US" sz="1600" dirty="0" smtClean="0">
                <a:latin typeface="Comic Sans MS" pitchFamily="66" charset="0"/>
              </a:rPr>
              <a:t> edges to </a:t>
            </a:r>
            <a:r>
              <a:rPr lang="en-US" sz="1600" dirty="0" err="1" smtClean="0">
                <a:latin typeface="Comic Sans MS" pitchFamily="66" charset="0"/>
              </a:rPr>
              <a:t>sparsify</a:t>
            </a:r>
            <a:r>
              <a:rPr lang="en-US" sz="1600" dirty="0" smtClean="0">
                <a:latin typeface="Comic Sans MS" pitchFamily="66" charset="0"/>
              </a:rPr>
              <a:t> our graph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 with respect to the row leverage scores of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W</a:t>
            </a:r>
            <a:r>
              <a:rPr lang="en-US" sz="1600" baseline="30000" dirty="0" smtClean="0">
                <a:solidFill>
                  <a:srgbClr val="0A2A90"/>
                </a:solidFill>
                <a:latin typeface="Comic Sans MS" pitchFamily="66" charset="0"/>
              </a:rPr>
              <a:t>1/2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B</a:t>
            </a:r>
            <a:r>
              <a:rPr lang="en-US" sz="1600" dirty="0" smtClean="0">
                <a:latin typeface="Comic Sans MS" pitchFamily="66" charset="0"/>
              </a:rPr>
              <a:t> (equivalently, the effective resistances of the edges of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G</a:t>
            </a:r>
            <a:r>
              <a:rPr lang="en-US" sz="1600" dirty="0" smtClean="0">
                <a:latin typeface="Comic Sans MS" pitchFamily="66" charset="0"/>
              </a:rPr>
              <a:t>).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Comic Sans MS" pitchFamily="66" charset="0"/>
              </a:rPr>
              <a:t>This process </a:t>
            </a:r>
            <a:r>
              <a:rPr lang="en-US" sz="1600" dirty="0" err="1" smtClean="0">
                <a:latin typeface="Comic Sans MS" pitchFamily="66" charset="0"/>
              </a:rPr>
              <a:t>sparsifies</a:t>
            </a:r>
            <a:r>
              <a:rPr lang="en-US" sz="1600" dirty="0" smtClean="0">
                <a:latin typeface="Comic Sans MS" pitchFamily="66" charset="0"/>
              </a:rPr>
              <a:t> the </a:t>
            </a:r>
            <a:r>
              <a:rPr lang="en-US" sz="1600" dirty="0" err="1" smtClean="0">
                <a:latin typeface="Comic Sans MS" pitchFamily="66" charset="0"/>
              </a:rPr>
              <a:t>Laplacian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solidFill>
                  <a:schemeClr val="tx2"/>
                </a:solidFill>
                <a:latin typeface="Comic Sans MS" pitchFamily="66" charset="0"/>
              </a:rPr>
              <a:t>L</a:t>
            </a:r>
            <a:r>
              <a:rPr lang="en-US" sz="1600" dirty="0" smtClean="0">
                <a:latin typeface="Comic Sans MS" pitchFamily="66" charset="0"/>
              </a:rPr>
              <a:t> to construct a sparser </a:t>
            </a:r>
            <a:r>
              <a:rPr lang="en-US" sz="1600" dirty="0" err="1" smtClean="0">
                <a:latin typeface="Comic Sans MS" pitchFamily="66" charset="0"/>
              </a:rPr>
              <a:t>Laplacian</a:t>
            </a:r>
            <a:r>
              <a:rPr lang="en-US" sz="1600" dirty="0" smtClean="0">
                <a:latin typeface="Comic Sans MS"/>
              </a:rPr>
              <a:t>.</a:t>
            </a:r>
          </a:p>
          <a:p>
            <a:pPr algn="ctr">
              <a:spcBef>
                <a:spcPct val="50000"/>
              </a:spcBef>
            </a:pPr>
            <a:r>
              <a:rPr lang="en-US" sz="1600" b="1" dirty="0">
                <a:latin typeface="Comic Sans MS"/>
              </a:rPr>
              <a:t>	</a:t>
            </a:r>
            <a:endParaRPr lang="en-US" sz="1600" dirty="0" smtClean="0">
              <a:solidFill>
                <a:srgbClr val="0A2A90"/>
              </a:solidFill>
              <a:latin typeface="Comic Sans MS" pitchFamily="66" charset="0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Mahoney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2010)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3983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5673" y="2167672"/>
                <a:ext cx="8367504" cy="984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u="sng" dirty="0" smtClean="0">
                    <a:latin typeface="Comic Sans MS" pitchFamily="66" charset="0"/>
                  </a:rPr>
                  <a:t>Theorem:</a:t>
                </a:r>
                <a:r>
                  <a:rPr lang="en-US" sz="1600" b="1" dirty="0" smtClean="0">
                    <a:latin typeface="Comic Sans MS" pitchFamily="66" charset="0"/>
                  </a:rPr>
                  <a:t> </a:t>
                </a:r>
                <a:r>
                  <a:rPr lang="en-US" sz="1600" dirty="0" smtClean="0"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̆"/>
                        <m:ctrlPr>
                          <a:rPr lang="en-US" sz="18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𝐿</m:t>
                        </m:r>
                      </m:e>
                    </m:acc>
                  </m:oMath>
                </a14:m>
                <a:r>
                  <a:rPr lang="en-US" sz="1600" dirty="0" smtClean="0">
                    <a:solidFill>
                      <a:schemeClr val="tx2"/>
                    </a:solidFill>
                    <a:latin typeface="Comic Sans MS"/>
                  </a:rPr>
                  <a:t> </a:t>
                </a:r>
                <a:r>
                  <a:rPr lang="en-US" sz="1600" dirty="0" smtClean="0">
                    <a:latin typeface="Comic Sans MS" pitchFamily="66" charset="0"/>
                  </a:rPr>
                  <a:t>be the </a:t>
                </a:r>
                <a:r>
                  <a:rPr lang="en-US" sz="1600" dirty="0" err="1" smtClean="0">
                    <a:latin typeface="Comic Sans MS" pitchFamily="66" charset="0"/>
                  </a:rPr>
                  <a:t>sparsified</a:t>
                </a:r>
                <a:r>
                  <a:rPr lang="en-US" sz="1600" dirty="0" smtClean="0">
                    <a:latin typeface="Comic Sans MS" pitchFamily="66" charset="0"/>
                  </a:rPr>
                  <a:t> </a:t>
                </a:r>
                <a:r>
                  <a:rPr lang="en-US" sz="1600" dirty="0" err="1" smtClean="0">
                    <a:latin typeface="Comic Sans MS" pitchFamily="66" charset="0"/>
                  </a:rPr>
                  <a:t>Laplacian</a:t>
                </a:r>
                <a:r>
                  <a:rPr lang="en-US" sz="1600" dirty="0" smtClean="0">
                    <a:latin typeface="Comic Sans MS" pitchFamily="66" charset="0"/>
                  </a:rPr>
                  <a:t> that emerges by sampling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r</a:t>
                </a:r>
                <a:r>
                  <a:rPr lang="en-US" sz="1600" dirty="0" smtClean="0">
                    <a:latin typeface="Comic Sans MS" pitchFamily="66" charset="0"/>
                  </a:rPr>
                  <a:t> edges of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G</a:t>
                </a:r>
                <a:r>
                  <a:rPr lang="en-US" sz="1600" dirty="0" smtClean="0">
                    <a:latin typeface="Comic Sans MS" pitchFamily="66" charset="0"/>
                  </a:rPr>
                  <a:t> with respect to the row leverage scores of the 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m</a:t>
                </a:r>
                <a:r>
                  <a:rPr lang="en-US" sz="1600" dirty="0" smtClean="0">
                    <a:latin typeface="Comic Sans MS" pitchFamily="66" charset="0"/>
                  </a:rPr>
                  <a:t>-by-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n</a:t>
                </a:r>
                <a:r>
                  <a:rPr lang="en-US" sz="1600" dirty="0" smtClean="0">
                    <a:latin typeface="Comic Sans MS" pitchFamily="66" charset="0"/>
                  </a:rPr>
                  <a:t> matrix 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W</a:t>
                </a:r>
                <a:r>
                  <a:rPr lang="en-US" sz="1600" baseline="300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1/2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B</a:t>
                </a:r>
                <a:r>
                  <a:rPr lang="en-US" sz="1600" dirty="0" smtClean="0">
                    <a:latin typeface="Comic Sans MS" pitchFamily="66" charset="0"/>
                  </a:rPr>
                  <a:t>.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omic Sans MS" pitchFamily="66" charset="0"/>
                  </a:rPr>
                  <a:t>Consider the following two least-squares problems (for any vector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b</a:t>
                </a:r>
                <a:r>
                  <a:rPr lang="en-US" sz="1600" dirty="0" smtClean="0">
                    <a:latin typeface="Comic Sans MS" pitchFamily="66" charset="0"/>
                  </a:rPr>
                  <a:t>):</a:t>
                </a:r>
                <a:endParaRPr lang="en-US" sz="1600" b="1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3" y="2167672"/>
                <a:ext cx="8367504" cy="984693"/>
              </a:xfrm>
              <a:prstGeom prst="rect">
                <a:avLst/>
              </a:prstGeom>
              <a:blipFill rotWithShape="1">
                <a:blip r:embed="rId2"/>
                <a:stretch>
                  <a:fillRect l="-36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685" y="3230422"/>
            <a:ext cx="3789808" cy="136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66743" y="5288216"/>
            <a:ext cx="8367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Then, with probability at least 2/3:</a:t>
            </a:r>
            <a:endParaRPr lang="en-US" sz="1600" b="1" dirty="0" smtClean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5" y="5181999"/>
            <a:ext cx="2898671" cy="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19126" y="4747310"/>
            <a:ext cx="6625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Let</a:t>
            </a:r>
            <a:endParaRPr lang="en-US" sz="1600" b="1" dirty="0" smtClean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71" y="4617321"/>
            <a:ext cx="1489635" cy="564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Mahoney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2010)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56916" y="4497348"/>
            <a:ext cx="2664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x</a:t>
            </a:r>
            <a:r>
              <a:rPr lang="en-US" sz="1200" baseline="30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T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Lx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=||</a:t>
            </a:r>
            <a:r>
              <a:rPr lang="en-US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x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</a:t>
            </a:r>
            <a:r>
              <a:rPr lang="en-US" sz="1200" baseline="-25000" dirty="0">
                <a:solidFill>
                  <a:schemeClr val="tx2"/>
                </a:solidFill>
                <a:latin typeface="Comic Sans MS" panose="030F0702030302020204" pitchFamily="66" charset="0"/>
              </a:rPr>
              <a:t>L</a:t>
            </a:r>
            <a:r>
              <a:rPr lang="en-US" sz="1200" dirty="0" smtClean="0">
                <a:latin typeface="Comic Sans MS" panose="030F0702030302020204" pitchFamily="66" charset="0"/>
              </a:rPr>
              <a:t>: energy norm</a:t>
            </a:r>
          </a:p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(as in the </a:t>
            </a:r>
            <a:r>
              <a:rPr lang="en-US" sz="1200" dirty="0" err="1" smtClean="0">
                <a:latin typeface="Comic Sans MS" panose="030F0702030302020204" pitchFamily="66" charset="0"/>
              </a:rPr>
              <a:t>Spielman</a:t>
            </a:r>
            <a:r>
              <a:rPr lang="en-US" sz="1200" dirty="0" smtClean="0">
                <a:latin typeface="Comic Sans MS" panose="030F0702030302020204" pitchFamily="66" charset="0"/>
              </a:rPr>
              <a:t> &amp; </a:t>
            </a:r>
            <a:r>
              <a:rPr lang="en-US" sz="1200" dirty="0" err="1" smtClean="0">
                <a:latin typeface="Comic Sans MS" panose="030F0702030302020204" pitchFamily="66" charset="0"/>
              </a:rPr>
              <a:t>Teng</a:t>
            </a:r>
            <a:r>
              <a:rPr lang="en-US" sz="1200" dirty="0" smtClean="0">
                <a:latin typeface="Comic Sans MS" panose="030F0702030302020204" pitchFamily="66" charset="0"/>
              </a:rPr>
              <a:t> work)</a:t>
            </a:r>
            <a:endParaRPr lang="en-US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18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685" y="3230422"/>
            <a:ext cx="3789808" cy="136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66743" y="5288216"/>
            <a:ext cx="8367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Then, with probability at least 2/3:</a:t>
            </a:r>
            <a:endParaRPr lang="en-US" sz="1600" b="1" dirty="0" smtClean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5" y="5181999"/>
            <a:ext cx="2898671" cy="55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19126" y="4747310"/>
            <a:ext cx="6625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Let</a:t>
            </a:r>
            <a:endParaRPr lang="en-US" sz="1600" b="1" dirty="0" smtClean="0">
              <a:latin typeface="Comic Sans MS" pitchFamily="66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71" y="4617321"/>
            <a:ext cx="1489635" cy="564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363029" y="5864354"/>
            <a:ext cx="8367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latin typeface="Comic Sans MS" pitchFamily="66" charset="0"/>
              </a:rPr>
              <a:t>Computational savings depend on </a:t>
            </a:r>
            <a:r>
              <a:rPr lang="en-US" sz="1600" b="1" dirty="0" smtClean="0">
                <a:latin typeface="Comic Sans MS" pitchFamily="66" charset="0"/>
              </a:rPr>
              <a:t>(</a:t>
            </a:r>
            <a:r>
              <a:rPr lang="en-US" sz="1600" b="1" dirty="0" err="1" smtClean="0">
                <a:latin typeface="Comic Sans MS" pitchFamily="66" charset="0"/>
              </a:rPr>
              <a:t>i</a:t>
            </a:r>
            <a:r>
              <a:rPr lang="en-US" sz="1600" b="1" dirty="0" smtClean="0">
                <a:latin typeface="Comic Sans MS" pitchFamily="66" charset="0"/>
              </a:rPr>
              <a:t>)</a:t>
            </a:r>
            <a:r>
              <a:rPr lang="en-US" sz="1600" dirty="0" smtClean="0">
                <a:latin typeface="Comic Sans MS" pitchFamily="66" charset="0"/>
              </a:rPr>
              <a:t> efficiently computing leverage scores/effective resistances, and </a:t>
            </a:r>
            <a:r>
              <a:rPr lang="en-US" sz="1600" b="1" dirty="0" smtClean="0">
                <a:latin typeface="Comic Sans MS" pitchFamily="66" charset="0"/>
              </a:rPr>
              <a:t>(ii)</a:t>
            </a:r>
            <a:r>
              <a:rPr lang="en-US" sz="1600" dirty="0" smtClean="0">
                <a:latin typeface="Comic Sans MS" pitchFamily="66" charset="0"/>
              </a:rPr>
              <a:t> efficiently solving the “sparse” problem. </a:t>
            </a:r>
            <a:endParaRPr lang="en-US" sz="1600" b="1" dirty="0" smtClean="0">
              <a:latin typeface="Comic Sans MS" pitchFamily="66" charset="0"/>
            </a:endParaRP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Leverage scores &amp; effective resistances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Mahoney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2010)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85673" y="2167672"/>
                <a:ext cx="8367504" cy="984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 b="1" u="sng" dirty="0" smtClean="0">
                    <a:latin typeface="Comic Sans MS" pitchFamily="66" charset="0"/>
                  </a:rPr>
                  <a:t>Theorem:</a:t>
                </a:r>
                <a:r>
                  <a:rPr lang="en-US" sz="1600" b="1" dirty="0" smtClean="0">
                    <a:latin typeface="Comic Sans MS" pitchFamily="66" charset="0"/>
                  </a:rPr>
                  <a:t> </a:t>
                </a:r>
                <a:r>
                  <a:rPr lang="en-US" sz="1600" dirty="0" smtClean="0">
                    <a:latin typeface="Comic Sans MS" pitchFamily="66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US" sz="1800" b="1" i="0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acc>
                      <m:accPr>
                        <m:chr m:val="̆"/>
                        <m:ctrlPr>
                          <a:rPr lang="en-US" sz="18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1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𝐿</m:t>
                        </m:r>
                      </m:e>
                    </m:acc>
                  </m:oMath>
                </a14:m>
                <a:r>
                  <a:rPr lang="en-US" sz="1600" dirty="0" smtClean="0">
                    <a:solidFill>
                      <a:schemeClr val="tx2"/>
                    </a:solidFill>
                    <a:latin typeface="Comic Sans MS"/>
                  </a:rPr>
                  <a:t> </a:t>
                </a:r>
                <a:r>
                  <a:rPr lang="en-US" sz="1600" dirty="0" smtClean="0">
                    <a:latin typeface="Comic Sans MS" pitchFamily="66" charset="0"/>
                  </a:rPr>
                  <a:t>be the </a:t>
                </a:r>
                <a:r>
                  <a:rPr lang="en-US" sz="1600" dirty="0" err="1" smtClean="0">
                    <a:latin typeface="Comic Sans MS" pitchFamily="66" charset="0"/>
                  </a:rPr>
                  <a:t>sparsified</a:t>
                </a:r>
                <a:r>
                  <a:rPr lang="en-US" sz="1600" dirty="0" smtClean="0">
                    <a:latin typeface="Comic Sans MS" pitchFamily="66" charset="0"/>
                  </a:rPr>
                  <a:t> </a:t>
                </a:r>
                <a:r>
                  <a:rPr lang="en-US" sz="1600" dirty="0" err="1" smtClean="0">
                    <a:latin typeface="Comic Sans MS" pitchFamily="66" charset="0"/>
                  </a:rPr>
                  <a:t>Laplacian</a:t>
                </a:r>
                <a:r>
                  <a:rPr lang="en-US" sz="1600" dirty="0" smtClean="0">
                    <a:latin typeface="Comic Sans MS" pitchFamily="66" charset="0"/>
                  </a:rPr>
                  <a:t> that emerges by sampling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r</a:t>
                </a:r>
                <a:r>
                  <a:rPr lang="en-US" sz="1600" dirty="0" smtClean="0">
                    <a:latin typeface="Comic Sans MS" pitchFamily="66" charset="0"/>
                  </a:rPr>
                  <a:t> edges of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G</a:t>
                </a:r>
                <a:r>
                  <a:rPr lang="en-US" sz="1600" dirty="0" smtClean="0">
                    <a:latin typeface="Comic Sans MS" pitchFamily="66" charset="0"/>
                  </a:rPr>
                  <a:t> with respect to the row leverage scores of the 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m</a:t>
                </a:r>
                <a:r>
                  <a:rPr lang="en-US" sz="1600" dirty="0" smtClean="0">
                    <a:latin typeface="Comic Sans MS" pitchFamily="66" charset="0"/>
                  </a:rPr>
                  <a:t>-by-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n</a:t>
                </a:r>
                <a:r>
                  <a:rPr lang="en-US" sz="1600" dirty="0" smtClean="0">
                    <a:latin typeface="Comic Sans MS" pitchFamily="66" charset="0"/>
                  </a:rPr>
                  <a:t> matrix 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W</a:t>
                </a:r>
                <a:r>
                  <a:rPr lang="en-US" sz="1600" baseline="300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1/2</a:t>
                </a:r>
                <a:r>
                  <a:rPr lang="en-US" sz="1600" dirty="0" smtClean="0">
                    <a:solidFill>
                      <a:srgbClr val="0A2A90"/>
                    </a:solidFill>
                    <a:latin typeface="Comic Sans MS" pitchFamily="66" charset="0"/>
                  </a:rPr>
                  <a:t>B</a:t>
                </a:r>
                <a:r>
                  <a:rPr lang="en-US" sz="1600" dirty="0" smtClean="0">
                    <a:latin typeface="Comic Sans MS" pitchFamily="66" charset="0"/>
                  </a:rPr>
                  <a:t>.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600" dirty="0" smtClean="0">
                    <a:latin typeface="Comic Sans MS" pitchFamily="66" charset="0"/>
                  </a:rPr>
                  <a:t>Consider the following two least-squares problems (for any vector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mic Sans MS" pitchFamily="66" charset="0"/>
                  </a:rPr>
                  <a:t>b</a:t>
                </a:r>
                <a:r>
                  <a:rPr lang="en-US" sz="1600" dirty="0" smtClean="0">
                    <a:latin typeface="Comic Sans MS" pitchFamily="66" charset="0"/>
                  </a:rPr>
                  <a:t>):</a:t>
                </a:r>
                <a:endParaRPr lang="en-US" sz="1600" b="1" dirty="0" smtClean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673" y="2167672"/>
                <a:ext cx="8367504" cy="984693"/>
              </a:xfrm>
              <a:prstGeom prst="rect">
                <a:avLst/>
              </a:prstGeom>
              <a:blipFill rotWithShape="1">
                <a:blip r:embed="rId5"/>
                <a:stretch>
                  <a:fillRect l="-36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242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Running time issues</a:t>
            </a:r>
            <a:endParaRPr lang="en-US" sz="3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480260" name="Text Box 4"/>
          <p:cNvSpPr txBox="1">
            <a:spLocks noChangeArrowheads="1"/>
          </p:cNvSpPr>
          <p:nvPr/>
        </p:nvSpPr>
        <p:spPr bwMode="auto">
          <a:xfrm>
            <a:off x="570982" y="2310830"/>
            <a:ext cx="8293321" cy="2139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 dirty="0" smtClean="0">
                <a:latin typeface="Comic Sans MS" pitchFamily="66" charset="0"/>
              </a:rPr>
              <a:t>Approximating effective resistances </a:t>
            </a:r>
            <a:r>
              <a:rPr lang="en-US" sz="1400" dirty="0" smtClean="0">
                <a:latin typeface="Comic Sans MS" pitchFamily="66" charset="0"/>
              </a:rPr>
              <a:t>(</a:t>
            </a:r>
            <a:r>
              <a:rPr lang="en-US" sz="1400" dirty="0" err="1">
                <a:latin typeface="Comic Sans MS" pitchFamily="66" charset="0"/>
              </a:rPr>
              <a:t>Spielman</a:t>
            </a:r>
            <a:r>
              <a:rPr lang="en-US" sz="1400" dirty="0">
                <a:latin typeface="Comic Sans MS" pitchFamily="66" charset="0"/>
              </a:rPr>
              <a:t> &amp; </a:t>
            </a:r>
            <a:r>
              <a:rPr lang="en-US" sz="1400" dirty="0" err="1">
                <a:latin typeface="Comic Sans MS" pitchFamily="66" charset="0"/>
              </a:rPr>
              <a:t>Srivastava</a:t>
            </a:r>
            <a:r>
              <a:rPr lang="en-US" sz="1400" dirty="0">
                <a:latin typeface="Comic Sans MS" pitchFamily="66" charset="0"/>
              </a:rPr>
              <a:t> STOC </a:t>
            </a:r>
            <a:r>
              <a:rPr lang="en-US" sz="1400" dirty="0" smtClean="0">
                <a:latin typeface="Comic Sans MS" pitchFamily="66" charset="0"/>
              </a:rPr>
              <a:t>2008)</a:t>
            </a:r>
            <a:endParaRPr lang="en-US" sz="1400" b="1" u="sng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They can be approximated using the </a:t>
            </a:r>
            <a:r>
              <a:rPr lang="en-US" sz="1400" dirty="0" err="1" smtClean="0">
                <a:latin typeface="Comic Sans MS" pitchFamily="66" charset="0"/>
              </a:rPr>
              <a:t>Laplacian</a:t>
            </a:r>
            <a:r>
              <a:rPr lang="en-US" sz="1400" dirty="0" smtClean="0">
                <a:latin typeface="Comic Sans MS" pitchFamily="66" charset="0"/>
              </a:rPr>
              <a:t> solver of </a:t>
            </a:r>
            <a:r>
              <a:rPr lang="en-US" sz="1400" dirty="0" err="1" smtClean="0">
                <a:latin typeface="Comic Sans MS" pitchFamily="66" charset="0"/>
              </a:rPr>
              <a:t>Spielman</a:t>
            </a:r>
            <a:r>
              <a:rPr lang="en-US" sz="1400" dirty="0" smtClean="0">
                <a:latin typeface="Comic Sans MS" pitchFamily="66" charset="0"/>
              </a:rPr>
              <a:t> and </a:t>
            </a:r>
            <a:r>
              <a:rPr lang="en-US" sz="1400" dirty="0" err="1" smtClean="0">
                <a:latin typeface="Comic Sans MS" pitchFamily="66" charset="0"/>
              </a:rPr>
              <a:t>Teng</a:t>
            </a:r>
            <a:r>
              <a:rPr lang="en-US" sz="1400" dirty="0" smtClean="0">
                <a:latin typeface="Comic Sans MS" pitchFamily="66" charset="0"/>
              </a:rPr>
              <a:t>. </a:t>
            </a:r>
          </a:p>
          <a:p>
            <a:pPr>
              <a:spcBef>
                <a:spcPct val="50000"/>
              </a:spcBef>
            </a:pPr>
            <a:endParaRPr lang="en-US" sz="1400" b="1" u="sng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400" b="1" u="sng" dirty="0" smtClean="0">
                <a:latin typeface="Comic Sans MS" pitchFamily="66" charset="0"/>
              </a:rPr>
              <a:t>Breakthrough by </a:t>
            </a:r>
            <a:r>
              <a:rPr lang="en-US" sz="1400" b="1" u="sng" dirty="0" err="1" smtClean="0">
                <a:latin typeface="Comic Sans MS" pitchFamily="66" charset="0"/>
              </a:rPr>
              <a:t>Koutis</a:t>
            </a:r>
            <a:r>
              <a:rPr lang="en-US" sz="1400" b="1" u="sng" dirty="0" smtClean="0">
                <a:latin typeface="Comic Sans MS" pitchFamily="66" charset="0"/>
              </a:rPr>
              <a:t>, Miller, &amp; </a:t>
            </a:r>
            <a:r>
              <a:rPr lang="en-US" sz="1400" b="1" u="sng" dirty="0" err="1" smtClean="0">
                <a:latin typeface="Comic Sans MS" pitchFamily="66" charset="0"/>
              </a:rPr>
              <a:t>Peng</a:t>
            </a:r>
            <a:r>
              <a:rPr lang="en-US" sz="1400" b="1" u="sng" dirty="0" smtClean="0">
                <a:latin typeface="Comic Sans MS" pitchFamily="66" charset="0"/>
              </a:rPr>
              <a:t> (FOCS 2010, FOCS 2011):</a:t>
            </a:r>
            <a:r>
              <a:rPr lang="en-US" sz="1400" dirty="0" smtClean="0">
                <a:latin typeface="Comic Sans MS" pitchFamily="66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Low-stretch spanning trees provide a means to approximate effective resistances!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This observation (and a new, improved algorithm to approximate low-stretch spanning trees) led to almost optimal algorithms for solving </a:t>
            </a:r>
            <a:r>
              <a:rPr lang="en-US" sz="1400" dirty="0" err="1" smtClean="0">
                <a:latin typeface="Comic Sans MS" pitchFamily="66" charset="0"/>
              </a:rPr>
              <a:t>Laplacian</a:t>
            </a:r>
            <a:r>
              <a:rPr lang="en-US" sz="1400" dirty="0" smtClean="0">
                <a:latin typeface="Comic Sans MS" pitchFamily="66" charset="0"/>
              </a:rPr>
              <a:t> systems of linear equations.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70982" y="4334970"/>
            <a:ext cx="829332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400" b="1" u="sng" dirty="0" smtClean="0">
                <a:latin typeface="Comic Sans MS" pitchFamily="66" charset="0"/>
              </a:rPr>
              <a:t>Are leverage scores a viable alternative to approximate effective resistances? </a:t>
            </a:r>
            <a:endParaRPr lang="en-US" sz="1400" dirty="0" smtClean="0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Not yet!  Our approximation algorithms are not good enough for 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W</a:t>
            </a:r>
            <a:r>
              <a:rPr lang="en-US" sz="1400" baseline="30000" dirty="0" smtClean="0">
                <a:solidFill>
                  <a:schemeClr val="tx2"/>
                </a:solidFill>
                <a:latin typeface="Comic Sans MS" pitchFamily="66" charset="0"/>
              </a:rPr>
              <a:t>1/2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en-US" sz="1400" dirty="0" smtClean="0">
                <a:latin typeface="Comic Sans MS" pitchFamily="66" charset="0"/>
              </a:rPr>
              <a:t>, which is very sparse. </a:t>
            </a:r>
          </a:p>
          <a:p>
            <a:pPr algn="r"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(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2m </a:t>
            </a:r>
            <a:r>
              <a:rPr lang="en-US" sz="1400" dirty="0" smtClean="0">
                <a:latin typeface="Comic Sans MS" pitchFamily="66" charset="0"/>
              </a:rPr>
              <a:t>non-zero entries).  </a:t>
            </a:r>
          </a:p>
          <a:p>
            <a:pPr>
              <a:spcBef>
                <a:spcPct val="50000"/>
              </a:spcBef>
            </a:pPr>
            <a:r>
              <a:rPr lang="en-US" sz="1400" dirty="0" smtClean="0">
                <a:latin typeface="Comic Sans MS" pitchFamily="66" charset="0"/>
              </a:rPr>
              <a:t>We must take advantage of the </a:t>
            </a:r>
            <a:r>
              <a:rPr lang="en-US" sz="1400" dirty="0" err="1" smtClean="0">
                <a:latin typeface="Comic Sans MS" pitchFamily="66" charset="0"/>
              </a:rPr>
              <a:t>sparsity</a:t>
            </a:r>
            <a:r>
              <a:rPr lang="en-US" sz="1400" dirty="0" smtClean="0">
                <a:latin typeface="Comic Sans MS" pitchFamily="66" charset="0"/>
              </a:rPr>
              <a:t> and approximate the leverage scores/effective resistances in 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O(m </a:t>
            </a:r>
            <a:r>
              <a:rPr 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polylog</a:t>
            </a:r>
            <a:r>
              <a:rPr lang="en-US" sz="1400" dirty="0" smtClean="0">
                <a:solidFill>
                  <a:schemeClr val="tx2"/>
                </a:solidFill>
                <a:latin typeface="Comic Sans MS" pitchFamily="66" charset="0"/>
              </a:rPr>
              <a:t>(m))</a:t>
            </a:r>
            <a:r>
              <a:rPr lang="en-US" sz="1400" dirty="0" smtClean="0">
                <a:latin typeface="Comic Sans MS" pitchFamily="66" charset="0"/>
              </a:rPr>
              <a:t> time. </a:t>
            </a:r>
          </a:p>
        </p:txBody>
      </p:sp>
    </p:spTree>
    <p:extLst>
      <p:ext uri="{BB962C8B-B14F-4D97-AF65-F5344CB8AC3E}">
        <p14:creationId xmlns:p14="http://schemas.microsoft.com/office/powerpoint/2010/main" val="3251974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54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Applications of leverage scores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7628" y="2226539"/>
            <a:ext cx="869795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Over (or under)-constrained Least </a:t>
            </a: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Squares problems</a:t>
            </a:r>
          </a:p>
          <a:p>
            <a:pPr lvl="1">
              <a:spcBef>
                <a:spcPct val="50000"/>
              </a:spcBef>
              <a:buFont typeface="Wingdings" pitchFamily="2" charset="2"/>
              <a:buNone/>
            </a:pPr>
            <a:endParaRPr lang="en-US" sz="1400" u="sng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Feature selection and the CX factorization</a:t>
            </a: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 lvl="1">
              <a:spcBef>
                <a:spcPct val="50000"/>
              </a:spcBef>
            </a:pPr>
            <a:endParaRPr lang="en-US" sz="1400" dirty="0">
              <a:solidFill>
                <a:srgbClr val="C0C0C0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rgbClr val="C0C0C0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Solving systems of linear equations with </a:t>
            </a:r>
            <a:r>
              <a:rPr lang="en-US" sz="1400" dirty="0" err="1" smtClean="0">
                <a:solidFill>
                  <a:srgbClr val="C0C0C0"/>
                </a:solidFill>
                <a:latin typeface="Comic Sans MS" pitchFamily="66" charset="0"/>
              </a:rPr>
              <a:t>Laplacian</a:t>
            </a:r>
            <a:r>
              <a:rPr lang="en-US" sz="1400" dirty="0" smtClean="0">
                <a:solidFill>
                  <a:srgbClr val="C0C0C0"/>
                </a:solidFill>
                <a:latin typeface="Comic Sans MS" pitchFamily="66" charset="0"/>
              </a:rPr>
              <a:t> input matrices</a:t>
            </a: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Element-wise sampling</a:t>
            </a:r>
          </a:p>
        </p:txBody>
      </p:sp>
    </p:spTree>
    <p:extLst>
      <p:ext uri="{BB962C8B-B14F-4D97-AF65-F5344CB8AC3E}">
        <p14:creationId xmlns:p14="http://schemas.microsoft.com/office/powerpoint/2010/main" val="515487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55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Element-wise sampling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Kundu</a:t>
            </a:r>
            <a:r>
              <a:rPr lang="en-US" sz="12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2013)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0288" y="3999584"/>
            <a:ext cx="86979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 dirty="0" smtClean="0">
                <a:solidFill>
                  <a:schemeClr val="bg2"/>
                </a:solidFill>
                <a:latin typeface="Comic Sans MS" pitchFamily="66" charset="0"/>
              </a:rPr>
              <a:t>The setup: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l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et A be an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m-by-n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matrix of rank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ρ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, whose SVD is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A = U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Σ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V</a:t>
            </a:r>
            <a:r>
              <a:rPr lang="en-US" sz="1400" baseline="30000" dirty="0" smtClean="0">
                <a:solidFill>
                  <a:srgbClr val="0A2A90"/>
                </a:solidFill>
                <a:latin typeface="Comic Sans MS"/>
              </a:rPr>
              <a:t>T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Sample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elements of A in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i.i.d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trials, where in each trial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(</a:t>
            </a:r>
            <a:r>
              <a:rPr lang="en-US" sz="1400" dirty="0" err="1">
                <a:solidFill>
                  <a:srgbClr val="0A2A90"/>
                </a:solidFill>
                <a:latin typeface="Comic Sans MS"/>
              </a:rPr>
              <a:t>i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,j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)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-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th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 of A is sampled with probability 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p</a:t>
            </a:r>
            <a:r>
              <a:rPr lang="en-US" sz="1400" baseline="-25000" dirty="0" err="1" smtClean="0">
                <a:solidFill>
                  <a:srgbClr val="0A2A90"/>
                </a:solidFill>
                <a:latin typeface="Comic Sans MS"/>
              </a:rPr>
              <a:t>ij</a:t>
            </a:r>
            <a:r>
              <a:rPr lang="en-US" sz="1400" baseline="-25000" dirty="0" smtClean="0">
                <a:solidFill>
                  <a:schemeClr val="bg2"/>
                </a:solidFill>
                <a:latin typeface="Comic Sans MS"/>
              </a:rPr>
              <a:t>.</a:t>
            </a:r>
            <a:endParaRPr lang="en-US" sz="1400" dirty="0" smtClean="0">
              <a:solidFill>
                <a:schemeClr val="bg2"/>
              </a:solidFill>
              <a:latin typeface="Comic Sans MS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Let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Ω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be the set of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sampled indices and solve: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9100" y="1824038"/>
            <a:ext cx="8461375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1600" dirty="0">
              <a:solidFill>
                <a:schemeClr val="folHlink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b="1" dirty="0">
                <a:latin typeface="Comic Sans MS" pitchFamily="66" charset="0"/>
              </a:rPr>
              <a:t>Element-wise sampling</a:t>
            </a:r>
          </a:p>
          <a:p>
            <a:pPr marL="742950" lvl="1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latin typeface="Comic Sans MS" pitchFamily="66" charset="0"/>
              </a:rPr>
              <a:t>Introduced by </a:t>
            </a:r>
            <a:r>
              <a:rPr lang="en-US" sz="1400" dirty="0" err="1">
                <a:latin typeface="Comic Sans MS" pitchFamily="66" charset="0"/>
              </a:rPr>
              <a:t>Achlioptas</a:t>
            </a:r>
            <a:r>
              <a:rPr lang="en-US" sz="1400" dirty="0">
                <a:latin typeface="Comic Sans MS" pitchFamily="66" charset="0"/>
              </a:rPr>
              <a:t> and </a:t>
            </a:r>
            <a:r>
              <a:rPr lang="en-US" sz="1400" dirty="0" err="1">
                <a:latin typeface="Comic Sans MS" pitchFamily="66" charset="0"/>
              </a:rPr>
              <a:t>McSherry</a:t>
            </a:r>
            <a:r>
              <a:rPr lang="en-US" sz="1400" dirty="0">
                <a:latin typeface="Comic Sans MS" pitchFamily="66" charset="0"/>
              </a:rPr>
              <a:t> in STOC  2001.</a:t>
            </a:r>
          </a:p>
          <a:p>
            <a:pPr marL="742950" lvl="1" indent="-285750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1400" b="1" u="sng" dirty="0">
                <a:latin typeface="Comic Sans MS" pitchFamily="66" charset="0"/>
              </a:rPr>
              <a:t>Current state-of-the-art:</a:t>
            </a:r>
            <a:r>
              <a:rPr lang="en-US" sz="1400" dirty="0">
                <a:latin typeface="Comic Sans MS" pitchFamily="66" charset="0"/>
              </a:rPr>
              <a:t> additive error bounds for arbitrary matrices and exact reconstruction under (very) restrictive </a:t>
            </a:r>
            <a:r>
              <a:rPr lang="en-US" sz="1400" dirty="0" smtClean="0">
                <a:latin typeface="Comic Sans MS" pitchFamily="66" charset="0"/>
              </a:rPr>
              <a:t>assumptions using trace minimization. </a:t>
            </a:r>
            <a:endParaRPr lang="en-US" sz="1400" dirty="0">
              <a:latin typeface="Comic Sans MS" pitchFamily="66" charset="0"/>
            </a:endParaRPr>
          </a:p>
          <a:p>
            <a:pPr lvl="1" algn="r">
              <a:spcBef>
                <a:spcPct val="50000"/>
              </a:spcBef>
              <a:defRPr/>
            </a:pPr>
            <a:r>
              <a:rPr lang="en-US" sz="1400" dirty="0">
                <a:latin typeface="Comic Sans MS" pitchFamily="66" charset="0"/>
              </a:rPr>
              <a:t>	(important breakthroughs by </a:t>
            </a:r>
            <a:r>
              <a:rPr lang="en-US" sz="1400" dirty="0" err="1">
                <a:latin typeface="Comic Sans MS" pitchFamily="66" charset="0"/>
              </a:rPr>
              <a:t>Candes</a:t>
            </a:r>
            <a:r>
              <a:rPr lang="en-US" sz="1400" dirty="0">
                <a:latin typeface="Comic Sans MS" pitchFamily="66" charset="0"/>
              </a:rPr>
              <a:t>, </a:t>
            </a:r>
            <a:r>
              <a:rPr lang="en-US" sz="1400" dirty="0" err="1">
                <a:latin typeface="Comic Sans MS" pitchFamily="66" charset="0"/>
              </a:rPr>
              <a:t>Recht</a:t>
            </a:r>
            <a:r>
              <a:rPr lang="en-US" sz="1400" dirty="0">
                <a:latin typeface="Comic Sans MS" pitchFamily="66" charset="0"/>
              </a:rPr>
              <a:t>, Tao, </a:t>
            </a:r>
            <a:r>
              <a:rPr lang="en-US" sz="1400" dirty="0" err="1">
                <a:latin typeface="Comic Sans MS" pitchFamily="66" charset="0"/>
              </a:rPr>
              <a:t>Wainright</a:t>
            </a:r>
            <a:r>
              <a:rPr lang="en-US" sz="1400" dirty="0">
                <a:latin typeface="Comic Sans MS" pitchFamily="66" charset="0"/>
              </a:rPr>
              <a:t>, and others</a:t>
            </a:r>
            <a:r>
              <a:rPr lang="en-US" sz="1400" dirty="0" smtClean="0">
                <a:latin typeface="Comic Sans MS" pitchFamily="66" charset="0"/>
              </a:rPr>
              <a:t>)</a:t>
            </a:r>
            <a:endParaRPr lang="en-US" sz="1400" dirty="0"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824" y="5250609"/>
            <a:ext cx="1096885" cy="36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1274" y="5541306"/>
            <a:ext cx="2818819" cy="45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025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93" y="2927544"/>
            <a:ext cx="1096885" cy="36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578" y="2907220"/>
            <a:ext cx="2818819" cy="45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56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Element-wise sampling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Kundu</a:t>
            </a:r>
            <a:r>
              <a:rPr lang="en-US" sz="12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2013; similar result in </a:t>
            </a:r>
            <a:r>
              <a:rPr lang="en-US" sz="1200" dirty="0" err="1">
                <a:solidFill>
                  <a:schemeClr val="folHlink"/>
                </a:solidFill>
                <a:latin typeface="Comic Sans MS" pitchFamily="66" charset="0"/>
              </a:rPr>
              <a:t>Bhojanapalli</a:t>
            </a:r>
            <a:r>
              <a:rPr lang="en-US" sz="1200" dirty="0">
                <a:solidFill>
                  <a:schemeClr val="folHlink"/>
                </a:solidFill>
                <a:latin typeface="Comic Sans MS" pitchFamily="66" charset="0"/>
              </a:rPr>
              <a:t> et al. </a:t>
            </a:r>
            <a:r>
              <a:rPr lang="en-US" sz="1200" dirty="0" err="1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>
                <a:solidFill>
                  <a:schemeClr val="folHlink"/>
                </a:solidFill>
                <a:latin typeface="Comic Sans MS" pitchFamily="66" charset="0"/>
              </a:rPr>
              <a:t> 2013)</a:t>
            </a:r>
          </a:p>
        </p:txBody>
      </p:sp>
      <p:sp>
        <p:nvSpPr>
          <p:cNvPr id="3" name="Rectangle 2"/>
          <p:cNvSpPr/>
          <p:nvPr/>
        </p:nvSpPr>
        <p:spPr>
          <a:xfrm>
            <a:off x="473032" y="3566175"/>
            <a:ext cx="5100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Let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80469" y="4120011"/>
            <a:ext cx="5100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Let</a:t>
            </a:r>
            <a:endParaRPr lang="en-US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941" y="3919293"/>
            <a:ext cx="7769797" cy="81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23382" y="2103914"/>
            <a:ext cx="86979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 dirty="0" smtClean="0">
                <a:solidFill>
                  <a:schemeClr val="bg2"/>
                </a:solidFill>
                <a:latin typeface="Comic Sans MS" pitchFamily="66" charset="0"/>
              </a:rPr>
              <a:t>The setup: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l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et A be an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m-by-n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matrix of rank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ρ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, whose SVD is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A = U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Σ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V</a:t>
            </a:r>
            <a:r>
              <a:rPr lang="en-US" sz="1400" baseline="30000" dirty="0" smtClean="0">
                <a:solidFill>
                  <a:srgbClr val="0A2A90"/>
                </a:solidFill>
                <a:latin typeface="Comic Sans MS"/>
              </a:rPr>
              <a:t>T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Sample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elements of A in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i.i.d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trials, where in each trial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(</a:t>
            </a:r>
            <a:r>
              <a:rPr lang="en-US" sz="1400" dirty="0" err="1">
                <a:solidFill>
                  <a:srgbClr val="0A2A90"/>
                </a:solidFill>
                <a:latin typeface="Comic Sans MS"/>
              </a:rPr>
              <a:t>i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,j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)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-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th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 of A is sampled with probability 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p</a:t>
            </a:r>
            <a:r>
              <a:rPr lang="en-US" sz="1400" baseline="-25000" dirty="0" err="1" smtClean="0">
                <a:solidFill>
                  <a:srgbClr val="0A2A90"/>
                </a:solidFill>
                <a:latin typeface="Comic Sans MS"/>
              </a:rPr>
              <a:t>ij</a:t>
            </a:r>
            <a:r>
              <a:rPr lang="en-US" sz="1400" baseline="-25000" dirty="0" smtClean="0">
                <a:solidFill>
                  <a:schemeClr val="bg2"/>
                </a:solidFill>
                <a:latin typeface="Comic Sans MS"/>
              </a:rPr>
              <a:t>.</a:t>
            </a:r>
            <a:endParaRPr lang="en-US" sz="1400" dirty="0" smtClean="0">
              <a:solidFill>
                <a:schemeClr val="bg2"/>
              </a:solidFill>
              <a:latin typeface="Comic Sans MS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Let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Ω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be the set of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sampled indices and solve: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4714" y="5465580"/>
            <a:ext cx="829102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Then, with constant probability, A can be recovered exactly.</a:t>
            </a:r>
          </a:p>
          <a:p>
            <a:endParaRPr lang="en-US" sz="1400" dirty="0" smtClean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02" y="3577327"/>
            <a:ext cx="1787918" cy="33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210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93" y="2927544"/>
            <a:ext cx="1096885" cy="362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578" y="2907220"/>
            <a:ext cx="2818819" cy="45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D8646-AD7A-403E-970F-5F273A405DBB}" type="slidenum">
              <a:rPr lang="en-US"/>
              <a:pPr/>
              <a:t>57</a:t>
            </a:fld>
            <a:endParaRPr lang="en-US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  <a:t>Element-wise sampling</a:t>
            </a:r>
            <a:br>
              <a:rPr lang="en-US" sz="3200" dirty="0" smtClean="0">
                <a:solidFill>
                  <a:schemeClr val="folHlink"/>
                </a:solidFill>
                <a:latin typeface="Comic Sans MS" pitchFamily="66" charset="0"/>
              </a:rPr>
            </a:b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(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Drineas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&amp;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Kundu</a:t>
            </a:r>
            <a:r>
              <a:rPr lang="en-US" sz="12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2013; similar result in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Bhojanapalli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et al. </a:t>
            </a:r>
            <a:r>
              <a:rPr lang="en-US" sz="1200" dirty="0" err="1" smtClean="0">
                <a:solidFill>
                  <a:schemeClr val="folHlink"/>
                </a:solidFill>
                <a:latin typeface="Comic Sans MS" pitchFamily="66" charset="0"/>
              </a:rPr>
              <a:t>ArXiv</a:t>
            </a:r>
            <a:r>
              <a:rPr lang="en-US" sz="1200" dirty="0" smtClean="0">
                <a:solidFill>
                  <a:schemeClr val="folHlink"/>
                </a:solidFill>
                <a:latin typeface="Comic Sans MS" pitchFamily="66" charset="0"/>
              </a:rPr>
              <a:t> 2013)</a:t>
            </a:r>
            <a:endParaRPr lang="en-US" sz="12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3032" y="3566175"/>
            <a:ext cx="5100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Let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480469" y="4120011"/>
            <a:ext cx="5100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Let</a:t>
            </a:r>
            <a:endParaRPr lang="en-US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941" y="3919293"/>
            <a:ext cx="7769797" cy="81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424714" y="5465580"/>
            <a:ext cx="8291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2"/>
                </a:solidFill>
                <a:latin typeface="Comic Sans MS" pitchFamily="66" charset="0"/>
              </a:rPr>
              <a:t>Then, with constant probability, A can be recovered exactly.</a:t>
            </a:r>
          </a:p>
          <a:p>
            <a:endParaRPr lang="en-US" sz="1400" dirty="0" smtClean="0">
              <a:solidFill>
                <a:schemeClr val="bg2"/>
              </a:solidFill>
              <a:latin typeface="Comic Sans MS" pitchFamily="66" charset="0"/>
            </a:endParaRPr>
          </a:p>
          <a:p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The proof uses a novel result on approximating the product of two linear operators by element-wise sampling and builds upon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Recht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(JMLR) 2011,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Drineas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&amp;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Zouzias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(2011) IPL, and uses the idea of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L</a:t>
            </a:r>
            <a:r>
              <a:rPr lang="en-US" sz="1400" baseline="-25000" dirty="0" smtClean="0">
                <a:solidFill>
                  <a:srgbClr val="0A2A90"/>
                </a:solidFill>
                <a:latin typeface="Comic Sans MS" pitchFamily="66" charset="0"/>
              </a:rPr>
              <a:t>1</a:t>
            </a:r>
            <a:r>
              <a:rPr lang="en-US" sz="1400" baseline="-25000" dirty="0" smtClean="0">
                <a:solidFill>
                  <a:schemeClr val="bg2"/>
                </a:solidFill>
                <a:latin typeface="Comic Sans MS" pitchFamily="66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sampling from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Achlioptas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,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Karnin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, &amp; Liberty </a:t>
            </a:r>
            <a:r>
              <a:rPr lang="en-US" sz="1400" dirty="0" err="1" smtClean="0">
                <a:solidFill>
                  <a:schemeClr val="bg2"/>
                </a:solidFill>
                <a:latin typeface="Comic Sans MS" pitchFamily="66" charset="0"/>
              </a:rPr>
              <a:t>ArXiv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2013.</a:t>
            </a:r>
            <a:endParaRPr lang="en-US" sz="1400" dirty="0"/>
          </a:p>
        </p:txBody>
      </p:sp>
      <p:sp>
        <p:nvSpPr>
          <p:cNvPr id="6" name="Oval 5"/>
          <p:cNvSpPr/>
          <p:nvPr/>
        </p:nvSpPr>
        <p:spPr bwMode="auto">
          <a:xfrm>
            <a:off x="2018371" y="3931443"/>
            <a:ext cx="713678" cy="39501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977233" y="3938880"/>
            <a:ext cx="713678" cy="39501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962492" y="3916578"/>
            <a:ext cx="713678" cy="39501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690911" y="3886334"/>
            <a:ext cx="713678" cy="395017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2375210" y="4333897"/>
            <a:ext cx="944121" cy="516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3319331" y="4311595"/>
            <a:ext cx="944121" cy="5168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319331" y="4333897"/>
            <a:ext cx="1039447" cy="4945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4263452" y="4297970"/>
            <a:ext cx="728858" cy="5416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42838" y="4820738"/>
            <a:ext cx="139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Row </a:t>
            </a:r>
          </a:p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leverage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16695" y="4806182"/>
            <a:ext cx="1390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Column</a:t>
            </a:r>
          </a:p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leverage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798634" y="3886335"/>
            <a:ext cx="2609386" cy="44756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 bwMode="auto">
          <a:xfrm>
            <a:off x="7083386" y="4349279"/>
            <a:ext cx="365629" cy="4569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753940" y="4806181"/>
            <a:ext cx="1390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Additional term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3382" y="2103914"/>
            <a:ext cx="869795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u="sng" dirty="0" smtClean="0">
                <a:solidFill>
                  <a:schemeClr val="bg2"/>
                </a:solidFill>
                <a:latin typeface="Comic Sans MS" pitchFamily="66" charset="0"/>
              </a:rPr>
              <a:t>The setup: </a:t>
            </a:r>
            <a:r>
              <a:rPr lang="en-US" sz="1400" dirty="0">
                <a:solidFill>
                  <a:schemeClr val="bg2"/>
                </a:solidFill>
                <a:latin typeface="Comic Sans MS" pitchFamily="66" charset="0"/>
              </a:rPr>
              <a:t>l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et A be an </a:t>
            </a:r>
            <a:r>
              <a:rPr lang="en-US" sz="1400" dirty="0" smtClean="0">
                <a:solidFill>
                  <a:srgbClr val="0A2A90"/>
                </a:solidFill>
                <a:latin typeface="Comic Sans MS" pitchFamily="66" charset="0"/>
              </a:rPr>
              <a:t>m-by-n</a:t>
            </a:r>
            <a:r>
              <a:rPr lang="en-US" sz="1400" dirty="0" smtClean="0">
                <a:solidFill>
                  <a:schemeClr val="bg2"/>
                </a:solidFill>
                <a:latin typeface="Comic Sans MS" pitchFamily="66" charset="0"/>
              </a:rPr>
              <a:t> matrix of rank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ρ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, whose SVD is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A = U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Σ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V</a:t>
            </a:r>
            <a:r>
              <a:rPr lang="en-US" sz="1400" baseline="30000" dirty="0" smtClean="0">
                <a:solidFill>
                  <a:srgbClr val="0A2A90"/>
                </a:solidFill>
                <a:latin typeface="Comic Sans MS"/>
              </a:rPr>
              <a:t>T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</a:t>
            </a: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Sample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elements of A in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i.i.d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. trials, where in each trial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(</a:t>
            </a:r>
            <a:r>
              <a:rPr lang="en-US" sz="1400" dirty="0" err="1">
                <a:solidFill>
                  <a:srgbClr val="0A2A90"/>
                </a:solidFill>
                <a:latin typeface="Comic Sans MS"/>
              </a:rPr>
              <a:t>i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,j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)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-</a:t>
            </a:r>
            <a:r>
              <a:rPr lang="en-US" sz="1400" dirty="0" err="1" smtClean="0">
                <a:solidFill>
                  <a:schemeClr val="bg2"/>
                </a:solidFill>
                <a:latin typeface="Comic Sans MS"/>
              </a:rPr>
              <a:t>th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element of A is sampled with probability </a:t>
            </a:r>
            <a:r>
              <a:rPr lang="en-US" sz="1400" dirty="0" err="1" smtClean="0">
                <a:solidFill>
                  <a:srgbClr val="0A2A90"/>
                </a:solidFill>
                <a:latin typeface="Comic Sans MS"/>
              </a:rPr>
              <a:t>p</a:t>
            </a:r>
            <a:r>
              <a:rPr lang="en-US" sz="1400" baseline="-25000" dirty="0" err="1" smtClean="0">
                <a:solidFill>
                  <a:srgbClr val="0A2A90"/>
                </a:solidFill>
                <a:latin typeface="Comic Sans MS"/>
              </a:rPr>
              <a:t>ij</a:t>
            </a:r>
            <a:r>
              <a:rPr lang="en-US" sz="1400" baseline="-25000" dirty="0" smtClean="0">
                <a:solidFill>
                  <a:schemeClr val="bg2"/>
                </a:solidFill>
                <a:latin typeface="Comic Sans MS"/>
              </a:rPr>
              <a:t>.</a:t>
            </a:r>
            <a:endParaRPr lang="en-US" sz="1400" dirty="0" smtClean="0">
              <a:solidFill>
                <a:schemeClr val="bg2"/>
              </a:solidFill>
              <a:latin typeface="Comic Sans MS"/>
            </a:endParaRPr>
          </a:p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Let </a:t>
            </a:r>
            <a:r>
              <a:rPr lang="el-GR" sz="1400" dirty="0" smtClean="0">
                <a:solidFill>
                  <a:srgbClr val="0A2A90"/>
                </a:solidFill>
                <a:latin typeface="Comic Sans MS"/>
              </a:rPr>
              <a:t>Ω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be the set of the </a:t>
            </a:r>
            <a:r>
              <a:rPr lang="en-US" sz="1400" dirty="0" smtClean="0">
                <a:solidFill>
                  <a:srgbClr val="0A2A90"/>
                </a:solidFill>
                <a:latin typeface="Comic Sans MS"/>
              </a:rPr>
              <a:t>r</a:t>
            </a:r>
            <a:r>
              <a:rPr lang="en-US" sz="1400" dirty="0" smtClean="0">
                <a:solidFill>
                  <a:schemeClr val="bg2"/>
                </a:solidFill>
                <a:latin typeface="Comic Sans MS"/>
              </a:rPr>
              <a:t> sampled indices and solve:</a:t>
            </a:r>
            <a:endParaRPr lang="en-US" sz="1400" dirty="0">
              <a:solidFill>
                <a:schemeClr val="bg2"/>
              </a:solidFill>
              <a:latin typeface="Comic Sans MS" pitchFamily="66" charset="0"/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02" y="3577327"/>
            <a:ext cx="1787918" cy="33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068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folHlink"/>
                </a:solidFill>
                <a:latin typeface="Comic Sans MS" pitchFamily="66" charset="0"/>
              </a:rPr>
              <a:t>Conclusions</a:t>
            </a:r>
          </a:p>
        </p:txBody>
      </p:sp>
      <p:sp>
        <p:nvSpPr>
          <p:cNvPr id="495619" name="Rectangle 3"/>
          <p:cNvSpPr>
            <a:spLocks noChangeArrowheads="1"/>
          </p:cNvSpPr>
          <p:nvPr/>
        </p:nvSpPr>
        <p:spPr bwMode="auto">
          <a:xfrm>
            <a:off x="150456" y="2302185"/>
            <a:ext cx="8896832" cy="3508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latin typeface="Comic Sans MS" pitchFamily="66" charset="0"/>
              </a:rPr>
              <a:t>Leverage scores: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a statistic on rows/columns of matrices</a:t>
            </a:r>
            <a:r>
              <a:rPr lang="en-US" sz="1600" dirty="0" smtClean="0">
                <a:latin typeface="Comic Sans MS" pitchFamily="66" charset="0"/>
              </a:rPr>
              <a:t> that reveals the most influential rows/columns of a matrix.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600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Comic Sans MS" pitchFamily="66" charset="0"/>
              </a:rPr>
              <a:t>Can also be used for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element-wise sampling!</a:t>
            </a:r>
          </a:p>
          <a:p>
            <a:pPr>
              <a:buFontTx/>
              <a:buChar char="•"/>
            </a:pPr>
            <a:endParaRPr lang="en-US" sz="1600" b="1" dirty="0" smtClean="0">
              <a:latin typeface="Comic Sans MS" pitchFamily="66" charset="0"/>
            </a:endParaRPr>
          </a:p>
          <a:p>
            <a:pPr>
              <a:buFontTx/>
              <a:buChar char="•"/>
            </a:pPr>
            <a:endParaRPr lang="en-US" sz="1600" b="1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latin typeface="Comic Sans MS" pitchFamily="66" charset="0"/>
              </a:rPr>
              <a:t>Leverage scores: </a:t>
            </a:r>
            <a:r>
              <a:rPr lang="en-US" sz="1600" dirty="0" smtClean="0">
                <a:latin typeface="Comic Sans MS" pitchFamily="66" charset="0"/>
              </a:rPr>
              <a:t>equivalent to effective resistances.</a:t>
            </a:r>
          </a:p>
          <a:p>
            <a:pPr>
              <a:buFontTx/>
              <a:buChar char="•"/>
            </a:pPr>
            <a:endParaRPr lang="en-US" sz="1600" b="1" u="sng" dirty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1600" b="1" dirty="0" smtClean="0">
              <a:latin typeface="Comic Sans MS" pitchFamily="66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b="1" dirty="0" smtClean="0">
                <a:latin typeface="Comic Sans MS" pitchFamily="66" charset="0"/>
              </a:rPr>
              <a:t>Additional Fact:</a:t>
            </a: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Leverage scores can be “</a:t>
            </a:r>
            <a:r>
              <a:rPr lang="en-US" sz="1600" dirty="0" err="1" smtClean="0">
                <a:solidFill>
                  <a:srgbClr val="0A2A90"/>
                </a:solidFill>
                <a:latin typeface="Comic Sans MS" pitchFamily="66" charset="0"/>
              </a:rPr>
              <a:t>uniformized</a:t>
            </a:r>
            <a:r>
              <a:rPr lang="en-US" sz="1600" dirty="0" smtClean="0">
                <a:solidFill>
                  <a:srgbClr val="0A2A90"/>
                </a:solidFill>
                <a:latin typeface="Comic Sans MS" pitchFamily="66" charset="0"/>
              </a:rPr>
              <a:t>”</a:t>
            </a:r>
            <a:r>
              <a:rPr lang="en-US" sz="1600" dirty="0" smtClean="0">
                <a:latin typeface="Comic Sans MS" pitchFamily="66" charset="0"/>
              </a:rPr>
              <a:t> by preprocessing the matrix via random projection-type matrices.</a:t>
            </a:r>
          </a:p>
          <a:p>
            <a:pPr algn="r"/>
            <a:r>
              <a:rPr lang="en-US" sz="1400" dirty="0" smtClean="0">
                <a:latin typeface="Comic Sans MS" pitchFamily="66" charset="0"/>
              </a:rPr>
              <a:t>	 (E.g., random sign matrices, Gaussian matrices, or Fast JL-type transforms.)</a:t>
            </a:r>
            <a:endParaRPr lang="en-US" sz="1400" dirty="0">
              <a:solidFill>
                <a:schemeClr val="folHlink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leverage scores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8099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Leverage score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 Euclidean norms of the rows of the top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b="1" dirty="0" smtClean="0">
                <a:latin typeface="Comic Sans MS" pitchFamily="66" charset="0"/>
              </a:rPr>
              <a:t>left singular vectors</a:t>
            </a:r>
            <a:r>
              <a:rPr lang="en-US" altLang="en-US" sz="1600" dirty="0" smtClean="0">
                <a:latin typeface="Comic Sans MS" pitchFamily="66" charset="0"/>
              </a:rPr>
              <a:t>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9905" y="2834185"/>
            <a:ext cx="2925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</a:t>
            </a:r>
            <a:r>
              <a:rPr lang="en-US" sz="1200" dirty="0" smtClean="0">
                <a:latin typeface="Comic Sans MS" panose="030F0702030302020204" pitchFamily="66" charset="0"/>
              </a:rPr>
              <a:t>-by-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matrix containing the top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left singular vectors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dirty="0" smtClean="0">
                <a:latin typeface="Comic Sans MS" panose="030F0702030302020204" pitchFamily="66" charset="0"/>
              </a:rPr>
              <a:t> 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=||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92" y="2784869"/>
            <a:ext cx="3810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9733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leverage scores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8099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Leverage score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 Euclidean norms of the rows of the top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b="1" dirty="0" smtClean="0">
                <a:latin typeface="Comic Sans MS" pitchFamily="66" charset="0"/>
              </a:rPr>
              <a:t>left singular vectors</a:t>
            </a:r>
            <a:r>
              <a:rPr lang="en-US" altLang="en-US" sz="1600" dirty="0" smtClean="0">
                <a:latin typeface="Comic Sans MS" pitchFamily="66" charset="0"/>
              </a:rPr>
              <a:t>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9905" y="2834185"/>
            <a:ext cx="2925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</a:t>
            </a:r>
            <a:r>
              <a:rPr lang="en-US" sz="1200" dirty="0" smtClean="0">
                <a:latin typeface="Comic Sans MS" panose="030F0702030302020204" pitchFamily="66" charset="0"/>
              </a:rPr>
              <a:t>-by-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matrix containing the top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left singular vectors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dirty="0" smtClean="0">
                <a:latin typeface="Comic Sans MS" panose="030F0702030302020204" pitchFamily="66" charset="0"/>
              </a:rPr>
              <a:t> 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=||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92" y="2784869"/>
            <a:ext cx="3810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92" y="4712433"/>
            <a:ext cx="1053441" cy="1691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055" y="6313801"/>
            <a:ext cx="567537" cy="22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33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991" y="6284337"/>
            <a:ext cx="533400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04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305"/>
          <a:stretch/>
        </p:blipFill>
        <p:spPr bwMode="auto">
          <a:xfrm>
            <a:off x="3460133" y="4817254"/>
            <a:ext cx="1624864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ight Arrow 17"/>
          <p:cNvSpPr/>
          <p:nvPr/>
        </p:nvSpPr>
        <p:spPr bwMode="auto">
          <a:xfrm>
            <a:off x="5519905" y="5312008"/>
            <a:ext cx="936816" cy="401444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pic>
        <p:nvPicPr>
          <p:cNvPr id="19" name="Picture 1045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13"/>
          <a:stretch/>
        </p:blipFill>
        <p:spPr bwMode="auto">
          <a:xfrm>
            <a:off x="6659696" y="4734735"/>
            <a:ext cx="1645657" cy="148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610" y="5812175"/>
            <a:ext cx="658815" cy="344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596137" y="5468121"/>
            <a:ext cx="675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Comic Sans MS" panose="030F0702030302020204" pitchFamily="66" charset="0"/>
              </a:rPr>
              <a:t>and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609602" y="5110703"/>
            <a:ext cx="821500" cy="14845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>
            <a:endCxn id="15" idx="0"/>
          </p:cNvCxnSpPr>
          <p:nvPr/>
        </p:nvCxnSpPr>
        <p:spPr bwMode="auto">
          <a:xfrm>
            <a:off x="1802831" y="3702943"/>
            <a:ext cx="217521" cy="140776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8872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leverage scores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35848" y="4215790"/>
            <a:ext cx="8519303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Leads to relative-error approximations for: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low-rank matrix approximations and the Singular Value Decomposition (SVD),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the CUR and CX factorizations,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Over- and under- constrained least-squares problems</a:t>
            </a:r>
          </a:p>
          <a:p>
            <a:pPr marL="285750" indent="-285750" eaLnBrk="1" hangingPunct="1">
              <a:spcBef>
                <a:spcPct val="50000"/>
              </a:spcBef>
              <a:buClrTx/>
              <a:buSzTx/>
            </a:pPr>
            <a:r>
              <a:rPr lang="en-US" altLang="en-US" sz="1600" dirty="0" smtClean="0">
                <a:latin typeface="Comic Sans MS" pitchFamily="66" charset="0"/>
              </a:rPr>
              <a:t>Solving systems of linear equations with </a:t>
            </a:r>
            <a:r>
              <a:rPr lang="en-US" altLang="en-US" sz="1600" dirty="0" err="1" smtClean="0">
                <a:latin typeface="Comic Sans MS" pitchFamily="66" charset="0"/>
              </a:rPr>
              <a:t>Laplacian</a:t>
            </a:r>
            <a:r>
              <a:rPr lang="en-US" altLang="en-US" sz="1600" dirty="0" smtClean="0">
                <a:latin typeface="Comic Sans MS" pitchFamily="66" charset="0"/>
              </a:rPr>
              <a:t> input matrices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19905" y="2834185"/>
            <a:ext cx="2925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</a:t>
            </a:r>
            <a:r>
              <a:rPr lang="en-US" sz="1200" dirty="0" smtClean="0">
                <a:latin typeface="Comic Sans MS" panose="030F0702030302020204" pitchFamily="66" charset="0"/>
              </a:rPr>
              <a:t>-by-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matrix containing the top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left singular vectors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dirty="0" smtClean="0">
                <a:latin typeface="Comic Sans MS" panose="030F0702030302020204" pitchFamily="66" charset="0"/>
              </a:rPr>
              <a:t> 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=||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92" y="2784869"/>
            <a:ext cx="3810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8099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Leverage score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 Euclidean norms of the rows of the top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b="1" dirty="0" smtClean="0">
                <a:latin typeface="Comic Sans MS" pitchFamily="66" charset="0"/>
              </a:rPr>
              <a:t>left singular vectors</a:t>
            </a:r>
            <a:r>
              <a:rPr lang="en-US" altLang="en-US" sz="1600" dirty="0" smtClean="0">
                <a:latin typeface="Comic Sans MS" pitchFamily="66" charset="0"/>
              </a:rPr>
              <a:t>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064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993062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The p</a:t>
            </a:r>
            <a:r>
              <a:rPr lang="en-US" altLang="en-US" sz="3200" baseline="-25000" dirty="0">
                <a:solidFill>
                  <a:schemeClr val="folHlink"/>
                </a:solidFill>
                <a:latin typeface="Comic Sans MS" pitchFamily="66" charset="0"/>
              </a:rPr>
              <a:t>i</a:t>
            </a: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’s: leverage scores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68942" y="4338451"/>
            <a:ext cx="8519303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dirty="0" smtClean="0">
                <a:latin typeface="Comic Sans MS" pitchFamily="66" charset="0"/>
              </a:rPr>
              <a:t>Column sampling is equivalent to row sampling by focusing on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baseline="30000" dirty="0" smtClean="0">
                <a:solidFill>
                  <a:schemeClr val="tx2"/>
                </a:solidFill>
                <a:latin typeface="Comic Sans MS" pitchFamily="66" charset="0"/>
              </a:rPr>
              <a:t>T</a:t>
            </a:r>
            <a:r>
              <a:rPr lang="en-US" altLang="en-US" sz="1600" dirty="0" smtClean="0">
                <a:latin typeface="Comic Sans MS" pitchFamily="66" charset="0"/>
              </a:rPr>
              <a:t> and looking at its top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left singular vectors…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 dirty="0" smtClean="0">
                <a:latin typeface="Comic Sans MS" pitchFamily="66" charset="0"/>
              </a:rPr>
              <a:t>(Which, of course, are the top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400" dirty="0" smtClean="0">
                <a:latin typeface="Comic Sans MS" pitchFamily="66" charset="0"/>
              </a:rPr>
              <a:t> right singular vectors of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400" dirty="0" smtClean="0">
                <a:latin typeface="Comic Sans MS" pitchFamily="66" charset="0"/>
              </a:rPr>
              <a:t>, often denoted as </a:t>
            </a:r>
            <a:r>
              <a:rPr lang="en-US" altLang="en-US" sz="1400" dirty="0" err="1" smtClean="0">
                <a:solidFill>
                  <a:schemeClr val="tx2"/>
                </a:solidFill>
                <a:latin typeface="Comic Sans MS" pitchFamily="66" charset="0"/>
              </a:rPr>
              <a:t>V</a:t>
            </a:r>
            <a:r>
              <a:rPr lang="en-US" altLang="en-US" sz="1400" baseline="-25000" dirty="0" err="1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400" dirty="0" smtClean="0">
                <a:latin typeface="Comic Sans MS" pitchFamily="66" charset="0"/>
              </a:rPr>
              <a:t> , an 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n</a:t>
            </a:r>
            <a:r>
              <a:rPr lang="en-US" altLang="en-US" sz="1400" dirty="0" smtClean="0">
                <a:latin typeface="Comic Sans MS" pitchFamily="66" charset="0"/>
              </a:rPr>
              <a:t>-by-</a:t>
            </a:r>
            <a:r>
              <a:rPr lang="en-US" altLang="en-US" sz="14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400" dirty="0" smtClean="0">
                <a:latin typeface="Comic Sans MS" pitchFamily="66" charset="0"/>
              </a:rPr>
              <a:t> matrix.)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19905" y="2834185"/>
            <a:ext cx="29257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u="sng" dirty="0" smtClean="0">
                <a:latin typeface="Comic Sans MS" panose="030F0702030302020204" pitchFamily="66" charset="0"/>
              </a:rPr>
              <a:t>Notation:</a:t>
            </a:r>
          </a:p>
          <a:p>
            <a:pPr algn="ctr"/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m</a:t>
            </a:r>
            <a:r>
              <a:rPr lang="en-US" sz="1200" dirty="0" smtClean="0">
                <a:latin typeface="Comic Sans MS" panose="030F0702030302020204" pitchFamily="66" charset="0"/>
              </a:rPr>
              <a:t>-by-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matrix containing the top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latin typeface="Comic Sans MS" panose="030F0702030302020204" pitchFamily="66" charset="0"/>
              </a:rPr>
              <a:t> left singular vectors of 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</a:p>
          <a:p>
            <a:pPr algn="ctr"/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(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)</a:t>
            </a:r>
            <a:r>
              <a:rPr lang="en-US" sz="1200" dirty="0" smtClean="0">
                <a:latin typeface="Comic Sans MS" panose="030F0702030302020204" pitchFamily="66" charset="0"/>
              </a:rPr>
              <a:t> : the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i</a:t>
            </a:r>
            <a:r>
              <a:rPr lang="en-US" sz="1200" dirty="0" err="1" smtClean="0">
                <a:latin typeface="Comic Sans MS" panose="030F0702030302020204" pitchFamily="66" charset="0"/>
              </a:rPr>
              <a:t>-th</a:t>
            </a:r>
            <a:r>
              <a:rPr lang="en-US" sz="1200" dirty="0" smtClean="0">
                <a:latin typeface="Comic Sans MS" panose="030F0702030302020204" pitchFamily="66" charset="0"/>
              </a:rPr>
              <a:t> row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 smtClean="0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=||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r>
              <a:rPr lang="en-US" sz="12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||</a:t>
            </a:r>
            <a:r>
              <a:rPr lang="en-US" sz="1200" baseline="-25000" dirty="0" smtClean="0">
                <a:solidFill>
                  <a:schemeClr val="tx2"/>
                </a:solidFill>
                <a:latin typeface="Comic Sans MS" panose="030F0702030302020204" pitchFamily="66" charset="0"/>
              </a:rPr>
              <a:t>F</a:t>
            </a:r>
            <a:r>
              <a:rPr lang="en-US" sz="1200" dirty="0" smtClean="0">
                <a:latin typeface="Comic Sans MS" panose="030F0702030302020204" pitchFamily="66" charset="0"/>
              </a:rPr>
              <a:t>: the </a:t>
            </a:r>
            <a:r>
              <a:rPr lang="en-US" sz="1200" dirty="0" err="1" smtClean="0">
                <a:latin typeface="Comic Sans MS" panose="030F0702030302020204" pitchFamily="66" charset="0"/>
              </a:rPr>
              <a:t>Frobenius</a:t>
            </a:r>
            <a:r>
              <a:rPr lang="en-US" sz="1200" dirty="0" smtClean="0">
                <a:latin typeface="Comic Sans MS" panose="030F0702030302020204" pitchFamily="66" charset="0"/>
              </a:rPr>
              <a:t> norm of </a:t>
            </a:r>
            <a:r>
              <a:rPr lang="en-US" sz="12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U</a:t>
            </a:r>
            <a:r>
              <a:rPr lang="en-US" sz="1200" baseline="-25000" dirty="0" err="1" smtClean="0">
                <a:solidFill>
                  <a:schemeClr val="tx2"/>
                </a:solidFill>
                <a:latin typeface="Comic Sans MS" panose="030F0702030302020204" pitchFamily="66" charset="0"/>
              </a:rPr>
              <a:t>k</a:t>
            </a:r>
            <a:endParaRPr lang="en-US" sz="12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092" y="2784869"/>
            <a:ext cx="38100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698614" y="2045016"/>
            <a:ext cx="80996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  <a:cs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 smtClean="0">
                <a:latin typeface="Comic Sans MS" pitchFamily="66" charset="0"/>
              </a:rPr>
              <a:t>Leverage score sampling:</a:t>
            </a:r>
            <a:r>
              <a:rPr lang="en-US" altLang="en-US" sz="1600" dirty="0" smtClean="0">
                <a:latin typeface="Comic Sans MS" pitchFamily="66" charset="0"/>
              </a:rPr>
              <a:t> sample rows with probability proportional to the square of the Euclidean norms of the rows of the top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en-US" altLang="en-US" sz="1600" dirty="0" smtClean="0">
                <a:latin typeface="Comic Sans MS" pitchFamily="66" charset="0"/>
              </a:rPr>
              <a:t> </a:t>
            </a:r>
            <a:r>
              <a:rPr lang="en-US" altLang="en-US" sz="1600" b="1" dirty="0" smtClean="0">
                <a:latin typeface="Comic Sans MS" pitchFamily="66" charset="0"/>
              </a:rPr>
              <a:t>left singular vectors</a:t>
            </a:r>
            <a:r>
              <a:rPr lang="en-US" altLang="en-US" sz="1600" dirty="0" smtClean="0">
                <a:latin typeface="Comic Sans MS" pitchFamily="66" charset="0"/>
              </a:rPr>
              <a:t> of </a:t>
            </a:r>
            <a:r>
              <a:rPr lang="en-US" altLang="en-US" sz="1600" dirty="0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en-US" altLang="en-US" sz="1600" dirty="0" smtClean="0">
                <a:latin typeface="Comic Sans MS" pitchFamily="66" charset="0"/>
              </a:rPr>
              <a:t>.</a:t>
            </a:r>
            <a:endParaRPr lang="en-US" altLang="en-US" sz="16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933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C:\gs\gs8.00\bin\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54"/>
  <p:tag name="DEFAULTHEIGHT" val="47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}&#10;&amp;&amp;&amp; \\&#10;&amp;&amp;&amp; \\&#10;&amp;&amp;&amp; \\&#10;&amp;&amp;C&amp; \\&#10;&amp;&amp;&amp; \\&#10;&amp;&amp;&amp;\\&#10;&amp;&amp;&amp; \end{array}\right)\cdot&#10;\left( \begin{array}{ccccccccc}&#10;&amp;&amp;&amp;&amp;&amp;&amp;&amp;&amp; \\&#10;&amp;&amp;&amp;&amp;R&amp;&amp;&amp;&amp; \\&#10;&amp;&amp;&amp;&amp;&amp;&amp;&amp;&amp;&#10;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06"/>
  <p:tag name="PICTUREFILESIZE" val="11062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k$&#10;\end{document}&#10;"/>
  <p:tag name="EXTERNALNAME" val="Edittex"/>
  <p:tag name="BLEND" val="False"/>
  <p:tag name="TRANSPARENT" val="False"/>
  <p:tag name="BITMAPFORMAT" val="bmpmono"/>
  <p:tag name="DEBUGINTERACTIVE" val="True"/>
  <p:tag name="ORIGWIDTH" val="5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k \times k$&#10;\end{document}&#10;"/>
  <p:tag name="EXTERNALNAME" val="Edittex"/>
  <p:tag name="BLEND" val="False"/>
  <p:tag name="TRANSPARENT" val="False"/>
  <p:tag name="BITMAPFORMAT" val="bmpmono"/>
  <p:tag name="DEBUGINTERACTIVE" val="True"/>
  <p:tag name="ORIGWIDTH" val="4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k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4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}&#10;&amp;&amp;&amp;&amp; \\&#10;&amp;&amp;&amp;&amp; \\&#10;&amp;&amp;A_k&amp;&amp; \\&#10;&amp;&amp;&amp;&amp;\\&#10;&amp;&amp;&amp;&amp;&#10;\end{array}\right) = &#10;\left( \begin{array}{ccc}&#10;&amp;&amp; \\&#10;&amp;&amp; \\&#10;&amp;U_k&amp; \\&#10;&amp;&amp;\\&#10;&amp;&amp; \end{array}\right) \cdot&#10;\left( \begin{array}{ccc}&#10;&amp;&amp;\\&#10;&amp;\Sigma_k&amp; \\&#10;&amp;&amp;&#10;\end{array}\right)\cdot&#10;\left( \begin{array}{ccccc}&#10;&amp;&amp;&amp;&amp; \\&#10;&amp;&amp;V_k^T&amp;&amp; \\&#10;&amp;&amp;&amp;&amp;&#10;\end{array}\right)&#10;$&#10;\end{document}&#10;"/>
  <p:tag name="EXTERNALNAME" val="Edittex"/>
  <p:tag name="BLEND" val="False"/>
  <p:tag name="TRANSPARENT" val="False"/>
  <p:tag name="BITMAPFORMAT" val="bmpmono"/>
  <p:tag name="DEBUGINTERACTIVE" val="True"/>
  <p:tag name="ORIGWIDTH" val="51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k$&#10;\end{document}&#10;"/>
  <p:tag name="EXTERNALNAME" val="Edittex"/>
  <p:tag name="BLEND" val="False"/>
  <p:tag name="TRANSPARENT" val="False"/>
  <p:tag name="BITMAPFORMAT" val="bmpmono"/>
  <p:tag name="DEBUGINTERACTIVE" val="True"/>
  <p:tag name="ORIGWIDTH" val="5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k \times k$&#10;\end{document}&#10;"/>
  <p:tag name="EXTERNALNAME" val="Edittex"/>
  <p:tag name="BLEND" val="False"/>
  <p:tag name="TRANSPARENT" val="False"/>
  <p:tag name="BITMAPFORMAT" val="bmpmono"/>
  <p:tag name="DEBUGINTERACTIVE" val="True"/>
  <p:tag name="ORIGWIDTH" val="4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k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4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}&#10;&amp;&amp;&amp;&amp; \\&#10;&amp;&amp;&amp;&amp; \\&#10;&amp;&amp;A_k&amp;&amp; \\&#10;&amp;&amp;&amp;&amp;\\&#10;&amp;&amp;&amp;&amp;&#10;\end{array}\right) = &#10;\left( \begin{array}{ccc}&#10;&amp;&amp; \\&#10;&amp;&amp; \\&#10;&amp;U_k&amp; \\&#10;&amp;&amp;\\&#10;&amp;&amp; \end{array}\right) \cdot&#10;\left( \begin{array}{ccc}&#10;&amp;&amp;\\&#10;&amp;\Sigma_k&amp; \\&#10;&amp;&amp;&#10;\end{array}\right)\cdot&#10;\left( \begin{array}{ccccc}&#10;&amp;&amp;&amp;&amp; \\&#10;&amp;&amp;V_k^T&amp;&amp; \\&#10;&amp;&amp;&amp;&amp;&#10;\end{array}\right)&#10;$&#10;\end{document}&#10;"/>
  <p:tag name="EXTERNALNAME" val="Edittex"/>
  <p:tag name="BLEND" val="False"/>
  <p:tag name="TRANSPARENT" val="False"/>
  <p:tag name="BITMAPFORMAT" val="bmpmono"/>
  <p:tag name="DEBUGINTERACTIVE" val="True"/>
  <p:tag name="ORIGWIDTH" val="51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cccc}&#10;&amp;&amp;&amp;&amp;&amp;&amp;&amp;&amp; \\&#10;&amp;&amp;&amp;&amp;&amp;&amp;&amp;&amp; \\&#10;&amp;&amp;&amp;&amp;&amp;&amp;&amp;&amp; \\&#10;&amp;&amp;&amp;&amp;A &amp;&amp;&amp;&amp;\\&#10;&amp;&amp;&amp;&amp;&amp;&amp;&amp;&amp; \\&#10;&amp;&amp;&amp;&amp;&amp;&amp;&amp;&amp;\\&#10;&amp;&amp;&amp;&amp;&amp;&amp;&amp;&amp; \end{array}\right)\cdot&#10;\left( \begin{array}{ccccccccc}&#10;&amp;&amp;&amp;&amp;&amp;&amp;&amp;&amp; \\&#10;&amp;&amp;&amp;&amp;&amp;&amp;&amp;&amp; \\&#10;&amp;&amp;&amp;&amp;&amp;&amp;&amp;&amp; \\&#10;&amp;&amp;&amp;&amp;B &amp;&amp;&amp;&amp;\\&#10;&amp;&amp;&amp;&amp;&amp;&amp;&amp;&amp; \\&#10;&amp;&amp;&amp;&amp;&amp;&amp;&amp;&amp;\\&#10;&amp;&amp;&amp;&amp;&amp;&amp;&amp;&amp; 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85.875"/>
  <p:tag name="PICTUREFILESIZE" val="14102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cccc}&#10;&amp;&amp;&amp;&amp;&amp;&amp;&amp;&amp; \\&#10;&amp;&amp;&amp;&amp;&amp;&amp;&amp;&amp; \\&#10;&amp;&amp;&amp;&amp;&amp;&amp;&amp;&amp; \\&#10;&amp;&amp;&amp;&amp;A &amp;&amp;&amp;&amp;\\&#10;&amp;&amp;&amp;&amp;&amp;&amp;&amp;&amp; \\&#10;&amp;&amp;&amp;&amp;&amp;&amp;&amp;&amp;\\&#10;&amp;&amp;&amp;&amp;&amp;&amp;&amp;&amp; \end{array}\right)\cdot&#10;\left( \begin{array}{ccccccccc}&#10;&amp;&amp;&amp;&amp;&amp;&amp;&amp;&amp; \\&#10;&amp;&amp;&amp;&amp;&amp;&amp;&amp;&amp; \\&#10;&amp;&amp;&amp;&amp;&amp;&amp;&amp;&amp; \\&#10;&amp;&amp;&amp;&amp;B &amp;&amp;&amp;&amp;\\&#10;&amp;&amp;&amp;&amp;&amp;&amp;&amp;&amp; \\&#10;&amp;&amp;&amp;&amp;&amp;&amp;&amp;&amp;\\&#10;&amp;&amp;&amp;&amp;&amp;&amp;&amp;&amp; 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85.875"/>
  <p:tag name="PICTUREFILESIZE" val="14102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cccc}&#10;&amp;&amp;&amp;&amp;&amp;&amp;&amp;&amp; \\&#10;&amp;&amp;&amp;&amp;&amp;&amp;&amp;&amp; \\&#10;&amp;&amp;&amp;&amp;&amp;&amp;&amp;&amp; \\&#10;&amp;&amp;&amp;&amp;A &amp;&amp;&amp;&amp;\\&#10;&amp;&amp;&amp;&amp;&amp;&amp;&amp;&amp; \\&#10;&amp;&amp;&amp;&amp;&amp;&amp;&amp;&amp;\\&#10;&amp;&amp;&amp;&amp;&amp;&amp;&amp;&amp; \end{array}\right)\cdot&#10;\left( \begin{array}{ccccccccc}&#10;&amp;&amp;&amp;&amp;&amp;&amp;&amp;&amp; \\&#10;&amp;&amp;&amp;&amp;&amp;&amp;&amp;&amp; \\&#10;&amp;&amp;&amp;&amp;&amp;&amp;&amp;&amp; \\&#10;&amp;&amp;&amp;&amp;B &amp;&amp;&amp;&amp;\\&#10;&amp;&amp;&amp;&amp;&amp;&amp;&amp;&amp; \\&#10;&amp;&amp;&amp;&amp;&amp;&amp;&amp;&amp;\\&#10;&amp;&amp;&amp;&amp;&amp;&amp;&amp;&amp; 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85.875"/>
  <p:tag name="PICTUREFILESIZE" val="14102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n \times d &amp;,&amp; n \gg d&#10;\end{eqnarray*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605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n \times d,\ \ n &gt;&gt; d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22"/>
  <p:tag name="BOXHEIGHT" val="491"/>
  <p:tag name="BOXFONT" val="10"/>
  <p:tag name="BOXWRAP" val="False"/>
  <p:tag name="WORKAROUNDTRANSPARENCYBUG" val="False"/>
  <p:tag name="ALLOWFONTSUBSTITUTION" val="False"/>
  <p:tag name="BITMAPFORMAT" val="pngmono"/>
  <p:tag name="ORIGWIDTH" val="144"/>
  <p:tag name="PICTUREFILESIZE" val="597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}&#10;&amp;&amp;&amp; \\&#10;&amp;&amp;&amp; \\&#10;&amp;&amp;&amp; \\&#10;&amp;&amp;C&amp; \\&#10;&amp;&amp;&amp; \\&#10;&amp;&amp;&amp;\\&#10;&amp;&amp;&amp; \end{array}\right)\cdot&#10;\left( \begin{array}{ccccccccc}&#10;&amp;&amp;&amp;&amp;&amp;&amp;&amp;&amp; \\&#10;&amp;&amp;&amp;&amp;R&amp;&amp;&amp;&amp; \\&#10;&amp;&amp;&amp;&amp;&amp;&amp;&amp;&amp;&#10;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06"/>
  <p:tag name="PICTUREFILESIZE" val="11062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cccc}&#10;&amp;&amp;&amp;&amp;&amp;&amp;&amp;&amp; \\&#10;&amp;&amp;&amp;&amp;&amp;&amp;&amp;&amp; \\&#10;&amp;&amp;&amp;&amp;&amp;&amp;&amp;&amp; \\&#10;&amp;&amp;&amp;&amp;A &amp;&amp;&amp;&amp;\\&#10;&amp;&amp;&amp;&amp;&amp;&amp;&amp;&amp; \\&#10;&amp;&amp;&amp;&amp;&amp;&amp;&amp;&amp;\\&#10;&amp;&amp;&amp;&amp;&amp;&amp;&amp;&amp; \end{array}\right)\cdot&#10;\left( \begin{array}{ccccccccc}&#10;&amp;&amp;&amp;&amp;&amp;&amp;&amp;&amp; \\&#10;&amp;&amp;&amp;&amp;&amp;&amp;&amp;&amp; \\&#10;&amp;&amp;&amp;&amp;&amp;&amp;&amp;&amp; \\&#10;&amp;&amp;&amp;&amp;B &amp;&amp;&amp;&amp;\\&#10;&amp;&amp;&amp;&amp;&amp;&amp;&amp;&amp; \\&#10;&amp;&amp;&amp;&amp;&amp;&amp;&amp;&amp;\\&#10;&amp;&amp;&amp;&amp;&amp;&amp;&amp;&amp; 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85.875"/>
  <p:tag name="PICTUREFILESIZE" val="14102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}&#10;&amp;&amp;&amp; \\&#10;&amp;&amp;&amp; \\&#10;&amp;&amp;&amp; \\&#10;&amp;&amp;C&amp; \\&#10;&amp;&amp;&amp; \\&#10;&amp;&amp;&amp;\\&#10;&amp;&amp;&amp; \end{array}\right)\cdot&#10;\left( \begin{array}{ccccccccc}&#10;&amp;&amp;&amp;&amp;&amp;&amp;&amp;&amp; \\&#10;&amp;&amp;&amp;&amp;R&amp;&amp;&amp;&amp; \\&#10;&amp;&amp;&amp;&amp;&amp;&amp;&amp;&amp;&#10;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06"/>
  <p:tag name="PICTUREFILESIZE" val="11062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m \times n$&#10;\end{document}&#10;"/>
  <p:tag name="EXTERNALNAME" val="Edittex"/>
  <p:tag name="BLEND" val="False"/>
  <p:tag name="TRANSPARENT" val="False"/>
  <p:tag name="BITMAPFORMAT" val="bmpmono"/>
  <p:tag name="DEBUGINTERACTIVE" val="True"/>
  <p:tag name="ORIGWIDTH" val="55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( \begin{array}{ccccccccc}&#10;&amp;&amp;&amp;&amp;&amp;&amp;&amp;&amp; \\&#10;&amp;&amp;&amp;&amp;&amp;&amp;&amp;&amp; \\&#10;&amp;&amp;&amp;&amp;&amp;&amp;&amp;&amp; \\&#10;&amp;&amp;&amp;&amp;A &amp;&amp;&amp;&amp;\\&#10;&amp;&amp;&amp;&amp;&amp;&amp;&amp;&amp; \\&#10;&amp;&amp;&amp;&amp;&amp;&amp;&amp;&amp;\\&#10;&amp;&amp;&amp;&amp;&amp;&amp;&amp;&amp; \end{array}\right)\cdot&#10;\left( \begin{array}{ccccccccc}&#10;&amp;&amp;&amp;&amp;&amp;&amp;&amp;&amp; \\&#10;&amp;&amp;&amp;&amp;&amp;&amp;&amp;&amp; \\&#10;&amp;&amp;&amp;&amp;&amp;&amp;&amp;&amp; \\&#10;&amp;&amp;&amp;&amp;B &amp;&amp;&amp;&amp;\\&#10;&amp;&amp;&amp;&amp;&amp;&amp;&amp;&amp; \\&#10;&amp;&amp;&amp;&amp;&amp;&amp;&amp;&amp;\\&#10;&amp;&amp;&amp;&amp;&amp;&amp;&amp;&amp; \end{array}\right)$&#10;\end{document}&#10;"/>
  <p:tag name="EXTERNALNAME" val="Edittex"/>
  <p:tag name="BLEND" val="False"/>
  <p:tag name="TRANSPARENT" val="False"/>
  <p:tag name="KEEPFILES" val="False"/>
  <p:tag name="DEBUGPAUSE" val="False"/>
  <p:tag name="RESOLUTION" val="300"/>
  <p:tag name="TIMEOUT" val="(none)"/>
  <p:tag name="BOXWIDTH" val="354"/>
  <p:tag name="BOXHEIGHT" val="470"/>
  <p:tag name="BOXFONT" val="10"/>
  <p:tag name="BOXWRAP" val="False"/>
  <p:tag name="WORKAROUNDTRANSPARENCYBUG" val="False"/>
  <p:tag name="ALLOWFONTSUBSTITUTION" val="False"/>
  <p:tag name="BITMAPFORMAT" val="bmpmono"/>
  <p:tag name="ORIGWIDTH" val="385.875"/>
  <p:tag name="PICTUREFILESIZE" val="141026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V:\MSOFFICE.2K\PFiles\MSOffice\Template\PDesigns\BLENDS.POT</Template>
  <TotalTime>25102</TotalTime>
  <Words>4057</Words>
  <Application>Microsoft Office PowerPoint</Application>
  <PresentationFormat>On-screen Show (4:3)</PresentationFormat>
  <Paragraphs>491</Paragraphs>
  <Slides>58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Slide Titles</vt:lpstr>
      </vt:variant>
      <vt:variant>
        <vt:i4>58</vt:i4>
      </vt:variant>
      <vt:variant>
        <vt:lpstr>Custom Shows</vt:lpstr>
      </vt:variant>
      <vt:variant>
        <vt:i4>1</vt:i4>
      </vt:variant>
    </vt:vector>
  </HeadingPairs>
  <TitlesOfParts>
    <vt:vector size="63" baseType="lpstr">
      <vt:lpstr>BLENDS</vt:lpstr>
      <vt:lpstr>3_BLENDS</vt:lpstr>
      <vt:lpstr>1_BLENDS</vt:lpstr>
      <vt:lpstr>4_BLENDS</vt:lpstr>
      <vt:lpstr>RandNLA: Randomized Numerical Linear Algebra</vt:lpstr>
      <vt:lpstr>RandNLA: “sketch” a matrix by row/column sampling</vt:lpstr>
      <vt:lpstr>RandNLA: “sketch” a matrix by row/column sampling</vt:lpstr>
      <vt:lpstr>The pi’s: length-squared sampling</vt:lpstr>
      <vt:lpstr>The pi’s: length-squared sampling</vt:lpstr>
      <vt:lpstr>The pi’s: leverage scores</vt:lpstr>
      <vt:lpstr>The pi’s: leverage scores</vt:lpstr>
      <vt:lpstr>The pi’s: leverage scores</vt:lpstr>
      <vt:lpstr>The pi’s: leverage scores</vt:lpstr>
      <vt:lpstr>Leverage scores: tall &amp; thin matrices</vt:lpstr>
      <vt:lpstr>Leverage scores: tall &amp; thin matrices</vt:lpstr>
      <vt:lpstr>Leverage scores: short &amp; fat matrices</vt:lpstr>
      <vt:lpstr>Leverage scores: short &amp; fat matrices</vt:lpstr>
      <vt:lpstr>Leverage scores: general case</vt:lpstr>
      <vt:lpstr>Leverage scores: general case</vt:lpstr>
      <vt:lpstr>Other ways to create matrix sketches</vt:lpstr>
      <vt:lpstr>Applications of leverage scores</vt:lpstr>
      <vt:lpstr>Applications of leverage scores</vt:lpstr>
      <vt:lpstr>Why do they work?</vt:lpstr>
      <vt:lpstr>Why do they work?</vt:lpstr>
      <vt:lpstr>Why do they work?</vt:lpstr>
      <vt:lpstr>Why do they work?</vt:lpstr>
      <vt:lpstr>Computing leverage scores</vt:lpstr>
      <vt:lpstr>Computing leverage scores</vt:lpstr>
      <vt:lpstr>Computing leverage scores</vt:lpstr>
      <vt:lpstr>Computing leverage scores</vt:lpstr>
      <vt:lpstr>Applications of leverage scores</vt:lpstr>
      <vt:lpstr>Least-squares problems</vt:lpstr>
      <vt:lpstr>Exact solution to L2 regression</vt:lpstr>
      <vt:lpstr>Algorithm: Sampling for L2 regression (Drineas, Mahoney, Muthukrishnan SODA 2006,  Drineas, Mahoney, Muthukrishnan, &amp; Sarlos NumMath2011)</vt:lpstr>
      <vt:lpstr>Algorithm: Sampling for least squares Drineas, Mahoney, Muthukrishnan SODA 2006,  Drineas, Mahoney, Muthukrishnan, &amp; Sarlos NumMath2011</vt:lpstr>
      <vt:lpstr>Theorem</vt:lpstr>
      <vt:lpstr>Applications of leverage scores</vt:lpstr>
      <vt:lpstr>SVD decomposes a matrix as…</vt:lpstr>
      <vt:lpstr>The CX decomposition Mahoney &amp; Drineas (2009) PNAS</vt:lpstr>
      <vt:lpstr>CX decomposition</vt:lpstr>
      <vt:lpstr>The algorithm</vt:lpstr>
      <vt:lpstr>Relative-error Frobenius norm bounds</vt:lpstr>
      <vt:lpstr>  Leverage scores: human genetics data</vt:lpstr>
      <vt:lpstr>PowerPoint Presentation</vt:lpstr>
      <vt:lpstr>PowerPoint Presentation</vt:lpstr>
      <vt:lpstr>PowerPoint Presentation</vt:lpstr>
      <vt:lpstr>PowerPoint Presentation</vt:lpstr>
      <vt:lpstr>Applications of leverage scores</vt:lpstr>
      <vt:lpstr>Leverage scores &amp; Laplacians</vt:lpstr>
      <vt:lpstr>Leverage scores &amp; Laplacians</vt:lpstr>
      <vt:lpstr>Leverage scores &amp; effective resistances (Spielman &amp; Srivastava STOC 2008)</vt:lpstr>
      <vt:lpstr>Leverage scores &amp; effective resistances (Spielman &amp; Srivastava STOC 2008)</vt:lpstr>
      <vt:lpstr>Leverage scores &amp; effective resistances (Drineas &amp; Mahoney ArXiv 2010)</vt:lpstr>
      <vt:lpstr>Leverage scores &amp; effective resistances (Drineas &amp; Mahoney ArXiv 2010)</vt:lpstr>
      <vt:lpstr>Leverage scores &amp; effective resistances (Drineas &amp; Mahoney ArXiv 2010)</vt:lpstr>
      <vt:lpstr>Leverage scores &amp; effective resistances (Drineas &amp; Mahoney ArXiv 2010)</vt:lpstr>
      <vt:lpstr>Running time issues</vt:lpstr>
      <vt:lpstr>Applications of leverage scores</vt:lpstr>
      <vt:lpstr>Element-wise sampling (Drineas &amp; Kundu 2013)</vt:lpstr>
      <vt:lpstr>Element-wise sampling (Drineas &amp; Kundu 2013; similar result in Bhojanapalli et al. ArXiv 2013)</vt:lpstr>
      <vt:lpstr>Element-wise sampling (Drineas &amp; Kundu 2013; similar result in Bhojanapalli et al. ArXiv 2013)</vt:lpstr>
      <vt:lpstr>Conclusions</vt:lpstr>
      <vt:lpstr>IBM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Monte-Carlo Algorithms for Matrix Multiplication</dc:title>
  <dc:creator>Petros Drineas</dc:creator>
  <cp:lastModifiedBy>student</cp:lastModifiedBy>
  <cp:revision>1046</cp:revision>
  <cp:lastPrinted>1601-01-01T00:00:00Z</cp:lastPrinted>
  <dcterms:created xsi:type="dcterms:W3CDTF">2001-09-26T18:00:28Z</dcterms:created>
  <dcterms:modified xsi:type="dcterms:W3CDTF">2013-09-16T13:19:28Z</dcterms:modified>
</cp:coreProperties>
</file>