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256" r:id="rId2"/>
    <p:sldId id="390" r:id="rId3"/>
    <p:sldId id="585" r:id="rId4"/>
    <p:sldId id="586" r:id="rId5"/>
    <p:sldId id="584" r:id="rId6"/>
    <p:sldId id="517" r:id="rId7"/>
    <p:sldId id="519" r:id="rId8"/>
    <p:sldId id="520" r:id="rId9"/>
    <p:sldId id="521" r:id="rId10"/>
    <p:sldId id="582" r:id="rId11"/>
    <p:sldId id="522" r:id="rId12"/>
    <p:sldId id="523" r:id="rId13"/>
    <p:sldId id="524" r:id="rId14"/>
    <p:sldId id="552" r:id="rId15"/>
    <p:sldId id="525" r:id="rId16"/>
    <p:sldId id="526" r:id="rId17"/>
    <p:sldId id="583" r:id="rId18"/>
    <p:sldId id="527" r:id="rId19"/>
    <p:sldId id="528" r:id="rId20"/>
    <p:sldId id="529" r:id="rId21"/>
    <p:sldId id="530" r:id="rId22"/>
    <p:sldId id="533" r:id="rId23"/>
    <p:sldId id="535" r:id="rId24"/>
    <p:sldId id="536" r:id="rId25"/>
    <p:sldId id="537" r:id="rId26"/>
    <p:sldId id="538" r:id="rId27"/>
    <p:sldId id="574" r:id="rId28"/>
    <p:sldId id="575" r:id="rId29"/>
    <p:sldId id="461" r:id="rId30"/>
  </p:sldIdLst>
  <p:sldSz cx="12192000" cy="6858000"/>
  <p:notesSz cx="68580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1D9D"/>
    <a:srgbClr val="CC6600"/>
    <a:srgbClr val="F45B3C"/>
    <a:srgbClr val="FF3300"/>
    <a:srgbClr val="CC0000"/>
    <a:srgbClr val="FFCC00"/>
    <a:srgbClr val="384C8E"/>
    <a:srgbClr val="669900"/>
    <a:srgbClr val="33CC3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13" autoAdjust="0"/>
    <p:restoredTop sz="85049" autoAdjust="0"/>
  </p:normalViewPr>
  <p:slideViewPr>
    <p:cSldViewPr snapToGrid="0">
      <p:cViewPr varScale="1">
        <p:scale>
          <a:sx n="89" d="100"/>
          <a:sy n="89" d="100"/>
        </p:scale>
        <p:origin x="876"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460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1963"/>
          </a:xfrm>
          <a:prstGeom prst="rect">
            <a:avLst/>
          </a:prstGeom>
        </p:spPr>
        <p:txBody>
          <a:bodyPr vert="horz" lIns="91421" tIns="45710" rIns="91421" bIns="4571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61963"/>
          </a:xfrm>
          <a:prstGeom prst="rect">
            <a:avLst/>
          </a:prstGeom>
        </p:spPr>
        <p:txBody>
          <a:bodyPr vert="horz" lIns="91421" tIns="45710" rIns="91421" bIns="45710" rtlCol="0"/>
          <a:lstStyle>
            <a:lvl1pPr algn="r">
              <a:defRPr sz="1200"/>
            </a:lvl1pPr>
          </a:lstStyle>
          <a:p>
            <a:fld id="{510A4F7C-CE72-4D76-B441-57B5E8E5DBF5}" type="datetimeFigureOut">
              <a:rPr lang="en-US" smtClean="0"/>
              <a:t>3/31/2022</a:t>
            </a:fld>
            <a:endParaRPr lang="en-US"/>
          </a:p>
        </p:txBody>
      </p:sp>
      <p:sp>
        <p:nvSpPr>
          <p:cNvPr id="4" name="Footer Placeholder 3"/>
          <p:cNvSpPr>
            <a:spLocks noGrp="1"/>
          </p:cNvSpPr>
          <p:nvPr>
            <p:ph type="ftr" sz="quarter" idx="2"/>
          </p:nvPr>
        </p:nvSpPr>
        <p:spPr>
          <a:xfrm>
            <a:off x="0" y="8758238"/>
            <a:ext cx="2971800" cy="461962"/>
          </a:xfrm>
          <a:prstGeom prst="rect">
            <a:avLst/>
          </a:prstGeom>
        </p:spPr>
        <p:txBody>
          <a:bodyPr vert="horz" lIns="91421" tIns="45710" rIns="91421" bIns="4571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758238"/>
            <a:ext cx="2971800" cy="461962"/>
          </a:xfrm>
          <a:prstGeom prst="rect">
            <a:avLst/>
          </a:prstGeom>
        </p:spPr>
        <p:txBody>
          <a:bodyPr vert="horz" lIns="91421" tIns="45710" rIns="91421" bIns="45710" rtlCol="0" anchor="b"/>
          <a:lstStyle>
            <a:lvl1pPr algn="r">
              <a:defRPr sz="1200"/>
            </a:lvl1pPr>
          </a:lstStyle>
          <a:p>
            <a:fld id="{1E5DE088-7AEC-4A35-BD0E-C3AAD5EA9F6F}" type="slidenum">
              <a:rPr lang="en-US" smtClean="0"/>
              <a:t>‹#›</a:t>
            </a:fld>
            <a:endParaRPr lang="en-US"/>
          </a:p>
        </p:txBody>
      </p:sp>
    </p:spTree>
    <p:extLst>
      <p:ext uri="{BB962C8B-B14F-4D97-AF65-F5344CB8AC3E}">
        <p14:creationId xmlns:p14="http://schemas.microsoft.com/office/powerpoint/2010/main" val="133384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2611"/>
          </a:xfrm>
          <a:prstGeom prst="rect">
            <a:avLst/>
          </a:prstGeom>
        </p:spPr>
        <p:txBody>
          <a:bodyPr vert="horz" lIns="91421" tIns="45710" rIns="91421" bIns="45710" rtlCol="0"/>
          <a:lstStyle>
            <a:lvl1pPr algn="l">
              <a:defRPr sz="1200"/>
            </a:lvl1pPr>
          </a:lstStyle>
          <a:p>
            <a:endParaRPr lang="en-US"/>
          </a:p>
        </p:txBody>
      </p:sp>
      <p:sp>
        <p:nvSpPr>
          <p:cNvPr id="3" name="Date Placeholder 2"/>
          <p:cNvSpPr>
            <a:spLocks noGrp="1"/>
          </p:cNvSpPr>
          <p:nvPr>
            <p:ph type="dt" idx="1"/>
          </p:nvPr>
        </p:nvSpPr>
        <p:spPr>
          <a:xfrm>
            <a:off x="3884613" y="2"/>
            <a:ext cx="2971800" cy="462611"/>
          </a:xfrm>
          <a:prstGeom prst="rect">
            <a:avLst/>
          </a:prstGeom>
        </p:spPr>
        <p:txBody>
          <a:bodyPr vert="horz" lIns="91421" tIns="45710" rIns="91421" bIns="45710" rtlCol="0"/>
          <a:lstStyle>
            <a:lvl1pPr algn="r">
              <a:defRPr sz="1200"/>
            </a:lvl1pPr>
          </a:lstStyle>
          <a:p>
            <a:fld id="{12124CFF-A7E4-433A-B289-0C35DBB09533}" type="datetimeFigureOut">
              <a:rPr lang="en-US" smtClean="0"/>
              <a:t>3/31/2022</a:t>
            </a:fld>
            <a:endParaRPr lang="en-US"/>
          </a:p>
        </p:txBody>
      </p:sp>
      <p:sp>
        <p:nvSpPr>
          <p:cNvPr id="4" name="Slide Image Placeholder 3"/>
          <p:cNvSpPr>
            <a:spLocks noGrp="1" noRot="1" noChangeAspect="1"/>
          </p:cNvSpPr>
          <p:nvPr>
            <p:ph type="sldImg" idx="2"/>
          </p:nvPr>
        </p:nvSpPr>
        <p:spPr>
          <a:xfrm>
            <a:off x="663575" y="1152525"/>
            <a:ext cx="5530850" cy="3111500"/>
          </a:xfrm>
          <a:prstGeom prst="rect">
            <a:avLst/>
          </a:prstGeom>
          <a:noFill/>
          <a:ln w="12700">
            <a:solidFill>
              <a:prstClr val="black"/>
            </a:solidFill>
          </a:ln>
        </p:spPr>
        <p:txBody>
          <a:bodyPr vert="horz" lIns="91421" tIns="45710" rIns="91421" bIns="45710" rtlCol="0" anchor="ctr"/>
          <a:lstStyle/>
          <a:p>
            <a:endParaRPr lang="en-US"/>
          </a:p>
        </p:txBody>
      </p:sp>
      <p:sp>
        <p:nvSpPr>
          <p:cNvPr id="5" name="Notes Placeholder 4"/>
          <p:cNvSpPr>
            <a:spLocks noGrp="1"/>
          </p:cNvSpPr>
          <p:nvPr>
            <p:ph type="body" sz="quarter" idx="3"/>
          </p:nvPr>
        </p:nvSpPr>
        <p:spPr>
          <a:xfrm>
            <a:off x="685800" y="4437221"/>
            <a:ext cx="5486400" cy="3630454"/>
          </a:xfrm>
          <a:prstGeom prst="rect">
            <a:avLst/>
          </a:prstGeom>
        </p:spPr>
        <p:txBody>
          <a:bodyPr vert="horz" lIns="91421" tIns="45710" rIns="91421" bIns="4571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2"/>
            <a:ext cx="2971800" cy="462610"/>
          </a:xfrm>
          <a:prstGeom prst="rect">
            <a:avLst/>
          </a:prstGeom>
        </p:spPr>
        <p:txBody>
          <a:bodyPr vert="horz" lIns="91421" tIns="45710" rIns="91421" bIns="4571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57592"/>
            <a:ext cx="2971800" cy="462610"/>
          </a:xfrm>
          <a:prstGeom prst="rect">
            <a:avLst/>
          </a:prstGeom>
        </p:spPr>
        <p:txBody>
          <a:bodyPr vert="horz" lIns="91421" tIns="45710" rIns="91421" bIns="45710" rtlCol="0" anchor="b"/>
          <a:lstStyle>
            <a:lvl1pPr algn="r">
              <a:defRPr sz="1200"/>
            </a:lvl1pPr>
          </a:lstStyle>
          <a:p>
            <a:fld id="{57CCFBA0-5241-4D27-B7EA-2C80DF88832B}" type="slidenum">
              <a:rPr lang="en-US" smtClean="0"/>
              <a:t>‹#›</a:t>
            </a:fld>
            <a:endParaRPr lang="en-US"/>
          </a:p>
        </p:txBody>
      </p:sp>
    </p:spTree>
    <p:extLst>
      <p:ext uri="{BB962C8B-B14F-4D97-AF65-F5344CB8AC3E}">
        <p14:creationId xmlns:p14="http://schemas.microsoft.com/office/powerpoint/2010/main" val="2287685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1</a:t>
            </a:fld>
            <a:endParaRPr lang="en-US"/>
          </a:p>
        </p:txBody>
      </p:sp>
    </p:spTree>
    <p:extLst>
      <p:ext uri="{BB962C8B-B14F-4D97-AF65-F5344CB8AC3E}">
        <p14:creationId xmlns:p14="http://schemas.microsoft.com/office/powerpoint/2010/main" val="19613022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SVT, one is given a sequences of queries and a certain threshold.  Output a vector indicating whether each query answer is above or below the</a:t>
            </a:r>
            <a:r>
              <a:rPr lang="en-US" baseline="0" dirty="0"/>
              <a:t> threshold.  SVT works by first perturbing the threshold.  Expects the predominant majority of queries are below the threshold, one can use SVT so that each positive output consumes some privacy budget, each negative output consumes none.  One can keep answering queries as long as the number of positive answers does not exceed a predefined cutoff point.  </a:t>
            </a:r>
          </a:p>
          <a:p>
            <a:endParaRPr lang="en-US" baseline="0" dirty="0"/>
          </a:p>
          <a:p>
            <a:r>
              <a:rPr lang="en-US" baseline="0" dirty="0"/>
              <a:t>The fact that many usage of SVT are not private, as pointed out in Chen and Ashwin and Zhang and </a:t>
            </a:r>
            <a:r>
              <a:rPr lang="en-US" baseline="0" dirty="0" err="1"/>
              <a:t>Xiaokui</a:t>
            </a:r>
            <a:r>
              <a:rPr lang="en-US" baseline="0" dirty="0"/>
              <a:t> </a:t>
            </a:r>
            <a:r>
              <a:rPr lang="en-US" baseline="0" dirty="0" err="1"/>
              <a:t>xiaoin</a:t>
            </a:r>
            <a:r>
              <a:rPr lang="en-US" baseline="0" dirty="0"/>
              <a:t> 2015. They pointed out that the SVT variants in </a:t>
            </a:r>
            <a:endParaRPr lang="en-US" dirty="0"/>
          </a:p>
          <a:p>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13</a:t>
            </a:fld>
            <a:endParaRPr lang="en-US"/>
          </a:p>
        </p:txBody>
      </p:sp>
    </p:spTree>
    <p:extLst>
      <p:ext uri="{BB962C8B-B14F-4D97-AF65-F5344CB8AC3E}">
        <p14:creationId xmlns:p14="http://schemas.microsoft.com/office/powerpoint/2010/main" val="1357718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proof of CM15 is also not correct. </a:t>
            </a:r>
            <a:r>
              <a:rPr lang="en-US" baseline="0" dirty="0"/>
              <a:t> </a:t>
            </a:r>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14</a:t>
            </a:fld>
            <a:endParaRPr lang="en-US"/>
          </a:p>
        </p:txBody>
      </p:sp>
    </p:spTree>
    <p:extLst>
      <p:ext uri="{BB962C8B-B14F-4D97-AF65-F5344CB8AC3E}">
        <p14:creationId xmlns:p14="http://schemas.microsoft.com/office/powerpoint/2010/main" val="3220556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a:t>
            </a:r>
            <a:r>
              <a:rPr lang="en-US" baseline="0" dirty="0"/>
              <a:t>n this work, we make the following contributions. </a:t>
            </a:r>
          </a:p>
          <a:p>
            <a:pPr marL="228577" indent="-228577">
              <a:buAutoNum type="arabicPeriod"/>
            </a:pPr>
            <a:r>
              <a:rPr lang="en-US" baseline="0" dirty="0"/>
              <a:t>Proposed a new SVT and a stack of utility optimization techniques.  Advanced the state of the art</a:t>
            </a:r>
          </a:p>
          <a:p>
            <a:pPr marL="228577" indent="-228577">
              <a:buAutoNum type="arabicPeriod"/>
            </a:pPr>
            <a:r>
              <a:rPr lang="en-US" baseline="0" dirty="0"/>
              <a:t>Provide a well-structured proof of SVT, identify the common misunderstandings that likely results in the non-private versions of SVT. Also pointed that CM15 the paper who said that other variants are wrong also has errors in their proof. </a:t>
            </a:r>
          </a:p>
          <a:p>
            <a:pPr marL="228577" indent="-228577">
              <a:buAutoNum type="arabicPeriod"/>
            </a:pPr>
            <a:r>
              <a:rPr lang="en-US" baseline="0" dirty="0"/>
              <a:t>Experimentally showed that in the non-interactive setting, SVT can be replaced by EM. </a:t>
            </a:r>
          </a:p>
        </p:txBody>
      </p:sp>
      <p:sp>
        <p:nvSpPr>
          <p:cNvPr id="4" name="Slide Number Placeholder 3"/>
          <p:cNvSpPr>
            <a:spLocks noGrp="1"/>
          </p:cNvSpPr>
          <p:nvPr>
            <p:ph type="sldNum" sz="quarter" idx="10"/>
          </p:nvPr>
        </p:nvSpPr>
        <p:spPr/>
        <p:txBody>
          <a:bodyPr/>
          <a:lstStyle/>
          <a:p>
            <a:fld id="{57CCFBA0-5241-4D27-B7EA-2C80DF88832B}" type="slidenum">
              <a:rPr lang="en-US" smtClean="0"/>
              <a:t>15</a:t>
            </a:fld>
            <a:endParaRPr lang="en-US"/>
          </a:p>
        </p:txBody>
      </p:sp>
    </p:spTree>
    <p:extLst>
      <p:ext uri="{BB962C8B-B14F-4D97-AF65-F5344CB8AC3E}">
        <p14:creationId xmlns:p14="http://schemas.microsoft.com/office/powerpoint/2010/main" val="1401529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exiting</a:t>
            </a:r>
            <a:r>
              <a:rPr lang="en-US" baseline="0" dirty="0"/>
              <a:t> variants of SVT missed at least one of these four essential points and results in non-private results.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16</a:t>
            </a:fld>
            <a:endParaRPr lang="en-US"/>
          </a:p>
        </p:txBody>
      </p:sp>
    </p:spTree>
    <p:extLst>
      <p:ext uri="{BB962C8B-B14F-4D97-AF65-F5344CB8AC3E}">
        <p14:creationId xmlns:p14="http://schemas.microsoft.com/office/powerpoint/2010/main" val="1904855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7CCFBA0-5241-4D27-B7EA-2C80DF88832B}" type="slidenum">
              <a:rPr lang="en-US" smtClean="0"/>
              <a:t>17</a:t>
            </a:fld>
            <a:endParaRPr lang="en-US"/>
          </a:p>
        </p:txBody>
      </p:sp>
    </p:spTree>
    <p:extLst>
      <p:ext uri="{BB962C8B-B14F-4D97-AF65-F5344CB8AC3E}">
        <p14:creationId xmlns:p14="http://schemas.microsoft.com/office/powerpoint/2010/main" val="35637215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proof is broken</a:t>
            </a:r>
            <a:r>
              <a:rPr lang="en-US" baseline="0" dirty="0"/>
              <a:t> down in to two steps to make the proof easier to understand and to enable us to point out what confusions likely caused the different non-private variants.  </a:t>
            </a:r>
          </a:p>
          <a:p>
            <a:r>
              <a:rPr lang="en-US" baseline="0" dirty="0"/>
              <a:t>In the first step, we analyze the situation where all outputs are negative.  Suppose the </a:t>
            </a:r>
          </a:p>
          <a:p>
            <a:endParaRPr lang="en-US" baseline="0" dirty="0"/>
          </a:p>
          <a:p>
            <a:r>
              <a:rPr lang="en-US" baseline="0" dirty="0"/>
              <a:t>By using the same noisy threshold for all queries, we are able to bound the probability ratio when all outputs are negative for both the D and D’ cases.  In the D dataset, all queries are compared with the noisy threshold T + z and in the D’ dataset, all queries are compared with the noisy threshold </a:t>
            </a:r>
            <a:r>
              <a:rPr lang="en-US" baseline="0" dirty="0" err="1"/>
              <a:t>T+z+Delta</a:t>
            </a:r>
            <a:r>
              <a:rPr lang="en-US" baseline="0" dirty="0"/>
              <a:t>, where Delta is the queries </a:t>
            </a:r>
            <a:r>
              <a:rPr lang="en-US" baseline="0" dirty="0" err="1"/>
              <a:t>gloal</a:t>
            </a:r>
            <a:r>
              <a:rPr lang="en-US" baseline="0" dirty="0"/>
              <a:t> sensitivity. </a:t>
            </a:r>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18</a:t>
            </a:fld>
            <a:endParaRPr lang="en-US"/>
          </a:p>
        </p:txBody>
      </p:sp>
    </p:spTree>
    <p:extLst>
      <p:ext uri="{BB962C8B-B14F-4D97-AF65-F5344CB8AC3E}">
        <p14:creationId xmlns:p14="http://schemas.microsoft.com/office/powerpoint/2010/main" val="1700804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r>
              <a:rPr lang="en-US" dirty="0"/>
              <a:t>We can obtain similar results when outputs are all positive.</a:t>
            </a:r>
            <a:r>
              <a:rPr lang="en-US" baseline="0" dirty="0"/>
              <a:t> In the D dataset, all queries are compared with the noisy threshold T + z and in the D’ dataset, all queries are compared with the noisy threshold </a:t>
            </a:r>
            <a:r>
              <a:rPr lang="en-US" baseline="0" dirty="0" err="1"/>
              <a:t>T+z-Delta</a:t>
            </a:r>
            <a:r>
              <a:rPr lang="en-US" baseline="0" dirty="0"/>
              <a:t>, where Delta is the queries </a:t>
            </a:r>
            <a:r>
              <a:rPr lang="en-US" baseline="0" dirty="0" err="1"/>
              <a:t>gloal</a:t>
            </a:r>
            <a:r>
              <a:rPr lang="en-US" baseline="0" dirty="0"/>
              <a:t> sensitivity. </a:t>
            </a:r>
            <a:endParaRPr lang="en-US" dirty="0"/>
          </a:p>
          <a:p>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19</a:t>
            </a:fld>
            <a:endParaRPr lang="en-US"/>
          </a:p>
        </p:txBody>
      </p:sp>
    </p:spTree>
    <p:extLst>
      <p:ext uri="{BB962C8B-B14F-4D97-AF65-F5344CB8AC3E}">
        <p14:creationId xmlns:p14="http://schemas.microsoft.com/office/powerpoint/2010/main" val="4086338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08">
              <a:defRPr/>
            </a:pPr>
            <a:r>
              <a:rPr lang="en-US" dirty="0"/>
              <a:t>Finally,</a:t>
            </a:r>
            <a:r>
              <a:rPr lang="en-US" baseline="0" dirty="0"/>
              <a:t> let’s </a:t>
            </a:r>
            <a:r>
              <a:rPr lang="en-US" dirty="0"/>
              <a:t>If the positive</a:t>
            </a:r>
            <a:r>
              <a:rPr lang="en-US" baseline="0" dirty="0"/>
              <a:t>s and negatives are mixed.  We have to choose one side, since we are using fixed noisy threshold.  Suppose we choose </a:t>
            </a:r>
            <a:r>
              <a:rPr lang="en-US" dirty="0"/>
              <a:t>For negative outputs, budget on perturbing threshold is enough.  </a:t>
            </a:r>
          </a:p>
          <a:p>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20</a:t>
            </a:fld>
            <a:endParaRPr lang="en-US"/>
          </a:p>
        </p:txBody>
      </p:sp>
    </p:spTree>
    <p:extLst>
      <p:ext uri="{BB962C8B-B14F-4D97-AF65-F5344CB8AC3E}">
        <p14:creationId xmlns:p14="http://schemas.microsoft.com/office/powerpoint/2010/main" val="3367392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21</a:t>
            </a:fld>
            <a:endParaRPr lang="en-US"/>
          </a:p>
        </p:txBody>
      </p:sp>
    </p:spTree>
    <p:extLst>
      <p:ext uri="{BB962C8B-B14F-4D97-AF65-F5344CB8AC3E}">
        <p14:creationId xmlns:p14="http://schemas.microsoft.com/office/powerpoint/2010/main" val="1565545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22</a:t>
            </a:fld>
            <a:endParaRPr lang="en-US"/>
          </a:p>
        </p:txBody>
      </p:sp>
    </p:spTree>
    <p:extLst>
      <p:ext uri="{BB962C8B-B14F-4D97-AF65-F5344CB8AC3E}">
        <p14:creationId xmlns:p14="http://schemas.microsoft.com/office/powerpoint/2010/main" val="161255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abstract the above</a:t>
            </a:r>
            <a:r>
              <a:rPr lang="en-US" baseline="0" dirty="0"/>
              <a:t> scenario into this </a:t>
            </a:r>
            <a:r>
              <a:rPr lang="en-US" dirty="0"/>
              <a:t>generic</a:t>
            </a:r>
            <a:r>
              <a:rPr lang="en-US" baseline="0" dirty="0"/>
              <a:t> model. </a:t>
            </a:r>
          </a:p>
          <a:p>
            <a:r>
              <a:rPr lang="en-US" baseline="0" dirty="0"/>
              <a:t>Where the left side is the database of n individuals and their data are sensitive and private. </a:t>
            </a:r>
          </a:p>
          <a:p>
            <a:r>
              <a:rPr lang="en-US" baseline="0" dirty="0"/>
              <a:t>The middle is the trusted data curator, who operate on this database and open some interface to the public. </a:t>
            </a:r>
          </a:p>
          <a:p>
            <a:r>
              <a:rPr lang="en-US" baseline="0" dirty="0"/>
              <a:t>The data analysts can then extract useful information from those sensitive data. And </a:t>
            </a:r>
            <a:r>
              <a:rPr lang="en-US" baseline="0" dirty="0" err="1"/>
              <a:t>ofcourse</a:t>
            </a:r>
            <a:r>
              <a:rPr lang="en-US" baseline="0" dirty="0"/>
              <a:t>, the malicious attacker are also among the users. </a:t>
            </a:r>
          </a:p>
          <a:p>
            <a:endParaRPr lang="en-US" baseline="0" dirty="0"/>
          </a:p>
          <a:p>
            <a:pPr marL="338032" indent="-338032">
              <a:buFont typeface="Arial" panose="020B0604020202020204" pitchFamily="34" charset="0"/>
              <a:buChar char="•"/>
            </a:pPr>
            <a:r>
              <a:rPr lang="en-US" dirty="0">
                <a:cs typeface="Segoe UI Light" panose="020B0502040204020203" pitchFamily="34" charset="0"/>
              </a:rPr>
              <a:t>Classifications</a:t>
            </a:r>
          </a:p>
          <a:p>
            <a:pPr marL="338032" indent="-338032">
              <a:buFont typeface="Arial" panose="020B0604020202020204" pitchFamily="34" charset="0"/>
              <a:buChar char="•"/>
            </a:pPr>
            <a:r>
              <a:rPr lang="en-US" dirty="0">
                <a:cs typeface="Segoe UI Light" panose="020B0502040204020203" pitchFamily="34" charset="0"/>
              </a:rPr>
              <a:t>Clustering</a:t>
            </a:r>
          </a:p>
          <a:p>
            <a:pPr marL="338032" indent="-338032">
              <a:buFont typeface="Arial" panose="020B0604020202020204" pitchFamily="34" charset="0"/>
              <a:buChar char="•"/>
            </a:pPr>
            <a:r>
              <a:rPr lang="en-US" dirty="0">
                <a:cs typeface="Segoe UI Light" panose="020B0502040204020203" pitchFamily="34" charset="0"/>
              </a:rPr>
              <a:t>Regressions</a:t>
            </a:r>
          </a:p>
          <a:p>
            <a:endParaRPr lang="en-US" baseline="0" dirty="0"/>
          </a:p>
        </p:txBody>
      </p:sp>
      <p:sp>
        <p:nvSpPr>
          <p:cNvPr id="4" name="Slide Number Placeholder 3"/>
          <p:cNvSpPr>
            <a:spLocks noGrp="1"/>
          </p:cNvSpPr>
          <p:nvPr>
            <p:ph type="sldNum" sz="quarter" idx="10"/>
          </p:nvPr>
        </p:nvSpPr>
        <p:spPr/>
        <p:txBody>
          <a:bodyPr/>
          <a:lstStyle/>
          <a:p>
            <a:fld id="{CD558B7C-107D-4536-BEEC-1B663633EABA}" type="slidenum">
              <a:rPr lang="en-US" smtClean="0"/>
              <a:t>2</a:t>
            </a:fld>
            <a:endParaRPr lang="en-US"/>
          </a:p>
        </p:txBody>
      </p:sp>
    </p:spTree>
    <p:extLst>
      <p:ext uri="{BB962C8B-B14F-4D97-AF65-F5344CB8AC3E}">
        <p14:creationId xmlns:p14="http://schemas.microsoft.com/office/powerpoint/2010/main" val="148910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baseline="0" dirty="0"/>
              <a:t>Missing the highest query will be penalized for the same as missing the border line</a:t>
            </a:r>
          </a:p>
          <a:p>
            <a:pPr marL="228600" indent="-228600">
              <a:buAutoNum type="arabicPeriod"/>
            </a:pPr>
            <a:r>
              <a:rPr lang="en-US" baseline="0" dirty="0"/>
              <a:t>Selecting a very low query will be penalized for the same as strong candidates</a:t>
            </a:r>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23</a:t>
            </a:fld>
            <a:endParaRPr lang="en-US"/>
          </a:p>
        </p:txBody>
      </p:sp>
    </p:spTree>
    <p:extLst>
      <p:ext uri="{BB962C8B-B14F-4D97-AF65-F5344CB8AC3E}">
        <p14:creationId xmlns:p14="http://schemas.microsoft.com/office/powerpoint/2010/main" val="753955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CCFBA0-5241-4D27-B7EA-2C80DF88832B}" type="slidenum">
              <a:rPr lang="en-US" smtClean="0"/>
              <a:t>29</a:t>
            </a:fld>
            <a:endParaRPr lang="en-US"/>
          </a:p>
        </p:txBody>
      </p:sp>
    </p:spTree>
    <p:extLst>
      <p:ext uri="{BB962C8B-B14F-4D97-AF65-F5344CB8AC3E}">
        <p14:creationId xmlns:p14="http://schemas.microsoft.com/office/powerpoint/2010/main" val="3146721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63575" y="1152525"/>
            <a:ext cx="5530850"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E41F18-CD4F-4B20-8320-7A7DD1E29AAA}" type="slidenum">
              <a:rPr lang="en-US" smtClean="0"/>
              <a:pPr/>
              <a:t>3</a:t>
            </a:fld>
            <a:endParaRPr lang="en-US"/>
          </a:p>
        </p:txBody>
      </p:sp>
    </p:spTree>
    <p:extLst>
      <p:ext uri="{BB962C8B-B14F-4D97-AF65-F5344CB8AC3E}">
        <p14:creationId xmlns:p14="http://schemas.microsoft.com/office/powerpoint/2010/main" val="2691140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 with an</a:t>
            </a:r>
            <a:r>
              <a:rPr lang="en-US" baseline="0" dirty="0"/>
              <a:t> example on finding frequent items in truncation datasets.  Suppose the item space is {1,2,.., N}.  The algorithm issues N queries to find which items are above the give threshold which is 4. And we also want to do this in a differentially private way.  </a:t>
            </a:r>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6</a:t>
            </a:fld>
            <a:endParaRPr lang="en-US"/>
          </a:p>
        </p:txBody>
      </p:sp>
    </p:spTree>
    <p:extLst>
      <p:ext uri="{BB962C8B-B14F-4D97-AF65-F5344CB8AC3E}">
        <p14:creationId xmlns:p14="http://schemas.microsoft.com/office/powerpoint/2010/main" val="714627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strawman</a:t>
            </a:r>
            <a:r>
              <a:rPr lang="en-US" baseline="0" dirty="0"/>
              <a:t> solution is to use the Laplace mechanism. That is to perturb each query to see whether the noisy answer can pass the threshold.  The noises are sampled from the </a:t>
            </a:r>
            <a:r>
              <a:rPr lang="en-US" baseline="0" dirty="0" err="1"/>
              <a:t>laplace</a:t>
            </a:r>
            <a:r>
              <a:rPr lang="en-US" baseline="0" dirty="0"/>
              <a:t> distribution with parameter N/epsilon, adding or removing one transaction would change all of the N queries at most. </a:t>
            </a:r>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7</a:t>
            </a:fld>
            <a:endParaRPr lang="en-US"/>
          </a:p>
        </p:txBody>
      </p:sp>
    </p:spTree>
    <p:extLst>
      <p:ext uri="{BB962C8B-B14F-4D97-AF65-F5344CB8AC3E}">
        <p14:creationId xmlns:p14="http://schemas.microsoft.com/office/powerpoint/2010/main" val="29729477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approach are very inaccurate, since the injected noise scale is</a:t>
            </a:r>
            <a:r>
              <a:rPr lang="en-US" baseline="0" dirty="0"/>
              <a:t> too large. </a:t>
            </a:r>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8</a:t>
            </a:fld>
            <a:endParaRPr lang="en-US"/>
          </a:p>
        </p:txBody>
      </p:sp>
    </p:spTree>
    <p:extLst>
      <p:ext uri="{BB962C8B-B14F-4D97-AF65-F5344CB8AC3E}">
        <p14:creationId xmlns:p14="http://schemas.microsoft.com/office/powerpoint/2010/main" val="2844860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we learn from this solution is that. We actually only care about positive queries, whose number are always much </a:t>
            </a:r>
            <a:r>
              <a:rPr lang="en-US" baseline="0" dirty="0" err="1"/>
              <a:t>much</a:t>
            </a:r>
            <a:r>
              <a:rPr lang="en-US" baseline="0" dirty="0"/>
              <a:t> smaller than the total number of queries.  We only want to pay budget for these queries. In addition, in the interactive query answering, N might not be known ahead.   </a:t>
            </a:r>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9</a:t>
            </a:fld>
            <a:endParaRPr lang="en-US"/>
          </a:p>
        </p:txBody>
      </p:sp>
    </p:spTree>
    <p:extLst>
      <p:ext uri="{BB962C8B-B14F-4D97-AF65-F5344CB8AC3E}">
        <p14:creationId xmlns:p14="http://schemas.microsoft.com/office/powerpoint/2010/main" val="517567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indent="0">
              <a:buNone/>
            </a:pPr>
            <a:endParaRPr lang="en-US" altLang="zh-CN" sz="1200" dirty="0" smtClean="0"/>
          </a:p>
          <a:p>
            <a:pPr marL="0" indent="0">
              <a:buNone/>
            </a:pPr>
            <a:r>
              <a:rPr lang="en-US" altLang="zh-CN" sz="1200" dirty="0" smtClean="0"/>
              <a:t>Applications:  to select up </a:t>
            </a:r>
            <a:r>
              <a:rPr lang="en-US" altLang="zh-CN" sz="1200" i="1" dirty="0" smtClean="0"/>
              <a:t>c</a:t>
            </a:r>
            <a:r>
              <a:rPr lang="en-US" altLang="zh-CN" sz="1200" dirty="0" smtClean="0"/>
              <a:t> queries with highest answers privately from a large number of queries</a:t>
            </a:r>
          </a:p>
          <a:p>
            <a:pPr lvl="0"/>
            <a:r>
              <a:rPr lang="en-US" altLang="zh-CN" sz="1200" dirty="0" smtClean="0"/>
              <a:t>Find </a:t>
            </a:r>
            <a:r>
              <a:rPr lang="en-US" altLang="zh-CN" sz="1200" i="1" dirty="0" smtClean="0"/>
              <a:t>c </a:t>
            </a:r>
            <a:r>
              <a:rPr lang="en-US" altLang="zh-CN" sz="1200" dirty="0" smtClean="0"/>
              <a:t>most frequent </a:t>
            </a:r>
            <a:r>
              <a:rPr lang="en-US" altLang="zh-CN" sz="1200" dirty="0" err="1" smtClean="0"/>
              <a:t>itemsets</a:t>
            </a:r>
            <a:r>
              <a:rPr lang="en-US" altLang="zh-CN" sz="1200" dirty="0" smtClean="0"/>
              <a:t> </a:t>
            </a:r>
            <a:endParaRPr lang="zh-CN" altLang="zh-CN" sz="1200" dirty="0" smtClean="0"/>
          </a:p>
          <a:p>
            <a:pPr lvl="0"/>
            <a:r>
              <a:rPr lang="en-US" altLang="zh-CN" sz="1200" dirty="0" smtClean="0"/>
              <a:t>Select attribute groups that are highly correlated </a:t>
            </a:r>
            <a:endParaRPr lang="zh-CN" altLang="zh-CN" sz="1200" dirty="0" smtClean="0"/>
          </a:p>
          <a:p>
            <a:pPr lvl="0"/>
            <a:r>
              <a:rPr lang="en-US" altLang="zh-CN" sz="1200" dirty="0" smtClean="0"/>
              <a:t>Select parameters to be shared when trying to learn neural-network models </a:t>
            </a:r>
          </a:p>
          <a:p>
            <a:pPr lvl="0"/>
            <a:r>
              <a:rPr lang="en-US" altLang="zh-CN" sz="1200" dirty="0" smtClean="0"/>
              <a:t>……</a:t>
            </a:r>
            <a:endParaRPr lang="zh-CN" altLang="zh-CN" sz="1200" dirty="0" smtClean="0"/>
          </a:p>
          <a:p>
            <a:endParaRPr lang="zh-CN" altLang="en-US" dirty="0"/>
          </a:p>
        </p:txBody>
      </p:sp>
      <p:sp>
        <p:nvSpPr>
          <p:cNvPr id="4" name="灯片编号占位符 3"/>
          <p:cNvSpPr>
            <a:spLocks noGrp="1"/>
          </p:cNvSpPr>
          <p:nvPr>
            <p:ph type="sldNum" sz="quarter" idx="10"/>
          </p:nvPr>
        </p:nvSpPr>
        <p:spPr/>
        <p:txBody>
          <a:bodyPr/>
          <a:lstStyle/>
          <a:p>
            <a:fld id="{57CCFBA0-5241-4D27-B7EA-2C80DF88832B}" type="slidenum">
              <a:rPr lang="en-US" smtClean="0"/>
              <a:t>10</a:t>
            </a:fld>
            <a:endParaRPr lang="en-US"/>
          </a:p>
        </p:txBody>
      </p:sp>
    </p:spTree>
    <p:extLst>
      <p:ext uri="{BB962C8B-B14F-4D97-AF65-F5344CB8AC3E}">
        <p14:creationId xmlns:p14="http://schemas.microsoft.com/office/powerpoint/2010/main" val="360613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Sparse vector technique was first proposed by </a:t>
            </a:r>
            <a:r>
              <a:rPr lang="en-US" dirty="0" err="1"/>
              <a:t>Dwork</a:t>
            </a:r>
            <a:r>
              <a:rPr lang="en-US" dirty="0"/>
              <a:t>,</a:t>
            </a:r>
            <a:r>
              <a:rPr lang="en-US" baseline="0" dirty="0"/>
              <a:t> and refined by </a:t>
            </a:r>
            <a:r>
              <a:rPr lang="en-US" baseline="0" dirty="0" err="1"/>
              <a:t>Hardt</a:t>
            </a:r>
            <a:r>
              <a:rPr lang="en-US" baseline="0" dirty="0"/>
              <a:t> and </a:t>
            </a:r>
            <a:r>
              <a:rPr lang="en-US" baseline="0" dirty="0" err="1"/>
              <a:t>Rothblum</a:t>
            </a:r>
            <a:r>
              <a:rPr lang="en-US" baseline="0" dirty="0"/>
              <a:t> and Roth and </a:t>
            </a:r>
            <a:r>
              <a:rPr lang="en-US" baseline="0" dirty="0" err="1"/>
              <a:t>Roughgarden</a:t>
            </a:r>
            <a:r>
              <a:rPr lang="en-US" baseline="0" dirty="0"/>
              <a:t>.  The basic intuition is that one can output some query answers without apparently paying any privacy cost.  </a:t>
            </a:r>
          </a:p>
          <a:p>
            <a:endParaRPr lang="en-US" baseline="0" dirty="0"/>
          </a:p>
          <a:p>
            <a:r>
              <a:rPr lang="en-US" baseline="0" dirty="0"/>
              <a:t>Perturb the threshold and then comparing each perturbed individual query answer against this noisy threshold.  Only positive queries need budget and negative queries are free.  The SVT algorithm stops when it reaches the pre-defined cutoff point.  </a:t>
            </a:r>
          </a:p>
          <a:p>
            <a:endParaRPr lang="en-US" dirty="0"/>
          </a:p>
        </p:txBody>
      </p:sp>
      <p:sp>
        <p:nvSpPr>
          <p:cNvPr id="4" name="Slide Number Placeholder 3"/>
          <p:cNvSpPr>
            <a:spLocks noGrp="1"/>
          </p:cNvSpPr>
          <p:nvPr>
            <p:ph type="sldNum" sz="quarter" idx="10"/>
          </p:nvPr>
        </p:nvSpPr>
        <p:spPr/>
        <p:txBody>
          <a:bodyPr/>
          <a:lstStyle/>
          <a:p>
            <a:fld id="{41B64099-2EA0-4071-B92D-8742EE9DF483}" type="slidenum">
              <a:rPr lang="en-US" smtClean="0"/>
              <a:t>11</a:t>
            </a:fld>
            <a:endParaRPr lang="en-US"/>
          </a:p>
        </p:txBody>
      </p:sp>
    </p:spTree>
    <p:extLst>
      <p:ext uri="{BB962C8B-B14F-4D97-AF65-F5344CB8AC3E}">
        <p14:creationId xmlns:p14="http://schemas.microsoft.com/office/powerpoint/2010/main" val="979072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FE5DAB2-9193-4DB9-A515-81A2B30229DF}" type="datetime1">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32130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2D3A6D-C421-4CA3-911D-7B2478DE25FD}" type="datetime1">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1401910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A8907D-8CA1-4EF4-88DC-60E08616E255}" type="datetime1">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1818071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ADCC1B-838F-42BB-99F8-8714D71E5F78}" type="datetime1">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3625424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4B7EB60-40E0-4C08-B530-A55894FBC434}" type="datetime1">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614061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D2DA727-E40A-4F3B-BDCA-8A1625E4C14A}" type="datetime1">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126865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355313-1146-401D-88EA-E823EB8C7949}" type="datetime1">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2143065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AAD4D4-C2A7-493E-9960-E918F7B133E8}" type="datetime1">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227796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7F48B5-0CC6-4F9B-BBCE-3B1FA81C5C1D}" type="datetime1">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206544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87E58B-7C8C-4D8C-971E-16C08515E5EC}" type="datetime1">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3861845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C22B50-2058-41F9-AE11-D0B5CB15206A}" type="datetime1">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792D83-85FB-4FF0-B4B1-A490D103BCCB}" type="slidenum">
              <a:rPr lang="en-US" smtClean="0"/>
              <a:t>‹#›</a:t>
            </a:fld>
            <a:endParaRPr lang="en-US"/>
          </a:p>
        </p:txBody>
      </p:sp>
    </p:spTree>
    <p:extLst>
      <p:ext uri="{BB962C8B-B14F-4D97-AF65-F5344CB8AC3E}">
        <p14:creationId xmlns:p14="http://schemas.microsoft.com/office/powerpoint/2010/main" val="6111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38DA02-D129-4FAD-B8BC-281360312A74}" type="datetime1">
              <a:rPr lang="en-US" smtClean="0"/>
              <a:t>3/31/2022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792D83-85FB-4FF0-B4B1-A490D103BCCB}" type="slidenum">
              <a:rPr lang="en-US" smtClean="0"/>
              <a:t>‹#›</a:t>
            </a:fld>
            <a:endParaRPr lang="en-US"/>
          </a:p>
        </p:txBody>
      </p:sp>
    </p:spTree>
    <p:extLst>
      <p:ext uri="{BB962C8B-B14F-4D97-AF65-F5344CB8AC3E}">
        <p14:creationId xmlns:p14="http://schemas.microsoft.com/office/powerpoint/2010/main" val="3852649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8.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1.wmf"/><Relationship Id="rId3" Type="http://schemas.openxmlformats.org/officeDocument/2006/relationships/image" Target="../media/image150.png"/><Relationship Id="rId7"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8.png"/><Relationship Id="rId4" Type="http://schemas.openxmlformats.org/officeDocument/2006/relationships/image" Target="../media/image160.png"/><Relationship Id="rId9"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91.png"/><Relationship Id="rId4" Type="http://schemas.openxmlformats.org/officeDocument/2006/relationships/image" Target="../media/image9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1.png"/></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06.png"/></Relationships>
</file>

<file path=ppt/slides/_rels/slide2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4525" y="1122363"/>
            <a:ext cx="9785445" cy="2387600"/>
          </a:xfrm>
        </p:spPr>
        <p:txBody>
          <a:bodyPr>
            <a:normAutofit fontScale="90000"/>
          </a:bodyPr>
          <a:lstStyle/>
          <a:p>
            <a:r>
              <a:rPr lang="en-US" altLang="zh-CN" b="1" dirty="0"/>
              <a:t>Understanding the Sparse Vector Technique </a:t>
            </a:r>
            <a:r>
              <a:rPr lang="en-US" altLang="zh-CN" b="1" dirty="0" smtClean="0"/>
              <a:t>for Differential </a:t>
            </a:r>
            <a:r>
              <a:rPr lang="en-US" altLang="zh-CN" b="1" dirty="0"/>
              <a:t>Privacy</a:t>
            </a:r>
            <a:endParaRPr lang="en-US" dirty="0"/>
          </a:p>
        </p:txBody>
      </p:sp>
      <p:sp>
        <p:nvSpPr>
          <p:cNvPr id="3" name="Subtitle 2"/>
          <p:cNvSpPr>
            <a:spLocks noGrp="1"/>
          </p:cNvSpPr>
          <p:nvPr>
            <p:ph type="subTitle" idx="1"/>
          </p:nvPr>
        </p:nvSpPr>
        <p:spPr>
          <a:xfrm>
            <a:off x="1385247" y="4518164"/>
            <a:ext cx="9144000" cy="1592262"/>
          </a:xfrm>
        </p:spPr>
        <p:txBody>
          <a:bodyPr>
            <a:normAutofit/>
          </a:bodyPr>
          <a:lstStyle/>
          <a:p>
            <a:r>
              <a:rPr lang="en-US" sz="3600" dirty="0" smtClean="0"/>
              <a:t>Min Lyu, Dong Su, Ninghui Li </a:t>
            </a:r>
          </a:p>
          <a:p>
            <a:endParaRPr lang="en-US" sz="3000" dirty="0"/>
          </a:p>
        </p:txBody>
      </p:sp>
    </p:spTree>
    <p:extLst>
      <p:ext uri="{BB962C8B-B14F-4D97-AF65-F5344CB8AC3E}">
        <p14:creationId xmlns:p14="http://schemas.microsoft.com/office/powerpoint/2010/main" val="41318462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Sparse Vector Technique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838200" y="1557196"/>
                <a:ext cx="10515600" cy="4970353"/>
              </a:xfrm>
            </p:spPr>
            <p:txBody>
              <a:bodyPr>
                <a:normAutofit fontScale="32500" lnSpcReduction="20000"/>
              </a:bodyPr>
              <a:lstStyle/>
              <a:p>
                <a:pPr marL="0" indent="0">
                  <a:buNone/>
                </a:pPr>
                <a:endParaRPr lang="en-US" altLang="zh-CN" sz="9600" dirty="0" smtClean="0"/>
              </a:p>
              <a:p>
                <a:pPr marL="0" indent="0">
                  <a:buNone/>
                </a:pPr>
                <a:r>
                  <a:rPr lang="en-US" altLang="zh-CN" sz="9600" dirty="0" smtClean="0"/>
                  <a:t>Given a sequence of </a:t>
                </a:r>
                <a:r>
                  <a:rPr lang="en-US" altLang="zh-CN" sz="9600" dirty="0"/>
                  <a:t>queries and a certain threshold </a:t>
                </a:r>
                <a:r>
                  <a:rPr lang="en-US" altLang="zh-CN" sz="9600" i="1" dirty="0" smtClean="0"/>
                  <a:t>T, </a:t>
                </a:r>
              </a:p>
              <a:p>
                <a:pPr marL="0" indent="0">
                  <a:buNone/>
                </a:pPr>
                <a:endParaRPr lang="en-US" altLang="zh-CN" sz="9600" dirty="0" smtClean="0"/>
              </a:p>
              <a:p>
                <a:r>
                  <a:rPr lang="en-US" altLang="zh-CN" sz="9600" dirty="0"/>
                  <a:t>Perturb the </a:t>
                </a:r>
                <a:r>
                  <a:rPr lang="en-US" altLang="zh-CN" sz="9600" dirty="0" smtClean="0"/>
                  <a:t>threshold</a:t>
                </a:r>
              </a:p>
              <a:p>
                <a:r>
                  <a:rPr lang="en-US" altLang="zh-CN" sz="9600" dirty="0" smtClean="0"/>
                  <a:t>Compare each perturbed query answer against the noisy threshold</a:t>
                </a:r>
              </a:p>
              <a:p>
                <a:r>
                  <a:rPr lang="en-US" altLang="zh-CN" sz="9600" dirty="0" smtClean="0"/>
                  <a:t>Output  </a:t>
                </a:r>
                <a:r>
                  <a:rPr lang="en-US" altLang="zh-CN" sz="9600" dirty="0"/>
                  <a:t>a vector </a:t>
                </a:r>
                <a:r>
                  <a:rPr lang="en-US" altLang="zh-CN" sz="9600" dirty="0" smtClean="0"/>
                  <a:t>indicating </a:t>
                </a:r>
                <a:r>
                  <a:rPr lang="en-US" altLang="zh-CN" sz="9600" dirty="0"/>
                  <a:t>whether each query answer is above or below </a:t>
                </a:r>
                <a:r>
                  <a:rPr lang="en-US" altLang="zh-CN" sz="9600" i="1" dirty="0" smtClean="0"/>
                  <a:t>T</a:t>
                </a:r>
                <a:r>
                  <a:rPr lang="en-US" altLang="zh-CN" sz="9600" dirty="0" smtClean="0"/>
                  <a:t>, denoted by </a:t>
                </a:r>
                <a:r>
                  <a:rPr lang="en-US" altLang="zh-CN" sz="9600" i="1" dirty="0" smtClean="0"/>
                  <a:t> </a:t>
                </a:r>
                <a14:m>
                  <m:oMath xmlns:m="http://schemas.openxmlformats.org/officeDocument/2006/math">
                    <m:r>
                      <a:rPr lang="en-US" altLang="zh-CN" sz="9600" i="1" smtClean="0">
                        <a:latin typeface="Cambria Math" panose="02040503050406030204" pitchFamily="18" charset="0"/>
                      </a:rPr>
                      <m:t>⊤</m:t>
                    </m:r>
                    <m:r>
                      <a:rPr lang="en-US" altLang="zh-CN" sz="9600" b="0" i="0" smtClean="0">
                        <a:latin typeface="Cambria Math" panose="02040503050406030204" pitchFamily="18" charset="0"/>
                      </a:rPr>
                      <m:t> </m:t>
                    </m:r>
                    <m:r>
                      <m:rPr>
                        <m:sty m:val="p"/>
                      </m:rPr>
                      <a:rPr lang="en-US" altLang="zh-CN" sz="9600" b="0" i="0" smtClean="0">
                        <a:latin typeface="Cambria Math" panose="02040503050406030204" pitchFamily="18" charset="0"/>
                      </a:rPr>
                      <m:t>and</m:t>
                    </m:r>
                    <m:r>
                      <a:rPr lang="en-US" altLang="zh-CN" sz="9600" i="1">
                        <a:latin typeface="Cambria Math" panose="02040503050406030204" pitchFamily="18" charset="0"/>
                      </a:rPr>
                      <m:t>⊥</m:t>
                    </m:r>
                  </m:oMath>
                </a14:m>
                <a:endParaRPr lang="en-US" altLang="zh-CN" sz="9600" dirty="0" smtClean="0"/>
              </a:p>
              <a:p>
                <a:r>
                  <a:rPr lang="en-US" altLang="zh-CN" sz="9600" dirty="0" smtClean="0"/>
                  <a:t>Output noisy counts for </a:t>
                </a:r>
                <a:r>
                  <a:rPr lang="en-US" altLang="zh-CN" sz="9600" dirty="0"/>
                  <a:t>positive queries (optional</a:t>
                </a:r>
                <a:r>
                  <a:rPr lang="en-US" altLang="zh-CN" sz="9600" dirty="0" smtClean="0"/>
                  <a:t>)</a:t>
                </a:r>
                <a:endParaRPr lang="en-US" altLang="zh-CN" sz="3600" dirty="0"/>
              </a:p>
              <a:p>
                <a:pPr marL="0" indent="0">
                  <a:buNone/>
                </a:pPr>
                <a:r>
                  <a:rPr lang="en-US" altLang="zh-CN" sz="3600" dirty="0" smtClean="0"/>
                  <a:t> </a:t>
                </a:r>
              </a:p>
              <a:p>
                <a:pPr marL="0" indent="0">
                  <a:buNone/>
                </a:pPr>
                <a:endParaRPr lang="zh-CN" altLang="en-US" sz="36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838200" y="1557196"/>
                <a:ext cx="10515600" cy="4970353"/>
              </a:xfrm>
              <a:blipFill rotWithShape="0">
                <a:blip r:embed="rId3"/>
                <a:stretch>
                  <a:fillRect l="-1449"/>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F0792D83-85FB-4FF0-B4B1-A490D103BCCB}" type="slidenum">
              <a:rPr lang="en-US" smtClean="0"/>
              <a:t>10</a:t>
            </a:fld>
            <a:endParaRPr lang="en-US"/>
          </a:p>
        </p:txBody>
      </p:sp>
    </p:spTree>
    <p:extLst>
      <p:ext uri="{BB962C8B-B14F-4D97-AF65-F5344CB8AC3E}">
        <p14:creationId xmlns:p14="http://schemas.microsoft.com/office/powerpoint/2010/main" val="31504369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Technique </a:t>
            </a:r>
            <a:r>
              <a:rPr lang="en-US" sz="2000" dirty="0"/>
              <a:t>[DNR+09, HR10, RR10]</a:t>
            </a:r>
          </a:p>
        </p:txBody>
      </p:sp>
      <p:grpSp>
        <p:nvGrpSpPr>
          <p:cNvPr id="4" name="Group 3"/>
          <p:cNvGrpSpPr/>
          <p:nvPr/>
        </p:nvGrpSpPr>
        <p:grpSpPr>
          <a:xfrm>
            <a:off x="8186710" y="1623077"/>
            <a:ext cx="3749115" cy="1159657"/>
            <a:chOff x="8186711" y="1534177"/>
            <a:chExt cx="3033220" cy="1015663"/>
          </a:xfrm>
        </p:grpSpPr>
        <mc:AlternateContent xmlns:mc="http://schemas.openxmlformats.org/markup-compatibility/2006" xmlns:a14="http://schemas.microsoft.com/office/drawing/2010/main">
          <mc:Choice Requires="a14">
            <p:sp>
              <p:nvSpPr>
                <p:cNvPr id="27" name="Rounded Rectangle 26"/>
                <p:cNvSpPr/>
                <p:nvPr/>
              </p:nvSpPr>
              <p:spPr>
                <a:xfrm>
                  <a:off x="9612333" y="1551297"/>
                  <a:ext cx="1607598" cy="837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Lap</m:t>
                        </m:r>
                        <m:d>
                          <m:dPr>
                            <m:ctrlPr>
                              <a:rPr lang="en-US" sz="3000" b="0" i="1" smtClean="0">
                                <a:latin typeface="Cambria Math" panose="02040503050406030204" pitchFamily="18" charset="0"/>
                              </a:rPr>
                            </m:ctrlPr>
                          </m:dPr>
                          <m:e>
                            <m:f>
                              <m:fPr>
                                <m:type m:val="lin"/>
                                <m:ctrlPr>
                                  <a:rPr lang="en-US" sz="3000" b="0" i="1" smtClean="0">
                                    <a:latin typeface="Cambria Math" panose="02040503050406030204" pitchFamily="18" charset="0"/>
                                  </a:rPr>
                                </m:ctrlPr>
                              </m:fPr>
                              <m:num>
                                <m:r>
                                  <a:rPr lang="en-US" sz="3000" b="0" i="1" smtClean="0">
                                    <a:latin typeface="Cambria Math" panose="02040503050406030204" pitchFamily="18" charset="0"/>
                                  </a:rPr>
                                  <m:t>1</m:t>
                                </m:r>
                              </m:num>
                              <m:den>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𝜖</m:t>
                                    </m:r>
                                  </m:e>
                                  <m:sub>
                                    <m:r>
                                      <a:rPr lang="en-US" sz="3000" b="0" i="1" smtClean="0">
                                        <a:latin typeface="Cambria Math" panose="02040503050406030204" pitchFamily="18" charset="0"/>
                                      </a:rPr>
                                      <m:t>1</m:t>
                                    </m:r>
                                  </m:sub>
                                </m:sSub>
                                <m:r>
                                  <a:rPr lang="en-US" sz="3000" b="0" i="1" smtClean="0">
                                    <a:latin typeface="Cambria Math" panose="02040503050406030204" pitchFamily="18" charset="0"/>
                                    <a:ea typeface="Cambria Math" panose="02040503050406030204" pitchFamily="18" charset="0"/>
                                  </a:rPr>
                                  <m:t> </m:t>
                                </m:r>
                              </m:den>
                            </m:f>
                          </m:e>
                        </m:d>
                      </m:oMath>
                    </m:oMathPara>
                  </a14:m>
                  <a:endParaRPr lang="en-US" sz="3000" dirty="0"/>
                </a:p>
              </p:txBody>
            </p:sp>
          </mc:Choice>
          <mc:Fallback xmlns="">
            <p:sp>
              <p:nvSpPr>
                <p:cNvPr id="27" name="Rounded Rectangle 26"/>
                <p:cNvSpPr>
                  <a:spLocks noRot="1" noChangeAspect="1" noMove="1" noResize="1" noEditPoints="1" noAdjustHandles="1" noChangeArrowheads="1" noChangeShapeType="1" noTextEdit="1"/>
                </p:cNvSpPr>
                <p:nvPr/>
              </p:nvSpPr>
              <p:spPr>
                <a:xfrm>
                  <a:off x="9612333" y="1551297"/>
                  <a:ext cx="1607598" cy="837079"/>
                </a:xfrm>
                <a:prstGeom prst="roundRect">
                  <a:avLst/>
                </a:prstGeom>
                <a:blipFill rotWithShape="0">
                  <a:blip r:embed="rId3"/>
                  <a:stretch>
                    <a:fillRect/>
                  </a:stretch>
                </a:blipFill>
              </p:spPr>
              <p:txBody>
                <a:bodyPr/>
                <a:lstStyle/>
                <a:p>
                  <a:r>
                    <a:rPr lang="en-US">
                      <a:noFill/>
                    </a:rPr>
                    <a:t> </a:t>
                  </a:r>
                </a:p>
              </p:txBody>
            </p:sp>
          </mc:Fallback>
        </mc:AlternateContent>
        <p:sp>
          <p:nvSpPr>
            <p:cNvPr id="7" name="TextBox 6"/>
            <p:cNvSpPr txBox="1"/>
            <p:nvPr/>
          </p:nvSpPr>
          <p:spPr>
            <a:xfrm>
              <a:off x="8859141" y="1534177"/>
              <a:ext cx="619324" cy="1015663"/>
            </a:xfrm>
            <a:prstGeom prst="rect">
              <a:avLst/>
            </a:prstGeom>
            <a:noFill/>
          </p:spPr>
          <p:txBody>
            <a:bodyPr wrap="square" rtlCol="0">
              <a:spAutoFit/>
            </a:bodyPr>
            <a:lstStyle/>
            <a:p>
              <a:r>
                <a:rPr lang="en-US" sz="6000" dirty="0"/>
                <a:t>~</a:t>
              </a:r>
            </a:p>
          </p:txBody>
        </p:sp>
        <p:sp>
          <p:nvSpPr>
            <p:cNvPr id="37" name="Down Arrow 36"/>
            <p:cNvSpPr/>
            <p:nvPr/>
          </p:nvSpPr>
          <p:spPr>
            <a:xfrm>
              <a:off x="8186711" y="1787878"/>
              <a:ext cx="538561"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602246" y="2511465"/>
            <a:ext cx="10987508" cy="4308911"/>
            <a:chOff x="937792" y="1783775"/>
            <a:chExt cx="10987508" cy="4308911"/>
          </a:xfrm>
        </p:grpSpPr>
        <p:cxnSp>
          <p:nvCxnSpPr>
            <p:cNvPr id="46" name="Straight Arrow Connector 45"/>
            <p:cNvCxnSpPr/>
            <p:nvPr/>
          </p:nvCxnSpPr>
          <p:spPr>
            <a:xfrm flipV="1">
              <a:off x="1536700" y="5215731"/>
              <a:ext cx="10388600" cy="547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536700" y="1981200"/>
              <a:ext cx="0" cy="32893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2082800" y="2425700"/>
              <a:ext cx="533400" cy="28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3390901" y="3175000"/>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533901" y="403860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9271005" y="4851400"/>
              <a:ext cx="533400"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2159000" y="5384800"/>
              <a:ext cx="647700" cy="707886"/>
            </a:xfrm>
            <a:prstGeom prst="rect">
              <a:avLst/>
            </a:prstGeom>
            <a:noFill/>
          </p:spPr>
          <p:txBody>
            <a:bodyPr wrap="square" rtlCol="0">
              <a:spAutoFit/>
            </a:bodyPr>
            <a:lstStyle/>
            <a:p>
              <a:r>
                <a:rPr lang="en-US" sz="4000" dirty="0"/>
                <a:t>1</a:t>
              </a:r>
            </a:p>
          </p:txBody>
        </p:sp>
        <p:sp>
          <p:nvSpPr>
            <p:cNvPr id="53" name="TextBox 52"/>
            <p:cNvSpPr txBox="1"/>
            <p:nvPr/>
          </p:nvSpPr>
          <p:spPr>
            <a:xfrm>
              <a:off x="3454400" y="5384800"/>
              <a:ext cx="647700" cy="707886"/>
            </a:xfrm>
            <a:prstGeom prst="rect">
              <a:avLst/>
            </a:prstGeom>
            <a:noFill/>
          </p:spPr>
          <p:txBody>
            <a:bodyPr wrap="square" rtlCol="0">
              <a:spAutoFit/>
            </a:bodyPr>
            <a:lstStyle/>
            <a:p>
              <a:r>
                <a:rPr lang="en-US" sz="4000" dirty="0"/>
                <a:t>2</a:t>
              </a:r>
            </a:p>
          </p:txBody>
        </p:sp>
        <p:sp>
          <p:nvSpPr>
            <p:cNvPr id="54" name="TextBox 53"/>
            <p:cNvSpPr txBox="1"/>
            <p:nvPr/>
          </p:nvSpPr>
          <p:spPr>
            <a:xfrm>
              <a:off x="4679952" y="5384800"/>
              <a:ext cx="647700" cy="707886"/>
            </a:xfrm>
            <a:prstGeom prst="rect">
              <a:avLst/>
            </a:prstGeom>
            <a:noFill/>
          </p:spPr>
          <p:txBody>
            <a:bodyPr wrap="square" rtlCol="0">
              <a:spAutoFit/>
            </a:bodyPr>
            <a:lstStyle/>
            <a:p>
              <a:r>
                <a:rPr lang="en-US" sz="4000" dirty="0"/>
                <a:t>3</a:t>
              </a:r>
            </a:p>
          </p:txBody>
        </p:sp>
        <p:sp>
          <p:nvSpPr>
            <p:cNvPr id="55" name="TextBox 54"/>
            <p:cNvSpPr txBox="1"/>
            <p:nvPr/>
          </p:nvSpPr>
          <p:spPr>
            <a:xfrm>
              <a:off x="5692776" y="5384800"/>
              <a:ext cx="647700" cy="707886"/>
            </a:xfrm>
            <a:prstGeom prst="rect">
              <a:avLst/>
            </a:prstGeom>
            <a:noFill/>
          </p:spPr>
          <p:txBody>
            <a:bodyPr wrap="square" rtlCol="0">
              <a:spAutoFit/>
            </a:bodyPr>
            <a:lstStyle/>
            <a:p>
              <a:r>
                <a:rPr lang="en-US" sz="4000" dirty="0"/>
                <a:t>4</a:t>
              </a:r>
            </a:p>
          </p:txBody>
        </p:sp>
        <p:sp>
          <p:nvSpPr>
            <p:cNvPr id="56" name="TextBox 55"/>
            <p:cNvSpPr txBox="1"/>
            <p:nvPr/>
          </p:nvSpPr>
          <p:spPr>
            <a:xfrm>
              <a:off x="2159000" y="1783775"/>
              <a:ext cx="647700" cy="707886"/>
            </a:xfrm>
            <a:prstGeom prst="rect">
              <a:avLst/>
            </a:prstGeom>
            <a:noFill/>
          </p:spPr>
          <p:txBody>
            <a:bodyPr wrap="square" rtlCol="0">
              <a:spAutoFit/>
            </a:bodyPr>
            <a:lstStyle/>
            <a:p>
              <a:r>
                <a:rPr lang="en-US" sz="4000" dirty="0"/>
                <a:t>7</a:t>
              </a:r>
            </a:p>
          </p:txBody>
        </p:sp>
        <p:sp>
          <p:nvSpPr>
            <p:cNvPr id="57" name="TextBox 56"/>
            <p:cNvSpPr txBox="1"/>
            <p:nvPr/>
          </p:nvSpPr>
          <p:spPr>
            <a:xfrm>
              <a:off x="3435350" y="2590225"/>
              <a:ext cx="647700" cy="707886"/>
            </a:xfrm>
            <a:prstGeom prst="rect">
              <a:avLst/>
            </a:prstGeom>
            <a:noFill/>
          </p:spPr>
          <p:txBody>
            <a:bodyPr wrap="square" rtlCol="0">
              <a:spAutoFit/>
            </a:bodyPr>
            <a:lstStyle/>
            <a:p>
              <a:r>
                <a:rPr lang="en-US" sz="4000" dirty="0"/>
                <a:t>5</a:t>
              </a:r>
            </a:p>
          </p:txBody>
        </p:sp>
        <p:sp>
          <p:nvSpPr>
            <p:cNvPr id="58" name="TextBox 57"/>
            <p:cNvSpPr txBox="1"/>
            <p:nvPr/>
          </p:nvSpPr>
          <p:spPr>
            <a:xfrm>
              <a:off x="4546606" y="3477844"/>
              <a:ext cx="647700" cy="707886"/>
            </a:xfrm>
            <a:prstGeom prst="rect">
              <a:avLst/>
            </a:prstGeom>
            <a:noFill/>
          </p:spPr>
          <p:txBody>
            <a:bodyPr wrap="square" rtlCol="0">
              <a:spAutoFit/>
            </a:bodyPr>
            <a:lstStyle/>
            <a:p>
              <a:r>
                <a:rPr lang="en-US" sz="4000" dirty="0"/>
                <a:t>3</a:t>
              </a:r>
            </a:p>
          </p:txBody>
        </p:sp>
        <p:sp>
          <p:nvSpPr>
            <p:cNvPr id="59" name="TextBox 58"/>
            <p:cNvSpPr txBox="1"/>
            <p:nvPr/>
          </p:nvSpPr>
          <p:spPr>
            <a:xfrm>
              <a:off x="9207504" y="4268610"/>
              <a:ext cx="590550" cy="707886"/>
            </a:xfrm>
            <a:prstGeom prst="rect">
              <a:avLst/>
            </a:prstGeom>
            <a:noFill/>
          </p:spPr>
          <p:txBody>
            <a:bodyPr wrap="square" rtlCol="0">
              <a:spAutoFit/>
            </a:bodyPr>
            <a:lstStyle/>
            <a:p>
              <a:r>
                <a:rPr lang="en-US" sz="4000" dirty="0"/>
                <a:t>1</a:t>
              </a:r>
            </a:p>
          </p:txBody>
        </p:sp>
        <p:cxnSp>
          <p:nvCxnSpPr>
            <p:cNvPr id="60" name="Straight Connector 59"/>
            <p:cNvCxnSpPr/>
            <p:nvPr/>
          </p:nvCxnSpPr>
          <p:spPr>
            <a:xfrm>
              <a:off x="1447800" y="3624974"/>
              <a:ext cx="10477500" cy="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6823076" y="5384800"/>
              <a:ext cx="647700" cy="707886"/>
            </a:xfrm>
            <a:prstGeom prst="rect">
              <a:avLst/>
            </a:prstGeom>
            <a:noFill/>
          </p:spPr>
          <p:txBody>
            <a:bodyPr wrap="square" rtlCol="0">
              <a:spAutoFit/>
            </a:bodyPr>
            <a:lstStyle/>
            <a:p>
              <a:r>
                <a:rPr lang="en-US" sz="4000" dirty="0"/>
                <a:t>5</a:t>
              </a:r>
            </a:p>
          </p:txBody>
        </p:sp>
        <p:sp>
          <p:nvSpPr>
            <p:cNvPr id="62" name="TextBox 61"/>
            <p:cNvSpPr txBox="1"/>
            <p:nvPr/>
          </p:nvSpPr>
          <p:spPr>
            <a:xfrm>
              <a:off x="8042276" y="5249862"/>
              <a:ext cx="647700" cy="707886"/>
            </a:xfrm>
            <a:prstGeom prst="rect">
              <a:avLst/>
            </a:prstGeom>
            <a:noFill/>
          </p:spPr>
          <p:txBody>
            <a:bodyPr wrap="square" rtlCol="0">
              <a:spAutoFit/>
            </a:bodyPr>
            <a:lstStyle/>
            <a:p>
              <a:r>
                <a:rPr lang="en-US" sz="4000" dirty="0"/>
                <a:t>…</a:t>
              </a:r>
            </a:p>
          </p:txBody>
        </p:sp>
        <p:sp>
          <p:nvSpPr>
            <p:cNvPr id="63" name="TextBox 62"/>
            <p:cNvSpPr txBox="1"/>
            <p:nvPr/>
          </p:nvSpPr>
          <p:spPr>
            <a:xfrm>
              <a:off x="9337676" y="5330686"/>
              <a:ext cx="647700" cy="707886"/>
            </a:xfrm>
            <a:prstGeom prst="rect">
              <a:avLst/>
            </a:prstGeom>
            <a:noFill/>
          </p:spPr>
          <p:txBody>
            <a:bodyPr wrap="square" rtlCol="0">
              <a:spAutoFit/>
            </a:bodyPr>
            <a:lstStyle/>
            <a:p>
              <a:r>
                <a:rPr lang="en-US" sz="4000" dirty="0"/>
                <a:t>N</a:t>
              </a:r>
            </a:p>
          </p:txBody>
        </p:sp>
        <p:sp>
          <p:nvSpPr>
            <p:cNvPr id="64" name="Rectangle 63"/>
            <p:cNvSpPr/>
            <p:nvPr/>
          </p:nvSpPr>
          <p:spPr>
            <a:xfrm>
              <a:off x="5619748" y="403860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651503" y="3477844"/>
              <a:ext cx="647700" cy="707886"/>
            </a:xfrm>
            <a:prstGeom prst="rect">
              <a:avLst/>
            </a:prstGeom>
            <a:noFill/>
          </p:spPr>
          <p:txBody>
            <a:bodyPr wrap="square" rtlCol="0">
              <a:spAutoFit/>
            </a:bodyPr>
            <a:lstStyle/>
            <a:p>
              <a:r>
                <a:rPr lang="en-US" sz="4000" dirty="0"/>
                <a:t>3</a:t>
              </a:r>
            </a:p>
          </p:txBody>
        </p:sp>
        <p:sp>
          <p:nvSpPr>
            <p:cNvPr id="66" name="Rectangle 65"/>
            <p:cNvSpPr/>
            <p:nvPr/>
          </p:nvSpPr>
          <p:spPr>
            <a:xfrm>
              <a:off x="6737358" y="4445000"/>
              <a:ext cx="533400" cy="77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778624" y="3847772"/>
              <a:ext cx="647700" cy="707886"/>
            </a:xfrm>
            <a:prstGeom prst="rect">
              <a:avLst/>
            </a:prstGeom>
            <a:noFill/>
          </p:spPr>
          <p:txBody>
            <a:bodyPr wrap="square" rtlCol="0">
              <a:spAutoFit/>
            </a:bodyPr>
            <a:lstStyle/>
            <a:p>
              <a:r>
                <a:rPr lang="en-US" sz="4000" dirty="0"/>
                <a:t>2</a:t>
              </a:r>
            </a:p>
          </p:txBody>
        </p:sp>
        <p:sp>
          <p:nvSpPr>
            <p:cNvPr id="68" name="TextBox 67"/>
            <p:cNvSpPr txBox="1"/>
            <p:nvPr/>
          </p:nvSpPr>
          <p:spPr>
            <a:xfrm>
              <a:off x="937793" y="4741193"/>
              <a:ext cx="871957" cy="780561"/>
            </a:xfrm>
            <a:prstGeom prst="rect">
              <a:avLst/>
            </a:prstGeom>
            <a:noFill/>
          </p:spPr>
          <p:txBody>
            <a:bodyPr wrap="square" rtlCol="0">
              <a:spAutoFit/>
            </a:bodyPr>
            <a:lstStyle/>
            <a:p>
              <a:r>
                <a:rPr lang="en-US" sz="4000" dirty="0"/>
                <a:t>0</a:t>
              </a:r>
            </a:p>
          </p:txBody>
        </p:sp>
        <p:sp>
          <p:nvSpPr>
            <p:cNvPr id="69" name="TextBox 68"/>
            <p:cNvSpPr txBox="1"/>
            <p:nvPr/>
          </p:nvSpPr>
          <p:spPr>
            <a:xfrm>
              <a:off x="954675" y="3962076"/>
              <a:ext cx="871957" cy="707886"/>
            </a:xfrm>
            <a:prstGeom prst="rect">
              <a:avLst/>
            </a:prstGeom>
            <a:noFill/>
          </p:spPr>
          <p:txBody>
            <a:bodyPr wrap="square" rtlCol="0">
              <a:spAutoFit/>
            </a:bodyPr>
            <a:lstStyle/>
            <a:p>
              <a:r>
                <a:rPr lang="en-US" sz="4000" dirty="0"/>
                <a:t>2</a:t>
              </a:r>
            </a:p>
          </p:txBody>
        </p:sp>
        <p:sp>
          <p:nvSpPr>
            <p:cNvPr id="70" name="TextBox 69"/>
            <p:cNvSpPr txBox="1"/>
            <p:nvPr/>
          </p:nvSpPr>
          <p:spPr>
            <a:xfrm>
              <a:off x="938381" y="3234693"/>
              <a:ext cx="871957" cy="707886"/>
            </a:xfrm>
            <a:prstGeom prst="rect">
              <a:avLst/>
            </a:prstGeom>
            <a:noFill/>
          </p:spPr>
          <p:txBody>
            <a:bodyPr wrap="square" rtlCol="0">
              <a:spAutoFit/>
            </a:bodyPr>
            <a:lstStyle/>
            <a:p>
              <a:r>
                <a:rPr lang="en-US" sz="4000" dirty="0"/>
                <a:t>4</a:t>
              </a:r>
            </a:p>
          </p:txBody>
        </p:sp>
        <p:sp>
          <p:nvSpPr>
            <p:cNvPr id="71" name="TextBox 70"/>
            <p:cNvSpPr txBox="1"/>
            <p:nvPr/>
          </p:nvSpPr>
          <p:spPr>
            <a:xfrm>
              <a:off x="937792" y="2489302"/>
              <a:ext cx="871957" cy="707886"/>
            </a:xfrm>
            <a:prstGeom prst="rect">
              <a:avLst/>
            </a:prstGeom>
            <a:noFill/>
          </p:spPr>
          <p:txBody>
            <a:bodyPr wrap="square" rtlCol="0">
              <a:spAutoFit/>
            </a:bodyPr>
            <a:lstStyle/>
            <a:p>
              <a:r>
                <a:rPr lang="en-US" sz="4000" dirty="0"/>
                <a:t>6</a:t>
              </a:r>
            </a:p>
          </p:txBody>
        </p:sp>
      </p:grpSp>
      <p:grpSp>
        <p:nvGrpSpPr>
          <p:cNvPr id="72" name="Group 71"/>
          <p:cNvGrpSpPr/>
          <p:nvPr/>
        </p:nvGrpSpPr>
        <p:grpSpPr>
          <a:xfrm>
            <a:off x="8271562" y="2660636"/>
            <a:ext cx="1438004" cy="1015663"/>
            <a:chOff x="8186711" y="1534177"/>
            <a:chExt cx="1291754" cy="1015663"/>
          </a:xfrm>
        </p:grpSpPr>
        <p:sp>
          <p:nvSpPr>
            <p:cNvPr id="74" name="TextBox 73"/>
            <p:cNvSpPr txBox="1"/>
            <p:nvPr/>
          </p:nvSpPr>
          <p:spPr>
            <a:xfrm>
              <a:off x="8859141" y="1534177"/>
              <a:ext cx="619324" cy="1015663"/>
            </a:xfrm>
            <a:prstGeom prst="rect">
              <a:avLst/>
            </a:prstGeom>
            <a:noFill/>
          </p:spPr>
          <p:txBody>
            <a:bodyPr wrap="square" rtlCol="0">
              <a:spAutoFit/>
            </a:bodyPr>
            <a:lstStyle/>
            <a:p>
              <a:r>
                <a:rPr lang="en-US" sz="6000" dirty="0"/>
                <a:t>~</a:t>
              </a:r>
            </a:p>
          </p:txBody>
        </p:sp>
        <p:sp>
          <p:nvSpPr>
            <p:cNvPr id="75" name="Down Arrow 74"/>
            <p:cNvSpPr/>
            <p:nvPr/>
          </p:nvSpPr>
          <p:spPr>
            <a:xfrm>
              <a:off x="8186711" y="1787878"/>
              <a:ext cx="538561"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Down Arrow 75"/>
          <p:cNvSpPr/>
          <p:nvPr/>
        </p:nvSpPr>
        <p:spPr>
          <a:xfrm>
            <a:off x="11059405" y="3934710"/>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Down Arrow 76"/>
          <p:cNvSpPr/>
          <p:nvPr/>
        </p:nvSpPr>
        <p:spPr>
          <a:xfrm>
            <a:off x="1747254" y="2200315"/>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Down Arrow 77"/>
          <p:cNvSpPr/>
          <p:nvPr/>
        </p:nvSpPr>
        <p:spPr>
          <a:xfrm>
            <a:off x="3055355" y="3030182"/>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Down Arrow 78"/>
          <p:cNvSpPr/>
          <p:nvPr/>
        </p:nvSpPr>
        <p:spPr>
          <a:xfrm>
            <a:off x="4165287" y="3823124"/>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Down Arrow 79"/>
          <p:cNvSpPr/>
          <p:nvPr/>
        </p:nvSpPr>
        <p:spPr>
          <a:xfrm>
            <a:off x="5252101" y="3835824"/>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Down Arrow 80"/>
          <p:cNvSpPr/>
          <p:nvPr/>
        </p:nvSpPr>
        <p:spPr>
          <a:xfrm>
            <a:off x="6335668" y="4379507"/>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Down Arrow 81"/>
          <p:cNvSpPr/>
          <p:nvPr/>
        </p:nvSpPr>
        <p:spPr>
          <a:xfrm>
            <a:off x="8812654" y="4723048"/>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F0792D83-85FB-4FF0-B4B1-A490D103BCCB}" type="slidenum">
              <a:rPr lang="en-US" smtClean="0"/>
              <a:t>11</a:t>
            </a:fld>
            <a:endParaRPr lang="en-US"/>
          </a:p>
        </p:txBody>
      </p:sp>
      <p:sp>
        <p:nvSpPr>
          <p:cNvPr id="83" name="TextBox 82"/>
          <p:cNvSpPr txBox="1"/>
          <p:nvPr/>
        </p:nvSpPr>
        <p:spPr>
          <a:xfrm>
            <a:off x="4440972" y="1763608"/>
            <a:ext cx="1894695" cy="553998"/>
          </a:xfrm>
          <a:prstGeom prst="rect">
            <a:avLst/>
          </a:prstGeom>
          <a:noFill/>
        </p:spPr>
        <p:txBody>
          <a:bodyPr wrap="square" rtlCol="0">
            <a:spAutoFit/>
          </a:bodyPr>
          <a:lstStyle/>
          <a:p>
            <a:r>
              <a:rPr lang="en-US" sz="3000" i="1" dirty="0"/>
              <a:t>c</a:t>
            </a:r>
            <a:r>
              <a:rPr lang="en-US" sz="3000" dirty="0"/>
              <a:t> = 3</a:t>
            </a:r>
          </a:p>
        </p:txBody>
      </p:sp>
      <mc:AlternateContent xmlns:mc="http://schemas.openxmlformats.org/markup-compatibility/2006" xmlns:a14="http://schemas.microsoft.com/office/drawing/2010/main">
        <mc:Choice Requires="a14">
          <p:sp>
            <p:nvSpPr>
              <p:cNvPr id="84" name="Rounded Rectangle 83"/>
              <p:cNvSpPr/>
              <p:nvPr/>
            </p:nvSpPr>
            <p:spPr>
              <a:xfrm>
                <a:off x="9906967" y="2723892"/>
                <a:ext cx="2028858" cy="95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Lap</m:t>
                      </m:r>
                      <m:d>
                        <m:dPr>
                          <m:ctrlPr>
                            <a:rPr lang="en-US" sz="3000" b="0" i="1" smtClean="0">
                              <a:latin typeface="Cambria Math" panose="02040503050406030204" pitchFamily="18" charset="0"/>
                            </a:rPr>
                          </m:ctrlPr>
                        </m:dPr>
                        <m:e>
                          <m:f>
                            <m:fPr>
                              <m:type m:val="lin"/>
                              <m:ctrlPr>
                                <a:rPr lang="en-US" sz="3000" b="0" i="1" smtClean="0">
                                  <a:latin typeface="Cambria Math" panose="02040503050406030204" pitchFamily="18" charset="0"/>
                                </a:rPr>
                              </m:ctrlPr>
                            </m:fPr>
                            <m:num>
                              <m:r>
                                <a:rPr lang="en-US" sz="3000" b="0" i="1" smtClean="0">
                                  <a:latin typeface="Cambria Math" panose="02040503050406030204" pitchFamily="18" charset="0"/>
                                </a:rPr>
                                <m:t>𝑐</m:t>
                              </m:r>
                            </m:num>
                            <m:den>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𝜖</m:t>
                                  </m:r>
                                </m:e>
                                <m:sub>
                                  <m:r>
                                    <a:rPr lang="en-US" sz="3000" b="0" i="1" smtClean="0">
                                      <a:latin typeface="Cambria Math" panose="02040503050406030204" pitchFamily="18" charset="0"/>
                                    </a:rPr>
                                    <m:t>2</m:t>
                                  </m:r>
                                </m:sub>
                              </m:sSub>
                              <m:r>
                                <a:rPr lang="en-US" sz="3000" b="0" i="1" smtClean="0">
                                  <a:latin typeface="Cambria Math" panose="02040503050406030204" pitchFamily="18" charset="0"/>
                                  <a:ea typeface="Cambria Math" panose="02040503050406030204" pitchFamily="18" charset="0"/>
                                </a:rPr>
                                <m:t> </m:t>
                              </m:r>
                            </m:den>
                          </m:f>
                        </m:e>
                      </m:d>
                    </m:oMath>
                  </m:oMathPara>
                </a14:m>
                <a:endParaRPr lang="en-US" sz="3000" dirty="0"/>
              </a:p>
            </p:txBody>
          </p:sp>
        </mc:Choice>
        <mc:Fallback xmlns="">
          <p:sp>
            <p:nvSpPr>
              <p:cNvPr id="84" name="Rounded Rectangle 83"/>
              <p:cNvSpPr>
                <a:spLocks noRot="1" noChangeAspect="1" noMove="1" noResize="1" noEditPoints="1" noAdjustHandles="1" noChangeArrowheads="1" noChangeShapeType="1" noTextEdit="1"/>
              </p:cNvSpPr>
              <p:nvPr/>
            </p:nvSpPr>
            <p:spPr>
              <a:xfrm>
                <a:off x="9906967" y="2723892"/>
                <a:ext cx="2028858" cy="952408"/>
              </a:xfrm>
              <a:prstGeom prst="roundRect">
                <a:avLst/>
              </a:prstGeom>
              <a:blipFill rotWithShape="0">
                <a:blip r:embed="rId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27606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a:off x="1747255" y="3902690"/>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Sparse Vector Technique</a:t>
            </a:r>
          </a:p>
        </p:txBody>
      </p:sp>
      <p:cxnSp>
        <p:nvCxnSpPr>
          <p:cNvPr id="46" name="Straight Arrow Connector 45"/>
          <p:cNvCxnSpPr/>
          <p:nvPr/>
        </p:nvCxnSpPr>
        <p:spPr>
          <a:xfrm flipV="1">
            <a:off x="1201154" y="5943421"/>
            <a:ext cx="10388600" cy="547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flipV="1">
            <a:off x="1201154" y="2708890"/>
            <a:ext cx="0" cy="32893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1747254" y="3879424"/>
            <a:ext cx="533400" cy="20854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198355" y="476629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935459" y="5579090"/>
            <a:ext cx="533400"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823454" y="6112490"/>
            <a:ext cx="647700" cy="707886"/>
          </a:xfrm>
          <a:prstGeom prst="rect">
            <a:avLst/>
          </a:prstGeom>
          <a:noFill/>
        </p:spPr>
        <p:txBody>
          <a:bodyPr wrap="square" rtlCol="0">
            <a:spAutoFit/>
          </a:bodyPr>
          <a:lstStyle/>
          <a:p>
            <a:r>
              <a:rPr lang="en-US" sz="4000" dirty="0"/>
              <a:t>1</a:t>
            </a:r>
          </a:p>
        </p:txBody>
      </p:sp>
      <p:sp>
        <p:nvSpPr>
          <p:cNvPr id="53" name="TextBox 52"/>
          <p:cNvSpPr txBox="1"/>
          <p:nvPr/>
        </p:nvSpPr>
        <p:spPr>
          <a:xfrm>
            <a:off x="3118854" y="6112490"/>
            <a:ext cx="647700" cy="707886"/>
          </a:xfrm>
          <a:prstGeom prst="rect">
            <a:avLst/>
          </a:prstGeom>
          <a:noFill/>
        </p:spPr>
        <p:txBody>
          <a:bodyPr wrap="square" rtlCol="0">
            <a:spAutoFit/>
          </a:bodyPr>
          <a:lstStyle/>
          <a:p>
            <a:r>
              <a:rPr lang="en-US" sz="4000" dirty="0"/>
              <a:t>2</a:t>
            </a:r>
          </a:p>
        </p:txBody>
      </p:sp>
      <p:sp>
        <p:nvSpPr>
          <p:cNvPr id="54" name="TextBox 53"/>
          <p:cNvSpPr txBox="1"/>
          <p:nvPr/>
        </p:nvSpPr>
        <p:spPr>
          <a:xfrm>
            <a:off x="4344406" y="6112490"/>
            <a:ext cx="647700" cy="707886"/>
          </a:xfrm>
          <a:prstGeom prst="rect">
            <a:avLst/>
          </a:prstGeom>
          <a:noFill/>
        </p:spPr>
        <p:txBody>
          <a:bodyPr wrap="square" rtlCol="0">
            <a:spAutoFit/>
          </a:bodyPr>
          <a:lstStyle/>
          <a:p>
            <a:r>
              <a:rPr lang="en-US" sz="4000" dirty="0"/>
              <a:t>3</a:t>
            </a:r>
          </a:p>
        </p:txBody>
      </p:sp>
      <p:sp>
        <p:nvSpPr>
          <p:cNvPr id="55" name="TextBox 54"/>
          <p:cNvSpPr txBox="1"/>
          <p:nvPr/>
        </p:nvSpPr>
        <p:spPr>
          <a:xfrm>
            <a:off x="5357230" y="6112490"/>
            <a:ext cx="647700" cy="707886"/>
          </a:xfrm>
          <a:prstGeom prst="rect">
            <a:avLst/>
          </a:prstGeom>
          <a:noFill/>
        </p:spPr>
        <p:txBody>
          <a:bodyPr wrap="square" rtlCol="0">
            <a:spAutoFit/>
          </a:bodyPr>
          <a:lstStyle/>
          <a:p>
            <a:r>
              <a:rPr lang="en-US" sz="4000" dirty="0"/>
              <a:t>4</a:t>
            </a:r>
          </a:p>
        </p:txBody>
      </p:sp>
      <p:grpSp>
        <p:nvGrpSpPr>
          <p:cNvPr id="20" name="Group 19"/>
          <p:cNvGrpSpPr/>
          <p:nvPr/>
        </p:nvGrpSpPr>
        <p:grpSpPr>
          <a:xfrm>
            <a:off x="3055355" y="3317915"/>
            <a:ext cx="692149" cy="2638206"/>
            <a:chOff x="3055355" y="3317915"/>
            <a:chExt cx="692149" cy="2638206"/>
          </a:xfrm>
        </p:grpSpPr>
        <p:sp>
          <p:nvSpPr>
            <p:cNvPr id="49" name="Rectangle 48"/>
            <p:cNvSpPr/>
            <p:nvPr/>
          </p:nvSpPr>
          <p:spPr>
            <a:xfrm>
              <a:off x="3055355" y="3902690"/>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3099804" y="3317915"/>
              <a:ext cx="647700" cy="707886"/>
            </a:xfrm>
            <a:prstGeom prst="rect">
              <a:avLst/>
            </a:prstGeom>
            <a:noFill/>
          </p:spPr>
          <p:txBody>
            <a:bodyPr wrap="square" rtlCol="0">
              <a:spAutoFit/>
            </a:bodyPr>
            <a:lstStyle/>
            <a:p>
              <a:r>
                <a:rPr lang="en-US" sz="4000" dirty="0"/>
                <a:t>5</a:t>
              </a:r>
            </a:p>
          </p:txBody>
        </p:sp>
      </p:grpSp>
      <p:sp>
        <p:nvSpPr>
          <p:cNvPr id="58" name="TextBox 57"/>
          <p:cNvSpPr txBox="1"/>
          <p:nvPr/>
        </p:nvSpPr>
        <p:spPr>
          <a:xfrm>
            <a:off x="4211060" y="4205534"/>
            <a:ext cx="647700" cy="707886"/>
          </a:xfrm>
          <a:prstGeom prst="rect">
            <a:avLst/>
          </a:prstGeom>
          <a:noFill/>
        </p:spPr>
        <p:txBody>
          <a:bodyPr wrap="square" rtlCol="0">
            <a:spAutoFit/>
          </a:bodyPr>
          <a:lstStyle/>
          <a:p>
            <a:r>
              <a:rPr lang="en-US" sz="4000" dirty="0"/>
              <a:t>3</a:t>
            </a:r>
          </a:p>
        </p:txBody>
      </p:sp>
      <p:sp>
        <p:nvSpPr>
          <p:cNvPr id="59" name="TextBox 58"/>
          <p:cNvSpPr txBox="1"/>
          <p:nvPr/>
        </p:nvSpPr>
        <p:spPr>
          <a:xfrm>
            <a:off x="8871958" y="4996300"/>
            <a:ext cx="590550" cy="707886"/>
          </a:xfrm>
          <a:prstGeom prst="rect">
            <a:avLst/>
          </a:prstGeom>
          <a:noFill/>
        </p:spPr>
        <p:txBody>
          <a:bodyPr wrap="square" rtlCol="0">
            <a:spAutoFit/>
          </a:bodyPr>
          <a:lstStyle/>
          <a:p>
            <a:r>
              <a:rPr lang="en-US" sz="4000" dirty="0"/>
              <a:t>1</a:t>
            </a:r>
          </a:p>
        </p:txBody>
      </p:sp>
      <p:sp>
        <p:nvSpPr>
          <p:cNvPr id="61" name="TextBox 60"/>
          <p:cNvSpPr txBox="1"/>
          <p:nvPr/>
        </p:nvSpPr>
        <p:spPr>
          <a:xfrm>
            <a:off x="6487530" y="6112490"/>
            <a:ext cx="647700" cy="707886"/>
          </a:xfrm>
          <a:prstGeom prst="rect">
            <a:avLst/>
          </a:prstGeom>
          <a:noFill/>
        </p:spPr>
        <p:txBody>
          <a:bodyPr wrap="square" rtlCol="0">
            <a:spAutoFit/>
          </a:bodyPr>
          <a:lstStyle/>
          <a:p>
            <a:r>
              <a:rPr lang="en-US" sz="4000" dirty="0"/>
              <a:t>5</a:t>
            </a:r>
          </a:p>
        </p:txBody>
      </p:sp>
      <p:sp>
        <p:nvSpPr>
          <p:cNvPr id="62" name="TextBox 61"/>
          <p:cNvSpPr txBox="1"/>
          <p:nvPr/>
        </p:nvSpPr>
        <p:spPr>
          <a:xfrm>
            <a:off x="7706730" y="5977552"/>
            <a:ext cx="647700" cy="707886"/>
          </a:xfrm>
          <a:prstGeom prst="rect">
            <a:avLst/>
          </a:prstGeom>
          <a:noFill/>
        </p:spPr>
        <p:txBody>
          <a:bodyPr wrap="square" rtlCol="0">
            <a:spAutoFit/>
          </a:bodyPr>
          <a:lstStyle/>
          <a:p>
            <a:r>
              <a:rPr lang="en-US" sz="4000" dirty="0"/>
              <a:t>…</a:t>
            </a:r>
          </a:p>
        </p:txBody>
      </p:sp>
      <p:sp>
        <p:nvSpPr>
          <p:cNvPr id="63" name="TextBox 62"/>
          <p:cNvSpPr txBox="1"/>
          <p:nvPr/>
        </p:nvSpPr>
        <p:spPr>
          <a:xfrm>
            <a:off x="9002130" y="6058376"/>
            <a:ext cx="647700" cy="707886"/>
          </a:xfrm>
          <a:prstGeom prst="rect">
            <a:avLst/>
          </a:prstGeom>
          <a:noFill/>
        </p:spPr>
        <p:txBody>
          <a:bodyPr wrap="square" rtlCol="0">
            <a:spAutoFit/>
          </a:bodyPr>
          <a:lstStyle/>
          <a:p>
            <a:r>
              <a:rPr lang="en-US" sz="4000" dirty="0"/>
              <a:t>N</a:t>
            </a:r>
          </a:p>
        </p:txBody>
      </p:sp>
      <p:sp>
        <p:nvSpPr>
          <p:cNvPr id="64" name="Rectangle 63"/>
          <p:cNvSpPr/>
          <p:nvPr/>
        </p:nvSpPr>
        <p:spPr>
          <a:xfrm>
            <a:off x="5284202" y="476629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5315957" y="4205534"/>
            <a:ext cx="647700" cy="707886"/>
          </a:xfrm>
          <a:prstGeom prst="rect">
            <a:avLst/>
          </a:prstGeom>
          <a:noFill/>
        </p:spPr>
        <p:txBody>
          <a:bodyPr wrap="square" rtlCol="0">
            <a:spAutoFit/>
          </a:bodyPr>
          <a:lstStyle/>
          <a:p>
            <a:r>
              <a:rPr lang="en-US" sz="4000" dirty="0"/>
              <a:t>3</a:t>
            </a:r>
          </a:p>
        </p:txBody>
      </p:sp>
      <p:sp>
        <p:nvSpPr>
          <p:cNvPr id="66" name="Rectangle 65"/>
          <p:cNvSpPr/>
          <p:nvPr/>
        </p:nvSpPr>
        <p:spPr>
          <a:xfrm>
            <a:off x="6401812" y="5172690"/>
            <a:ext cx="533400" cy="77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6443078" y="4575462"/>
            <a:ext cx="647700" cy="707886"/>
          </a:xfrm>
          <a:prstGeom prst="rect">
            <a:avLst/>
          </a:prstGeom>
          <a:noFill/>
        </p:spPr>
        <p:txBody>
          <a:bodyPr wrap="square" rtlCol="0">
            <a:spAutoFit/>
          </a:bodyPr>
          <a:lstStyle/>
          <a:p>
            <a:r>
              <a:rPr lang="en-US" sz="4000" dirty="0"/>
              <a:t>2</a:t>
            </a:r>
          </a:p>
        </p:txBody>
      </p:sp>
      <p:sp>
        <p:nvSpPr>
          <p:cNvPr id="68" name="TextBox 67"/>
          <p:cNvSpPr txBox="1"/>
          <p:nvPr/>
        </p:nvSpPr>
        <p:spPr>
          <a:xfrm>
            <a:off x="602247" y="5468883"/>
            <a:ext cx="871957" cy="780561"/>
          </a:xfrm>
          <a:prstGeom prst="rect">
            <a:avLst/>
          </a:prstGeom>
          <a:noFill/>
        </p:spPr>
        <p:txBody>
          <a:bodyPr wrap="square" rtlCol="0">
            <a:spAutoFit/>
          </a:bodyPr>
          <a:lstStyle/>
          <a:p>
            <a:r>
              <a:rPr lang="en-US" sz="4000" dirty="0"/>
              <a:t>0</a:t>
            </a:r>
          </a:p>
        </p:txBody>
      </p:sp>
      <p:sp>
        <p:nvSpPr>
          <p:cNvPr id="69" name="TextBox 68"/>
          <p:cNvSpPr txBox="1"/>
          <p:nvPr/>
        </p:nvSpPr>
        <p:spPr>
          <a:xfrm>
            <a:off x="619129" y="4689766"/>
            <a:ext cx="871957" cy="707886"/>
          </a:xfrm>
          <a:prstGeom prst="rect">
            <a:avLst/>
          </a:prstGeom>
          <a:noFill/>
        </p:spPr>
        <p:txBody>
          <a:bodyPr wrap="square" rtlCol="0">
            <a:spAutoFit/>
          </a:bodyPr>
          <a:lstStyle/>
          <a:p>
            <a:r>
              <a:rPr lang="en-US" sz="4000" dirty="0"/>
              <a:t>2</a:t>
            </a:r>
          </a:p>
        </p:txBody>
      </p:sp>
      <p:sp>
        <p:nvSpPr>
          <p:cNvPr id="70" name="TextBox 69"/>
          <p:cNvSpPr txBox="1"/>
          <p:nvPr/>
        </p:nvSpPr>
        <p:spPr>
          <a:xfrm>
            <a:off x="602835" y="3962383"/>
            <a:ext cx="871957" cy="707886"/>
          </a:xfrm>
          <a:prstGeom prst="rect">
            <a:avLst/>
          </a:prstGeom>
          <a:noFill/>
        </p:spPr>
        <p:txBody>
          <a:bodyPr wrap="square" rtlCol="0">
            <a:spAutoFit/>
          </a:bodyPr>
          <a:lstStyle/>
          <a:p>
            <a:r>
              <a:rPr lang="en-US" sz="4000" dirty="0"/>
              <a:t>4</a:t>
            </a:r>
          </a:p>
        </p:txBody>
      </p:sp>
      <p:sp>
        <p:nvSpPr>
          <p:cNvPr id="71" name="TextBox 70"/>
          <p:cNvSpPr txBox="1"/>
          <p:nvPr/>
        </p:nvSpPr>
        <p:spPr>
          <a:xfrm>
            <a:off x="602246" y="3216992"/>
            <a:ext cx="871957" cy="707886"/>
          </a:xfrm>
          <a:prstGeom prst="rect">
            <a:avLst/>
          </a:prstGeom>
          <a:noFill/>
        </p:spPr>
        <p:txBody>
          <a:bodyPr wrap="square" rtlCol="0">
            <a:spAutoFit/>
          </a:bodyPr>
          <a:lstStyle/>
          <a:p>
            <a:r>
              <a:rPr lang="en-US" sz="4000" dirty="0"/>
              <a:t>6</a:t>
            </a:r>
          </a:p>
        </p:txBody>
      </p:sp>
      <p:sp>
        <p:nvSpPr>
          <p:cNvPr id="76" name="Down Arrow 75"/>
          <p:cNvSpPr/>
          <p:nvPr/>
        </p:nvSpPr>
        <p:spPr>
          <a:xfrm>
            <a:off x="11059405" y="3934710"/>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Down Arrow 82"/>
          <p:cNvSpPr/>
          <p:nvPr/>
        </p:nvSpPr>
        <p:spPr>
          <a:xfrm>
            <a:off x="1723379" y="2233560"/>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1791704" y="3317915"/>
            <a:ext cx="647700" cy="707886"/>
          </a:xfrm>
          <a:prstGeom prst="rect">
            <a:avLst/>
          </a:prstGeom>
          <a:noFill/>
        </p:spPr>
        <p:txBody>
          <a:bodyPr wrap="square" rtlCol="0">
            <a:spAutoFit/>
          </a:bodyPr>
          <a:lstStyle/>
          <a:p>
            <a:r>
              <a:rPr lang="en-US" sz="4000" dirty="0"/>
              <a:t>5</a:t>
            </a:r>
          </a:p>
        </p:txBody>
      </p:sp>
      <p:sp>
        <p:nvSpPr>
          <p:cNvPr id="18" name="Oval Callout 17"/>
          <p:cNvSpPr/>
          <p:nvPr/>
        </p:nvSpPr>
        <p:spPr>
          <a:xfrm>
            <a:off x="1491086" y="1397000"/>
            <a:ext cx="1163214" cy="58420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a:t>
            </a:r>
          </a:p>
        </p:txBody>
      </p:sp>
      <p:sp>
        <p:nvSpPr>
          <p:cNvPr id="86" name="Down Arrow 85"/>
          <p:cNvSpPr/>
          <p:nvPr/>
        </p:nvSpPr>
        <p:spPr>
          <a:xfrm>
            <a:off x="3048816" y="2273389"/>
            <a:ext cx="599536"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3048816" y="2845974"/>
            <a:ext cx="708624" cy="3118879"/>
            <a:chOff x="2504486" y="2837242"/>
            <a:chExt cx="708624" cy="3118879"/>
          </a:xfrm>
        </p:grpSpPr>
        <p:sp>
          <p:nvSpPr>
            <p:cNvPr id="87" name="Rectangle 86"/>
            <p:cNvSpPr/>
            <p:nvPr/>
          </p:nvSpPr>
          <p:spPr>
            <a:xfrm>
              <a:off x="2504486" y="3443418"/>
              <a:ext cx="533400" cy="25127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p:cNvSpPr txBox="1"/>
            <p:nvPr/>
          </p:nvSpPr>
          <p:spPr>
            <a:xfrm>
              <a:off x="2565410" y="2837242"/>
              <a:ext cx="647700" cy="707886"/>
            </a:xfrm>
            <a:prstGeom prst="rect">
              <a:avLst/>
            </a:prstGeom>
            <a:noFill/>
          </p:spPr>
          <p:txBody>
            <a:bodyPr wrap="square" rtlCol="0">
              <a:spAutoFit/>
            </a:bodyPr>
            <a:lstStyle/>
            <a:p>
              <a:r>
                <a:rPr lang="en-US" sz="4000" dirty="0"/>
                <a:t>6</a:t>
              </a:r>
            </a:p>
          </p:txBody>
        </p:sp>
      </p:grpSp>
      <p:sp>
        <p:nvSpPr>
          <p:cNvPr id="89" name="Oval Callout 88"/>
          <p:cNvSpPr/>
          <p:nvPr/>
        </p:nvSpPr>
        <p:spPr>
          <a:xfrm>
            <a:off x="2861097" y="1397028"/>
            <a:ext cx="1163214" cy="58420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a:t>
            </a:r>
          </a:p>
        </p:txBody>
      </p:sp>
      <p:sp>
        <p:nvSpPr>
          <p:cNvPr id="90" name="Oval Callout 89"/>
          <p:cNvSpPr/>
          <p:nvPr/>
        </p:nvSpPr>
        <p:spPr>
          <a:xfrm>
            <a:off x="6231885" y="2377914"/>
            <a:ext cx="1163214" cy="58420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Done!</a:t>
            </a:r>
          </a:p>
        </p:txBody>
      </p:sp>
      <p:cxnSp>
        <p:nvCxnSpPr>
          <p:cNvPr id="60" name="Straight Connector 59"/>
          <p:cNvCxnSpPr/>
          <p:nvPr/>
        </p:nvCxnSpPr>
        <p:spPr>
          <a:xfrm>
            <a:off x="1112254" y="4352664"/>
            <a:ext cx="10477500" cy="876"/>
          </a:xfrm>
          <a:prstGeom prst="line">
            <a:avLst/>
          </a:prstGeom>
          <a:ln w="76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F0792D83-85FB-4FF0-B4B1-A490D103BCCB}" type="slidenum">
              <a:rPr lang="en-US" smtClean="0"/>
              <a:t>12</a:t>
            </a:fld>
            <a:endParaRPr lang="en-US"/>
          </a:p>
        </p:txBody>
      </p:sp>
      <p:sp>
        <p:nvSpPr>
          <p:cNvPr id="77" name="TextBox 76"/>
          <p:cNvSpPr txBox="1"/>
          <p:nvPr/>
        </p:nvSpPr>
        <p:spPr>
          <a:xfrm>
            <a:off x="9737119" y="802183"/>
            <a:ext cx="1894695" cy="553998"/>
          </a:xfrm>
          <a:prstGeom prst="rect">
            <a:avLst/>
          </a:prstGeom>
          <a:noFill/>
        </p:spPr>
        <p:txBody>
          <a:bodyPr wrap="square" rtlCol="0">
            <a:spAutoFit/>
          </a:bodyPr>
          <a:lstStyle/>
          <a:p>
            <a:r>
              <a:rPr lang="en-US" sz="3000" i="1" dirty="0"/>
              <a:t>c</a:t>
            </a:r>
            <a:r>
              <a:rPr lang="en-US" sz="3000" dirty="0"/>
              <a:t> = 3</a:t>
            </a:r>
          </a:p>
        </p:txBody>
      </p:sp>
      <p:sp>
        <p:nvSpPr>
          <p:cNvPr id="78" name="Oval Callout 77"/>
          <p:cNvSpPr/>
          <p:nvPr/>
        </p:nvSpPr>
        <p:spPr>
          <a:xfrm>
            <a:off x="3878488" y="3399412"/>
            <a:ext cx="1163214" cy="58420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FAIL</a:t>
            </a:r>
          </a:p>
        </p:txBody>
      </p:sp>
      <p:grpSp>
        <p:nvGrpSpPr>
          <p:cNvPr id="5" name="Group 4"/>
          <p:cNvGrpSpPr/>
          <p:nvPr/>
        </p:nvGrpSpPr>
        <p:grpSpPr>
          <a:xfrm>
            <a:off x="5258613" y="3239061"/>
            <a:ext cx="647700" cy="2712217"/>
            <a:chOff x="7457748" y="3226824"/>
            <a:chExt cx="647700" cy="2712217"/>
          </a:xfrm>
        </p:grpSpPr>
        <p:sp>
          <p:nvSpPr>
            <p:cNvPr id="79" name="Rectangle 78"/>
            <p:cNvSpPr/>
            <p:nvPr/>
          </p:nvSpPr>
          <p:spPr>
            <a:xfrm>
              <a:off x="7462259" y="3902691"/>
              <a:ext cx="533400" cy="2036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p:cNvSpPr txBox="1"/>
            <p:nvPr/>
          </p:nvSpPr>
          <p:spPr>
            <a:xfrm>
              <a:off x="7457748" y="3226824"/>
              <a:ext cx="647700" cy="707886"/>
            </a:xfrm>
            <a:prstGeom prst="rect">
              <a:avLst/>
            </a:prstGeom>
            <a:noFill/>
          </p:spPr>
          <p:txBody>
            <a:bodyPr wrap="square" rtlCol="0">
              <a:spAutoFit/>
            </a:bodyPr>
            <a:lstStyle/>
            <a:p>
              <a:r>
                <a:rPr lang="en-US" sz="4000" dirty="0"/>
                <a:t>5</a:t>
              </a:r>
            </a:p>
          </p:txBody>
        </p:sp>
      </p:grpSp>
      <p:sp>
        <p:nvSpPr>
          <p:cNvPr id="81" name="Oval Callout 80"/>
          <p:cNvSpPr/>
          <p:nvPr/>
        </p:nvSpPr>
        <p:spPr>
          <a:xfrm>
            <a:off x="5121889" y="1419518"/>
            <a:ext cx="1163214" cy="584200"/>
          </a:xfrm>
          <a:prstGeom prst="wedgeEllipseCallou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PASS</a:t>
            </a:r>
          </a:p>
        </p:txBody>
      </p:sp>
      <p:grpSp>
        <p:nvGrpSpPr>
          <p:cNvPr id="82" name="Group 81"/>
          <p:cNvGrpSpPr/>
          <p:nvPr/>
        </p:nvGrpSpPr>
        <p:grpSpPr>
          <a:xfrm>
            <a:off x="8186710" y="1623077"/>
            <a:ext cx="3749115" cy="1159657"/>
            <a:chOff x="8186711" y="1534177"/>
            <a:chExt cx="3033220" cy="1015663"/>
          </a:xfrm>
        </p:grpSpPr>
        <mc:AlternateContent xmlns:mc="http://schemas.openxmlformats.org/markup-compatibility/2006" xmlns:a14="http://schemas.microsoft.com/office/drawing/2010/main">
          <mc:Choice Requires="a14">
            <p:sp>
              <p:nvSpPr>
                <p:cNvPr id="91" name="Rounded Rectangle 90"/>
                <p:cNvSpPr/>
                <p:nvPr/>
              </p:nvSpPr>
              <p:spPr>
                <a:xfrm>
                  <a:off x="9612333" y="1551297"/>
                  <a:ext cx="1607598" cy="83707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Lap</m:t>
                        </m:r>
                        <m:d>
                          <m:dPr>
                            <m:ctrlPr>
                              <a:rPr lang="en-US" sz="3000" b="0" i="1" smtClean="0">
                                <a:latin typeface="Cambria Math" panose="02040503050406030204" pitchFamily="18" charset="0"/>
                              </a:rPr>
                            </m:ctrlPr>
                          </m:dPr>
                          <m:e>
                            <m:f>
                              <m:fPr>
                                <m:type m:val="lin"/>
                                <m:ctrlPr>
                                  <a:rPr lang="en-US" sz="3000" b="0" i="1" smtClean="0">
                                    <a:latin typeface="Cambria Math" panose="02040503050406030204" pitchFamily="18" charset="0"/>
                                  </a:rPr>
                                </m:ctrlPr>
                              </m:fPr>
                              <m:num>
                                <m:r>
                                  <a:rPr lang="en-US" sz="3000" b="0" i="1" smtClean="0">
                                    <a:latin typeface="Cambria Math" panose="02040503050406030204" pitchFamily="18" charset="0"/>
                                  </a:rPr>
                                  <m:t>1</m:t>
                                </m:r>
                              </m:num>
                              <m:den>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𝜖</m:t>
                                    </m:r>
                                  </m:e>
                                  <m:sub>
                                    <m:r>
                                      <a:rPr lang="en-US" sz="3000" b="0" i="1" smtClean="0">
                                        <a:latin typeface="Cambria Math" panose="02040503050406030204" pitchFamily="18" charset="0"/>
                                      </a:rPr>
                                      <m:t>1</m:t>
                                    </m:r>
                                  </m:sub>
                                </m:sSub>
                                <m:r>
                                  <a:rPr lang="en-US" sz="3000" b="0" i="1" smtClean="0">
                                    <a:latin typeface="Cambria Math" panose="02040503050406030204" pitchFamily="18" charset="0"/>
                                    <a:ea typeface="Cambria Math" panose="02040503050406030204" pitchFamily="18" charset="0"/>
                                  </a:rPr>
                                  <m:t> </m:t>
                                </m:r>
                              </m:den>
                            </m:f>
                          </m:e>
                        </m:d>
                      </m:oMath>
                    </m:oMathPara>
                  </a14:m>
                  <a:endParaRPr lang="en-US" sz="3000" dirty="0"/>
                </a:p>
              </p:txBody>
            </p:sp>
          </mc:Choice>
          <mc:Fallback xmlns="">
            <p:sp>
              <p:nvSpPr>
                <p:cNvPr id="91" name="Rounded Rectangle 90"/>
                <p:cNvSpPr>
                  <a:spLocks noRot="1" noChangeAspect="1" noMove="1" noResize="1" noEditPoints="1" noAdjustHandles="1" noChangeArrowheads="1" noChangeShapeType="1" noTextEdit="1"/>
                </p:cNvSpPr>
                <p:nvPr/>
              </p:nvSpPr>
              <p:spPr>
                <a:xfrm>
                  <a:off x="9612333" y="1551297"/>
                  <a:ext cx="1607598" cy="837079"/>
                </a:xfrm>
                <a:prstGeom prst="roundRect">
                  <a:avLst/>
                </a:prstGeom>
                <a:blipFill rotWithShape="0">
                  <a:blip r:embed="rId2"/>
                  <a:stretch>
                    <a:fillRect/>
                  </a:stretch>
                </a:blipFill>
              </p:spPr>
              <p:txBody>
                <a:bodyPr/>
                <a:lstStyle/>
                <a:p>
                  <a:r>
                    <a:rPr lang="en-US">
                      <a:noFill/>
                    </a:rPr>
                    <a:t> </a:t>
                  </a:r>
                </a:p>
              </p:txBody>
            </p:sp>
          </mc:Fallback>
        </mc:AlternateContent>
        <p:sp>
          <p:nvSpPr>
            <p:cNvPr id="92" name="TextBox 91"/>
            <p:cNvSpPr txBox="1"/>
            <p:nvPr/>
          </p:nvSpPr>
          <p:spPr>
            <a:xfrm>
              <a:off x="8859141" y="1534177"/>
              <a:ext cx="619324" cy="1015663"/>
            </a:xfrm>
            <a:prstGeom prst="rect">
              <a:avLst/>
            </a:prstGeom>
            <a:noFill/>
          </p:spPr>
          <p:txBody>
            <a:bodyPr wrap="square" rtlCol="0">
              <a:spAutoFit/>
            </a:bodyPr>
            <a:lstStyle/>
            <a:p>
              <a:r>
                <a:rPr lang="en-US" sz="6000" dirty="0"/>
                <a:t>~</a:t>
              </a:r>
            </a:p>
          </p:txBody>
        </p:sp>
        <p:sp>
          <p:nvSpPr>
            <p:cNvPr id="93" name="Down Arrow 92"/>
            <p:cNvSpPr/>
            <p:nvPr/>
          </p:nvSpPr>
          <p:spPr>
            <a:xfrm>
              <a:off x="8186711" y="1787878"/>
              <a:ext cx="538561"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p:cNvGrpSpPr/>
          <p:nvPr/>
        </p:nvGrpSpPr>
        <p:grpSpPr>
          <a:xfrm>
            <a:off x="8271562" y="2660636"/>
            <a:ext cx="1438004" cy="1015663"/>
            <a:chOff x="8186711" y="1534177"/>
            <a:chExt cx="1291754" cy="1015663"/>
          </a:xfrm>
        </p:grpSpPr>
        <p:sp>
          <p:nvSpPr>
            <p:cNvPr id="95" name="TextBox 94"/>
            <p:cNvSpPr txBox="1"/>
            <p:nvPr/>
          </p:nvSpPr>
          <p:spPr>
            <a:xfrm>
              <a:off x="8859141" y="1534177"/>
              <a:ext cx="619324" cy="1015663"/>
            </a:xfrm>
            <a:prstGeom prst="rect">
              <a:avLst/>
            </a:prstGeom>
            <a:noFill/>
          </p:spPr>
          <p:txBody>
            <a:bodyPr wrap="square" rtlCol="0">
              <a:spAutoFit/>
            </a:bodyPr>
            <a:lstStyle/>
            <a:p>
              <a:r>
                <a:rPr lang="en-US" sz="6000" dirty="0"/>
                <a:t>~</a:t>
              </a:r>
            </a:p>
          </p:txBody>
        </p:sp>
        <p:sp>
          <p:nvSpPr>
            <p:cNvPr id="96" name="Down Arrow 95"/>
            <p:cNvSpPr/>
            <p:nvPr/>
          </p:nvSpPr>
          <p:spPr>
            <a:xfrm>
              <a:off x="8186711" y="1787878"/>
              <a:ext cx="538561" cy="346866"/>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97" name="Rounded Rectangle 96"/>
              <p:cNvSpPr/>
              <p:nvPr/>
            </p:nvSpPr>
            <p:spPr>
              <a:xfrm>
                <a:off x="9906967" y="2723892"/>
                <a:ext cx="2028858" cy="9524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n-US" sz="3000" b="0" i="0" smtClean="0">
                          <a:latin typeface="Cambria Math" panose="02040503050406030204" pitchFamily="18" charset="0"/>
                        </a:rPr>
                        <m:t>Lap</m:t>
                      </m:r>
                      <m:d>
                        <m:dPr>
                          <m:ctrlPr>
                            <a:rPr lang="en-US" sz="3000" b="0" i="1" smtClean="0">
                              <a:latin typeface="Cambria Math" panose="02040503050406030204" pitchFamily="18" charset="0"/>
                            </a:rPr>
                          </m:ctrlPr>
                        </m:dPr>
                        <m:e>
                          <m:f>
                            <m:fPr>
                              <m:type m:val="lin"/>
                              <m:ctrlPr>
                                <a:rPr lang="en-US" sz="3000" b="0" i="1" smtClean="0">
                                  <a:latin typeface="Cambria Math" panose="02040503050406030204" pitchFamily="18" charset="0"/>
                                </a:rPr>
                              </m:ctrlPr>
                            </m:fPr>
                            <m:num>
                              <m:r>
                                <a:rPr lang="en-US" sz="3000" b="0" i="1" smtClean="0">
                                  <a:latin typeface="Cambria Math" panose="02040503050406030204" pitchFamily="18" charset="0"/>
                                </a:rPr>
                                <m:t>𝑐</m:t>
                              </m:r>
                            </m:num>
                            <m:den>
                              <m:sSub>
                                <m:sSubPr>
                                  <m:ctrlPr>
                                    <a:rPr lang="en-US" sz="3000" b="0" i="1" smtClean="0">
                                      <a:latin typeface="Cambria Math" panose="02040503050406030204" pitchFamily="18" charset="0"/>
                                    </a:rPr>
                                  </m:ctrlPr>
                                </m:sSubPr>
                                <m:e>
                                  <m:r>
                                    <a:rPr lang="en-US" sz="3000" b="0" i="1" smtClean="0">
                                      <a:latin typeface="Cambria Math" panose="02040503050406030204" pitchFamily="18" charset="0"/>
                                      <a:ea typeface="Cambria Math" panose="02040503050406030204" pitchFamily="18" charset="0"/>
                                    </a:rPr>
                                    <m:t>𝜖</m:t>
                                  </m:r>
                                </m:e>
                                <m:sub>
                                  <m:r>
                                    <a:rPr lang="en-US" sz="3000" b="0" i="1" smtClean="0">
                                      <a:latin typeface="Cambria Math" panose="02040503050406030204" pitchFamily="18" charset="0"/>
                                    </a:rPr>
                                    <m:t>2</m:t>
                                  </m:r>
                                </m:sub>
                              </m:sSub>
                              <m:r>
                                <a:rPr lang="en-US" sz="3000" b="0" i="1" smtClean="0">
                                  <a:latin typeface="Cambria Math" panose="02040503050406030204" pitchFamily="18" charset="0"/>
                                  <a:ea typeface="Cambria Math" panose="02040503050406030204" pitchFamily="18" charset="0"/>
                                </a:rPr>
                                <m:t> </m:t>
                              </m:r>
                            </m:den>
                          </m:f>
                        </m:e>
                      </m:d>
                    </m:oMath>
                  </m:oMathPara>
                </a14:m>
                <a:endParaRPr lang="en-US" sz="3000" dirty="0"/>
              </a:p>
            </p:txBody>
          </p:sp>
        </mc:Choice>
        <mc:Fallback xmlns="">
          <p:sp>
            <p:nvSpPr>
              <p:cNvPr id="97" name="Rounded Rectangle 96"/>
              <p:cNvSpPr>
                <a:spLocks noRot="1" noChangeAspect="1" noMove="1" noResize="1" noEditPoints="1" noAdjustHandles="1" noChangeArrowheads="1" noChangeShapeType="1" noTextEdit="1"/>
              </p:cNvSpPr>
              <p:nvPr/>
            </p:nvSpPr>
            <p:spPr>
              <a:xfrm>
                <a:off x="9906967" y="2723892"/>
                <a:ext cx="2028858" cy="952408"/>
              </a:xfrm>
              <a:prstGeom prst="roundRect">
                <a:avLst/>
              </a:prstGeom>
              <a:blipFill rotWithShape="0">
                <a:blip r:embed="rId3"/>
                <a:stretch>
                  <a:fillRect/>
                </a:stretch>
              </a:blipFill>
            </p:spPr>
            <p:txBody>
              <a:bodyPr/>
              <a:lstStyle/>
              <a:p>
                <a:r>
                  <a:rPr lang="en-US">
                    <a:noFill/>
                  </a:rPr>
                  <a:t> </a:t>
                </a:r>
              </a:p>
            </p:txBody>
          </p:sp>
        </mc:Fallback>
      </mc:AlternateContent>
      <p:cxnSp>
        <p:nvCxnSpPr>
          <p:cNvPr id="72" name="Straight Connector 59"/>
          <p:cNvCxnSpPr/>
          <p:nvPr/>
        </p:nvCxnSpPr>
        <p:spPr>
          <a:xfrm>
            <a:off x="1112254" y="4556916"/>
            <a:ext cx="10477500" cy="876"/>
          </a:xfrm>
          <a:prstGeom prst="line">
            <a:avLst/>
          </a:prstGeom>
          <a:ln w="76200">
            <a:solidFill>
              <a:srgbClr val="A31D9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0208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54167E-6 -2.22222E-6 L -0.00195 0.02894 " pathEditMode="relative" rAng="0" ptsTypes="AA">
                                      <p:cBhvr>
                                        <p:cTn id="10" dur="2000" fill="hold"/>
                                        <p:tgtEl>
                                          <p:spTgt spid="60"/>
                                        </p:tgtEl>
                                        <p:attrNameLst>
                                          <p:attrName>ppt_x</p:attrName>
                                          <p:attrName>ppt_y</p:attrName>
                                        </p:attrNameLst>
                                      </p:cBhvr>
                                      <p:rCtr x="-104" y="1435"/>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8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7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9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42" presetClass="path" presetSubtype="0" accel="50000" decel="50000" fill="hold" nodeType="clickEffect">
                                  <p:stCondLst>
                                    <p:cond delay="0"/>
                                  </p:stCondLst>
                                  <p:childTnLst>
                                    <p:animMotion origin="layout" path="M -3.54167E-6 -2.22222E-6 L -0.00195 0.02894 " pathEditMode="relative" rAng="0" ptsTypes="AA">
                                      <p:cBhvr>
                                        <p:cTn id="60" dur="2000" fill="hold"/>
                                        <p:tgtEl>
                                          <p:spTgt spid="72"/>
                                        </p:tgtEl>
                                        <p:attrNameLst>
                                          <p:attrName>ppt_x</p:attrName>
                                          <p:attrName>ppt_y</p:attrName>
                                        </p:attrNameLst>
                                      </p:cBhvr>
                                      <p:rCtr x="-104" y="143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48" grpId="0" animBg="1"/>
      <p:bldP spid="76" grpId="0" animBg="1"/>
      <p:bldP spid="83" grpId="0" animBg="1"/>
      <p:bldP spid="85" grpId="0"/>
      <p:bldP spid="18" grpId="0" animBg="1"/>
      <p:bldP spid="86" grpId="0" animBg="1"/>
      <p:bldP spid="89" grpId="0" animBg="1"/>
      <p:bldP spid="90" grpId="0" animBg="1"/>
      <p:bldP spid="78"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Technique</a:t>
            </a:r>
          </a:p>
        </p:txBody>
      </p:sp>
      <p:sp>
        <p:nvSpPr>
          <p:cNvPr id="3" name="Content Placeholder 2"/>
          <p:cNvSpPr>
            <a:spLocks noGrp="1"/>
          </p:cNvSpPr>
          <p:nvPr>
            <p:ph idx="1"/>
          </p:nvPr>
        </p:nvSpPr>
        <p:spPr>
          <a:xfrm>
            <a:off x="809795" y="1428985"/>
            <a:ext cx="10515600" cy="3166269"/>
          </a:xfrm>
        </p:spPr>
        <p:txBody>
          <a:bodyPr/>
          <a:lstStyle/>
          <a:p>
            <a:r>
              <a:rPr lang="en-US" dirty="0"/>
              <a:t>Input: stream of queries and threshold</a:t>
            </a:r>
          </a:p>
          <a:p>
            <a:r>
              <a:rPr lang="en-US" dirty="0"/>
              <a:t>Output: vector of indicators</a:t>
            </a:r>
          </a:p>
          <a:p>
            <a:r>
              <a:rPr lang="en-US" dirty="0"/>
              <a:t>Key Points</a:t>
            </a:r>
          </a:p>
          <a:p>
            <a:pPr lvl="1"/>
            <a:r>
              <a:rPr lang="en-US" dirty="0"/>
              <a:t>Perturbing threshold</a:t>
            </a:r>
          </a:p>
          <a:p>
            <a:pPr lvl="1"/>
            <a:r>
              <a:rPr lang="en-US" dirty="0"/>
              <a:t>Expect predominant majority of queries are below threshold</a:t>
            </a:r>
          </a:p>
          <a:p>
            <a:pPr lvl="1"/>
            <a:r>
              <a:rPr lang="en-US" dirty="0"/>
              <a:t>Only outputting “PASS” consumes privacy budget</a:t>
            </a:r>
          </a:p>
          <a:p>
            <a:pPr lvl="1"/>
            <a:r>
              <a:rPr lang="en-US" dirty="0"/>
              <a:t>Keep answering queries until outputting </a:t>
            </a:r>
            <a:r>
              <a:rPr lang="en-US" i="1" dirty="0"/>
              <a:t>c</a:t>
            </a:r>
            <a:r>
              <a:rPr lang="en-US" dirty="0"/>
              <a:t> “</a:t>
            </a:r>
            <a:r>
              <a:rPr lang="en-US" dirty="0" err="1"/>
              <a:t>PASS”es</a:t>
            </a:r>
            <a:endParaRPr lang="en-US" dirty="0"/>
          </a:p>
        </p:txBody>
      </p:sp>
      <p:grpSp>
        <p:nvGrpSpPr>
          <p:cNvPr id="5" name="Group 4"/>
          <p:cNvGrpSpPr/>
          <p:nvPr/>
        </p:nvGrpSpPr>
        <p:grpSpPr>
          <a:xfrm>
            <a:off x="142601" y="4239554"/>
            <a:ext cx="12049399" cy="1890131"/>
            <a:chOff x="142601" y="4239554"/>
            <a:chExt cx="12049399" cy="1890131"/>
          </a:xfrm>
        </p:grpSpPr>
        <p:cxnSp>
          <p:nvCxnSpPr>
            <p:cNvPr id="13" name="Straight Arrow Connector 12"/>
            <p:cNvCxnSpPr/>
            <p:nvPr/>
          </p:nvCxnSpPr>
          <p:spPr>
            <a:xfrm>
              <a:off x="142601" y="5485621"/>
              <a:ext cx="12049399" cy="911"/>
            </a:xfrm>
            <a:prstGeom prst="straightConnector1">
              <a:avLst/>
            </a:prstGeom>
            <a:ln w="76200">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9072" y="4832356"/>
              <a:ext cx="2148898" cy="446276"/>
            </a:xfrm>
            <a:prstGeom prst="rect">
              <a:avLst/>
            </a:prstGeom>
            <a:noFill/>
            <a:ln w="25400" cmpd="sng">
              <a:solidFill>
                <a:schemeClr val="accent1">
                  <a:lumMod val="75000"/>
                </a:schemeClr>
              </a:solidFill>
            </a:ln>
          </p:spPr>
          <p:txBody>
            <a:bodyPr wrap="square" rtlCol="0">
              <a:spAutoFit/>
            </a:bodyPr>
            <a:lstStyle/>
            <a:p>
              <a:r>
                <a:rPr lang="en-US" sz="2300" dirty="0"/>
                <a:t>HD data </a:t>
              </a:r>
              <a:r>
                <a:rPr lang="en-US" dirty="0"/>
                <a:t>[CXZX15]</a:t>
              </a:r>
            </a:p>
          </p:txBody>
        </p:sp>
        <p:sp>
          <p:nvSpPr>
            <p:cNvPr id="15" name="TextBox 14"/>
            <p:cNvSpPr txBox="1"/>
            <p:nvPr/>
          </p:nvSpPr>
          <p:spPr>
            <a:xfrm>
              <a:off x="5749085" y="4821708"/>
              <a:ext cx="1322820" cy="446276"/>
            </a:xfrm>
            <a:prstGeom prst="rect">
              <a:avLst/>
            </a:prstGeom>
            <a:noFill/>
            <a:ln w="25400" cmpd="sng">
              <a:solidFill>
                <a:srgbClr val="0070C0"/>
              </a:solidFill>
            </a:ln>
          </p:spPr>
          <p:txBody>
            <a:bodyPr wrap="square" rtlCol="0">
              <a:spAutoFit/>
            </a:bodyPr>
            <a:lstStyle/>
            <a:p>
              <a:r>
                <a:rPr lang="en-US" sz="2300" dirty="0"/>
                <a:t>FIM </a:t>
              </a:r>
              <a:r>
                <a:rPr lang="en-US" dirty="0"/>
                <a:t>[LC14]</a:t>
              </a:r>
            </a:p>
          </p:txBody>
        </p:sp>
        <p:sp>
          <p:nvSpPr>
            <p:cNvPr id="16" name="TextBox 15"/>
            <p:cNvSpPr txBox="1"/>
            <p:nvPr/>
          </p:nvSpPr>
          <p:spPr>
            <a:xfrm>
              <a:off x="8859072" y="5667399"/>
              <a:ext cx="2570929" cy="446276"/>
            </a:xfrm>
            <a:prstGeom prst="rect">
              <a:avLst/>
            </a:prstGeom>
            <a:noFill/>
            <a:ln w="25400" cmpd="sng">
              <a:solidFill>
                <a:schemeClr val="accent1">
                  <a:lumMod val="75000"/>
                </a:schemeClr>
              </a:solidFill>
            </a:ln>
          </p:spPr>
          <p:txBody>
            <a:bodyPr wrap="square" rtlCol="0">
              <a:spAutoFit/>
            </a:bodyPr>
            <a:lstStyle/>
            <a:p>
              <a:r>
                <a:rPr lang="en-US" sz="2300" dirty="0"/>
                <a:t>Deep Learning </a:t>
              </a:r>
              <a:r>
                <a:rPr lang="en-US" dirty="0"/>
                <a:t>[SS15]</a:t>
              </a:r>
            </a:p>
          </p:txBody>
        </p:sp>
        <p:sp>
          <p:nvSpPr>
            <p:cNvPr id="17" name="TextBox 16"/>
            <p:cNvSpPr txBox="1"/>
            <p:nvPr/>
          </p:nvSpPr>
          <p:spPr>
            <a:xfrm>
              <a:off x="5399725" y="5683409"/>
              <a:ext cx="2658560" cy="446276"/>
            </a:xfrm>
            <a:prstGeom prst="rect">
              <a:avLst/>
            </a:prstGeom>
            <a:noFill/>
            <a:ln w="25400" cmpd="sng">
              <a:solidFill>
                <a:srgbClr val="0070C0"/>
              </a:solidFill>
            </a:ln>
          </p:spPr>
          <p:txBody>
            <a:bodyPr wrap="square" rtlCol="0">
              <a:spAutoFit/>
            </a:bodyPr>
            <a:lstStyle/>
            <a:p>
              <a:r>
                <a:rPr lang="en-US" sz="2300" dirty="0"/>
                <a:t>Classification </a:t>
              </a:r>
              <a:r>
                <a:rPr lang="en-US" dirty="0"/>
                <a:t>[SCM14]</a:t>
              </a:r>
            </a:p>
          </p:txBody>
        </p:sp>
        <p:sp>
          <p:nvSpPr>
            <p:cNvPr id="19" name="TextBox 18"/>
            <p:cNvSpPr txBox="1"/>
            <p:nvPr/>
          </p:nvSpPr>
          <p:spPr>
            <a:xfrm>
              <a:off x="233165" y="4832356"/>
              <a:ext cx="2827536" cy="446276"/>
            </a:xfrm>
            <a:prstGeom prst="rect">
              <a:avLst/>
            </a:prstGeom>
            <a:noFill/>
            <a:ln w="25400" cmpd="sng">
              <a:solidFill>
                <a:srgbClr val="0070C0"/>
              </a:solidFill>
            </a:ln>
          </p:spPr>
          <p:txBody>
            <a:bodyPr wrap="square" rtlCol="0">
              <a:spAutoFit/>
            </a:bodyPr>
            <a:lstStyle/>
            <a:p>
              <a:r>
                <a:rPr lang="en-US" sz="2300" dirty="0"/>
                <a:t>Lecture Notes </a:t>
              </a:r>
              <a:r>
                <a:rPr lang="en-US" dirty="0"/>
                <a:t>[Roth11]</a:t>
              </a:r>
            </a:p>
          </p:txBody>
        </p:sp>
        <p:sp>
          <p:nvSpPr>
            <p:cNvPr id="20" name="TextBox 19"/>
            <p:cNvSpPr txBox="1"/>
            <p:nvPr/>
          </p:nvSpPr>
          <p:spPr>
            <a:xfrm>
              <a:off x="3085373" y="5659114"/>
              <a:ext cx="1869503" cy="446276"/>
            </a:xfrm>
            <a:prstGeom prst="rect">
              <a:avLst/>
            </a:prstGeom>
            <a:noFill/>
            <a:ln w="25400" cmpd="sng">
              <a:solidFill>
                <a:srgbClr val="0070C0"/>
              </a:solidFill>
            </a:ln>
          </p:spPr>
          <p:txBody>
            <a:bodyPr wrap="square" rtlCol="0">
              <a:spAutoFit/>
            </a:bodyPr>
            <a:lstStyle/>
            <a:p>
              <a:r>
                <a:rPr lang="en-US" sz="2300" dirty="0" err="1"/>
                <a:t>DPBook</a:t>
              </a:r>
              <a:r>
                <a:rPr lang="en-US" sz="2300" dirty="0"/>
                <a:t> </a:t>
              </a:r>
              <a:r>
                <a:rPr lang="en-US" dirty="0"/>
                <a:t>[DR13]</a:t>
              </a:r>
            </a:p>
          </p:txBody>
        </p:sp>
        <p:sp>
          <p:nvSpPr>
            <p:cNvPr id="32" name="TextBox 31"/>
            <p:cNvSpPr txBox="1"/>
            <p:nvPr/>
          </p:nvSpPr>
          <p:spPr>
            <a:xfrm>
              <a:off x="8859072" y="4239554"/>
              <a:ext cx="2148898" cy="369332"/>
            </a:xfrm>
            <a:prstGeom prst="rect">
              <a:avLst/>
            </a:prstGeom>
            <a:noFill/>
            <a:ln w="76200" cmpd="sng">
              <a:solidFill>
                <a:srgbClr val="7030A0"/>
              </a:solidFill>
            </a:ln>
          </p:spPr>
          <p:txBody>
            <a:bodyPr wrap="square" rtlCol="0">
              <a:spAutoFit/>
            </a:bodyPr>
            <a:lstStyle/>
            <a:p>
              <a:r>
                <a:rPr lang="en-US" dirty="0"/>
                <a:t>[CM15], [ZXX15]</a:t>
              </a:r>
            </a:p>
          </p:txBody>
        </p:sp>
      </p:grpSp>
      <p:sp>
        <p:nvSpPr>
          <p:cNvPr id="4" name="Slide Number Placeholder 3"/>
          <p:cNvSpPr>
            <a:spLocks noGrp="1"/>
          </p:cNvSpPr>
          <p:nvPr>
            <p:ph type="sldNum" sz="quarter" idx="12"/>
          </p:nvPr>
        </p:nvSpPr>
        <p:spPr/>
        <p:txBody>
          <a:bodyPr/>
          <a:lstStyle/>
          <a:p>
            <a:fld id="{F0792D83-85FB-4FF0-B4B1-A490D103BCCB}" type="slidenum">
              <a:rPr lang="en-US" smtClean="0"/>
              <a:t>13</a:t>
            </a:fld>
            <a:endParaRPr lang="en-US"/>
          </a:p>
        </p:txBody>
      </p:sp>
      <p:sp>
        <p:nvSpPr>
          <p:cNvPr id="18" name="TextBox 17"/>
          <p:cNvSpPr txBox="1"/>
          <p:nvPr/>
        </p:nvSpPr>
        <p:spPr>
          <a:xfrm>
            <a:off x="-54694" y="5679009"/>
            <a:ext cx="2852205" cy="461665"/>
          </a:xfrm>
          <a:prstGeom prst="rect">
            <a:avLst/>
          </a:prstGeom>
          <a:noFill/>
          <a:ln w="25400" cmpd="sng">
            <a:solidFill>
              <a:srgbClr val="0070C0"/>
            </a:solidFill>
          </a:ln>
        </p:spPr>
        <p:txBody>
          <a:bodyPr wrap="square" rtlCol="0">
            <a:spAutoFit/>
          </a:bodyPr>
          <a:lstStyle/>
          <a:p>
            <a:r>
              <a:rPr lang="en-US" sz="2400" dirty="0"/>
              <a:t>DNR+09 </a:t>
            </a:r>
            <a:r>
              <a:rPr lang="en-US" sz="2400" dirty="0" smtClean="0"/>
              <a:t>, HR10</a:t>
            </a:r>
            <a:r>
              <a:rPr lang="en-US" sz="2400" dirty="0"/>
              <a:t>, RR10</a:t>
            </a:r>
            <a:endParaRPr lang="en-US" dirty="0"/>
          </a:p>
        </p:txBody>
      </p:sp>
    </p:spTree>
    <p:extLst>
      <p:ext uri="{BB962C8B-B14F-4D97-AF65-F5344CB8AC3E}">
        <p14:creationId xmlns:p14="http://schemas.microsoft.com/office/powerpoint/2010/main" val="3275171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Sparse Vector Technique</a:t>
            </a:r>
          </a:p>
        </p:txBody>
      </p:sp>
      <p:sp>
        <p:nvSpPr>
          <p:cNvPr id="3" name="Content Placeholder 2"/>
          <p:cNvSpPr>
            <a:spLocks noGrp="1"/>
          </p:cNvSpPr>
          <p:nvPr>
            <p:ph idx="1"/>
          </p:nvPr>
        </p:nvSpPr>
        <p:spPr>
          <a:xfrm>
            <a:off x="809795" y="1428985"/>
            <a:ext cx="10515600" cy="3166269"/>
          </a:xfrm>
        </p:spPr>
        <p:txBody>
          <a:bodyPr/>
          <a:lstStyle/>
          <a:p>
            <a:r>
              <a:rPr lang="en-US" dirty="0"/>
              <a:t>Input: stream of queries and threshold</a:t>
            </a:r>
          </a:p>
          <a:p>
            <a:r>
              <a:rPr lang="en-US" dirty="0"/>
              <a:t>Output: vector of indicators</a:t>
            </a:r>
          </a:p>
          <a:p>
            <a:r>
              <a:rPr lang="en-US" dirty="0"/>
              <a:t>Key Points</a:t>
            </a:r>
          </a:p>
          <a:p>
            <a:pPr lvl="1"/>
            <a:r>
              <a:rPr lang="en-US" dirty="0"/>
              <a:t>Perturbing threshold</a:t>
            </a:r>
          </a:p>
          <a:p>
            <a:pPr lvl="1"/>
            <a:r>
              <a:rPr lang="en-US" dirty="0"/>
              <a:t>Expect predominant majority of queries are below threshold</a:t>
            </a:r>
          </a:p>
          <a:p>
            <a:pPr lvl="1"/>
            <a:r>
              <a:rPr lang="en-US" dirty="0"/>
              <a:t>Only outputting “PASS” consumes privacy budget</a:t>
            </a:r>
          </a:p>
          <a:p>
            <a:pPr lvl="1"/>
            <a:r>
              <a:rPr lang="en-US" dirty="0"/>
              <a:t>Keep answering queries until outputting c “</a:t>
            </a:r>
            <a:r>
              <a:rPr lang="en-US" dirty="0" err="1"/>
              <a:t>PASS”es</a:t>
            </a:r>
            <a:endParaRPr lang="en-US" dirty="0"/>
          </a:p>
        </p:txBody>
      </p:sp>
      <p:cxnSp>
        <p:nvCxnSpPr>
          <p:cNvPr id="13" name="Straight Arrow Connector 12"/>
          <p:cNvCxnSpPr/>
          <p:nvPr/>
        </p:nvCxnSpPr>
        <p:spPr>
          <a:xfrm>
            <a:off x="142601" y="5485621"/>
            <a:ext cx="12049399" cy="911"/>
          </a:xfrm>
          <a:prstGeom prst="straightConnector1">
            <a:avLst/>
          </a:prstGeom>
          <a:ln w="76200">
            <a:tailEnd type="arrow"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9072" y="4832356"/>
            <a:ext cx="2148898" cy="446276"/>
          </a:xfrm>
          <a:prstGeom prst="rect">
            <a:avLst/>
          </a:prstGeom>
          <a:noFill/>
          <a:ln w="25400" cmpd="sng">
            <a:solidFill>
              <a:srgbClr val="FF0000"/>
            </a:solidFill>
          </a:ln>
        </p:spPr>
        <p:txBody>
          <a:bodyPr wrap="square" rtlCol="0">
            <a:spAutoFit/>
          </a:bodyPr>
          <a:lstStyle/>
          <a:p>
            <a:r>
              <a:rPr lang="en-US" sz="2300" dirty="0"/>
              <a:t>HD data </a:t>
            </a:r>
            <a:r>
              <a:rPr lang="en-US" dirty="0"/>
              <a:t>[CXZX15]</a:t>
            </a:r>
          </a:p>
        </p:txBody>
      </p:sp>
      <p:sp>
        <p:nvSpPr>
          <p:cNvPr id="15" name="TextBox 14"/>
          <p:cNvSpPr txBox="1"/>
          <p:nvPr/>
        </p:nvSpPr>
        <p:spPr>
          <a:xfrm>
            <a:off x="5749085" y="4821708"/>
            <a:ext cx="1322820" cy="446276"/>
          </a:xfrm>
          <a:prstGeom prst="rect">
            <a:avLst/>
          </a:prstGeom>
          <a:noFill/>
          <a:ln w="25400" cmpd="sng">
            <a:solidFill>
              <a:srgbClr val="FF0000"/>
            </a:solidFill>
          </a:ln>
        </p:spPr>
        <p:txBody>
          <a:bodyPr wrap="square" rtlCol="0">
            <a:spAutoFit/>
          </a:bodyPr>
          <a:lstStyle/>
          <a:p>
            <a:r>
              <a:rPr lang="en-US" sz="2300" dirty="0"/>
              <a:t>FIM </a:t>
            </a:r>
            <a:r>
              <a:rPr lang="en-US" dirty="0"/>
              <a:t>[LC14]</a:t>
            </a:r>
          </a:p>
        </p:txBody>
      </p:sp>
      <p:sp>
        <p:nvSpPr>
          <p:cNvPr id="16" name="TextBox 15"/>
          <p:cNvSpPr txBox="1"/>
          <p:nvPr/>
        </p:nvSpPr>
        <p:spPr>
          <a:xfrm>
            <a:off x="8859072" y="5667399"/>
            <a:ext cx="2570929" cy="446276"/>
          </a:xfrm>
          <a:prstGeom prst="rect">
            <a:avLst/>
          </a:prstGeom>
          <a:noFill/>
          <a:ln w="25400" cmpd="sng">
            <a:solidFill>
              <a:schemeClr val="accent1">
                <a:lumMod val="75000"/>
              </a:schemeClr>
            </a:solidFill>
          </a:ln>
        </p:spPr>
        <p:txBody>
          <a:bodyPr wrap="square" rtlCol="0">
            <a:spAutoFit/>
          </a:bodyPr>
          <a:lstStyle/>
          <a:p>
            <a:r>
              <a:rPr lang="en-US" sz="2300" dirty="0"/>
              <a:t>Deep Learning </a:t>
            </a:r>
            <a:r>
              <a:rPr lang="en-US" dirty="0"/>
              <a:t>[SS15]</a:t>
            </a:r>
          </a:p>
        </p:txBody>
      </p:sp>
      <p:sp>
        <p:nvSpPr>
          <p:cNvPr id="17" name="TextBox 16"/>
          <p:cNvSpPr txBox="1"/>
          <p:nvPr/>
        </p:nvSpPr>
        <p:spPr>
          <a:xfrm>
            <a:off x="5399725" y="5683409"/>
            <a:ext cx="2658560" cy="446276"/>
          </a:xfrm>
          <a:prstGeom prst="rect">
            <a:avLst/>
          </a:prstGeom>
          <a:noFill/>
          <a:ln w="25400" cmpd="sng">
            <a:solidFill>
              <a:srgbClr val="FF0000"/>
            </a:solidFill>
          </a:ln>
        </p:spPr>
        <p:txBody>
          <a:bodyPr wrap="square" rtlCol="0">
            <a:spAutoFit/>
          </a:bodyPr>
          <a:lstStyle/>
          <a:p>
            <a:r>
              <a:rPr lang="en-US" sz="2300" dirty="0"/>
              <a:t>Classification </a:t>
            </a:r>
            <a:r>
              <a:rPr lang="en-US" dirty="0"/>
              <a:t>[SCM14]</a:t>
            </a:r>
          </a:p>
        </p:txBody>
      </p:sp>
      <p:sp>
        <p:nvSpPr>
          <p:cNvPr id="19" name="TextBox 18"/>
          <p:cNvSpPr txBox="1"/>
          <p:nvPr/>
        </p:nvSpPr>
        <p:spPr>
          <a:xfrm>
            <a:off x="233165" y="4832356"/>
            <a:ext cx="2827536" cy="446276"/>
          </a:xfrm>
          <a:prstGeom prst="rect">
            <a:avLst/>
          </a:prstGeom>
          <a:noFill/>
          <a:ln w="25400" cmpd="sng">
            <a:solidFill>
              <a:srgbClr val="0070C0"/>
            </a:solidFill>
          </a:ln>
        </p:spPr>
        <p:txBody>
          <a:bodyPr wrap="square" rtlCol="0">
            <a:spAutoFit/>
          </a:bodyPr>
          <a:lstStyle/>
          <a:p>
            <a:r>
              <a:rPr lang="en-US" sz="2300" dirty="0"/>
              <a:t>Lecture Notes </a:t>
            </a:r>
            <a:r>
              <a:rPr lang="en-US" dirty="0"/>
              <a:t>[Roth11]</a:t>
            </a:r>
          </a:p>
        </p:txBody>
      </p:sp>
      <p:sp>
        <p:nvSpPr>
          <p:cNvPr id="20" name="TextBox 19"/>
          <p:cNvSpPr txBox="1"/>
          <p:nvPr/>
        </p:nvSpPr>
        <p:spPr>
          <a:xfrm>
            <a:off x="3068440" y="5659114"/>
            <a:ext cx="1869503" cy="446276"/>
          </a:xfrm>
          <a:prstGeom prst="rect">
            <a:avLst/>
          </a:prstGeom>
          <a:noFill/>
          <a:ln w="25400" cmpd="sng">
            <a:solidFill>
              <a:srgbClr val="0070C0"/>
            </a:solidFill>
          </a:ln>
        </p:spPr>
        <p:txBody>
          <a:bodyPr wrap="square" rtlCol="0">
            <a:spAutoFit/>
          </a:bodyPr>
          <a:lstStyle/>
          <a:p>
            <a:r>
              <a:rPr lang="en-US" sz="2300" dirty="0" err="1"/>
              <a:t>DPBook</a:t>
            </a:r>
            <a:r>
              <a:rPr lang="en-US" sz="2300" dirty="0"/>
              <a:t> </a:t>
            </a:r>
            <a:r>
              <a:rPr lang="en-US" dirty="0"/>
              <a:t>[DR13]</a:t>
            </a:r>
          </a:p>
        </p:txBody>
      </p:sp>
      <p:sp>
        <p:nvSpPr>
          <p:cNvPr id="12" name="TextBox 11"/>
          <p:cNvSpPr txBox="1"/>
          <p:nvPr/>
        </p:nvSpPr>
        <p:spPr>
          <a:xfrm>
            <a:off x="8859072" y="4239554"/>
            <a:ext cx="2148898" cy="369332"/>
          </a:xfrm>
          <a:prstGeom prst="rect">
            <a:avLst/>
          </a:prstGeom>
          <a:noFill/>
          <a:ln w="76200" cmpd="sng">
            <a:solidFill>
              <a:srgbClr val="7030A0"/>
            </a:solidFill>
          </a:ln>
        </p:spPr>
        <p:txBody>
          <a:bodyPr wrap="square" rtlCol="0">
            <a:spAutoFit/>
          </a:bodyPr>
          <a:lstStyle/>
          <a:p>
            <a:r>
              <a:rPr lang="en-US" dirty="0"/>
              <a:t>[CM15], [ZXX15]</a:t>
            </a:r>
          </a:p>
        </p:txBody>
      </p:sp>
      <p:sp>
        <p:nvSpPr>
          <p:cNvPr id="18" name="TextBox 17"/>
          <p:cNvSpPr txBox="1"/>
          <p:nvPr/>
        </p:nvSpPr>
        <p:spPr>
          <a:xfrm>
            <a:off x="233165" y="4832356"/>
            <a:ext cx="2827536" cy="446276"/>
          </a:xfrm>
          <a:prstGeom prst="rect">
            <a:avLst/>
          </a:prstGeom>
          <a:noFill/>
          <a:ln w="25400" cmpd="sng">
            <a:solidFill>
              <a:srgbClr val="FF0000"/>
            </a:solidFill>
          </a:ln>
        </p:spPr>
        <p:txBody>
          <a:bodyPr wrap="square" rtlCol="0">
            <a:spAutoFit/>
          </a:bodyPr>
          <a:lstStyle/>
          <a:p>
            <a:r>
              <a:rPr lang="en-US" sz="2300" dirty="0"/>
              <a:t>Lecture Notes </a:t>
            </a:r>
            <a:r>
              <a:rPr lang="en-US" dirty="0"/>
              <a:t>[Roth11]</a:t>
            </a:r>
          </a:p>
        </p:txBody>
      </p:sp>
      <p:sp>
        <p:nvSpPr>
          <p:cNvPr id="4" name="Slide Number Placeholder 3"/>
          <p:cNvSpPr>
            <a:spLocks noGrp="1"/>
          </p:cNvSpPr>
          <p:nvPr>
            <p:ph type="sldNum" sz="quarter" idx="12"/>
          </p:nvPr>
        </p:nvSpPr>
        <p:spPr/>
        <p:txBody>
          <a:bodyPr/>
          <a:lstStyle/>
          <a:p>
            <a:fld id="{F0792D83-85FB-4FF0-B4B1-A490D103BCCB}" type="slidenum">
              <a:rPr lang="en-US" smtClean="0"/>
              <a:t>14</a:t>
            </a:fld>
            <a:endParaRPr lang="en-US"/>
          </a:p>
        </p:txBody>
      </p:sp>
      <p:sp>
        <p:nvSpPr>
          <p:cNvPr id="21" name="TextBox 20"/>
          <p:cNvSpPr txBox="1"/>
          <p:nvPr/>
        </p:nvSpPr>
        <p:spPr>
          <a:xfrm>
            <a:off x="-37761" y="5611277"/>
            <a:ext cx="2869139" cy="461665"/>
          </a:xfrm>
          <a:prstGeom prst="rect">
            <a:avLst/>
          </a:prstGeom>
          <a:noFill/>
          <a:ln w="25400" cmpd="sng">
            <a:solidFill>
              <a:srgbClr val="FF0000"/>
            </a:solidFill>
          </a:ln>
        </p:spPr>
        <p:txBody>
          <a:bodyPr wrap="square" rtlCol="0">
            <a:spAutoFit/>
          </a:bodyPr>
          <a:lstStyle/>
          <a:p>
            <a:r>
              <a:rPr lang="en-US" sz="2400" dirty="0"/>
              <a:t>DNR+09 , HR10, RR10</a:t>
            </a:r>
            <a:endParaRPr lang="en-US" sz="2800" dirty="0"/>
          </a:p>
        </p:txBody>
      </p:sp>
    </p:spTree>
    <p:extLst>
      <p:ext uri="{BB962C8B-B14F-4D97-AF65-F5344CB8AC3E}">
        <p14:creationId xmlns:p14="http://schemas.microsoft.com/office/powerpoint/2010/main" val="7426820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Contribution</a:t>
            </a:r>
          </a:p>
        </p:txBody>
      </p:sp>
      <p:sp>
        <p:nvSpPr>
          <p:cNvPr id="3" name="Content Placeholder 2"/>
          <p:cNvSpPr>
            <a:spLocks noGrp="1"/>
          </p:cNvSpPr>
          <p:nvPr>
            <p:ph idx="1"/>
          </p:nvPr>
        </p:nvSpPr>
        <p:spPr>
          <a:xfrm>
            <a:off x="838200" y="1825625"/>
            <a:ext cx="10820400" cy="4351338"/>
          </a:xfrm>
        </p:spPr>
        <p:txBody>
          <a:bodyPr/>
          <a:lstStyle/>
          <a:p>
            <a:r>
              <a:rPr lang="en-US" dirty="0"/>
              <a:t>A new version of SVT that provides better utility</a:t>
            </a:r>
          </a:p>
          <a:p>
            <a:pPr lvl="1"/>
            <a:r>
              <a:rPr lang="en-US" dirty="0"/>
              <a:t>Optimized privacy budget allocation</a:t>
            </a:r>
          </a:p>
          <a:p>
            <a:pPr lvl="1"/>
            <a:r>
              <a:rPr lang="en-US" dirty="0"/>
              <a:t>Reduce sensitivity noise scale by half for monotonic queries</a:t>
            </a:r>
          </a:p>
          <a:p>
            <a:pPr lvl="1"/>
            <a:r>
              <a:rPr lang="en-US" dirty="0" err="1"/>
              <a:t>Retraversal</a:t>
            </a:r>
            <a:r>
              <a:rPr lang="en-US" dirty="0"/>
              <a:t> with higher threshold</a:t>
            </a:r>
          </a:p>
          <a:p>
            <a:r>
              <a:rPr lang="en-US" dirty="0"/>
              <a:t>Rigorous proof of SVT’s privacy</a:t>
            </a:r>
          </a:p>
          <a:p>
            <a:pPr lvl="1"/>
            <a:r>
              <a:rPr lang="en-US" dirty="0"/>
              <a:t>Identify misunderstandings that likely caused the different non-private versions</a:t>
            </a:r>
          </a:p>
          <a:p>
            <a:pPr lvl="1"/>
            <a:r>
              <a:rPr lang="en-US" dirty="0"/>
              <a:t>Pointed out the error in the proof of [CM15]</a:t>
            </a:r>
          </a:p>
          <a:p>
            <a:r>
              <a:rPr lang="en-US" dirty="0"/>
              <a:t>In non-interactive setting, SVT can be replaced by EM</a:t>
            </a:r>
          </a:p>
        </p:txBody>
      </p:sp>
      <p:sp>
        <p:nvSpPr>
          <p:cNvPr id="4" name="Slide Number Placeholder 3"/>
          <p:cNvSpPr>
            <a:spLocks noGrp="1"/>
          </p:cNvSpPr>
          <p:nvPr>
            <p:ph type="sldNum" sz="quarter" idx="12"/>
          </p:nvPr>
        </p:nvSpPr>
        <p:spPr/>
        <p:txBody>
          <a:bodyPr/>
          <a:lstStyle/>
          <a:p>
            <a:fld id="{F0792D83-85FB-4FF0-B4B1-A490D103BCCB}" type="slidenum">
              <a:rPr lang="en-US" smtClean="0"/>
              <a:t>15</a:t>
            </a:fld>
            <a:endParaRPr lang="en-US"/>
          </a:p>
        </p:txBody>
      </p:sp>
    </p:spTree>
    <p:extLst>
      <p:ext uri="{BB962C8B-B14F-4D97-AF65-F5344CB8AC3E}">
        <p14:creationId xmlns:p14="http://schemas.microsoft.com/office/powerpoint/2010/main" val="32543859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Proposed Standard SVT (SVT-S)</a:t>
            </a:r>
          </a:p>
        </p:txBody>
      </p:sp>
      <p:pic>
        <p:nvPicPr>
          <p:cNvPr id="12" name="Content Placeholder 11"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8379" y="1276123"/>
            <a:ext cx="4813300" cy="5581877"/>
          </a:xfrm>
        </p:spPr>
      </p:pic>
      <p:grpSp>
        <p:nvGrpSpPr>
          <p:cNvPr id="9" name="Group 8"/>
          <p:cNvGrpSpPr/>
          <p:nvPr/>
        </p:nvGrpSpPr>
        <p:grpSpPr>
          <a:xfrm>
            <a:off x="2365829" y="5384800"/>
            <a:ext cx="9768113" cy="899886"/>
            <a:chOff x="2365829" y="5384800"/>
            <a:chExt cx="9768113" cy="899886"/>
          </a:xfrm>
        </p:grpSpPr>
        <p:sp>
          <p:nvSpPr>
            <p:cNvPr id="8" name="Line Callout 1 7"/>
            <p:cNvSpPr/>
            <p:nvPr/>
          </p:nvSpPr>
          <p:spPr>
            <a:xfrm>
              <a:off x="6516914" y="5762172"/>
              <a:ext cx="5617028" cy="522514"/>
            </a:xfrm>
            <a:prstGeom prst="borderCallout1">
              <a:avLst>
                <a:gd name="adj1" fmla="val 18750"/>
                <a:gd name="adj2" fmla="val -8333"/>
                <a:gd name="adj3" fmla="val 26817"/>
                <a:gd name="adj4" fmla="val -32666"/>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rPr>
                <a:t>Stop after getting c positive answers</a:t>
              </a:r>
            </a:p>
          </p:txBody>
        </p:sp>
        <p:sp>
          <p:nvSpPr>
            <p:cNvPr id="4" name="Rectangle 3"/>
            <p:cNvSpPr/>
            <p:nvPr/>
          </p:nvSpPr>
          <p:spPr>
            <a:xfrm>
              <a:off x="2365829" y="5384800"/>
              <a:ext cx="2220685" cy="769257"/>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1567543" y="1606896"/>
            <a:ext cx="8272235" cy="642818"/>
            <a:chOff x="1567543" y="1606896"/>
            <a:chExt cx="8272235" cy="642818"/>
          </a:xfrm>
        </p:grpSpPr>
        <p:sp>
          <p:nvSpPr>
            <p:cNvPr id="3" name="Line Callout 1 2"/>
            <p:cNvSpPr/>
            <p:nvPr/>
          </p:nvSpPr>
          <p:spPr>
            <a:xfrm>
              <a:off x="6516914" y="1606896"/>
              <a:ext cx="3322864" cy="529997"/>
            </a:xfrm>
            <a:prstGeom prst="borderCallout1">
              <a:avLst>
                <a:gd name="adj1" fmla="val 18750"/>
                <a:gd name="adj2" fmla="val -8333"/>
                <a:gd name="adj3" fmla="val 73915"/>
                <a:gd name="adj4" fmla="val -95047"/>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rPr>
                <a:t>Perturb threshold once</a:t>
              </a:r>
            </a:p>
          </p:txBody>
        </p:sp>
        <p:sp>
          <p:nvSpPr>
            <p:cNvPr id="10" name="Rectangle 9"/>
            <p:cNvSpPr/>
            <p:nvPr/>
          </p:nvSpPr>
          <p:spPr>
            <a:xfrm>
              <a:off x="1567543" y="1690688"/>
              <a:ext cx="1654628" cy="559026"/>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a:off x="2017486" y="2696937"/>
            <a:ext cx="7822292" cy="849312"/>
            <a:chOff x="2017486" y="2696937"/>
            <a:chExt cx="7822292" cy="849312"/>
          </a:xfrm>
        </p:grpSpPr>
        <p:sp>
          <p:nvSpPr>
            <p:cNvPr id="6" name="Line Callout 1 5"/>
            <p:cNvSpPr/>
            <p:nvPr/>
          </p:nvSpPr>
          <p:spPr>
            <a:xfrm>
              <a:off x="6458857" y="2696937"/>
              <a:ext cx="3380921" cy="849312"/>
            </a:xfrm>
            <a:prstGeom prst="borderCallout1">
              <a:avLst>
                <a:gd name="adj1" fmla="val 18750"/>
                <a:gd name="adj2" fmla="val -8333"/>
                <a:gd name="adj3" fmla="val 37306"/>
                <a:gd name="adj4" fmla="val -44868"/>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bg1"/>
                  </a:solidFill>
                </a:rPr>
                <a:t>Perturb each query with noise scaling with c</a:t>
              </a:r>
            </a:p>
          </p:txBody>
        </p:sp>
        <p:sp>
          <p:nvSpPr>
            <p:cNvPr id="13" name="Rectangle 12"/>
            <p:cNvSpPr/>
            <p:nvPr/>
          </p:nvSpPr>
          <p:spPr>
            <a:xfrm>
              <a:off x="2017486" y="2804772"/>
              <a:ext cx="2162629" cy="508000"/>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2394857" y="3607368"/>
            <a:ext cx="8230053" cy="1087612"/>
            <a:chOff x="2394857" y="3607368"/>
            <a:chExt cx="8230053" cy="1087612"/>
          </a:xfrm>
        </p:grpSpPr>
        <p:sp>
          <p:nvSpPr>
            <p:cNvPr id="7" name="Line Callout 1 6"/>
            <p:cNvSpPr/>
            <p:nvPr/>
          </p:nvSpPr>
          <p:spPr>
            <a:xfrm>
              <a:off x="6720568" y="4010651"/>
              <a:ext cx="3904342" cy="684329"/>
            </a:xfrm>
            <a:prstGeom prst="borderCallout1">
              <a:avLst>
                <a:gd name="adj1" fmla="val 18750"/>
                <a:gd name="adj2" fmla="val -8333"/>
                <a:gd name="adj3" fmla="val 21575"/>
                <a:gd name="adj4" fmla="val -12215"/>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solidFill>
                    <a:schemeClr val="tx1"/>
                  </a:solidFill>
                </a:rPr>
                <a:t>Pay extra budget for outputting numeric answers</a:t>
              </a:r>
            </a:p>
          </p:txBody>
        </p:sp>
        <p:sp>
          <p:nvSpPr>
            <p:cNvPr id="15" name="Rectangle 14"/>
            <p:cNvSpPr/>
            <p:nvPr/>
          </p:nvSpPr>
          <p:spPr>
            <a:xfrm>
              <a:off x="2394857" y="3607368"/>
              <a:ext cx="3596822" cy="819488"/>
            </a:xfrm>
            <a:prstGeom prst="rect">
              <a:avLst/>
            </a:prstGeom>
            <a:noFill/>
            <a:ln w="381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lide Number Placeholder 15"/>
          <p:cNvSpPr>
            <a:spLocks noGrp="1"/>
          </p:cNvSpPr>
          <p:nvPr>
            <p:ph type="sldNum" sz="quarter" idx="12"/>
          </p:nvPr>
        </p:nvSpPr>
        <p:spPr/>
        <p:txBody>
          <a:bodyPr/>
          <a:lstStyle/>
          <a:p>
            <a:fld id="{F0792D83-85FB-4FF0-B4B1-A490D103BCCB}" type="slidenum">
              <a:rPr lang="en-US" smtClean="0"/>
              <a:t>16</a:t>
            </a:fld>
            <a:endParaRPr lang="en-US"/>
          </a:p>
        </p:txBody>
      </p:sp>
    </p:spTree>
    <p:extLst>
      <p:ext uri="{BB962C8B-B14F-4D97-AF65-F5344CB8AC3E}">
        <p14:creationId xmlns:p14="http://schemas.microsoft.com/office/powerpoint/2010/main" val="324345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How to ensure DP?  </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p:txBody>
              <a:bodyPr/>
              <a:lstStyle/>
              <a:p>
                <a:r>
                  <a:rPr lang="en-US" altLang="zh-CN" sz="3200" dirty="0"/>
                  <a:t>Perturb the threshold: </a:t>
                </a:r>
                <a:endParaRPr lang="en-US" altLang="zh-CN" sz="3200" dirty="0" smtClean="0"/>
              </a:p>
              <a:p>
                <a:pPr marL="0" indent="0">
                  <a:buNone/>
                </a:pPr>
                <a:r>
                  <a:rPr lang="en-US" altLang="zh-CN" sz="3200" dirty="0" smtClean="0">
                    <a:solidFill>
                      <a:srgbClr val="0070C0"/>
                    </a:solidFill>
                  </a:rPr>
                  <a:t>        mask </a:t>
                </a:r>
                <a:r>
                  <a:rPr lang="en-US" altLang="zh-CN" sz="3200" dirty="0">
                    <a:solidFill>
                      <a:srgbClr val="0070C0"/>
                    </a:solidFill>
                  </a:rPr>
                  <a:t>the difference of negative queries on D and D’, no matter how many negative queries there are. </a:t>
                </a:r>
              </a:p>
              <a:p>
                <a:r>
                  <a:rPr lang="en-US" altLang="zh-CN" sz="3200" dirty="0"/>
                  <a:t>Perturb the query: </a:t>
                </a:r>
                <a:endParaRPr lang="en-US" altLang="zh-CN" sz="3200" dirty="0" smtClean="0"/>
              </a:p>
              <a:p>
                <a:pPr marL="0" indent="0">
                  <a:buNone/>
                </a:pPr>
                <a:r>
                  <a:rPr lang="en-US" altLang="zh-CN" sz="3200" dirty="0" smtClean="0">
                    <a:solidFill>
                      <a:srgbClr val="0070C0"/>
                    </a:solidFill>
                  </a:rPr>
                  <a:t>        bound </a:t>
                </a:r>
                <a:r>
                  <a:rPr lang="en-US" altLang="zh-CN" sz="3200" dirty="0">
                    <a:solidFill>
                      <a:srgbClr val="0070C0"/>
                    </a:solidFill>
                  </a:rPr>
                  <a:t>the probability ratio for positive queries </a:t>
                </a:r>
                <a:endParaRPr lang="en-US" altLang="zh-CN" sz="3200" i="1" dirty="0">
                  <a:solidFill>
                    <a:srgbClr val="0070C0"/>
                  </a:solidFill>
                </a:endParaRPr>
              </a:p>
              <a:p>
                <a:r>
                  <a:rPr lang="en-US" altLang="zh-CN" sz="3200" dirty="0"/>
                  <a:t>Stop after getting target amount of positive answers: </a:t>
                </a:r>
                <a:r>
                  <a:rPr lang="en-US" altLang="zh-CN" sz="3200" dirty="0">
                    <a:solidFill>
                      <a:srgbClr val="0070C0"/>
                    </a:solidFill>
                  </a:rPr>
                  <a:t> </a:t>
                </a:r>
                <a:endParaRPr lang="en-US" altLang="zh-CN" sz="3200" dirty="0" smtClean="0">
                  <a:solidFill>
                    <a:srgbClr val="0070C0"/>
                  </a:solidFill>
                </a:endParaRPr>
              </a:p>
              <a:p>
                <a:pPr marL="0" indent="0">
                  <a:buNone/>
                </a:pPr>
                <a:r>
                  <a:rPr lang="en-US" altLang="zh-CN" sz="3200" dirty="0">
                    <a:solidFill>
                      <a:srgbClr val="0070C0"/>
                    </a:solidFill>
                  </a:rPr>
                  <a:t> </a:t>
                </a:r>
                <a:r>
                  <a:rPr lang="en-US" altLang="zh-CN" sz="3200" dirty="0" smtClean="0">
                    <a:solidFill>
                      <a:srgbClr val="0070C0"/>
                    </a:solidFill>
                  </a:rPr>
                  <a:t>       noise </a:t>
                </a:r>
                <a14:m>
                  <m:oMath xmlns:m="http://schemas.openxmlformats.org/officeDocument/2006/math">
                    <m:r>
                      <a:rPr lang="en-US" altLang="zh-CN" sz="3200" i="1">
                        <a:solidFill>
                          <a:srgbClr val="0070C0"/>
                        </a:solidFill>
                        <a:latin typeface="Cambria Math" panose="02040503050406030204" pitchFamily="18" charset="0"/>
                        <a:ea typeface="Cambria Math" panose="02040503050406030204" pitchFamily="18" charset="0"/>
                      </a:rPr>
                      <m:t>∝</m:t>
                    </m:r>
                  </m:oMath>
                </a14:m>
                <a:r>
                  <a:rPr lang="en-US" altLang="zh-CN" sz="3200" dirty="0">
                    <a:solidFill>
                      <a:srgbClr val="0070C0"/>
                    </a:solidFill>
                  </a:rPr>
                  <a:t> </a:t>
                </a:r>
                <a:r>
                  <a:rPr lang="en-US" altLang="zh-CN" sz="3200" i="1" dirty="0">
                    <a:solidFill>
                      <a:srgbClr val="0070C0"/>
                    </a:solidFill>
                  </a:rPr>
                  <a:t>c</a:t>
                </a:r>
              </a:p>
              <a:p>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blipFill rotWithShape="0">
                <a:blip r:embed="rId3"/>
                <a:stretch>
                  <a:fillRect l="-1507" t="-2941"/>
                </a:stretch>
              </a:blipFill>
            </p:spPr>
            <p:txBody>
              <a:bodyPr/>
              <a:lstStyle/>
              <a:p>
                <a:r>
                  <a:rPr lang="zh-CN" altLang="en-US">
                    <a:noFill/>
                  </a:rPr>
                  <a:t> </a:t>
                </a:r>
              </a:p>
            </p:txBody>
          </p:sp>
        </mc:Fallback>
      </mc:AlternateContent>
      <p:sp>
        <p:nvSpPr>
          <p:cNvPr id="4" name="灯片编号占位符 3"/>
          <p:cNvSpPr>
            <a:spLocks noGrp="1"/>
          </p:cNvSpPr>
          <p:nvPr>
            <p:ph type="sldNum" sz="quarter" idx="12"/>
          </p:nvPr>
        </p:nvSpPr>
        <p:spPr/>
        <p:txBody>
          <a:bodyPr/>
          <a:lstStyle/>
          <a:p>
            <a:fld id="{F0792D83-85FB-4FF0-B4B1-A490D103BCCB}" type="slidenum">
              <a:rPr lang="en-US" smtClean="0"/>
              <a:t>17</a:t>
            </a:fld>
            <a:endParaRPr lang="en-US"/>
          </a:p>
        </p:txBody>
      </p:sp>
    </p:spTree>
    <p:extLst>
      <p:ext uri="{BB962C8B-B14F-4D97-AF65-F5344CB8AC3E}">
        <p14:creationId xmlns:p14="http://schemas.microsoft.com/office/powerpoint/2010/main" val="34857980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676"/>
            <a:ext cx="10515600" cy="1325563"/>
          </a:xfrm>
        </p:spPr>
        <p:txBody>
          <a:bodyPr/>
          <a:lstStyle/>
          <a:p>
            <a:r>
              <a:rPr lang="en-US" dirty="0"/>
              <a:t>How to Prove Privacy?</a:t>
            </a:r>
          </a:p>
        </p:txBody>
      </p:sp>
      <p:sp>
        <p:nvSpPr>
          <p:cNvPr id="4" name="Content Placeholder 3"/>
          <p:cNvSpPr>
            <a:spLocks noGrp="1"/>
          </p:cNvSpPr>
          <p:nvPr>
            <p:ph idx="1"/>
          </p:nvPr>
        </p:nvSpPr>
        <p:spPr>
          <a:xfrm>
            <a:off x="869833" y="1392879"/>
            <a:ext cx="10515600" cy="540204"/>
          </a:xfrm>
        </p:spPr>
        <p:txBody>
          <a:bodyPr/>
          <a:lstStyle/>
          <a:p>
            <a:r>
              <a:rPr lang="en-US" dirty="0"/>
              <a:t>First, analyze the situation that all outputs are </a:t>
            </a:r>
            <a:r>
              <a:rPr lang="en-US" dirty="0">
                <a:solidFill>
                  <a:srgbClr val="FF0000"/>
                </a:solidFill>
              </a:rPr>
              <a:t>negative</a:t>
            </a:r>
            <a:r>
              <a:rPr lang="en-US" dirty="0"/>
              <a:t>. </a:t>
            </a:r>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037" y="1889766"/>
            <a:ext cx="9211961" cy="2200582"/>
          </a:xfrm>
          <a:prstGeom prst="rect">
            <a:avLst/>
          </a:prstGeom>
        </p:spPr>
      </p:pic>
      <p:grpSp>
        <p:nvGrpSpPr>
          <p:cNvPr id="27" name="Group 26"/>
          <p:cNvGrpSpPr/>
          <p:nvPr/>
        </p:nvGrpSpPr>
        <p:grpSpPr>
          <a:xfrm>
            <a:off x="261928" y="3736504"/>
            <a:ext cx="11593336" cy="2900454"/>
            <a:chOff x="261928" y="3736504"/>
            <a:chExt cx="11593336" cy="2900454"/>
          </a:xfrm>
        </p:grpSpPr>
        <p:cxnSp>
          <p:nvCxnSpPr>
            <p:cNvPr id="8" name="Straight Arrow Connector 7"/>
            <p:cNvCxnSpPr/>
            <p:nvPr/>
          </p:nvCxnSpPr>
          <p:spPr>
            <a:xfrm flipV="1">
              <a:off x="341740" y="6145463"/>
              <a:ext cx="4908437" cy="265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41740" y="4246688"/>
              <a:ext cx="0" cy="19253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514512" y="4940300"/>
              <a:ext cx="478871" cy="1212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05655" y="5026901"/>
              <a:ext cx="478871" cy="1120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78441" y="5450964"/>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356641" y="5914414"/>
              <a:ext cx="478871" cy="2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56461" y="6162932"/>
              <a:ext cx="581487" cy="414353"/>
            </a:xfrm>
            <a:prstGeom prst="rect">
              <a:avLst/>
            </a:prstGeom>
            <a:noFill/>
          </p:spPr>
          <p:txBody>
            <a:bodyPr wrap="square" rtlCol="0">
              <a:spAutoFit/>
            </a:bodyPr>
            <a:lstStyle/>
            <a:p>
              <a:r>
                <a:rPr lang="en-US" sz="4000" dirty="0"/>
                <a:t>1</a:t>
              </a:r>
            </a:p>
          </p:txBody>
        </p:sp>
        <p:sp>
          <p:nvSpPr>
            <p:cNvPr id="15" name="TextBox 14"/>
            <p:cNvSpPr txBox="1"/>
            <p:nvPr/>
          </p:nvSpPr>
          <p:spPr>
            <a:xfrm>
              <a:off x="1227752" y="6163679"/>
              <a:ext cx="581487" cy="414353"/>
            </a:xfrm>
            <a:prstGeom prst="rect">
              <a:avLst/>
            </a:prstGeom>
            <a:noFill/>
          </p:spPr>
          <p:txBody>
            <a:bodyPr wrap="square" rtlCol="0">
              <a:spAutoFit/>
            </a:bodyPr>
            <a:lstStyle/>
            <a:p>
              <a:r>
                <a:rPr lang="en-US" sz="4000" dirty="0"/>
                <a:t>2</a:t>
              </a:r>
            </a:p>
          </p:txBody>
        </p:sp>
        <p:sp>
          <p:nvSpPr>
            <p:cNvPr id="16" name="TextBox 15"/>
            <p:cNvSpPr txBox="1"/>
            <p:nvPr/>
          </p:nvSpPr>
          <p:spPr>
            <a:xfrm>
              <a:off x="2050672" y="6177521"/>
              <a:ext cx="581487" cy="414353"/>
            </a:xfrm>
            <a:prstGeom prst="rect">
              <a:avLst/>
            </a:prstGeom>
            <a:noFill/>
          </p:spPr>
          <p:txBody>
            <a:bodyPr wrap="square" rtlCol="0">
              <a:spAutoFit/>
            </a:bodyPr>
            <a:lstStyle/>
            <a:p>
              <a:r>
                <a:rPr lang="en-US" sz="4000" dirty="0"/>
                <a:t>3</a:t>
              </a:r>
            </a:p>
          </p:txBody>
        </p:sp>
        <p:sp>
          <p:nvSpPr>
            <p:cNvPr id="17" name="TextBox 16"/>
            <p:cNvSpPr txBox="1"/>
            <p:nvPr/>
          </p:nvSpPr>
          <p:spPr>
            <a:xfrm>
              <a:off x="2726333" y="6189834"/>
              <a:ext cx="581487" cy="414353"/>
            </a:xfrm>
            <a:prstGeom prst="rect">
              <a:avLst/>
            </a:prstGeom>
            <a:noFill/>
          </p:spPr>
          <p:txBody>
            <a:bodyPr wrap="square" rtlCol="0">
              <a:spAutoFit/>
            </a:bodyPr>
            <a:lstStyle/>
            <a:p>
              <a:r>
                <a:rPr lang="en-US" sz="4000" dirty="0"/>
                <a:t>4</a:t>
              </a:r>
            </a:p>
          </p:txBody>
        </p:sp>
        <p:cxnSp>
          <p:nvCxnSpPr>
            <p:cNvPr id="22" name="Straight Connector 21"/>
            <p:cNvCxnSpPr/>
            <p:nvPr/>
          </p:nvCxnSpPr>
          <p:spPr>
            <a:xfrm>
              <a:off x="261928" y="5208853"/>
              <a:ext cx="4988249" cy="5906"/>
            </a:xfrm>
            <a:prstGeom prst="line">
              <a:avLst/>
            </a:prstGeom>
            <a:ln w="762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483004" y="6126087"/>
              <a:ext cx="581487" cy="414353"/>
            </a:xfrm>
            <a:prstGeom prst="rect">
              <a:avLst/>
            </a:prstGeom>
            <a:noFill/>
          </p:spPr>
          <p:txBody>
            <a:bodyPr wrap="square" rtlCol="0">
              <a:spAutoFit/>
            </a:bodyPr>
            <a:lstStyle/>
            <a:p>
              <a:r>
                <a:rPr lang="en-US" sz="4000" dirty="0"/>
                <a:t>…</a:t>
              </a:r>
            </a:p>
          </p:txBody>
        </p:sp>
        <p:sp>
          <p:nvSpPr>
            <p:cNvPr id="25" name="TextBox 24"/>
            <p:cNvSpPr txBox="1"/>
            <p:nvPr/>
          </p:nvSpPr>
          <p:spPr>
            <a:xfrm>
              <a:off x="4356641" y="6147387"/>
              <a:ext cx="581487" cy="414353"/>
            </a:xfrm>
            <a:prstGeom prst="rect">
              <a:avLst/>
            </a:prstGeom>
            <a:noFill/>
          </p:spPr>
          <p:txBody>
            <a:bodyPr wrap="square" rtlCol="0">
              <a:spAutoFit/>
            </a:bodyPr>
            <a:lstStyle/>
            <a:p>
              <a:r>
                <a:rPr lang="en-US" sz="4000" dirty="0"/>
                <a:t>N</a:t>
              </a:r>
            </a:p>
          </p:txBody>
        </p:sp>
        <p:sp>
          <p:nvSpPr>
            <p:cNvPr id="26" name="Rectangle 25"/>
            <p:cNvSpPr/>
            <p:nvPr/>
          </p:nvSpPr>
          <p:spPr>
            <a:xfrm>
              <a:off x="2711983" y="5450964"/>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33"/>
            <p:cNvSpPr/>
            <p:nvPr/>
          </p:nvSpPr>
          <p:spPr>
            <a:xfrm rot="10800000">
              <a:off x="5168054" y="4861987"/>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p:cNvCxnSpPr/>
            <p:nvPr/>
          </p:nvCxnSpPr>
          <p:spPr>
            <a:xfrm>
              <a:off x="301834" y="4806579"/>
              <a:ext cx="4785863" cy="9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4647384" y="4232199"/>
                  <a:ext cx="1273647"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𝑇</m:t>
                        </m:r>
                        <m:r>
                          <a:rPr lang="en-US" sz="3000" b="0" i="1" smtClean="0">
                            <a:latin typeface="Cambria Math" panose="02040503050406030204" pitchFamily="18" charset="0"/>
                          </a:rPr>
                          <m:t>+</m:t>
                        </m:r>
                        <m:r>
                          <a:rPr lang="en-US" sz="3000" b="0" i="1" smtClean="0">
                            <a:latin typeface="Cambria Math" panose="02040503050406030204" pitchFamily="18" charset="0"/>
                          </a:rPr>
                          <m:t>𝑧</m:t>
                        </m:r>
                      </m:oMath>
                    </m:oMathPara>
                  </a14:m>
                  <a:endParaRPr lang="en-US" sz="3000" dirty="0"/>
                </a:p>
              </p:txBody>
            </p:sp>
          </mc:Choice>
          <mc:Fallback xmlns="">
            <p:sp>
              <p:nvSpPr>
                <p:cNvPr id="29" name="TextBox 28"/>
                <p:cNvSpPr txBox="1">
                  <a:spLocks noRot="1" noChangeAspect="1" noMove="1" noResize="1" noEditPoints="1" noAdjustHandles="1" noChangeArrowheads="1" noChangeShapeType="1" noTextEdit="1"/>
                </p:cNvSpPr>
                <p:nvPr/>
              </p:nvSpPr>
              <p:spPr>
                <a:xfrm>
                  <a:off x="4647384" y="4232199"/>
                  <a:ext cx="1273647" cy="553998"/>
                </a:xfrm>
                <a:prstGeom prst="rect">
                  <a:avLst/>
                </a:prstGeom>
                <a:blipFill rotWithShape="0">
                  <a:blip r:embed="rId4"/>
                  <a:stretch>
                    <a:fillRect/>
                  </a:stretch>
                </a:blipFill>
              </p:spPr>
              <p:txBody>
                <a:bodyPr/>
                <a:lstStyle/>
                <a:p>
                  <a:r>
                    <a:rPr lang="en-US">
                      <a:noFill/>
                    </a:rPr>
                    <a:t> </a:t>
                  </a:r>
                </a:p>
              </p:txBody>
            </p:sp>
          </mc:Fallback>
        </mc:AlternateContent>
        <p:cxnSp>
          <p:nvCxnSpPr>
            <p:cNvPr id="31" name="Straight Arrow Connector 30"/>
            <p:cNvCxnSpPr/>
            <p:nvPr/>
          </p:nvCxnSpPr>
          <p:spPr>
            <a:xfrm flipV="1">
              <a:off x="6440160" y="6178234"/>
              <a:ext cx="4908437" cy="265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6440160" y="4279459"/>
              <a:ext cx="0" cy="19253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6612932" y="4973071"/>
              <a:ext cx="478871" cy="1212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7304075" y="5059672"/>
              <a:ext cx="478871" cy="1120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076861" y="5483735"/>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10455061" y="5947185"/>
              <a:ext cx="478871" cy="2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6654881" y="6195703"/>
              <a:ext cx="581487" cy="414353"/>
            </a:xfrm>
            <a:prstGeom prst="rect">
              <a:avLst/>
            </a:prstGeom>
            <a:noFill/>
          </p:spPr>
          <p:txBody>
            <a:bodyPr wrap="square" rtlCol="0">
              <a:spAutoFit/>
            </a:bodyPr>
            <a:lstStyle/>
            <a:p>
              <a:r>
                <a:rPr lang="en-US" sz="4000" dirty="0"/>
                <a:t>1</a:t>
              </a:r>
            </a:p>
          </p:txBody>
        </p:sp>
        <p:sp>
          <p:nvSpPr>
            <p:cNvPr id="41" name="TextBox 40"/>
            <p:cNvSpPr txBox="1"/>
            <p:nvPr/>
          </p:nvSpPr>
          <p:spPr>
            <a:xfrm>
              <a:off x="7326172" y="6196450"/>
              <a:ext cx="581487" cy="414353"/>
            </a:xfrm>
            <a:prstGeom prst="rect">
              <a:avLst/>
            </a:prstGeom>
            <a:noFill/>
          </p:spPr>
          <p:txBody>
            <a:bodyPr wrap="square" rtlCol="0">
              <a:spAutoFit/>
            </a:bodyPr>
            <a:lstStyle/>
            <a:p>
              <a:r>
                <a:rPr lang="en-US" sz="4000" dirty="0"/>
                <a:t>2</a:t>
              </a:r>
            </a:p>
          </p:txBody>
        </p:sp>
        <p:sp>
          <p:nvSpPr>
            <p:cNvPr id="42" name="TextBox 41"/>
            <p:cNvSpPr txBox="1"/>
            <p:nvPr/>
          </p:nvSpPr>
          <p:spPr>
            <a:xfrm>
              <a:off x="8149092" y="6210292"/>
              <a:ext cx="581487" cy="414353"/>
            </a:xfrm>
            <a:prstGeom prst="rect">
              <a:avLst/>
            </a:prstGeom>
            <a:noFill/>
          </p:spPr>
          <p:txBody>
            <a:bodyPr wrap="square" rtlCol="0">
              <a:spAutoFit/>
            </a:bodyPr>
            <a:lstStyle/>
            <a:p>
              <a:r>
                <a:rPr lang="en-US" sz="4000" dirty="0"/>
                <a:t>3</a:t>
              </a:r>
            </a:p>
          </p:txBody>
        </p:sp>
        <p:sp>
          <p:nvSpPr>
            <p:cNvPr id="43" name="TextBox 42"/>
            <p:cNvSpPr txBox="1"/>
            <p:nvPr/>
          </p:nvSpPr>
          <p:spPr>
            <a:xfrm>
              <a:off x="8824753" y="6222605"/>
              <a:ext cx="581487" cy="414353"/>
            </a:xfrm>
            <a:prstGeom prst="rect">
              <a:avLst/>
            </a:prstGeom>
            <a:noFill/>
          </p:spPr>
          <p:txBody>
            <a:bodyPr wrap="square" rtlCol="0">
              <a:spAutoFit/>
            </a:bodyPr>
            <a:lstStyle/>
            <a:p>
              <a:r>
                <a:rPr lang="en-US" sz="4000" dirty="0"/>
                <a:t>4</a:t>
              </a:r>
            </a:p>
          </p:txBody>
        </p:sp>
        <p:cxnSp>
          <p:nvCxnSpPr>
            <p:cNvPr id="44" name="Straight Connector 43"/>
            <p:cNvCxnSpPr/>
            <p:nvPr/>
          </p:nvCxnSpPr>
          <p:spPr>
            <a:xfrm>
              <a:off x="6360348" y="5241624"/>
              <a:ext cx="4988249" cy="5906"/>
            </a:xfrm>
            <a:prstGeom prst="line">
              <a:avLst/>
            </a:prstGeom>
            <a:ln w="762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581424" y="6158858"/>
              <a:ext cx="581487" cy="414353"/>
            </a:xfrm>
            <a:prstGeom prst="rect">
              <a:avLst/>
            </a:prstGeom>
            <a:noFill/>
          </p:spPr>
          <p:txBody>
            <a:bodyPr wrap="square" rtlCol="0">
              <a:spAutoFit/>
            </a:bodyPr>
            <a:lstStyle/>
            <a:p>
              <a:r>
                <a:rPr lang="en-US" sz="4000" dirty="0"/>
                <a:t>…</a:t>
              </a:r>
            </a:p>
          </p:txBody>
        </p:sp>
        <p:sp>
          <p:nvSpPr>
            <p:cNvPr id="46" name="TextBox 45"/>
            <p:cNvSpPr txBox="1"/>
            <p:nvPr/>
          </p:nvSpPr>
          <p:spPr>
            <a:xfrm>
              <a:off x="10455061" y="6180158"/>
              <a:ext cx="581487" cy="414353"/>
            </a:xfrm>
            <a:prstGeom prst="rect">
              <a:avLst/>
            </a:prstGeom>
            <a:noFill/>
          </p:spPr>
          <p:txBody>
            <a:bodyPr wrap="square" rtlCol="0">
              <a:spAutoFit/>
            </a:bodyPr>
            <a:lstStyle/>
            <a:p>
              <a:r>
                <a:rPr lang="en-US" sz="4000" dirty="0"/>
                <a:t>N</a:t>
              </a:r>
            </a:p>
          </p:txBody>
        </p:sp>
        <p:sp>
          <p:nvSpPr>
            <p:cNvPr id="47" name="Rectangle 46"/>
            <p:cNvSpPr/>
            <p:nvPr/>
          </p:nvSpPr>
          <p:spPr>
            <a:xfrm>
              <a:off x="8810403" y="5483735"/>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p:cNvSpPr/>
            <p:nvPr/>
          </p:nvSpPr>
          <p:spPr>
            <a:xfrm rot="10800000">
              <a:off x="11266474" y="4894758"/>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p:cNvCxnSpPr/>
            <p:nvPr/>
          </p:nvCxnSpPr>
          <p:spPr>
            <a:xfrm>
              <a:off x="6395978" y="4583373"/>
              <a:ext cx="4785863" cy="9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p:cNvSpPr txBox="1"/>
                <p:nvPr/>
              </p:nvSpPr>
              <p:spPr>
                <a:xfrm>
                  <a:off x="9843331" y="3910851"/>
                  <a:ext cx="19736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𝑇</m:t>
                        </m:r>
                        <m:r>
                          <a:rPr lang="en-US" sz="3000" b="0" i="1" smtClean="0">
                            <a:latin typeface="Cambria Math" panose="02040503050406030204" pitchFamily="18" charset="0"/>
                          </a:rPr>
                          <m:t>+</m:t>
                        </m:r>
                        <m:r>
                          <a:rPr lang="en-US" sz="3000" b="0" i="1" smtClean="0">
                            <a:latin typeface="Cambria Math" panose="02040503050406030204" pitchFamily="18" charset="0"/>
                          </a:rPr>
                          <m:t>𝑧</m:t>
                        </m:r>
                        <m:r>
                          <a:rPr lang="en-US" sz="3000" b="0" i="1" smtClean="0">
                            <a:latin typeface="Cambria Math" panose="02040503050406030204" pitchFamily="18" charset="0"/>
                          </a:rPr>
                          <m:t>+ </m:t>
                        </m:r>
                        <m:r>
                          <m:rPr>
                            <m:sty m:val="p"/>
                          </m:rPr>
                          <a:rPr lang="el-GR" sz="3000" b="0" i="1" smtClean="0">
                            <a:latin typeface="Cambria Math" panose="02040503050406030204" pitchFamily="18" charset="0"/>
                            <a:ea typeface="Cambria Math" panose="02040503050406030204" pitchFamily="18" charset="0"/>
                          </a:rPr>
                          <m:t>Δ</m:t>
                        </m:r>
                      </m:oMath>
                    </m:oMathPara>
                  </a14:m>
                  <a:endParaRPr lang="en-US" sz="3000" dirty="0"/>
                </a:p>
              </p:txBody>
            </p:sp>
          </mc:Choice>
          <mc:Fallback xmlns="">
            <p:sp>
              <p:nvSpPr>
                <p:cNvPr id="50" name="TextBox 49"/>
                <p:cNvSpPr txBox="1">
                  <a:spLocks noRot="1" noChangeAspect="1" noMove="1" noResize="1" noEditPoints="1" noAdjustHandles="1" noChangeArrowheads="1" noChangeShapeType="1" noTextEdit="1"/>
                </p:cNvSpPr>
                <p:nvPr/>
              </p:nvSpPr>
              <p:spPr>
                <a:xfrm>
                  <a:off x="9843331" y="3910851"/>
                  <a:ext cx="1973603" cy="553998"/>
                </a:xfrm>
                <a:prstGeom prst="rect">
                  <a:avLst/>
                </a:prstGeom>
                <a:blipFill rotWithShape="0">
                  <a:blip r:embed="rId5"/>
                  <a:stretch>
                    <a:fillRect/>
                  </a:stretch>
                </a:blipFill>
              </p:spPr>
              <p:txBody>
                <a:bodyPr/>
                <a:lstStyle/>
                <a:p>
                  <a:r>
                    <a:rPr lang="en-US">
                      <a:noFill/>
                    </a:rPr>
                    <a:t> </a:t>
                  </a:r>
                </a:p>
              </p:txBody>
            </p:sp>
          </mc:Fallback>
        </mc:AlternateContent>
        <p:sp>
          <p:nvSpPr>
            <p:cNvPr id="51" name="TextBox 50"/>
            <p:cNvSpPr txBox="1"/>
            <p:nvPr/>
          </p:nvSpPr>
          <p:spPr>
            <a:xfrm>
              <a:off x="1103039" y="3736504"/>
              <a:ext cx="581487" cy="707886"/>
            </a:xfrm>
            <a:prstGeom prst="rect">
              <a:avLst/>
            </a:prstGeom>
            <a:noFill/>
          </p:spPr>
          <p:txBody>
            <a:bodyPr wrap="square" rtlCol="0">
              <a:spAutoFit/>
            </a:bodyPr>
            <a:lstStyle/>
            <a:p>
              <a:r>
                <a:rPr lang="en-US" sz="4000" i="1" dirty="0"/>
                <a:t>D</a:t>
              </a:r>
            </a:p>
          </p:txBody>
        </p:sp>
        <p:sp>
          <p:nvSpPr>
            <p:cNvPr id="52" name="TextBox 51"/>
            <p:cNvSpPr txBox="1"/>
            <p:nvPr/>
          </p:nvSpPr>
          <p:spPr>
            <a:xfrm>
              <a:off x="7429305" y="3801020"/>
              <a:ext cx="719787" cy="707886"/>
            </a:xfrm>
            <a:prstGeom prst="rect">
              <a:avLst/>
            </a:prstGeom>
            <a:noFill/>
          </p:spPr>
          <p:txBody>
            <a:bodyPr wrap="square" rtlCol="0">
              <a:spAutoFit/>
            </a:bodyPr>
            <a:lstStyle/>
            <a:p>
              <a:r>
                <a:rPr lang="en-US" sz="4000" i="1" dirty="0"/>
                <a:t>D’</a:t>
              </a:r>
            </a:p>
          </p:txBody>
        </p:sp>
        <p:cxnSp>
          <p:nvCxnSpPr>
            <p:cNvPr id="21" name="Straight Connector 20"/>
            <p:cNvCxnSpPr/>
            <p:nvPr/>
          </p:nvCxnSpPr>
          <p:spPr>
            <a:xfrm>
              <a:off x="5921031" y="4090348"/>
              <a:ext cx="0" cy="254661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F0792D83-85FB-4FF0-B4B1-A490D103BCCB}" type="slidenum">
              <a:rPr lang="en-US" smtClean="0"/>
              <a:t>18</a:t>
            </a:fld>
            <a:endParaRPr lang="en-US"/>
          </a:p>
        </p:txBody>
      </p:sp>
    </p:spTree>
    <p:extLst>
      <p:ext uri="{BB962C8B-B14F-4D97-AF65-F5344CB8AC3E}">
        <p14:creationId xmlns:p14="http://schemas.microsoft.com/office/powerpoint/2010/main" val="6991012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8631" y="59148"/>
            <a:ext cx="10515600" cy="1325563"/>
          </a:xfrm>
        </p:spPr>
        <p:txBody>
          <a:bodyPr/>
          <a:lstStyle/>
          <a:p>
            <a:r>
              <a:rPr lang="en-US" dirty="0"/>
              <a:t>How to Prove Privacy?</a:t>
            </a:r>
          </a:p>
        </p:txBody>
      </p:sp>
      <p:sp>
        <p:nvSpPr>
          <p:cNvPr id="4" name="Content Placeholder 3"/>
          <p:cNvSpPr>
            <a:spLocks noGrp="1"/>
          </p:cNvSpPr>
          <p:nvPr>
            <p:ph idx="1"/>
          </p:nvPr>
        </p:nvSpPr>
        <p:spPr>
          <a:xfrm>
            <a:off x="847204" y="1484282"/>
            <a:ext cx="10515600" cy="540204"/>
          </a:xfrm>
        </p:spPr>
        <p:txBody>
          <a:bodyPr/>
          <a:lstStyle/>
          <a:p>
            <a:r>
              <a:rPr lang="en-US" dirty="0"/>
              <a:t>Second, analyze the situation that all outputs are </a:t>
            </a:r>
            <a:r>
              <a:rPr lang="en-US" dirty="0">
                <a:solidFill>
                  <a:srgbClr val="FF0000"/>
                </a:solidFill>
              </a:rPr>
              <a:t>positive</a:t>
            </a:r>
            <a:r>
              <a:rPr lang="en-US" dirty="0"/>
              <a:t>. </a:t>
            </a:r>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9414" y="1879422"/>
            <a:ext cx="9574859" cy="2312530"/>
          </a:xfrm>
          <a:prstGeom prst="rect">
            <a:avLst/>
          </a:prstGeom>
        </p:spPr>
      </p:pic>
      <p:cxnSp>
        <p:nvCxnSpPr>
          <p:cNvPr id="29" name="Straight Arrow Connector 28"/>
          <p:cNvCxnSpPr/>
          <p:nvPr/>
        </p:nvCxnSpPr>
        <p:spPr>
          <a:xfrm flipV="1">
            <a:off x="341740" y="6145463"/>
            <a:ext cx="4908437" cy="265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V="1">
            <a:off x="341740" y="4246688"/>
            <a:ext cx="0" cy="19253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14512" y="4940300"/>
            <a:ext cx="478871" cy="1212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1205655" y="5026901"/>
            <a:ext cx="478871" cy="1120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978441" y="5450964"/>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4356641" y="5914414"/>
            <a:ext cx="478871" cy="2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556461" y="6162932"/>
            <a:ext cx="581487" cy="414353"/>
          </a:xfrm>
          <a:prstGeom prst="rect">
            <a:avLst/>
          </a:prstGeom>
          <a:noFill/>
        </p:spPr>
        <p:txBody>
          <a:bodyPr wrap="square" rtlCol="0">
            <a:spAutoFit/>
          </a:bodyPr>
          <a:lstStyle/>
          <a:p>
            <a:r>
              <a:rPr lang="en-US" sz="4000" dirty="0"/>
              <a:t>1</a:t>
            </a:r>
          </a:p>
        </p:txBody>
      </p:sp>
      <p:sp>
        <p:nvSpPr>
          <p:cNvPr id="38" name="TextBox 37"/>
          <p:cNvSpPr txBox="1"/>
          <p:nvPr/>
        </p:nvSpPr>
        <p:spPr>
          <a:xfrm>
            <a:off x="1227752" y="6163679"/>
            <a:ext cx="581487" cy="414353"/>
          </a:xfrm>
          <a:prstGeom prst="rect">
            <a:avLst/>
          </a:prstGeom>
          <a:noFill/>
        </p:spPr>
        <p:txBody>
          <a:bodyPr wrap="square" rtlCol="0">
            <a:spAutoFit/>
          </a:bodyPr>
          <a:lstStyle/>
          <a:p>
            <a:r>
              <a:rPr lang="en-US" sz="4000" dirty="0"/>
              <a:t>2</a:t>
            </a:r>
          </a:p>
        </p:txBody>
      </p:sp>
      <p:sp>
        <p:nvSpPr>
          <p:cNvPr id="39" name="TextBox 38"/>
          <p:cNvSpPr txBox="1"/>
          <p:nvPr/>
        </p:nvSpPr>
        <p:spPr>
          <a:xfrm>
            <a:off x="2050672" y="6177521"/>
            <a:ext cx="581487" cy="414353"/>
          </a:xfrm>
          <a:prstGeom prst="rect">
            <a:avLst/>
          </a:prstGeom>
          <a:noFill/>
        </p:spPr>
        <p:txBody>
          <a:bodyPr wrap="square" rtlCol="0">
            <a:spAutoFit/>
          </a:bodyPr>
          <a:lstStyle/>
          <a:p>
            <a:r>
              <a:rPr lang="en-US" sz="4000" dirty="0"/>
              <a:t>3</a:t>
            </a:r>
          </a:p>
        </p:txBody>
      </p:sp>
      <p:sp>
        <p:nvSpPr>
          <p:cNvPr id="40" name="TextBox 39"/>
          <p:cNvSpPr txBox="1"/>
          <p:nvPr/>
        </p:nvSpPr>
        <p:spPr>
          <a:xfrm>
            <a:off x="2726333" y="6189834"/>
            <a:ext cx="581487" cy="414353"/>
          </a:xfrm>
          <a:prstGeom prst="rect">
            <a:avLst/>
          </a:prstGeom>
          <a:noFill/>
        </p:spPr>
        <p:txBody>
          <a:bodyPr wrap="square" rtlCol="0">
            <a:spAutoFit/>
          </a:bodyPr>
          <a:lstStyle/>
          <a:p>
            <a:r>
              <a:rPr lang="en-US" sz="4000" dirty="0"/>
              <a:t>4</a:t>
            </a:r>
          </a:p>
        </p:txBody>
      </p:sp>
      <p:cxnSp>
        <p:nvCxnSpPr>
          <p:cNvPr id="41" name="Straight Connector 40"/>
          <p:cNvCxnSpPr/>
          <p:nvPr/>
        </p:nvCxnSpPr>
        <p:spPr>
          <a:xfrm>
            <a:off x="261928" y="5208853"/>
            <a:ext cx="4988249" cy="5906"/>
          </a:xfrm>
          <a:prstGeom prst="line">
            <a:avLst/>
          </a:prstGeom>
          <a:ln w="762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3483004" y="6126087"/>
            <a:ext cx="581487" cy="414353"/>
          </a:xfrm>
          <a:prstGeom prst="rect">
            <a:avLst/>
          </a:prstGeom>
          <a:noFill/>
        </p:spPr>
        <p:txBody>
          <a:bodyPr wrap="square" rtlCol="0">
            <a:spAutoFit/>
          </a:bodyPr>
          <a:lstStyle/>
          <a:p>
            <a:r>
              <a:rPr lang="en-US" sz="4000" dirty="0"/>
              <a:t>…</a:t>
            </a:r>
          </a:p>
        </p:txBody>
      </p:sp>
      <p:sp>
        <p:nvSpPr>
          <p:cNvPr id="43" name="TextBox 42"/>
          <p:cNvSpPr txBox="1"/>
          <p:nvPr/>
        </p:nvSpPr>
        <p:spPr>
          <a:xfrm>
            <a:off x="4356641" y="6147387"/>
            <a:ext cx="581487" cy="414353"/>
          </a:xfrm>
          <a:prstGeom prst="rect">
            <a:avLst/>
          </a:prstGeom>
          <a:noFill/>
        </p:spPr>
        <p:txBody>
          <a:bodyPr wrap="square" rtlCol="0">
            <a:spAutoFit/>
          </a:bodyPr>
          <a:lstStyle/>
          <a:p>
            <a:r>
              <a:rPr lang="en-US" sz="4000" dirty="0"/>
              <a:t>N</a:t>
            </a:r>
          </a:p>
        </p:txBody>
      </p:sp>
      <p:sp>
        <p:nvSpPr>
          <p:cNvPr id="44" name="Rectangle 43"/>
          <p:cNvSpPr/>
          <p:nvPr/>
        </p:nvSpPr>
        <p:spPr>
          <a:xfrm>
            <a:off x="2711983" y="5450964"/>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Down Arrow 44"/>
          <p:cNvSpPr/>
          <p:nvPr/>
        </p:nvSpPr>
        <p:spPr>
          <a:xfrm>
            <a:off x="5117521" y="5139943"/>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nvCxnSpPr>
        <p:spPr>
          <a:xfrm>
            <a:off x="271254" y="5499138"/>
            <a:ext cx="4785863" cy="9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7" name="TextBox 46"/>
              <p:cNvSpPr txBox="1"/>
              <p:nvPr/>
            </p:nvSpPr>
            <p:spPr>
              <a:xfrm>
                <a:off x="4647384" y="4232199"/>
                <a:ext cx="1273647"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𝑇</m:t>
                      </m:r>
                      <m:r>
                        <a:rPr lang="en-US" sz="3000" b="0" i="1" smtClean="0">
                          <a:latin typeface="Cambria Math" panose="02040503050406030204" pitchFamily="18" charset="0"/>
                        </a:rPr>
                        <m:t>+</m:t>
                      </m:r>
                      <m:r>
                        <a:rPr lang="en-US" sz="3000" b="0" i="1" smtClean="0">
                          <a:latin typeface="Cambria Math" panose="02040503050406030204" pitchFamily="18" charset="0"/>
                        </a:rPr>
                        <m:t>𝑧</m:t>
                      </m:r>
                    </m:oMath>
                  </m:oMathPara>
                </a14:m>
                <a:endParaRPr lang="en-US" sz="3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647384" y="4232199"/>
                <a:ext cx="1273647" cy="553998"/>
              </a:xfrm>
              <a:prstGeom prst="rect">
                <a:avLst/>
              </a:prstGeom>
              <a:blipFill rotWithShape="0">
                <a:blip r:embed="rId4"/>
                <a:stretch>
                  <a:fillRect/>
                </a:stretch>
              </a:blipFill>
            </p:spPr>
            <p:txBody>
              <a:bodyPr/>
              <a:lstStyle/>
              <a:p>
                <a:r>
                  <a:rPr lang="en-US">
                    <a:noFill/>
                  </a:rPr>
                  <a:t> </a:t>
                </a:r>
              </a:p>
            </p:txBody>
          </p:sp>
        </mc:Fallback>
      </mc:AlternateContent>
      <p:cxnSp>
        <p:nvCxnSpPr>
          <p:cNvPr id="48" name="Straight Arrow Connector 47"/>
          <p:cNvCxnSpPr/>
          <p:nvPr/>
        </p:nvCxnSpPr>
        <p:spPr>
          <a:xfrm flipV="1">
            <a:off x="6440160" y="6178234"/>
            <a:ext cx="4908437" cy="265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flipV="1">
            <a:off x="6440160" y="4279459"/>
            <a:ext cx="0" cy="19253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6612932" y="4973071"/>
            <a:ext cx="478871" cy="12122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7304075" y="5059672"/>
            <a:ext cx="478871" cy="11204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8076861" y="5483735"/>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455061" y="5947185"/>
            <a:ext cx="478871" cy="21325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654881" y="6195703"/>
            <a:ext cx="581487" cy="414353"/>
          </a:xfrm>
          <a:prstGeom prst="rect">
            <a:avLst/>
          </a:prstGeom>
          <a:noFill/>
        </p:spPr>
        <p:txBody>
          <a:bodyPr wrap="square" rtlCol="0">
            <a:spAutoFit/>
          </a:bodyPr>
          <a:lstStyle/>
          <a:p>
            <a:r>
              <a:rPr lang="en-US" sz="4000" dirty="0"/>
              <a:t>1</a:t>
            </a:r>
          </a:p>
        </p:txBody>
      </p:sp>
      <p:sp>
        <p:nvSpPr>
          <p:cNvPr id="55" name="TextBox 54"/>
          <p:cNvSpPr txBox="1"/>
          <p:nvPr/>
        </p:nvSpPr>
        <p:spPr>
          <a:xfrm>
            <a:off x="7326172" y="6196450"/>
            <a:ext cx="581487" cy="414353"/>
          </a:xfrm>
          <a:prstGeom prst="rect">
            <a:avLst/>
          </a:prstGeom>
          <a:noFill/>
        </p:spPr>
        <p:txBody>
          <a:bodyPr wrap="square" rtlCol="0">
            <a:spAutoFit/>
          </a:bodyPr>
          <a:lstStyle/>
          <a:p>
            <a:r>
              <a:rPr lang="en-US" sz="4000" dirty="0"/>
              <a:t>2</a:t>
            </a:r>
          </a:p>
        </p:txBody>
      </p:sp>
      <p:sp>
        <p:nvSpPr>
          <p:cNvPr id="56" name="TextBox 55"/>
          <p:cNvSpPr txBox="1"/>
          <p:nvPr/>
        </p:nvSpPr>
        <p:spPr>
          <a:xfrm>
            <a:off x="8149092" y="6210292"/>
            <a:ext cx="581487" cy="414353"/>
          </a:xfrm>
          <a:prstGeom prst="rect">
            <a:avLst/>
          </a:prstGeom>
          <a:noFill/>
        </p:spPr>
        <p:txBody>
          <a:bodyPr wrap="square" rtlCol="0">
            <a:spAutoFit/>
          </a:bodyPr>
          <a:lstStyle/>
          <a:p>
            <a:r>
              <a:rPr lang="en-US" sz="4000" dirty="0"/>
              <a:t>3</a:t>
            </a:r>
          </a:p>
        </p:txBody>
      </p:sp>
      <p:sp>
        <p:nvSpPr>
          <p:cNvPr id="57" name="TextBox 56"/>
          <p:cNvSpPr txBox="1"/>
          <p:nvPr/>
        </p:nvSpPr>
        <p:spPr>
          <a:xfrm>
            <a:off x="8824753" y="6222605"/>
            <a:ext cx="581487" cy="414353"/>
          </a:xfrm>
          <a:prstGeom prst="rect">
            <a:avLst/>
          </a:prstGeom>
          <a:noFill/>
        </p:spPr>
        <p:txBody>
          <a:bodyPr wrap="square" rtlCol="0">
            <a:spAutoFit/>
          </a:bodyPr>
          <a:lstStyle/>
          <a:p>
            <a:r>
              <a:rPr lang="en-US" sz="4000" dirty="0"/>
              <a:t>4</a:t>
            </a:r>
          </a:p>
        </p:txBody>
      </p:sp>
      <p:cxnSp>
        <p:nvCxnSpPr>
          <p:cNvPr id="58" name="Straight Connector 57"/>
          <p:cNvCxnSpPr/>
          <p:nvPr/>
        </p:nvCxnSpPr>
        <p:spPr>
          <a:xfrm>
            <a:off x="6360348" y="5241624"/>
            <a:ext cx="4988249" cy="5906"/>
          </a:xfrm>
          <a:prstGeom prst="line">
            <a:avLst/>
          </a:prstGeom>
          <a:ln w="762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9581424" y="6158858"/>
            <a:ext cx="581487" cy="414353"/>
          </a:xfrm>
          <a:prstGeom prst="rect">
            <a:avLst/>
          </a:prstGeom>
          <a:noFill/>
        </p:spPr>
        <p:txBody>
          <a:bodyPr wrap="square" rtlCol="0">
            <a:spAutoFit/>
          </a:bodyPr>
          <a:lstStyle/>
          <a:p>
            <a:r>
              <a:rPr lang="en-US" sz="4000" dirty="0"/>
              <a:t>…</a:t>
            </a:r>
          </a:p>
        </p:txBody>
      </p:sp>
      <p:sp>
        <p:nvSpPr>
          <p:cNvPr id="60" name="TextBox 59"/>
          <p:cNvSpPr txBox="1"/>
          <p:nvPr/>
        </p:nvSpPr>
        <p:spPr>
          <a:xfrm>
            <a:off x="10455061" y="6180158"/>
            <a:ext cx="581487" cy="414353"/>
          </a:xfrm>
          <a:prstGeom prst="rect">
            <a:avLst/>
          </a:prstGeom>
          <a:noFill/>
        </p:spPr>
        <p:txBody>
          <a:bodyPr wrap="square" rtlCol="0">
            <a:spAutoFit/>
          </a:bodyPr>
          <a:lstStyle/>
          <a:p>
            <a:r>
              <a:rPr lang="en-US" sz="4000" dirty="0"/>
              <a:t>N</a:t>
            </a:r>
          </a:p>
        </p:txBody>
      </p:sp>
      <p:sp>
        <p:nvSpPr>
          <p:cNvPr id="61" name="Rectangle 60"/>
          <p:cNvSpPr/>
          <p:nvPr/>
        </p:nvSpPr>
        <p:spPr>
          <a:xfrm>
            <a:off x="8810403" y="5483735"/>
            <a:ext cx="478871" cy="6890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Down Arrow 61"/>
          <p:cNvSpPr/>
          <p:nvPr/>
        </p:nvSpPr>
        <p:spPr>
          <a:xfrm>
            <a:off x="11254379" y="5199548"/>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Connector 62"/>
          <p:cNvCxnSpPr/>
          <p:nvPr/>
        </p:nvCxnSpPr>
        <p:spPr>
          <a:xfrm>
            <a:off x="6377212" y="5800550"/>
            <a:ext cx="4785863" cy="9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4" name="TextBox 63"/>
              <p:cNvSpPr txBox="1"/>
              <p:nvPr/>
            </p:nvSpPr>
            <p:spPr>
              <a:xfrm>
                <a:off x="9581424" y="4268736"/>
                <a:ext cx="19736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𝑇</m:t>
                      </m:r>
                      <m:r>
                        <a:rPr lang="en-US" sz="3000" b="0" i="1" smtClean="0">
                          <a:latin typeface="Cambria Math" panose="02040503050406030204" pitchFamily="18" charset="0"/>
                        </a:rPr>
                        <m:t>+</m:t>
                      </m:r>
                      <m:r>
                        <a:rPr lang="en-US" sz="3000" b="0" i="1" smtClean="0">
                          <a:latin typeface="Cambria Math" panose="02040503050406030204" pitchFamily="18" charset="0"/>
                        </a:rPr>
                        <m:t>𝑧</m:t>
                      </m:r>
                      <m:r>
                        <a:rPr lang="en-US" sz="3000" b="0" i="1" smtClean="0">
                          <a:latin typeface="Cambria Math" panose="02040503050406030204" pitchFamily="18" charset="0"/>
                        </a:rPr>
                        <m:t>− </m:t>
                      </m:r>
                      <m:r>
                        <m:rPr>
                          <m:sty m:val="p"/>
                        </m:rPr>
                        <a:rPr lang="el-GR" sz="3000" b="0" i="1" smtClean="0">
                          <a:latin typeface="Cambria Math" panose="02040503050406030204" pitchFamily="18" charset="0"/>
                          <a:ea typeface="Cambria Math" panose="02040503050406030204" pitchFamily="18" charset="0"/>
                        </a:rPr>
                        <m:t>Δ</m:t>
                      </m:r>
                    </m:oMath>
                  </m:oMathPara>
                </a14:m>
                <a:endParaRPr lang="en-US" sz="3000" dirty="0"/>
              </a:p>
            </p:txBody>
          </p:sp>
        </mc:Choice>
        <mc:Fallback xmlns="">
          <p:sp>
            <p:nvSpPr>
              <p:cNvPr id="64" name="TextBox 63"/>
              <p:cNvSpPr txBox="1">
                <a:spLocks noRot="1" noChangeAspect="1" noMove="1" noResize="1" noEditPoints="1" noAdjustHandles="1" noChangeArrowheads="1" noChangeShapeType="1" noTextEdit="1"/>
              </p:cNvSpPr>
              <p:nvPr/>
            </p:nvSpPr>
            <p:spPr>
              <a:xfrm>
                <a:off x="9581424" y="4268736"/>
                <a:ext cx="1973603" cy="553998"/>
              </a:xfrm>
              <a:prstGeom prst="rect">
                <a:avLst/>
              </a:prstGeom>
              <a:blipFill rotWithShape="0">
                <a:blip r:embed="rId5"/>
                <a:stretch>
                  <a:fillRect/>
                </a:stretch>
              </a:blipFill>
            </p:spPr>
            <p:txBody>
              <a:bodyPr/>
              <a:lstStyle/>
              <a:p>
                <a:r>
                  <a:rPr lang="en-US">
                    <a:noFill/>
                  </a:rPr>
                  <a:t> </a:t>
                </a:r>
              </a:p>
            </p:txBody>
          </p:sp>
        </mc:Fallback>
      </mc:AlternateContent>
      <p:sp>
        <p:nvSpPr>
          <p:cNvPr id="65" name="TextBox 64"/>
          <p:cNvSpPr txBox="1"/>
          <p:nvPr/>
        </p:nvSpPr>
        <p:spPr>
          <a:xfrm>
            <a:off x="1103039" y="3736504"/>
            <a:ext cx="581487" cy="707886"/>
          </a:xfrm>
          <a:prstGeom prst="rect">
            <a:avLst/>
          </a:prstGeom>
          <a:noFill/>
        </p:spPr>
        <p:txBody>
          <a:bodyPr wrap="square" rtlCol="0">
            <a:spAutoFit/>
          </a:bodyPr>
          <a:lstStyle/>
          <a:p>
            <a:r>
              <a:rPr lang="en-US" sz="4000" i="1" dirty="0"/>
              <a:t>D</a:t>
            </a:r>
          </a:p>
        </p:txBody>
      </p:sp>
      <p:sp>
        <p:nvSpPr>
          <p:cNvPr id="66" name="TextBox 65"/>
          <p:cNvSpPr txBox="1"/>
          <p:nvPr/>
        </p:nvSpPr>
        <p:spPr>
          <a:xfrm>
            <a:off x="7429305" y="3801020"/>
            <a:ext cx="719787" cy="707886"/>
          </a:xfrm>
          <a:prstGeom prst="rect">
            <a:avLst/>
          </a:prstGeom>
          <a:noFill/>
        </p:spPr>
        <p:txBody>
          <a:bodyPr wrap="square" rtlCol="0">
            <a:spAutoFit/>
          </a:bodyPr>
          <a:lstStyle/>
          <a:p>
            <a:r>
              <a:rPr lang="en-US" sz="4000" i="1" dirty="0"/>
              <a:t>D’</a:t>
            </a:r>
          </a:p>
        </p:txBody>
      </p:sp>
      <p:cxnSp>
        <p:nvCxnSpPr>
          <p:cNvPr id="67" name="Straight Connector 66"/>
          <p:cNvCxnSpPr/>
          <p:nvPr/>
        </p:nvCxnSpPr>
        <p:spPr>
          <a:xfrm>
            <a:off x="5921031" y="4090348"/>
            <a:ext cx="0" cy="254661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F0792D83-85FB-4FF0-B4B1-A490D103BCCB}" type="slidenum">
              <a:rPr lang="en-US" smtClean="0"/>
              <a:t>19</a:t>
            </a:fld>
            <a:endParaRPr lang="en-US"/>
          </a:p>
        </p:txBody>
      </p:sp>
    </p:spTree>
    <p:extLst>
      <p:ext uri="{BB962C8B-B14F-4D97-AF65-F5344CB8AC3E}">
        <p14:creationId xmlns:p14="http://schemas.microsoft.com/office/powerpoint/2010/main" val="17115448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p:cNvSpPr/>
          <p:nvPr/>
        </p:nvSpPr>
        <p:spPr>
          <a:xfrm>
            <a:off x="9691935" y="2223155"/>
            <a:ext cx="2381693" cy="28106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4" name="Title 3"/>
          <p:cNvSpPr>
            <a:spLocks noGrp="1"/>
          </p:cNvSpPr>
          <p:nvPr>
            <p:ph type="title"/>
          </p:nvPr>
        </p:nvSpPr>
        <p:spPr/>
        <p:txBody>
          <a:bodyPr/>
          <a:lstStyle/>
          <a:p>
            <a:r>
              <a:rPr lang="en-US" dirty="0"/>
              <a:t>Learning from Private Data</a:t>
            </a:r>
          </a:p>
        </p:txBody>
      </p:sp>
      <p:grpSp>
        <p:nvGrpSpPr>
          <p:cNvPr id="20" name="Group 19"/>
          <p:cNvGrpSpPr/>
          <p:nvPr/>
        </p:nvGrpSpPr>
        <p:grpSpPr>
          <a:xfrm>
            <a:off x="1167415" y="2189852"/>
            <a:ext cx="2543452" cy="3181178"/>
            <a:chOff x="1167415" y="1435222"/>
            <a:chExt cx="2543452" cy="3181178"/>
          </a:xfrm>
        </p:grpSpPr>
        <p:sp>
          <p:nvSpPr>
            <p:cNvPr id="5" name="Oval 4"/>
            <p:cNvSpPr/>
            <p:nvPr/>
          </p:nvSpPr>
          <p:spPr>
            <a:xfrm>
              <a:off x="1180731" y="1435222"/>
              <a:ext cx="2530136"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6" name="Oval 5"/>
            <p:cNvSpPr/>
            <p:nvPr/>
          </p:nvSpPr>
          <p:spPr>
            <a:xfrm>
              <a:off x="1180731" y="2012271"/>
              <a:ext cx="2530136"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10" name="TextBox 9"/>
                <p:cNvSpPr txBox="1"/>
                <p:nvPr/>
              </p:nvSpPr>
              <p:spPr>
                <a:xfrm>
                  <a:off x="2085142" y="1435222"/>
                  <a:ext cx="71481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𝑑</m:t>
                            </m:r>
                          </m:e>
                          <m:sub>
                            <m:r>
                              <a:rPr lang="en-US" sz="3200" b="0" i="1" smtClean="0">
                                <a:latin typeface="Cambria Math"/>
                              </a:rPr>
                              <m:t>1</m:t>
                            </m:r>
                          </m:sub>
                        </m:sSub>
                      </m:oMath>
                    </m:oMathPara>
                  </a14:m>
                  <a:endParaRPr lang="en-US" dirty="0">
                    <a:latin typeface="Segoe UI Light" panose="020B0502040204020203" pitchFamily="34" charset="0"/>
                    <a:cs typeface="Segoe UI Light" panose="020B0502040204020203"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2085142" y="1435222"/>
                  <a:ext cx="714811" cy="584775"/>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2098011" y="2004545"/>
                  <a:ext cx="724301"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𝑑</m:t>
                            </m:r>
                          </m:e>
                          <m:sub>
                            <m:r>
                              <a:rPr lang="en-US" sz="3200" b="0" i="1" smtClean="0">
                                <a:latin typeface="Cambria Math"/>
                              </a:rPr>
                              <m:t>2</m:t>
                            </m:r>
                          </m:sub>
                        </m:sSub>
                      </m:oMath>
                    </m:oMathPara>
                  </a14:m>
                  <a:endParaRPr lang="en-US" dirty="0">
                    <a:latin typeface="Segoe UI Light" panose="020B0502040204020203" pitchFamily="34" charset="0"/>
                    <a:cs typeface="Segoe UI Light" panose="020B0502040204020203"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098011" y="2004545"/>
                  <a:ext cx="724301" cy="584775"/>
                </a:xfrm>
                <a:prstGeom prst="rect">
                  <a:avLst/>
                </a:prstGeom>
                <a:blipFill rotWithShape="0">
                  <a:blip r:embed="rId4"/>
                  <a:stretch>
                    <a:fillRect/>
                  </a:stretch>
                </a:blipFill>
              </p:spPr>
              <p:txBody>
                <a:bodyPr/>
                <a:lstStyle/>
                <a:p>
                  <a:r>
                    <a:rPr lang="en-US">
                      <a:noFill/>
                    </a:rPr>
                    <a:t> </a:t>
                  </a:r>
                </a:p>
              </p:txBody>
            </p:sp>
          </mc:Fallback>
        </mc:AlternateContent>
        <p:grpSp>
          <p:nvGrpSpPr>
            <p:cNvPr id="18" name="Group 17"/>
            <p:cNvGrpSpPr/>
            <p:nvPr/>
          </p:nvGrpSpPr>
          <p:grpSpPr>
            <a:xfrm>
              <a:off x="1167415" y="3453423"/>
              <a:ext cx="2530136" cy="1162977"/>
              <a:chOff x="1167415" y="3160449"/>
              <a:chExt cx="2530136" cy="1162977"/>
            </a:xfrm>
          </p:grpSpPr>
          <p:sp>
            <p:nvSpPr>
              <p:cNvPr id="8" name="Oval 7"/>
              <p:cNvSpPr/>
              <p:nvPr/>
            </p:nvSpPr>
            <p:spPr>
              <a:xfrm>
                <a:off x="1167415" y="3169328"/>
                <a:ext cx="2530136"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p:sp>
            <p:nvSpPr>
              <p:cNvPr id="9" name="Oval 8"/>
              <p:cNvSpPr/>
              <p:nvPr/>
            </p:nvSpPr>
            <p:spPr>
              <a:xfrm>
                <a:off x="1167415" y="3746377"/>
                <a:ext cx="2530136" cy="57704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Segoe UI Light" panose="020B0502040204020203" pitchFamily="34" charset="0"/>
                  <a:cs typeface="Segoe UI Light" panose="020B0502040204020203" pitchFamily="34" charset="0"/>
                </a:endParaRPr>
              </a:p>
            </p:txBody>
          </p:sp>
          <mc:AlternateContent xmlns:mc="http://schemas.openxmlformats.org/markup-compatibility/2006" xmlns:a14="http://schemas.microsoft.com/office/drawing/2010/main">
            <mc:Choice Requires="a14">
              <p:sp>
                <p:nvSpPr>
                  <p:cNvPr id="14" name="TextBox 13"/>
                  <p:cNvSpPr txBox="1"/>
                  <p:nvPr/>
                </p:nvSpPr>
                <p:spPr>
                  <a:xfrm>
                    <a:off x="2065986" y="3160449"/>
                    <a:ext cx="1141403"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𝑑</m:t>
                              </m:r>
                            </m:e>
                            <m:sub>
                              <m:r>
                                <a:rPr lang="en-US" sz="3200" b="0" i="1" smtClean="0">
                                  <a:latin typeface="Cambria Math"/>
                                </a:rPr>
                                <m:t>𝑛</m:t>
                              </m:r>
                              <m:r>
                                <a:rPr lang="en-US" sz="3200" b="0" i="1" smtClean="0">
                                  <a:latin typeface="Cambria Math"/>
                                </a:rPr>
                                <m:t>−1</m:t>
                              </m:r>
                            </m:sub>
                          </m:sSub>
                        </m:oMath>
                      </m:oMathPara>
                    </a14:m>
                    <a:endParaRPr lang="en-US" dirty="0">
                      <a:latin typeface="Segoe UI Light" panose="020B0502040204020203" pitchFamily="34" charset="0"/>
                      <a:cs typeface="Segoe UI Light" panose="020B0502040204020203"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2065986" y="3160449"/>
                    <a:ext cx="1141403" cy="584775"/>
                  </a:xfrm>
                  <a:prstGeom prst="rect">
                    <a:avLst/>
                  </a:prstGeom>
                  <a:blipFill rotWithShape="0">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085142" y="3738651"/>
                    <a:ext cx="750269" cy="5847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rPr>
                              </m:ctrlPr>
                            </m:sSubPr>
                            <m:e>
                              <m:r>
                                <a:rPr lang="en-US" sz="3200" b="0" i="1" smtClean="0">
                                  <a:latin typeface="Cambria Math"/>
                                </a:rPr>
                                <m:t>𝑑</m:t>
                              </m:r>
                            </m:e>
                            <m:sub>
                              <m:r>
                                <a:rPr lang="en-US" sz="3200" b="0" i="1" smtClean="0">
                                  <a:latin typeface="Cambria Math"/>
                                </a:rPr>
                                <m:t>𝑛</m:t>
                              </m:r>
                            </m:sub>
                          </m:sSub>
                        </m:oMath>
                      </m:oMathPara>
                    </a14:m>
                    <a:endParaRPr lang="en-US" dirty="0">
                      <a:latin typeface="Segoe UI Light" panose="020B0502040204020203" pitchFamily="34" charset="0"/>
                      <a:cs typeface="Segoe UI Light" panose="020B0502040204020203" pitchFamily="34"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085142" y="3738651"/>
                    <a:ext cx="750269" cy="584775"/>
                  </a:xfrm>
                  <a:prstGeom prst="rect">
                    <a:avLst/>
                  </a:prstGeom>
                  <a:blipFill rotWithShape="0">
                    <a:blip r:embed="rId7"/>
                    <a:stretch>
                      <a:fillRect/>
                    </a:stretch>
                  </a:blipFill>
                </p:spPr>
                <p:txBody>
                  <a:bodyPr/>
                  <a:lstStyle/>
                  <a:p>
                    <a:r>
                      <a:rPr lang="en-US">
                        <a:noFill/>
                      </a:rPr>
                      <a:t> </a:t>
                    </a:r>
                  </a:p>
                </p:txBody>
              </p:sp>
            </mc:Fallback>
          </mc:AlternateContent>
        </p:grpSp>
      </p:grpSp>
      <p:sp>
        <p:nvSpPr>
          <p:cNvPr id="21" name="TextBox 20"/>
          <p:cNvSpPr txBox="1"/>
          <p:nvPr/>
        </p:nvSpPr>
        <p:spPr>
          <a:xfrm>
            <a:off x="1167415" y="1453590"/>
            <a:ext cx="2522147" cy="630942"/>
          </a:xfrm>
          <a:prstGeom prst="rect">
            <a:avLst/>
          </a:prstGeom>
          <a:noFill/>
        </p:spPr>
        <p:txBody>
          <a:bodyPr wrap="square" rtlCol="0">
            <a:spAutoFit/>
          </a:bodyPr>
          <a:lstStyle/>
          <a:p>
            <a:pPr algn="ctr"/>
            <a:r>
              <a:rPr lang="en-US" sz="3500" b="1" dirty="0">
                <a:latin typeface="+mj-lt"/>
                <a:cs typeface="Segoe UI Light" panose="020B0502040204020203" pitchFamily="34" charset="0"/>
              </a:rPr>
              <a:t>Individuals</a:t>
            </a:r>
          </a:p>
        </p:txBody>
      </p:sp>
      <p:cxnSp>
        <p:nvCxnSpPr>
          <p:cNvPr id="24" name="Curved Connector 23"/>
          <p:cNvCxnSpPr>
            <a:stCxn id="5" idx="6"/>
          </p:cNvCxnSpPr>
          <p:nvPr/>
        </p:nvCxnSpPr>
        <p:spPr>
          <a:xfrm>
            <a:off x="3710867" y="2478377"/>
            <a:ext cx="1690473" cy="1108892"/>
          </a:xfrm>
          <a:prstGeom prst="curvedConnector3">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urved Connector 25"/>
          <p:cNvCxnSpPr>
            <a:stCxn id="6" idx="6"/>
          </p:cNvCxnSpPr>
          <p:nvPr/>
        </p:nvCxnSpPr>
        <p:spPr>
          <a:xfrm>
            <a:off x="3710867" y="3055426"/>
            <a:ext cx="1690473" cy="531843"/>
          </a:xfrm>
          <a:prstGeom prst="curvedConnector3">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p:nvPr/>
        </p:nvCxnSpPr>
        <p:spPr>
          <a:xfrm flipV="1">
            <a:off x="3697551" y="3628611"/>
            <a:ext cx="1690473" cy="891722"/>
          </a:xfrm>
          <a:prstGeom prst="curvedConnector3">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34"/>
          <p:cNvCxnSpPr/>
          <p:nvPr/>
        </p:nvCxnSpPr>
        <p:spPr>
          <a:xfrm flipV="1">
            <a:off x="3710867" y="3628611"/>
            <a:ext cx="1677157" cy="1450031"/>
          </a:xfrm>
          <a:prstGeom prst="curvedConnector3">
            <a:avLst/>
          </a:prstGeom>
          <a:ln>
            <a:solidFill>
              <a:schemeClr val="accent4">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0300444" y="3294880"/>
            <a:ext cx="1202124" cy="630942"/>
          </a:xfrm>
          <a:prstGeom prst="rect">
            <a:avLst/>
          </a:prstGeom>
          <a:noFill/>
        </p:spPr>
        <p:txBody>
          <a:bodyPr wrap="none" rtlCol="0">
            <a:spAutoFit/>
          </a:bodyPr>
          <a:lstStyle/>
          <a:p>
            <a:r>
              <a:rPr lang="en-US" sz="3500" b="1" dirty="0">
                <a:latin typeface="Segoe UI Light" panose="020B0502040204020203" pitchFamily="34" charset="0"/>
                <a:cs typeface="Segoe UI Light" panose="020B0502040204020203" pitchFamily="34" charset="0"/>
              </a:rPr>
              <a:t>Users</a:t>
            </a:r>
          </a:p>
        </p:txBody>
      </p:sp>
      <p:grpSp>
        <p:nvGrpSpPr>
          <p:cNvPr id="13" name="Group 12"/>
          <p:cNvGrpSpPr/>
          <p:nvPr/>
        </p:nvGrpSpPr>
        <p:grpSpPr>
          <a:xfrm>
            <a:off x="9658403" y="2111664"/>
            <a:ext cx="2448755" cy="2643292"/>
            <a:chOff x="9624873" y="1538291"/>
            <a:chExt cx="2448755" cy="2643292"/>
          </a:xfrm>
        </p:grpSpPr>
        <p:sp>
          <p:nvSpPr>
            <p:cNvPr id="55" name="TextBox 54"/>
            <p:cNvSpPr txBox="1"/>
            <p:nvPr/>
          </p:nvSpPr>
          <p:spPr>
            <a:xfrm>
              <a:off x="10099970" y="1538291"/>
              <a:ext cx="1670714" cy="630942"/>
            </a:xfrm>
            <a:prstGeom prst="rect">
              <a:avLst/>
            </a:prstGeom>
            <a:noFill/>
          </p:spPr>
          <p:txBody>
            <a:bodyPr wrap="none" rtlCol="0">
              <a:spAutoFit/>
            </a:bodyPr>
            <a:lstStyle/>
            <a:p>
              <a:r>
                <a:rPr lang="en-US" sz="3500" b="1" dirty="0">
                  <a:latin typeface="+mj-lt"/>
                  <a:cs typeface="Segoe UI Light" panose="020B0502040204020203" pitchFamily="34" charset="0"/>
                </a:rPr>
                <a:t>Attacker</a:t>
              </a:r>
            </a:p>
          </p:txBody>
        </p:sp>
        <p:pic>
          <p:nvPicPr>
            <p:cNvPr id="39" name="Picture 17" descr="C:\Users\b-abhrag\AppData\Local\Microsoft\Windows\Temporary Internet Files\Content.IE5\1XUU8E26\MC900436121[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24873" y="2678233"/>
              <a:ext cx="2448755" cy="150335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ounded Rectangle 1"/>
          <p:cNvSpPr/>
          <p:nvPr/>
        </p:nvSpPr>
        <p:spPr>
          <a:xfrm>
            <a:off x="5401340" y="2933170"/>
            <a:ext cx="2732567" cy="158716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Data Curator</a:t>
            </a:r>
          </a:p>
        </p:txBody>
      </p:sp>
      <mc:AlternateContent xmlns:mc="http://schemas.openxmlformats.org/markup-compatibility/2006" xmlns:a14="http://schemas.microsoft.com/office/drawing/2010/main">
        <mc:Choice Requires="a14">
          <p:sp>
            <p:nvSpPr>
              <p:cNvPr id="27" name="TextBox 26"/>
              <p:cNvSpPr txBox="1"/>
              <p:nvPr/>
            </p:nvSpPr>
            <p:spPr>
              <a:xfrm>
                <a:off x="1991909" y="3427663"/>
                <a:ext cx="881149" cy="7848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500" b="1" i="1" smtClean="0">
                          <a:latin typeface="Cambria Math" panose="02040503050406030204" pitchFamily="18" charset="0"/>
                          <a:ea typeface="Cambria Math" panose="02040503050406030204" pitchFamily="18" charset="0"/>
                        </a:rPr>
                        <m:t>⋮</m:t>
                      </m:r>
                    </m:oMath>
                  </m:oMathPara>
                </a14:m>
                <a:endParaRPr lang="en-US" sz="4500"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1991909" y="3427663"/>
                <a:ext cx="881149" cy="784830"/>
              </a:xfrm>
              <a:prstGeom prst="rect">
                <a:avLst/>
              </a:prstGeom>
              <a:blipFill rotWithShape="0">
                <a:blip r:embed="rId9"/>
                <a:stretch>
                  <a:fillRect/>
                </a:stretch>
              </a:blipFill>
            </p:spPr>
            <p:txBody>
              <a:bodyPr/>
              <a:lstStyle/>
              <a:p>
                <a:r>
                  <a:rPr lang="en-US">
                    <a:noFill/>
                  </a:rPr>
                  <a:t> </a:t>
                </a:r>
              </a:p>
            </p:txBody>
          </p:sp>
        </mc:Fallback>
      </mc:AlternateContent>
      <p:cxnSp>
        <p:nvCxnSpPr>
          <p:cNvPr id="12" name="Straight Arrow Connector 11"/>
          <p:cNvCxnSpPr/>
          <p:nvPr/>
        </p:nvCxnSpPr>
        <p:spPr>
          <a:xfrm>
            <a:off x="8447314" y="3356040"/>
            <a:ext cx="1007727" cy="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8460811" y="3787032"/>
            <a:ext cx="1007727" cy="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8457691" y="4208053"/>
            <a:ext cx="1007727" cy="0"/>
          </a:xfrm>
          <a:prstGeom prst="straightConnector1">
            <a:avLst/>
          </a:prstGeom>
          <a:ln w="57150">
            <a:solidFill>
              <a:schemeClr val="accent4">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F0792D83-85FB-4FF0-B4B1-A490D103BCCB}" type="slidenum">
              <a:rPr lang="en-US" smtClean="0"/>
              <a:t>2</a:t>
            </a:fld>
            <a:endParaRPr lang="en-US"/>
          </a:p>
        </p:txBody>
      </p:sp>
    </p:spTree>
    <p:extLst>
      <p:ext uri="{BB962C8B-B14F-4D97-AF65-F5344CB8AC3E}">
        <p14:creationId xmlns:p14="http://schemas.microsoft.com/office/powerpoint/2010/main" val="31669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Prove Privacy?</a:t>
            </a:r>
          </a:p>
        </p:txBody>
      </p:sp>
      <p:sp>
        <p:nvSpPr>
          <p:cNvPr id="3" name="Content Placeholder 2"/>
          <p:cNvSpPr>
            <a:spLocks noGrp="1"/>
          </p:cNvSpPr>
          <p:nvPr>
            <p:ph idx="1"/>
          </p:nvPr>
        </p:nvSpPr>
        <p:spPr>
          <a:xfrm>
            <a:off x="838200" y="1383536"/>
            <a:ext cx="11353800" cy="912270"/>
          </a:xfrm>
        </p:spPr>
        <p:txBody>
          <a:bodyPr>
            <a:normAutofit/>
          </a:bodyPr>
          <a:lstStyle/>
          <a:p>
            <a:r>
              <a:rPr lang="en-US" sz="3200" dirty="0"/>
              <a:t>Third, combine them together, </a:t>
            </a:r>
            <a:r>
              <a:rPr lang="en-US" sz="3200" b="1" dirty="0">
                <a:solidFill>
                  <a:srgbClr val="FF0000"/>
                </a:solidFill>
              </a:rPr>
              <a:t>but have to choose one direction</a:t>
            </a:r>
          </a:p>
          <a:p>
            <a:endParaRPr lang="en-US" dirty="0"/>
          </a:p>
        </p:txBody>
      </p:sp>
      <p:sp>
        <p:nvSpPr>
          <p:cNvPr id="64" name="TextBox 63"/>
          <p:cNvSpPr txBox="1"/>
          <p:nvPr/>
        </p:nvSpPr>
        <p:spPr>
          <a:xfrm>
            <a:off x="1103039" y="3736504"/>
            <a:ext cx="581487" cy="707886"/>
          </a:xfrm>
          <a:prstGeom prst="rect">
            <a:avLst/>
          </a:prstGeom>
          <a:noFill/>
        </p:spPr>
        <p:txBody>
          <a:bodyPr wrap="square" rtlCol="0">
            <a:spAutoFit/>
          </a:bodyPr>
          <a:lstStyle/>
          <a:p>
            <a:r>
              <a:rPr lang="en-US" sz="4000" i="1" dirty="0"/>
              <a:t>D</a:t>
            </a:r>
          </a:p>
        </p:txBody>
      </p:sp>
      <p:grpSp>
        <p:nvGrpSpPr>
          <p:cNvPr id="26" name="Group 25"/>
          <p:cNvGrpSpPr/>
          <p:nvPr/>
        </p:nvGrpSpPr>
        <p:grpSpPr>
          <a:xfrm>
            <a:off x="261928" y="3801020"/>
            <a:ext cx="11593336" cy="2835938"/>
            <a:chOff x="261928" y="3801020"/>
            <a:chExt cx="11593336" cy="2835938"/>
          </a:xfrm>
        </p:grpSpPr>
        <p:sp>
          <p:nvSpPr>
            <p:cNvPr id="43" name="Rectangle 42"/>
            <p:cNvSpPr/>
            <p:nvPr/>
          </p:nvSpPr>
          <p:spPr>
            <a:xfrm>
              <a:off x="2711983" y="5059672"/>
              <a:ext cx="478871" cy="108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8810403" y="5059672"/>
              <a:ext cx="478871" cy="1113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Arrow Connector 27"/>
            <p:cNvCxnSpPr/>
            <p:nvPr/>
          </p:nvCxnSpPr>
          <p:spPr>
            <a:xfrm flipV="1">
              <a:off x="341740" y="6145463"/>
              <a:ext cx="4908437" cy="265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341740" y="4246688"/>
              <a:ext cx="0" cy="19253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514512" y="4279459"/>
              <a:ext cx="478871" cy="18730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205655" y="4508906"/>
              <a:ext cx="478871" cy="16384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978441" y="5059672"/>
              <a:ext cx="478871" cy="10803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4356641" y="5637416"/>
              <a:ext cx="478871" cy="4902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556461" y="6162932"/>
              <a:ext cx="581487" cy="414353"/>
            </a:xfrm>
            <a:prstGeom prst="rect">
              <a:avLst/>
            </a:prstGeom>
            <a:noFill/>
          </p:spPr>
          <p:txBody>
            <a:bodyPr wrap="square" rtlCol="0">
              <a:spAutoFit/>
            </a:bodyPr>
            <a:lstStyle/>
            <a:p>
              <a:r>
                <a:rPr lang="en-US" sz="4000" dirty="0"/>
                <a:t>1</a:t>
              </a:r>
            </a:p>
          </p:txBody>
        </p:sp>
        <p:sp>
          <p:nvSpPr>
            <p:cNvPr id="37" name="TextBox 36"/>
            <p:cNvSpPr txBox="1"/>
            <p:nvPr/>
          </p:nvSpPr>
          <p:spPr>
            <a:xfrm>
              <a:off x="1227752" y="6163679"/>
              <a:ext cx="581487" cy="414353"/>
            </a:xfrm>
            <a:prstGeom prst="rect">
              <a:avLst/>
            </a:prstGeom>
            <a:noFill/>
          </p:spPr>
          <p:txBody>
            <a:bodyPr wrap="square" rtlCol="0">
              <a:spAutoFit/>
            </a:bodyPr>
            <a:lstStyle/>
            <a:p>
              <a:r>
                <a:rPr lang="en-US" sz="4000" dirty="0"/>
                <a:t>2</a:t>
              </a:r>
            </a:p>
          </p:txBody>
        </p:sp>
        <p:sp>
          <p:nvSpPr>
            <p:cNvPr id="38" name="TextBox 37"/>
            <p:cNvSpPr txBox="1"/>
            <p:nvPr/>
          </p:nvSpPr>
          <p:spPr>
            <a:xfrm>
              <a:off x="2050672" y="6177521"/>
              <a:ext cx="581487" cy="414353"/>
            </a:xfrm>
            <a:prstGeom prst="rect">
              <a:avLst/>
            </a:prstGeom>
            <a:noFill/>
          </p:spPr>
          <p:txBody>
            <a:bodyPr wrap="square" rtlCol="0">
              <a:spAutoFit/>
            </a:bodyPr>
            <a:lstStyle/>
            <a:p>
              <a:r>
                <a:rPr lang="en-US" sz="4000" dirty="0"/>
                <a:t>3</a:t>
              </a:r>
            </a:p>
          </p:txBody>
        </p:sp>
        <p:sp>
          <p:nvSpPr>
            <p:cNvPr id="39" name="TextBox 38"/>
            <p:cNvSpPr txBox="1"/>
            <p:nvPr/>
          </p:nvSpPr>
          <p:spPr>
            <a:xfrm>
              <a:off x="2726333" y="6189834"/>
              <a:ext cx="581487" cy="414353"/>
            </a:xfrm>
            <a:prstGeom prst="rect">
              <a:avLst/>
            </a:prstGeom>
            <a:noFill/>
          </p:spPr>
          <p:txBody>
            <a:bodyPr wrap="square" rtlCol="0">
              <a:spAutoFit/>
            </a:bodyPr>
            <a:lstStyle/>
            <a:p>
              <a:r>
                <a:rPr lang="en-US" sz="4000" dirty="0"/>
                <a:t>4</a:t>
              </a:r>
            </a:p>
          </p:txBody>
        </p:sp>
        <p:cxnSp>
          <p:nvCxnSpPr>
            <p:cNvPr id="40" name="Straight Connector 39"/>
            <p:cNvCxnSpPr/>
            <p:nvPr/>
          </p:nvCxnSpPr>
          <p:spPr>
            <a:xfrm>
              <a:off x="261928" y="5208853"/>
              <a:ext cx="4988249" cy="5906"/>
            </a:xfrm>
            <a:prstGeom prst="line">
              <a:avLst/>
            </a:prstGeom>
            <a:ln w="762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83004" y="6126087"/>
              <a:ext cx="581487" cy="414353"/>
            </a:xfrm>
            <a:prstGeom prst="rect">
              <a:avLst/>
            </a:prstGeom>
            <a:noFill/>
          </p:spPr>
          <p:txBody>
            <a:bodyPr wrap="square" rtlCol="0">
              <a:spAutoFit/>
            </a:bodyPr>
            <a:lstStyle/>
            <a:p>
              <a:r>
                <a:rPr lang="en-US" sz="4000" dirty="0"/>
                <a:t>…</a:t>
              </a:r>
            </a:p>
          </p:txBody>
        </p:sp>
        <p:sp>
          <p:nvSpPr>
            <p:cNvPr id="42" name="TextBox 41"/>
            <p:cNvSpPr txBox="1"/>
            <p:nvPr/>
          </p:nvSpPr>
          <p:spPr>
            <a:xfrm>
              <a:off x="4356641" y="6147387"/>
              <a:ext cx="581487" cy="414353"/>
            </a:xfrm>
            <a:prstGeom prst="rect">
              <a:avLst/>
            </a:prstGeom>
            <a:noFill/>
          </p:spPr>
          <p:txBody>
            <a:bodyPr wrap="square" rtlCol="0">
              <a:spAutoFit/>
            </a:bodyPr>
            <a:lstStyle/>
            <a:p>
              <a:r>
                <a:rPr lang="en-US" sz="4000" dirty="0"/>
                <a:t>N</a:t>
              </a:r>
            </a:p>
          </p:txBody>
        </p:sp>
        <p:sp>
          <p:nvSpPr>
            <p:cNvPr id="44" name="Down Arrow 43"/>
            <p:cNvSpPr/>
            <p:nvPr/>
          </p:nvSpPr>
          <p:spPr>
            <a:xfrm rot="10800000">
              <a:off x="5168054" y="4861987"/>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a:off x="301834" y="4806579"/>
              <a:ext cx="4785863" cy="9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TextBox 45"/>
                <p:cNvSpPr txBox="1"/>
                <p:nvPr/>
              </p:nvSpPr>
              <p:spPr>
                <a:xfrm>
                  <a:off x="4128256" y="3902465"/>
                  <a:ext cx="1273647"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𝑇</m:t>
                        </m:r>
                        <m:r>
                          <a:rPr lang="en-US" sz="3000" b="0" i="1" smtClean="0">
                            <a:latin typeface="Cambria Math" panose="02040503050406030204" pitchFamily="18" charset="0"/>
                          </a:rPr>
                          <m:t>+</m:t>
                        </m:r>
                        <m:r>
                          <a:rPr lang="en-US" sz="3000" b="0" i="1" smtClean="0">
                            <a:latin typeface="Cambria Math" panose="02040503050406030204" pitchFamily="18" charset="0"/>
                          </a:rPr>
                          <m:t>𝑧</m:t>
                        </m:r>
                      </m:oMath>
                    </m:oMathPara>
                  </a14:m>
                  <a:endParaRPr lang="en-US" sz="3000" dirty="0"/>
                </a:p>
              </p:txBody>
            </p:sp>
          </mc:Choice>
          <mc:Fallback xmlns="">
            <p:sp>
              <p:nvSpPr>
                <p:cNvPr id="46" name="TextBox 45"/>
                <p:cNvSpPr txBox="1">
                  <a:spLocks noRot="1" noChangeAspect="1" noMove="1" noResize="1" noEditPoints="1" noAdjustHandles="1" noChangeArrowheads="1" noChangeShapeType="1" noTextEdit="1"/>
                </p:cNvSpPr>
                <p:nvPr/>
              </p:nvSpPr>
              <p:spPr>
                <a:xfrm>
                  <a:off x="4128256" y="3902465"/>
                  <a:ext cx="1273647" cy="553998"/>
                </a:xfrm>
                <a:prstGeom prst="rect">
                  <a:avLst/>
                </a:prstGeom>
                <a:blipFill rotWithShape="0">
                  <a:blip r:embed="rId3"/>
                  <a:stretch>
                    <a:fillRect/>
                  </a:stretch>
                </a:blipFill>
              </p:spPr>
              <p:txBody>
                <a:bodyPr/>
                <a:lstStyle/>
                <a:p>
                  <a:r>
                    <a:rPr lang="en-US">
                      <a:noFill/>
                    </a:rPr>
                    <a:t> </a:t>
                  </a:r>
                </a:p>
              </p:txBody>
            </p:sp>
          </mc:Fallback>
        </mc:AlternateContent>
        <p:cxnSp>
          <p:nvCxnSpPr>
            <p:cNvPr id="47" name="Straight Arrow Connector 46"/>
            <p:cNvCxnSpPr/>
            <p:nvPr/>
          </p:nvCxnSpPr>
          <p:spPr>
            <a:xfrm flipV="1">
              <a:off x="6440160" y="6178234"/>
              <a:ext cx="4908437" cy="2657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6440160" y="4279459"/>
              <a:ext cx="0" cy="19253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612932" y="4279459"/>
              <a:ext cx="478871" cy="19058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7304075" y="4508906"/>
              <a:ext cx="478871" cy="16712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8076861" y="5059672"/>
              <a:ext cx="478871" cy="11130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0455061" y="5637417"/>
              <a:ext cx="478871" cy="5230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p:cNvSpPr txBox="1"/>
            <p:nvPr/>
          </p:nvSpPr>
          <p:spPr>
            <a:xfrm>
              <a:off x="6654881" y="6195703"/>
              <a:ext cx="581487" cy="414353"/>
            </a:xfrm>
            <a:prstGeom prst="rect">
              <a:avLst/>
            </a:prstGeom>
            <a:noFill/>
          </p:spPr>
          <p:txBody>
            <a:bodyPr wrap="square" rtlCol="0">
              <a:spAutoFit/>
            </a:bodyPr>
            <a:lstStyle/>
            <a:p>
              <a:r>
                <a:rPr lang="en-US" sz="4000" dirty="0"/>
                <a:t>1</a:t>
              </a:r>
            </a:p>
          </p:txBody>
        </p:sp>
        <p:sp>
          <p:nvSpPr>
            <p:cNvPr id="54" name="TextBox 53"/>
            <p:cNvSpPr txBox="1"/>
            <p:nvPr/>
          </p:nvSpPr>
          <p:spPr>
            <a:xfrm>
              <a:off x="7326172" y="6196450"/>
              <a:ext cx="581487" cy="414353"/>
            </a:xfrm>
            <a:prstGeom prst="rect">
              <a:avLst/>
            </a:prstGeom>
            <a:noFill/>
          </p:spPr>
          <p:txBody>
            <a:bodyPr wrap="square" rtlCol="0">
              <a:spAutoFit/>
            </a:bodyPr>
            <a:lstStyle/>
            <a:p>
              <a:r>
                <a:rPr lang="en-US" sz="4000" dirty="0"/>
                <a:t>2</a:t>
              </a:r>
            </a:p>
          </p:txBody>
        </p:sp>
        <p:sp>
          <p:nvSpPr>
            <p:cNvPr id="55" name="TextBox 54"/>
            <p:cNvSpPr txBox="1"/>
            <p:nvPr/>
          </p:nvSpPr>
          <p:spPr>
            <a:xfrm>
              <a:off x="8149092" y="6210292"/>
              <a:ext cx="581487" cy="414353"/>
            </a:xfrm>
            <a:prstGeom prst="rect">
              <a:avLst/>
            </a:prstGeom>
            <a:noFill/>
          </p:spPr>
          <p:txBody>
            <a:bodyPr wrap="square" rtlCol="0">
              <a:spAutoFit/>
            </a:bodyPr>
            <a:lstStyle/>
            <a:p>
              <a:r>
                <a:rPr lang="en-US" sz="4000" dirty="0"/>
                <a:t>3</a:t>
              </a:r>
            </a:p>
          </p:txBody>
        </p:sp>
        <p:sp>
          <p:nvSpPr>
            <p:cNvPr id="56" name="TextBox 55"/>
            <p:cNvSpPr txBox="1"/>
            <p:nvPr/>
          </p:nvSpPr>
          <p:spPr>
            <a:xfrm>
              <a:off x="8824753" y="6222605"/>
              <a:ext cx="581487" cy="414353"/>
            </a:xfrm>
            <a:prstGeom prst="rect">
              <a:avLst/>
            </a:prstGeom>
            <a:noFill/>
          </p:spPr>
          <p:txBody>
            <a:bodyPr wrap="square" rtlCol="0">
              <a:spAutoFit/>
            </a:bodyPr>
            <a:lstStyle/>
            <a:p>
              <a:r>
                <a:rPr lang="en-US" sz="4000" dirty="0"/>
                <a:t>4</a:t>
              </a:r>
            </a:p>
          </p:txBody>
        </p:sp>
        <p:cxnSp>
          <p:nvCxnSpPr>
            <p:cNvPr id="57" name="Straight Connector 56"/>
            <p:cNvCxnSpPr/>
            <p:nvPr/>
          </p:nvCxnSpPr>
          <p:spPr>
            <a:xfrm>
              <a:off x="6360348" y="5241624"/>
              <a:ext cx="4988249" cy="5906"/>
            </a:xfrm>
            <a:prstGeom prst="line">
              <a:avLst/>
            </a:prstGeom>
            <a:ln w="76200">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9581424" y="6158858"/>
              <a:ext cx="581487" cy="414353"/>
            </a:xfrm>
            <a:prstGeom prst="rect">
              <a:avLst/>
            </a:prstGeom>
            <a:noFill/>
          </p:spPr>
          <p:txBody>
            <a:bodyPr wrap="square" rtlCol="0">
              <a:spAutoFit/>
            </a:bodyPr>
            <a:lstStyle/>
            <a:p>
              <a:r>
                <a:rPr lang="en-US" sz="4000" dirty="0"/>
                <a:t>…</a:t>
              </a:r>
            </a:p>
          </p:txBody>
        </p:sp>
        <p:sp>
          <p:nvSpPr>
            <p:cNvPr id="59" name="TextBox 58"/>
            <p:cNvSpPr txBox="1"/>
            <p:nvPr/>
          </p:nvSpPr>
          <p:spPr>
            <a:xfrm>
              <a:off x="10455061" y="6180158"/>
              <a:ext cx="581487" cy="414353"/>
            </a:xfrm>
            <a:prstGeom prst="rect">
              <a:avLst/>
            </a:prstGeom>
            <a:noFill/>
          </p:spPr>
          <p:txBody>
            <a:bodyPr wrap="square" rtlCol="0">
              <a:spAutoFit/>
            </a:bodyPr>
            <a:lstStyle/>
            <a:p>
              <a:r>
                <a:rPr lang="en-US" sz="4000" dirty="0"/>
                <a:t>N</a:t>
              </a:r>
            </a:p>
          </p:txBody>
        </p:sp>
        <p:sp>
          <p:nvSpPr>
            <p:cNvPr id="61" name="Down Arrow 60"/>
            <p:cNvSpPr/>
            <p:nvPr/>
          </p:nvSpPr>
          <p:spPr>
            <a:xfrm rot="10800000">
              <a:off x="11266474" y="4894758"/>
              <a:ext cx="588790" cy="346866"/>
            </a:xfrm>
            <a:prstGeom prst="down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6395978" y="4583373"/>
              <a:ext cx="4785863" cy="928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3" name="TextBox 62"/>
                <p:cNvSpPr txBox="1"/>
                <p:nvPr/>
              </p:nvSpPr>
              <p:spPr>
                <a:xfrm>
                  <a:off x="9581424" y="3885387"/>
                  <a:ext cx="1973603" cy="55399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000" b="0" i="1" smtClean="0">
                            <a:latin typeface="Cambria Math" panose="02040503050406030204" pitchFamily="18" charset="0"/>
                          </a:rPr>
                          <m:t>𝑇</m:t>
                        </m:r>
                        <m:r>
                          <a:rPr lang="en-US" sz="3000" b="0" i="1" smtClean="0">
                            <a:latin typeface="Cambria Math" panose="02040503050406030204" pitchFamily="18" charset="0"/>
                          </a:rPr>
                          <m:t>+</m:t>
                        </m:r>
                        <m:r>
                          <a:rPr lang="en-US" sz="3000" b="0" i="1" smtClean="0">
                            <a:latin typeface="Cambria Math" panose="02040503050406030204" pitchFamily="18" charset="0"/>
                          </a:rPr>
                          <m:t>𝑧</m:t>
                        </m:r>
                        <m:r>
                          <a:rPr lang="en-US" sz="3000" b="0" i="1" smtClean="0">
                            <a:latin typeface="Cambria Math" panose="02040503050406030204" pitchFamily="18" charset="0"/>
                          </a:rPr>
                          <m:t>+ </m:t>
                        </m:r>
                        <m:r>
                          <m:rPr>
                            <m:sty m:val="p"/>
                          </m:rPr>
                          <a:rPr lang="el-GR" sz="3000" b="0" i="1" smtClean="0">
                            <a:latin typeface="Cambria Math" panose="02040503050406030204" pitchFamily="18" charset="0"/>
                            <a:ea typeface="Cambria Math" panose="02040503050406030204" pitchFamily="18" charset="0"/>
                          </a:rPr>
                          <m:t>Δ</m:t>
                        </m:r>
                      </m:oMath>
                    </m:oMathPara>
                  </a14:m>
                  <a:endParaRPr lang="en-US" sz="3000" dirty="0"/>
                </a:p>
              </p:txBody>
            </p:sp>
          </mc:Choice>
          <mc:Fallback xmlns="">
            <p:sp>
              <p:nvSpPr>
                <p:cNvPr id="63" name="TextBox 62"/>
                <p:cNvSpPr txBox="1">
                  <a:spLocks noRot="1" noChangeAspect="1" noMove="1" noResize="1" noEditPoints="1" noAdjustHandles="1" noChangeArrowheads="1" noChangeShapeType="1" noTextEdit="1"/>
                </p:cNvSpPr>
                <p:nvPr/>
              </p:nvSpPr>
              <p:spPr>
                <a:xfrm>
                  <a:off x="9581424" y="3885387"/>
                  <a:ext cx="1973603" cy="553998"/>
                </a:xfrm>
                <a:prstGeom prst="rect">
                  <a:avLst/>
                </a:prstGeom>
                <a:blipFill rotWithShape="0">
                  <a:blip r:embed="rId4"/>
                  <a:stretch>
                    <a:fillRect/>
                  </a:stretch>
                </a:blipFill>
              </p:spPr>
              <p:txBody>
                <a:bodyPr/>
                <a:lstStyle/>
                <a:p>
                  <a:r>
                    <a:rPr lang="en-US">
                      <a:noFill/>
                    </a:rPr>
                    <a:t> </a:t>
                  </a:r>
                </a:p>
              </p:txBody>
            </p:sp>
          </mc:Fallback>
        </mc:AlternateContent>
        <p:sp>
          <p:nvSpPr>
            <p:cNvPr id="65" name="TextBox 64"/>
            <p:cNvSpPr txBox="1"/>
            <p:nvPr/>
          </p:nvSpPr>
          <p:spPr>
            <a:xfrm>
              <a:off x="7429305" y="3801020"/>
              <a:ext cx="719787" cy="707886"/>
            </a:xfrm>
            <a:prstGeom prst="rect">
              <a:avLst/>
            </a:prstGeom>
            <a:noFill/>
          </p:spPr>
          <p:txBody>
            <a:bodyPr wrap="square" rtlCol="0">
              <a:spAutoFit/>
            </a:bodyPr>
            <a:lstStyle/>
            <a:p>
              <a:r>
                <a:rPr lang="en-US" sz="4000" i="1" dirty="0"/>
                <a:t>D’</a:t>
              </a:r>
            </a:p>
          </p:txBody>
        </p:sp>
        <p:cxnSp>
          <p:nvCxnSpPr>
            <p:cNvPr id="66" name="Straight Connector 65"/>
            <p:cNvCxnSpPr/>
            <p:nvPr/>
          </p:nvCxnSpPr>
          <p:spPr>
            <a:xfrm>
              <a:off x="5921031" y="4090348"/>
              <a:ext cx="0" cy="2546610"/>
            </a:xfrm>
            <a:prstGeom prst="line">
              <a:avLst/>
            </a:prstGeom>
            <a:ln w="571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1837080" y="2475106"/>
            <a:ext cx="9436662" cy="4346524"/>
            <a:chOff x="1837080" y="2475106"/>
            <a:chExt cx="9436662" cy="4346524"/>
          </a:xfrm>
        </p:grpSpPr>
        <p:sp>
          <p:nvSpPr>
            <p:cNvPr id="30" name="TextBox 29"/>
            <p:cNvSpPr txBox="1"/>
            <p:nvPr/>
          </p:nvSpPr>
          <p:spPr>
            <a:xfrm>
              <a:off x="2032000" y="2475106"/>
              <a:ext cx="7086600" cy="861774"/>
            </a:xfrm>
            <a:prstGeom prst="rect">
              <a:avLst/>
            </a:prstGeom>
            <a:noFill/>
            <a:ln w="38100">
              <a:solidFill>
                <a:schemeClr val="accent2">
                  <a:lumMod val="75000"/>
                </a:schemeClr>
              </a:solidFill>
            </a:ln>
          </p:spPr>
          <p:txBody>
            <a:bodyPr wrap="square" rtlCol="0">
              <a:spAutoFit/>
            </a:bodyPr>
            <a:lstStyle/>
            <a:p>
              <a:r>
                <a:rPr lang="en-US" sz="2500" dirty="0">
                  <a:solidFill>
                    <a:schemeClr val="accent2">
                      <a:lumMod val="75000"/>
                    </a:schemeClr>
                  </a:solidFill>
                </a:rPr>
                <a:t>For negative outputs, budget on perturbing threshold is enough</a:t>
              </a:r>
              <a:endParaRPr lang="en-US" dirty="0">
                <a:solidFill>
                  <a:schemeClr val="accent2">
                    <a:lumMod val="75000"/>
                  </a:schemeClr>
                </a:solidFill>
              </a:endParaRPr>
            </a:p>
          </p:txBody>
        </p:sp>
        <p:sp>
          <p:nvSpPr>
            <p:cNvPr id="4" name="Rectangle 3"/>
            <p:cNvSpPr/>
            <p:nvPr/>
          </p:nvSpPr>
          <p:spPr>
            <a:xfrm>
              <a:off x="1837080" y="4472536"/>
              <a:ext cx="3278458" cy="2349094"/>
            </a:xfrm>
            <a:prstGeom prst="rect">
              <a:avLst/>
            </a:prstGeom>
            <a:noFill/>
            <a:ln w="38100">
              <a:solidFill>
                <a:srgbClr val="F45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7995284" y="4439385"/>
              <a:ext cx="3278458" cy="2349094"/>
            </a:xfrm>
            <a:prstGeom prst="rect">
              <a:avLst/>
            </a:prstGeom>
            <a:noFill/>
            <a:ln w="38100">
              <a:solidFill>
                <a:srgbClr val="F45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421553" y="2487434"/>
            <a:ext cx="8697047" cy="4370566"/>
            <a:chOff x="421553" y="2487434"/>
            <a:chExt cx="8697047" cy="4370566"/>
          </a:xfrm>
        </p:grpSpPr>
        <mc:AlternateContent xmlns:mc="http://schemas.openxmlformats.org/markup-compatibility/2006" xmlns:a14="http://schemas.microsoft.com/office/drawing/2010/main">
          <mc:Choice Requires="a14">
            <p:sp>
              <p:nvSpPr>
                <p:cNvPr id="29" name="TextBox 28"/>
                <p:cNvSpPr txBox="1"/>
                <p:nvPr/>
              </p:nvSpPr>
              <p:spPr>
                <a:xfrm>
                  <a:off x="2032000" y="2487434"/>
                  <a:ext cx="7086600" cy="861774"/>
                </a:xfrm>
                <a:prstGeom prst="rect">
                  <a:avLst/>
                </a:prstGeom>
                <a:noFill/>
                <a:ln w="38100">
                  <a:solidFill>
                    <a:schemeClr val="accent6">
                      <a:lumMod val="75000"/>
                    </a:schemeClr>
                  </a:solidFill>
                </a:ln>
              </p:spPr>
              <p:txBody>
                <a:bodyPr wrap="square" rtlCol="0">
                  <a:spAutoFit/>
                </a:bodyPr>
                <a:lstStyle/>
                <a:p>
                  <a:r>
                    <a:rPr lang="en-US" sz="2500" dirty="0">
                      <a:solidFill>
                        <a:schemeClr val="accent6">
                          <a:lumMod val="75000"/>
                        </a:schemeClr>
                      </a:solidFill>
                    </a:rPr>
                    <a:t>For positive outputs, need to add </a:t>
                  </a:r>
                  <a14:m>
                    <m:oMath xmlns:m="http://schemas.openxmlformats.org/officeDocument/2006/math">
                      <m:r>
                        <m:rPr>
                          <m:sty m:val="p"/>
                        </m:rPr>
                        <a:rPr lang="en-US" sz="2500" b="0" i="0" smtClean="0">
                          <a:solidFill>
                            <a:schemeClr val="accent6">
                              <a:lumMod val="75000"/>
                            </a:schemeClr>
                          </a:solidFill>
                          <a:latin typeface="Cambria Math" panose="02040503050406030204" pitchFamily="18" charset="0"/>
                        </a:rPr>
                        <m:t>Lap</m:t>
                      </m:r>
                      <m:d>
                        <m:dPr>
                          <m:ctrlPr>
                            <a:rPr lang="en-US" sz="2500" b="0" i="1" smtClean="0">
                              <a:solidFill>
                                <a:schemeClr val="accent6">
                                  <a:lumMod val="75000"/>
                                </a:schemeClr>
                              </a:solidFill>
                              <a:latin typeface="Cambria Math" panose="02040503050406030204" pitchFamily="18" charset="0"/>
                            </a:rPr>
                          </m:ctrlPr>
                        </m:dPr>
                        <m:e>
                          <m:f>
                            <m:fPr>
                              <m:type m:val="lin"/>
                              <m:ctrlPr>
                                <a:rPr lang="en-US" sz="2500" b="0" i="1" smtClean="0">
                                  <a:solidFill>
                                    <a:schemeClr val="accent6">
                                      <a:lumMod val="75000"/>
                                    </a:schemeClr>
                                  </a:solidFill>
                                  <a:latin typeface="Cambria Math" panose="02040503050406030204" pitchFamily="18" charset="0"/>
                                </a:rPr>
                              </m:ctrlPr>
                            </m:fPr>
                            <m:num>
                              <m:r>
                                <a:rPr lang="en-US" sz="2500" b="0" i="1" smtClean="0">
                                  <a:solidFill>
                                    <a:schemeClr val="accent6">
                                      <a:lumMod val="75000"/>
                                    </a:schemeClr>
                                  </a:solidFill>
                                  <a:latin typeface="Cambria Math" panose="02040503050406030204" pitchFamily="18" charset="0"/>
                                </a:rPr>
                                <m:t>2</m:t>
                              </m:r>
                              <m:r>
                                <a:rPr lang="en-US" sz="2500" b="0" i="1" smtClean="0">
                                  <a:solidFill>
                                    <a:schemeClr val="accent6">
                                      <a:lumMod val="75000"/>
                                    </a:schemeClr>
                                  </a:solidFill>
                                  <a:latin typeface="Cambria Math" panose="02040503050406030204" pitchFamily="18" charset="0"/>
                                </a:rPr>
                                <m:t>𝑐</m:t>
                              </m:r>
                            </m:num>
                            <m:den>
                              <m:sSub>
                                <m:sSubPr>
                                  <m:ctrlPr>
                                    <a:rPr lang="en-US" sz="2500" b="0" i="1" smtClean="0">
                                      <a:solidFill>
                                        <a:schemeClr val="accent6">
                                          <a:lumMod val="75000"/>
                                        </a:schemeClr>
                                      </a:solidFill>
                                      <a:latin typeface="Cambria Math" panose="02040503050406030204" pitchFamily="18" charset="0"/>
                                    </a:rPr>
                                  </m:ctrlPr>
                                </m:sSubPr>
                                <m:e>
                                  <m:r>
                                    <a:rPr lang="en-US" sz="2500" b="0" i="1" smtClean="0">
                                      <a:solidFill>
                                        <a:schemeClr val="accent6">
                                          <a:lumMod val="75000"/>
                                        </a:schemeClr>
                                      </a:solidFill>
                                      <a:latin typeface="Cambria Math" panose="02040503050406030204" pitchFamily="18" charset="0"/>
                                      <a:ea typeface="Cambria Math" panose="02040503050406030204" pitchFamily="18" charset="0"/>
                                    </a:rPr>
                                    <m:t>𝜖</m:t>
                                  </m:r>
                                </m:e>
                                <m:sub>
                                  <m:r>
                                    <a:rPr lang="en-US" sz="2500" b="0" i="1" smtClean="0">
                                      <a:solidFill>
                                        <a:schemeClr val="accent6">
                                          <a:lumMod val="75000"/>
                                        </a:schemeClr>
                                      </a:solidFill>
                                      <a:latin typeface="Cambria Math" panose="02040503050406030204" pitchFamily="18" charset="0"/>
                                    </a:rPr>
                                    <m:t>2</m:t>
                                  </m:r>
                                </m:sub>
                              </m:sSub>
                            </m:den>
                          </m:f>
                        </m:e>
                      </m:d>
                    </m:oMath>
                  </a14:m>
                  <a:r>
                    <a:rPr lang="en-US" sz="2500" dirty="0">
                      <a:solidFill>
                        <a:schemeClr val="accent6">
                          <a:lumMod val="75000"/>
                        </a:schemeClr>
                      </a:solidFill>
                    </a:rPr>
                    <a:t> to each query and stop after outputting c of them</a:t>
                  </a:r>
                </a:p>
              </p:txBody>
            </p:sp>
          </mc:Choice>
          <mc:Fallback xmlns="">
            <p:sp>
              <p:nvSpPr>
                <p:cNvPr id="29" name="TextBox 28"/>
                <p:cNvSpPr txBox="1">
                  <a:spLocks noRot="1" noChangeAspect="1" noMove="1" noResize="1" noEditPoints="1" noAdjustHandles="1" noChangeArrowheads="1" noChangeShapeType="1" noTextEdit="1"/>
                </p:cNvSpPr>
                <p:nvPr/>
              </p:nvSpPr>
              <p:spPr>
                <a:xfrm>
                  <a:off x="2032000" y="2487434"/>
                  <a:ext cx="7086600" cy="861774"/>
                </a:xfrm>
                <a:prstGeom prst="rect">
                  <a:avLst/>
                </a:prstGeom>
                <a:blipFill rotWithShape="0">
                  <a:blip r:embed="rId5"/>
                  <a:stretch>
                    <a:fillRect l="-1112" t="-63946" b="-55782"/>
                  </a:stretch>
                </a:blipFill>
                <a:ln w="38100">
                  <a:solidFill>
                    <a:schemeClr val="accent6">
                      <a:lumMod val="75000"/>
                    </a:schemeClr>
                  </a:solidFill>
                </a:ln>
              </p:spPr>
              <p:txBody>
                <a:bodyPr/>
                <a:lstStyle/>
                <a:p>
                  <a:r>
                    <a:rPr lang="en-US">
                      <a:noFill/>
                    </a:rPr>
                    <a:t> </a:t>
                  </a:r>
                </a:p>
              </p:txBody>
            </p:sp>
          </mc:Fallback>
        </mc:AlternateContent>
        <p:sp>
          <p:nvSpPr>
            <p:cNvPr id="70" name="Rectangle 69"/>
            <p:cNvSpPr/>
            <p:nvPr/>
          </p:nvSpPr>
          <p:spPr>
            <a:xfrm>
              <a:off x="421553" y="3736504"/>
              <a:ext cx="1372629" cy="312149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531408" y="3723804"/>
              <a:ext cx="1372629" cy="3121496"/>
            </a:xfrm>
            <a:prstGeom prst="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Slide Number Placeholder 4"/>
          <p:cNvSpPr>
            <a:spLocks noGrp="1"/>
          </p:cNvSpPr>
          <p:nvPr>
            <p:ph type="sldNum" sz="quarter" idx="12"/>
          </p:nvPr>
        </p:nvSpPr>
        <p:spPr/>
        <p:txBody>
          <a:bodyPr/>
          <a:lstStyle/>
          <a:p>
            <a:fld id="{F0792D83-85FB-4FF0-B4B1-A490D103BCCB}" type="slidenum">
              <a:rPr lang="en-US" smtClean="0"/>
              <a:t>20</a:t>
            </a:fld>
            <a:endParaRPr lang="en-US"/>
          </a:p>
        </p:txBody>
      </p:sp>
    </p:spTree>
    <p:extLst>
      <p:ext uri="{BB962C8B-B14F-4D97-AF65-F5344CB8AC3E}">
        <p14:creationId xmlns:p14="http://schemas.microsoft.com/office/powerpoint/2010/main" val="1819005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3"/>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Utility of SVT-S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5032375"/>
              </a:xfrm>
            </p:spPr>
            <p:txBody>
              <a:bodyPr/>
              <a:lstStyle/>
              <a:p>
                <a:r>
                  <a:rPr lang="en-US" dirty="0" smtClean="0"/>
                  <a:t>Optimizing budget allocation between </a:t>
                </a:r>
                <a:r>
                  <a:rPr lang="en-US" dirty="0">
                    <a:solidFill>
                      <a:srgbClr val="0070C0"/>
                    </a:solidFill>
                  </a:rPr>
                  <a:t>query perturbation</a:t>
                </a:r>
                <a:r>
                  <a:rPr lang="en-US" dirty="0"/>
                  <a:t> and </a:t>
                </a:r>
                <a:r>
                  <a:rPr lang="en-US" dirty="0">
                    <a:solidFill>
                      <a:srgbClr val="0070C0"/>
                    </a:solidFill>
                  </a:rPr>
                  <a:t>threshold </a:t>
                </a:r>
                <a:r>
                  <a:rPr lang="en-US" dirty="0" smtClean="0">
                    <a:solidFill>
                      <a:srgbClr val="0070C0"/>
                    </a:solidFill>
                  </a:rPr>
                  <a:t>perturbation:    </a:t>
                </a:r>
                <a14:m>
                  <m:oMath xmlns:m="http://schemas.openxmlformats.org/officeDocument/2006/math">
                    <m:sSub>
                      <m:sSubPr>
                        <m:ctrlPr>
                          <a:rPr lang="en-US" altLang="zh-CN" i="1" smtClean="0">
                            <a:solidFill>
                              <a:srgbClr val="7030A0"/>
                            </a:solidFill>
                            <a:latin typeface="Cambria Math" panose="02040503050406030204" pitchFamily="18" charset="0"/>
                          </a:rPr>
                        </m:ctrlPr>
                      </m:sSubPr>
                      <m:e>
                        <m:r>
                          <a:rPr lang="zh-CN" altLang="en-US" i="1">
                            <a:solidFill>
                              <a:srgbClr val="7030A0"/>
                            </a:solidFill>
                            <a:latin typeface="Cambria Math" panose="02040503050406030204" pitchFamily="18" charset="0"/>
                          </a:rPr>
                          <m:t>𝜖</m:t>
                        </m:r>
                      </m:e>
                      <m:sub>
                        <m:r>
                          <a:rPr lang="en-US" altLang="zh-CN" i="1">
                            <a:solidFill>
                              <a:srgbClr val="7030A0"/>
                            </a:solidFill>
                            <a:latin typeface="Cambria Math" panose="02040503050406030204" pitchFamily="18" charset="0"/>
                          </a:rPr>
                          <m:t>1</m:t>
                        </m:r>
                      </m:sub>
                    </m:sSub>
                  </m:oMath>
                </a14:m>
                <a:r>
                  <a:rPr lang="en-US" altLang="zh-CN" dirty="0">
                    <a:solidFill>
                      <a:srgbClr val="7030A0"/>
                    </a:solidFill>
                  </a:rPr>
                  <a:t>:</a:t>
                </a:r>
                <a14:m>
                  <m:oMath xmlns:m="http://schemas.openxmlformats.org/officeDocument/2006/math">
                    <m:sSub>
                      <m:sSubPr>
                        <m:ctrlPr>
                          <a:rPr lang="en-US" altLang="zh-CN" i="1">
                            <a:solidFill>
                              <a:srgbClr val="7030A0"/>
                            </a:solidFill>
                            <a:latin typeface="Cambria Math" panose="02040503050406030204" pitchFamily="18" charset="0"/>
                          </a:rPr>
                        </m:ctrlPr>
                      </m:sSubPr>
                      <m:e>
                        <m:r>
                          <a:rPr lang="zh-CN" altLang="en-US" i="1">
                            <a:solidFill>
                              <a:srgbClr val="7030A0"/>
                            </a:solidFill>
                            <a:latin typeface="Cambria Math" panose="02040503050406030204" pitchFamily="18" charset="0"/>
                          </a:rPr>
                          <m:t>𝜖</m:t>
                        </m:r>
                      </m:e>
                      <m:sub>
                        <m:r>
                          <a:rPr lang="en-US" altLang="zh-CN" i="1">
                            <a:solidFill>
                              <a:srgbClr val="7030A0"/>
                            </a:solidFill>
                            <a:latin typeface="Cambria Math" panose="02040503050406030204" pitchFamily="18" charset="0"/>
                          </a:rPr>
                          <m:t>2</m:t>
                        </m:r>
                      </m:sub>
                    </m:sSub>
                    <m:r>
                      <a:rPr lang="en-US" altLang="zh-CN" i="1">
                        <a:solidFill>
                          <a:srgbClr val="7030A0"/>
                        </a:solidFill>
                        <a:latin typeface="Cambria Math" panose="02040503050406030204" pitchFamily="18" charset="0"/>
                      </a:rPr>
                      <m:t>=1:</m:t>
                    </m:r>
                    <m:sSup>
                      <m:sSupPr>
                        <m:ctrlPr>
                          <a:rPr lang="en-US" altLang="zh-CN" i="1">
                            <a:solidFill>
                              <a:srgbClr val="7030A0"/>
                            </a:solidFill>
                            <a:latin typeface="Cambria Math" panose="02040503050406030204" pitchFamily="18" charset="0"/>
                          </a:rPr>
                        </m:ctrlPr>
                      </m:sSupPr>
                      <m:e>
                        <m:r>
                          <a:rPr lang="en-US" altLang="zh-CN" b="0" i="1" smtClean="0">
                            <a:solidFill>
                              <a:srgbClr val="7030A0"/>
                            </a:solidFill>
                            <a:latin typeface="Cambria Math" panose="02040503050406030204" pitchFamily="18" charset="0"/>
                          </a:rPr>
                          <m:t>(2</m:t>
                        </m:r>
                        <m:r>
                          <a:rPr lang="en-US" altLang="zh-CN" i="1">
                            <a:solidFill>
                              <a:srgbClr val="7030A0"/>
                            </a:solidFill>
                            <a:latin typeface="Cambria Math" panose="02040503050406030204" pitchFamily="18" charset="0"/>
                          </a:rPr>
                          <m:t>𝑐</m:t>
                        </m:r>
                        <m:r>
                          <a:rPr lang="en-US" altLang="zh-CN" b="0" i="1" smtClean="0">
                            <a:solidFill>
                              <a:srgbClr val="7030A0"/>
                            </a:solidFill>
                            <a:latin typeface="Cambria Math" panose="02040503050406030204" pitchFamily="18" charset="0"/>
                          </a:rPr>
                          <m:t>)</m:t>
                        </m:r>
                      </m:e>
                      <m:sup>
                        <m:r>
                          <a:rPr lang="en-US" altLang="zh-CN" i="1">
                            <a:solidFill>
                              <a:srgbClr val="7030A0"/>
                            </a:solidFill>
                            <a:latin typeface="Cambria Math" panose="02040503050406030204" pitchFamily="18" charset="0"/>
                          </a:rPr>
                          <m:t>2/3</m:t>
                        </m:r>
                      </m:sup>
                    </m:sSup>
                  </m:oMath>
                </a14:m>
                <a:endParaRPr lang="en-US" dirty="0" smtClean="0">
                  <a:solidFill>
                    <a:srgbClr val="7030A0"/>
                  </a:solidFill>
                </a:endParaRPr>
              </a:p>
              <a:p>
                <a:endParaRPr lang="en-US" dirty="0">
                  <a:solidFill>
                    <a:srgbClr val="7030A0"/>
                  </a:solidFill>
                </a:endParaRPr>
              </a:p>
              <a:p>
                <a:r>
                  <a:rPr lang="en-US" dirty="0" smtClean="0">
                    <a:solidFill>
                      <a:schemeClr val="tx1"/>
                    </a:solidFill>
                  </a:rPr>
                  <a:t>For monotonic queries:  </a:t>
                </a:r>
              </a:p>
              <a:p>
                <a:pPr lvl="1"/>
                <a:r>
                  <a:rPr lang="en-US" dirty="0" smtClean="0">
                    <a:solidFill>
                      <a:schemeClr val="tx1"/>
                    </a:solidFill>
                  </a:rPr>
                  <a:t>query noise is   </a:t>
                </a:r>
                <a14:m>
                  <m:oMath xmlns:m="http://schemas.openxmlformats.org/officeDocument/2006/math">
                    <m:r>
                      <a:rPr lang="en-US" b="0" i="1" smtClean="0">
                        <a:solidFill>
                          <a:srgbClr val="7030A0"/>
                        </a:solidFill>
                        <a:latin typeface="Cambria Math" panose="02040503050406030204" pitchFamily="18" charset="0"/>
                        <a:ea typeface="Cambria Math" panose="02040503050406030204" pitchFamily="18" charset="0"/>
                      </a:rPr>
                      <m:t>𝐿𝑎𝑝</m:t>
                    </m:r>
                    <m:r>
                      <a:rPr lang="en-US" b="0" i="1" smtClean="0">
                        <a:solidFill>
                          <a:srgbClr val="7030A0"/>
                        </a:solidFill>
                        <a:latin typeface="Cambria Math" panose="02040503050406030204" pitchFamily="18" charset="0"/>
                        <a:ea typeface="Cambria Math" panose="02040503050406030204" pitchFamily="18" charset="0"/>
                      </a:rPr>
                      <m:t>(</m:t>
                    </m:r>
                    <m:f>
                      <m:fPr>
                        <m:ctrlPr>
                          <a:rPr lang="en-US" altLang="zh-CN" b="0" i="1" smtClean="0">
                            <a:solidFill>
                              <a:srgbClr val="7030A0"/>
                            </a:solidFill>
                            <a:latin typeface="Cambria Math" panose="02040503050406030204" pitchFamily="18" charset="0"/>
                            <a:ea typeface="Cambria Math" panose="02040503050406030204" pitchFamily="18" charset="0"/>
                          </a:rPr>
                        </m:ctrlPr>
                      </m:fPr>
                      <m:num>
                        <m:r>
                          <a:rPr lang="en-US" altLang="zh-CN" b="0" i="1" smtClean="0">
                            <a:solidFill>
                              <a:srgbClr val="7030A0"/>
                            </a:solidFill>
                            <a:latin typeface="Cambria Math" panose="02040503050406030204" pitchFamily="18" charset="0"/>
                            <a:ea typeface="Cambria Math" panose="02040503050406030204" pitchFamily="18" charset="0"/>
                          </a:rPr>
                          <m:t>𝑐</m:t>
                        </m:r>
                        <m:r>
                          <a:rPr lang="en-US" altLang="zh-CN" b="0" i="1" smtClean="0">
                            <a:solidFill>
                              <a:srgbClr val="7030A0"/>
                            </a:solidFill>
                            <a:latin typeface="Cambria Math" panose="02040503050406030204" pitchFamily="18" charset="0"/>
                            <a:ea typeface="Cambria Math" panose="02040503050406030204" pitchFamily="18" charset="0"/>
                          </a:rPr>
                          <m:t>∆</m:t>
                        </m:r>
                      </m:num>
                      <m:den>
                        <m:sSub>
                          <m:sSubPr>
                            <m:ctrlPr>
                              <a:rPr lang="en-US" altLang="zh-CN" b="0" i="1" smtClean="0">
                                <a:solidFill>
                                  <a:srgbClr val="7030A0"/>
                                </a:solidFill>
                                <a:latin typeface="Cambria Math" panose="02040503050406030204" pitchFamily="18" charset="0"/>
                                <a:ea typeface="Cambria Math" panose="02040503050406030204" pitchFamily="18" charset="0"/>
                              </a:rPr>
                            </m:ctrlPr>
                          </m:sSubPr>
                          <m:e>
                            <m:r>
                              <a:rPr lang="zh-CN" altLang="en-US" b="0" i="1" smtClean="0">
                                <a:solidFill>
                                  <a:srgbClr val="7030A0"/>
                                </a:solidFill>
                                <a:latin typeface="Cambria Math" panose="02040503050406030204" pitchFamily="18" charset="0"/>
                                <a:ea typeface="Cambria Math" panose="02040503050406030204" pitchFamily="18" charset="0"/>
                              </a:rPr>
                              <m:t>𝜖</m:t>
                            </m:r>
                          </m:e>
                          <m:sub>
                            <m:r>
                              <a:rPr lang="en-US" altLang="zh-CN" b="0" i="1" smtClean="0">
                                <a:solidFill>
                                  <a:srgbClr val="7030A0"/>
                                </a:solidFill>
                                <a:latin typeface="Cambria Math" panose="02040503050406030204" pitchFamily="18" charset="0"/>
                                <a:ea typeface="Cambria Math" panose="02040503050406030204" pitchFamily="18" charset="0"/>
                              </a:rPr>
                              <m:t>2</m:t>
                            </m:r>
                          </m:sub>
                        </m:sSub>
                      </m:den>
                    </m:f>
                    <m:r>
                      <a:rPr lang="en-US" b="0" i="1" smtClean="0">
                        <a:solidFill>
                          <a:srgbClr val="7030A0"/>
                        </a:solidFill>
                        <a:latin typeface="Cambria Math" panose="02040503050406030204" pitchFamily="18" charset="0"/>
                        <a:ea typeface="Cambria Math" panose="02040503050406030204" pitchFamily="18" charset="0"/>
                      </a:rPr>
                      <m:t>)</m:t>
                    </m:r>
                  </m:oMath>
                </a14:m>
                <a:r>
                  <a:rPr lang="en-US" dirty="0" smtClean="0">
                    <a:solidFill>
                      <a:srgbClr val="7030A0"/>
                    </a:solidFill>
                  </a:rPr>
                  <a:t> </a:t>
                </a:r>
                <a:r>
                  <a:rPr lang="en-US" dirty="0" smtClean="0">
                    <a:solidFill>
                      <a:schemeClr val="tx1"/>
                    </a:solidFill>
                  </a:rPr>
                  <a:t>instead of </a:t>
                </a:r>
                <a14:m>
                  <m:oMath xmlns:m="http://schemas.openxmlformats.org/officeDocument/2006/math">
                    <m:r>
                      <a:rPr lang="en-US" altLang="zh-CN" i="1">
                        <a:solidFill>
                          <a:schemeClr val="tx1"/>
                        </a:solidFill>
                        <a:latin typeface="Cambria Math" panose="02040503050406030204" pitchFamily="18" charset="0"/>
                        <a:ea typeface="Cambria Math" panose="02040503050406030204" pitchFamily="18" charset="0"/>
                      </a:rPr>
                      <m:t>𝐿𝑎𝑝</m:t>
                    </m:r>
                    <m:r>
                      <a:rPr lang="en-US" altLang="zh-CN" i="1">
                        <a:solidFill>
                          <a:schemeClr val="tx1"/>
                        </a:solidFill>
                        <a:latin typeface="Cambria Math" panose="02040503050406030204" pitchFamily="18" charset="0"/>
                        <a:ea typeface="Cambria Math" panose="02040503050406030204" pitchFamily="18" charset="0"/>
                      </a:rPr>
                      <m:t>(</m:t>
                    </m:r>
                    <m:f>
                      <m:fPr>
                        <m:ctrlPr>
                          <a:rPr lang="en-US" altLang="zh-CN" i="1">
                            <a:solidFill>
                              <a:schemeClr val="tx1"/>
                            </a:solidFill>
                            <a:latin typeface="Cambria Math" panose="02040503050406030204" pitchFamily="18" charset="0"/>
                            <a:ea typeface="Cambria Math" panose="02040503050406030204" pitchFamily="18" charset="0"/>
                          </a:rPr>
                        </m:ctrlPr>
                      </m:fPr>
                      <m:num>
                        <m:r>
                          <a:rPr lang="en-US" altLang="zh-CN" b="0" i="1" smtClean="0">
                            <a:solidFill>
                              <a:schemeClr val="tx1"/>
                            </a:solidFill>
                            <a:latin typeface="Cambria Math" panose="02040503050406030204" pitchFamily="18" charset="0"/>
                            <a:ea typeface="Cambria Math" panose="02040503050406030204" pitchFamily="18" charset="0"/>
                          </a:rPr>
                          <m:t>2</m:t>
                        </m:r>
                        <m:r>
                          <a:rPr lang="en-US" altLang="zh-CN" i="1">
                            <a:solidFill>
                              <a:schemeClr val="tx1"/>
                            </a:solidFill>
                            <a:latin typeface="Cambria Math" panose="02040503050406030204" pitchFamily="18" charset="0"/>
                            <a:ea typeface="Cambria Math" panose="02040503050406030204" pitchFamily="18" charset="0"/>
                          </a:rPr>
                          <m:t>𝑐</m:t>
                        </m:r>
                        <m:r>
                          <a:rPr lang="en-US" altLang="zh-CN" i="1">
                            <a:solidFill>
                              <a:schemeClr val="tx1"/>
                            </a:solidFill>
                            <a:latin typeface="Cambria Math" panose="02040503050406030204" pitchFamily="18" charset="0"/>
                            <a:ea typeface="Cambria Math" panose="02040503050406030204" pitchFamily="18" charset="0"/>
                          </a:rPr>
                          <m:t>∆</m:t>
                        </m:r>
                      </m:num>
                      <m:den>
                        <m:sSub>
                          <m:sSubPr>
                            <m:ctrlPr>
                              <a:rPr lang="en-US" altLang="zh-CN" i="1">
                                <a:solidFill>
                                  <a:schemeClr val="tx1"/>
                                </a:solidFill>
                                <a:latin typeface="Cambria Math" panose="02040503050406030204" pitchFamily="18" charset="0"/>
                                <a:ea typeface="Cambria Math" panose="02040503050406030204" pitchFamily="18" charset="0"/>
                              </a:rPr>
                            </m:ctrlPr>
                          </m:sSubPr>
                          <m:e>
                            <m:r>
                              <a:rPr lang="zh-CN" altLang="en-US" i="1">
                                <a:solidFill>
                                  <a:schemeClr val="tx1"/>
                                </a:solidFill>
                                <a:latin typeface="Cambria Math" panose="02040503050406030204" pitchFamily="18" charset="0"/>
                                <a:ea typeface="Cambria Math" panose="02040503050406030204" pitchFamily="18" charset="0"/>
                              </a:rPr>
                              <m:t>𝜖</m:t>
                            </m:r>
                          </m:e>
                          <m:sub>
                            <m:r>
                              <a:rPr lang="en-US" altLang="zh-CN" i="1">
                                <a:solidFill>
                                  <a:schemeClr val="tx1"/>
                                </a:solidFill>
                                <a:latin typeface="Cambria Math" panose="02040503050406030204" pitchFamily="18" charset="0"/>
                                <a:ea typeface="Cambria Math" panose="02040503050406030204" pitchFamily="18" charset="0"/>
                              </a:rPr>
                              <m:t>2</m:t>
                            </m:r>
                          </m:sub>
                        </m:sSub>
                      </m:den>
                    </m:f>
                    <m:r>
                      <a:rPr lang="en-US" altLang="zh-CN" i="1">
                        <a:solidFill>
                          <a:schemeClr val="tx1"/>
                        </a:solidFill>
                        <a:latin typeface="Cambria Math" panose="02040503050406030204" pitchFamily="18" charset="0"/>
                        <a:ea typeface="Cambria Math" panose="02040503050406030204" pitchFamily="18" charset="0"/>
                      </a:rPr>
                      <m:t>)</m:t>
                    </m:r>
                  </m:oMath>
                </a14:m>
                <a:r>
                  <a:rPr lang="en-US" altLang="zh-CN" dirty="0">
                    <a:solidFill>
                      <a:schemeClr val="tx1"/>
                    </a:solidFill>
                  </a:rPr>
                  <a:t> </a:t>
                </a:r>
                <a:endParaRPr lang="en-US" altLang="zh-CN" dirty="0" smtClean="0">
                  <a:solidFill>
                    <a:schemeClr val="tx1"/>
                  </a:solidFill>
                </a:endParaRPr>
              </a:p>
              <a:p>
                <a:pPr lvl="1"/>
                <a:r>
                  <a:rPr lang="en-US" altLang="zh-CN" dirty="0" smtClean="0"/>
                  <a:t>Optimization of privacy budget allocation:  </a:t>
                </a:r>
                <a:r>
                  <a:rPr lang="en-US" altLang="zh-CN" dirty="0" smtClean="0">
                    <a:solidFill>
                      <a:srgbClr val="0070C0"/>
                    </a:solidFill>
                  </a:rPr>
                  <a:t> </a:t>
                </a:r>
                <a14:m>
                  <m:oMath xmlns:m="http://schemas.openxmlformats.org/officeDocument/2006/math">
                    <m:sSub>
                      <m:sSubPr>
                        <m:ctrlPr>
                          <a:rPr lang="en-US" altLang="zh-CN" i="1" smtClean="0">
                            <a:solidFill>
                              <a:srgbClr val="7030A0"/>
                            </a:solidFill>
                            <a:latin typeface="Cambria Math" panose="02040503050406030204" pitchFamily="18" charset="0"/>
                          </a:rPr>
                        </m:ctrlPr>
                      </m:sSubPr>
                      <m:e>
                        <m:r>
                          <a:rPr lang="zh-CN" altLang="en-US" i="1" smtClean="0">
                            <a:solidFill>
                              <a:srgbClr val="7030A0"/>
                            </a:solidFill>
                            <a:latin typeface="Cambria Math" panose="02040503050406030204" pitchFamily="18" charset="0"/>
                          </a:rPr>
                          <m:t>𝜖</m:t>
                        </m:r>
                      </m:e>
                      <m:sub>
                        <m:r>
                          <a:rPr lang="en-US" altLang="zh-CN" b="0" i="1" smtClean="0">
                            <a:solidFill>
                              <a:srgbClr val="7030A0"/>
                            </a:solidFill>
                            <a:latin typeface="Cambria Math" panose="02040503050406030204" pitchFamily="18" charset="0"/>
                          </a:rPr>
                          <m:t>1</m:t>
                        </m:r>
                      </m:sub>
                    </m:sSub>
                  </m:oMath>
                </a14:m>
                <a:r>
                  <a:rPr lang="en-US" altLang="zh-CN" dirty="0" smtClean="0">
                    <a:solidFill>
                      <a:srgbClr val="7030A0"/>
                    </a:solidFill>
                  </a:rPr>
                  <a:t>:</a:t>
                </a:r>
                <a14:m>
                  <m:oMath xmlns:m="http://schemas.openxmlformats.org/officeDocument/2006/math">
                    <m:sSub>
                      <m:sSubPr>
                        <m:ctrlPr>
                          <a:rPr lang="en-US" altLang="zh-CN" i="1">
                            <a:solidFill>
                              <a:srgbClr val="7030A0"/>
                            </a:solidFill>
                            <a:latin typeface="Cambria Math" panose="02040503050406030204" pitchFamily="18" charset="0"/>
                          </a:rPr>
                        </m:ctrlPr>
                      </m:sSubPr>
                      <m:e>
                        <m:r>
                          <a:rPr lang="zh-CN" altLang="en-US" i="1">
                            <a:solidFill>
                              <a:srgbClr val="7030A0"/>
                            </a:solidFill>
                            <a:latin typeface="Cambria Math" panose="02040503050406030204" pitchFamily="18" charset="0"/>
                          </a:rPr>
                          <m:t>𝜖</m:t>
                        </m:r>
                      </m:e>
                      <m:sub>
                        <m:r>
                          <a:rPr lang="en-US" altLang="zh-CN" b="0" i="1" smtClean="0">
                            <a:solidFill>
                              <a:srgbClr val="7030A0"/>
                            </a:solidFill>
                            <a:latin typeface="Cambria Math" panose="02040503050406030204" pitchFamily="18" charset="0"/>
                          </a:rPr>
                          <m:t>2</m:t>
                        </m:r>
                      </m:sub>
                    </m:sSub>
                    <m:r>
                      <a:rPr lang="en-US" altLang="zh-CN" b="0" i="1" smtClean="0">
                        <a:solidFill>
                          <a:srgbClr val="7030A0"/>
                        </a:solidFill>
                        <a:latin typeface="Cambria Math" panose="02040503050406030204" pitchFamily="18" charset="0"/>
                      </a:rPr>
                      <m:t>=1:</m:t>
                    </m:r>
                    <m:sSup>
                      <m:sSupPr>
                        <m:ctrlPr>
                          <a:rPr lang="en-US" altLang="zh-CN" b="0" i="1" smtClean="0">
                            <a:solidFill>
                              <a:srgbClr val="7030A0"/>
                            </a:solidFill>
                            <a:latin typeface="Cambria Math" panose="02040503050406030204" pitchFamily="18" charset="0"/>
                          </a:rPr>
                        </m:ctrlPr>
                      </m:sSupPr>
                      <m:e>
                        <m:r>
                          <a:rPr lang="en-US" altLang="zh-CN" b="0" i="1" smtClean="0">
                            <a:solidFill>
                              <a:srgbClr val="7030A0"/>
                            </a:solidFill>
                            <a:latin typeface="Cambria Math" panose="02040503050406030204" pitchFamily="18" charset="0"/>
                          </a:rPr>
                          <m:t>𝑐</m:t>
                        </m:r>
                      </m:e>
                      <m:sup>
                        <m:r>
                          <a:rPr lang="en-US" altLang="zh-CN" b="0" i="1" smtClean="0">
                            <a:solidFill>
                              <a:srgbClr val="7030A0"/>
                            </a:solidFill>
                            <a:latin typeface="Cambria Math" panose="02040503050406030204" pitchFamily="18" charset="0"/>
                          </a:rPr>
                          <m:t>2/3</m:t>
                        </m:r>
                      </m:sup>
                    </m:sSup>
                  </m:oMath>
                </a14:m>
                <a:endParaRPr lang="en-US" altLang="zh-CN" dirty="0" smtClean="0">
                  <a:solidFill>
                    <a:srgbClr val="7030A0"/>
                  </a:solidFill>
                </a:endParaRPr>
              </a:p>
              <a:p>
                <a:pPr lvl="1"/>
                <a:endParaRPr lang="en-US" altLang="zh-CN" dirty="0" smtClean="0">
                  <a:solidFill>
                    <a:srgbClr val="7030A0"/>
                  </a:solidFill>
                </a:endParaRPr>
              </a:p>
              <a:p>
                <a:r>
                  <a:rPr lang="en-US" dirty="0" smtClean="0"/>
                  <a:t>For </a:t>
                </a:r>
                <a:r>
                  <a:rPr lang="en-US" smtClean="0"/>
                  <a:t>non-interactive setting, SVT </a:t>
                </a:r>
                <a:r>
                  <a:rPr lang="en-US" dirty="0" smtClean="0"/>
                  <a:t>with </a:t>
                </a:r>
                <a:r>
                  <a:rPr lang="en-US" dirty="0" err="1" smtClean="0"/>
                  <a:t>retraversal</a:t>
                </a:r>
                <a:r>
                  <a:rPr lang="en-US" dirty="0" smtClean="0"/>
                  <a:t>: </a:t>
                </a:r>
              </a:p>
              <a:p>
                <a:pPr lvl="1"/>
                <a:r>
                  <a:rPr lang="en-US" altLang="zh-CN" dirty="0"/>
                  <a:t>Increase the </a:t>
                </a:r>
                <a:r>
                  <a:rPr lang="en-US" altLang="zh-CN" dirty="0" smtClean="0"/>
                  <a:t>threshold </a:t>
                </a:r>
                <a:endParaRPr lang="en-US" altLang="zh-CN" dirty="0"/>
              </a:p>
              <a:p>
                <a:pPr lvl="1"/>
                <a:r>
                  <a:rPr lang="en-US" dirty="0" err="1" smtClean="0"/>
                  <a:t>Retraverse</a:t>
                </a:r>
                <a:r>
                  <a:rPr lang="en-US" dirty="0" smtClean="0"/>
                  <a:t> the list of queries  until </a:t>
                </a:r>
                <a:r>
                  <a:rPr lang="en-US" i="1" dirty="0" smtClean="0"/>
                  <a:t>c </a:t>
                </a:r>
                <a:r>
                  <a:rPr lang="en-US" dirty="0" smtClean="0"/>
                  <a:t>queries are selected. </a:t>
                </a:r>
              </a:p>
              <a:p>
                <a:pPr marL="457200" lvl="1"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5032375"/>
              </a:xfrm>
              <a:blipFill rotWithShape="1">
                <a:blip r:embed="rId3"/>
                <a:stretch>
                  <a:fillRect l="-1043" t="-1937"/>
                </a:stretch>
              </a:blipFill>
            </p:spPr>
            <p:txBody>
              <a:bodyPr/>
              <a:lstStyle/>
              <a:p>
                <a:r>
                  <a:rPr lang="en-US">
                    <a:noFill/>
                  </a:rPr>
                  <a:t> </a:t>
                </a:r>
              </a:p>
            </p:txBody>
          </p:sp>
        </mc:Fallback>
      </mc:AlternateContent>
      <p:sp>
        <p:nvSpPr>
          <p:cNvPr id="7" name="Slide Number Placeholder 6"/>
          <p:cNvSpPr>
            <a:spLocks noGrp="1"/>
          </p:cNvSpPr>
          <p:nvPr>
            <p:ph type="sldNum" sz="quarter" idx="12"/>
          </p:nvPr>
        </p:nvSpPr>
        <p:spPr/>
        <p:txBody>
          <a:bodyPr/>
          <a:lstStyle/>
          <a:p>
            <a:fld id="{F0792D83-85FB-4FF0-B4B1-A490D103BCCB}" type="slidenum">
              <a:rPr lang="en-US" smtClean="0"/>
              <a:t>21</a:t>
            </a:fld>
            <a:endParaRPr lang="en-US"/>
          </a:p>
        </p:txBody>
      </p:sp>
    </p:spTree>
    <p:extLst>
      <p:ext uri="{BB962C8B-B14F-4D97-AF65-F5344CB8AC3E}">
        <p14:creationId xmlns:p14="http://schemas.microsoft.com/office/powerpoint/2010/main" val="1320538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5246" y="207809"/>
            <a:ext cx="10515600" cy="1325563"/>
          </a:xfrm>
        </p:spPr>
        <p:txBody>
          <a:bodyPr/>
          <a:lstStyle/>
          <a:p>
            <a:r>
              <a:rPr lang="en-US" dirty="0"/>
              <a:t>Experiment</a:t>
            </a:r>
          </a:p>
        </p:txBody>
      </p:sp>
      <p:graphicFrame>
        <p:nvGraphicFramePr>
          <p:cNvPr id="6" name="Table 5"/>
          <p:cNvGraphicFramePr>
            <a:graphicFrameLocks noGrp="1"/>
          </p:cNvGraphicFramePr>
          <p:nvPr>
            <p:extLst>
              <p:ext uri="{D42A27DB-BD31-4B8C-83A1-F6EECF244321}">
                <p14:modId xmlns:p14="http://schemas.microsoft.com/office/powerpoint/2010/main" val="944094733"/>
              </p:ext>
            </p:extLst>
          </p:nvPr>
        </p:nvGraphicFramePr>
        <p:xfrm>
          <a:off x="688236" y="1496044"/>
          <a:ext cx="4581423" cy="2233610"/>
        </p:xfrm>
        <a:graphic>
          <a:graphicData uri="http://schemas.openxmlformats.org/drawingml/2006/table">
            <a:tbl>
              <a:tblPr firstRow="1" bandRow="1">
                <a:tableStyleId>{5C22544A-7EE6-4342-B048-85BDC9FD1C3A}</a:tableStyleId>
              </a:tblPr>
              <a:tblGrid>
                <a:gridCol w="1632154">
                  <a:extLst>
                    <a:ext uri="{9D8B030D-6E8A-4147-A177-3AD203B41FA5}">
                      <a16:colId xmlns:a16="http://schemas.microsoft.com/office/drawing/2014/main" val="20000"/>
                    </a:ext>
                  </a:extLst>
                </a:gridCol>
                <a:gridCol w="1459378">
                  <a:extLst>
                    <a:ext uri="{9D8B030D-6E8A-4147-A177-3AD203B41FA5}">
                      <a16:colId xmlns:a16="http://schemas.microsoft.com/office/drawing/2014/main" val="20001"/>
                    </a:ext>
                  </a:extLst>
                </a:gridCol>
                <a:gridCol w="1489891">
                  <a:extLst>
                    <a:ext uri="{9D8B030D-6E8A-4147-A177-3AD203B41FA5}">
                      <a16:colId xmlns:a16="http://schemas.microsoft.com/office/drawing/2014/main" val="20002"/>
                    </a:ext>
                  </a:extLst>
                </a:gridCol>
              </a:tblGrid>
              <a:tr h="446722">
                <a:tc>
                  <a:txBody>
                    <a:bodyPr/>
                    <a:lstStyle/>
                    <a:p>
                      <a:pPr algn="ctr"/>
                      <a:r>
                        <a:rPr lang="en-US" sz="2200" dirty="0"/>
                        <a:t>Dataset</a:t>
                      </a:r>
                    </a:p>
                  </a:txBody>
                  <a:tcPr/>
                </a:tc>
                <a:tc>
                  <a:txBody>
                    <a:bodyPr/>
                    <a:lstStyle/>
                    <a:p>
                      <a:pPr algn="ctr"/>
                      <a:r>
                        <a:rPr lang="en-US" sz="2200" dirty="0"/>
                        <a:t>#Records</a:t>
                      </a:r>
                    </a:p>
                  </a:txBody>
                  <a:tcPr/>
                </a:tc>
                <a:tc>
                  <a:txBody>
                    <a:bodyPr/>
                    <a:lstStyle/>
                    <a:p>
                      <a:pPr algn="ctr"/>
                      <a:r>
                        <a:rPr lang="en-US" sz="2200" dirty="0"/>
                        <a:t>#Items</a:t>
                      </a:r>
                    </a:p>
                  </a:txBody>
                  <a:tcPr/>
                </a:tc>
                <a:extLst>
                  <a:ext uri="{0D108BD9-81ED-4DB2-BD59-A6C34878D82A}">
                    <a16:rowId xmlns:a16="http://schemas.microsoft.com/office/drawing/2014/main" val="10000"/>
                  </a:ext>
                </a:extLst>
              </a:tr>
              <a:tr h="446722">
                <a:tc>
                  <a:txBody>
                    <a:bodyPr/>
                    <a:lstStyle/>
                    <a:p>
                      <a:pPr algn="ctr"/>
                      <a:r>
                        <a:rPr lang="en-US" sz="2200" dirty="0">
                          <a:solidFill>
                            <a:srgbClr val="0000FF"/>
                          </a:solidFill>
                        </a:rPr>
                        <a:t>BMS-POS</a:t>
                      </a:r>
                    </a:p>
                  </a:txBody>
                  <a:tcPr/>
                </a:tc>
                <a:tc>
                  <a:txBody>
                    <a:bodyPr/>
                    <a:lstStyle/>
                    <a:p>
                      <a:pPr algn="ctr"/>
                      <a:r>
                        <a:rPr lang="en-US" sz="2200" dirty="0">
                          <a:solidFill>
                            <a:srgbClr val="0000FF"/>
                          </a:solidFill>
                        </a:rPr>
                        <a:t>515,597</a:t>
                      </a:r>
                    </a:p>
                  </a:txBody>
                  <a:tcPr/>
                </a:tc>
                <a:tc>
                  <a:txBody>
                    <a:bodyPr/>
                    <a:lstStyle/>
                    <a:p>
                      <a:pPr algn="ctr"/>
                      <a:r>
                        <a:rPr lang="en-US" sz="2200" dirty="0">
                          <a:solidFill>
                            <a:srgbClr val="0000FF"/>
                          </a:solidFill>
                        </a:rPr>
                        <a:t>1,657</a:t>
                      </a:r>
                    </a:p>
                  </a:txBody>
                  <a:tcPr/>
                </a:tc>
                <a:extLst>
                  <a:ext uri="{0D108BD9-81ED-4DB2-BD59-A6C34878D82A}">
                    <a16:rowId xmlns:a16="http://schemas.microsoft.com/office/drawing/2014/main" val="10001"/>
                  </a:ext>
                </a:extLst>
              </a:tr>
              <a:tr h="446722">
                <a:tc>
                  <a:txBody>
                    <a:bodyPr/>
                    <a:lstStyle/>
                    <a:p>
                      <a:pPr algn="ctr"/>
                      <a:r>
                        <a:rPr lang="en-US" sz="2200" dirty="0" err="1">
                          <a:solidFill>
                            <a:srgbClr val="00CC00"/>
                          </a:solidFill>
                        </a:rPr>
                        <a:t>aol</a:t>
                      </a:r>
                      <a:endParaRPr lang="en-US" sz="2200" dirty="0">
                        <a:solidFill>
                          <a:srgbClr val="00CC00"/>
                        </a:solidFill>
                      </a:endParaRPr>
                    </a:p>
                  </a:txBody>
                  <a:tcPr/>
                </a:tc>
                <a:tc>
                  <a:txBody>
                    <a:bodyPr/>
                    <a:lstStyle/>
                    <a:p>
                      <a:pPr algn="ctr"/>
                      <a:r>
                        <a:rPr lang="en-US" sz="2200" dirty="0">
                          <a:solidFill>
                            <a:srgbClr val="00CC00"/>
                          </a:solidFill>
                        </a:rPr>
                        <a:t>647,337</a:t>
                      </a:r>
                    </a:p>
                  </a:txBody>
                  <a:tcPr/>
                </a:tc>
                <a:tc>
                  <a:txBody>
                    <a:bodyPr/>
                    <a:lstStyle/>
                    <a:p>
                      <a:pPr algn="ctr"/>
                      <a:r>
                        <a:rPr lang="en-US" sz="2200" dirty="0">
                          <a:solidFill>
                            <a:srgbClr val="00CC00"/>
                          </a:solidFill>
                        </a:rPr>
                        <a:t>2,290,685</a:t>
                      </a:r>
                    </a:p>
                  </a:txBody>
                  <a:tcPr/>
                </a:tc>
                <a:extLst>
                  <a:ext uri="{0D108BD9-81ED-4DB2-BD59-A6C34878D82A}">
                    <a16:rowId xmlns:a16="http://schemas.microsoft.com/office/drawing/2014/main" val="10002"/>
                  </a:ext>
                </a:extLst>
              </a:tr>
              <a:tr h="446722">
                <a:tc>
                  <a:txBody>
                    <a:bodyPr/>
                    <a:lstStyle/>
                    <a:p>
                      <a:pPr algn="ctr"/>
                      <a:r>
                        <a:rPr lang="en-US" sz="2200" dirty="0" err="1">
                          <a:solidFill>
                            <a:srgbClr val="FF0000"/>
                          </a:solidFill>
                        </a:rPr>
                        <a:t>kosarak</a:t>
                      </a:r>
                      <a:endParaRPr lang="en-US" sz="2200" dirty="0">
                        <a:solidFill>
                          <a:srgbClr val="FF0000"/>
                        </a:solidFill>
                      </a:endParaRPr>
                    </a:p>
                  </a:txBody>
                  <a:tcPr/>
                </a:tc>
                <a:tc>
                  <a:txBody>
                    <a:bodyPr/>
                    <a:lstStyle/>
                    <a:p>
                      <a:pPr algn="ctr"/>
                      <a:r>
                        <a:rPr lang="en-US" sz="2200" dirty="0">
                          <a:solidFill>
                            <a:srgbClr val="FF0000"/>
                          </a:solidFill>
                        </a:rPr>
                        <a:t>990,002</a:t>
                      </a:r>
                    </a:p>
                  </a:txBody>
                  <a:tcPr/>
                </a:tc>
                <a:tc>
                  <a:txBody>
                    <a:bodyPr/>
                    <a:lstStyle/>
                    <a:p>
                      <a:pPr algn="ctr"/>
                      <a:r>
                        <a:rPr lang="en-US" sz="2200" dirty="0">
                          <a:solidFill>
                            <a:srgbClr val="FF0000"/>
                          </a:solidFill>
                        </a:rPr>
                        <a:t>41,270</a:t>
                      </a:r>
                    </a:p>
                  </a:txBody>
                  <a:tcPr/>
                </a:tc>
                <a:extLst>
                  <a:ext uri="{0D108BD9-81ED-4DB2-BD59-A6C34878D82A}">
                    <a16:rowId xmlns:a16="http://schemas.microsoft.com/office/drawing/2014/main" val="10003"/>
                  </a:ext>
                </a:extLst>
              </a:tr>
              <a:tr h="446722">
                <a:tc>
                  <a:txBody>
                    <a:bodyPr/>
                    <a:lstStyle/>
                    <a:p>
                      <a:pPr algn="ctr"/>
                      <a:r>
                        <a:rPr lang="en-US" sz="2200" dirty="0" err="1">
                          <a:solidFill>
                            <a:srgbClr val="CC6600"/>
                          </a:solidFill>
                        </a:rPr>
                        <a:t>zipf</a:t>
                      </a:r>
                      <a:endParaRPr lang="en-US" sz="2200" dirty="0">
                        <a:solidFill>
                          <a:srgbClr val="CC6600"/>
                        </a:solidFill>
                      </a:endParaRPr>
                    </a:p>
                  </a:txBody>
                  <a:tcPr/>
                </a:tc>
                <a:tc>
                  <a:txBody>
                    <a:bodyPr/>
                    <a:lstStyle/>
                    <a:p>
                      <a:pPr algn="ctr"/>
                      <a:r>
                        <a:rPr lang="en-US" sz="2200" dirty="0">
                          <a:solidFill>
                            <a:srgbClr val="CC6600"/>
                          </a:solidFill>
                        </a:rPr>
                        <a:t>10,00,000</a:t>
                      </a:r>
                    </a:p>
                  </a:txBody>
                  <a:tcPr/>
                </a:tc>
                <a:tc>
                  <a:txBody>
                    <a:bodyPr/>
                    <a:lstStyle/>
                    <a:p>
                      <a:pPr algn="ctr"/>
                      <a:r>
                        <a:rPr lang="en-US" sz="2200" dirty="0">
                          <a:solidFill>
                            <a:srgbClr val="CC6600"/>
                          </a:solidFill>
                        </a:rPr>
                        <a:t>10,000</a:t>
                      </a:r>
                    </a:p>
                  </a:txBody>
                  <a:tcPr/>
                </a:tc>
                <a:extLst>
                  <a:ext uri="{0D108BD9-81ED-4DB2-BD59-A6C34878D82A}">
                    <a16:rowId xmlns:a16="http://schemas.microsoft.com/office/drawing/2014/main" val="10004"/>
                  </a:ext>
                </a:extLst>
              </a:tr>
            </a:tbl>
          </a:graphicData>
        </a:graphic>
      </p:graphicFrame>
      <p:sp>
        <p:nvSpPr>
          <p:cNvPr id="3" name="Slide Number Placeholder 2"/>
          <p:cNvSpPr>
            <a:spLocks noGrp="1"/>
          </p:cNvSpPr>
          <p:nvPr>
            <p:ph type="sldNum" sz="quarter" idx="12"/>
          </p:nvPr>
        </p:nvSpPr>
        <p:spPr/>
        <p:txBody>
          <a:bodyPr/>
          <a:lstStyle/>
          <a:p>
            <a:fld id="{F0792D83-85FB-4FF0-B4B1-A490D103BCCB}" type="slidenum">
              <a:rPr lang="en-US" smtClean="0"/>
              <a:t>22</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615992378"/>
              </p:ext>
            </p:extLst>
          </p:nvPr>
        </p:nvGraphicFramePr>
        <p:xfrm>
          <a:off x="3076826" y="3851689"/>
          <a:ext cx="7864020" cy="2869786"/>
        </p:xfrm>
        <a:graphic>
          <a:graphicData uri="http://schemas.openxmlformats.org/drawingml/2006/table">
            <a:tbl>
              <a:tblPr firstRow="1" bandRow="1">
                <a:tableStyleId>{5C22544A-7EE6-4342-B048-85BDC9FD1C3A}</a:tableStyleId>
              </a:tblPr>
              <a:tblGrid>
                <a:gridCol w="2076071">
                  <a:extLst>
                    <a:ext uri="{9D8B030D-6E8A-4147-A177-3AD203B41FA5}">
                      <a16:colId xmlns:a16="http://schemas.microsoft.com/office/drawing/2014/main" val="20000"/>
                    </a:ext>
                  </a:extLst>
                </a:gridCol>
                <a:gridCol w="2004096">
                  <a:extLst>
                    <a:ext uri="{9D8B030D-6E8A-4147-A177-3AD203B41FA5}">
                      <a16:colId xmlns:a16="http://schemas.microsoft.com/office/drawing/2014/main" val="20001"/>
                    </a:ext>
                  </a:extLst>
                </a:gridCol>
                <a:gridCol w="3783853">
                  <a:extLst>
                    <a:ext uri="{9D8B030D-6E8A-4147-A177-3AD203B41FA5}">
                      <a16:colId xmlns:a16="http://schemas.microsoft.com/office/drawing/2014/main" val="20002"/>
                    </a:ext>
                  </a:extLst>
                </a:gridCol>
              </a:tblGrid>
              <a:tr h="435957">
                <a:tc>
                  <a:txBody>
                    <a:bodyPr/>
                    <a:lstStyle/>
                    <a:p>
                      <a:pPr algn="ctr"/>
                      <a:r>
                        <a:rPr lang="en-US" sz="2500" dirty="0"/>
                        <a:t>Settings</a:t>
                      </a:r>
                    </a:p>
                  </a:txBody>
                  <a:tcPr/>
                </a:tc>
                <a:tc>
                  <a:txBody>
                    <a:bodyPr/>
                    <a:lstStyle/>
                    <a:p>
                      <a:pPr algn="ctr"/>
                      <a:r>
                        <a:rPr lang="en-US" sz="2500" dirty="0"/>
                        <a:t>Methods</a:t>
                      </a:r>
                    </a:p>
                  </a:txBody>
                  <a:tcPr/>
                </a:tc>
                <a:tc>
                  <a:txBody>
                    <a:bodyPr/>
                    <a:lstStyle/>
                    <a:p>
                      <a:pPr algn="ctr"/>
                      <a:r>
                        <a:rPr lang="en-US" sz="2500" dirty="0"/>
                        <a:t>Description</a:t>
                      </a:r>
                    </a:p>
                  </a:txBody>
                  <a:tcPr/>
                </a:tc>
                <a:extLst>
                  <a:ext uri="{0D108BD9-81ED-4DB2-BD59-A6C34878D82A}">
                    <a16:rowId xmlns:a16="http://schemas.microsoft.com/office/drawing/2014/main" val="10000"/>
                  </a:ext>
                </a:extLst>
              </a:tr>
              <a:tr h="599026">
                <a:tc rowSpan="2">
                  <a:txBody>
                    <a:bodyPr/>
                    <a:lstStyle/>
                    <a:p>
                      <a:pPr algn="ctr"/>
                      <a:r>
                        <a:rPr lang="en-US" sz="2500" dirty="0"/>
                        <a:t>Interactive</a:t>
                      </a:r>
                    </a:p>
                  </a:txBody>
                  <a:tcPr/>
                </a:tc>
                <a:tc>
                  <a:txBody>
                    <a:bodyPr/>
                    <a:lstStyle/>
                    <a:p>
                      <a:pPr algn="ctr"/>
                      <a:r>
                        <a:rPr lang="en-US" sz="2500" dirty="0"/>
                        <a:t>SVT-</a:t>
                      </a:r>
                      <a:r>
                        <a:rPr lang="en-US" sz="2500" dirty="0" err="1"/>
                        <a:t>DPBook</a:t>
                      </a:r>
                      <a:endParaRPr lang="en-US" sz="2500" dirty="0"/>
                    </a:p>
                  </a:txBody>
                  <a:tcPr/>
                </a:tc>
                <a:tc>
                  <a:txBody>
                    <a:bodyPr/>
                    <a:lstStyle/>
                    <a:p>
                      <a:pPr algn="ctr"/>
                      <a:r>
                        <a:rPr lang="en-US" sz="2500" dirty="0" err="1"/>
                        <a:t>DPBook</a:t>
                      </a:r>
                      <a:r>
                        <a:rPr lang="en-US" sz="2500" dirty="0"/>
                        <a:t> SVT</a:t>
                      </a:r>
                    </a:p>
                  </a:txBody>
                  <a:tcPr/>
                </a:tc>
                <a:extLst>
                  <a:ext uri="{0D108BD9-81ED-4DB2-BD59-A6C34878D82A}">
                    <a16:rowId xmlns:a16="http://schemas.microsoft.com/office/drawing/2014/main" val="10001"/>
                  </a:ext>
                </a:extLst>
              </a:tr>
              <a:tr h="435957">
                <a:tc vMerge="1">
                  <a:txBody>
                    <a:bodyPr/>
                    <a:lstStyle/>
                    <a:p>
                      <a:endParaRPr lang="en-US" dirty="0"/>
                    </a:p>
                  </a:txBody>
                  <a:tcPr/>
                </a:tc>
                <a:tc>
                  <a:txBody>
                    <a:bodyPr/>
                    <a:lstStyle/>
                    <a:p>
                      <a:pPr algn="ctr"/>
                      <a:r>
                        <a:rPr lang="en-US" sz="2500" dirty="0"/>
                        <a:t>SVT-S</a:t>
                      </a:r>
                    </a:p>
                  </a:txBody>
                  <a:tcPr/>
                </a:tc>
                <a:tc>
                  <a:txBody>
                    <a:bodyPr/>
                    <a:lstStyle/>
                    <a:p>
                      <a:pPr algn="ctr"/>
                      <a:r>
                        <a:rPr lang="en-US" sz="2500" dirty="0"/>
                        <a:t>Standard SVT</a:t>
                      </a:r>
                    </a:p>
                  </a:txBody>
                  <a:tcPr/>
                </a:tc>
                <a:extLst>
                  <a:ext uri="{0D108BD9-81ED-4DB2-BD59-A6C34878D82A}">
                    <a16:rowId xmlns:a16="http://schemas.microsoft.com/office/drawing/2014/main" val="10002"/>
                  </a:ext>
                </a:extLst>
              </a:tr>
              <a:tr h="543600">
                <a:tc rowSpan="2">
                  <a:txBody>
                    <a:bodyPr/>
                    <a:lstStyle/>
                    <a:p>
                      <a:pPr algn="ctr"/>
                      <a:r>
                        <a:rPr lang="en-US" sz="2500" dirty="0"/>
                        <a:t>Non-interactive</a:t>
                      </a:r>
                    </a:p>
                  </a:txBody>
                  <a:tcPr/>
                </a:tc>
                <a:tc>
                  <a:txBody>
                    <a:bodyPr/>
                    <a:lstStyle/>
                    <a:p>
                      <a:pPr algn="ctr"/>
                      <a:r>
                        <a:rPr lang="en-US" sz="2500" dirty="0"/>
                        <a:t>SVT-</a:t>
                      </a:r>
                      <a:r>
                        <a:rPr lang="en-US" sz="2500" dirty="0" err="1"/>
                        <a:t>ReTr</a:t>
                      </a:r>
                      <a:endParaRPr lang="en-US" sz="2500" dirty="0"/>
                    </a:p>
                  </a:txBody>
                  <a:tcPr/>
                </a:tc>
                <a:tc>
                  <a:txBody>
                    <a:bodyPr/>
                    <a:lstStyle/>
                    <a:p>
                      <a:pPr algn="ctr"/>
                      <a:r>
                        <a:rPr lang="en-US" sz="2500" dirty="0"/>
                        <a:t>Standard SVT with </a:t>
                      </a:r>
                      <a:r>
                        <a:rPr lang="en-US" sz="2500" dirty="0" err="1"/>
                        <a:t>Retraversal</a:t>
                      </a:r>
                      <a:endParaRPr lang="en-US" sz="2500" dirty="0"/>
                    </a:p>
                  </a:txBody>
                  <a:tcPr/>
                </a:tc>
                <a:extLst>
                  <a:ext uri="{0D108BD9-81ED-4DB2-BD59-A6C34878D82A}">
                    <a16:rowId xmlns:a16="http://schemas.microsoft.com/office/drawing/2014/main" val="10003"/>
                  </a:ext>
                </a:extLst>
              </a:tr>
              <a:tr h="406400">
                <a:tc vMerge="1">
                  <a:txBody>
                    <a:bodyPr/>
                    <a:lstStyle/>
                    <a:p>
                      <a:endParaRPr lang="en-US" dirty="0"/>
                    </a:p>
                  </a:txBody>
                  <a:tcPr/>
                </a:tc>
                <a:tc>
                  <a:txBody>
                    <a:bodyPr/>
                    <a:lstStyle/>
                    <a:p>
                      <a:pPr algn="ctr"/>
                      <a:r>
                        <a:rPr lang="en-US" sz="2500" dirty="0"/>
                        <a:t>EM</a:t>
                      </a:r>
                    </a:p>
                  </a:txBody>
                  <a:tcPr/>
                </a:tc>
                <a:tc>
                  <a:txBody>
                    <a:bodyPr/>
                    <a:lstStyle/>
                    <a:p>
                      <a:pPr algn="ctr"/>
                      <a:r>
                        <a:rPr lang="en-US" sz="2500" dirty="0"/>
                        <a:t>Exponential</a:t>
                      </a:r>
                      <a:r>
                        <a:rPr lang="en-US" sz="2500" baseline="0" dirty="0"/>
                        <a:t> Mechanism</a:t>
                      </a:r>
                      <a:endParaRPr lang="en-US" sz="25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4718336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Metrics</a:t>
            </a:r>
          </a:p>
        </p:txBody>
      </p:sp>
      <p:sp>
        <p:nvSpPr>
          <p:cNvPr id="3" name="Content Placeholder 2"/>
          <p:cNvSpPr>
            <a:spLocks noGrp="1"/>
          </p:cNvSpPr>
          <p:nvPr>
            <p:ph idx="1"/>
          </p:nvPr>
        </p:nvSpPr>
        <p:spPr>
          <a:xfrm>
            <a:off x="838200" y="1825625"/>
            <a:ext cx="10095271" cy="4351338"/>
          </a:xfrm>
        </p:spPr>
        <p:txBody>
          <a:bodyPr/>
          <a:lstStyle/>
          <a:p>
            <a:r>
              <a:rPr lang="en-US" dirty="0"/>
              <a:t>F-Measure</a:t>
            </a:r>
          </a:p>
          <a:p>
            <a:pPr lvl="1"/>
            <a:r>
              <a:rPr lang="en-US" dirty="0"/>
              <a:t>Harmonic mean of precision and recall of the computed item set and the ground truth item set </a:t>
            </a:r>
          </a:p>
          <a:p>
            <a:pPr lvl="1"/>
            <a:r>
              <a:rPr lang="en-US" dirty="0"/>
              <a:t>Uniform penalization for all queries</a:t>
            </a:r>
          </a:p>
          <a:p>
            <a:pPr lvl="2"/>
            <a:r>
              <a:rPr lang="en-US" dirty="0"/>
              <a:t>missing the top most item is penalized the same way as missing the N-</a:t>
            </a:r>
            <a:r>
              <a:rPr lang="en-US" dirty="0" err="1"/>
              <a:t>th</a:t>
            </a:r>
            <a:r>
              <a:rPr lang="en-US" dirty="0"/>
              <a:t> item. </a:t>
            </a:r>
          </a:p>
        </p:txBody>
      </p:sp>
      <p:grpSp>
        <p:nvGrpSpPr>
          <p:cNvPr id="16" name="Group 15"/>
          <p:cNvGrpSpPr/>
          <p:nvPr/>
        </p:nvGrpSpPr>
        <p:grpSpPr>
          <a:xfrm>
            <a:off x="1690556" y="4011714"/>
            <a:ext cx="8846815" cy="2668414"/>
            <a:chOff x="1690556" y="3559430"/>
            <a:chExt cx="8846815" cy="2668414"/>
          </a:xfrm>
        </p:grpSpPr>
        <p:grpSp>
          <p:nvGrpSpPr>
            <p:cNvPr id="4" name="Group 3"/>
            <p:cNvGrpSpPr/>
            <p:nvPr/>
          </p:nvGrpSpPr>
          <p:grpSpPr>
            <a:xfrm>
              <a:off x="1690556" y="3559430"/>
              <a:ext cx="8846815" cy="2499538"/>
              <a:chOff x="1447800" y="1981200"/>
              <a:chExt cx="10477500" cy="4127723"/>
            </a:xfrm>
          </p:grpSpPr>
          <p:cxnSp>
            <p:nvCxnSpPr>
              <p:cNvPr id="5" name="Straight Arrow Connector 4"/>
              <p:cNvCxnSpPr/>
              <p:nvPr/>
            </p:nvCxnSpPr>
            <p:spPr>
              <a:xfrm flipV="1">
                <a:off x="1536700" y="5215731"/>
                <a:ext cx="10388600" cy="547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1536700" y="1981200"/>
                <a:ext cx="0" cy="32893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2082800" y="2425700"/>
                <a:ext cx="533400" cy="28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390901" y="3175000"/>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33901" y="403860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271005" y="4851400"/>
                <a:ext cx="533400"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2159000" y="5384800"/>
                <a:ext cx="647700" cy="707886"/>
              </a:xfrm>
              <a:prstGeom prst="rect">
                <a:avLst/>
              </a:prstGeom>
              <a:noFill/>
            </p:spPr>
            <p:txBody>
              <a:bodyPr wrap="square" rtlCol="0">
                <a:spAutoFit/>
              </a:bodyPr>
              <a:lstStyle/>
              <a:p>
                <a:r>
                  <a:rPr lang="en-US" sz="4000" dirty="0"/>
                  <a:t>1</a:t>
                </a:r>
              </a:p>
            </p:txBody>
          </p:sp>
          <p:sp>
            <p:nvSpPr>
              <p:cNvPr id="12" name="TextBox 11"/>
              <p:cNvSpPr txBox="1"/>
              <p:nvPr/>
            </p:nvSpPr>
            <p:spPr>
              <a:xfrm>
                <a:off x="3454400" y="5384800"/>
                <a:ext cx="647700" cy="707886"/>
              </a:xfrm>
              <a:prstGeom prst="rect">
                <a:avLst/>
              </a:prstGeom>
              <a:noFill/>
            </p:spPr>
            <p:txBody>
              <a:bodyPr wrap="square" rtlCol="0">
                <a:spAutoFit/>
              </a:bodyPr>
              <a:lstStyle/>
              <a:p>
                <a:r>
                  <a:rPr lang="en-US" sz="4000" dirty="0"/>
                  <a:t>2</a:t>
                </a:r>
              </a:p>
            </p:txBody>
          </p:sp>
          <p:sp>
            <p:nvSpPr>
              <p:cNvPr id="13" name="TextBox 12"/>
              <p:cNvSpPr txBox="1"/>
              <p:nvPr/>
            </p:nvSpPr>
            <p:spPr>
              <a:xfrm>
                <a:off x="4679952" y="5384800"/>
                <a:ext cx="647700" cy="707886"/>
              </a:xfrm>
              <a:prstGeom prst="rect">
                <a:avLst/>
              </a:prstGeom>
              <a:noFill/>
            </p:spPr>
            <p:txBody>
              <a:bodyPr wrap="square" rtlCol="0">
                <a:spAutoFit/>
              </a:bodyPr>
              <a:lstStyle/>
              <a:p>
                <a:r>
                  <a:rPr lang="en-US" sz="4000" dirty="0"/>
                  <a:t>3</a:t>
                </a:r>
              </a:p>
            </p:txBody>
          </p:sp>
          <p:sp>
            <p:nvSpPr>
              <p:cNvPr id="14" name="TextBox 13"/>
              <p:cNvSpPr txBox="1"/>
              <p:nvPr/>
            </p:nvSpPr>
            <p:spPr>
              <a:xfrm>
                <a:off x="5692776" y="5384800"/>
                <a:ext cx="647700" cy="707886"/>
              </a:xfrm>
              <a:prstGeom prst="rect">
                <a:avLst/>
              </a:prstGeom>
              <a:noFill/>
            </p:spPr>
            <p:txBody>
              <a:bodyPr wrap="square" rtlCol="0">
                <a:spAutoFit/>
              </a:bodyPr>
              <a:lstStyle/>
              <a:p>
                <a:r>
                  <a:rPr lang="en-US" sz="4000" dirty="0"/>
                  <a:t>4</a:t>
                </a:r>
              </a:p>
            </p:txBody>
          </p:sp>
          <p:cxnSp>
            <p:nvCxnSpPr>
              <p:cNvPr id="19" name="Straight Connector 18"/>
              <p:cNvCxnSpPr/>
              <p:nvPr/>
            </p:nvCxnSpPr>
            <p:spPr>
              <a:xfrm>
                <a:off x="1447800" y="3624974"/>
                <a:ext cx="10477500" cy="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23076" y="5401036"/>
                <a:ext cx="647700" cy="707887"/>
              </a:xfrm>
              <a:prstGeom prst="rect">
                <a:avLst/>
              </a:prstGeom>
              <a:noFill/>
            </p:spPr>
            <p:txBody>
              <a:bodyPr wrap="square" rtlCol="0">
                <a:spAutoFit/>
              </a:bodyPr>
              <a:lstStyle/>
              <a:p>
                <a:r>
                  <a:rPr lang="en-US" sz="4000" dirty="0"/>
                  <a:t>5</a:t>
                </a:r>
              </a:p>
            </p:txBody>
          </p:sp>
          <p:sp>
            <p:nvSpPr>
              <p:cNvPr id="21" name="TextBox 20"/>
              <p:cNvSpPr txBox="1"/>
              <p:nvPr/>
            </p:nvSpPr>
            <p:spPr>
              <a:xfrm>
                <a:off x="8042276" y="5249862"/>
                <a:ext cx="647700" cy="707886"/>
              </a:xfrm>
              <a:prstGeom prst="rect">
                <a:avLst/>
              </a:prstGeom>
              <a:noFill/>
            </p:spPr>
            <p:txBody>
              <a:bodyPr wrap="square" rtlCol="0">
                <a:spAutoFit/>
              </a:bodyPr>
              <a:lstStyle/>
              <a:p>
                <a:r>
                  <a:rPr lang="en-US" sz="4000" dirty="0"/>
                  <a:t>…</a:t>
                </a:r>
              </a:p>
            </p:txBody>
          </p:sp>
          <p:sp>
            <p:nvSpPr>
              <p:cNvPr id="22" name="TextBox 21"/>
              <p:cNvSpPr txBox="1"/>
              <p:nvPr/>
            </p:nvSpPr>
            <p:spPr>
              <a:xfrm>
                <a:off x="9337676" y="5330686"/>
                <a:ext cx="647700" cy="707886"/>
              </a:xfrm>
              <a:prstGeom prst="rect">
                <a:avLst/>
              </a:prstGeom>
              <a:noFill/>
            </p:spPr>
            <p:txBody>
              <a:bodyPr wrap="square" rtlCol="0">
                <a:spAutoFit/>
              </a:bodyPr>
              <a:lstStyle/>
              <a:p>
                <a:r>
                  <a:rPr lang="en-US" sz="4000" dirty="0"/>
                  <a:t>N</a:t>
                </a:r>
              </a:p>
            </p:txBody>
          </p:sp>
          <p:sp>
            <p:nvSpPr>
              <p:cNvPr id="23" name="Rectangle 22"/>
              <p:cNvSpPr/>
              <p:nvPr/>
            </p:nvSpPr>
            <p:spPr>
              <a:xfrm>
                <a:off x="5619748" y="403860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737358" y="4445000"/>
                <a:ext cx="533400" cy="77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Rectangle 33"/>
            <p:cNvSpPr/>
            <p:nvPr/>
          </p:nvSpPr>
          <p:spPr>
            <a:xfrm>
              <a:off x="2061029" y="3600859"/>
              <a:ext cx="776932" cy="258948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8138890" y="3638363"/>
              <a:ext cx="776932" cy="2589481"/>
            </a:xfrm>
            <a:prstGeom prst="rect">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lide Number Placeholder 14"/>
          <p:cNvSpPr>
            <a:spLocks noGrp="1"/>
          </p:cNvSpPr>
          <p:nvPr>
            <p:ph type="sldNum" sz="quarter" idx="12"/>
          </p:nvPr>
        </p:nvSpPr>
        <p:spPr/>
        <p:txBody>
          <a:bodyPr/>
          <a:lstStyle/>
          <a:p>
            <a:fld id="{F0792D83-85FB-4FF0-B4B1-A490D103BCCB}" type="slidenum">
              <a:rPr lang="en-US" smtClean="0"/>
              <a:t>23</a:t>
            </a:fld>
            <a:endParaRPr lang="en-US"/>
          </a:p>
        </p:txBody>
      </p:sp>
    </p:spTree>
    <p:extLst>
      <p:ext uri="{BB962C8B-B14F-4D97-AF65-F5344CB8AC3E}">
        <p14:creationId xmlns:p14="http://schemas.microsoft.com/office/powerpoint/2010/main" val="346408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 Metrics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252587" cy="4895850"/>
              </a:xfrm>
            </p:spPr>
            <p:txBody>
              <a:bodyPr/>
              <a:lstStyle/>
              <a:p>
                <a:r>
                  <a:rPr lang="en-US" dirty="0"/>
                  <a:t>Normalized Cumulative Gain</a:t>
                </a:r>
              </a:p>
              <a:p>
                <a:pPr lvl="1"/>
                <a:r>
                  <a:rPr lang="en-US" dirty="0"/>
                  <a:t>Consider both </a:t>
                </a:r>
                <a:r>
                  <a:rPr lang="en-US" b="1" dirty="0">
                    <a:solidFill>
                      <a:srgbClr val="7030A0"/>
                    </a:solidFill>
                  </a:rPr>
                  <a:t>membership</a:t>
                </a:r>
                <a:r>
                  <a:rPr lang="en-US" dirty="0"/>
                  <a:t> and </a:t>
                </a:r>
                <a:r>
                  <a:rPr lang="en-US" b="1" dirty="0">
                    <a:solidFill>
                      <a:srgbClr val="F45B3C"/>
                    </a:solidFill>
                  </a:rPr>
                  <a:t>query score</a:t>
                </a:r>
                <a:endParaRPr lang="en-US" b="1" dirty="0"/>
              </a:p>
              <a:p>
                <a:pPr lvl="1"/>
                <a:r>
                  <a:rPr lang="en-US" b="1" dirty="0"/>
                  <a:t> </a:t>
                </a:r>
              </a:p>
              <a:p>
                <a:pPr lvl="1"/>
                <a:endParaRPr lang="en-US" b="1" dirty="0"/>
              </a:p>
              <a:p>
                <a:pPr lvl="1"/>
                <a:r>
                  <a:rPr lang="en-US" b="1" dirty="0"/>
                  <a:t>              </a:t>
                </a:r>
                <a:r>
                  <a:rPr lang="en-US" dirty="0"/>
                  <a:t>is the relevance score for the query q.  We derive two instantiations of NCG by choosing two different relevance score functions. </a:t>
                </a:r>
              </a:p>
              <a:p>
                <a:pPr lvl="2"/>
                <a:r>
                  <a:rPr lang="en-US" dirty="0"/>
                  <a:t>Normalized Cumulative Rank (NCR):                is q’s rank</a:t>
                </a:r>
              </a:p>
              <a:p>
                <a:pPr lvl="3"/>
                <a:r>
                  <a:rPr lang="en-US" dirty="0"/>
                  <a:t>Highest one has rank </a:t>
                </a:r>
                <a14:m>
                  <m:oMath xmlns:m="http://schemas.openxmlformats.org/officeDocument/2006/math">
                    <m:r>
                      <a:rPr lang="en-US" b="0" i="1" smtClean="0">
                        <a:latin typeface="Cambria Math" panose="02040503050406030204" pitchFamily="18" charset="0"/>
                      </a:rPr>
                      <m:t>𝑁</m:t>
                    </m:r>
                  </m:oMath>
                </a14:m>
                <a:r>
                  <a:rPr lang="en-US" dirty="0"/>
                  <a:t>, and the next one has rank </a:t>
                </a:r>
                <a14:m>
                  <m:oMath xmlns:m="http://schemas.openxmlformats.org/officeDocument/2006/math">
                    <m:r>
                      <a:rPr lang="en-US" b="0" i="1" smtClean="0">
                        <a:latin typeface="Cambria Math" panose="02040503050406030204" pitchFamily="18" charset="0"/>
                      </a:rPr>
                      <m:t>𝑁</m:t>
                    </m:r>
                    <m:r>
                      <a:rPr lang="en-US" b="0" i="1" smtClean="0">
                        <a:latin typeface="Cambria Math" panose="02040503050406030204" pitchFamily="18" charset="0"/>
                      </a:rPr>
                      <m:t>−1</m:t>
                    </m:r>
                  </m:oMath>
                </a14:m>
                <a:endParaRPr lang="en-US" dirty="0"/>
              </a:p>
              <a:p>
                <a:pPr lvl="3"/>
                <a:r>
                  <a:rPr lang="en-US" dirty="0"/>
                  <a:t>Normalized by the maximum score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𝑁</m:t>
                        </m:r>
                        <m:r>
                          <a:rPr lang="en-US" b="0" i="1" smtClean="0">
                            <a:latin typeface="Cambria Math" panose="02040503050406030204" pitchFamily="18" charset="0"/>
                          </a:rPr>
                          <m:t>(</m:t>
                        </m:r>
                        <m:r>
                          <a:rPr lang="en-US" b="0" i="1" smtClean="0">
                            <a:latin typeface="Cambria Math" panose="02040503050406030204" pitchFamily="18" charset="0"/>
                          </a:rPr>
                          <m:t>𝑁</m:t>
                        </m:r>
                        <m:r>
                          <a:rPr lang="en-US" b="0" i="1" smtClean="0">
                            <a:latin typeface="Cambria Math" panose="02040503050406030204" pitchFamily="18" charset="0"/>
                          </a:rPr>
                          <m:t>+1)</m:t>
                        </m:r>
                      </m:num>
                      <m:den>
                        <m:r>
                          <a:rPr lang="en-US" b="0" i="1" smtClean="0">
                            <a:latin typeface="Cambria Math" panose="02040503050406030204" pitchFamily="18" charset="0"/>
                          </a:rPr>
                          <m:t>2</m:t>
                        </m:r>
                      </m:den>
                    </m:f>
                  </m:oMath>
                </a14:m>
                <a:r>
                  <a:rPr lang="en-US" dirty="0"/>
                  <a:t> </a:t>
                </a:r>
              </a:p>
              <a:p>
                <a:pPr lvl="2"/>
                <a:r>
                  <a:rPr lang="en-US" dirty="0"/>
                  <a:t>Normalized Cumulative Support (NCS):              is true answer of q</a:t>
                </a:r>
              </a:p>
              <a:p>
                <a:pPr lvl="3"/>
                <a:r>
                  <a:rPr lang="en-US" dirty="0"/>
                  <a: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252587" cy="4895850"/>
              </a:xfrm>
              <a:blipFill>
                <a:blip r:embed="rId2"/>
                <a:stretch>
                  <a:fillRect l="-1011" t="-1990" r="-773"/>
                </a:stretch>
              </a:blipFill>
            </p:spPr>
            <p:txBody>
              <a:bodyPr/>
              <a:lstStyle/>
              <a:p>
                <a:r>
                  <a:rPr lang="en-US">
                    <a:noFill/>
                  </a:rPr>
                  <a:t> </a:t>
                </a:r>
              </a:p>
            </p:txBody>
          </p:sp>
        </mc:Fallback>
      </mc:AlternateContent>
      <p:sp>
        <p:nvSpPr>
          <p:cNvPr id="15" name="Slide Number Placeholder 14"/>
          <p:cNvSpPr>
            <a:spLocks noGrp="1"/>
          </p:cNvSpPr>
          <p:nvPr>
            <p:ph type="sldNum" sz="quarter" idx="12"/>
          </p:nvPr>
        </p:nvSpPr>
        <p:spPr/>
        <p:txBody>
          <a:bodyPr/>
          <a:lstStyle/>
          <a:p>
            <a:fld id="{F0792D83-85FB-4FF0-B4B1-A490D103BCCB}" type="slidenum">
              <a:rPr lang="en-US" smtClean="0"/>
              <a:t>24</a:t>
            </a:fld>
            <a:endParaRPr lang="en-US"/>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4444" y="2659279"/>
            <a:ext cx="3976276" cy="742499"/>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8222" y="3401778"/>
            <a:ext cx="828222" cy="417321"/>
          </a:xfrm>
          <a:prstGeom prst="rect">
            <a:avLst/>
          </a:prstGeom>
        </p:spPr>
      </p:pic>
      <p:pic>
        <p:nvPicPr>
          <p:cNvPr id="26" name="Picture 2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84482" y="4171399"/>
            <a:ext cx="726989" cy="366312"/>
          </a:xfrm>
          <a:prstGeom prst="rect">
            <a:avLst/>
          </a:prstGeom>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5151321"/>
            <a:ext cx="726989" cy="366312"/>
          </a:xfrm>
          <a:prstGeom prst="rect">
            <a:avLst/>
          </a:prstGeom>
        </p:spPr>
      </p:pic>
      <p:pic>
        <p:nvPicPr>
          <p:cNvPr id="18" name="Picture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51499" y="5517633"/>
            <a:ext cx="3696477" cy="832340"/>
          </a:xfrm>
          <a:prstGeom prst="rect">
            <a:avLst/>
          </a:prstGeom>
        </p:spPr>
      </p:pic>
    </p:spTree>
    <p:extLst>
      <p:ext uri="{BB962C8B-B14F-4D97-AF65-F5344CB8AC3E}">
        <p14:creationId xmlns:p14="http://schemas.microsoft.com/office/powerpoint/2010/main" val="32464897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577" y="1014921"/>
            <a:ext cx="8678486" cy="5792008"/>
          </a:xfrm>
          <a:prstGeom prst="rect">
            <a:avLst/>
          </a:prstGeom>
        </p:spPr>
      </p:pic>
      <p:sp>
        <p:nvSpPr>
          <p:cNvPr id="2" name="Title 1"/>
          <p:cNvSpPr>
            <a:spLocks noGrp="1"/>
          </p:cNvSpPr>
          <p:nvPr>
            <p:ph type="title"/>
          </p:nvPr>
        </p:nvSpPr>
        <p:spPr>
          <a:xfrm>
            <a:off x="915691" y="-4013"/>
            <a:ext cx="10515600" cy="1325563"/>
          </a:xfrm>
        </p:spPr>
        <p:txBody>
          <a:bodyPr/>
          <a:lstStyle/>
          <a:p>
            <a:r>
              <a:rPr lang="en-US" dirty="0"/>
              <a:t>Comparison on Interactive Approaches</a:t>
            </a:r>
          </a:p>
        </p:txBody>
      </p:sp>
      <p:sp>
        <p:nvSpPr>
          <p:cNvPr id="10" name="TextBox 9"/>
          <p:cNvSpPr txBox="1"/>
          <p:nvPr/>
        </p:nvSpPr>
        <p:spPr>
          <a:xfrm>
            <a:off x="9229917" y="1343476"/>
            <a:ext cx="2962083" cy="954107"/>
          </a:xfrm>
          <a:prstGeom prst="rect">
            <a:avLst/>
          </a:prstGeom>
          <a:solidFill>
            <a:schemeClr val="accent4">
              <a:lumMod val="20000"/>
              <a:lumOff val="80000"/>
            </a:schemeClr>
          </a:solidFill>
        </p:spPr>
        <p:txBody>
          <a:bodyPr wrap="square" rtlCol="0">
            <a:spAutoFit/>
          </a:bodyPr>
          <a:lstStyle/>
          <a:p>
            <a:r>
              <a:rPr lang="en-US" sz="2800" dirty="0" err="1"/>
              <a:t>DPBook</a:t>
            </a:r>
            <a:r>
              <a:rPr lang="en-US" sz="2800" dirty="0"/>
              <a:t> performs worst </a:t>
            </a:r>
          </a:p>
        </p:txBody>
      </p:sp>
      <p:cxnSp>
        <p:nvCxnSpPr>
          <p:cNvPr id="11" name="Straight Arrow Connector 10"/>
          <p:cNvCxnSpPr>
            <a:stCxn id="10" idx="1"/>
          </p:cNvCxnSpPr>
          <p:nvPr/>
        </p:nvCxnSpPr>
        <p:spPr>
          <a:xfrm flipH="1">
            <a:off x="7669161" y="1820530"/>
            <a:ext cx="1560756" cy="608038"/>
          </a:xfrm>
          <a:prstGeom prst="straightConnector1">
            <a:avLst/>
          </a:prstGeom>
          <a:ln w="28575" cmpd="sng">
            <a:solidFill>
              <a:srgbClr val="FF9900"/>
            </a:solidFill>
            <a:tailEnd type="arrow"/>
          </a:ln>
        </p:spPr>
        <p:style>
          <a:lnRef idx="2">
            <a:schemeClr val="accent1"/>
          </a:lnRef>
          <a:fillRef idx="0">
            <a:schemeClr val="accent1"/>
          </a:fillRef>
          <a:effectRef idx="1">
            <a:schemeClr val="accent1"/>
          </a:effectRef>
          <a:fontRef idx="minor">
            <a:schemeClr val="tx1"/>
          </a:fontRef>
        </p:style>
      </p:cxnSp>
      <p:grpSp>
        <p:nvGrpSpPr>
          <p:cNvPr id="18" name="Group 17"/>
          <p:cNvGrpSpPr/>
          <p:nvPr/>
        </p:nvGrpSpPr>
        <p:grpSpPr>
          <a:xfrm>
            <a:off x="5201265" y="3085674"/>
            <a:ext cx="6990735" cy="1401089"/>
            <a:chOff x="4903407" y="3910925"/>
            <a:chExt cx="6990735" cy="1401089"/>
          </a:xfrm>
        </p:grpSpPr>
        <mc:AlternateContent xmlns:mc="http://schemas.openxmlformats.org/markup-compatibility/2006" xmlns:a14="http://schemas.microsoft.com/office/drawing/2010/main">
          <mc:Choice Requires="a14">
            <p:sp>
              <p:nvSpPr>
                <p:cNvPr id="14" name="TextBox 13"/>
                <p:cNvSpPr txBox="1"/>
                <p:nvPr/>
              </p:nvSpPr>
              <p:spPr>
                <a:xfrm>
                  <a:off x="8932059" y="3910925"/>
                  <a:ext cx="2962083" cy="1401089"/>
                </a:xfrm>
                <a:prstGeom prst="rect">
                  <a:avLst/>
                </a:prstGeom>
                <a:solidFill>
                  <a:schemeClr val="accent4">
                    <a:lumMod val="20000"/>
                    <a:lumOff val="80000"/>
                  </a:schemeClr>
                </a:solidFill>
              </p:spPr>
              <p:txBody>
                <a:bodyPr wrap="square" rtlCol="0">
                  <a:spAutoFit/>
                </a:bodyPr>
                <a:lstStyle/>
                <a:p>
                  <a14:m>
                    <m:oMath xmlns:m="http://schemas.openxmlformats.org/officeDocument/2006/math">
                      <m:r>
                        <a:rPr lang="en-US" sz="2800" b="0" i="1" smtClean="0">
                          <a:latin typeface="Cambria Math" panose="02040503050406030204" pitchFamily="18" charset="0"/>
                        </a:rPr>
                        <m:t>1:</m:t>
                      </m:r>
                      <m:r>
                        <a:rPr lang="en-US" sz="2800" b="0" i="1" smtClean="0">
                          <a:latin typeface="Cambria Math" panose="02040503050406030204" pitchFamily="18" charset="0"/>
                        </a:rPr>
                        <m:t>𝑐</m:t>
                      </m:r>
                    </m:oMath>
                  </a14:m>
                  <a:r>
                    <a:rPr lang="en-US" sz="2800" dirty="0"/>
                    <a:t> and </a:t>
                  </a:r>
                  <a14:m>
                    <m:oMath xmlns:m="http://schemas.openxmlformats.org/officeDocument/2006/math">
                      <m:r>
                        <a:rPr lang="en-US" sz="2800" b="0" i="1" smtClean="0">
                          <a:latin typeface="Cambria Math" panose="02040503050406030204" pitchFamily="18" charset="0"/>
                        </a:rPr>
                        <m:t>1:</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2/3</m:t>
                          </m:r>
                        </m:sup>
                      </m:sSup>
                    </m:oMath>
                  </a14:m>
                  <a:r>
                    <a:rPr lang="en-US" sz="2800" dirty="0"/>
                    <a:t> are much better than 1:1 allocations</a:t>
                  </a:r>
                </a:p>
              </p:txBody>
            </p:sp>
          </mc:Choice>
          <mc:Fallback xmlns="">
            <p:sp>
              <p:nvSpPr>
                <p:cNvPr id="14" name="TextBox 13"/>
                <p:cNvSpPr txBox="1">
                  <a:spLocks noRot="1" noChangeAspect="1" noMove="1" noResize="1" noEditPoints="1" noAdjustHandles="1" noChangeArrowheads="1" noChangeShapeType="1" noTextEdit="1"/>
                </p:cNvSpPr>
                <p:nvPr/>
              </p:nvSpPr>
              <p:spPr>
                <a:xfrm>
                  <a:off x="8932059" y="3910925"/>
                  <a:ext cx="2962083" cy="1401089"/>
                </a:xfrm>
                <a:prstGeom prst="rect">
                  <a:avLst/>
                </a:prstGeom>
                <a:blipFill rotWithShape="0">
                  <a:blip r:embed="rId5"/>
                  <a:stretch>
                    <a:fillRect l="-4115" t="-3057" r="-6173" b="-11790"/>
                  </a:stretch>
                </a:blipFill>
              </p:spPr>
              <p:txBody>
                <a:bodyPr/>
                <a:lstStyle/>
                <a:p>
                  <a:r>
                    <a:rPr lang="en-US">
                      <a:noFill/>
                    </a:rPr>
                    <a:t> </a:t>
                  </a:r>
                </a:p>
              </p:txBody>
            </p:sp>
          </mc:Fallback>
        </mc:AlternateContent>
        <p:cxnSp>
          <p:nvCxnSpPr>
            <p:cNvPr id="15" name="Straight Arrow Connector 14"/>
            <p:cNvCxnSpPr>
              <a:stCxn id="14" idx="1"/>
            </p:cNvCxnSpPr>
            <p:nvPr/>
          </p:nvCxnSpPr>
          <p:spPr>
            <a:xfrm flipH="1">
              <a:off x="4903407" y="4611470"/>
              <a:ext cx="4028652" cy="241442"/>
            </a:xfrm>
            <a:prstGeom prst="straightConnector1">
              <a:avLst/>
            </a:prstGeom>
            <a:ln w="28575" cmpd="sng">
              <a:solidFill>
                <a:srgbClr val="FF9900"/>
              </a:solidFill>
              <a:tailEnd type="arrow"/>
            </a:ln>
          </p:spPr>
          <p:style>
            <a:lnRef idx="2">
              <a:schemeClr val="accent1"/>
            </a:lnRef>
            <a:fillRef idx="0">
              <a:schemeClr val="accent1"/>
            </a:fillRef>
            <a:effectRef idx="1">
              <a:schemeClr val="accent1"/>
            </a:effectRef>
            <a:fontRef idx="minor">
              <a:schemeClr val="tx1"/>
            </a:fontRef>
          </p:style>
        </p:cxnSp>
      </p:grpSp>
      <p:sp>
        <p:nvSpPr>
          <p:cNvPr id="19" name="TextBox 18"/>
          <p:cNvSpPr txBox="1"/>
          <p:nvPr/>
        </p:nvSpPr>
        <p:spPr>
          <a:xfrm>
            <a:off x="9229917" y="5217240"/>
            <a:ext cx="2095798" cy="707886"/>
          </a:xfrm>
          <a:prstGeom prst="rect">
            <a:avLst/>
          </a:prstGeom>
          <a:noFill/>
        </p:spPr>
        <p:txBody>
          <a:bodyPr wrap="square" rtlCol="0">
            <a:spAutoFit/>
          </a:bodyPr>
          <a:lstStyle/>
          <a:p>
            <a:r>
              <a:rPr lang="en-US" sz="2000" dirty="0"/>
              <a:t>Privacy budget 0.25</a:t>
            </a:r>
          </a:p>
        </p:txBody>
      </p:sp>
      <p:sp>
        <p:nvSpPr>
          <p:cNvPr id="3" name="Slide Number Placeholder 2"/>
          <p:cNvSpPr>
            <a:spLocks noGrp="1"/>
          </p:cNvSpPr>
          <p:nvPr>
            <p:ph type="sldNum" sz="quarter" idx="12"/>
          </p:nvPr>
        </p:nvSpPr>
        <p:spPr/>
        <p:txBody>
          <a:bodyPr/>
          <a:lstStyle/>
          <a:p>
            <a:fld id="{F0792D83-85FB-4FF0-B4B1-A490D103BCCB}" type="slidenum">
              <a:rPr lang="en-US" smtClean="0"/>
              <a:t>25</a:t>
            </a:fld>
            <a:endParaRPr lang="en-US"/>
          </a:p>
        </p:txBody>
      </p:sp>
    </p:spTree>
    <p:extLst>
      <p:ext uri="{BB962C8B-B14F-4D97-AF65-F5344CB8AC3E}">
        <p14:creationId xmlns:p14="http://schemas.microsoft.com/office/powerpoint/2010/main" val="1596395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477" y="977098"/>
            <a:ext cx="8688012" cy="5744377"/>
          </a:xfrm>
          <a:prstGeom prst="rect">
            <a:avLst/>
          </a:prstGeom>
        </p:spPr>
      </p:pic>
      <p:sp>
        <p:nvSpPr>
          <p:cNvPr id="2" name="Title 1"/>
          <p:cNvSpPr>
            <a:spLocks noGrp="1"/>
          </p:cNvSpPr>
          <p:nvPr>
            <p:ph type="title"/>
          </p:nvPr>
        </p:nvSpPr>
        <p:spPr>
          <a:xfrm>
            <a:off x="838200" y="0"/>
            <a:ext cx="10515600" cy="1325563"/>
          </a:xfrm>
        </p:spPr>
        <p:txBody>
          <a:bodyPr/>
          <a:lstStyle/>
          <a:p>
            <a:r>
              <a:rPr lang="en-US" dirty="0"/>
              <a:t>Comparison on Non-Interactive Approaches</a:t>
            </a:r>
          </a:p>
        </p:txBody>
      </p:sp>
      <p:sp>
        <p:nvSpPr>
          <p:cNvPr id="9" name="TextBox 8"/>
          <p:cNvSpPr txBox="1"/>
          <p:nvPr/>
        </p:nvSpPr>
        <p:spPr>
          <a:xfrm>
            <a:off x="9061589" y="5845625"/>
            <a:ext cx="2148110" cy="400110"/>
          </a:xfrm>
          <a:prstGeom prst="rect">
            <a:avLst/>
          </a:prstGeom>
          <a:noFill/>
        </p:spPr>
        <p:txBody>
          <a:bodyPr wrap="square" rtlCol="0">
            <a:spAutoFit/>
          </a:bodyPr>
          <a:lstStyle/>
          <a:p>
            <a:r>
              <a:rPr lang="en-US" sz="2000" dirty="0"/>
              <a:t>Privacy budget 0.1</a:t>
            </a:r>
          </a:p>
        </p:txBody>
      </p:sp>
      <p:grpSp>
        <p:nvGrpSpPr>
          <p:cNvPr id="17" name="Group 16"/>
          <p:cNvGrpSpPr/>
          <p:nvPr/>
        </p:nvGrpSpPr>
        <p:grpSpPr>
          <a:xfrm>
            <a:off x="7865810" y="2591522"/>
            <a:ext cx="4149213" cy="1384995"/>
            <a:chOff x="7901181" y="1345058"/>
            <a:chExt cx="4149213" cy="1384995"/>
          </a:xfrm>
        </p:grpSpPr>
        <p:sp>
          <p:nvSpPr>
            <p:cNvPr id="11" name="TextBox 10"/>
            <p:cNvSpPr txBox="1"/>
            <p:nvPr/>
          </p:nvSpPr>
          <p:spPr>
            <a:xfrm>
              <a:off x="9088311" y="1345058"/>
              <a:ext cx="2962083" cy="1384995"/>
            </a:xfrm>
            <a:prstGeom prst="rect">
              <a:avLst/>
            </a:prstGeom>
            <a:solidFill>
              <a:schemeClr val="accent4">
                <a:lumMod val="20000"/>
                <a:lumOff val="80000"/>
              </a:schemeClr>
            </a:solidFill>
          </p:spPr>
          <p:txBody>
            <a:bodyPr wrap="square" rtlCol="0">
              <a:spAutoFit/>
            </a:bodyPr>
            <a:lstStyle/>
            <a:p>
              <a:r>
                <a:rPr lang="en-US" sz="2800" dirty="0"/>
                <a:t>Increasing threshold improve accuracy</a:t>
              </a:r>
            </a:p>
          </p:txBody>
        </p:sp>
        <p:cxnSp>
          <p:nvCxnSpPr>
            <p:cNvPr id="12" name="Straight Arrow Connector 11"/>
            <p:cNvCxnSpPr>
              <a:stCxn id="11" idx="1"/>
            </p:cNvCxnSpPr>
            <p:nvPr/>
          </p:nvCxnSpPr>
          <p:spPr>
            <a:xfrm flipH="1">
              <a:off x="7901181" y="2037556"/>
              <a:ext cx="1187130" cy="303897"/>
            </a:xfrm>
            <a:prstGeom prst="straightConnector1">
              <a:avLst/>
            </a:prstGeom>
            <a:ln w="28575" cmpd="sng">
              <a:solidFill>
                <a:srgbClr val="FF9900"/>
              </a:solidFill>
              <a:tailEnd type="arrow"/>
            </a:ln>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7800376" y="4554558"/>
            <a:ext cx="4225465" cy="990977"/>
            <a:chOff x="7668677" y="3910925"/>
            <a:chExt cx="4225465" cy="990977"/>
          </a:xfrm>
        </p:grpSpPr>
        <mc:AlternateContent xmlns:mc="http://schemas.openxmlformats.org/markup-compatibility/2006" xmlns:a14="http://schemas.microsoft.com/office/drawing/2010/main">
          <mc:Choice Requires="a14">
            <p:sp>
              <p:nvSpPr>
                <p:cNvPr id="14" name="TextBox 13"/>
                <p:cNvSpPr txBox="1"/>
                <p:nvPr/>
              </p:nvSpPr>
              <p:spPr>
                <a:xfrm>
                  <a:off x="8932059" y="3910925"/>
                  <a:ext cx="2962083" cy="990977"/>
                </a:xfrm>
                <a:prstGeom prst="rect">
                  <a:avLst/>
                </a:prstGeom>
                <a:solidFill>
                  <a:schemeClr val="accent4">
                    <a:lumMod val="20000"/>
                    <a:lumOff val="80000"/>
                  </a:schemeClr>
                </a:solidFill>
              </p:spPr>
              <p:txBody>
                <a:bodyPr wrap="square" rtlCol="0">
                  <a:spAutoFit/>
                </a:bodyPr>
                <a:lstStyle/>
                <a:p>
                  <a:r>
                    <a:rPr lang="en-US" sz="2800" dirty="0"/>
                    <a:t>EM is clearly better than </a:t>
                  </a:r>
                  <a14:m>
                    <m:oMath xmlns:m="http://schemas.openxmlformats.org/officeDocument/2006/math">
                      <m:r>
                        <a:rPr lang="en-US" sz="2800" b="0" i="1" smtClean="0">
                          <a:latin typeface="Cambria Math" panose="02040503050406030204" pitchFamily="18" charset="0"/>
                        </a:rPr>
                        <m:t>1:</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𝑐</m:t>
                          </m:r>
                        </m:e>
                        <m:sup>
                          <m:r>
                            <a:rPr lang="en-US" sz="2800" b="0" i="1" smtClean="0">
                              <a:latin typeface="Cambria Math" panose="02040503050406030204" pitchFamily="18" charset="0"/>
                            </a:rPr>
                            <m:t>2/3</m:t>
                          </m:r>
                        </m:sup>
                      </m:sSup>
                    </m:oMath>
                  </a14:m>
                  <a:endParaRPr lang="en-US" sz="2800" dirty="0"/>
                </a:p>
              </p:txBody>
            </p:sp>
          </mc:Choice>
          <mc:Fallback xmlns="">
            <p:sp>
              <p:nvSpPr>
                <p:cNvPr id="14" name="TextBox 13"/>
                <p:cNvSpPr txBox="1">
                  <a:spLocks noRot="1" noChangeAspect="1" noMove="1" noResize="1" noEditPoints="1" noAdjustHandles="1" noChangeArrowheads="1" noChangeShapeType="1" noTextEdit="1"/>
                </p:cNvSpPr>
                <p:nvPr/>
              </p:nvSpPr>
              <p:spPr>
                <a:xfrm>
                  <a:off x="8932059" y="3910925"/>
                  <a:ext cx="2962083" cy="990977"/>
                </a:xfrm>
                <a:prstGeom prst="rect">
                  <a:avLst/>
                </a:prstGeom>
                <a:blipFill rotWithShape="0">
                  <a:blip r:embed="rId6"/>
                  <a:stretch>
                    <a:fillRect l="-4321" t="-5521" r="-6790" b="-14724"/>
                  </a:stretch>
                </a:blipFill>
              </p:spPr>
              <p:txBody>
                <a:bodyPr/>
                <a:lstStyle/>
                <a:p>
                  <a:r>
                    <a:rPr lang="en-US">
                      <a:noFill/>
                    </a:rPr>
                    <a:t> </a:t>
                  </a:r>
                </a:p>
              </p:txBody>
            </p:sp>
          </mc:Fallback>
        </mc:AlternateContent>
        <p:cxnSp>
          <p:nvCxnSpPr>
            <p:cNvPr id="15" name="Straight Arrow Connector 14"/>
            <p:cNvCxnSpPr>
              <a:stCxn id="14" idx="1"/>
            </p:cNvCxnSpPr>
            <p:nvPr/>
          </p:nvCxnSpPr>
          <p:spPr>
            <a:xfrm flipH="1">
              <a:off x="7668677" y="4406414"/>
              <a:ext cx="1263382" cy="397789"/>
            </a:xfrm>
            <a:prstGeom prst="straightConnector1">
              <a:avLst/>
            </a:prstGeom>
            <a:ln w="28575" cmpd="sng">
              <a:solidFill>
                <a:srgbClr val="FF9900"/>
              </a:solidFill>
              <a:tailEnd type="arrow"/>
            </a:ln>
          </p:spPr>
          <p:style>
            <a:lnRef idx="2">
              <a:schemeClr val="accent1"/>
            </a:lnRef>
            <a:fillRef idx="0">
              <a:schemeClr val="accent1"/>
            </a:fillRef>
            <a:effectRef idx="1">
              <a:schemeClr val="accent1"/>
            </a:effectRef>
            <a:fontRef idx="minor">
              <a:schemeClr val="tx1"/>
            </a:fontRef>
          </p:style>
        </p:cxnSp>
      </p:grpSp>
      <p:sp>
        <p:nvSpPr>
          <p:cNvPr id="3" name="Slide Number Placeholder 2"/>
          <p:cNvSpPr>
            <a:spLocks noGrp="1"/>
          </p:cNvSpPr>
          <p:nvPr>
            <p:ph type="sldNum" sz="quarter" idx="12"/>
          </p:nvPr>
        </p:nvSpPr>
        <p:spPr/>
        <p:txBody>
          <a:bodyPr/>
          <a:lstStyle/>
          <a:p>
            <a:fld id="{F0792D83-85FB-4FF0-B4B1-A490D103BCCB}" type="slidenum">
              <a:rPr lang="en-US" smtClean="0"/>
              <a:t>26</a:t>
            </a:fld>
            <a:endParaRPr lang="en-US" dirty="0"/>
          </a:p>
        </p:txBody>
      </p:sp>
    </p:spTree>
    <p:extLst>
      <p:ext uri="{BB962C8B-B14F-4D97-AF65-F5344CB8AC3E}">
        <p14:creationId xmlns:p14="http://schemas.microsoft.com/office/powerpoint/2010/main" val="353314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9079" y="1023349"/>
            <a:ext cx="10056110" cy="4045806"/>
          </a:xfrm>
          <a:prstGeom prst="rect">
            <a:avLst/>
          </a:prstGeom>
        </p:spPr>
      </p:pic>
      <mc:AlternateContent xmlns:mc="http://schemas.openxmlformats.org/markup-compatibility/2006" xmlns:a14="http://schemas.microsoft.com/office/drawing/2010/main">
        <mc:Choice Requires="a14">
          <p:sp>
            <p:nvSpPr>
              <p:cNvPr id="2" name="Title 1"/>
              <p:cNvSpPr>
                <a:spLocks noGrp="1"/>
              </p:cNvSpPr>
              <p:nvPr>
                <p:ph type="title"/>
              </p:nvPr>
            </p:nvSpPr>
            <p:spPr>
              <a:xfrm>
                <a:off x="838200" y="0"/>
                <a:ext cx="10515600" cy="1325563"/>
              </a:xfrm>
            </p:spPr>
            <p:txBody>
              <a:bodyPr>
                <a:normAutofit/>
              </a:bodyPr>
              <a:lstStyle/>
              <a:p>
                <a:r>
                  <a:rPr lang="en-US" sz="3500" dirty="0"/>
                  <a:t>Varying </a:t>
                </a:r>
                <a14:m>
                  <m:oMath xmlns:m="http://schemas.openxmlformats.org/officeDocument/2006/math">
                    <m:r>
                      <a:rPr lang="en-US" sz="3500" i="1" smtClean="0">
                        <a:latin typeface="Cambria Math" panose="02040503050406030204" pitchFamily="18" charset="0"/>
                        <a:ea typeface="Cambria Math" panose="02040503050406030204" pitchFamily="18" charset="0"/>
                      </a:rPr>
                      <m:t>𝜖</m:t>
                    </m:r>
                  </m:oMath>
                </a14:m>
                <a:r>
                  <a:rPr lang="en-US" sz="3500" dirty="0"/>
                  <a:t> and Maximum Number of Positive Queries</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xfrm>
                <a:off x="838200" y="0"/>
                <a:ext cx="10515600" cy="1325563"/>
              </a:xfrm>
              <a:blipFill>
                <a:blip r:embed="rId3"/>
                <a:stretch>
                  <a:fillRect l="-1739"/>
                </a:stretch>
              </a:blipFill>
            </p:spPr>
            <p:txBody>
              <a:bodyPr/>
              <a:lstStyle/>
              <a:p>
                <a:r>
                  <a:rPr lang="en-US">
                    <a:noFill/>
                  </a:rPr>
                  <a:t> </a:t>
                </a:r>
              </a:p>
            </p:txBody>
          </p:sp>
        </mc:Fallback>
      </mc:AlternateContent>
      <p:sp>
        <p:nvSpPr>
          <p:cNvPr id="9" name="TextBox 8"/>
          <p:cNvSpPr txBox="1"/>
          <p:nvPr/>
        </p:nvSpPr>
        <p:spPr>
          <a:xfrm>
            <a:off x="838200" y="5158134"/>
            <a:ext cx="2603090" cy="707886"/>
          </a:xfrm>
          <a:prstGeom prst="rect">
            <a:avLst/>
          </a:prstGeom>
          <a:noFill/>
        </p:spPr>
        <p:txBody>
          <a:bodyPr wrap="square" rtlCol="0">
            <a:spAutoFit/>
          </a:bodyPr>
          <a:lstStyle/>
          <a:p>
            <a:r>
              <a:rPr lang="en-US" sz="2000" dirty="0"/>
              <a:t>Dataset: </a:t>
            </a:r>
            <a:r>
              <a:rPr lang="en-US" sz="2000" dirty="0" err="1"/>
              <a:t>Kosarak</a:t>
            </a:r>
            <a:endParaRPr lang="en-US" sz="2000" dirty="0"/>
          </a:p>
          <a:p>
            <a:r>
              <a:rPr lang="en-US" sz="2000" dirty="0"/>
              <a:t>Metric: 1.0-NCS</a:t>
            </a:r>
          </a:p>
        </p:txBody>
      </p:sp>
      <p:sp>
        <p:nvSpPr>
          <p:cNvPr id="3" name="Slide Number Placeholder 2"/>
          <p:cNvSpPr>
            <a:spLocks noGrp="1"/>
          </p:cNvSpPr>
          <p:nvPr>
            <p:ph type="sldNum" sz="quarter" idx="12"/>
          </p:nvPr>
        </p:nvSpPr>
        <p:spPr/>
        <p:txBody>
          <a:bodyPr/>
          <a:lstStyle/>
          <a:p>
            <a:fld id="{F0792D83-85FB-4FF0-B4B1-A490D103BCCB}" type="slidenum">
              <a:rPr lang="en-US" smtClean="0"/>
              <a:t>27</a:t>
            </a:fld>
            <a:endParaRPr lang="en-US" dirty="0"/>
          </a:p>
        </p:txBody>
      </p:sp>
      <p:sp>
        <p:nvSpPr>
          <p:cNvPr id="16" name="TextBox 15"/>
          <p:cNvSpPr txBox="1"/>
          <p:nvPr/>
        </p:nvSpPr>
        <p:spPr>
          <a:xfrm>
            <a:off x="0" y="1642963"/>
            <a:ext cx="1543665" cy="400110"/>
          </a:xfrm>
          <a:prstGeom prst="rect">
            <a:avLst/>
          </a:prstGeom>
          <a:noFill/>
        </p:spPr>
        <p:txBody>
          <a:bodyPr wrap="square" rtlCol="0">
            <a:spAutoFit/>
          </a:bodyPr>
          <a:lstStyle/>
          <a:p>
            <a:r>
              <a:rPr lang="en-US" sz="2000" dirty="0"/>
              <a:t>Interactive</a:t>
            </a:r>
          </a:p>
        </p:txBody>
      </p:sp>
      <p:sp>
        <p:nvSpPr>
          <p:cNvPr id="18" name="TextBox 17"/>
          <p:cNvSpPr txBox="1"/>
          <p:nvPr/>
        </p:nvSpPr>
        <p:spPr>
          <a:xfrm>
            <a:off x="-1" y="3634134"/>
            <a:ext cx="1949080" cy="400110"/>
          </a:xfrm>
          <a:prstGeom prst="rect">
            <a:avLst/>
          </a:prstGeom>
          <a:noFill/>
        </p:spPr>
        <p:txBody>
          <a:bodyPr wrap="square" rtlCol="0">
            <a:spAutoFit/>
          </a:bodyPr>
          <a:lstStyle/>
          <a:p>
            <a:r>
              <a:rPr lang="en-US" sz="2000" dirty="0"/>
              <a:t>Non-interactive</a:t>
            </a:r>
          </a:p>
        </p:txBody>
      </p:sp>
    </p:spTree>
    <p:extLst>
      <p:ext uri="{BB962C8B-B14F-4D97-AF65-F5344CB8AC3E}">
        <p14:creationId xmlns:p14="http://schemas.microsoft.com/office/powerpoint/2010/main" val="14752738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199" y="1825625"/>
                <a:ext cx="10252587" cy="4895850"/>
              </a:xfrm>
            </p:spPr>
            <p:txBody>
              <a:bodyPr/>
              <a:lstStyle/>
              <a:p>
                <a:r>
                  <a:rPr lang="en-US" dirty="0"/>
                  <a:t>In the interactive settings, use our proposed standard SVT</a:t>
                </a:r>
              </a:p>
              <a:p>
                <a:pPr lvl="1"/>
                <a:r>
                  <a:rPr lang="en-US" dirty="0"/>
                  <a:t>For general queries, uses the </a:t>
                </a:r>
                <a14:m>
                  <m:oMath xmlns:m="http://schemas.openxmlformats.org/officeDocument/2006/math">
                    <m:f>
                      <m:fPr>
                        <m:type m:val="lin"/>
                        <m:ctrlPr>
                          <a:rPr lang="en-US"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(2</m:t>
                            </m:r>
                            <m:r>
                              <a:rPr lang="en-US" b="0" i="1" smtClean="0">
                                <a:latin typeface="Cambria Math" panose="02040503050406030204" pitchFamily="18" charset="0"/>
                              </a:rPr>
                              <m:t>𝑐</m:t>
                            </m:r>
                            <m:r>
                              <a:rPr lang="en-US" b="0" i="1" smtClean="0">
                                <a:latin typeface="Cambria Math" panose="02040503050406030204" pitchFamily="18" charset="0"/>
                              </a:rPr>
                              <m:t>)</m:t>
                            </m:r>
                          </m:e>
                          <m:sup>
                            <m:r>
                              <a:rPr lang="en-US" b="0" i="1" smtClean="0">
                                <a:latin typeface="Cambria Math" panose="02040503050406030204" pitchFamily="18" charset="0"/>
                              </a:rPr>
                              <m:t>2/3</m:t>
                            </m:r>
                          </m:sup>
                        </m:sSup>
                      </m:den>
                    </m:f>
                  </m:oMath>
                </a14:m>
                <a:r>
                  <a:rPr lang="en-US" dirty="0"/>
                  <a:t> to allocate privacy budget between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1</m:t>
                        </m:r>
                      </m:sub>
                    </m:sSub>
                  </m:oMath>
                </a14:m>
                <a:r>
                  <a:rPr lang="en-US" dirty="0"/>
                  <a:t>and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𝜖</m:t>
                        </m:r>
                      </m:e>
                      <m:sub>
                        <m:r>
                          <a:rPr lang="en-US" b="0" i="1" smtClean="0">
                            <a:latin typeface="Cambria Math" panose="02040503050406030204" pitchFamily="18" charset="0"/>
                          </a:rPr>
                          <m:t>2</m:t>
                        </m:r>
                      </m:sub>
                    </m:sSub>
                  </m:oMath>
                </a14:m>
                <a:endParaRPr lang="en-US" dirty="0"/>
              </a:p>
              <a:p>
                <a:pPr lvl="1"/>
                <a:r>
                  <a:rPr lang="en-US" dirty="0"/>
                  <a:t>For monotonic queries, uses the </a:t>
                </a:r>
                <a14:m>
                  <m:oMath xmlns:m="http://schemas.openxmlformats.org/officeDocument/2006/math">
                    <m:f>
                      <m:fPr>
                        <m:type m:val="lin"/>
                        <m:ctrlPr>
                          <a:rPr lang="en-US" i="1">
                            <a:latin typeface="Cambria Math" panose="02040503050406030204" pitchFamily="18" charset="0"/>
                          </a:rPr>
                        </m:ctrlPr>
                      </m:fPr>
                      <m:num>
                        <m:r>
                          <a:rPr lang="en-US" i="1">
                            <a:latin typeface="Cambria Math" panose="02040503050406030204" pitchFamily="18" charset="0"/>
                          </a:rPr>
                          <m:t>1</m:t>
                        </m:r>
                      </m:num>
                      <m:den>
                        <m:sSup>
                          <m:sSupPr>
                            <m:ctrlPr>
                              <a:rPr lang="en-US" i="1">
                                <a:latin typeface="Cambria Math" panose="02040503050406030204" pitchFamily="18" charset="0"/>
                              </a:rPr>
                            </m:ctrlPr>
                          </m:sSupPr>
                          <m:e>
                            <m:r>
                              <a:rPr lang="en-US" i="1">
                                <a:latin typeface="Cambria Math" panose="02040503050406030204" pitchFamily="18" charset="0"/>
                              </a:rPr>
                              <m:t>𝑐</m:t>
                            </m:r>
                          </m:e>
                          <m:sup>
                            <m:r>
                              <a:rPr lang="en-US" i="1">
                                <a:latin typeface="Cambria Math" panose="02040503050406030204" pitchFamily="18" charset="0"/>
                              </a:rPr>
                              <m:t>2/3</m:t>
                            </m:r>
                          </m:sup>
                        </m:sSup>
                      </m:den>
                    </m:f>
                  </m:oMath>
                </a14:m>
                <a:r>
                  <a:rPr lang="en-US" dirty="0"/>
                  <a:t> to allocate privacy budget between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1</m:t>
                        </m:r>
                      </m:sub>
                    </m:sSub>
                  </m:oMath>
                </a14:m>
                <a:r>
                  <a:rPr lang="en-US" dirty="0"/>
                  <a:t>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𝜖</m:t>
                        </m:r>
                      </m:e>
                      <m:sub>
                        <m:r>
                          <a:rPr lang="en-US" i="1">
                            <a:latin typeface="Cambria Math" panose="02040503050406030204" pitchFamily="18" charset="0"/>
                          </a:rPr>
                          <m:t>2</m:t>
                        </m:r>
                      </m:sub>
                    </m:sSub>
                  </m:oMath>
                </a14:m>
                <a:endParaRPr lang="en-US" dirty="0"/>
              </a:p>
              <a:p>
                <a:r>
                  <a:rPr lang="en-US" dirty="0"/>
                  <a:t>In the non-interactive settings, do not use SVT and use EM instead</a:t>
                </a:r>
              </a:p>
              <a:p>
                <a:pPr lvl="1"/>
                <a:r>
                  <a:rPr lang="en-US" dirty="0"/>
                  <a:t>If one gets better performing using SVT than using EM, then it is likely that one’s usage of SVT is non-private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199" y="1825625"/>
                <a:ext cx="10252587" cy="4895850"/>
              </a:xfrm>
              <a:blipFill>
                <a:blip r:embed="rId2"/>
                <a:stretch>
                  <a:fillRect l="-1011" t="-3109" r="-1130"/>
                </a:stretch>
              </a:blipFill>
            </p:spPr>
            <p:txBody>
              <a:bodyPr/>
              <a:lstStyle/>
              <a:p>
                <a:r>
                  <a:rPr lang="en-US">
                    <a:noFill/>
                  </a:rPr>
                  <a:t> </a:t>
                </a:r>
              </a:p>
            </p:txBody>
          </p:sp>
        </mc:Fallback>
      </mc:AlternateContent>
      <p:sp>
        <p:nvSpPr>
          <p:cNvPr id="15" name="Slide Number Placeholder 14"/>
          <p:cNvSpPr>
            <a:spLocks noGrp="1"/>
          </p:cNvSpPr>
          <p:nvPr>
            <p:ph type="sldNum" sz="quarter" idx="12"/>
          </p:nvPr>
        </p:nvSpPr>
        <p:spPr/>
        <p:txBody>
          <a:bodyPr/>
          <a:lstStyle/>
          <a:p>
            <a:fld id="{F0792D83-85FB-4FF0-B4B1-A490D103BCCB}" type="slidenum">
              <a:rPr lang="en-US" smtClean="0"/>
              <a:t>28</a:t>
            </a:fld>
            <a:endParaRPr lang="en-US"/>
          </a:p>
        </p:txBody>
      </p:sp>
    </p:spTree>
    <p:extLst>
      <p:ext uri="{BB962C8B-B14F-4D97-AF65-F5344CB8AC3E}">
        <p14:creationId xmlns:p14="http://schemas.microsoft.com/office/powerpoint/2010/main" val="24071958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dirty="0" smtClean="0">
                <a:solidFill>
                  <a:srgbClr val="FF0000"/>
                </a:solidFill>
              </a:rPr>
              <a:t>Q &amp; A? </a:t>
            </a:r>
            <a:endParaRPr lang="en-US" b="1" dirty="0">
              <a:solidFill>
                <a:srgbClr val="FF0000"/>
              </a:solidFill>
            </a:endParaRPr>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7998322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Interactive Setting versus. Non-interactive Setting</a:t>
            </a:r>
            <a:endParaRPr lang="en-US" dirty="0"/>
          </a:p>
        </p:txBody>
      </p:sp>
      <p:sp>
        <p:nvSpPr>
          <p:cNvPr id="3" name="Content Placeholder 2"/>
          <p:cNvSpPr>
            <a:spLocks noGrp="1"/>
          </p:cNvSpPr>
          <p:nvPr>
            <p:ph idx="1"/>
          </p:nvPr>
        </p:nvSpPr>
        <p:spPr>
          <a:xfrm>
            <a:off x="406400" y="1871662"/>
            <a:ext cx="4651375" cy="4681537"/>
          </a:xfrm>
        </p:spPr>
        <p:txBody>
          <a:bodyPr>
            <a:normAutofit/>
          </a:bodyPr>
          <a:lstStyle/>
          <a:p>
            <a:r>
              <a:rPr lang="en-US" sz="3200" dirty="0"/>
              <a:t>Interactive setting</a:t>
            </a:r>
          </a:p>
          <a:p>
            <a:pPr lvl="1"/>
            <a:r>
              <a:rPr lang="en-US" sz="2800" dirty="0"/>
              <a:t>Answer queries as they come, not knowing what the rest of the queries are</a:t>
            </a:r>
          </a:p>
          <a:p>
            <a:endParaRPr lang="en-US" sz="3200" dirty="0" smtClean="0"/>
          </a:p>
          <a:p>
            <a:r>
              <a:rPr lang="en-US" sz="3200" dirty="0" smtClean="0"/>
              <a:t>Non-interactive setting</a:t>
            </a:r>
          </a:p>
          <a:p>
            <a:pPr lvl="1"/>
            <a:r>
              <a:rPr lang="en-US" sz="2800" dirty="0" smtClean="0"/>
              <a:t>The set of all queries that one wants to provide utility are known</a:t>
            </a:r>
          </a:p>
        </p:txBody>
      </p:sp>
      <p:sp>
        <p:nvSpPr>
          <p:cNvPr id="6" name="Slide Number Placeholder 5"/>
          <p:cNvSpPr>
            <a:spLocks noGrp="1"/>
          </p:cNvSpPr>
          <p:nvPr>
            <p:ph type="sldNum" sz="quarter" idx="12"/>
          </p:nvPr>
        </p:nvSpPr>
        <p:spPr/>
        <p:txBody>
          <a:bodyPr/>
          <a:lstStyle/>
          <a:p>
            <a:fld id="{4C90CE51-9A4E-4C09-A0C9-6104A817ADF1}" type="slidenum">
              <a:rPr lang="en-US" smtClean="0"/>
              <a:pPr/>
              <a:t>3</a:t>
            </a:fld>
            <a:endParaRPr lang="en-US"/>
          </a:p>
        </p:txBody>
      </p:sp>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1517" t="10826" r="6519" b="5915"/>
          <a:stretch/>
        </p:blipFill>
        <p:spPr bwMode="auto">
          <a:xfrm>
            <a:off x="4757739" y="1458369"/>
            <a:ext cx="6806296" cy="4724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r>
              <a:rPr lang="en-US" smtClean="0"/>
              <a:t>June 09, 2010</a:t>
            </a:r>
            <a:endParaRPr lang="en-US"/>
          </a:p>
        </p:txBody>
      </p:sp>
    </p:spTree>
    <p:extLst>
      <p:ext uri="{BB962C8B-B14F-4D97-AF65-F5344CB8AC3E}">
        <p14:creationId xmlns:p14="http://schemas.microsoft.com/office/powerpoint/2010/main" val="16438139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 of Interactive Setting</a:t>
            </a:r>
            <a:endParaRPr lang="en-US" dirty="0"/>
          </a:p>
        </p:txBody>
      </p:sp>
      <p:sp>
        <p:nvSpPr>
          <p:cNvPr id="3" name="Content Placeholder 2"/>
          <p:cNvSpPr>
            <a:spLocks noGrp="1"/>
          </p:cNvSpPr>
          <p:nvPr>
            <p:ph idx="1"/>
          </p:nvPr>
        </p:nvSpPr>
        <p:spPr/>
        <p:txBody>
          <a:bodyPr/>
          <a:lstStyle/>
          <a:p>
            <a:r>
              <a:rPr lang="en-US" dirty="0" smtClean="0"/>
              <a:t>Answering each query consumes some privacy budget</a:t>
            </a:r>
          </a:p>
          <a:p>
            <a:r>
              <a:rPr lang="en-US" dirty="0" smtClean="0"/>
              <a:t>After answering a pre-determined number of queries, one exhausts the privacy budget, and cannot answer any question anymore</a:t>
            </a:r>
          </a:p>
          <a:p>
            <a:r>
              <a:rPr lang="en-US" dirty="0" smtClean="0"/>
              <a:t>Problem especially intractable when dealing with multiple users of data</a:t>
            </a:r>
            <a:endParaRPr lang="en-US" dirty="0"/>
          </a:p>
        </p:txBody>
      </p:sp>
      <p:sp>
        <p:nvSpPr>
          <p:cNvPr id="4" name="Date Placeholder 3"/>
          <p:cNvSpPr>
            <a:spLocks noGrp="1"/>
          </p:cNvSpPr>
          <p:nvPr>
            <p:ph type="dt" sz="half" idx="10"/>
          </p:nvPr>
        </p:nvSpPr>
        <p:spPr/>
        <p:txBody>
          <a:bodyPr/>
          <a:lstStyle/>
          <a:p>
            <a:r>
              <a:rPr lang="en-US" smtClean="0"/>
              <a:t>June 09, 2010</a:t>
            </a:r>
            <a:endParaRPr lang="en-US"/>
          </a:p>
        </p:txBody>
      </p:sp>
      <p:sp>
        <p:nvSpPr>
          <p:cNvPr id="5" name="Slide Number Placeholder 4"/>
          <p:cNvSpPr>
            <a:spLocks noGrp="1"/>
          </p:cNvSpPr>
          <p:nvPr>
            <p:ph type="sldNum" sz="quarter" idx="12"/>
          </p:nvPr>
        </p:nvSpPr>
        <p:spPr/>
        <p:txBody>
          <a:bodyPr/>
          <a:lstStyle/>
          <a:p>
            <a:fld id="{4C90CE51-9A4E-4C09-A0C9-6104A817ADF1}" type="slidenum">
              <a:rPr lang="en-US" smtClean="0"/>
              <a:pPr/>
              <a:t>4</a:t>
            </a:fld>
            <a:endParaRPr lang="en-US"/>
          </a:p>
        </p:txBody>
      </p:sp>
    </p:spTree>
    <p:extLst>
      <p:ext uri="{BB962C8B-B14F-4D97-AF65-F5344CB8AC3E}">
        <p14:creationId xmlns:p14="http://schemas.microsoft.com/office/powerpoint/2010/main" val="21797347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Sparse Vector Technique in Interactive Setting</a:t>
            </a:r>
            <a:endParaRPr lang="en-US" dirty="0"/>
          </a:p>
        </p:txBody>
      </p:sp>
      <p:sp>
        <p:nvSpPr>
          <p:cNvPr id="3" name="Content Placeholder 2"/>
          <p:cNvSpPr>
            <a:spLocks noGrp="1"/>
          </p:cNvSpPr>
          <p:nvPr>
            <p:ph idx="1"/>
          </p:nvPr>
        </p:nvSpPr>
        <p:spPr>
          <a:xfrm>
            <a:off x="838200" y="1825625"/>
            <a:ext cx="10515600" cy="4761442"/>
          </a:xfrm>
        </p:spPr>
        <p:txBody>
          <a:bodyPr>
            <a:noAutofit/>
          </a:bodyPr>
          <a:lstStyle/>
          <a:p>
            <a:r>
              <a:rPr lang="en-US" sz="3200" dirty="0" smtClean="0"/>
              <a:t>For each new query, </a:t>
            </a:r>
          </a:p>
          <a:p>
            <a:pPr lvl="1"/>
            <a:r>
              <a:rPr lang="en-US" sz="2800" dirty="0" smtClean="0"/>
              <a:t>Use past queries/answers to generate an simulated answer</a:t>
            </a:r>
          </a:p>
          <a:p>
            <a:pPr lvl="1"/>
            <a:r>
              <a:rPr lang="en-US" sz="2800" dirty="0" smtClean="0"/>
              <a:t>Check whether the error of simulated answer is above some (noisy) threshold</a:t>
            </a:r>
          </a:p>
          <a:p>
            <a:pPr lvl="1"/>
            <a:r>
              <a:rPr lang="en-US" sz="2800" dirty="0" smtClean="0"/>
              <a:t>If error is below threshold, then return simulated answer</a:t>
            </a:r>
          </a:p>
          <a:p>
            <a:pPr lvl="1"/>
            <a:r>
              <a:rPr lang="en-US" sz="2800" dirty="0" smtClean="0"/>
              <a:t>If error is above threshold, then query the data to answer the query (consumes privacy budget), returns the answer and store the query/answer</a:t>
            </a:r>
          </a:p>
          <a:p>
            <a:r>
              <a:rPr lang="en-US" sz="3200" dirty="0" smtClean="0"/>
              <a:t>If threshold is perturbed, then answering with simulated answer is “free” (i.e., not consuming privacy budget)</a:t>
            </a:r>
            <a:endParaRPr lang="en-US" sz="3200" dirty="0"/>
          </a:p>
        </p:txBody>
      </p:sp>
      <p:sp>
        <p:nvSpPr>
          <p:cNvPr id="4" name="Slide Number Placeholder 3"/>
          <p:cNvSpPr>
            <a:spLocks noGrp="1"/>
          </p:cNvSpPr>
          <p:nvPr>
            <p:ph type="sldNum" sz="quarter" idx="12"/>
          </p:nvPr>
        </p:nvSpPr>
        <p:spPr/>
        <p:txBody>
          <a:bodyPr/>
          <a:lstStyle/>
          <a:p>
            <a:fld id="{F0792D83-85FB-4FF0-B4B1-A490D103BCCB}" type="slidenum">
              <a:rPr lang="en-US" smtClean="0"/>
              <a:t>5</a:t>
            </a:fld>
            <a:endParaRPr lang="en-US"/>
          </a:p>
        </p:txBody>
      </p:sp>
    </p:spTree>
    <p:extLst>
      <p:ext uri="{BB962C8B-B14F-4D97-AF65-F5344CB8AC3E}">
        <p14:creationId xmlns:p14="http://schemas.microsoft.com/office/powerpoint/2010/main" val="2206205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SVT: </a:t>
            </a:r>
            <a:r>
              <a:rPr lang="en-US" dirty="0"/>
              <a:t>Finding Frequent Items</a:t>
            </a:r>
          </a:p>
        </p:txBody>
      </p:sp>
      <p:cxnSp>
        <p:nvCxnSpPr>
          <p:cNvPr id="9" name="Straight Arrow Connector 8"/>
          <p:cNvCxnSpPr/>
          <p:nvPr/>
        </p:nvCxnSpPr>
        <p:spPr>
          <a:xfrm flipV="1">
            <a:off x="1536700" y="5215731"/>
            <a:ext cx="10388600" cy="547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1536700" y="1981200"/>
            <a:ext cx="0" cy="32893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082800" y="2425700"/>
            <a:ext cx="533400" cy="28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390901" y="3175000"/>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533901" y="403860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271005" y="4851400"/>
            <a:ext cx="533400"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159000" y="5384800"/>
            <a:ext cx="647700" cy="707886"/>
          </a:xfrm>
          <a:prstGeom prst="rect">
            <a:avLst/>
          </a:prstGeom>
          <a:noFill/>
        </p:spPr>
        <p:txBody>
          <a:bodyPr wrap="square" rtlCol="0">
            <a:spAutoFit/>
          </a:bodyPr>
          <a:lstStyle/>
          <a:p>
            <a:r>
              <a:rPr lang="en-US" sz="4000" dirty="0"/>
              <a:t>1</a:t>
            </a:r>
          </a:p>
        </p:txBody>
      </p:sp>
      <p:sp>
        <p:nvSpPr>
          <p:cNvPr id="23" name="TextBox 22"/>
          <p:cNvSpPr txBox="1"/>
          <p:nvPr/>
        </p:nvSpPr>
        <p:spPr>
          <a:xfrm>
            <a:off x="3454400" y="5384800"/>
            <a:ext cx="647700" cy="707886"/>
          </a:xfrm>
          <a:prstGeom prst="rect">
            <a:avLst/>
          </a:prstGeom>
          <a:noFill/>
        </p:spPr>
        <p:txBody>
          <a:bodyPr wrap="square" rtlCol="0">
            <a:spAutoFit/>
          </a:bodyPr>
          <a:lstStyle/>
          <a:p>
            <a:r>
              <a:rPr lang="en-US" sz="4000" dirty="0"/>
              <a:t>2</a:t>
            </a:r>
          </a:p>
        </p:txBody>
      </p:sp>
      <p:sp>
        <p:nvSpPr>
          <p:cNvPr id="24" name="TextBox 23"/>
          <p:cNvSpPr txBox="1"/>
          <p:nvPr/>
        </p:nvSpPr>
        <p:spPr>
          <a:xfrm>
            <a:off x="4679952" y="5384800"/>
            <a:ext cx="647700" cy="707886"/>
          </a:xfrm>
          <a:prstGeom prst="rect">
            <a:avLst/>
          </a:prstGeom>
          <a:noFill/>
        </p:spPr>
        <p:txBody>
          <a:bodyPr wrap="square" rtlCol="0">
            <a:spAutoFit/>
          </a:bodyPr>
          <a:lstStyle/>
          <a:p>
            <a:r>
              <a:rPr lang="en-US" sz="4000" dirty="0"/>
              <a:t>3</a:t>
            </a:r>
          </a:p>
        </p:txBody>
      </p:sp>
      <p:sp>
        <p:nvSpPr>
          <p:cNvPr id="25" name="TextBox 24"/>
          <p:cNvSpPr txBox="1"/>
          <p:nvPr/>
        </p:nvSpPr>
        <p:spPr>
          <a:xfrm>
            <a:off x="5692776" y="5384800"/>
            <a:ext cx="647700" cy="707886"/>
          </a:xfrm>
          <a:prstGeom prst="rect">
            <a:avLst/>
          </a:prstGeom>
          <a:noFill/>
        </p:spPr>
        <p:txBody>
          <a:bodyPr wrap="square" rtlCol="0">
            <a:spAutoFit/>
          </a:bodyPr>
          <a:lstStyle/>
          <a:p>
            <a:r>
              <a:rPr lang="en-US" sz="4000" dirty="0"/>
              <a:t>4</a:t>
            </a:r>
          </a:p>
        </p:txBody>
      </p:sp>
      <p:sp>
        <p:nvSpPr>
          <p:cNvPr id="26" name="TextBox 25"/>
          <p:cNvSpPr txBox="1"/>
          <p:nvPr/>
        </p:nvSpPr>
        <p:spPr>
          <a:xfrm>
            <a:off x="2159000" y="1783775"/>
            <a:ext cx="647700" cy="707886"/>
          </a:xfrm>
          <a:prstGeom prst="rect">
            <a:avLst/>
          </a:prstGeom>
          <a:noFill/>
        </p:spPr>
        <p:txBody>
          <a:bodyPr wrap="square" rtlCol="0">
            <a:spAutoFit/>
          </a:bodyPr>
          <a:lstStyle/>
          <a:p>
            <a:r>
              <a:rPr lang="en-US" sz="4000" dirty="0"/>
              <a:t>7</a:t>
            </a:r>
          </a:p>
        </p:txBody>
      </p:sp>
      <p:sp>
        <p:nvSpPr>
          <p:cNvPr id="28" name="TextBox 27"/>
          <p:cNvSpPr txBox="1"/>
          <p:nvPr/>
        </p:nvSpPr>
        <p:spPr>
          <a:xfrm>
            <a:off x="3435350" y="2590225"/>
            <a:ext cx="647700" cy="707886"/>
          </a:xfrm>
          <a:prstGeom prst="rect">
            <a:avLst/>
          </a:prstGeom>
          <a:noFill/>
        </p:spPr>
        <p:txBody>
          <a:bodyPr wrap="square" rtlCol="0">
            <a:spAutoFit/>
          </a:bodyPr>
          <a:lstStyle/>
          <a:p>
            <a:r>
              <a:rPr lang="en-US" sz="4000" dirty="0"/>
              <a:t>5</a:t>
            </a:r>
          </a:p>
        </p:txBody>
      </p:sp>
      <p:sp>
        <p:nvSpPr>
          <p:cNvPr id="29" name="TextBox 28"/>
          <p:cNvSpPr txBox="1"/>
          <p:nvPr/>
        </p:nvSpPr>
        <p:spPr>
          <a:xfrm>
            <a:off x="4546606" y="3477844"/>
            <a:ext cx="647700" cy="707886"/>
          </a:xfrm>
          <a:prstGeom prst="rect">
            <a:avLst/>
          </a:prstGeom>
          <a:noFill/>
        </p:spPr>
        <p:txBody>
          <a:bodyPr wrap="square" rtlCol="0">
            <a:spAutoFit/>
          </a:bodyPr>
          <a:lstStyle/>
          <a:p>
            <a:r>
              <a:rPr lang="en-US" sz="4000" dirty="0"/>
              <a:t>3</a:t>
            </a:r>
          </a:p>
        </p:txBody>
      </p:sp>
      <p:sp>
        <p:nvSpPr>
          <p:cNvPr id="30" name="TextBox 29"/>
          <p:cNvSpPr txBox="1"/>
          <p:nvPr/>
        </p:nvSpPr>
        <p:spPr>
          <a:xfrm>
            <a:off x="9207504" y="4268610"/>
            <a:ext cx="590550" cy="707886"/>
          </a:xfrm>
          <a:prstGeom prst="rect">
            <a:avLst/>
          </a:prstGeom>
          <a:noFill/>
        </p:spPr>
        <p:txBody>
          <a:bodyPr wrap="square" rtlCol="0">
            <a:spAutoFit/>
          </a:bodyPr>
          <a:lstStyle/>
          <a:p>
            <a:r>
              <a:rPr lang="en-US" sz="4000" dirty="0"/>
              <a:t>1</a:t>
            </a:r>
          </a:p>
        </p:txBody>
      </p:sp>
      <p:sp>
        <p:nvSpPr>
          <p:cNvPr id="39" name="TextBox 38"/>
          <p:cNvSpPr txBox="1"/>
          <p:nvPr/>
        </p:nvSpPr>
        <p:spPr>
          <a:xfrm>
            <a:off x="6823076" y="5384800"/>
            <a:ext cx="647700" cy="707886"/>
          </a:xfrm>
          <a:prstGeom prst="rect">
            <a:avLst/>
          </a:prstGeom>
          <a:noFill/>
        </p:spPr>
        <p:txBody>
          <a:bodyPr wrap="square" rtlCol="0">
            <a:spAutoFit/>
          </a:bodyPr>
          <a:lstStyle/>
          <a:p>
            <a:r>
              <a:rPr lang="en-US" sz="4000" dirty="0"/>
              <a:t>5</a:t>
            </a:r>
          </a:p>
        </p:txBody>
      </p:sp>
      <p:sp>
        <p:nvSpPr>
          <p:cNvPr id="40" name="TextBox 39"/>
          <p:cNvSpPr txBox="1"/>
          <p:nvPr/>
        </p:nvSpPr>
        <p:spPr>
          <a:xfrm>
            <a:off x="8042276" y="5249862"/>
            <a:ext cx="647700" cy="707886"/>
          </a:xfrm>
          <a:prstGeom prst="rect">
            <a:avLst/>
          </a:prstGeom>
          <a:noFill/>
        </p:spPr>
        <p:txBody>
          <a:bodyPr wrap="square" rtlCol="0">
            <a:spAutoFit/>
          </a:bodyPr>
          <a:lstStyle/>
          <a:p>
            <a:r>
              <a:rPr lang="en-US" sz="4000" dirty="0"/>
              <a:t>…</a:t>
            </a:r>
          </a:p>
        </p:txBody>
      </p:sp>
      <p:sp>
        <p:nvSpPr>
          <p:cNvPr id="41" name="TextBox 40"/>
          <p:cNvSpPr txBox="1"/>
          <p:nvPr/>
        </p:nvSpPr>
        <p:spPr>
          <a:xfrm>
            <a:off x="9337676" y="5330686"/>
            <a:ext cx="647700" cy="707886"/>
          </a:xfrm>
          <a:prstGeom prst="rect">
            <a:avLst/>
          </a:prstGeom>
          <a:noFill/>
        </p:spPr>
        <p:txBody>
          <a:bodyPr wrap="square" rtlCol="0">
            <a:spAutoFit/>
          </a:bodyPr>
          <a:lstStyle/>
          <a:p>
            <a:r>
              <a:rPr lang="en-US" sz="4000" dirty="0"/>
              <a:t>N</a:t>
            </a:r>
          </a:p>
        </p:txBody>
      </p:sp>
      <p:sp>
        <p:nvSpPr>
          <p:cNvPr id="42" name="Rectangle 41"/>
          <p:cNvSpPr/>
          <p:nvPr/>
        </p:nvSpPr>
        <p:spPr>
          <a:xfrm>
            <a:off x="5619748" y="4038600"/>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5651503" y="3477844"/>
            <a:ext cx="647700" cy="707886"/>
          </a:xfrm>
          <a:prstGeom prst="rect">
            <a:avLst/>
          </a:prstGeom>
          <a:noFill/>
        </p:spPr>
        <p:txBody>
          <a:bodyPr wrap="square" rtlCol="0">
            <a:spAutoFit/>
          </a:bodyPr>
          <a:lstStyle/>
          <a:p>
            <a:r>
              <a:rPr lang="en-US" sz="4000" dirty="0"/>
              <a:t>3</a:t>
            </a:r>
          </a:p>
        </p:txBody>
      </p:sp>
      <p:sp>
        <p:nvSpPr>
          <p:cNvPr id="44" name="Rectangle 43"/>
          <p:cNvSpPr/>
          <p:nvPr/>
        </p:nvSpPr>
        <p:spPr>
          <a:xfrm>
            <a:off x="6737358" y="4445000"/>
            <a:ext cx="533400" cy="77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6778624" y="3847772"/>
            <a:ext cx="647700" cy="707886"/>
          </a:xfrm>
          <a:prstGeom prst="rect">
            <a:avLst/>
          </a:prstGeom>
          <a:noFill/>
        </p:spPr>
        <p:txBody>
          <a:bodyPr wrap="square" rtlCol="0">
            <a:spAutoFit/>
          </a:bodyPr>
          <a:lstStyle/>
          <a:p>
            <a:r>
              <a:rPr lang="en-US" sz="4000" dirty="0"/>
              <a:t>2</a:t>
            </a:r>
          </a:p>
        </p:txBody>
      </p:sp>
      <p:sp>
        <p:nvSpPr>
          <p:cNvPr id="47" name="TextBox 46"/>
          <p:cNvSpPr txBox="1"/>
          <p:nvPr/>
        </p:nvSpPr>
        <p:spPr>
          <a:xfrm>
            <a:off x="937793" y="4741193"/>
            <a:ext cx="871957" cy="780561"/>
          </a:xfrm>
          <a:prstGeom prst="rect">
            <a:avLst/>
          </a:prstGeom>
          <a:noFill/>
        </p:spPr>
        <p:txBody>
          <a:bodyPr wrap="square" rtlCol="0">
            <a:spAutoFit/>
          </a:bodyPr>
          <a:lstStyle/>
          <a:p>
            <a:r>
              <a:rPr lang="en-US" sz="4000" dirty="0"/>
              <a:t>0</a:t>
            </a:r>
          </a:p>
        </p:txBody>
      </p:sp>
      <p:sp>
        <p:nvSpPr>
          <p:cNvPr id="48" name="TextBox 47"/>
          <p:cNvSpPr txBox="1"/>
          <p:nvPr/>
        </p:nvSpPr>
        <p:spPr>
          <a:xfrm>
            <a:off x="954675" y="3962076"/>
            <a:ext cx="871957" cy="707886"/>
          </a:xfrm>
          <a:prstGeom prst="rect">
            <a:avLst/>
          </a:prstGeom>
          <a:noFill/>
        </p:spPr>
        <p:txBody>
          <a:bodyPr wrap="square" rtlCol="0">
            <a:spAutoFit/>
          </a:bodyPr>
          <a:lstStyle/>
          <a:p>
            <a:r>
              <a:rPr lang="en-US" sz="4000" dirty="0"/>
              <a:t>2</a:t>
            </a:r>
          </a:p>
        </p:txBody>
      </p:sp>
      <p:sp>
        <p:nvSpPr>
          <p:cNvPr id="49" name="TextBox 48"/>
          <p:cNvSpPr txBox="1"/>
          <p:nvPr/>
        </p:nvSpPr>
        <p:spPr>
          <a:xfrm>
            <a:off x="938381" y="3234693"/>
            <a:ext cx="871957" cy="707886"/>
          </a:xfrm>
          <a:prstGeom prst="rect">
            <a:avLst/>
          </a:prstGeom>
          <a:noFill/>
        </p:spPr>
        <p:txBody>
          <a:bodyPr wrap="square" rtlCol="0">
            <a:spAutoFit/>
          </a:bodyPr>
          <a:lstStyle/>
          <a:p>
            <a:r>
              <a:rPr lang="en-US" sz="4000" dirty="0"/>
              <a:t>4</a:t>
            </a:r>
          </a:p>
        </p:txBody>
      </p:sp>
      <p:sp>
        <p:nvSpPr>
          <p:cNvPr id="50" name="TextBox 49"/>
          <p:cNvSpPr txBox="1"/>
          <p:nvPr/>
        </p:nvSpPr>
        <p:spPr>
          <a:xfrm>
            <a:off x="937792" y="2489302"/>
            <a:ext cx="871957" cy="707886"/>
          </a:xfrm>
          <a:prstGeom prst="rect">
            <a:avLst/>
          </a:prstGeom>
          <a:noFill/>
        </p:spPr>
        <p:txBody>
          <a:bodyPr wrap="square" rtlCol="0">
            <a:spAutoFit/>
          </a:bodyPr>
          <a:lstStyle/>
          <a:p>
            <a:r>
              <a:rPr lang="en-US" sz="4000" dirty="0"/>
              <a:t>6</a:t>
            </a:r>
          </a:p>
        </p:txBody>
      </p:sp>
      <p:sp>
        <p:nvSpPr>
          <p:cNvPr id="3" name="TextBox 2"/>
          <p:cNvSpPr txBox="1"/>
          <p:nvPr/>
        </p:nvSpPr>
        <p:spPr>
          <a:xfrm>
            <a:off x="5183632" y="6120016"/>
            <a:ext cx="3005836" cy="707886"/>
          </a:xfrm>
          <a:prstGeom prst="rect">
            <a:avLst/>
          </a:prstGeom>
          <a:noFill/>
        </p:spPr>
        <p:txBody>
          <a:bodyPr wrap="square" rtlCol="0">
            <a:spAutoFit/>
          </a:bodyPr>
          <a:lstStyle/>
          <a:p>
            <a:r>
              <a:rPr lang="en-US" sz="4000" dirty="0"/>
              <a:t>Items</a:t>
            </a:r>
          </a:p>
        </p:txBody>
      </p:sp>
      <p:sp>
        <p:nvSpPr>
          <p:cNvPr id="31" name="TextBox 30"/>
          <p:cNvSpPr txBox="1"/>
          <p:nvPr/>
        </p:nvSpPr>
        <p:spPr>
          <a:xfrm rot="16200000">
            <a:off x="-929761" y="3271031"/>
            <a:ext cx="3005836" cy="707886"/>
          </a:xfrm>
          <a:prstGeom prst="rect">
            <a:avLst/>
          </a:prstGeom>
          <a:noFill/>
        </p:spPr>
        <p:txBody>
          <a:bodyPr wrap="square" rtlCol="0">
            <a:spAutoFit/>
          </a:bodyPr>
          <a:lstStyle/>
          <a:p>
            <a:r>
              <a:rPr lang="en-US" sz="4000" dirty="0"/>
              <a:t>Supports</a:t>
            </a:r>
          </a:p>
        </p:txBody>
      </p:sp>
      <p:grpSp>
        <p:nvGrpSpPr>
          <p:cNvPr id="4" name="Group 3"/>
          <p:cNvGrpSpPr/>
          <p:nvPr/>
        </p:nvGrpSpPr>
        <p:grpSpPr>
          <a:xfrm>
            <a:off x="1447800" y="2769958"/>
            <a:ext cx="10477500" cy="855892"/>
            <a:chOff x="1447800" y="2769958"/>
            <a:chExt cx="10477500" cy="855892"/>
          </a:xfrm>
        </p:grpSpPr>
        <p:cxnSp>
          <p:nvCxnSpPr>
            <p:cNvPr id="36" name="Straight Connector 35"/>
            <p:cNvCxnSpPr/>
            <p:nvPr/>
          </p:nvCxnSpPr>
          <p:spPr>
            <a:xfrm>
              <a:off x="1447800" y="3624974"/>
              <a:ext cx="10477500" cy="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704586" y="2769958"/>
              <a:ext cx="3005836" cy="707886"/>
            </a:xfrm>
            <a:prstGeom prst="rect">
              <a:avLst/>
            </a:prstGeom>
            <a:noFill/>
          </p:spPr>
          <p:txBody>
            <a:bodyPr wrap="square" rtlCol="0">
              <a:spAutoFit/>
            </a:bodyPr>
            <a:lstStyle/>
            <a:p>
              <a:r>
                <a:rPr lang="en-US" sz="4000" dirty="0"/>
                <a:t>Threshold = 4</a:t>
              </a:r>
            </a:p>
          </p:txBody>
        </p:sp>
      </p:grpSp>
      <p:sp>
        <p:nvSpPr>
          <p:cNvPr id="34" name="Oval Callout 33"/>
          <p:cNvSpPr/>
          <p:nvPr/>
        </p:nvSpPr>
        <p:spPr>
          <a:xfrm>
            <a:off x="4460876" y="1256759"/>
            <a:ext cx="4006846" cy="1767396"/>
          </a:xfrm>
          <a:prstGeom prst="wedgeEllipse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rPr>
              <a:t>Which items have support above </a:t>
            </a:r>
            <a:r>
              <a:rPr lang="en-US" sz="2800" dirty="0">
                <a:solidFill>
                  <a:srgbClr val="FF0000"/>
                </a:solidFill>
              </a:rPr>
              <a:t>threshold 4</a:t>
            </a:r>
            <a:r>
              <a:rPr lang="en-US" sz="2800" dirty="0">
                <a:solidFill>
                  <a:schemeClr val="tx1"/>
                </a:solidFill>
              </a:rPr>
              <a:t>?</a:t>
            </a:r>
          </a:p>
        </p:txBody>
      </p:sp>
      <p:sp>
        <p:nvSpPr>
          <p:cNvPr id="35" name="Oval Callout 34"/>
          <p:cNvSpPr/>
          <p:nvPr/>
        </p:nvSpPr>
        <p:spPr>
          <a:xfrm>
            <a:off x="9024370" y="1167284"/>
            <a:ext cx="3142992" cy="1775470"/>
          </a:xfrm>
          <a:prstGeom prst="wedgeEllipseCallout">
            <a:avLst>
              <a:gd name="adj1" fmla="val -58750"/>
              <a:gd name="adj2" fmla="val 2548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Ensure DP</a:t>
            </a:r>
          </a:p>
        </p:txBody>
      </p:sp>
      <p:sp>
        <p:nvSpPr>
          <p:cNvPr id="5" name="Slide Number Placeholder 4"/>
          <p:cNvSpPr>
            <a:spLocks noGrp="1"/>
          </p:cNvSpPr>
          <p:nvPr>
            <p:ph type="sldNum" sz="quarter" idx="12"/>
          </p:nvPr>
        </p:nvSpPr>
        <p:spPr/>
        <p:txBody>
          <a:bodyPr/>
          <a:lstStyle/>
          <a:p>
            <a:fld id="{F0792D83-85FB-4FF0-B4B1-A490D103BCCB}" type="slidenum">
              <a:rPr lang="en-US" smtClean="0"/>
              <a:t>6</a:t>
            </a:fld>
            <a:endParaRPr lang="en-US"/>
          </a:p>
        </p:txBody>
      </p:sp>
    </p:spTree>
    <p:extLst>
      <p:ext uri="{BB962C8B-B14F-4D97-AF65-F5344CB8AC3E}">
        <p14:creationId xmlns:p14="http://schemas.microsoft.com/office/powerpoint/2010/main" val="746944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Strawman Solution</a:t>
            </a:r>
          </a:p>
        </p:txBody>
      </p:sp>
      <p:grpSp>
        <p:nvGrpSpPr>
          <p:cNvPr id="4" name="Group 3"/>
          <p:cNvGrpSpPr/>
          <p:nvPr/>
        </p:nvGrpSpPr>
        <p:grpSpPr>
          <a:xfrm>
            <a:off x="6780768" y="48396"/>
            <a:ext cx="4726473" cy="2518799"/>
            <a:chOff x="6780768" y="48396"/>
            <a:chExt cx="4726473" cy="2518799"/>
          </a:xfrm>
        </p:grpSpPr>
        <p:sp>
          <p:nvSpPr>
            <p:cNvPr id="5" name="Rounded Rectangle 4"/>
            <p:cNvSpPr/>
            <p:nvPr/>
          </p:nvSpPr>
          <p:spPr>
            <a:xfrm>
              <a:off x="6780768" y="48396"/>
              <a:ext cx="4726473" cy="1223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Laplace Mechanism</a:t>
              </a:r>
            </a:p>
          </p:txBody>
        </p:sp>
        <p:grpSp>
          <p:nvGrpSpPr>
            <p:cNvPr id="3" name="Group 2"/>
            <p:cNvGrpSpPr/>
            <p:nvPr/>
          </p:nvGrpSpPr>
          <p:grpSpPr>
            <a:xfrm>
              <a:off x="7345342" y="1415475"/>
              <a:ext cx="3779858" cy="1151720"/>
              <a:chOff x="7345342" y="1415475"/>
              <a:chExt cx="3779858" cy="1151720"/>
            </a:xfrm>
          </p:grpSpPr>
          <p:sp>
            <p:nvSpPr>
              <p:cNvPr id="27" name="Rounded Rectangle 26"/>
              <p:cNvSpPr/>
              <p:nvPr/>
            </p:nvSpPr>
            <p:spPr>
              <a:xfrm>
                <a:off x="8991600" y="1415475"/>
                <a:ext cx="2133600" cy="111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Lap(N/</a:t>
                </a:r>
                <a:r>
                  <a:rPr lang="el-GR" sz="4000" dirty="0"/>
                  <a:t>ϵ</a:t>
                </a:r>
                <a:r>
                  <a:rPr lang="en-US" sz="4000" dirty="0"/>
                  <a:t>)</a:t>
                </a:r>
              </a:p>
            </p:txBody>
          </p:sp>
          <p:sp>
            <p:nvSpPr>
              <p:cNvPr id="40" name="Down Arrow 39"/>
              <p:cNvSpPr/>
              <p:nvPr/>
            </p:nvSpPr>
            <p:spPr>
              <a:xfrm>
                <a:off x="7345342" y="1489379"/>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04539" y="1551532"/>
                <a:ext cx="619324" cy="1015663"/>
              </a:xfrm>
              <a:prstGeom prst="rect">
                <a:avLst/>
              </a:prstGeom>
              <a:noFill/>
            </p:spPr>
            <p:txBody>
              <a:bodyPr wrap="square" rtlCol="0">
                <a:spAutoFit/>
              </a:bodyPr>
              <a:lstStyle/>
              <a:p>
                <a:r>
                  <a:rPr lang="en-US" sz="6000" dirty="0"/>
                  <a:t>~</a:t>
                </a:r>
              </a:p>
            </p:txBody>
          </p:sp>
        </p:grpSp>
      </p:grpSp>
      <p:cxnSp>
        <p:nvCxnSpPr>
          <p:cNvPr id="42" name="Straight Arrow Connector 41"/>
          <p:cNvCxnSpPr/>
          <p:nvPr/>
        </p:nvCxnSpPr>
        <p:spPr>
          <a:xfrm flipV="1">
            <a:off x="1143000" y="6051803"/>
            <a:ext cx="10388600" cy="547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1143000" y="2817272"/>
            <a:ext cx="0" cy="32893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1689100" y="3261772"/>
            <a:ext cx="533400" cy="28114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2997201" y="4011072"/>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4140201" y="4874672"/>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8877305" y="5687472"/>
            <a:ext cx="533400"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1765300" y="6220872"/>
            <a:ext cx="647700" cy="707886"/>
          </a:xfrm>
          <a:prstGeom prst="rect">
            <a:avLst/>
          </a:prstGeom>
          <a:noFill/>
        </p:spPr>
        <p:txBody>
          <a:bodyPr wrap="square" rtlCol="0">
            <a:spAutoFit/>
          </a:bodyPr>
          <a:lstStyle/>
          <a:p>
            <a:r>
              <a:rPr lang="en-US" sz="4000" dirty="0"/>
              <a:t>1</a:t>
            </a:r>
          </a:p>
        </p:txBody>
      </p:sp>
      <p:sp>
        <p:nvSpPr>
          <p:cNvPr id="49" name="TextBox 48"/>
          <p:cNvSpPr txBox="1"/>
          <p:nvPr/>
        </p:nvSpPr>
        <p:spPr>
          <a:xfrm>
            <a:off x="3060700" y="6220872"/>
            <a:ext cx="647700" cy="707886"/>
          </a:xfrm>
          <a:prstGeom prst="rect">
            <a:avLst/>
          </a:prstGeom>
          <a:noFill/>
        </p:spPr>
        <p:txBody>
          <a:bodyPr wrap="square" rtlCol="0">
            <a:spAutoFit/>
          </a:bodyPr>
          <a:lstStyle/>
          <a:p>
            <a:r>
              <a:rPr lang="en-US" sz="4000" dirty="0"/>
              <a:t>2</a:t>
            </a:r>
          </a:p>
        </p:txBody>
      </p:sp>
      <p:sp>
        <p:nvSpPr>
          <p:cNvPr id="50" name="TextBox 49"/>
          <p:cNvSpPr txBox="1"/>
          <p:nvPr/>
        </p:nvSpPr>
        <p:spPr>
          <a:xfrm>
            <a:off x="4286252" y="6220872"/>
            <a:ext cx="647700" cy="707886"/>
          </a:xfrm>
          <a:prstGeom prst="rect">
            <a:avLst/>
          </a:prstGeom>
          <a:noFill/>
        </p:spPr>
        <p:txBody>
          <a:bodyPr wrap="square" rtlCol="0">
            <a:spAutoFit/>
          </a:bodyPr>
          <a:lstStyle/>
          <a:p>
            <a:r>
              <a:rPr lang="en-US" sz="4000" dirty="0"/>
              <a:t>3</a:t>
            </a:r>
          </a:p>
        </p:txBody>
      </p:sp>
      <p:sp>
        <p:nvSpPr>
          <p:cNvPr id="51" name="TextBox 50"/>
          <p:cNvSpPr txBox="1"/>
          <p:nvPr/>
        </p:nvSpPr>
        <p:spPr>
          <a:xfrm>
            <a:off x="5299076" y="6220872"/>
            <a:ext cx="647700" cy="707886"/>
          </a:xfrm>
          <a:prstGeom prst="rect">
            <a:avLst/>
          </a:prstGeom>
          <a:noFill/>
        </p:spPr>
        <p:txBody>
          <a:bodyPr wrap="square" rtlCol="0">
            <a:spAutoFit/>
          </a:bodyPr>
          <a:lstStyle/>
          <a:p>
            <a:r>
              <a:rPr lang="en-US" sz="4000" dirty="0"/>
              <a:t>4</a:t>
            </a:r>
          </a:p>
        </p:txBody>
      </p:sp>
      <p:sp>
        <p:nvSpPr>
          <p:cNvPr id="52" name="TextBox 51"/>
          <p:cNvSpPr txBox="1"/>
          <p:nvPr/>
        </p:nvSpPr>
        <p:spPr>
          <a:xfrm>
            <a:off x="1765300" y="2619847"/>
            <a:ext cx="647700" cy="707886"/>
          </a:xfrm>
          <a:prstGeom prst="rect">
            <a:avLst/>
          </a:prstGeom>
          <a:noFill/>
        </p:spPr>
        <p:txBody>
          <a:bodyPr wrap="square" rtlCol="0">
            <a:spAutoFit/>
          </a:bodyPr>
          <a:lstStyle/>
          <a:p>
            <a:r>
              <a:rPr lang="en-US" sz="4000" dirty="0"/>
              <a:t>7</a:t>
            </a:r>
          </a:p>
        </p:txBody>
      </p:sp>
      <p:sp>
        <p:nvSpPr>
          <p:cNvPr id="53" name="TextBox 52"/>
          <p:cNvSpPr txBox="1"/>
          <p:nvPr/>
        </p:nvSpPr>
        <p:spPr>
          <a:xfrm>
            <a:off x="3041650" y="3426297"/>
            <a:ext cx="647700" cy="707886"/>
          </a:xfrm>
          <a:prstGeom prst="rect">
            <a:avLst/>
          </a:prstGeom>
          <a:noFill/>
        </p:spPr>
        <p:txBody>
          <a:bodyPr wrap="square" rtlCol="0">
            <a:spAutoFit/>
          </a:bodyPr>
          <a:lstStyle/>
          <a:p>
            <a:r>
              <a:rPr lang="en-US" sz="4000" dirty="0"/>
              <a:t>5</a:t>
            </a:r>
          </a:p>
        </p:txBody>
      </p:sp>
      <p:sp>
        <p:nvSpPr>
          <p:cNvPr id="54" name="TextBox 53"/>
          <p:cNvSpPr txBox="1"/>
          <p:nvPr/>
        </p:nvSpPr>
        <p:spPr>
          <a:xfrm>
            <a:off x="4152906" y="4313916"/>
            <a:ext cx="647700" cy="707886"/>
          </a:xfrm>
          <a:prstGeom prst="rect">
            <a:avLst/>
          </a:prstGeom>
          <a:noFill/>
        </p:spPr>
        <p:txBody>
          <a:bodyPr wrap="square" rtlCol="0">
            <a:spAutoFit/>
          </a:bodyPr>
          <a:lstStyle/>
          <a:p>
            <a:r>
              <a:rPr lang="en-US" sz="4000" dirty="0"/>
              <a:t>3</a:t>
            </a:r>
          </a:p>
        </p:txBody>
      </p:sp>
      <p:sp>
        <p:nvSpPr>
          <p:cNvPr id="55" name="TextBox 54"/>
          <p:cNvSpPr txBox="1"/>
          <p:nvPr/>
        </p:nvSpPr>
        <p:spPr>
          <a:xfrm>
            <a:off x="8813804" y="5104682"/>
            <a:ext cx="590550" cy="707886"/>
          </a:xfrm>
          <a:prstGeom prst="rect">
            <a:avLst/>
          </a:prstGeom>
          <a:noFill/>
        </p:spPr>
        <p:txBody>
          <a:bodyPr wrap="square" rtlCol="0">
            <a:spAutoFit/>
          </a:bodyPr>
          <a:lstStyle/>
          <a:p>
            <a:r>
              <a:rPr lang="en-US" sz="4000" dirty="0"/>
              <a:t>1</a:t>
            </a:r>
          </a:p>
        </p:txBody>
      </p:sp>
      <p:cxnSp>
        <p:nvCxnSpPr>
          <p:cNvPr id="56" name="Straight Connector 55"/>
          <p:cNvCxnSpPr/>
          <p:nvPr/>
        </p:nvCxnSpPr>
        <p:spPr>
          <a:xfrm>
            <a:off x="1054100" y="4461046"/>
            <a:ext cx="10477500" cy="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6429376" y="6220872"/>
            <a:ext cx="647700" cy="707886"/>
          </a:xfrm>
          <a:prstGeom prst="rect">
            <a:avLst/>
          </a:prstGeom>
          <a:noFill/>
        </p:spPr>
        <p:txBody>
          <a:bodyPr wrap="square" rtlCol="0">
            <a:spAutoFit/>
          </a:bodyPr>
          <a:lstStyle/>
          <a:p>
            <a:r>
              <a:rPr lang="en-US" sz="4000" dirty="0"/>
              <a:t>5</a:t>
            </a:r>
          </a:p>
        </p:txBody>
      </p:sp>
      <p:sp>
        <p:nvSpPr>
          <p:cNvPr id="58" name="TextBox 57"/>
          <p:cNvSpPr txBox="1"/>
          <p:nvPr/>
        </p:nvSpPr>
        <p:spPr>
          <a:xfrm>
            <a:off x="7648576" y="6085934"/>
            <a:ext cx="647700" cy="707886"/>
          </a:xfrm>
          <a:prstGeom prst="rect">
            <a:avLst/>
          </a:prstGeom>
          <a:noFill/>
        </p:spPr>
        <p:txBody>
          <a:bodyPr wrap="square" rtlCol="0">
            <a:spAutoFit/>
          </a:bodyPr>
          <a:lstStyle/>
          <a:p>
            <a:r>
              <a:rPr lang="en-US" sz="4000" dirty="0"/>
              <a:t>…</a:t>
            </a:r>
          </a:p>
        </p:txBody>
      </p:sp>
      <p:sp>
        <p:nvSpPr>
          <p:cNvPr id="59" name="TextBox 58"/>
          <p:cNvSpPr txBox="1"/>
          <p:nvPr/>
        </p:nvSpPr>
        <p:spPr>
          <a:xfrm>
            <a:off x="8943976" y="6166758"/>
            <a:ext cx="647700" cy="707886"/>
          </a:xfrm>
          <a:prstGeom prst="rect">
            <a:avLst/>
          </a:prstGeom>
          <a:noFill/>
        </p:spPr>
        <p:txBody>
          <a:bodyPr wrap="square" rtlCol="0">
            <a:spAutoFit/>
          </a:bodyPr>
          <a:lstStyle/>
          <a:p>
            <a:r>
              <a:rPr lang="en-US" sz="4000" dirty="0"/>
              <a:t>N</a:t>
            </a:r>
          </a:p>
        </p:txBody>
      </p:sp>
      <p:sp>
        <p:nvSpPr>
          <p:cNvPr id="60" name="Rectangle 59"/>
          <p:cNvSpPr/>
          <p:nvPr/>
        </p:nvSpPr>
        <p:spPr>
          <a:xfrm>
            <a:off x="5226048" y="4874672"/>
            <a:ext cx="533400" cy="11771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5257803" y="4313916"/>
            <a:ext cx="647700" cy="707886"/>
          </a:xfrm>
          <a:prstGeom prst="rect">
            <a:avLst/>
          </a:prstGeom>
          <a:noFill/>
        </p:spPr>
        <p:txBody>
          <a:bodyPr wrap="square" rtlCol="0">
            <a:spAutoFit/>
          </a:bodyPr>
          <a:lstStyle/>
          <a:p>
            <a:r>
              <a:rPr lang="en-US" sz="4000" dirty="0"/>
              <a:t>3</a:t>
            </a:r>
          </a:p>
        </p:txBody>
      </p:sp>
      <p:sp>
        <p:nvSpPr>
          <p:cNvPr id="62" name="Rectangle 61"/>
          <p:cNvSpPr/>
          <p:nvPr/>
        </p:nvSpPr>
        <p:spPr>
          <a:xfrm>
            <a:off x="6343658" y="5281072"/>
            <a:ext cx="533400" cy="770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6384924" y="4683844"/>
            <a:ext cx="647700" cy="707886"/>
          </a:xfrm>
          <a:prstGeom prst="rect">
            <a:avLst/>
          </a:prstGeom>
          <a:noFill/>
        </p:spPr>
        <p:txBody>
          <a:bodyPr wrap="square" rtlCol="0">
            <a:spAutoFit/>
          </a:bodyPr>
          <a:lstStyle/>
          <a:p>
            <a:r>
              <a:rPr lang="en-US" sz="4000" dirty="0"/>
              <a:t>2</a:t>
            </a:r>
          </a:p>
        </p:txBody>
      </p:sp>
      <p:sp>
        <p:nvSpPr>
          <p:cNvPr id="64" name="TextBox 63"/>
          <p:cNvSpPr txBox="1"/>
          <p:nvPr/>
        </p:nvSpPr>
        <p:spPr>
          <a:xfrm>
            <a:off x="544093" y="5577265"/>
            <a:ext cx="871957" cy="780561"/>
          </a:xfrm>
          <a:prstGeom prst="rect">
            <a:avLst/>
          </a:prstGeom>
          <a:noFill/>
        </p:spPr>
        <p:txBody>
          <a:bodyPr wrap="square" rtlCol="0">
            <a:spAutoFit/>
          </a:bodyPr>
          <a:lstStyle/>
          <a:p>
            <a:r>
              <a:rPr lang="en-US" sz="4000" dirty="0"/>
              <a:t>0</a:t>
            </a:r>
          </a:p>
        </p:txBody>
      </p:sp>
      <p:sp>
        <p:nvSpPr>
          <p:cNvPr id="65" name="TextBox 64"/>
          <p:cNvSpPr txBox="1"/>
          <p:nvPr/>
        </p:nvSpPr>
        <p:spPr>
          <a:xfrm>
            <a:off x="560975" y="4798148"/>
            <a:ext cx="871957" cy="707886"/>
          </a:xfrm>
          <a:prstGeom prst="rect">
            <a:avLst/>
          </a:prstGeom>
          <a:noFill/>
        </p:spPr>
        <p:txBody>
          <a:bodyPr wrap="square" rtlCol="0">
            <a:spAutoFit/>
          </a:bodyPr>
          <a:lstStyle/>
          <a:p>
            <a:r>
              <a:rPr lang="en-US" sz="4000" dirty="0"/>
              <a:t>2</a:t>
            </a:r>
          </a:p>
        </p:txBody>
      </p:sp>
      <p:sp>
        <p:nvSpPr>
          <p:cNvPr id="66" name="TextBox 65"/>
          <p:cNvSpPr txBox="1"/>
          <p:nvPr/>
        </p:nvSpPr>
        <p:spPr>
          <a:xfrm>
            <a:off x="544681" y="4070765"/>
            <a:ext cx="871957" cy="707886"/>
          </a:xfrm>
          <a:prstGeom prst="rect">
            <a:avLst/>
          </a:prstGeom>
          <a:noFill/>
        </p:spPr>
        <p:txBody>
          <a:bodyPr wrap="square" rtlCol="0">
            <a:spAutoFit/>
          </a:bodyPr>
          <a:lstStyle/>
          <a:p>
            <a:r>
              <a:rPr lang="en-US" sz="4000" dirty="0"/>
              <a:t>4</a:t>
            </a:r>
          </a:p>
        </p:txBody>
      </p:sp>
      <p:sp>
        <p:nvSpPr>
          <p:cNvPr id="67" name="TextBox 66"/>
          <p:cNvSpPr txBox="1"/>
          <p:nvPr/>
        </p:nvSpPr>
        <p:spPr>
          <a:xfrm>
            <a:off x="544092" y="3325374"/>
            <a:ext cx="871957" cy="707886"/>
          </a:xfrm>
          <a:prstGeom prst="rect">
            <a:avLst/>
          </a:prstGeom>
          <a:noFill/>
        </p:spPr>
        <p:txBody>
          <a:bodyPr wrap="square" rtlCol="0">
            <a:spAutoFit/>
          </a:bodyPr>
          <a:lstStyle/>
          <a:p>
            <a:r>
              <a:rPr lang="en-US" sz="4000" dirty="0"/>
              <a:t>6</a:t>
            </a:r>
          </a:p>
        </p:txBody>
      </p:sp>
      <p:sp>
        <p:nvSpPr>
          <p:cNvPr id="68" name="Down Arrow 67"/>
          <p:cNvSpPr/>
          <p:nvPr/>
        </p:nvSpPr>
        <p:spPr>
          <a:xfrm>
            <a:off x="1689100" y="1566295"/>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Down Arrow 68"/>
          <p:cNvSpPr/>
          <p:nvPr/>
        </p:nvSpPr>
        <p:spPr>
          <a:xfrm>
            <a:off x="2998103" y="2390563"/>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Down Arrow 69"/>
          <p:cNvSpPr/>
          <p:nvPr/>
        </p:nvSpPr>
        <p:spPr>
          <a:xfrm>
            <a:off x="4109044" y="3243422"/>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Down Arrow 70"/>
          <p:cNvSpPr/>
          <p:nvPr/>
        </p:nvSpPr>
        <p:spPr>
          <a:xfrm>
            <a:off x="5223467" y="3263872"/>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Down Arrow 71"/>
          <p:cNvSpPr/>
          <p:nvPr/>
        </p:nvSpPr>
        <p:spPr>
          <a:xfrm>
            <a:off x="6301888" y="3687176"/>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Down Arrow 72"/>
          <p:cNvSpPr/>
          <p:nvPr/>
        </p:nvSpPr>
        <p:spPr>
          <a:xfrm>
            <a:off x="8815295" y="4100779"/>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F0792D83-85FB-4FF0-B4B1-A490D103BCCB}" type="slidenum">
              <a:rPr lang="en-US" smtClean="0"/>
              <a:t>7</a:t>
            </a:fld>
            <a:endParaRPr lang="en-US"/>
          </a:p>
        </p:txBody>
      </p:sp>
    </p:spTree>
    <p:extLst>
      <p:ext uri="{BB962C8B-B14F-4D97-AF65-F5344CB8AC3E}">
        <p14:creationId xmlns:p14="http://schemas.microsoft.com/office/powerpoint/2010/main" val="3478135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Strawman Solution</a:t>
            </a:r>
          </a:p>
        </p:txBody>
      </p:sp>
      <p:grpSp>
        <p:nvGrpSpPr>
          <p:cNvPr id="3" name="Group 2"/>
          <p:cNvGrpSpPr/>
          <p:nvPr/>
        </p:nvGrpSpPr>
        <p:grpSpPr>
          <a:xfrm>
            <a:off x="544190" y="2608945"/>
            <a:ext cx="10987508" cy="4308911"/>
            <a:chOff x="602246" y="2507347"/>
            <a:chExt cx="10987508" cy="4308911"/>
          </a:xfrm>
        </p:grpSpPr>
        <p:sp>
          <p:nvSpPr>
            <p:cNvPr id="68" name="Rectangle 67"/>
            <p:cNvSpPr/>
            <p:nvPr/>
          </p:nvSpPr>
          <p:spPr>
            <a:xfrm>
              <a:off x="5242333" y="3898572"/>
              <a:ext cx="533400" cy="20534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602246" y="2507347"/>
              <a:ext cx="10987508" cy="4308911"/>
              <a:chOff x="937792" y="1783775"/>
              <a:chExt cx="10987508" cy="4308911"/>
            </a:xfrm>
          </p:grpSpPr>
          <p:sp>
            <p:nvSpPr>
              <p:cNvPr id="61" name="Rectangle 60"/>
              <p:cNvSpPr/>
              <p:nvPr/>
            </p:nvSpPr>
            <p:spPr>
              <a:xfrm>
                <a:off x="6737358" y="2786674"/>
                <a:ext cx="533400" cy="24290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flipV="1">
                <a:off x="1536700" y="5215731"/>
                <a:ext cx="10388600" cy="5476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1536700" y="1981200"/>
                <a:ext cx="0" cy="328930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2082800" y="3638550"/>
                <a:ext cx="533400" cy="15986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90901" y="4053635"/>
                <a:ext cx="533400" cy="11747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9271005" y="3658136"/>
                <a:ext cx="533400" cy="15575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159000" y="5384800"/>
                <a:ext cx="647700" cy="707886"/>
              </a:xfrm>
              <a:prstGeom prst="rect">
                <a:avLst/>
              </a:prstGeom>
              <a:noFill/>
            </p:spPr>
            <p:txBody>
              <a:bodyPr wrap="square" rtlCol="0">
                <a:spAutoFit/>
              </a:bodyPr>
              <a:lstStyle/>
              <a:p>
                <a:r>
                  <a:rPr lang="en-US" sz="4000" dirty="0"/>
                  <a:t>1</a:t>
                </a:r>
              </a:p>
            </p:txBody>
          </p:sp>
          <p:sp>
            <p:nvSpPr>
              <p:cNvPr id="48" name="TextBox 47"/>
              <p:cNvSpPr txBox="1"/>
              <p:nvPr/>
            </p:nvSpPr>
            <p:spPr>
              <a:xfrm>
                <a:off x="3454400" y="5384800"/>
                <a:ext cx="647700" cy="707886"/>
              </a:xfrm>
              <a:prstGeom prst="rect">
                <a:avLst/>
              </a:prstGeom>
              <a:noFill/>
            </p:spPr>
            <p:txBody>
              <a:bodyPr wrap="square" rtlCol="0">
                <a:spAutoFit/>
              </a:bodyPr>
              <a:lstStyle/>
              <a:p>
                <a:r>
                  <a:rPr lang="en-US" sz="4000" dirty="0"/>
                  <a:t>2</a:t>
                </a:r>
              </a:p>
            </p:txBody>
          </p:sp>
          <p:sp>
            <p:nvSpPr>
              <p:cNvPr id="49" name="TextBox 48"/>
              <p:cNvSpPr txBox="1"/>
              <p:nvPr/>
            </p:nvSpPr>
            <p:spPr>
              <a:xfrm>
                <a:off x="4679952" y="5384800"/>
                <a:ext cx="647700" cy="707886"/>
              </a:xfrm>
              <a:prstGeom prst="rect">
                <a:avLst/>
              </a:prstGeom>
              <a:noFill/>
            </p:spPr>
            <p:txBody>
              <a:bodyPr wrap="square" rtlCol="0">
                <a:spAutoFit/>
              </a:bodyPr>
              <a:lstStyle/>
              <a:p>
                <a:r>
                  <a:rPr lang="en-US" sz="4000" dirty="0"/>
                  <a:t>3</a:t>
                </a:r>
              </a:p>
            </p:txBody>
          </p:sp>
          <p:sp>
            <p:nvSpPr>
              <p:cNvPr id="50" name="TextBox 49"/>
              <p:cNvSpPr txBox="1"/>
              <p:nvPr/>
            </p:nvSpPr>
            <p:spPr>
              <a:xfrm>
                <a:off x="5692776" y="5384800"/>
                <a:ext cx="647700" cy="707886"/>
              </a:xfrm>
              <a:prstGeom prst="rect">
                <a:avLst/>
              </a:prstGeom>
              <a:noFill/>
            </p:spPr>
            <p:txBody>
              <a:bodyPr wrap="square" rtlCol="0">
                <a:spAutoFit/>
              </a:bodyPr>
              <a:lstStyle/>
              <a:p>
                <a:r>
                  <a:rPr lang="en-US" sz="4000" dirty="0"/>
                  <a:t>4</a:t>
                </a:r>
              </a:p>
            </p:txBody>
          </p:sp>
          <p:sp>
            <p:nvSpPr>
              <p:cNvPr id="51" name="TextBox 50"/>
              <p:cNvSpPr txBox="1"/>
              <p:nvPr/>
            </p:nvSpPr>
            <p:spPr>
              <a:xfrm>
                <a:off x="2159000" y="1783775"/>
                <a:ext cx="647700" cy="707886"/>
              </a:xfrm>
              <a:prstGeom prst="rect">
                <a:avLst/>
              </a:prstGeom>
              <a:noFill/>
            </p:spPr>
            <p:txBody>
              <a:bodyPr wrap="square" rtlCol="0">
                <a:spAutoFit/>
              </a:bodyPr>
              <a:lstStyle/>
              <a:p>
                <a:endParaRPr lang="en-US" sz="4000" dirty="0"/>
              </a:p>
            </p:txBody>
          </p:sp>
          <p:sp>
            <p:nvSpPr>
              <p:cNvPr id="52" name="TextBox 51"/>
              <p:cNvSpPr txBox="1"/>
              <p:nvPr/>
            </p:nvSpPr>
            <p:spPr>
              <a:xfrm>
                <a:off x="3463916" y="3479353"/>
                <a:ext cx="647700" cy="707886"/>
              </a:xfrm>
              <a:prstGeom prst="rect">
                <a:avLst/>
              </a:prstGeom>
              <a:noFill/>
            </p:spPr>
            <p:txBody>
              <a:bodyPr wrap="square" rtlCol="0">
                <a:spAutoFit/>
              </a:bodyPr>
              <a:lstStyle/>
              <a:p>
                <a:r>
                  <a:rPr lang="en-US" sz="4000" dirty="0"/>
                  <a:t>3</a:t>
                </a:r>
              </a:p>
            </p:txBody>
          </p:sp>
          <p:sp>
            <p:nvSpPr>
              <p:cNvPr id="53" name="TextBox 52"/>
              <p:cNvSpPr txBox="1"/>
              <p:nvPr/>
            </p:nvSpPr>
            <p:spPr>
              <a:xfrm>
                <a:off x="4476762" y="4187239"/>
                <a:ext cx="647700" cy="707886"/>
              </a:xfrm>
              <a:prstGeom prst="rect">
                <a:avLst/>
              </a:prstGeom>
              <a:noFill/>
            </p:spPr>
            <p:txBody>
              <a:bodyPr wrap="square" rtlCol="0">
                <a:spAutoFit/>
              </a:bodyPr>
              <a:lstStyle/>
              <a:p>
                <a:r>
                  <a:rPr lang="en-US" sz="4000" dirty="0"/>
                  <a:t>1</a:t>
                </a:r>
              </a:p>
            </p:txBody>
          </p:sp>
          <p:sp>
            <p:nvSpPr>
              <p:cNvPr id="54" name="TextBox 53"/>
              <p:cNvSpPr txBox="1"/>
              <p:nvPr/>
            </p:nvSpPr>
            <p:spPr>
              <a:xfrm>
                <a:off x="9294234" y="2937549"/>
                <a:ext cx="590550" cy="707886"/>
              </a:xfrm>
              <a:prstGeom prst="rect">
                <a:avLst/>
              </a:prstGeom>
              <a:noFill/>
            </p:spPr>
            <p:txBody>
              <a:bodyPr wrap="square" rtlCol="0">
                <a:spAutoFit/>
              </a:bodyPr>
              <a:lstStyle/>
              <a:p>
                <a:r>
                  <a:rPr lang="en-US" sz="4000" dirty="0"/>
                  <a:t>4</a:t>
                </a:r>
              </a:p>
            </p:txBody>
          </p:sp>
          <p:cxnSp>
            <p:nvCxnSpPr>
              <p:cNvPr id="55" name="Straight Connector 54"/>
              <p:cNvCxnSpPr/>
              <p:nvPr/>
            </p:nvCxnSpPr>
            <p:spPr>
              <a:xfrm>
                <a:off x="1447800" y="3624974"/>
                <a:ext cx="10477500" cy="8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823076" y="5384800"/>
                <a:ext cx="647700" cy="707886"/>
              </a:xfrm>
              <a:prstGeom prst="rect">
                <a:avLst/>
              </a:prstGeom>
              <a:noFill/>
            </p:spPr>
            <p:txBody>
              <a:bodyPr wrap="square" rtlCol="0">
                <a:spAutoFit/>
              </a:bodyPr>
              <a:lstStyle/>
              <a:p>
                <a:r>
                  <a:rPr lang="en-US" sz="4000" dirty="0"/>
                  <a:t>5</a:t>
                </a:r>
              </a:p>
            </p:txBody>
          </p:sp>
          <p:sp>
            <p:nvSpPr>
              <p:cNvPr id="57" name="TextBox 56"/>
              <p:cNvSpPr txBox="1"/>
              <p:nvPr/>
            </p:nvSpPr>
            <p:spPr>
              <a:xfrm>
                <a:off x="8042276" y="5249862"/>
                <a:ext cx="647700" cy="707886"/>
              </a:xfrm>
              <a:prstGeom prst="rect">
                <a:avLst/>
              </a:prstGeom>
              <a:noFill/>
            </p:spPr>
            <p:txBody>
              <a:bodyPr wrap="square" rtlCol="0">
                <a:spAutoFit/>
              </a:bodyPr>
              <a:lstStyle/>
              <a:p>
                <a:r>
                  <a:rPr lang="en-US" sz="4000" dirty="0"/>
                  <a:t>…</a:t>
                </a:r>
              </a:p>
            </p:txBody>
          </p:sp>
          <p:sp>
            <p:nvSpPr>
              <p:cNvPr id="58" name="TextBox 57"/>
              <p:cNvSpPr txBox="1"/>
              <p:nvPr/>
            </p:nvSpPr>
            <p:spPr>
              <a:xfrm>
                <a:off x="9337676" y="5330686"/>
                <a:ext cx="647700" cy="707886"/>
              </a:xfrm>
              <a:prstGeom prst="rect">
                <a:avLst/>
              </a:prstGeom>
              <a:noFill/>
            </p:spPr>
            <p:txBody>
              <a:bodyPr wrap="square" rtlCol="0">
                <a:spAutoFit/>
              </a:bodyPr>
              <a:lstStyle/>
              <a:p>
                <a:r>
                  <a:rPr lang="en-US" sz="4000" dirty="0"/>
                  <a:t>N</a:t>
                </a:r>
              </a:p>
            </p:txBody>
          </p:sp>
          <p:sp>
            <p:nvSpPr>
              <p:cNvPr id="62" name="TextBox 61"/>
              <p:cNvSpPr txBox="1"/>
              <p:nvPr/>
            </p:nvSpPr>
            <p:spPr>
              <a:xfrm>
                <a:off x="6737358" y="2066087"/>
                <a:ext cx="647700" cy="707886"/>
              </a:xfrm>
              <a:prstGeom prst="rect">
                <a:avLst/>
              </a:prstGeom>
              <a:noFill/>
            </p:spPr>
            <p:txBody>
              <a:bodyPr wrap="square" rtlCol="0">
                <a:spAutoFit/>
              </a:bodyPr>
              <a:lstStyle/>
              <a:p>
                <a:r>
                  <a:rPr lang="en-US" sz="4000" dirty="0"/>
                  <a:t>6</a:t>
                </a:r>
              </a:p>
            </p:txBody>
          </p:sp>
          <p:sp>
            <p:nvSpPr>
              <p:cNvPr id="63" name="TextBox 62"/>
              <p:cNvSpPr txBox="1"/>
              <p:nvPr/>
            </p:nvSpPr>
            <p:spPr>
              <a:xfrm>
                <a:off x="937793" y="4741193"/>
                <a:ext cx="871957" cy="780561"/>
              </a:xfrm>
              <a:prstGeom prst="rect">
                <a:avLst/>
              </a:prstGeom>
              <a:noFill/>
            </p:spPr>
            <p:txBody>
              <a:bodyPr wrap="square" rtlCol="0">
                <a:spAutoFit/>
              </a:bodyPr>
              <a:lstStyle/>
              <a:p>
                <a:r>
                  <a:rPr lang="en-US" sz="4000" dirty="0"/>
                  <a:t>0</a:t>
                </a:r>
              </a:p>
            </p:txBody>
          </p:sp>
          <p:sp>
            <p:nvSpPr>
              <p:cNvPr id="64" name="TextBox 63"/>
              <p:cNvSpPr txBox="1"/>
              <p:nvPr/>
            </p:nvSpPr>
            <p:spPr>
              <a:xfrm>
                <a:off x="954675" y="3962076"/>
                <a:ext cx="871957" cy="707886"/>
              </a:xfrm>
              <a:prstGeom prst="rect">
                <a:avLst/>
              </a:prstGeom>
              <a:noFill/>
            </p:spPr>
            <p:txBody>
              <a:bodyPr wrap="square" rtlCol="0">
                <a:spAutoFit/>
              </a:bodyPr>
              <a:lstStyle/>
              <a:p>
                <a:r>
                  <a:rPr lang="en-US" sz="4000" dirty="0"/>
                  <a:t>2</a:t>
                </a:r>
              </a:p>
            </p:txBody>
          </p:sp>
          <p:sp>
            <p:nvSpPr>
              <p:cNvPr id="65" name="TextBox 64"/>
              <p:cNvSpPr txBox="1"/>
              <p:nvPr/>
            </p:nvSpPr>
            <p:spPr>
              <a:xfrm>
                <a:off x="938381" y="3234693"/>
                <a:ext cx="871957" cy="707886"/>
              </a:xfrm>
              <a:prstGeom prst="rect">
                <a:avLst/>
              </a:prstGeom>
              <a:noFill/>
            </p:spPr>
            <p:txBody>
              <a:bodyPr wrap="square" rtlCol="0">
                <a:spAutoFit/>
              </a:bodyPr>
              <a:lstStyle/>
              <a:p>
                <a:r>
                  <a:rPr lang="en-US" sz="4000" dirty="0"/>
                  <a:t>4</a:t>
                </a:r>
              </a:p>
            </p:txBody>
          </p:sp>
          <p:sp>
            <p:nvSpPr>
              <p:cNvPr id="66" name="TextBox 65"/>
              <p:cNvSpPr txBox="1"/>
              <p:nvPr/>
            </p:nvSpPr>
            <p:spPr>
              <a:xfrm>
                <a:off x="937792" y="2489302"/>
                <a:ext cx="871957" cy="707886"/>
              </a:xfrm>
              <a:prstGeom prst="rect">
                <a:avLst/>
              </a:prstGeom>
              <a:noFill/>
            </p:spPr>
            <p:txBody>
              <a:bodyPr wrap="square" rtlCol="0">
                <a:spAutoFit/>
              </a:bodyPr>
              <a:lstStyle/>
              <a:p>
                <a:r>
                  <a:rPr lang="en-US" sz="4000" dirty="0"/>
                  <a:t>6</a:t>
                </a:r>
              </a:p>
            </p:txBody>
          </p:sp>
        </p:grpSp>
        <p:sp>
          <p:nvSpPr>
            <p:cNvPr id="67" name="Rectangle 66"/>
            <p:cNvSpPr/>
            <p:nvPr/>
          </p:nvSpPr>
          <p:spPr>
            <a:xfrm>
              <a:off x="4125326" y="5562272"/>
              <a:ext cx="533400" cy="364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5277665" y="3243596"/>
              <a:ext cx="647700" cy="707886"/>
            </a:xfrm>
            <a:prstGeom prst="rect">
              <a:avLst/>
            </a:prstGeom>
            <a:noFill/>
          </p:spPr>
          <p:txBody>
            <a:bodyPr wrap="square" rtlCol="0">
              <a:spAutoFit/>
            </a:bodyPr>
            <a:lstStyle/>
            <a:p>
              <a:r>
                <a:rPr lang="en-US" sz="4000" dirty="0"/>
                <a:t>5</a:t>
              </a:r>
            </a:p>
          </p:txBody>
        </p:sp>
        <p:sp>
          <p:nvSpPr>
            <p:cNvPr id="70" name="TextBox 69"/>
            <p:cNvSpPr txBox="1"/>
            <p:nvPr/>
          </p:nvSpPr>
          <p:spPr>
            <a:xfrm>
              <a:off x="1794876" y="3643019"/>
              <a:ext cx="647700" cy="707886"/>
            </a:xfrm>
            <a:prstGeom prst="rect">
              <a:avLst/>
            </a:prstGeom>
            <a:noFill/>
          </p:spPr>
          <p:txBody>
            <a:bodyPr wrap="square" rtlCol="0">
              <a:spAutoFit/>
            </a:bodyPr>
            <a:lstStyle/>
            <a:p>
              <a:r>
                <a:rPr lang="en-US" sz="4000" dirty="0"/>
                <a:t>4</a:t>
              </a:r>
            </a:p>
          </p:txBody>
        </p:sp>
      </p:grpSp>
      <p:grpSp>
        <p:nvGrpSpPr>
          <p:cNvPr id="36" name="Group 35"/>
          <p:cNvGrpSpPr/>
          <p:nvPr/>
        </p:nvGrpSpPr>
        <p:grpSpPr>
          <a:xfrm>
            <a:off x="6780768" y="48396"/>
            <a:ext cx="4726473" cy="2518799"/>
            <a:chOff x="6780768" y="48396"/>
            <a:chExt cx="4726473" cy="2518799"/>
          </a:xfrm>
        </p:grpSpPr>
        <p:sp>
          <p:nvSpPr>
            <p:cNvPr id="38" name="Rounded Rectangle 37"/>
            <p:cNvSpPr/>
            <p:nvPr/>
          </p:nvSpPr>
          <p:spPr>
            <a:xfrm>
              <a:off x="6780768" y="48396"/>
              <a:ext cx="4726473" cy="12235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Laplace Mechanism</a:t>
              </a:r>
            </a:p>
          </p:txBody>
        </p:sp>
        <p:grpSp>
          <p:nvGrpSpPr>
            <p:cNvPr id="39" name="Group 38"/>
            <p:cNvGrpSpPr/>
            <p:nvPr/>
          </p:nvGrpSpPr>
          <p:grpSpPr>
            <a:xfrm>
              <a:off x="7345342" y="1415475"/>
              <a:ext cx="3779858" cy="1151720"/>
              <a:chOff x="7345342" y="1415475"/>
              <a:chExt cx="3779858" cy="1151720"/>
            </a:xfrm>
          </p:grpSpPr>
          <p:sp>
            <p:nvSpPr>
              <p:cNvPr id="40" name="Rounded Rectangle 39"/>
              <p:cNvSpPr/>
              <p:nvPr/>
            </p:nvSpPr>
            <p:spPr>
              <a:xfrm>
                <a:off x="8991600" y="1415475"/>
                <a:ext cx="2133600" cy="11133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Lap(N/</a:t>
                </a:r>
                <a:r>
                  <a:rPr lang="el-GR" sz="4000" dirty="0"/>
                  <a:t>ϵ</a:t>
                </a:r>
                <a:r>
                  <a:rPr lang="en-US" sz="4000" dirty="0"/>
                  <a:t>)</a:t>
                </a:r>
              </a:p>
            </p:txBody>
          </p:sp>
          <p:sp>
            <p:nvSpPr>
              <p:cNvPr id="45" name="Down Arrow 44"/>
              <p:cNvSpPr/>
              <p:nvPr/>
            </p:nvSpPr>
            <p:spPr>
              <a:xfrm>
                <a:off x="7345342" y="1489379"/>
                <a:ext cx="538561" cy="980327"/>
              </a:xfrm>
              <a:prstGeom prst="down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8104539" y="1551532"/>
                <a:ext cx="619324" cy="1015663"/>
              </a:xfrm>
              <a:prstGeom prst="rect">
                <a:avLst/>
              </a:prstGeom>
              <a:noFill/>
            </p:spPr>
            <p:txBody>
              <a:bodyPr wrap="square" rtlCol="0">
                <a:spAutoFit/>
              </a:bodyPr>
              <a:lstStyle/>
              <a:p>
                <a:r>
                  <a:rPr lang="en-US" sz="6000" dirty="0"/>
                  <a:t>~</a:t>
                </a:r>
              </a:p>
            </p:txBody>
          </p:sp>
        </p:grpSp>
      </p:grpSp>
      <p:sp>
        <p:nvSpPr>
          <p:cNvPr id="4" name="Slide Number Placeholder 3"/>
          <p:cNvSpPr>
            <a:spLocks noGrp="1"/>
          </p:cNvSpPr>
          <p:nvPr>
            <p:ph type="sldNum" sz="quarter" idx="12"/>
          </p:nvPr>
        </p:nvSpPr>
        <p:spPr/>
        <p:txBody>
          <a:bodyPr/>
          <a:lstStyle/>
          <a:p>
            <a:fld id="{F0792D83-85FB-4FF0-B4B1-A490D103BCCB}" type="slidenum">
              <a:rPr lang="en-US" smtClean="0"/>
              <a:t>8</a:t>
            </a:fld>
            <a:endParaRPr lang="en-US"/>
          </a:p>
        </p:txBody>
      </p:sp>
    </p:spTree>
    <p:extLst>
      <p:ext uri="{BB962C8B-B14F-4D97-AF65-F5344CB8AC3E}">
        <p14:creationId xmlns:p14="http://schemas.microsoft.com/office/powerpoint/2010/main" val="723271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Strawman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sz="3500" dirty="0" smtClean="0"/>
                  <a:t>Large noise perturbation: </a:t>
                </a:r>
                <a14:m>
                  <m:oMath xmlns:m="http://schemas.openxmlformats.org/officeDocument/2006/math">
                    <m:r>
                      <a:rPr lang="en-US" sz="3500" i="1" smtClean="0">
                        <a:latin typeface="Cambria Math" panose="02040503050406030204" pitchFamily="18" charset="0"/>
                        <a:ea typeface="Cambria Math" panose="02040503050406030204" pitchFamily="18" charset="0"/>
                      </a:rPr>
                      <m:t>∝</m:t>
                    </m:r>
                    <m:r>
                      <a:rPr lang="en-US" sz="3500" b="0" i="1" smtClean="0">
                        <a:latin typeface="Cambria Math" panose="02040503050406030204" pitchFamily="18" charset="0"/>
                        <a:ea typeface="Cambria Math" panose="02040503050406030204" pitchFamily="18" charset="0"/>
                      </a:rPr>
                      <m:t>𝑁</m:t>
                    </m:r>
                  </m:oMath>
                </a14:m>
                <a:r>
                  <a:rPr lang="en-US" sz="3500" dirty="0" smtClean="0"/>
                  <a:t>  </a:t>
                </a:r>
                <a:endParaRPr lang="en-US" sz="3500" dirty="0"/>
              </a:p>
              <a:p>
                <a:r>
                  <a:rPr lang="en-US" sz="3500" dirty="0" smtClean="0">
                    <a:solidFill>
                      <a:schemeClr val="tx1"/>
                    </a:solidFill>
                  </a:rPr>
                  <a:t>Only interested in c queries with positive answers</a:t>
                </a:r>
                <a:endParaRPr lang="en-US" sz="3500" dirty="0">
                  <a:solidFill>
                    <a:schemeClr val="tx1"/>
                  </a:solidFill>
                </a:endParaRPr>
              </a:p>
              <a:p>
                <a:pPr lvl="1"/>
                <a14:m>
                  <m:oMath xmlns:m="http://schemas.openxmlformats.org/officeDocument/2006/math">
                    <m:r>
                      <a:rPr lang="en-US" sz="3500" b="0" i="1" smtClean="0">
                        <a:solidFill>
                          <a:schemeClr val="tx1"/>
                        </a:solidFill>
                        <a:latin typeface="Cambria Math" panose="02040503050406030204" pitchFamily="18" charset="0"/>
                      </a:rPr>
                      <m:t>𝑐</m:t>
                    </m:r>
                    <m:r>
                      <a:rPr lang="en-US" sz="3500" b="0" i="1" smtClean="0">
                        <a:solidFill>
                          <a:schemeClr val="tx1"/>
                        </a:solidFill>
                        <a:latin typeface="Cambria Math" panose="02040503050406030204" pitchFamily="18" charset="0"/>
                        <a:ea typeface="Cambria Math" panose="02040503050406030204" pitchFamily="18" charset="0"/>
                      </a:rPr>
                      <m:t>≪</m:t>
                    </m:r>
                    <m:r>
                      <a:rPr lang="en-US" sz="3500" b="0" i="1" smtClean="0">
                        <a:solidFill>
                          <a:schemeClr val="tx1"/>
                        </a:solidFill>
                        <a:latin typeface="Cambria Math" panose="02040503050406030204" pitchFamily="18" charset="0"/>
                        <a:ea typeface="Cambria Math" panose="02040503050406030204" pitchFamily="18" charset="0"/>
                      </a:rPr>
                      <m:t>𝑁</m:t>
                    </m:r>
                  </m:oMath>
                </a14:m>
                <a:r>
                  <a:rPr lang="en-US" sz="3500" dirty="0" smtClean="0">
                    <a:solidFill>
                      <a:schemeClr val="tx1"/>
                    </a:solidFill>
                  </a:rPr>
                  <a:t>                       </a:t>
                </a:r>
                <a:r>
                  <a:rPr lang="en-US" altLang="zh-CN" sz="3200" dirty="0"/>
                  <a:t>only pay for the </a:t>
                </a:r>
                <a:r>
                  <a:rPr lang="en-US" altLang="zh-CN" sz="3200" i="1" dirty="0" smtClean="0"/>
                  <a:t>c</a:t>
                </a:r>
                <a:r>
                  <a:rPr lang="en-US" altLang="zh-CN" sz="3200" dirty="0" smtClean="0"/>
                  <a:t> positively</a:t>
                </a:r>
                <a:endParaRPr lang="en-US" sz="3500" dirty="0">
                  <a:solidFill>
                    <a:schemeClr val="tx1"/>
                  </a:solidFill>
                </a:endParaRPr>
              </a:p>
              <a:p>
                <a14:m>
                  <m:oMath xmlns:m="http://schemas.openxmlformats.org/officeDocument/2006/math">
                    <m:r>
                      <a:rPr lang="en-US" sz="3500" b="0" i="1" smtClean="0">
                        <a:solidFill>
                          <a:schemeClr val="tx1"/>
                        </a:solidFill>
                        <a:latin typeface="Cambria Math" panose="02040503050406030204" pitchFamily="18" charset="0"/>
                      </a:rPr>
                      <m:t>𝑁</m:t>
                    </m:r>
                  </m:oMath>
                </a14:m>
                <a:r>
                  <a:rPr lang="en-US" sz="3500" dirty="0">
                    <a:solidFill>
                      <a:schemeClr val="tx1"/>
                    </a:solidFill>
                  </a:rPr>
                  <a:t> might not be known ahead</a:t>
                </a:r>
              </a:p>
              <a:p>
                <a:pPr lvl="1"/>
                <a:r>
                  <a:rPr lang="en-US" sz="3500" dirty="0">
                    <a:solidFill>
                      <a:schemeClr val="tx1"/>
                    </a:solidFill>
                  </a:rPr>
                  <a:t>Interactive query </a:t>
                </a:r>
                <a:r>
                  <a:rPr lang="en-US" sz="3500" dirty="0" smtClean="0">
                    <a:solidFill>
                      <a:schemeClr val="tx1"/>
                    </a:solidFill>
                  </a:rPr>
                  <a:t>processing</a:t>
                </a:r>
                <a:endParaRPr lang="en-US" sz="3500" dirty="0">
                  <a:solidFill>
                    <a:schemeClr val="tx1"/>
                  </a:solidFill>
                </a:endParaRPr>
              </a:p>
              <a:p>
                <a:endParaRPr lang="en-US" altLang="zh-CN" sz="4000" dirty="0" smtClean="0"/>
              </a:p>
              <a:p>
                <a:endParaRPr lang="en-US" sz="3900" dirty="0" smtClean="0">
                  <a:solidFill>
                    <a:schemeClr val="accent2">
                      <a:lumMod val="75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507" t="-3221"/>
                </a:stretch>
              </a:blipFill>
            </p:spPr>
            <p:txBody>
              <a:bodyPr/>
              <a:lstStyle/>
              <a:p>
                <a:r>
                  <a:rPr lang="zh-CN" altLang="en-US">
                    <a:noFill/>
                  </a:rPr>
                  <a:t> </a:t>
                </a:r>
              </a:p>
            </p:txBody>
          </p:sp>
        </mc:Fallback>
      </mc:AlternateContent>
      <p:sp>
        <p:nvSpPr>
          <p:cNvPr id="4" name="Slide Number Placeholder 3"/>
          <p:cNvSpPr>
            <a:spLocks noGrp="1"/>
          </p:cNvSpPr>
          <p:nvPr>
            <p:ph type="sldNum" sz="quarter" idx="12"/>
          </p:nvPr>
        </p:nvSpPr>
        <p:spPr/>
        <p:txBody>
          <a:bodyPr/>
          <a:lstStyle/>
          <a:p>
            <a:fld id="{F0792D83-85FB-4FF0-B4B1-A490D103BCCB}" type="slidenum">
              <a:rPr lang="en-US" smtClean="0"/>
              <a:t>9</a:t>
            </a:fld>
            <a:endParaRPr lang="en-US"/>
          </a:p>
        </p:txBody>
      </p:sp>
      <p:sp>
        <p:nvSpPr>
          <p:cNvPr id="5" name="左箭头 4"/>
          <p:cNvSpPr/>
          <p:nvPr/>
        </p:nvSpPr>
        <p:spPr>
          <a:xfrm>
            <a:off x="3778370" y="3088257"/>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141342" y="3088257"/>
            <a:ext cx="5141345" cy="396815"/>
          </a:xfrm>
          <a:prstGeom prst="rect">
            <a:avLst/>
          </a:prstGeom>
          <a:solidFill>
            <a:srgbClr val="0070C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dirty="0" smtClean="0"/>
              <a:t>Want to only </a:t>
            </a:r>
            <a:r>
              <a:rPr lang="en-US" altLang="zh-CN" dirty="0"/>
              <a:t>pay for the positively answered queries</a:t>
            </a:r>
          </a:p>
        </p:txBody>
      </p:sp>
    </p:spTree>
    <p:extLst>
      <p:ext uri="{BB962C8B-B14F-4D97-AF65-F5344CB8AC3E}">
        <p14:creationId xmlns:p14="http://schemas.microsoft.com/office/powerpoint/2010/main" val="2538338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18999</TotalTime>
  <Words>2387</Words>
  <Application>Microsoft Office PowerPoint</Application>
  <PresentationFormat>Widescreen</PresentationFormat>
  <Paragraphs>443</Paragraphs>
  <Slides>29</Slides>
  <Notes>21</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SimSun</vt:lpstr>
      <vt:lpstr>Arial</vt:lpstr>
      <vt:lpstr>Calibri</vt:lpstr>
      <vt:lpstr>Calibri Light</vt:lpstr>
      <vt:lpstr>Cambria Math</vt:lpstr>
      <vt:lpstr>Segoe UI Light</vt:lpstr>
      <vt:lpstr>Office Theme</vt:lpstr>
      <vt:lpstr>Understanding the Sparse Vector Technique for Differential Privacy</vt:lpstr>
      <vt:lpstr>Learning from Private Data</vt:lpstr>
      <vt:lpstr>Interactive Setting versus. Non-interactive Setting</vt:lpstr>
      <vt:lpstr>Limitation of Interactive Setting</vt:lpstr>
      <vt:lpstr>Using the Sparse Vector Technique in Interactive Setting</vt:lpstr>
      <vt:lpstr>Example of SVT: Finding Frequent Items</vt:lpstr>
      <vt:lpstr>Strawman Solution</vt:lpstr>
      <vt:lpstr>Strawman Solution</vt:lpstr>
      <vt:lpstr>Strawman Solution</vt:lpstr>
      <vt:lpstr>Sparse Vector Technique </vt:lpstr>
      <vt:lpstr>Sparse Vector Technique [DNR+09, HR10, RR10]</vt:lpstr>
      <vt:lpstr>Sparse Vector Technique</vt:lpstr>
      <vt:lpstr>Sparse Vector Technique</vt:lpstr>
      <vt:lpstr>Sparse Vector Technique</vt:lpstr>
      <vt:lpstr>Contribution</vt:lpstr>
      <vt:lpstr>Our Proposed Standard SVT (SVT-S)</vt:lpstr>
      <vt:lpstr>How to ensure DP?  </vt:lpstr>
      <vt:lpstr>How to Prove Privacy?</vt:lpstr>
      <vt:lpstr>How to Prove Privacy?</vt:lpstr>
      <vt:lpstr>How to Prove Privacy?</vt:lpstr>
      <vt:lpstr>Improving Utility of SVT-S</vt:lpstr>
      <vt:lpstr>Experiment</vt:lpstr>
      <vt:lpstr>Evaluation Metrics</vt:lpstr>
      <vt:lpstr>Evaluation Metrics</vt:lpstr>
      <vt:lpstr>Comparison on Interactive Approaches</vt:lpstr>
      <vt:lpstr>Comparison on Non-Interactive Approaches</vt:lpstr>
      <vt:lpstr>Varying ϵ and Maximum Number of Positive Queries</vt:lpstr>
      <vt:lpstr>Recommendations</vt:lpstr>
      <vt:lpstr>Q &amp; 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Thesis Proposal</dc:title>
  <dc:creator>Dong Su</dc:creator>
  <cp:lastModifiedBy>Li, Ninghui</cp:lastModifiedBy>
  <cp:revision>894</cp:revision>
  <cp:lastPrinted>2016-08-29T16:07:23Z</cp:lastPrinted>
  <dcterms:created xsi:type="dcterms:W3CDTF">2015-01-10T16:31:38Z</dcterms:created>
  <dcterms:modified xsi:type="dcterms:W3CDTF">2022-03-31T13:51:33Z</dcterms:modified>
</cp:coreProperties>
</file>