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5819" r:id="rId2"/>
  </p:sldMasterIdLst>
  <p:notesMasterIdLst>
    <p:notesMasterId r:id="rId44"/>
  </p:notesMasterIdLst>
  <p:handoutMasterIdLst>
    <p:handoutMasterId r:id="rId45"/>
  </p:handoutMasterIdLst>
  <p:sldIdLst>
    <p:sldId id="256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8" r:id="rId31"/>
    <p:sldId id="329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CC00"/>
    <a:srgbClr val="CC0000"/>
    <a:srgbClr val="A50021"/>
    <a:srgbClr val="FF9900"/>
    <a:srgbClr val="6600CC"/>
    <a:srgbClr val="254C9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85036" autoAdjust="0"/>
  </p:normalViewPr>
  <p:slideViewPr>
    <p:cSldViewPr>
      <p:cViewPr varScale="1">
        <p:scale>
          <a:sx n="89" d="100"/>
          <a:sy n="89" d="100"/>
        </p:scale>
        <p:origin x="1662" y="90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2" tIns="46835" rIns="93672" bIns="4683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2" tIns="46835" rIns="93672" bIns="4683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2" tIns="46835" rIns="93672" bIns="46835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2" tIns="46835" rIns="93672" bIns="4683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/>
            </a:lvl1pPr>
          </a:lstStyle>
          <a:p>
            <a:fld id="{D092DBD9-3D16-4189-B983-141254BE9B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0" tIns="49512" rIns="99020" bIns="49512" numCol="1" anchor="t" anchorCtr="0" compatLnSpc="1">
            <a:prstTxWarp prst="textNoShape">
              <a:avLst/>
            </a:prstTxWarp>
          </a:bodyPr>
          <a:lstStyle>
            <a:lvl1pPr defTabSz="9890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0" tIns="49512" rIns="99020" bIns="49512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2187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0" tIns="49512" rIns="99020" bIns="49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0" tIns="49512" rIns="99020" bIns="49512" numCol="1" anchor="b" anchorCtr="0" compatLnSpc="1">
            <a:prstTxWarp prst="textNoShape">
              <a:avLst/>
            </a:prstTxWarp>
          </a:bodyPr>
          <a:lstStyle>
            <a:lvl1pPr defTabSz="9890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0" tIns="49512" rIns="99020" bIns="49512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fld id="{88AB53FE-45CF-409E-94BF-FDF8E583CF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Two extreme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69DA33-E760-4011-8FD2-7ED3CA170BA0}" type="slidenum">
              <a:rPr kumimoji="0" lang="en-US" altLang="en-US" sz="1300"/>
              <a:pPr eaLnBrk="1" hangingPunct="1">
                <a:spcBef>
                  <a:spcPct val="0"/>
                </a:spcBef>
              </a:pPr>
              <a:t>9</a:t>
            </a:fld>
            <a:endParaRPr kumimoji="0"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3D2544-6259-41BD-B6BC-7D3BF4112766}" type="slidenum">
              <a:rPr kumimoji="0" lang="en-US" altLang="en-US" sz="1300"/>
              <a:pPr eaLnBrk="1" hangingPunct="1">
                <a:spcBef>
                  <a:spcPct val="0"/>
                </a:spcBef>
              </a:pPr>
              <a:t>10</a:t>
            </a:fld>
            <a:endParaRPr kumimoji="0" lang="en-US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 optimal covering design minimizes the number of blocks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84BE01-0686-4641-BBA8-0A564E4DBBD8}" type="slidenum">
              <a:rPr kumimoji="0"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kumimoji="0" lang="en-US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BE0D31-4BF6-48E7-9C1C-BC61B5BEEDA7}" type="slidenum">
              <a:rPr kumimoji="0" lang="en-US" altLang="en-US" sz="1300"/>
              <a:pPr eaLnBrk="1" hangingPunct="1">
                <a:spcBef>
                  <a:spcPct val="0"/>
                </a:spcBef>
              </a:pPr>
              <a:t>16</a:t>
            </a:fld>
            <a:endParaRPr kumimoji="0" lang="en-US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 err="1">
                <a:latin typeface="+mn-lt"/>
              </a:rPr>
              <a:t>Kosarak</a:t>
            </a:r>
            <a:r>
              <a:rPr lang="en-US" sz="1300" dirty="0">
                <a:latin typeface="+mn-lt"/>
              </a:rPr>
              <a:t> [2]: This is a click-stream dataset from a Hun- </a:t>
            </a:r>
            <a:r>
              <a:rPr lang="en-US" sz="1300" dirty="0" err="1">
                <a:latin typeface="+mn-lt"/>
              </a:rPr>
              <a:t>garian</a:t>
            </a:r>
            <a:r>
              <a:rPr lang="en-US" sz="1300" dirty="0">
                <a:latin typeface="+mn-lt"/>
              </a:rPr>
              <a:t> on-line news portal. We processed this dataset to include only the top 32 most popular pages. Each record thus has 32 binary attributes corresponding to whether a user visited the webpage. The total number of records in this dataset is 912,627.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1300" dirty="0">
                <a:latin typeface="+mn-lt"/>
              </a:rPr>
              <a:t>AOL [1]: The AOL search log dataset includes the search keywords for 647,377 users. We used the </a:t>
            </a:r>
            <a:r>
              <a:rPr lang="en-US" sz="1300" dirty="0" err="1">
                <a:latin typeface="+mn-lt"/>
              </a:rPr>
              <a:t>WordNet</a:t>
            </a:r>
            <a:r>
              <a:rPr lang="en-US" sz="1300" dirty="0">
                <a:latin typeface="+mn-lt"/>
              </a:rPr>
              <a:t> [12] </a:t>
            </a:r>
            <a:r>
              <a:rPr lang="en-US" sz="1300" dirty="0" err="1">
                <a:latin typeface="+mn-lt"/>
              </a:rPr>
              <a:t>hypernyms</a:t>
            </a:r>
            <a:r>
              <a:rPr lang="en-US" sz="1300" dirty="0">
                <a:latin typeface="+mn-lt"/>
              </a:rPr>
              <a:t> corpus to generate a generalization taxonomy for the search keywords, which resulted in 45 categories. Each keyword was replaced by one of the 45 categories, resulting in 45 binary attributes.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1300" dirty="0">
                <a:latin typeface="+mn-lt"/>
              </a:rPr>
              <a:t>MSNBC [3]: This is a click-stream dataset for </a:t>
            </a:r>
            <a:r>
              <a:rPr lang="en-US" sz="1300" dirty="0" err="1">
                <a:latin typeface="+mn-lt"/>
              </a:rPr>
              <a:t>msnbc.com</a:t>
            </a:r>
            <a:r>
              <a:rPr lang="en-US" sz="1300" dirty="0">
                <a:latin typeface="+mn-lt"/>
              </a:rPr>
              <a:t>, with 989,818 users. Each attribute indicates whether a user visited a particular pages in the </a:t>
            </a:r>
            <a:r>
              <a:rPr lang="en-US" sz="1300" dirty="0" err="1">
                <a:latin typeface="+mn-lt"/>
              </a:rPr>
              <a:t>msnbc</a:t>
            </a:r>
            <a:r>
              <a:rPr lang="en-US" sz="1300" dirty="0">
                <a:latin typeface="+mn-lt"/>
              </a:rPr>
              <a:t> portal. We preprocessed this dataset to include only 9 attributes.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1300" dirty="0">
                <a:latin typeface="+mn-lt"/>
              </a:rPr>
              <a:t>MCHAIN: We synthesize several datasets using the </a:t>
            </a:r>
            <a:endParaRPr lang="en-US" dirty="0" smtClean="0"/>
          </a:p>
          <a:p>
            <a:pPr>
              <a:defRPr/>
            </a:pPr>
            <a:r>
              <a:rPr lang="en-US" sz="1300" dirty="0" err="1">
                <a:latin typeface="+mn-lt"/>
              </a:rPr>
              <a:t>markov</a:t>
            </a:r>
            <a:r>
              <a:rPr lang="en-US" sz="1300" dirty="0">
                <a:latin typeface="+mn-lt"/>
              </a:rPr>
              <a:t> chain model. We follow the approach of station- </a:t>
            </a:r>
            <a:endParaRPr lang="en-US" dirty="0" smtClean="0"/>
          </a:p>
          <a:p>
            <a:pPr>
              <a:defRPr/>
            </a:pPr>
            <a:r>
              <a:rPr lang="en-US" sz="1300" dirty="0" err="1">
                <a:latin typeface="+mn-lt"/>
              </a:rPr>
              <a:t>ary</a:t>
            </a:r>
            <a:r>
              <a:rPr lang="en-US" sz="1300" dirty="0">
                <a:latin typeface="+mn-lt"/>
              </a:rPr>
              <a:t> binary sequence used in [30]. We vary the orders from 1 </a:t>
            </a:r>
            <a:endParaRPr lang="en-US" dirty="0" smtClean="0"/>
          </a:p>
          <a:p>
            <a:pPr>
              <a:defRPr/>
            </a:pPr>
            <a:r>
              <a:rPr lang="en-US" sz="1300" dirty="0">
                <a:latin typeface="+mn-lt"/>
              </a:rPr>
              <a:t>to 7, to examine the effectiveness of </a:t>
            </a:r>
            <a:r>
              <a:rPr lang="en-US" sz="1300" dirty="0" err="1">
                <a:latin typeface="+mn-lt"/>
              </a:rPr>
              <a:t>PriView</a:t>
            </a:r>
            <a:r>
              <a:rPr lang="en-US" sz="1300" dirty="0">
                <a:latin typeface="+mn-lt"/>
              </a:rPr>
              <a:t> with datasets </a:t>
            </a:r>
            <a:endParaRPr lang="en-US" dirty="0" smtClean="0"/>
          </a:p>
          <a:p>
            <a:pPr>
              <a:defRPr/>
            </a:pPr>
            <a:r>
              <a:rPr lang="en-US" sz="1300" dirty="0">
                <a:latin typeface="+mn-lt"/>
              </a:rPr>
              <a:t>with various degree of correlation among attributes. For or- </a:t>
            </a:r>
            <a:endParaRPr lang="en-US" dirty="0" smtClean="0"/>
          </a:p>
          <a:p>
            <a:pPr>
              <a:defRPr/>
            </a:pPr>
            <a:r>
              <a:rPr lang="en-US" sz="1300" dirty="0">
                <a:latin typeface="+mn-lt"/>
              </a:rPr>
              <a:t>der </a:t>
            </a:r>
            <a:r>
              <a:rPr lang="en-US" sz="1300" dirty="0" err="1">
                <a:latin typeface="+mn-lt"/>
              </a:rPr>
              <a:t>i</a:t>
            </a:r>
            <a:r>
              <a:rPr lang="en-US" sz="1300" dirty="0">
                <a:latin typeface="+mn-lt"/>
              </a:rPr>
              <a:t>, given the previous </a:t>
            </a:r>
            <a:r>
              <a:rPr lang="en-US" sz="1300" dirty="0" err="1">
                <a:latin typeface="+mn-lt"/>
              </a:rPr>
              <a:t>i</a:t>
            </a:r>
            <a:r>
              <a:rPr lang="en-US" sz="1300" dirty="0">
                <a:latin typeface="+mn-lt"/>
              </a:rPr>
              <a:t> bits, the probability of next bit </a:t>
            </a:r>
            <a:endParaRPr lang="en-US" dirty="0" smtClean="0"/>
          </a:p>
          <a:p>
            <a:pPr>
              <a:defRPr/>
            </a:pPr>
            <a:r>
              <a:rPr lang="en-US" sz="1300" dirty="0">
                <a:latin typeface="+mn-lt"/>
              </a:rPr>
              <a:t>being 1 is 0.5+􏰀1− 2s􏰁/4. Here s is number of 1’s in the </a:t>
            </a:r>
            <a:r>
              <a:rPr lang="en-US" sz="1300" dirty="0" err="1">
                <a:latin typeface="+mn-lt"/>
              </a:rPr>
              <a:t>i</a:t>
            </a:r>
            <a:r>
              <a:rPr lang="en-US" sz="1300" dirty="0">
                <a:latin typeface="+mn-lt"/>
              </a:rPr>
              <a:t> </a:t>
            </a:r>
            <a:endParaRPr lang="en-US" dirty="0" smtClean="0"/>
          </a:p>
          <a:p>
            <a:pPr>
              <a:defRPr/>
            </a:pPr>
            <a:r>
              <a:rPr lang="en-US" sz="1300" dirty="0">
                <a:latin typeface="+mn-lt"/>
              </a:rPr>
              <a:t>previous </a:t>
            </a:r>
            <a:r>
              <a:rPr lang="en-US" sz="1300" dirty="0" err="1">
                <a:latin typeface="+mn-lt"/>
              </a:rPr>
              <a:t>i</a:t>
            </a:r>
            <a:r>
              <a:rPr lang="en-US" sz="1300" dirty="0">
                <a:latin typeface="+mn-lt"/>
              </a:rPr>
              <a:t> bits. We treat each generated series of 64 bits as a record. 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B119C8-883B-42D7-B2E3-26290E65090A}" type="slidenum">
              <a:rPr kumimoji="0" lang="en-US" altLang="en-US" sz="1300"/>
              <a:pPr eaLnBrk="1" hangingPunct="1">
                <a:spcBef>
                  <a:spcPct val="0"/>
                </a:spcBef>
              </a:pPr>
              <a:t>18</a:t>
            </a:fld>
            <a:endParaRPr kumimoji="0" lang="en-US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 methods in the right column do not scale for large d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ED994D-E06E-442E-B229-E0E1978E1E55}" type="slidenum">
              <a:rPr kumimoji="0" lang="en-US" altLang="en-US" sz="1300"/>
              <a:pPr eaLnBrk="1" hangingPunct="1">
                <a:spcBef>
                  <a:spcPct val="0"/>
                </a:spcBef>
              </a:pPr>
              <a:t>19</a:t>
            </a:fld>
            <a:endParaRPr kumimoji="0" lang="en-US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PriView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A213E7-5A4B-4DE8-A256-61D33A967587}" type="slidenum">
              <a:rPr kumimoji="0" lang="en-US" altLang="en-US" sz="1300"/>
              <a:pPr eaLnBrk="1" hangingPunct="1">
                <a:spcBef>
                  <a:spcPct val="0"/>
                </a:spcBef>
              </a:pPr>
              <a:t>27</a:t>
            </a:fld>
            <a:endParaRPr kumimoji="0" lang="en-US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5200" eaLnBrk="1" hangingPunct="1">
              <a:spcBef>
                <a:spcPct val="0"/>
              </a:spcBef>
            </a:pPr>
            <a:r>
              <a:rPr lang="en-US" altLang="en-US" smtClean="0"/>
              <a:t>Satisfying differential privacy can result in too much distortion in many applications</a:t>
            </a:r>
          </a:p>
          <a:p>
            <a:pPr defTabSz="965200"/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C7AF2A-089E-4013-B0F0-A3172C04D30E}" type="slidenum">
              <a:rPr kumimoji="0" lang="en-US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kumimoji="0"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3203575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 w 1000"/>
                  <a:gd name="T5" fmla="*/ 2147483647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7 h 317"/>
                  <a:gd name="T4" fmla="*/ 624 w 624"/>
                  <a:gd name="T5" fmla="*/ 214748364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7 h 317"/>
                  <a:gd name="T4" fmla="*/ 624 w 624"/>
                  <a:gd name="T5" fmla="*/ 214748364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7 h 272"/>
                  <a:gd name="T4" fmla="*/ 240 w 624"/>
                  <a:gd name="T5" fmla="*/ 2147483647 h 272"/>
                  <a:gd name="T6" fmla="*/ 624 w 624"/>
                  <a:gd name="T7" fmla="*/ 214748364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5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3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7 h 317"/>
                  <a:gd name="T4" fmla="*/ 624 w 624"/>
                  <a:gd name="T5" fmla="*/ 214748364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7 h 317"/>
                  <a:gd name="T4" fmla="*/ 624 w 624"/>
                  <a:gd name="T5" fmla="*/ 214748364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7 h 272"/>
                  <a:gd name="T4" fmla="*/ 240 w 624"/>
                  <a:gd name="T5" fmla="*/ 2147483647 h 272"/>
                  <a:gd name="T6" fmla="*/ 624 w 624"/>
                  <a:gd name="T7" fmla="*/ 214748364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6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7 h 317"/>
                  <a:gd name="T4" fmla="*/ 624 w 624"/>
                  <a:gd name="T5" fmla="*/ 214748364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7 h 317"/>
                  <a:gd name="T4" fmla="*/ 624 w 624"/>
                  <a:gd name="T5" fmla="*/ 214748364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5" y="175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7 h 272"/>
                  <a:gd name="T4" fmla="*/ 240 w 624"/>
                  <a:gd name="T5" fmla="*/ 2147483647 h 272"/>
                  <a:gd name="T6" fmla="*/ 624 w 624"/>
                  <a:gd name="T7" fmla="*/ 214748364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4064 h 385"/>
                <a:gd name="T2" fmla="*/ 5762 w 5762"/>
                <a:gd name="T3" fmla="*/ 13443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406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-106363"/>
            <a:ext cx="7848600" cy="2286001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114800"/>
            <a:ext cx="8077200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June 09, 2010</a:t>
            </a: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Topic 18: Noninterference and nondeducability</a:t>
            </a: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0FEA126-1E0D-48DA-A848-8299A4F4E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39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09, 2010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Topic 18: Noninterference and nondeducability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ECFAC-C8BE-46AC-876A-BEB544F93FF8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6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09, 2010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Topic 18: Noninterference and nondeducability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B1840-7DCC-4479-96A7-F326187DEB9F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0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305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09, 2010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Topic 18: Noninterference and nondeducability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D9AA6-5886-405E-8E52-8F9511FFA54E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54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June 09,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Topic 18: Noninterference and nondeducability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6510A81-6712-456A-8699-6045F6BB4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357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June 09,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Topic 18: Noninterference and nondeducability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EAB82C80-FF4A-4C53-91C9-765393801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113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June 09,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Topic 18: Noninterference and nondeducability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69CB469-A779-42A1-9CD7-4AE60E791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490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June 09,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Topic 18: Noninterference and nondeducability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477F5E0-BF65-4485-B926-CF67C9C7F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972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June 09, 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Topic 18: Noninterference and nondeducability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EDD02C66-AEB9-4D0B-A799-4EAFEDE6D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726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June 09, 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Topic 18: Noninterference and nondeducability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8B4DB20-C39B-4F8A-9889-3AF8625AE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707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June 09, 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Topic 18: Noninterference and nondeducability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4233473-CB5E-40D4-BCB0-97FC62A4F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9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09, 2010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Topic 18: Noninterference and nondeducability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5CC9E-E6C7-4BFE-8CB7-9CF55E0C5D42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4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June 09,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Topic 18: Noninterference and nondeducability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817B577-D629-4BAE-90DB-65BD63EA8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7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June 09,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Topic 18: Noninterference and nondeducability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E824E2B-5AB3-4482-929F-67A239828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83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June 09,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Topic 18: Noninterference and nondeducability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F558766-107D-42D9-85D8-A710AB62D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728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June 09,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Topic 18: Noninterference and nondeducability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27B4D7A-1601-4B73-93D5-D51CDE0C6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4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09, 2010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Topic 18: Noninterference and nondeducability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BBD1-746F-43F9-A3C7-EBC979A5A3B2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76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09, 2010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Topic 18: Noninterference and nondeducability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A8EEE-6090-43E0-ACC7-88E0D90361E1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0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09, 2010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Topic 18: Noninterference and nondeducability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B50B3-6B80-414F-BE64-B9DAAED07702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7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09, 2010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Topic 18: Noninterference and nondeducability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0B10F-933A-4BD9-85D4-F595CB63AC0D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6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09, 2010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Topic 18: Noninterference and nondeducability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8260B-5DCF-415B-BC7B-6D05F9D0FB32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1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09, 2010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Topic 18: Noninterference and nondeducability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94C50-A1C3-4C6B-BA1E-952B0C9C0F60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09, 2010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Topic 18: Noninterference and nondeducability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50BF1-1976-4A9C-B653-D7F24C712384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2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0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254C9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June 09, 2010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254C9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Topic 18: Noninterference and nondeducability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254C9C"/>
                </a:solidFill>
                <a:latin typeface="Arial" panose="020B0604020202020204" pitchFamily="34" charset="0"/>
              </a:defRPr>
            </a:lvl1pPr>
          </a:lstStyle>
          <a:p>
            <a:fld id="{198A340A-70C5-406A-84F8-CA9F4D6AD5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6" r:id="rId1"/>
    <p:sldLayoutId id="2147485947" r:id="rId2"/>
    <p:sldLayoutId id="2147485948" r:id="rId3"/>
    <p:sldLayoutId id="2147485949" r:id="rId4"/>
    <p:sldLayoutId id="2147485950" r:id="rId5"/>
    <p:sldLayoutId id="2147485951" r:id="rId6"/>
    <p:sldLayoutId id="2147485952" r:id="rId7"/>
    <p:sldLayoutId id="2147485953" r:id="rId8"/>
    <p:sldLayoutId id="2147485954" r:id="rId9"/>
    <p:sldLayoutId id="2147485955" r:id="rId10"/>
    <p:sldLayoutId id="2147485956" r:id="rId11"/>
    <p:sldLayoutId id="214748595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Times" panose="02020603050405020304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June 09,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Topic 18: Noninterference and nondeducability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EE7672A-B104-46F7-92B9-468E583CBB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8" r:id="rId1"/>
    <p:sldLayoutId id="2147485959" r:id="rId2"/>
    <p:sldLayoutId id="2147485960" r:id="rId3"/>
    <p:sldLayoutId id="2147485961" r:id="rId4"/>
    <p:sldLayoutId id="2147485962" r:id="rId5"/>
    <p:sldLayoutId id="2147485963" r:id="rId6"/>
    <p:sldLayoutId id="2147485964" r:id="rId7"/>
    <p:sldLayoutId id="2147485965" r:id="rId8"/>
    <p:sldLayoutId id="2147485966" r:id="rId9"/>
    <p:sldLayoutId id="2147485967" r:id="rId10"/>
    <p:sldLayoutId id="21474859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00275"/>
            <a:ext cx="8458200" cy="923925"/>
          </a:xfrm>
        </p:spPr>
        <p:txBody>
          <a:bodyPr/>
          <a:lstStyle/>
          <a:p>
            <a:pPr algn="ctr" eaLnBrk="1" hangingPunct="1"/>
            <a:r>
              <a:rPr lang="en-US" altLang="en-US" sz="5400" smtClean="0">
                <a:solidFill>
                  <a:schemeClr val="accent2"/>
                </a:solidFill>
              </a:rPr>
              <a:t>Data Security and Privacy</a:t>
            </a:r>
            <a:endParaRPr lang="en-US" altLang="en-US" sz="4400" smtClean="0">
              <a:solidFill>
                <a:schemeClr val="accent2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077200" cy="12954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Publishing </a:t>
            </a:r>
            <a:r>
              <a:rPr lang="en-US" altLang="en-US" sz="3600" dirty="0" err="1" smtClean="0"/>
              <a:t>Marginals</a:t>
            </a:r>
            <a:r>
              <a:rPr lang="en-US" altLang="en-US" sz="3600" dirty="0" smtClean="0"/>
              <a:t> under  Differential Privacy</a:t>
            </a:r>
          </a:p>
          <a:p>
            <a:pPr eaLnBrk="1" hangingPunct="1"/>
            <a:endParaRPr lang="en-US" altLang="en-US" sz="3600" dirty="0" smtClean="0"/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A836283B-1794-40FC-9ECE-5A80C5FC6A7B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anose="02010600030101010101" pitchFamily="2" charset="-122"/>
              </a:rPr>
              <a:t>A Middle Ground</a:t>
            </a:r>
            <a:endParaRPr lang="en-US" alt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4017963"/>
          </a:xfrm>
        </p:spPr>
        <p:txBody>
          <a:bodyPr/>
          <a:lstStyle/>
          <a:p>
            <a:r>
              <a:rPr lang="en-US" altLang="en-US" smtClean="0"/>
              <a:t>Publish a set of </a:t>
            </a:r>
            <a:r>
              <a:rPr lang="en-US" altLang="en-US" i="1" smtClean="0"/>
              <a:t>Views</a:t>
            </a:r>
            <a:r>
              <a:rPr lang="en-US" altLang="en-US" smtClean="0"/>
              <a:t>, each of size more than k and less than d</a:t>
            </a:r>
          </a:p>
          <a:p>
            <a:r>
              <a:rPr lang="en-US" altLang="en-US" smtClean="0"/>
              <a:t>E.g. d = 16, k = 2</a:t>
            </a:r>
          </a:p>
          <a:p>
            <a:pPr lvl="1"/>
            <a:r>
              <a:rPr lang="en-US" altLang="en-US" smtClean="0"/>
              <a:t>Publish six 8-way marginal tables ensures that every pair is covered by one marginal</a:t>
            </a:r>
          </a:p>
          <a:p>
            <a:pPr lvl="1"/>
            <a:r>
              <a:rPr lang="en-US" altLang="en-US" smtClean="0"/>
              <a:t>  {1-4,5-8}, {1-4,9-12}, {1-4,13-16}, 				{5-8,9-12}, {5-8, 13-16}, {9-12,13-16}</a:t>
            </a:r>
          </a:p>
          <a:p>
            <a:pPr lvl="1"/>
            <a:r>
              <a:rPr lang="en-US" altLang="en-US" smtClean="0"/>
              <a:t>Result in less noise than either direct or flat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90B9B5FB-5F17-470F-9532-4524FFDBD66C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PriView: The Steps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smtClean="0"/>
              <a:t>Choose the set of view coordinates</a:t>
            </a:r>
          </a:p>
          <a:p>
            <a:pPr lvl="1"/>
            <a:r>
              <a:rPr lang="en-US" altLang="en-US" smtClean="0"/>
              <a:t>Each is a set of dimensions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smtClean="0"/>
              <a:t>Generate noisy marginals views</a:t>
            </a:r>
          </a:p>
          <a:p>
            <a:pPr lvl="1"/>
            <a:r>
              <a:rPr lang="en-US" altLang="en-US" smtClean="0"/>
              <a:t>Add Laplacian noise to marginals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smtClean="0"/>
              <a:t>Consistency step</a:t>
            </a:r>
          </a:p>
          <a:p>
            <a:pPr lvl="1"/>
            <a:r>
              <a:rPr lang="en-US" altLang="en-US" smtClean="0"/>
              <a:t>Make all noisy views consistent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smtClean="0"/>
              <a:t>Generate k-way marginals</a:t>
            </a:r>
          </a:p>
          <a:p>
            <a:pPr lvl="1"/>
            <a:r>
              <a:rPr lang="en-US" altLang="en-US" smtClean="0"/>
              <a:t>Inferring from the noisy views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CEC96246-68B1-467C-BD8D-1CFCEF922649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600" dirty="0" smtClean="0"/>
              <a:t>Step 1: Choosing </a:t>
            </a:r>
            <a:r>
              <a:rPr lang="en-US" sz="5600" dirty="0"/>
              <a:t>the set of </a:t>
            </a:r>
            <a:r>
              <a:rPr lang="en-US" sz="5600" dirty="0" smtClean="0"/>
              <a:t>view coordinates</a:t>
            </a:r>
            <a:endParaRPr lang="en-US" sz="56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r>
              <a:rPr lang="en-US" altLang="en-US" smtClean="0"/>
              <a:t>We use covering design to choose a set of view coordinates such that any set of t dimensions is “covered” by at least one view</a:t>
            </a:r>
          </a:p>
          <a:p>
            <a:r>
              <a:rPr lang="en-US" altLang="en-US" smtClean="0"/>
              <a:t>Parameters:</a:t>
            </a:r>
          </a:p>
          <a:p>
            <a:pPr lvl="1"/>
            <a:r>
              <a:rPr lang="en-US" altLang="en-US" smtClean="0"/>
              <a:t> t: balances noise errors and correlation errors</a:t>
            </a:r>
          </a:p>
          <a:p>
            <a:pPr lvl="2"/>
            <a:r>
              <a:rPr lang="en-US" altLang="en-US" smtClean="0"/>
              <a:t>Optimal choice depends on dataset properties; t=2 works well empirically in our experiments</a:t>
            </a:r>
          </a:p>
          <a:p>
            <a:pPr lvl="1"/>
            <a:r>
              <a:rPr lang="en-US" altLang="en-US" smtClean="0"/>
              <a:t> l: the number of dimensions in each view</a:t>
            </a:r>
          </a:p>
          <a:p>
            <a:pPr lvl="1"/>
            <a:r>
              <a:rPr lang="en-US" altLang="en-US" smtClean="0"/>
              <a:t>t and l determines the number of views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7E0A5025-C28C-44A9-B46D-E35FA89920B4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5600" dirty="0" smtClean="0"/>
              <a:t>Step 1: Choose </a:t>
            </a:r>
            <a:r>
              <a:rPr lang="en-US" sz="5600" dirty="0"/>
              <a:t>the </a:t>
            </a:r>
            <a:r>
              <a:rPr lang="en-US" sz="5600" dirty="0" smtClean="0"/>
              <a:t>parameters</a:t>
            </a:r>
            <a:endParaRPr lang="en-US" sz="5600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estimate the ESE to be on the order of  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r>
              <a:rPr lang="en-US" altLang="en-US" smtClean="0"/>
              <a:t>Conclusions:</a:t>
            </a:r>
          </a:p>
          <a:p>
            <a:pPr lvl="1"/>
            <a:r>
              <a:rPr lang="en-US" altLang="en-US" smtClean="0"/>
              <a:t>l should be around 8</a:t>
            </a:r>
          </a:p>
        </p:txBody>
      </p:sp>
      <p:pic>
        <p:nvPicPr>
          <p:cNvPr id="38916" name="Picture 3" descr="Screen Shot 2014-04-28 at 9.3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438400"/>
            <a:ext cx="54641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BF94ACFD-AD87-416E-A3E2-A3E945B626C8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 2: Generate Noisy Views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 each set of dimensions, compute the corresponding marginal table, then add Laplace noise to all cells</a:t>
            </a:r>
          </a:p>
          <a:p>
            <a:pPr lvl="1"/>
            <a:r>
              <a:rPr lang="en-US" altLang="en-US" smtClean="0"/>
              <a:t>Noise proportional to number of views</a:t>
            </a:r>
          </a:p>
          <a:p>
            <a:endParaRPr lang="en-US" altLang="en-US" smtClean="0"/>
          </a:p>
          <a:p>
            <a:r>
              <a:rPr lang="en-US" altLang="en-US" smtClean="0"/>
              <a:t>The only step in PriView that needs direct access to the dataset.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657D107C-0C74-42A0-A922-06BD583FCD57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 3: Consistency Step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altLang="en-US" smtClean="0"/>
              <a:t>Perform constrained inference on the marginal tables </a:t>
            </a:r>
          </a:p>
          <a:p>
            <a:pPr lvl="1"/>
            <a:r>
              <a:rPr lang="en-US" altLang="en-US" smtClean="0"/>
              <a:t>Ensures that any two noisy views are mutually consistent</a:t>
            </a:r>
          </a:p>
          <a:p>
            <a:pPr lvl="1"/>
            <a:r>
              <a:rPr lang="en-US" altLang="en-US" smtClean="0"/>
              <a:t>Has two benefits: improve accuracy and enables query answering (step 4)</a:t>
            </a:r>
          </a:p>
          <a:p>
            <a:r>
              <a:rPr lang="en-US" altLang="en-US" smtClean="0"/>
              <a:t>In each step, ensures a set of views consistent on their intersection</a:t>
            </a:r>
          </a:p>
          <a:p>
            <a:r>
              <a:rPr lang="en-US" altLang="en-US" smtClean="0"/>
              <a:t>Use topological sort to decide ordering of steps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EE19A644-8F48-4267-91CC-B13F21064B01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100" dirty="0" smtClean="0"/>
              <a:t>Step 3: Non-negativity and Consistency</a:t>
            </a:r>
            <a:endParaRPr lang="en-US" sz="5100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Negative number doesn’t make sense</a:t>
            </a:r>
          </a:p>
          <a:p>
            <a:r>
              <a:rPr lang="en-US" altLang="en-US" smtClean="0"/>
              <a:t>Change negative numbers to zero introduces a bias  and destroys consistency</a:t>
            </a:r>
          </a:p>
          <a:p>
            <a:r>
              <a:rPr lang="en-US" altLang="en-US" smtClean="0"/>
              <a:t>Our approach:</a:t>
            </a:r>
          </a:p>
          <a:p>
            <a:pPr lvl="1"/>
            <a:r>
              <a:rPr lang="en-US" altLang="en-US" smtClean="0"/>
              <a:t>Ripple non-negativity: Turns negative counts into 0 while decreasing the counts for its neighbors to maintain overall count unchanged</a:t>
            </a:r>
          </a:p>
          <a:p>
            <a:pPr lvl="1"/>
            <a:r>
              <a:rPr lang="en-US" altLang="en-US" smtClean="0"/>
              <a:t>Consistency + Non-negativity + Consistency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816EC93F-1902-4EE1-92CB-5DCEB6EF89BB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600" dirty="0" smtClean="0"/>
              <a:t>Step 4: Compute </a:t>
            </a:r>
            <a:r>
              <a:rPr lang="en-US" sz="5600" dirty="0"/>
              <a:t>k-way </a:t>
            </a:r>
            <a:r>
              <a:rPr lang="en-US" sz="5600" dirty="0" err="1" smtClean="0"/>
              <a:t>Marginals</a:t>
            </a:r>
            <a:endParaRPr lang="en-US" sz="5600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820738" y="1925638"/>
            <a:ext cx="7359650" cy="4017962"/>
          </a:xfrm>
        </p:spPr>
        <p:txBody>
          <a:bodyPr/>
          <a:lstStyle/>
          <a:p>
            <a:r>
              <a:rPr lang="en-US" altLang="zh-CN" smtClean="0">
                <a:ea typeface="SimSun" panose="02010600030101010101" pitchFamily="2" charset="-122"/>
              </a:rPr>
              <a:t>Maximum Entropy</a:t>
            </a:r>
          </a:p>
          <a:p>
            <a:pPr lvl="1"/>
            <a:r>
              <a:rPr lang="en-US" altLang="en-US" smtClean="0"/>
              <a:t>The probability distribution which best represents the current state of knowledge is the one with largest information-theoretical entropy</a:t>
            </a:r>
          </a:p>
        </p:txBody>
      </p:sp>
      <p:pic>
        <p:nvPicPr>
          <p:cNvPr id="43012" name="Picture 3" descr="Screen Shot 2014-04-28 at 8.52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4392613"/>
            <a:ext cx="603726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8A890E8C-8D96-4FC4-89ED-47FDE8151ED2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Experiment Datasets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93763" y="1946275"/>
          <a:ext cx="7481886" cy="39512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98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Dataset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Dimension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Number of records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82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/>
                        <a:t>Kosarak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32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912,627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82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AOL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45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647,377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82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MSNBC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9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989,818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82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MCHAIN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64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1,000,000</a:t>
                      </a:r>
                      <a:endParaRPr lang="en-US" sz="2500" dirty="0"/>
                    </a:p>
                  </a:txBody>
                  <a:tcPr marL="64284" marR="64284" marT="32153" marB="321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E98E1AAB-27DD-4670-B414-09BCBAA8181D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714500"/>
            <a:ext cx="7448550" cy="401796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Flat Method</a:t>
            </a:r>
          </a:p>
          <a:p>
            <a:pPr>
              <a:defRPr/>
            </a:pPr>
            <a:r>
              <a:rPr lang="en-US" sz="2400" dirty="0"/>
              <a:t>Direct Method</a:t>
            </a:r>
          </a:p>
          <a:p>
            <a:pPr>
              <a:defRPr/>
            </a:pPr>
            <a:r>
              <a:rPr lang="en-US" sz="2400" dirty="0"/>
              <a:t>Fourier Method</a:t>
            </a:r>
            <a:r>
              <a:rPr lang="en-US" altLang="zh-CN" sz="2400" baseline="30000" dirty="0"/>
              <a:t>1</a:t>
            </a:r>
            <a:r>
              <a:rPr lang="en-US" sz="2400" dirty="0"/>
              <a:t>  </a:t>
            </a:r>
          </a:p>
          <a:p>
            <a:pPr marL="187517" indent="0">
              <a:buFont typeface="Times" panose="02020603050405020304" pitchFamily="18" charset="0"/>
              <a:buNone/>
              <a:defRPr/>
            </a:pPr>
            <a:r>
              <a:rPr lang="en-US" sz="2200" dirty="0"/>
              <a:t>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4303713" y="1600200"/>
            <a:ext cx="45720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marL="588963" indent="-401638"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688"/>
              </a:spcBef>
              <a:buClrTx/>
              <a:buSzPct val="171000"/>
              <a:buFont typeface="Gill Sans"/>
              <a:buChar char="•"/>
            </a:pPr>
            <a:r>
              <a:rPr lang="en-US" altLang="en-US" sz="2200">
                <a:latin typeface="Times New Roman" panose="02020603050405020304" pitchFamily="18" charset="0"/>
              </a:rPr>
              <a:t>Data Cube</a:t>
            </a:r>
            <a:r>
              <a:rPr lang="en-US" altLang="zh-CN" sz="22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altLang="en-US" sz="220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ts val="1688"/>
              </a:spcBef>
              <a:buClrTx/>
              <a:buSzPct val="171000"/>
              <a:buFont typeface="Gill Sans"/>
              <a:buChar char="•"/>
            </a:pPr>
            <a:r>
              <a:rPr lang="en-US" altLang="en-US" sz="2200">
                <a:latin typeface="Times New Roman" panose="02020603050405020304" pitchFamily="18" charset="0"/>
              </a:rPr>
              <a:t>Matrix Mechanism</a:t>
            </a:r>
            <a:r>
              <a:rPr lang="en-US" altLang="zh-CN" sz="22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altLang="en-US" sz="22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1688"/>
              </a:spcBef>
              <a:buClrTx/>
              <a:buSzPct val="171000"/>
              <a:buFont typeface="Gill Sans"/>
              <a:buChar char="•"/>
            </a:pPr>
            <a:r>
              <a:rPr lang="en-US" altLang="en-US" sz="2200">
                <a:latin typeface="Times New Roman" panose="02020603050405020304" pitchFamily="18" charset="0"/>
              </a:rPr>
              <a:t>Multiplicative Weights Mechanism</a:t>
            </a:r>
            <a:r>
              <a:rPr lang="zh-CN" altLang="zh-CN" sz="22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endParaRPr lang="en-US" altLang="en-US" sz="220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1688"/>
              </a:spcBef>
              <a:buClrTx/>
              <a:buSzPct val="171000"/>
              <a:buFont typeface="Gill Sans"/>
              <a:buChar char="•"/>
            </a:pPr>
            <a:r>
              <a:rPr lang="en-US" altLang="en-US" sz="2200">
                <a:latin typeface="Times New Roman" panose="02020603050405020304" pitchFamily="18" charset="0"/>
              </a:rPr>
              <a:t>Learning Based Approaches</a:t>
            </a:r>
            <a:r>
              <a:rPr lang="en-US" altLang="zh-CN" sz="22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altLang="en-US" sz="22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4343400"/>
            <a:ext cx="91440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1.</a:t>
            </a:r>
            <a:r>
              <a:rPr lang="zh-CN" altLang="en-US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400" baseline="30000">
                <a:latin typeface="Times New Roman" panose="02020603050405020304" pitchFamily="18" charset="0"/>
              </a:rPr>
              <a:t>B. Barak, K. Chaudhuri, C. Dwork, S. Kale,</a:t>
            </a:r>
            <a:r>
              <a:rPr lang="zh-CN" altLang="en-US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400" baseline="30000">
                <a:latin typeface="Times New Roman" panose="02020603050405020304" pitchFamily="18" charset="0"/>
              </a:rPr>
              <a:t>F. McSherry, and K. Talwar. Privacy, accuracy, and consistency too: a holistic solution to contingency table release. In PODS’07, pages 273–282, 2007.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2.</a:t>
            </a:r>
            <a:r>
              <a:rPr lang="zh-CN" altLang="en-US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400" baseline="30000">
                <a:latin typeface="Times New Roman" panose="02020603050405020304" pitchFamily="18" charset="0"/>
              </a:rPr>
              <a:t>B. Ding, M. Winslett, J. Han, and Z. Li. Differentially private data cubes:</a:t>
            </a:r>
            <a:r>
              <a:rPr lang="zh-CN" altLang="en-US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400" baseline="30000">
                <a:latin typeface="Times New Roman" panose="02020603050405020304" pitchFamily="18" charset="0"/>
              </a:rPr>
              <a:t>optimizing noise sources and</a:t>
            </a:r>
            <a:r>
              <a:rPr lang="zh-CN" altLang="en-US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400" baseline="30000">
                <a:latin typeface="Times New Roman" panose="02020603050405020304" pitchFamily="18" charset="0"/>
              </a:rPr>
              <a:t>consistency. In SIGMOD, pages 217–228, 2011.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3.</a:t>
            </a:r>
            <a:r>
              <a:rPr lang="zh-CN" altLang="en-US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400" baseline="30000">
                <a:latin typeface="Times New Roman" panose="02020603050405020304" pitchFamily="18" charset="0"/>
              </a:rPr>
              <a:t>C. Li and G. Miklau. An adaptive mechanism for accurate query answering under differential privacy. PVLDB, 5(6):514–525, Feb. 2012.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4.</a:t>
            </a:r>
            <a:r>
              <a:rPr lang="zh-CN" altLang="en-US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400" baseline="30000">
                <a:latin typeface="Times New Roman" panose="02020603050405020304" pitchFamily="18" charset="0"/>
              </a:rPr>
              <a:t>M. Hardt, K. Ligett, and F. McSherry. A simple and</a:t>
            </a:r>
            <a:r>
              <a:rPr lang="zh-CN" altLang="en-US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400" baseline="30000">
                <a:latin typeface="Times New Roman" panose="02020603050405020304" pitchFamily="18" charset="0"/>
              </a:rPr>
              <a:t>practical algorithm for differentially private data release. In NIPS, pages 2348–2356, 2012.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5.</a:t>
            </a:r>
            <a:r>
              <a:rPr lang="zh-CN" altLang="en-US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400" baseline="30000">
                <a:latin typeface="Times New Roman" panose="02020603050405020304" pitchFamily="18" charset="0"/>
              </a:rPr>
              <a:t>J. Thaler, J. Ullman, and S. Vadhan. Faster algorithms for privately releasing marginals. In ICALP, pages 810–821, 2012.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baseline="30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baseline="30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baseline="30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baseline="30000">
              <a:latin typeface="Times New Roman" panose="02020603050405020304" pitchFamily="18" charset="0"/>
            </a:endParaRPr>
          </a:p>
        </p:txBody>
      </p:sp>
      <p:sp>
        <p:nvSpPr>
          <p:cNvPr id="450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93BE653B-EB2F-4234-903A-135DC4BB0858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What About High-Dimensional Data?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Histogram publishing would not work</a:t>
            </a:r>
          </a:p>
          <a:p>
            <a:r>
              <a:rPr lang="en-US" altLang="en-US" smtClean="0"/>
              <a:t>It is infeasible to publish joint-distribution of all dimensions simultaneously</a:t>
            </a:r>
          </a:p>
          <a:p>
            <a:r>
              <a:rPr lang="en-US" altLang="en-US" smtClean="0"/>
              <a:t>Solutions:</a:t>
            </a:r>
          </a:p>
          <a:p>
            <a:pPr lvl="1"/>
            <a:r>
              <a:rPr lang="en-US" altLang="en-US" smtClean="0"/>
              <a:t>Decompose the joint distribution into many smaller distribution</a:t>
            </a:r>
          </a:p>
          <a:p>
            <a:pPr lvl="2"/>
            <a:r>
              <a:rPr lang="en-US" altLang="en-US" smtClean="0"/>
              <a:t>Similar in spirit to Probabilistic Graphical Models </a:t>
            </a:r>
          </a:p>
          <a:p>
            <a:pPr lvl="1"/>
            <a:r>
              <a:rPr lang="en-US" altLang="en-US" smtClean="0"/>
              <a:t>Figure out which dimensions one cares about</a:t>
            </a:r>
          </a:p>
          <a:p>
            <a:pPr lvl="2"/>
            <a:r>
              <a:rPr lang="en-US" altLang="en-US" smtClean="0"/>
              <a:t>As when mining frequent itemsets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024648F8-5732-4C60-B6A8-02EDD5F26B18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 smtClean="0"/>
              <a:t>Experimental Result: d=9</a:t>
            </a:r>
          </a:p>
        </p:txBody>
      </p:sp>
      <p:pic>
        <p:nvPicPr>
          <p:cNvPr id="46083" name="Content Placeholder 3" descr="Screen Shot 2014-04-28 at 9.49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3" r="-14473"/>
          <a:stretch>
            <a:fillRect/>
          </a:stretch>
        </p:blipFill>
        <p:spPr/>
      </p:pic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9AA8E2E9-62A1-4500-A115-5D80BF5A3C07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93763" y="179388"/>
            <a:ext cx="7358062" cy="1714500"/>
          </a:xfrm>
        </p:spPr>
        <p:txBody>
          <a:bodyPr/>
          <a:lstStyle/>
          <a:p>
            <a:r>
              <a:rPr lang="en-US" altLang="en-US" sz="4600" smtClean="0"/>
              <a:t>Experimental Result: d=45</a:t>
            </a:r>
          </a:p>
        </p:txBody>
      </p:sp>
      <p:pic>
        <p:nvPicPr>
          <p:cNvPr id="47107" name="Content Placeholder 10" descr="Screen Shot 2014-04-28 at 9.51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07" r="-18507"/>
          <a:stretch>
            <a:fillRect/>
          </a:stretch>
        </p:blipFill>
        <p:spPr>
          <a:xfrm>
            <a:off x="795338" y="1773238"/>
            <a:ext cx="7358062" cy="4017962"/>
          </a:xfrm>
        </p:spPr>
      </p:pic>
      <p:sp>
        <p:nvSpPr>
          <p:cNvPr id="4710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424D406F-6FE2-46F8-92D7-B5BF68D46346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Fourier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886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Starting from Direct Method; tries to solve the inconsistency problem</a:t>
            </a:r>
          </a:p>
          <a:p>
            <a:pPr>
              <a:defRPr/>
            </a:pPr>
            <a:r>
              <a:rPr lang="en-US" dirty="0" smtClean="0"/>
              <a:t>Instead of publishing noisy </a:t>
            </a:r>
            <a:r>
              <a:rPr lang="en-US" dirty="0" err="1" smtClean="0"/>
              <a:t>marginals</a:t>
            </a:r>
            <a:r>
              <a:rPr lang="en-US" dirty="0" smtClean="0"/>
              <a:t>, publishes noisy Fourier coefficients for constructing the </a:t>
            </a:r>
            <a:r>
              <a:rPr lang="en-US" dirty="0" err="1" smtClean="0"/>
              <a:t>marginals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Any set of </a:t>
            </a:r>
            <a:r>
              <a:rPr lang="en-US" dirty="0"/>
              <a:t>Fourier </a:t>
            </a:r>
            <a:r>
              <a:rPr lang="en-US" dirty="0" smtClean="0"/>
              <a:t>coefficients correspond to a full contingency table; however, the one corresponding to perturbed Fourier </a:t>
            </a:r>
            <a:r>
              <a:rPr lang="en-US" dirty="0" err="1" smtClean="0"/>
              <a:t>coeffcients</a:t>
            </a:r>
            <a:r>
              <a:rPr lang="en-US" dirty="0" smtClean="0"/>
              <a:t> may contain non-negative/non-integral values</a:t>
            </a:r>
          </a:p>
          <a:p>
            <a:pPr>
              <a:defRPr/>
            </a:pPr>
            <a:r>
              <a:rPr lang="en-US" dirty="0" smtClean="0"/>
              <a:t>Linear programming can be used to find an integral contingency table close to perturbed coefficients</a:t>
            </a:r>
            <a:endParaRPr lang="en-US" dirty="0"/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A0B28B12-7FA2-4B29-AD3D-8D78DF46F13E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solidFill>
                <a:srgbClr val="254C9C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57200" y="5715000"/>
            <a:ext cx="8001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1.</a:t>
            </a:r>
            <a:r>
              <a:rPr lang="zh-CN" altLang="en-US" sz="20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000" baseline="30000">
                <a:latin typeface="Times New Roman" panose="02020603050405020304" pitchFamily="18" charset="0"/>
              </a:rPr>
              <a:t>B. Barak, K. Chaudhuri, C. Dwork, S. Kale,</a:t>
            </a:r>
            <a:r>
              <a:rPr lang="zh-CN" altLang="en-US" sz="20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000" baseline="30000">
                <a:latin typeface="Times New Roman" panose="02020603050405020304" pitchFamily="18" charset="0"/>
              </a:rPr>
              <a:t>F. McSherry, and K. Talwar. Privacy, accuracy, and consistency too: a holistic solution to contingency table release. In PODS’07, pages 273–282, 2007.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the Fourier Method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Same accuracy for marginal queries compared with Direct method</a:t>
            </a:r>
          </a:p>
          <a:p>
            <a:r>
              <a:rPr lang="en-US" altLang="en-US" smtClean="0"/>
              <a:t>Linear program step solves for 2^d variables, can be carried out only when d is small</a:t>
            </a:r>
          </a:p>
          <a:p>
            <a:r>
              <a:rPr lang="en-US" altLang="en-US" smtClean="0"/>
              <a:t>When d is small, using Flat is pretty good</a:t>
            </a:r>
          </a:p>
          <a:p>
            <a:endParaRPr lang="en-US" altLang="en-US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A7C64FBB-523B-4EEC-8380-E58430C18E99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Based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Given a set </a:t>
            </a:r>
            <a:r>
              <a:rPr lang="en-US" dirty="0"/>
              <a:t>of counting queries indexed using </a:t>
            </a:r>
            <a:r>
              <a:rPr lang="en-US" dirty="0" smtClean="0"/>
              <a:t>{0,1}</a:t>
            </a:r>
            <a:r>
              <a:rPr lang="en-US" baseline="30000" dirty="0" smtClean="0"/>
              <a:t>L</a:t>
            </a:r>
            <a:r>
              <a:rPr lang="en-US" dirty="0" smtClean="0"/>
              <a:t>, a dataset D can be viewed as a function f</a:t>
            </a:r>
            <a:r>
              <a:rPr lang="en-US" baseline="-25000" dirty="0" smtClean="0"/>
              <a:t>D</a:t>
            </a:r>
            <a:r>
              <a:rPr lang="en-US" dirty="0" smtClean="0"/>
              <a:t> on L binary variables</a:t>
            </a:r>
          </a:p>
          <a:p>
            <a:pPr lvl="1">
              <a:defRPr/>
            </a:pPr>
            <a:r>
              <a:rPr lang="en-US" dirty="0" smtClean="0"/>
              <a:t>And f</a:t>
            </a:r>
            <a:r>
              <a:rPr lang="en-US" baseline="-25000" dirty="0" smtClean="0"/>
              <a:t>D</a:t>
            </a:r>
            <a:r>
              <a:rPr lang="en-US" dirty="0" smtClean="0"/>
              <a:t> can be viewed as sum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x</a:t>
            </a:r>
            <a:r>
              <a:rPr lang="en-US" dirty="0" smtClean="0"/>
              <a:t> for each </a:t>
            </a:r>
            <a:r>
              <a:rPr lang="en-US" dirty="0" err="1" smtClean="0"/>
              <a:t>x</a:t>
            </a:r>
            <a:r>
              <a:rPr lang="en-US" dirty="0" err="1" smtClean="0">
                <a:sym typeface="Symbol"/>
              </a:rPr>
              <a:t>D</a:t>
            </a:r>
            <a:endParaRPr lang="en-US" dirty="0" smtClean="0">
              <a:sym typeface="Symbol"/>
            </a:endParaRPr>
          </a:p>
          <a:p>
            <a:pPr>
              <a:defRPr/>
            </a:pPr>
            <a:r>
              <a:rPr lang="en-US" dirty="0" smtClean="0"/>
              <a:t>For </a:t>
            </a:r>
            <a:r>
              <a:rPr lang="en-US" dirty="0"/>
              <a:t>each tuple </a:t>
            </a:r>
            <a:r>
              <a:rPr lang="en-US" dirty="0" err="1"/>
              <a:t>x</a:t>
            </a:r>
            <a:r>
              <a:rPr lang="en-US" dirty="0" err="1">
                <a:sym typeface="Symbol"/>
              </a:rPr>
              <a:t>D</a:t>
            </a:r>
            <a:r>
              <a:rPr lang="en-US" dirty="0" smtClean="0"/>
              <a:t>, </a:t>
            </a:r>
            <a:r>
              <a:rPr lang="en-US" dirty="0"/>
              <a:t>compute a </a:t>
            </a:r>
            <a:r>
              <a:rPr lang="en-US" dirty="0" smtClean="0"/>
              <a:t>polynomial </a:t>
            </a:r>
            <a:r>
              <a:rPr lang="en-US" dirty="0" err="1" smtClean="0"/>
              <a:t>f’</a:t>
            </a:r>
            <a:r>
              <a:rPr lang="en-US" baseline="-25000" dirty="0" err="1" smtClean="0"/>
              <a:t>x</a:t>
            </a:r>
            <a:r>
              <a:rPr lang="en-US" dirty="0" smtClean="0"/>
              <a:t> approximating </a:t>
            </a:r>
            <a:r>
              <a:rPr lang="en-US" dirty="0" err="1"/>
              <a:t>f</a:t>
            </a:r>
            <a:r>
              <a:rPr lang="en-US" baseline="-25000" dirty="0" err="1"/>
              <a:t>x</a:t>
            </a:r>
            <a:r>
              <a:rPr lang="en-US" dirty="0" smtClean="0"/>
              <a:t> </a:t>
            </a:r>
            <a:r>
              <a:rPr lang="en-US" dirty="0"/>
              <a:t>using the Chebyshev polynomials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Compute </a:t>
            </a:r>
            <a:r>
              <a:rPr lang="en-US" dirty="0" err="1" smtClean="0"/>
              <a:t>f’</a:t>
            </a:r>
            <a:r>
              <a:rPr lang="en-US" baseline="-25000" dirty="0" err="1" smtClean="0"/>
              <a:t>D</a:t>
            </a:r>
            <a:r>
              <a:rPr lang="en-US" dirty="0" smtClean="0"/>
              <a:t> by summing up all </a:t>
            </a:r>
            <a:r>
              <a:rPr lang="en-US" dirty="0" err="1" smtClean="0"/>
              <a:t>f’</a:t>
            </a:r>
            <a:r>
              <a:rPr lang="en-US" baseline="-25000" dirty="0" err="1" smtClean="0"/>
              <a:t>x</a:t>
            </a:r>
            <a:r>
              <a:rPr lang="en-US" dirty="0" smtClean="0"/>
              <a:t> and add Laplace noise to coefficients</a:t>
            </a:r>
            <a:endParaRPr lang="en-US" dirty="0"/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DC09D021-E108-4770-A165-0A20D905E84D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>
              <a:solidFill>
                <a:srgbClr val="254C9C"/>
              </a:solidFill>
            </a:endParaRP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457200" y="5791200"/>
            <a:ext cx="8229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aseline="30000">
                <a:latin typeface="Times New Roman" panose="02020603050405020304" pitchFamily="18" charset="0"/>
              </a:rPr>
              <a:t>J. Thaler, J. Ullman, and S. Vadhan. Faster algorithms for privately releasing marginals. In ICALP, pages 810–821, 2012.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Limitation of Learning-Based Methods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Most mathematically interesting among the methods</a:t>
            </a:r>
          </a:p>
          <a:p>
            <a:r>
              <a:rPr lang="en-US" altLang="en-US" smtClean="0"/>
              <a:t>Becomes computationally expensive when d&gt;9</a:t>
            </a:r>
          </a:p>
          <a:p>
            <a:r>
              <a:rPr lang="en-US" altLang="en-US" smtClean="0"/>
              <a:t>While asymptotic analysis shows that its accuracy is better than Direct, this occurs only when k&gt;60 (recall that we are issing k-way marginal queries)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791D503F-E3EC-4B1B-AA1A-81D61D66A425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Multiplicative Update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r>
              <a:rPr lang="en-US" altLang="en-US" smtClean="0"/>
              <a:t>Starts with an initial full contingency table that is uniform, and then selects, using the exponential mechanism, a k-way marginal that is most incorrectly answered by the current distribution. </a:t>
            </a:r>
          </a:p>
          <a:p>
            <a:r>
              <a:rPr lang="en-US" altLang="en-US" smtClean="0"/>
              <a:t>One then obtains a noisy answer to the selected marginal, and updates the distribution to match the current state of knowledge.</a:t>
            </a:r>
          </a:p>
          <a:p>
            <a:r>
              <a:rPr lang="en-US" altLang="en-US" smtClean="0"/>
              <a:t>This process is repeated T times. 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715D02A9-4C63-4B61-A0F6-34C493D4402C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>
              <a:solidFill>
                <a:srgbClr val="254C9C"/>
              </a:solidFill>
            </a:endParaRPr>
          </a:p>
        </p:txBody>
      </p:sp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457200" y="5791200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aseline="30000">
                <a:latin typeface="Times New Roman" panose="02020603050405020304" pitchFamily="18" charset="0"/>
              </a:rPr>
              <a:t>M. Hardt, K. Ligett, and F. McSherry. A simple and</a:t>
            </a:r>
            <a:r>
              <a:rPr lang="zh-CN" altLang="en-US" sz="24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400" baseline="30000">
                <a:latin typeface="Times New Roman" panose="02020603050405020304" pitchFamily="18" charset="0"/>
              </a:rPr>
              <a:t>practical algorithm for differentially private data release. In NIPS, pages 2348–2356, 2012.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PriView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Requiring covering every pair of dimensions does not scale to higher dimensions</a:t>
            </a:r>
          </a:p>
          <a:p>
            <a:pPr lvl="1"/>
            <a:r>
              <a:rPr lang="en-US" altLang="en-US" smtClean="0"/>
              <a:t>With higher number of dimensions, one needs to choose which sets of dimensions to focus on</a:t>
            </a:r>
          </a:p>
          <a:p>
            <a:pPr lvl="1"/>
            <a:r>
              <a:rPr lang="en-US" altLang="en-US" smtClean="0"/>
              <a:t>Or decides not to cover all pairs, e.g., using randomly generated views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Utility depends on nature of dataset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FE3AD713-563E-402A-BE6B-8FAAF3C2F0EF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305050"/>
          </a:xfrm>
        </p:spPr>
        <p:txBody>
          <a:bodyPr/>
          <a:lstStyle/>
          <a:p>
            <a:pPr eaLnBrk="1" hangingPunct="1"/>
            <a:r>
              <a:rPr lang="en-US" altLang="en-US" smtClean="0"/>
              <a:t>Membership Privacy: </a:t>
            </a:r>
            <a:br>
              <a:rPr lang="en-US" altLang="en-US" smtClean="0"/>
            </a:br>
            <a:r>
              <a:rPr lang="en-US" altLang="en-US" smtClean="0"/>
              <a:t>A Unifying Framework For Privacy Definitions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705600" cy="2438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Ninghui Li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Department of Computer Science and CERIAS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Purdue University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Joint work with </a:t>
            </a:r>
            <a:r>
              <a:rPr lang="en-US" dirty="0">
                <a:solidFill>
                  <a:schemeClr val="tx2"/>
                </a:solidFill>
              </a:rPr>
              <a:t> </a:t>
            </a:r>
            <a:endParaRPr lang="en-US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Wahbeh </a:t>
            </a:r>
            <a:r>
              <a:rPr lang="en-US" dirty="0">
                <a:solidFill>
                  <a:schemeClr val="tx2"/>
                </a:solidFill>
              </a:rPr>
              <a:t>Qardaji, Dong Su, Yi Wu, Weining Yang</a:t>
            </a:r>
            <a:endParaRPr lang="en-US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5F104BD-1221-4BCE-929C-F9F46456F70F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Versions of Differential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Unbounded differential privacy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Two datasets are neighboring if one is obtained by adding one tuple to the other dataset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One has n tuples, one has n-1 tuples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Bounded differential privacy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Two datasets are neighboring if one is obtained by replacing a tuple with another tuple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Both have the same number of tuples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CD52C4-94D3-4FA5-ACC8-ADC2F5E69EF3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 and motivation </a:t>
            </a:r>
          </a:p>
          <a:p>
            <a:pPr>
              <a:defRPr/>
            </a:pPr>
            <a:r>
              <a:rPr lang="en-US" dirty="0" err="1"/>
              <a:t>PriView</a:t>
            </a:r>
            <a:r>
              <a:rPr lang="en-US" dirty="0"/>
              <a:t>: Practical Differentially Private Release of Marginal Contingency </a:t>
            </a:r>
            <a:r>
              <a:rPr lang="en-US" dirty="0" smtClean="0"/>
              <a:t>Tables</a:t>
            </a:r>
          </a:p>
          <a:p>
            <a:pPr lvl="1">
              <a:defRPr/>
            </a:pPr>
            <a:r>
              <a:rPr lang="en-US" dirty="0" smtClean="0"/>
              <a:t>To appear in SIGMOD 2014</a:t>
            </a:r>
          </a:p>
          <a:p>
            <a:pPr>
              <a:defRPr/>
            </a:pP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PrivBasis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Mining Frequent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Itemsets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with Differential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Privacy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 VLDB 2012.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00217949-00A1-4088-B47F-D030F42DA8AA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Need for a General Privacy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Desire to relax differential privacy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Differential privacy under sampling [Li et al. 2012]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series of papers challenging differential privacy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Differential privacy is not robust to arbitrary background knowledge (</a:t>
            </a:r>
            <a:r>
              <a:rPr lang="en-US" dirty="0" err="1"/>
              <a:t>Kifer</a:t>
            </a:r>
            <a:r>
              <a:rPr lang="en-US" dirty="0"/>
              <a:t> and </a:t>
            </a:r>
            <a:r>
              <a:rPr lang="en-US" dirty="0" err="1" smtClean="0"/>
              <a:t>Machanavajjhala</a:t>
            </a:r>
            <a:r>
              <a:rPr lang="en-US" dirty="0" smtClean="0"/>
              <a:t> 2012)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Difficult to choose </a:t>
            </a:r>
            <a:r>
              <a:rPr lang="en-US" dirty="0" smtClean="0">
                <a:sym typeface="Symbol"/>
              </a:rPr>
              <a:t> in DP, propose </a:t>
            </a:r>
            <a:r>
              <a:rPr lang="en-US" dirty="0" smtClean="0"/>
              <a:t>differential </a:t>
            </a:r>
            <a:r>
              <a:rPr lang="en-US" dirty="0" err="1"/>
              <a:t>identifiability</a:t>
            </a:r>
            <a:r>
              <a:rPr lang="en-US" dirty="0"/>
              <a:t> (Lee and </a:t>
            </a:r>
            <a:r>
              <a:rPr lang="en-US" dirty="0" smtClean="0"/>
              <a:t>Clifton 2012)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Differential privacy does not prevent attribute disclosure (</a:t>
            </a:r>
            <a:r>
              <a:rPr lang="en-US" dirty="0" err="1" smtClean="0"/>
              <a:t>Cormode</a:t>
            </a:r>
            <a:r>
              <a:rPr lang="en-US" dirty="0" smtClean="0"/>
              <a:t> 2012)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39BF92-8663-4FC9-AA6C-9F2246385D7D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Membership Privacy?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Privacy incidents demonstrate</a:t>
            </a:r>
          </a:p>
          <a:p>
            <a:pPr lvl="1" eaLnBrk="1" hangingPunct="1"/>
            <a:r>
              <a:rPr lang="en-US" altLang="en-US" smtClean="0"/>
              <a:t>Privacy violation = positive membership disclosure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No membership disclosure means no attribute disclosure and no re-identification disclosure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Membership privacy = Protect any tuple t’s membership in input dataset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E07B9E-16EB-4735-9E8F-37F4E11A8F5D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Formalizing Membership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Adversary has some prior belief about the input dataset (modeled by a prob. dist. over all possible datasets)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Gives the prior probability of any t’s membership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Adversary updates belief after observing output of the algorithm, via Bayes rule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Obtains posterior probability  of t’s membership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For any t, posterior belief should not change too much from prior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Whether this holds may depend on the prior distribution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Membership privacy is relative to the family of prior distributions the adversary is allowed to have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D7557D-E33B-4E38-A6AE-37E006753466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Positive Membership Privacy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364EBA-66E3-46AE-8A31-2E7045B6ECA4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34375" r="4019" b="14844"/>
          <a:stretch>
            <a:fillRect/>
          </a:stretch>
        </p:blipFill>
        <p:spPr bwMode="auto">
          <a:xfrm>
            <a:off x="533400" y="1524000"/>
            <a:ext cx="82629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5486400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E.g., </a:t>
            </a:r>
            <a:r>
              <a:rPr lang="en-US" altLang="en-US" sz="2000">
                <a:solidFill>
                  <a:srgbClr val="000000"/>
                </a:solidFill>
                <a:sym typeface="Symbol" panose="05050102010706020507" pitchFamily="18" charset="2"/>
              </a:rPr>
              <a:t>=1.25,   when Pr[t</a:t>
            </a:r>
            <a:r>
              <a:rPr lang="en-US" altLang="en-US" sz="2000" b="1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r>
              <a:rPr lang="en-US" altLang="en-US" sz="2000">
                <a:solidFill>
                  <a:srgbClr val="000000"/>
                </a:solidFill>
                <a:sym typeface="Symbol" panose="05050102010706020507" pitchFamily="18" charset="2"/>
              </a:rPr>
              <a:t>]=0.8, Pr[t</a:t>
            </a:r>
            <a:r>
              <a:rPr lang="en-US" altLang="en-US" sz="2000" b="1">
                <a:solidFill>
                  <a:srgbClr val="000000"/>
                </a:solidFill>
                <a:sym typeface="Symbol" panose="05050102010706020507" pitchFamily="18" charset="2"/>
              </a:rPr>
              <a:t>T | </a:t>
            </a:r>
            <a:r>
              <a:rPr lang="en-US" altLang="en-US" sz="2000" i="1">
                <a:solidFill>
                  <a:srgbClr val="000000"/>
                </a:solidFill>
                <a:sym typeface="Symbol" panose="05050102010706020507" pitchFamily="18" charset="2"/>
              </a:rPr>
              <a:t>A</a:t>
            </a:r>
            <a:r>
              <a:rPr lang="en-US" altLang="en-US" sz="200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b="1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r>
              <a:rPr lang="en-US" altLang="en-US" sz="2000">
                <a:solidFill>
                  <a:srgbClr val="000000"/>
                </a:solidFill>
                <a:sym typeface="Symbol" panose="05050102010706020507" pitchFamily="18" charset="2"/>
              </a:rPr>
              <a:t>) </a:t>
            </a:r>
            <a:r>
              <a:rPr lang="en-US" altLang="en-US" sz="2000" i="1">
                <a:solidFill>
                  <a:srgbClr val="000000"/>
                </a:solidFill>
                <a:sym typeface="Symbol" panose="05050102010706020507" pitchFamily="18" charset="2"/>
              </a:rPr>
              <a:t>S</a:t>
            </a:r>
            <a:r>
              <a:rPr lang="en-US" altLang="en-US" sz="2000">
                <a:solidFill>
                  <a:srgbClr val="000000"/>
                </a:solidFill>
                <a:sym typeface="Symbol" panose="05050102010706020507" pitchFamily="18" charset="2"/>
              </a:rPr>
              <a:t>]  min(0.8*1.25, 1-0.2/1.25)   					           = min(1,1-0.16) = 0.84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sym typeface="Symbol" panose="05050102010706020507" pitchFamily="18" charset="2"/>
              </a:rPr>
              <a:t>	       when Pr[t</a:t>
            </a:r>
            <a:r>
              <a:rPr lang="en-US" altLang="en-US" sz="2000" b="1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r>
              <a:rPr lang="en-US" altLang="en-US" sz="2000">
                <a:solidFill>
                  <a:srgbClr val="000000"/>
                </a:solidFill>
                <a:sym typeface="Symbol" panose="05050102010706020507" pitchFamily="18" charset="2"/>
              </a:rPr>
              <a:t>]=0.2, Pr[t</a:t>
            </a:r>
            <a:r>
              <a:rPr lang="en-US" altLang="en-US" sz="2000" b="1">
                <a:solidFill>
                  <a:srgbClr val="000000"/>
                </a:solidFill>
                <a:sym typeface="Symbol" panose="05050102010706020507" pitchFamily="18" charset="2"/>
              </a:rPr>
              <a:t>T | </a:t>
            </a:r>
            <a:r>
              <a:rPr lang="en-US" altLang="en-US" sz="2000" i="1">
                <a:solidFill>
                  <a:srgbClr val="000000"/>
                </a:solidFill>
                <a:sym typeface="Symbol" panose="05050102010706020507" pitchFamily="18" charset="2"/>
              </a:rPr>
              <a:t>A</a:t>
            </a:r>
            <a:r>
              <a:rPr lang="en-US" altLang="en-US" sz="200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b="1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r>
              <a:rPr lang="en-US" altLang="en-US" sz="2000">
                <a:solidFill>
                  <a:srgbClr val="000000"/>
                </a:solidFill>
                <a:sym typeface="Symbol" panose="05050102010706020507" pitchFamily="18" charset="2"/>
              </a:rPr>
              <a:t>) </a:t>
            </a:r>
            <a:r>
              <a:rPr lang="en-US" altLang="en-US" sz="2000" i="1">
                <a:solidFill>
                  <a:srgbClr val="000000"/>
                </a:solidFill>
                <a:sym typeface="Symbol" panose="05050102010706020507" pitchFamily="18" charset="2"/>
              </a:rPr>
              <a:t>S</a:t>
            </a:r>
            <a:r>
              <a:rPr lang="en-US" altLang="en-US" sz="2000">
                <a:solidFill>
                  <a:srgbClr val="000000"/>
                </a:solidFill>
                <a:sym typeface="Symbol" panose="05050102010706020507" pitchFamily="18" charset="2"/>
              </a:rPr>
              <a:t>]  min(0.2*1.25, 1-0.8/1.25)					          = min(0.25, 1-0.64) = 0.25</a:t>
            </a:r>
            <a:endParaRPr lang="en-US" alt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Negative Membership Privacy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Positive membership privacy bounds the ability to conclude a tuple t is in the input dataset; it is allowed to conclude that a tuple t is not in the dataset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Negative membership privacy is analogously defined to bound the increase in posterior probability that a tuple is not in the dataset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9EDF49-A320-43ED-B313-4CBF32D46812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Results from Membership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Membership privacy for the family of all possible distributions is infeasible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Requires publishing similar output distributions for two completely different datasets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Output has (almost) no utility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Moral: One has to make some assumptions about the adversary’s prior belief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Assumptions need to be clearly specified and reasonable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9C6074-65F3-48F3-A805-EF7DAA7422EC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Differential Privacy as Membership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Unbounded differential privacy is equivalent </a:t>
            </a:r>
            <a:r>
              <a:rPr lang="en-US" dirty="0" smtClean="0"/>
              <a:t>to (positive + negative) </a:t>
            </a:r>
            <a:r>
              <a:rPr lang="en-US" dirty="0"/>
              <a:t>membership privacy under the family of all </a:t>
            </a:r>
            <a:r>
              <a:rPr lang="en-US" smtClean="0"/>
              <a:t>Mutually Independent (MI) </a:t>
            </a:r>
            <a:r>
              <a:rPr lang="en-US" dirty="0" smtClean="0"/>
              <a:t>distributions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ym typeface="Symbol"/>
              </a:rPr>
              <a:t>Each MI distribution can be written as 				</a:t>
            </a:r>
            <a:r>
              <a:rPr lang="en-US" dirty="0" err="1" smtClean="0"/>
              <a:t>Pr</a:t>
            </a:r>
            <a:r>
              <a:rPr lang="en-US" dirty="0" smtClean="0"/>
              <a:t>[T</a:t>
            </a:r>
            <a:r>
              <a:rPr lang="en-US" dirty="0"/>
              <a:t>] = </a:t>
            </a:r>
            <a:r>
              <a:rPr lang="en-US" dirty="0">
                <a:sym typeface="Symbol"/>
              </a:rPr>
              <a:t></a:t>
            </a:r>
            <a:r>
              <a:rPr lang="en-US" baseline="-25000" dirty="0">
                <a:sym typeface="Symbol"/>
              </a:rPr>
              <a:t>tT</a:t>
            </a:r>
            <a:r>
              <a:rPr lang="en-US" dirty="0">
                <a:sym typeface="Symbol"/>
              </a:rPr>
              <a:t> p</a:t>
            </a:r>
            <a:r>
              <a:rPr lang="en-US" baseline="-25000" dirty="0">
                <a:sym typeface="Symbol"/>
              </a:rPr>
              <a:t>t</a:t>
            </a:r>
            <a:r>
              <a:rPr lang="en-US" dirty="0">
                <a:sym typeface="Symbol"/>
              </a:rPr>
              <a:t>   </a:t>
            </a:r>
            <a:r>
              <a:rPr lang="en-US" baseline="-25000" dirty="0">
                <a:sym typeface="Symbol"/>
              </a:rPr>
              <a:t>tT</a:t>
            </a:r>
            <a:r>
              <a:rPr lang="en-US" dirty="0">
                <a:sym typeface="Symbol"/>
              </a:rPr>
              <a:t> (1-p</a:t>
            </a:r>
            <a:r>
              <a:rPr lang="en-US" baseline="-25000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)	where there is p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for each t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Bounded </a:t>
            </a:r>
            <a:r>
              <a:rPr lang="en-US" dirty="0"/>
              <a:t>differential privacy is equivalent to </a:t>
            </a:r>
            <a:r>
              <a:rPr lang="en-US" dirty="0" smtClean="0"/>
              <a:t>(positive </a:t>
            </a:r>
            <a:r>
              <a:rPr lang="en-US" dirty="0"/>
              <a:t>+ </a:t>
            </a:r>
            <a:r>
              <a:rPr lang="en-US" dirty="0" smtClean="0"/>
              <a:t>negative) </a:t>
            </a:r>
            <a:r>
              <a:rPr lang="en-US" dirty="0"/>
              <a:t>membership privacy under the family of all distributions </a:t>
            </a:r>
            <a:r>
              <a:rPr lang="en-US" dirty="0" smtClean="0"/>
              <a:t>obtained by restricting MI distributions to allow only distributions of a fixed length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Differential privacy insufficient for membership privacy without independence assumption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04D55B-BB22-445F-BA21-195DF66505C9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Differential Identifiability [Lee &amp; Clifton 2012] as Membership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Intuition: For each t, posterior membership </a:t>
            </a:r>
            <a:r>
              <a:rPr lang="en-US" dirty="0" err="1" smtClean="0"/>
              <a:t>prob</a:t>
            </a:r>
            <a:r>
              <a:rPr lang="en-US" dirty="0" smtClean="0"/>
              <a:t> bounded by </a:t>
            </a:r>
            <a:r>
              <a:rPr lang="en-US" dirty="0" smtClean="0">
                <a:sym typeface="Symbol"/>
              </a:rPr>
              <a:t>, assuming prior is such that t can be replaced with any tuple not already in 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ym typeface="Symbol"/>
              </a:rPr>
              <a:t>Equivalent to positive membership privacy for a sub-family of that corresponding to bounded differential privacy</a:t>
            </a: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4F789A-5534-422D-9B6A-40F07A979148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9375" r="4196" b="54353"/>
          <a:stretch>
            <a:fillRect/>
          </a:stretch>
        </p:blipFill>
        <p:spPr bwMode="auto">
          <a:xfrm>
            <a:off x="76200" y="1524000"/>
            <a:ext cx="88392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New Privacy Notion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ym typeface="Symbol" panose="05050102010706020507" pitchFamily="18" charset="2"/>
              </a:rPr>
              <a:t>Membership privacy under the single uniform distribution (each tuple has prob 0.5) is a new notion that enables better utility</a:t>
            </a:r>
          </a:p>
          <a:p>
            <a:pPr lvl="1" eaLnBrk="1" hangingPunct="1"/>
            <a:r>
              <a:rPr lang="en-US" altLang="en-US" smtClean="0">
                <a:sym typeface="Symbol" panose="05050102010706020507" pitchFamily="18" charset="2"/>
              </a:rPr>
              <a:t>max can now be answered with high accuracy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016328-42EE-4F60-9BAE-2A503310A28E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Membership Privacy Notions We Considered</a:t>
            </a:r>
            <a:endParaRPr lang="en-US" dirty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80CD363-5BA4-4C5E-9C95-235D80295541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2589213" y="1676400"/>
            <a:ext cx="3352800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All distributions: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</a:rPr>
              <a:t>Privacy with Almost no Utility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19400"/>
            <a:ext cx="4114800" cy="101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Mutually Independent  (MI) </a:t>
            </a: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dist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Pr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[T] = 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/>
              </a:rPr>
              <a:t></a:t>
            </a:r>
            <a:r>
              <a:rPr lang="en-US" sz="2000" b="1" baseline="-25000" dirty="0">
                <a:solidFill>
                  <a:prstClr val="black"/>
                </a:solidFill>
                <a:latin typeface="Calibri"/>
                <a:sym typeface="Symbol"/>
              </a:rPr>
              <a:t>tT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/>
              </a:rPr>
              <a:t> p</a:t>
            </a:r>
            <a:r>
              <a:rPr lang="en-US" sz="2000" b="1" baseline="-25000" dirty="0">
                <a:solidFill>
                  <a:prstClr val="black"/>
                </a:solidFill>
                <a:latin typeface="Calibri"/>
                <a:sym typeface="Symbol"/>
              </a:rPr>
              <a:t>t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/>
              </a:rPr>
              <a:t>   </a:t>
            </a:r>
            <a:r>
              <a:rPr lang="en-US" sz="2000" b="1" baseline="-25000" dirty="0">
                <a:solidFill>
                  <a:prstClr val="black"/>
                </a:solidFill>
                <a:latin typeface="Calibri"/>
                <a:sym typeface="Symbol"/>
              </a:rPr>
              <a:t>tT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/>
              </a:rPr>
              <a:t> (1-p</a:t>
            </a:r>
            <a:r>
              <a:rPr lang="en-US" sz="2000" b="1" baseline="-25000" dirty="0">
                <a:solidFill>
                  <a:prstClr val="black"/>
                </a:solidFill>
                <a:latin typeface="Calibri"/>
                <a:sym typeface="Symbol"/>
              </a:rPr>
              <a:t>t</a:t>
            </a:r>
            <a:r>
              <a:rPr lang="en-US" sz="2000" b="1" dirty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70C0"/>
                </a:solidFill>
                <a:latin typeface="Calibri"/>
              </a:rPr>
              <a:t>Unbounded Differential Privacy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2667000"/>
            <a:ext cx="4343400" cy="13239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Bounded Mutually Independent  dist.: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MI distributions conditioned on all datasets have the same size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70C0"/>
                </a:solidFill>
                <a:latin typeface="Calibri"/>
              </a:rPr>
              <a:t>Bounded Differential Privacy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95600" y="2398713"/>
            <a:ext cx="762000" cy="420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334000" y="2398713"/>
            <a:ext cx="1066800" cy="26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5" name="TextBox 11"/>
          <p:cNvSpPr txBox="1">
            <a:spLocks noChangeArrowheads="1"/>
          </p:cNvSpPr>
          <p:nvPr/>
        </p:nvSpPr>
        <p:spPr bwMode="auto">
          <a:xfrm>
            <a:off x="304800" y="4257675"/>
            <a:ext cx="3960813" cy="132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MI distributions where each p</a:t>
            </a:r>
            <a:r>
              <a:rPr lang="en-US" altLang="en-US" sz="2000" b="1" baseline="-25000">
                <a:solidFill>
                  <a:srgbClr val="000000"/>
                </a:solidFill>
              </a:rPr>
              <a:t>t</a:t>
            </a:r>
            <a:r>
              <a:rPr lang="en-US" altLang="en-US" sz="2000" b="1">
                <a:solidFill>
                  <a:srgbClr val="000000"/>
                </a:solidFill>
              </a:rPr>
              <a:t> is either 0 or </a:t>
            </a:r>
            <a:r>
              <a:rPr lang="en-US" altLang="en-US" sz="2000" b="1">
                <a:solidFill>
                  <a:srgbClr val="000000"/>
                </a:solidFill>
                <a:sym typeface="Symbol" panose="05050102010706020507" pitchFamily="18" charset="2"/>
              </a:rPr>
              <a:t></a:t>
            </a:r>
            <a:endParaRPr lang="en-US" altLang="en-US" sz="2000" b="1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0070C0"/>
                </a:solidFill>
              </a:rPr>
              <a:t>Differential Privacy Under Sampling</a:t>
            </a:r>
          </a:p>
        </p:txBody>
      </p:sp>
      <p:cxnSp>
        <p:nvCxnSpPr>
          <p:cNvPr id="14" name="Straight Arrow Connector 13"/>
          <p:cNvCxnSpPr>
            <a:endCxn id="6" idx="2"/>
          </p:cNvCxnSpPr>
          <p:nvPr/>
        </p:nvCxnSpPr>
        <p:spPr>
          <a:xfrm flipV="1">
            <a:off x="2362200" y="3835400"/>
            <a:ext cx="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7" name="TextBox 14"/>
          <p:cNvSpPr txBox="1">
            <a:spLocks noChangeArrowheads="1"/>
          </p:cNvSpPr>
          <p:nvPr/>
        </p:nvSpPr>
        <p:spPr bwMode="auto">
          <a:xfrm>
            <a:off x="4800600" y="4210050"/>
            <a:ext cx="4343400" cy="132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MI distributions where each p</a:t>
            </a:r>
            <a:r>
              <a:rPr lang="en-US" altLang="en-US" sz="2000" b="1" baseline="-25000">
                <a:solidFill>
                  <a:srgbClr val="000000"/>
                </a:solidFill>
              </a:rPr>
              <a:t>t</a:t>
            </a:r>
            <a:r>
              <a:rPr lang="en-US" altLang="en-US" sz="2000" b="1">
                <a:solidFill>
                  <a:srgbClr val="000000"/>
                </a:solidFill>
              </a:rPr>
              <a:t> is either 1 or </a:t>
            </a:r>
            <a:r>
              <a:rPr lang="en-US" altLang="en-US" sz="2000" b="1">
                <a:solidFill>
                  <a:srgbClr val="000000"/>
                </a:solidFill>
                <a:sym typeface="Symbol" panose="05050102010706020507" pitchFamily="18" charset="2"/>
              </a:rPr>
              <a:t>1/m, where m is number of t’s have probability 1</a:t>
            </a:r>
            <a:endParaRPr lang="en-US" altLang="en-US" sz="2000" b="1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0070C0"/>
                </a:solidFill>
              </a:rPr>
              <a:t>Differential Identifiability</a:t>
            </a:r>
          </a:p>
        </p:txBody>
      </p:sp>
      <p:sp>
        <p:nvSpPr>
          <p:cNvPr id="65548" name="TextBox 15"/>
          <p:cNvSpPr txBox="1">
            <a:spLocks noChangeArrowheads="1"/>
          </p:cNvSpPr>
          <p:nvPr/>
        </p:nvSpPr>
        <p:spPr bwMode="auto">
          <a:xfrm>
            <a:off x="1219200" y="5768975"/>
            <a:ext cx="4419600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MI distributions where each p</a:t>
            </a:r>
            <a:r>
              <a:rPr lang="en-US" altLang="en-US" sz="2000" b="1" baseline="-25000">
                <a:solidFill>
                  <a:srgbClr val="000000"/>
                </a:solidFill>
              </a:rPr>
              <a:t>t</a:t>
            </a:r>
            <a:r>
              <a:rPr lang="en-US" altLang="en-US" sz="2000" b="1">
                <a:solidFill>
                  <a:srgbClr val="000000"/>
                </a:solidFill>
              </a:rPr>
              <a:t> is 1/2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0070C0"/>
                </a:solidFill>
              </a:rPr>
              <a:t>New privacy notion </a:t>
            </a:r>
          </a:p>
        </p:txBody>
      </p:sp>
      <p:cxnSp>
        <p:nvCxnSpPr>
          <p:cNvPr id="18" name="Straight Arrow Connector 17"/>
          <p:cNvCxnSpPr>
            <a:stCxn id="65547" idx="0"/>
          </p:cNvCxnSpPr>
          <p:nvPr/>
        </p:nvCxnSpPr>
        <p:spPr>
          <a:xfrm flipV="1">
            <a:off x="6972300" y="3990975"/>
            <a:ext cx="0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265613" y="3835400"/>
            <a:ext cx="382587" cy="1933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Answering Marginal Queries: Problem Definition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Given a d-dimensional binary dataset D, and a positive integer k &lt; d, we want to differentially privately construct a synopsis of D, so that any k-way marginal table can be computed with reasonable accuracy</a:t>
            </a:r>
          </a:p>
          <a:p>
            <a:pPr lvl="1"/>
            <a:r>
              <a:rPr lang="en-US" altLang="en-US" smtClean="0"/>
              <a:t>Assume d is large, e.g., between 30 and 200</a:t>
            </a:r>
          </a:p>
          <a:p>
            <a:pPr lvl="1"/>
            <a:r>
              <a:rPr lang="en-US" altLang="en-US" smtClean="0"/>
              <a:t>And k is small, e.g., between 2 and 8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6AB79F8F-5D60-4227-AAAD-9C41FC495361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Pupperfish</a:t>
            </a:r>
            <a:r>
              <a:rPr lang="en-US" dirty="0" smtClean="0"/>
              <a:t> privacy [</a:t>
            </a:r>
            <a:r>
              <a:rPr lang="en-US" dirty="0" err="1" smtClean="0"/>
              <a:t>Kifer</a:t>
            </a:r>
            <a:r>
              <a:rPr lang="en-US" dirty="0" smtClean="0"/>
              <a:t> &amp; </a:t>
            </a:r>
            <a:r>
              <a:rPr lang="en-US" dirty="0" err="1" smtClean="0"/>
              <a:t>Machanavajjhala</a:t>
            </a:r>
            <a:r>
              <a:rPr lang="en-US" dirty="0" smtClean="0"/>
              <a:t> 2012]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Require specifying a set of potential secrets, set of discriminative pair of DBs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Generalizes DP to allow defining which pairs of DBs result in close output distribution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Coupled-world privacy [</a:t>
            </a:r>
            <a:r>
              <a:rPr lang="en-US" dirty="0" err="1" smtClean="0"/>
              <a:t>Bassily</a:t>
            </a:r>
            <a:r>
              <a:rPr lang="en-US" dirty="0" smtClean="0"/>
              <a:t> et al. 2013]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Require D and D</a:t>
            </a:r>
            <a:r>
              <a:rPr lang="en-US" baseline="-25000" dirty="0" smtClean="0"/>
              <a:t>_t</a:t>
            </a:r>
            <a:r>
              <a:rPr lang="en-US" dirty="0" smtClean="0"/>
              <a:t> result in close output distribution, where D is drawn from some distribution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D4FE428-B972-4ED9-8958-1836AB5ADABE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 have introduced membership privacy framework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Motivated by real-world privacy incidents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Captures what the society views as privacy violations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ym typeface="Symbol"/>
              </a:rPr>
              <a:t>Membership privacy framework </a:t>
            </a:r>
            <a:r>
              <a:rPr lang="en-US" dirty="0" smtClean="0">
                <a:sym typeface="Symbol"/>
              </a:rPr>
              <a:t>improves </a:t>
            </a:r>
            <a:r>
              <a:rPr lang="en-US" dirty="0">
                <a:sym typeface="Symbol"/>
              </a:rPr>
              <a:t>analyzing/understanding existing notions </a:t>
            </a:r>
            <a:endParaRPr lang="en-US" dirty="0" smtClean="0">
              <a:sym typeface="Symbo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ym typeface="Symbol"/>
              </a:rPr>
              <a:t>Membership privacy framework provides a principled way to define </a:t>
            </a:r>
            <a:r>
              <a:rPr lang="en-US" dirty="0">
                <a:sym typeface="Symbol"/>
              </a:rPr>
              <a:t>new </a:t>
            </a:r>
            <a:r>
              <a:rPr lang="en-US" dirty="0" smtClean="0">
                <a:sym typeface="Symbol"/>
              </a:rPr>
              <a:t>privacy notions for better privacy/utility tradeoff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030A0"/>
              </a:solidFill>
              <a:sym typeface="Symbo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24D578F-B225-4087-823F-E64FD2DE3176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893763" y="1946275"/>
          <a:ext cx="7535864" cy="285115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8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5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</a:t>
                      </a:r>
                      <a:endParaRPr lang="en-US" sz="1400" dirty="0"/>
                    </a:p>
                  </a:txBody>
                  <a:tcPr marL="64287" marR="64287" marT="32160" marB="32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Gender</a:t>
                      </a:r>
                      <a:endParaRPr lang="en-US" sz="2000" dirty="0"/>
                    </a:p>
                  </a:txBody>
                  <a:tcPr marL="64287" marR="64287" marT="32160" marB="32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87" marR="64287" marT="32160" marB="321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87" marR="64287" marT="32160" marB="32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Alice</a:t>
                      </a:r>
                      <a:endParaRPr lang="en-US" sz="2000" dirty="0"/>
                    </a:p>
                  </a:txBody>
                  <a:tcPr marL="64287" marR="64287" marT="32160" marB="32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Female</a:t>
                      </a:r>
                      <a:endParaRPr lang="en-US" sz="2000" dirty="0"/>
                    </a:p>
                  </a:txBody>
                  <a:tcPr marL="64287" marR="64287" marT="32160" marB="32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31</a:t>
                      </a:r>
                      <a:endParaRPr lang="en-US" sz="2000" dirty="0"/>
                    </a:p>
                  </a:txBody>
                  <a:tcPr marL="64287" marR="64287" marT="32160" marB="321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150k</a:t>
                      </a:r>
                      <a:endParaRPr lang="en-US" sz="2000" dirty="0"/>
                    </a:p>
                  </a:txBody>
                  <a:tcPr marL="64287" marR="64287" marT="32160" marB="32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7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Bob</a:t>
                      </a:r>
                      <a:endParaRPr lang="en-US" sz="2000" dirty="0"/>
                    </a:p>
                  </a:txBody>
                  <a:tcPr marL="64287" marR="64287" marT="32160" marB="32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Male</a:t>
                      </a:r>
                      <a:endParaRPr lang="en-US" sz="2000" dirty="0"/>
                    </a:p>
                  </a:txBody>
                  <a:tcPr marL="64287" marR="64287" marT="32160" marB="32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</a:t>
                      </a:r>
                      <a:endParaRPr lang="en-US" sz="2000" dirty="0"/>
                    </a:p>
                  </a:txBody>
                  <a:tcPr marL="64287" marR="64287" marT="32160" marB="321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100k</a:t>
                      </a:r>
                      <a:endParaRPr lang="en-US" sz="2000" dirty="0"/>
                    </a:p>
                  </a:txBody>
                  <a:tcPr marL="64287" marR="64287" marT="32160" marB="32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Carlos</a:t>
                      </a:r>
                      <a:endParaRPr lang="en-US" sz="2000" dirty="0"/>
                    </a:p>
                  </a:txBody>
                  <a:tcPr marL="64287" marR="64287" marT="32160" marB="32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Male</a:t>
                      </a:r>
                      <a:endParaRPr lang="en-US" sz="2000" dirty="0"/>
                    </a:p>
                  </a:txBody>
                  <a:tcPr marL="64287" marR="64287" marT="32160" marB="32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</a:t>
                      </a:r>
                      <a:endParaRPr lang="en-US" sz="2000" dirty="0"/>
                    </a:p>
                  </a:txBody>
                  <a:tcPr marL="64287" marR="64287" marT="32160" marB="321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110k</a:t>
                      </a:r>
                      <a:endParaRPr lang="en-US" sz="2000" dirty="0"/>
                    </a:p>
                  </a:txBody>
                  <a:tcPr marL="64287" marR="64287" marT="32160" marB="32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7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Dan</a:t>
                      </a:r>
                      <a:endParaRPr lang="en-US" sz="2000" dirty="0"/>
                    </a:p>
                  </a:txBody>
                  <a:tcPr marL="64287" marR="64287" marT="32160" marB="32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Male</a:t>
                      </a:r>
                      <a:endParaRPr lang="en-US" sz="2000" dirty="0"/>
                    </a:p>
                  </a:txBody>
                  <a:tcPr marL="64287" marR="64287" marT="32160" marB="32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</a:t>
                      </a:r>
                      <a:endParaRPr lang="en-US" sz="2000" dirty="0"/>
                    </a:p>
                  </a:txBody>
                  <a:tcPr marL="64287" marR="64287" marT="32160" marB="321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200k</a:t>
                      </a:r>
                      <a:endParaRPr lang="en-US" sz="2000" dirty="0"/>
                    </a:p>
                  </a:txBody>
                  <a:tcPr marL="64287" marR="64287" marT="32160" marB="32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7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Eve</a:t>
                      </a:r>
                      <a:endParaRPr lang="en-US" sz="2000" dirty="0"/>
                    </a:p>
                  </a:txBody>
                  <a:tcPr marL="64287" marR="64287" marT="32160" marB="32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Female</a:t>
                      </a:r>
                      <a:endParaRPr lang="en-US" sz="2000" dirty="0"/>
                    </a:p>
                  </a:txBody>
                  <a:tcPr marL="64287" marR="64287" marT="32160" marB="32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</a:t>
                      </a:r>
                      <a:endParaRPr lang="en-US" sz="2000" dirty="0"/>
                    </a:p>
                  </a:txBody>
                  <a:tcPr marL="64287" marR="64287" marT="32160" marB="321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50k</a:t>
                      </a:r>
                      <a:endParaRPr lang="en-US" sz="2000" dirty="0"/>
                    </a:p>
                  </a:txBody>
                  <a:tcPr marL="64287" marR="64287" marT="32160" marB="32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7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Frank</a:t>
                      </a:r>
                      <a:endParaRPr lang="en-US" sz="2000" dirty="0"/>
                    </a:p>
                  </a:txBody>
                  <a:tcPr marL="64287" marR="64287" marT="32160" marB="32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Male</a:t>
                      </a:r>
                      <a:endParaRPr lang="en-US" sz="2000" dirty="0"/>
                    </a:p>
                  </a:txBody>
                  <a:tcPr marL="64287" marR="64287" marT="32160" marB="32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 marL="64287" marR="64287" marT="32160" marB="321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40k</a:t>
                      </a:r>
                      <a:endParaRPr lang="en-US" sz="2000" dirty="0"/>
                    </a:p>
                  </a:txBody>
                  <a:tcPr marL="64287" marR="64287" marT="32160" marB="32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762" name="Title 1"/>
          <p:cNvSpPr>
            <a:spLocks noGrp="1"/>
          </p:cNvSpPr>
          <p:nvPr>
            <p:ph type="title"/>
          </p:nvPr>
        </p:nvSpPr>
        <p:spPr>
          <a:xfrm>
            <a:off x="893763" y="179388"/>
            <a:ext cx="7358062" cy="1714500"/>
          </a:xfrm>
        </p:spPr>
        <p:txBody>
          <a:bodyPr/>
          <a:lstStyle/>
          <a:p>
            <a:r>
              <a:rPr lang="en-US" altLang="zh-CN" smtClean="0">
                <a:ea typeface="SimSun" panose="02010600030101010101" pitchFamily="2" charset="-122"/>
              </a:rPr>
              <a:t>Relational Table</a:t>
            </a:r>
            <a:endParaRPr lang="en-US" altLang="en-US" smtClean="0"/>
          </a:p>
        </p:txBody>
      </p:sp>
      <p:sp>
        <p:nvSpPr>
          <p:cNvPr id="307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346A23CF-B431-478D-BF33-7D5F319729CE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Contingency Table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93763" y="1946275"/>
          <a:ext cx="7535864" cy="416242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8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06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Gender </a:t>
                      </a:r>
                    </a:p>
                    <a:p>
                      <a:pPr algn="ctr"/>
                      <a:r>
                        <a:rPr lang="en-US" sz="1400" dirty="0" smtClean="0"/>
                        <a:t>Male</a:t>
                      </a:r>
                      <a:r>
                        <a:rPr lang="en-US" sz="1400" baseline="0" dirty="0" smtClean="0"/>
                        <a:t>: 1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Female: 0</a:t>
                      </a:r>
                      <a:endParaRPr lang="en-US" sz="14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Age</a:t>
                      </a:r>
                    </a:p>
                    <a:p>
                      <a:pPr algn="ctr"/>
                      <a:r>
                        <a:rPr lang="en-US" sz="1400" dirty="0" smtClean="0"/>
                        <a:t>Larger than 25</a:t>
                      </a:r>
                      <a:r>
                        <a:rPr lang="en-US" sz="1400" baseline="0" dirty="0" smtClean="0"/>
                        <a:t>: 1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Otherwise : 0</a:t>
                      </a:r>
                      <a:endParaRPr lang="en-US" sz="14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Income</a:t>
                      </a:r>
                    </a:p>
                    <a:p>
                      <a:pPr algn="ctr"/>
                      <a:r>
                        <a:rPr lang="en-US" sz="1400" dirty="0" smtClean="0"/>
                        <a:t>More than 100k</a:t>
                      </a:r>
                      <a:r>
                        <a:rPr lang="en-US" altLang="zh-CN" sz="1400" dirty="0" smtClean="0"/>
                        <a:t>: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1</a:t>
                      </a:r>
                    </a:p>
                    <a:p>
                      <a:pPr algn="ctr"/>
                      <a:r>
                        <a:rPr lang="en-US" sz="1400" dirty="0" smtClean="0"/>
                        <a:t>Otherwise</a:t>
                      </a:r>
                      <a:r>
                        <a:rPr lang="en-US" altLang="zh-CN" sz="1400" dirty="0" smtClean="0"/>
                        <a:t>: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0</a:t>
                      </a:r>
                      <a:endParaRPr lang="en-US" sz="1400" dirty="0"/>
                    </a:p>
                  </a:txBody>
                  <a:tcPr marL="64287" marR="64287" marT="32156" marB="32156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800" dirty="0" smtClean="0"/>
                        <a:t>Count</a:t>
                      </a:r>
                      <a:endParaRPr lang="en-US" sz="2800" dirty="0"/>
                    </a:p>
                  </a:txBody>
                  <a:tcPr marL="64287" marR="64287" marT="32156" marB="3215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7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7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7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7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7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64287" marR="64287" marT="32156" marB="3215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7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287" marR="64287" marT="32156" marB="32156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64287" marR="64287" marT="32156" marB="3215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05167CE0-1885-447F-AC16-8B49128700E6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92113" y="2249488"/>
          <a:ext cx="3805236" cy="364489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5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6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</a:t>
                      </a:r>
                      <a:endParaRPr lang="en-US" sz="14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Age</a:t>
                      </a:r>
                      <a:endParaRPr lang="en-US" sz="14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Inc</a:t>
                      </a:r>
                      <a:endParaRPr lang="en-US" sz="1400" dirty="0"/>
                    </a:p>
                  </a:txBody>
                  <a:tcPr marL="64314" marR="64314" marT="32161" marB="3216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/>
                        <a:t>Cnt</a:t>
                      </a:r>
                      <a:endParaRPr lang="en-US" sz="2300" dirty="0"/>
                    </a:p>
                  </a:txBody>
                  <a:tcPr marL="64314" marR="64314" marT="32161" marB="3216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64314" marR="64314" marT="32161" marB="3216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en-US" sz="2000" dirty="0"/>
                    </a:p>
                  </a:txBody>
                  <a:tcPr marL="64314" marR="64314" marT="32161" marB="3216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64314" marR="64314" marT="32161" marB="3216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2820" name="Title 1"/>
          <p:cNvSpPr>
            <a:spLocks noGrp="1"/>
          </p:cNvSpPr>
          <p:nvPr>
            <p:ph type="title"/>
          </p:nvPr>
        </p:nvSpPr>
        <p:spPr>
          <a:xfrm>
            <a:off x="685800" y="179388"/>
            <a:ext cx="7358063" cy="1714500"/>
          </a:xfrm>
        </p:spPr>
        <p:txBody>
          <a:bodyPr/>
          <a:lstStyle/>
          <a:p>
            <a:r>
              <a:rPr lang="en-US" altLang="en-US" smtClean="0"/>
              <a:t>From Contingency Table to Marginal Tables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80138" y="1660525"/>
          <a:ext cx="2565399" cy="1876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5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Gen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Age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Cnt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a:txBody>
                  <a:tcPr marL="64284" marR="64284" marT="32167" marB="321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00813" y="4768850"/>
          <a:ext cx="1711324" cy="11255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17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Gen</a:t>
                      </a:r>
                      <a:endParaRPr lang="en-US" sz="1700" dirty="0"/>
                    </a:p>
                  </a:txBody>
                  <a:tcPr marL="64324" marR="64324" marT="32158" marB="321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Cnt</a:t>
                      </a:r>
                      <a:endParaRPr lang="en-US" sz="1700" dirty="0"/>
                    </a:p>
                  </a:txBody>
                  <a:tcPr marL="64324" marR="64324" marT="32158" marB="321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</a:t>
                      </a:r>
                      <a:endParaRPr lang="en-US" sz="1700" dirty="0"/>
                    </a:p>
                  </a:txBody>
                  <a:tcPr marL="64324" marR="64324" marT="32158" marB="321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 marL="64324" marR="64324" marT="32158" marB="321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 marL="64324" marR="64324" marT="32158" marB="321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a:txBody>
                  <a:tcPr marL="64324" marR="64324" marT="32158" marB="321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2861" name="Straight Arrow Connector 13"/>
          <p:cNvCxnSpPr>
            <a:cxnSpLocks noChangeShapeType="1"/>
          </p:cNvCxnSpPr>
          <p:nvPr/>
        </p:nvCxnSpPr>
        <p:spPr bwMode="auto">
          <a:xfrm flipV="1">
            <a:off x="4197350" y="2249488"/>
            <a:ext cx="1928813" cy="5905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2" name="Straight Arrow Connector 16"/>
          <p:cNvCxnSpPr>
            <a:cxnSpLocks noChangeShapeType="1"/>
          </p:cNvCxnSpPr>
          <p:nvPr/>
        </p:nvCxnSpPr>
        <p:spPr bwMode="auto">
          <a:xfrm flipV="1">
            <a:off x="4197350" y="2303463"/>
            <a:ext cx="1928813" cy="965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3" name="Straight Arrow Connector 18"/>
          <p:cNvCxnSpPr>
            <a:cxnSpLocks noChangeShapeType="1"/>
          </p:cNvCxnSpPr>
          <p:nvPr/>
        </p:nvCxnSpPr>
        <p:spPr bwMode="auto">
          <a:xfrm flipV="1">
            <a:off x="4249738" y="2678113"/>
            <a:ext cx="1876425" cy="10191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4" name="Straight Arrow Connector 19"/>
          <p:cNvCxnSpPr>
            <a:cxnSpLocks noChangeShapeType="1"/>
          </p:cNvCxnSpPr>
          <p:nvPr/>
        </p:nvCxnSpPr>
        <p:spPr bwMode="auto">
          <a:xfrm flipV="1">
            <a:off x="4249738" y="2678113"/>
            <a:ext cx="1930400" cy="1447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5" name="Straight Arrow Connector 23"/>
          <p:cNvCxnSpPr>
            <a:cxnSpLocks noChangeShapeType="1"/>
          </p:cNvCxnSpPr>
          <p:nvPr/>
        </p:nvCxnSpPr>
        <p:spPr bwMode="auto">
          <a:xfrm flipV="1">
            <a:off x="4197350" y="3000375"/>
            <a:ext cx="1928813" cy="14462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6" name="Straight Arrow Connector 24"/>
          <p:cNvCxnSpPr>
            <a:cxnSpLocks noChangeShapeType="1"/>
          </p:cNvCxnSpPr>
          <p:nvPr/>
        </p:nvCxnSpPr>
        <p:spPr bwMode="auto">
          <a:xfrm flipV="1">
            <a:off x="4197350" y="3054350"/>
            <a:ext cx="1928813" cy="18208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7" name="Straight Arrow Connector 27"/>
          <p:cNvCxnSpPr>
            <a:cxnSpLocks noChangeShapeType="1"/>
          </p:cNvCxnSpPr>
          <p:nvPr/>
        </p:nvCxnSpPr>
        <p:spPr bwMode="auto">
          <a:xfrm flipV="1">
            <a:off x="4197350" y="3429000"/>
            <a:ext cx="1928813" cy="18208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8" name="Straight Arrow Connector 28"/>
          <p:cNvCxnSpPr>
            <a:cxnSpLocks noChangeShapeType="1"/>
          </p:cNvCxnSpPr>
          <p:nvPr/>
        </p:nvCxnSpPr>
        <p:spPr bwMode="auto">
          <a:xfrm flipV="1">
            <a:off x="4197350" y="3375025"/>
            <a:ext cx="1982788" cy="23034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9" name="Straight Arrow Connector 31"/>
          <p:cNvCxnSpPr>
            <a:cxnSpLocks noChangeShapeType="1"/>
          </p:cNvCxnSpPr>
          <p:nvPr/>
        </p:nvCxnSpPr>
        <p:spPr bwMode="auto">
          <a:xfrm>
            <a:off x="4197350" y="2840038"/>
            <a:ext cx="2249488" cy="2409825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0" name="Straight Arrow Connector 32"/>
          <p:cNvCxnSpPr>
            <a:cxnSpLocks noChangeShapeType="1"/>
          </p:cNvCxnSpPr>
          <p:nvPr/>
        </p:nvCxnSpPr>
        <p:spPr bwMode="auto">
          <a:xfrm>
            <a:off x="4197350" y="3268663"/>
            <a:ext cx="2195513" cy="198120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1" name="Straight Arrow Connector 37"/>
          <p:cNvCxnSpPr>
            <a:cxnSpLocks noChangeShapeType="1"/>
          </p:cNvCxnSpPr>
          <p:nvPr/>
        </p:nvCxnSpPr>
        <p:spPr bwMode="auto">
          <a:xfrm>
            <a:off x="4249738" y="4152900"/>
            <a:ext cx="2251075" cy="1177925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2" name="Straight Arrow Connector 38"/>
          <p:cNvCxnSpPr>
            <a:cxnSpLocks noChangeShapeType="1"/>
          </p:cNvCxnSpPr>
          <p:nvPr/>
        </p:nvCxnSpPr>
        <p:spPr bwMode="auto">
          <a:xfrm>
            <a:off x="4197350" y="3697288"/>
            <a:ext cx="2303463" cy="1633537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3" name="Straight Arrow Connector 42"/>
          <p:cNvCxnSpPr>
            <a:cxnSpLocks noChangeShapeType="1"/>
          </p:cNvCxnSpPr>
          <p:nvPr/>
        </p:nvCxnSpPr>
        <p:spPr bwMode="auto">
          <a:xfrm>
            <a:off x="4197350" y="4473575"/>
            <a:ext cx="2249488" cy="1204913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4" name="Straight Arrow Connector 43"/>
          <p:cNvCxnSpPr>
            <a:cxnSpLocks noChangeShapeType="1"/>
          </p:cNvCxnSpPr>
          <p:nvPr/>
        </p:nvCxnSpPr>
        <p:spPr bwMode="auto">
          <a:xfrm>
            <a:off x="4197350" y="4902200"/>
            <a:ext cx="2303463" cy="830263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5" name="Straight Arrow Connector 44"/>
          <p:cNvCxnSpPr>
            <a:cxnSpLocks noChangeShapeType="1"/>
          </p:cNvCxnSpPr>
          <p:nvPr/>
        </p:nvCxnSpPr>
        <p:spPr bwMode="auto">
          <a:xfrm flipV="1">
            <a:off x="4249738" y="5732463"/>
            <a:ext cx="2197100" cy="53975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6" name="Straight Arrow Connector 45"/>
          <p:cNvCxnSpPr>
            <a:cxnSpLocks noChangeShapeType="1"/>
          </p:cNvCxnSpPr>
          <p:nvPr/>
        </p:nvCxnSpPr>
        <p:spPr bwMode="auto">
          <a:xfrm>
            <a:off x="4197350" y="5330825"/>
            <a:ext cx="2303463" cy="401638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2BEDB2B9-9918-4912-BCAF-6336CC190E2B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Utility Metrics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893763" y="1828800"/>
            <a:ext cx="7358062" cy="4017963"/>
          </a:xfrm>
        </p:spPr>
        <p:txBody>
          <a:bodyPr/>
          <a:lstStyle/>
          <a:p>
            <a:r>
              <a:rPr lang="en-US" altLang="en-US" smtClean="0"/>
              <a:t>Utility: the generated k-way marginal should be close to the true values</a:t>
            </a:r>
          </a:p>
          <a:p>
            <a:pPr lvl="1"/>
            <a:r>
              <a:rPr lang="en-US" altLang="en-US" smtClean="0"/>
              <a:t>Sum of Squared Errors (SSE)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Jensen-Shannon divergence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33796" name="Picture 7" descr="Screen Shot 2014-04-28 at 8.2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660900"/>
            <a:ext cx="39195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Screen Shot 2014-04-28 at 8.23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4714875"/>
            <a:ext cx="14097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 descr="Screen Shot 2014-04-28 at 8.23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5518150"/>
            <a:ext cx="5794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4E0C3FEE-B088-47C6-9808-EC70326B1E95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method and  Flat method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5801" y="1768078"/>
            <a:ext cx="7924800" cy="4556522"/>
          </a:xfrm>
          <a:blipFill rotWithShape="1">
            <a:blip r:embed="rId3"/>
            <a:stretch>
              <a:fillRect l="-1231" t="-2941" r="-1615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8FCD5960-3128-4452-98F1-AFF3B7B31B06}" type="slidenum">
              <a:rPr lang="en-US" altLang="en-US" sz="1400">
                <a:solidFill>
                  <a:srgbClr val="254C9C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solidFill>
                <a:srgbClr val="254C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HD:Users:crisn:Desktop:Microsoft Office X:Templates:Presentations:Designs:Balloons</Template>
  <TotalTime>13741</TotalTime>
  <Words>2640</Words>
  <Application>Microsoft Office PowerPoint</Application>
  <PresentationFormat>On-screen Show (4:3)</PresentationFormat>
  <Paragraphs>432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Times New Roman</vt:lpstr>
      <vt:lpstr>Arial</vt:lpstr>
      <vt:lpstr>Times</vt:lpstr>
      <vt:lpstr>Calibri</vt:lpstr>
      <vt:lpstr>SimSun</vt:lpstr>
      <vt:lpstr>Gill Sans</vt:lpstr>
      <vt:lpstr>Symbol</vt:lpstr>
      <vt:lpstr>Dad`s Tie</vt:lpstr>
      <vt:lpstr>Office Theme</vt:lpstr>
      <vt:lpstr>Data Security and Privacy</vt:lpstr>
      <vt:lpstr>What About High-Dimensional Data?</vt:lpstr>
      <vt:lpstr>Outline</vt:lpstr>
      <vt:lpstr>Answering Marginal Queries: Problem Definition</vt:lpstr>
      <vt:lpstr>Relational Table</vt:lpstr>
      <vt:lpstr>Contingency Table</vt:lpstr>
      <vt:lpstr>From Contingency Table to Marginal Tables</vt:lpstr>
      <vt:lpstr>Utility Metrics</vt:lpstr>
      <vt:lpstr>Direct method and  Flat method</vt:lpstr>
      <vt:lpstr>A Middle Ground</vt:lpstr>
      <vt:lpstr>PriView: The Steps</vt:lpstr>
      <vt:lpstr>Step 1: Choosing the set of view coordinates</vt:lpstr>
      <vt:lpstr>Step 1: Choose the parameters</vt:lpstr>
      <vt:lpstr>Step 2: Generate Noisy Views</vt:lpstr>
      <vt:lpstr>Step 3: Consistency Step</vt:lpstr>
      <vt:lpstr>Step 3: Non-negativity and Consistency</vt:lpstr>
      <vt:lpstr>Step 4: Compute k-way Marginals</vt:lpstr>
      <vt:lpstr>Experiment Datasets</vt:lpstr>
      <vt:lpstr>Other Methods</vt:lpstr>
      <vt:lpstr>Experimental Result: d=9</vt:lpstr>
      <vt:lpstr>Experimental Result: d=45</vt:lpstr>
      <vt:lpstr>Fourier Method</vt:lpstr>
      <vt:lpstr>Limitations of the Fourier Method</vt:lpstr>
      <vt:lpstr>Learning Based Method</vt:lpstr>
      <vt:lpstr>Limitation of Learning-Based Methods</vt:lpstr>
      <vt:lpstr>Multiplicative Update </vt:lpstr>
      <vt:lpstr>Limitations of PriView</vt:lpstr>
      <vt:lpstr>Membership Privacy:  A Unifying Framework For Privacy Definitions</vt:lpstr>
      <vt:lpstr>Two Versions of Differential Privacy</vt:lpstr>
      <vt:lpstr>Need for a General Privacy Framework</vt:lpstr>
      <vt:lpstr>Why Membership Privacy?</vt:lpstr>
      <vt:lpstr>Formalizing Membership Privacy</vt:lpstr>
      <vt:lpstr>Positive Membership Privacy</vt:lpstr>
      <vt:lpstr>Negative Membership Privacy</vt:lpstr>
      <vt:lpstr>Results from Membership Privacy</vt:lpstr>
      <vt:lpstr>Differential Privacy as Membership Privacy</vt:lpstr>
      <vt:lpstr>Differential Identifiability [Lee &amp; Clifton 2012] as Membership Privacy</vt:lpstr>
      <vt:lpstr>A New Privacy Notion</vt:lpstr>
      <vt:lpstr>Membership Privacy Notions We Considered</vt:lpstr>
      <vt:lpstr>Other Related Work</vt:lpstr>
      <vt:lpstr>Conclusions</vt:lpstr>
    </vt:vector>
  </TitlesOfParts>
  <Company>CNDS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Ninghui Li</dc:creator>
  <cp:lastModifiedBy>Li, Ninghui</cp:lastModifiedBy>
  <cp:revision>1287</cp:revision>
  <cp:lastPrinted>2003-08-26T19:30:50Z</cp:lastPrinted>
  <dcterms:created xsi:type="dcterms:W3CDTF">2003-06-16T20:07:26Z</dcterms:created>
  <dcterms:modified xsi:type="dcterms:W3CDTF">2022-03-29T14:21:13Z</dcterms:modified>
</cp:coreProperties>
</file>