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3"/>
  </p:notesMasterIdLst>
  <p:sldIdLst>
    <p:sldId id="528" r:id="rId3"/>
    <p:sldId id="267" r:id="rId4"/>
    <p:sldId id="520" r:id="rId5"/>
    <p:sldId id="514" r:id="rId6"/>
    <p:sldId id="513" r:id="rId7"/>
    <p:sldId id="318" r:id="rId8"/>
    <p:sldId id="328" r:id="rId9"/>
    <p:sldId id="287" r:id="rId10"/>
    <p:sldId id="286" r:id="rId11"/>
    <p:sldId id="398" r:id="rId12"/>
    <p:sldId id="402" r:id="rId13"/>
    <p:sldId id="393" r:id="rId14"/>
    <p:sldId id="404" r:id="rId15"/>
    <p:sldId id="289" r:id="rId16"/>
    <p:sldId id="290" r:id="rId17"/>
    <p:sldId id="274" r:id="rId18"/>
    <p:sldId id="383" r:id="rId19"/>
    <p:sldId id="297" r:id="rId20"/>
    <p:sldId id="292" r:id="rId21"/>
    <p:sldId id="375" r:id="rId22"/>
    <p:sldId id="275" r:id="rId23"/>
    <p:sldId id="396" r:id="rId24"/>
    <p:sldId id="299" r:id="rId25"/>
    <p:sldId id="529" r:id="rId26"/>
    <p:sldId id="530" r:id="rId27"/>
    <p:sldId id="531" r:id="rId28"/>
    <p:sldId id="554" r:id="rId29"/>
    <p:sldId id="285" r:id="rId30"/>
    <p:sldId id="381" r:id="rId31"/>
    <p:sldId id="429" r:id="rId32"/>
    <p:sldId id="326" r:id="rId33"/>
    <p:sldId id="521" r:id="rId34"/>
    <p:sldId id="354" r:id="rId35"/>
    <p:sldId id="522" r:id="rId36"/>
    <p:sldId id="288" r:id="rId37"/>
    <p:sldId id="355" r:id="rId38"/>
    <p:sldId id="356" r:id="rId39"/>
    <p:sldId id="357" r:id="rId40"/>
    <p:sldId id="523" r:id="rId41"/>
    <p:sldId id="524" r:id="rId42"/>
    <p:sldId id="525" r:id="rId43"/>
    <p:sldId id="526" r:id="rId44"/>
    <p:sldId id="327" r:id="rId45"/>
    <p:sldId id="261" r:id="rId46"/>
    <p:sldId id="374" r:id="rId47"/>
    <p:sldId id="262" r:id="rId48"/>
    <p:sldId id="263" r:id="rId49"/>
    <p:sldId id="264" r:id="rId50"/>
    <p:sldId id="314" r:id="rId51"/>
    <p:sldId id="273" r:id="rId52"/>
    <p:sldId id="527" r:id="rId53"/>
    <p:sldId id="555" r:id="rId54"/>
    <p:sldId id="536" r:id="rId55"/>
    <p:sldId id="537" r:id="rId56"/>
    <p:sldId id="538" r:id="rId57"/>
    <p:sldId id="539" r:id="rId58"/>
    <p:sldId id="540" r:id="rId59"/>
    <p:sldId id="541" r:id="rId60"/>
    <p:sldId id="542" r:id="rId61"/>
    <p:sldId id="543" r:id="rId62"/>
    <p:sldId id="544" r:id="rId63"/>
    <p:sldId id="545" r:id="rId64"/>
    <p:sldId id="546" r:id="rId65"/>
    <p:sldId id="547" r:id="rId66"/>
    <p:sldId id="548" r:id="rId67"/>
    <p:sldId id="549" r:id="rId68"/>
    <p:sldId id="550" r:id="rId69"/>
    <p:sldId id="551" r:id="rId70"/>
    <p:sldId id="552" r:id="rId71"/>
    <p:sldId id="553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34"/>
    <p:restoredTop sz="94643"/>
  </p:normalViewPr>
  <p:slideViewPr>
    <p:cSldViewPr snapToGrid="0">
      <p:cViewPr varScale="1">
        <p:scale>
          <a:sx n="103" d="100"/>
          <a:sy n="103" d="100"/>
        </p:scale>
        <p:origin x="7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</cx:f>
        <cx:lvl ptCount="4">
          <cx:pt idx="0">1</cx:pt>
          <cx:pt idx="1">2</cx:pt>
          <cx:pt idx="2">3</cx:pt>
          <cx:pt idx="3">4</cx:pt>
        </cx:lvl>
      </cx:strDim>
      <cx:numDim type="val">
        <cx:f>Sheet1!$B$2:$B$5</cx:f>
        <cx:lvl ptCount="4" formatCode="General">
          <cx:pt idx="0">0.5</cx:pt>
          <cx:pt idx="1">0.29999999999999999</cx:pt>
          <cx:pt idx="2">0.10000000000000001</cx:pt>
          <cx:pt idx="3">0.10000000000000001</cx:pt>
        </cx:lvl>
      </cx:numDim>
    </cx:data>
  </cx:chartData>
  <cx:chart>
    <cx:title pos="t" align="ctr" overlay="0">
      <cx:tx>
        <cx:txData>
          <cx:v>A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200" b="0" i="0" u="none" strike="noStrike" baseline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rPr>
            <a:t>A</a:t>
          </a:r>
        </a:p>
      </cx:txPr>
    </cx:title>
    <cx:plotArea>
      <cx:plotAreaRegion>
        <cx:series layoutId="clusteredColumn" uniqueId="{843A0694-DF0C-B74F-8E5F-E4F772A57CBA}" formatIdx="0">
          <cx:tx>
            <cx:txData>
              <cx:f>Sheet1!$B$1</cx:f>
              <cx:v>Series 1</cx:v>
            </cx:txData>
          </cx:tx>
          <cx:dataLabels pos="inEnd">
            <cx:visibility seriesName="0" categoryName="0" value="1"/>
          </cx:dataLabels>
          <cx:dataId val="0"/>
          <cx:layoutPr>
            <cx:aggregation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  <cx:clrMapOvr bg1="lt1" tx1="dk1" bg2="dk2" tx2="lt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</cx:f>
        <cx:lvl ptCount="4">
          <cx:pt idx="0">1</cx:pt>
          <cx:pt idx="1">2</cx:pt>
          <cx:pt idx="2">3</cx:pt>
          <cx:pt idx="3">4</cx:pt>
        </cx:lvl>
      </cx:strDim>
      <cx:numDim type="val">
        <cx:f>Sheet1!$B$2:$B$5</cx:f>
        <cx:lvl ptCount="4" formatCode="General">
          <cx:pt idx="0">0.40000000000000002</cx:pt>
          <cx:pt idx="1">0.40000000000000002</cx:pt>
          <cx:pt idx="2">0.10000000000000001</cx:pt>
          <cx:pt idx="3">0.10000000000000001</cx:pt>
        </cx:lvl>
      </cx:numDim>
    </cx:data>
  </cx:chartData>
  <cx:chart>
    <cx:title pos="t" align="ctr" overlay="0">
      <cx:tx>
        <cx:txData>
          <cx:v>B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/>
          </a:pPr>
          <a:r>
            <a:rPr lang="en-US" sz="1200" b="0" i="0" u="none" strike="noStrike" baseline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rPr>
            <a:t>B</a:t>
          </a:r>
        </a:p>
      </cx:txPr>
    </cx:title>
    <cx:plotArea>
      <cx:plotAreaRegion>
        <cx:series layoutId="clusteredColumn" uniqueId="{843A0694-DF0C-B74F-8E5F-E4F772A57CBA}" formatIdx="0">
          <cx:tx>
            <cx:txData>
              <cx:f>Sheet1!$B$1</cx:f>
              <cx:v>Series 1</cx:v>
            </cx:txData>
          </cx:tx>
          <cx:dataLabels pos="inEnd">
            <cx:visibility seriesName="0" categoryName="0" value="1"/>
          </cx:dataLabels>
          <cx:dataId val="0"/>
          <cx:layoutPr>
            <cx:aggregation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  <cx:clrMapOvr bg1="lt1" tx1="dk1" bg2="dk2" tx2="lt2" accent1="accent1" accent2="accent2" accent3="accent3" accent4="accent4" accent5="accent5" accent6="accent6" hlink="hlink" folHlink="folHlink"/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</cx:f>
        <cx:lvl ptCount="4">
          <cx:pt idx="0">1</cx:pt>
          <cx:pt idx="1">2</cx:pt>
          <cx:pt idx="2">3</cx:pt>
          <cx:pt idx="3">4</cx:pt>
        </cx:lvl>
      </cx:strDim>
      <cx:numDim type="val">
        <cx:f>Sheet1!$B$2:$B$5</cx:f>
        <cx:lvl ptCount="4" formatCode="General">
          <cx:pt idx="0">0.40000000000000002</cx:pt>
          <cx:pt idx="1">0.29999999999999999</cx:pt>
          <cx:pt idx="2">0.10000000000000001</cx:pt>
          <cx:pt idx="3">0.20000000000000001</cx:pt>
        </cx:lvl>
      </cx:numDim>
    </cx:data>
  </cx:chartData>
  <cx:chart>
    <cx:title pos="t" align="ctr" overlay="0">
      <cx:tx>
        <cx:txData>
          <cx:v>C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/>
          </a:pPr>
          <a:r>
            <a:rPr lang="en-US" sz="1200" b="0" i="0" u="none" strike="noStrike" baseline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rPr>
            <a:t>C</a:t>
          </a:r>
        </a:p>
      </cx:txPr>
    </cx:title>
    <cx:plotArea>
      <cx:plotAreaRegion>
        <cx:series layoutId="clusteredColumn" uniqueId="{843A0694-DF0C-B74F-8E5F-E4F772A57CBA}" formatIdx="0">
          <cx:tx>
            <cx:txData>
              <cx:f>Sheet1!$B$1</cx:f>
              <cx:v>Series 1</cx:v>
            </cx:txData>
          </cx:tx>
          <cx:dataLabels pos="inEnd">
            <cx:visibility seriesName="0" categoryName="0" value="1"/>
          </cx:dataLabels>
          <cx:dataId val="0"/>
          <cx:layoutPr>
            <cx:aggregation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  <cx:clrMapOvr bg1="lt1" tx1="dk1" bg2="dk2" tx2="lt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98648-CF76-4080-B159-AF00C7F59F9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A55DE-DF10-4F8C-9E2A-4F1991D1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Feel free to interrupt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A55DE-DF10-4F8C-9E2A-4F1991D1F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97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a simple hash function x=(</a:t>
            </a:r>
            <a:r>
              <a:rPr lang="en-US" dirty="0" err="1"/>
              <a:t>v+i</a:t>
            </a:r>
            <a:r>
              <a:rPr lang="en-US" dirty="0"/>
              <a:t>)%2, where </a:t>
            </a:r>
            <a:r>
              <a:rPr lang="en-US" dirty="0" err="1"/>
              <a:t>i</a:t>
            </a:r>
            <a:r>
              <a:rPr lang="en-US" baseline="0" dirty="0"/>
              <a:t> is the user 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95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61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51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11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mainly three styles, but there are many papers in the third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7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visualize the process of prefix extending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7361-4C07-490A-9C9A-C6C2D22DB63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17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4885-01EF-4D63-AC0E-145363C338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37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8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ans" dirty="0"/>
              <a:t>Use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full</a:t>
            </a:r>
            <a:r>
              <a:rPr lang="zh-Hans" altLang="en-US" dirty="0"/>
              <a:t> </a:t>
            </a:r>
            <a:r>
              <a:rPr lang="en-US" altLang="zh-Hans" dirty="0"/>
              <a:t>sentence?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4885-01EF-4D63-AC0E-145363C338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75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ans" dirty="0"/>
              <a:t>Their</a:t>
            </a:r>
            <a:r>
              <a:rPr lang="zh-Hans" altLang="en-US" dirty="0"/>
              <a:t> </a:t>
            </a:r>
            <a:r>
              <a:rPr lang="en-US" altLang="zh-Hans" dirty="0"/>
              <a:t>limitations,</a:t>
            </a:r>
            <a:r>
              <a:rPr lang="zh-Hans" altLang="en-US" dirty="0"/>
              <a:t> </a:t>
            </a:r>
            <a:r>
              <a:rPr lang="en-US" altLang="zh-Hans" dirty="0"/>
              <a:t>our</a:t>
            </a:r>
            <a:r>
              <a:rPr lang="zh-Hans" altLang="en-US" dirty="0"/>
              <a:t> </a:t>
            </a:r>
            <a:r>
              <a:rPr lang="en-US" altLang="zh-Hans" dirty="0"/>
              <a:t>key</a:t>
            </a:r>
            <a:r>
              <a:rPr lang="zh-Hans" altLang="en-US" dirty="0"/>
              <a:t> </a:t>
            </a:r>
            <a:r>
              <a:rPr lang="en-US" altLang="zh-Hans" dirty="0"/>
              <a:t>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4885-01EF-4D63-AC0E-145363C338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4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5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</a:t>
            </a:r>
            <a:r>
              <a:rPr lang="zh-Hans" altLang="en-US" dirty="0"/>
              <a:t> </a:t>
            </a:r>
            <a:r>
              <a:rPr lang="en-US" altLang="zh-Hans" dirty="0"/>
              <a:t>estimation,</a:t>
            </a:r>
            <a:r>
              <a:rPr lang="zh-Hans" altLang="en-US" dirty="0"/>
              <a:t> </a:t>
            </a:r>
            <a:r>
              <a:rPr lang="en-US" altLang="zh-Hans" dirty="0"/>
              <a:t>we</a:t>
            </a:r>
            <a:r>
              <a:rPr lang="zh-Hans" altLang="en-US" dirty="0"/>
              <a:t> </a:t>
            </a:r>
            <a:r>
              <a:rPr lang="en-US" altLang="zh-Hans" dirty="0"/>
              <a:t>are</a:t>
            </a:r>
            <a:r>
              <a:rPr lang="zh-Hans" altLang="en-US" dirty="0"/>
              <a:t> </a:t>
            </a:r>
            <a:r>
              <a:rPr lang="en-US" altLang="zh-Hans" dirty="0"/>
              <a:t>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7361-4C07-490A-9C9A-C6C2D22DB63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41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7361-4C07-490A-9C9A-C6C2D22DB63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4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4885-01EF-4D63-AC0E-145363C338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05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now assume D=[-1,+1]. We will go to the more complex setting later.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95220B-0D26-4134-AF55-B2FC4692EF1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920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Basically the same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95220B-0D26-4134-AF55-B2FC4692EF1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327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Suppose there 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values,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Suppose there are </a:t>
                </a:r>
                <a:r>
                  <a:rPr lang="en-US" i="0">
                    <a:latin typeface="Cambria Math" panose="02040503050406030204" pitchFamily="18" charset="0"/>
                  </a:rPr>
                  <a:t>𝑑=2</a:t>
                </a:r>
                <a:r>
                  <a:rPr lang="en-US" dirty="0"/>
                  <a:t> values, </a:t>
                </a:r>
                <a:r>
                  <a:rPr lang="en-US" i="0">
                    <a:latin typeface="Cambria Math" panose="02040503050406030204" pitchFamily="18" charset="0"/>
                  </a:rPr>
                  <a:t>𝑞=(1−𝑝)/(𝑑−1)=1−𝑝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95220B-0D26-4134-AF55-B2FC4692EF1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895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3CB28C-0FA7-474A-A639-9DBDEACD0F7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546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6fdacdee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6fdacdee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772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6fdacdee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6fdacdee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81298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6fdacdee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6fdacdee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992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encode is</a:t>
            </a:r>
            <a:r>
              <a:rPr lang="en-US" baseline="0" dirty="0"/>
              <a:t> mainly used for presenting the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5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6fdacdee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6fdacdee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576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6fdacdee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6fdacdee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761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6fdacdee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6fdacdee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094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6fdacde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6fdacde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596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6fdacde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6fdacde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823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6fdacde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6fdacde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2571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6fdacde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6fdacde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864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6fdacde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6fdacde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7464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definition of LDP is not new.</a:t>
            </a:r>
          </a:p>
          <a:p>
            <a:r>
              <a:rPr lang="en-US" dirty="0"/>
              <a:t>Comes from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variance, but one can also use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CB28C-0FA7-474A-A639-9DBDEACD0F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4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Suppose there 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values,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Suppose there are </a:t>
                </a:r>
                <a:r>
                  <a:rPr lang="en-US" i="0">
                    <a:latin typeface="Cambria Math" panose="02040503050406030204" pitchFamily="18" charset="0"/>
                  </a:rPr>
                  <a:t>𝑑=2</a:t>
                </a:r>
                <a:r>
                  <a:rPr lang="en-US" dirty="0"/>
                  <a:t> values, </a:t>
                </a:r>
                <a:r>
                  <a:rPr lang="en-US" i="0">
                    <a:latin typeface="Cambria Math" panose="02040503050406030204" pitchFamily="18" charset="0"/>
                  </a:rPr>
                  <a:t>𝑞=(1−𝑝)/(𝑑−1)=1−𝑝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1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Accuracy is defined as relative error, or variance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g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is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number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of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groups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smtClean="0">
                    <a:latin typeface="Cambria Math" panose="02040503050406030204" pitchFamily="18" charset="0"/>
                  </a:rPr>
                  <a:t>〖</a:t>
                </a:r>
                <a:r>
                  <a:rPr lang="en-US" i="0">
                    <a:latin typeface="Cambria Math" panose="02040503050406030204" pitchFamily="18" charset="0"/>
                  </a:rPr>
                  <a:t>𝐸[𝐼</a:t>
                </a:r>
                <a:r>
                  <a:rPr lang="en-US" i="0" smtClean="0">
                    <a:latin typeface="Cambria Math" panose="02040503050406030204" pitchFamily="18" charset="0"/>
                  </a:rPr>
                  <a:t>〗_</a:t>
                </a:r>
                <a:r>
                  <a:rPr lang="en-US" i="0">
                    <a:latin typeface="Cambria Math" panose="02040503050406030204" pitchFamily="18" charset="0"/>
                  </a:rPr>
                  <a:t>𝑣</a:t>
                </a:r>
                <a:r>
                  <a:rPr lang="en-US" dirty="0" smtClean="0"/>
                  <a:t>] is the number of users whose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7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5A49-6C9C-420B-9C52-8132CB038D2C}" type="datetime1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8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AC53-BF2D-4782-B0F5-D8EBA455FC2F}" type="datetime1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9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B0265-C17D-4E49-868F-FBA56AC91923}" type="datetime1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6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9338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316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4043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0468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127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9703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805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170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E02E-C33E-424A-8BA8-468E6114DA89}" type="datetime1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86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7191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4606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9631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E02E-C33E-424A-8BA8-468E6114DA89}" type="datetime1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7063-75D4-43BB-AD72-EBF7C0DA3721}" type="datetime1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6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D9B5-BF44-4044-8B7F-86089A16BF3E}" type="datetime1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ACC8-18B5-46DB-9514-919477E722F8}" type="datetime1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7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8987-4269-4092-8695-24A9B0E9F7FF}" type="datetime1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DCF9-38A7-400A-AB72-095894AAAE3D}" type="datetime1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5B58-3D6C-400A-BED0-AA2303F81565}" type="datetime1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3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E8C9-35E3-44F4-BC5A-BDB29552EC79}" type="datetime1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2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77904-6E56-4947-BB62-62B73753298C}" type="datetime1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1E414-2704-43D1-9866-5E6F94795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6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118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6674" TargetMode="External"/><Relationship Id="rId2" Type="http://schemas.openxmlformats.org/officeDocument/2006/relationships/hyperlink" Target="https://www.usenix.org/conference/usenixsecurity17/technical-sessions/presentation/wang-tianha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eeexplore.ieee.org/document/841860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8" Type="http://schemas.openxmlformats.org/officeDocument/2006/relationships/image" Target="../media/image261.png"/><Relationship Id="rId26" Type="http://schemas.openxmlformats.org/officeDocument/2006/relationships/image" Target="../media/image34.png"/><Relationship Id="rId3" Type="http://schemas.openxmlformats.org/officeDocument/2006/relationships/image" Target="../media/image6.png"/><Relationship Id="rId21" Type="http://schemas.openxmlformats.org/officeDocument/2006/relationships/image" Target="../media/image290.png"/><Relationship Id="rId34" Type="http://schemas.openxmlformats.org/officeDocument/2006/relationships/image" Target="../media/image201.png"/><Relationship Id="rId7" Type="http://schemas.openxmlformats.org/officeDocument/2006/relationships/image" Target="../media/image10.png"/><Relationship Id="rId12" Type="http://schemas.openxmlformats.org/officeDocument/2006/relationships/image" Target="../media/image180.png"/><Relationship Id="rId17" Type="http://schemas.openxmlformats.org/officeDocument/2006/relationships/image" Target="../media/image250.png"/><Relationship Id="rId25" Type="http://schemas.openxmlformats.org/officeDocument/2006/relationships/image" Target="../media/image33.png"/><Relationship Id="rId3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0.png"/><Relationship Id="rId20" Type="http://schemas.openxmlformats.org/officeDocument/2006/relationships/image" Target="../media/image280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0.png"/><Relationship Id="rId24" Type="http://schemas.openxmlformats.org/officeDocument/2006/relationships/image" Target="../media/image32.png"/><Relationship Id="rId32" Type="http://schemas.openxmlformats.org/officeDocument/2006/relationships/image" Target="../media/image45.png"/><Relationship Id="rId5" Type="http://schemas.openxmlformats.org/officeDocument/2006/relationships/image" Target="../media/image8.png"/><Relationship Id="rId15" Type="http://schemas.openxmlformats.org/officeDocument/2006/relationships/image" Target="../media/image210.png"/><Relationship Id="rId23" Type="http://schemas.openxmlformats.org/officeDocument/2006/relationships/image" Target="../media/image31.png"/><Relationship Id="rId28" Type="http://schemas.openxmlformats.org/officeDocument/2006/relationships/image" Target="../media/image41.png"/><Relationship Id="rId10" Type="http://schemas.openxmlformats.org/officeDocument/2006/relationships/image" Target="../media/image160.png"/><Relationship Id="rId19" Type="http://schemas.openxmlformats.org/officeDocument/2006/relationships/image" Target="../media/image270.png"/><Relationship Id="rId31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150.png"/><Relationship Id="rId14" Type="http://schemas.openxmlformats.org/officeDocument/2006/relationships/image" Target="../media/image200.png"/><Relationship Id="rId22" Type="http://schemas.openxmlformats.org/officeDocument/2006/relationships/image" Target="../media/image300.png"/><Relationship Id="rId27" Type="http://schemas.openxmlformats.org/officeDocument/2006/relationships/image" Target="../media/image39.png"/><Relationship Id="rId30" Type="http://schemas.openxmlformats.org/officeDocument/2006/relationships/image" Target="../media/image43.png"/><Relationship Id="rId8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30.png"/><Relationship Id="rId4" Type="http://schemas.openxmlformats.org/officeDocument/2006/relationships/image" Target="../media/image181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55.png"/><Relationship Id="rId21" Type="http://schemas.openxmlformats.org/officeDocument/2006/relationships/image" Target="../media/image56.png"/><Relationship Id="rId34" Type="http://schemas.openxmlformats.org/officeDocument/2006/relationships/image" Target="../media/image660.png"/><Relationship Id="rId7" Type="http://schemas.openxmlformats.org/officeDocument/2006/relationships/image" Target="../media/image10.png"/><Relationship Id="rId12" Type="http://schemas.openxmlformats.org/officeDocument/2006/relationships/image" Target="../media/image180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46.png"/><Relationship Id="rId38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20" Type="http://schemas.openxmlformats.org/officeDocument/2006/relationships/image" Target="../media/image380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0.png"/><Relationship Id="rId24" Type="http://schemas.openxmlformats.org/officeDocument/2006/relationships/image" Target="../media/image59.png"/><Relationship Id="rId32" Type="http://schemas.openxmlformats.org/officeDocument/2006/relationships/image" Target="../media/image66.png"/><Relationship Id="rId37" Type="http://schemas.openxmlformats.org/officeDocument/2006/relationships/image" Target="../media/image69.png"/><Relationship Id="rId5" Type="http://schemas.openxmlformats.org/officeDocument/2006/relationships/image" Target="../media/image8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68.png"/><Relationship Id="rId10" Type="http://schemas.openxmlformats.org/officeDocument/2006/relationships/image" Target="../media/image160.png"/><Relationship Id="rId19" Type="http://schemas.openxmlformats.org/officeDocument/2006/relationships/image" Target="../media/image54.png"/><Relationship Id="rId31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150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43.png"/><Relationship Id="rId35" Type="http://schemas.openxmlformats.org/officeDocument/2006/relationships/image" Target="../media/image67.png"/><Relationship Id="rId8" Type="http://schemas.openxmlformats.org/officeDocument/2006/relationships/image" Target="../media/image30.png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17.pn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210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00.png"/><Relationship Id="rId7" Type="http://schemas.openxmlformats.org/officeDocument/2006/relationships/image" Target="../media/image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520.png"/><Relationship Id="rId4" Type="http://schemas.openxmlformats.org/officeDocument/2006/relationships/image" Target="../media/image5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00.png"/><Relationship Id="rId4" Type="http://schemas.openxmlformats.org/officeDocument/2006/relationships/image" Target="../media/image2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95.png"/><Relationship Id="rId4" Type="http://schemas.openxmlformats.org/officeDocument/2006/relationships/image" Target="../media/image31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5" Type="http://schemas.openxmlformats.org/officeDocument/2006/relationships/image" Target="../media/image17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14/relationships/chartEx" Target="../charts/chartEx3.xml"/><Relationship Id="rId3" Type="http://schemas.openxmlformats.org/officeDocument/2006/relationships/image" Target="../media/image100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microsoft.com/office/2014/relationships/chartEx" Target="../charts/chartEx2.xml"/><Relationship Id="rId5" Type="http://schemas.openxmlformats.org/officeDocument/2006/relationships/image" Target="../media/image114.png"/><Relationship Id="rId4" Type="http://schemas.microsoft.com/office/2014/relationships/chartEx" Target="../charts/chartEx1.xml"/><Relationship Id="rId9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2.em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55F6-D495-8444-B56F-9548A19D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 smtClean="0"/>
              <a:t>Local Differential Privacy (Part 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6584C-1D01-A148-9244-54FE3366B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Hans" dirty="0"/>
              <a:t>Definition</a:t>
            </a:r>
          </a:p>
          <a:p>
            <a:r>
              <a:rPr lang="en-US" altLang="zh-Hans" dirty="0"/>
              <a:t>Frequency</a:t>
            </a:r>
            <a:r>
              <a:rPr lang="zh-Hans" altLang="en-US" dirty="0"/>
              <a:t> </a:t>
            </a:r>
            <a:r>
              <a:rPr lang="en-US" altLang="zh-Hans" dirty="0" smtClean="0"/>
              <a:t>Oracle</a:t>
            </a:r>
          </a:p>
          <a:p>
            <a:pPr lvl="1"/>
            <a:r>
              <a:rPr lang="en-US" altLang="zh-Hans" dirty="0"/>
              <a:t>Tianhao Wang, Jeremiah Blocki, Ninghui Li, Somesh </a:t>
            </a:r>
            <a:r>
              <a:rPr lang="en-US" altLang="zh-Hans" dirty="0" smtClean="0"/>
              <a:t>Jha: </a:t>
            </a:r>
            <a:r>
              <a:rPr lang="en-US" altLang="zh-Hans" dirty="0" smtClean="0">
                <a:hlinkClick r:id="rId2"/>
              </a:rPr>
              <a:t>Locally </a:t>
            </a:r>
            <a:r>
              <a:rPr lang="en-US" altLang="zh-Hans" dirty="0">
                <a:hlinkClick r:id="rId2"/>
              </a:rPr>
              <a:t>Differentially Private Protocols for Frequency Estimation</a:t>
            </a:r>
            <a:r>
              <a:rPr lang="en-US" altLang="zh-Hans" dirty="0"/>
              <a:t>. USENIX Security Symposium </a:t>
            </a:r>
            <a:r>
              <a:rPr lang="en-US" altLang="zh-Hans" dirty="0" smtClean="0"/>
              <a:t>2017</a:t>
            </a:r>
          </a:p>
          <a:p>
            <a:r>
              <a:rPr lang="en-US" altLang="zh-Hans" dirty="0" smtClean="0"/>
              <a:t>Heavy</a:t>
            </a:r>
            <a:r>
              <a:rPr lang="zh-Hans" altLang="en-US" dirty="0" smtClean="0"/>
              <a:t> </a:t>
            </a:r>
            <a:r>
              <a:rPr lang="en-US" altLang="zh-Hans" dirty="0"/>
              <a:t>Hitter</a:t>
            </a:r>
            <a:r>
              <a:rPr lang="zh-Hans" altLang="en-US" dirty="0"/>
              <a:t> </a:t>
            </a:r>
            <a:r>
              <a:rPr lang="en-US" altLang="zh-Hans" dirty="0" smtClean="0"/>
              <a:t>Identification</a:t>
            </a:r>
          </a:p>
          <a:p>
            <a:pPr lvl="1"/>
            <a:r>
              <a:rPr lang="en-US" altLang="zh-Hans" dirty="0"/>
              <a:t>Tianhao Wang, Ninghui Li, Somesh </a:t>
            </a:r>
            <a:r>
              <a:rPr lang="en-US" altLang="zh-Hans" dirty="0" smtClean="0"/>
              <a:t>Jha: </a:t>
            </a:r>
            <a:r>
              <a:rPr lang="en-US" altLang="zh-Hans" dirty="0" smtClean="0">
                <a:hlinkClick r:id="rId3"/>
              </a:rPr>
              <a:t>Locally </a:t>
            </a:r>
            <a:r>
              <a:rPr lang="en-US" altLang="zh-Hans" dirty="0">
                <a:hlinkClick r:id="rId3"/>
              </a:rPr>
              <a:t>Differentially Private Heavy Hitter Identification</a:t>
            </a:r>
            <a:r>
              <a:rPr lang="en-US" altLang="zh-Hans" dirty="0"/>
              <a:t>. IEEE </a:t>
            </a:r>
            <a:r>
              <a:rPr lang="en-US" altLang="zh-Hans" dirty="0" smtClean="0"/>
              <a:t>TDSC </a:t>
            </a:r>
            <a:r>
              <a:rPr lang="en-US" altLang="zh-Hans" dirty="0"/>
              <a:t>(2021)</a:t>
            </a:r>
          </a:p>
          <a:p>
            <a:r>
              <a:rPr lang="en-US" altLang="zh-Hans" dirty="0"/>
              <a:t>Frequent</a:t>
            </a:r>
            <a:r>
              <a:rPr lang="zh-Hans" altLang="en-US" dirty="0"/>
              <a:t> </a:t>
            </a:r>
            <a:r>
              <a:rPr lang="en-US" altLang="zh-Hans" dirty="0" err="1"/>
              <a:t>Itemset</a:t>
            </a:r>
            <a:r>
              <a:rPr lang="zh-Hans" altLang="en-US" dirty="0"/>
              <a:t> </a:t>
            </a:r>
            <a:r>
              <a:rPr lang="en-US" altLang="zh-Hans" dirty="0" smtClean="0"/>
              <a:t>Mining</a:t>
            </a:r>
          </a:p>
          <a:p>
            <a:pPr lvl="1"/>
            <a:r>
              <a:rPr lang="en-US" altLang="zh-Hans" dirty="0"/>
              <a:t>Tianhao Wang, Ninghui Li, Somesh Jha: </a:t>
            </a:r>
            <a:r>
              <a:rPr lang="en-US" altLang="zh-Hans" dirty="0">
                <a:hlinkClick r:id="rId4"/>
              </a:rPr>
              <a:t>Locally Differentially Private Frequent </a:t>
            </a:r>
            <a:r>
              <a:rPr lang="en-US" altLang="zh-Hans" dirty="0" err="1">
                <a:hlinkClick r:id="rId4"/>
              </a:rPr>
              <a:t>Itemset</a:t>
            </a:r>
            <a:r>
              <a:rPr lang="en-US" altLang="zh-Hans" dirty="0">
                <a:hlinkClick r:id="rId4"/>
              </a:rPr>
              <a:t> Mining</a:t>
            </a:r>
            <a:r>
              <a:rPr lang="en-US" altLang="zh-Hans" dirty="0"/>
              <a:t>. IEEE Symposium on Security and Privacy </a:t>
            </a:r>
            <a:r>
              <a:rPr lang="en-US" altLang="zh-Hans" dirty="0" smtClean="0"/>
              <a:t>2018</a:t>
            </a:r>
            <a:endParaRPr lang="en-US" altLang="zh-Han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86978-31BE-8749-A6C9-FBC29A7F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ED661-8ACC-8F48-B6B7-693CCD53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777D-07AF-9D47-988C-9A5824D8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Concrete</a:t>
            </a:r>
            <a:r>
              <a:rPr lang="zh-Hans" altLang="en-US" dirty="0"/>
              <a:t> </a:t>
            </a:r>
            <a:r>
              <a:rPr lang="en-US" altLang="zh-Hans" dirty="0"/>
              <a:t>Example</a:t>
            </a:r>
            <a:r>
              <a:rPr lang="zh-Hans" altLang="en-US" dirty="0"/>
              <a:t> </a:t>
            </a:r>
            <a:r>
              <a:rPr lang="en-US" altLang="zh-Hans" dirty="0"/>
              <a:t>(Let’s</a:t>
            </a:r>
            <a:r>
              <a:rPr lang="zh-Hans" altLang="en-US" dirty="0"/>
              <a:t> </a:t>
            </a:r>
            <a:r>
              <a:rPr lang="en-US" altLang="zh-Hans" dirty="0"/>
              <a:t>do</a:t>
            </a:r>
            <a:r>
              <a:rPr lang="zh-Hans" altLang="en-US" dirty="0"/>
              <a:t> </a:t>
            </a:r>
            <a:r>
              <a:rPr lang="en-US" altLang="zh-Hans" dirty="0"/>
              <a:t>math)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53E905-775D-7347-B342-803C282800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07763" y="3208378"/>
          <a:ext cx="5208480" cy="1112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2120">
                  <a:extLst>
                    <a:ext uri="{9D8B030D-6E8A-4147-A177-3AD203B41FA5}">
                      <a16:colId xmlns:a16="http://schemas.microsoft.com/office/drawing/2014/main" val="2032029809"/>
                    </a:ext>
                  </a:extLst>
                </a:gridCol>
                <a:gridCol w="1302120">
                  <a:extLst>
                    <a:ext uri="{9D8B030D-6E8A-4147-A177-3AD203B41FA5}">
                      <a16:colId xmlns:a16="http://schemas.microsoft.com/office/drawing/2014/main" val="3106955548"/>
                    </a:ext>
                  </a:extLst>
                </a:gridCol>
                <a:gridCol w="1302120">
                  <a:extLst>
                    <a:ext uri="{9D8B030D-6E8A-4147-A177-3AD203B41FA5}">
                      <a16:colId xmlns:a16="http://schemas.microsoft.com/office/drawing/2014/main" val="3850638115"/>
                    </a:ext>
                  </a:extLst>
                </a:gridCol>
                <a:gridCol w="1302120">
                  <a:extLst>
                    <a:ext uri="{9D8B030D-6E8A-4147-A177-3AD203B41FA5}">
                      <a16:colId xmlns:a16="http://schemas.microsoft.com/office/drawing/2014/main" val="1847268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-&gt;yes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-&gt;no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4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40+20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0+20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94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altLang="zh-Hans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0+5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10+5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66387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E0DF60-4D83-6C44-9FAD-6D5437E7AE2D}"/>
                  </a:ext>
                </a:extLst>
              </p:cNvPr>
              <p:cNvSpPr/>
              <p:nvPr/>
            </p:nvSpPr>
            <p:spPr>
              <a:xfrm>
                <a:off x="981579" y="4783499"/>
                <a:ext cx="2322944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E0DF60-4D83-6C44-9FAD-6D5437E7A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79" y="4783499"/>
                <a:ext cx="2322944" cy="622222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6987628-8C36-6E41-9A4F-9171805679F2}"/>
              </a:ext>
            </a:extLst>
          </p:cNvPr>
          <p:cNvSpPr/>
          <p:nvPr/>
        </p:nvSpPr>
        <p:spPr>
          <a:xfrm>
            <a:off x="244257" y="2153290"/>
            <a:ext cx="7872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Hans" sz="2400" dirty="0"/>
              <a:t>A</a:t>
            </a:r>
            <a:r>
              <a:rPr lang="en-US" altLang="zh-CN" sz="2400" dirty="0"/>
              <a:t> patient</a:t>
            </a:r>
            <a:r>
              <a:rPr lang="zh-CN" altLang="en-US" sz="2400" dirty="0"/>
              <a:t> </a:t>
            </a:r>
            <a:r>
              <a:rPr lang="en-US" altLang="zh-CN" sz="2400" dirty="0"/>
              <a:t>will answer “yes”  w/p 75%, and “no” w/p 25%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F26FAEC-121B-6A44-98EB-C73780991928}"/>
              </a:ext>
            </a:extLst>
          </p:cNvPr>
          <p:cNvGraphicFramePr>
            <a:graphicFrameLocks noGrp="1"/>
          </p:cNvGraphicFramePr>
          <p:nvPr/>
        </p:nvGraphicFramePr>
        <p:xfrm>
          <a:off x="5160725" y="4635550"/>
          <a:ext cx="2655518" cy="741680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1327759">
                  <a:extLst>
                    <a:ext uri="{9D8B030D-6E8A-4147-A177-3AD203B41FA5}">
                      <a16:colId xmlns:a16="http://schemas.microsoft.com/office/drawing/2014/main" val="2338773179"/>
                    </a:ext>
                  </a:extLst>
                </a:gridCol>
                <a:gridCol w="1327759">
                  <a:extLst>
                    <a:ext uri="{9D8B030D-6E8A-4147-A177-3AD203B41FA5}">
                      <a16:colId xmlns:a16="http://schemas.microsoft.com/office/drawing/2014/main" val="4159834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16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81906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168BA98-62D0-134D-8589-0EFC4D457CE5}"/>
              </a:ext>
            </a:extLst>
          </p:cNvPr>
          <p:cNvGraphicFramePr>
            <a:graphicFrameLocks noGrp="1"/>
          </p:cNvGraphicFramePr>
          <p:nvPr/>
        </p:nvGraphicFramePr>
        <p:xfrm>
          <a:off x="3832966" y="4635550"/>
          <a:ext cx="1327759" cy="741680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1327759">
                  <a:extLst>
                    <a:ext uri="{9D8B030D-6E8A-4147-A177-3AD203B41FA5}">
                      <a16:colId xmlns:a16="http://schemas.microsoft.com/office/drawing/2014/main" val="1683120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observed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702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estimate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02400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FB8CE-EB64-B542-861A-77809D21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C6A34B-0B8A-7648-911D-34CB8277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7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8F59-053B-D144-819B-A957A606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(Simple)</a:t>
            </a:r>
            <a:r>
              <a:rPr lang="zh-Hans" altLang="en-US" dirty="0"/>
              <a:t> </a:t>
            </a:r>
            <a:r>
              <a:rPr lang="en-US" altLang="zh-Hans" dirty="0"/>
              <a:t>Proofs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70F3E07-DB33-F943-8CD3-97C8EF3F7E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402616" cy="4178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charset="0"/>
                      </a:rPr>
                      <m:t>𝐸</m:t>
                    </m:r>
                    <m:r>
                      <a:rPr lang="en-US" altLang="zh-CN" i="1" smtClean="0"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altLang="zh-Hans" dirty="0"/>
                  <a:t>We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have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CN" i="1">
                            <a:latin typeface="Cambria Math" charset="0"/>
                          </a:rPr>
                          <m:t>]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=0.75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+0.25(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charset="0"/>
                      </a:rPr>
                      <m:t>𝐸</m:t>
                    </m:r>
                    <m:r>
                      <a:rPr lang="en-US" altLang="zh-CN" i="1"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0.75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Hans" b="0" i="0" smtClean="0">
                            <a:latin typeface="Cambria Math" panose="02040503050406030204" pitchFamily="18" charset="0"/>
                          </a:rPr>
                          <m:t>+0.25(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Han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Hans" b="0" i="1" smtClean="0"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</a:t>
                </a:r>
                <a:r>
                  <a:rPr lang="en-US" altLang="zh-Hans" dirty="0"/>
                  <a:t>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extended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other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protocols</a:t>
                </a:r>
              </a:p>
              <a:p>
                <a:r>
                  <a:rPr lang="en-US" altLang="zh-Hans" dirty="0"/>
                  <a:t>Variance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derived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similarly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70F3E07-DB33-F943-8CD3-97C8EF3F7E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402616" cy="4178580"/>
              </a:xfrm>
              <a:prstGeom prst="rect">
                <a:avLst/>
              </a:prstGeom>
              <a:blipFill>
                <a:blip r:embed="rId2"/>
                <a:stretch>
                  <a:fillRect l="-1360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2CC10-ADC4-5F4C-BFD1-30672747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E506B-2EBF-7A42-A12F-51026D18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Analysis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7574317" cy="4343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Compare the result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the ground truth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a random variable</a:t>
                </a:r>
              </a:p>
              <a:p>
                <a:r>
                  <a:rPr lang="en-GB" dirty="0"/>
                  <a:t>Show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unbiased: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charset="0"/>
                      </a:rPr>
                      <m:t>𝐸</m:t>
                    </m:r>
                    <m:r>
                      <a:rPr lang="en-US" altLang="zh-CN" i="1"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Compute the variance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Use appropriate inequality to bound the error</a:t>
                </a:r>
              </a:p>
              <a:p>
                <a:pPr lvl="1"/>
                <a:r>
                  <a:rPr lang="en-GB" dirty="0"/>
                  <a:t>Bernstein or </a:t>
                </a:r>
                <a:r>
                  <a:rPr lang="en-GB" dirty="0" err="1"/>
                  <a:t>Hoeffding</a:t>
                </a:r>
                <a:r>
                  <a:rPr lang="en-GB" dirty="0"/>
                  <a:t> inequalities</a:t>
                </a:r>
              </a:p>
              <a:p>
                <a:r>
                  <a:rPr lang="en-GB" dirty="0"/>
                  <a:t>Transform from variance to error bound</a:t>
                </a:r>
              </a:p>
              <a:p>
                <a:pPr lvl="1"/>
                <a:r>
                  <a:rPr lang="en-GB" dirty="0"/>
                  <a:t>Since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binomial variable (</a:t>
                </a:r>
                <a:r>
                  <a:rPr lang="en-US" altLang="zh-CN" dirty="0"/>
                  <a:t>sum of </a:t>
                </a:r>
                <a:r>
                  <a:rPr lang="en-US" altLang="zh-CN" dirty="0" err="1"/>
                  <a:t>iid</a:t>
                </a:r>
                <a:r>
                  <a:rPr lang="en-US" altLang="zh-CN" dirty="0"/>
                  <a:t> Bernoulli variables)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7574317" cy="4343400"/>
              </a:xfrm>
              <a:blipFill>
                <a:blip r:embed="rId3"/>
                <a:stretch>
                  <a:fillRect l="-1675" t="-2332" r="-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3086100" cy="365125"/>
          </a:xfrm>
        </p:spPr>
        <p:txBody>
          <a:bodyPr/>
          <a:lstStyle/>
          <a:p>
            <a:pPr>
              <a:defRPr/>
            </a:pPr>
            <a:fld id="{EC9CB25C-151E-4C0F-A23E-B2050B4D09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6D8C6-6868-A246-AB06-7340C8F4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220E-1FDC-BE49-842C-3FB6E237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From</a:t>
            </a:r>
            <a:r>
              <a:rPr lang="zh-Hans" altLang="en-US" dirty="0"/>
              <a:t> </a:t>
            </a:r>
            <a:r>
              <a:rPr lang="en-US" altLang="zh-Hans" dirty="0"/>
              <a:t>Two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Any</a:t>
            </a:r>
            <a:r>
              <a:rPr lang="zh-Hans" altLang="en-US" dirty="0"/>
              <a:t> </a:t>
            </a:r>
            <a:r>
              <a:rPr lang="en-US" altLang="zh-Hans" dirty="0"/>
              <a:t>Categories</a:t>
            </a:r>
            <a:endParaRPr lang="en-US" dirty="0"/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A0FD0312-F91D-FA4A-A253-9A5C8E1AD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13717" y="1799877"/>
            <a:ext cx="4257675" cy="4256088"/>
          </a:xfrm>
          <a:prstGeom prst="ellipse">
            <a:avLst/>
          </a:prstGeom>
          <a:noFill/>
          <a:ln w="11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8" rIns="91432" bIns="45718"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E387279D-EE25-AE40-9A6A-5817CF1D47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4247" y="2509839"/>
            <a:ext cx="663678" cy="709269"/>
          </a:xfrm>
          <a:prstGeom prst="line">
            <a:avLst/>
          </a:prstGeom>
          <a:noFill/>
          <a:ln w="19050">
            <a:solidFill>
              <a:srgbClr val="2E2C2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eaLnBrk="0" hangingPunct="0"/>
            <a:endParaRPr lang="zh-CN" altLang="en-US"/>
          </a:p>
        </p:txBody>
      </p:sp>
      <p:sp>
        <p:nvSpPr>
          <p:cNvPr id="6" name="Line 17">
            <a:extLst>
              <a:ext uri="{FF2B5EF4-FFF2-40B4-BE49-F238E27FC236}">
                <a16:creationId xmlns:a16="http://schemas.microsoft.com/office/drawing/2014/main" id="{38DFF8FE-6860-4A4C-AC21-D43E2146EF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2191" y="4108112"/>
            <a:ext cx="1807703" cy="25392"/>
          </a:xfrm>
          <a:prstGeom prst="line">
            <a:avLst/>
          </a:prstGeom>
          <a:noFill/>
          <a:ln w="19050">
            <a:solidFill>
              <a:srgbClr val="2E2C2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eaLnBrk="0" hangingPunct="0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B754B7C-F115-0442-A52E-E1020692F9F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01306" y="1474445"/>
            <a:ext cx="2087560" cy="3063872"/>
            <a:chOff x="0" y="0"/>
            <a:chExt cx="1038225" cy="2411938"/>
          </a:xfrm>
        </p:grpSpPr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616A1218-254E-8541-A89F-AF0FAFAC0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38225" cy="103822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24290B-CE5B-F144-92A7-D5274E551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53" y="165169"/>
              <a:ext cx="812317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G</a:t>
              </a:r>
              <a:r>
                <a:rPr lang="en-US" altLang="zh-Han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eneralized</a:t>
              </a:r>
              <a:r>
                <a:rPr lang="zh-Hans" altLang="en-U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Han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Random</a:t>
              </a:r>
              <a:r>
                <a:rPr lang="zh-Hans" altLang="en-U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Han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Response</a:t>
              </a:r>
              <a:endParaRPr lang="zh-CN" altLang="en-US" sz="2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9D5CD4E-0BE1-954D-B6AA-706496E6FF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076895" y="3499330"/>
            <a:ext cx="1687141" cy="1495883"/>
            <a:chOff x="0" y="0"/>
            <a:chExt cx="1038225" cy="1495882"/>
          </a:xfrm>
        </p:grpSpPr>
        <p:sp>
          <p:nvSpPr>
            <p:cNvPr id="15" name="Oval 11">
              <a:extLst>
                <a:ext uri="{FF2B5EF4-FFF2-40B4-BE49-F238E27FC236}">
                  <a16:creationId xmlns:a16="http://schemas.microsoft.com/office/drawing/2014/main" id="{6A404898-1DC7-5A4B-872E-45E482E8F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38225" cy="10398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9365B7-D03A-C34A-B264-5D4394A0B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601" y="172444"/>
              <a:ext cx="812317" cy="132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U</a:t>
              </a:r>
              <a:r>
                <a:rPr lang="en-US" altLang="zh-Han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nary</a:t>
              </a:r>
              <a:r>
                <a:rPr lang="zh-Hans" altLang="en-U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Han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Encoding</a:t>
              </a:r>
              <a:endParaRPr lang="zh-CN" altLang="en-US" sz="2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Oval 8">
            <a:extLst>
              <a:ext uri="{FF2B5EF4-FFF2-40B4-BE49-F238E27FC236}">
                <a16:creationId xmlns:a16="http://schemas.microsoft.com/office/drawing/2014/main" id="{E92A345B-4CAE-F442-8CD2-A08D13AD0DF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53304" y="2646015"/>
            <a:ext cx="2411413" cy="2411412"/>
          </a:xfrm>
          <a:prstGeom prst="ellipse">
            <a:avLst/>
          </a:prstGeom>
          <a:solidFill>
            <a:srgbClr val="DFD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8" rIns="91432" bIns="45718"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2A09EDF1-F5B1-CB4F-8E57-69E23A0799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43804" y="2836515"/>
            <a:ext cx="2030413" cy="20320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8" rIns="91432" bIns="45718"/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49BF4A-054F-5346-BF40-B74312B4D57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85077" y="3289474"/>
            <a:ext cx="1989140" cy="104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altLang="zh-CN" sz="31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Ran</a:t>
            </a:r>
            <a:r>
              <a:rPr lang="en-US" altLang="zh-Hans" sz="31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dom</a:t>
            </a:r>
            <a:r>
              <a:rPr lang="zh-Hans" altLang="en-US" sz="31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Hans" sz="31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Response</a:t>
            </a:r>
            <a:endParaRPr lang="en-US" altLang="zh-CN" sz="310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70A197-DBB8-CE49-8A3D-AEC96C6DE5B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115213" y="5218560"/>
            <a:ext cx="1438269" cy="1039812"/>
            <a:chOff x="0" y="0"/>
            <a:chExt cx="1038225" cy="1039812"/>
          </a:xfrm>
        </p:grpSpPr>
        <p:sp>
          <p:nvSpPr>
            <p:cNvPr id="21" name="Oval 11">
              <a:extLst>
                <a:ext uri="{FF2B5EF4-FFF2-40B4-BE49-F238E27FC236}">
                  <a16:creationId xmlns:a16="http://schemas.microsoft.com/office/drawing/2014/main" id="{9F08F3E9-EB57-2543-84B4-05E471F8F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38225" cy="10398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65E315-9FF8-FE46-822D-A70E5E0A8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601" y="172444"/>
              <a:ext cx="81231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L</a:t>
              </a:r>
              <a:r>
                <a:rPr lang="en-US" altLang="zh-Han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ocal</a:t>
              </a:r>
              <a:r>
                <a:rPr lang="zh-Hans" altLang="en-U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Hans" sz="20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Hash</a:t>
              </a:r>
              <a:endParaRPr lang="zh-CN" altLang="en-US" sz="20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Line 16">
            <a:extLst>
              <a:ext uri="{FF2B5EF4-FFF2-40B4-BE49-F238E27FC236}">
                <a16:creationId xmlns:a16="http://schemas.microsoft.com/office/drawing/2014/main" id="{1426A109-ADF2-CA4B-9493-57F4554740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59956" y="4679607"/>
            <a:ext cx="917446" cy="747714"/>
          </a:xfrm>
          <a:prstGeom prst="line">
            <a:avLst/>
          </a:prstGeom>
          <a:noFill/>
          <a:ln w="19050">
            <a:solidFill>
              <a:srgbClr val="2E2C2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eaLnBrk="0" hangingPunct="0"/>
            <a:endParaRPr lang="zh-CN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48A7D7-E3FB-1845-A56D-E6FB33E79EF0}"/>
              </a:ext>
            </a:extLst>
          </p:cNvPr>
          <p:cNvSpPr/>
          <p:nvPr/>
        </p:nvSpPr>
        <p:spPr>
          <a:xfrm>
            <a:off x="6115985" y="1893955"/>
            <a:ext cx="28646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RAPPOR: Randomized </a:t>
            </a:r>
            <a:r>
              <a:rPr lang="en-US" dirty="0" err="1"/>
              <a:t>Aggregatable</a:t>
            </a:r>
            <a:r>
              <a:rPr lang="en-US" dirty="0"/>
              <a:t> Privacy-Preserving Ordinal Response.</a:t>
            </a:r>
            <a:r>
              <a:rPr lang="zh-Hans" altLang="en-US" dirty="0"/>
              <a:t> </a:t>
            </a:r>
            <a:r>
              <a:rPr lang="en-US" dirty="0" err="1"/>
              <a:t>Ú</a:t>
            </a:r>
            <a:r>
              <a:rPr lang="en-US" dirty="0"/>
              <a:t>. </a:t>
            </a:r>
            <a:r>
              <a:rPr lang="en-US" dirty="0" err="1"/>
              <a:t>Erlingsson</a:t>
            </a:r>
            <a:r>
              <a:rPr lang="en-US" dirty="0"/>
              <a:t>, V. </a:t>
            </a:r>
            <a:r>
              <a:rPr lang="en-US" dirty="0" err="1"/>
              <a:t>Pihur</a:t>
            </a:r>
            <a:r>
              <a:rPr lang="en-US" dirty="0"/>
              <a:t>, A. </a:t>
            </a:r>
            <a:r>
              <a:rPr lang="en-US" dirty="0" err="1"/>
              <a:t>Korolova</a:t>
            </a:r>
            <a:r>
              <a:rPr lang="en-US" dirty="0"/>
              <a:t>, CCS 2014</a:t>
            </a:r>
            <a:endParaRPr lang="en-US" altLang="zh-CN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F59AFE-ABAD-BD47-B174-33D38E70CBDB}"/>
              </a:ext>
            </a:extLst>
          </p:cNvPr>
          <p:cNvSpPr/>
          <p:nvPr/>
        </p:nvSpPr>
        <p:spPr>
          <a:xfrm>
            <a:off x="6115985" y="5167657"/>
            <a:ext cx="2864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Local, Private, Efficient Protocols for Succinct Histograms</a:t>
            </a:r>
            <a:r>
              <a:rPr lang="zh-Hans" altLang="en-US" dirty="0"/>
              <a:t> </a:t>
            </a:r>
            <a:r>
              <a:rPr lang="en-US" dirty="0"/>
              <a:t>R. </a:t>
            </a:r>
            <a:r>
              <a:rPr lang="en-US" dirty="0" err="1"/>
              <a:t>Bassily</a:t>
            </a:r>
            <a:r>
              <a:rPr lang="en-US" dirty="0"/>
              <a:t>, A. Smith.  STOC 2015.</a:t>
            </a:r>
            <a:endParaRPr lang="en-US" altLang="zh-C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B6000E-F1D0-4640-95DF-7C65110FE78F}"/>
              </a:ext>
            </a:extLst>
          </p:cNvPr>
          <p:cNvSpPr/>
          <p:nvPr/>
        </p:nvSpPr>
        <p:spPr>
          <a:xfrm>
            <a:off x="134925" y="5338764"/>
            <a:ext cx="37553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Locally Differentially Private Protocols for Frequency Estimation</a:t>
            </a:r>
            <a:r>
              <a:rPr lang="zh-Hans" altLang="en-US" dirty="0"/>
              <a:t> </a:t>
            </a:r>
            <a:r>
              <a:rPr lang="en-US" dirty="0"/>
              <a:t>T. Wang, J. </a:t>
            </a:r>
            <a:r>
              <a:rPr lang="en-US" dirty="0" err="1"/>
              <a:t>Blocki</a:t>
            </a:r>
            <a:r>
              <a:rPr lang="en-US" dirty="0"/>
              <a:t>, N. Li, S. Jha: USENIX Security 2017</a:t>
            </a:r>
            <a:endParaRPr lang="en-US" altLang="zh-CN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9B35A-ED9C-E54F-A855-B8599B61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2DE96B-55DD-A947-8E5F-3EF76CEE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8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3" grpId="0" animBg="1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408818" cy="1325563"/>
          </a:xfrm>
        </p:spPr>
        <p:txBody>
          <a:bodyPr/>
          <a:lstStyle/>
          <a:p>
            <a:r>
              <a:rPr lang="en-US" altLang="zh-Hans" dirty="0"/>
              <a:t>Generalized</a:t>
            </a:r>
            <a:r>
              <a:rPr lang="zh-Hans" altLang="en-US" dirty="0"/>
              <a:t> </a:t>
            </a:r>
            <a:r>
              <a:rPr lang="en-US" dirty="0"/>
              <a:t>Random Response</a:t>
            </a:r>
            <a:r>
              <a:rPr lang="zh-Hans" altLang="en-US" dirty="0"/>
              <a:t> </a:t>
            </a:r>
            <a:r>
              <a:rPr lang="en-US" altLang="zh-Hans" dirty="0"/>
              <a:t>(</a:t>
            </a:r>
            <a:r>
              <a:rPr lang="en-US" dirty="0"/>
              <a:t>Direct Encoding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User:</a:t>
                </a:r>
              </a:p>
              <a:p>
                <a:pPr lvl="1"/>
                <a:r>
                  <a:rPr lang="en-US" dirty="0"/>
                  <a:t>Encode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(suppose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b="0" i="1" smtClean="0">
                        <a:latin typeface="Cambria Math" charset="0"/>
                      </a:rPr>
                      <m:t>={1,2,…,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Toss a coin with bias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If it is head, report the true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Otherwise, report any other value with probability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dirty="0"/>
                  <a:t> (uniformly at random)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</m:d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Aggregator:</a:t>
                </a:r>
              </a:p>
              <a:p>
                <a:pPr lvl="1"/>
                <a:r>
                  <a:rPr lang="en-US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users possess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is the number of reports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Unbiased Estimation: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9" t="-3501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19449" y="1901376"/>
                <a:ext cx="4905102" cy="415498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Intuitively, the higher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100" dirty="0"/>
                  <a:t>, the more accurate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49" y="1901376"/>
                <a:ext cx="4905102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19449" y="2451810"/>
                <a:ext cx="4905102" cy="73866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However, when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100" dirty="0"/>
                  <a:t> is large,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100" dirty="0"/>
                  <a:t> becomes small</a:t>
                </a:r>
                <a:r>
                  <a:rPr lang="en-US" altLang="zh-Hans" sz="2100" dirty="0"/>
                  <a:t> (for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the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same</a:t>
                </a:r>
                <a:r>
                  <a:rPr lang="zh-Hans" alt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Hans" sz="2100" dirty="0"/>
                  <a:t>)</a:t>
                </a:r>
                <a:r>
                  <a:rPr lang="zh-Hans" altLang="en-US" sz="2100" dirty="0"/>
                  <a:t> </a:t>
                </a:r>
                <a:endParaRPr lang="en-US" sz="21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49" y="2451810"/>
                <a:ext cx="4905102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3098B0C-D6A9-8E42-ABD5-75486EA9AF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3947" y="3463131"/>
              <a:ext cx="767610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5221">
                      <a:extLst>
                        <a:ext uri="{9D8B030D-6E8A-4147-A177-3AD203B41FA5}">
                          <a16:colId xmlns:a16="http://schemas.microsoft.com/office/drawing/2014/main" val="3960280975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2375169018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1327560992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1229138257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6281931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𝟏𝟐𝟖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𝟏𝟎𝟐𝟒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2219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0.1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</a:t>
                          </a:r>
                          <a:r>
                            <a:rPr lang="en-US" altLang="zh-Han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294113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0.002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341784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0.007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488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0.307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0908122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3098B0C-D6A9-8E42-ABD5-75486EA9AF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3947" y="3463131"/>
              <a:ext cx="767610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5221">
                      <a:extLst>
                        <a:ext uri="{9D8B030D-6E8A-4147-A177-3AD203B41FA5}">
                          <a16:colId xmlns:a16="http://schemas.microsoft.com/office/drawing/2014/main" val="3960280975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2375169018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1327560992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1229138257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6281931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r="-401653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r="-301653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8361" r="-199180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26" r="-100826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0826" r="-826" b="-4482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2219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0.1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</a:t>
                          </a:r>
                          <a:r>
                            <a:rPr lang="en-US" altLang="zh-Han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294113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0.002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341784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0.007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488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0.307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0908122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8953607-69AE-2143-976C-77309309B42B}"/>
              </a:ext>
            </a:extLst>
          </p:cNvPr>
          <p:cNvSpPr txBox="1"/>
          <p:nvPr/>
        </p:nvSpPr>
        <p:spPr>
          <a:xfrm>
            <a:off x="2119449" y="5438299"/>
            <a:ext cx="4905102" cy="73866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Hans" sz="2100" dirty="0"/>
              <a:t>To</a:t>
            </a:r>
            <a:r>
              <a:rPr lang="zh-Hans" altLang="en-US" sz="2100" dirty="0"/>
              <a:t> </a:t>
            </a:r>
            <a:r>
              <a:rPr lang="en-US" altLang="zh-Hans" sz="2100" dirty="0"/>
              <a:t>get</a:t>
            </a:r>
            <a:r>
              <a:rPr lang="zh-Hans" altLang="en-US" sz="2100" dirty="0"/>
              <a:t> </a:t>
            </a:r>
            <a:r>
              <a:rPr lang="en-US" altLang="zh-Hans" sz="2100" dirty="0"/>
              <a:t>rid</a:t>
            </a:r>
            <a:r>
              <a:rPr lang="zh-Hans" altLang="en-US" sz="2100" dirty="0"/>
              <a:t> </a:t>
            </a:r>
            <a:r>
              <a:rPr lang="en-US" altLang="zh-Hans" sz="2100" dirty="0"/>
              <a:t>of</a:t>
            </a:r>
            <a:r>
              <a:rPr lang="zh-Hans" altLang="en-US" sz="2100" dirty="0"/>
              <a:t> </a:t>
            </a:r>
            <a:r>
              <a:rPr lang="en-US" altLang="zh-Hans" sz="2100" dirty="0"/>
              <a:t>dependency</a:t>
            </a:r>
            <a:r>
              <a:rPr lang="zh-Hans" altLang="en-US" sz="2100" dirty="0"/>
              <a:t> </a:t>
            </a:r>
            <a:r>
              <a:rPr lang="en-US" altLang="zh-Hans" sz="2100" dirty="0"/>
              <a:t>on</a:t>
            </a:r>
            <a:r>
              <a:rPr lang="zh-Hans" altLang="en-US" sz="2100" dirty="0"/>
              <a:t> </a:t>
            </a:r>
            <a:r>
              <a:rPr lang="en-US" altLang="zh-Hans" sz="2100" dirty="0"/>
              <a:t>domain</a:t>
            </a:r>
            <a:r>
              <a:rPr lang="zh-Hans" altLang="en-US" sz="2100" dirty="0"/>
              <a:t> </a:t>
            </a:r>
            <a:r>
              <a:rPr lang="en-US" altLang="zh-Hans" sz="2100" dirty="0"/>
              <a:t>size,</a:t>
            </a:r>
            <a:r>
              <a:rPr lang="zh-Hans" altLang="en-US" sz="2100" dirty="0"/>
              <a:t> </a:t>
            </a:r>
            <a:r>
              <a:rPr lang="en-US" altLang="zh-Hans" sz="2100" dirty="0"/>
              <a:t>we</a:t>
            </a:r>
            <a:r>
              <a:rPr lang="zh-Hans" altLang="en-US" sz="2100" dirty="0"/>
              <a:t> </a:t>
            </a:r>
            <a:r>
              <a:rPr lang="en-US" altLang="zh-Hans" sz="2100" dirty="0"/>
              <a:t>move</a:t>
            </a:r>
            <a:r>
              <a:rPr lang="zh-Hans" altLang="en-US" sz="2100" dirty="0"/>
              <a:t> </a:t>
            </a:r>
            <a:r>
              <a:rPr lang="en-US" altLang="zh-Hans" sz="2100" dirty="0"/>
              <a:t>to</a:t>
            </a:r>
            <a:r>
              <a:rPr lang="zh-Hans" altLang="en-US" sz="2100" dirty="0"/>
              <a:t> </a:t>
            </a:r>
            <a:r>
              <a:rPr lang="en-US" altLang="zh-Hans" sz="2100" dirty="0"/>
              <a:t>the</a:t>
            </a:r>
            <a:r>
              <a:rPr lang="zh-Hans" altLang="en-US" sz="2100" dirty="0"/>
              <a:t> </a:t>
            </a:r>
            <a:r>
              <a:rPr lang="en-US" altLang="zh-Hans" sz="2100" dirty="0"/>
              <a:t>unary</a:t>
            </a:r>
            <a:r>
              <a:rPr lang="zh-Hans" altLang="en-US" sz="2100" dirty="0"/>
              <a:t> </a:t>
            </a:r>
            <a:r>
              <a:rPr lang="en-US" altLang="zh-Hans" sz="2100" dirty="0"/>
              <a:t>encoding</a:t>
            </a:r>
            <a:r>
              <a:rPr lang="zh-Hans" altLang="en-US" sz="2100" dirty="0"/>
              <a:t> </a:t>
            </a:r>
            <a:r>
              <a:rPr lang="en-US" altLang="zh-Hans" sz="2100" dirty="0"/>
              <a:t>protocols.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5E80D-0CB6-EF4E-B16D-5C07D3AC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BAFC1-E8CB-CA47-80F7-CC7FC097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Unary</a:t>
            </a:r>
            <a:r>
              <a:rPr lang="zh-CN" altLang="en-US" dirty="0"/>
              <a:t> </a:t>
            </a:r>
            <a:r>
              <a:rPr lang="en-US" altLang="zh-CN" dirty="0"/>
              <a:t>Encoding (Basic RAPPOR)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5770" y="1825625"/>
                <a:ext cx="8621882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Encode the value</a:t>
                </a:r>
                <a14:m>
                  <m:oMath xmlns:m="http://schemas.openxmlformats.org/officeDocument/2006/math">
                    <m:r>
                      <a:rPr lang="zh-CN" altLang="en-US" b="0" i="0" dirty="0" smtClean="0">
                        <a:latin typeface="Cambria Math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into a bit string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≔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≔1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charset="0"/>
                      </a:rPr>
                      <m:t>  </m:t>
                    </m:r>
                    <m:r>
                      <a:rPr lang="en-US" b="0" i="1" dirty="0" smtClean="0">
                        <a:latin typeface="Cambria Math" charset="0"/>
                      </a:rPr>
                      <m:t>𝐷</m:t>
                    </m:r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1,2,3,4</m:t>
                        </m:r>
                      </m:e>
                    </m:d>
                    <m:r>
                      <a:rPr lang="en-US" b="0" i="1" dirty="0" smtClean="0">
                        <a:latin typeface="Cambria Math" charset="0"/>
                      </a:rPr>
                      <m:t>, </m:t>
                    </m:r>
                    <m:r>
                      <a:rPr lang="en-US" b="0" i="1" dirty="0" smtClean="0">
                        <a:latin typeface="Cambria Math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dirty="0"/>
                      <m:t>then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[0,0,1,0] </a:t>
                </a:r>
              </a:p>
              <a:p>
                <a:r>
                  <a:rPr lang="en-US" dirty="0"/>
                  <a:t>Perturb each bit, preserving it with probability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              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𝑞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i="1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  <m:r>
                                  <a:rPr lang="en-US" b="1" i="1" dirty="0" smtClean="0">
                                    <a:latin typeface="Cambria Math" charset="0"/>
                                  </a:rPr>
                                  <m:t>)</m:t>
                                </m:r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1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b="1" i="1" dirty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b="1" i="1" dirty="0" smtClean="0">
                                    <a:latin typeface="Cambria Math" charset="0"/>
                                  </a:rPr>
                                  <m:t>)</m:t>
                                </m:r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den>
                    </m:f>
                    <m:r>
                      <a:rPr lang="en-US" b="1" i="1" dirty="0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unary encoding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differ in two locations</a:t>
                </a:r>
              </a:p>
              <a:p>
                <a:r>
                  <a:rPr lang="en-US" dirty="0"/>
                  <a:t>Intuition: </a:t>
                </a:r>
              </a:p>
              <a:p>
                <a:pPr lvl="1"/>
                <a:r>
                  <a:rPr lang="en-US" dirty="0"/>
                  <a:t>By unary encoding, each location can only be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:r>
                  <a:rPr lang="en-US" altLang="zh-CN" dirty="0"/>
                  <a:t>effectively</a:t>
                </a:r>
                <a:r>
                  <a:rPr lang="zh-CN" altLang="en-US" dirty="0"/>
                  <a:t> </a:t>
                </a:r>
                <a:r>
                  <a:rPr lang="en-US" dirty="0"/>
                  <a:t>reducing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in each location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.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(But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privacy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budget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halved.)</a:t>
                </a:r>
                <a:endParaRPr lang="en-US" dirty="0"/>
              </a:p>
              <a:p>
                <a:pPr lvl="1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is large, UE is better than DE.</a:t>
                </a:r>
              </a:p>
              <a:p>
                <a:r>
                  <a:rPr lang="en-US" dirty="0"/>
                  <a:t>To estimate frequency of each value, do it for each bit.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5770" y="1825625"/>
                <a:ext cx="8621882" cy="4351338"/>
              </a:xfrm>
              <a:blipFill>
                <a:blip r:embed="rId3"/>
                <a:stretch>
                  <a:fillRect l="-1029" t="-3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3C820-DAC2-9345-B5A6-6F1102EA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31889-C8A1-BE44-9E3A-812123628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traight Arrow Connector 5"/>
          <p:cNvSpPr>
            <a:spLocks noChangeShapeType="1"/>
          </p:cNvSpPr>
          <p:nvPr/>
        </p:nvSpPr>
        <p:spPr bwMode="auto">
          <a:xfrm rot="10800000">
            <a:off x="4474740" y="2797492"/>
            <a:ext cx="1951261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4" name="Straight Arrow Connector 6"/>
          <p:cNvSpPr>
            <a:spLocks noChangeShapeType="1"/>
          </p:cNvSpPr>
          <p:nvPr/>
        </p:nvSpPr>
        <p:spPr bwMode="auto">
          <a:xfrm rot="5400000" flipH="1" flipV="1">
            <a:off x="3158080" y="3292379"/>
            <a:ext cx="1811546" cy="821773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5" name="Straight Arrow Connector 7"/>
          <p:cNvSpPr>
            <a:spLocks noChangeShapeType="1"/>
          </p:cNvSpPr>
          <p:nvPr/>
        </p:nvSpPr>
        <p:spPr bwMode="auto">
          <a:xfrm flipV="1">
            <a:off x="2738566" y="2797492"/>
            <a:ext cx="1736174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6" name="Straight Arrow Connector 8"/>
          <p:cNvSpPr>
            <a:spLocks noChangeShapeType="1"/>
          </p:cNvSpPr>
          <p:nvPr/>
        </p:nvSpPr>
        <p:spPr bwMode="auto">
          <a:xfrm rot="10800000">
            <a:off x="4495872" y="2816830"/>
            <a:ext cx="1094549" cy="1792208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7" name="Straight Arrow Connector 9"/>
          <p:cNvSpPr>
            <a:spLocks noChangeShapeType="1"/>
          </p:cNvSpPr>
          <p:nvPr/>
        </p:nvSpPr>
        <p:spPr bwMode="auto">
          <a:xfrm rot="5400000" flipH="1">
            <a:off x="3589972" y="3682258"/>
            <a:ext cx="1811546" cy="42014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pic>
        <p:nvPicPr>
          <p:cNvPr id="5128" name="Picture 5" descr="C:\Documents and Settings\eshi\Local Settings\Temporary Internet Files\Content.IE5\D0FPUIIC\MC90043261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00" y="425767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C:\Documents and Settings\eshi\Local Settings\Temporary Internet Files\Content.IE5\6Q4AUOZR\MC90043265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82" y="4229099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C:\Documents and Settings\eshi\Local Settings\Temporary Internet Files\Content.IE5\6Y61LH4J\MC90043394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50" y="4143374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2" descr="C:\Documents and Settings\eshi\Local Settings\Temporary Internet Files\Content.IE5\N4S1QQGI\MC90043488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8350" y="4208859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3" descr="C:\Documents and Settings\eshi\Local Settings\Temporary Internet Files\Content.IE5\NQWXM84H\MC900434888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6000" y="420052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data min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79" y="1671163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30287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83" y="6190281"/>
                <a:ext cx="375423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2030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411" y="6190281"/>
                <a:ext cx="375423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38548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317" y="6190281"/>
                <a:ext cx="37542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475277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369" y="6190281"/>
                <a:ext cx="375423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50105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 dirty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078" y="6190281"/>
                <a:ext cx="375423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11291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054" y="3688459"/>
                <a:ext cx="1208985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165775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033" y="5555513"/>
                <a:ext cx="1208985" cy="369332"/>
              </a:xfrm>
              <a:prstGeom prst="rect">
                <a:avLst/>
              </a:prstGeom>
              <a:blipFill rotWithShape="0">
                <a:blip r:embed="rId1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160038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050" y="5555513"/>
                <a:ext cx="1208985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065351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67" y="5555513"/>
                <a:ext cx="1208985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055622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162" y="5555513"/>
                <a:ext cx="1208985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111291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054" y="5555513"/>
                <a:ext cx="1208985" cy="369332"/>
              </a:xfrm>
              <a:prstGeom prst="rect">
                <a:avLst/>
              </a:prstGeom>
              <a:blipFill rotWithShape="0">
                <a:blip r:embed="rId1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09236" y="5023885"/>
                <a:ext cx="32252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648" y="5555513"/>
                <a:ext cx="370614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609236" y="5499961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648" y="6190281"/>
                <a:ext cx="375424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606192" y="3623594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589" y="3688459"/>
                <a:ext cx="375423" cy="369332"/>
              </a:xfrm>
              <a:prstGeom prst="rect">
                <a:avLst/>
              </a:prstGeom>
              <a:blipFill rotWithShape="0">
                <a:blip r:embed="rId2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055622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162" y="3688459"/>
                <a:ext cx="1208985" cy="369332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061138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850" y="3688459"/>
                <a:ext cx="1208985" cy="369332"/>
              </a:xfrm>
              <a:prstGeom prst="rect">
                <a:avLst/>
              </a:prstGeom>
              <a:blipFill rotWithShape="0">
                <a:blip r:embed="rId2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160038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050" y="3688459"/>
                <a:ext cx="1208985" cy="369332"/>
              </a:xfrm>
              <a:prstGeom prst="rect">
                <a:avLst/>
              </a:prstGeom>
              <a:blipFill rotWithShape="0">
                <a:blip r:embed="rId2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165775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033" y="3688459"/>
                <a:ext cx="1208985" cy="369332"/>
              </a:xfrm>
              <a:prstGeom prst="rect">
                <a:avLst/>
              </a:prstGeom>
              <a:blipFill rotWithShape="0">
                <a:blip r:embed="rId2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486256" y="2639278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007" y="2376038"/>
                <a:ext cx="1208985" cy="369332"/>
              </a:xfrm>
              <a:prstGeom prst="rect">
                <a:avLst/>
              </a:prstGeom>
              <a:blipFill rotWithShape="0">
                <a:blip r:embed="rId2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56182" y="2658992"/>
                <a:ext cx="42672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>
                          <a:latin typeface="Cambria Math" panose="02040503050406030204" pitchFamily="18" charset="0"/>
                        </a:rPr>
                        <m:t>𝚺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09" y="2402323"/>
                <a:ext cx="522900" cy="369332"/>
              </a:xfrm>
              <a:prstGeom prst="rect">
                <a:avLst/>
              </a:prstGeom>
              <a:blipFill rotWithShape="0">
                <a:blip r:embed="rId2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372954" y="1671163"/>
                <a:ext cx="1116011" cy="486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35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35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938" y="1085217"/>
                <a:ext cx="1423787" cy="618311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1613114" y="1816283"/>
                <a:ext cx="31130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18" y="1278711"/>
                <a:ext cx="354584" cy="369332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36" idx="0"/>
            <a:endCxn id="5" idx="2"/>
          </p:cNvCxnSpPr>
          <p:nvPr/>
        </p:nvCxnSpPr>
        <p:spPr>
          <a:xfrm flipH="1" flipV="1">
            <a:off x="1770498" y="5323967"/>
            <a:ext cx="2405" cy="175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0"/>
            <a:endCxn id="37" idx="2"/>
          </p:cNvCxnSpPr>
          <p:nvPr/>
        </p:nvCxnSpPr>
        <p:spPr>
          <a:xfrm flipH="1" flipV="1">
            <a:off x="1769859" y="3923676"/>
            <a:ext cx="639" cy="1100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7" idx="0"/>
            <a:endCxn id="6" idx="2"/>
          </p:cNvCxnSpPr>
          <p:nvPr/>
        </p:nvCxnSpPr>
        <p:spPr>
          <a:xfrm flipH="1" flipV="1">
            <a:off x="1769542" y="2959074"/>
            <a:ext cx="317" cy="664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  <a:endCxn id="51" idx="2"/>
          </p:cNvCxnSpPr>
          <p:nvPr/>
        </p:nvCxnSpPr>
        <p:spPr>
          <a:xfrm flipH="1" flipV="1">
            <a:off x="1768766" y="2116365"/>
            <a:ext cx="776" cy="542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0636" y="2064072"/>
                <a:ext cx="1449243" cy="516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81" y="1609095"/>
                <a:ext cx="1872307" cy="657552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7192" y="4150836"/>
                <a:ext cx="1157048" cy="482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5" y="4391448"/>
                <a:ext cx="1484894" cy="612796"/>
              </a:xfrm>
              <a:prstGeom prst="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1340" y="5211199"/>
                <a:ext cx="65184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786" y="5805266"/>
                <a:ext cx="807529" cy="369332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2100998" y="3063397"/>
            <a:ext cx="4905102" cy="41549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Accuracy increase with number of users.</a:t>
            </a:r>
            <a:endParaRPr 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100998" y="1100207"/>
                <a:ext cx="2285739" cy="4154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Truth is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1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1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100" b="1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100" dirty="0"/>
                  <a:t> </a:t>
                </a:r>
                <a:endParaRPr lang="en-US" sz="21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998" y="1100207"/>
                <a:ext cx="2285739" cy="41549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16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10429F-AADB-2E45-BDAD-C91E6C74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25" grpId="0" animBg="1"/>
      <p:bldP spid="5126" grpId="0" animBg="1"/>
      <p:bldP spid="5127" grpId="0" animBg="1"/>
      <p:bldP spid="4" grpId="0"/>
      <p:bldP spid="30" grpId="0"/>
      <p:bldP spid="31" grpId="0"/>
      <p:bldP spid="32" grpId="0"/>
      <p:bldP spid="33" grpId="0"/>
      <p:bldP spid="34" grpId="0"/>
      <p:bldP spid="5" grpId="0"/>
      <p:bldP spid="37" grpId="0"/>
      <p:bldP spid="38" grpId="0"/>
      <p:bldP spid="39" grpId="0"/>
      <p:bldP spid="40" grpId="0"/>
      <p:bldP spid="41" grpId="0"/>
      <p:bldP spid="42" grpId="0"/>
      <p:bldP spid="6" grpId="0"/>
      <p:bldP spid="50" grpId="0"/>
      <p:bldP spid="51" grpId="0"/>
      <p:bldP spid="18" grpId="0"/>
      <p:bldP spid="20" grpId="0"/>
      <p:bldP spid="23" grpId="0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(Gaussian)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Instead of using randomize response for each bit, add Laplacian (Gaussian) noise to each bit.</a:t>
            </a:r>
          </a:p>
          <a:p>
            <a:pPr lvl="1"/>
            <a:r>
              <a:rPr lang="en-US" dirty="0"/>
              <a:t>Sensitivity is 2, because two vectors differ in two bits.</a:t>
            </a:r>
          </a:p>
          <a:p>
            <a:r>
              <a:rPr lang="en-US" dirty="0"/>
              <a:t>It is equivalent to the centralized setting, but the number of record is only 1.</a:t>
            </a:r>
          </a:p>
          <a:p>
            <a:r>
              <a:rPr lang="en-US" dirty="0"/>
              <a:t>The server aggregates the results.</a:t>
            </a:r>
          </a:p>
          <a:p>
            <a:r>
              <a:rPr lang="en-US" dirty="0"/>
              <a:t>This is worse than UE.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F640F-3B8B-F448-8D8F-93E888A8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34479-E04B-064C-A159-3931BE33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Unary Encoding (UE)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04291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 UE, 1 and 0 are treated symmetrically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 </m:t>
                    </m:r>
                  </m:oMath>
                </a14:m>
                <a:endParaRPr lang="en-US" dirty="0"/>
              </a:p>
              <a:p>
                <a:r>
                  <a:rPr lang="en-US" altLang="zh-CN" b="1" dirty="0"/>
                  <a:t>Observation: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 the input, there are a lot more 0’s than 1’s when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altLang="zh-CN" dirty="0"/>
                  <a:t> is large.  </a:t>
                </a:r>
              </a:p>
              <a:p>
                <a:r>
                  <a:rPr lang="en-US" altLang="zh-CN" b="1" dirty="0"/>
                  <a:t>Key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Insight: </a:t>
                </a:r>
                <a:r>
                  <a:rPr lang="en-US" altLang="zh-CN" dirty="0"/>
                  <a:t>P</a:t>
                </a:r>
                <a:r>
                  <a:rPr lang="en-US" dirty="0"/>
                  <a:t>erturb 0 and 1 differently and should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</m:oMath>
                </a14:m>
                <a:r>
                  <a:rPr lang="en-US" dirty="0"/>
                  <a:t> as much as possible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       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i="1" dirty="0"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 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i="1" dirty="0">
                  <a:latin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den>
                    </m:f>
                    <m:r>
                      <a:rPr lang="en-US" b="1" i="1" dirty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𝜖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042910" cy="4351338"/>
              </a:xfrm>
              <a:blipFill>
                <a:blip r:embed="rId2"/>
                <a:stretch>
                  <a:fillRect l="-1364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811E8-B6F8-FC41-967C-F174D521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CF64F-6431-F746-9DA0-0CDF9C95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Binary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Hash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64664"/>
                <a:ext cx="7966709" cy="495691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The </a:t>
                </a:r>
                <a:r>
                  <a:rPr lang="en-US" altLang="zh-Hans" dirty="0"/>
                  <a:t>original</a:t>
                </a:r>
                <a:r>
                  <a:rPr lang="zh-Hans" altLang="en-US" dirty="0"/>
                  <a:t> </a:t>
                </a:r>
                <a:r>
                  <a:rPr lang="en-US" dirty="0"/>
                  <a:t>protocol </a:t>
                </a:r>
                <a:r>
                  <a:rPr lang="en-US" altLang="zh-Hans" dirty="0"/>
                  <a:t>uses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shared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random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matrix;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</a:t>
                </a:r>
                <a:r>
                  <a:rPr lang="en-US" dirty="0"/>
                  <a:t>his is an equivalent description</a:t>
                </a:r>
              </a:p>
              <a:p>
                <a:r>
                  <a:rPr lang="en-US" dirty="0"/>
                  <a:t>Each user uses a random hash function</a:t>
                </a:r>
                <a14:m>
                  <m:oMath xmlns:m="http://schemas.openxmlformats.org/officeDocument/2006/math"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to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Han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altLang="zh-Hans" dirty="0"/>
                  <a:t>=2)</a:t>
                </a:r>
                <a:endParaRPr lang="en-US" dirty="0"/>
              </a:p>
              <a:p>
                <a:r>
                  <a:rPr lang="en-US" dirty="0"/>
                  <a:t>The user then perturbs 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hashed</a:t>
                </a:r>
                <a:r>
                  <a:rPr lang="en-US" dirty="0"/>
                  <a:t> bit </a:t>
                </a:r>
                <a:r>
                  <a:rPr lang="en-US" altLang="zh-Hans" dirty="0"/>
                  <a:t>(encode)</a:t>
                </a:r>
                <a:r>
                  <a:rPr lang="zh-Hans" altLang="en-US" dirty="0"/>
                  <a:t> </a:t>
                </a:r>
                <a:r>
                  <a:rPr lang="en-US" dirty="0"/>
                  <a:t>with probabilities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1" i="1" dirty="0" smtClean="0">
                                      <a:latin typeface="Cambria Math" charset="0"/>
                                    </a:rPr>
                                    <m:t>)</m:t>
                                  </m:r>
                                  <m:r>
                                    <a:rPr lang="en-US" b="1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b="0" i="1" dirty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)</m:t>
                                  </m:r>
                                  <m:r>
                                    <a:rPr lang="en-US" b="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user then report</a:t>
                </a:r>
                <a:r>
                  <a:rPr lang="en-US" altLang="zh-CN" dirty="0"/>
                  <a:t>s</a:t>
                </a:r>
                <a:r>
                  <a:rPr lang="en-US" dirty="0"/>
                  <a:t> the bit and the hash function</a:t>
                </a:r>
              </a:p>
              <a:p>
                <a:r>
                  <a:rPr lang="en-US" dirty="0"/>
                  <a:t>The aggregator increments the reported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Unbiased Estimation: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64664"/>
                <a:ext cx="7966709" cy="4956915"/>
              </a:xfrm>
              <a:blipFill>
                <a:blip r:embed="rId3"/>
                <a:stretch>
                  <a:fillRect l="-796" t="-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7174D-5AF3-444D-80E3-B71F2D02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537DC-EB36-E44C-8AAF-08A38FA3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F59AFE-ABAD-BD47-B174-33D38E70CBDB}"/>
              </a:ext>
            </a:extLst>
          </p:cNvPr>
          <p:cNvSpPr/>
          <p:nvPr/>
        </p:nvSpPr>
        <p:spPr>
          <a:xfrm>
            <a:off x="6152984" y="365023"/>
            <a:ext cx="2864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Local, Private, Efficient Protocols for Succinct Histograms</a:t>
            </a:r>
            <a:r>
              <a:rPr lang="zh-Hans" altLang="en-US" dirty="0"/>
              <a:t> </a:t>
            </a:r>
            <a:r>
              <a:rPr lang="en-US" dirty="0"/>
              <a:t>R. </a:t>
            </a:r>
            <a:r>
              <a:rPr lang="en-US" dirty="0" err="1"/>
              <a:t>Bassily</a:t>
            </a:r>
            <a:r>
              <a:rPr lang="en-US" dirty="0"/>
              <a:t>, A. Smith.  STOC 2015.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772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35181" y="3703245"/>
                <a:ext cx="702425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100" dirty="0"/>
                  <a:t>A randomized algorithm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 satisfies </a:t>
                </a:r>
                <a14:m>
                  <m:oMath xmlns:m="http://schemas.openxmlformats.org/officeDocument/2006/math">
                    <m:r>
                      <a:rPr lang="en-US" sz="2100" b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𝛆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</a:rPr>
                  <a:t>-local differential privacy</a:t>
                </a:r>
                <a:r>
                  <a:rPr lang="en-US" sz="2100" dirty="0"/>
                  <a:t>, </a:t>
                </a:r>
                <a:r>
                  <a:rPr lang="en-US" sz="2100" dirty="0" err="1"/>
                  <a:t>iff</a:t>
                </a:r>
                <a:r>
                  <a:rPr lang="en-US" sz="2100" dirty="0"/>
                  <a:t> for </a:t>
                </a:r>
                <a:r>
                  <a:rPr lang="en-US" sz="2100" dirty="0">
                    <a:solidFill>
                      <a:schemeClr val="accent2"/>
                    </a:solidFill>
                  </a:rPr>
                  <a:t>any </a:t>
                </a:r>
                <a:r>
                  <a:rPr lang="en-US" sz="2100" dirty="0"/>
                  <a:t>two inputs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100" dirty="0"/>
                  <a:t> and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2100" dirty="0"/>
                  <a:t> and for any output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100" dirty="0"/>
                  <a:t>of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, </a:t>
                </a:r>
                <a:br>
                  <a:rPr lang="en-US" sz="21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100" dirty="0">
                          <a:latin typeface="Cambria Math"/>
                          <a:ea typeface="Cambria Math"/>
                        </a:rPr>
                        <m:t>exp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⁡(</m:t>
                      </m:r>
                      <m:r>
                        <a:rPr lang="en-US" sz="2100" b="1" i="1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)∙</m:t>
                      </m:r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1" y="3703245"/>
                <a:ext cx="7024255" cy="1061829"/>
              </a:xfrm>
              <a:prstGeom prst="rect">
                <a:avLst/>
              </a:prstGeom>
              <a:blipFill>
                <a:blip r:embed="rId3"/>
                <a:stretch>
                  <a:fillRect l="-903" t="-3571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15E3F1-28E9-43FA-8972-DB668460CA70}"/>
              </a:ext>
            </a:extLst>
          </p:cNvPr>
          <p:cNvSpPr/>
          <p:nvPr/>
        </p:nvSpPr>
        <p:spPr>
          <a:xfrm>
            <a:off x="1882259" y="2583402"/>
            <a:ext cx="3426588" cy="327769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35182" y="2226469"/>
                <a:ext cx="702425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100" dirty="0"/>
                  <a:t>A randomized algorithm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 satisfies </a:t>
                </a:r>
                <a14:m>
                  <m:oMath xmlns:m="http://schemas.openxmlformats.org/officeDocument/2006/math">
                    <m:r>
                      <a:rPr lang="en-US" sz="2100" b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𝛆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</a:rPr>
                  <a:t>-differential privacy</a:t>
                </a:r>
                <a:r>
                  <a:rPr lang="en-US" sz="2100" dirty="0"/>
                  <a:t>, </a:t>
                </a:r>
                <a:r>
                  <a:rPr lang="en-US" sz="2100" dirty="0" err="1"/>
                  <a:t>iff</a:t>
                </a:r>
                <a:r>
                  <a:rPr lang="en-US" sz="2100" dirty="0"/>
                  <a:t> for any two </a:t>
                </a:r>
                <a:r>
                  <a:rPr lang="en-US" sz="2100" dirty="0">
                    <a:solidFill>
                      <a:schemeClr val="accent2"/>
                    </a:solidFill>
                  </a:rPr>
                  <a:t>neighboring</a:t>
                </a:r>
                <a:r>
                  <a:rPr lang="en-US" sz="2100" dirty="0"/>
                  <a:t> datasets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𝑫</m:t>
                    </m:r>
                  </m:oMath>
                </a14:m>
                <a:r>
                  <a:rPr lang="en-US" sz="2100" dirty="0"/>
                  <a:t> and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𝑫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2100" dirty="0"/>
                  <a:t> and for any output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𝑶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100" dirty="0"/>
                  <a:t>of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, </a:t>
                </a:r>
                <a:br>
                  <a:rPr lang="en-US" sz="21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𝑶</m:t>
                              </m:r>
                            </m:e>
                          </m:d>
                        </m:e>
                      </m:func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100" dirty="0">
                          <a:latin typeface="Cambria Math"/>
                          <a:ea typeface="Cambria Math"/>
                        </a:rPr>
                        <m:t>exp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⁡(</m:t>
                      </m:r>
                      <m:r>
                        <a:rPr lang="en-US" sz="2100" b="1" i="1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)∙</m:t>
                      </m:r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𝑶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909" y="1825625"/>
                <a:ext cx="9365673" cy="1815882"/>
              </a:xfrm>
              <a:prstGeom prst="rect">
                <a:avLst/>
              </a:prstGeom>
              <a:blipFill rotWithShape="0">
                <a:blip r:embed="rId4"/>
                <a:stretch>
                  <a:fillRect l="-1367" t="-3020" r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0E7D5B-25D9-44B1-91EE-372F27BD628C}"/>
              </a:ext>
            </a:extLst>
          </p:cNvPr>
          <p:cNvSpPr/>
          <p:nvPr/>
        </p:nvSpPr>
        <p:spPr>
          <a:xfrm>
            <a:off x="1609746" y="4084705"/>
            <a:ext cx="2588125" cy="298908"/>
          </a:xfrm>
          <a:prstGeom prst="round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DP to LDP: Formal Definition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37C568E-3708-42C9-995C-25639F4D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27" y="1480026"/>
            <a:ext cx="7282191" cy="804015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Idea of DP: Any output should be about as likely regardless of whether or not I am in the dataset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2</a:t>
            </a:fld>
            <a:endParaRPr lang="en-US"/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 flipV="1">
            <a:off x="2618101" y="3477167"/>
            <a:ext cx="0" cy="136191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1449416" y="4885601"/>
            <a:ext cx="23823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Run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by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the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server</a:t>
            </a:r>
          </a:p>
        </p:txBody>
      </p:sp>
      <p:sp>
        <p:nvSpPr>
          <p:cNvPr id="9" name="Line 49"/>
          <p:cNvSpPr>
            <a:spLocks noChangeShapeType="1"/>
          </p:cNvSpPr>
          <p:nvPr/>
        </p:nvSpPr>
        <p:spPr bwMode="auto">
          <a:xfrm flipH="1" flipV="1">
            <a:off x="5425651" y="4756364"/>
            <a:ext cx="9713" cy="42436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" name="Rectangle 50"/>
          <p:cNvSpPr>
            <a:spLocks noChangeArrowheads="1"/>
          </p:cNvSpPr>
          <p:nvPr/>
        </p:nvSpPr>
        <p:spPr bwMode="auto">
          <a:xfrm>
            <a:off x="4197871" y="5216562"/>
            <a:ext cx="34272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Run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by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each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single person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2A0EA7-2108-4987-A9A0-2BA57BEAAD5B}"/>
                  </a:ext>
                </a:extLst>
              </p:cNvPr>
              <p:cNvSpPr txBox="1"/>
              <p:nvPr/>
            </p:nvSpPr>
            <p:spPr>
              <a:xfrm>
                <a:off x="2413282" y="4854812"/>
                <a:ext cx="4308879" cy="73866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100" dirty="0"/>
                  <a:t>is also called privacy budget</a:t>
                </a:r>
              </a:p>
              <a:p>
                <a:pPr algn="ctr"/>
                <a:r>
                  <a:rPr lang="en-US" altLang="zh-CN" sz="2100" dirty="0"/>
                  <a:t>Smaller</a:t>
                </a:r>
                <a:r>
                  <a:rPr lang="zh-CN" alt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100" dirty="0">
                    <a:sym typeface="Wingdings"/>
                  </a:rPr>
                  <a:t> </a:t>
                </a:r>
                <a:r>
                  <a:rPr lang="en-US" altLang="zh-CN" sz="2100" dirty="0">
                    <a:sym typeface="Wingdings"/>
                  </a:rPr>
                  <a:t>stronger</a:t>
                </a:r>
                <a:r>
                  <a:rPr lang="zh-CN" altLang="en-US" sz="2100" dirty="0">
                    <a:sym typeface="Wingdings"/>
                  </a:rPr>
                  <a:t> </a:t>
                </a:r>
                <a:r>
                  <a:rPr lang="en-US" altLang="zh-CN" sz="2100" dirty="0">
                    <a:sym typeface="Wingdings"/>
                  </a:rPr>
                  <a:t>privacy</a:t>
                </a:r>
                <a:endParaRPr lang="en-US" sz="21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2A0EA7-2108-4987-A9A0-2BA57BEAA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282" y="4854812"/>
                <a:ext cx="4308879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37F6505-9A2E-4DA1-95D6-349C44BC3DAF}"/>
              </a:ext>
            </a:extLst>
          </p:cNvPr>
          <p:cNvSpPr txBox="1">
            <a:spLocks/>
          </p:cNvSpPr>
          <p:nvPr/>
        </p:nvSpPr>
        <p:spPr>
          <a:xfrm>
            <a:off x="1609746" y="5688859"/>
            <a:ext cx="5915949" cy="8040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Idea of LDP: Any output should be about as likely regardless of my secret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789B3C8-13A6-2646-A110-2A388AC8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3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uiExpand="1" build="p" animBg="1"/>
      <p:bldP spid="7" grpId="0" animBg="1"/>
      <p:bldP spid="8" grpId="0"/>
      <p:bldP spid="9" grpId="0" animBg="1"/>
      <p:bldP spid="10" grpId="0"/>
      <p:bldP spid="11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20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792192" y="4355013"/>
            <a:ext cx="142336" cy="27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5137788" y="4355013"/>
            <a:ext cx="142336" cy="27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6" descr="C:\Documents and Settings\eshi\Local Settings\Temporary Internet Files\Content.IE5\6Q4AUOZR\MC90043265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71" y="4064888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14083" y="4349060"/>
                <a:ext cx="132279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charset="0"/>
                        </a:rPr>
                        <m:t>𝑫</m:t>
                      </m:r>
                      <m:r>
                        <a:rPr lang="en-US" sz="1350" b="1" i="1" dirty="0">
                          <a:latin typeface="Cambria Math" charset="0"/>
                        </a:rPr>
                        <m:t>={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350" b="1" i="1" dirty="0">
                          <a:latin typeface="Cambria Math" charset="0"/>
                        </a:rPr>
                        <m:t>}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83" y="4349060"/>
                <a:ext cx="1322798" cy="300082"/>
              </a:xfrm>
              <a:prstGeom prst="rect">
                <a:avLst/>
              </a:prstGeom>
              <a:blipFill rotWithShape="0">
                <a:blip r:embed="rId3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 flipV="1">
            <a:off x="4869957" y="4632012"/>
            <a:ext cx="153517" cy="36878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69799" y="4618320"/>
            <a:ext cx="139157" cy="38247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0083" y="4993059"/>
            <a:ext cx="752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Group 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23506" y="4064888"/>
            <a:ext cx="153516" cy="31155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23347" y="4064888"/>
            <a:ext cx="139157" cy="29786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85225" y="3787889"/>
            <a:ext cx="752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Group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64635" y="3843560"/>
                <a:ext cx="64498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charset="0"/>
                        </a:rPr>
                        <m:t>𝑣</m:t>
                      </m:r>
                      <m:r>
                        <a:rPr lang="en-US" sz="1350" i="1"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35" y="3843560"/>
                <a:ext cx="644985" cy="3000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Image result for data mi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00" y="2132962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723652" y="2676693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52" y="2676693"/>
                <a:ext cx="954107" cy="300082"/>
              </a:xfrm>
              <a:prstGeom prst="rect">
                <a:avLst/>
              </a:prstGeom>
              <a:blipFill rotWithShape="0"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900871" y="2505927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8615" y="2504057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59138" y="3420888"/>
            <a:ext cx="11676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Group 1={2,4}</a:t>
            </a:r>
          </a:p>
        </p:txBody>
      </p:sp>
      <p:sp>
        <p:nvSpPr>
          <p:cNvPr id="20" name="Line 49"/>
          <p:cNvSpPr>
            <a:spLocks noChangeShapeType="1"/>
          </p:cNvSpPr>
          <p:nvPr/>
        </p:nvSpPr>
        <p:spPr bwMode="auto">
          <a:xfrm flipH="1" flipV="1">
            <a:off x="4165712" y="3290386"/>
            <a:ext cx="10987" cy="55317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5298B8-3784-C847-A964-E4B3254A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0" grpId="0"/>
      <p:bldP spid="13" grpId="0"/>
      <p:bldP spid="14" grpId="0"/>
      <p:bldP spid="16" grpId="0"/>
      <p:bldP spid="17" grpId="0"/>
      <p:bldP spid="18" grpId="0"/>
      <p:bldP spid="19" grpId="0"/>
      <p:bldP spid="19" grpId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traight Arrow Connector 5"/>
          <p:cNvSpPr>
            <a:spLocks noChangeShapeType="1"/>
          </p:cNvSpPr>
          <p:nvPr/>
        </p:nvSpPr>
        <p:spPr bwMode="auto">
          <a:xfrm rot="10800000">
            <a:off x="4474740" y="2797492"/>
            <a:ext cx="1951261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4" name="Straight Arrow Connector 6"/>
          <p:cNvSpPr>
            <a:spLocks noChangeShapeType="1"/>
          </p:cNvSpPr>
          <p:nvPr/>
        </p:nvSpPr>
        <p:spPr bwMode="auto">
          <a:xfrm rot="5400000" flipH="1" flipV="1">
            <a:off x="3158080" y="3292379"/>
            <a:ext cx="1811546" cy="821773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5" name="Straight Arrow Connector 7"/>
          <p:cNvSpPr>
            <a:spLocks noChangeShapeType="1"/>
          </p:cNvSpPr>
          <p:nvPr/>
        </p:nvSpPr>
        <p:spPr bwMode="auto">
          <a:xfrm flipV="1">
            <a:off x="2738566" y="2797492"/>
            <a:ext cx="1736174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6" name="Straight Arrow Connector 8"/>
          <p:cNvSpPr>
            <a:spLocks noChangeShapeType="1"/>
          </p:cNvSpPr>
          <p:nvPr/>
        </p:nvSpPr>
        <p:spPr bwMode="auto">
          <a:xfrm rot="10800000">
            <a:off x="4495872" y="2816830"/>
            <a:ext cx="1094549" cy="1792208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7" name="Straight Arrow Connector 9"/>
          <p:cNvSpPr>
            <a:spLocks noChangeShapeType="1"/>
          </p:cNvSpPr>
          <p:nvPr/>
        </p:nvSpPr>
        <p:spPr bwMode="auto">
          <a:xfrm rot="5400000" flipH="1">
            <a:off x="3589972" y="3682258"/>
            <a:ext cx="1811546" cy="42014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pic>
        <p:nvPicPr>
          <p:cNvPr id="5128" name="Picture 5" descr="C:\Documents and Settings\eshi\Local Settings\Temporary Internet Files\Content.IE5\D0FPUIIC\MC90043261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00" y="425767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C:\Documents and Settings\eshi\Local Settings\Temporary Internet Files\Content.IE5\6Q4AUOZR\MC90043265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00" y="4229099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C:\Documents and Settings\eshi\Local Settings\Temporary Internet Files\Content.IE5\6Y61LH4J\MC90043394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50" y="4143374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2" descr="C:\Documents and Settings\eshi\Local Settings\Temporary Internet Files\Content.IE5\N4S1QQGI\MC90043488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8350" y="4208859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3" descr="C:\Documents and Settings\eshi\Local Settings\Temporary Internet Files\Content.IE5\NQWXM84H\MC900434888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6000" y="420052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data min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79" y="1671163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30287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83" y="6190281"/>
                <a:ext cx="375423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2030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411" y="6190281"/>
                <a:ext cx="375423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38548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317" y="6190281"/>
                <a:ext cx="37542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475277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369" y="6190281"/>
                <a:ext cx="375423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50105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 dirty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078" y="6190281"/>
                <a:ext cx="375423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51121" y="3883901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61" y="4035535"/>
                <a:ext cx="375424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495367" y="5024699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489" y="5556599"/>
                <a:ext cx="375424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465140" y="5019999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854" y="5550332"/>
                <a:ext cx="375424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346918" y="5041885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891" y="5579514"/>
                <a:ext cx="375424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406678" y="5001868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238" y="5526158"/>
                <a:ext cx="375424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418487" y="5044203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650" y="5582604"/>
                <a:ext cx="375424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15652" y="5019999"/>
                <a:ext cx="132869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35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sz="135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350" b="1" i="1" dirty="0">
                              <a:latin typeface="Cambria Math" charset="0"/>
                            </a:rPr>
                            <m:t>𝒋</m:t>
                          </m:r>
                        </m:e>
                      </m:d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36" y="5550332"/>
                <a:ext cx="1709955" cy="369332"/>
              </a:xfrm>
              <a:prstGeom prst="rect">
                <a:avLst/>
              </a:prstGeom>
              <a:blipFill rotWithShape="0">
                <a:blip r:embed="rId2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609236" y="5479447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648" y="6162929"/>
                <a:ext cx="375424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606192" y="3883083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589" y="4034444"/>
                <a:ext cx="375423" cy="369332"/>
              </a:xfrm>
              <a:prstGeom prst="rect">
                <a:avLst/>
              </a:prstGeom>
              <a:blipFill rotWithShape="0">
                <a:blip r:embed="rId2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446693" y="3883901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591" y="4035535"/>
                <a:ext cx="375424" cy="369332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226451" y="3883901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268" y="4035535"/>
                <a:ext cx="375424" cy="369332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852740" y="3883901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320" y="4035535"/>
                <a:ext cx="375424" cy="369332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57160" y="3883901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214" y="4035535"/>
                <a:ext cx="375424" cy="369332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486256" y="2639278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007" y="2376038"/>
                <a:ext cx="1208985" cy="369332"/>
              </a:xfrm>
              <a:prstGeom prst="rect">
                <a:avLst/>
              </a:prstGeom>
              <a:blipFill rotWithShape="0">
                <a:blip r:embed="rId2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98978" y="2658992"/>
                <a:ext cx="32252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>
                          <a:latin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971" y="2402323"/>
                <a:ext cx="385041" cy="369332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405704" y="1722916"/>
                <a:ext cx="1358064" cy="486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[−</m:t>
                      </m:r>
                      <m:f>
                        <m:fPr>
                          <m:ctrlPr>
                            <a:rPr lang="en-US" sz="135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35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sz="135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35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605" y="1154221"/>
                <a:ext cx="1747594" cy="618311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1613114" y="1816283"/>
                <a:ext cx="31130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18" y="1278711"/>
                <a:ext cx="354584" cy="369332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36" idx="0"/>
            <a:endCxn id="5" idx="2"/>
          </p:cNvCxnSpPr>
          <p:nvPr/>
        </p:nvCxnSpPr>
        <p:spPr>
          <a:xfrm flipV="1">
            <a:off x="1772903" y="5320081"/>
            <a:ext cx="7098" cy="15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0"/>
            <a:endCxn id="37" idx="2"/>
          </p:cNvCxnSpPr>
          <p:nvPr/>
        </p:nvCxnSpPr>
        <p:spPr>
          <a:xfrm flipH="1" flipV="1">
            <a:off x="1769859" y="4183165"/>
            <a:ext cx="10142" cy="83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7" idx="0"/>
            <a:endCxn id="6" idx="2"/>
          </p:cNvCxnSpPr>
          <p:nvPr/>
        </p:nvCxnSpPr>
        <p:spPr>
          <a:xfrm flipH="1" flipV="1">
            <a:off x="1760240" y="2959074"/>
            <a:ext cx="9619" cy="924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  <a:endCxn id="51" idx="2"/>
          </p:cNvCxnSpPr>
          <p:nvPr/>
        </p:nvCxnSpPr>
        <p:spPr>
          <a:xfrm flipV="1">
            <a:off x="1760240" y="2116365"/>
            <a:ext cx="8526" cy="542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0636" y="2064071"/>
                <a:ext cx="1447191" cy="783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81" y="1609095"/>
                <a:ext cx="1868525" cy="101380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47939" y="4229100"/>
                <a:ext cx="643638" cy="481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52" y="4495799"/>
                <a:ext cx="798231" cy="611771"/>
              </a:xfrm>
              <a:prstGeom prst="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1340" y="5211199"/>
                <a:ext cx="65184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786" y="5805266"/>
                <a:ext cx="807529" cy="369332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273617" y="322572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489" y="3157967"/>
                <a:ext cx="1208985" cy="369332"/>
              </a:xfrm>
              <a:prstGeom prst="rect">
                <a:avLst/>
              </a:prstGeom>
              <a:blipFill rotWithShape="0">
                <a:blip r:embed="rId3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3269190" y="322572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919" y="3157967"/>
                <a:ext cx="1208985" cy="369332"/>
              </a:xfrm>
              <a:prstGeom prst="rect">
                <a:avLst/>
              </a:prstGeom>
              <a:blipFill rotWithShape="0">
                <a:blip r:embed="rId3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3977318" y="322572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090" y="3157967"/>
                <a:ext cx="1208985" cy="369332"/>
              </a:xfrm>
              <a:prstGeom prst="rect">
                <a:avLst/>
              </a:prstGeom>
              <a:blipFill rotWithShape="0">
                <a:blip r:embed="rId3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675237" y="322572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648" y="3157967"/>
                <a:ext cx="1208985" cy="369332"/>
              </a:xfrm>
              <a:prstGeom prst="rect">
                <a:avLst/>
              </a:prstGeom>
              <a:blipFill rotWithShape="0">
                <a:blip r:embed="rId3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879657" y="322572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542" y="3157967"/>
                <a:ext cx="1208985" cy="369332"/>
              </a:xfrm>
              <a:prstGeom prst="rect">
                <a:avLst/>
              </a:prstGeom>
              <a:blipFill rotWithShape="0">
                <a:blip r:embed="rId3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259833" y="3250844"/>
            <a:ext cx="150817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Recover the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855626" y="954264"/>
                <a:ext cx="4905102" cy="54861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Because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100" dirty="0"/>
                  <a:t>, results is worse than UE </a:t>
                </a:r>
                <a:endParaRPr lang="en-US" sz="21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168" y="129352"/>
                <a:ext cx="6540136" cy="700705"/>
              </a:xfrm>
              <a:prstGeom prst="rect">
                <a:avLst/>
              </a:prstGeom>
              <a:blipFill rotWithShape="0">
                <a:blip r:embed="rId3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57A5C8-AADB-EB45-B3C8-5D035F5E1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25" grpId="0" animBg="1"/>
      <p:bldP spid="5126" grpId="0" animBg="1"/>
      <p:bldP spid="5127" grpId="0" animBg="1"/>
      <p:bldP spid="4" grpId="0"/>
      <p:bldP spid="30" grpId="0"/>
      <p:bldP spid="31" grpId="0"/>
      <p:bldP spid="32" grpId="0"/>
      <p:bldP spid="33" grpId="0"/>
      <p:bldP spid="34" grpId="0"/>
      <p:bldP spid="5" grpId="0"/>
      <p:bldP spid="37" grpId="0"/>
      <p:bldP spid="38" grpId="0"/>
      <p:bldP spid="39" grpId="0"/>
      <p:bldP spid="40" grpId="0"/>
      <p:bldP spid="41" grpId="0"/>
      <p:bldP spid="42" grpId="0"/>
      <p:bldP spid="6" grpId="0"/>
      <p:bldP spid="50" grpId="0"/>
      <p:bldP spid="51" grpId="0"/>
      <p:bldP spid="18" grpId="0"/>
      <p:bldP spid="20" grpId="0"/>
      <p:bldP spid="23" grpId="0"/>
      <p:bldP spid="49" grpId="0"/>
      <p:bldP spid="52" grpId="0"/>
      <p:bldP spid="53" grpId="0"/>
      <p:bldP spid="54" grpId="0"/>
      <p:bldP spid="55" grpId="0"/>
      <p:bldP spid="56" grpId="0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Local Hash (OLH)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Hans" dirty="0"/>
                  <a:t>Observation: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not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necessary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hash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one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bit.</a:t>
                </a:r>
              </a:p>
              <a:p>
                <a:r>
                  <a:rPr lang="en-US" altLang="zh-Hans" dirty="0"/>
                  <a:t>Conjecture: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hashing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larger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range,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result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might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better.</a:t>
                </a:r>
              </a:p>
              <a:p>
                <a:r>
                  <a:rPr lang="en-US" altLang="zh-Hans" dirty="0"/>
                  <a:t>Technique: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Optimize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variance.</a:t>
                </a:r>
              </a:p>
              <a:p>
                <a:r>
                  <a:rPr lang="en-US" altLang="zh-Hans" dirty="0"/>
                  <a:t>Result: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W</a:t>
                </a:r>
                <a:r>
                  <a:rPr lang="en-US" dirty="0"/>
                  <a:t>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𝑔</m:t>
                    </m:r>
                    <m:r>
                      <a:rPr lang="en-US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altLang="zh-Hans" dirty="0"/>
                  <a:t>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we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achieve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better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accuracy.</a:t>
                </a:r>
                <a:endParaRPr lang="en-US" dirty="0"/>
              </a:p>
              <a:p>
                <a:r>
                  <a:rPr lang="en-US" altLang="zh-Hans" dirty="0"/>
                  <a:t>Intuition:</a:t>
                </a:r>
              </a:p>
              <a:p>
                <a:pPr lvl="1"/>
                <a:r>
                  <a:rPr lang="en-US" dirty="0"/>
                  <a:t>In original BLH, secret is </a:t>
                </a:r>
                <a:r>
                  <a:rPr lang="en-US" b="1" dirty="0"/>
                  <a:t>compressed</a:t>
                </a:r>
                <a:r>
                  <a:rPr lang="en-US" dirty="0"/>
                  <a:t> into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bit,</a:t>
                </a:r>
                <a:r>
                  <a:rPr lang="zh-CN" altLang="en-US" dirty="0"/>
                  <a:t> </a:t>
                </a:r>
                <a:r>
                  <a:rPr lang="en-US" altLang="zh-CN" b="1" dirty="0"/>
                  <a:t>perturbed</a:t>
                </a:r>
                <a:r>
                  <a:rPr lang="en-US" dirty="0"/>
                  <a:t> and transmitted.</a:t>
                </a:r>
              </a:p>
              <a:p>
                <a:pPr lvl="1"/>
                <a:r>
                  <a:rPr lang="en-US" altLang="zh-Hans" dirty="0"/>
                  <a:t>B</a:t>
                </a:r>
                <a:r>
                  <a:rPr lang="en-US" dirty="0"/>
                  <a:t>alance between the two steps</a:t>
                </a:r>
                <a:r>
                  <a:rPr lang="en-US" altLang="zh-Hans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3509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BEA71-63AD-7D4E-8D3D-2BA9BF37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40231-AF12-EB4C-A9DC-230A306F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Mechanisms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11" y="1775661"/>
            <a:ext cx="8700378" cy="1541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8882" y="1876007"/>
            <a:ext cx="715340" cy="74052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7541480" y="1858874"/>
            <a:ext cx="884292" cy="75765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08486" y="5130295"/>
            <a:ext cx="2601135" cy="738664"/>
          </a:xfrm>
          <a:prstGeom prst="rect">
            <a:avLst/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OUE and OLH have the same variance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718228" y="2105424"/>
            <a:ext cx="6733674" cy="218677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2507941" y="1871088"/>
            <a:ext cx="801680" cy="74544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8486" y="3692622"/>
                <a:ext cx="2552044" cy="1061829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Direct Encoding has greater variance with larger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1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86" y="3692622"/>
                <a:ext cx="2552044" cy="10618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08486" y="2339698"/>
            <a:ext cx="7717286" cy="31416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249174-E78D-1D43-B32B-897D4C3994C5}"/>
                  </a:ext>
                </a:extLst>
              </p:cNvPr>
              <p:cNvSpPr txBox="1"/>
              <p:nvPr/>
            </p:nvSpPr>
            <p:spPr>
              <a:xfrm>
                <a:off x="3550682" y="3546195"/>
                <a:ext cx="5496336" cy="267765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Hans" sz="2400" dirty="0"/>
                  <a:t>if</a:t>
                </a:r>
                <a:r>
                  <a:rPr lang="zh-Hans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Hans" sz="24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Hans" sz="240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  <m:r>
                      <a:rPr lang="en-US" altLang="zh-Hans" sz="240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Han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Hans" alt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Hans" sz="2400" dirty="0"/>
              </a:p>
              <a:p>
                <a:r>
                  <a:rPr lang="en-US" altLang="zh-Hans" sz="2400" dirty="0"/>
                  <a:t>	use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DE</a:t>
                </a:r>
              </a:p>
              <a:p>
                <a:r>
                  <a:rPr lang="en-US" altLang="zh-Hans" sz="2400" dirty="0"/>
                  <a:t>else</a:t>
                </a:r>
                <a:r>
                  <a:rPr lang="zh-Hans" altLang="en-US" sz="2400" dirty="0"/>
                  <a:t> </a:t>
                </a:r>
                <a:endParaRPr lang="en-US" altLang="zh-Hans" sz="2400" dirty="0"/>
              </a:p>
              <a:p>
                <a:r>
                  <a:rPr lang="en-US" altLang="zh-Hans" sz="2400" dirty="0"/>
                  <a:t>	if</a:t>
                </a:r>
                <a:r>
                  <a:rPr lang="zh-Hans" altLang="en-US" sz="2400" dirty="0"/>
                  <a:t> </a:t>
                </a:r>
                <a:r>
                  <a:rPr lang="en-US" sz="2400" dirty="0"/>
                  <a:t>communication cost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is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important</a:t>
                </a:r>
              </a:p>
              <a:p>
                <a:r>
                  <a:rPr lang="en-US" altLang="zh-Hans" sz="2400" dirty="0"/>
                  <a:t>		use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OLH</a:t>
                </a:r>
              </a:p>
              <a:p>
                <a:r>
                  <a:rPr lang="en-US" altLang="zh-Hans" sz="2400" dirty="0"/>
                  <a:t>	else</a:t>
                </a:r>
              </a:p>
              <a:p>
                <a:r>
                  <a:rPr lang="en-US" altLang="zh-Hans" sz="2400" dirty="0"/>
                  <a:t>		use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OUE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249174-E78D-1D43-B32B-897D4C399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682" y="3546195"/>
                <a:ext cx="5496336" cy="26776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8A76C0-8EDA-D640-A2F7-BF474CAE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48A23E0-A23B-0F4F-8CA3-D938DD99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858E-EAE4-6041-B3D2-8C49987D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dirty="0" smtClean="0"/>
              <a:t>other </a:t>
            </a:r>
            <a:r>
              <a:rPr lang="en-US" dirty="0"/>
              <a:t>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CF450-1D60-9C40-A411-BCC05819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Subset Selection</a:t>
            </a:r>
          </a:p>
          <a:p>
            <a:pPr lvl="1"/>
            <a:r>
              <a:rPr lang="en-US" dirty="0"/>
              <a:t>S. Wang, L. Huang, P. Wang, Y. </a:t>
            </a:r>
            <a:r>
              <a:rPr lang="en-US" dirty="0" err="1"/>
              <a:t>Nie</a:t>
            </a:r>
            <a:r>
              <a:rPr lang="en-US" dirty="0"/>
              <a:t>, H. Xu, W. Yang, X. Li, and C. </a:t>
            </a:r>
            <a:r>
              <a:rPr lang="en-US" dirty="0" err="1"/>
              <a:t>Qiao</a:t>
            </a:r>
            <a:r>
              <a:rPr lang="en-US" dirty="0"/>
              <a:t>. Mutual information optimally local private discrete distribution estimation. </a:t>
            </a:r>
            <a:r>
              <a:rPr lang="en-US" dirty="0" err="1"/>
              <a:t>arXiv</a:t>
            </a:r>
            <a:r>
              <a:rPr lang="en-US" dirty="0"/>
              <a:t> 2016.</a:t>
            </a:r>
          </a:p>
          <a:p>
            <a:pPr lvl="1"/>
            <a:r>
              <a:rPr lang="en-US" dirty="0"/>
              <a:t>M. Ye and A. </a:t>
            </a:r>
            <a:r>
              <a:rPr lang="en-US" dirty="0" err="1"/>
              <a:t>Barg</a:t>
            </a:r>
            <a:r>
              <a:rPr lang="en-US" dirty="0"/>
              <a:t>. Optimal schemes for discrete distribution estimation under locally differential privacy. IEEE Transactions on Information Theory 2018.</a:t>
            </a:r>
          </a:p>
          <a:p>
            <a:r>
              <a:rPr lang="en-US" dirty="0"/>
              <a:t>Hadamard Response</a:t>
            </a:r>
          </a:p>
          <a:p>
            <a:pPr lvl="1"/>
            <a:r>
              <a:rPr lang="en-US" dirty="0"/>
              <a:t>A. </a:t>
            </a:r>
            <a:r>
              <a:rPr lang="en-US" dirty="0" err="1"/>
              <a:t>Jayadev</a:t>
            </a:r>
            <a:r>
              <a:rPr lang="en-US" dirty="0"/>
              <a:t>, Z. Sun, and H. Zhang. Communication Efficient, Sample Optimal, Linear Time Locally Private Discrete Distribution Estimation. </a:t>
            </a:r>
            <a:r>
              <a:rPr lang="en-US" dirty="0" err="1"/>
              <a:t>arXiv</a:t>
            </a:r>
            <a:r>
              <a:rPr lang="en-US" dirty="0"/>
              <a:t> 2018.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9F49F-F23F-184F-843E-9D985130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F1E92-9993-9D41-9A79-0B64FB2A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D975-60D0-B744-8A47-86BEC99A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4B3B8-6D4C-394E-BA72-E1E9A36B45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Encode value</a:t>
                </a:r>
                <a14:m>
                  <m:oMath xmlns:m="http://schemas.openxmlformats.org/officeDocument/2006/math">
                    <m:r>
                      <a:rPr lang="zh-CN" altLang="en-US" dirty="0">
                        <a:latin typeface="Cambria Math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into a bit string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≔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≔1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charset="0"/>
                      </a:rPr>
                      <m:t>  </m:t>
                    </m:r>
                    <m:r>
                      <a:rPr lang="en-US" i="1" dirty="0">
                        <a:latin typeface="Cambria Math" charset="0"/>
                      </a:rPr>
                      <m:t>𝐷</m:t>
                    </m:r>
                    <m:r>
                      <a:rPr lang="en-US" i="1" dirty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charset="0"/>
                          </a:rPr>
                          <m:t>1,2,3,4</m:t>
                        </m:r>
                      </m:e>
                    </m:d>
                    <m:r>
                      <a:rPr lang="en-US" i="1" dirty="0">
                        <a:latin typeface="Cambria Math" charset="0"/>
                      </a:rPr>
                      <m:t>, </m:t>
                    </m:r>
                    <m:r>
                      <a:rPr lang="en-US" i="1" dirty="0">
                        <a:latin typeface="Cambria Math" charset="0"/>
                      </a:rPr>
                      <m:t>𝑣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dirty="0"/>
                      <m:t>then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[0,0,1,0] </a:t>
                </a:r>
              </a:p>
              <a:p>
                <a:r>
                  <a:rPr lang="en-US" dirty="0"/>
                  <a:t>Instead of perturbing each bit independently, as in Unary Encoding, do the following things:</a:t>
                </a:r>
              </a:p>
              <a:p>
                <a:pPr lvl="1"/>
                <a:r>
                  <a:rPr lang="en-US" dirty="0"/>
                  <a:t>Randomly partition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subsets of equal size (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is divided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Report the subset that contains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w/p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report any other subset w/p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Variance is </a:t>
                </a:r>
                <a:r>
                  <a:rPr lang="en-US" dirty="0" smtClean="0"/>
                  <a:t>slightly better </a:t>
                </a:r>
                <a:r>
                  <a:rPr lang="en-US" dirty="0"/>
                  <a:t>than OUE (by a constant, especially when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latin typeface="Cambria Math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is small).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4B3B8-6D4C-394E-BA72-E1E9A36B45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850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82F78-9218-4F46-8870-8494A4C9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B17BF-73FE-9643-8DB4-EC7FCF5C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D975-60D0-B744-8A47-86BEC99A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Hadamard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4B3B8-6D4C-394E-BA72-E1E9A36B45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In Binary Local Hash, each user uses a random hash function</a:t>
                </a:r>
                <a14:m>
                  <m:oMath xmlns:m="http://schemas.openxmlformats.org/officeDocument/2006/math">
                    <m:r>
                      <a:rPr lang="zh-Hans" alt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Hans">
                        <a:latin typeface="Cambria Math" panose="02040503050406030204" pitchFamily="18" charset="0"/>
                      </a:rPr>
                      <m:t>H</m:t>
                    </m:r>
                    <m:r>
                      <a:rPr lang="zh-Hans" alt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to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original description uses a random matrix </a:t>
                </a:r>
              </a:p>
              <a:p>
                <a:pPr lvl="1"/>
                <a:r>
                  <a:rPr lang="en-US" dirty="0"/>
                  <a:t>Each user takes a random column</a:t>
                </a:r>
              </a:p>
              <a:p>
                <a:pPr lvl="1"/>
                <a:r>
                  <a:rPr lang="en-US" dirty="0"/>
                  <a:t>Each entry corresponds to one value</a:t>
                </a:r>
              </a:p>
              <a:p>
                <a:r>
                  <a:rPr lang="en-US" dirty="0"/>
                  <a:t>In Hadamard Response, the Hadamard matrix is used (less random)</a:t>
                </a:r>
              </a:p>
              <a:p>
                <a:r>
                  <a:rPr lang="en-US" dirty="0"/>
                  <a:t>Evaluation is asymptotically faster</a:t>
                </a:r>
              </a:p>
              <a:p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is large, and one is only interested in a subset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/>
                  <a:t> (as the case of heavy hitter identification), theoretical evaluation time is the same (but practically faster than evaluating hash functions).</a:t>
                </a:r>
              </a:p>
              <a:p>
                <a:r>
                  <a:rPr lang="en-US" dirty="0"/>
                  <a:t>Not clear whether can be generalized to non-binary case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4B3B8-6D4C-394E-BA72-E1E9A36B45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82F78-9218-4F46-8870-8494A4C9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B17BF-73FE-9643-8DB4-EC7FCF5C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LDP Frequency Oracle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Generalized Random </a:t>
            </a:r>
            <a:r>
              <a:rPr lang="en-US" dirty="0" smtClean="0"/>
              <a:t>Response (generalization of random response)</a:t>
            </a:r>
            <a:endParaRPr lang="en-US" dirty="0" smtClean="0"/>
          </a:p>
          <a:p>
            <a:r>
              <a:rPr lang="en-US" dirty="0" smtClean="0"/>
              <a:t>Unary Encoding (</a:t>
            </a:r>
            <a:r>
              <a:rPr lang="en-US" dirty="0" smtClean="0"/>
              <a:t>Symmetric UE </a:t>
            </a:r>
            <a:r>
              <a:rPr lang="en-US" dirty="0" smtClean="0"/>
              <a:t>and </a:t>
            </a:r>
            <a:r>
              <a:rPr lang="en-US" dirty="0" smtClean="0"/>
              <a:t>Optimized UE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also be viewed as reporting random subsets</a:t>
            </a:r>
          </a:p>
          <a:p>
            <a:pPr lvl="1"/>
            <a:r>
              <a:rPr lang="en-US" dirty="0" smtClean="0"/>
              <a:t>A variant </a:t>
            </a:r>
            <a:r>
              <a:rPr lang="en-US" dirty="0" smtClean="0"/>
              <a:t>of this approach is to </a:t>
            </a:r>
            <a:r>
              <a:rPr lang="en-US" dirty="0" smtClean="0"/>
              <a:t>fix the size of reported subset</a:t>
            </a:r>
          </a:p>
          <a:p>
            <a:r>
              <a:rPr lang="en-US" dirty="0" smtClean="0"/>
              <a:t>Local Hashing Approach (</a:t>
            </a:r>
            <a:r>
              <a:rPr lang="en-US" dirty="0" smtClean="0"/>
              <a:t>Binary LH </a:t>
            </a:r>
            <a:r>
              <a:rPr lang="en-US" dirty="0" smtClean="0"/>
              <a:t>and </a:t>
            </a:r>
            <a:r>
              <a:rPr lang="en-US" dirty="0" smtClean="0"/>
              <a:t>Optimized LH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One way to implement BLH is to use </a:t>
            </a:r>
            <a:r>
              <a:rPr lang="en-US" dirty="0" err="1" smtClean="0"/>
              <a:t>Hadamard</a:t>
            </a:r>
            <a:r>
              <a:rPr lang="en-US" dirty="0" smtClean="0"/>
              <a:t> Response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70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answering multiple 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Previously works (including centralized DP) suggest splitting privacy budget</a:t>
                </a:r>
              </a:p>
              <a:p>
                <a:r>
                  <a:rPr lang="en-US" dirty="0"/>
                  <a:t>For example, when a user answers two questions, privacy budgets 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(assuming the two questions are of equal importance)</a:t>
                </a:r>
              </a:p>
              <a:p>
                <a:r>
                  <a:rPr lang="en-US" dirty="0"/>
                  <a:t>In the centralized setting, there are sequential composition and parallel composition</a:t>
                </a:r>
              </a:p>
              <a:p>
                <a:pPr lvl="1"/>
                <a:r>
                  <a:rPr lang="en-US" dirty="0"/>
                  <a:t>By partitioning users, one uses to parallel composition</a:t>
                </a:r>
              </a:p>
              <a:p>
                <a:pPr lvl="1"/>
                <a:r>
                  <a:rPr lang="en-US" dirty="0"/>
                  <a:t>By split privacy budget, one uses sequential composition</a:t>
                </a:r>
              </a:p>
              <a:p>
                <a:pPr lvl="1"/>
                <a:r>
                  <a:rPr lang="en-US" dirty="0"/>
                  <a:t>The two can basically produce equivalent results</a:t>
                </a:r>
              </a:p>
              <a:p>
                <a:r>
                  <a:rPr lang="en-US" dirty="0"/>
                  <a:t>What about the local setting?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3081" r="-2164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15F73-B9E8-8444-B2D5-9F4A9E6D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answering multiple 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73497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Measure the frequency accuracy for one question </a:t>
                </a:r>
              </a:p>
              <a:p>
                <a:pPr lvl="1"/>
                <a:r>
                  <a:rPr lang="en-US" dirty="0"/>
                  <a:t>Assume OLH is used</a:t>
                </a:r>
                <a:r>
                  <a:rPr lang="en-US" altLang="zh-Hans" dirty="0"/>
                  <a:t>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question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Assume sample variance is small</a:t>
                </a:r>
              </a:p>
              <a:p>
                <a:pPr lvl="1"/>
                <a:r>
                  <a:rPr lang="en-US" dirty="0"/>
                  <a:t>Normalize since two approach have different number of users</a:t>
                </a:r>
              </a:p>
              <a:p>
                <a:r>
                  <a:rPr lang="en-US" dirty="0"/>
                  <a:t>Two settings:</a:t>
                </a:r>
              </a:p>
              <a:p>
                <a:pPr lvl="1"/>
                <a:r>
                  <a:rPr lang="en-US" dirty="0"/>
                  <a:t>Split privacy budget: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Partition users: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Algebra shows that it is better to partition users</a:t>
                </a:r>
              </a:p>
              <a:p>
                <a:r>
                  <a:rPr lang="en-US" dirty="0"/>
                  <a:t>Can be generalized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&gt;2</m:t>
                    </m:r>
                  </m:oMath>
                </a14:m>
                <a:r>
                  <a:rPr lang="en-US" dirty="0"/>
                  <a:t> questions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734973"/>
              </a:xfrm>
              <a:blipFill>
                <a:blip r:embed="rId2"/>
                <a:stretch>
                  <a:fillRect l="-1286" t="-2145" r="-322" b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276" y="5155154"/>
            <a:ext cx="471562" cy="36231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A1A077-0EDD-5A4F-AA9A-AC85FE01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0C069A-9108-4F89-AC51-9F66E1F1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(Centralized) 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D418743-FC67-4BD8-9BAB-EF1A8A503B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714278"/>
                <a:ext cx="78867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Post-processing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output)</a:t>
                </a:r>
                <a:r>
                  <a:rPr lang="en-US" altLang="zh-CN" dirty="0"/>
                  <a:t> is free</a:t>
                </a:r>
              </a:p>
              <a:p>
                <a:pPr lvl="1"/>
                <a:r>
                  <a:rPr lang="en-US" altLang="zh-CN" dirty="0"/>
                  <a:t>does not consume privacy budget</a:t>
                </a:r>
              </a:p>
              <a:p>
                <a:r>
                  <a:rPr lang="en-US" altLang="zh-CN" dirty="0"/>
                  <a:t>Parallel composition</a:t>
                </a:r>
              </a:p>
              <a:p>
                <a:pPr lvl="1"/>
                <a:r>
                  <a:rPr lang="en-US" altLang="zh-CN" dirty="0"/>
                  <a:t>partition the dataset into subsets, each applying an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𝑖</m:t>
                    </m:r>
                  </m:oMath>
                </a14:m>
                <a:r>
                  <a:rPr lang="en-US" altLang="zh-CN" dirty="0"/>
                  <a:t>-DP algorithm, the overall result 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max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⁡(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𝑖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  <a:r>
                  <a:rPr lang="en-US" dirty="0"/>
                  <a:t>DP</a:t>
                </a:r>
                <a:endParaRPr lang="en-US" altLang="zh-CN" dirty="0"/>
              </a:p>
              <a:p>
                <a:r>
                  <a:rPr lang="en-US" altLang="zh-CN" dirty="0"/>
                  <a:t>Sequential composition</a:t>
                </a:r>
              </a:p>
              <a:p>
                <a:pPr lvl="1"/>
                <a:r>
                  <a:rPr lang="en-US" altLang="zh-CN" dirty="0"/>
                  <a:t>apply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𝑘</m:t>
                    </m:r>
                  </m:oMath>
                </a14:m>
                <a:r>
                  <a:rPr lang="en-US" altLang="zh-CN" dirty="0"/>
                  <a:t> DP algorithms, each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𝑖</m:t>
                    </m:r>
                  </m:oMath>
                </a14:m>
                <a:r>
                  <a:rPr lang="en-US" altLang="zh-CN" dirty="0"/>
                  <a:t>, result satisfies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grow m:val="on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i="1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e>
                    </m:nary>
                  </m:oMath>
                </a14:m>
                <a:r>
                  <a:rPr lang="en-US" dirty="0"/>
                  <a:t>-DP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D418743-FC67-4BD8-9BAB-EF1A8A503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714278"/>
                <a:ext cx="7886700" cy="4351338"/>
              </a:xfrm>
              <a:blipFill>
                <a:blip r:embed="rId3"/>
                <a:stretch>
                  <a:fillRect l="-1447" t="-2332" r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BC3458-FC4D-4927-8072-E59B274DF396}"/>
              </a:ext>
            </a:extLst>
          </p:cNvPr>
          <p:cNvSpPr txBox="1"/>
          <p:nvPr/>
        </p:nvSpPr>
        <p:spPr>
          <a:xfrm>
            <a:off x="2417560" y="3154576"/>
            <a:ext cx="4308879" cy="415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What about LDP?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8F75923-2BAD-44F4-84D7-C2A9DFB381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8F75923-2BAD-44F4-84D7-C2A9DFB38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19E45FA-2031-4AFE-A263-A850181E2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062832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93CDCC-D28E-4C70-B09E-166C1FC4AD71}"/>
                  </a:ext>
                </a:extLst>
              </p:cNvPr>
              <p:cNvSpPr/>
              <p:nvPr/>
            </p:nvSpPr>
            <p:spPr>
              <a:xfrm>
                <a:off x="1059871" y="1329283"/>
                <a:ext cx="702425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100" dirty="0"/>
                  <a:t>A randomized algorithm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 satisfies </a:t>
                </a:r>
                <a14:m>
                  <m:oMath xmlns:m="http://schemas.openxmlformats.org/officeDocument/2006/math">
                    <m:r>
                      <a:rPr lang="en-US" sz="2100" b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𝛆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</a:rPr>
                  <a:t>-differential privacy</a:t>
                </a:r>
                <a:r>
                  <a:rPr lang="en-US" sz="2100" dirty="0"/>
                  <a:t>, </a:t>
                </a:r>
                <a:r>
                  <a:rPr lang="en-US" sz="2100" dirty="0" err="1"/>
                  <a:t>iff</a:t>
                </a:r>
                <a:r>
                  <a:rPr lang="en-US" sz="2100" dirty="0"/>
                  <a:t> for any two </a:t>
                </a:r>
                <a:r>
                  <a:rPr lang="en-US" sz="2100" dirty="0">
                    <a:solidFill>
                      <a:schemeClr val="accent2"/>
                    </a:solidFill>
                  </a:rPr>
                  <a:t>neighboring</a:t>
                </a:r>
                <a:r>
                  <a:rPr lang="en-US" sz="2100" dirty="0"/>
                  <a:t> datasets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𝑫</m:t>
                    </m:r>
                  </m:oMath>
                </a14:m>
                <a:r>
                  <a:rPr lang="en-US" sz="2100" dirty="0"/>
                  <a:t> and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𝑫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2100" dirty="0"/>
                  <a:t> and for any output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𝑶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100" dirty="0"/>
                  <a:t>of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, </a:t>
                </a:r>
                <a:br>
                  <a:rPr lang="en-US" sz="21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𝑶</m:t>
                              </m:r>
                            </m:e>
                          </m:d>
                        </m:e>
                      </m:func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100" dirty="0">
                          <a:latin typeface="Cambria Math"/>
                          <a:ea typeface="Cambria Math"/>
                        </a:rPr>
                        <m:t>exp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⁡(</m:t>
                      </m:r>
                      <m:r>
                        <a:rPr lang="en-US" sz="2100" b="1" i="1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)∙</m:t>
                      </m:r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𝑶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93CDCC-D28E-4C70-B09E-166C1FC4AD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71" y="1329283"/>
                <a:ext cx="7024255" cy="1384995"/>
              </a:xfrm>
              <a:prstGeom prst="rect">
                <a:avLst/>
              </a:prstGeom>
              <a:blipFill>
                <a:blip r:embed="rId7"/>
                <a:stretch>
                  <a:fillRect l="-1042" t="-2643" r="-868" b="-4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CF893-98B3-6446-B5DB-7CD8D827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A5F6F59-1B12-1F49-9C57-4DBA04B7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685F-E67E-4EF6-93ED-FE3C7CD2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LDP </a:t>
            </a:r>
            <a:r>
              <a:rPr lang="en-US" altLang="zh-Hans" dirty="0"/>
              <a:t>Applications</a:t>
            </a:r>
            <a:endParaRPr lang="en-US" dirty="0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A9404579-0AA2-4584-8788-087795E79576}"/>
              </a:ext>
            </a:extLst>
          </p:cNvPr>
          <p:cNvSpPr/>
          <p:nvPr/>
        </p:nvSpPr>
        <p:spPr>
          <a:xfrm flipV="1">
            <a:off x="3107842" y="1690690"/>
            <a:ext cx="7072924" cy="4416072"/>
          </a:xfrm>
          <a:custGeom>
            <a:avLst/>
            <a:gdLst>
              <a:gd name="connsiteX0" fmla="*/ 0 w 5304693"/>
              <a:gd name="connsiteY0" fmla="*/ 3311769 h 3311769"/>
              <a:gd name="connsiteX1" fmla="*/ 2652347 w 5304693"/>
              <a:gd name="connsiteY1" fmla="*/ 0 h 3311769"/>
              <a:gd name="connsiteX2" fmla="*/ 5304693 w 5304693"/>
              <a:gd name="connsiteY2" fmla="*/ 3311769 h 3311769"/>
              <a:gd name="connsiteX3" fmla="*/ 0 w 5304693"/>
              <a:gd name="connsiteY3" fmla="*/ 3311769 h 3311769"/>
              <a:gd name="connsiteX0" fmla="*/ 0 w 5304693"/>
              <a:gd name="connsiteY0" fmla="*/ 3312054 h 3312054"/>
              <a:gd name="connsiteX1" fmla="*/ 2652347 w 5304693"/>
              <a:gd name="connsiteY1" fmla="*/ 285 h 3312054"/>
              <a:gd name="connsiteX2" fmla="*/ 5304693 w 5304693"/>
              <a:gd name="connsiteY2" fmla="*/ 3312054 h 3312054"/>
              <a:gd name="connsiteX3" fmla="*/ 0 w 5304693"/>
              <a:gd name="connsiteY3" fmla="*/ 3312054 h 331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693" h="3312054">
                <a:moveTo>
                  <a:pt x="0" y="3312054"/>
                </a:moveTo>
                <a:cubicBezTo>
                  <a:pt x="884116" y="2208131"/>
                  <a:pt x="1465386" y="-29023"/>
                  <a:pt x="2652347" y="285"/>
                </a:cubicBezTo>
                <a:cubicBezTo>
                  <a:pt x="3839308" y="29593"/>
                  <a:pt x="4420578" y="2208131"/>
                  <a:pt x="5304693" y="3312054"/>
                </a:cubicBezTo>
                <a:lnTo>
                  <a:pt x="0" y="33120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404040"/>
              </a:solidFill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5154C6FF-8BCD-40A3-8A61-D873CCB25D42}"/>
              </a:ext>
            </a:extLst>
          </p:cNvPr>
          <p:cNvSpPr/>
          <p:nvPr/>
        </p:nvSpPr>
        <p:spPr>
          <a:xfrm>
            <a:off x="5027872" y="4634738"/>
            <a:ext cx="3215217" cy="1276837"/>
          </a:xfrm>
          <a:custGeom>
            <a:avLst/>
            <a:gdLst/>
            <a:ahLst/>
            <a:cxnLst/>
            <a:rect l="l" t="t" r="r" b="b"/>
            <a:pathLst>
              <a:path w="2411413" h="957628">
                <a:moveTo>
                  <a:pt x="0" y="0"/>
                </a:moveTo>
                <a:lnTo>
                  <a:pt x="2411413" y="0"/>
                </a:lnTo>
                <a:lnTo>
                  <a:pt x="2384801" y="43370"/>
                </a:lnTo>
                <a:cubicBezTo>
                  <a:pt x="2053424" y="558980"/>
                  <a:pt x="1685718" y="945681"/>
                  <a:pt x="1212327" y="957369"/>
                </a:cubicBezTo>
                <a:cubicBezTo>
                  <a:pt x="738936" y="969058"/>
                  <a:pt x="371230" y="585280"/>
                  <a:pt x="39853" y="655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404040"/>
              </a:solidFill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D0F0CC7D-5450-408D-B2D1-7D6FE9EDD1BC}"/>
              </a:ext>
            </a:extLst>
          </p:cNvPr>
          <p:cNvSpPr/>
          <p:nvPr/>
        </p:nvSpPr>
        <p:spPr>
          <a:xfrm>
            <a:off x="4215495" y="3162714"/>
            <a:ext cx="4851683" cy="1472024"/>
          </a:xfrm>
          <a:custGeom>
            <a:avLst/>
            <a:gdLst/>
            <a:ahLst/>
            <a:cxnLst/>
            <a:rect l="l" t="t" r="r" b="b"/>
            <a:pathLst>
              <a:path w="3638762" h="1104018">
                <a:moveTo>
                  <a:pt x="0" y="0"/>
                </a:moveTo>
                <a:lnTo>
                  <a:pt x="3638762" y="0"/>
                </a:lnTo>
                <a:lnTo>
                  <a:pt x="3405579" y="432801"/>
                </a:lnTo>
                <a:cubicBezTo>
                  <a:pt x="3316157" y="598773"/>
                  <a:pt x="3226196" y="762832"/>
                  <a:pt x="3134078" y="919237"/>
                </a:cubicBezTo>
                <a:lnTo>
                  <a:pt x="3020694" y="1104018"/>
                </a:lnTo>
                <a:lnTo>
                  <a:pt x="609281" y="1104018"/>
                </a:lnTo>
                <a:lnTo>
                  <a:pt x="509137" y="939275"/>
                </a:lnTo>
                <a:cubicBezTo>
                  <a:pt x="417019" y="781200"/>
                  <a:pt x="327058" y="615054"/>
                  <a:pt x="237636" y="4468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1583D5"/>
              </a:solidFill>
            </a:endParaRPr>
          </a:p>
        </p:txBody>
      </p:sp>
      <p:sp>
        <p:nvSpPr>
          <p:cNvPr id="7" name="等腰三角形 4">
            <a:extLst>
              <a:ext uri="{FF2B5EF4-FFF2-40B4-BE49-F238E27FC236}">
                <a16:creationId xmlns:a16="http://schemas.microsoft.com/office/drawing/2014/main" id="{E1FBC0F6-D4FD-4610-BF02-43CF9126257B}"/>
              </a:ext>
            </a:extLst>
          </p:cNvPr>
          <p:cNvSpPr/>
          <p:nvPr/>
        </p:nvSpPr>
        <p:spPr>
          <a:xfrm flipV="1">
            <a:off x="3420458" y="1885877"/>
            <a:ext cx="6447693" cy="1276839"/>
          </a:xfrm>
          <a:custGeom>
            <a:avLst/>
            <a:gdLst/>
            <a:ahLst/>
            <a:cxnLst/>
            <a:rect l="l" t="t" r="r" b="b"/>
            <a:pathLst>
              <a:path w="4835770" h="957629">
                <a:moveTo>
                  <a:pt x="0" y="957629"/>
                </a:moveTo>
                <a:lnTo>
                  <a:pt x="4835770" y="957629"/>
                </a:lnTo>
                <a:cubicBezTo>
                  <a:pt x="4634280" y="706044"/>
                  <a:pt x="4450044" y="393233"/>
                  <a:pt x="4270122" y="65116"/>
                </a:cubicBezTo>
                <a:lnTo>
                  <a:pt x="4235040" y="0"/>
                </a:lnTo>
                <a:lnTo>
                  <a:pt x="596278" y="0"/>
                </a:lnTo>
                <a:lnTo>
                  <a:pt x="565649" y="57602"/>
                </a:lnTo>
                <a:cubicBezTo>
                  <a:pt x="385726" y="389894"/>
                  <a:pt x="201491" y="706044"/>
                  <a:pt x="0" y="9576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</a:endParaRPr>
          </a:p>
        </p:txBody>
      </p:sp>
      <p:sp>
        <p:nvSpPr>
          <p:cNvPr id="8" name="等腰三角形 4">
            <a:extLst>
              <a:ext uri="{FF2B5EF4-FFF2-40B4-BE49-F238E27FC236}">
                <a16:creationId xmlns:a16="http://schemas.microsoft.com/office/drawing/2014/main" id="{CE9B4AF7-4B03-4000-8EAE-3CF32B15E4FF}"/>
              </a:ext>
            </a:extLst>
          </p:cNvPr>
          <p:cNvSpPr/>
          <p:nvPr/>
        </p:nvSpPr>
        <p:spPr>
          <a:xfrm flipV="1">
            <a:off x="4039191" y="1690689"/>
            <a:ext cx="5092995" cy="3482580"/>
          </a:xfrm>
          <a:custGeom>
            <a:avLst/>
            <a:gdLst>
              <a:gd name="connsiteX0" fmla="*/ 0 w 5304693"/>
              <a:gd name="connsiteY0" fmla="*/ 3311769 h 3311769"/>
              <a:gd name="connsiteX1" fmla="*/ 2652347 w 5304693"/>
              <a:gd name="connsiteY1" fmla="*/ 0 h 3311769"/>
              <a:gd name="connsiteX2" fmla="*/ 5304693 w 5304693"/>
              <a:gd name="connsiteY2" fmla="*/ 3311769 h 3311769"/>
              <a:gd name="connsiteX3" fmla="*/ 0 w 5304693"/>
              <a:gd name="connsiteY3" fmla="*/ 3311769 h 3311769"/>
              <a:gd name="connsiteX0" fmla="*/ 0 w 5304693"/>
              <a:gd name="connsiteY0" fmla="*/ 3312054 h 3312054"/>
              <a:gd name="connsiteX1" fmla="*/ 2652347 w 5304693"/>
              <a:gd name="connsiteY1" fmla="*/ 285 h 3312054"/>
              <a:gd name="connsiteX2" fmla="*/ 5304693 w 5304693"/>
              <a:gd name="connsiteY2" fmla="*/ 3312054 h 3312054"/>
              <a:gd name="connsiteX3" fmla="*/ 0 w 5304693"/>
              <a:gd name="connsiteY3" fmla="*/ 3312054 h 331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693" h="3312054">
                <a:moveTo>
                  <a:pt x="0" y="3312054"/>
                </a:moveTo>
                <a:cubicBezTo>
                  <a:pt x="884116" y="2208131"/>
                  <a:pt x="1465386" y="-29023"/>
                  <a:pt x="2652347" y="285"/>
                </a:cubicBezTo>
                <a:cubicBezTo>
                  <a:pt x="3839308" y="29593"/>
                  <a:pt x="4420578" y="2208131"/>
                  <a:pt x="5304693" y="3312054"/>
                </a:cubicBezTo>
                <a:lnTo>
                  <a:pt x="0" y="3312054"/>
                </a:ln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404040"/>
              </a:solidFill>
            </a:endParaRPr>
          </a:p>
        </p:txBody>
      </p:sp>
      <p:sp>
        <p:nvSpPr>
          <p:cNvPr id="27" name="文本框 33">
            <a:extLst>
              <a:ext uri="{FF2B5EF4-FFF2-40B4-BE49-F238E27FC236}">
                <a16:creationId xmlns:a16="http://schemas.microsoft.com/office/drawing/2014/main" id="{245E2DF0-2D6B-4E70-994C-3D2D4A76CD25}"/>
              </a:ext>
            </a:extLst>
          </p:cNvPr>
          <p:cNvSpPr txBox="1"/>
          <p:nvPr/>
        </p:nvSpPr>
        <p:spPr>
          <a:xfrm>
            <a:off x="5862766" y="2279493"/>
            <a:ext cx="14458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67" b="1" dirty="0">
                <a:solidFill>
                  <a:schemeClr val="bg1"/>
                </a:solidFill>
              </a:rPr>
              <a:t>Applications</a:t>
            </a:r>
            <a:endParaRPr kumimoji="1"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28" name="文本框 34">
            <a:extLst>
              <a:ext uri="{FF2B5EF4-FFF2-40B4-BE49-F238E27FC236}">
                <a16:creationId xmlns:a16="http://schemas.microsoft.com/office/drawing/2014/main" id="{9FFA9596-52CD-432C-9F34-4B48B8B4C769}"/>
              </a:ext>
            </a:extLst>
          </p:cNvPr>
          <p:cNvSpPr txBox="1"/>
          <p:nvPr/>
        </p:nvSpPr>
        <p:spPr>
          <a:xfrm>
            <a:off x="5604076" y="3616664"/>
            <a:ext cx="19529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67" b="1" dirty="0">
                <a:solidFill>
                  <a:schemeClr val="bg1"/>
                </a:solidFill>
              </a:rPr>
              <a:t>LDP Algorithms</a:t>
            </a:r>
            <a:endParaRPr kumimoji="1"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29" name="文本框 35">
            <a:extLst>
              <a:ext uri="{FF2B5EF4-FFF2-40B4-BE49-F238E27FC236}">
                <a16:creationId xmlns:a16="http://schemas.microsoft.com/office/drawing/2014/main" id="{08EFC3C6-72EE-49D7-856F-4EF346D12F1F}"/>
              </a:ext>
            </a:extLst>
          </p:cNvPr>
          <p:cNvSpPr txBox="1"/>
          <p:nvPr/>
        </p:nvSpPr>
        <p:spPr>
          <a:xfrm>
            <a:off x="5862766" y="4951422"/>
            <a:ext cx="14458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67" b="1" dirty="0">
                <a:solidFill>
                  <a:schemeClr val="bg1"/>
                </a:solidFill>
              </a:rPr>
              <a:t>Mechanisms</a:t>
            </a:r>
            <a:endParaRPr kumimoji="1"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0561A7-7156-9E4B-AA05-99F327D0F7A8}"/>
              </a:ext>
            </a:extLst>
          </p:cNvPr>
          <p:cNvSpPr/>
          <p:nvPr/>
        </p:nvSpPr>
        <p:spPr>
          <a:xfrm>
            <a:off x="262467" y="2053822"/>
            <a:ext cx="2845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Hans" sz="2400" dirty="0"/>
              <a:t>Applications built from LDP algorithms</a:t>
            </a:r>
            <a:endParaRPr lang="en-US" altLang="zh-Hans" sz="2400" dirty="0"/>
          </a:p>
        </p:txBody>
      </p:sp>
      <p:cxnSp>
        <p:nvCxnSpPr>
          <p:cNvPr id="13" name="直线连接符 15">
            <a:extLst>
              <a:ext uri="{FF2B5EF4-FFF2-40B4-BE49-F238E27FC236}">
                <a16:creationId xmlns:a16="http://schemas.microsoft.com/office/drawing/2014/main" id="{456B5568-9C64-44B6-9C24-3C4315CFFD34}"/>
              </a:ext>
            </a:extLst>
          </p:cNvPr>
          <p:cNvCxnSpPr/>
          <p:nvPr/>
        </p:nvCxnSpPr>
        <p:spPr>
          <a:xfrm>
            <a:off x="3265894" y="2448770"/>
            <a:ext cx="818871" cy="15390"/>
          </a:xfrm>
          <a:prstGeom prst="line">
            <a:avLst/>
          </a:prstGeom>
          <a:ln w="12700" cmpd="sng">
            <a:solidFill>
              <a:schemeClr val="accent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5173A-BDDF-E24C-928E-213F3A62CB86}"/>
              </a:ext>
            </a:extLst>
          </p:cNvPr>
          <p:cNvSpPr/>
          <p:nvPr/>
        </p:nvSpPr>
        <p:spPr>
          <a:xfrm>
            <a:off x="262467" y="3125444"/>
            <a:ext cx="3999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ans" sz="2400" dirty="0"/>
              <a:t>Focus</a:t>
            </a:r>
            <a:r>
              <a:rPr lang="zh-Hans" altLang="en-US" sz="2400" dirty="0"/>
              <a:t> </a:t>
            </a:r>
            <a:r>
              <a:rPr lang="en-US" altLang="zh-Hans" sz="2400" dirty="0"/>
              <a:t>on</a:t>
            </a:r>
            <a:r>
              <a:rPr lang="zh-Hans" altLang="en-US" sz="2400" dirty="0"/>
              <a:t> </a:t>
            </a:r>
            <a:endParaRPr lang="en-US" altLang="zh-Han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Hans" sz="2400" dirty="0"/>
              <a:t>Heavy</a:t>
            </a:r>
            <a:r>
              <a:rPr lang="zh-Hans" altLang="en-US" sz="2400" dirty="0"/>
              <a:t> </a:t>
            </a:r>
            <a:r>
              <a:rPr lang="en-US" altLang="zh-Hans" sz="2400" dirty="0"/>
              <a:t>hitter</a:t>
            </a:r>
            <a:r>
              <a:rPr lang="zh-Hans" altLang="en-US" sz="2400" dirty="0"/>
              <a:t> </a:t>
            </a:r>
            <a:r>
              <a:rPr lang="en-US" altLang="zh-Hans" sz="2400" dirty="0"/>
              <a:t>identification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Hans" sz="2400" dirty="0"/>
              <a:t>Frequent</a:t>
            </a:r>
            <a:r>
              <a:rPr lang="zh-Hans" altLang="en-US" sz="2400" dirty="0"/>
              <a:t> </a:t>
            </a:r>
            <a:r>
              <a:rPr lang="en-US" altLang="zh-Hans" sz="2400" dirty="0"/>
              <a:t>itemset</a:t>
            </a:r>
            <a:r>
              <a:rPr lang="zh-Hans" altLang="en-US" sz="2400" dirty="0"/>
              <a:t> </a:t>
            </a:r>
            <a:r>
              <a:rPr lang="en-US" altLang="zh-Hans" sz="2400" dirty="0"/>
              <a:t>mining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26B0A-8A44-274E-BC6D-ECFFC2CB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5E67AA7-CD13-3346-8DE7-562564C0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E9CD-B601-469F-9BAD-E5AAECB4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Hitter Estimation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61C51-5F1B-420B-A0E5-AD19B7A77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DBC98-A73F-8A48-8BD1-4D7D24AA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5F056-0F5E-1E4F-829D-761B9206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heavy hitter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Goal: Find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most frequent values from a large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Scenario (Application): Find the most popular</a:t>
                </a:r>
              </a:p>
              <a:p>
                <a:pPr lvl="1"/>
                <a:r>
                  <a:rPr lang="en-US" dirty="0" err="1"/>
                  <a:t>url</a:t>
                </a:r>
                <a:endParaRPr lang="en-US" dirty="0"/>
              </a:p>
              <a:p>
                <a:pPr lvl="1"/>
                <a:r>
                  <a:rPr lang="en-US" dirty="0"/>
                  <a:t>hashtag</a:t>
                </a:r>
              </a:p>
              <a:p>
                <a:pPr lvl="1"/>
                <a:r>
                  <a:rPr lang="en-US" dirty="0"/>
                  <a:t>new phrase</a:t>
                </a:r>
              </a:p>
              <a:p>
                <a:r>
                  <a:rPr lang="en-US" dirty="0"/>
                  <a:t>Assumption: </a:t>
                </a:r>
              </a:p>
              <a:p>
                <a:pPr lvl="1"/>
                <a:r>
                  <a:rPr lang="en-US" dirty="0"/>
                  <a:t>each user has a single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it is represented in bits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en-US" dirty="0"/>
                  <a:t> large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(when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small,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frequency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oracle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suffices)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  <a:blipFill>
                <a:blip r:embed="rId3"/>
                <a:stretch>
                  <a:fillRect l="-125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2F9DE-EF55-BC49-8E8E-3B1808EA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345475-7810-A54F-851B-CFF52A8D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First</a:t>
            </a:r>
            <a:r>
              <a:rPr lang="zh-Hans" altLang="en-US" dirty="0"/>
              <a:t> </a:t>
            </a:r>
            <a:r>
              <a:rPr lang="en-US" altLang="zh-Hans" dirty="0"/>
              <a:t>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7886701" cy="4351338"/>
              </a:xfrm>
            </p:spPr>
            <p:txBody>
              <a:bodyPr/>
              <a:lstStyle/>
              <a:p>
                <a:r>
                  <a:rPr lang="en-US" altLang="zh-Hans" dirty="0"/>
                  <a:t>Simpler</a:t>
                </a:r>
                <a:r>
                  <a:rPr lang="zh-Hans" altLang="en-US" dirty="0"/>
                  <a:t> </a:t>
                </a:r>
                <a:r>
                  <a:rPr lang="en-US" dirty="0"/>
                  <a:t>Goal: Find </a:t>
                </a:r>
                <a:r>
                  <a:rPr lang="en-US" altLang="zh-Hans" dirty="0"/>
                  <a:t>one</a:t>
                </a:r>
                <a:r>
                  <a:rPr lang="en-US" dirty="0"/>
                  <a:t> most frequent value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Idea: </a:t>
                </a:r>
              </a:p>
              <a:p>
                <a:pPr lvl="1"/>
                <a:r>
                  <a:rPr lang="en-US" altLang="zh-Hans" dirty="0"/>
                  <a:t>Users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are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partitioned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four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groups</a:t>
                </a:r>
              </a:p>
              <a:p>
                <a:pPr lvl="1"/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user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reports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one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portion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its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string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(segment)</a:t>
                </a:r>
              </a:p>
              <a:p>
                <a:pPr lvl="1"/>
                <a:r>
                  <a:rPr lang="en-US" altLang="zh-Hans" dirty="0"/>
                  <a:t>Server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queries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one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find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segment</a:t>
                </a:r>
              </a:p>
              <a:p>
                <a:pPr lvl="1"/>
                <a:r>
                  <a:rPr lang="en-US" altLang="zh-Hans" dirty="0"/>
                  <a:t>Concatenate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four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7886701" cy="4351338"/>
              </a:xfrm>
              <a:blipFill>
                <a:blip r:embed="rId3"/>
                <a:stretch>
                  <a:fillRect l="-1284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714711"/>
            <a:ext cx="2464235" cy="1737824"/>
          </a:xfrm>
          <a:prstGeom prst="rect">
            <a:avLst/>
          </a:prstGeom>
        </p:spPr>
      </p:pic>
      <p:sp>
        <p:nvSpPr>
          <p:cNvPr id="6" name="Line 49"/>
          <p:cNvSpPr>
            <a:spLocks noChangeShapeType="1"/>
          </p:cNvSpPr>
          <p:nvPr/>
        </p:nvSpPr>
        <p:spPr bwMode="auto">
          <a:xfrm flipH="1">
            <a:off x="2612309" y="5583623"/>
            <a:ext cx="1221581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61" y="5226386"/>
            <a:ext cx="714475" cy="71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47" y="5226385"/>
            <a:ext cx="714475" cy="71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32" y="5226385"/>
            <a:ext cx="714475" cy="7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18" y="5226384"/>
            <a:ext cx="714475" cy="714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FF3FCF-A378-2045-80B4-64D9CBF9854E}"/>
              </a:ext>
            </a:extLst>
          </p:cNvPr>
          <p:cNvSpPr txBox="1"/>
          <p:nvPr/>
        </p:nvSpPr>
        <p:spPr>
          <a:xfrm>
            <a:off x="4726358" y="53989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+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1CF66A-3A2A-ED41-8172-569514C065C5}"/>
              </a:ext>
            </a:extLst>
          </p:cNvPr>
          <p:cNvSpPr txBox="1"/>
          <p:nvPr/>
        </p:nvSpPr>
        <p:spPr>
          <a:xfrm>
            <a:off x="5817550" y="5389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+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069EDB-6AE2-DA4A-89ED-A010C3AEEB41}"/>
              </a:ext>
            </a:extLst>
          </p:cNvPr>
          <p:cNvSpPr txBox="1"/>
          <p:nvPr/>
        </p:nvSpPr>
        <p:spPr>
          <a:xfrm>
            <a:off x="6929236" y="54024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+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7522113-7F5E-A54F-859E-7045D01F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First</a:t>
            </a:r>
            <a:r>
              <a:rPr lang="zh-Hans" altLang="en-US" dirty="0"/>
              <a:t> </a:t>
            </a:r>
            <a:r>
              <a:rPr lang="en-US" altLang="zh-Hans" dirty="0"/>
              <a:t>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most frequent values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Idea: </a:t>
                </a:r>
              </a:p>
              <a:p>
                <a:pPr lvl="1"/>
                <a:r>
                  <a:rPr lang="en-US" altLang="zh-Hans" dirty="0"/>
                  <a:t>Server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use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find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segment</a:t>
                </a:r>
              </a:p>
              <a:p>
                <a:pPr lvl="1"/>
                <a:r>
                  <a:rPr lang="en-US" altLang="zh-Hans" dirty="0"/>
                  <a:t>Calculate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Cartesian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product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four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sets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9" y="4406270"/>
            <a:ext cx="2464235" cy="1737824"/>
          </a:xfrm>
          <a:prstGeom prst="rect">
            <a:avLst/>
          </a:prstGeom>
        </p:spPr>
      </p:pic>
      <p:sp>
        <p:nvSpPr>
          <p:cNvPr id="6" name="Line 49"/>
          <p:cNvSpPr>
            <a:spLocks noChangeShapeType="1"/>
          </p:cNvSpPr>
          <p:nvPr/>
        </p:nvSpPr>
        <p:spPr bwMode="auto">
          <a:xfrm flipH="1">
            <a:off x="2628289" y="5275182"/>
            <a:ext cx="1221581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41" y="4917945"/>
            <a:ext cx="714475" cy="71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27" y="4917944"/>
            <a:ext cx="714475" cy="71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12" y="4917944"/>
            <a:ext cx="714475" cy="7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98" y="4917943"/>
            <a:ext cx="714475" cy="714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6AE753-CE93-4EB6-8C3B-2FCC8DDE18B9}"/>
              </a:ext>
            </a:extLst>
          </p:cNvPr>
          <p:cNvSpPr txBox="1"/>
          <p:nvPr/>
        </p:nvSpPr>
        <p:spPr>
          <a:xfrm>
            <a:off x="2335986" y="2966536"/>
            <a:ext cx="4472027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Drawback: </a:t>
            </a:r>
          </a:p>
          <a:p>
            <a:pPr algn="ctr"/>
            <a:r>
              <a:rPr lang="en-US" altLang="zh-CN" sz="2100" dirty="0"/>
              <a:t>Composing the four segment candidate sets gives a very large set of results.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C0F64B-1946-374A-9A5C-512C1351F652}"/>
              </a:ext>
            </a:extLst>
          </p:cNvPr>
          <p:cNvSpPr txBox="1"/>
          <p:nvPr/>
        </p:nvSpPr>
        <p:spPr>
          <a:xfrm>
            <a:off x="4726358" y="508580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x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538ED-A6F9-684D-8B48-1D3E38856487}"/>
              </a:ext>
            </a:extLst>
          </p:cNvPr>
          <p:cNvSpPr txBox="1"/>
          <p:nvPr/>
        </p:nvSpPr>
        <p:spPr>
          <a:xfrm>
            <a:off x="5817550" y="507674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x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371C0-86B8-574F-BCA2-C87E8934EA33}"/>
              </a:ext>
            </a:extLst>
          </p:cNvPr>
          <p:cNvSpPr txBox="1"/>
          <p:nvPr/>
        </p:nvSpPr>
        <p:spPr>
          <a:xfrm>
            <a:off x="6929236" y="508932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x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D52BC16-4C58-9342-9C75-B59E91BC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417696" cy="4636135"/>
          </a:xfrm>
        </p:spPr>
        <p:txBody>
          <a:bodyPr>
            <a:normAutofit/>
          </a:bodyPr>
          <a:lstStyle/>
          <a:p>
            <a:r>
              <a:rPr lang="en-US" dirty="0"/>
              <a:t>Building a </a:t>
            </a:r>
            <a:r>
              <a:rPr lang="en-US" dirty="0" err="1"/>
              <a:t>rappor</a:t>
            </a:r>
            <a:r>
              <a:rPr lang="en-US" dirty="0"/>
              <a:t> with the unknown: Privacy-preserving learning of associations and data dictionaries </a:t>
            </a:r>
          </a:p>
          <a:p>
            <a:pPr lvl="1"/>
            <a:r>
              <a:rPr lang="en-US" dirty="0"/>
              <a:t>G. Fanti, V. </a:t>
            </a:r>
            <a:r>
              <a:rPr lang="en-US" dirty="0" err="1"/>
              <a:t>Pihur</a:t>
            </a:r>
            <a:r>
              <a:rPr lang="en-US" dirty="0"/>
              <a:t>, and U. </a:t>
            </a:r>
            <a:r>
              <a:rPr lang="en-US" dirty="0" err="1"/>
              <a:t>Erlingsson</a:t>
            </a:r>
            <a:r>
              <a:rPr lang="en-US" dirty="0"/>
              <a:t>,</a:t>
            </a:r>
            <a:r>
              <a:rPr lang="en-US" altLang="zh-CN" dirty="0"/>
              <a:t> </a:t>
            </a:r>
            <a:r>
              <a:rPr lang="en-US" dirty="0" err="1"/>
              <a:t>PoPETS</a:t>
            </a:r>
            <a:r>
              <a:rPr lang="en-US" dirty="0"/>
              <a:t> 2016.</a:t>
            </a:r>
            <a:endParaRPr lang="en-US" altLang="zh-CN" dirty="0"/>
          </a:p>
          <a:p>
            <a:pPr lvl="1"/>
            <a:r>
              <a:rPr lang="en-US" dirty="0"/>
              <a:t>Segment Pair Method</a:t>
            </a:r>
          </a:p>
          <a:p>
            <a:r>
              <a:rPr lang="en-US" dirty="0"/>
              <a:t>Local, Private, Efficient Protocols for Succinct Histograms</a:t>
            </a:r>
          </a:p>
          <a:p>
            <a:pPr lvl="1"/>
            <a:r>
              <a:rPr lang="en-US" dirty="0"/>
              <a:t>R. </a:t>
            </a:r>
            <a:r>
              <a:rPr lang="en-US" dirty="0" err="1"/>
              <a:t>Bassily</a:t>
            </a:r>
            <a:r>
              <a:rPr lang="en-US" dirty="0"/>
              <a:t>, A. Smith.  STOC 2015.</a:t>
            </a:r>
            <a:endParaRPr lang="en-US" altLang="zh-CN" dirty="0"/>
          </a:p>
          <a:p>
            <a:pPr lvl="1"/>
            <a:r>
              <a:rPr lang="en-US" dirty="0"/>
              <a:t>Multiple Channel Method</a:t>
            </a:r>
          </a:p>
          <a:p>
            <a:r>
              <a:rPr lang="en-US" dirty="0"/>
              <a:t>Prefix Extending</a:t>
            </a:r>
            <a:r>
              <a:rPr lang="zh-Hans" altLang="en-US" dirty="0"/>
              <a:t> </a:t>
            </a:r>
            <a:r>
              <a:rPr lang="en-US" altLang="zh-Hans" dirty="0"/>
              <a:t>Methods</a:t>
            </a:r>
            <a:r>
              <a:rPr lang="zh-Hans" altLang="en-US" dirty="0"/>
              <a:t> </a:t>
            </a:r>
            <a:r>
              <a:rPr lang="en-US" altLang="zh-Hans" dirty="0"/>
              <a:t>(state-of-the-art)</a:t>
            </a:r>
            <a:endParaRPr lang="en-US" altLang="zh-CN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61E2B-72A9-6945-8F46-562D2FE7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23B7F-A912-6D4F-8583-DD082A7C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Pair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Each user reports a pair of two randomly chosen segments.</a:t>
            </a:r>
          </a:p>
          <a:p>
            <a:r>
              <a:rPr lang="en-US" dirty="0"/>
              <a:t>A-priori principle: </a:t>
            </a:r>
          </a:p>
          <a:p>
            <a:pPr lvl="1"/>
            <a:r>
              <a:rPr lang="en-US" dirty="0"/>
              <a:t>A pair of segments is frequent </a:t>
            </a:r>
            <a:r>
              <a:rPr lang="en-US" dirty="0" err="1"/>
              <a:t>iff</a:t>
            </a:r>
            <a:r>
              <a:rPr lang="en-US" dirty="0"/>
              <a:t> both segments are frequent</a:t>
            </a:r>
          </a:p>
          <a:p>
            <a:pPr lvl="1"/>
            <a:r>
              <a:rPr lang="en-US" dirty="0"/>
              <a:t>A string is frequent </a:t>
            </a:r>
            <a:r>
              <a:rPr lang="en-US" dirty="0" err="1"/>
              <a:t>iff</a:t>
            </a:r>
            <a:r>
              <a:rPr lang="en-US" dirty="0"/>
              <a:t> any pair of segments is frequent</a:t>
            </a:r>
          </a:p>
          <a:p>
            <a:r>
              <a:rPr lang="en-US" dirty="0"/>
              <a:t>Step 1: For each location, test all possible segment</a:t>
            </a:r>
          </a:p>
          <a:p>
            <a:r>
              <a:rPr lang="en-US" dirty="0"/>
              <a:t>Step 2: For each pair, test all frequent segment pairs</a:t>
            </a:r>
          </a:p>
          <a:p>
            <a:r>
              <a:rPr lang="en-US" dirty="0"/>
              <a:t>Step 3: Build a k-partite graph where </a:t>
            </a:r>
          </a:p>
          <a:p>
            <a:pPr lvl="1"/>
            <a:r>
              <a:rPr lang="en-US" dirty="0"/>
              <a:t>each node represents a frequent segment</a:t>
            </a:r>
          </a:p>
          <a:p>
            <a:pPr lvl="1"/>
            <a:r>
              <a:rPr lang="en-US" dirty="0"/>
              <a:t>each edge represents a frequent segment pair</a:t>
            </a:r>
          </a:p>
          <a:p>
            <a:r>
              <a:rPr lang="en-US" dirty="0"/>
              <a:t>Step 4: Find cliques in the graph (heavy hitter candidates)</a:t>
            </a:r>
          </a:p>
          <a:p>
            <a:r>
              <a:rPr lang="en-US" dirty="0"/>
              <a:t>Step 5: Estimate frequencies of the heavy hitters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5131" y="6900864"/>
            <a:ext cx="85137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G. Fanti, V. </a:t>
            </a:r>
            <a:r>
              <a:rPr lang="en-US" sz="1350" dirty="0" err="1"/>
              <a:t>Pihur</a:t>
            </a:r>
            <a:r>
              <a:rPr lang="en-US" sz="1350" dirty="0"/>
              <a:t>, and U. </a:t>
            </a:r>
            <a:r>
              <a:rPr lang="en-US" sz="1350" dirty="0" err="1"/>
              <a:t>Erlingsson</a:t>
            </a:r>
            <a:r>
              <a:rPr lang="en-US" sz="1350" dirty="0"/>
              <a:t>, “Building a </a:t>
            </a:r>
            <a:r>
              <a:rPr lang="en-US" sz="1350" dirty="0" err="1"/>
              <a:t>rappor</a:t>
            </a:r>
            <a:r>
              <a:rPr lang="en-US" sz="1350" dirty="0"/>
              <a:t> with the unknown: Privacy-preserving learning of associations and data dictionaries,” Proceedings on Privacy Enhancing Technologies (</a:t>
            </a:r>
            <a:r>
              <a:rPr lang="en-US" sz="1350" dirty="0" err="1"/>
              <a:t>PoPETS</a:t>
            </a:r>
            <a:r>
              <a:rPr lang="en-US" sz="1350" dirty="0"/>
              <a:t>), vol. issue 3, 2016, 2016.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81" y="3154576"/>
            <a:ext cx="1663319" cy="1793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522313-D6FA-48D2-8EC3-CA337F32230C}"/>
                  </a:ext>
                </a:extLst>
              </p:cNvPr>
              <p:cNvSpPr txBox="1"/>
              <p:nvPr/>
            </p:nvSpPr>
            <p:spPr>
              <a:xfrm>
                <a:off x="2417560" y="3154576"/>
                <a:ext cx="4308879" cy="158434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Drawback: </a:t>
                </a:r>
              </a:p>
              <a:p>
                <a:pPr algn="ctr"/>
                <a:r>
                  <a:rPr lang="en-US" altLang="zh-CN" sz="2100" dirty="0"/>
                  <a:t>There are many possible pairs, accuracy for each group is limited (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10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10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  <m:r>
                                  <a:rPr lang="en-US" sz="21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sz="21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100" dirty="0"/>
                          <m:t> </m:t>
                        </m:r>
                      </m:den>
                    </m:f>
                  </m:oMath>
                </a14:m>
                <a:r>
                  <a:rPr lang="en-US" altLang="zh-CN" sz="21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522313-D6FA-48D2-8EC3-CA337F322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560" y="3154576"/>
                <a:ext cx="4308879" cy="15843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9307336-5629-3449-A6E8-AB05B69E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94" y="2751520"/>
            <a:ext cx="2326622" cy="1999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Channel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Suppose there is only one heavy hitter, we can afford the Cartesian product, which contains only one element.</a:t>
                </a:r>
              </a:p>
              <a:p>
                <a:r>
                  <a:rPr lang="en-US" dirty="0"/>
                  <a:t>Use multiple channels and isolate heavy </a:t>
                </a:r>
              </a:p>
              <a:p>
                <a:pPr marL="0" indent="0">
                  <a:buNone/>
                </a:pPr>
                <a:r>
                  <a:rPr lang="en-US" dirty="0"/>
                  <a:t>hitters.</a:t>
                </a:r>
              </a:p>
              <a:p>
                <a:r>
                  <a:rPr lang="en-US" dirty="0"/>
                  <a:t>Each user reports a bit in each channel:</a:t>
                </a:r>
              </a:p>
              <a:p>
                <a:pPr lvl="1"/>
                <a:r>
                  <a:rPr lang="en-US" dirty="0"/>
                  <a:t>In channel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report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;</a:t>
                </a:r>
              </a:p>
              <a:p>
                <a:pPr lvl="1"/>
                <a:r>
                  <a:rPr lang="en-US" dirty="0"/>
                  <a:t>In other channels, report a uniformly random bit.</a:t>
                </a:r>
              </a:p>
              <a:p>
                <a:r>
                  <a:rPr lang="en-US" dirty="0"/>
                  <a:t>Aggregator identifies the dominant bits in each channel</a:t>
                </a:r>
              </a:p>
              <a:p>
                <a:r>
                  <a:rPr lang="en-US" dirty="0"/>
                  <a:t>Estimate frequencies of the heavy hitters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3"/>
                <a:stretch>
                  <a:fillRect l="-1391" t="-2101" r="-618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2995" y="6900864"/>
            <a:ext cx="85565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R. </a:t>
            </a:r>
            <a:r>
              <a:rPr lang="en-US" sz="1350" dirty="0" err="1"/>
              <a:t>Bassily</a:t>
            </a:r>
            <a:r>
              <a:rPr lang="en-US" sz="1350" dirty="0"/>
              <a:t> and A. Smith, “Local, private, efficient protocols for succinct histograms,” in Proceedings of the Forty-Seventh Annual ACM on Symposium on Theory of Computing. ACM, 2015, pp. 127–135.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ECC472-DEB0-4D83-BB8E-08ED8B271C4F}"/>
                  </a:ext>
                </a:extLst>
              </p:cNvPr>
              <p:cNvSpPr txBox="1"/>
              <p:nvPr/>
            </p:nvSpPr>
            <p:spPr>
              <a:xfrm>
                <a:off x="1691196" y="3220349"/>
                <a:ext cx="5761607" cy="138499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Drawback: </a:t>
                </a:r>
              </a:p>
              <a:p>
                <a:pPr algn="ctr"/>
                <a:r>
                  <a:rPr lang="en-US" altLang="zh-CN" sz="2100" dirty="0"/>
                  <a:t>To avoid collision, many (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100" i="1" baseline="3000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100" dirty="0"/>
                  <a:t>) channels are used.</a:t>
                </a:r>
              </a:p>
              <a:p>
                <a:pPr algn="ctr"/>
                <a:r>
                  <a:rPr lang="en-US" altLang="zh-CN" sz="2100" dirty="0"/>
                  <a:t>Number of users in each channel is limited.</a:t>
                </a:r>
              </a:p>
              <a:p>
                <a:pPr algn="ctr"/>
                <a:r>
                  <a:rPr lang="en-US" altLang="zh-Hans" sz="2100" dirty="0"/>
                  <a:t>Computational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cost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is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high.</a:t>
                </a:r>
                <a:endParaRPr lang="en-US" altLang="zh-CN" sz="21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ECC472-DEB0-4D83-BB8E-08ED8B271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96" y="3220349"/>
                <a:ext cx="5761607" cy="1384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9014CF-089E-4043-A587-F0DA00F5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Prefix Extending Method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79" y="4147207"/>
            <a:ext cx="2730785" cy="191809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1695553"/>
            <a:ext cx="7886700" cy="46607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Start from a prefix, and gradually extend this prefix.</a:t>
            </a:r>
          </a:p>
          <a:p>
            <a:r>
              <a:rPr lang="en-US" dirty="0"/>
              <a:t>Identify the frequent patterns for a small prefix first, and then extend to a larger prefix.</a:t>
            </a:r>
          </a:p>
          <a:p>
            <a:r>
              <a:rPr lang="en-US" dirty="0"/>
              <a:t>Result for the last group can be used for frequency estimation</a:t>
            </a:r>
          </a:p>
        </p:txBody>
      </p:sp>
      <p:pic>
        <p:nvPicPr>
          <p:cNvPr id="10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D9BCE4D8-3AA5-E24E-9DD0-495F3C13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5" y="5643277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 result for data mining">
            <a:extLst>
              <a:ext uri="{FF2B5EF4-FFF2-40B4-BE49-F238E27FC236}">
                <a16:creationId xmlns:a16="http://schemas.microsoft.com/office/drawing/2014/main" id="{12A9A8FE-1E79-D044-B283-30247C8B3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87" y="4497610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C3387792-C871-EC43-990B-F9894C8DA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4" y="5113819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0E6B348A-96BA-AF4D-9ADD-82F942DDB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2" y="4620171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1FA0DEDE-0B17-5744-8905-4A50ECE9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2" y="4118960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0">
                <a:extLst>
                  <a:ext uri="{FF2B5EF4-FFF2-40B4-BE49-F238E27FC236}">
                    <a16:creationId xmlns:a16="http://schemas.microsoft.com/office/drawing/2014/main" id="{D837A2B2-695E-6C46-B387-7E440D080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493" y="6169319"/>
                <a:ext cx="169822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Han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=`</m:t>
                      </m:r>
                      <m:r>
                        <m:rPr>
                          <m:sty m:val="p"/>
                        </m:rPr>
                        <a:rPr lang="en-US" altLang="zh-Han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deadbeef</m:t>
                      </m:r>
                      <m:r>
                        <a:rPr lang="en-US" altLang="zh-Han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50">
                <a:extLst>
                  <a:ext uri="{FF2B5EF4-FFF2-40B4-BE49-F238E27FC236}">
                    <a16:creationId xmlns:a16="http://schemas.microsoft.com/office/drawing/2014/main" id="{D837A2B2-695E-6C46-B387-7E440D080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493" y="6169319"/>
                <a:ext cx="16982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traight Arrow Connector 7">
            <a:extLst>
              <a:ext uri="{FF2B5EF4-FFF2-40B4-BE49-F238E27FC236}">
                <a16:creationId xmlns:a16="http://schemas.microsoft.com/office/drawing/2014/main" id="{48A37BDA-EEB5-324A-8B7F-58CE88E44F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9899" y="5113818"/>
            <a:ext cx="2015922" cy="747110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50">
                <a:extLst>
                  <a:ext uri="{FF2B5EF4-FFF2-40B4-BE49-F238E27FC236}">
                    <a16:creationId xmlns:a16="http://schemas.microsoft.com/office/drawing/2014/main" id="{986FC8EE-A958-3A4A-8905-9718FFAB8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307" y="5692951"/>
                <a:ext cx="126188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17" name="Rectangle 50">
                <a:extLst>
                  <a:ext uri="{FF2B5EF4-FFF2-40B4-BE49-F238E27FC236}">
                    <a16:creationId xmlns:a16="http://schemas.microsoft.com/office/drawing/2014/main" id="{986FC8EE-A958-3A4A-8905-9718FFAB8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2307" y="5692951"/>
                <a:ext cx="1261884" cy="369332"/>
              </a:xfrm>
              <a:prstGeom prst="rect">
                <a:avLst/>
              </a:prstGeom>
              <a:blipFill>
                <a:blip r:embed="rId6"/>
                <a:stretch>
                  <a:fillRect l="-2970" t="-6667" r="-1980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50">
                <a:extLst>
                  <a:ext uri="{FF2B5EF4-FFF2-40B4-BE49-F238E27FC236}">
                    <a16:creationId xmlns:a16="http://schemas.microsoft.com/office/drawing/2014/main" id="{5523D1D9-BA9E-AC4F-8E0C-29F2239A7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8607" y="5294485"/>
                <a:ext cx="19310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18" name="Rectangle 50">
                <a:extLst>
                  <a:ext uri="{FF2B5EF4-FFF2-40B4-BE49-F238E27FC236}">
                    <a16:creationId xmlns:a16="http://schemas.microsoft.com/office/drawing/2014/main" id="{5523D1D9-BA9E-AC4F-8E0C-29F2239A7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8607" y="5294485"/>
                <a:ext cx="1931041" cy="369332"/>
              </a:xfrm>
              <a:prstGeom prst="rect">
                <a:avLst/>
              </a:prstGeom>
              <a:blipFill>
                <a:blip r:embed="rId7"/>
                <a:stretch>
                  <a:fillRect l="-1961" t="-6667" r="-1961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traight Arrow Connector 7">
            <a:extLst>
              <a:ext uri="{FF2B5EF4-FFF2-40B4-BE49-F238E27FC236}">
                <a16:creationId xmlns:a16="http://schemas.microsoft.com/office/drawing/2014/main" id="{195529B3-9B40-3440-9DCA-76827C4D0A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9333" y="5041140"/>
            <a:ext cx="2043888" cy="29374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0">
                <a:extLst>
                  <a:ext uri="{FF2B5EF4-FFF2-40B4-BE49-F238E27FC236}">
                    <a16:creationId xmlns:a16="http://schemas.microsoft.com/office/drawing/2014/main" id="{AFA2E06B-7C45-9A45-910F-ACB4E2FAD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0467" y="5145429"/>
                <a:ext cx="200961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dead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0" name="Rectangle 50">
                <a:extLst>
                  <a:ext uri="{FF2B5EF4-FFF2-40B4-BE49-F238E27FC236}">
                    <a16:creationId xmlns:a16="http://schemas.microsoft.com/office/drawing/2014/main" id="{AFA2E06B-7C45-9A45-910F-ACB4E2FAD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0467" y="5145429"/>
                <a:ext cx="2009619" cy="369332"/>
              </a:xfrm>
              <a:prstGeom prst="rect">
                <a:avLst/>
              </a:prstGeom>
              <a:blipFill>
                <a:blip r:embed="rId8"/>
                <a:stretch>
                  <a:fillRect l="-1875" t="-3333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50">
                <a:extLst>
                  <a:ext uri="{FF2B5EF4-FFF2-40B4-BE49-F238E27FC236}">
                    <a16:creationId xmlns:a16="http://schemas.microsoft.com/office/drawing/2014/main" id="{CF9B78DA-3BDC-DD43-ACC2-73C11FC9F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1678" y="4952695"/>
                <a:ext cx="240392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de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)-&gt;`dead’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1" name="Rectangle 50">
                <a:extLst>
                  <a:ext uri="{FF2B5EF4-FFF2-40B4-BE49-F238E27FC236}">
                    <a16:creationId xmlns:a16="http://schemas.microsoft.com/office/drawing/2014/main" id="{CF9B78DA-3BDC-DD43-ACC2-73C11FC9F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1678" y="4952695"/>
                <a:ext cx="2403928" cy="369332"/>
              </a:xfrm>
              <a:prstGeom prst="rect">
                <a:avLst/>
              </a:prstGeom>
              <a:blipFill>
                <a:blip r:embed="rId9"/>
                <a:stretch>
                  <a:fillRect l="-1579" t="-6667" r="-1053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traight Arrow Connector 7">
            <a:extLst>
              <a:ext uri="{FF2B5EF4-FFF2-40B4-BE49-F238E27FC236}">
                <a16:creationId xmlns:a16="http://schemas.microsoft.com/office/drawing/2014/main" id="{DF021987-B853-A641-ACED-A197DEAE7A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9333" y="4909441"/>
            <a:ext cx="2043888" cy="45719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50">
                <a:extLst>
                  <a:ext uri="{FF2B5EF4-FFF2-40B4-BE49-F238E27FC236}">
                    <a16:creationId xmlns:a16="http://schemas.microsoft.com/office/drawing/2014/main" id="{6F532582-C2A2-D948-8F2D-00497BEE7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240" y="4687569"/>
                <a:ext cx="22132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deadbe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3" name="Rectangle 50">
                <a:extLst>
                  <a:ext uri="{FF2B5EF4-FFF2-40B4-BE49-F238E27FC236}">
                    <a16:creationId xmlns:a16="http://schemas.microsoft.com/office/drawing/2014/main" id="{6F532582-C2A2-D948-8F2D-00497BEE7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7240" y="4687569"/>
                <a:ext cx="2213278" cy="369332"/>
              </a:xfrm>
              <a:prstGeom prst="rect">
                <a:avLst/>
              </a:prstGeom>
              <a:blipFill>
                <a:blip r:embed="rId10"/>
                <a:stretch>
                  <a:fillRect l="-2286" t="-3333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50">
                <a:extLst>
                  <a:ext uri="{FF2B5EF4-FFF2-40B4-BE49-F238E27FC236}">
                    <a16:creationId xmlns:a16="http://schemas.microsoft.com/office/drawing/2014/main" id="{35A20A55-0DC6-E143-A395-F26467839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9831" y="4595096"/>
                <a:ext cx="288162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dead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)-&gt;`deadbe’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4" name="Rectangle 50">
                <a:extLst>
                  <a:ext uri="{FF2B5EF4-FFF2-40B4-BE49-F238E27FC236}">
                    <a16:creationId xmlns:a16="http://schemas.microsoft.com/office/drawing/2014/main" id="{35A20A55-0DC6-E143-A395-F26467839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9831" y="4595096"/>
                <a:ext cx="2881623" cy="369332"/>
              </a:xfrm>
              <a:prstGeom prst="rect">
                <a:avLst/>
              </a:prstGeom>
              <a:blipFill>
                <a:blip r:embed="rId11"/>
                <a:stretch>
                  <a:fillRect l="-1316" t="-6667" r="-439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traight Arrow Connector 7">
            <a:extLst>
              <a:ext uri="{FF2B5EF4-FFF2-40B4-BE49-F238E27FC236}">
                <a16:creationId xmlns:a16="http://schemas.microsoft.com/office/drawing/2014/main" id="{12D4591E-36DD-BC40-B1DA-75EA22EED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9857" y="4376409"/>
            <a:ext cx="2013364" cy="477921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50">
                <a:extLst>
                  <a:ext uri="{FF2B5EF4-FFF2-40B4-BE49-F238E27FC236}">
                    <a16:creationId xmlns:a16="http://schemas.microsoft.com/office/drawing/2014/main" id="{33AB41B1-60E1-8743-9F32-DA54F2108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7691" y="4176386"/>
                <a:ext cx="244267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deadbeef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6" name="Rectangle 50">
                <a:extLst>
                  <a:ext uri="{FF2B5EF4-FFF2-40B4-BE49-F238E27FC236}">
                    <a16:creationId xmlns:a16="http://schemas.microsoft.com/office/drawing/2014/main" id="{33AB41B1-60E1-8743-9F32-DA54F2108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7691" y="4176386"/>
                <a:ext cx="2442676" cy="369332"/>
              </a:xfrm>
              <a:prstGeom prst="rect">
                <a:avLst/>
              </a:prstGeom>
              <a:blipFill>
                <a:blip r:embed="rId12"/>
                <a:stretch>
                  <a:fillRect l="-1554" t="-6667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97D54793-00C7-F34B-AF13-20018AB94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9831" y="4260197"/>
                <a:ext cx="331667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deadbe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)-&gt;`deadbeef’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97D54793-00C7-F34B-AF13-20018AB9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9831" y="4260197"/>
                <a:ext cx="3316677" cy="369332"/>
              </a:xfrm>
              <a:prstGeom prst="rect">
                <a:avLst/>
              </a:prstGeom>
              <a:blipFill>
                <a:blip r:embed="rId13"/>
                <a:stretch>
                  <a:fillRect l="-1145" t="-3226" r="-763" b="-225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BBDB7-09F0-B74D-BB2E-C360F91A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DF6F2-FCA0-4931-B1A8-487323067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Practical locally private heavy hitters</a:t>
            </a:r>
          </a:p>
          <a:p>
            <a:pPr lvl="1"/>
            <a:r>
              <a:rPr lang="en-US" dirty="0"/>
              <a:t>R. </a:t>
            </a:r>
            <a:r>
              <a:rPr lang="en-US" dirty="0" err="1"/>
              <a:t>Bassily</a:t>
            </a:r>
            <a:r>
              <a:rPr lang="en-US" dirty="0"/>
              <a:t>, K. Nissim, U. Stemmer, and A. </a:t>
            </a:r>
            <a:r>
              <a:rPr lang="en-US" dirty="0" err="1"/>
              <a:t>Thakurta</a:t>
            </a:r>
            <a:r>
              <a:rPr lang="en-US" dirty="0"/>
              <a:t>, NIPS’17</a:t>
            </a:r>
          </a:p>
          <a:p>
            <a:pPr lvl="1"/>
            <a:r>
              <a:rPr lang="en-US" dirty="0" err="1"/>
              <a:t>TreeHist</a:t>
            </a:r>
            <a:endParaRPr lang="en-US" dirty="0"/>
          </a:p>
          <a:p>
            <a:r>
              <a:rPr lang="en-US" dirty="0"/>
              <a:t>Locally Differentially Private Heavy Hitter Identification</a:t>
            </a:r>
          </a:p>
          <a:p>
            <a:pPr lvl="1"/>
            <a:r>
              <a:rPr lang="en-US" dirty="0"/>
              <a:t>T. Wang, N. Li, S. Jha: </a:t>
            </a:r>
            <a:r>
              <a:rPr lang="en-US" dirty="0" err="1"/>
              <a:t>arXiv</a:t>
            </a:r>
            <a:r>
              <a:rPr lang="en-US" dirty="0"/>
              <a:t> 2017.</a:t>
            </a:r>
          </a:p>
          <a:p>
            <a:pPr lvl="1"/>
            <a:r>
              <a:rPr lang="en-US" dirty="0"/>
              <a:t>PEM</a:t>
            </a:r>
          </a:p>
          <a:p>
            <a:r>
              <a:rPr lang="en-US" dirty="0" err="1"/>
              <a:t>Privtrie</a:t>
            </a:r>
            <a:r>
              <a:rPr lang="en-US" dirty="0"/>
              <a:t>: Effective frequent term discovery under local differential privacy</a:t>
            </a:r>
          </a:p>
          <a:p>
            <a:pPr lvl="1"/>
            <a:r>
              <a:rPr lang="en-US" dirty="0"/>
              <a:t>N. Wang, X. Xiao, Y. Yang, T. D. Hoang, H. Shin, J. Shin, and Y. Ge, ICDE’18</a:t>
            </a:r>
          </a:p>
          <a:p>
            <a:pPr lvl="1"/>
            <a:r>
              <a:rPr lang="en-US" altLang="zh-CN" dirty="0" err="1"/>
              <a:t>PrivTrie</a:t>
            </a:r>
            <a:r>
              <a:rPr lang="zh-Hans" altLang="en-US" dirty="0"/>
              <a:t> </a:t>
            </a:r>
            <a:r>
              <a:rPr lang="en-US" altLang="zh-Hans" dirty="0"/>
              <a:t>(For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different</a:t>
            </a:r>
            <a:r>
              <a:rPr lang="zh-Hans" altLang="en-US" dirty="0"/>
              <a:t> </a:t>
            </a:r>
            <a:r>
              <a:rPr lang="en-US" altLang="zh-Hans" dirty="0"/>
              <a:t>setting)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A869CD-1595-4366-BC03-00CEBD54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Prefix Extending Style Proposals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DC579-2DB1-A545-ABF3-7F0BDA56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7B14E-9EC4-E04B-AF57-B2AE8466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0C069A-9108-4F89-AC51-9F66E1F1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LDP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D418743-FC67-4BD8-9BAB-EF1A8A503B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752518"/>
                <a:ext cx="8249020" cy="385246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/>
                  <a:t>Post-processing is also free</a:t>
                </a:r>
              </a:p>
              <a:p>
                <a:pPr lvl="1"/>
                <a:r>
                  <a:rPr lang="en-US" altLang="zh-CN" dirty="0"/>
                  <a:t>does not consume privacy budget</a:t>
                </a:r>
              </a:p>
              <a:p>
                <a:r>
                  <a:rPr lang="en-US" altLang="zh-CN" dirty="0">
                    <a:solidFill>
                      <a:srgbClr val="CC0000"/>
                    </a:solidFill>
                  </a:rPr>
                  <a:t>No</a:t>
                </a:r>
                <a:r>
                  <a:rPr lang="en-US" altLang="zh-CN" dirty="0"/>
                  <a:t> direct parallel composition</a:t>
                </a:r>
              </a:p>
              <a:p>
                <a:pPr lvl="1"/>
                <a:r>
                  <a:rPr lang="en-US" altLang="zh-CN" dirty="0"/>
                  <a:t>because each user only has one record, which cannot be partitioned</a:t>
                </a:r>
              </a:p>
              <a:p>
                <a:pPr lvl="1"/>
                <a:r>
                  <a:rPr lang="en-US" altLang="zh-CN" dirty="0"/>
                  <a:t>but one can apply different questions to different subsets of users</a:t>
                </a:r>
              </a:p>
              <a:p>
                <a:r>
                  <a:rPr lang="en-US" altLang="zh-CN" dirty="0"/>
                  <a:t>Sequential composition</a:t>
                </a:r>
              </a:p>
              <a:p>
                <a:pPr lvl="1"/>
                <a:r>
                  <a:rPr lang="en-US" altLang="zh-CN" dirty="0"/>
                  <a:t>apply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𝑘</m:t>
                    </m:r>
                  </m:oMath>
                </a14:m>
                <a:r>
                  <a:rPr lang="en-US" altLang="zh-CN" dirty="0"/>
                  <a:t> LDP algorithms, each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𝑖</m:t>
                    </m:r>
                  </m:oMath>
                </a14:m>
                <a:r>
                  <a:rPr lang="en-US" altLang="zh-CN" dirty="0"/>
                  <a:t>, result satisfies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grow m:val="on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  <m:r>
                          <a:rPr lang="en-US" i="1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e>
                    </m:nary>
                  </m:oMath>
                </a14:m>
                <a:r>
                  <a:rPr lang="en-US" dirty="0"/>
                  <a:t>-LDP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D418743-FC67-4BD8-9BAB-EF1A8A503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752518"/>
                <a:ext cx="8249020" cy="3852468"/>
              </a:xfrm>
              <a:blipFill>
                <a:blip r:embed="rId3"/>
                <a:stretch>
                  <a:fillRect l="-1330" t="-3645" r="-4952" b="-1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8F75923-2BAD-44F4-84D7-C2A9DFB381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614722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DC87D96-E8AC-449E-A526-E4CAB01B1E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950370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1772FF-4AF0-4E33-A8AC-8911C6AE86C5}"/>
                  </a:ext>
                </a:extLst>
              </p:cNvPr>
              <p:cNvSpPr/>
              <p:nvPr/>
            </p:nvSpPr>
            <p:spPr>
              <a:xfrm>
                <a:off x="1059872" y="1464678"/>
                <a:ext cx="702425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100" dirty="0"/>
                  <a:t>A randomized algorithm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 satisfies </a:t>
                </a:r>
                <a14:m>
                  <m:oMath xmlns:m="http://schemas.openxmlformats.org/officeDocument/2006/math">
                    <m:r>
                      <a:rPr lang="en-US" sz="2100" b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𝛆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</a:rPr>
                  <a:t>-local differential privacy</a:t>
                </a:r>
                <a:r>
                  <a:rPr lang="en-US" sz="2100" dirty="0"/>
                  <a:t>, </a:t>
                </a:r>
                <a:r>
                  <a:rPr lang="en-US" sz="2100" dirty="0" err="1"/>
                  <a:t>iff</a:t>
                </a:r>
                <a:r>
                  <a:rPr lang="en-US" sz="2100" dirty="0"/>
                  <a:t> for </a:t>
                </a:r>
                <a:r>
                  <a:rPr lang="en-US" sz="2100" dirty="0">
                    <a:solidFill>
                      <a:schemeClr val="accent2"/>
                    </a:solidFill>
                  </a:rPr>
                  <a:t>any </a:t>
                </a:r>
                <a:r>
                  <a:rPr lang="en-US" sz="2100" dirty="0"/>
                  <a:t>two inputs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100" dirty="0"/>
                  <a:t> and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2100" dirty="0"/>
                  <a:t> and for any output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100" dirty="0"/>
                  <a:t>of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, </a:t>
                </a:r>
                <a:br>
                  <a:rPr lang="en-US" sz="21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100" dirty="0">
                          <a:latin typeface="Cambria Math"/>
                          <a:ea typeface="Cambria Math"/>
                        </a:rPr>
                        <m:t>exp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⁡(</m:t>
                      </m:r>
                      <m:r>
                        <a:rPr lang="en-US" sz="2100" b="1" i="1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)∙</m:t>
                      </m:r>
                      <m:func>
                        <m:funcPr>
                          <m:ctrlPr>
                            <a:rPr lang="en-US" sz="21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1772FF-4AF0-4E33-A8AC-8911C6AE86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72" y="1464678"/>
                <a:ext cx="7024255" cy="1061829"/>
              </a:xfrm>
              <a:prstGeom prst="rect">
                <a:avLst/>
              </a:prstGeom>
              <a:blipFill>
                <a:blip r:embed="rId7"/>
                <a:stretch>
                  <a:fillRect l="-1042" t="-3448" b="-6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3CEFD-45F7-D24D-8602-834EBFFE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823B05-AE67-504C-8A61-868351F3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42503-7430-46E7-AB80-F30FAD02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585789-F588-4E63-829E-40E2DC52FC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576513"/>
                <a:ext cx="7913650" cy="36004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err="1"/>
                  <a:t>TreeHist</a:t>
                </a:r>
                <a:r>
                  <a:rPr lang="zh-Hans" altLang="en-US" dirty="0"/>
                  <a:t> </a:t>
                </a:r>
                <a:endParaRPr lang="en-US" altLang="zh-Hans" dirty="0"/>
              </a:p>
              <a:p>
                <a:pPr lvl="1"/>
                <a:r>
                  <a:rPr lang="en-US" dirty="0"/>
                  <a:t>Partition the users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groups, each reporting </a:t>
                </a:r>
                <a:r>
                  <a:rPr lang="en-US" dirty="0">
                    <a:solidFill>
                      <a:schemeClr val="accent5"/>
                    </a:solidFill>
                  </a:rPr>
                  <a:t>one</a:t>
                </a:r>
                <a:r>
                  <a:rPr lang="en-US" dirty="0"/>
                  <a:t> additional bit</a:t>
                </a:r>
              </a:p>
              <a:p>
                <a:r>
                  <a:rPr lang="en-US" dirty="0"/>
                  <a:t>PEM</a:t>
                </a:r>
              </a:p>
              <a:p>
                <a:pPr lvl="1"/>
                <a:r>
                  <a:rPr lang="en-US" dirty="0"/>
                  <a:t>Propose to let each group </a:t>
                </a:r>
              </a:p>
              <a:p>
                <a:pPr marL="457200" lvl="1" indent="0">
                  <a:buNone/>
                </a:pPr>
                <a:r>
                  <a:rPr lang="en-US" dirty="0"/>
                  <a:t>report </a:t>
                </a:r>
                <a:r>
                  <a:rPr lang="en-US" dirty="0">
                    <a:solidFill>
                      <a:schemeClr val="accent5"/>
                    </a:solidFill>
                  </a:rPr>
                  <a:t>as many bits as </a:t>
                </a:r>
                <a:r>
                  <a:rPr lang="en-US" dirty="0"/>
                  <a:t>possible</a:t>
                </a:r>
              </a:p>
              <a:p>
                <a:r>
                  <a:rPr lang="en-US" altLang="zh-CN" dirty="0" err="1"/>
                  <a:t>PrivTrie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</a:t>
                </a:r>
                <a:r>
                  <a:rPr lang="en-US" altLang="zh-Hans" dirty="0">
                    <a:solidFill>
                      <a:srgbClr val="CC0000"/>
                    </a:solidFill>
                  </a:rPr>
                  <a:t>interactive</a:t>
                </a:r>
                <a:r>
                  <a:rPr lang="en-US" altLang="zh-Hans" dirty="0"/>
                  <a:t>)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Propose to allocate less users </a:t>
                </a:r>
              </a:p>
              <a:p>
                <a:pPr marL="457200" lvl="1" indent="0">
                  <a:buNone/>
                </a:pPr>
                <a:r>
                  <a:rPr lang="en-US" altLang="zh-CN" dirty="0"/>
                  <a:t>on the top, more in the lower levels</a:t>
                </a:r>
              </a:p>
              <a:p>
                <a:pPr lvl="1"/>
                <a:r>
                  <a:rPr lang="en-US" dirty="0">
                    <a:solidFill>
                      <a:schemeClr val="accent5"/>
                    </a:solidFill>
                  </a:rPr>
                  <a:t>One bit</a:t>
                </a:r>
                <a:r>
                  <a:rPr lang="en-US" dirty="0"/>
                  <a:t> at a time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585789-F588-4E63-829E-40E2DC52FC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576513"/>
                <a:ext cx="7913650" cy="3600450"/>
              </a:xfrm>
              <a:blipFill>
                <a:blip r:embed="rId3"/>
                <a:stretch>
                  <a:fillRect l="-1282" t="-3169" b="-2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24">
            <a:extLst>
              <a:ext uri="{FF2B5EF4-FFF2-40B4-BE49-F238E27FC236}">
                <a16:creationId xmlns:a16="http://schemas.microsoft.com/office/drawing/2014/main" id="{C85F0245-1CF8-4BAF-9425-BA80D6D1F0CA}"/>
              </a:ext>
            </a:extLst>
          </p:cNvPr>
          <p:cNvGrpSpPr>
            <a:grpSpLocks/>
          </p:cNvGrpSpPr>
          <p:nvPr/>
        </p:nvGrpSpPr>
        <p:grpSpPr bwMode="auto">
          <a:xfrm>
            <a:off x="5563842" y="3690907"/>
            <a:ext cx="3200400" cy="2330450"/>
            <a:chOff x="3600" y="2564"/>
            <a:chExt cx="2016" cy="146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DCA4A1-9900-406B-A443-2B6FD6BA55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94" y="3699"/>
              <a:ext cx="322" cy="333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dirty="0">
                  <a:latin typeface="Tahoma" panose="020B0604030504040204" pitchFamily="34" charset="0"/>
                </a:rPr>
                <a:t>11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622F37-5C8A-474A-9FA9-9E88343540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59" y="3699"/>
              <a:ext cx="323" cy="333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dirty="0">
                  <a:latin typeface="Tahoma" panose="020B0604030504040204" pitchFamily="34" charset="0"/>
                </a:rPr>
                <a:t>10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CCDBCE0-DFCA-4E71-BAD8-6591D510AC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21" y="3098"/>
              <a:ext cx="323" cy="333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dirty="0">
                  <a:latin typeface="Tahoma" panose="020B0604030504040204" pitchFamily="34" charset="0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9CFD2B-13C1-48E7-A10E-93B3AB37DA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58" y="3098"/>
              <a:ext cx="324" cy="333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dirty="0">
                  <a:latin typeface="Tahoma" panose="020B0604030504040204" pitchFamily="34" charset="0"/>
                </a:rPr>
                <a:t>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7481C46-D481-4884-A217-B041E5626D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 sz="2400" dirty="0">
                <a:latin typeface="Tahoma" panose="020B0604030504040204" pitchFamily="34" charset="0"/>
              </a:endParaRPr>
            </a:p>
          </p:txBody>
        </p:sp>
        <p:cxnSp>
          <p:nvCxnSpPr>
            <p:cNvPr id="11" name="AutoShape 10">
              <a:extLst>
                <a:ext uri="{FF2B5EF4-FFF2-40B4-BE49-F238E27FC236}">
                  <a16:creationId xmlns:a16="http://schemas.microsoft.com/office/drawing/2014/main" id="{5811BA10-8DAF-4C7E-BD22-1ECCF0821BFC}"/>
                </a:ext>
              </a:extLst>
            </p:cNvPr>
            <p:cNvCxnSpPr>
              <a:cxnSpLocks noChangeShapeType="1"/>
              <a:stCxn id="10" idx="3"/>
              <a:endCxn id="9" idx="0"/>
            </p:cNvCxnSpPr>
            <p:nvPr/>
          </p:nvCxnSpPr>
          <p:spPr bwMode="auto">
            <a:xfrm flipH="1">
              <a:off x="4020" y="2866"/>
              <a:ext cx="467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11">
              <a:extLst>
                <a:ext uri="{FF2B5EF4-FFF2-40B4-BE49-F238E27FC236}">
                  <a16:creationId xmlns:a16="http://schemas.microsoft.com/office/drawing/2014/main" id="{CB057B57-04FD-4A0E-AAB5-50C702AF977D}"/>
                </a:ext>
              </a:extLst>
            </p:cNvPr>
            <p:cNvCxnSpPr>
              <a:cxnSpLocks noChangeShapeType="1"/>
              <a:stCxn id="10" idx="5"/>
              <a:endCxn id="8" idx="0"/>
            </p:cNvCxnSpPr>
            <p:nvPr/>
          </p:nvCxnSpPr>
          <p:spPr bwMode="auto">
            <a:xfrm>
              <a:off x="4715" y="2866"/>
              <a:ext cx="467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12">
              <a:extLst>
                <a:ext uri="{FF2B5EF4-FFF2-40B4-BE49-F238E27FC236}">
                  <a16:creationId xmlns:a16="http://schemas.microsoft.com/office/drawing/2014/main" id="{CDAA160D-F1AB-49E6-8715-876A5882E258}"/>
                </a:ext>
              </a:extLst>
            </p:cNvPr>
            <p:cNvCxnSpPr>
              <a:cxnSpLocks noChangeShapeType="1"/>
              <a:stCxn id="8" idx="3"/>
              <a:endCxn id="7" idx="0"/>
            </p:cNvCxnSpPr>
            <p:nvPr/>
          </p:nvCxnSpPr>
          <p:spPr bwMode="auto">
            <a:xfrm flipH="1">
              <a:off x="4921" y="3395"/>
              <a:ext cx="147" cy="29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13">
              <a:extLst>
                <a:ext uri="{FF2B5EF4-FFF2-40B4-BE49-F238E27FC236}">
                  <a16:creationId xmlns:a16="http://schemas.microsoft.com/office/drawing/2014/main" id="{C77C2544-0957-466A-B729-3338685D8E6C}"/>
                </a:ext>
              </a:extLst>
            </p:cNvPr>
            <p:cNvCxnSpPr>
              <a:cxnSpLocks noChangeShapeType="1"/>
              <a:stCxn id="8" idx="5"/>
              <a:endCxn id="6" idx="0"/>
            </p:cNvCxnSpPr>
            <p:nvPr/>
          </p:nvCxnSpPr>
          <p:spPr bwMode="auto">
            <a:xfrm>
              <a:off x="5297" y="3395"/>
              <a:ext cx="158" cy="29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5B2D61-70C1-4DA5-833A-A40CCBB1F4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33" y="3699"/>
              <a:ext cx="324" cy="333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dirty="0">
                  <a:latin typeface="Tahoma" panose="020B0604030504040204" pitchFamily="34" charset="0"/>
                </a:rPr>
                <a:t>01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2BA6AC-28CC-43FC-BF93-57157BF52D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00" y="3699"/>
              <a:ext cx="323" cy="333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dirty="0">
                  <a:latin typeface="Tahoma" panose="020B0604030504040204" pitchFamily="34" charset="0"/>
                </a:rPr>
                <a:t>00</a:t>
              </a:r>
            </a:p>
          </p:txBody>
        </p:sp>
        <p:cxnSp>
          <p:nvCxnSpPr>
            <p:cNvPr id="17" name="AutoShape 16">
              <a:extLst>
                <a:ext uri="{FF2B5EF4-FFF2-40B4-BE49-F238E27FC236}">
                  <a16:creationId xmlns:a16="http://schemas.microsoft.com/office/drawing/2014/main" id="{C9C8080A-E084-4852-84D6-5D93E5917689}"/>
                </a:ext>
              </a:extLst>
            </p:cNvPr>
            <p:cNvCxnSpPr>
              <a:cxnSpLocks noChangeShapeType="1"/>
              <a:stCxn id="9" idx="3"/>
              <a:endCxn id="16" idx="0"/>
            </p:cNvCxnSpPr>
            <p:nvPr/>
          </p:nvCxnSpPr>
          <p:spPr bwMode="auto">
            <a:xfrm flipH="1">
              <a:off x="3762" y="3399"/>
              <a:ext cx="144" cy="28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7">
              <a:extLst>
                <a:ext uri="{FF2B5EF4-FFF2-40B4-BE49-F238E27FC236}">
                  <a16:creationId xmlns:a16="http://schemas.microsoft.com/office/drawing/2014/main" id="{A065CED2-505A-4680-ABDB-2505A1C57F55}"/>
                </a:ext>
              </a:extLst>
            </p:cNvPr>
            <p:cNvCxnSpPr>
              <a:cxnSpLocks noChangeShapeType="1"/>
              <a:stCxn id="9" idx="5"/>
              <a:endCxn id="15" idx="0"/>
            </p:cNvCxnSpPr>
            <p:nvPr/>
          </p:nvCxnSpPr>
          <p:spPr bwMode="auto">
            <a:xfrm>
              <a:off x="4134" y="3395"/>
              <a:ext cx="161" cy="29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C2153B-B634-436B-90DC-61C73B3D8996}"/>
                  </a:ext>
                </a:extLst>
              </p:cNvPr>
              <p:cNvSpPr txBox="1"/>
              <p:nvPr/>
            </p:nvSpPr>
            <p:spPr>
              <a:xfrm>
                <a:off x="655600" y="1609463"/>
                <a:ext cx="78867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Assume the size of domain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2800" dirty="0"/>
                  <a:t> is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 baseline="3000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800" dirty="0"/>
                  <a:t>; each value is encoded into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800" dirty="0"/>
                  <a:t> bits</a:t>
                </a:r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C2153B-B634-436B-90DC-61C73B3D8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00" y="1609463"/>
                <a:ext cx="7886700" cy="954107"/>
              </a:xfrm>
              <a:prstGeom prst="rect">
                <a:avLst/>
              </a:prstGeom>
              <a:blipFill>
                <a:blip r:embed="rId4"/>
                <a:stretch>
                  <a:fillRect l="-1608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288038EF-940F-0844-9200-8DD97F3FBFFE}"/>
              </a:ext>
            </a:extLst>
          </p:cNvPr>
          <p:cNvSpPr txBox="1"/>
          <p:nvPr/>
        </p:nvSpPr>
        <p:spPr>
          <a:xfrm>
            <a:off x="1782509" y="3390180"/>
            <a:ext cx="5632882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Research Question:</a:t>
            </a:r>
          </a:p>
          <a:p>
            <a:pPr algn="ctr"/>
            <a:r>
              <a:rPr lang="en-US" altLang="zh-CN" sz="2100" dirty="0"/>
              <a:t>How to determine number of additional bits each phase examines?</a:t>
            </a: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6AE69-4A47-A74F-B233-2FA7F81F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40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779AE77-A841-184C-AE75-5DC7AC18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6BE5-52D5-4A08-87CC-E35008A5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More Bits or Fewer Bits?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18ADB-3F95-4B9E-991D-3847A48C0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Intuition: </a:t>
            </a:r>
          </a:p>
          <a:p>
            <a:pPr lvl="1"/>
            <a:r>
              <a:rPr lang="en-US" dirty="0"/>
              <a:t>More bits -&gt; </a:t>
            </a:r>
            <a:r>
              <a:rPr lang="en-US" altLang="zh-Hans" dirty="0"/>
              <a:t>Less</a:t>
            </a:r>
            <a:r>
              <a:rPr lang="zh-Hans" altLang="en-US" dirty="0"/>
              <a:t> </a:t>
            </a:r>
            <a:r>
              <a:rPr lang="en-US" altLang="zh-Hans" dirty="0"/>
              <a:t>groups</a:t>
            </a:r>
            <a:r>
              <a:rPr lang="zh-Hans" altLang="en-US" dirty="0"/>
              <a:t> </a:t>
            </a:r>
            <a:r>
              <a:rPr lang="en-US" altLang="zh-Hans" dirty="0"/>
              <a:t>-&gt;</a:t>
            </a:r>
            <a:r>
              <a:rPr lang="zh-Hans" altLang="en-US" dirty="0"/>
              <a:t> </a:t>
            </a:r>
            <a:r>
              <a:rPr lang="en-US" altLang="zh-Hans" dirty="0"/>
              <a:t>More</a:t>
            </a:r>
            <a:r>
              <a:rPr lang="zh-Hans" altLang="en-US" dirty="0"/>
              <a:t> </a:t>
            </a:r>
            <a:r>
              <a:rPr lang="en-US" altLang="zh-Hans" dirty="0"/>
              <a:t>users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one</a:t>
            </a:r>
            <a:r>
              <a:rPr lang="zh-Hans" altLang="en-US" dirty="0"/>
              <a:t> </a:t>
            </a:r>
            <a:r>
              <a:rPr lang="en-US" altLang="zh-Hans" dirty="0"/>
              <a:t>-&gt;</a:t>
            </a:r>
            <a:r>
              <a:rPr lang="zh-Hans" altLang="en-US" dirty="0"/>
              <a:t> </a:t>
            </a:r>
            <a:r>
              <a:rPr lang="en-US" altLang="zh-Hans" dirty="0"/>
              <a:t>More</a:t>
            </a:r>
            <a:r>
              <a:rPr lang="zh-Hans" altLang="en-US" dirty="0"/>
              <a:t> </a:t>
            </a:r>
            <a:r>
              <a:rPr lang="en-US" altLang="zh-Hans" dirty="0"/>
              <a:t>accurate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less</a:t>
            </a:r>
            <a:r>
              <a:rPr lang="zh-Hans" altLang="en-US" dirty="0"/>
              <a:t> </a:t>
            </a:r>
            <a:r>
              <a:rPr lang="en-US" altLang="zh-Hans" dirty="0"/>
              <a:t>rounds</a:t>
            </a:r>
            <a:endParaRPr lang="en-US" dirty="0"/>
          </a:p>
          <a:p>
            <a:pPr lvl="1"/>
            <a:r>
              <a:rPr lang="en-US" dirty="0"/>
              <a:t>Less bits -&gt; </a:t>
            </a:r>
            <a:r>
              <a:rPr lang="en-US" altLang="zh-Hans" dirty="0"/>
              <a:t>Less</a:t>
            </a:r>
            <a:r>
              <a:rPr lang="zh-Hans" altLang="en-US" dirty="0"/>
              <a:t> </a:t>
            </a:r>
            <a:r>
              <a:rPr lang="en-US" altLang="zh-Hans" dirty="0"/>
              <a:t>candidates</a:t>
            </a:r>
            <a:r>
              <a:rPr lang="zh-Hans" altLang="en-US" dirty="0"/>
              <a:t> </a:t>
            </a:r>
            <a:r>
              <a:rPr lang="en-US" altLang="zh-Hans" dirty="0"/>
              <a:t>-&gt;</a:t>
            </a:r>
            <a:r>
              <a:rPr lang="zh-Hans" altLang="en-US" dirty="0"/>
              <a:t> </a:t>
            </a:r>
            <a:r>
              <a:rPr lang="en-US" altLang="zh-Hans" dirty="0"/>
              <a:t>Less</a:t>
            </a:r>
            <a:r>
              <a:rPr lang="zh-Hans" altLang="en-US" dirty="0"/>
              <a:t> </a:t>
            </a:r>
            <a:r>
              <a:rPr lang="en-US" altLang="zh-Hans" dirty="0"/>
              <a:t>likely</a:t>
            </a:r>
            <a:r>
              <a:rPr lang="zh-Hans" altLang="en-US" dirty="0"/>
              <a:t> </a:t>
            </a:r>
            <a:r>
              <a:rPr lang="en-US" altLang="zh-Hans" dirty="0"/>
              <a:t>an</a:t>
            </a:r>
            <a:r>
              <a:rPr lang="zh-Hans" altLang="en-US" dirty="0"/>
              <a:t> </a:t>
            </a:r>
            <a:r>
              <a:rPr lang="en-US" altLang="zh-Hans" dirty="0"/>
              <a:t>infrequent</a:t>
            </a:r>
            <a:r>
              <a:rPr lang="zh-Hans" altLang="en-US" dirty="0"/>
              <a:t> </a:t>
            </a:r>
            <a:r>
              <a:rPr lang="en-US" altLang="zh-Hans" dirty="0"/>
              <a:t>pattern</a:t>
            </a:r>
            <a:r>
              <a:rPr lang="zh-Hans" altLang="en-US" dirty="0"/>
              <a:t> </a:t>
            </a:r>
            <a:r>
              <a:rPr lang="en-US" altLang="zh-Hans" dirty="0"/>
              <a:t>becomes</a:t>
            </a:r>
            <a:r>
              <a:rPr lang="zh-Hans" altLang="en-US" dirty="0"/>
              <a:t> </a:t>
            </a:r>
            <a:r>
              <a:rPr lang="en-US" altLang="zh-Hans" dirty="0"/>
              <a:t>frequent</a:t>
            </a:r>
            <a:endParaRPr lang="en-US" dirty="0"/>
          </a:p>
          <a:p>
            <a:r>
              <a:rPr lang="en-US" dirty="0"/>
              <a:t>Analyze the expected utility score</a:t>
            </a:r>
            <a:r>
              <a:rPr lang="en-US" altLang="zh-Hans" dirty="0"/>
              <a:t>.</a:t>
            </a:r>
            <a:endParaRPr lang="en-US" dirty="0"/>
          </a:p>
          <a:p>
            <a:r>
              <a:rPr lang="en-US" dirty="0"/>
              <a:t>An optimization problem!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C5EFE-87B4-3D42-9801-C4893452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4D9CE-7E2D-B24E-B7AE-E6CC76C2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0A4CF-87F4-4D44-BE17-241B7B0F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expected utility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9B9AB4-A7A2-4F51-8D1A-862F83AA0A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Goal: Maximize expected number of heavy hitters that can be identified.</a:t>
                </a:r>
              </a:p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Output: How to group the users, and how many additional bits each group take.</a:t>
                </a:r>
              </a:p>
              <a:p>
                <a:r>
                  <a:rPr lang="en-US" dirty="0"/>
                  <a:t>Assumptions: </a:t>
                </a:r>
              </a:p>
              <a:p>
                <a:pPr lvl="1"/>
                <a:r>
                  <a:rPr lang="en-US" altLang="zh-Hans" dirty="0"/>
                  <a:t>A</a:t>
                </a:r>
                <a:r>
                  <a:rPr lang="en-US" dirty="0"/>
                  <a:t> reasonable distribution (the more close the better)</a:t>
                </a:r>
              </a:p>
              <a:p>
                <a:pPr lvl="1"/>
                <a:r>
                  <a:rPr lang="en-US" altLang="zh-Hans" dirty="0"/>
                  <a:t>Probabilistic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approximations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9B9AB4-A7A2-4F51-8D1A-862F83AA0A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9C5F0E4-F86B-4892-A501-E102C389E269}"/>
              </a:ext>
            </a:extLst>
          </p:cNvPr>
          <p:cNvSpPr txBox="1"/>
          <p:nvPr/>
        </p:nvSpPr>
        <p:spPr>
          <a:xfrm>
            <a:off x="1470671" y="2450950"/>
            <a:ext cx="6202657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Findings: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Ideally</a:t>
            </a:r>
            <a:r>
              <a:rPr lang="zh-Hans" altLang="en-US" sz="2100" dirty="0"/>
              <a:t> </a:t>
            </a:r>
            <a:r>
              <a:rPr lang="en-US" altLang="zh-Hans" sz="2100" dirty="0"/>
              <a:t>(infeasible)</a:t>
            </a:r>
            <a:r>
              <a:rPr lang="en-US" sz="2100" dirty="0"/>
              <a:t>, </a:t>
            </a:r>
            <a:r>
              <a:rPr lang="en-US" altLang="zh-Hans" sz="2100" dirty="0"/>
              <a:t>all</a:t>
            </a:r>
            <a:r>
              <a:rPr lang="zh-Hans" altLang="en-US" sz="2100" dirty="0"/>
              <a:t> </a:t>
            </a:r>
            <a:r>
              <a:rPr lang="en-US" altLang="zh-Hans" sz="2100" dirty="0"/>
              <a:t>users</a:t>
            </a:r>
            <a:r>
              <a:rPr lang="zh-Hans" altLang="en-US" sz="2100" dirty="0"/>
              <a:t> </a:t>
            </a:r>
            <a:r>
              <a:rPr lang="en-US" altLang="zh-Hans" sz="2100" dirty="0"/>
              <a:t>report</a:t>
            </a:r>
            <a:r>
              <a:rPr lang="zh-Hans" altLang="en-US" sz="2100" dirty="0"/>
              <a:t> </a:t>
            </a:r>
            <a:r>
              <a:rPr lang="en-US" altLang="zh-Hans" sz="2100" dirty="0"/>
              <a:t>full</a:t>
            </a:r>
            <a:r>
              <a:rPr lang="zh-Hans" altLang="en-US" sz="2100" dirty="0"/>
              <a:t> </a:t>
            </a:r>
            <a:r>
              <a:rPr lang="en-US" altLang="zh-Hans" sz="2100" dirty="0"/>
              <a:t>string,</a:t>
            </a:r>
            <a:r>
              <a:rPr lang="zh-Hans" altLang="en-US" sz="2100" dirty="0"/>
              <a:t> </a:t>
            </a:r>
            <a:r>
              <a:rPr lang="en-US" altLang="zh-Hans" sz="2100" dirty="0"/>
              <a:t>and</a:t>
            </a:r>
            <a:r>
              <a:rPr lang="zh-Hans" altLang="en-US" sz="2100" dirty="0"/>
              <a:t> </a:t>
            </a:r>
            <a:r>
              <a:rPr lang="en-US" altLang="zh-Hans" sz="2100" dirty="0"/>
              <a:t>probe</a:t>
            </a:r>
            <a:r>
              <a:rPr lang="zh-Hans" altLang="en-US" sz="2100" dirty="0"/>
              <a:t> </a:t>
            </a:r>
            <a:r>
              <a:rPr lang="en-US" altLang="zh-Hans" sz="2100" dirty="0"/>
              <a:t>the</a:t>
            </a:r>
            <a:r>
              <a:rPr lang="zh-Hans" altLang="en-US" sz="2100" dirty="0"/>
              <a:t> </a:t>
            </a:r>
            <a:r>
              <a:rPr lang="en-US" altLang="zh-Hans" sz="2100" dirty="0"/>
              <a:t>FO</a:t>
            </a:r>
            <a:r>
              <a:rPr lang="zh-Hans" altLang="en-US" sz="2100" dirty="0"/>
              <a:t> </a:t>
            </a:r>
            <a:r>
              <a:rPr lang="en-US" altLang="zh-Hans" sz="2100" dirty="0"/>
              <a:t>for</a:t>
            </a:r>
            <a:r>
              <a:rPr lang="zh-Hans" altLang="en-US" sz="2100" dirty="0"/>
              <a:t> </a:t>
            </a:r>
            <a:r>
              <a:rPr lang="en-US" altLang="zh-Hans" sz="2100" dirty="0"/>
              <a:t>all</a:t>
            </a:r>
            <a:r>
              <a:rPr lang="zh-Hans" altLang="en-US" sz="2100" dirty="0"/>
              <a:t> </a:t>
            </a:r>
            <a:r>
              <a:rPr lang="en-US" altLang="zh-Hans" sz="2100" dirty="0"/>
              <a:t>possible</a:t>
            </a:r>
            <a:r>
              <a:rPr lang="zh-Hans" altLang="en-US" sz="2100" dirty="0"/>
              <a:t> </a:t>
            </a:r>
            <a:r>
              <a:rPr lang="en-US" altLang="zh-Hans" sz="2100" dirty="0"/>
              <a:t>string</a:t>
            </a:r>
            <a:r>
              <a:rPr lang="zh-Hans" altLang="en-US" sz="2100" dirty="0"/>
              <a:t> </a:t>
            </a:r>
            <a:r>
              <a:rPr lang="en-US" altLang="zh-Hans" sz="2100" dirty="0"/>
              <a:t>gives</a:t>
            </a:r>
            <a:r>
              <a:rPr lang="zh-Hans" altLang="en-US" sz="2100" dirty="0"/>
              <a:t> </a:t>
            </a:r>
            <a:r>
              <a:rPr lang="en-US" altLang="zh-Hans" sz="2100" dirty="0"/>
              <a:t>optimal</a:t>
            </a:r>
            <a:r>
              <a:rPr lang="zh-Hans" altLang="en-US" sz="2100" dirty="0"/>
              <a:t> </a:t>
            </a:r>
            <a:r>
              <a:rPr lang="en-US" altLang="zh-Hans" sz="2100" dirty="0"/>
              <a:t>result.</a:t>
            </a: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Hans" sz="2100" dirty="0"/>
              <a:t>The</a:t>
            </a:r>
            <a:r>
              <a:rPr lang="zh-Hans" altLang="en-US" sz="2100" dirty="0"/>
              <a:t> </a:t>
            </a:r>
            <a:r>
              <a:rPr lang="en-US" altLang="zh-Hans" sz="2100" dirty="0"/>
              <a:t>constraint</a:t>
            </a:r>
            <a:r>
              <a:rPr lang="zh-Hans" altLang="en-US" sz="2100" dirty="0"/>
              <a:t> </a:t>
            </a:r>
            <a:r>
              <a:rPr lang="en-US" altLang="zh-Hans" sz="2100" dirty="0"/>
              <a:t>will</a:t>
            </a:r>
            <a:r>
              <a:rPr lang="zh-Hans" altLang="en-US" sz="2100" dirty="0"/>
              <a:t> </a:t>
            </a:r>
            <a:r>
              <a:rPr lang="en-US" altLang="zh-Hans" sz="2100" dirty="0"/>
              <a:t>be</a:t>
            </a:r>
            <a:r>
              <a:rPr lang="zh-Hans" altLang="en-US" sz="2100" dirty="0"/>
              <a:t> </a:t>
            </a:r>
            <a:r>
              <a:rPr lang="en-US" altLang="zh-Hans" sz="2100" dirty="0"/>
              <a:t>the</a:t>
            </a:r>
            <a:r>
              <a:rPr lang="zh-Hans" altLang="en-US" sz="2100" dirty="0"/>
              <a:t> </a:t>
            </a:r>
            <a:r>
              <a:rPr lang="en-US" altLang="zh-Hans" sz="2100" dirty="0"/>
              <a:t>computational</a:t>
            </a:r>
            <a:r>
              <a:rPr lang="zh-Hans" altLang="en-US" sz="2100" dirty="0"/>
              <a:t> </a:t>
            </a:r>
            <a:r>
              <a:rPr lang="en-US" altLang="zh-Hans" sz="2100" dirty="0"/>
              <a:t>power.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Each group should take as many bits as possible.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EB2F5-969F-9B4C-9E3F-3F16BD9B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67885E-276C-0F46-8CBC-BF5BD209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E9CD-B601-469F-9BAD-E5AAECB4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 Itemset Mining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61C51-5F1B-420B-A0E5-AD19B7A77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22274-52CB-A441-83B5-2A12EAB6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F2B33-3A8F-2540-9D30-943C9343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B4304-F3CB-4CA6-9D61-D1492138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US" dirty="0"/>
              <a:t>Frequent Itemset Mining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D0B2D97-1F63-4D65-80A5-A5163618C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334" y="3854815"/>
            <a:ext cx="1879065" cy="105766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Each user has a set of values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A2DD39-28F5-4682-B299-A69C3F15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09050"/>
            <a:ext cx="2057400" cy="273844"/>
          </a:xfrm>
        </p:spPr>
        <p:txBody>
          <a:bodyPr/>
          <a:lstStyle/>
          <a:p>
            <a:fld id="{E072F65C-5E8B-4D64-BAE6-46ED57661A4B}" type="slidenum">
              <a:rPr lang="en-US" smtClean="0"/>
              <a:t>44</a:t>
            </a:fld>
            <a:endParaRPr lang="en-US"/>
          </a:p>
        </p:txBody>
      </p:sp>
      <p:sp>
        <p:nvSpPr>
          <p:cNvPr id="8" name="Straight Arrow Connector 5">
            <a:extLst>
              <a:ext uri="{FF2B5EF4-FFF2-40B4-BE49-F238E27FC236}">
                <a16:creationId xmlns:a16="http://schemas.microsoft.com/office/drawing/2014/main" id="{13F5B57D-ECCA-4CEC-AAC8-D23CBD671FC2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690707" y="3295461"/>
            <a:ext cx="1463446" cy="1315797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sp>
        <p:nvSpPr>
          <p:cNvPr id="9" name="Straight Arrow Connector 6">
            <a:extLst>
              <a:ext uri="{FF2B5EF4-FFF2-40B4-BE49-F238E27FC236}">
                <a16:creationId xmlns:a16="http://schemas.microsoft.com/office/drawing/2014/main" id="{35CC8B4E-EBB0-4411-A254-D1F9845781AD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703211" y="3666627"/>
            <a:ext cx="1358660" cy="616330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sp>
        <p:nvSpPr>
          <p:cNvPr id="10" name="Straight Arrow Connector 7">
            <a:extLst>
              <a:ext uri="{FF2B5EF4-FFF2-40B4-BE49-F238E27FC236}">
                <a16:creationId xmlns:a16="http://schemas.microsoft.com/office/drawing/2014/main" id="{72BCD6FB-4350-42B4-A427-3F05911E0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8760" y="3295461"/>
            <a:ext cx="1341946" cy="1376811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sp>
        <p:nvSpPr>
          <p:cNvPr id="11" name="Straight Arrow Connector 8">
            <a:extLst>
              <a:ext uri="{FF2B5EF4-FFF2-40B4-BE49-F238E27FC236}">
                <a16:creationId xmlns:a16="http://schemas.microsoft.com/office/drawing/2014/main" id="{E4BE9248-D86B-4772-B0C2-723D4B3471D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706556" y="3309965"/>
            <a:ext cx="820912" cy="134415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sp>
        <p:nvSpPr>
          <p:cNvPr id="12" name="Straight Arrow Connector 9">
            <a:extLst>
              <a:ext uri="{FF2B5EF4-FFF2-40B4-BE49-F238E27FC236}">
                <a16:creationId xmlns:a16="http://schemas.microsoft.com/office/drawing/2014/main" id="{795BD0CD-D794-4EFF-9576-8BB108992EF6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3027129" y="3959035"/>
            <a:ext cx="1358660" cy="31511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pic>
        <p:nvPicPr>
          <p:cNvPr id="13" name="Picture 5" descr="C:\Documents and Settings\eshi\Local Settings\Temporary Internet Files\Content.IE5\D0FPUIIC\MC900432612[1].png">
            <a:extLst>
              <a:ext uri="{FF2B5EF4-FFF2-40B4-BE49-F238E27FC236}">
                <a16:creationId xmlns:a16="http://schemas.microsoft.com/office/drawing/2014/main" id="{4281F978-EF20-4966-A6C3-79AA98B7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13" y="461125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9AE298F1-A593-49B4-99DB-E529AECE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138" y="4611258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:\Documents and Settings\eshi\Local Settings\Temporary Internet Files\Content.IE5\6Y61LH4J\MC900433941[1].png">
            <a:extLst>
              <a:ext uri="{FF2B5EF4-FFF2-40B4-BE49-F238E27FC236}">
                <a16:creationId xmlns:a16="http://schemas.microsoft.com/office/drawing/2014/main" id="{6D61E5BF-4A7F-45E4-8B79-9A0C8B7A5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00" y="4525533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C:\Documents and Settings\eshi\Local Settings\Temporary Internet Files\Content.IE5\NQWXM84H\MC900434888[1].png">
            <a:extLst>
              <a:ext uri="{FF2B5EF4-FFF2-40B4-BE49-F238E27FC236}">
                <a16:creationId xmlns:a16="http://schemas.microsoft.com/office/drawing/2014/main" id="{586B1EB5-D60F-4980-90B3-A673B9243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3188" y="4568396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FCA2982-3B6B-444D-B841-8433DE7A8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6095" y="3540168"/>
            <a:ext cx="2010855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>
                <a:solidFill>
                  <a:schemeClr val="accent6">
                    <a:lumMod val="75000"/>
                  </a:schemeClr>
                </a:solidFill>
              </a:rPr>
              <a:t>Report under LDP</a:t>
            </a:r>
          </a:p>
        </p:txBody>
      </p:sp>
      <p:pic>
        <p:nvPicPr>
          <p:cNvPr id="45" name="Picture 22" descr="C:\Documents and Settings\eshi\Local Settings\Temporary Internet Files\Content.IE5\N4S1QQGI\MC900434887[1].png">
            <a:extLst>
              <a:ext uri="{FF2B5EF4-FFF2-40B4-BE49-F238E27FC236}">
                <a16:creationId xmlns:a16="http://schemas.microsoft.com/office/drawing/2014/main" id="{58841DC1-4542-438D-96BE-BF706D73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6011" y="462182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9A3DAAD-6C70-449A-87A9-16F1A8154581}"/>
              </a:ext>
            </a:extLst>
          </p:cNvPr>
          <p:cNvSpPr txBox="1"/>
          <p:nvPr/>
        </p:nvSpPr>
        <p:spPr>
          <a:xfrm>
            <a:off x="1899360" y="5195801"/>
            <a:ext cx="47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{a, c, e}  {b, e}   {a, b, e}   {a, d, e}   {a, b, c, d, e, f}</a:t>
            </a:r>
          </a:p>
        </p:txBody>
      </p:sp>
      <p:pic>
        <p:nvPicPr>
          <p:cNvPr id="43" name="Picture 2" descr="Image result for data mining">
            <a:extLst>
              <a:ext uri="{FF2B5EF4-FFF2-40B4-BE49-F238E27FC236}">
                <a16:creationId xmlns:a16="http://schemas.microsoft.com/office/drawing/2014/main" id="{58C57EC8-29F6-4845-A59C-F67B5137F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48" y="2437051"/>
            <a:ext cx="1191017" cy="8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DDBD6FF-FDD4-4E0A-AFF1-7297B8F47113}"/>
              </a:ext>
            </a:extLst>
          </p:cNvPr>
          <p:cNvSpPr txBox="1"/>
          <p:nvPr/>
        </p:nvSpPr>
        <p:spPr>
          <a:xfrm>
            <a:off x="6006462" y="3750887"/>
            <a:ext cx="2796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/>
              <a:t>Top-3 singletons:</a:t>
            </a:r>
          </a:p>
          <a:p>
            <a:r>
              <a:rPr lang="en-US" sz="2100" dirty="0"/>
              <a:t>     e(5), a(4), b(3)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/>
              <a:t>Top-3 </a:t>
            </a:r>
            <a:r>
              <a:rPr lang="en-US" sz="2100" dirty="0" err="1"/>
              <a:t>itemsets</a:t>
            </a:r>
            <a:r>
              <a:rPr lang="en-US" sz="2100" dirty="0"/>
              <a:t>:</a:t>
            </a:r>
          </a:p>
          <a:p>
            <a:r>
              <a:rPr lang="en-US" sz="2100" dirty="0"/>
              <a:t>     {e}(5), {a}(4), {a, e}(4)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0DBBF6C-2C67-6D49-88BE-DA6EB4044F39}"/>
                  </a:ext>
                </a:extLst>
              </p:cNvPr>
              <p:cNvSpPr txBox="1"/>
              <p:nvPr/>
            </p:nvSpPr>
            <p:spPr>
              <a:xfrm>
                <a:off x="3113647" y="2144453"/>
                <a:ext cx="2916707" cy="216347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Hans" sz="1575" dirty="0"/>
                  <a:t>Strawman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Method:</a:t>
                </a:r>
                <a:endParaRPr lang="en-US" altLang="zh-CN" sz="1575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altLang="zh-Hans" sz="1575" dirty="0"/>
                  <a:t>Encode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the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itemset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as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a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value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in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a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bigger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domain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(of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size</a:t>
                </a:r>
                <a:r>
                  <a:rPr lang="zh-Hans" altLang="en-US" sz="1575" dirty="0"/>
                  <a:t> </a:t>
                </a:r>
                <a14:m>
                  <m:oMath xmlns:m="http://schemas.openxmlformats.org/officeDocument/2006/math">
                    <m:r>
                      <a:rPr lang="en-US" altLang="zh-Han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Hans" i="1" baseline="3000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Hans" sz="1575" dirty="0"/>
                  <a:t>).</a:t>
                </a:r>
              </a:p>
              <a:p>
                <a:r>
                  <a:rPr lang="en-US" altLang="zh-Hans" sz="1575" dirty="0"/>
                  <a:t>Disadvantage: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altLang="zh-Hans" sz="1575" dirty="0"/>
                  <a:t>Cannot</a:t>
                </a:r>
                <a:r>
                  <a:rPr lang="zh-Hans" altLang="en-US" sz="1575" dirty="0"/>
                  <a:t> </a:t>
                </a:r>
                <a:r>
                  <a:rPr lang="en-US" altLang="zh-Hans" sz="1575" dirty="0"/>
                  <a:t>scale.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altLang="zh-Hans" dirty="0"/>
                  <a:t>If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item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contained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many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infrequent</a:t>
                </a:r>
                <a:r>
                  <a:rPr lang="zh-Hans" altLang="en-US" dirty="0"/>
                  <a:t> </a:t>
                </a:r>
                <a:r>
                  <a:rPr lang="en-US" altLang="zh-Hans" dirty="0" err="1"/>
                  <a:t>itemsets</a:t>
                </a:r>
                <a:r>
                  <a:rPr lang="en-US" altLang="zh-Hans" dirty="0"/>
                  <a:t>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will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not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captured</a:t>
                </a:r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0DBBF6C-2C67-6D49-88BE-DA6EB4044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647" y="2144453"/>
                <a:ext cx="2916707" cy="21634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7CE8EFB1-4539-DA42-AE0D-A3DB99EE5854}"/>
              </a:ext>
            </a:extLst>
          </p:cNvPr>
          <p:cNvSpPr txBox="1"/>
          <p:nvPr/>
        </p:nvSpPr>
        <p:spPr>
          <a:xfrm>
            <a:off x="2952628" y="4414962"/>
            <a:ext cx="3231659" cy="8194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575" dirty="0"/>
              <a:t>Challenges:</a:t>
            </a:r>
          </a:p>
          <a:p>
            <a:pPr algn="ctr"/>
            <a:r>
              <a:rPr lang="en-US" altLang="zh-CN" sz="1575" dirty="0"/>
              <a:t>1. Each user has multiple items</a:t>
            </a:r>
          </a:p>
          <a:p>
            <a:pPr algn="ctr"/>
            <a:r>
              <a:rPr lang="en-US" altLang="zh-CN" sz="1575" dirty="0"/>
              <a:t>2. Each user’s itemset size is different</a:t>
            </a:r>
            <a:endParaRPr lang="en-US" sz="1575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F2C2A1C-54C1-A441-A930-8CA56F898C3D}"/>
              </a:ext>
            </a:extLst>
          </p:cNvPr>
          <p:cNvSpPr txBox="1"/>
          <p:nvPr/>
        </p:nvSpPr>
        <p:spPr>
          <a:xfrm>
            <a:off x="665038" y="2436660"/>
            <a:ext cx="23623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Hans" sz="2100" dirty="0"/>
              <a:t>Can</a:t>
            </a:r>
            <a:r>
              <a:rPr lang="zh-Hans" altLang="en-US" sz="2100" dirty="0"/>
              <a:t> </a:t>
            </a:r>
            <a:r>
              <a:rPr lang="en-US" altLang="zh-Hans" sz="2100" dirty="0"/>
              <a:t>be</a:t>
            </a:r>
            <a:r>
              <a:rPr lang="zh-Hans" altLang="en-US" sz="2100" dirty="0"/>
              <a:t> </a:t>
            </a:r>
            <a:r>
              <a:rPr lang="en-US" altLang="zh-Hans" sz="2100" dirty="0"/>
              <a:t>used</a:t>
            </a:r>
            <a:r>
              <a:rPr lang="zh-Hans" altLang="en-US" sz="2100" dirty="0"/>
              <a:t> </a:t>
            </a:r>
            <a:r>
              <a:rPr lang="en-US" altLang="zh-Hans" sz="2100" dirty="0"/>
              <a:t>for</a:t>
            </a:r>
            <a:r>
              <a:rPr lang="zh-Hans" altLang="en-US" sz="2100" dirty="0"/>
              <a:t> </a:t>
            </a:r>
            <a:r>
              <a:rPr lang="en-US" altLang="zh-Hans" sz="2100" dirty="0"/>
              <a:t>association</a:t>
            </a:r>
            <a:r>
              <a:rPr lang="zh-Hans" altLang="en-US" sz="2100" dirty="0"/>
              <a:t> </a:t>
            </a:r>
            <a:r>
              <a:rPr lang="en-US" altLang="zh-Hans" sz="2100" dirty="0"/>
              <a:t>rule</a:t>
            </a:r>
            <a:r>
              <a:rPr lang="zh-Hans" altLang="en-US" sz="2100" dirty="0"/>
              <a:t> </a:t>
            </a:r>
            <a:r>
              <a:rPr lang="en-US" altLang="zh-Hans" sz="2100" dirty="0"/>
              <a:t>mining</a:t>
            </a:r>
            <a:r>
              <a:rPr lang="zh-Hans" altLang="en-US" sz="2100" dirty="0"/>
              <a:t> </a:t>
            </a:r>
            <a:r>
              <a:rPr lang="en-US" altLang="zh-Hans" sz="2100" dirty="0" err="1"/>
              <a:t>etc</a:t>
            </a:r>
            <a:endParaRPr lang="en-US" altLang="zh-CN" sz="21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9B29B3-7A8A-2042-820E-EFBDCD631C96}"/>
              </a:ext>
            </a:extLst>
          </p:cNvPr>
          <p:cNvSpPr txBox="1"/>
          <p:nvPr/>
        </p:nvSpPr>
        <p:spPr>
          <a:xfrm>
            <a:off x="6006462" y="2135960"/>
            <a:ext cx="23623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00" dirty="0"/>
              <a:t>The goal is to find the frequent </a:t>
            </a:r>
            <a:r>
              <a:rPr lang="en-US" altLang="zh-CN" sz="2100" i="1" dirty="0">
                <a:solidFill>
                  <a:schemeClr val="accent2"/>
                </a:solidFill>
              </a:rPr>
              <a:t>singletons</a:t>
            </a:r>
            <a:r>
              <a:rPr lang="en-US" altLang="zh-CN" sz="2100" dirty="0"/>
              <a:t> and </a:t>
            </a:r>
            <a:r>
              <a:rPr lang="en-US" altLang="zh-CN" sz="2100" i="1" dirty="0" err="1">
                <a:solidFill>
                  <a:schemeClr val="accent2"/>
                </a:solidFill>
              </a:rPr>
              <a:t>itemsets</a:t>
            </a:r>
            <a:endParaRPr lang="en-US" altLang="zh-CN" sz="2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59A9C-452D-F042-BB63-6244F337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44" grpId="0"/>
      <p:bldP spid="47" grpId="0"/>
      <p:bldP spid="38" grpId="0"/>
      <p:bldP spid="50" grpId="0" animBg="1"/>
      <p:bldP spid="48" grpId="0" animBg="1"/>
      <p:bldP spid="59" grpId="0"/>
      <p:bldP spid="6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417696" cy="46361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Heavy hitter estimation over set-valued data with local differential privacy. In CCS, 2016.</a:t>
            </a:r>
          </a:p>
          <a:p>
            <a:pPr lvl="1"/>
            <a:r>
              <a:rPr lang="en-US" dirty="0"/>
              <a:t>Z. Qin, Y. Yang, T. Yu, I. Khalil, X. Xiao, and K. Ren. CCS 2016.</a:t>
            </a:r>
            <a:endParaRPr lang="en-US" altLang="zh-CN" dirty="0"/>
          </a:p>
          <a:p>
            <a:pPr lvl="1"/>
            <a:r>
              <a:rPr lang="en-US" dirty="0" err="1"/>
              <a:t>LDPMiner</a:t>
            </a:r>
            <a:endParaRPr lang="en-US" dirty="0"/>
          </a:p>
          <a:p>
            <a:r>
              <a:rPr lang="en-US" dirty="0"/>
              <a:t>Locally Differentially Private Frequent Itemset Mining</a:t>
            </a:r>
          </a:p>
          <a:p>
            <a:pPr lvl="1"/>
            <a:r>
              <a:rPr lang="en-US" dirty="0"/>
              <a:t>T. Wang, N. Li, S. Jha: IEEE SP 2018.</a:t>
            </a:r>
          </a:p>
          <a:p>
            <a:pPr lvl="1"/>
            <a:r>
              <a:rPr lang="en-US" dirty="0"/>
              <a:t>SVIM/SVSM</a:t>
            </a:r>
          </a:p>
          <a:p>
            <a:endParaRPr lang="en-US" altLang="zh-CN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DDECF-FF25-7A41-8D7A-987C3988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400A1-B5FF-5249-90C1-C46EAAD3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86216" y="1431476"/>
                <a:ext cx="7598763" cy="3263504"/>
              </a:xfrm>
            </p:spPr>
            <p:txBody>
              <a:bodyPr/>
              <a:lstStyle/>
              <a:p>
                <a:r>
                  <a:rPr lang="en-US" dirty="0"/>
                  <a:t>Each user’s itemset size is different</a:t>
                </a:r>
              </a:p>
              <a:p>
                <a:pPr lvl="1"/>
                <a:r>
                  <a:rPr lang="en-US" altLang="zh-CN" dirty="0"/>
                  <a:t>Pad it to a fixed length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altLang="zh-CN" dirty="0"/>
              </a:p>
              <a:p>
                <a:r>
                  <a:rPr lang="en-US" dirty="0"/>
                  <a:t>Each user now has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items (or more)</a:t>
                </a:r>
              </a:p>
              <a:p>
                <a:pPr lvl="1"/>
                <a:r>
                  <a:rPr lang="en-US" altLang="zh-CN" dirty="0"/>
                  <a:t>Sample one at uniform random </a:t>
                </a:r>
              </a:p>
              <a:p>
                <a:pPr lvl="1"/>
                <a:r>
                  <a:rPr lang="en-US" altLang="zh-CN" dirty="0"/>
                  <a:t>Report via LDP (e.g., using Random Response)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6216" y="1431476"/>
                <a:ext cx="7598763" cy="3263504"/>
              </a:xfrm>
              <a:blipFill>
                <a:blip r:embed="rId3"/>
                <a:stretch>
                  <a:fillRect l="-1445" t="-3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60E3F-E604-41A3-8015-9CB8FD66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F65C-5E8B-4D64-BAE6-46ED57661A4B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DB98CDB-5BA0-428A-B48E-51CC403047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868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4CC4D53E-5EF7-4BEA-8223-88F646FF647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9173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654E812A-893B-4D41-86D1-3E5B9CCE02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9478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7B7A229F-F484-470D-867D-B6268EDFD0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868" y="42310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E4C19207-2F69-426B-B52D-1BFCB2E983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9173" y="42310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FA55E84C-73EE-4625-AB7B-D02CC55415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868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2953E374-8CE5-4BDD-9A0E-7DFEC6F254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9173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6B574317-5DBA-4AC2-88F2-93520C646B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9478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2EBA13D9-8065-4306-B7ED-C89E61D96F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868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B2F38E7B-BD94-4947-9793-619A34E50E4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9173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12" name="Table 111">
            <a:extLst>
              <a:ext uri="{FF2B5EF4-FFF2-40B4-BE49-F238E27FC236}">
                <a16:creationId xmlns:a16="http://schemas.microsoft.com/office/drawing/2014/main" id="{12F1CCA0-0BC3-47DC-8861-E6A8353965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9478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20" name="Straight Arrow Connector 7">
            <a:extLst>
              <a:ext uri="{FF2B5EF4-FFF2-40B4-BE49-F238E27FC236}">
                <a16:creationId xmlns:a16="http://schemas.microsoft.com/office/drawing/2014/main" id="{555B5359-2CBE-4A38-AF8D-8A77498CD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8617" y="4696210"/>
            <a:ext cx="730103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121" name="Table 120">
            <a:extLst>
              <a:ext uri="{FF2B5EF4-FFF2-40B4-BE49-F238E27FC236}">
                <a16:creationId xmlns:a16="http://schemas.microsoft.com/office/drawing/2014/main" id="{496DD339-D6E8-48F8-B475-00BF36A454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4124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E2DC1A7C-A06A-4486-8673-114FCD4C51C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74429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3" name="Table 122">
            <a:extLst>
              <a:ext uri="{FF2B5EF4-FFF2-40B4-BE49-F238E27FC236}">
                <a16:creationId xmlns:a16="http://schemas.microsoft.com/office/drawing/2014/main" id="{D7F18B25-D86A-40DE-9569-E62AF6369E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54734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4" name="Table 123">
            <a:extLst>
              <a:ext uri="{FF2B5EF4-FFF2-40B4-BE49-F238E27FC236}">
                <a16:creationId xmlns:a16="http://schemas.microsoft.com/office/drawing/2014/main" id="{E85B6D2B-A70A-4F17-89C6-8996115964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5039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6BA25544-3F16-4D1E-8E28-A4A977F9CAD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15344" y="391234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6" name="Table 125">
            <a:extLst>
              <a:ext uri="{FF2B5EF4-FFF2-40B4-BE49-F238E27FC236}">
                <a16:creationId xmlns:a16="http://schemas.microsoft.com/office/drawing/2014/main" id="{BAB503D9-7933-46DA-B333-6FE534ED3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4124" y="42310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7" name="Table 126">
            <a:extLst>
              <a:ext uri="{FF2B5EF4-FFF2-40B4-BE49-F238E27FC236}">
                <a16:creationId xmlns:a16="http://schemas.microsoft.com/office/drawing/2014/main" id="{D0428BAD-C2AE-4229-9775-8BC39B3F80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74429" y="42310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F8390ABD-28FB-4396-90EC-0843B64A47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54734" y="42310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9" name="Table 128">
            <a:extLst>
              <a:ext uri="{FF2B5EF4-FFF2-40B4-BE49-F238E27FC236}">
                <a16:creationId xmlns:a16="http://schemas.microsoft.com/office/drawing/2014/main" id="{F48A29CC-99AC-422E-AEAC-F930E492D08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5039" y="42310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0" name="Table 129">
            <a:extLst>
              <a:ext uri="{FF2B5EF4-FFF2-40B4-BE49-F238E27FC236}">
                <a16:creationId xmlns:a16="http://schemas.microsoft.com/office/drawing/2014/main" id="{2D9189C0-F631-4484-9F4A-75F7078C8B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15344" y="42310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1" name="Table 130">
            <a:extLst>
              <a:ext uri="{FF2B5EF4-FFF2-40B4-BE49-F238E27FC236}">
                <a16:creationId xmlns:a16="http://schemas.microsoft.com/office/drawing/2014/main" id="{30C9ECB8-80AD-496D-9B59-01CE0071CA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4124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2" name="Table 131">
            <a:extLst>
              <a:ext uri="{FF2B5EF4-FFF2-40B4-BE49-F238E27FC236}">
                <a16:creationId xmlns:a16="http://schemas.microsoft.com/office/drawing/2014/main" id="{CDDE587A-91FD-44D5-8F27-1F6323E5EC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74429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3" name="Table 132">
            <a:extLst>
              <a:ext uri="{FF2B5EF4-FFF2-40B4-BE49-F238E27FC236}">
                <a16:creationId xmlns:a16="http://schemas.microsoft.com/office/drawing/2014/main" id="{3662E366-8126-478E-8875-3852E1564D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54734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4" name="Table 133">
            <a:extLst>
              <a:ext uri="{FF2B5EF4-FFF2-40B4-BE49-F238E27FC236}">
                <a16:creationId xmlns:a16="http://schemas.microsoft.com/office/drawing/2014/main" id="{4E03B774-944E-467A-82CE-93D0653F0C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5039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5" name="Table 134">
            <a:extLst>
              <a:ext uri="{FF2B5EF4-FFF2-40B4-BE49-F238E27FC236}">
                <a16:creationId xmlns:a16="http://schemas.microsoft.com/office/drawing/2014/main" id="{4D63770C-7DDC-4037-BF4C-5963A473871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15344" y="454984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6" name="Table 135">
            <a:extLst>
              <a:ext uri="{FF2B5EF4-FFF2-40B4-BE49-F238E27FC236}">
                <a16:creationId xmlns:a16="http://schemas.microsoft.com/office/drawing/2014/main" id="{BE170523-A48B-4004-A29B-17F5E53056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4124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7" name="Table 136">
            <a:extLst>
              <a:ext uri="{FF2B5EF4-FFF2-40B4-BE49-F238E27FC236}">
                <a16:creationId xmlns:a16="http://schemas.microsoft.com/office/drawing/2014/main" id="{BC304EE5-8A80-46AF-BE9D-A234F70ABCB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74429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325796AC-C42E-4A54-80AA-20CA475C15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54734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9" name="Table 138">
            <a:extLst>
              <a:ext uri="{FF2B5EF4-FFF2-40B4-BE49-F238E27FC236}">
                <a16:creationId xmlns:a16="http://schemas.microsoft.com/office/drawing/2014/main" id="{BD05E2D4-3EE3-4D25-AFBC-0813105E41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5039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id="{6FC4A6E6-7C5E-425A-A30F-F04B144EC0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15344" y="486860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F009CE-9421-4F2C-BDC4-59919C056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795" y="4379685"/>
                <a:ext cx="778360" cy="888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pad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altLang="zh-CN" dirty="0"/>
              </a:p>
              <a:p>
                <a:pPr algn="ctr"/>
                <a:endParaRPr lang="en-US" altLang="zh-CN" sz="1575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F009CE-9421-4F2C-BDC4-59919C056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1795" y="4379685"/>
                <a:ext cx="778360" cy="888705"/>
              </a:xfrm>
              <a:prstGeom prst="rect">
                <a:avLst/>
              </a:prstGeom>
              <a:blipFill>
                <a:blip r:embed="rId4"/>
                <a:stretch>
                  <a:fillRect t="-34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Straight Arrow Connector 7">
            <a:extLst>
              <a:ext uri="{FF2B5EF4-FFF2-40B4-BE49-F238E27FC236}">
                <a16:creationId xmlns:a16="http://schemas.microsoft.com/office/drawing/2014/main" id="{4A506A20-DEB2-4673-9D20-C4CBD31367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240" y="4710663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148" name="Table 147">
            <a:extLst>
              <a:ext uri="{FF2B5EF4-FFF2-40B4-BE49-F238E27FC236}">
                <a16:creationId xmlns:a16="http://schemas.microsoft.com/office/drawing/2014/main" id="{C4D3E8BB-238E-4DF7-B3CA-EB2D3DAE8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12556" y="39173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E47B47AE-D535-4CBB-8A32-27FE1DC3B0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12556" y="423608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58" name="Table 157">
            <a:extLst>
              <a:ext uri="{FF2B5EF4-FFF2-40B4-BE49-F238E27FC236}">
                <a16:creationId xmlns:a16="http://schemas.microsoft.com/office/drawing/2014/main" id="{235801F7-9561-43C7-8402-AD6DFEF2D6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12556" y="455484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63" name="Table 162">
            <a:extLst>
              <a:ext uri="{FF2B5EF4-FFF2-40B4-BE49-F238E27FC236}">
                <a16:creationId xmlns:a16="http://schemas.microsoft.com/office/drawing/2014/main" id="{C06D1E02-F641-4793-BF04-9E2EAD9C1F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12556" y="487359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68" name="Table 167">
            <a:extLst>
              <a:ext uri="{FF2B5EF4-FFF2-40B4-BE49-F238E27FC236}">
                <a16:creationId xmlns:a16="http://schemas.microsoft.com/office/drawing/2014/main" id="{C367BEFE-8013-496C-A473-A11FFFD8B4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12556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73" name="Rectangle 172">
            <a:extLst>
              <a:ext uri="{FF2B5EF4-FFF2-40B4-BE49-F238E27FC236}">
                <a16:creationId xmlns:a16="http://schemas.microsoft.com/office/drawing/2014/main" id="{37830A11-04D7-46CB-AFCF-D3E546FAE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754" y="4391809"/>
            <a:ext cx="929619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sample</a:t>
            </a:r>
          </a:p>
        </p:txBody>
      </p:sp>
      <p:sp>
        <p:nvSpPr>
          <p:cNvPr id="51" name="Straight Arrow Connector 7">
            <a:extLst>
              <a:ext uri="{FF2B5EF4-FFF2-40B4-BE49-F238E27FC236}">
                <a16:creationId xmlns:a16="http://schemas.microsoft.com/office/drawing/2014/main" id="{5F9FEAE9-97AF-4F25-B098-AE1159F1F4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7773" y="4730788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87C952A2-3BD5-4CEB-8018-98E8CD7A743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04675" y="39173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067D414F-D5E7-4CA7-903E-A9C9D590F4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04675" y="423608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42E4B0BB-A754-438B-9D07-CF73EFC914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04675" y="455484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B9AC0A8E-5830-4F6A-859E-B741150D58E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04675" y="487359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ECCE12F-35CA-4C5E-B924-28587DB3A90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04675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E5F3C19D-B4C6-41EB-9D34-9F641D463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481" y="4419052"/>
            <a:ext cx="749525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report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1128EB8-659F-4E29-B96B-88E9E9CDE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130" y="4200761"/>
            <a:ext cx="1184080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aggregate</a:t>
            </a:r>
          </a:p>
        </p:txBody>
      </p:sp>
      <p:sp>
        <p:nvSpPr>
          <p:cNvPr id="60" name="Straight Arrow Connector 7">
            <a:extLst>
              <a:ext uri="{FF2B5EF4-FFF2-40B4-BE49-F238E27FC236}">
                <a16:creationId xmlns:a16="http://schemas.microsoft.com/office/drawing/2014/main" id="{162EE638-8C21-407F-9500-CBBB667B43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4801" y="4758365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462F161-2B5F-49D8-B928-E0107DD58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2131" y="4444881"/>
                <a:ext cx="1250487" cy="5770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lvl="1"/>
                <a:r>
                  <a:rPr lang="en-US" altLang="zh-CN" sz="1575" dirty="0"/>
                  <a:t>multiply by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altLang="zh-CN" sz="1350" dirty="0"/>
              </a:p>
              <a:p>
                <a:endParaRPr lang="en-US" altLang="zh-CN" sz="1575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462F161-2B5F-49D8-B928-E0107DD58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2131" y="4444881"/>
                <a:ext cx="1250487" cy="577081"/>
              </a:xfrm>
              <a:prstGeom prst="rect">
                <a:avLst/>
              </a:prstGeom>
              <a:blipFill>
                <a:blip r:embed="rId5"/>
                <a:stretch>
                  <a:fillRect l="-2927" t="-31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736A7A20-5EC1-4188-B4AC-8E764A1546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4124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CCEBC2D8-4CFC-4422-9902-4DFD3092CF7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74429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1C1FA314-ABC4-40C7-B9DE-8CCFCF3E88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54734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D3DF3AF3-733F-4123-A57F-284402BEB3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29090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04EB6DFA-C569-4D0C-A495-46233E2D11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09395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2CFAC683-5014-453B-BF18-871EB2A490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89700" y="51952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2D2C6A51-F60D-4B3F-A729-3FF4AFDEF7D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868" y="518112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5E50F2A8-CF08-4D42-A5F7-C7EDBB3238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9173" y="518112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268E251-4C08-4785-8C1B-9D26066A9D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9478" y="518112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86D9099F-10A8-4782-93FD-EE1F62C263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53835" y="518112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A5995D7F-75D3-482D-85D2-3267ECAB5C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34140" y="518112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387B87F5-D348-4533-8FA6-A77BFEA1B8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14445" y="518112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pic>
        <p:nvPicPr>
          <p:cNvPr id="80" name="Picture 2" descr="Image result for data mining">
            <a:extLst>
              <a:ext uri="{FF2B5EF4-FFF2-40B4-BE49-F238E27FC236}">
                <a16:creationId xmlns:a16="http://schemas.microsoft.com/office/drawing/2014/main" id="{33C730F0-F9DC-4AED-AE21-35AF568A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57" y="4416592"/>
            <a:ext cx="743930" cy="5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2E77BA40-F613-4692-90E8-1CC054FB6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03" y="4391755"/>
            <a:ext cx="608909" cy="6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EAAA2BFF-B9C0-491E-9E33-AB11853E1D9A}"/>
              </a:ext>
            </a:extLst>
          </p:cNvPr>
          <p:cNvSpPr txBox="1">
            <a:spLocks/>
          </p:cNvSpPr>
          <p:nvPr/>
        </p:nvSpPr>
        <p:spPr>
          <a:xfrm>
            <a:off x="759020" y="49813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Pad and Sample Frequency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9E7EAF2-E034-4215-89D7-D9104FCE6FF4}"/>
                  </a:ext>
                </a:extLst>
              </p:cNvPr>
              <p:cNvSpPr/>
              <p:nvPr/>
            </p:nvSpPr>
            <p:spPr>
              <a:xfrm>
                <a:off x="8494396" y="4570030"/>
                <a:ext cx="406586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9E7EAF2-E034-4215-89D7-D9104FCE6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4396" y="4570030"/>
                <a:ext cx="406586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A095F105-5D08-F849-85D9-D882ACDDC5D6}"/>
              </a:ext>
            </a:extLst>
          </p:cNvPr>
          <p:cNvSpPr txBox="1"/>
          <p:nvPr/>
        </p:nvSpPr>
        <p:spPr>
          <a:xfrm>
            <a:off x="2956170" y="3764363"/>
            <a:ext cx="3231659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Hans" dirty="0"/>
              <a:t>Idea:</a:t>
            </a:r>
            <a:r>
              <a:rPr lang="zh-Hans" altLang="en-US" dirty="0"/>
              <a:t> </a:t>
            </a:r>
            <a:r>
              <a:rPr lang="en-US" altLang="zh-Hans" dirty="0"/>
              <a:t>when</a:t>
            </a:r>
            <a:r>
              <a:rPr lang="zh-Hans" altLang="en-US" dirty="0"/>
              <a:t> </a:t>
            </a:r>
            <a:r>
              <a:rPr lang="en-US" altLang="zh-Hans" dirty="0"/>
              <a:t>many</a:t>
            </a:r>
            <a:r>
              <a:rPr lang="zh-Hans" altLang="en-US" dirty="0"/>
              <a:t> </a:t>
            </a:r>
            <a:r>
              <a:rPr lang="en-US" altLang="zh-Hans" dirty="0"/>
              <a:t>users</a:t>
            </a:r>
            <a:r>
              <a:rPr lang="zh-Hans" altLang="en-US" dirty="0"/>
              <a:t> </a:t>
            </a:r>
            <a:r>
              <a:rPr lang="en-US" altLang="zh-Hans" dirty="0"/>
              <a:t>have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item,</a:t>
            </a:r>
            <a:r>
              <a:rPr lang="zh-Hans" altLang="en-US" dirty="0"/>
              <a:t> </a:t>
            </a:r>
            <a:r>
              <a:rPr lang="en-US" altLang="zh-Hans" dirty="0"/>
              <a:t>it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sampled</a:t>
            </a:r>
            <a:r>
              <a:rPr lang="zh-Hans" altLang="en-US" dirty="0"/>
              <a:t> </a:t>
            </a:r>
            <a:r>
              <a:rPr lang="en-US" altLang="zh-Hans" dirty="0"/>
              <a:t>frequently;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server</a:t>
            </a:r>
            <a:r>
              <a:rPr lang="zh-Hans" altLang="en-US" dirty="0"/>
              <a:t> </a:t>
            </a:r>
            <a:r>
              <a:rPr lang="en-US" altLang="zh-Hans" dirty="0"/>
              <a:t>can</a:t>
            </a:r>
            <a:r>
              <a:rPr lang="zh-Hans" altLang="en-US" dirty="0"/>
              <a:t> </a:t>
            </a:r>
            <a:r>
              <a:rPr lang="en-US" altLang="zh-Hans" dirty="0"/>
              <a:t>capture</a:t>
            </a:r>
            <a:r>
              <a:rPr lang="zh-Hans" altLang="en-US" dirty="0"/>
              <a:t> </a:t>
            </a:r>
            <a:r>
              <a:rPr lang="en-US" altLang="zh-Hans" dirty="0"/>
              <a:t>that.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A8331-8817-6D4E-9EBC-50C07BFC3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3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46" grpId="0"/>
      <p:bldP spid="147" grpId="0" animBg="1"/>
      <p:bldP spid="173" grpId="0"/>
      <p:bldP spid="51" grpId="0" animBg="1"/>
      <p:bldP spid="57" grpId="0"/>
      <p:bldP spid="59" grpId="0"/>
      <p:bldP spid="60" grpId="0" animBg="1"/>
      <p:bldP spid="61" grpId="0"/>
      <p:bldP spid="2" grpId="0"/>
      <p:bldP spid="8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1" y="1624614"/>
                <a:ext cx="4377026" cy="468565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Phase 1 (identify candidates) </a:t>
                </a:r>
              </a:p>
              <a:p>
                <a:pPr lvl="1"/>
                <a:r>
                  <a:rPr lang="en-US" dirty="0"/>
                  <a:t>Pad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90 percentile of the size distribution</a:t>
                </a:r>
              </a:p>
              <a:p>
                <a:pPr lvl="1"/>
                <a:r>
                  <a:rPr lang="en-US" dirty="0"/>
                  <a:t>Randomly select one </a:t>
                </a:r>
              </a:p>
              <a:p>
                <a:pPr lvl="1"/>
                <a:r>
                  <a:rPr lang="en-US" dirty="0"/>
                  <a:t>Report </a:t>
                </a:r>
              </a:p>
              <a:p>
                <a:pPr lvl="1"/>
                <a:r>
                  <a:rPr lang="en-US" dirty="0"/>
                  <a:t>Potential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frequent items returned</a:t>
                </a:r>
              </a:p>
              <a:p>
                <a:r>
                  <a:rPr lang="en-US" dirty="0"/>
                  <a:t>Phase 2 (estimate frequency)</a:t>
                </a:r>
              </a:p>
              <a:p>
                <a:pPr lvl="1"/>
                <a:r>
                  <a:rPr lang="en-US" dirty="0"/>
                  <a:t>Intersects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with the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items</a:t>
                </a:r>
              </a:p>
              <a:p>
                <a:pPr lvl="1"/>
                <a:r>
                  <a:rPr lang="en-US" dirty="0"/>
                  <a:t>Pad to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Ensures no missed item</a:t>
                </a:r>
              </a:p>
              <a:p>
                <a:pPr lvl="1"/>
                <a:r>
                  <a:rPr lang="en-US" dirty="0"/>
                  <a:t>Randomly select one</a:t>
                </a:r>
              </a:p>
              <a:p>
                <a:pPr lvl="1"/>
                <a:r>
                  <a:rPr lang="en-US" dirty="0"/>
                  <a:t>Report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1" y="1624614"/>
                <a:ext cx="4377026" cy="4685651"/>
              </a:xfrm>
              <a:blipFill>
                <a:blip r:embed="rId3"/>
                <a:stretch>
                  <a:fillRect l="-2089" t="-2734" r="-1671" b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6EADC-EAF4-48BD-8C36-54E4B3E4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F65C-5E8B-4D64-BAE6-46ED57661A4B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818" y="2125266"/>
            <a:ext cx="2913593" cy="1084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704" y="3209523"/>
            <a:ext cx="3051386" cy="1439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0704" y="4738629"/>
            <a:ext cx="2916707" cy="8194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575" dirty="0"/>
              <a:t>Could find frequent items only.</a:t>
            </a:r>
          </a:p>
          <a:p>
            <a:pPr algn="ctr"/>
            <a:r>
              <a:rPr lang="en-US" sz="1575" dirty="0"/>
              <a:t>Left finding frequent </a:t>
            </a:r>
            <a:r>
              <a:rPr lang="en-US" sz="1575" dirty="0" err="1"/>
              <a:t>itemsets</a:t>
            </a:r>
            <a:r>
              <a:rPr lang="en-US" sz="1575" dirty="0"/>
              <a:t> as an open problem.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0A47B3-AA08-48CC-B465-7EAE2CE89566}"/>
              </a:ext>
            </a:extLst>
          </p:cNvPr>
          <p:cNvSpPr txBox="1">
            <a:spLocks/>
          </p:cNvSpPr>
          <p:nvPr/>
        </p:nvSpPr>
        <p:spPr>
          <a:xfrm>
            <a:off x="628651" y="54773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err="1"/>
              <a:t>LDPMiner</a:t>
            </a:r>
            <a:endParaRPr lang="en-US" sz="3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5FD3A0-BE27-754A-9ADB-88AE8A625FE1}"/>
                  </a:ext>
                </a:extLst>
              </p:cNvPr>
              <p:cNvSpPr txBox="1"/>
              <p:nvPr/>
            </p:nvSpPr>
            <p:spPr>
              <a:xfrm>
                <a:off x="2015601" y="2752054"/>
                <a:ext cx="5119254" cy="923330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Observations</a:t>
                </a:r>
              </a:p>
              <a:p>
                <a:pPr algn="ctr"/>
                <a:r>
                  <a:rPr lang="en-US" dirty="0"/>
                  <a:t>1. The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affects error in two ways.</a:t>
                </a:r>
              </a:p>
              <a:p>
                <a:pPr algn="ctr"/>
                <a:r>
                  <a:rPr lang="en-US" dirty="0"/>
                  <a:t>2. Sampling may have a privacy amplification effect.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5FD3A0-BE27-754A-9ADB-88AE8A625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601" y="2752054"/>
                <a:ext cx="511925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BB021-E64E-254F-90B1-2A5692B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A24847C-5DE6-4265-86BA-F61C214B3BFA}"/>
                  </a:ext>
                </a:extLst>
              </p:cNvPr>
              <p:cNvSpPr txBox="1"/>
              <p:nvPr/>
            </p:nvSpPr>
            <p:spPr>
              <a:xfrm>
                <a:off x="1697099" y="4970384"/>
                <a:ext cx="5007735" cy="9233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Under Estimation:</a:t>
                </a:r>
              </a:p>
              <a:p>
                <a:r>
                  <a:rPr lang="en-US" altLang="zh-CN" dirty="0"/>
                  <a:t>Items are selected with 1/6 but multiplied with 5</a:t>
                </a:r>
              </a:p>
              <a:p>
                <a:r>
                  <a:rPr lang="en-US" dirty="0"/>
                  <a:t>It decreases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increases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A24847C-5DE6-4265-86BA-F61C214B3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099" y="4970384"/>
                <a:ext cx="5007735" cy="923330"/>
              </a:xfrm>
              <a:prstGeom prst="rect">
                <a:avLst/>
              </a:prstGeom>
              <a:blipFill>
                <a:blip r:embed="rId2"/>
                <a:stretch>
                  <a:fillRect l="-850" t="-2597" b="-844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F157554-6B88-43ED-9D13-49754204502F}"/>
                  </a:ext>
                </a:extLst>
              </p:cNvPr>
              <p:cNvSpPr txBox="1"/>
              <p:nvPr/>
            </p:nvSpPr>
            <p:spPr>
              <a:xfrm>
                <a:off x="2366019" y="1934885"/>
                <a:ext cx="4338816" cy="9233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dirty="0"/>
                  <a:t>FO Variance: </a:t>
                </a:r>
              </a:p>
              <a:p>
                <a:r>
                  <a:rPr lang="en-US" altLang="zh-CN" dirty="0"/>
                  <a:t>To satisfy LDP, perturbation introduces noise</a:t>
                </a:r>
              </a:p>
              <a:p>
                <a:r>
                  <a:rPr lang="en-US" dirty="0"/>
                  <a:t>It increases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, quadratically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F157554-6B88-43ED-9D13-497542045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019" y="1934885"/>
                <a:ext cx="4338816" cy="923330"/>
              </a:xfrm>
              <a:prstGeom prst="rect">
                <a:avLst/>
              </a:prstGeom>
              <a:blipFill>
                <a:blip r:embed="rId3"/>
                <a:stretch>
                  <a:fillRect l="-980" t="-2597" r="-280" b="-844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C57E084-C3DA-45DC-B16C-8D163905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error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D6CE9-61E2-4BD1-BDEA-3DACFE07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F65C-5E8B-4D64-BAE6-46ED57661A4B}" type="slidenum">
              <a:rPr lang="en-US" smtClean="0"/>
              <a:t>48</a:t>
            </a:fld>
            <a:endParaRPr lang="en-US"/>
          </a:p>
        </p:txBody>
      </p:sp>
      <p:sp>
        <p:nvSpPr>
          <p:cNvPr id="71" name="Line 49">
            <a:extLst>
              <a:ext uri="{FF2B5EF4-FFF2-40B4-BE49-F238E27FC236}">
                <a16:creationId xmlns:a16="http://schemas.microsoft.com/office/drawing/2014/main" id="{675EA725-AD4F-4887-993E-8A9A2A81F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1678" y="2590738"/>
            <a:ext cx="881555" cy="796266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3" name="Line 49">
            <a:extLst>
              <a:ext uri="{FF2B5EF4-FFF2-40B4-BE49-F238E27FC236}">
                <a16:creationId xmlns:a16="http://schemas.microsoft.com/office/drawing/2014/main" id="{A57C82C7-1D9B-4514-B39D-3C218FB82C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4802" y="2710109"/>
            <a:ext cx="191661" cy="69590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5" name="Line 49">
            <a:extLst>
              <a:ext uri="{FF2B5EF4-FFF2-40B4-BE49-F238E27FC236}">
                <a16:creationId xmlns:a16="http://schemas.microsoft.com/office/drawing/2014/main" id="{A0B8120E-4D02-4D77-AB7B-D3E81FF345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57146" y="4710742"/>
            <a:ext cx="25876" cy="27379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13"/>
          </a:p>
        </p:txBody>
      </p: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60E7C97B-6C61-48A7-BBC2-237092C0E9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B4903A3E-BFEC-48DC-B675-0320E018FE3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8955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1390192F-9AA4-47C7-A2AD-ECEDEAAFA7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9260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C8607B66-D641-4E07-962E-09FD7FA584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344155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43CBF1C5-1EFE-4BFA-AFD7-4C77A22DAF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8955" y="344155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278E70FC-EA62-4916-A820-B006DE6CF6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4" name="Table 83">
            <a:extLst>
              <a:ext uri="{FF2B5EF4-FFF2-40B4-BE49-F238E27FC236}">
                <a16:creationId xmlns:a16="http://schemas.microsoft.com/office/drawing/2014/main" id="{0871D246-7567-47F9-9347-F10F9CB0E0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8955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82C01300-F8D6-44D5-B27B-97BCE8446B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9260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D01C474F-882B-4CC2-926F-970D7590CC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755B9707-E998-4E0E-B983-7A46811A65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8955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id="{0B7CAC79-B6DE-461B-9DB3-64A9C504D8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9260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89" name="Straight Arrow Connector 7">
            <a:extLst>
              <a:ext uri="{FF2B5EF4-FFF2-40B4-BE49-F238E27FC236}">
                <a16:creationId xmlns:a16="http://schemas.microsoft.com/office/drawing/2014/main" id="{C0666CD9-7ABA-4AC4-942B-75D05D97B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8399" y="3906665"/>
            <a:ext cx="730103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065E4877-8A10-4DBE-AF52-31AB8599CE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03906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068F0E8F-3A79-418F-9DFB-DFF2CA94C7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84211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A1387F7E-BFC2-4CD6-9854-BE5E534000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64516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8BC29D1A-28E3-4F49-88CC-498FB85162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44821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EAAFE16C-3838-4377-823B-BD0366E98A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5126" y="312279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8EB4A5B9-780D-4A5D-825B-78E9468D96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03906" y="344155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22BE6DE2-AFE3-4982-A76A-919541E8E3C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84211" y="344155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BC8DE6A4-9CAB-4BE4-9CE1-1D6DA185EE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64516" y="344155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8B1D9FF5-F255-4DB8-B5E4-EBD5805EB1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44821" y="344155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9ED22F97-3E68-4E37-8765-C48FD884B5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5126" y="344155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8D45A6E3-E93F-435D-9557-55D0C11875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03906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DAC88C3B-F90C-4FF1-A657-59A80B5035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84211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B9F52C5A-0B32-441A-A3F5-DA2A29395D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64516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6ADC25C0-D7AA-4997-B3B7-E5EF7F0083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44821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1C3188D4-A8E6-45C0-8392-631E6F65B8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5126" y="376030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F628133A-BFA6-4CD2-B409-8D3AB0A9C0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03906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48A82262-2C58-4716-9310-BD1BA5CBEF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84211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F5EDF98E-0C33-4BC9-ACBC-986063DF410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64516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3B51D333-E9C4-48BF-8F58-0DC4F9F566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44821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F1D0907F-76D2-485C-A853-2B3204CAE1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5126" y="407905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55307D-42B3-4C8E-8005-9F928CFC7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1577" y="3590140"/>
                <a:ext cx="778360" cy="888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pad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altLang="zh-CN" dirty="0"/>
              </a:p>
              <a:p>
                <a:pPr algn="ctr"/>
                <a:endParaRPr lang="en-US" altLang="zh-CN" sz="1575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55307D-42B3-4C8E-8005-9F928CFC7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1577" y="3590140"/>
                <a:ext cx="778360" cy="888705"/>
              </a:xfrm>
              <a:prstGeom prst="rect">
                <a:avLst/>
              </a:prstGeom>
              <a:blipFill>
                <a:blip r:embed="rId4"/>
                <a:stretch>
                  <a:fillRect t="-41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Straight Arrow Connector 7">
            <a:extLst>
              <a:ext uri="{FF2B5EF4-FFF2-40B4-BE49-F238E27FC236}">
                <a16:creationId xmlns:a16="http://schemas.microsoft.com/office/drawing/2014/main" id="{E2E36526-7064-484A-AAAC-C8231DD741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3022" y="3921119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112" name="Table 111">
            <a:extLst>
              <a:ext uri="{FF2B5EF4-FFF2-40B4-BE49-F238E27FC236}">
                <a16:creationId xmlns:a16="http://schemas.microsoft.com/office/drawing/2014/main" id="{CFB9CC04-2A57-4842-AD14-C5B5883693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2338" y="312778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8FC1FFBB-EC0B-4165-ABCA-0C1509016C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2338" y="344654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14" name="Table 113">
            <a:extLst>
              <a:ext uri="{FF2B5EF4-FFF2-40B4-BE49-F238E27FC236}">
                <a16:creationId xmlns:a16="http://schemas.microsoft.com/office/drawing/2014/main" id="{010167CF-F633-4734-8693-4DFD66E08E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2338" y="376529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11F7847F-8DDE-447E-BDA2-C3409F2AA25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2338" y="408405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DE25EA6F-BDEE-42ED-A711-1D6AFB23621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2338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17" name="Rectangle 116">
            <a:extLst>
              <a:ext uri="{FF2B5EF4-FFF2-40B4-BE49-F238E27FC236}">
                <a16:creationId xmlns:a16="http://schemas.microsoft.com/office/drawing/2014/main" id="{841359BF-7792-4EEA-AE53-B080FF4A4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537" y="3602265"/>
            <a:ext cx="929619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sample</a:t>
            </a:r>
          </a:p>
        </p:txBody>
      </p:sp>
      <p:sp>
        <p:nvSpPr>
          <p:cNvPr id="118" name="Straight Arrow Connector 7">
            <a:extLst>
              <a:ext uri="{FF2B5EF4-FFF2-40B4-BE49-F238E27FC236}">
                <a16:creationId xmlns:a16="http://schemas.microsoft.com/office/drawing/2014/main" id="{92E7F430-456E-4B75-A42E-5DB1BFF9C8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27556" y="3941243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BE15C6D7-E120-499D-B37A-6557065439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14457" y="312778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83B15710-E9B3-45F5-A330-D4E8239DF4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14457" y="344654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1" name="Table 120">
            <a:extLst>
              <a:ext uri="{FF2B5EF4-FFF2-40B4-BE49-F238E27FC236}">
                <a16:creationId xmlns:a16="http://schemas.microsoft.com/office/drawing/2014/main" id="{204E5BA9-CB28-4650-B335-90FC194AD0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14457" y="376529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FCDF37B7-9A87-4E9F-B70A-0973448420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14457" y="408405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3" name="Table 122">
            <a:extLst>
              <a:ext uri="{FF2B5EF4-FFF2-40B4-BE49-F238E27FC236}">
                <a16:creationId xmlns:a16="http://schemas.microsoft.com/office/drawing/2014/main" id="{30CCC32B-799A-410D-9186-60E01143B0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14457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24" name="Rectangle 123">
            <a:extLst>
              <a:ext uri="{FF2B5EF4-FFF2-40B4-BE49-F238E27FC236}">
                <a16:creationId xmlns:a16="http://schemas.microsoft.com/office/drawing/2014/main" id="{E6882684-0369-4B47-9A59-5D9DD6DB7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263" y="3629507"/>
            <a:ext cx="749525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report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2266681-5A0C-4D07-8077-D61F0C918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913" y="3476668"/>
            <a:ext cx="1124623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aggregate</a:t>
            </a:r>
          </a:p>
        </p:txBody>
      </p:sp>
      <p:sp>
        <p:nvSpPr>
          <p:cNvPr id="126" name="Straight Arrow Connector 7">
            <a:extLst>
              <a:ext uri="{FF2B5EF4-FFF2-40B4-BE49-F238E27FC236}">
                <a16:creationId xmlns:a16="http://schemas.microsoft.com/office/drawing/2014/main" id="{B922E6E3-CD98-4461-9984-881716E39B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4584" y="3968821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83ECAEF-C98D-49BC-86FF-BDB559A45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13" y="3655336"/>
                <a:ext cx="1250487" cy="5770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lvl="1"/>
                <a:r>
                  <a:rPr lang="en-US" altLang="zh-CN" sz="1575" dirty="0"/>
                  <a:t>multiply by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altLang="zh-CN" sz="1350" dirty="0"/>
              </a:p>
              <a:p>
                <a:endParaRPr lang="en-US" altLang="zh-CN" sz="1575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83ECAEF-C98D-49BC-86FF-BDB559A45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1913" y="3655336"/>
                <a:ext cx="1250487" cy="577081"/>
              </a:xfrm>
              <a:prstGeom prst="rect">
                <a:avLst/>
              </a:prstGeom>
              <a:blipFill>
                <a:blip r:embed="rId5"/>
                <a:stretch>
                  <a:fillRect l="-2927" t="-31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2910F068-0479-4471-9D0A-5DCBA35189E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03906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29" name="Table 128">
            <a:extLst>
              <a:ext uri="{FF2B5EF4-FFF2-40B4-BE49-F238E27FC236}">
                <a16:creationId xmlns:a16="http://schemas.microsoft.com/office/drawing/2014/main" id="{A48E2AEB-CFA1-4B89-AB6D-3E3D40E948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84211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0" name="Table 129">
            <a:extLst>
              <a:ext uri="{FF2B5EF4-FFF2-40B4-BE49-F238E27FC236}">
                <a16:creationId xmlns:a16="http://schemas.microsoft.com/office/drawing/2014/main" id="{EA180B2F-3152-45A6-A346-05B4E6E82D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64516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1" name="Table 130">
            <a:extLst>
              <a:ext uri="{FF2B5EF4-FFF2-40B4-BE49-F238E27FC236}">
                <a16:creationId xmlns:a16="http://schemas.microsoft.com/office/drawing/2014/main" id="{A4EBC94C-FBF2-4540-B5AF-542B55C211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8873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2" name="Table 131">
            <a:extLst>
              <a:ext uri="{FF2B5EF4-FFF2-40B4-BE49-F238E27FC236}">
                <a16:creationId xmlns:a16="http://schemas.microsoft.com/office/drawing/2014/main" id="{4AD4A4FB-7232-46B0-AF6A-1A445E2FA9F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19178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3" name="Table 132">
            <a:extLst>
              <a:ext uri="{FF2B5EF4-FFF2-40B4-BE49-F238E27FC236}">
                <a16:creationId xmlns:a16="http://schemas.microsoft.com/office/drawing/2014/main" id="{E39044E5-3406-4789-8CAC-33FB20CC8A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99483" y="440573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4" name="Table 133">
            <a:extLst>
              <a:ext uri="{FF2B5EF4-FFF2-40B4-BE49-F238E27FC236}">
                <a16:creationId xmlns:a16="http://schemas.microsoft.com/office/drawing/2014/main" id="{E063B007-EE1D-4613-A968-F6A5386FA6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439158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5" name="Table 134">
            <a:extLst>
              <a:ext uri="{FF2B5EF4-FFF2-40B4-BE49-F238E27FC236}">
                <a16:creationId xmlns:a16="http://schemas.microsoft.com/office/drawing/2014/main" id="{A5D5E7D8-8486-420E-A0AE-E4B68515DC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8955" y="439158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6" name="Table 135">
            <a:extLst>
              <a:ext uri="{FF2B5EF4-FFF2-40B4-BE49-F238E27FC236}">
                <a16:creationId xmlns:a16="http://schemas.microsoft.com/office/drawing/2014/main" id="{DAA3181E-2937-4F79-8516-FCD461EBD1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9260" y="439158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7" name="Table 136">
            <a:extLst>
              <a:ext uri="{FF2B5EF4-FFF2-40B4-BE49-F238E27FC236}">
                <a16:creationId xmlns:a16="http://schemas.microsoft.com/office/drawing/2014/main" id="{3B56C65D-10D0-4FF5-83B7-E9F3153730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63617" y="439158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FB201CB1-6123-4960-A1C6-CBCE7D5ABB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43922" y="439158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39" name="Table 138">
            <a:extLst>
              <a:ext uri="{FF2B5EF4-FFF2-40B4-BE49-F238E27FC236}">
                <a16:creationId xmlns:a16="http://schemas.microsoft.com/office/drawing/2014/main" id="{EA654775-0360-4859-A02F-D8A867C196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4227" y="439158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pic>
        <p:nvPicPr>
          <p:cNvPr id="140" name="Picture 2" descr="Image result for data mining">
            <a:extLst>
              <a:ext uri="{FF2B5EF4-FFF2-40B4-BE49-F238E27FC236}">
                <a16:creationId xmlns:a16="http://schemas.microsoft.com/office/drawing/2014/main" id="{804BF96C-B8E9-44FF-A271-30880282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39" y="3627047"/>
            <a:ext cx="743930" cy="5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A57C5EF2-C8EF-4746-B231-5B1D9B22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85" y="3602211"/>
            <a:ext cx="608909" cy="6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CE043DA-EA91-4F76-8837-65E1EC7D073C}"/>
              </a:ext>
            </a:extLst>
          </p:cNvPr>
          <p:cNvSpPr txBox="1"/>
          <p:nvPr/>
        </p:nvSpPr>
        <p:spPr>
          <a:xfrm>
            <a:off x="3193820" y="2960312"/>
            <a:ext cx="2750961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Tradeoff between variance and under estimation</a:t>
            </a:r>
            <a:r>
              <a:rPr lang="en-US" altLang="zh-Hans" dirty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DCF408-9CBB-40F9-B397-C29E333E4092}"/>
                  </a:ext>
                </a:extLst>
              </p:cNvPr>
              <p:cNvSpPr/>
              <p:nvPr/>
            </p:nvSpPr>
            <p:spPr>
              <a:xfrm>
                <a:off x="8574792" y="3768166"/>
                <a:ext cx="406586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3DCF408-9CBB-40F9-B397-C29E333E40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92" y="3768166"/>
                <a:ext cx="406586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D9428-544E-B24C-B23B-C0A2D5F4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4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5" grpId="0" animBg="1"/>
      <p:bldP spid="7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05F100D2-D489-4C81-A26F-B38C10844B1E}"/>
              </a:ext>
            </a:extLst>
          </p:cNvPr>
          <p:cNvSpPr txBox="1">
            <a:spLocks/>
          </p:cNvSpPr>
          <p:nvPr/>
        </p:nvSpPr>
        <p:spPr>
          <a:xfrm>
            <a:off x="1614488" y="2056926"/>
            <a:ext cx="591502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79606DD-A24D-4F82-871F-EB3EF073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US" dirty="0"/>
              <a:t>Goal: Identification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7F6F93-D6F3-4040-8DAC-1F1F15B8F6F9}"/>
              </a:ext>
            </a:extLst>
          </p:cNvPr>
          <p:cNvSpPr txBox="1">
            <a:spLocks/>
          </p:cNvSpPr>
          <p:nvPr/>
        </p:nvSpPr>
        <p:spPr>
          <a:xfrm>
            <a:off x="1614488" y="2056926"/>
            <a:ext cx="591502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7D2E6DC-651E-4039-B5A6-C8F965415D17}"/>
              </a:ext>
            </a:extLst>
          </p:cNvPr>
          <p:cNvSpPr txBox="1">
            <a:spLocks/>
          </p:cNvSpPr>
          <p:nvPr/>
        </p:nvSpPr>
        <p:spPr>
          <a:xfrm>
            <a:off x="6662391" y="6224141"/>
            <a:ext cx="1543050" cy="26060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E072F65C-5E8B-4D64-BAE6-46ED57661A4B}" type="slidenum">
              <a:rPr lang="en-US" sz="900"/>
              <a:pPr>
                <a:spcAft>
                  <a:spcPts val="450"/>
                </a:spcAft>
              </a:pPr>
              <a:t>49</a:t>
            </a:fld>
            <a:endParaRPr lang="en-US" sz="9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40992B4-BE33-465C-8ACE-07A8C38631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19994" y="32053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12AC79C-EC3E-4BF4-BC13-61D91A011E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0299" y="32053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D883825-6156-49C0-9758-50B31818D9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0604" y="32053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A63EF1A-50DF-4A31-BA9A-08478F0980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60909" y="32053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8AEBE4A-C4B7-425A-B377-47F9446C7B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1214" y="32053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DF1B1D6-DAE1-4C12-AEF3-CAEDB04C8E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19994" y="35241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FE83CF4-0BC0-41F9-9ED6-45E5153A93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0299" y="35241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CD16222-5EC0-4F3D-B469-EB67A79EF0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0604" y="35241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CE03427-D9E5-41C1-B2CF-66F92AEC95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60909" y="35241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8889241-D06B-4DCD-83AF-C74ABE1F7D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1214" y="35241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EF16D3A-EF2A-4395-8CF5-4A9F8C16B5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19994" y="384288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E7029C6F-4638-43D8-9320-A81AECCD14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0299" y="384288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3D89802-8B51-49ED-954F-A75CEF39DD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0604" y="384288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5EB5A979-8D4F-44CF-B045-3288DB9573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60909" y="384288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CA71F4C8-E043-4B27-A00C-97536FF22F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1214" y="384288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6184E0E-3103-4A1E-8363-8E738BBD441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19994" y="416164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6117288C-422C-4686-98B2-F0021000C7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0299" y="416164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849955A-EBF3-4796-A94F-FE55D79CEE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0604" y="416164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873B2963-EE7D-4244-963A-946871EA07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60909" y="416164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7EE2DAC-8C7C-49EA-9ABD-8A680D416D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1214" y="416164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8897EF91-DCBA-43CD-825B-2FA4D164F0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5943" y="445882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A057336-2CBD-46BA-B280-B3A51BD486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6248" y="445882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3625584-6978-4D7D-A377-A3FD17C9D4E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6553" y="445882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4539089-CA20-4CD3-9AD9-05B030D9F9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60909" y="445882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EE525B0-5DF6-48EE-8B3B-7C6E6ACE79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1214" y="445882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0399F99A-8793-47D8-B450-99E064D1DE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21519" y="445882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46" name="Straight Arrow Connector 7">
            <a:extLst>
              <a:ext uri="{FF2B5EF4-FFF2-40B4-BE49-F238E27FC236}">
                <a16:creationId xmlns:a16="http://schemas.microsoft.com/office/drawing/2014/main" id="{54AED3EE-C3A2-4D9C-8993-2D46B0A92D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3377" y="3976496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44811EF-CF88-45F7-8DE4-5D04650C87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82693" y="3183166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747F1B9C-7A6E-4745-8BDC-B16E2BE247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82693" y="350192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*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EA2C518F-928D-49D1-A21C-9B4458BCC7E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82693" y="382067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00B7005B-7B08-4104-90B6-AA7CFA753E2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82693" y="413942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B74939BA-A7B0-4821-BA69-38B3136529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82693" y="446111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6B1D0E83-C8FA-4A75-9268-AAD397B40D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86509" y="309730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286717E1-2800-43F7-A60C-1A3BD878EC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6814" y="309730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FA58374B-FD8C-44E3-B43C-616FF21AA9A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47119" y="309730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44E67080-F1B2-4346-BE7F-56B1EA696B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86509" y="341606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7AEF1ABF-9CA1-4328-BAA5-98E619B8FC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6814" y="341606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77501A31-8D25-477F-A436-B3D368AE8C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86509" y="3734816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3FE09C8E-83A5-4C5D-B8C0-C14F21062A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6814" y="3734816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A75DB70C-FC44-4EE3-99D5-FDDB5E7DBE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47119" y="3734816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6CA018A-99B9-433B-A2E2-19DABF3870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86509" y="405357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FDE1BBD8-D0B0-4FDC-A682-B1A6FA44C4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6814" y="405357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2B3BCA36-ACFB-4DC6-A741-34311A35B7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47119" y="405357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450023CF-ED40-4163-B623-F404D201BC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86509" y="436609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47D06205-38FF-458A-91C1-824EABE56E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6814" y="436609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35E3473D-1A1F-49F1-9A31-9D3989AC80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47119" y="436609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AFF3500C-6FE5-44A7-82C8-DBB2D9B20E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21476" y="436609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42F435B2-0413-4ECB-9C81-169AAE356C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01781" y="436609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FA4E35D9-0612-492B-B7F6-751097220F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82086" y="4366092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69" name="Straight Arrow Connector 7">
            <a:extLst>
              <a:ext uri="{FF2B5EF4-FFF2-40B4-BE49-F238E27FC236}">
                <a16:creationId xmlns:a16="http://schemas.microsoft.com/office/drawing/2014/main" id="{4BEFB5D0-F990-4337-BCE9-927BE8E816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6599" y="3883766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4CA6D98E-57B5-4A2A-9066-0B6FCEDDE0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5914" y="309043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AEA7C420-2F9A-453B-BE0B-B6746CED2B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5914" y="3409191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C2719DBB-F1EA-47B9-B18B-041DAE1955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5914" y="3727946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763C80C1-98D8-4BCE-837F-3D1D15FFED2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5914" y="404670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E6D92D2-DB20-4877-91FF-85D7D7FC9AB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5914" y="436838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64E8D1A-81C7-4A4B-AE96-85BC9A612681}"/>
                  </a:ext>
                </a:extLst>
              </p:cNvPr>
              <p:cNvSpPr txBox="1"/>
              <p:nvPr/>
            </p:nvSpPr>
            <p:spPr>
              <a:xfrm>
                <a:off x="1519996" y="2397998"/>
                <a:ext cx="1010948" cy="36933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zh-CN" dirty="0"/>
                  <a:t>=5</a:t>
                </a:r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64E8D1A-81C7-4A4B-AE96-85BC9A61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996" y="2397998"/>
                <a:ext cx="101094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D43259C2-C437-4CF6-8A62-454B91239884}"/>
              </a:ext>
            </a:extLst>
          </p:cNvPr>
          <p:cNvSpPr txBox="1"/>
          <p:nvPr/>
        </p:nvSpPr>
        <p:spPr>
          <a:xfrm>
            <a:off x="1916048" y="3533928"/>
            <a:ext cx="1993301" cy="7848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Some users report dummy, making the </a:t>
            </a:r>
            <a:r>
              <a:rPr lang="en-US" sz="1500" i="1" dirty="0"/>
              <a:t>signal</a:t>
            </a:r>
            <a:r>
              <a:rPr lang="en-US" sz="1500" dirty="0"/>
              <a:t> weak.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734C71B-E3A8-4CE6-B171-3911783BA991}"/>
                  </a:ext>
                </a:extLst>
              </p:cNvPr>
              <p:cNvSpPr txBox="1"/>
              <p:nvPr/>
            </p:nvSpPr>
            <p:spPr>
              <a:xfrm>
                <a:off x="4986509" y="2313707"/>
                <a:ext cx="1030082" cy="36933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zh-CN" dirty="0"/>
                  <a:t>=1</a:t>
                </a:r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734C71B-E3A8-4CE6-B171-3911783BA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509" y="2313707"/>
                <a:ext cx="10300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5F726D64-C275-44EA-8AC2-B7B1377FA7B2}"/>
              </a:ext>
            </a:extLst>
          </p:cNvPr>
          <p:cNvSpPr txBox="1"/>
          <p:nvPr/>
        </p:nvSpPr>
        <p:spPr>
          <a:xfrm>
            <a:off x="5342810" y="3153168"/>
            <a:ext cx="1859807" cy="147732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Observation: Even though under-estimation happens, the relative ranking of the frequent items is pretty stable.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1CC267F-C96B-40AC-9952-BE0F41F8D6E9}"/>
                  </a:ext>
                </a:extLst>
              </p:cNvPr>
              <p:cNvSpPr txBox="1"/>
              <p:nvPr/>
            </p:nvSpPr>
            <p:spPr>
              <a:xfrm>
                <a:off x="9231601" y="2232343"/>
                <a:ext cx="2626820" cy="124649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Summary:</a:t>
                </a:r>
              </a:p>
              <a:p>
                <a:pPr algn="ctr"/>
                <a:r>
                  <a:rPr lang="en-US" sz="1500" dirty="0"/>
                  <a:t>When the goal is identification, use small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1500" dirty="0"/>
                  <a:t>;</a:t>
                </a:r>
              </a:p>
              <a:p>
                <a:pPr algn="ctr"/>
                <a:r>
                  <a:rPr lang="en-US" sz="1500" dirty="0"/>
                  <a:t>When estimating frequencies, </a:t>
                </a:r>
              </a:p>
              <a:p>
                <a:pPr algn="ctr"/>
                <a:r>
                  <a:rPr lang="en-US" sz="1500" dirty="0"/>
                  <a:t>use large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1500" dirty="0"/>
                  <a:t>.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1CC267F-C96B-40AC-9952-BE0F41F8D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601" y="2232343"/>
                <a:ext cx="2626820" cy="1246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161F8900-9D74-4962-8AC2-CE9999F45F5E}"/>
              </a:ext>
            </a:extLst>
          </p:cNvPr>
          <p:cNvSpPr txBox="1"/>
          <p:nvPr/>
        </p:nvSpPr>
        <p:spPr>
          <a:xfrm>
            <a:off x="9233910" y="3780768"/>
            <a:ext cx="2626820" cy="7848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Now let’s move on to the other key observation: privacy amplification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F103B80-E3A3-4C96-A4EE-3035D941E3F9}"/>
                  </a:ext>
                </a:extLst>
              </p:cNvPr>
              <p:cNvSpPr/>
              <p:nvPr/>
            </p:nvSpPr>
            <p:spPr>
              <a:xfrm>
                <a:off x="4089842" y="3827905"/>
                <a:ext cx="44275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r>
                      <a:rPr lang="en-US" sz="1350" i="1" dirty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F103B80-E3A3-4C96-A4EE-3035D941E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842" y="3827905"/>
                <a:ext cx="442750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168D-16C2-EF49-BCB4-D7F7E870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B78A7-D1A0-D843-902C-B4924604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4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75" grpId="0" animBg="1"/>
      <p:bldP spid="76" grpId="0" animBg="1"/>
      <p:bldP spid="76" grpId="1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0C069A-9108-4F89-AC51-9F66E1F1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difference between DP and LDP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D418743-FC67-4BD8-9BAB-EF1A8A503B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DP concerns two neighboring datasets</a:t>
                </a:r>
              </a:p>
              <a:p>
                <a:r>
                  <a:rPr lang="en-US" dirty="0"/>
                  <a:t>LDP concerns any two values</a:t>
                </a:r>
              </a:p>
              <a:p>
                <a:r>
                  <a:rPr lang="en-US" dirty="0"/>
                  <a:t>As a result, the amount of noise is different: In aggregated result for </a:t>
                </a:r>
                <a:r>
                  <a:rPr lang="en-US" dirty="0">
                    <a:solidFill>
                      <a:schemeClr val="accent2"/>
                    </a:solidFill>
                  </a:rPr>
                  <a:t>counting queries</a:t>
                </a:r>
              </a:p>
              <a:p>
                <a:pPr lvl="1"/>
                <a:r>
                  <a:rPr lang="en-US" dirty="0"/>
                  <a:t>Noise in DP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an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(sensitivity is constant)</a:t>
                </a:r>
              </a:p>
              <a:p>
                <a:pPr lvl="1"/>
                <a:r>
                  <a:rPr lang="en-US" dirty="0"/>
                  <a:t>But in LDP, even noise for each user is constant, the aggregated result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b="0" dirty="0">
                    <a:solidFill>
                      <a:srgbClr val="CC0000"/>
                    </a:solidFill>
                  </a:rPr>
                  <a:t> </a:t>
                </a:r>
                <a:r>
                  <a:rPr lang="en-US" b="0" dirty="0"/>
                  <a:t>[1]</a:t>
                </a:r>
              </a:p>
              <a:p>
                <a:pPr lvl="1"/>
                <a:r>
                  <a:rPr lang="en-US" dirty="0"/>
                  <a:t>If the result is normalized (divide the result with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), noise is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/>
                  <a:t>versus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D418743-FC67-4BD8-9BAB-EF1A8A503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AF917AA-3AD7-46F6-9F88-5DE66BF54B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54625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FD52DE-F2BB-4909-B33E-08DB37ED497E}"/>
              </a:ext>
            </a:extLst>
          </p:cNvPr>
          <p:cNvSpPr txBox="1"/>
          <p:nvPr/>
        </p:nvSpPr>
        <p:spPr>
          <a:xfrm>
            <a:off x="628650" y="5779364"/>
            <a:ext cx="801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Optimal lower bound for differentially private multi-party aggregation by T.-H. H. Chan, E. Shi, and D. Song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BB312CB-FA7B-4376-A1D5-C808BC9F87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728242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0582B7-7936-7040-8F14-6B73BCB1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0432F5-CE3A-1D4B-839C-7EB9C69D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F5DA-8CD0-4B87-8FAC-25006D91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Amplification</a:t>
            </a:r>
          </a:p>
        </p:txBody>
      </p:sp>
      <p:sp>
        <p:nvSpPr>
          <p:cNvPr id="154" name="Content Placeholder 2">
            <a:extLst>
              <a:ext uri="{FF2B5EF4-FFF2-40B4-BE49-F238E27FC236}">
                <a16:creationId xmlns:a16="http://schemas.microsoft.com/office/drawing/2014/main" id="{3227CC43-F750-4040-8C58-4A6CDEAAD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7248"/>
            <a:ext cx="5915024" cy="3263504"/>
          </a:xfrm>
        </p:spPr>
        <p:txBody>
          <a:bodyPr/>
          <a:lstStyle/>
          <a:p>
            <a:r>
              <a:rPr lang="en-US" dirty="0"/>
              <a:t>LDP bounds the perturbation</a:t>
            </a:r>
            <a:r>
              <a:rPr lang="en-US" altLang="zh-Hans" dirty="0"/>
              <a:t>.</a:t>
            </a:r>
          </a:p>
          <a:p>
            <a:pPr lvl="1"/>
            <a:r>
              <a:rPr lang="en-US" dirty="0"/>
              <a:t>E.</a:t>
            </a:r>
            <a:r>
              <a:rPr lang="en-US" altLang="zh-Hans" dirty="0"/>
              <a:t>g.,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Random</a:t>
            </a:r>
            <a:r>
              <a:rPr lang="zh-Hans" altLang="en-US" dirty="0"/>
              <a:t> </a:t>
            </a:r>
            <a:r>
              <a:rPr lang="en-US" altLang="zh-Hans" dirty="0"/>
              <a:t>Response.</a:t>
            </a:r>
            <a:endParaRPr lang="en-US" dirty="0"/>
          </a:p>
          <a:p>
            <a:r>
              <a:rPr lang="en-US" dirty="0"/>
              <a:t>With sampling, things are different</a:t>
            </a:r>
            <a:r>
              <a:rPr lang="en-US" altLang="zh-Hans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1D08F-4426-410F-9989-3A588C0D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9160" y="6150767"/>
            <a:ext cx="1543050" cy="273844"/>
          </a:xfrm>
        </p:spPr>
        <p:txBody>
          <a:bodyPr/>
          <a:lstStyle/>
          <a:p>
            <a:fld id="{E072F65C-5E8B-4D64-BAE6-46ED57661A4B}" type="slidenum">
              <a:rPr lang="en-US" smtClean="0"/>
              <a:t>50</a:t>
            </a:fld>
            <a:endParaRPr lang="en-US" dirty="0"/>
          </a:p>
        </p:txBody>
      </p:sp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1A0F2A1C-880B-4612-8A4D-57A5BBC740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71499" y="359531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F1811A1D-1E96-4769-A2AE-90E1CB59D1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51804" y="3595310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17" name="Straight Arrow Connector 7">
            <a:extLst>
              <a:ext uri="{FF2B5EF4-FFF2-40B4-BE49-F238E27FC236}">
                <a16:creationId xmlns:a16="http://schemas.microsoft.com/office/drawing/2014/main" id="{4947BA2D-E1E9-43FC-B7B8-B6EB5B59C0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4430" y="3743900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97E4F375-9235-43FA-A99A-AD120C5526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3746" y="35880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23" name="Rectangle 122">
            <a:extLst>
              <a:ext uri="{FF2B5EF4-FFF2-40B4-BE49-F238E27FC236}">
                <a16:creationId xmlns:a16="http://schemas.microsoft.com/office/drawing/2014/main" id="{057401BE-53E8-460D-AEFF-8CF9DAED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430" y="3308245"/>
            <a:ext cx="749525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sample</a:t>
            </a:r>
          </a:p>
        </p:txBody>
      </p:sp>
      <p:sp>
        <p:nvSpPr>
          <p:cNvPr id="124" name="Straight Arrow Connector 7">
            <a:extLst>
              <a:ext uri="{FF2B5EF4-FFF2-40B4-BE49-F238E27FC236}">
                <a16:creationId xmlns:a16="http://schemas.microsoft.com/office/drawing/2014/main" id="{1EE71BEA-D490-4FB7-8944-494AA160AC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8595" y="3738906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127" name="Table 126">
            <a:extLst>
              <a:ext uri="{FF2B5EF4-FFF2-40B4-BE49-F238E27FC236}">
                <a16:creationId xmlns:a16="http://schemas.microsoft.com/office/drawing/2014/main" id="{8EBBE437-443A-49F4-A45A-FE5B4452CA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41673" y="358308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30" name="Rectangle 129">
            <a:extLst>
              <a:ext uri="{FF2B5EF4-FFF2-40B4-BE49-F238E27FC236}">
                <a16:creationId xmlns:a16="http://schemas.microsoft.com/office/drawing/2014/main" id="{8227A835-A9B9-4FA0-B14E-97E8AC561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2596" y="3303251"/>
            <a:ext cx="749525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report</a:t>
            </a:r>
          </a:p>
        </p:txBody>
      </p: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390153DD-75ED-49F8-9E8A-BFAF63AD71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0523" y="3588079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41" name="Straight Arrow Connector 7">
            <a:extLst>
              <a:ext uri="{FF2B5EF4-FFF2-40B4-BE49-F238E27FC236}">
                <a16:creationId xmlns:a16="http://schemas.microsoft.com/office/drawing/2014/main" id="{CCAB4ADE-1B93-4068-8629-02184A9EC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5373" y="3738906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21A0C4BB-AD76-4DA6-9363-BE918F02DC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8451" y="3583085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BB378533-D1C1-4EA3-8A61-085E7E1EC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73" y="3303251"/>
            <a:ext cx="749525" cy="33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75" dirty="0"/>
              <a:t>report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4A08EDC-03DA-42D2-94CC-D8E5A7F6479D}"/>
                  </a:ext>
                </a:extLst>
              </p:cNvPr>
              <p:cNvSpPr/>
              <p:nvPr/>
            </p:nvSpPr>
            <p:spPr>
              <a:xfrm>
                <a:off x="628650" y="4568271"/>
                <a:ext cx="1590767" cy="525721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r>
                                    <a:rPr lang="en-US" sz="135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  <m:r>
                                    <a:rPr lang="en-US" sz="135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1350" i="1" dirty="0">
                          <a:latin typeface="Cambria Math"/>
                          <a:ea typeface="Cambria Math"/>
                        </a:rPr>
                        <m:t>≤</m:t>
                      </m:r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sz="135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4A08EDC-03DA-42D2-94CC-D8E5A7F64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568271"/>
                <a:ext cx="1590767" cy="5257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24E76152-0800-4658-BA7F-746A14D86E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0523" y="395412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59" name="Straight Arrow Connector 7">
            <a:extLst>
              <a:ext uri="{FF2B5EF4-FFF2-40B4-BE49-F238E27FC236}">
                <a16:creationId xmlns:a16="http://schemas.microsoft.com/office/drawing/2014/main" id="{DBB8CFA9-FA3B-4F93-9E3F-65414BDD54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5373" y="4104954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E2B42229-5B86-4822-9AC4-61C03AEA35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8451" y="3949133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C835F532-BE27-4EF3-A467-4EE18FBD0B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71499" y="397441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18FA5736-6500-4042-964B-8FA32F0FD4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51804" y="3974418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66" name="Straight Arrow Connector 7">
            <a:extLst>
              <a:ext uri="{FF2B5EF4-FFF2-40B4-BE49-F238E27FC236}">
                <a16:creationId xmlns:a16="http://schemas.microsoft.com/office/drawing/2014/main" id="{1196FDD2-8081-49C2-AAE8-6C66B756E5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4430" y="4123008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2E8D4ABA-2DE3-42C8-B05E-F5A07CC0B43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3746" y="3967187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p:sp>
        <p:nvSpPr>
          <p:cNvPr id="68" name="Straight Arrow Connector 7">
            <a:extLst>
              <a:ext uri="{FF2B5EF4-FFF2-40B4-BE49-F238E27FC236}">
                <a16:creationId xmlns:a16="http://schemas.microsoft.com/office/drawing/2014/main" id="{D5467882-6408-4249-8E8A-07DE71FA0E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8595" y="4118015"/>
            <a:ext cx="338254" cy="0"/>
          </a:xfrm>
          <a:prstGeom prst="straightConnector1">
            <a:avLst/>
          </a:prstGeom>
          <a:noFill/>
          <a:ln w="50800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13"/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8441982-7514-477E-9BB6-A7B20A8C49F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41673" y="3962194"/>
          <a:ext cx="280305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05">
                  <a:extLst>
                    <a:ext uri="{9D8B030D-6E8A-4147-A177-3AD203B41FA5}">
                      <a16:colId xmlns:a16="http://schemas.microsoft.com/office/drawing/2014/main" val="324195548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69179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8BE6D06-8BE5-4BFC-B43B-9A0CF7D99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7025" y="3614875"/>
                <a:ext cx="2647321" cy="611706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CN" sz="1575" dirty="0"/>
                  <a:t>To satisfy </a:t>
                </a:r>
                <a14:m>
                  <m:oMath xmlns:m="http://schemas.openxmlformats.org/officeDocument/2006/math">
                    <m:r>
                      <a:rPr lang="en-US" sz="1575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575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575" dirty="0"/>
                  <a:t>–LDP, we can 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endParaRPr lang="en-US" altLang="zh-CN" sz="1575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8BE6D06-8BE5-4BFC-B43B-9A0CF7D99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7025" y="3614875"/>
                <a:ext cx="2647321" cy="6117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6FC442C-9740-467B-B943-8ADD315BFEB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27726" y="3769306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6FC442C-9740-467B-B943-8ADD315BFE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27726" y="3769306"/>
                        <a:ext cx="85725" cy="13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89451BE-B43E-44DC-BA33-64C0D75F83D1}"/>
              </a:ext>
            </a:extLst>
          </p:cNvPr>
          <p:cNvSpPr txBox="1"/>
          <p:nvPr/>
        </p:nvSpPr>
        <p:spPr>
          <a:xfrm>
            <a:off x="2975130" y="2915054"/>
            <a:ext cx="319374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</a:t>
            </a:r>
            <a:r>
              <a:rPr lang="en-US" altLang="zh-Hans" dirty="0"/>
              <a:t>daptively</a:t>
            </a:r>
            <a:r>
              <a:rPr lang="zh-Hans" altLang="en-US" dirty="0"/>
              <a:t> </a:t>
            </a:r>
            <a:r>
              <a:rPr lang="en-US" altLang="zh-Hans" dirty="0"/>
              <a:t>choose</a:t>
            </a:r>
            <a:r>
              <a:rPr lang="en-US" dirty="0"/>
              <a:t> better frequency oracle based on the </a:t>
            </a:r>
            <a:r>
              <a:rPr lang="en-US" altLang="zh-Hans" dirty="0"/>
              <a:t>variance.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C8522E-7DD7-5845-8DF5-68ED3B92BD27}"/>
                  </a:ext>
                </a:extLst>
              </p:cNvPr>
              <p:cNvSpPr/>
              <p:nvPr/>
            </p:nvSpPr>
            <p:spPr>
              <a:xfrm>
                <a:off x="3180158" y="4565515"/>
                <a:ext cx="3363515" cy="918521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Hans" sz="1350" dirty="0"/>
                  <a:t>Two</a:t>
                </a:r>
                <a:r>
                  <a:rPr lang="zh-Hans" altLang="en-US" sz="1350" dirty="0"/>
                  <a:t> </a:t>
                </a:r>
                <a:r>
                  <a:rPr lang="en-US" altLang="zh-Hans" sz="1350" dirty="0"/>
                  <a:t>randomization</a:t>
                </a:r>
                <a:r>
                  <a:rPr lang="zh-Hans" altLang="en-US" sz="1350" dirty="0"/>
                  <a:t> </a:t>
                </a:r>
                <a:r>
                  <a:rPr lang="en-US" altLang="zh-Hans" sz="1350" dirty="0"/>
                  <a:t>steps: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350" dirty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m:rPr>
                              <m:sty m:val="p"/>
                            </m:rPr>
                            <a:rPr lang="en-US" sz="135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  <m:t>𝑅𝑒𝑝𝑜𝑟𝑡</m:t>
                              </m:r>
                              <m:d>
                                <m:dPr>
                                  <m:ctrlP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sz="135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en-US" sz="1350" dirty="0"/>
                        <m:t> </m:t>
                      </m:r>
                      <m:r>
                        <a:rPr lang="en-US" sz="1350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  <m:t>𝑆𝑎𝑚𝑝𝑙𝑒</m:t>
                              </m:r>
                              <m:d>
                                <m:dPr>
                                  <m:ctrlP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sz="135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35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en-US" sz="1350" dirty="0"/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35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r>
                                    <a:rPr lang="en-US" sz="135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13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  <m:t>𝑆𝑎𝑚𝑝𝑙𝑒</m:t>
                              </m:r>
                              <m:d>
                                <m:dPr>
                                  <m:ctrlP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sz="135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135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35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en-US" sz="1350" dirty="0"/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35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i="1" dirty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  <m:r>
                                    <a:rPr lang="en-US" sz="135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135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C8522E-7DD7-5845-8DF5-68ED3B92B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158" y="4565515"/>
                <a:ext cx="3363515" cy="9185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999C3-FCF2-9D4B-A985-197B89DB9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23" grpId="0"/>
      <p:bldP spid="124" grpId="0" animBg="1"/>
      <p:bldP spid="130" grpId="0"/>
      <p:bldP spid="148" grpId="0" animBg="1"/>
      <p:bldP spid="66" grpId="0" animBg="1"/>
      <p:bldP spid="68" grpId="0" animBg="1"/>
      <p:bldP spid="28" grpId="0" animBg="1"/>
      <p:bldP spid="31" grpId="0" animBg="1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D83771-90F0-4F82-95B6-89EA2DC0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713" y="2523851"/>
            <a:ext cx="2822480" cy="2838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SVIM: Set-Value Item Mining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F65C-5E8B-4D64-BAE6-46ED57661A4B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7FA103E-8502-4117-8F06-5BC606810E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1495353"/>
                <a:ext cx="4442114" cy="486099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100" dirty="0"/>
                  <a:t>Phase 1 (identify candidates)</a:t>
                </a:r>
              </a:p>
              <a:p>
                <a:pPr lvl="1"/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Randomly select one 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pPr lvl="1"/>
                <a:r>
                  <a:rPr lang="en-US" sz="1800" dirty="0"/>
                  <a:t>Report</a:t>
                </a:r>
              </a:p>
              <a:p>
                <a:pPr lvl="1"/>
                <a:r>
                  <a:rPr lang="en-US" sz="1800" dirty="0"/>
                  <a:t>Potential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frequent items returned</a:t>
                </a:r>
              </a:p>
              <a:p>
                <a:r>
                  <a:rPr lang="en-US" sz="2100" dirty="0"/>
                  <a:t>Phase 2 (estimate length distribution)</a:t>
                </a:r>
              </a:p>
              <a:p>
                <a:pPr lvl="1"/>
                <a:r>
                  <a:rPr lang="en-US" sz="1800" dirty="0"/>
                  <a:t>Intersects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1800" dirty="0"/>
                  <a:t> with the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 identified ones </a:t>
                </a:r>
              </a:p>
              <a:p>
                <a:pPr lvl="1"/>
                <a:r>
                  <a:rPr lang="en-US" sz="1800" dirty="0"/>
                  <a:t>Report the size </a:t>
                </a:r>
              </a:p>
              <a:p>
                <a:pPr lvl="1"/>
                <a:r>
                  <a:rPr lang="en-US" sz="1800" dirty="0"/>
                  <a:t>The 90-percentile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1800" dirty="0"/>
                  <a:t> is returned</a:t>
                </a:r>
              </a:p>
              <a:p>
                <a:r>
                  <a:rPr lang="en-US" sz="2100" dirty="0"/>
                  <a:t>Phase </a:t>
                </a:r>
                <a:r>
                  <a:rPr lang="en-US" altLang="zh-Hans" sz="2100" dirty="0"/>
                  <a:t>3</a:t>
                </a:r>
                <a:r>
                  <a:rPr lang="en-US" sz="2100" dirty="0"/>
                  <a:t> (estimate frequency)</a:t>
                </a:r>
              </a:p>
              <a:p>
                <a:pPr lvl="1"/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Pad to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1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r>
                  <a:rPr lang="en-US" sz="1800" dirty="0"/>
                  <a:t>Randomly select one</a:t>
                </a:r>
              </a:p>
              <a:p>
                <a:pPr lvl="1"/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Report via Adaptively chosen FO</a:t>
                </a: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7FA103E-8502-4117-8F06-5BC606810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495353"/>
                <a:ext cx="4442114" cy="4860998"/>
              </a:xfrm>
              <a:prstGeom prst="rect">
                <a:avLst/>
              </a:prstGeom>
              <a:blipFill>
                <a:blip r:embed="rId4"/>
                <a:stretch>
                  <a:fillRect l="-1920" t="-1629" r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4F87703-21CA-429A-B4D0-729973533490}"/>
              </a:ext>
            </a:extLst>
          </p:cNvPr>
          <p:cNvSpPr txBox="1"/>
          <p:nvPr/>
        </p:nvSpPr>
        <p:spPr>
          <a:xfrm>
            <a:off x="5153459" y="2223768"/>
            <a:ext cx="27509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SVIM (Set Value Item Mining)</a:t>
            </a:r>
            <a:endParaRPr lang="en-US" sz="15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6C4BFA-9375-4DF9-95B5-E6B297F51010}"/>
              </a:ext>
            </a:extLst>
          </p:cNvPr>
          <p:cNvSpPr/>
          <p:nvPr/>
        </p:nvSpPr>
        <p:spPr>
          <a:xfrm>
            <a:off x="5008419" y="4078433"/>
            <a:ext cx="2951038" cy="1284214"/>
          </a:xfrm>
          <a:prstGeom prst="roundRect">
            <a:avLst/>
          </a:prstGeom>
          <a:noFill/>
          <a:ln w="635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0E645-DAE5-4956-8F7A-340FA7BAF519}"/>
              </a:ext>
            </a:extLst>
          </p:cNvPr>
          <p:cNvSpPr txBox="1"/>
          <p:nvPr/>
        </p:nvSpPr>
        <p:spPr>
          <a:xfrm>
            <a:off x="5153458" y="5367955"/>
            <a:ext cx="2822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Itemset Mining (more in paper)</a:t>
            </a:r>
            <a:endParaRPr lang="en-US" sz="1500" dirty="0"/>
          </a:p>
        </p:txBody>
      </p:sp>
      <p:pic>
        <p:nvPicPr>
          <p:cNvPr id="9" name="Picture 8" descr="Image result for swim">
            <a:extLst>
              <a:ext uri="{FF2B5EF4-FFF2-40B4-BE49-F238E27FC236}">
                <a16:creationId xmlns:a16="http://schemas.microsoft.com/office/drawing/2014/main" id="{2F0719EB-1692-44B5-A1D2-DE55226F0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93" y="692268"/>
            <a:ext cx="909200" cy="6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7EE555-46D0-6A49-8B57-72DE0DCA74A2}"/>
                  </a:ext>
                </a:extLst>
              </p:cNvPr>
              <p:cNvSpPr txBox="1"/>
              <p:nvPr/>
            </p:nvSpPr>
            <p:spPr>
              <a:xfrm>
                <a:off x="3193820" y="2960311"/>
                <a:ext cx="2750961" cy="12003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Hans" dirty="0"/>
                  <a:t>With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new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design,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SVIM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identify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Hans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zh-Hans" altLang="en-US" dirty="0"/>
                  <a:t> </a:t>
                </a:r>
                <a:r>
                  <a:rPr lang="en-US" altLang="zh-Hans" dirty="0"/>
                  <a:t>more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items,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with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Hans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zh-Hans" altLang="en-US" dirty="0"/>
                  <a:t> </a:t>
                </a:r>
                <a:r>
                  <a:rPr lang="en-US" altLang="zh-Hans" dirty="0"/>
                  <a:t>magnitudes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less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errors.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7EE555-46D0-6A49-8B57-72DE0DCA7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820" y="2960311"/>
                <a:ext cx="2750961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AA1BC-49E7-CD46-852C-55320650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E9CD-B601-469F-9BAD-E5AAECB4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 Numerical Attributes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61C51-5F1B-420B-A0E5-AD19B7A77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DBC98-A73F-8A48-8BD1-4D7D24AA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5F056-0F5E-1E4F-829D-761B9206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Mean Oracle</a:t>
            </a:r>
          </a:p>
        </p:txBody>
      </p:sp>
      <p:pic>
        <p:nvPicPr>
          <p:cNvPr id="4" name="Picture 6" descr="C:\Documents and Settings\eshi\Local Settings\Temporary Internet Files\Content.IE5\6Q4AUOZR\MC900432657[1]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38" y="3023280"/>
            <a:ext cx="964406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42309" y="1306237"/>
                <a:ext cx="2029642" cy="246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0735" indent="-160735"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≔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𝐸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𝑣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takes input value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𝑣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from domain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𝐷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and outputs an encoded value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endParaRPr lang="en-US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marL="160735" indent="-160735"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≔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𝑃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takes an encoded value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and outputs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</m:oMath>
                </a14:m>
                <a:r>
                  <a:rPr lang="en-US" altLang="zh-CN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  <a:endParaRPr lang="en-US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</a:pPr>
                <a:endParaRPr lang="en-US" sz="105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309" y="1306237"/>
                <a:ext cx="2029642" cy="2469907"/>
              </a:xfrm>
              <a:prstGeom prst="rect">
                <a:avLst/>
              </a:prstGeom>
              <a:blipFill>
                <a:blip r:embed="rId4"/>
                <a:stretch>
                  <a:fillRect l="-1502" r="-1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Image result for data mi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34" y="3128436"/>
            <a:ext cx="1191017" cy="8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44284" y="3438862"/>
                <a:ext cx="2991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𝑦</m:t>
                      </m:r>
                    </m:oMath>
                  </m:oMathPara>
                </a14:m>
                <a:endParaRPr lang="en-US" sz="105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284" y="3438862"/>
                <a:ext cx="299184" cy="253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90559" y="2064836"/>
                <a:ext cx="1910443" cy="1587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0735" indent="-160735"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𝑐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≔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𝑀𝑒𝑎𝑛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𝑦</m:t>
                        </m:r>
                      </m:e>
                    </m:d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takes reports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{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}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from all users and estimates mean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16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grow m:val="on"/>
                        <m:subHide m:val="on"/>
                        <m:supHide m:val="on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𝑣</m:t>
                        </m:r>
                      </m:e>
                    </m:nary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</a:p>
              <a:p>
                <a:pPr>
                  <a:buClr>
                    <a:srgbClr val="000000"/>
                  </a:buClr>
                </a:pPr>
                <a:endParaRPr lang="en-US" sz="105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559" y="2064836"/>
                <a:ext cx="1910443" cy="1587742"/>
              </a:xfrm>
              <a:prstGeom prst="rect">
                <a:avLst/>
              </a:prstGeom>
              <a:blipFill>
                <a:blip r:embed="rId7"/>
                <a:stretch>
                  <a:fillRect l="-7325" t="-385" b="-2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4080177" y="3697938"/>
            <a:ext cx="690698" cy="420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49"/>
          <p:cNvSpPr>
            <a:spLocks noChangeShapeType="1"/>
          </p:cNvSpPr>
          <p:nvPr/>
        </p:nvSpPr>
        <p:spPr bwMode="auto">
          <a:xfrm flipV="1">
            <a:off x="2820020" y="3438863"/>
            <a:ext cx="9701" cy="1037379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</a:pPr>
            <a:endParaRPr lang="en-US" sz="101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0"/>
              <p:cNvSpPr>
                <a:spLocks noChangeArrowheads="1"/>
              </p:cNvSpPr>
              <p:nvPr/>
            </p:nvSpPr>
            <p:spPr bwMode="auto">
              <a:xfrm>
                <a:off x="2120779" y="4435652"/>
                <a:ext cx="240033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altLang="zh-CN" kern="0" dirty="0">
                    <a:solidFill>
                      <a:srgbClr val="0097A7"/>
                    </a:solidFill>
                    <a:latin typeface="Arial"/>
                    <a:cs typeface="Arial"/>
                    <a:sym typeface="Arial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kern="0">
                        <a:solidFill>
                          <a:srgbClr val="0097A7"/>
                        </a:solidFill>
                        <a:latin typeface="Cambria Math" panose="02040503050406030204" pitchFamily="18" charset="0"/>
                        <a:sym typeface="Arial"/>
                      </a:rPr>
                      <m:t>𝐷</m:t>
                    </m:r>
                    <m:r>
                      <a:rPr lang="en-US" kern="0">
                        <a:solidFill>
                          <a:srgbClr val="0097A7"/>
                        </a:solidFill>
                        <a:latin typeface="Cambria Math" panose="02040503050406030204" pitchFamily="18" charset="0"/>
                        <a:sym typeface="Arial"/>
                      </a:rPr>
                      <m:t>=[−1,+1]</m:t>
                    </m:r>
                  </m:oMath>
                </a14:m>
                <a:endParaRPr lang="en-US" altLang="zh-CN" kern="0" dirty="0">
                  <a:solidFill>
                    <a:srgbClr val="0097A7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0779" y="4435652"/>
                <a:ext cx="2400337" cy="369332"/>
              </a:xfrm>
              <a:prstGeom prst="rect">
                <a:avLst/>
              </a:prstGeom>
              <a:blipFill>
                <a:blip r:embed="rId8"/>
                <a:stretch>
                  <a:fillRect l="-2284" t="-10000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49"/>
          <p:cNvSpPr>
            <a:spLocks noChangeShapeType="1"/>
          </p:cNvSpPr>
          <p:nvPr/>
        </p:nvSpPr>
        <p:spPr bwMode="auto">
          <a:xfrm flipH="1" flipV="1">
            <a:off x="5528532" y="4009057"/>
            <a:ext cx="9348" cy="52277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</a:pPr>
            <a:endParaRPr lang="en-US" sz="101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Rectangle 50"/>
          <p:cNvSpPr>
            <a:spLocks noChangeArrowheads="1"/>
          </p:cNvSpPr>
          <p:nvPr/>
        </p:nvSpPr>
        <p:spPr bwMode="auto">
          <a:xfrm>
            <a:off x="4698012" y="4476241"/>
            <a:ext cx="18774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kern="0" dirty="0">
                <a:solidFill>
                  <a:srgbClr val="0097A7"/>
                </a:solidFill>
                <a:latin typeface="Arial"/>
                <a:cs typeface="Arial"/>
                <a:sym typeface="Arial"/>
              </a:rPr>
              <a:t>Mean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DC321-2953-F348-B9A4-A15972DB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C161E414-2704-43D1-9866-5E6F94795B0A}" type="slidenum">
              <a:rPr lang="en-US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53</a:t>
            </a:fld>
            <a:endParaRPr lang="en-US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DBCFD-1A99-5743-BF2A-F0D2494D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9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4" grpId="0" animBg="1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Mean Oracle Proposals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268" y="1691376"/>
            <a:ext cx="7197994" cy="401219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Collecting and analyzing data from smart device users with local differential privacy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T. T. Nguyen, X. Xiao, Y. Yang, S. C. Hui, H. Shin, and J. Shin. arXiv’16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Collecting telemetry data privately</a:t>
            </a:r>
          </a:p>
          <a:p>
            <a:pPr lvl="1">
              <a:spcBef>
                <a:spcPts val="600"/>
              </a:spcBef>
            </a:pPr>
            <a:r>
              <a:rPr lang="sv-SE" altLang="zh-CN" sz="1800" dirty="0"/>
              <a:t>B. Ding, J. Kulkarni, and S. Yekhanin. </a:t>
            </a:r>
            <a:r>
              <a:rPr lang="en-US" altLang="zh-CN" sz="1800" dirty="0"/>
              <a:t>NIPS’17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12B00-3EF8-1B48-977F-3AC2910E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C161E414-2704-43D1-9866-5E6F94795B0A}" type="slidenum">
              <a:rPr lang="en-US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54</a:t>
            </a:fld>
            <a:endParaRPr lang="en-US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A91A2-0703-DF44-B7AF-DABFDF341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3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3C47-A8F5-497F-B391-2C162563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Existing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0BBA79-825A-4269-9FB8-BF6522521E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600"/>
                  </a:spcBef>
                </a:pPr>
                <a:r>
                  <a:rPr lang="en-US" dirty="0"/>
                  <a:t>Apply Laplace/Gaussian noise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Noise is too much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Use any Frequency Oracle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With the domain range partitioned into many bins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Transforms numerical problem to categorical problem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Pro: Have a better understanding of the distribution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Con: </a:t>
                </a:r>
                <a:r>
                  <a:rPr lang="en-US" altLang="zh-Hans" dirty="0"/>
                  <a:t>No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optimal</a:t>
                </a:r>
                <a:r>
                  <a:rPr lang="zh-Hans" altLang="en-US" dirty="0"/>
                  <a:t> </a:t>
                </a:r>
                <a:r>
                  <a:rPr lang="en-US" dirty="0"/>
                  <a:t>partition </a:t>
                </a:r>
              </a:p>
              <a:p>
                <a:pPr lvl="2">
                  <a:spcBef>
                    <a:spcPts val="600"/>
                  </a:spcBef>
                </a:pPr>
                <a:r>
                  <a:rPr lang="en-US" dirty="0"/>
                  <a:t>Example: all values are 0.01; when there are two bins: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,[0,+1]</m:t>
                    </m:r>
                  </m:oMath>
                </a14:m>
                <a:r>
                  <a:rPr lang="en-US" dirty="0"/>
                  <a:t>, estimation will be far from truth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0BBA79-825A-4269-9FB8-BF6522521E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4C1E8-EDAD-154B-BF5F-1732116C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C161E414-2704-43D1-9866-5E6F94795B0A}" type="slidenum">
              <a:rPr lang="en-US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55</a:t>
            </a:fld>
            <a:endParaRPr lang="en-US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53F50-5988-DA4F-A7DC-C1B17BB5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3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8409" y="1532809"/>
                <a:ext cx="7436768" cy="393728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dirty="0"/>
                  <a:t>Discretize the problem, but using an unbiased, non-deterministic way.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Encode the value</a:t>
                </a:r>
                <a14:m>
                  <m:oMath xmlns:m="http://schemas.openxmlformats.org/officeDocument/2006/math">
                    <m:r>
                      <a:rPr lang="zh-CN" altLang="en-US" b="0" i="0" dirty="0" smtClean="0">
                        <a:latin typeface="Cambria Math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into a bit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∈{−1,+1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/>
                              </a:rPr>
                              <m:t>=</m:t>
                            </m:r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CC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="0" dirty="0">
                    <a:solidFill>
                      <a:srgbClr val="CC0000"/>
                    </a:solidFill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/>
                              </a:rPr>
                              <m:t>=</m:t>
                            </m:r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CC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rgbClr val="CC0000"/>
                  </a:solidFill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US" b="0" dirty="0"/>
                  <a:t>This step ensures that encoding is unbiased.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Perturb the bit, </a:t>
                </a:r>
                <a:r>
                  <a:rPr lang="en-US" altLang="zh-Hans" dirty="0"/>
                  <a:t>with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frequency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oracle</a:t>
                </a:r>
                <a:r>
                  <a:rPr lang="zh-Hans" altLang="en-US" dirty="0"/>
                  <a:t> </a:t>
                </a:r>
                <a:endParaRPr lang="en-US" altLang="zh-Hans" dirty="0"/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Satisfy LDP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Provides better results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409" y="1532809"/>
                <a:ext cx="7436768" cy="3937284"/>
              </a:xfrm>
              <a:blipFill>
                <a:blip r:embed="rId4"/>
                <a:stretch>
                  <a:fillRect l="-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3A14D51-DF5D-4912-B959-E3D267F6CD3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053139" y="33789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3A14D51-DF5D-4912-B959-E3D267F6CD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53139" y="3378994"/>
                        <a:ext cx="85725" cy="13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FB216-535F-8345-82E8-1DABC39F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C161E414-2704-43D1-9866-5E6F94795B0A}" type="slidenum">
              <a:rPr lang="en-US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56</a:t>
            </a:fld>
            <a:endParaRPr lang="en-US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B45DDA-0093-1048-9B8E-4EF59E15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40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0DB0-B7A6-4A43-91C5-5FF2375D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Complicated Numerical Settings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84DA3-248A-4987-B4CE-D654AF8E8E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−1,+1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dirty="0"/>
              </a:p>
              <a:p>
                <a:pPr lvl="2">
                  <a:spcBef>
                    <a:spcPts val="600"/>
                  </a:spcBef>
                </a:pPr>
                <a:r>
                  <a:rPr lang="en-US" altLang="zh-CN" dirty="0"/>
                  <a:t>F</a:t>
                </a:r>
                <a:r>
                  <a:rPr lang="en-US" dirty="0"/>
                  <a:t>irst convert to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−1,+1</m:t>
                        </m:r>
                      </m:e>
                    </m:d>
                  </m:oMath>
                </a14:m>
                <a:r>
                  <a:rPr lang="en-US" dirty="0"/>
                  <a:t>; then convert the result back. 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−1,+1</m:t>
                        </m:r>
                      </m:e>
                    </m:d>
                    <m:r>
                      <a:rPr lang="en-US" i="1" baseline="3000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/>
              </a:p>
              <a:p>
                <a:pPr lvl="1">
                  <a:spcBef>
                    <a:spcPts val="600"/>
                  </a:spcBef>
                </a:pPr>
                <a:r>
                  <a:rPr lang="en-US" altLang="zh-Hans" dirty="0"/>
                  <a:t>Numerical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vector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setting</a:t>
                </a:r>
                <a:endParaRPr lang="en-US" dirty="0"/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is number of dimensions</a:t>
                </a:r>
                <a:endParaRPr lang="en-US" baseline="30000" dirty="0"/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Split privacy budget into each dimension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/>
                  <a:t>Report only one dimension (partition users)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84DA3-248A-4987-B4CE-D654AF8E8E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BCB1F-2BD3-EB4E-BC54-D87EE10A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C161E414-2704-43D1-9866-5E6F94795B0A}" type="slidenum">
              <a:rPr lang="en-US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57</a:t>
            </a:fld>
            <a:endParaRPr lang="en-US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5D9BB-CD1A-4F42-A190-BF13889F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8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B56C-567E-8F43-97BD-8B88EBC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Summary</a:t>
            </a:r>
            <a:r>
              <a:rPr lang="zh-Hans" altLang="en-US" dirty="0"/>
              <a:t> </a:t>
            </a:r>
            <a:r>
              <a:rPr lang="en-US" altLang="zh-Hans" dirty="0"/>
              <a:t>so</a:t>
            </a:r>
            <a:r>
              <a:rPr lang="zh-Hans" altLang="en-US" dirty="0"/>
              <a:t> </a:t>
            </a:r>
            <a:r>
              <a:rPr lang="en-US" altLang="zh-Hans" dirty="0"/>
              <a:t>far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2970E0-EE45-A14E-81A7-D9B410D9B393}"/>
              </a:ext>
            </a:extLst>
          </p:cNvPr>
          <p:cNvSpPr txBox="1">
            <a:spLocks/>
          </p:cNvSpPr>
          <p:nvPr/>
        </p:nvSpPr>
        <p:spPr>
          <a:xfrm>
            <a:off x="1614489" y="2226469"/>
            <a:ext cx="5915025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Random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Response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endParaRPr lang="en-US" altLang="zh-Hans" sz="2100" dirty="0">
              <a:solidFill>
                <a:srgbClr val="000000"/>
              </a:solidFill>
              <a:latin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Frequency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Oracles</a:t>
            </a:r>
          </a:p>
          <a:p>
            <a:pPr>
              <a:buClr>
                <a:srgbClr val="000000"/>
              </a:buClr>
            </a:pP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How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to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use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FO</a:t>
            </a:r>
          </a:p>
          <a:p>
            <a:pPr>
              <a:buClr>
                <a:srgbClr val="000000"/>
              </a:buClr>
            </a:pP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Mean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Oracle</a:t>
            </a:r>
          </a:p>
          <a:p>
            <a:pPr>
              <a:buClr>
                <a:srgbClr val="000000"/>
              </a:buClr>
            </a:pP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How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to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use</a:t>
            </a:r>
            <a:r>
              <a:rPr lang="zh-Hans" altLang="en-US" sz="210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altLang="zh-Hans" sz="2100" dirty="0">
                <a:solidFill>
                  <a:srgbClr val="000000"/>
                </a:solidFill>
                <a:latin typeface="Arial"/>
                <a:sym typeface="Arial"/>
              </a:rPr>
              <a:t>MO</a:t>
            </a:r>
          </a:p>
          <a:p>
            <a:pPr>
              <a:buClr>
                <a:srgbClr val="000000"/>
              </a:buClr>
            </a:pPr>
            <a:endParaRPr lang="en-US" altLang="zh-Hans" sz="2100" dirty="0">
              <a:solidFill>
                <a:srgbClr val="000000"/>
              </a:solidFill>
              <a:latin typeface="Arial"/>
              <a:sym typeface="Arial"/>
            </a:endParaRPr>
          </a:p>
          <a:p>
            <a:pPr>
              <a:buClr>
                <a:srgbClr val="000000"/>
              </a:buClr>
            </a:pPr>
            <a:endParaRPr lang="en-US" altLang="zh-Hans" sz="2100" dirty="0">
              <a:solidFill>
                <a:srgbClr val="000000"/>
              </a:solidFill>
              <a:latin typeface="Arial"/>
              <a:sym typeface="Arial"/>
            </a:endParaRPr>
          </a:p>
          <a:p>
            <a:pPr>
              <a:buClr>
                <a:srgbClr val="000000"/>
              </a:buClr>
            </a:pPr>
            <a:endParaRPr lang="en-US" sz="210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9A02503-3A96-F74A-A02B-1DC417FFF35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14489" y="4274474"/>
          <a:ext cx="5915025" cy="83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319204483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8080157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9623483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Hans" sz="1100" dirty="0"/>
                        <a:t>categorical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Hans" sz="1100" dirty="0"/>
                        <a:t>numerical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73125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Hans" sz="1100" dirty="0"/>
                        <a:t>Scalar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Hans" sz="1100" dirty="0"/>
                        <a:t>FO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s" sz="1100" dirty="0"/>
                        <a:t>Prob.</a:t>
                      </a:r>
                      <a:r>
                        <a:rPr lang="zh-Hans" altLang="en-US" sz="1100" dirty="0"/>
                        <a:t> </a:t>
                      </a:r>
                      <a:r>
                        <a:rPr lang="en-US" altLang="zh-Hans" sz="1100" dirty="0" err="1"/>
                        <a:t>Assign+RR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530679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Hans" sz="1100" dirty="0"/>
                        <a:t>Vector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Hans" sz="1100" dirty="0"/>
                        <a:t>Split</a:t>
                      </a:r>
                      <a:r>
                        <a:rPr lang="zh-Hans" altLang="en-US" sz="1100" dirty="0"/>
                        <a:t> </a:t>
                      </a:r>
                      <a:r>
                        <a:rPr lang="en-US" altLang="zh-Hans" sz="1100" dirty="0"/>
                        <a:t>Users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Hans" sz="1100" dirty="0"/>
                        <a:t>Split</a:t>
                      </a:r>
                      <a:r>
                        <a:rPr lang="zh-Hans" altLang="en-US" sz="1100" dirty="0"/>
                        <a:t> </a:t>
                      </a:r>
                      <a:r>
                        <a:rPr lang="en-US" altLang="zh-Hans" sz="1100" dirty="0"/>
                        <a:t>Users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290490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3EC80-E305-CC4B-89A6-5926C42F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C161E414-2704-43D1-9866-5E6F94795B0A}" type="slidenum">
              <a:rPr lang="en-US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58</a:t>
            </a:fld>
            <a:endParaRPr lang="en-US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53BFC-1B42-4C48-9F28-DDB40901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8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Consistency of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dirty="0"/>
              <a:t>Estimate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Google Shape;80;p1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2009725"/>
                <a:ext cx="8520600" cy="3416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altLang="zh-CN" b="1" dirty="0"/>
                  <a:t>Consistency</a:t>
                </a:r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/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nary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≥0,∀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altLang="zh-CN" dirty="0"/>
                  <a:t>Enforce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consistency: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project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estimate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frequencies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onto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simplex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(L1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unit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ball)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altLang="zh-CN" dirty="0"/>
                  <a:t>Post-processing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algorithms [7]</a:t>
                </a:r>
              </a:p>
            </p:txBody>
          </p:sp>
        </mc:Choice>
        <mc:Fallback xmlns="">
          <p:sp>
            <p:nvSpPr>
              <p:cNvPr id="80" name="Google Shape;80;p1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2009725"/>
                <a:ext cx="8520600" cy="3416400"/>
              </a:xfrm>
              <a:prstGeom prst="rect">
                <a:avLst/>
              </a:prstGeom>
              <a:blipFill>
                <a:blip r:embed="rId3"/>
                <a:stretch>
                  <a:fillRect l="-572" t="-10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F55C911-B81D-9C45-A14F-61AB6AB620C4}"/>
              </a:ext>
            </a:extLst>
          </p:cNvPr>
          <p:cNvGrpSpPr/>
          <p:nvPr/>
        </p:nvGrpSpPr>
        <p:grpSpPr>
          <a:xfrm>
            <a:off x="400594" y="3260218"/>
            <a:ext cx="7550334" cy="2437942"/>
            <a:chOff x="311700" y="2571750"/>
            <a:chExt cx="8396874" cy="26477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DD6F69-1D18-794B-B61F-6814CE45D14E}"/>
                </a:ext>
              </a:extLst>
            </p:cNvPr>
            <p:cNvSpPr txBox="1"/>
            <p:nvPr/>
          </p:nvSpPr>
          <p:spPr>
            <a:xfrm>
              <a:off x="1045029" y="4757056"/>
              <a:ext cx="1513114" cy="334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altLang="zh-CN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Result</a:t>
              </a:r>
              <a:r>
                <a:rPr lang="zh-CN" alt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of</a:t>
              </a:r>
              <a:r>
                <a:rPr lang="zh-CN" alt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OUE</a:t>
              </a: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3EDD44-12D3-164E-A8D6-E75690C8B5BC}"/>
                </a:ext>
              </a:extLst>
            </p:cNvPr>
            <p:cNvGrpSpPr/>
            <p:nvPr/>
          </p:nvGrpSpPr>
          <p:grpSpPr>
            <a:xfrm>
              <a:off x="311700" y="2571750"/>
              <a:ext cx="8396874" cy="2647777"/>
              <a:chOff x="185057" y="2518238"/>
              <a:chExt cx="8523517" cy="27051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84137A2-EF5A-DC44-B93C-AB6335EF4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057" y="2562890"/>
                <a:ext cx="3460077" cy="207604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47F740A-35BA-1343-8DE7-44CE055F3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4077" y="2518238"/>
                <a:ext cx="3534497" cy="2120698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5ABEEF0-D204-6C46-9785-DC0495198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057" y="4310753"/>
                <a:ext cx="46118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08C85EA4-74EF-8541-B54C-831DBDBCEE1C}"/>
                  </a:ext>
                </a:extLst>
              </p:cNvPr>
              <p:cNvSpPr/>
              <p:nvPr/>
            </p:nvSpPr>
            <p:spPr>
              <a:xfrm>
                <a:off x="3907971" y="3537859"/>
                <a:ext cx="1045029" cy="293915"/>
              </a:xfrm>
              <a:prstGeom prst="rightArrow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2F6335-51E4-324D-BCF1-162553190AAD}"/>
                  </a:ext>
                </a:extLst>
              </p:cNvPr>
              <p:cNvSpPr txBox="1"/>
              <p:nvPr/>
            </p:nvSpPr>
            <p:spPr>
              <a:xfrm>
                <a:off x="3844649" y="2947263"/>
                <a:ext cx="1266106" cy="580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Enforce</a:t>
                </a:r>
                <a:r>
                  <a:rPr lang="zh-CN" altLang="en-US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consistency</a:t>
                </a: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5B7562-DA50-5641-B0C5-E917C4CC8FEE}"/>
                  </a:ext>
                </a:extLst>
              </p:cNvPr>
              <p:cNvSpPr txBox="1"/>
              <p:nvPr/>
            </p:nvSpPr>
            <p:spPr>
              <a:xfrm>
                <a:off x="5369242" y="4642790"/>
                <a:ext cx="3144167" cy="580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</a:pP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Result</a:t>
                </a:r>
                <a:r>
                  <a:rPr lang="zh-CN" altLang="en-US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of</a:t>
                </a:r>
                <a:r>
                  <a:rPr lang="zh-CN" altLang="en-US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post-processing</a:t>
                </a:r>
              </a:p>
              <a:p>
                <a:pPr algn="ctr">
                  <a:buClr>
                    <a:srgbClr val="000000"/>
                  </a:buClr>
                </a:pPr>
                <a:r>
                  <a:rPr lang="zh-CN" altLang="en-US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(project</a:t>
                </a:r>
                <a:r>
                  <a:rPr lang="zh-CN" altLang="en-US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onto</a:t>
                </a:r>
                <a:r>
                  <a:rPr lang="zh-CN" altLang="en-US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altLang="zh-CN" sz="1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simplex)</a:t>
                </a: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8C8B218-5AF2-0541-971B-4C7E5CFFA739}"/>
              </a:ext>
            </a:extLst>
          </p:cNvPr>
          <p:cNvSpPr txBox="1"/>
          <p:nvPr/>
        </p:nvSpPr>
        <p:spPr>
          <a:xfrm>
            <a:off x="400594" y="5699217"/>
            <a:ext cx="861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[7]</a:t>
            </a: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T. Wang, Z. Li, N. Li, M. </a:t>
            </a:r>
            <a:r>
              <a:rPr lang="en-US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Lopuhaa</a:t>
            </a: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̈-</a:t>
            </a:r>
            <a:r>
              <a:rPr lang="en-US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Zwakenberg</a:t>
            </a: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and B. </a:t>
            </a:r>
            <a:r>
              <a:rPr lang="en-US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Skoric</a:t>
            </a: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Locally differentially private frequency estimation with consistency. In NDSS, 2020.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/>
            </a:r>
            <a:b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06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685F-E67E-4EF6-93ED-FE3C7CD2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 smtClean="0"/>
              <a:t>Overview</a:t>
            </a:r>
            <a:endParaRPr lang="en-US" dirty="0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A9404579-0AA2-4584-8788-087795E79576}"/>
              </a:ext>
            </a:extLst>
          </p:cNvPr>
          <p:cNvSpPr/>
          <p:nvPr/>
        </p:nvSpPr>
        <p:spPr>
          <a:xfrm flipV="1">
            <a:off x="3107842" y="1690690"/>
            <a:ext cx="7072924" cy="4416072"/>
          </a:xfrm>
          <a:custGeom>
            <a:avLst/>
            <a:gdLst>
              <a:gd name="connsiteX0" fmla="*/ 0 w 5304693"/>
              <a:gd name="connsiteY0" fmla="*/ 3311769 h 3311769"/>
              <a:gd name="connsiteX1" fmla="*/ 2652347 w 5304693"/>
              <a:gd name="connsiteY1" fmla="*/ 0 h 3311769"/>
              <a:gd name="connsiteX2" fmla="*/ 5304693 w 5304693"/>
              <a:gd name="connsiteY2" fmla="*/ 3311769 h 3311769"/>
              <a:gd name="connsiteX3" fmla="*/ 0 w 5304693"/>
              <a:gd name="connsiteY3" fmla="*/ 3311769 h 3311769"/>
              <a:gd name="connsiteX0" fmla="*/ 0 w 5304693"/>
              <a:gd name="connsiteY0" fmla="*/ 3312054 h 3312054"/>
              <a:gd name="connsiteX1" fmla="*/ 2652347 w 5304693"/>
              <a:gd name="connsiteY1" fmla="*/ 285 h 3312054"/>
              <a:gd name="connsiteX2" fmla="*/ 5304693 w 5304693"/>
              <a:gd name="connsiteY2" fmla="*/ 3312054 h 3312054"/>
              <a:gd name="connsiteX3" fmla="*/ 0 w 5304693"/>
              <a:gd name="connsiteY3" fmla="*/ 3312054 h 331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693" h="3312054">
                <a:moveTo>
                  <a:pt x="0" y="3312054"/>
                </a:moveTo>
                <a:cubicBezTo>
                  <a:pt x="884116" y="2208131"/>
                  <a:pt x="1465386" y="-29023"/>
                  <a:pt x="2652347" y="285"/>
                </a:cubicBezTo>
                <a:cubicBezTo>
                  <a:pt x="3839308" y="29593"/>
                  <a:pt x="4420578" y="2208131"/>
                  <a:pt x="5304693" y="3312054"/>
                </a:cubicBezTo>
                <a:lnTo>
                  <a:pt x="0" y="33120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404040"/>
              </a:solidFill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5154C6FF-8BCD-40A3-8A61-D873CCB25D42}"/>
              </a:ext>
            </a:extLst>
          </p:cNvPr>
          <p:cNvSpPr/>
          <p:nvPr/>
        </p:nvSpPr>
        <p:spPr>
          <a:xfrm>
            <a:off x="5027872" y="4634738"/>
            <a:ext cx="3215217" cy="1276837"/>
          </a:xfrm>
          <a:custGeom>
            <a:avLst/>
            <a:gdLst/>
            <a:ahLst/>
            <a:cxnLst/>
            <a:rect l="l" t="t" r="r" b="b"/>
            <a:pathLst>
              <a:path w="2411413" h="957628">
                <a:moveTo>
                  <a:pt x="0" y="0"/>
                </a:moveTo>
                <a:lnTo>
                  <a:pt x="2411413" y="0"/>
                </a:lnTo>
                <a:lnTo>
                  <a:pt x="2384801" y="43370"/>
                </a:lnTo>
                <a:cubicBezTo>
                  <a:pt x="2053424" y="558980"/>
                  <a:pt x="1685718" y="945681"/>
                  <a:pt x="1212327" y="957369"/>
                </a:cubicBezTo>
                <a:cubicBezTo>
                  <a:pt x="738936" y="969058"/>
                  <a:pt x="371230" y="585280"/>
                  <a:pt x="39853" y="655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404040"/>
              </a:solidFill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D0F0CC7D-5450-408D-B2D1-7D6FE9EDD1BC}"/>
              </a:ext>
            </a:extLst>
          </p:cNvPr>
          <p:cNvSpPr/>
          <p:nvPr/>
        </p:nvSpPr>
        <p:spPr>
          <a:xfrm>
            <a:off x="4215495" y="3162714"/>
            <a:ext cx="4851683" cy="1472024"/>
          </a:xfrm>
          <a:custGeom>
            <a:avLst/>
            <a:gdLst/>
            <a:ahLst/>
            <a:cxnLst/>
            <a:rect l="l" t="t" r="r" b="b"/>
            <a:pathLst>
              <a:path w="3638762" h="1104018">
                <a:moveTo>
                  <a:pt x="0" y="0"/>
                </a:moveTo>
                <a:lnTo>
                  <a:pt x="3638762" y="0"/>
                </a:lnTo>
                <a:lnTo>
                  <a:pt x="3405579" y="432801"/>
                </a:lnTo>
                <a:cubicBezTo>
                  <a:pt x="3316157" y="598773"/>
                  <a:pt x="3226196" y="762832"/>
                  <a:pt x="3134078" y="919237"/>
                </a:cubicBezTo>
                <a:lnTo>
                  <a:pt x="3020694" y="1104018"/>
                </a:lnTo>
                <a:lnTo>
                  <a:pt x="609281" y="1104018"/>
                </a:lnTo>
                <a:lnTo>
                  <a:pt x="509137" y="939275"/>
                </a:lnTo>
                <a:cubicBezTo>
                  <a:pt x="417019" y="781200"/>
                  <a:pt x="327058" y="615054"/>
                  <a:pt x="237636" y="4468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1583D5"/>
              </a:solidFill>
            </a:endParaRPr>
          </a:p>
        </p:txBody>
      </p:sp>
      <p:sp>
        <p:nvSpPr>
          <p:cNvPr id="7" name="等腰三角形 4">
            <a:extLst>
              <a:ext uri="{FF2B5EF4-FFF2-40B4-BE49-F238E27FC236}">
                <a16:creationId xmlns:a16="http://schemas.microsoft.com/office/drawing/2014/main" id="{E1FBC0F6-D4FD-4610-BF02-43CF9126257B}"/>
              </a:ext>
            </a:extLst>
          </p:cNvPr>
          <p:cNvSpPr/>
          <p:nvPr/>
        </p:nvSpPr>
        <p:spPr>
          <a:xfrm flipV="1">
            <a:off x="3420458" y="1885877"/>
            <a:ext cx="6447693" cy="1276839"/>
          </a:xfrm>
          <a:custGeom>
            <a:avLst/>
            <a:gdLst/>
            <a:ahLst/>
            <a:cxnLst/>
            <a:rect l="l" t="t" r="r" b="b"/>
            <a:pathLst>
              <a:path w="4835770" h="957629">
                <a:moveTo>
                  <a:pt x="0" y="957629"/>
                </a:moveTo>
                <a:lnTo>
                  <a:pt x="4835770" y="957629"/>
                </a:lnTo>
                <a:cubicBezTo>
                  <a:pt x="4634280" y="706044"/>
                  <a:pt x="4450044" y="393233"/>
                  <a:pt x="4270122" y="65116"/>
                </a:cubicBezTo>
                <a:lnTo>
                  <a:pt x="4235040" y="0"/>
                </a:lnTo>
                <a:lnTo>
                  <a:pt x="596278" y="0"/>
                </a:lnTo>
                <a:lnTo>
                  <a:pt x="565649" y="57602"/>
                </a:lnTo>
                <a:cubicBezTo>
                  <a:pt x="385726" y="389894"/>
                  <a:pt x="201491" y="706044"/>
                  <a:pt x="0" y="9576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rgbClr val="404040"/>
              </a:solidFill>
            </a:endParaRPr>
          </a:p>
        </p:txBody>
      </p:sp>
      <p:sp>
        <p:nvSpPr>
          <p:cNvPr id="8" name="等腰三角形 4">
            <a:extLst>
              <a:ext uri="{FF2B5EF4-FFF2-40B4-BE49-F238E27FC236}">
                <a16:creationId xmlns:a16="http://schemas.microsoft.com/office/drawing/2014/main" id="{CE9B4AF7-4B03-4000-8EAE-3CF32B15E4FF}"/>
              </a:ext>
            </a:extLst>
          </p:cNvPr>
          <p:cNvSpPr/>
          <p:nvPr/>
        </p:nvSpPr>
        <p:spPr>
          <a:xfrm flipV="1">
            <a:off x="4039191" y="1690689"/>
            <a:ext cx="5092995" cy="3482580"/>
          </a:xfrm>
          <a:custGeom>
            <a:avLst/>
            <a:gdLst>
              <a:gd name="connsiteX0" fmla="*/ 0 w 5304693"/>
              <a:gd name="connsiteY0" fmla="*/ 3311769 h 3311769"/>
              <a:gd name="connsiteX1" fmla="*/ 2652347 w 5304693"/>
              <a:gd name="connsiteY1" fmla="*/ 0 h 3311769"/>
              <a:gd name="connsiteX2" fmla="*/ 5304693 w 5304693"/>
              <a:gd name="connsiteY2" fmla="*/ 3311769 h 3311769"/>
              <a:gd name="connsiteX3" fmla="*/ 0 w 5304693"/>
              <a:gd name="connsiteY3" fmla="*/ 3311769 h 3311769"/>
              <a:gd name="connsiteX0" fmla="*/ 0 w 5304693"/>
              <a:gd name="connsiteY0" fmla="*/ 3312054 h 3312054"/>
              <a:gd name="connsiteX1" fmla="*/ 2652347 w 5304693"/>
              <a:gd name="connsiteY1" fmla="*/ 285 h 3312054"/>
              <a:gd name="connsiteX2" fmla="*/ 5304693 w 5304693"/>
              <a:gd name="connsiteY2" fmla="*/ 3312054 h 3312054"/>
              <a:gd name="connsiteX3" fmla="*/ 0 w 5304693"/>
              <a:gd name="connsiteY3" fmla="*/ 3312054 h 331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693" h="3312054">
                <a:moveTo>
                  <a:pt x="0" y="3312054"/>
                </a:moveTo>
                <a:cubicBezTo>
                  <a:pt x="884116" y="2208131"/>
                  <a:pt x="1465386" y="-29023"/>
                  <a:pt x="2652347" y="285"/>
                </a:cubicBezTo>
                <a:cubicBezTo>
                  <a:pt x="3839308" y="29593"/>
                  <a:pt x="4420578" y="2208131"/>
                  <a:pt x="5304693" y="3312054"/>
                </a:cubicBezTo>
                <a:lnTo>
                  <a:pt x="0" y="3312054"/>
                </a:ln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rgbClr val="404040"/>
              </a:solidFill>
            </a:endParaRPr>
          </a:p>
        </p:txBody>
      </p:sp>
      <p:sp>
        <p:nvSpPr>
          <p:cNvPr id="10" name="矩形 14">
            <a:extLst>
              <a:ext uri="{FF2B5EF4-FFF2-40B4-BE49-F238E27FC236}">
                <a16:creationId xmlns:a16="http://schemas.microsoft.com/office/drawing/2014/main" id="{BBD89F4F-D499-4B48-89CE-A909529E6E9D}"/>
              </a:ext>
            </a:extLst>
          </p:cNvPr>
          <p:cNvSpPr/>
          <p:nvPr/>
        </p:nvSpPr>
        <p:spPr>
          <a:xfrm>
            <a:off x="172995" y="2279493"/>
            <a:ext cx="3092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b="1" dirty="0">
                <a:solidFill>
                  <a:schemeClr val="accent3"/>
                </a:solidFill>
              </a:rPr>
              <a:t>Applications built from algorithms</a:t>
            </a:r>
            <a:endParaRPr lang="zh-CN" altLang="en-US" sz="1600" b="1" dirty="0">
              <a:solidFill>
                <a:schemeClr val="accent3"/>
              </a:solidFill>
            </a:endParaRPr>
          </a:p>
        </p:txBody>
      </p:sp>
      <p:cxnSp>
        <p:nvCxnSpPr>
          <p:cNvPr id="11" name="直线连接符 15">
            <a:extLst>
              <a:ext uri="{FF2B5EF4-FFF2-40B4-BE49-F238E27FC236}">
                <a16:creationId xmlns:a16="http://schemas.microsoft.com/office/drawing/2014/main" id="{456B5568-9C64-44B6-9C24-3C4315CFFD34}"/>
              </a:ext>
            </a:extLst>
          </p:cNvPr>
          <p:cNvCxnSpPr>
            <a:stCxn id="10" idx="3"/>
          </p:cNvCxnSpPr>
          <p:nvPr/>
        </p:nvCxnSpPr>
        <p:spPr>
          <a:xfrm>
            <a:off x="3265894" y="2448770"/>
            <a:ext cx="818871" cy="15390"/>
          </a:xfrm>
          <a:prstGeom prst="line">
            <a:avLst/>
          </a:prstGeom>
          <a:ln w="12700" cmpd="sng">
            <a:solidFill>
              <a:schemeClr val="accent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7">
            <a:extLst>
              <a:ext uri="{FF2B5EF4-FFF2-40B4-BE49-F238E27FC236}">
                <a16:creationId xmlns:a16="http://schemas.microsoft.com/office/drawing/2014/main" id="{23984BE5-D6D7-4C93-BEA2-CBAE44082737}"/>
              </a:ext>
            </a:extLst>
          </p:cNvPr>
          <p:cNvSpPr/>
          <p:nvPr/>
        </p:nvSpPr>
        <p:spPr>
          <a:xfrm>
            <a:off x="309363" y="3668026"/>
            <a:ext cx="362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b="1" dirty="0">
                <a:solidFill>
                  <a:schemeClr val="accent2"/>
                </a:solidFill>
              </a:rPr>
              <a:t>Use tools to handle complicated settings</a:t>
            </a:r>
            <a:endParaRPr lang="zh-CN" altLang="en-US" sz="1600" b="1" dirty="0">
              <a:solidFill>
                <a:schemeClr val="accent2"/>
              </a:solidFill>
            </a:endParaRPr>
          </a:p>
        </p:txBody>
      </p:sp>
      <p:cxnSp>
        <p:nvCxnSpPr>
          <p:cNvPr id="14" name="直线连接符 18">
            <a:extLst>
              <a:ext uri="{FF2B5EF4-FFF2-40B4-BE49-F238E27FC236}">
                <a16:creationId xmlns:a16="http://schemas.microsoft.com/office/drawing/2014/main" id="{168B45DA-14FE-43B8-801C-7A7A67EC3068}"/>
              </a:ext>
            </a:extLst>
          </p:cNvPr>
          <p:cNvCxnSpPr>
            <a:cxnSpLocks/>
          </p:cNvCxnSpPr>
          <p:nvPr/>
        </p:nvCxnSpPr>
        <p:spPr>
          <a:xfrm flipV="1">
            <a:off x="3929214" y="3852693"/>
            <a:ext cx="884988" cy="24418"/>
          </a:xfrm>
          <a:prstGeom prst="line">
            <a:avLst/>
          </a:prstGeom>
          <a:ln w="12700" cmpd="sng">
            <a:solidFill>
              <a:schemeClr val="accent2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矩形 20">
            <a:extLst>
              <a:ext uri="{FF2B5EF4-FFF2-40B4-BE49-F238E27FC236}">
                <a16:creationId xmlns:a16="http://schemas.microsoft.com/office/drawing/2014/main" id="{4FC2F313-F4E4-4789-95A8-B1CD0C53AF4F}"/>
              </a:ext>
            </a:extLst>
          </p:cNvPr>
          <p:cNvSpPr/>
          <p:nvPr/>
        </p:nvSpPr>
        <p:spPr>
          <a:xfrm>
            <a:off x="2346934" y="5035718"/>
            <a:ext cx="2447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600" b="1" dirty="0">
                <a:solidFill>
                  <a:schemeClr val="accent1"/>
                </a:solidFill>
              </a:rPr>
              <a:t>Basic tools that satisfy LDP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17" name="直线连接符 21">
            <a:extLst>
              <a:ext uri="{FF2B5EF4-FFF2-40B4-BE49-F238E27FC236}">
                <a16:creationId xmlns:a16="http://schemas.microsoft.com/office/drawing/2014/main" id="{A116B17E-9C59-4165-A7B9-0DEB71E825F4}"/>
              </a:ext>
            </a:extLst>
          </p:cNvPr>
          <p:cNvCxnSpPr>
            <a:cxnSpLocks/>
          </p:cNvCxnSpPr>
          <p:nvPr/>
        </p:nvCxnSpPr>
        <p:spPr>
          <a:xfrm>
            <a:off x="4794274" y="5220385"/>
            <a:ext cx="723312" cy="0"/>
          </a:xfrm>
          <a:prstGeom prst="line">
            <a:avLst/>
          </a:prstGeom>
          <a:ln w="12700" cmpd="sng">
            <a:solidFill>
              <a:schemeClr val="accent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33">
            <a:extLst>
              <a:ext uri="{FF2B5EF4-FFF2-40B4-BE49-F238E27FC236}">
                <a16:creationId xmlns:a16="http://schemas.microsoft.com/office/drawing/2014/main" id="{245E2DF0-2D6B-4E70-994C-3D2D4A76CD25}"/>
              </a:ext>
            </a:extLst>
          </p:cNvPr>
          <p:cNvSpPr txBox="1"/>
          <p:nvPr/>
        </p:nvSpPr>
        <p:spPr>
          <a:xfrm>
            <a:off x="5862766" y="2279493"/>
            <a:ext cx="14458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67" b="1" dirty="0">
                <a:solidFill>
                  <a:schemeClr val="bg1"/>
                </a:solidFill>
              </a:rPr>
              <a:t>Applications</a:t>
            </a:r>
            <a:endParaRPr kumimoji="1"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28" name="文本框 34">
            <a:extLst>
              <a:ext uri="{FF2B5EF4-FFF2-40B4-BE49-F238E27FC236}">
                <a16:creationId xmlns:a16="http://schemas.microsoft.com/office/drawing/2014/main" id="{9FFA9596-52CD-432C-9F34-4B48B8B4C769}"/>
              </a:ext>
            </a:extLst>
          </p:cNvPr>
          <p:cNvSpPr txBox="1"/>
          <p:nvPr/>
        </p:nvSpPr>
        <p:spPr>
          <a:xfrm>
            <a:off x="5604076" y="3616664"/>
            <a:ext cx="19529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67" b="1" dirty="0">
                <a:solidFill>
                  <a:schemeClr val="bg1"/>
                </a:solidFill>
              </a:rPr>
              <a:t>LDP Algorithms</a:t>
            </a:r>
            <a:endParaRPr kumimoji="1"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29" name="文本框 35">
            <a:extLst>
              <a:ext uri="{FF2B5EF4-FFF2-40B4-BE49-F238E27FC236}">
                <a16:creationId xmlns:a16="http://schemas.microsoft.com/office/drawing/2014/main" id="{08EFC3C6-72EE-49D7-856F-4EF346D12F1F}"/>
              </a:ext>
            </a:extLst>
          </p:cNvPr>
          <p:cNvSpPr txBox="1"/>
          <p:nvPr/>
        </p:nvSpPr>
        <p:spPr>
          <a:xfrm>
            <a:off x="5862766" y="4951422"/>
            <a:ext cx="14458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67" b="1" dirty="0">
                <a:solidFill>
                  <a:schemeClr val="bg1"/>
                </a:solidFill>
              </a:rPr>
              <a:t>Mechanisms</a:t>
            </a:r>
            <a:endParaRPr kumimoji="1"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1705DB-9829-3F4E-94B2-658DC688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E1DB66D-4910-6D44-84EE-AEF47FCE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Improvement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en" dirty="0"/>
              <a:t> HH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Google Shape;86;p1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912585"/>
                <a:ext cx="8135615" cy="387531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spcAft>
                    <a:spcPts val="400"/>
                  </a:spcAft>
                  <a:buNone/>
                </a:pPr>
                <a:r>
                  <a:rPr lang="en-US" dirty="0"/>
                  <a:t>How to enforce consistency on Hierarchy Histogram(HH)?</a:t>
                </a:r>
              </a:p>
              <a:p>
                <a:pPr marL="0" indent="0">
                  <a:spcAft>
                    <a:spcPts val="400"/>
                  </a:spcAft>
                  <a:buNone/>
                </a:pPr>
                <a:r>
                  <a:rPr lang="en-US" sz="1600" dirty="0"/>
                  <a:t>Previous work</a:t>
                </a:r>
                <a:r>
                  <a:rPr lang="en-US" altLang="zh-CN" sz="1600" dirty="0"/>
                  <a:t>[6]</a:t>
                </a:r>
                <a:r>
                  <a:rPr lang="en-US" sz="1600" dirty="0"/>
                  <a:t> only 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/>
                          <m:e>
                            <m:acc>
                              <m:accPr>
                                <m:chr m:val="̂"/>
                                <m:ctrlPr>
                                  <a:rPr lang="en-US" altLang="zh-CN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nary>
                      </m:e>
                      <m:sub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sz="16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/>
                  <a:t> constraint, but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1600" dirty="0"/>
              </a:p>
              <a:p>
                <a:pPr marL="0" indent="0">
                  <a:spcAft>
                    <a:spcPts val="400"/>
                  </a:spcAft>
                  <a:buNone/>
                </a:pPr>
                <a:r>
                  <a:rPr lang="en-US" sz="1600" dirty="0"/>
                  <a:t>Our solution: </a:t>
                </a:r>
                <a:r>
                  <a:rPr lang="en-US" sz="1600" b="1" dirty="0"/>
                  <a:t>HH-ADMM</a:t>
                </a:r>
                <a:r>
                  <a:rPr lang="en-US" sz="1600" dirty="0"/>
                  <a:t>, </a:t>
                </a:r>
                <a:r>
                  <a:rPr lang="en-US" altLang="zh-CN" sz="1600" dirty="0"/>
                  <a:t>idea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from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centralized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DP[8].</a:t>
                </a:r>
                <a:r>
                  <a:rPr lang="zh-CN" altLang="en-US" sz="1600" dirty="0"/>
                  <a:t> </a:t>
                </a:r>
                <a:endParaRPr lang="en-US" altLang="zh-CN" sz="1600" dirty="0"/>
              </a:p>
              <a:p>
                <a:pPr marL="0" indent="0">
                  <a:spcAft>
                    <a:spcPts val="400"/>
                  </a:spcAft>
                  <a:buNone/>
                </a:pPr>
                <a:r>
                  <a:rPr lang="en-US" altLang="zh-CN" sz="1600" dirty="0"/>
                  <a:t>T</a:t>
                </a:r>
                <a:r>
                  <a:rPr lang="en-US" sz="1600" dirty="0"/>
                  <a:t>ransform it to a constrained optimization problem</a:t>
                </a:r>
              </a:p>
              <a:p>
                <a:pPr marL="0" indent="0"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600">
                          <a:latin typeface="Cambria Math" panose="02040503050406030204" pitchFamily="18" charset="0"/>
                        </a:rPr>
                        <m:t>inimize</m:t>
                      </m:r>
                      <m:r>
                        <m:rPr>
                          <m:nor/>
                        </m:rPr>
                        <a:rPr lang="en-US" sz="160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½(</m:t>
                      </m:r>
                      <m:acc>
                        <m:accPr>
                          <m:chr m:val="̂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1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>
                          <a:latin typeface="Cambria Math" panose="02040503050406030204" pitchFamily="18" charset="0"/>
                        </a:rPr>
                        <m:t>A</m:t>
                      </m:r>
                      <m:acc>
                        <m:accPr>
                          <m:chr m:val="̂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spcAft>
                    <a:spcPts val="400"/>
                  </a:spcAft>
                  <a:buNone/>
                </a:pPr>
                <a:r>
                  <a:rPr lang="en-US" sz="160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1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are all nodes in hierarchy histogram, elements in A</a:t>
                </a:r>
              </a:p>
              <a:p>
                <a:pPr marL="0" indent="0"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node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is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chil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of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node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othersize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6" name="Google Shape;86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912585"/>
                <a:ext cx="8135615" cy="3875315"/>
              </a:xfrm>
              <a:prstGeom prst="rect">
                <a:avLst/>
              </a:prstGeom>
              <a:blipFill>
                <a:blip r:embed="rId3"/>
                <a:stretch>
                  <a:fillRect l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DE57F12-487B-FF4F-8F9C-87B1A43AAAB7}"/>
              </a:ext>
            </a:extLst>
          </p:cNvPr>
          <p:cNvSpPr/>
          <p:nvPr/>
        </p:nvSpPr>
        <p:spPr>
          <a:xfrm>
            <a:off x="242032" y="5634102"/>
            <a:ext cx="72908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[6] T. Kulkarni, G. </a:t>
            </a:r>
            <a:r>
              <a:rPr lang="en-US" altLang="zh-C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Cormode</a:t>
            </a:r>
            <a:r>
              <a:rPr lang="en-US" altLang="zh-C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and D. Srivastava. Answering range queries under local differential privacy. PVLDB, 2019</a:t>
            </a:r>
          </a:p>
          <a:p>
            <a:pPr>
              <a:buClr>
                <a:srgbClr val="000000"/>
              </a:buClr>
            </a:pPr>
            <a:r>
              <a:rPr lang="en-US" altLang="zh-C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[8]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J. Lee, Y. Wang, and D. </a:t>
            </a:r>
            <a:r>
              <a:rPr lang="en-US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Kifer</a:t>
            </a: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Maximum likelihood postprocessing for differential privacy under consistency constraints. SIGKDD 2015. </a:t>
            </a:r>
          </a:p>
          <a:p>
            <a:pPr>
              <a:buClr>
                <a:srgbClr val="000000"/>
              </a:buClr>
            </a:pPr>
            <a:r>
              <a:rPr lang="en-US" altLang="zh-C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2834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Ordered Nature of Numerical Domain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AACDAF-F4D9-8D40-8108-08E5E3D74E62}"/>
              </a:ext>
            </a:extLst>
          </p:cNvPr>
          <p:cNvGrpSpPr/>
          <p:nvPr/>
        </p:nvGrpSpPr>
        <p:grpSpPr>
          <a:xfrm>
            <a:off x="5159829" y="2849336"/>
            <a:ext cx="3879300" cy="2368932"/>
            <a:chOff x="311700" y="1297548"/>
            <a:chExt cx="5218243" cy="36034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AC13-AE48-8C49-BC06-13E3823DB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00" y="3083057"/>
              <a:ext cx="3029857" cy="181791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E0A0BFC-AC98-FB4A-9B9E-C1952692BC7C}"/>
                </a:ext>
              </a:extLst>
            </p:cNvPr>
            <p:cNvSpPr/>
            <p:nvPr/>
          </p:nvSpPr>
          <p:spPr>
            <a:xfrm>
              <a:off x="2242457" y="3352799"/>
              <a:ext cx="729342" cy="587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95AA07-3EB0-5A4F-8163-DD9E6E9ED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21" t="11635" r="11300" b="52434"/>
            <a:stretch/>
          </p:blipFill>
          <p:spPr>
            <a:xfrm>
              <a:off x="2911311" y="1297548"/>
              <a:ext cx="2618632" cy="2156519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9253E61-E600-2C40-A5C7-0F0C21E3AD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2457" y="1297548"/>
              <a:ext cx="668854" cy="2055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4CFD9C-E1E9-0148-9A6C-13846AED3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1311" y="3454067"/>
              <a:ext cx="2618632" cy="4865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6E4F11AA-C804-564D-B54A-DA360A11F66B}"/>
                  </a:ext>
                </a:extLst>
              </p:cNvPr>
              <p:cNvGraphicFramePr/>
              <p:nvPr>
                <p:extLst/>
              </p:nvPr>
            </p:nvGraphicFramePr>
            <p:xfrm>
              <a:off x="206828" y="3720166"/>
              <a:ext cx="1799796" cy="13470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4" name="Chart 13">
                <a:extLst>
                  <a:ext uri="{FF2B5EF4-FFF2-40B4-BE49-F238E27FC236}">
                    <a16:creationId xmlns:a16="http://schemas.microsoft.com/office/drawing/2014/main" id="{6E4F11AA-C804-564D-B54A-DA360A11F6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828" y="3720166"/>
                <a:ext cx="1799796" cy="134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27BD37E0-B507-D843-AF2F-BC9DFC2CAF80}"/>
                  </a:ext>
                </a:extLst>
              </p:cNvPr>
              <p:cNvGraphicFramePr/>
              <p:nvPr>
                <p:extLst/>
              </p:nvPr>
            </p:nvGraphicFramePr>
            <p:xfrm>
              <a:off x="2848659" y="3336422"/>
              <a:ext cx="1799796" cy="13470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7" name="Chart 16">
                <a:extLst>
                  <a:ext uri="{FF2B5EF4-FFF2-40B4-BE49-F238E27FC236}">
                    <a16:creationId xmlns:a16="http://schemas.microsoft.com/office/drawing/2014/main" id="{27BD37E0-B507-D843-AF2F-BC9DFC2CAF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8659" y="3336422"/>
                <a:ext cx="1799796" cy="134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2AF6B536-F2A8-F84F-85B9-836D0C18455E}"/>
                  </a:ext>
                </a:extLst>
              </p:cNvPr>
              <p:cNvGraphicFramePr/>
              <p:nvPr>
                <p:extLst/>
              </p:nvPr>
            </p:nvGraphicFramePr>
            <p:xfrm>
              <a:off x="2804072" y="4653672"/>
              <a:ext cx="1799796" cy="13470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8" name="Chart 17">
                <a:extLst>
                  <a:ext uri="{FF2B5EF4-FFF2-40B4-BE49-F238E27FC236}">
                    <a16:creationId xmlns:a16="http://schemas.microsoft.com/office/drawing/2014/main" id="{2AF6B536-F2A8-F84F-85B9-836D0C184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04072" y="4653672"/>
                <a:ext cx="1799796" cy="1347079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60C4E9D-B886-9844-A242-208D5295D43A}"/>
              </a:ext>
            </a:extLst>
          </p:cNvPr>
          <p:cNvSpPr txBox="1"/>
          <p:nvPr/>
        </p:nvSpPr>
        <p:spPr>
          <a:xfrm>
            <a:off x="239001" y="1962489"/>
            <a:ext cx="40176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Values in numerical domain has distance between each other.</a:t>
            </a:r>
          </a:p>
          <a:p>
            <a:pPr marL="285750" lvl="3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Same L2 distance can results in very different distributions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v.s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v.s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C)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285750" lvl="3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metric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measure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Wasserstein distance or KS distance.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DDEBA6-A1DE-254A-8B4D-EB57249F0F62}"/>
              </a:ext>
            </a:extLst>
          </p:cNvPr>
          <p:cNvSpPr txBox="1"/>
          <p:nvPr/>
        </p:nvSpPr>
        <p:spPr>
          <a:xfrm>
            <a:off x="5459188" y="1937260"/>
            <a:ext cx="2835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Adjacent numerical values’ frequencies do not vary dramatically. </a:t>
            </a:r>
          </a:p>
          <a:p>
            <a:pPr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68D6A3-9AB6-B243-A6AF-395B0DFAC8F6}"/>
              </a:ext>
            </a:extLst>
          </p:cNvPr>
          <p:cNvCxnSpPr>
            <a:cxnSpLocks/>
          </p:cNvCxnSpPr>
          <p:nvPr/>
        </p:nvCxnSpPr>
        <p:spPr>
          <a:xfrm>
            <a:off x="4865914" y="1874975"/>
            <a:ext cx="0" cy="3978818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478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General Wave Mechanism (GW)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Google Shape;98;p1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32019" y="1874977"/>
                <a:ext cx="8201242" cy="159840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b="1" dirty="0"/>
                  <a:t>Intuition</a:t>
                </a:r>
                <a:r>
                  <a:rPr lang="en-US" dirty="0"/>
                  <a:t>: in numerical domain, a report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is different from but close to the true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also carries useful information about the distribution. </a:t>
                </a:r>
              </a:p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dirty="0"/>
                  <a:t>WLOG, assume that input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=[0, 1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and output domain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=[−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1+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⁡[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be the probability density function of input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spcAft>
                    <a:spcPts val="1600"/>
                  </a:spcAft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160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98" name="Google Shape;98;p1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2019" y="1874977"/>
                <a:ext cx="8201242" cy="1598403"/>
              </a:xfrm>
              <a:prstGeom prst="rect">
                <a:avLst/>
              </a:prstGeom>
              <a:blipFill>
                <a:blip r:embed="rId3"/>
                <a:stretch>
                  <a:fillRect l="-594" b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E8F01803-DDD1-154B-976A-FEAFF921004E}"/>
              </a:ext>
            </a:extLst>
          </p:cNvPr>
          <p:cNvGrpSpPr/>
          <p:nvPr/>
        </p:nvGrpSpPr>
        <p:grpSpPr>
          <a:xfrm>
            <a:off x="5442802" y="3610054"/>
            <a:ext cx="3512100" cy="2206615"/>
            <a:chOff x="4887686" y="903105"/>
            <a:chExt cx="3646714" cy="251412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59CA26-9C03-DB40-B965-1774ECC6D340}"/>
                </a:ext>
              </a:extLst>
            </p:cNvPr>
            <p:cNvCxnSpPr>
              <a:cxnSpLocks/>
            </p:cNvCxnSpPr>
            <p:nvPr/>
          </p:nvCxnSpPr>
          <p:spPr>
            <a:xfrm>
              <a:off x="4887686" y="2604408"/>
              <a:ext cx="364671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B01DF6-25C5-B141-80DF-75289C5F80DF}"/>
                </a:ext>
              </a:extLst>
            </p:cNvPr>
            <p:cNvCxnSpPr>
              <a:cxnSpLocks/>
            </p:cNvCxnSpPr>
            <p:nvPr/>
          </p:nvCxnSpPr>
          <p:spPr>
            <a:xfrm>
              <a:off x="5083623" y="2299606"/>
              <a:ext cx="80554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53FAAE-1F08-CC4B-AB8E-E3E0011F2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9168" y="1872343"/>
              <a:ext cx="0" cy="4272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442A13-0586-8048-B8FC-9C16F89BA47E}"/>
                </a:ext>
              </a:extLst>
            </p:cNvPr>
            <p:cNvCxnSpPr>
              <a:cxnSpLocks/>
            </p:cNvCxnSpPr>
            <p:nvPr/>
          </p:nvCxnSpPr>
          <p:spPr>
            <a:xfrm>
              <a:off x="5889168" y="1872343"/>
              <a:ext cx="80554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0CC64D2-1608-924F-BB50-98E5021818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4710" y="1872343"/>
              <a:ext cx="0" cy="4272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D42081-A445-8E4A-936A-E9C92383B6A9}"/>
                </a:ext>
              </a:extLst>
            </p:cNvPr>
            <p:cNvCxnSpPr>
              <a:cxnSpLocks/>
            </p:cNvCxnSpPr>
            <p:nvPr/>
          </p:nvCxnSpPr>
          <p:spPr>
            <a:xfrm>
              <a:off x="6694710" y="2299606"/>
              <a:ext cx="13607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61BE40-CF79-4F45-B3C2-96859C1AC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1939" y="1872343"/>
              <a:ext cx="0" cy="699407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06D705-9912-4641-B127-BECC7AC30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4511" y="2299607"/>
              <a:ext cx="0" cy="304801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5E6D0F-E8D2-E041-979A-69E66D135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5425" y="2299608"/>
              <a:ext cx="0" cy="30480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3BE7E3A-4D62-EF4B-B947-9C8F6E832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7283" y="1501473"/>
              <a:ext cx="10887" cy="107028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EFF2DCA-8880-EB47-AB0C-AB12413BE7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7811" y="1501473"/>
              <a:ext cx="4843" cy="1102936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F67524-AF06-0A41-9C06-4F5EBC112D4A}"/>
                </a:ext>
              </a:extLst>
            </p:cNvPr>
            <p:cNvSpPr txBox="1"/>
            <p:nvPr/>
          </p:nvSpPr>
          <p:spPr>
            <a:xfrm>
              <a:off x="5339440" y="2615295"/>
              <a:ext cx="315686" cy="35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AD57B6-9456-9F4C-9951-87CD2F7C5BEE}"/>
                </a:ext>
              </a:extLst>
            </p:cNvPr>
            <p:cNvSpPr txBox="1"/>
            <p:nvPr/>
          </p:nvSpPr>
          <p:spPr>
            <a:xfrm>
              <a:off x="7494810" y="2626181"/>
              <a:ext cx="315686" cy="35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BF770E-0E82-7A42-81E3-AAD3D4C81FD9}"/>
                </a:ext>
              </a:extLst>
            </p:cNvPr>
            <p:cNvSpPr txBox="1"/>
            <p:nvPr/>
          </p:nvSpPr>
          <p:spPr>
            <a:xfrm>
              <a:off x="6177636" y="2601432"/>
              <a:ext cx="293914" cy="35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0E7FF9-976F-214A-9A99-C3AE8EBCA61B}"/>
                </a:ext>
              </a:extLst>
            </p:cNvPr>
            <p:cNvSpPr txBox="1"/>
            <p:nvPr/>
          </p:nvSpPr>
          <p:spPr>
            <a:xfrm>
              <a:off x="4982938" y="2609720"/>
              <a:ext cx="356501" cy="35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42AD13-5FE3-814B-9B5C-5BA0D2A92ED6}"/>
                </a:ext>
              </a:extLst>
            </p:cNvPr>
            <p:cNvSpPr txBox="1"/>
            <p:nvPr/>
          </p:nvSpPr>
          <p:spPr>
            <a:xfrm>
              <a:off x="7930237" y="2615291"/>
              <a:ext cx="506191" cy="35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1+b</a:t>
              </a: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BE1C519A-8F9F-8548-AC33-77C94EEAD689}"/>
                </a:ext>
              </a:extLst>
            </p:cNvPr>
            <p:cNvSpPr/>
            <p:nvPr/>
          </p:nvSpPr>
          <p:spPr>
            <a:xfrm rot="5400000">
              <a:off x="6458266" y="234663"/>
              <a:ext cx="228562" cy="2150528"/>
            </a:xfrm>
            <a:prstGeom prst="leftBrac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A0611330-C159-5B4A-857A-DD0437425821}"/>
                </a:ext>
              </a:extLst>
            </p:cNvPr>
            <p:cNvSpPr/>
            <p:nvPr/>
          </p:nvSpPr>
          <p:spPr>
            <a:xfrm rot="16200000">
              <a:off x="6483693" y="1541573"/>
              <a:ext cx="182549" cy="2960915"/>
            </a:xfrm>
            <a:prstGeom prst="leftBrac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B49B26-AC78-3543-B3BC-A07E7FF73326}"/>
                </a:ext>
              </a:extLst>
            </p:cNvPr>
            <p:cNvSpPr txBox="1"/>
            <p:nvPr/>
          </p:nvSpPr>
          <p:spPr>
            <a:xfrm>
              <a:off x="6041571" y="903105"/>
              <a:ext cx="1404258" cy="35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Input domain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CC0C97-AF1F-8648-8060-5BF1E340F1CE}"/>
                </a:ext>
              </a:extLst>
            </p:cNvPr>
            <p:cNvSpPr txBox="1"/>
            <p:nvPr/>
          </p:nvSpPr>
          <p:spPr>
            <a:xfrm>
              <a:off x="5929985" y="3066558"/>
              <a:ext cx="1404258" cy="350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Output domain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9FAF55-4D29-3C4E-B9FC-BB8C5242CC5F}"/>
                  </a:ext>
                </a:extLst>
              </p:cNvPr>
              <p:cNvSpPr txBox="1"/>
              <p:nvPr/>
            </p:nvSpPr>
            <p:spPr>
              <a:xfrm>
                <a:off x="298160" y="3478274"/>
                <a:ext cx="5144642" cy="2628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Definition (General Wave Mechanism (GW) ).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There is a wave function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𝑊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: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𝑅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→[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𝑞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, </m:t>
                    </m:r>
                    <m:sSup>
                      <m:sSupPr>
                        <m:ctrlP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𝑒</m:t>
                        </m:r>
                      </m:e>
                      <m:sup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𝜖</m:t>
                        </m:r>
                      </m:sup>
                    </m:sSup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𝑞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]</m:t>
                    </m:r>
                  </m:oMath>
                </a14:m>
                <a:r>
                  <a:rPr lang="en-US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 with constant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𝑞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&gt;0</m:t>
                    </m:r>
                  </m:oMath>
                </a14:m>
                <a:r>
                  <a:rPr lang="en-US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𝜖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&gt;0</m:t>
                    </m:r>
                  </m:oMath>
                </a14:m>
                <a:r>
                  <a:rPr lang="en-US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, such that the output probability density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M</m:t>
                        </m:r>
                      </m:e>
                      <m:sub>
                        <m:r>
                          <a:rPr lang="en-US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lang="en-US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𝑊</m:t>
                    </m:r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𝑣</m:t>
                        </m:r>
                      </m:e>
                    </m:acc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𝑣</m:t>
                    </m:r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en-US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:</a:t>
                </a:r>
              </a:p>
              <a:p>
                <a:pPr marL="342900" indent="-342900">
                  <a:buClr>
                    <a:srgbClr val="000000"/>
                  </a:buClr>
                  <a:buFont typeface="Arial"/>
                  <a:buAutoNum type="arabicPeriod"/>
                </a:pP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𝑊</m:t>
                    </m:r>
                    <m:d>
                      <m:dPr>
                        <m:ctrlP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𝑧</m:t>
                        </m:r>
                      </m:e>
                    </m:d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𝑞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for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 |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𝑧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|&gt;</m:t>
                    </m:r>
                    <m:r>
                      <a:rPr lang="en-US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endParaRPr lang="en-US" kern="0" dirty="0">
                  <a:solidFill>
                    <a:srgbClr val="595959"/>
                  </a:solidFill>
                  <a:latin typeface="Arial"/>
                  <a:cs typeface="Arial"/>
                  <a:sym typeface="Arial"/>
                </a:endParaRPr>
              </a:p>
              <a:p>
                <a:pPr marL="342900" indent="-342900">
                  <a:buClr>
                    <a:srgbClr val="000000"/>
                  </a:buClr>
                  <a:buFont typeface="Arial"/>
                  <a:buAutoNum type="arabicPeriod"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𝑏</m:t>
                        </m:r>
                      </m:sub>
                      <m:sup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𝑏</m:t>
                        </m:r>
                      </m:sup>
                      <m:e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𝑊</m:t>
                        </m:r>
                        <m:d>
                          <m:dPr>
                            <m:ctrlPr>
                              <a:rPr lang="en-US" i="1" ker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en-US" i="1" ker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𝑧</m:t>
                            </m:r>
                          </m:e>
                        </m:d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𝑑𝑧</m:t>
                        </m:r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=1−</m:t>
                        </m:r>
                        <m:r>
                          <a:rPr lang="en-US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𝑞</m:t>
                        </m:r>
                      </m:e>
                    </m:nary>
                  </m:oMath>
                </a14:m>
                <a:endParaRPr lang="en-US" kern="0" dirty="0">
                  <a:solidFill>
                    <a:srgbClr val="595959"/>
                  </a:solidFill>
                  <a:latin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</a:pPr>
                <a:endParaRPr lang="en-US" sz="1600" kern="0" dirty="0">
                  <a:solidFill>
                    <a:srgbClr val="595959"/>
                  </a:solidFill>
                  <a:latin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</a:pPr>
                <a:r>
                  <a:rPr lang="en-US" sz="1600" b="1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Theorem 1</a:t>
                </a:r>
                <a:r>
                  <a:rPr lang="en-US" sz="1600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: GW satisfies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𝜖</m:t>
                    </m:r>
                  </m:oMath>
                </a14:m>
                <a:r>
                  <a:rPr lang="en-US" sz="1600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-LDP.</a:t>
                </a:r>
              </a:p>
              <a:p>
                <a:pPr>
                  <a:buClr>
                    <a:srgbClr val="000000"/>
                  </a:buClr>
                </a:pPr>
                <a:endParaRPr lang="en-US" sz="1600" kern="0" dirty="0">
                  <a:solidFill>
                    <a:srgbClr val="59595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9FAF55-4D29-3C4E-B9FC-BB8C5242C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60" y="3478274"/>
                <a:ext cx="5144642" cy="2628476"/>
              </a:xfrm>
              <a:prstGeom prst="rect">
                <a:avLst/>
              </a:prstGeom>
              <a:blipFill>
                <a:blip r:embed="rId4"/>
                <a:stretch>
                  <a:fillRect l="-1422" t="-1392" b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eft Brace 35">
            <a:extLst>
              <a:ext uri="{FF2B5EF4-FFF2-40B4-BE49-F238E27FC236}">
                <a16:creationId xmlns:a16="http://schemas.microsoft.com/office/drawing/2014/main" id="{0086D16B-C8EE-434F-8D47-CA5824CB8942}"/>
              </a:ext>
            </a:extLst>
          </p:cNvPr>
          <p:cNvSpPr/>
          <p:nvPr/>
        </p:nvSpPr>
        <p:spPr>
          <a:xfrm rot="5400000">
            <a:off x="6694914" y="3893720"/>
            <a:ext cx="200608" cy="775807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E68DA-84C0-CF4C-A898-C563367B0983}"/>
              </a:ext>
            </a:extLst>
          </p:cNvPr>
          <p:cNvSpPr txBox="1"/>
          <p:nvPr/>
        </p:nvSpPr>
        <p:spPr>
          <a:xfrm>
            <a:off x="6510549" y="3945345"/>
            <a:ext cx="6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Wave</a:t>
            </a:r>
          </a:p>
        </p:txBody>
      </p:sp>
    </p:spTree>
    <p:extLst>
      <p:ext uri="{BB962C8B-B14F-4D97-AF65-F5344CB8AC3E}">
        <p14:creationId xmlns:p14="http://schemas.microsoft.com/office/powerpoint/2010/main" val="4227092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Square Wave Mechanism (SW)</a:t>
            </a:r>
            <a:endParaRPr dirty="0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32019" y="1874977"/>
            <a:ext cx="8201242" cy="1084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dirty="0"/>
              <a:t>How to decide the shape of wave in GW?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dirty="0"/>
              <a:t>A special case of GW mechanism is SW Mechanism.</a:t>
            </a:r>
          </a:p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F01803-DDD1-154B-976A-FEAFF921004E}"/>
              </a:ext>
            </a:extLst>
          </p:cNvPr>
          <p:cNvGrpSpPr/>
          <p:nvPr/>
        </p:nvGrpSpPr>
        <p:grpSpPr>
          <a:xfrm>
            <a:off x="5185586" y="3477896"/>
            <a:ext cx="3646714" cy="2247976"/>
            <a:chOff x="4887686" y="1126359"/>
            <a:chExt cx="3646714" cy="224797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59CA26-9C03-DB40-B965-1774ECC6D340}"/>
                </a:ext>
              </a:extLst>
            </p:cNvPr>
            <p:cNvCxnSpPr>
              <a:cxnSpLocks/>
            </p:cNvCxnSpPr>
            <p:nvPr/>
          </p:nvCxnSpPr>
          <p:spPr>
            <a:xfrm>
              <a:off x="4887686" y="2604408"/>
              <a:ext cx="364671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B01DF6-25C5-B141-80DF-75289C5F80DF}"/>
                </a:ext>
              </a:extLst>
            </p:cNvPr>
            <p:cNvCxnSpPr>
              <a:cxnSpLocks/>
            </p:cNvCxnSpPr>
            <p:nvPr/>
          </p:nvCxnSpPr>
          <p:spPr>
            <a:xfrm>
              <a:off x="5083623" y="2299606"/>
              <a:ext cx="80554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53FAAE-1F08-CC4B-AB8E-E3E0011F2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9168" y="1872343"/>
              <a:ext cx="0" cy="4272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442A13-0586-8048-B8FC-9C16F89BA47E}"/>
                </a:ext>
              </a:extLst>
            </p:cNvPr>
            <p:cNvCxnSpPr>
              <a:cxnSpLocks/>
            </p:cNvCxnSpPr>
            <p:nvPr/>
          </p:nvCxnSpPr>
          <p:spPr>
            <a:xfrm>
              <a:off x="5889168" y="1872343"/>
              <a:ext cx="80554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0CC64D2-1608-924F-BB50-98E5021818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4710" y="1872343"/>
              <a:ext cx="0" cy="42726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D42081-A445-8E4A-936A-E9C92383B6A9}"/>
                </a:ext>
              </a:extLst>
            </p:cNvPr>
            <p:cNvCxnSpPr>
              <a:cxnSpLocks/>
            </p:cNvCxnSpPr>
            <p:nvPr/>
          </p:nvCxnSpPr>
          <p:spPr>
            <a:xfrm>
              <a:off x="6694710" y="2299606"/>
              <a:ext cx="13607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61BE40-CF79-4F45-B3C2-96859C1AC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1939" y="1872343"/>
              <a:ext cx="0" cy="699407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06D705-9912-4641-B127-BECC7AC30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4511" y="2299607"/>
              <a:ext cx="0" cy="304801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5E6D0F-E8D2-E041-979A-69E66D135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5425" y="2299608"/>
              <a:ext cx="0" cy="30480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3BE7E3A-4D62-EF4B-B947-9C8F6E832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7283" y="1709057"/>
              <a:ext cx="4828" cy="862694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EFF2DCA-8880-EB47-AB0C-AB12413BE7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2653" y="1709057"/>
              <a:ext cx="0" cy="895351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F67524-AF06-0A41-9C06-4F5EBC112D4A}"/>
                </a:ext>
              </a:extLst>
            </p:cNvPr>
            <p:cNvSpPr txBox="1"/>
            <p:nvPr/>
          </p:nvSpPr>
          <p:spPr>
            <a:xfrm>
              <a:off x="5339440" y="2615295"/>
              <a:ext cx="315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AD57B6-9456-9F4C-9951-87CD2F7C5BEE}"/>
                </a:ext>
              </a:extLst>
            </p:cNvPr>
            <p:cNvSpPr txBox="1"/>
            <p:nvPr/>
          </p:nvSpPr>
          <p:spPr>
            <a:xfrm>
              <a:off x="7494810" y="2626181"/>
              <a:ext cx="315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BF770E-0E82-7A42-81E3-AAD3D4C81FD9}"/>
                </a:ext>
              </a:extLst>
            </p:cNvPr>
            <p:cNvSpPr txBox="1"/>
            <p:nvPr/>
          </p:nvSpPr>
          <p:spPr>
            <a:xfrm>
              <a:off x="6177636" y="2601432"/>
              <a:ext cx="293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F7419B9-159B-9C4E-B658-ED60395F6FDB}"/>
                </a:ext>
              </a:extLst>
            </p:cNvPr>
            <p:cNvCxnSpPr/>
            <p:nvPr/>
          </p:nvCxnSpPr>
          <p:spPr>
            <a:xfrm>
              <a:off x="5889168" y="2085975"/>
              <a:ext cx="402771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FFADE8-5F1F-9249-9A34-206E85F16444}"/>
                </a:ext>
              </a:extLst>
            </p:cNvPr>
            <p:cNvSpPr txBox="1"/>
            <p:nvPr/>
          </p:nvSpPr>
          <p:spPr>
            <a:xfrm>
              <a:off x="5987143" y="2080404"/>
              <a:ext cx="190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0E7FF9-976F-214A-9A99-C3AE8EBCA61B}"/>
                </a:ext>
              </a:extLst>
            </p:cNvPr>
            <p:cNvSpPr txBox="1"/>
            <p:nvPr/>
          </p:nvSpPr>
          <p:spPr>
            <a:xfrm>
              <a:off x="4982938" y="2609720"/>
              <a:ext cx="3565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42AD13-5FE3-814B-9B5C-5BA0D2A92ED6}"/>
                </a:ext>
              </a:extLst>
            </p:cNvPr>
            <p:cNvSpPr txBox="1"/>
            <p:nvPr/>
          </p:nvSpPr>
          <p:spPr>
            <a:xfrm>
              <a:off x="7930237" y="2615291"/>
              <a:ext cx="506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1+b</a:t>
              </a: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BE1C519A-8F9F-8548-AC33-77C94EEAD689}"/>
                </a:ext>
              </a:extLst>
            </p:cNvPr>
            <p:cNvSpPr/>
            <p:nvPr/>
          </p:nvSpPr>
          <p:spPr>
            <a:xfrm rot="5400000">
              <a:off x="6458266" y="457917"/>
              <a:ext cx="228562" cy="2150528"/>
            </a:xfrm>
            <a:prstGeom prst="leftBrac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A0611330-C159-5B4A-857A-DD0437425821}"/>
                </a:ext>
              </a:extLst>
            </p:cNvPr>
            <p:cNvSpPr/>
            <p:nvPr/>
          </p:nvSpPr>
          <p:spPr>
            <a:xfrm rot="16200000">
              <a:off x="6483693" y="1541573"/>
              <a:ext cx="182549" cy="2960915"/>
            </a:xfrm>
            <a:prstGeom prst="leftBrac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B49B26-AC78-3543-B3BC-A07E7FF73326}"/>
                </a:ext>
              </a:extLst>
            </p:cNvPr>
            <p:cNvSpPr txBox="1"/>
            <p:nvPr/>
          </p:nvSpPr>
          <p:spPr>
            <a:xfrm>
              <a:off x="6041571" y="1126359"/>
              <a:ext cx="1404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Input domain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CC0C97-AF1F-8648-8060-5BF1E340F1CE}"/>
                </a:ext>
              </a:extLst>
            </p:cNvPr>
            <p:cNvSpPr txBox="1"/>
            <p:nvPr/>
          </p:nvSpPr>
          <p:spPr>
            <a:xfrm>
              <a:off x="5929985" y="3066558"/>
              <a:ext cx="1404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Output domain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9FAF55-4D29-3C4E-B9FC-BB8C5242CC5F}"/>
                  </a:ext>
                </a:extLst>
              </p:cNvPr>
              <p:cNvSpPr txBox="1"/>
              <p:nvPr/>
            </p:nvSpPr>
            <p:spPr>
              <a:xfrm>
                <a:off x="253818" y="3680717"/>
                <a:ext cx="4724934" cy="194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1600" b="1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Definition (Square Wave Mechanism (SW) ).</a:t>
                </a:r>
              </a:p>
              <a:p>
                <a:pPr>
                  <a:buClr>
                    <a:srgbClr val="000000"/>
                  </a:buClr>
                </a:pPr>
                <a:endParaRPr lang="en-US" sz="1600" b="1" kern="0" dirty="0">
                  <a:solidFill>
                    <a:srgbClr val="595959"/>
                  </a:solidFill>
                  <a:latin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M</m:t>
                          </m:r>
                        </m:e>
                        <m:sub>
                          <m:r>
                            <a:rPr lang="en-US" sz="1600" ker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sz="1600" i="1" ker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600" i="1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sz="1600" ker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 ker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eqArrPr>
                            <m:e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𝑝</m:t>
                              </m:r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600" i="1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600" i="1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  <m:t>𝜖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𝑏</m:t>
                                  </m:r>
                                  <m:sSup>
                                    <m:sSupPr>
                                      <m:ctrlPr>
                                        <a:rPr lang="en-US" sz="1600" i="1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  <m:t>𝜖</m:t>
                                      </m:r>
                                    </m:sup>
                                  </m:sSup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+1</m:t>
                                  </m:r>
                                </m:den>
                              </m:f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Arial"/>
                                  <a:cs typeface="Arial"/>
                                  <a:sym typeface="Arial"/>
                                </a:rPr>
                                <m:t>if</m:t>
                              </m:r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𝑣</m:t>
                                  </m:r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1600" i="1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≤</m:t>
                              </m:r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𝑞</m:t>
                              </m:r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1600" i="1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𝑏</m:t>
                                  </m:r>
                                  <m:sSup>
                                    <m:sSupPr>
                                      <m:ctrlPr>
                                        <a:rPr lang="en-US" sz="1600" i="1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ker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  <m:t>𝜖</m:t>
                                      </m:r>
                                    </m:sup>
                                  </m:sSup>
                                  <m:r>
                                    <a:rPr lang="en-US" sz="1600" ker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+1</m:t>
                                  </m:r>
                                </m:den>
                              </m:f>
                              <m: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600" kern="0">
                                  <a:solidFill>
                                    <a:srgbClr val="595959"/>
                                  </a:solidFill>
                                  <a:latin typeface="Arial"/>
                                  <a:cs typeface="Arial"/>
                                  <a:sym typeface="Arial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kern="0" dirty="0">
                  <a:solidFill>
                    <a:srgbClr val="595959"/>
                  </a:solidFill>
                  <a:latin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</a:pPr>
                <a:endParaRPr lang="en-US" sz="1600" kern="0" dirty="0">
                  <a:solidFill>
                    <a:srgbClr val="595959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9FAF55-4D29-3C4E-B9FC-BB8C5242C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8" y="3680717"/>
                <a:ext cx="4724934" cy="1940852"/>
              </a:xfrm>
              <a:prstGeom prst="rect">
                <a:avLst/>
              </a:prstGeom>
              <a:blipFill>
                <a:blip r:embed="rId3"/>
                <a:stretch>
                  <a:fillRect l="-774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791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Square Wave Mechanism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Google Shape;104;p2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79400" y="1813194"/>
                <a:ext cx="8516614" cy="303852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dirty="0"/>
                  <a:t>Why square wave instead of other wave shape?</a:t>
                </a:r>
              </a:p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b="1" dirty="0"/>
                  <a:t>Intuition</a:t>
                </a:r>
                <a:r>
                  <a:rPr lang="en-US" dirty="0"/>
                  <a:t>: Given different values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dirty="0"/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dirty="0"/>
                  <a:t> are identical, then there is no way to distinguish those values; the further apart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dirty="0"/>
                  <a:t> are, the easier to tell them apart.</a:t>
                </a:r>
              </a:p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b="1" dirty="0"/>
                  <a:t>Theorem 2.</a:t>
                </a:r>
                <a:r>
                  <a:rPr lang="en-US" dirty="0"/>
                  <a:t> For any fixed b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the SW is the GW that maximizes the Wasserstein distance between any two output distributions of two different inputs.</a:t>
                </a:r>
              </a:p>
              <a:p>
                <a:pPr marL="0" indent="0">
                  <a:spcAft>
                    <a:spcPts val="1000"/>
                  </a:spcAft>
                  <a:buNone/>
                </a:pPr>
                <a:r>
                  <a:rPr lang="en-US" sz="1600" b="1" dirty="0"/>
                  <a:t>Lemma 1</a:t>
                </a:r>
                <a:r>
                  <a:rPr lang="en-US" sz="1600" dirty="0"/>
                  <a:t>.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1600" dirty="0"/>
                  <a:t> as inputs to GW,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 &gt;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and let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∆=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600" dirty="0"/>
                  <a:t>, the Wasserstein distance between the output distributions of general wave mechanism is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∆(1−(2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).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04" name="Google Shape;104;p2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9400" y="1813194"/>
                <a:ext cx="8516614" cy="3038525"/>
              </a:xfrm>
              <a:prstGeom prst="rect">
                <a:avLst/>
              </a:prstGeom>
              <a:blipFill>
                <a:blip r:embed="rId3"/>
                <a:stretch>
                  <a:fillRect l="-644" b="-7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85D063-0004-204B-B4EB-E088D6BF117D}"/>
              </a:ext>
            </a:extLst>
          </p:cNvPr>
          <p:cNvCxnSpPr>
            <a:cxnSpLocks/>
          </p:cNvCxnSpPr>
          <p:nvPr/>
        </p:nvCxnSpPr>
        <p:spPr>
          <a:xfrm>
            <a:off x="5435957" y="5522004"/>
            <a:ext cx="364671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31BDAC-5405-BA48-85B5-1C064B22B717}"/>
              </a:ext>
            </a:extLst>
          </p:cNvPr>
          <p:cNvCxnSpPr>
            <a:cxnSpLocks/>
          </p:cNvCxnSpPr>
          <p:nvPr/>
        </p:nvCxnSpPr>
        <p:spPr>
          <a:xfrm>
            <a:off x="5631895" y="5217202"/>
            <a:ext cx="805545" cy="0"/>
          </a:xfrm>
          <a:prstGeom prst="line">
            <a:avLst/>
          </a:prstGeom>
          <a:ln w="3175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903017-C571-7941-8837-75241A934680}"/>
              </a:ext>
            </a:extLst>
          </p:cNvPr>
          <p:cNvCxnSpPr>
            <a:cxnSpLocks/>
          </p:cNvCxnSpPr>
          <p:nvPr/>
        </p:nvCxnSpPr>
        <p:spPr>
          <a:xfrm flipV="1">
            <a:off x="6437439" y="4789939"/>
            <a:ext cx="0" cy="427264"/>
          </a:xfrm>
          <a:prstGeom prst="line">
            <a:avLst/>
          </a:prstGeom>
          <a:ln w="3175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D1EF89-9E1F-4441-ABC4-2671056D0F0D}"/>
              </a:ext>
            </a:extLst>
          </p:cNvPr>
          <p:cNvCxnSpPr>
            <a:cxnSpLocks/>
          </p:cNvCxnSpPr>
          <p:nvPr/>
        </p:nvCxnSpPr>
        <p:spPr>
          <a:xfrm>
            <a:off x="6437440" y="4789939"/>
            <a:ext cx="805545" cy="0"/>
          </a:xfrm>
          <a:prstGeom prst="line">
            <a:avLst/>
          </a:prstGeom>
          <a:ln w="3175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EF358F-AF24-454D-984A-ED9ADC9329C2}"/>
              </a:ext>
            </a:extLst>
          </p:cNvPr>
          <p:cNvCxnSpPr>
            <a:cxnSpLocks/>
          </p:cNvCxnSpPr>
          <p:nvPr/>
        </p:nvCxnSpPr>
        <p:spPr>
          <a:xfrm flipV="1">
            <a:off x="7242981" y="4789939"/>
            <a:ext cx="0" cy="427264"/>
          </a:xfrm>
          <a:prstGeom prst="line">
            <a:avLst/>
          </a:prstGeom>
          <a:ln w="3175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C84E37-D365-8A47-B9AB-0CA9A0A6E50E}"/>
              </a:ext>
            </a:extLst>
          </p:cNvPr>
          <p:cNvCxnSpPr>
            <a:cxnSpLocks/>
          </p:cNvCxnSpPr>
          <p:nvPr/>
        </p:nvCxnSpPr>
        <p:spPr>
          <a:xfrm>
            <a:off x="7242982" y="5217202"/>
            <a:ext cx="1360715" cy="0"/>
          </a:xfrm>
          <a:prstGeom prst="line">
            <a:avLst/>
          </a:prstGeom>
          <a:ln w="3175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8D88D6-9A70-E94B-A59A-2A8AD97A2D4F}"/>
              </a:ext>
            </a:extLst>
          </p:cNvPr>
          <p:cNvCxnSpPr>
            <a:cxnSpLocks/>
          </p:cNvCxnSpPr>
          <p:nvPr/>
        </p:nvCxnSpPr>
        <p:spPr>
          <a:xfrm flipV="1">
            <a:off x="6840210" y="4789940"/>
            <a:ext cx="0" cy="699407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E0B79E-9907-7A48-879A-38804AB17BD2}"/>
              </a:ext>
            </a:extLst>
          </p:cNvPr>
          <p:cNvSpPr txBox="1"/>
          <p:nvPr/>
        </p:nvSpPr>
        <p:spPr>
          <a:xfrm>
            <a:off x="5887711" y="5532892"/>
            <a:ext cx="315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3CBC6-A848-FB44-9B8D-9C8B4C4FE254}"/>
              </a:ext>
            </a:extLst>
          </p:cNvPr>
          <p:cNvSpPr txBox="1"/>
          <p:nvPr/>
        </p:nvSpPr>
        <p:spPr>
          <a:xfrm>
            <a:off x="8043081" y="5543778"/>
            <a:ext cx="315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989D91-FC34-3C4A-81F8-11ABED436DB3}"/>
              </a:ext>
            </a:extLst>
          </p:cNvPr>
          <p:cNvSpPr txBox="1"/>
          <p:nvPr/>
        </p:nvSpPr>
        <p:spPr>
          <a:xfrm>
            <a:off x="5531210" y="5527317"/>
            <a:ext cx="35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2C8D36-0A09-7A4E-B019-8A93A9F4A0BD}"/>
              </a:ext>
            </a:extLst>
          </p:cNvPr>
          <p:cNvSpPr txBox="1"/>
          <p:nvPr/>
        </p:nvSpPr>
        <p:spPr>
          <a:xfrm>
            <a:off x="8478509" y="5532888"/>
            <a:ext cx="506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1+b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BBC156-69BE-5746-9255-319B135FFCFE}"/>
              </a:ext>
            </a:extLst>
          </p:cNvPr>
          <p:cNvCxnSpPr>
            <a:cxnSpLocks/>
          </p:cNvCxnSpPr>
          <p:nvPr/>
        </p:nvCxnSpPr>
        <p:spPr>
          <a:xfrm flipV="1">
            <a:off x="7068811" y="4789935"/>
            <a:ext cx="0" cy="427264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4B8AAD-6550-EE48-8B0F-A3708966F990}"/>
              </a:ext>
            </a:extLst>
          </p:cNvPr>
          <p:cNvCxnSpPr>
            <a:cxnSpLocks/>
          </p:cNvCxnSpPr>
          <p:nvPr/>
        </p:nvCxnSpPr>
        <p:spPr>
          <a:xfrm>
            <a:off x="7068812" y="4789935"/>
            <a:ext cx="805545" cy="0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27DF8A-51B5-B345-AA02-1DA600390604}"/>
              </a:ext>
            </a:extLst>
          </p:cNvPr>
          <p:cNvCxnSpPr>
            <a:cxnSpLocks/>
          </p:cNvCxnSpPr>
          <p:nvPr/>
        </p:nvCxnSpPr>
        <p:spPr>
          <a:xfrm flipV="1">
            <a:off x="7874353" y="4789935"/>
            <a:ext cx="0" cy="427264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78CF6E-A9F3-A544-AB8E-A5C62B2C4985}"/>
              </a:ext>
            </a:extLst>
          </p:cNvPr>
          <p:cNvCxnSpPr>
            <a:cxnSpLocks/>
          </p:cNvCxnSpPr>
          <p:nvPr/>
        </p:nvCxnSpPr>
        <p:spPr>
          <a:xfrm flipV="1">
            <a:off x="7471582" y="4789936"/>
            <a:ext cx="0" cy="699407"/>
          </a:xfrm>
          <a:prstGeom prst="line">
            <a:avLst/>
          </a:prstGeom>
          <a:ln w="2222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B5DB5F-62D5-0A4F-99BD-3C554D1CD191}"/>
              </a:ext>
            </a:extLst>
          </p:cNvPr>
          <p:cNvCxnSpPr>
            <a:cxnSpLocks/>
          </p:cNvCxnSpPr>
          <p:nvPr/>
        </p:nvCxnSpPr>
        <p:spPr>
          <a:xfrm>
            <a:off x="5631895" y="5220139"/>
            <a:ext cx="1436917" cy="0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5E0DED-075B-3440-849D-87B2C682B0D9}"/>
              </a:ext>
            </a:extLst>
          </p:cNvPr>
          <p:cNvCxnSpPr>
            <a:cxnSpLocks/>
          </p:cNvCxnSpPr>
          <p:nvPr/>
        </p:nvCxnSpPr>
        <p:spPr>
          <a:xfrm>
            <a:off x="7885238" y="5217199"/>
            <a:ext cx="718459" cy="0"/>
          </a:xfrm>
          <a:prstGeom prst="line">
            <a:avLst/>
          </a:prstGeom>
          <a:ln w="2222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BC9783-68ED-2F4B-84E0-6EB96DE2154D}"/>
                  </a:ext>
                </a:extLst>
              </p:cNvPr>
              <p:cNvSpPr txBox="1"/>
              <p:nvPr/>
            </p:nvSpPr>
            <p:spPr>
              <a:xfrm>
                <a:off x="6685819" y="5496451"/>
                <a:ext cx="3087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1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US" sz="1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BC9783-68ED-2F4B-84E0-6EB96DE21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819" y="5496451"/>
                <a:ext cx="30878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2AAFAD-C233-2E4B-8FD9-04637783A29D}"/>
                  </a:ext>
                </a:extLst>
              </p:cNvPr>
              <p:cNvSpPr txBox="1"/>
              <p:nvPr/>
            </p:nvSpPr>
            <p:spPr>
              <a:xfrm>
                <a:off x="7325618" y="5496451"/>
                <a:ext cx="3087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1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US" sz="1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2AAFAD-C233-2E4B-8FD9-04637783A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618" y="5496451"/>
                <a:ext cx="30878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page7image103502720">
            <a:extLst>
              <a:ext uri="{FF2B5EF4-FFF2-40B4-BE49-F238E27FC236}">
                <a16:creationId xmlns:a16="http://schemas.microsoft.com/office/drawing/2014/main" id="{C825EFC7-F4D9-FC42-B36B-7986F6DC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0325"/>
            <a:ext cx="30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10D1B52-9D16-6B40-A663-51FE7C7928EE}"/>
                  </a:ext>
                </a:extLst>
              </p:cNvPr>
              <p:cNvSpPr txBox="1"/>
              <p:nvPr/>
            </p:nvSpPr>
            <p:spPr>
              <a:xfrm>
                <a:off x="250367" y="5044808"/>
                <a:ext cx="5033186" cy="933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1600" b="1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Lemma 2. </a:t>
                </a:r>
                <a:r>
                  <a:rPr lang="en-US" sz="1600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For any fixed b and 𝜖, the minimum 𝑞 for GW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q</m:t>
                    </m:r>
                    <m:r>
                      <a:rPr lang="en-US" sz="1600" ker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1600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1600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1600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  <m:r>
                          <a:rPr lang="en-US" sz="1600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𝑏</m:t>
                        </m:r>
                        <m:sSup>
                          <m:sSupPr>
                            <m:ctrlPr>
                              <a:rPr lang="en-US" sz="1600" i="1" ker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1600" i="1" ker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 ker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𝜖</m:t>
                            </m:r>
                          </m:sup>
                        </m:sSup>
                        <m:r>
                          <a:rPr lang="en-US" sz="1600" i="1" ker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1600" kern="0" dirty="0">
                    <a:solidFill>
                      <a:srgbClr val="595959"/>
                    </a:solidFill>
                    <a:latin typeface="Arial"/>
                    <a:cs typeface="Arial"/>
                    <a:sym typeface="Arial"/>
                  </a:rPr>
                  <a:t>, which is achieved if any only if the mechanism is SW.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10D1B52-9D16-6B40-A663-51FE7C792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67" y="5044808"/>
                <a:ext cx="5033186" cy="933717"/>
              </a:xfrm>
              <a:prstGeom prst="rect">
                <a:avLst/>
              </a:prstGeom>
              <a:blipFill>
                <a:blip r:embed="rId7"/>
                <a:stretch>
                  <a:fillRect l="-605" t="-2614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95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Square Wave Mechanism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Google Shape;110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2009725"/>
                <a:ext cx="8520600" cy="3416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spcAft>
                    <a:spcPts val="1600"/>
                  </a:spcAft>
                  <a:buNone/>
                </a:pPr>
                <a:r>
                  <a:rPr lang="en-US" dirty="0"/>
                  <a:t>How to choose parameter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?</a:t>
                </a:r>
              </a:p>
              <a:p>
                <a:pPr marL="285750" indent="-285750">
                  <a:spcAft>
                    <a:spcPts val="1600"/>
                  </a:spcAft>
                </a:pPr>
                <a:r>
                  <a:rPr lang="en-US" dirty="0"/>
                  <a:t>Heuristic choice: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i="1">
                            <a:latin typeface="Cambria Math" panose="02040503050406030204" pitchFamily="18" charset="0"/>
                          </a:rPr>
                          <m:t>𝜖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sup>
                        </m:sSup>
                        <m:r>
                          <a:rPr lang="ar-AE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sup>
                        </m:sSup>
                        <m:r>
                          <a:rPr lang="ar-AE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sup>
                        </m:sSup>
                        <m:r>
                          <a:rPr lang="ar-AE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sup>
                        </m:sSup>
                        <m:r>
                          <a:rPr lang="ar-A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ar-A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AE" dirty="0"/>
                  <a:t>, </a:t>
                </a:r>
                <a:r>
                  <a:rPr lang="en-US" dirty="0"/>
                  <a:t>to maximize the upper bound of mutual information.</a:t>
                </a:r>
              </a:p>
              <a:p>
                <a:pPr marL="285750" indent="-285750">
                  <a:spcAft>
                    <a:spcPts val="1600"/>
                  </a:spcAft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spcAft>
                    <a:spcPts val="160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10" name="Google Shape;110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2009725"/>
                <a:ext cx="8520600" cy="3416400"/>
              </a:xfrm>
              <a:prstGeom prst="rect">
                <a:avLst/>
              </a:prstGeom>
              <a:blipFill>
                <a:blip r:embed="rId3"/>
                <a:stretch>
                  <a:fillRect l="-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4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Post-processing:</a:t>
            </a:r>
            <a:r>
              <a:rPr lang="zh-CN" altLang="en-US" dirty="0"/>
              <a:t> </a:t>
            </a:r>
            <a:r>
              <a:rPr lang="en-US" altLang="zh-CN" dirty="0"/>
              <a:t>EM</a:t>
            </a:r>
            <a:r>
              <a:rPr lang="zh-CN" altLang="en-US" dirty="0"/>
              <a:t>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Google Shape;110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2043793"/>
                <a:ext cx="4083678" cy="338233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spcAft>
                    <a:spcPts val="1600"/>
                  </a:spcAft>
                  <a:buNone/>
                </a:pPr>
                <a:r>
                  <a:rPr lang="en-US" dirty="0"/>
                  <a:t>The reports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are 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=[−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1+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spcAft>
                    <a:spcPts val="1600"/>
                  </a:spcAft>
                  <a:buNone/>
                </a:pPr>
                <a:r>
                  <a:rPr lang="en-US" dirty="0"/>
                  <a:t>How to map them back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=[0, 1] 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342900">
                  <a:spcAft>
                    <a:spcPts val="1600"/>
                  </a:spcAft>
                  <a:buAutoNum type="arabicPeriod"/>
                </a:pPr>
                <a:r>
                  <a:rPr lang="en-US" dirty="0"/>
                  <a:t>Generate histogram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/>
                  <a:t> bins 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for the reported values.</a:t>
                </a:r>
              </a:p>
              <a:p>
                <a:pPr marL="342900">
                  <a:spcAft>
                    <a:spcPts val="1600"/>
                  </a:spcAft>
                  <a:buAutoNum type="arabicPeriod"/>
                </a:pPr>
                <a:r>
                  <a:rPr lang="en-US" dirty="0"/>
                  <a:t>Use EM algorithm to estimate the histogram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bins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dirty="0"/>
                  <a:t>.</a:t>
                </a:r>
                <a:endParaRPr dirty="0"/>
              </a:p>
            </p:txBody>
          </p:sp>
        </mc:Choice>
        <mc:Fallback xmlns="">
          <p:sp>
            <p:nvSpPr>
              <p:cNvPr id="110" name="Google Shape;110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2043793"/>
                <a:ext cx="4083678" cy="3382332"/>
              </a:xfrm>
              <a:prstGeom prst="rect">
                <a:avLst/>
              </a:prstGeom>
              <a:blipFill>
                <a:blip r:embed="rId3"/>
                <a:stretch>
                  <a:fillRect l="-1194" r="-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53C9BB1-7DB1-5047-AA1E-F6C8B00B5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31" y="1874976"/>
            <a:ext cx="4083679" cy="36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34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Post-processing:</a:t>
            </a:r>
            <a:r>
              <a:rPr lang="zh-CN" altLang="en-US" dirty="0"/>
              <a:t> </a:t>
            </a:r>
            <a:r>
              <a:rPr lang="en-US" altLang="zh-CN" dirty="0"/>
              <a:t>EM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smoothing</a:t>
            </a:r>
            <a:r>
              <a:rPr lang="zh-CN" altLang="en-US" dirty="0"/>
              <a:t> </a:t>
            </a:r>
            <a:r>
              <a:rPr lang="en-US" altLang="zh-CN" dirty="0"/>
              <a:t>(EMS)</a:t>
            </a:r>
            <a:r>
              <a:rPr lang="zh-CN" altLang="en-US" dirty="0"/>
              <a:t>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Google Shape;110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2009725"/>
                <a:ext cx="8520600" cy="3416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spcAft>
                    <a:spcPts val="1600"/>
                  </a:spcAft>
                  <a:buNone/>
                </a:pPr>
                <a:r>
                  <a:rPr lang="en-US" dirty="0"/>
                  <a:t>How to use the prior knowledge that adjacent numerical values’ frequencies do not vary dramatically?</a:t>
                </a:r>
              </a:p>
              <a:p>
                <a:pPr marL="0" indent="0">
                  <a:spcAft>
                    <a:spcPts val="1600"/>
                  </a:spcAft>
                  <a:buNone/>
                </a:pPr>
                <a:r>
                  <a:rPr lang="en-US" dirty="0"/>
                  <a:t>Smoothing after every M-step: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0" name="Google Shape;110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2009725"/>
                <a:ext cx="8520600" cy="3416400"/>
              </a:xfrm>
              <a:prstGeom prst="rect">
                <a:avLst/>
              </a:prstGeom>
              <a:blipFill>
                <a:blip r:embed="rId3"/>
                <a:stretch>
                  <a:fillRect l="-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9A2C30A-C373-2D43-862F-EDDDA5743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192" y="3814132"/>
            <a:ext cx="2805219" cy="1683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77E44-7DF3-314F-B944-3A4BB30FC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922" y="3814132"/>
            <a:ext cx="2805221" cy="1683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BB3FE-3067-9442-AB23-552596DE8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8" y="3814132"/>
            <a:ext cx="2805221" cy="16831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2006B2-87F9-6042-8720-9254F04408A8}"/>
              </a:ext>
            </a:extLst>
          </p:cNvPr>
          <p:cNvSpPr txBox="1"/>
          <p:nvPr/>
        </p:nvSpPr>
        <p:spPr>
          <a:xfrm>
            <a:off x="638508" y="5555726"/>
            <a:ext cx="201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Result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 sub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D7416F-DADE-864D-BF4A-A45A7679FC54}"/>
              </a:ext>
            </a:extLst>
          </p:cNvPr>
          <p:cNvSpPr txBox="1"/>
          <p:nvPr/>
        </p:nvSpPr>
        <p:spPr>
          <a:xfrm>
            <a:off x="3381708" y="5555726"/>
            <a:ext cx="201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Result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SW+EM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FC686-038B-E449-BA34-6911CF4B8487}"/>
              </a:ext>
            </a:extLst>
          </p:cNvPr>
          <p:cNvSpPr txBox="1"/>
          <p:nvPr/>
        </p:nvSpPr>
        <p:spPr>
          <a:xfrm>
            <a:off x="6507870" y="5555725"/>
            <a:ext cx="201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Result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zh-CN" alt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SW+EMS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797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Experiments</a:t>
            </a:r>
            <a:endParaRPr dirty="0"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469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dirty="0"/>
              <a:t>Four datasets:</a:t>
            </a: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1641E1-2612-614A-A3EC-C0CCEAA9DBAA}"/>
              </a:ext>
            </a:extLst>
          </p:cNvPr>
          <p:cNvGrpSpPr/>
          <p:nvPr/>
        </p:nvGrpSpPr>
        <p:grpSpPr>
          <a:xfrm>
            <a:off x="78927" y="2583149"/>
            <a:ext cx="8760139" cy="1503123"/>
            <a:chOff x="13610" y="1780328"/>
            <a:chExt cx="8760139" cy="1503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6ABE0F-493B-4C48-ABF9-527051209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10" y="1780328"/>
              <a:ext cx="2023992" cy="11953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2DE927-DCBE-054A-AC9F-F7D62970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224" y="1780328"/>
              <a:ext cx="2023992" cy="119534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C2D83E-0770-3F46-ABFB-3B1A7875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9757" y="1780328"/>
              <a:ext cx="2023992" cy="11638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8ADE45-F50F-1340-B576-66ABBBA7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7376" y="1780328"/>
              <a:ext cx="2023992" cy="11638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BEBF94-C979-7C4D-B7B8-44291EDB6682}"/>
                </a:ext>
              </a:extLst>
            </p:cNvPr>
            <p:cNvSpPr txBox="1"/>
            <p:nvPr/>
          </p:nvSpPr>
          <p:spPr>
            <a:xfrm>
              <a:off x="557520" y="2975674"/>
              <a:ext cx="936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Beta(5,2)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465DF9-FC6F-9446-849C-CC36719A4E6F}"/>
                </a:ext>
              </a:extLst>
            </p:cNvPr>
            <p:cNvSpPr txBox="1"/>
            <p:nvPr/>
          </p:nvSpPr>
          <p:spPr>
            <a:xfrm>
              <a:off x="2816153" y="2958941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Taxi pickup time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53A96F-FBA0-7145-BF83-0CC45E51ABA3}"/>
                </a:ext>
              </a:extLst>
            </p:cNvPr>
            <p:cNvSpPr txBox="1"/>
            <p:nvPr/>
          </p:nvSpPr>
          <p:spPr>
            <a:xfrm>
              <a:off x="5344816" y="2958941"/>
              <a:ext cx="903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Income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EAD225-55E9-2D46-8881-4643B8D7BDA6}"/>
                </a:ext>
              </a:extLst>
            </p:cNvPr>
            <p:cNvSpPr txBox="1"/>
            <p:nvPr/>
          </p:nvSpPr>
          <p:spPr>
            <a:xfrm>
              <a:off x="7368808" y="2942208"/>
              <a:ext cx="1317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Retirement </a:t>
              </a:r>
            </a:p>
          </p:txBody>
        </p:sp>
      </p:grpSp>
      <p:sp>
        <p:nvSpPr>
          <p:cNvPr id="17" name="Google Shape;110;p21">
            <a:extLst>
              <a:ext uri="{FF2B5EF4-FFF2-40B4-BE49-F238E27FC236}">
                <a16:creationId xmlns:a16="http://schemas.microsoft.com/office/drawing/2014/main" id="{1049C8DF-E9B3-5840-A923-C59F763EF6F1}"/>
              </a:ext>
            </a:extLst>
          </p:cNvPr>
          <p:cNvSpPr txBox="1">
            <a:spLocks/>
          </p:cNvSpPr>
          <p:nvPr/>
        </p:nvSpPr>
        <p:spPr>
          <a:xfrm>
            <a:off x="311700" y="4251919"/>
            <a:ext cx="8520600" cy="174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400"/>
              </a:spcAft>
              <a:buClr>
                <a:srgbClr val="595959"/>
              </a:buClr>
              <a:buNone/>
            </a:pPr>
            <a:r>
              <a:rPr lang="en-US" kern="0" dirty="0">
                <a:solidFill>
                  <a:srgbClr val="595959"/>
                </a:solidFill>
              </a:rPr>
              <a:t>Metrics: </a:t>
            </a:r>
          </a:p>
          <a:p>
            <a:pPr marL="342900">
              <a:spcAft>
                <a:spcPts val="400"/>
              </a:spcAft>
              <a:buClr>
                <a:srgbClr val="595959"/>
              </a:buClr>
              <a:buFont typeface="Arial"/>
              <a:buAutoNum type="arabicPeriod"/>
            </a:pPr>
            <a:r>
              <a:rPr lang="en-US" kern="0" dirty="0">
                <a:solidFill>
                  <a:srgbClr val="595959"/>
                </a:solidFill>
              </a:rPr>
              <a:t>Wasserstein distance and Kolmogorov-Smirnov (KS) distance </a:t>
            </a:r>
          </a:p>
          <a:p>
            <a:pPr marL="342900">
              <a:spcAft>
                <a:spcPts val="400"/>
              </a:spcAft>
              <a:buClr>
                <a:srgbClr val="595959"/>
              </a:buClr>
              <a:buFont typeface="Arial"/>
              <a:buAutoNum type="arabicPeriod"/>
            </a:pPr>
            <a:r>
              <a:rPr lang="en-US" kern="0" dirty="0">
                <a:solidFill>
                  <a:srgbClr val="595959"/>
                </a:solidFill>
              </a:rPr>
              <a:t>Range queries</a:t>
            </a:r>
          </a:p>
          <a:p>
            <a:pPr marL="342900">
              <a:spcAft>
                <a:spcPts val="400"/>
              </a:spcAft>
              <a:buClr>
                <a:srgbClr val="595959"/>
              </a:buClr>
              <a:buFont typeface="Arial"/>
              <a:buAutoNum type="arabicPeriod"/>
            </a:pPr>
            <a:r>
              <a:rPr lang="en-US" kern="0" dirty="0">
                <a:solidFill>
                  <a:srgbClr val="595959"/>
                </a:solidFill>
              </a:rPr>
              <a:t>mean/variance/quantiles</a:t>
            </a:r>
          </a:p>
        </p:txBody>
      </p:sp>
    </p:spTree>
    <p:extLst>
      <p:ext uri="{BB962C8B-B14F-4D97-AF65-F5344CB8AC3E}">
        <p14:creationId xmlns:p14="http://schemas.microsoft.com/office/powerpoint/2010/main" val="3583406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Experiments</a:t>
            </a:r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3C4308-987D-0C4B-A7A7-734B4504AA05}"/>
              </a:ext>
            </a:extLst>
          </p:cNvPr>
          <p:cNvGrpSpPr/>
          <p:nvPr/>
        </p:nvGrpSpPr>
        <p:grpSpPr>
          <a:xfrm>
            <a:off x="268162" y="3665771"/>
            <a:ext cx="8564139" cy="1944508"/>
            <a:chOff x="268161" y="1785258"/>
            <a:chExt cx="8564139" cy="19445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B3658C-FAFD-E142-90BF-00DC72B2C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161" y="1809158"/>
              <a:ext cx="2040694" cy="16742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1A7405-2064-8F48-959E-D2EE0352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557" y="1785258"/>
              <a:ext cx="2051743" cy="16742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AE1AB3-C81C-AF47-ADBA-3B1E2CFAB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6225" y="1785258"/>
              <a:ext cx="2132767" cy="17403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2EAA19-0D51-D846-BC99-2F983F232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8855" y="1809158"/>
              <a:ext cx="2132767" cy="17403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36A0-CF8F-FE43-AFD4-A0716D381A41}"/>
                </a:ext>
              </a:extLst>
            </p:cNvPr>
            <p:cNvSpPr txBox="1"/>
            <p:nvPr/>
          </p:nvSpPr>
          <p:spPr>
            <a:xfrm>
              <a:off x="1036494" y="3421989"/>
              <a:ext cx="936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Beta(5,2)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18F28B-B1E0-014E-9F03-525503A231AB}"/>
                </a:ext>
              </a:extLst>
            </p:cNvPr>
            <p:cNvSpPr txBox="1"/>
            <p:nvPr/>
          </p:nvSpPr>
          <p:spPr>
            <a:xfrm>
              <a:off x="2816153" y="3405256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Taxi pickup time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167A5-BEE7-CE49-9001-B4C371F0543A}"/>
                </a:ext>
              </a:extLst>
            </p:cNvPr>
            <p:cNvSpPr txBox="1"/>
            <p:nvPr/>
          </p:nvSpPr>
          <p:spPr>
            <a:xfrm>
              <a:off x="5344816" y="3405256"/>
              <a:ext cx="903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Income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82C39B-2CB1-8A4D-A382-800507F1A82C}"/>
                </a:ext>
              </a:extLst>
            </p:cNvPr>
            <p:cNvSpPr txBox="1"/>
            <p:nvPr/>
          </p:nvSpPr>
          <p:spPr>
            <a:xfrm>
              <a:off x="7249062" y="3388523"/>
              <a:ext cx="1317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Retirement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D32552-46CA-1244-A4FB-FCE3E4BF8DAF}"/>
                  </a:ext>
                </a:extLst>
              </p:cNvPr>
              <p:cNvSpPr txBox="1"/>
              <p:nvPr/>
            </p:nvSpPr>
            <p:spPr>
              <a:xfrm>
                <a:off x="311701" y="1899548"/>
                <a:ext cx="8365229" cy="1182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16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Wasserstein distance (</a:t>
                </a:r>
                <a:r>
                  <a:rPr lang="en-US" sz="1600" b="1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a.k.a</a:t>
                </a:r>
                <a:r>
                  <a:rPr lang="en-US" sz="16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earth mover distance) </a:t>
                </a:r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Given a frequency vector </a:t>
                </a:r>
                <a14:m>
                  <m:oMath xmlns:m="http://schemas.openxmlformats.org/officeDocument/2006/math">
                    <m:r>
                      <a:rPr lang="en-US" sz="16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𝒙</m:t>
                    </m:r>
                    <m:r>
                      <a:rPr lang="en-US" sz="16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the cumulative function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𝑃</m:t>
                    </m:r>
                    <m:d>
                      <m:dPr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16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𝒙</m:t>
                        </m:r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,</m:t>
                        </m:r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𝑣</m:t>
                        </m:r>
                      </m:e>
                    </m:d>
                    <m:r>
                      <a:rPr lang="en-US" sz="1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𝑖</m:t>
                        </m:r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=1</m:t>
                        </m:r>
                      </m:sub>
                      <m:sup>
                        <m: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𝑣</m:t>
                        </m:r>
                      </m:sup>
                      <m:e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, one dimension Wasserstein distance :</a:t>
                </a:r>
              </a:p>
              <a:p>
                <a:pPr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𝑊</m:t>
                          </m:r>
                        </m:e>
                        <m:sub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1600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𝒙</m:t>
                          </m:r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16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lang="en-US" sz="16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sz="1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𝑣</m:t>
                          </m:r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</m:sub>
                        <m:sup/>
                        <m:e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|</m:t>
                          </m:r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1600" b="1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𝒙</m:t>
                              </m:r>
                              <m:r>
                                <a:rPr lang="en-US" sz="1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,</m:t>
                              </m:r>
                              <m:r>
                                <a:rPr lang="en-US" sz="1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1" i="1" kern="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kern="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1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,</m:t>
                              </m:r>
                              <m:r>
                                <a:rPr lang="en-US" sz="1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1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D32552-46CA-1244-A4FB-FCE3E4BF8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1" y="1899548"/>
                <a:ext cx="8365229" cy="1182953"/>
              </a:xfrm>
              <a:prstGeom prst="rect">
                <a:avLst/>
              </a:prstGeom>
              <a:blipFill>
                <a:blip r:embed="rId7"/>
                <a:stretch>
                  <a:fillRect l="-364" t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471833E-553B-B747-B258-8F0D978CA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253154"/>
            <a:ext cx="9144000" cy="3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6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Frequency Estimation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Assumption: each user has a single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from a categorical 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Goal: Estimate the frequency of any value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  <a:blipFill>
                <a:blip r:embed="rId3"/>
                <a:stretch>
                  <a:fillRect l="-125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005A61-6C04-4C66-97BC-347239D17990}"/>
              </a:ext>
            </a:extLst>
          </p:cNvPr>
          <p:cNvSpPr/>
          <p:nvPr/>
        </p:nvSpPr>
        <p:spPr>
          <a:xfrm>
            <a:off x="4746383" y="5520393"/>
            <a:ext cx="859665" cy="1021471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aight Arrow Connector 5">
            <a:extLst>
              <a:ext uri="{FF2B5EF4-FFF2-40B4-BE49-F238E27FC236}">
                <a16:creationId xmlns:a16="http://schemas.microsoft.com/office/drawing/2014/main" id="{A7F23A62-A2C6-4F7A-8715-BF2DD92F3FC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017640" y="4462878"/>
            <a:ext cx="1951261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" name="Straight Arrow Connector 6">
            <a:extLst>
              <a:ext uri="{FF2B5EF4-FFF2-40B4-BE49-F238E27FC236}">
                <a16:creationId xmlns:a16="http://schemas.microsoft.com/office/drawing/2014/main" id="{DDA53174-2D1D-4D11-88F1-2CED8A320D9E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1700980" y="4957765"/>
            <a:ext cx="1811546" cy="821773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8" name="Straight Arrow Connector 7">
            <a:extLst>
              <a:ext uri="{FF2B5EF4-FFF2-40B4-BE49-F238E27FC236}">
                <a16:creationId xmlns:a16="http://schemas.microsoft.com/office/drawing/2014/main" id="{AF9A7EED-A040-48CF-8F22-92E8756975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81465" y="4462878"/>
            <a:ext cx="1736174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Straight Arrow Connector 8">
            <a:extLst>
              <a:ext uri="{FF2B5EF4-FFF2-40B4-BE49-F238E27FC236}">
                <a16:creationId xmlns:a16="http://schemas.microsoft.com/office/drawing/2014/main" id="{F3BF79CA-20DC-423D-A6C0-9B73153C2FB7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038772" y="4482216"/>
            <a:ext cx="1094549" cy="1792208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0" name="Straight Arrow Connector 9">
            <a:extLst>
              <a:ext uri="{FF2B5EF4-FFF2-40B4-BE49-F238E27FC236}">
                <a16:creationId xmlns:a16="http://schemas.microsoft.com/office/drawing/2014/main" id="{D3F0D180-FD88-4227-BF54-BE6A7B71F222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2132871" y="5347644"/>
            <a:ext cx="1811546" cy="42014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pic>
        <p:nvPicPr>
          <p:cNvPr id="11" name="Picture 5" descr="C:\Documents and Settings\eshi\Local Settings\Temporary Internet Files\Content.IE5\D0FPUIIC\MC900432612[1].png">
            <a:extLst>
              <a:ext uri="{FF2B5EF4-FFF2-40B4-BE49-F238E27FC236}">
                <a16:creationId xmlns:a16="http://schemas.microsoft.com/office/drawing/2014/main" id="{94240328-458B-4614-970A-F1FE9FA8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16" y="568461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eshi\Local Settings\Temporary Internet Files\Content.IE5\6Q4AUOZR\MC900432657[1].png">
            <a:extLst>
              <a:ext uri="{FF2B5EF4-FFF2-40B4-BE49-F238E27FC236}">
                <a16:creationId xmlns:a16="http://schemas.microsoft.com/office/drawing/2014/main" id="{DA072E56-327F-47E3-9C6C-DCF24E1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16" y="568461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Documents and Settings\eshi\Local Settings\Temporary Internet Files\Content.IE5\6Y61LH4J\MC900433941[1].png">
            <a:extLst>
              <a:ext uri="{FF2B5EF4-FFF2-40B4-BE49-F238E27FC236}">
                <a16:creationId xmlns:a16="http://schemas.microsoft.com/office/drawing/2014/main" id="{E99EFF4B-37C2-402B-A817-38CC3465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66" y="557031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C:\Documents and Settings\eshi\Local Settings\Temporary Internet Files\Content.IE5\N4S1QQGI\MC900434887[1].png">
            <a:extLst>
              <a:ext uri="{FF2B5EF4-FFF2-40B4-BE49-F238E27FC236}">
                <a16:creationId xmlns:a16="http://schemas.microsoft.com/office/drawing/2014/main" id="{AF50F610-B70B-4644-BBA4-6E355494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966" y="56358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 descr="C:\Documents and Settings\eshi\Local Settings\Temporary Internet Files\Content.IE5\NQWXM84H\MC900434888[1].png">
            <a:extLst>
              <a:ext uri="{FF2B5EF4-FFF2-40B4-BE49-F238E27FC236}">
                <a16:creationId xmlns:a16="http://schemas.microsoft.com/office/drawing/2014/main" id="{DF7BDED7-AB97-4B43-B342-D5AE0C80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7616" y="562746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Image result for data mining">
            <a:extLst>
              <a:ext uri="{FF2B5EF4-FFF2-40B4-BE49-F238E27FC236}">
                <a16:creationId xmlns:a16="http://schemas.microsoft.com/office/drawing/2014/main" id="{22EF1D81-C269-495B-8B30-1CE67187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40" y="3289459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5D5C8B2-9096-4049-A13A-2D9A8799E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30" y="5218908"/>
            <a:ext cx="14311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100" dirty="0" err="1"/>
              <a:t>Data</a:t>
            </a:r>
            <a:r>
              <a:rPr lang="en-US" altLang="zh-CN" sz="2100" dirty="0" err="1">
                <a:solidFill>
                  <a:schemeClr val="folHlink"/>
                </a:solidFill>
              </a:rPr>
              <a:t>+</a:t>
            </a:r>
            <a:r>
              <a:rPr lang="en-US" altLang="zh-CN" sz="2100" dirty="0" err="1">
                <a:solidFill>
                  <a:schemeClr val="accent6">
                    <a:lumMod val="75000"/>
                  </a:schemeClr>
                </a:solidFill>
              </a:rPr>
              <a:t>Noise</a:t>
            </a:r>
            <a:endParaRPr lang="en-US" altLang="zh-CN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4E7BFB-E0A8-4964-A56C-B9BBFF0C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318" y="5181716"/>
            <a:ext cx="14311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100"/>
              <a:t>Data</a:t>
            </a:r>
            <a:r>
              <a:rPr lang="en-US" altLang="zh-CN" sz="2100">
                <a:solidFill>
                  <a:schemeClr val="folHlink"/>
                </a:solidFill>
              </a:rPr>
              <a:t>+</a:t>
            </a:r>
            <a:r>
              <a:rPr lang="en-US" altLang="zh-CN" sz="2100">
                <a:solidFill>
                  <a:schemeClr val="accent6">
                    <a:lumMod val="75000"/>
                  </a:schemeClr>
                </a:solidFill>
              </a:rPr>
              <a:t>Noise</a:t>
            </a:r>
            <a:endParaRPr lang="en-US" altLang="zh-CN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7B2DEC9-DDD3-4B2A-B584-87FCAA71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237" y="5198091"/>
            <a:ext cx="14311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100" dirty="0" err="1"/>
              <a:t>Data</a:t>
            </a:r>
            <a:r>
              <a:rPr lang="en-US" altLang="zh-CN" sz="2100" dirty="0" err="1">
                <a:solidFill>
                  <a:schemeClr val="folHlink"/>
                </a:solidFill>
              </a:rPr>
              <a:t>+</a:t>
            </a:r>
            <a:r>
              <a:rPr lang="en-US" altLang="zh-CN" sz="2100" dirty="0" err="1">
                <a:solidFill>
                  <a:schemeClr val="accent6">
                    <a:lumMod val="75000"/>
                  </a:schemeClr>
                </a:solidFill>
              </a:rPr>
              <a:t>Noise</a:t>
            </a:r>
            <a:endParaRPr lang="en-US" altLang="zh-CN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Line 49">
            <a:extLst>
              <a:ext uri="{FF2B5EF4-FFF2-40B4-BE49-F238E27FC236}">
                <a16:creationId xmlns:a16="http://schemas.microsoft.com/office/drawing/2014/main" id="{72FC3BD9-F83C-4425-B5A0-B42A60AF67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20204" y="5835043"/>
            <a:ext cx="905136" cy="3589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49" name="Rectangle 50">
            <a:extLst>
              <a:ext uri="{FF2B5EF4-FFF2-40B4-BE49-F238E27FC236}">
                <a16:creationId xmlns:a16="http://schemas.microsoft.com/office/drawing/2014/main" id="{C2547044-9CF5-4938-8BC1-740BD88D6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46" y="5604210"/>
            <a:ext cx="20791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6"/>
                </a:solidFill>
              </a:rPr>
              <a:t>Trust boundary</a:t>
            </a:r>
          </a:p>
        </p:txBody>
      </p:sp>
      <p:pic>
        <p:nvPicPr>
          <p:cNvPr id="50" name="Picture 49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D3E1D488-0598-47EA-8C01-0BA5E9F610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10" y="3372455"/>
            <a:ext cx="2035715" cy="1442858"/>
          </a:xfrm>
          <a:prstGeom prst="rect">
            <a:avLst/>
          </a:prstGeom>
        </p:spPr>
      </p:pic>
      <p:sp>
        <p:nvSpPr>
          <p:cNvPr id="51" name="Line 49">
            <a:extLst>
              <a:ext uri="{FF2B5EF4-FFF2-40B4-BE49-F238E27FC236}">
                <a16:creationId xmlns:a16="http://schemas.microsoft.com/office/drawing/2014/main" id="{7A611DD5-1CFD-474E-930D-6B9093766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3662" y="3899504"/>
            <a:ext cx="1686706" cy="0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DE71F5E-6AA7-A941-A08B-2AE9EA7E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7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F1AB6E9-685D-5545-9DE3-FB4B9B8A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5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B18E-8B3C-4D45-818A-AAD9469C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46C60-A9D6-7F4D-8CBE-652AB55FB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89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Frequency</a:t>
            </a:r>
            <a:r>
              <a:rPr lang="zh-Hans" altLang="en-US" dirty="0"/>
              <a:t> </a:t>
            </a:r>
            <a:r>
              <a:rPr lang="en-US" altLang="zh-Hans" dirty="0"/>
              <a:t>Oracle</a:t>
            </a:r>
            <a:r>
              <a:rPr lang="zh-Hans" altLang="en-US" dirty="0"/>
              <a:t> </a:t>
            </a:r>
            <a:r>
              <a:rPr lang="en-US" altLang="zh-Hans" dirty="0"/>
              <a:t>Framework</a:t>
            </a:r>
            <a:endParaRPr lang="en-US" dirty="0"/>
          </a:p>
        </p:txBody>
      </p:sp>
      <p:pic>
        <p:nvPicPr>
          <p:cNvPr id="4" name="Picture 6" descr="C:\Documents and Settings\eshi\Local Settings\Temporary Internet Files\Content.IE5\6Q4AUOZR\MC900432657[1]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3" y="229931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2412" y="2025481"/>
                <a:ext cx="270618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input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from 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outputs an encoded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an encoded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outputs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2" y="2025481"/>
                <a:ext cx="2706189" cy="2308324"/>
              </a:xfrm>
              <a:prstGeom prst="rect">
                <a:avLst/>
              </a:prstGeom>
              <a:blipFill>
                <a:blip r:embed="rId4"/>
                <a:stretch>
                  <a:fillRect l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Image result for data mi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8" y="2439523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68378" y="2853425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378" y="2853425"/>
                <a:ext cx="371384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96743" y="2123452"/>
                <a:ext cx="254725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𝐸𝑠𝑡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reports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from all users and outputs estimations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any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domain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743" y="2123452"/>
                <a:ext cx="2547257" cy="1754326"/>
              </a:xfrm>
              <a:prstGeom prst="rect">
                <a:avLst/>
              </a:prstGeom>
              <a:blipFill>
                <a:blip r:embed="rId7"/>
                <a:stretch>
                  <a:fillRect l="-1485" r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3916235" y="3198859"/>
            <a:ext cx="920931" cy="561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49"/>
          <p:cNvSpPr>
            <a:spLocks noChangeShapeType="1"/>
          </p:cNvSpPr>
          <p:nvPr/>
        </p:nvSpPr>
        <p:spPr bwMode="auto">
          <a:xfrm flipH="1" flipV="1">
            <a:off x="2222446" y="3477070"/>
            <a:ext cx="13581" cy="75952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0"/>
              <p:cNvSpPr>
                <a:spLocks noChangeArrowheads="1"/>
              </p:cNvSpPr>
              <p:nvPr/>
            </p:nvSpPr>
            <p:spPr bwMode="auto">
              <a:xfrm>
                <a:off x="300967" y="4182479"/>
                <a:ext cx="4097653" cy="1792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2400" dirty="0"/>
                  <a:t> is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-LDP</a:t>
                </a:r>
                <a:r>
                  <a:rPr lang="zh-CN" altLang="en-US" sz="2400" dirty="0"/>
                  <a:t> </a:t>
                </a:r>
                <a:r>
                  <a:rPr lang="en-US" altLang="zh-CN" sz="2400" dirty="0" err="1"/>
                  <a:t>iff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bg1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400" dirty="0"/>
                  <a:t>for any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charset="0"/>
                      </a:rPr>
                      <m:t>𝑣</m:t>
                    </m:r>
                    <m:r>
                      <a:rPr lang="en-US" altLang="zh-CN" sz="2400" b="1" i="1">
                        <a:latin typeface="Cambria Math" charset="0"/>
                      </a:rPr>
                      <m:t>′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from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2400" dirty="0"/>
                  <a:t>, and any valid output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sz="2400" dirty="0"/>
                  <a:t>,</a:t>
                </a:r>
              </a:p>
              <a:p>
                <a:pPr algn="ctr"/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400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sz="2400" b="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400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sz="2400" i="1" dirty="0">
                        <a:latin typeface="Cambria Math"/>
                        <a:ea typeface="Cambria Math"/>
                      </a:rPr>
                      <m:t>≤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endParaRPr lang="en-US" altLang="zh-CN" sz="2400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13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967" y="4182479"/>
                <a:ext cx="4097653" cy="1792478"/>
              </a:xfrm>
              <a:prstGeom prst="rect">
                <a:avLst/>
              </a:prstGeom>
              <a:blipFill>
                <a:blip r:embed="rId8"/>
                <a:stretch>
                  <a:fillRect l="-2484" t="-1408" r="-15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49"/>
          <p:cNvSpPr>
            <a:spLocks noChangeShapeType="1"/>
          </p:cNvSpPr>
          <p:nvPr/>
        </p:nvSpPr>
        <p:spPr bwMode="auto">
          <a:xfrm>
            <a:off x="7670884" y="3571274"/>
            <a:ext cx="8300" cy="61120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17" name="Picture 16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E2C4BA2B-2543-4823-AD0A-EE032FDD7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26" y="4187442"/>
            <a:ext cx="2035715" cy="14428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25F396-A08D-3D4C-918C-F50CD19E1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F1F0F-49FB-7D4E-A3A4-11A5683C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Random Response (Warner’65)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45465"/>
                <a:ext cx="8628084" cy="518615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/>
                  <a:t>Survey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technique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private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questions</a:t>
                </a:r>
              </a:p>
              <a:p>
                <a:r>
                  <a:rPr lang="en-US" altLang="zh-CN" dirty="0"/>
                  <a:t>Survey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people: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“Do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you a disease?”</a:t>
                </a:r>
              </a:p>
              <a:p>
                <a:r>
                  <a:rPr lang="en-US" altLang="zh-CN" dirty="0"/>
                  <a:t>Each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person:</a:t>
                </a:r>
              </a:p>
              <a:p>
                <a:pPr lvl="1"/>
                <a:r>
                  <a:rPr lang="en-US" altLang="zh-CN" dirty="0"/>
                  <a:t>Flip a secret coin</a:t>
                </a:r>
              </a:p>
              <a:p>
                <a:pPr lvl="1"/>
                <a:r>
                  <a:rPr lang="en-US" altLang="zh-CN" dirty="0"/>
                  <a:t>Answer truth if head (w/p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0.5</m:t>
                    </m:r>
                  </m:oMath>
                </a14:m>
                <a:r>
                  <a:rPr lang="en-US" altLang="zh-CN" dirty="0"/>
                  <a:t>)</a:t>
                </a:r>
              </a:p>
              <a:p>
                <a:pPr lvl="1"/>
                <a:r>
                  <a:rPr lang="en-US" altLang="zh-CN" dirty="0"/>
                  <a:t>Answer randomly if tail </a:t>
                </a:r>
              </a:p>
              <a:p>
                <a:pPr lvl="1"/>
                <a:r>
                  <a:rPr lang="en-US" altLang="zh-CN" dirty="0"/>
                  <a:t>E.g., a patient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will answer “yes”  w/p 75%, and “no” w/p 25%</a:t>
                </a:r>
              </a:p>
              <a:p>
                <a:r>
                  <a:rPr lang="en-US" altLang="zh-CN" dirty="0"/>
                  <a:t>To get unbiased estimation of the distribution:</a:t>
                </a:r>
              </a:p>
              <a:p>
                <a:pPr lvl="1">
                  <a:lnSpc>
                    <a:spcPct val="170000"/>
                  </a:lnSpc>
                </a:pPr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out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people </a:t>
                </a:r>
                <a:r>
                  <a:rPr lang="en-US" altLang="zh-Hans" dirty="0"/>
                  <a:t>have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disease</a:t>
                </a:r>
                <a:r>
                  <a:rPr lang="en-US" altLang="zh-CN" dirty="0"/>
                  <a:t>, we expect to see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7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charset="0"/>
                          </a:rPr>
                          <m:t>]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=0.75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+0.25(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“yes”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answers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</m:oMath>
                </a14:m>
                <a:r>
                  <a:rPr lang="en-US" dirty="0"/>
                  <a:t> is the unbiased estimation of number of </a:t>
                </a:r>
                <a:r>
                  <a:rPr lang="en-US" altLang="zh-Hans" dirty="0"/>
                  <a:t>patients</a:t>
                </a:r>
                <a:endParaRPr lang="en-US" altLang="zh-CN" dirty="0"/>
              </a:p>
              <a:p>
                <a:pPr lvl="3"/>
                <a:endParaRPr lang="en-US" altLang="zh-C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45465"/>
                <a:ext cx="8628084" cy="5186154"/>
              </a:xfrm>
              <a:blipFill>
                <a:blip r:embed="rId3"/>
                <a:stretch>
                  <a:fillRect l="-1176" t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84" y="2862291"/>
            <a:ext cx="344053" cy="464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7699" y="2680592"/>
            <a:ext cx="4420890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deniability</a:t>
            </a:r>
            <a:r>
              <a:rPr lang="en-US" altLang="zh-CN" dirty="0"/>
              <a:t>: </a:t>
            </a:r>
          </a:p>
          <a:p>
            <a:r>
              <a:rPr lang="en-US" altLang="zh-CN" dirty="0"/>
              <a:t>Seeing answer, not certain about the secret.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6249" y="3629509"/>
            <a:ext cx="5022901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This</a:t>
            </a:r>
            <a:r>
              <a:rPr lang="zh-CN" altLang="en-US" sz="2100" dirty="0"/>
              <a:t> </a:t>
            </a:r>
            <a:r>
              <a:rPr lang="en-US" altLang="zh-CN" sz="2100" dirty="0"/>
              <a:t>only</a:t>
            </a:r>
            <a:r>
              <a:rPr lang="zh-CN" altLang="en-US" sz="2100" dirty="0"/>
              <a:t> </a:t>
            </a:r>
            <a:r>
              <a:rPr lang="en-US" altLang="zh-CN" sz="2100" dirty="0"/>
              <a:t>handles</a:t>
            </a:r>
            <a:r>
              <a:rPr lang="zh-CN" altLang="en-US" sz="2100" dirty="0"/>
              <a:t> </a:t>
            </a:r>
            <a:r>
              <a:rPr lang="en-US" altLang="zh-CN" sz="2100" dirty="0"/>
              <a:t>binary</a:t>
            </a:r>
            <a:r>
              <a:rPr lang="zh-CN" altLang="en-US" sz="2100" dirty="0"/>
              <a:t> </a:t>
            </a:r>
            <a:r>
              <a:rPr lang="en-US" altLang="zh-CN" sz="2100" dirty="0"/>
              <a:t>attribute.</a:t>
            </a:r>
          </a:p>
          <a:p>
            <a:pPr algn="ctr"/>
            <a:r>
              <a:rPr lang="en-US" altLang="zh-CN" sz="2100" dirty="0"/>
              <a:t>We</a:t>
            </a:r>
            <a:r>
              <a:rPr lang="zh-CN" altLang="en-US" sz="2100" dirty="0"/>
              <a:t> </a:t>
            </a:r>
            <a:r>
              <a:rPr lang="en-US" altLang="zh-CN" sz="2100" dirty="0"/>
              <a:t>w</a:t>
            </a:r>
            <a:r>
              <a:rPr lang="en-US" altLang="zh-Hans" sz="2100" dirty="0"/>
              <a:t>ill</a:t>
            </a:r>
            <a:r>
              <a:rPr lang="zh-Hans" altLang="en-US" sz="2100" dirty="0"/>
              <a:t> </a:t>
            </a:r>
            <a:r>
              <a:rPr lang="en-US" altLang="zh-CN" sz="2100" dirty="0"/>
              <a:t>handle</a:t>
            </a:r>
            <a:r>
              <a:rPr lang="zh-CN" altLang="en-US" sz="2100" dirty="0"/>
              <a:t> </a:t>
            </a:r>
            <a:r>
              <a:rPr lang="en-US" altLang="zh-CN" sz="2100" dirty="0"/>
              <a:t>the</a:t>
            </a:r>
            <a:r>
              <a:rPr lang="zh-CN" altLang="en-US" sz="2100" dirty="0"/>
              <a:t> </a:t>
            </a:r>
            <a:r>
              <a:rPr lang="en-US" altLang="zh-CN" sz="2100" dirty="0"/>
              <a:t>more</a:t>
            </a:r>
            <a:r>
              <a:rPr lang="zh-CN" altLang="en-US" sz="2100" dirty="0"/>
              <a:t> </a:t>
            </a:r>
            <a:r>
              <a:rPr lang="en-US" altLang="zh-CN" sz="2100" dirty="0"/>
              <a:t>general</a:t>
            </a:r>
            <a:r>
              <a:rPr lang="zh-CN" altLang="en-US" sz="2100" dirty="0"/>
              <a:t> </a:t>
            </a:r>
            <a:r>
              <a:rPr lang="en-US" altLang="zh-CN" sz="2100" dirty="0"/>
              <a:t>setting.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17560" y="2064584"/>
                <a:ext cx="4308879" cy="108972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Hans" sz="2100" dirty="0"/>
                  <a:t>For</a:t>
                </a:r>
                <a:r>
                  <a:rPr lang="zh-Hans" altLang="en-US" sz="2100" dirty="0"/>
                  <a:t> </a:t>
                </a:r>
                <a:r>
                  <a:rPr lang="en-US" sz="2100" dirty="0">
                    <a:solidFill>
                      <a:schemeClr val="bg1"/>
                    </a:solidFill>
                  </a:rPr>
                  <a:t>any </a:t>
                </a:r>
                <a14:m>
                  <m:oMath xmlns:m="http://schemas.openxmlformats.org/officeDocument/2006/math">
                    <m:r>
                      <a:rPr lang="en-US" altLang="zh-CN" sz="2100" b="1" i="1">
                        <a:solidFill>
                          <a:schemeClr val="bg1"/>
                        </a:solidFill>
                        <a:latin typeface="Cambria Math" charset="0"/>
                      </a:rPr>
                      <m:t>𝒗</m:t>
                    </m:r>
                  </m:oMath>
                </a14:m>
                <a:r>
                  <a:rPr lang="en-US" sz="2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100" b="1" i="1">
                        <a:solidFill>
                          <a:schemeClr val="bg1"/>
                        </a:solidFill>
                        <a:latin typeface="Cambria Math" charset="0"/>
                      </a:rPr>
                      <m:t>𝒗</m:t>
                    </m:r>
                    <m:r>
                      <a:rPr lang="en-US" altLang="zh-CN" sz="2100" b="1" i="1">
                        <a:solidFill>
                          <a:schemeClr val="bg1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“yes”</a:t>
                </a:r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and</a:t>
                </a:r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“no”,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10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b="1" i="1" dirty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  <m:r>
                                    <a:rPr lang="en-US" sz="210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2100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10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b="1" i="1" dirty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  <m:r>
                                        <a:rPr lang="en-US" sz="2100" b="1" i="1" dirty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en-US" sz="210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2100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en-US" altLang="zh-Hans" sz="2100" b="0" i="1" dirty="0" smtClean="0">
                          <a:latin typeface="Cambria Math" panose="02040503050406030204" pitchFamily="18" charset="0"/>
                          <a:ea typeface="Cambria Math"/>
                        </a:rPr>
                        <m:t>3=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sz="21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560" y="2064584"/>
                <a:ext cx="4308879" cy="10897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EAB78-CC50-7B4F-8459-B652B63E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49990-4F93-5347-A6BA-1169F1B1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4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13759</TotalTime>
  <Words>7803</Words>
  <Application>Microsoft Office PowerPoint</Application>
  <PresentationFormat>On-screen Show (4:3)</PresentationFormat>
  <Paragraphs>1040</Paragraphs>
  <Slides>70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微软雅黑</vt:lpstr>
      <vt:lpstr>宋体</vt:lpstr>
      <vt:lpstr>Arial</vt:lpstr>
      <vt:lpstr>Calibri</vt:lpstr>
      <vt:lpstr>Calibri Light</vt:lpstr>
      <vt:lpstr>Cambria Math</vt:lpstr>
      <vt:lpstr>等线</vt:lpstr>
      <vt:lpstr>等线 Light</vt:lpstr>
      <vt:lpstr>Mangal</vt:lpstr>
      <vt:lpstr>Tahoma</vt:lpstr>
      <vt:lpstr>Wingdings</vt:lpstr>
      <vt:lpstr>Office Theme</vt:lpstr>
      <vt:lpstr>Simple Light</vt:lpstr>
      <vt:lpstr>Equation</vt:lpstr>
      <vt:lpstr>Local Differential Privacy (Part 1)</vt:lpstr>
      <vt:lpstr>From DP to LDP: Formal Definition</vt:lpstr>
      <vt:lpstr>Properties of (Centralized) DP</vt:lpstr>
      <vt:lpstr>Properties of LDP</vt:lpstr>
      <vt:lpstr>Key difference between DP and LDP</vt:lpstr>
      <vt:lpstr>Overview</vt:lpstr>
      <vt:lpstr>Frequency Estimation</vt:lpstr>
      <vt:lpstr>Frequency Oracle Framework</vt:lpstr>
      <vt:lpstr>Random Response (Warner’65)</vt:lpstr>
      <vt:lpstr>Concrete Example (Let’s do math)</vt:lpstr>
      <vt:lpstr>(Simple) Proofs</vt:lpstr>
      <vt:lpstr>Probabilistic Analysis</vt:lpstr>
      <vt:lpstr>From Two to Any Categories</vt:lpstr>
      <vt:lpstr>Generalized Random Response (Direct Encoding )</vt:lpstr>
      <vt:lpstr>Unary Encoding (Basic RAPPOR)</vt:lpstr>
      <vt:lpstr>PowerPoint Presentation</vt:lpstr>
      <vt:lpstr>Laplacian (Gaussian)</vt:lpstr>
      <vt:lpstr>Optimized Unary Encoding (UE)</vt:lpstr>
      <vt:lpstr>Binary Local Hash</vt:lpstr>
      <vt:lpstr>Example</vt:lpstr>
      <vt:lpstr>PowerPoint Presentation</vt:lpstr>
      <vt:lpstr>Optimized Local Hash (OLH)</vt:lpstr>
      <vt:lpstr>Comparison of Mechanisms</vt:lpstr>
      <vt:lpstr>Two other protocols</vt:lpstr>
      <vt:lpstr>Subset Selection</vt:lpstr>
      <vt:lpstr>Hadamard Response</vt:lpstr>
      <vt:lpstr>Summary of LDP Frequency Oracle Mechanisms</vt:lpstr>
      <vt:lpstr>On answering multiple questions</vt:lpstr>
      <vt:lpstr>On answering multiple questions</vt:lpstr>
      <vt:lpstr>LDP Applications</vt:lpstr>
      <vt:lpstr>Heavy Hitter Estimation</vt:lpstr>
      <vt:lpstr>The heavy hitter problem</vt:lpstr>
      <vt:lpstr>A First Solution</vt:lpstr>
      <vt:lpstr>A First Solution</vt:lpstr>
      <vt:lpstr>Proposals</vt:lpstr>
      <vt:lpstr>Segment Pair Method</vt:lpstr>
      <vt:lpstr>Multiple Channel Method</vt:lpstr>
      <vt:lpstr>Prefix Extending Method</vt:lpstr>
      <vt:lpstr>Prefix Extending Style Proposals</vt:lpstr>
      <vt:lpstr>Comparison</vt:lpstr>
      <vt:lpstr>More Bits or Fewer Bits?</vt:lpstr>
      <vt:lpstr>Optimize expected utility</vt:lpstr>
      <vt:lpstr>Frequent Itemset Mining</vt:lpstr>
      <vt:lpstr>Frequent Itemset Mining</vt:lpstr>
      <vt:lpstr>Proposals</vt:lpstr>
      <vt:lpstr>PowerPoint Presentation</vt:lpstr>
      <vt:lpstr>PowerPoint Presentation</vt:lpstr>
      <vt:lpstr>Sources of error</vt:lpstr>
      <vt:lpstr>Goal: Identification</vt:lpstr>
      <vt:lpstr>Privacy Amplification</vt:lpstr>
      <vt:lpstr>SVIM: Set-Value Item Mining</vt:lpstr>
      <vt:lpstr>Reporting Numerical Attributes</vt:lpstr>
      <vt:lpstr>Numerical Mean Oracle</vt:lpstr>
      <vt:lpstr>Numerical Mean Oracle Proposals</vt:lpstr>
      <vt:lpstr>Using Existing Methods</vt:lpstr>
      <vt:lpstr>The Method</vt:lpstr>
      <vt:lpstr>Complicated Numerical Settings</vt:lpstr>
      <vt:lpstr>Summary so far</vt:lpstr>
      <vt:lpstr>Consistency of Distribution Estimate</vt:lpstr>
      <vt:lpstr>Improvement on HH</vt:lpstr>
      <vt:lpstr>Ordered Nature of Numerical Domain</vt:lpstr>
      <vt:lpstr>General Wave Mechanism (GW)</vt:lpstr>
      <vt:lpstr>Square Wave Mechanism (SW)</vt:lpstr>
      <vt:lpstr>Square Wave Mechanism</vt:lpstr>
      <vt:lpstr>Square Wave Mechanism</vt:lpstr>
      <vt:lpstr>Post-processing: EM </vt:lpstr>
      <vt:lpstr>Post-processing: EM with smoothing (EMS) </vt:lpstr>
      <vt:lpstr>Experiments</vt:lpstr>
      <vt:lpstr>Experiments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 LDP Protocol for Frequency Estimation</dc:title>
  <dc:creator>Tianhao Wang</dc:creator>
  <cp:lastModifiedBy>Li, Ninghui</cp:lastModifiedBy>
  <cp:revision>67</cp:revision>
  <dcterms:created xsi:type="dcterms:W3CDTF">2018-05-29T20:55:30Z</dcterms:created>
  <dcterms:modified xsi:type="dcterms:W3CDTF">2022-02-24T15:24:07Z</dcterms:modified>
</cp:coreProperties>
</file>