
<file path=[Content_Types].xml><?xml version="1.0" encoding="utf-8"?>
<Types xmlns="http://schemas.openxmlformats.org/package/2006/content-types">
  <Default Extension="png" ContentType="image/png"/>
  <Default Extension="emf" ContentType="image/x-emf"/>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790" r:id="rId1"/>
  </p:sldMasterIdLst>
  <p:notesMasterIdLst>
    <p:notesMasterId r:id="rId69"/>
  </p:notesMasterIdLst>
  <p:handoutMasterIdLst>
    <p:handoutMasterId r:id="rId70"/>
  </p:handoutMasterIdLst>
  <p:sldIdLst>
    <p:sldId id="256" r:id="rId2"/>
    <p:sldId id="607" r:id="rId3"/>
    <p:sldId id="623" r:id="rId4"/>
    <p:sldId id="635" r:id="rId5"/>
    <p:sldId id="608" r:id="rId6"/>
    <p:sldId id="609" r:id="rId7"/>
    <p:sldId id="610" r:id="rId8"/>
    <p:sldId id="611" r:id="rId9"/>
    <p:sldId id="612" r:id="rId10"/>
    <p:sldId id="613" r:id="rId11"/>
    <p:sldId id="614" r:id="rId12"/>
    <p:sldId id="615" r:id="rId13"/>
    <p:sldId id="616" r:id="rId14"/>
    <p:sldId id="634" r:id="rId15"/>
    <p:sldId id="640" r:id="rId16"/>
    <p:sldId id="617" r:id="rId17"/>
    <p:sldId id="619" r:id="rId18"/>
    <p:sldId id="620" r:id="rId19"/>
    <p:sldId id="618" r:id="rId20"/>
    <p:sldId id="621" r:id="rId21"/>
    <p:sldId id="622" r:id="rId22"/>
    <p:sldId id="637" r:id="rId23"/>
    <p:sldId id="597" r:id="rId24"/>
    <p:sldId id="574" r:id="rId25"/>
    <p:sldId id="575" r:id="rId26"/>
    <p:sldId id="576" r:id="rId27"/>
    <p:sldId id="577" r:id="rId28"/>
    <p:sldId id="578" r:id="rId29"/>
    <p:sldId id="579" r:id="rId30"/>
    <p:sldId id="580" r:id="rId31"/>
    <p:sldId id="581" r:id="rId32"/>
    <p:sldId id="582" r:id="rId33"/>
    <p:sldId id="583" r:id="rId34"/>
    <p:sldId id="584" r:id="rId35"/>
    <p:sldId id="586" r:id="rId36"/>
    <p:sldId id="585" r:id="rId37"/>
    <p:sldId id="587" r:id="rId38"/>
    <p:sldId id="588" r:id="rId39"/>
    <p:sldId id="589" r:id="rId40"/>
    <p:sldId id="590" r:id="rId41"/>
    <p:sldId id="591" r:id="rId42"/>
    <p:sldId id="598" r:id="rId43"/>
    <p:sldId id="638" r:id="rId44"/>
    <p:sldId id="639" r:id="rId45"/>
    <p:sldId id="601" r:id="rId46"/>
    <p:sldId id="602" r:id="rId47"/>
    <p:sldId id="603" r:id="rId48"/>
    <p:sldId id="604" r:id="rId49"/>
    <p:sldId id="605" r:id="rId50"/>
    <p:sldId id="606" r:id="rId51"/>
    <p:sldId id="643" r:id="rId52"/>
    <p:sldId id="649" r:id="rId53"/>
    <p:sldId id="625" r:id="rId54"/>
    <p:sldId id="626" r:id="rId55"/>
    <p:sldId id="627" r:id="rId56"/>
    <p:sldId id="628" r:id="rId57"/>
    <p:sldId id="629" r:id="rId58"/>
    <p:sldId id="630" r:id="rId59"/>
    <p:sldId id="631" r:id="rId60"/>
    <p:sldId id="632" r:id="rId61"/>
    <p:sldId id="633" r:id="rId62"/>
    <p:sldId id="648" r:id="rId63"/>
    <p:sldId id="644" r:id="rId64"/>
    <p:sldId id="645" r:id="rId65"/>
    <p:sldId id="646" r:id="rId66"/>
    <p:sldId id="647" r:id="rId67"/>
    <p:sldId id="561" r:id="rId68"/>
  </p:sldIdLst>
  <p:sldSz cx="12192000" cy="6858000"/>
  <p:notesSz cx="7315200" cy="9601200"/>
  <p:defaultTextStyle>
    <a:defPPr>
      <a:defRPr lang="en-US"/>
    </a:defPPr>
    <a:lvl1pPr algn="l" rtl="0" fontAlgn="base">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208"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6666"/>
    <a:srgbClr val="009900"/>
    <a:srgbClr val="99CC00"/>
    <a:srgbClr val="CC0000"/>
    <a:srgbClr val="A50021"/>
    <a:srgbClr val="FF9900"/>
    <a:srgbClr val="6600CC"/>
    <a:srgbClr val="254C9C"/>
    <a:srgbClr val="800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28" autoAdjust="0"/>
    <p:restoredTop sz="83191" autoAdjust="0"/>
  </p:normalViewPr>
  <p:slideViewPr>
    <p:cSldViewPr>
      <p:cViewPr varScale="1">
        <p:scale>
          <a:sx n="65" d="100"/>
          <a:sy n="65" d="100"/>
        </p:scale>
        <p:origin x="1176" y="55"/>
      </p:cViewPr>
      <p:guideLst>
        <p:guide orient="horz" pos="2208"/>
        <p:guide pos="384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45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presProps" Target="presProp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2578"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3672" tIns="46835" rIns="93672" bIns="46835" numCol="1" anchor="t" anchorCtr="0" compatLnSpc="1">
            <a:prstTxWarp prst="textNoShape">
              <a:avLst/>
            </a:prstTxWarp>
          </a:bodyPr>
          <a:lstStyle>
            <a:lvl1pPr defTabSz="936625">
              <a:defRPr sz="1200">
                <a:latin typeface="Times New Roman" pitchFamily="18" charset="0"/>
              </a:defRPr>
            </a:lvl1pPr>
          </a:lstStyle>
          <a:p>
            <a:pPr>
              <a:defRPr/>
            </a:pPr>
            <a:endParaRPr lang="en-US" altLang="en-US"/>
          </a:p>
        </p:txBody>
      </p:sp>
      <p:sp>
        <p:nvSpPr>
          <p:cNvPr id="152579" name="Rectangle 3"/>
          <p:cNvSpPr>
            <a:spLocks noGrp="1" noChangeArrowheads="1"/>
          </p:cNvSpPr>
          <p:nvPr>
            <p:ph type="dt" sz="quarter" idx="1"/>
          </p:nvPr>
        </p:nvSpPr>
        <p:spPr bwMode="auto">
          <a:xfrm>
            <a:off x="4143375" y="0"/>
            <a:ext cx="3170238" cy="479425"/>
          </a:xfrm>
          <a:prstGeom prst="rect">
            <a:avLst/>
          </a:prstGeom>
          <a:noFill/>
          <a:ln w="9525">
            <a:noFill/>
            <a:miter lim="800000"/>
            <a:headEnd/>
            <a:tailEnd/>
          </a:ln>
          <a:effectLst/>
        </p:spPr>
        <p:txBody>
          <a:bodyPr vert="horz" wrap="square" lIns="93672" tIns="46835" rIns="93672" bIns="46835" numCol="1" anchor="t" anchorCtr="0" compatLnSpc="1">
            <a:prstTxWarp prst="textNoShape">
              <a:avLst/>
            </a:prstTxWarp>
          </a:bodyPr>
          <a:lstStyle>
            <a:lvl1pPr algn="r" defTabSz="936625">
              <a:defRPr sz="1200">
                <a:latin typeface="Times New Roman" pitchFamily="18" charset="0"/>
              </a:defRPr>
            </a:lvl1pPr>
          </a:lstStyle>
          <a:p>
            <a:pPr>
              <a:defRPr/>
            </a:pPr>
            <a:endParaRPr lang="en-US" altLang="en-US"/>
          </a:p>
        </p:txBody>
      </p:sp>
      <p:sp>
        <p:nvSpPr>
          <p:cNvPr id="152580" name="Rectangle 4"/>
          <p:cNvSpPr>
            <a:spLocks noGrp="1" noChangeArrowheads="1"/>
          </p:cNvSpPr>
          <p:nvPr>
            <p:ph type="ftr" sz="quarter" idx="2"/>
          </p:nvPr>
        </p:nvSpPr>
        <p:spPr bwMode="auto">
          <a:xfrm>
            <a:off x="0" y="9121775"/>
            <a:ext cx="3170238" cy="477838"/>
          </a:xfrm>
          <a:prstGeom prst="rect">
            <a:avLst/>
          </a:prstGeom>
          <a:noFill/>
          <a:ln w="9525">
            <a:noFill/>
            <a:miter lim="800000"/>
            <a:headEnd/>
            <a:tailEnd/>
          </a:ln>
          <a:effectLst/>
        </p:spPr>
        <p:txBody>
          <a:bodyPr vert="horz" wrap="square" lIns="93672" tIns="46835" rIns="93672" bIns="46835" numCol="1" anchor="b" anchorCtr="0" compatLnSpc="1">
            <a:prstTxWarp prst="textNoShape">
              <a:avLst/>
            </a:prstTxWarp>
          </a:bodyPr>
          <a:lstStyle>
            <a:lvl1pPr defTabSz="936625">
              <a:defRPr sz="1200">
                <a:latin typeface="Times New Roman" pitchFamily="18" charset="0"/>
              </a:defRPr>
            </a:lvl1pPr>
          </a:lstStyle>
          <a:p>
            <a:pPr>
              <a:defRPr/>
            </a:pPr>
            <a:endParaRPr lang="en-US" altLang="en-US"/>
          </a:p>
        </p:txBody>
      </p:sp>
      <p:sp>
        <p:nvSpPr>
          <p:cNvPr id="152581" name="Rectangle 5"/>
          <p:cNvSpPr>
            <a:spLocks noGrp="1" noChangeArrowheads="1"/>
          </p:cNvSpPr>
          <p:nvPr>
            <p:ph type="sldNum" sz="quarter" idx="3"/>
          </p:nvPr>
        </p:nvSpPr>
        <p:spPr bwMode="auto">
          <a:xfrm>
            <a:off x="4143375" y="9121775"/>
            <a:ext cx="3170238" cy="477838"/>
          </a:xfrm>
          <a:prstGeom prst="rect">
            <a:avLst/>
          </a:prstGeom>
          <a:noFill/>
          <a:ln w="9525">
            <a:noFill/>
            <a:miter lim="800000"/>
            <a:headEnd/>
            <a:tailEnd/>
          </a:ln>
          <a:effectLst/>
        </p:spPr>
        <p:txBody>
          <a:bodyPr vert="horz" wrap="square" lIns="93672" tIns="46835" rIns="93672" bIns="46835" numCol="1" anchor="b" anchorCtr="0" compatLnSpc="1">
            <a:prstTxWarp prst="textNoShape">
              <a:avLst/>
            </a:prstTxWarp>
          </a:bodyPr>
          <a:lstStyle>
            <a:lvl1pPr algn="r" defTabSz="936625">
              <a:defRPr sz="1200"/>
            </a:lvl1pPr>
          </a:lstStyle>
          <a:p>
            <a:fld id="{3C30A488-355D-4162-B601-927915E6667A}" type="slidenum">
              <a:rPr lang="en-US" altLang="en-US"/>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9020" tIns="49512" rIns="99020" bIns="49512" numCol="1" anchor="t" anchorCtr="0" compatLnSpc="1">
            <a:prstTxWarp prst="textNoShape">
              <a:avLst/>
            </a:prstTxWarp>
          </a:bodyPr>
          <a:lstStyle>
            <a:lvl1pPr defTabSz="989013">
              <a:defRPr sz="1300">
                <a:latin typeface="Times New Roman" pitchFamily="18" charset="0"/>
              </a:defRPr>
            </a:lvl1pPr>
          </a:lstStyle>
          <a:p>
            <a:pPr>
              <a:defRPr/>
            </a:pPr>
            <a:endParaRPr lang="en-US" altLang="en-US"/>
          </a:p>
        </p:txBody>
      </p:sp>
      <p:sp>
        <p:nvSpPr>
          <p:cNvPr id="27651" name="Rectangle 3"/>
          <p:cNvSpPr>
            <a:spLocks noGrp="1" noChangeArrowheads="1"/>
          </p:cNvSpPr>
          <p:nvPr>
            <p:ph type="dt" idx="1"/>
          </p:nvPr>
        </p:nvSpPr>
        <p:spPr bwMode="auto">
          <a:xfrm>
            <a:off x="4144963" y="0"/>
            <a:ext cx="3170237" cy="479425"/>
          </a:xfrm>
          <a:prstGeom prst="rect">
            <a:avLst/>
          </a:prstGeom>
          <a:noFill/>
          <a:ln w="9525">
            <a:noFill/>
            <a:miter lim="800000"/>
            <a:headEnd/>
            <a:tailEnd/>
          </a:ln>
          <a:effectLst/>
        </p:spPr>
        <p:txBody>
          <a:bodyPr vert="horz" wrap="square" lIns="99020" tIns="49512" rIns="99020" bIns="49512" numCol="1" anchor="t" anchorCtr="0" compatLnSpc="1">
            <a:prstTxWarp prst="textNoShape">
              <a:avLst/>
            </a:prstTxWarp>
          </a:bodyPr>
          <a:lstStyle>
            <a:lvl1pPr algn="r" defTabSz="989013">
              <a:defRPr sz="1300">
                <a:latin typeface="Times New Roman" pitchFamily="18" charset="0"/>
              </a:defRPr>
            </a:lvl1pPr>
          </a:lstStyle>
          <a:p>
            <a:pPr>
              <a:defRPr/>
            </a:pPr>
            <a:endParaRPr lang="en-US" altLang="en-US"/>
          </a:p>
        </p:txBody>
      </p:sp>
      <p:sp>
        <p:nvSpPr>
          <p:cNvPr id="56324" name="Rectangle 4"/>
          <p:cNvSpPr>
            <a:spLocks noGrp="1" noRot="1" noChangeAspect="1" noChangeArrowheads="1" noTextEdit="1"/>
          </p:cNvSpPr>
          <p:nvPr>
            <p:ph type="sldImg" idx="2"/>
          </p:nvPr>
        </p:nvSpPr>
        <p:spPr bwMode="auto">
          <a:xfrm>
            <a:off x="460375" y="720725"/>
            <a:ext cx="6399213" cy="36004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3" name="Rectangle 5"/>
          <p:cNvSpPr>
            <a:spLocks noGrp="1" noChangeArrowheads="1"/>
          </p:cNvSpPr>
          <p:nvPr>
            <p:ph type="body" sz="quarter" idx="3"/>
          </p:nvPr>
        </p:nvSpPr>
        <p:spPr bwMode="auto">
          <a:xfrm>
            <a:off x="974725" y="4560888"/>
            <a:ext cx="5365750" cy="4319587"/>
          </a:xfrm>
          <a:prstGeom prst="rect">
            <a:avLst/>
          </a:prstGeom>
          <a:noFill/>
          <a:ln w="9525">
            <a:noFill/>
            <a:miter lim="800000"/>
            <a:headEnd/>
            <a:tailEnd/>
          </a:ln>
          <a:effectLst/>
        </p:spPr>
        <p:txBody>
          <a:bodyPr vert="horz" wrap="square" lIns="99020" tIns="49512" rIns="99020" bIns="49512"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7654" name="Rectangle 6"/>
          <p:cNvSpPr>
            <a:spLocks noGrp="1" noChangeArrowheads="1"/>
          </p:cNvSpPr>
          <p:nvPr>
            <p:ph type="ftr" sz="quarter" idx="4"/>
          </p:nvPr>
        </p:nvSpPr>
        <p:spPr bwMode="auto">
          <a:xfrm>
            <a:off x="0" y="9121775"/>
            <a:ext cx="3170238" cy="479425"/>
          </a:xfrm>
          <a:prstGeom prst="rect">
            <a:avLst/>
          </a:prstGeom>
          <a:noFill/>
          <a:ln w="9525">
            <a:noFill/>
            <a:miter lim="800000"/>
            <a:headEnd/>
            <a:tailEnd/>
          </a:ln>
          <a:effectLst/>
        </p:spPr>
        <p:txBody>
          <a:bodyPr vert="horz" wrap="square" lIns="99020" tIns="49512" rIns="99020" bIns="49512" numCol="1" anchor="b" anchorCtr="0" compatLnSpc="1">
            <a:prstTxWarp prst="textNoShape">
              <a:avLst/>
            </a:prstTxWarp>
          </a:bodyPr>
          <a:lstStyle>
            <a:lvl1pPr defTabSz="989013">
              <a:defRPr sz="1300">
                <a:latin typeface="Times New Roman" pitchFamily="18" charset="0"/>
              </a:defRPr>
            </a:lvl1pPr>
          </a:lstStyle>
          <a:p>
            <a:pPr>
              <a:defRPr/>
            </a:pPr>
            <a:endParaRPr lang="en-US" altLang="en-US"/>
          </a:p>
        </p:txBody>
      </p:sp>
      <p:sp>
        <p:nvSpPr>
          <p:cNvPr id="27655" name="Rectangle 7"/>
          <p:cNvSpPr>
            <a:spLocks noGrp="1" noChangeArrowheads="1"/>
          </p:cNvSpPr>
          <p:nvPr>
            <p:ph type="sldNum" sz="quarter" idx="5"/>
          </p:nvPr>
        </p:nvSpPr>
        <p:spPr bwMode="auto">
          <a:xfrm>
            <a:off x="4144963" y="9121775"/>
            <a:ext cx="3170237" cy="479425"/>
          </a:xfrm>
          <a:prstGeom prst="rect">
            <a:avLst/>
          </a:prstGeom>
          <a:noFill/>
          <a:ln w="9525">
            <a:noFill/>
            <a:miter lim="800000"/>
            <a:headEnd/>
            <a:tailEnd/>
          </a:ln>
          <a:effectLst/>
        </p:spPr>
        <p:txBody>
          <a:bodyPr vert="horz" wrap="square" lIns="99020" tIns="49512" rIns="99020" bIns="49512" numCol="1" anchor="b" anchorCtr="0" compatLnSpc="1">
            <a:prstTxWarp prst="textNoShape">
              <a:avLst/>
            </a:prstTxWarp>
          </a:bodyPr>
          <a:lstStyle>
            <a:lvl1pPr algn="r" defTabSz="989013">
              <a:defRPr sz="1300"/>
            </a:lvl1pPr>
          </a:lstStyle>
          <a:p>
            <a:fld id="{1AB6627A-3AF2-4435-B65F-D5A0C15E30CD}"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460375" y="720725"/>
            <a:ext cx="6399213" cy="3600450"/>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4820" name="Slide Number Placeholder 3"/>
          <p:cNvSpPr>
            <a:spLocks noGrp="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eaLnBrk="0" hangingPunct="0">
              <a:spcBef>
                <a:spcPct val="30000"/>
              </a:spcBef>
              <a:defRPr kumimoji="1" sz="1200">
                <a:solidFill>
                  <a:schemeClr val="tx1"/>
                </a:solidFill>
                <a:latin typeface="Times New Roman" panose="02020603050405020304" pitchFamily="18" charset="0"/>
              </a:defRPr>
            </a:lvl1pPr>
            <a:lvl2pPr marL="742950" indent="-285750" defTabSz="989013" eaLnBrk="0" hangingPunct="0">
              <a:spcBef>
                <a:spcPct val="30000"/>
              </a:spcBef>
              <a:defRPr kumimoji="1" sz="1200">
                <a:solidFill>
                  <a:schemeClr val="tx1"/>
                </a:solidFill>
                <a:latin typeface="Times New Roman" panose="02020603050405020304" pitchFamily="18" charset="0"/>
              </a:defRPr>
            </a:lvl2pPr>
            <a:lvl3pPr marL="1143000" indent="-228600" defTabSz="989013" eaLnBrk="0" hangingPunct="0">
              <a:spcBef>
                <a:spcPct val="30000"/>
              </a:spcBef>
              <a:defRPr kumimoji="1" sz="1200">
                <a:solidFill>
                  <a:schemeClr val="tx1"/>
                </a:solidFill>
                <a:latin typeface="Times New Roman" panose="02020603050405020304" pitchFamily="18" charset="0"/>
              </a:defRPr>
            </a:lvl3pPr>
            <a:lvl4pPr marL="1600200" indent="-228600" defTabSz="989013" eaLnBrk="0" hangingPunct="0">
              <a:spcBef>
                <a:spcPct val="30000"/>
              </a:spcBef>
              <a:defRPr kumimoji="1" sz="1200">
                <a:solidFill>
                  <a:schemeClr val="tx1"/>
                </a:solidFill>
                <a:latin typeface="Times New Roman" panose="02020603050405020304" pitchFamily="18" charset="0"/>
              </a:defRPr>
            </a:lvl4pPr>
            <a:lvl5pPr marL="2057400" indent="-228600" defTabSz="989013" eaLnBrk="0" hangingPunct="0">
              <a:spcBef>
                <a:spcPct val="30000"/>
              </a:spcBef>
              <a:defRPr kumimoji="1" sz="1200">
                <a:solidFill>
                  <a:schemeClr val="tx1"/>
                </a:solidFill>
                <a:latin typeface="Times New Roman" panose="02020603050405020304" pitchFamily="18" charset="0"/>
              </a:defRPr>
            </a:lvl5pPr>
            <a:lvl6pPr marL="25146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eaLnBrk="1" hangingPunct="1">
              <a:spcBef>
                <a:spcPct val="0"/>
              </a:spcBef>
            </a:pPr>
            <a:fld id="{6DF31A1F-2F2E-4CAB-9911-835D63472805}" type="slidenum">
              <a:rPr kumimoji="0" lang="en-US" altLang="en-US" sz="1300"/>
              <a:pPr eaLnBrk="1" hangingPunct="1">
                <a:spcBef>
                  <a:spcPct val="0"/>
                </a:spcBef>
              </a:pPr>
              <a:t>2</a:t>
            </a:fld>
            <a:endParaRPr kumimoji="0" lang="en-US" altLang="en-US" sz="1300"/>
          </a:p>
        </p:txBody>
      </p:sp>
    </p:spTree>
    <p:extLst>
      <p:ext uri="{BB962C8B-B14F-4D97-AF65-F5344CB8AC3E}">
        <p14:creationId xmlns:p14="http://schemas.microsoft.com/office/powerpoint/2010/main" val="34531008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xfrm>
            <a:off x="460375" y="720725"/>
            <a:ext cx="6399213" cy="3600450"/>
          </a:xfrm>
          <a:ln/>
        </p:spPr>
      </p:sp>
      <p:sp>
        <p:nvSpPr>
          <p:cNvPr id="655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Cited more than 4000 times according to Google scholar in November 2010.</a:t>
            </a:r>
          </a:p>
        </p:txBody>
      </p:sp>
      <p:sp>
        <p:nvSpPr>
          <p:cNvPr id="655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kumimoji="1" sz="1200">
                <a:solidFill>
                  <a:schemeClr val="tx1"/>
                </a:solidFill>
                <a:latin typeface="Times New Roman" panose="02020603050405020304" pitchFamily="18" charset="0"/>
              </a:defRPr>
            </a:lvl1pPr>
            <a:lvl2pPr marL="742950" indent="-285750" defTabSz="966788" eaLnBrk="0" hangingPunct="0">
              <a:spcBef>
                <a:spcPct val="30000"/>
              </a:spcBef>
              <a:defRPr kumimoji="1" sz="1200">
                <a:solidFill>
                  <a:schemeClr val="tx1"/>
                </a:solidFill>
                <a:latin typeface="Times New Roman" panose="02020603050405020304" pitchFamily="18" charset="0"/>
              </a:defRPr>
            </a:lvl2pPr>
            <a:lvl3pPr marL="1143000" indent="-228600" defTabSz="966788" eaLnBrk="0" hangingPunct="0">
              <a:spcBef>
                <a:spcPct val="30000"/>
              </a:spcBef>
              <a:defRPr kumimoji="1" sz="1200">
                <a:solidFill>
                  <a:schemeClr val="tx1"/>
                </a:solidFill>
                <a:latin typeface="Times New Roman" panose="02020603050405020304" pitchFamily="18" charset="0"/>
              </a:defRPr>
            </a:lvl3pPr>
            <a:lvl4pPr marL="1600200" indent="-228600" defTabSz="966788" eaLnBrk="0" hangingPunct="0">
              <a:spcBef>
                <a:spcPct val="30000"/>
              </a:spcBef>
              <a:defRPr kumimoji="1" sz="1200">
                <a:solidFill>
                  <a:schemeClr val="tx1"/>
                </a:solidFill>
                <a:latin typeface="Times New Roman" panose="02020603050405020304" pitchFamily="18" charset="0"/>
              </a:defRPr>
            </a:lvl4pPr>
            <a:lvl5pPr marL="2057400" indent="-228600" defTabSz="966788" eaLnBrk="0" hangingPunct="0">
              <a:spcBef>
                <a:spcPct val="30000"/>
              </a:spcBef>
              <a:defRPr kumimoji="1"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eaLnBrk="1" hangingPunct="1">
              <a:spcBef>
                <a:spcPct val="0"/>
              </a:spcBef>
            </a:pPr>
            <a:fld id="{122F708A-3CA4-4FB6-A921-2809A4E073C0}" type="slidenum">
              <a:rPr kumimoji="0" lang="en-US" altLang="en-US" sz="1300"/>
              <a:pPr eaLnBrk="1" hangingPunct="1">
                <a:spcBef>
                  <a:spcPct val="0"/>
                </a:spcBef>
              </a:pPr>
              <a:t>28</a:t>
            </a:fld>
            <a:endParaRPr kumimoji="0" lang="en-US" altLang="en-US" sz="130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kumimoji="1" sz="1200">
                <a:solidFill>
                  <a:schemeClr val="tx1"/>
                </a:solidFill>
                <a:latin typeface="Times New Roman" panose="02020603050405020304" pitchFamily="18" charset="0"/>
              </a:defRPr>
            </a:lvl1pPr>
            <a:lvl2pPr marL="742950" indent="-285750" defTabSz="966788" eaLnBrk="0" hangingPunct="0">
              <a:spcBef>
                <a:spcPct val="30000"/>
              </a:spcBef>
              <a:defRPr kumimoji="1" sz="1200">
                <a:solidFill>
                  <a:schemeClr val="tx1"/>
                </a:solidFill>
                <a:latin typeface="Times New Roman" panose="02020603050405020304" pitchFamily="18" charset="0"/>
              </a:defRPr>
            </a:lvl2pPr>
            <a:lvl3pPr marL="1143000" indent="-228600" defTabSz="966788" eaLnBrk="0" hangingPunct="0">
              <a:spcBef>
                <a:spcPct val="30000"/>
              </a:spcBef>
              <a:defRPr kumimoji="1" sz="1200">
                <a:solidFill>
                  <a:schemeClr val="tx1"/>
                </a:solidFill>
                <a:latin typeface="Times New Roman" panose="02020603050405020304" pitchFamily="18" charset="0"/>
              </a:defRPr>
            </a:lvl3pPr>
            <a:lvl4pPr marL="1600200" indent="-228600" defTabSz="966788" eaLnBrk="0" hangingPunct="0">
              <a:spcBef>
                <a:spcPct val="30000"/>
              </a:spcBef>
              <a:defRPr kumimoji="1" sz="1200">
                <a:solidFill>
                  <a:schemeClr val="tx1"/>
                </a:solidFill>
                <a:latin typeface="Times New Roman" panose="02020603050405020304" pitchFamily="18" charset="0"/>
              </a:defRPr>
            </a:lvl4pPr>
            <a:lvl5pPr marL="2057400" indent="-228600" defTabSz="966788" eaLnBrk="0" hangingPunct="0">
              <a:spcBef>
                <a:spcPct val="30000"/>
              </a:spcBef>
              <a:defRPr kumimoji="1"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eaLnBrk="1" hangingPunct="1">
              <a:spcBef>
                <a:spcPct val="0"/>
              </a:spcBef>
            </a:pPr>
            <a:fld id="{06985CB4-DD5B-4020-9D1C-891CF8D03D79}" type="slidenum">
              <a:rPr kumimoji="0" lang="en-US" altLang="en-US" sz="1300"/>
              <a:pPr eaLnBrk="1" hangingPunct="1">
                <a:spcBef>
                  <a:spcPct val="0"/>
                </a:spcBef>
              </a:pPr>
              <a:t>29</a:t>
            </a:fld>
            <a:endParaRPr kumimoji="0" lang="en-US" altLang="en-US" sz="1300"/>
          </a:p>
        </p:txBody>
      </p:sp>
      <p:sp>
        <p:nvSpPr>
          <p:cNvPr id="66563" name="Rectangle 2"/>
          <p:cNvSpPr>
            <a:spLocks noGrp="1" noRot="1" noChangeAspect="1" noChangeArrowheads="1" noTextEdit="1"/>
          </p:cNvSpPr>
          <p:nvPr>
            <p:ph type="sldImg"/>
          </p:nvPr>
        </p:nvSpPr>
        <p:spPr>
          <a:xfrm>
            <a:off x="469900" y="727075"/>
            <a:ext cx="6376988" cy="3587750"/>
          </a:xfrm>
          <a:ln w="12700" cap="flat">
            <a:solidFill>
              <a:schemeClr val="tx1"/>
            </a:solidFill>
          </a:ln>
        </p:spPr>
      </p:sp>
      <p:sp>
        <p:nvSpPr>
          <p:cNvPr id="66564" name="Rectangle 3"/>
          <p:cNvSpPr>
            <a:spLocks noChangeArrowheads="1"/>
          </p:cNvSpPr>
          <p:nvPr/>
        </p:nvSpPr>
        <p:spPr bwMode="auto">
          <a:xfrm>
            <a:off x="838200" y="5948363"/>
            <a:ext cx="5208588" cy="1343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a14:hiddenLine>
            </a:ext>
          </a:extLst>
        </p:spPr>
        <p:txBody>
          <a:bodyPr lIns="67044" tIns="27506" rIns="67044" bIns="27506">
            <a:spAutoFit/>
          </a:bodyPr>
          <a:lstStyle>
            <a:lvl1pPr marL="511175" indent="-511175" defTabSz="968375" eaLnBrk="0" hangingPunct="0">
              <a:spcBef>
                <a:spcPct val="30000"/>
              </a:spcBef>
              <a:defRPr kumimoji="1" sz="1200">
                <a:solidFill>
                  <a:schemeClr val="tx1"/>
                </a:solidFill>
                <a:latin typeface="Times New Roman" panose="02020603050405020304" pitchFamily="18" charset="0"/>
              </a:defRPr>
            </a:lvl1pPr>
            <a:lvl2pPr marL="742950" indent="-285750" defTabSz="968375" eaLnBrk="0" hangingPunct="0">
              <a:spcBef>
                <a:spcPct val="30000"/>
              </a:spcBef>
              <a:defRPr kumimoji="1" sz="1200">
                <a:solidFill>
                  <a:schemeClr val="tx1"/>
                </a:solidFill>
                <a:latin typeface="Times New Roman" panose="02020603050405020304" pitchFamily="18" charset="0"/>
              </a:defRPr>
            </a:lvl2pPr>
            <a:lvl3pPr marL="1143000" indent="-228600" defTabSz="968375" eaLnBrk="0" hangingPunct="0">
              <a:spcBef>
                <a:spcPct val="30000"/>
              </a:spcBef>
              <a:defRPr kumimoji="1" sz="1200">
                <a:solidFill>
                  <a:schemeClr val="tx1"/>
                </a:solidFill>
                <a:latin typeface="Times New Roman" panose="02020603050405020304" pitchFamily="18" charset="0"/>
              </a:defRPr>
            </a:lvl3pPr>
            <a:lvl4pPr marL="1600200" indent="-228600" defTabSz="968375" eaLnBrk="0" hangingPunct="0">
              <a:spcBef>
                <a:spcPct val="30000"/>
              </a:spcBef>
              <a:defRPr kumimoji="1" sz="1200">
                <a:solidFill>
                  <a:schemeClr val="tx1"/>
                </a:solidFill>
                <a:latin typeface="Times New Roman" panose="02020603050405020304" pitchFamily="18" charset="0"/>
              </a:defRPr>
            </a:lvl4pPr>
            <a:lvl5pPr marL="2057400" indent="-228600" defTabSz="968375" eaLnBrk="0" hangingPunct="0">
              <a:spcBef>
                <a:spcPct val="30000"/>
              </a:spcBef>
              <a:defRPr kumimoji="1" sz="1200">
                <a:solidFill>
                  <a:schemeClr val="tx1"/>
                </a:solidFill>
                <a:latin typeface="Times New Roman" panose="02020603050405020304" pitchFamily="18" charset="0"/>
              </a:defRPr>
            </a:lvl5pPr>
            <a:lvl6pPr marL="2514600" indent="-228600" defTabSz="968375"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68375"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68375"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68375"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lnSpc>
                <a:spcPct val="92000"/>
              </a:lnSpc>
              <a:spcBef>
                <a:spcPct val="46000"/>
              </a:spcBef>
              <a:buFontTx/>
              <a:buChar char="•"/>
            </a:pPr>
            <a:r>
              <a:rPr kumimoji="0" lang="en-US" altLang="en-US" sz="1300" b="1"/>
              <a:t>This is a somewhat busy slide</a:t>
            </a:r>
          </a:p>
          <a:p>
            <a:pPr>
              <a:lnSpc>
                <a:spcPct val="92000"/>
              </a:lnSpc>
              <a:spcBef>
                <a:spcPct val="46000"/>
              </a:spcBef>
              <a:buFontTx/>
              <a:buChar char="•"/>
            </a:pPr>
            <a:r>
              <a:rPr kumimoji="0" lang="en-US" altLang="en-US" sz="1300" b="1"/>
              <a:t>It shows a bird’s eye view of RBAC</a:t>
            </a:r>
          </a:p>
          <a:p>
            <a:pPr>
              <a:lnSpc>
                <a:spcPct val="92000"/>
              </a:lnSpc>
              <a:spcBef>
                <a:spcPct val="46000"/>
              </a:spcBef>
              <a:buFontTx/>
              <a:buChar char="•"/>
            </a:pPr>
            <a:r>
              <a:rPr kumimoji="0" lang="en-US" altLang="en-US" sz="1300" b="1"/>
              <a:t>There are many details that need to be debated and filled in</a:t>
            </a:r>
          </a:p>
          <a:p>
            <a:pPr>
              <a:lnSpc>
                <a:spcPct val="92000"/>
              </a:lnSpc>
              <a:spcBef>
                <a:spcPct val="46000"/>
              </a:spcBef>
              <a:buFontTx/>
              <a:buChar char="•"/>
            </a:pPr>
            <a:r>
              <a:rPr kumimoji="0" lang="en-US" altLang="en-US" sz="1300" b="1"/>
              <a:t>Some of these will be discussed in the subsequent panel</a:t>
            </a:r>
          </a:p>
          <a:p>
            <a:pPr>
              <a:lnSpc>
                <a:spcPct val="92000"/>
              </a:lnSpc>
              <a:spcBef>
                <a:spcPct val="46000"/>
              </a:spcBef>
              <a:buFontTx/>
              <a:buChar char="•"/>
            </a:pPr>
            <a:r>
              <a:rPr kumimoji="0" lang="en-US" altLang="en-US" sz="1300" b="1"/>
              <a:t>For our purpose the bird’s eye view will suffice</a:t>
            </a:r>
          </a:p>
        </p:txBody>
      </p:sp>
      <p:sp>
        <p:nvSpPr>
          <p:cNvPr id="66565" name="Notes Placeholder 4"/>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Four sets.</a:t>
            </a:r>
          </a:p>
          <a:p>
            <a:endParaRPr lang="en-US" altLang="en-US"/>
          </a:p>
          <a:p>
            <a:r>
              <a:rPr lang="en-US" altLang="en-US"/>
              <a:t>Four relations: two are many to many.</a:t>
            </a:r>
          </a:p>
          <a:p>
            <a:r>
              <a:rPr lang="en-US" altLang="en-US"/>
              <a:t>One is one to one.  One is one to many.</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kumimoji="1" sz="1200">
                <a:solidFill>
                  <a:schemeClr val="tx1"/>
                </a:solidFill>
                <a:latin typeface="Times New Roman" panose="02020603050405020304" pitchFamily="18" charset="0"/>
              </a:defRPr>
            </a:lvl1pPr>
            <a:lvl2pPr marL="742950" indent="-285750" defTabSz="966788" eaLnBrk="0" hangingPunct="0">
              <a:spcBef>
                <a:spcPct val="30000"/>
              </a:spcBef>
              <a:defRPr kumimoji="1" sz="1200">
                <a:solidFill>
                  <a:schemeClr val="tx1"/>
                </a:solidFill>
                <a:latin typeface="Times New Roman" panose="02020603050405020304" pitchFamily="18" charset="0"/>
              </a:defRPr>
            </a:lvl2pPr>
            <a:lvl3pPr marL="1143000" indent="-228600" defTabSz="966788" eaLnBrk="0" hangingPunct="0">
              <a:spcBef>
                <a:spcPct val="30000"/>
              </a:spcBef>
              <a:defRPr kumimoji="1" sz="1200">
                <a:solidFill>
                  <a:schemeClr val="tx1"/>
                </a:solidFill>
                <a:latin typeface="Times New Roman" panose="02020603050405020304" pitchFamily="18" charset="0"/>
              </a:defRPr>
            </a:lvl3pPr>
            <a:lvl4pPr marL="1600200" indent="-228600" defTabSz="966788" eaLnBrk="0" hangingPunct="0">
              <a:spcBef>
                <a:spcPct val="30000"/>
              </a:spcBef>
              <a:defRPr kumimoji="1" sz="1200">
                <a:solidFill>
                  <a:schemeClr val="tx1"/>
                </a:solidFill>
                <a:latin typeface="Times New Roman" panose="02020603050405020304" pitchFamily="18" charset="0"/>
              </a:defRPr>
            </a:lvl4pPr>
            <a:lvl5pPr marL="2057400" indent="-228600" defTabSz="966788" eaLnBrk="0" hangingPunct="0">
              <a:spcBef>
                <a:spcPct val="30000"/>
              </a:spcBef>
              <a:defRPr kumimoji="1"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eaLnBrk="1" hangingPunct="1">
              <a:spcBef>
                <a:spcPct val="0"/>
              </a:spcBef>
            </a:pPr>
            <a:fld id="{248D3C44-BEBA-4F41-9AAF-5C7FC80E2240}" type="slidenum">
              <a:rPr kumimoji="0" lang="en-US" altLang="en-US" sz="1300"/>
              <a:pPr eaLnBrk="1" hangingPunct="1">
                <a:spcBef>
                  <a:spcPct val="0"/>
                </a:spcBef>
              </a:pPr>
              <a:t>30</a:t>
            </a:fld>
            <a:endParaRPr kumimoji="0" lang="en-US" altLang="en-US" sz="1300"/>
          </a:p>
        </p:txBody>
      </p:sp>
      <p:sp>
        <p:nvSpPr>
          <p:cNvPr id="67587" name="Rectangle 2"/>
          <p:cNvSpPr>
            <a:spLocks noGrp="1" noRot="1" noChangeAspect="1" noChangeArrowheads="1" noTextEdit="1"/>
          </p:cNvSpPr>
          <p:nvPr>
            <p:ph type="sldImg"/>
          </p:nvPr>
        </p:nvSpPr>
        <p:spPr>
          <a:xfrm>
            <a:off x="469900" y="727075"/>
            <a:ext cx="6376988" cy="3587750"/>
          </a:xfrm>
          <a:ln w="12700" cap="flat">
            <a:solidFill>
              <a:schemeClr val="tx1"/>
            </a:solidFill>
          </a:ln>
        </p:spPr>
      </p:sp>
      <p:sp>
        <p:nvSpPr>
          <p:cNvPr id="67588" name="Rectangle 3"/>
          <p:cNvSpPr>
            <a:spLocks noChangeArrowheads="1"/>
          </p:cNvSpPr>
          <p:nvPr/>
        </p:nvSpPr>
        <p:spPr bwMode="auto">
          <a:xfrm>
            <a:off x="838200" y="5948363"/>
            <a:ext cx="5208588" cy="423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a14:hiddenLine>
            </a:ext>
          </a:extLst>
        </p:spPr>
        <p:txBody>
          <a:bodyPr lIns="67049" tIns="27508" rIns="67049" bIns="27508">
            <a:spAutoFit/>
          </a:bodyPr>
          <a:lstStyle>
            <a:lvl1pPr marL="511175" indent="-511175" defTabSz="968375" eaLnBrk="0" hangingPunct="0">
              <a:spcBef>
                <a:spcPct val="30000"/>
              </a:spcBef>
              <a:defRPr kumimoji="1" sz="1200">
                <a:solidFill>
                  <a:schemeClr val="tx1"/>
                </a:solidFill>
                <a:latin typeface="Times New Roman" panose="02020603050405020304" pitchFamily="18" charset="0"/>
              </a:defRPr>
            </a:lvl1pPr>
            <a:lvl2pPr marL="742950" indent="-285750" defTabSz="968375" eaLnBrk="0" hangingPunct="0">
              <a:spcBef>
                <a:spcPct val="30000"/>
              </a:spcBef>
              <a:defRPr kumimoji="1" sz="1200">
                <a:solidFill>
                  <a:schemeClr val="tx1"/>
                </a:solidFill>
                <a:latin typeface="Times New Roman" panose="02020603050405020304" pitchFamily="18" charset="0"/>
              </a:defRPr>
            </a:lvl2pPr>
            <a:lvl3pPr marL="1143000" indent="-228600" defTabSz="968375" eaLnBrk="0" hangingPunct="0">
              <a:spcBef>
                <a:spcPct val="30000"/>
              </a:spcBef>
              <a:defRPr kumimoji="1" sz="1200">
                <a:solidFill>
                  <a:schemeClr val="tx1"/>
                </a:solidFill>
                <a:latin typeface="Times New Roman" panose="02020603050405020304" pitchFamily="18" charset="0"/>
              </a:defRPr>
            </a:lvl3pPr>
            <a:lvl4pPr marL="1600200" indent="-228600" defTabSz="968375" eaLnBrk="0" hangingPunct="0">
              <a:spcBef>
                <a:spcPct val="30000"/>
              </a:spcBef>
              <a:defRPr kumimoji="1" sz="1200">
                <a:solidFill>
                  <a:schemeClr val="tx1"/>
                </a:solidFill>
                <a:latin typeface="Times New Roman" panose="02020603050405020304" pitchFamily="18" charset="0"/>
              </a:defRPr>
            </a:lvl4pPr>
            <a:lvl5pPr marL="2057400" indent="-228600" defTabSz="968375" eaLnBrk="0" hangingPunct="0">
              <a:spcBef>
                <a:spcPct val="30000"/>
              </a:spcBef>
              <a:defRPr kumimoji="1" sz="1200">
                <a:solidFill>
                  <a:schemeClr val="tx1"/>
                </a:solidFill>
                <a:latin typeface="Times New Roman" panose="02020603050405020304" pitchFamily="18" charset="0"/>
              </a:defRPr>
            </a:lvl5pPr>
            <a:lvl6pPr marL="2514600" indent="-228600" defTabSz="968375"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68375"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68375"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68375"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lnSpc>
                <a:spcPct val="92000"/>
              </a:lnSpc>
              <a:spcBef>
                <a:spcPct val="46000"/>
              </a:spcBef>
              <a:buFontTx/>
              <a:buChar char="•"/>
            </a:pPr>
            <a:r>
              <a:rPr kumimoji="0" lang="en-US" altLang="en-US" sz="1300" b="1"/>
              <a:t>RBAC should be a flexible concept that can accommodate all of these</a:t>
            </a:r>
          </a:p>
        </p:txBody>
      </p:sp>
      <p:sp>
        <p:nvSpPr>
          <p:cNvPr id="67589" name="Rectangle 4"/>
          <p:cNvSpPr>
            <a:spLocks noGrp="1" noChangeArrowheads="1"/>
          </p:cNvSpPr>
          <p:nvPr>
            <p:ph type="body" idx="1"/>
          </p:nvPr>
        </p:nvSpPr>
        <p:spPr>
          <a:xfrm>
            <a:off x="974725" y="4559300"/>
            <a:ext cx="5365750" cy="43211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eaLnBrk="1" hangingPunct="1"/>
            <a:r>
              <a:rPr lang="en-US" altLang="en-US"/>
              <a:t>negative permissions and denials can be handled by constraints</a:t>
            </a:r>
          </a:p>
          <a:p>
            <a:pPr eaLnBrk="1" hangingPunct="1"/>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kumimoji="1" sz="1200">
                <a:solidFill>
                  <a:schemeClr val="tx1"/>
                </a:solidFill>
                <a:latin typeface="Times New Roman" panose="02020603050405020304" pitchFamily="18" charset="0"/>
              </a:defRPr>
            </a:lvl1pPr>
            <a:lvl2pPr marL="742950" indent="-285750" defTabSz="966788" eaLnBrk="0" hangingPunct="0">
              <a:spcBef>
                <a:spcPct val="30000"/>
              </a:spcBef>
              <a:defRPr kumimoji="1" sz="1200">
                <a:solidFill>
                  <a:schemeClr val="tx1"/>
                </a:solidFill>
                <a:latin typeface="Times New Roman" panose="02020603050405020304" pitchFamily="18" charset="0"/>
              </a:defRPr>
            </a:lvl2pPr>
            <a:lvl3pPr marL="1143000" indent="-228600" defTabSz="966788" eaLnBrk="0" hangingPunct="0">
              <a:spcBef>
                <a:spcPct val="30000"/>
              </a:spcBef>
              <a:defRPr kumimoji="1" sz="1200">
                <a:solidFill>
                  <a:schemeClr val="tx1"/>
                </a:solidFill>
                <a:latin typeface="Times New Roman" panose="02020603050405020304" pitchFamily="18" charset="0"/>
              </a:defRPr>
            </a:lvl3pPr>
            <a:lvl4pPr marL="1600200" indent="-228600" defTabSz="966788" eaLnBrk="0" hangingPunct="0">
              <a:spcBef>
                <a:spcPct val="30000"/>
              </a:spcBef>
              <a:defRPr kumimoji="1" sz="1200">
                <a:solidFill>
                  <a:schemeClr val="tx1"/>
                </a:solidFill>
                <a:latin typeface="Times New Roman" panose="02020603050405020304" pitchFamily="18" charset="0"/>
              </a:defRPr>
            </a:lvl4pPr>
            <a:lvl5pPr marL="2057400" indent="-228600" defTabSz="966788" eaLnBrk="0" hangingPunct="0">
              <a:spcBef>
                <a:spcPct val="30000"/>
              </a:spcBef>
              <a:defRPr kumimoji="1"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eaLnBrk="1" hangingPunct="1">
              <a:spcBef>
                <a:spcPct val="0"/>
              </a:spcBef>
            </a:pPr>
            <a:fld id="{61245B94-0748-42B3-B4BF-7A800857CCFF}" type="slidenum">
              <a:rPr kumimoji="0" lang="en-US" altLang="en-US" sz="1300"/>
              <a:pPr eaLnBrk="1" hangingPunct="1">
                <a:spcBef>
                  <a:spcPct val="0"/>
                </a:spcBef>
              </a:pPr>
              <a:t>31</a:t>
            </a:fld>
            <a:endParaRPr kumimoji="0" lang="en-US" altLang="en-US" sz="1300"/>
          </a:p>
        </p:txBody>
      </p:sp>
      <p:sp>
        <p:nvSpPr>
          <p:cNvPr id="68611" name="Rectangle 2"/>
          <p:cNvSpPr>
            <a:spLocks noGrp="1" noRot="1" noChangeAspect="1" noChangeArrowheads="1" noTextEdit="1"/>
          </p:cNvSpPr>
          <p:nvPr>
            <p:ph type="sldImg"/>
          </p:nvPr>
        </p:nvSpPr>
        <p:spPr>
          <a:xfrm>
            <a:off x="461963" y="720725"/>
            <a:ext cx="6397625" cy="3598863"/>
          </a:xfrm>
          <a:ln/>
        </p:spPr>
      </p:sp>
      <p:sp>
        <p:nvSpPr>
          <p:cNvPr id="68612" name="Rectangle 3"/>
          <p:cNvSpPr>
            <a:spLocks noGrp="1" noChangeArrowheads="1"/>
          </p:cNvSpPr>
          <p:nvPr>
            <p:ph type="body" idx="1"/>
          </p:nvPr>
        </p:nvSpPr>
        <p:spPr>
          <a:xfrm>
            <a:off x="974725" y="4559300"/>
            <a:ext cx="5365750" cy="43211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PA and UA are n-to-n relation.</a:t>
            </a:r>
          </a:p>
          <a:p>
            <a:pPr eaLnBrk="1" hangingPunct="1"/>
            <a:r>
              <a:rPr lang="en-US" altLang="en-US"/>
              <a:t>Can be represented as three layers: users, roles, permissions</a:t>
            </a:r>
          </a:p>
          <a:p>
            <a:pPr eaLnBrk="1" hangingPunct="1"/>
            <a:endParaRPr lang="en-US" altLang="en-US"/>
          </a:p>
          <a:p>
            <a:pPr eaLnBrk="1" hangingPunct="1"/>
            <a:r>
              <a:rPr lang="en-US" altLang="en-US"/>
              <a:t>each session has only one user</a:t>
            </a:r>
          </a:p>
          <a:p>
            <a:pPr eaLnBrk="1" hangingPunct="1"/>
            <a:r>
              <a:rPr lang="en-US" altLang="en-US"/>
              <a:t>session and role n-to-n relation</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kumimoji="1" sz="1200">
                <a:solidFill>
                  <a:schemeClr val="tx1"/>
                </a:solidFill>
                <a:latin typeface="Times New Roman" panose="02020603050405020304" pitchFamily="18" charset="0"/>
              </a:defRPr>
            </a:lvl1pPr>
            <a:lvl2pPr marL="742950" indent="-285750" defTabSz="966788" eaLnBrk="0" hangingPunct="0">
              <a:spcBef>
                <a:spcPct val="30000"/>
              </a:spcBef>
              <a:defRPr kumimoji="1" sz="1200">
                <a:solidFill>
                  <a:schemeClr val="tx1"/>
                </a:solidFill>
                <a:latin typeface="Times New Roman" panose="02020603050405020304" pitchFamily="18" charset="0"/>
              </a:defRPr>
            </a:lvl2pPr>
            <a:lvl3pPr marL="1143000" indent="-228600" defTabSz="966788" eaLnBrk="0" hangingPunct="0">
              <a:spcBef>
                <a:spcPct val="30000"/>
              </a:spcBef>
              <a:defRPr kumimoji="1" sz="1200">
                <a:solidFill>
                  <a:schemeClr val="tx1"/>
                </a:solidFill>
                <a:latin typeface="Times New Roman" panose="02020603050405020304" pitchFamily="18" charset="0"/>
              </a:defRPr>
            </a:lvl3pPr>
            <a:lvl4pPr marL="1600200" indent="-228600" defTabSz="966788" eaLnBrk="0" hangingPunct="0">
              <a:spcBef>
                <a:spcPct val="30000"/>
              </a:spcBef>
              <a:defRPr kumimoji="1" sz="1200">
                <a:solidFill>
                  <a:schemeClr val="tx1"/>
                </a:solidFill>
                <a:latin typeface="Times New Roman" panose="02020603050405020304" pitchFamily="18" charset="0"/>
              </a:defRPr>
            </a:lvl4pPr>
            <a:lvl5pPr marL="2057400" indent="-228600" defTabSz="966788" eaLnBrk="0" hangingPunct="0">
              <a:spcBef>
                <a:spcPct val="30000"/>
              </a:spcBef>
              <a:defRPr kumimoji="1"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eaLnBrk="1" hangingPunct="1">
              <a:spcBef>
                <a:spcPct val="0"/>
              </a:spcBef>
            </a:pPr>
            <a:fld id="{FA0A36BF-31A5-4E9E-A552-95D897B3B669}" type="slidenum">
              <a:rPr kumimoji="0" lang="en-US" altLang="en-US" sz="1300"/>
              <a:pPr eaLnBrk="1" hangingPunct="1">
                <a:spcBef>
                  <a:spcPct val="0"/>
                </a:spcBef>
              </a:pPr>
              <a:t>32</a:t>
            </a:fld>
            <a:endParaRPr kumimoji="0" lang="en-US" altLang="en-US" sz="1300"/>
          </a:p>
        </p:txBody>
      </p:sp>
      <p:sp>
        <p:nvSpPr>
          <p:cNvPr id="69635" name="Rectangle 2"/>
          <p:cNvSpPr>
            <a:spLocks noGrp="1" noRot="1" noChangeAspect="1" noChangeArrowheads="1" noTextEdit="1"/>
          </p:cNvSpPr>
          <p:nvPr>
            <p:ph type="sldImg"/>
          </p:nvPr>
        </p:nvSpPr>
        <p:spPr>
          <a:xfrm>
            <a:off x="469900" y="727075"/>
            <a:ext cx="6376988" cy="3587750"/>
          </a:xfrm>
          <a:ln w="12700" cap="flat">
            <a:solidFill>
              <a:schemeClr val="tx1"/>
            </a:solidFill>
          </a:ln>
        </p:spPr>
      </p:sp>
      <p:sp>
        <p:nvSpPr>
          <p:cNvPr id="69636" name="Rectangle 3"/>
          <p:cNvSpPr>
            <a:spLocks noChangeArrowheads="1"/>
          </p:cNvSpPr>
          <p:nvPr/>
        </p:nvSpPr>
        <p:spPr bwMode="auto">
          <a:xfrm>
            <a:off x="838200" y="5948363"/>
            <a:ext cx="5208588" cy="1343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a14:hiddenLine>
            </a:ext>
          </a:extLst>
        </p:spPr>
        <p:txBody>
          <a:bodyPr lIns="67044" tIns="27506" rIns="67044" bIns="27506">
            <a:spAutoFit/>
          </a:bodyPr>
          <a:lstStyle>
            <a:lvl1pPr marL="511175" indent="-511175" defTabSz="968375" eaLnBrk="0" hangingPunct="0">
              <a:spcBef>
                <a:spcPct val="30000"/>
              </a:spcBef>
              <a:defRPr kumimoji="1" sz="1200">
                <a:solidFill>
                  <a:schemeClr val="tx1"/>
                </a:solidFill>
                <a:latin typeface="Times New Roman" panose="02020603050405020304" pitchFamily="18" charset="0"/>
              </a:defRPr>
            </a:lvl1pPr>
            <a:lvl2pPr marL="742950" indent="-285750" defTabSz="968375" eaLnBrk="0" hangingPunct="0">
              <a:spcBef>
                <a:spcPct val="30000"/>
              </a:spcBef>
              <a:defRPr kumimoji="1" sz="1200">
                <a:solidFill>
                  <a:schemeClr val="tx1"/>
                </a:solidFill>
                <a:latin typeface="Times New Roman" panose="02020603050405020304" pitchFamily="18" charset="0"/>
              </a:defRPr>
            </a:lvl2pPr>
            <a:lvl3pPr marL="1143000" indent="-228600" defTabSz="968375" eaLnBrk="0" hangingPunct="0">
              <a:spcBef>
                <a:spcPct val="30000"/>
              </a:spcBef>
              <a:defRPr kumimoji="1" sz="1200">
                <a:solidFill>
                  <a:schemeClr val="tx1"/>
                </a:solidFill>
                <a:latin typeface="Times New Roman" panose="02020603050405020304" pitchFamily="18" charset="0"/>
              </a:defRPr>
            </a:lvl3pPr>
            <a:lvl4pPr marL="1600200" indent="-228600" defTabSz="968375" eaLnBrk="0" hangingPunct="0">
              <a:spcBef>
                <a:spcPct val="30000"/>
              </a:spcBef>
              <a:defRPr kumimoji="1" sz="1200">
                <a:solidFill>
                  <a:schemeClr val="tx1"/>
                </a:solidFill>
                <a:latin typeface="Times New Roman" panose="02020603050405020304" pitchFamily="18" charset="0"/>
              </a:defRPr>
            </a:lvl4pPr>
            <a:lvl5pPr marL="2057400" indent="-228600" defTabSz="968375" eaLnBrk="0" hangingPunct="0">
              <a:spcBef>
                <a:spcPct val="30000"/>
              </a:spcBef>
              <a:defRPr kumimoji="1" sz="1200">
                <a:solidFill>
                  <a:schemeClr val="tx1"/>
                </a:solidFill>
                <a:latin typeface="Times New Roman" panose="02020603050405020304" pitchFamily="18" charset="0"/>
              </a:defRPr>
            </a:lvl5pPr>
            <a:lvl6pPr marL="2514600" indent="-228600" defTabSz="968375"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68375"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68375"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68375"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lnSpc>
                <a:spcPct val="92000"/>
              </a:lnSpc>
              <a:spcBef>
                <a:spcPct val="46000"/>
              </a:spcBef>
              <a:buFontTx/>
              <a:buChar char="•"/>
            </a:pPr>
            <a:r>
              <a:rPr kumimoji="0" lang="en-US" altLang="en-US" sz="1300" b="1"/>
              <a:t>This is a somewhat busy slide</a:t>
            </a:r>
          </a:p>
          <a:p>
            <a:pPr>
              <a:lnSpc>
                <a:spcPct val="92000"/>
              </a:lnSpc>
              <a:spcBef>
                <a:spcPct val="46000"/>
              </a:spcBef>
              <a:buFontTx/>
              <a:buChar char="•"/>
            </a:pPr>
            <a:r>
              <a:rPr kumimoji="0" lang="en-US" altLang="en-US" sz="1300" b="1"/>
              <a:t>It shows a bird’s eye view of RBAC</a:t>
            </a:r>
          </a:p>
          <a:p>
            <a:pPr>
              <a:lnSpc>
                <a:spcPct val="92000"/>
              </a:lnSpc>
              <a:spcBef>
                <a:spcPct val="46000"/>
              </a:spcBef>
              <a:buFontTx/>
              <a:buChar char="•"/>
            </a:pPr>
            <a:r>
              <a:rPr kumimoji="0" lang="en-US" altLang="en-US" sz="1300" b="1"/>
              <a:t>There are many details that need to be debated and filled in</a:t>
            </a:r>
          </a:p>
          <a:p>
            <a:pPr>
              <a:lnSpc>
                <a:spcPct val="92000"/>
              </a:lnSpc>
              <a:spcBef>
                <a:spcPct val="46000"/>
              </a:spcBef>
              <a:buFontTx/>
              <a:buChar char="•"/>
            </a:pPr>
            <a:r>
              <a:rPr kumimoji="0" lang="en-US" altLang="en-US" sz="1300" b="1"/>
              <a:t>Some of these will be discussed in the subsequent panel</a:t>
            </a:r>
          </a:p>
          <a:p>
            <a:pPr>
              <a:lnSpc>
                <a:spcPct val="92000"/>
              </a:lnSpc>
              <a:spcBef>
                <a:spcPct val="46000"/>
              </a:spcBef>
              <a:buFontTx/>
              <a:buChar char="•"/>
            </a:pPr>
            <a:r>
              <a:rPr kumimoji="0" lang="en-US" altLang="en-US" sz="1300" b="1"/>
              <a:t>For our purpose the bird’s eye view will suffice</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a:xfrm>
            <a:off x="460375" y="720725"/>
            <a:ext cx="6399213" cy="3600450"/>
          </a:xfrm>
          <a:ln/>
        </p:spPr>
      </p:sp>
      <p:sp>
        <p:nvSpPr>
          <p:cNvPr id="706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More senior/junior role.  A partial order.</a:t>
            </a:r>
          </a:p>
        </p:txBody>
      </p:sp>
      <p:sp>
        <p:nvSpPr>
          <p:cNvPr id="7066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kumimoji="1" sz="1200">
                <a:solidFill>
                  <a:schemeClr val="tx1"/>
                </a:solidFill>
                <a:latin typeface="Times New Roman" panose="02020603050405020304" pitchFamily="18" charset="0"/>
              </a:defRPr>
            </a:lvl1pPr>
            <a:lvl2pPr marL="742950" indent="-285750" defTabSz="966788" eaLnBrk="0" hangingPunct="0">
              <a:spcBef>
                <a:spcPct val="30000"/>
              </a:spcBef>
              <a:defRPr kumimoji="1" sz="1200">
                <a:solidFill>
                  <a:schemeClr val="tx1"/>
                </a:solidFill>
                <a:latin typeface="Times New Roman" panose="02020603050405020304" pitchFamily="18" charset="0"/>
              </a:defRPr>
            </a:lvl2pPr>
            <a:lvl3pPr marL="1143000" indent="-228600" defTabSz="966788" eaLnBrk="0" hangingPunct="0">
              <a:spcBef>
                <a:spcPct val="30000"/>
              </a:spcBef>
              <a:defRPr kumimoji="1" sz="1200">
                <a:solidFill>
                  <a:schemeClr val="tx1"/>
                </a:solidFill>
                <a:latin typeface="Times New Roman" panose="02020603050405020304" pitchFamily="18" charset="0"/>
              </a:defRPr>
            </a:lvl3pPr>
            <a:lvl4pPr marL="1600200" indent="-228600" defTabSz="966788" eaLnBrk="0" hangingPunct="0">
              <a:spcBef>
                <a:spcPct val="30000"/>
              </a:spcBef>
              <a:defRPr kumimoji="1" sz="1200">
                <a:solidFill>
                  <a:schemeClr val="tx1"/>
                </a:solidFill>
                <a:latin typeface="Times New Roman" panose="02020603050405020304" pitchFamily="18" charset="0"/>
              </a:defRPr>
            </a:lvl4pPr>
            <a:lvl5pPr marL="2057400" indent="-228600" defTabSz="966788" eaLnBrk="0" hangingPunct="0">
              <a:spcBef>
                <a:spcPct val="30000"/>
              </a:spcBef>
              <a:defRPr kumimoji="1"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eaLnBrk="1" hangingPunct="1">
              <a:spcBef>
                <a:spcPct val="0"/>
              </a:spcBef>
            </a:pPr>
            <a:fld id="{CA323A5A-5D67-42A9-B1B1-C4219061E7EB}" type="slidenum">
              <a:rPr kumimoji="0" lang="en-US" altLang="en-US" sz="1300"/>
              <a:pPr eaLnBrk="1" hangingPunct="1">
                <a:spcBef>
                  <a:spcPct val="0"/>
                </a:spcBef>
              </a:pPr>
              <a:t>33</a:t>
            </a:fld>
            <a:endParaRPr kumimoji="0" lang="en-US" altLang="en-US" sz="130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xfrm>
            <a:off x="460375" y="720725"/>
            <a:ext cx="6399213" cy="3600450"/>
          </a:xfrm>
          <a:ln/>
        </p:spPr>
      </p:sp>
      <p:sp>
        <p:nvSpPr>
          <p:cNvPr id="716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716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kumimoji="1" sz="1200">
                <a:solidFill>
                  <a:schemeClr val="tx1"/>
                </a:solidFill>
                <a:latin typeface="Times New Roman" panose="02020603050405020304" pitchFamily="18" charset="0"/>
              </a:defRPr>
            </a:lvl1pPr>
            <a:lvl2pPr marL="742950" indent="-285750" defTabSz="966788" eaLnBrk="0" hangingPunct="0">
              <a:spcBef>
                <a:spcPct val="30000"/>
              </a:spcBef>
              <a:defRPr kumimoji="1" sz="1200">
                <a:solidFill>
                  <a:schemeClr val="tx1"/>
                </a:solidFill>
                <a:latin typeface="Times New Roman" panose="02020603050405020304" pitchFamily="18" charset="0"/>
              </a:defRPr>
            </a:lvl2pPr>
            <a:lvl3pPr marL="1143000" indent="-228600" defTabSz="966788" eaLnBrk="0" hangingPunct="0">
              <a:spcBef>
                <a:spcPct val="30000"/>
              </a:spcBef>
              <a:defRPr kumimoji="1" sz="1200">
                <a:solidFill>
                  <a:schemeClr val="tx1"/>
                </a:solidFill>
                <a:latin typeface="Times New Roman" panose="02020603050405020304" pitchFamily="18" charset="0"/>
              </a:defRPr>
            </a:lvl3pPr>
            <a:lvl4pPr marL="1600200" indent="-228600" defTabSz="966788" eaLnBrk="0" hangingPunct="0">
              <a:spcBef>
                <a:spcPct val="30000"/>
              </a:spcBef>
              <a:defRPr kumimoji="1" sz="1200">
                <a:solidFill>
                  <a:schemeClr val="tx1"/>
                </a:solidFill>
                <a:latin typeface="Times New Roman" panose="02020603050405020304" pitchFamily="18" charset="0"/>
              </a:defRPr>
            </a:lvl4pPr>
            <a:lvl5pPr marL="2057400" indent="-228600" defTabSz="966788" eaLnBrk="0" hangingPunct="0">
              <a:spcBef>
                <a:spcPct val="30000"/>
              </a:spcBef>
              <a:defRPr kumimoji="1"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eaLnBrk="1" hangingPunct="1">
              <a:spcBef>
                <a:spcPct val="0"/>
              </a:spcBef>
            </a:pPr>
            <a:fld id="{D76E8F05-E71F-4EE7-AAFF-7415FA6638A0}" type="slidenum">
              <a:rPr kumimoji="0" lang="en-US" altLang="en-US" sz="1300"/>
              <a:pPr eaLnBrk="1" hangingPunct="1">
                <a:spcBef>
                  <a:spcPct val="0"/>
                </a:spcBef>
              </a:pPr>
              <a:t>36</a:t>
            </a:fld>
            <a:endParaRPr kumimoji="0" lang="en-US" altLang="en-US" sz="130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kumimoji="1" sz="1200">
                <a:solidFill>
                  <a:schemeClr val="tx1"/>
                </a:solidFill>
                <a:latin typeface="Times New Roman" panose="02020603050405020304" pitchFamily="18" charset="0"/>
              </a:defRPr>
            </a:lvl1pPr>
            <a:lvl2pPr marL="742950" indent="-285750" defTabSz="966788" eaLnBrk="0" hangingPunct="0">
              <a:spcBef>
                <a:spcPct val="30000"/>
              </a:spcBef>
              <a:defRPr kumimoji="1" sz="1200">
                <a:solidFill>
                  <a:schemeClr val="tx1"/>
                </a:solidFill>
                <a:latin typeface="Times New Roman" panose="02020603050405020304" pitchFamily="18" charset="0"/>
              </a:defRPr>
            </a:lvl2pPr>
            <a:lvl3pPr marL="1143000" indent="-228600" defTabSz="966788" eaLnBrk="0" hangingPunct="0">
              <a:spcBef>
                <a:spcPct val="30000"/>
              </a:spcBef>
              <a:defRPr kumimoji="1" sz="1200">
                <a:solidFill>
                  <a:schemeClr val="tx1"/>
                </a:solidFill>
                <a:latin typeface="Times New Roman" panose="02020603050405020304" pitchFamily="18" charset="0"/>
              </a:defRPr>
            </a:lvl3pPr>
            <a:lvl4pPr marL="1600200" indent="-228600" defTabSz="966788" eaLnBrk="0" hangingPunct="0">
              <a:spcBef>
                <a:spcPct val="30000"/>
              </a:spcBef>
              <a:defRPr kumimoji="1" sz="1200">
                <a:solidFill>
                  <a:schemeClr val="tx1"/>
                </a:solidFill>
                <a:latin typeface="Times New Roman" panose="02020603050405020304" pitchFamily="18" charset="0"/>
              </a:defRPr>
            </a:lvl4pPr>
            <a:lvl5pPr marL="2057400" indent="-228600" defTabSz="966788" eaLnBrk="0" hangingPunct="0">
              <a:spcBef>
                <a:spcPct val="30000"/>
              </a:spcBef>
              <a:defRPr kumimoji="1"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eaLnBrk="1" hangingPunct="1">
              <a:spcBef>
                <a:spcPct val="0"/>
              </a:spcBef>
            </a:pPr>
            <a:fld id="{CE21EA00-76D5-4BB2-844C-4060594E1BD7}" type="slidenum">
              <a:rPr kumimoji="0" lang="en-US" altLang="en-US" sz="1300"/>
              <a:pPr eaLnBrk="1" hangingPunct="1">
                <a:spcBef>
                  <a:spcPct val="0"/>
                </a:spcBef>
              </a:pPr>
              <a:t>38</a:t>
            </a:fld>
            <a:endParaRPr kumimoji="0" lang="en-US" altLang="en-US" sz="1300"/>
          </a:p>
        </p:txBody>
      </p:sp>
      <p:sp>
        <p:nvSpPr>
          <p:cNvPr id="72707" name="Rectangle 2"/>
          <p:cNvSpPr>
            <a:spLocks noGrp="1" noRot="1" noChangeAspect="1" noChangeArrowheads="1" noTextEdit="1"/>
          </p:cNvSpPr>
          <p:nvPr>
            <p:ph type="sldImg"/>
          </p:nvPr>
        </p:nvSpPr>
        <p:spPr>
          <a:xfrm>
            <a:off x="461963" y="720725"/>
            <a:ext cx="6397625" cy="3598863"/>
          </a:xfrm>
          <a:ln/>
        </p:spPr>
      </p:sp>
      <p:sp>
        <p:nvSpPr>
          <p:cNvPr id="72708" name="Rectangle 3"/>
          <p:cNvSpPr>
            <a:spLocks noGrp="1" noChangeArrowheads="1"/>
          </p:cNvSpPr>
          <p:nvPr>
            <p:ph type="body" idx="1"/>
          </p:nvPr>
        </p:nvSpPr>
        <p:spPr>
          <a:xfrm>
            <a:off x="974725" y="4559300"/>
            <a:ext cx="5365750" cy="43211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Relation of static exclusion with separation of duty</a:t>
            </a:r>
          </a:p>
          <a:p>
            <a:pPr eaLnBrk="1" hangingPunct="1"/>
            <a:endParaRPr lang="en-US" altLang="en-US"/>
          </a:p>
          <a:p>
            <a:pPr eaLnBrk="1" hangingPunct="1"/>
            <a:r>
              <a:rPr lang="en-US" altLang="en-US"/>
              <a:t>Example of Dynamic Exclusion: Think of grocery shopping.  Two roles: customer and cashier.  Cashier can also buy stuff.</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kumimoji="1" sz="1200">
                <a:solidFill>
                  <a:schemeClr val="tx1"/>
                </a:solidFill>
                <a:latin typeface="Times New Roman" panose="02020603050405020304" pitchFamily="18" charset="0"/>
              </a:defRPr>
            </a:lvl1pPr>
            <a:lvl2pPr marL="742950" indent="-285750" defTabSz="966788" eaLnBrk="0" hangingPunct="0">
              <a:spcBef>
                <a:spcPct val="30000"/>
              </a:spcBef>
              <a:defRPr kumimoji="1" sz="1200">
                <a:solidFill>
                  <a:schemeClr val="tx1"/>
                </a:solidFill>
                <a:latin typeface="Times New Roman" panose="02020603050405020304" pitchFamily="18" charset="0"/>
              </a:defRPr>
            </a:lvl2pPr>
            <a:lvl3pPr marL="1143000" indent="-228600" defTabSz="966788" eaLnBrk="0" hangingPunct="0">
              <a:spcBef>
                <a:spcPct val="30000"/>
              </a:spcBef>
              <a:defRPr kumimoji="1" sz="1200">
                <a:solidFill>
                  <a:schemeClr val="tx1"/>
                </a:solidFill>
                <a:latin typeface="Times New Roman" panose="02020603050405020304" pitchFamily="18" charset="0"/>
              </a:defRPr>
            </a:lvl3pPr>
            <a:lvl4pPr marL="1600200" indent="-228600" defTabSz="966788" eaLnBrk="0" hangingPunct="0">
              <a:spcBef>
                <a:spcPct val="30000"/>
              </a:spcBef>
              <a:defRPr kumimoji="1" sz="1200">
                <a:solidFill>
                  <a:schemeClr val="tx1"/>
                </a:solidFill>
                <a:latin typeface="Times New Roman" panose="02020603050405020304" pitchFamily="18" charset="0"/>
              </a:defRPr>
            </a:lvl4pPr>
            <a:lvl5pPr marL="2057400" indent="-228600" defTabSz="966788" eaLnBrk="0" hangingPunct="0">
              <a:spcBef>
                <a:spcPct val="30000"/>
              </a:spcBef>
              <a:defRPr kumimoji="1"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eaLnBrk="1" hangingPunct="1">
              <a:spcBef>
                <a:spcPct val="0"/>
              </a:spcBef>
            </a:pPr>
            <a:fld id="{2006C1FE-EDFC-4936-A242-55FB0E931E5F}" type="slidenum">
              <a:rPr kumimoji="0" lang="en-US" altLang="en-US" sz="1300"/>
              <a:pPr eaLnBrk="1" hangingPunct="1">
                <a:spcBef>
                  <a:spcPct val="0"/>
                </a:spcBef>
              </a:pPr>
              <a:t>40</a:t>
            </a:fld>
            <a:endParaRPr kumimoji="0" lang="en-US" altLang="en-US" sz="1300"/>
          </a:p>
        </p:txBody>
      </p:sp>
      <p:sp>
        <p:nvSpPr>
          <p:cNvPr id="73731" name="Rectangle 2"/>
          <p:cNvSpPr>
            <a:spLocks noGrp="1" noRot="1" noChangeAspect="1" noChangeArrowheads="1" noTextEdit="1"/>
          </p:cNvSpPr>
          <p:nvPr>
            <p:ph type="sldImg"/>
          </p:nvPr>
        </p:nvSpPr>
        <p:spPr>
          <a:xfrm>
            <a:off x="461963" y="720725"/>
            <a:ext cx="6397625" cy="3598863"/>
          </a:xfrm>
          <a:ln/>
        </p:spPr>
      </p:sp>
      <p:sp>
        <p:nvSpPr>
          <p:cNvPr id="73732" name="Rectangle 3"/>
          <p:cNvSpPr>
            <a:spLocks noGrp="1" noChangeArrowheads="1"/>
          </p:cNvSpPr>
          <p:nvPr>
            <p:ph type="body" idx="1"/>
          </p:nvPr>
        </p:nvSpPr>
        <p:spPr>
          <a:xfrm>
            <a:off x="974725" y="4559300"/>
            <a:ext cx="5365750" cy="43211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For centralized admin, reduce the chance of mistake.</a:t>
            </a:r>
          </a:p>
          <a:p>
            <a:pPr eaLnBrk="1" hangingPunct="1"/>
            <a:endParaRPr lang="en-US" altLang="en-US"/>
          </a:p>
          <a:p>
            <a:pPr eaLnBrk="1" hangingPunct="1"/>
            <a:r>
              <a:rPr lang="en-US" altLang="en-US"/>
              <a:t>A constraint that no user can be assigned two roles can be implicitly enforced without specifying the constraint.</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kumimoji="1" sz="1200">
                <a:solidFill>
                  <a:schemeClr val="tx1"/>
                </a:solidFill>
                <a:latin typeface="Times New Roman" panose="02020603050405020304" pitchFamily="18" charset="0"/>
              </a:defRPr>
            </a:lvl1pPr>
            <a:lvl2pPr marL="742950" indent="-285750" defTabSz="966788" eaLnBrk="0" hangingPunct="0">
              <a:spcBef>
                <a:spcPct val="30000"/>
              </a:spcBef>
              <a:defRPr kumimoji="1" sz="1200">
                <a:solidFill>
                  <a:schemeClr val="tx1"/>
                </a:solidFill>
                <a:latin typeface="Times New Roman" panose="02020603050405020304" pitchFamily="18" charset="0"/>
              </a:defRPr>
            </a:lvl2pPr>
            <a:lvl3pPr marL="1143000" indent="-228600" defTabSz="966788" eaLnBrk="0" hangingPunct="0">
              <a:spcBef>
                <a:spcPct val="30000"/>
              </a:spcBef>
              <a:defRPr kumimoji="1" sz="1200">
                <a:solidFill>
                  <a:schemeClr val="tx1"/>
                </a:solidFill>
                <a:latin typeface="Times New Roman" panose="02020603050405020304" pitchFamily="18" charset="0"/>
              </a:defRPr>
            </a:lvl3pPr>
            <a:lvl4pPr marL="1600200" indent="-228600" defTabSz="966788" eaLnBrk="0" hangingPunct="0">
              <a:spcBef>
                <a:spcPct val="30000"/>
              </a:spcBef>
              <a:defRPr kumimoji="1" sz="1200">
                <a:solidFill>
                  <a:schemeClr val="tx1"/>
                </a:solidFill>
                <a:latin typeface="Times New Roman" panose="02020603050405020304" pitchFamily="18" charset="0"/>
              </a:defRPr>
            </a:lvl4pPr>
            <a:lvl5pPr marL="2057400" indent="-228600" defTabSz="966788" eaLnBrk="0" hangingPunct="0">
              <a:spcBef>
                <a:spcPct val="30000"/>
              </a:spcBef>
              <a:defRPr kumimoji="1"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eaLnBrk="1" hangingPunct="1">
              <a:spcBef>
                <a:spcPct val="0"/>
              </a:spcBef>
            </a:pPr>
            <a:fld id="{35C656D9-92EA-40B2-8956-671C059C6D0F}" type="slidenum">
              <a:rPr kumimoji="0" lang="en-US" altLang="en-US" sz="1300"/>
              <a:pPr eaLnBrk="1" hangingPunct="1">
                <a:spcBef>
                  <a:spcPct val="0"/>
                </a:spcBef>
              </a:pPr>
              <a:t>41</a:t>
            </a:fld>
            <a:endParaRPr kumimoji="0" lang="en-US" altLang="en-US" sz="1300"/>
          </a:p>
        </p:txBody>
      </p:sp>
      <p:sp>
        <p:nvSpPr>
          <p:cNvPr id="74755" name="Rectangle 2"/>
          <p:cNvSpPr>
            <a:spLocks noGrp="1" noRot="1" noChangeAspect="1" noChangeArrowheads="1" noTextEdit="1"/>
          </p:cNvSpPr>
          <p:nvPr>
            <p:ph type="sldImg"/>
          </p:nvPr>
        </p:nvSpPr>
        <p:spPr>
          <a:xfrm>
            <a:off x="469900" y="727075"/>
            <a:ext cx="6376988" cy="3587750"/>
          </a:xfrm>
          <a:ln w="12700" cap="flat">
            <a:solidFill>
              <a:schemeClr val="tx1"/>
            </a:solidFill>
          </a:ln>
        </p:spPr>
      </p:sp>
      <p:sp>
        <p:nvSpPr>
          <p:cNvPr id="74756" name="Rectangle 3"/>
          <p:cNvSpPr>
            <a:spLocks noChangeArrowheads="1"/>
          </p:cNvSpPr>
          <p:nvPr/>
        </p:nvSpPr>
        <p:spPr bwMode="auto">
          <a:xfrm>
            <a:off x="838200" y="5948363"/>
            <a:ext cx="5208588" cy="1343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a14:hiddenLine>
            </a:ext>
          </a:extLst>
        </p:spPr>
        <p:txBody>
          <a:bodyPr lIns="67044" tIns="27506" rIns="67044" bIns="27506">
            <a:spAutoFit/>
          </a:bodyPr>
          <a:lstStyle>
            <a:lvl1pPr marL="511175" indent="-511175" defTabSz="968375" eaLnBrk="0" hangingPunct="0">
              <a:spcBef>
                <a:spcPct val="30000"/>
              </a:spcBef>
              <a:defRPr kumimoji="1" sz="1200">
                <a:solidFill>
                  <a:schemeClr val="tx1"/>
                </a:solidFill>
                <a:latin typeface="Times New Roman" panose="02020603050405020304" pitchFamily="18" charset="0"/>
              </a:defRPr>
            </a:lvl1pPr>
            <a:lvl2pPr marL="742950" indent="-285750" defTabSz="968375" eaLnBrk="0" hangingPunct="0">
              <a:spcBef>
                <a:spcPct val="30000"/>
              </a:spcBef>
              <a:defRPr kumimoji="1" sz="1200">
                <a:solidFill>
                  <a:schemeClr val="tx1"/>
                </a:solidFill>
                <a:latin typeface="Times New Roman" panose="02020603050405020304" pitchFamily="18" charset="0"/>
              </a:defRPr>
            </a:lvl2pPr>
            <a:lvl3pPr marL="1143000" indent="-228600" defTabSz="968375" eaLnBrk="0" hangingPunct="0">
              <a:spcBef>
                <a:spcPct val="30000"/>
              </a:spcBef>
              <a:defRPr kumimoji="1" sz="1200">
                <a:solidFill>
                  <a:schemeClr val="tx1"/>
                </a:solidFill>
                <a:latin typeface="Times New Roman" panose="02020603050405020304" pitchFamily="18" charset="0"/>
              </a:defRPr>
            </a:lvl3pPr>
            <a:lvl4pPr marL="1600200" indent="-228600" defTabSz="968375" eaLnBrk="0" hangingPunct="0">
              <a:spcBef>
                <a:spcPct val="30000"/>
              </a:spcBef>
              <a:defRPr kumimoji="1" sz="1200">
                <a:solidFill>
                  <a:schemeClr val="tx1"/>
                </a:solidFill>
                <a:latin typeface="Times New Roman" panose="02020603050405020304" pitchFamily="18" charset="0"/>
              </a:defRPr>
            </a:lvl4pPr>
            <a:lvl5pPr marL="2057400" indent="-228600" defTabSz="968375" eaLnBrk="0" hangingPunct="0">
              <a:spcBef>
                <a:spcPct val="30000"/>
              </a:spcBef>
              <a:defRPr kumimoji="1" sz="1200">
                <a:solidFill>
                  <a:schemeClr val="tx1"/>
                </a:solidFill>
                <a:latin typeface="Times New Roman" panose="02020603050405020304" pitchFamily="18" charset="0"/>
              </a:defRPr>
            </a:lvl5pPr>
            <a:lvl6pPr marL="2514600" indent="-228600" defTabSz="968375"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68375"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68375"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68375"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lnSpc>
                <a:spcPct val="92000"/>
              </a:lnSpc>
              <a:spcBef>
                <a:spcPct val="46000"/>
              </a:spcBef>
              <a:buFontTx/>
              <a:buChar char="•"/>
            </a:pPr>
            <a:r>
              <a:rPr kumimoji="0" lang="en-US" altLang="en-US" sz="1300" b="1"/>
              <a:t>This is a somewhat busy slide</a:t>
            </a:r>
          </a:p>
          <a:p>
            <a:pPr>
              <a:lnSpc>
                <a:spcPct val="92000"/>
              </a:lnSpc>
              <a:spcBef>
                <a:spcPct val="46000"/>
              </a:spcBef>
              <a:buFontTx/>
              <a:buChar char="•"/>
            </a:pPr>
            <a:r>
              <a:rPr kumimoji="0" lang="en-US" altLang="en-US" sz="1300" b="1"/>
              <a:t>It shows a bird’s eye view of RBAC</a:t>
            </a:r>
          </a:p>
          <a:p>
            <a:pPr>
              <a:lnSpc>
                <a:spcPct val="92000"/>
              </a:lnSpc>
              <a:spcBef>
                <a:spcPct val="46000"/>
              </a:spcBef>
              <a:buFontTx/>
              <a:buChar char="•"/>
            </a:pPr>
            <a:r>
              <a:rPr kumimoji="0" lang="en-US" altLang="en-US" sz="1300" b="1"/>
              <a:t>There are many details that need to be debated and filled in</a:t>
            </a:r>
          </a:p>
          <a:p>
            <a:pPr>
              <a:lnSpc>
                <a:spcPct val="92000"/>
              </a:lnSpc>
              <a:spcBef>
                <a:spcPct val="46000"/>
              </a:spcBef>
              <a:buFontTx/>
              <a:buChar char="•"/>
            </a:pPr>
            <a:r>
              <a:rPr kumimoji="0" lang="en-US" altLang="en-US" sz="1300" b="1"/>
              <a:t>Some of these will be discussed in the subsequent panel</a:t>
            </a:r>
          </a:p>
          <a:p>
            <a:pPr>
              <a:lnSpc>
                <a:spcPct val="92000"/>
              </a:lnSpc>
              <a:spcBef>
                <a:spcPct val="46000"/>
              </a:spcBef>
              <a:buFontTx/>
              <a:buChar char="•"/>
            </a:pPr>
            <a:r>
              <a:rPr kumimoji="0" lang="en-US" altLang="en-US" sz="1300" b="1"/>
              <a:t>For our purpose the bird’s eye view will suffice</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460375" y="720725"/>
            <a:ext cx="6399213" cy="3600450"/>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4820" name="Slide Number Placeholder 3"/>
          <p:cNvSpPr>
            <a:spLocks noGrp="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eaLnBrk="0" hangingPunct="0">
              <a:spcBef>
                <a:spcPct val="30000"/>
              </a:spcBef>
              <a:defRPr kumimoji="1" sz="1200">
                <a:solidFill>
                  <a:schemeClr val="tx1"/>
                </a:solidFill>
                <a:latin typeface="Times New Roman" panose="02020603050405020304" pitchFamily="18" charset="0"/>
              </a:defRPr>
            </a:lvl1pPr>
            <a:lvl2pPr marL="742950" indent="-285750" defTabSz="989013" eaLnBrk="0" hangingPunct="0">
              <a:spcBef>
                <a:spcPct val="30000"/>
              </a:spcBef>
              <a:defRPr kumimoji="1" sz="1200">
                <a:solidFill>
                  <a:schemeClr val="tx1"/>
                </a:solidFill>
                <a:latin typeface="Times New Roman" panose="02020603050405020304" pitchFamily="18" charset="0"/>
              </a:defRPr>
            </a:lvl2pPr>
            <a:lvl3pPr marL="1143000" indent="-228600" defTabSz="989013" eaLnBrk="0" hangingPunct="0">
              <a:spcBef>
                <a:spcPct val="30000"/>
              </a:spcBef>
              <a:defRPr kumimoji="1" sz="1200">
                <a:solidFill>
                  <a:schemeClr val="tx1"/>
                </a:solidFill>
                <a:latin typeface="Times New Roman" panose="02020603050405020304" pitchFamily="18" charset="0"/>
              </a:defRPr>
            </a:lvl3pPr>
            <a:lvl4pPr marL="1600200" indent="-228600" defTabSz="989013" eaLnBrk="0" hangingPunct="0">
              <a:spcBef>
                <a:spcPct val="30000"/>
              </a:spcBef>
              <a:defRPr kumimoji="1" sz="1200">
                <a:solidFill>
                  <a:schemeClr val="tx1"/>
                </a:solidFill>
                <a:latin typeface="Times New Roman" panose="02020603050405020304" pitchFamily="18" charset="0"/>
              </a:defRPr>
            </a:lvl4pPr>
            <a:lvl5pPr marL="2057400" indent="-228600" defTabSz="989013" eaLnBrk="0" hangingPunct="0">
              <a:spcBef>
                <a:spcPct val="30000"/>
              </a:spcBef>
              <a:defRPr kumimoji="1" sz="1200">
                <a:solidFill>
                  <a:schemeClr val="tx1"/>
                </a:solidFill>
                <a:latin typeface="Times New Roman" panose="02020603050405020304" pitchFamily="18" charset="0"/>
              </a:defRPr>
            </a:lvl5pPr>
            <a:lvl6pPr marL="25146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eaLnBrk="1" hangingPunct="1">
              <a:spcBef>
                <a:spcPct val="0"/>
              </a:spcBef>
            </a:pPr>
            <a:fld id="{6DF31A1F-2F2E-4CAB-9911-835D63472805}" type="slidenum">
              <a:rPr kumimoji="0" lang="en-US" altLang="en-US" sz="1300"/>
              <a:pPr eaLnBrk="1" hangingPunct="1">
                <a:spcBef>
                  <a:spcPct val="0"/>
                </a:spcBef>
              </a:pPr>
              <a:t>4</a:t>
            </a:fld>
            <a:endParaRPr kumimoji="0" lang="en-US" altLang="en-US" sz="1300"/>
          </a:p>
        </p:txBody>
      </p:sp>
    </p:spTree>
    <p:extLst>
      <p:ext uri="{BB962C8B-B14F-4D97-AF65-F5344CB8AC3E}">
        <p14:creationId xmlns:p14="http://schemas.microsoft.com/office/powerpoint/2010/main" val="3290395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460375" y="720725"/>
            <a:ext cx="6399213" cy="3600450"/>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5844" name="Slide Number Placeholder 3"/>
          <p:cNvSpPr>
            <a:spLocks noGrp="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eaLnBrk="0" hangingPunct="0">
              <a:spcBef>
                <a:spcPct val="30000"/>
              </a:spcBef>
              <a:defRPr kumimoji="1" sz="1200">
                <a:solidFill>
                  <a:schemeClr val="tx1"/>
                </a:solidFill>
                <a:latin typeface="Times New Roman" panose="02020603050405020304" pitchFamily="18" charset="0"/>
              </a:defRPr>
            </a:lvl1pPr>
            <a:lvl2pPr marL="742950" indent="-285750" defTabSz="989013" eaLnBrk="0" hangingPunct="0">
              <a:spcBef>
                <a:spcPct val="30000"/>
              </a:spcBef>
              <a:defRPr kumimoji="1" sz="1200">
                <a:solidFill>
                  <a:schemeClr val="tx1"/>
                </a:solidFill>
                <a:latin typeface="Times New Roman" panose="02020603050405020304" pitchFamily="18" charset="0"/>
              </a:defRPr>
            </a:lvl2pPr>
            <a:lvl3pPr marL="1143000" indent="-228600" defTabSz="989013" eaLnBrk="0" hangingPunct="0">
              <a:spcBef>
                <a:spcPct val="30000"/>
              </a:spcBef>
              <a:defRPr kumimoji="1" sz="1200">
                <a:solidFill>
                  <a:schemeClr val="tx1"/>
                </a:solidFill>
                <a:latin typeface="Times New Roman" panose="02020603050405020304" pitchFamily="18" charset="0"/>
              </a:defRPr>
            </a:lvl3pPr>
            <a:lvl4pPr marL="1600200" indent="-228600" defTabSz="989013" eaLnBrk="0" hangingPunct="0">
              <a:spcBef>
                <a:spcPct val="30000"/>
              </a:spcBef>
              <a:defRPr kumimoji="1" sz="1200">
                <a:solidFill>
                  <a:schemeClr val="tx1"/>
                </a:solidFill>
                <a:latin typeface="Times New Roman" panose="02020603050405020304" pitchFamily="18" charset="0"/>
              </a:defRPr>
            </a:lvl4pPr>
            <a:lvl5pPr marL="2057400" indent="-228600" defTabSz="989013" eaLnBrk="0" hangingPunct="0">
              <a:spcBef>
                <a:spcPct val="30000"/>
              </a:spcBef>
              <a:defRPr kumimoji="1" sz="1200">
                <a:solidFill>
                  <a:schemeClr val="tx1"/>
                </a:solidFill>
                <a:latin typeface="Times New Roman" panose="02020603050405020304" pitchFamily="18" charset="0"/>
              </a:defRPr>
            </a:lvl5pPr>
            <a:lvl6pPr marL="25146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eaLnBrk="1" hangingPunct="1">
              <a:spcBef>
                <a:spcPct val="0"/>
              </a:spcBef>
            </a:pPr>
            <a:fld id="{DFB3B64C-AE59-4054-92A0-3FA552FFA560}" type="slidenum">
              <a:rPr kumimoji="0" lang="en-US" altLang="en-US" sz="1300"/>
              <a:pPr eaLnBrk="1" hangingPunct="1">
                <a:spcBef>
                  <a:spcPct val="0"/>
                </a:spcBef>
              </a:pPr>
              <a:t>5</a:t>
            </a:fld>
            <a:endParaRPr kumimoji="0" lang="en-US" altLang="en-US" sz="1300"/>
          </a:p>
        </p:txBody>
      </p:sp>
    </p:spTree>
    <p:extLst>
      <p:ext uri="{BB962C8B-B14F-4D97-AF65-F5344CB8AC3E}">
        <p14:creationId xmlns:p14="http://schemas.microsoft.com/office/powerpoint/2010/main" val="12720906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460375" y="720725"/>
            <a:ext cx="6399213" cy="3600450"/>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4820" name="Slide Number Placeholder 3"/>
          <p:cNvSpPr>
            <a:spLocks noGrp="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eaLnBrk="0" hangingPunct="0">
              <a:spcBef>
                <a:spcPct val="30000"/>
              </a:spcBef>
              <a:defRPr kumimoji="1" sz="1200">
                <a:solidFill>
                  <a:schemeClr val="tx1"/>
                </a:solidFill>
                <a:latin typeface="Times New Roman" panose="02020603050405020304" pitchFamily="18" charset="0"/>
              </a:defRPr>
            </a:lvl1pPr>
            <a:lvl2pPr marL="742950" indent="-285750" defTabSz="989013" eaLnBrk="0" hangingPunct="0">
              <a:spcBef>
                <a:spcPct val="30000"/>
              </a:spcBef>
              <a:defRPr kumimoji="1" sz="1200">
                <a:solidFill>
                  <a:schemeClr val="tx1"/>
                </a:solidFill>
                <a:latin typeface="Times New Roman" panose="02020603050405020304" pitchFamily="18" charset="0"/>
              </a:defRPr>
            </a:lvl2pPr>
            <a:lvl3pPr marL="1143000" indent="-228600" defTabSz="989013" eaLnBrk="0" hangingPunct="0">
              <a:spcBef>
                <a:spcPct val="30000"/>
              </a:spcBef>
              <a:defRPr kumimoji="1" sz="1200">
                <a:solidFill>
                  <a:schemeClr val="tx1"/>
                </a:solidFill>
                <a:latin typeface="Times New Roman" panose="02020603050405020304" pitchFamily="18" charset="0"/>
              </a:defRPr>
            </a:lvl3pPr>
            <a:lvl4pPr marL="1600200" indent="-228600" defTabSz="989013" eaLnBrk="0" hangingPunct="0">
              <a:spcBef>
                <a:spcPct val="30000"/>
              </a:spcBef>
              <a:defRPr kumimoji="1" sz="1200">
                <a:solidFill>
                  <a:schemeClr val="tx1"/>
                </a:solidFill>
                <a:latin typeface="Times New Roman" panose="02020603050405020304" pitchFamily="18" charset="0"/>
              </a:defRPr>
            </a:lvl4pPr>
            <a:lvl5pPr marL="2057400" indent="-228600" defTabSz="989013" eaLnBrk="0" hangingPunct="0">
              <a:spcBef>
                <a:spcPct val="30000"/>
              </a:spcBef>
              <a:defRPr kumimoji="1" sz="1200">
                <a:solidFill>
                  <a:schemeClr val="tx1"/>
                </a:solidFill>
                <a:latin typeface="Times New Roman" panose="02020603050405020304" pitchFamily="18" charset="0"/>
              </a:defRPr>
            </a:lvl5pPr>
            <a:lvl6pPr marL="25146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eaLnBrk="1" hangingPunct="1">
              <a:spcBef>
                <a:spcPct val="0"/>
              </a:spcBef>
            </a:pPr>
            <a:fld id="{6DF31A1F-2F2E-4CAB-9911-835D63472805}" type="slidenum">
              <a:rPr kumimoji="0" lang="en-US" altLang="en-US" sz="1300"/>
              <a:pPr eaLnBrk="1" hangingPunct="1">
                <a:spcBef>
                  <a:spcPct val="0"/>
                </a:spcBef>
              </a:pPr>
              <a:t>15</a:t>
            </a:fld>
            <a:endParaRPr kumimoji="0" lang="en-US" altLang="en-US" sz="1300"/>
          </a:p>
        </p:txBody>
      </p:sp>
    </p:spTree>
    <p:extLst>
      <p:ext uri="{BB962C8B-B14F-4D97-AF65-F5344CB8AC3E}">
        <p14:creationId xmlns:p14="http://schemas.microsoft.com/office/powerpoint/2010/main" val="38538544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460375" y="720725"/>
            <a:ext cx="6399213" cy="3600450"/>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6868" name="Slide Number Placeholder 3"/>
          <p:cNvSpPr>
            <a:spLocks noGrp="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eaLnBrk="0" hangingPunct="0">
              <a:spcBef>
                <a:spcPct val="30000"/>
              </a:spcBef>
              <a:defRPr kumimoji="1" sz="1200">
                <a:solidFill>
                  <a:schemeClr val="tx1"/>
                </a:solidFill>
                <a:latin typeface="Times New Roman" panose="02020603050405020304" pitchFamily="18" charset="0"/>
              </a:defRPr>
            </a:lvl1pPr>
            <a:lvl2pPr marL="742950" indent="-285750" defTabSz="989013" eaLnBrk="0" hangingPunct="0">
              <a:spcBef>
                <a:spcPct val="30000"/>
              </a:spcBef>
              <a:defRPr kumimoji="1" sz="1200">
                <a:solidFill>
                  <a:schemeClr val="tx1"/>
                </a:solidFill>
                <a:latin typeface="Times New Roman" panose="02020603050405020304" pitchFamily="18" charset="0"/>
              </a:defRPr>
            </a:lvl2pPr>
            <a:lvl3pPr marL="1143000" indent="-228600" defTabSz="989013" eaLnBrk="0" hangingPunct="0">
              <a:spcBef>
                <a:spcPct val="30000"/>
              </a:spcBef>
              <a:defRPr kumimoji="1" sz="1200">
                <a:solidFill>
                  <a:schemeClr val="tx1"/>
                </a:solidFill>
                <a:latin typeface="Times New Roman" panose="02020603050405020304" pitchFamily="18" charset="0"/>
              </a:defRPr>
            </a:lvl3pPr>
            <a:lvl4pPr marL="1600200" indent="-228600" defTabSz="989013" eaLnBrk="0" hangingPunct="0">
              <a:spcBef>
                <a:spcPct val="30000"/>
              </a:spcBef>
              <a:defRPr kumimoji="1" sz="1200">
                <a:solidFill>
                  <a:schemeClr val="tx1"/>
                </a:solidFill>
                <a:latin typeface="Times New Roman" panose="02020603050405020304" pitchFamily="18" charset="0"/>
              </a:defRPr>
            </a:lvl4pPr>
            <a:lvl5pPr marL="2057400" indent="-228600" defTabSz="989013" eaLnBrk="0" hangingPunct="0">
              <a:spcBef>
                <a:spcPct val="30000"/>
              </a:spcBef>
              <a:defRPr kumimoji="1" sz="1200">
                <a:solidFill>
                  <a:schemeClr val="tx1"/>
                </a:solidFill>
                <a:latin typeface="Times New Roman" panose="02020603050405020304" pitchFamily="18" charset="0"/>
              </a:defRPr>
            </a:lvl5pPr>
            <a:lvl6pPr marL="25146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eaLnBrk="1" hangingPunct="1">
              <a:spcBef>
                <a:spcPct val="0"/>
              </a:spcBef>
            </a:pPr>
            <a:fld id="{DFFE6D0E-E45A-4CAD-88BE-8694AD8E95A0}" type="slidenum">
              <a:rPr kumimoji="0" lang="en-US" altLang="en-US" sz="1300"/>
              <a:pPr eaLnBrk="1" hangingPunct="1">
                <a:spcBef>
                  <a:spcPct val="0"/>
                </a:spcBef>
              </a:pPr>
              <a:t>19</a:t>
            </a:fld>
            <a:endParaRPr kumimoji="0" lang="en-US" altLang="en-US" sz="1300"/>
          </a:p>
        </p:txBody>
      </p:sp>
    </p:spTree>
    <p:extLst>
      <p:ext uri="{BB962C8B-B14F-4D97-AF65-F5344CB8AC3E}">
        <p14:creationId xmlns:p14="http://schemas.microsoft.com/office/powerpoint/2010/main" val="38373574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xfrm>
            <a:off x="460375" y="720725"/>
            <a:ext cx="6399213" cy="3600450"/>
          </a:xfrm>
          <a:ln/>
        </p:spPr>
      </p:sp>
      <p:sp>
        <p:nvSpPr>
          <p:cNvPr id="378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7892" name="Slide Number Placeholder 3"/>
          <p:cNvSpPr>
            <a:spLocks noGrp="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eaLnBrk="0" hangingPunct="0">
              <a:spcBef>
                <a:spcPct val="30000"/>
              </a:spcBef>
              <a:defRPr kumimoji="1" sz="1200">
                <a:solidFill>
                  <a:schemeClr val="tx1"/>
                </a:solidFill>
                <a:latin typeface="Times New Roman" panose="02020603050405020304" pitchFamily="18" charset="0"/>
              </a:defRPr>
            </a:lvl1pPr>
            <a:lvl2pPr marL="742950" indent="-285750" defTabSz="989013" eaLnBrk="0" hangingPunct="0">
              <a:spcBef>
                <a:spcPct val="30000"/>
              </a:spcBef>
              <a:defRPr kumimoji="1" sz="1200">
                <a:solidFill>
                  <a:schemeClr val="tx1"/>
                </a:solidFill>
                <a:latin typeface="Times New Roman" panose="02020603050405020304" pitchFamily="18" charset="0"/>
              </a:defRPr>
            </a:lvl2pPr>
            <a:lvl3pPr marL="1143000" indent="-228600" defTabSz="989013" eaLnBrk="0" hangingPunct="0">
              <a:spcBef>
                <a:spcPct val="30000"/>
              </a:spcBef>
              <a:defRPr kumimoji="1" sz="1200">
                <a:solidFill>
                  <a:schemeClr val="tx1"/>
                </a:solidFill>
                <a:latin typeface="Times New Roman" panose="02020603050405020304" pitchFamily="18" charset="0"/>
              </a:defRPr>
            </a:lvl3pPr>
            <a:lvl4pPr marL="1600200" indent="-228600" defTabSz="989013" eaLnBrk="0" hangingPunct="0">
              <a:spcBef>
                <a:spcPct val="30000"/>
              </a:spcBef>
              <a:defRPr kumimoji="1" sz="1200">
                <a:solidFill>
                  <a:schemeClr val="tx1"/>
                </a:solidFill>
                <a:latin typeface="Times New Roman" panose="02020603050405020304" pitchFamily="18" charset="0"/>
              </a:defRPr>
            </a:lvl4pPr>
            <a:lvl5pPr marL="2057400" indent="-228600" defTabSz="989013" eaLnBrk="0" hangingPunct="0">
              <a:spcBef>
                <a:spcPct val="30000"/>
              </a:spcBef>
              <a:defRPr kumimoji="1" sz="1200">
                <a:solidFill>
                  <a:schemeClr val="tx1"/>
                </a:solidFill>
                <a:latin typeface="Times New Roman" panose="02020603050405020304" pitchFamily="18" charset="0"/>
              </a:defRPr>
            </a:lvl5pPr>
            <a:lvl6pPr marL="25146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eaLnBrk="1" hangingPunct="1">
              <a:spcBef>
                <a:spcPct val="0"/>
              </a:spcBef>
            </a:pPr>
            <a:fld id="{6AA59E0F-6635-4CCB-A4C0-D4598E792A01}" type="slidenum">
              <a:rPr kumimoji="0" lang="en-US" altLang="en-US" sz="1300"/>
              <a:pPr eaLnBrk="1" hangingPunct="1">
                <a:spcBef>
                  <a:spcPct val="0"/>
                </a:spcBef>
              </a:pPr>
              <a:t>20</a:t>
            </a:fld>
            <a:endParaRPr kumimoji="0" lang="en-US" altLang="en-US" sz="1300"/>
          </a:p>
        </p:txBody>
      </p:sp>
    </p:spTree>
    <p:extLst>
      <p:ext uri="{BB962C8B-B14F-4D97-AF65-F5344CB8AC3E}">
        <p14:creationId xmlns:p14="http://schemas.microsoft.com/office/powerpoint/2010/main" val="28203605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kumimoji="1" sz="1200">
                <a:solidFill>
                  <a:schemeClr val="tx1"/>
                </a:solidFill>
                <a:latin typeface="Times New Roman" panose="02020603050405020304" pitchFamily="18" charset="0"/>
              </a:defRPr>
            </a:lvl1pPr>
            <a:lvl2pPr marL="742950" indent="-285750" defTabSz="966788" eaLnBrk="0" hangingPunct="0">
              <a:spcBef>
                <a:spcPct val="30000"/>
              </a:spcBef>
              <a:defRPr kumimoji="1" sz="1200">
                <a:solidFill>
                  <a:schemeClr val="tx1"/>
                </a:solidFill>
                <a:latin typeface="Times New Roman" panose="02020603050405020304" pitchFamily="18" charset="0"/>
              </a:defRPr>
            </a:lvl2pPr>
            <a:lvl3pPr marL="1143000" indent="-228600" defTabSz="966788" eaLnBrk="0" hangingPunct="0">
              <a:spcBef>
                <a:spcPct val="30000"/>
              </a:spcBef>
              <a:defRPr kumimoji="1" sz="1200">
                <a:solidFill>
                  <a:schemeClr val="tx1"/>
                </a:solidFill>
                <a:latin typeface="Times New Roman" panose="02020603050405020304" pitchFamily="18" charset="0"/>
              </a:defRPr>
            </a:lvl3pPr>
            <a:lvl4pPr marL="1600200" indent="-228600" defTabSz="966788" eaLnBrk="0" hangingPunct="0">
              <a:spcBef>
                <a:spcPct val="30000"/>
              </a:spcBef>
              <a:defRPr kumimoji="1" sz="1200">
                <a:solidFill>
                  <a:schemeClr val="tx1"/>
                </a:solidFill>
                <a:latin typeface="Times New Roman" panose="02020603050405020304" pitchFamily="18" charset="0"/>
              </a:defRPr>
            </a:lvl4pPr>
            <a:lvl5pPr marL="2057400" indent="-228600" defTabSz="966788" eaLnBrk="0" hangingPunct="0">
              <a:spcBef>
                <a:spcPct val="30000"/>
              </a:spcBef>
              <a:defRPr kumimoji="1"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eaLnBrk="1" hangingPunct="1">
              <a:spcBef>
                <a:spcPct val="0"/>
              </a:spcBef>
            </a:pPr>
            <a:fld id="{6174A7A8-5E39-4C8D-B3CD-EB5702266A45}" type="slidenum">
              <a:rPr kumimoji="0" lang="en-US" altLang="en-US" sz="1300"/>
              <a:pPr eaLnBrk="1" hangingPunct="1">
                <a:spcBef>
                  <a:spcPct val="0"/>
                </a:spcBef>
              </a:pPr>
              <a:t>25</a:t>
            </a:fld>
            <a:endParaRPr kumimoji="0" lang="en-US" altLang="en-US" sz="1300"/>
          </a:p>
        </p:txBody>
      </p:sp>
      <p:sp>
        <p:nvSpPr>
          <p:cNvPr id="62467" name="Rectangle 2"/>
          <p:cNvSpPr>
            <a:spLocks noGrp="1" noRot="1" noChangeAspect="1" noChangeArrowheads="1" noTextEdit="1"/>
          </p:cNvSpPr>
          <p:nvPr>
            <p:ph type="sldImg"/>
          </p:nvPr>
        </p:nvSpPr>
        <p:spPr>
          <a:xfrm>
            <a:off x="461963" y="720725"/>
            <a:ext cx="6397625" cy="3598863"/>
          </a:xfrm>
          <a:ln/>
        </p:spPr>
      </p:sp>
      <p:sp>
        <p:nvSpPr>
          <p:cNvPr id="62468" name="Rectangle 3"/>
          <p:cNvSpPr>
            <a:spLocks noGrp="1" noChangeArrowheads="1"/>
          </p:cNvSpPr>
          <p:nvPr>
            <p:ph type="body" idx="1"/>
          </p:nvPr>
        </p:nvSpPr>
        <p:spPr>
          <a:xfrm>
            <a:off x="974725" y="4559300"/>
            <a:ext cx="5365750" cy="43211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Butler Lampson is often quoted, but he attributed it to David Wheeler in his Turing Award lecture.  David Wheeler is the first PhD in Computer Science in 1951.</a:t>
            </a:r>
          </a:p>
          <a:p>
            <a:pPr eaLnBrk="1" hangingPunct="1"/>
            <a:endParaRPr lang="en-US" altLang="en-US"/>
          </a:p>
          <a:p>
            <a:pPr eaLnBrk="1" hangingPunct="1"/>
            <a:r>
              <a:rPr lang="en-US" altLang="en-US"/>
              <a:t>What is the problem RBAC intends to solve?</a:t>
            </a:r>
          </a:p>
          <a:p>
            <a:pPr eaLnBrk="1" hangingPunct="1"/>
            <a:r>
              <a:rPr lang="en-US" altLang="en-US"/>
              <a:t>A user’s permissions are determined by the user’s roles</a:t>
            </a:r>
          </a:p>
          <a:p>
            <a:pPr lvl="1" eaLnBrk="1" hangingPunct="1"/>
            <a:r>
              <a:rPr lang="en-US" altLang="en-US"/>
              <a:t>rather than identity or clearance</a:t>
            </a:r>
          </a:p>
          <a:p>
            <a:pPr lvl="1" eaLnBrk="1" hangingPunct="1"/>
            <a:r>
              <a:rPr lang="en-US" altLang="en-US"/>
              <a:t>roles can encode arbitrary attributes</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kumimoji="1" sz="1200">
                <a:solidFill>
                  <a:schemeClr val="tx1"/>
                </a:solidFill>
                <a:latin typeface="Times New Roman" panose="02020603050405020304" pitchFamily="18" charset="0"/>
              </a:defRPr>
            </a:lvl1pPr>
            <a:lvl2pPr marL="742950" indent="-285750" defTabSz="966788" eaLnBrk="0" hangingPunct="0">
              <a:spcBef>
                <a:spcPct val="30000"/>
              </a:spcBef>
              <a:defRPr kumimoji="1" sz="1200">
                <a:solidFill>
                  <a:schemeClr val="tx1"/>
                </a:solidFill>
                <a:latin typeface="Times New Roman" panose="02020603050405020304" pitchFamily="18" charset="0"/>
              </a:defRPr>
            </a:lvl2pPr>
            <a:lvl3pPr marL="1143000" indent="-228600" defTabSz="966788" eaLnBrk="0" hangingPunct="0">
              <a:spcBef>
                <a:spcPct val="30000"/>
              </a:spcBef>
              <a:defRPr kumimoji="1" sz="1200">
                <a:solidFill>
                  <a:schemeClr val="tx1"/>
                </a:solidFill>
                <a:latin typeface="Times New Roman" panose="02020603050405020304" pitchFamily="18" charset="0"/>
              </a:defRPr>
            </a:lvl3pPr>
            <a:lvl4pPr marL="1600200" indent="-228600" defTabSz="966788" eaLnBrk="0" hangingPunct="0">
              <a:spcBef>
                <a:spcPct val="30000"/>
              </a:spcBef>
              <a:defRPr kumimoji="1" sz="1200">
                <a:solidFill>
                  <a:schemeClr val="tx1"/>
                </a:solidFill>
                <a:latin typeface="Times New Roman" panose="02020603050405020304" pitchFamily="18" charset="0"/>
              </a:defRPr>
            </a:lvl4pPr>
            <a:lvl5pPr marL="2057400" indent="-228600" defTabSz="966788" eaLnBrk="0" hangingPunct="0">
              <a:spcBef>
                <a:spcPct val="30000"/>
              </a:spcBef>
              <a:defRPr kumimoji="1"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eaLnBrk="1" hangingPunct="1">
              <a:spcBef>
                <a:spcPct val="0"/>
              </a:spcBef>
            </a:pPr>
            <a:fld id="{3B1EF8A6-C3E2-4E49-9A4B-BB62ADB486B3}" type="slidenum">
              <a:rPr kumimoji="0" lang="en-US" altLang="en-US" sz="1300"/>
              <a:pPr eaLnBrk="1" hangingPunct="1">
                <a:spcBef>
                  <a:spcPct val="0"/>
                </a:spcBef>
              </a:pPr>
              <a:t>26</a:t>
            </a:fld>
            <a:endParaRPr kumimoji="0" lang="en-US" altLang="en-US" sz="1300"/>
          </a:p>
        </p:txBody>
      </p:sp>
      <p:sp>
        <p:nvSpPr>
          <p:cNvPr id="63491" name="Rectangle 2"/>
          <p:cNvSpPr>
            <a:spLocks noGrp="1" noRot="1" noChangeAspect="1" noChangeArrowheads="1" noTextEdit="1"/>
          </p:cNvSpPr>
          <p:nvPr>
            <p:ph type="sldImg"/>
          </p:nvPr>
        </p:nvSpPr>
        <p:spPr>
          <a:xfrm>
            <a:off x="461963" y="720725"/>
            <a:ext cx="6397625" cy="3598863"/>
          </a:xfrm>
          <a:ln/>
        </p:spPr>
      </p:sp>
      <p:sp>
        <p:nvSpPr>
          <p:cNvPr id="63492" name="Rectangle 3"/>
          <p:cNvSpPr>
            <a:spLocks noGrp="1" noChangeArrowheads="1"/>
          </p:cNvSpPr>
          <p:nvPr>
            <p:ph type="body" idx="1"/>
          </p:nvPr>
        </p:nvSpPr>
        <p:spPr>
          <a:xfrm>
            <a:off x="974725" y="4559300"/>
            <a:ext cx="5365750" cy="43211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Can solve the problem of assigning permissions to users in a more principled way.  See what job functionalities a user needs to perform, and then what permissions are needed for the functionalities.</a:t>
            </a:r>
          </a:p>
          <a:p>
            <a:pPr eaLnBrk="1" hangingPunct="1"/>
            <a:r>
              <a:rPr lang="en-US" altLang="en-US"/>
              <a:t>A role brings together</a:t>
            </a:r>
          </a:p>
          <a:p>
            <a:pPr lvl="1" eaLnBrk="1" hangingPunct="1"/>
            <a:r>
              <a:rPr lang="en-US" altLang="en-US"/>
              <a:t>a collection of users and</a:t>
            </a:r>
          </a:p>
          <a:p>
            <a:pPr lvl="1" eaLnBrk="1" hangingPunct="1"/>
            <a:r>
              <a:rPr lang="en-US" altLang="en-US"/>
              <a:t>a collection of permissions</a:t>
            </a:r>
          </a:p>
          <a:p>
            <a:pPr eaLnBrk="1" hangingPunct="1"/>
            <a:r>
              <a:rPr lang="en-US" altLang="en-US"/>
              <a:t>These collections will vary over time</a:t>
            </a:r>
          </a:p>
          <a:p>
            <a:pPr lvl="1" eaLnBrk="1" hangingPunct="1"/>
            <a:r>
              <a:rPr lang="en-US" altLang="en-US"/>
              <a:t>A role has significance and meaning beyond the particular users and permissions brought together at any moment</a:t>
            </a:r>
          </a:p>
          <a:p>
            <a:pPr eaLnBrk="1" hangingPunct="1"/>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kumimoji="1" sz="1200">
                <a:solidFill>
                  <a:schemeClr val="tx1"/>
                </a:solidFill>
                <a:latin typeface="Times New Roman" panose="02020603050405020304" pitchFamily="18" charset="0"/>
              </a:defRPr>
            </a:lvl1pPr>
            <a:lvl2pPr marL="742950" indent="-285750" defTabSz="966788" eaLnBrk="0" hangingPunct="0">
              <a:spcBef>
                <a:spcPct val="30000"/>
              </a:spcBef>
              <a:defRPr kumimoji="1" sz="1200">
                <a:solidFill>
                  <a:schemeClr val="tx1"/>
                </a:solidFill>
                <a:latin typeface="Times New Roman" panose="02020603050405020304" pitchFamily="18" charset="0"/>
              </a:defRPr>
            </a:lvl2pPr>
            <a:lvl3pPr marL="1143000" indent="-228600" defTabSz="966788" eaLnBrk="0" hangingPunct="0">
              <a:spcBef>
                <a:spcPct val="30000"/>
              </a:spcBef>
              <a:defRPr kumimoji="1" sz="1200">
                <a:solidFill>
                  <a:schemeClr val="tx1"/>
                </a:solidFill>
                <a:latin typeface="Times New Roman" panose="02020603050405020304" pitchFamily="18" charset="0"/>
              </a:defRPr>
            </a:lvl3pPr>
            <a:lvl4pPr marL="1600200" indent="-228600" defTabSz="966788" eaLnBrk="0" hangingPunct="0">
              <a:spcBef>
                <a:spcPct val="30000"/>
              </a:spcBef>
              <a:defRPr kumimoji="1" sz="1200">
                <a:solidFill>
                  <a:schemeClr val="tx1"/>
                </a:solidFill>
                <a:latin typeface="Times New Roman" panose="02020603050405020304" pitchFamily="18" charset="0"/>
              </a:defRPr>
            </a:lvl4pPr>
            <a:lvl5pPr marL="2057400" indent="-228600" defTabSz="966788" eaLnBrk="0" hangingPunct="0">
              <a:spcBef>
                <a:spcPct val="30000"/>
              </a:spcBef>
              <a:defRPr kumimoji="1"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eaLnBrk="1" hangingPunct="1">
              <a:spcBef>
                <a:spcPct val="0"/>
              </a:spcBef>
            </a:pPr>
            <a:fld id="{A7FD438B-09F2-4F66-B59C-44C7FBBEFA65}" type="slidenum">
              <a:rPr kumimoji="0" lang="en-US" altLang="en-US" sz="1300"/>
              <a:pPr eaLnBrk="1" hangingPunct="1">
                <a:spcBef>
                  <a:spcPct val="0"/>
                </a:spcBef>
              </a:pPr>
              <a:t>27</a:t>
            </a:fld>
            <a:endParaRPr kumimoji="0" lang="en-US" altLang="en-US" sz="1300"/>
          </a:p>
        </p:txBody>
      </p:sp>
      <p:sp>
        <p:nvSpPr>
          <p:cNvPr id="64515" name="Rectangle 2"/>
          <p:cNvSpPr>
            <a:spLocks noGrp="1" noRot="1" noChangeAspect="1" noChangeArrowheads="1" noTextEdit="1"/>
          </p:cNvSpPr>
          <p:nvPr>
            <p:ph type="sldImg"/>
          </p:nvPr>
        </p:nvSpPr>
        <p:spPr>
          <a:xfrm>
            <a:off x="461963" y="720725"/>
            <a:ext cx="6397625" cy="3598863"/>
          </a:xfrm>
          <a:ln/>
        </p:spPr>
      </p:sp>
      <p:sp>
        <p:nvSpPr>
          <p:cNvPr id="64516" name="Rectangle 3"/>
          <p:cNvSpPr>
            <a:spLocks noGrp="1" noChangeArrowheads="1"/>
          </p:cNvSpPr>
          <p:nvPr>
            <p:ph type="body" idx="1"/>
          </p:nvPr>
        </p:nvSpPr>
        <p:spPr>
          <a:xfrm>
            <a:off x="974725" y="4559300"/>
            <a:ext cx="5365750" cy="43211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Conceptually, the user-group relation is more stable than group-permission.  The role-permission relation is more stable than user-role.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Resource Page - PPT Accessibility">
    <p:bg>
      <p:bgPr>
        <a:solidFill>
          <a:schemeClr val="accent4"/>
        </a:solidFill>
        <a:effectLst/>
      </p:bgPr>
    </p:bg>
    <p:spTree>
      <p:nvGrpSpPr>
        <p:cNvPr id="1" name=""/>
        <p:cNvGrpSpPr/>
        <p:nvPr/>
      </p:nvGrpSpPr>
      <p:grpSpPr>
        <a:xfrm>
          <a:off x="0" y="0"/>
          <a:ext cx="0" cy="0"/>
          <a:chOff x="0" y="0"/>
          <a:chExt cx="0" cy="0"/>
        </a:xfrm>
      </p:grpSpPr>
      <p:sp>
        <p:nvSpPr>
          <p:cNvPr id="3" name="PPT Accessibility"/>
          <p:cNvSpPr>
            <a:spLocks noGrp="1"/>
          </p:cNvSpPr>
          <p:nvPr>
            <p:ph type="subTitle" idx="1" hasCustomPrompt="1"/>
          </p:nvPr>
        </p:nvSpPr>
        <p:spPr>
          <a:xfrm>
            <a:off x="2667000" y="1597306"/>
            <a:ext cx="6581494" cy="1661993"/>
          </a:xfrm>
          <a:noFill/>
        </p:spPr>
        <p:txBody>
          <a:bodyPr wrap="square" lIns="0" tIns="0" rIns="0" bIns="0" anchor="t" anchorCtr="0">
            <a:spAutoFit/>
          </a:bodyPr>
          <a:lstStyle>
            <a:lvl1pPr marL="0" indent="0" algn="l">
              <a:buNone/>
              <a:defRPr lang="en-US" b="0" smtClean="0">
                <a:solidFill>
                  <a:schemeClr val="bg1"/>
                </a:solidFill>
                <a:effectLst/>
              </a:defRPr>
            </a:lvl1pPr>
            <a:lvl2pPr marL="457200" indent="0" algn="ctr">
              <a:buNone/>
              <a:defRPr sz="19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effectLst/>
                <a:latin typeface="Acumin Pro" panose="020B0504020202020204" pitchFamily="34" charset="77"/>
              </a:rPr>
              <a:t>Support the Purdue University brand in your presentations by using a brand-friendly template. This template uses an accessible master layout. Please note that some changes  to the PowerPoint template could impact accessibility by those with disabilities. Follow the instructions provided by Microsoft Office to ensure that your PowerPoint presentations are accessible to all users:</a:t>
            </a:r>
          </a:p>
        </p:txBody>
      </p:sp>
      <p:sp>
        <p:nvSpPr>
          <p:cNvPr id="10" name="PPT Accessibility URL" descr="PPT Accessibility URL">
            <a:extLst>
              <a:ext uri="{FF2B5EF4-FFF2-40B4-BE49-F238E27FC236}">
                <a16:creationId xmlns:a16="http://schemas.microsoft.com/office/drawing/2014/main" id="{E7B0FF2D-DA7C-7D4D-A32C-27DF18CCFBFD}"/>
              </a:ext>
            </a:extLst>
          </p:cNvPr>
          <p:cNvSpPr>
            <a:spLocks noGrp="1"/>
          </p:cNvSpPr>
          <p:nvPr>
            <p:ph type="body" sz="quarter" idx="14" hasCustomPrompt="1"/>
          </p:nvPr>
        </p:nvSpPr>
        <p:spPr>
          <a:xfrm>
            <a:off x="2667001" y="3813008"/>
            <a:ext cx="6725194" cy="602238"/>
          </a:xfrm>
        </p:spPr>
        <p:txBody>
          <a:bodyPr lIns="0" tIns="0" rIns="0" bIns="0">
            <a:normAutofit/>
          </a:bodyPr>
          <a:lstStyle>
            <a:lvl1pPr marL="0" marR="0" indent="0" algn="l" defTabSz="457200" rtl="0" eaLnBrk="1" fontAlgn="auto" latinLnBrk="0" hangingPunct="1">
              <a:lnSpc>
                <a:spcPct val="100000"/>
              </a:lnSpc>
              <a:spcBef>
                <a:spcPts val="0"/>
              </a:spcBef>
              <a:spcAft>
                <a:spcPts val="0"/>
              </a:spcAft>
              <a:buClrTx/>
              <a:buSzTx/>
              <a:buFontTx/>
              <a:buNone/>
              <a:tabLst/>
              <a:defRPr sz="1800" b="0" i="0" normalizeH="0" baseline="0">
                <a:solidFill>
                  <a:schemeClr val="bg1"/>
                </a:solidFill>
                <a:latin typeface="Acumin Pro" panose="020B0504020202020204" pitchFamily="34" charset="77"/>
              </a:defRPr>
            </a:lvl1pPr>
          </a:lstStyle>
          <a:p>
            <a:r>
              <a:rPr lang="en-US" dirty="0">
                <a:solidFill>
                  <a:schemeClr val="accent1"/>
                </a:solidFill>
                <a:effectLst/>
                <a:latin typeface="Acumin Pro" panose="020B0504020202020204" pitchFamily="34" charset="77"/>
              </a:rPr>
              <a:t>https://</a:t>
            </a:r>
            <a:r>
              <a:rPr lang="en-US" dirty="0" err="1">
                <a:solidFill>
                  <a:schemeClr val="accent1"/>
                </a:solidFill>
                <a:effectLst/>
                <a:latin typeface="Acumin Pro" panose="020B0504020202020204" pitchFamily="34" charset="77"/>
              </a:rPr>
              <a:t>support.office.com</a:t>
            </a:r>
            <a:r>
              <a:rPr lang="en-US" dirty="0">
                <a:solidFill>
                  <a:schemeClr val="accent1"/>
                </a:solidFill>
                <a:effectLst/>
                <a:latin typeface="Acumin Pro" panose="020B0504020202020204" pitchFamily="34" charset="77"/>
              </a:rPr>
              <a:t>/</a:t>
            </a:r>
            <a:r>
              <a:rPr lang="en-US" dirty="0" err="1">
                <a:solidFill>
                  <a:schemeClr val="accent1"/>
                </a:solidFill>
                <a:effectLst/>
                <a:latin typeface="Acumin Pro" panose="020B0504020202020204" pitchFamily="34" charset="77"/>
              </a:rPr>
              <a:t>en</a:t>
            </a:r>
            <a:r>
              <a:rPr lang="en-US" dirty="0">
                <a:solidFill>
                  <a:schemeClr val="accent1"/>
                </a:solidFill>
                <a:effectLst/>
                <a:latin typeface="Acumin Pro" panose="020B0504020202020204" pitchFamily="34" charset="77"/>
              </a:rPr>
              <a:t>-us/article/Make-your-PowerPoint-presentations-accessible-6f7772b2-2f33-4bd2-8ca7-dae3b2b3ef25</a:t>
            </a:r>
            <a:endParaRPr lang="en-US" dirty="0">
              <a:solidFill>
                <a:schemeClr val="accent1"/>
              </a:solidFill>
            </a:endParaRPr>
          </a:p>
        </p:txBody>
      </p:sp>
      <p:sp>
        <p:nvSpPr>
          <p:cNvPr id="12" name="Slide Number">
            <a:extLst>
              <a:ext uri="{FF2B5EF4-FFF2-40B4-BE49-F238E27FC236}">
                <a16:creationId xmlns:a16="http://schemas.microsoft.com/office/drawing/2014/main" id="{44D61B85-3811-46D8-B7A3-3C41673A27BF}"/>
              </a:ext>
            </a:extLst>
          </p:cNvPr>
          <p:cNvSpPr>
            <a:spLocks noGrp="1"/>
          </p:cNvSpPr>
          <p:nvPr>
            <p:ph type="sldNum" sz="quarter" idx="4"/>
          </p:nvPr>
        </p:nvSpPr>
        <p:spPr>
          <a:xfrm>
            <a:off x="11338560" y="6254496"/>
            <a:ext cx="670392" cy="365760"/>
          </a:xfrm>
          <a:prstGeom prst="ellipse">
            <a:avLst/>
          </a:prstGeom>
        </p:spPr>
        <p:txBody>
          <a:bodyPr anchor="ctr"/>
          <a:lstStyle>
            <a:lvl1pPr algn="ctr">
              <a:defRPr sz="1400">
                <a:solidFill>
                  <a:schemeClr val="bg1"/>
                </a:solidFill>
              </a:defRPr>
            </a:lvl1p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1989421229"/>
      </p:ext>
    </p:extLst>
  </p:cSld>
  <p:clrMapOvr>
    <a:overrideClrMapping bg1="dk1" tx1="lt1" bg2="dk2" tx2="lt2" accent1="accent1" accent2="accent2" accent3="accent3" accent4="accent4" accent5="accent5" accent6="accent6" hlink="hlink" folHlink="folHlink"/>
  </p:clrMapOvr>
  <p:extLst mod="1">
    <p:ext uri="{DCECCB84-F9BA-43D5-87BE-67443E8EF086}">
      <p15:sldGuideLst xmlns:p15="http://schemas.microsoft.com/office/powerpoint/2012/main">
        <p15:guide id="1" orient="horz" pos="2160">
          <p15:clr>
            <a:srgbClr val="FBAE40"/>
          </p15:clr>
        </p15:guide>
        <p15:guide id="2" pos="3840">
          <p15:clr>
            <a:srgbClr val="FBAE40"/>
          </p15:clr>
        </p15:guide>
        <p15:guide id="3" orient="horz" pos="4032">
          <p15:clr>
            <a:srgbClr val="FBAE40"/>
          </p15:clr>
        </p15:guide>
        <p15:guide id="4" pos="5496">
          <p15:clr>
            <a:srgbClr val="FBAE40"/>
          </p15:clr>
        </p15:guide>
        <p15:guide id="5" pos="6848">
          <p15:clr>
            <a:srgbClr val="FBAE40"/>
          </p15:clr>
        </p15:guide>
        <p15:guide id="6" orient="horz" pos="4080">
          <p15:clr>
            <a:srgbClr val="FBAE40"/>
          </p15:clr>
        </p15:guide>
        <p15:guide id="7" pos="1312">
          <p15:clr>
            <a:srgbClr val="FBAE40"/>
          </p15:clr>
        </p15:guide>
        <p15:guide id="8" pos="1680">
          <p15:clr>
            <a:srgbClr val="FBAE40"/>
          </p15:clr>
        </p15:guide>
        <p15:guide id="9" pos="6264">
          <p15:clr>
            <a:srgbClr val="FBAE40"/>
          </p15:clr>
        </p15:guide>
        <p15:guide id="10" pos="6360">
          <p15:clr>
            <a:srgbClr val="FBAE40"/>
          </p15:clr>
        </p15:guide>
        <p15:guide id="11" orient="horz" pos="1008">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Slide">
    <p:bg>
      <p:bgPr>
        <a:solidFill>
          <a:schemeClr val="accent4"/>
        </a:solidFill>
        <a:effectLst/>
      </p:bgPr>
    </p:bg>
    <p:spTree>
      <p:nvGrpSpPr>
        <p:cNvPr id="1" name=""/>
        <p:cNvGrpSpPr/>
        <p:nvPr/>
      </p:nvGrpSpPr>
      <p:grpSpPr>
        <a:xfrm>
          <a:off x="0" y="0"/>
          <a:ext cx="0" cy="0"/>
          <a:chOff x="0" y="0"/>
          <a:chExt cx="0" cy="0"/>
        </a:xfrm>
      </p:grpSpPr>
      <p:sp>
        <p:nvSpPr>
          <p:cNvPr id="20" name="Black Background">
            <a:extLst>
              <a:ext uri="{FF2B5EF4-FFF2-40B4-BE49-F238E27FC236}">
                <a16:creationId xmlns:a16="http://schemas.microsoft.com/office/drawing/2014/main" id="{EACB2F0C-1C3D-CD48-AD13-7B5AD683F7C7}"/>
              </a:ext>
            </a:extLst>
          </p:cNvPr>
          <p:cNvSpPr/>
          <p:nvPr userDrawn="1"/>
        </p:nvSpPr>
        <p:spPr>
          <a:xfrm>
            <a:off x="0" y="0"/>
            <a:ext cx="12192000"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p:cNvSpPr>
            <a:spLocks noGrp="1"/>
          </p:cNvSpPr>
          <p:nvPr>
            <p:ph type="ctrTitle" hasCustomPrompt="1"/>
          </p:nvPr>
        </p:nvSpPr>
        <p:spPr bwMode="blackWhite">
          <a:xfrm>
            <a:off x="2647199" y="1501742"/>
            <a:ext cx="6801602" cy="1685077"/>
          </a:xfrm>
          <a:prstGeom prst="rect">
            <a:avLst/>
          </a:prstGeom>
          <a:noFill/>
          <a:ln w="38100">
            <a:noFill/>
          </a:ln>
        </p:spPr>
        <p:txBody>
          <a:bodyPr wrap="square" lIns="0" tIns="0" rIns="0" bIns="0" anchor="t" anchorCtr="0">
            <a:spAutoFit/>
          </a:bodyPr>
          <a:lstStyle>
            <a:lvl1pPr algn="l">
              <a:defRPr sz="6000" b="1" i="1" spc="0">
                <a:solidFill>
                  <a:schemeClr val="tx2"/>
                </a:solidFill>
                <a:latin typeface="Acumin Pro ExtraCondensed" panose="020B0508020202020204" pitchFamily="34" charset="77"/>
              </a:defRPr>
            </a:lvl1pPr>
          </a:lstStyle>
          <a:p>
            <a:r>
              <a:rPr lang="en-US" dirty="0"/>
              <a:t>Title Slide </a:t>
            </a:r>
            <a:r>
              <a:rPr lang="en-US" dirty="0" err="1"/>
              <a:t>Acumin</a:t>
            </a:r>
            <a:r>
              <a:rPr lang="en-US" dirty="0"/>
              <a:t> Pro Extra Cond Bold Italic 60</a:t>
            </a:r>
          </a:p>
        </p:txBody>
      </p:sp>
      <p:sp>
        <p:nvSpPr>
          <p:cNvPr id="3" name="Subtitle"/>
          <p:cNvSpPr>
            <a:spLocks noGrp="1"/>
          </p:cNvSpPr>
          <p:nvPr>
            <p:ph type="subTitle" idx="1" hasCustomPrompt="1"/>
          </p:nvPr>
        </p:nvSpPr>
        <p:spPr>
          <a:xfrm>
            <a:off x="2647197" y="3937834"/>
            <a:ext cx="6801603" cy="336015"/>
          </a:xfrm>
          <a:noFill/>
        </p:spPr>
        <p:txBody>
          <a:bodyPr wrap="square" lIns="0" tIns="0" rIns="0" bIns="0" anchor="t" anchorCtr="0">
            <a:spAutoFit/>
          </a:bodyPr>
          <a:lstStyle>
            <a:lvl1pPr marL="0" indent="0" algn="l">
              <a:buNone/>
              <a:defRPr sz="2200" b="1" i="0">
                <a:solidFill>
                  <a:schemeClr val="accent4"/>
                </a:solidFill>
                <a:latin typeface="Acumin Pro SemiCondensed" panose="020B0506020202020204" pitchFamily="34" charset="77"/>
              </a:defRPr>
            </a:lvl1pPr>
            <a:lvl2pPr marL="457200" indent="0" algn="ctr">
              <a:buNone/>
              <a:defRPr sz="19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Subtitle </a:t>
            </a:r>
            <a:r>
              <a:rPr lang="en-US" dirty="0" err="1"/>
              <a:t>Acumin</a:t>
            </a:r>
            <a:r>
              <a:rPr lang="en-US" dirty="0"/>
              <a:t> Pro Semi Cond Bold 22 </a:t>
            </a:r>
            <a:r>
              <a:rPr lang="en-US" dirty="0" err="1"/>
              <a:t>pt</a:t>
            </a:r>
            <a:endParaRPr lang="en-US" dirty="0"/>
          </a:p>
        </p:txBody>
      </p:sp>
      <p:pic>
        <p:nvPicPr>
          <p:cNvPr id="11" name="Purdue Logo" descr="Purdue Logo">
            <a:extLst>
              <a:ext uri="{FF2B5EF4-FFF2-40B4-BE49-F238E27FC236}">
                <a16:creationId xmlns:a16="http://schemas.microsoft.com/office/drawing/2014/main" id="{EA75A1C2-E386-F54B-A1CF-CCEB6306B190}"/>
              </a:ext>
            </a:extLst>
          </p:cNvPr>
          <p:cNvPicPr>
            <a:picLocks noChangeAspect="1"/>
          </p:cNvPicPr>
          <p:nvPr userDrawn="1"/>
        </p:nvPicPr>
        <p:blipFill>
          <a:blip r:embed="rId2"/>
          <a:stretch>
            <a:fillRect/>
          </a:stretch>
        </p:blipFill>
        <p:spPr>
          <a:xfrm>
            <a:off x="457200" y="5943600"/>
            <a:ext cx="2459736" cy="440287"/>
          </a:xfrm>
          <a:prstGeom prst="rect">
            <a:avLst/>
          </a:prstGeom>
        </p:spPr>
      </p:pic>
      <p:sp>
        <p:nvSpPr>
          <p:cNvPr id="8" name="Slide Number">
            <a:extLst>
              <a:ext uri="{FF2B5EF4-FFF2-40B4-BE49-F238E27FC236}">
                <a16:creationId xmlns:a16="http://schemas.microsoft.com/office/drawing/2014/main" id="{9D61174F-0C91-4A7D-A5E1-02217B049BEC}"/>
              </a:ext>
            </a:extLst>
          </p:cNvPr>
          <p:cNvSpPr>
            <a:spLocks noGrp="1"/>
          </p:cNvSpPr>
          <p:nvPr>
            <p:ph type="sldNum" sz="quarter" idx="4"/>
          </p:nvPr>
        </p:nvSpPr>
        <p:spPr>
          <a:xfrm>
            <a:off x="11338560" y="6254496"/>
            <a:ext cx="670392" cy="365760"/>
          </a:xfrm>
          <a:prstGeom prst="ellipse">
            <a:avLst/>
          </a:prstGeom>
        </p:spPr>
        <p:txBody>
          <a:bodyPr anchor="ctr"/>
          <a:lstStyle>
            <a:lvl1pPr algn="ctr">
              <a:defRPr sz="1400">
                <a:solidFill>
                  <a:schemeClr val="accent4"/>
                </a:solidFill>
              </a:defRPr>
            </a:lvl1p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334397092"/>
      </p:ext>
    </p:extLst>
  </p:cSld>
  <p:clrMapOvr>
    <a:overrideClrMapping bg1="dk1" tx1="lt1" bg2="dk2" tx2="lt2" accent1="accent1" accent2="accent2" accent3="accent3" accent4="accent4" accent5="accent5" accent6="accent6" hlink="hlink" folHlink="folHlink"/>
  </p:clrMapOvr>
  <p:extLst mod="1">
    <p:ext uri="{DCECCB84-F9BA-43D5-87BE-67443E8EF086}">
      <p15:sldGuideLst xmlns:p15="http://schemas.microsoft.com/office/powerpoint/2012/main">
        <p15:guide id="1" orient="horz" pos="2160">
          <p15:clr>
            <a:srgbClr val="FBAE40"/>
          </p15:clr>
        </p15:guide>
        <p15:guide id="2" pos="3840">
          <p15:clr>
            <a:srgbClr val="FBAE40"/>
          </p15:clr>
        </p15:guide>
        <p15:guide id="3" orient="horz" pos="3960">
          <p15:clr>
            <a:srgbClr val="FBAE40"/>
          </p15:clr>
        </p15:guide>
        <p15:guide id="4" pos="5952">
          <p15:clr>
            <a:srgbClr val="FBAE40"/>
          </p15:clr>
        </p15:guide>
        <p15:guide id="5" pos="6848">
          <p15:clr>
            <a:srgbClr val="FBAE40"/>
          </p15:clr>
        </p15:guide>
        <p15:guide id="6" orient="horz" pos="4080">
          <p15:clr>
            <a:srgbClr val="FBAE40"/>
          </p15:clr>
        </p15:guide>
        <p15:guide id="7" pos="1656">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ontent Slide - Copy">
    <p:bg>
      <p:bgPr>
        <a:solidFill>
          <a:schemeClr val="accent4"/>
        </a:solidFill>
        <a:effectLst/>
      </p:bgPr>
    </p:bg>
    <p:spTree>
      <p:nvGrpSpPr>
        <p:cNvPr id="1" name=""/>
        <p:cNvGrpSpPr/>
        <p:nvPr/>
      </p:nvGrpSpPr>
      <p:grpSpPr>
        <a:xfrm>
          <a:off x="0" y="0"/>
          <a:ext cx="0" cy="0"/>
          <a:chOff x="0" y="0"/>
          <a:chExt cx="0" cy="0"/>
        </a:xfrm>
      </p:grpSpPr>
      <p:sp>
        <p:nvSpPr>
          <p:cNvPr id="20" name="Black Bar">
            <a:extLst>
              <a:ext uri="{FF2B5EF4-FFF2-40B4-BE49-F238E27FC236}">
                <a16:creationId xmlns:a16="http://schemas.microsoft.com/office/drawing/2014/main" id="{EACB2F0C-1C3D-CD48-AD13-7B5AD683F7C7}"/>
              </a:ext>
            </a:extLst>
          </p:cNvPr>
          <p:cNvSpPr/>
          <p:nvPr/>
        </p:nvSpPr>
        <p:spPr>
          <a:xfrm>
            <a:off x="0" y="0"/>
            <a:ext cx="12192000" cy="914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p:cNvSpPr>
            <a:spLocks noGrp="1"/>
          </p:cNvSpPr>
          <p:nvPr>
            <p:ph type="ctrTitle" hasCustomPrompt="1"/>
          </p:nvPr>
        </p:nvSpPr>
        <p:spPr bwMode="blackWhite">
          <a:xfrm>
            <a:off x="576943" y="137160"/>
            <a:ext cx="11038114" cy="640080"/>
          </a:xfrm>
          <a:prstGeom prst="rect">
            <a:avLst/>
          </a:prstGeom>
          <a:noFill/>
          <a:ln w="38100">
            <a:noFill/>
          </a:ln>
        </p:spPr>
        <p:txBody>
          <a:bodyPr wrap="square" lIns="0" tIns="0" rIns="0" bIns="0" anchor="t" anchorCtr="0">
            <a:spAutoFit/>
          </a:bodyPr>
          <a:lstStyle>
            <a:lvl1pPr algn="l">
              <a:defRPr sz="4000" b="1" i="1" cap="none" spc="0">
                <a:solidFill>
                  <a:schemeClr val="tx2"/>
                </a:solidFill>
                <a:latin typeface="Acumin Pro ExtraCondensed" panose="020B0508020202020204" pitchFamily="34" charset="77"/>
              </a:defRPr>
            </a:lvl1pPr>
          </a:lstStyle>
          <a:p>
            <a:r>
              <a:rPr lang="en-US" dirty="0"/>
              <a:t>Title </a:t>
            </a:r>
            <a:r>
              <a:rPr lang="en-US" dirty="0" err="1"/>
              <a:t>Acumin</a:t>
            </a:r>
            <a:r>
              <a:rPr lang="en-US" dirty="0"/>
              <a:t> Pro Extra Cond Bold Italic 40 </a:t>
            </a:r>
            <a:r>
              <a:rPr lang="en-US" dirty="0" err="1"/>
              <a:t>pt</a:t>
            </a:r>
            <a:endParaRPr lang="en-US" dirty="0"/>
          </a:p>
        </p:txBody>
      </p:sp>
      <p:sp>
        <p:nvSpPr>
          <p:cNvPr id="3" name="Subhead"/>
          <p:cNvSpPr>
            <a:spLocks noGrp="1"/>
          </p:cNvSpPr>
          <p:nvPr>
            <p:ph type="subTitle" idx="1" hasCustomPrompt="1"/>
          </p:nvPr>
        </p:nvSpPr>
        <p:spPr>
          <a:xfrm>
            <a:off x="576943" y="1231228"/>
            <a:ext cx="7988982" cy="369332"/>
          </a:xfrm>
          <a:noFill/>
        </p:spPr>
        <p:txBody>
          <a:bodyPr wrap="square" lIns="0" tIns="0" rIns="0" bIns="0" anchor="t" anchorCtr="0">
            <a:spAutoFit/>
          </a:bodyPr>
          <a:lstStyle>
            <a:lvl1pPr marL="0" indent="0" algn="l">
              <a:buNone/>
              <a:defRPr sz="2400" b="1" i="0">
                <a:solidFill>
                  <a:schemeClr val="accent2"/>
                </a:solidFill>
                <a:latin typeface="Acumin Pro SemiCondensed" panose="020B0506020202020204" pitchFamily="34" charset="77"/>
              </a:defRPr>
            </a:lvl1pPr>
            <a:lvl2pPr marL="457200" indent="0" algn="ctr">
              <a:buNone/>
              <a:defRPr sz="19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Subhead </a:t>
            </a:r>
            <a:r>
              <a:rPr lang="en-US" dirty="0" err="1"/>
              <a:t>Acumin</a:t>
            </a:r>
            <a:r>
              <a:rPr lang="en-US" dirty="0"/>
              <a:t> Pro Semi Cond Bold 24 </a:t>
            </a:r>
            <a:r>
              <a:rPr lang="en-US" dirty="0" err="1"/>
              <a:t>pt</a:t>
            </a:r>
            <a:endParaRPr lang="en-US" dirty="0"/>
          </a:p>
        </p:txBody>
      </p:sp>
      <p:sp>
        <p:nvSpPr>
          <p:cNvPr id="25" name="Body Text">
            <a:extLst>
              <a:ext uri="{FF2B5EF4-FFF2-40B4-BE49-F238E27FC236}">
                <a16:creationId xmlns:a16="http://schemas.microsoft.com/office/drawing/2014/main" id="{9F798712-4535-8340-942F-27FFD5E3FE9B}"/>
              </a:ext>
            </a:extLst>
          </p:cNvPr>
          <p:cNvSpPr>
            <a:spLocks noGrp="1"/>
          </p:cNvSpPr>
          <p:nvPr>
            <p:ph type="body" sz="quarter" idx="14" hasCustomPrompt="1"/>
          </p:nvPr>
        </p:nvSpPr>
        <p:spPr>
          <a:xfrm>
            <a:off x="576942" y="1917388"/>
            <a:ext cx="11038115" cy="3945329"/>
          </a:xfrm>
        </p:spPr>
        <p:txBody>
          <a:bodyPr lIns="0" tIns="0" rIns="0" bIns="0">
            <a:noAutofit/>
          </a:bodyPr>
          <a:lstStyle>
            <a:lvl1pPr marL="274320" marR="0" indent="-274320" algn="l" defTabSz="457200" rtl="0" eaLnBrk="1" fontAlgn="auto" latinLnBrk="0" hangingPunct="1">
              <a:lnSpc>
                <a:spcPct val="100000"/>
              </a:lnSpc>
              <a:spcBef>
                <a:spcPts val="0"/>
              </a:spcBef>
              <a:spcAft>
                <a:spcPts val="0"/>
              </a:spcAft>
              <a:buClrTx/>
              <a:buSzTx/>
              <a:buFont typeface="Wingdings" charset="2"/>
              <a:buChar char="§"/>
              <a:tabLst/>
              <a:defRPr sz="2000" b="0" i="0" normalizeH="0" baseline="0">
                <a:solidFill>
                  <a:schemeClr val="bg1"/>
                </a:solidFill>
                <a:latin typeface="Acumin Pro" panose="020B0504020202020204" pitchFamily="34" charset="77"/>
              </a:defRPr>
            </a:lvl1pPr>
          </a:lstStyle>
          <a:p>
            <a:pPr lvl="0"/>
            <a:r>
              <a:rPr lang="en-US" dirty="0"/>
              <a:t>Bulleted copy. </a:t>
            </a:r>
            <a:r>
              <a:rPr lang="en-US" dirty="0" err="1"/>
              <a:t>Acumin</a:t>
            </a:r>
            <a:r>
              <a:rPr lang="en-US" dirty="0"/>
              <a:t> Pro Reg 20 pt. Keep it short with bite-size chunks of information.</a:t>
            </a:r>
          </a:p>
          <a:p>
            <a:pPr lvl="0"/>
            <a:endParaRPr lang="en-US" dirty="0"/>
          </a:p>
          <a:p>
            <a:pPr lvl="0"/>
            <a:r>
              <a:rPr lang="en-US" dirty="0"/>
              <a:t>Bulleted copy. </a:t>
            </a:r>
            <a:r>
              <a:rPr lang="en-US" dirty="0" err="1"/>
              <a:t>Acumin</a:t>
            </a:r>
            <a:r>
              <a:rPr lang="en-US" dirty="0"/>
              <a:t> Pro Reg 20 pt. Keep it short with bite-size chunks of information.</a:t>
            </a:r>
          </a:p>
          <a:p>
            <a:pPr lvl="0"/>
            <a:endParaRPr lang="en-US" dirty="0"/>
          </a:p>
          <a:p>
            <a:pPr marL="274320" marR="0" lvl="0" indent="-274320" algn="l" defTabSz="457200" rtl="0" eaLnBrk="1" fontAlgn="auto" latinLnBrk="0" hangingPunct="1">
              <a:lnSpc>
                <a:spcPct val="100000"/>
              </a:lnSpc>
              <a:spcBef>
                <a:spcPts val="0"/>
              </a:spcBef>
              <a:spcAft>
                <a:spcPts val="0"/>
              </a:spcAft>
              <a:buClrTx/>
              <a:buSzTx/>
              <a:buFont typeface="Wingdings" charset="2"/>
              <a:buChar char="§"/>
              <a:tabLst/>
              <a:defRPr/>
            </a:pPr>
            <a:r>
              <a:rPr lang="en-US" dirty="0"/>
              <a:t>Bulleted copy. </a:t>
            </a:r>
            <a:r>
              <a:rPr lang="en-US" dirty="0" err="1"/>
              <a:t>Acumin</a:t>
            </a:r>
            <a:r>
              <a:rPr lang="en-US" dirty="0"/>
              <a:t> Pro Reg 20 pt. Keep it short with bite-size chunks of information.</a:t>
            </a:r>
          </a:p>
          <a:p>
            <a:pPr lvl="0"/>
            <a:endParaRPr lang="en-US" dirty="0"/>
          </a:p>
          <a:p>
            <a:pPr marL="274320" marR="0" lvl="0" indent="-274320" algn="l" defTabSz="457200" rtl="0" eaLnBrk="1" fontAlgn="auto" latinLnBrk="0" hangingPunct="1">
              <a:lnSpc>
                <a:spcPct val="100000"/>
              </a:lnSpc>
              <a:spcBef>
                <a:spcPts val="0"/>
              </a:spcBef>
              <a:spcAft>
                <a:spcPts val="0"/>
              </a:spcAft>
              <a:buClrTx/>
              <a:buSzTx/>
              <a:buFont typeface="Wingdings" charset="2"/>
              <a:buChar char="§"/>
              <a:tabLst/>
              <a:defRPr/>
            </a:pPr>
            <a:r>
              <a:rPr lang="en-US" dirty="0"/>
              <a:t>Bulleted copy. </a:t>
            </a:r>
            <a:r>
              <a:rPr lang="en-US" dirty="0" err="1"/>
              <a:t>Acumin</a:t>
            </a:r>
            <a:r>
              <a:rPr lang="en-US" dirty="0"/>
              <a:t> Pro Reg 20 pt. Keep it short with bite-size chunks of information.</a:t>
            </a:r>
          </a:p>
        </p:txBody>
      </p:sp>
      <p:sp>
        <p:nvSpPr>
          <p:cNvPr id="8" name="Slide Number">
            <a:extLst>
              <a:ext uri="{FF2B5EF4-FFF2-40B4-BE49-F238E27FC236}">
                <a16:creationId xmlns:a16="http://schemas.microsoft.com/office/drawing/2014/main" id="{438B1205-C2A9-4D03-82D9-D347241A9B62}"/>
              </a:ext>
            </a:extLst>
          </p:cNvPr>
          <p:cNvSpPr>
            <a:spLocks noGrp="1"/>
          </p:cNvSpPr>
          <p:nvPr>
            <p:ph type="sldNum" sz="quarter" idx="4"/>
          </p:nvPr>
        </p:nvSpPr>
        <p:spPr>
          <a:xfrm>
            <a:off x="11338560" y="6254496"/>
            <a:ext cx="670392" cy="365760"/>
          </a:xfrm>
          <a:prstGeom prst="ellipse">
            <a:avLst/>
          </a:prstGeom>
        </p:spPr>
        <p:txBody>
          <a:bodyPr anchor="ctr"/>
          <a:lstStyle>
            <a:lvl1pPr algn="ctr">
              <a:defRPr sz="1400">
                <a:solidFill>
                  <a:schemeClr val="bg1"/>
                </a:solidFill>
              </a:defRPr>
            </a:lvl1p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4263793515"/>
      </p:ext>
    </p:extLst>
  </p:cSld>
  <p:clrMapOvr>
    <a:overrideClrMapping bg1="dk1" tx1="lt1" bg2="dk2" tx2="lt2" accent1="accent1" accent2="accent2" accent3="accent3" accent4="accent4" accent5="accent5" accent6="accent6" hlink="hlink" folHlink="folHlink"/>
  </p:clrMapOvr>
  <p:extLst mod="1">
    <p:ext uri="{DCECCB84-F9BA-43D5-87BE-67443E8EF086}">
      <p15:sldGuideLst xmlns:p15="http://schemas.microsoft.com/office/powerpoint/2012/main">
        <p15:guide id="1" orient="horz" pos="2160">
          <p15:clr>
            <a:srgbClr val="FBAE40"/>
          </p15:clr>
        </p15:guide>
        <p15:guide id="2" pos="3840">
          <p15:clr>
            <a:srgbClr val="FBAE40"/>
          </p15:clr>
        </p15:guide>
        <p15:guide id="3" orient="horz" pos="3960">
          <p15:clr>
            <a:srgbClr val="FBAE40"/>
          </p15:clr>
        </p15:guide>
        <p15:guide id="4" pos="5952">
          <p15:clr>
            <a:srgbClr val="FBAE40"/>
          </p15:clr>
        </p15:guide>
        <p15:guide id="5" pos="6848">
          <p15:clr>
            <a:srgbClr val="FBAE40"/>
          </p15:clr>
        </p15:guide>
        <p15:guide id="6" orient="horz" pos="4080">
          <p15:clr>
            <a:srgbClr val="FBAE40"/>
          </p15:clr>
        </p15:guide>
        <p15:guide id="7" pos="1104">
          <p15:clr>
            <a:srgbClr val="FBAE40"/>
          </p15:clr>
        </p15:guide>
        <p15:guide id="8" pos="168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Slide - Copy &amp; Pic/Chart">
    <p:bg>
      <p:bgPr>
        <a:solidFill>
          <a:schemeClr val="accent4"/>
        </a:solidFill>
        <a:effectLst/>
      </p:bgPr>
    </p:bg>
    <p:spTree>
      <p:nvGrpSpPr>
        <p:cNvPr id="1" name=""/>
        <p:cNvGrpSpPr/>
        <p:nvPr/>
      </p:nvGrpSpPr>
      <p:grpSpPr>
        <a:xfrm>
          <a:off x="0" y="0"/>
          <a:ext cx="0" cy="0"/>
          <a:chOff x="0" y="0"/>
          <a:chExt cx="0" cy="0"/>
        </a:xfrm>
      </p:grpSpPr>
      <p:sp>
        <p:nvSpPr>
          <p:cNvPr id="19" name="Body Text">
            <a:extLst>
              <a:ext uri="{FF2B5EF4-FFF2-40B4-BE49-F238E27FC236}">
                <a16:creationId xmlns:a16="http://schemas.microsoft.com/office/drawing/2014/main" id="{4B5CCD19-DE21-294C-8B0B-3103725AE082}"/>
              </a:ext>
            </a:extLst>
          </p:cNvPr>
          <p:cNvSpPr>
            <a:spLocks noGrp="1"/>
          </p:cNvSpPr>
          <p:nvPr>
            <p:ph type="body" sz="quarter" idx="14" hasCustomPrompt="1"/>
          </p:nvPr>
        </p:nvSpPr>
        <p:spPr>
          <a:xfrm>
            <a:off x="576943" y="1920240"/>
            <a:ext cx="5519057" cy="3411537"/>
          </a:xfrm>
        </p:spPr>
        <p:txBody>
          <a:bodyPr lIns="0" tIns="0" rIns="0" bIns="0">
            <a:normAutofit/>
          </a:bodyPr>
          <a:lstStyle>
            <a:lvl1pPr marL="274320" marR="0" indent="-274320" algn="l" defTabSz="457200" rtl="0" eaLnBrk="1" fontAlgn="auto" latinLnBrk="0" hangingPunct="1">
              <a:lnSpc>
                <a:spcPct val="100000"/>
              </a:lnSpc>
              <a:spcBef>
                <a:spcPts val="0"/>
              </a:spcBef>
              <a:spcAft>
                <a:spcPts val="0"/>
              </a:spcAft>
              <a:buClrTx/>
              <a:buSzTx/>
              <a:buFont typeface="Wingdings" charset="2"/>
              <a:buChar char="§"/>
              <a:tabLst/>
              <a:defRPr sz="2000" b="0" i="0" normalizeH="0" baseline="0">
                <a:solidFill>
                  <a:schemeClr val="bg1"/>
                </a:solidFill>
                <a:latin typeface="Acumin Pro" panose="020B0504020202020204" pitchFamily="34" charset="77"/>
              </a:defRPr>
            </a:lvl1pPr>
          </a:lstStyle>
          <a:p>
            <a:pPr lvl="0"/>
            <a:r>
              <a:rPr lang="en-US" dirty="0"/>
              <a:t>Bulleted copy. </a:t>
            </a:r>
            <a:r>
              <a:rPr lang="en-US" dirty="0" err="1"/>
              <a:t>Acumin</a:t>
            </a:r>
            <a:r>
              <a:rPr lang="en-US" dirty="0"/>
              <a:t> Pro Reg 20 pt. Keep it short with bite-size chunks of information.</a:t>
            </a:r>
          </a:p>
          <a:p>
            <a:pPr lvl="0"/>
            <a:endParaRPr lang="en-US" dirty="0"/>
          </a:p>
          <a:p>
            <a:pPr lvl="0"/>
            <a:r>
              <a:rPr lang="en-US" dirty="0"/>
              <a:t>Bulleted copy. </a:t>
            </a:r>
            <a:r>
              <a:rPr lang="en-US" dirty="0" err="1"/>
              <a:t>Acumin</a:t>
            </a:r>
            <a:r>
              <a:rPr lang="en-US" dirty="0"/>
              <a:t> Pro Reg 20 pt. Keep it short with bite-size chunks of information.</a:t>
            </a:r>
          </a:p>
          <a:p>
            <a:pPr lvl="0"/>
            <a:endParaRPr lang="en-US" dirty="0"/>
          </a:p>
          <a:p>
            <a:pPr marL="274320" marR="0" lvl="0" indent="-274320" algn="l" defTabSz="457200" rtl="0" eaLnBrk="1" fontAlgn="auto" latinLnBrk="0" hangingPunct="1">
              <a:lnSpc>
                <a:spcPct val="100000"/>
              </a:lnSpc>
              <a:spcBef>
                <a:spcPts val="0"/>
              </a:spcBef>
              <a:spcAft>
                <a:spcPts val="0"/>
              </a:spcAft>
              <a:buClrTx/>
              <a:buSzTx/>
              <a:buFont typeface="Wingdings" charset="2"/>
              <a:buChar char="§"/>
              <a:tabLst/>
              <a:defRPr/>
            </a:pPr>
            <a:r>
              <a:rPr lang="en-US" dirty="0"/>
              <a:t>Bulleted copy. </a:t>
            </a:r>
            <a:r>
              <a:rPr lang="en-US" dirty="0" err="1"/>
              <a:t>Acumin</a:t>
            </a:r>
            <a:r>
              <a:rPr lang="en-US" dirty="0"/>
              <a:t> Pro Reg 20 pt. Keep it short with bite-size chunks of information.</a:t>
            </a:r>
          </a:p>
          <a:p>
            <a:pPr lvl="0"/>
            <a:endParaRPr lang="en-US" dirty="0"/>
          </a:p>
          <a:p>
            <a:pPr lvl="0"/>
            <a:endParaRPr lang="en-US" dirty="0"/>
          </a:p>
        </p:txBody>
      </p:sp>
      <p:sp>
        <p:nvSpPr>
          <p:cNvPr id="10" name="Picture or Chart" descr="Picture or Chart">
            <a:extLst>
              <a:ext uri="{FF2B5EF4-FFF2-40B4-BE49-F238E27FC236}">
                <a16:creationId xmlns:a16="http://schemas.microsoft.com/office/drawing/2014/main" id="{699BD747-48B6-2547-8F7C-25A44594F612}"/>
              </a:ext>
            </a:extLst>
          </p:cNvPr>
          <p:cNvSpPr>
            <a:spLocks noGrp="1"/>
          </p:cNvSpPr>
          <p:nvPr>
            <p:ph sz="quarter" idx="13" hasCustomPrompt="1"/>
          </p:nvPr>
        </p:nvSpPr>
        <p:spPr>
          <a:xfrm>
            <a:off x="7053460" y="1937543"/>
            <a:ext cx="4561597" cy="2982913"/>
          </a:xfrm>
          <a:solidFill>
            <a:schemeClr val="accent4"/>
          </a:solidFill>
        </p:spPr>
        <p:txBody>
          <a:bodyPr lIns="0" tIns="0" rIns="0" bIns="0" anchor="ctr" anchorCtr="0"/>
          <a:lstStyle>
            <a:lvl1pPr algn="ctr">
              <a:defRPr b="0" i="0">
                <a:solidFill>
                  <a:schemeClr val="bg1"/>
                </a:solidFill>
                <a:latin typeface="Acumin Pro" panose="020B0504020202020204" pitchFamily="34" charset="77"/>
              </a:defRPr>
            </a:lvl1pPr>
            <a:lvl4pPr marL="685800" indent="0" algn="ctr">
              <a:buNone/>
              <a:defRPr>
                <a:solidFill>
                  <a:schemeClr val="bg1"/>
                </a:solidFill>
              </a:defRPr>
            </a:lvl4pPr>
          </a:lstStyle>
          <a:p>
            <a:pPr lvl="0"/>
            <a:r>
              <a:rPr lang="en-US" dirty="0"/>
              <a:t>Insert picture or chart here</a:t>
            </a:r>
          </a:p>
        </p:txBody>
      </p:sp>
      <p:sp>
        <p:nvSpPr>
          <p:cNvPr id="9" name="Black Bar">
            <a:extLst>
              <a:ext uri="{FF2B5EF4-FFF2-40B4-BE49-F238E27FC236}">
                <a16:creationId xmlns:a16="http://schemas.microsoft.com/office/drawing/2014/main" id="{26633179-233B-4131-A2CB-22E6F6104C90}"/>
              </a:ext>
            </a:extLst>
          </p:cNvPr>
          <p:cNvSpPr/>
          <p:nvPr userDrawn="1"/>
        </p:nvSpPr>
        <p:spPr>
          <a:xfrm>
            <a:off x="0" y="0"/>
            <a:ext cx="12192000" cy="914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3" name="Title">
            <a:extLst>
              <a:ext uri="{FF2B5EF4-FFF2-40B4-BE49-F238E27FC236}">
                <a16:creationId xmlns:a16="http://schemas.microsoft.com/office/drawing/2014/main" id="{3E90AEAF-1AB1-426E-8D82-0ADDAE30DAA9}"/>
              </a:ext>
            </a:extLst>
          </p:cNvPr>
          <p:cNvSpPr>
            <a:spLocks noGrp="1"/>
          </p:cNvSpPr>
          <p:nvPr>
            <p:ph type="ctrTitle" hasCustomPrompt="1"/>
          </p:nvPr>
        </p:nvSpPr>
        <p:spPr bwMode="blackWhite">
          <a:xfrm>
            <a:off x="576943" y="137160"/>
            <a:ext cx="11038114" cy="640080"/>
          </a:xfrm>
          <a:prstGeom prst="rect">
            <a:avLst/>
          </a:prstGeom>
          <a:noFill/>
          <a:ln w="38100">
            <a:noFill/>
          </a:ln>
        </p:spPr>
        <p:txBody>
          <a:bodyPr wrap="square" lIns="0" tIns="0" rIns="0" bIns="0" anchor="t" anchorCtr="0">
            <a:spAutoFit/>
          </a:bodyPr>
          <a:lstStyle>
            <a:lvl1pPr algn="l">
              <a:defRPr sz="4000" b="1" i="1" cap="none" spc="0">
                <a:solidFill>
                  <a:schemeClr val="tx2"/>
                </a:solidFill>
                <a:latin typeface="Acumin Pro ExtraCondensed" panose="020B0508020202020204" pitchFamily="34" charset="77"/>
              </a:defRPr>
            </a:lvl1pPr>
          </a:lstStyle>
          <a:p>
            <a:r>
              <a:rPr lang="en-US" dirty="0"/>
              <a:t>Title </a:t>
            </a:r>
            <a:r>
              <a:rPr lang="en-US" dirty="0" err="1"/>
              <a:t>Acumin</a:t>
            </a:r>
            <a:r>
              <a:rPr lang="en-US" dirty="0"/>
              <a:t> Pro Extra Cond Bold Italic 40 </a:t>
            </a:r>
            <a:r>
              <a:rPr lang="en-US" dirty="0" err="1"/>
              <a:t>pt</a:t>
            </a:r>
            <a:endParaRPr lang="en-US" dirty="0"/>
          </a:p>
        </p:txBody>
      </p:sp>
      <p:sp>
        <p:nvSpPr>
          <p:cNvPr id="14" name="Subhead">
            <a:extLst>
              <a:ext uri="{FF2B5EF4-FFF2-40B4-BE49-F238E27FC236}">
                <a16:creationId xmlns:a16="http://schemas.microsoft.com/office/drawing/2014/main" id="{AF7A7F2B-B407-46D2-9BD5-66806C38FECF}"/>
              </a:ext>
            </a:extLst>
          </p:cNvPr>
          <p:cNvSpPr>
            <a:spLocks noGrp="1"/>
          </p:cNvSpPr>
          <p:nvPr>
            <p:ph type="subTitle" idx="1" hasCustomPrompt="1"/>
          </p:nvPr>
        </p:nvSpPr>
        <p:spPr>
          <a:xfrm>
            <a:off x="576943" y="1231228"/>
            <a:ext cx="7988982" cy="369332"/>
          </a:xfrm>
          <a:noFill/>
        </p:spPr>
        <p:txBody>
          <a:bodyPr wrap="square" lIns="0" tIns="0" rIns="0" bIns="0" anchor="t" anchorCtr="0">
            <a:spAutoFit/>
          </a:bodyPr>
          <a:lstStyle>
            <a:lvl1pPr marL="0" indent="0" algn="l">
              <a:buNone/>
              <a:defRPr sz="2400" b="1" i="0">
                <a:solidFill>
                  <a:schemeClr val="accent2"/>
                </a:solidFill>
                <a:latin typeface="Acumin Pro SemiCondensed" panose="020B0506020202020204" pitchFamily="34" charset="77"/>
              </a:defRPr>
            </a:lvl1pPr>
            <a:lvl2pPr marL="457200" indent="0" algn="ctr">
              <a:buNone/>
              <a:defRPr sz="19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Subhead </a:t>
            </a:r>
            <a:r>
              <a:rPr lang="en-US" dirty="0" err="1"/>
              <a:t>Acumin</a:t>
            </a:r>
            <a:r>
              <a:rPr lang="en-US" dirty="0"/>
              <a:t> Pro Semi Cond Bold 24 </a:t>
            </a:r>
            <a:r>
              <a:rPr lang="en-US" dirty="0" err="1"/>
              <a:t>pt</a:t>
            </a:r>
            <a:endParaRPr lang="en-US" dirty="0"/>
          </a:p>
        </p:txBody>
      </p:sp>
      <p:sp>
        <p:nvSpPr>
          <p:cNvPr id="11" name="Slide Number">
            <a:extLst>
              <a:ext uri="{FF2B5EF4-FFF2-40B4-BE49-F238E27FC236}">
                <a16:creationId xmlns:a16="http://schemas.microsoft.com/office/drawing/2014/main" id="{373CEEB8-A069-4C3E-9136-DA05319EB60C}"/>
              </a:ext>
            </a:extLst>
          </p:cNvPr>
          <p:cNvSpPr>
            <a:spLocks noGrp="1"/>
          </p:cNvSpPr>
          <p:nvPr>
            <p:ph type="sldNum" sz="quarter" idx="4"/>
          </p:nvPr>
        </p:nvSpPr>
        <p:spPr>
          <a:xfrm>
            <a:off x="11338560" y="6254496"/>
            <a:ext cx="670392" cy="365760"/>
          </a:xfrm>
          <a:prstGeom prst="ellipse">
            <a:avLst/>
          </a:prstGeom>
        </p:spPr>
        <p:txBody>
          <a:bodyPr anchor="ctr"/>
          <a:lstStyle>
            <a:lvl1pPr algn="ctr">
              <a:defRPr sz="1400">
                <a:solidFill>
                  <a:schemeClr val="bg1"/>
                </a:solidFill>
              </a:defRPr>
            </a:lvl1p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563229849"/>
      </p:ext>
    </p:extLst>
  </p:cSld>
  <p:clrMapOvr>
    <a:overrideClrMapping bg1="dk1" tx1="lt1" bg2="dk2" tx2="lt2" accent1="accent1" accent2="accent2" accent3="accent3" accent4="accent4" accent5="accent5" accent6="accent6" hlink="hlink" folHlink="folHlink"/>
  </p:clrMapOvr>
  <p:extLst mod="1">
    <p:ext uri="{DCECCB84-F9BA-43D5-87BE-67443E8EF086}">
      <p15:sldGuideLst xmlns:p15="http://schemas.microsoft.com/office/powerpoint/2012/main">
        <p15:guide id="1" orient="horz" pos="2160">
          <p15:clr>
            <a:srgbClr val="FBAE40"/>
          </p15:clr>
        </p15:guide>
        <p15:guide id="2" pos="3840">
          <p15:clr>
            <a:srgbClr val="FBAE40"/>
          </p15:clr>
        </p15:guide>
        <p15:guide id="3" orient="horz" pos="4032">
          <p15:clr>
            <a:srgbClr val="FBAE40"/>
          </p15:clr>
        </p15:guide>
        <p15:guide id="4" pos="7344">
          <p15:clr>
            <a:srgbClr val="FBAE40"/>
          </p15:clr>
        </p15:guide>
        <p15:guide id="5" pos="6848">
          <p15:clr>
            <a:srgbClr val="FBAE40"/>
          </p15:clr>
        </p15:guide>
        <p15:guide id="6" orient="horz" pos="4080">
          <p15:clr>
            <a:srgbClr val="FBAE40"/>
          </p15:clr>
        </p15:guide>
        <p15:guide id="7" pos="1104">
          <p15:clr>
            <a:srgbClr val="FBAE40"/>
          </p15:clr>
        </p15:guide>
        <p15:guide id="8" pos="168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Slide - Picture">
    <p:bg>
      <p:bgPr>
        <a:solidFill>
          <a:schemeClr val="accent4"/>
        </a:solidFill>
        <a:effectLst/>
      </p:bgPr>
    </p:bg>
    <p:spTree>
      <p:nvGrpSpPr>
        <p:cNvPr id="1" name=""/>
        <p:cNvGrpSpPr/>
        <p:nvPr/>
      </p:nvGrpSpPr>
      <p:grpSpPr>
        <a:xfrm>
          <a:off x="0" y="0"/>
          <a:ext cx="0" cy="0"/>
          <a:chOff x="0" y="0"/>
          <a:chExt cx="0" cy="0"/>
        </a:xfrm>
      </p:grpSpPr>
      <p:sp>
        <p:nvSpPr>
          <p:cNvPr id="17" name="Picture" descr="Picture Description">
            <a:extLst>
              <a:ext uri="{FF2B5EF4-FFF2-40B4-BE49-F238E27FC236}">
                <a16:creationId xmlns:a16="http://schemas.microsoft.com/office/drawing/2014/main" id="{B6A7C9B5-3617-0144-A4ED-16186741E8C3}"/>
              </a:ext>
            </a:extLst>
          </p:cNvPr>
          <p:cNvSpPr>
            <a:spLocks noGrp="1"/>
          </p:cNvSpPr>
          <p:nvPr>
            <p:ph type="pic" sz="quarter" idx="13"/>
          </p:nvPr>
        </p:nvSpPr>
        <p:spPr>
          <a:xfrm>
            <a:off x="0" y="0"/>
            <a:ext cx="12192000" cy="6858000"/>
          </a:xfrm>
        </p:spPr>
        <p:txBody>
          <a:bodyPr anchor="ctr" anchorCtr="1"/>
          <a:lstStyle>
            <a:lvl1pPr marL="0" indent="0" algn="ctr">
              <a:buFontTx/>
              <a:buNone/>
              <a:defRPr baseline="0">
                <a:solidFill>
                  <a:schemeClr val="bg1"/>
                </a:solidFill>
                <a:latin typeface="Acumin Pro" panose="020B0504020202020204" pitchFamily="34" charset="77"/>
              </a:defRPr>
            </a:lvl1pPr>
          </a:lstStyle>
          <a:p>
            <a:r>
              <a:rPr lang="en-US"/>
              <a:t>Click icon to add picture</a:t>
            </a:r>
            <a:endParaRPr lang="en-US" dirty="0"/>
          </a:p>
        </p:txBody>
      </p:sp>
      <p:sp>
        <p:nvSpPr>
          <p:cNvPr id="3" name="Photo caption"/>
          <p:cNvSpPr>
            <a:spLocks noGrp="1"/>
          </p:cNvSpPr>
          <p:nvPr>
            <p:ph type="subTitle" idx="1" hasCustomPrompt="1"/>
          </p:nvPr>
        </p:nvSpPr>
        <p:spPr>
          <a:xfrm>
            <a:off x="8174039" y="1231228"/>
            <a:ext cx="3441018" cy="1107996"/>
          </a:xfrm>
          <a:noFill/>
        </p:spPr>
        <p:txBody>
          <a:bodyPr wrap="square" lIns="0" tIns="0" rIns="0" bIns="0" anchor="t" anchorCtr="0">
            <a:spAutoFit/>
          </a:bodyPr>
          <a:lstStyle>
            <a:lvl1pPr marL="0" indent="0" algn="l">
              <a:buNone/>
              <a:defRPr sz="1800" b="1" i="0">
                <a:solidFill>
                  <a:schemeClr val="bg1"/>
                </a:solidFill>
                <a:latin typeface="Acumin Pro" panose="020B0504020202020204" pitchFamily="34" charset="77"/>
              </a:defRPr>
            </a:lvl1pPr>
            <a:lvl2pPr marL="457200" indent="0" algn="ctr">
              <a:buNone/>
              <a:defRPr sz="19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Brief photo caption. Place in top left or right corner. </a:t>
            </a:r>
            <a:r>
              <a:rPr lang="en-US" dirty="0" err="1"/>
              <a:t>Acumin</a:t>
            </a:r>
            <a:r>
              <a:rPr lang="en-US" dirty="0"/>
              <a:t> Pro Bold 18 pt. Make text black or white for legibility.</a:t>
            </a:r>
          </a:p>
        </p:txBody>
      </p:sp>
      <p:sp>
        <p:nvSpPr>
          <p:cNvPr id="6" name="Black Bar">
            <a:extLst>
              <a:ext uri="{FF2B5EF4-FFF2-40B4-BE49-F238E27FC236}">
                <a16:creationId xmlns:a16="http://schemas.microsoft.com/office/drawing/2014/main" id="{402875F7-51B0-4DD7-8827-1981EDB9A02A}"/>
              </a:ext>
            </a:extLst>
          </p:cNvPr>
          <p:cNvSpPr/>
          <p:nvPr userDrawn="1"/>
        </p:nvSpPr>
        <p:spPr>
          <a:xfrm>
            <a:off x="0" y="0"/>
            <a:ext cx="12192000" cy="914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Title">
            <a:extLst>
              <a:ext uri="{FF2B5EF4-FFF2-40B4-BE49-F238E27FC236}">
                <a16:creationId xmlns:a16="http://schemas.microsoft.com/office/drawing/2014/main" id="{53E8A138-BD54-4CE0-80F6-CE6A93B73B27}"/>
              </a:ext>
            </a:extLst>
          </p:cNvPr>
          <p:cNvSpPr>
            <a:spLocks noGrp="1"/>
          </p:cNvSpPr>
          <p:nvPr>
            <p:ph type="ctrTitle" hasCustomPrompt="1"/>
          </p:nvPr>
        </p:nvSpPr>
        <p:spPr bwMode="blackWhite">
          <a:xfrm>
            <a:off x="576943" y="137160"/>
            <a:ext cx="11038114" cy="640080"/>
          </a:xfrm>
          <a:prstGeom prst="rect">
            <a:avLst/>
          </a:prstGeom>
          <a:noFill/>
          <a:ln w="38100">
            <a:noFill/>
          </a:ln>
        </p:spPr>
        <p:txBody>
          <a:bodyPr wrap="square" lIns="0" tIns="0" rIns="0" bIns="0" anchor="t" anchorCtr="0">
            <a:spAutoFit/>
          </a:bodyPr>
          <a:lstStyle>
            <a:lvl1pPr algn="l">
              <a:defRPr sz="4000" b="1" i="1" cap="none" spc="0">
                <a:solidFill>
                  <a:schemeClr val="tx2"/>
                </a:solidFill>
                <a:latin typeface="Acumin Pro ExtraCondensed" panose="020B0508020202020204" pitchFamily="34" charset="77"/>
              </a:defRPr>
            </a:lvl1pPr>
          </a:lstStyle>
          <a:p>
            <a:r>
              <a:rPr lang="en-US" dirty="0"/>
              <a:t>Title </a:t>
            </a:r>
            <a:r>
              <a:rPr lang="en-US" dirty="0" err="1"/>
              <a:t>Acumin</a:t>
            </a:r>
            <a:r>
              <a:rPr lang="en-US" dirty="0"/>
              <a:t> Pro Extra Cond Bold Italic 40 </a:t>
            </a:r>
            <a:r>
              <a:rPr lang="en-US" dirty="0" err="1"/>
              <a:t>pt</a:t>
            </a:r>
            <a:endParaRPr lang="en-US" dirty="0"/>
          </a:p>
        </p:txBody>
      </p:sp>
      <p:sp>
        <p:nvSpPr>
          <p:cNvPr id="13" name="Subhead">
            <a:extLst>
              <a:ext uri="{FF2B5EF4-FFF2-40B4-BE49-F238E27FC236}">
                <a16:creationId xmlns:a16="http://schemas.microsoft.com/office/drawing/2014/main" id="{4FC6AF4A-C396-40D9-BE74-00C4213DC343}"/>
              </a:ext>
            </a:extLst>
          </p:cNvPr>
          <p:cNvSpPr txBox="1">
            <a:spLocks/>
          </p:cNvSpPr>
          <p:nvPr userDrawn="1"/>
        </p:nvSpPr>
        <p:spPr>
          <a:xfrm>
            <a:off x="576943" y="1231228"/>
            <a:ext cx="7221583" cy="369332"/>
          </a:xfrm>
          <a:prstGeom prst="rect">
            <a:avLst/>
          </a:prstGeom>
          <a:noFill/>
        </p:spPr>
        <p:txBody>
          <a:bodyPr vert="horz" wrap="square" lIns="0" tIns="0" rIns="0" bIns="0" rtlCol="0" anchor="t" anchorCtr="0">
            <a:spAutoFit/>
          </a:bodyPr>
          <a:lstStyle>
            <a:lvl1pPr marL="0" indent="0" algn="l" defTabSz="914400" rtl="0" eaLnBrk="1" latinLnBrk="0" hangingPunct="1">
              <a:lnSpc>
                <a:spcPct val="100000"/>
              </a:lnSpc>
              <a:spcBef>
                <a:spcPts val="1000"/>
              </a:spcBef>
              <a:buClr>
                <a:schemeClr val="accent2"/>
              </a:buClr>
              <a:buFont typeface="Arial" panose="020B0604020202020204" pitchFamily="34" charset="0"/>
              <a:buNone/>
              <a:defRPr sz="2400" b="1" i="0" kern="1200">
                <a:solidFill>
                  <a:schemeClr val="accent2"/>
                </a:solidFill>
                <a:latin typeface="Acumin Pro SemiCondensed" panose="020B0506020202020204" pitchFamily="34" charset="77"/>
                <a:ea typeface="+mn-ea"/>
                <a:cs typeface="+mn-cs"/>
              </a:defRPr>
            </a:lvl1pPr>
            <a:lvl2pPr marL="457200" indent="0" algn="ctr" defTabSz="914400" rtl="0" eaLnBrk="1" latinLnBrk="0" hangingPunct="1">
              <a:lnSpc>
                <a:spcPct val="100000"/>
              </a:lnSpc>
              <a:spcBef>
                <a:spcPts val="1000"/>
              </a:spcBef>
              <a:buClr>
                <a:schemeClr val="accent2"/>
              </a:buClr>
              <a:buFont typeface="Arial" panose="020B0604020202020204" pitchFamily="34" charset="0"/>
              <a:buNone/>
              <a:defRPr sz="1900" kern="1200">
                <a:solidFill>
                  <a:schemeClr val="tx1">
                    <a:lumMod val="85000"/>
                    <a:lumOff val="15000"/>
                  </a:schemeClr>
                </a:solidFill>
                <a:latin typeface="+mn-lt"/>
                <a:ea typeface="+mn-ea"/>
                <a:cs typeface="+mn-cs"/>
              </a:defRPr>
            </a:lvl2pPr>
            <a:lvl3pPr marL="914400" indent="0" algn="ctr" defTabSz="914400" rtl="0" eaLnBrk="1" latinLnBrk="0" hangingPunct="1">
              <a:lnSpc>
                <a:spcPct val="100000"/>
              </a:lnSpc>
              <a:spcBef>
                <a:spcPts val="1000"/>
              </a:spcBef>
              <a:buClr>
                <a:schemeClr val="accent2"/>
              </a:buClr>
              <a:buFont typeface="Arial" panose="020B0604020202020204" pitchFamily="34" charset="0"/>
              <a:buNone/>
              <a:defRPr sz="1800" kern="1200">
                <a:solidFill>
                  <a:schemeClr val="tx1">
                    <a:lumMod val="85000"/>
                    <a:lumOff val="15000"/>
                  </a:schemeClr>
                </a:solidFill>
                <a:latin typeface="+mn-lt"/>
                <a:ea typeface="+mn-ea"/>
                <a:cs typeface="+mn-cs"/>
              </a:defRPr>
            </a:lvl3pPr>
            <a:lvl4pPr marL="13716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lumMod val="85000"/>
                    <a:lumOff val="15000"/>
                  </a:schemeClr>
                </a:solidFill>
                <a:latin typeface="+mn-lt"/>
                <a:ea typeface="+mn-ea"/>
                <a:cs typeface="+mn-cs"/>
              </a:defRPr>
            </a:lvl4pPr>
            <a:lvl5pPr marL="18288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lumMod val="85000"/>
                    <a:lumOff val="15000"/>
                  </a:schemeClr>
                </a:solidFill>
                <a:latin typeface="+mn-lt"/>
                <a:ea typeface="+mn-ea"/>
                <a:cs typeface="+mn-cs"/>
              </a:defRPr>
            </a:lvl5pPr>
            <a:lvl6pPr marL="22860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100000"/>
              </a:lnSpc>
              <a:spcBef>
                <a:spcPts val="1000"/>
              </a:spcBef>
              <a:buClr>
                <a:schemeClr val="accent2"/>
              </a:buClr>
              <a:buFont typeface="Arial" panose="020B0604020202020204" pitchFamily="34" charset="0"/>
              <a:buNone/>
              <a:defRPr sz="1600" kern="1200" baseline="0">
                <a:solidFill>
                  <a:schemeClr val="tx1"/>
                </a:solidFill>
                <a:latin typeface="+mn-lt"/>
                <a:ea typeface="+mn-ea"/>
                <a:cs typeface="+mn-cs"/>
              </a:defRPr>
            </a:lvl8pPr>
            <a:lvl9pPr marL="3657600" indent="0" algn="ctr" defTabSz="914400" rtl="0" eaLnBrk="1" latinLnBrk="0" hangingPunct="1">
              <a:lnSpc>
                <a:spcPct val="100000"/>
              </a:lnSpc>
              <a:spcBef>
                <a:spcPts val="1000"/>
              </a:spcBef>
              <a:buClr>
                <a:schemeClr val="accent2"/>
              </a:buClr>
              <a:buFont typeface="Arial" panose="020B0604020202020204" pitchFamily="34" charset="0"/>
              <a:buNone/>
              <a:defRPr sz="1600" kern="1200" baseline="0">
                <a:solidFill>
                  <a:schemeClr val="tx1"/>
                </a:solidFill>
                <a:latin typeface="+mn-lt"/>
                <a:ea typeface="+mn-ea"/>
                <a:cs typeface="+mn-cs"/>
              </a:defRPr>
            </a:lvl9pPr>
          </a:lstStyle>
          <a:p>
            <a:r>
              <a:rPr lang="en-US" dirty="0"/>
              <a:t>Subhead </a:t>
            </a:r>
            <a:r>
              <a:rPr lang="en-US" dirty="0" err="1"/>
              <a:t>Acumin</a:t>
            </a:r>
            <a:r>
              <a:rPr lang="en-US" dirty="0"/>
              <a:t> Pro Semi Cond Bold 24 </a:t>
            </a:r>
            <a:r>
              <a:rPr lang="en-US" dirty="0" err="1"/>
              <a:t>pt</a:t>
            </a:r>
            <a:endParaRPr lang="en-US" dirty="0"/>
          </a:p>
        </p:txBody>
      </p:sp>
      <p:sp>
        <p:nvSpPr>
          <p:cNvPr id="9" name="Slide Number">
            <a:extLst>
              <a:ext uri="{FF2B5EF4-FFF2-40B4-BE49-F238E27FC236}">
                <a16:creationId xmlns:a16="http://schemas.microsoft.com/office/drawing/2014/main" id="{7E5FC629-6415-4F6D-966A-71AE26168567}"/>
              </a:ext>
            </a:extLst>
          </p:cNvPr>
          <p:cNvSpPr>
            <a:spLocks noGrp="1"/>
          </p:cNvSpPr>
          <p:nvPr>
            <p:ph type="sldNum" sz="quarter" idx="4"/>
          </p:nvPr>
        </p:nvSpPr>
        <p:spPr>
          <a:xfrm>
            <a:off x="11338560" y="6254496"/>
            <a:ext cx="670392" cy="365760"/>
          </a:xfrm>
          <a:prstGeom prst="ellipse">
            <a:avLst/>
          </a:prstGeom>
        </p:spPr>
        <p:txBody>
          <a:bodyPr anchor="ctr"/>
          <a:lstStyle>
            <a:lvl1pPr algn="ctr">
              <a:defRPr sz="1400">
                <a:solidFill>
                  <a:schemeClr val="bg1"/>
                </a:solidFill>
              </a:defRPr>
            </a:lvl1p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3552728882"/>
      </p:ext>
    </p:extLst>
  </p:cSld>
  <p:clrMapOvr>
    <a:overrideClrMapping bg1="dk1" tx1="lt1" bg2="dk2" tx2="lt2" accent1="accent1" accent2="accent2" accent3="accent3" accent4="accent4" accent5="accent5" accent6="accent6" hlink="hlink" folHlink="folHlink"/>
  </p:clrMapOvr>
  <p:extLst mod="1">
    <p:ext uri="{DCECCB84-F9BA-43D5-87BE-67443E8EF086}">
      <p15:sldGuideLst xmlns:p15="http://schemas.microsoft.com/office/powerpoint/2012/main">
        <p15:guide id="1" orient="horz" pos="2160">
          <p15:clr>
            <a:srgbClr val="FBAE40"/>
          </p15:clr>
        </p15:guide>
        <p15:guide id="2" pos="3840">
          <p15:clr>
            <a:srgbClr val="FBAE40"/>
          </p15:clr>
        </p15:guide>
        <p15:guide id="3" orient="horz" pos="3960">
          <p15:clr>
            <a:srgbClr val="FBAE40"/>
          </p15:clr>
        </p15:guide>
        <p15:guide id="4" pos="5952">
          <p15:clr>
            <a:srgbClr val="FBAE40"/>
          </p15:clr>
        </p15:guide>
        <p15:guide id="5" pos="6848">
          <p15:clr>
            <a:srgbClr val="FBAE40"/>
          </p15:clr>
        </p15:guide>
        <p15:guide id="6" orient="horz" pos="408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ontent Slide - Fact/Highlight">
    <p:bg>
      <p:bgPr>
        <a:solidFill>
          <a:schemeClr val="accent4"/>
        </a:solidFill>
        <a:effectLst/>
      </p:bgPr>
    </p:bg>
    <p:spTree>
      <p:nvGrpSpPr>
        <p:cNvPr id="1" name=""/>
        <p:cNvGrpSpPr/>
        <p:nvPr/>
      </p:nvGrpSpPr>
      <p:grpSpPr>
        <a:xfrm>
          <a:off x="0" y="0"/>
          <a:ext cx="0" cy="0"/>
          <a:chOff x="0" y="0"/>
          <a:chExt cx="0" cy="0"/>
        </a:xfrm>
      </p:grpSpPr>
      <p:sp>
        <p:nvSpPr>
          <p:cNvPr id="6" name="Gold Background">
            <a:extLst>
              <a:ext uri="{FF2B5EF4-FFF2-40B4-BE49-F238E27FC236}">
                <a16:creationId xmlns:a16="http://schemas.microsoft.com/office/drawing/2014/main" id="{5CCAEC11-865D-CB4B-88E8-5AF51FB37FBE}"/>
              </a:ext>
            </a:extLst>
          </p:cNvPr>
          <p:cNvSpPr/>
          <p:nvPr/>
        </p:nvSpPr>
        <p:spPr>
          <a:xfrm>
            <a:off x="1" y="0"/>
            <a:ext cx="12191999" cy="685221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Heading"/>
          <p:cNvSpPr>
            <a:spLocks noGrp="1"/>
          </p:cNvSpPr>
          <p:nvPr>
            <p:ph type="ctrTitle" hasCustomPrompt="1"/>
          </p:nvPr>
        </p:nvSpPr>
        <p:spPr bwMode="blackWhite">
          <a:xfrm>
            <a:off x="2893545" y="1479629"/>
            <a:ext cx="6419331" cy="1210973"/>
          </a:xfrm>
          <a:prstGeom prst="rect">
            <a:avLst/>
          </a:prstGeom>
          <a:noFill/>
          <a:ln w="38100">
            <a:noFill/>
          </a:ln>
        </p:spPr>
        <p:txBody>
          <a:bodyPr wrap="square" lIns="0" tIns="0" rIns="0" bIns="0" anchor="t" anchorCtr="0">
            <a:spAutoFit/>
          </a:bodyPr>
          <a:lstStyle>
            <a:lvl1pPr algn="ctr">
              <a:defRPr sz="8600" b="1" i="0" cap="none" spc="300">
                <a:solidFill>
                  <a:schemeClr val="accent2"/>
                </a:solidFill>
                <a:latin typeface="United Sans Rg Lt" pitchFamily="50" charset="0"/>
              </a:defRPr>
            </a:lvl1pPr>
          </a:lstStyle>
          <a:p>
            <a:r>
              <a:rPr lang="en-US" spc="0" dirty="0">
                <a:latin typeface="United Sans Rg Md" pitchFamily="50" charset="0"/>
              </a:rPr>
              <a:t>123</a:t>
            </a:r>
            <a:endParaRPr lang="en-US" dirty="0"/>
          </a:p>
        </p:txBody>
      </p:sp>
      <p:sp>
        <p:nvSpPr>
          <p:cNvPr id="20" name="Black Bar">
            <a:extLst>
              <a:ext uri="{FF2B5EF4-FFF2-40B4-BE49-F238E27FC236}">
                <a16:creationId xmlns:a16="http://schemas.microsoft.com/office/drawing/2014/main" id="{EACB2F0C-1C3D-CD48-AD13-7B5AD683F7C7}"/>
              </a:ext>
            </a:extLst>
          </p:cNvPr>
          <p:cNvSpPr/>
          <p:nvPr/>
        </p:nvSpPr>
        <p:spPr>
          <a:xfrm>
            <a:off x="2648277" y="2744421"/>
            <a:ext cx="6905456" cy="44099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Subhead"/>
          <p:cNvSpPr>
            <a:spLocks noGrp="1"/>
          </p:cNvSpPr>
          <p:nvPr>
            <p:ph type="subTitle" idx="1" hasCustomPrompt="1"/>
          </p:nvPr>
        </p:nvSpPr>
        <p:spPr>
          <a:xfrm>
            <a:off x="2648276" y="2706475"/>
            <a:ext cx="6895463" cy="553998"/>
          </a:xfrm>
          <a:noFill/>
        </p:spPr>
        <p:txBody>
          <a:bodyPr wrap="square" lIns="0" tIns="0" rIns="0" bIns="0" anchor="t" anchorCtr="0">
            <a:spAutoFit/>
          </a:bodyPr>
          <a:lstStyle>
            <a:lvl1pPr marL="0" indent="0" algn="ctr">
              <a:buNone/>
              <a:defRPr sz="3600" b="1" i="0" spc="300">
                <a:solidFill>
                  <a:schemeClr val="accent4"/>
                </a:solidFill>
                <a:latin typeface="United Sans Cd Md" pitchFamily="50" charset="0"/>
              </a:defRPr>
            </a:lvl1pPr>
            <a:lvl2pPr marL="457200" indent="0" algn="ctr">
              <a:buNone/>
              <a:defRPr sz="19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TOPIC OR TITLE</a:t>
            </a:r>
          </a:p>
        </p:txBody>
      </p:sp>
      <p:sp>
        <p:nvSpPr>
          <p:cNvPr id="23" name="Body Text">
            <a:extLst>
              <a:ext uri="{FF2B5EF4-FFF2-40B4-BE49-F238E27FC236}">
                <a16:creationId xmlns:a16="http://schemas.microsoft.com/office/drawing/2014/main" id="{BD416322-CF1A-F143-B2A9-844B608C50DA}"/>
              </a:ext>
            </a:extLst>
          </p:cNvPr>
          <p:cNvSpPr>
            <a:spLocks noGrp="1"/>
          </p:cNvSpPr>
          <p:nvPr>
            <p:ph type="body" sz="quarter" idx="14" hasCustomPrompt="1"/>
          </p:nvPr>
        </p:nvSpPr>
        <p:spPr>
          <a:xfrm>
            <a:off x="2875268" y="3540352"/>
            <a:ext cx="6678467" cy="1122744"/>
          </a:xfrm>
        </p:spPr>
        <p:txBody>
          <a:bodyPr lIns="0" tIns="0" rIns="0" bIns="0">
            <a:noAutofit/>
          </a:bodyPr>
          <a:lstStyle>
            <a:lvl1pPr marL="0" marR="0" indent="0" algn="l" defTabSz="457200" rtl="0" eaLnBrk="1" fontAlgn="auto" latinLnBrk="0" hangingPunct="1">
              <a:lnSpc>
                <a:spcPct val="100000"/>
              </a:lnSpc>
              <a:spcBef>
                <a:spcPts val="0"/>
              </a:spcBef>
              <a:spcAft>
                <a:spcPts val="0"/>
              </a:spcAft>
              <a:buClrTx/>
              <a:buSzTx/>
              <a:buFontTx/>
              <a:buNone/>
              <a:tabLst/>
              <a:defRPr sz="2400" b="0" i="0" normalizeH="0" baseline="0">
                <a:solidFill>
                  <a:schemeClr val="bg1"/>
                </a:solidFill>
                <a:latin typeface="Acumin Pro Medium" panose="020B0504020202020204" pitchFamily="34" charset="77"/>
              </a:defRPr>
            </a:lvl1pPr>
          </a:lstStyle>
          <a:p>
            <a:pPr lvl="0"/>
            <a:r>
              <a:rPr lang="en-US" dirty="0"/>
              <a:t>Fact or highlight. </a:t>
            </a:r>
            <a:r>
              <a:rPr lang="en-US" dirty="0" err="1"/>
              <a:t>Acumin</a:t>
            </a:r>
            <a:r>
              <a:rPr lang="en-US" dirty="0"/>
              <a:t> Pro Medium 24 pt. Keep it short with bite-size chunks of information.</a:t>
            </a:r>
          </a:p>
        </p:txBody>
      </p:sp>
      <p:pic>
        <p:nvPicPr>
          <p:cNvPr id="14" name="Purdue Logo" descr="Purdue Logo">
            <a:extLst>
              <a:ext uri="{FF2B5EF4-FFF2-40B4-BE49-F238E27FC236}">
                <a16:creationId xmlns:a16="http://schemas.microsoft.com/office/drawing/2014/main" id="{65255706-E2B0-E84F-A9B6-28F836971DDF}"/>
              </a:ext>
            </a:extLst>
          </p:cNvPr>
          <p:cNvPicPr>
            <a:picLocks noChangeAspect="1"/>
          </p:cNvPicPr>
          <p:nvPr userDrawn="1"/>
        </p:nvPicPr>
        <p:blipFill>
          <a:blip r:embed="rId2"/>
          <a:stretch>
            <a:fillRect/>
          </a:stretch>
        </p:blipFill>
        <p:spPr>
          <a:xfrm>
            <a:off x="457200" y="5943600"/>
            <a:ext cx="2463665" cy="440990"/>
          </a:xfrm>
          <a:prstGeom prst="rect">
            <a:avLst/>
          </a:prstGeom>
        </p:spPr>
      </p:pic>
      <p:sp>
        <p:nvSpPr>
          <p:cNvPr id="9" name="Slide Number">
            <a:extLst>
              <a:ext uri="{FF2B5EF4-FFF2-40B4-BE49-F238E27FC236}">
                <a16:creationId xmlns:a16="http://schemas.microsoft.com/office/drawing/2014/main" id="{36630A00-D885-463C-B2E0-55B1F6ECEDA5}"/>
              </a:ext>
            </a:extLst>
          </p:cNvPr>
          <p:cNvSpPr>
            <a:spLocks noGrp="1"/>
          </p:cNvSpPr>
          <p:nvPr>
            <p:ph type="sldNum" sz="quarter" idx="4"/>
          </p:nvPr>
        </p:nvSpPr>
        <p:spPr>
          <a:xfrm>
            <a:off x="11338560" y="6254496"/>
            <a:ext cx="670392" cy="365760"/>
          </a:xfrm>
          <a:prstGeom prst="ellipse">
            <a:avLst/>
          </a:prstGeom>
        </p:spPr>
        <p:txBody>
          <a:bodyPr anchor="ctr"/>
          <a:lstStyle>
            <a:lvl1pPr algn="ctr">
              <a:defRPr sz="1400">
                <a:solidFill>
                  <a:schemeClr val="bg1"/>
                </a:solidFill>
              </a:defRPr>
            </a:lvl1p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3000895104"/>
      </p:ext>
    </p:extLst>
  </p:cSld>
  <p:clrMapOvr>
    <a:overrideClrMapping bg1="dk1" tx1="lt1" bg2="dk2" tx2="lt2" accent1="accent1" accent2="accent2" accent3="accent3" accent4="accent4" accent5="accent5" accent6="accent6" hlink="hlink" folHlink="folHlink"/>
  </p:clrMapOvr>
  <p:extLst mod="1">
    <p:ext uri="{DCECCB84-F9BA-43D5-87BE-67443E8EF086}">
      <p15:sldGuideLst xmlns:p15="http://schemas.microsoft.com/office/powerpoint/2012/main">
        <p15:guide id="1" orient="horz" pos="2160">
          <p15:clr>
            <a:srgbClr val="FBAE40"/>
          </p15:clr>
        </p15:guide>
        <p15:guide id="2" pos="3840">
          <p15:clr>
            <a:srgbClr val="FBAE40"/>
          </p15:clr>
        </p15:guide>
        <p15:guide id="3" orient="horz" pos="3960">
          <p15:clr>
            <a:srgbClr val="FBAE40"/>
          </p15:clr>
        </p15:guide>
        <p15:guide id="4" pos="5952">
          <p15:clr>
            <a:srgbClr val="FBAE40"/>
          </p15:clr>
        </p15:guide>
        <p15:guide id="5" pos="6848">
          <p15:clr>
            <a:srgbClr val="FBAE40"/>
          </p15:clr>
        </p15:guide>
        <p15:guide id="6" orient="horz" pos="4080">
          <p15:clr>
            <a:srgbClr val="FBAE40"/>
          </p15:clr>
        </p15:guide>
        <p15:guide id="7" orient="horz" pos="1008">
          <p15:clr>
            <a:srgbClr val="FBAE40"/>
          </p15:clr>
        </p15:guide>
        <p15:guide id="8" orient="horz" pos="1488">
          <p15:clr>
            <a:srgbClr val="FBAE40"/>
          </p15:clr>
        </p15:guide>
        <p15:guide id="9" orient="horz" pos="864">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losing Slide">
    <p:bg>
      <p:bgPr>
        <a:solidFill>
          <a:schemeClr val="accent4"/>
        </a:solidFill>
        <a:effectLst/>
      </p:bgPr>
    </p:bg>
    <p:spTree>
      <p:nvGrpSpPr>
        <p:cNvPr id="1" name=""/>
        <p:cNvGrpSpPr/>
        <p:nvPr/>
      </p:nvGrpSpPr>
      <p:grpSpPr>
        <a:xfrm>
          <a:off x="0" y="0"/>
          <a:ext cx="0" cy="0"/>
          <a:chOff x="0" y="0"/>
          <a:chExt cx="0" cy="0"/>
        </a:xfrm>
      </p:grpSpPr>
      <p:sp>
        <p:nvSpPr>
          <p:cNvPr id="20" name="Black Background">
            <a:extLst>
              <a:ext uri="{FF2B5EF4-FFF2-40B4-BE49-F238E27FC236}">
                <a16:creationId xmlns:a16="http://schemas.microsoft.com/office/drawing/2014/main" id="{EACB2F0C-1C3D-CD48-AD13-7B5AD683F7C7}"/>
              </a:ext>
            </a:extLst>
          </p:cNvPr>
          <p:cNvSpPr/>
          <p:nvPr/>
        </p:nvSpPr>
        <p:spPr>
          <a:xfrm>
            <a:off x="0" y="0"/>
            <a:ext cx="12192000"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Heading"/>
          <p:cNvSpPr>
            <a:spLocks noGrp="1"/>
          </p:cNvSpPr>
          <p:nvPr>
            <p:ph type="ctrTitle" hasCustomPrompt="1"/>
          </p:nvPr>
        </p:nvSpPr>
        <p:spPr bwMode="blackWhite">
          <a:xfrm>
            <a:off x="2483034" y="1521334"/>
            <a:ext cx="6347458" cy="854080"/>
          </a:xfrm>
          <a:prstGeom prst="rect">
            <a:avLst/>
          </a:prstGeom>
          <a:noFill/>
          <a:ln w="38100">
            <a:noFill/>
          </a:ln>
        </p:spPr>
        <p:txBody>
          <a:bodyPr wrap="square" lIns="0" tIns="0" rIns="0" bIns="0" anchor="t" anchorCtr="0">
            <a:spAutoFit/>
          </a:bodyPr>
          <a:lstStyle>
            <a:lvl1pPr algn="l">
              <a:defRPr sz="6000" b="1" i="1" spc="0">
                <a:solidFill>
                  <a:schemeClr val="tx2"/>
                </a:solidFill>
                <a:latin typeface="Acumin Pro ExtraCondensed" panose="020B0508020202020204" pitchFamily="34" charset="77"/>
              </a:defRPr>
            </a:lvl1pPr>
          </a:lstStyle>
          <a:p>
            <a:r>
              <a:rPr lang="en-US" dirty="0"/>
              <a:t>Thank You</a:t>
            </a:r>
          </a:p>
        </p:txBody>
      </p:sp>
      <p:sp>
        <p:nvSpPr>
          <p:cNvPr id="16" name="Body Text">
            <a:extLst>
              <a:ext uri="{FF2B5EF4-FFF2-40B4-BE49-F238E27FC236}">
                <a16:creationId xmlns:a16="http://schemas.microsoft.com/office/drawing/2014/main" id="{900775FC-E9E4-FF46-A522-92CC39196093}"/>
              </a:ext>
            </a:extLst>
          </p:cNvPr>
          <p:cNvSpPr>
            <a:spLocks noGrp="1"/>
          </p:cNvSpPr>
          <p:nvPr>
            <p:ph type="body" sz="quarter" idx="14" hasCustomPrompt="1"/>
          </p:nvPr>
        </p:nvSpPr>
        <p:spPr>
          <a:xfrm>
            <a:off x="2483032" y="2548210"/>
            <a:ext cx="6347460" cy="880790"/>
          </a:xfrm>
        </p:spPr>
        <p:txBody>
          <a:bodyPr lIns="0" tIns="0" rIns="0" bIns="0">
            <a:noAutofit/>
          </a:bodyPr>
          <a:lstStyle>
            <a:lvl1pPr marL="0" marR="0" indent="0" algn="l" defTabSz="457200" rtl="0" eaLnBrk="1" fontAlgn="auto" latinLnBrk="0" hangingPunct="1">
              <a:lnSpc>
                <a:spcPct val="100000"/>
              </a:lnSpc>
              <a:spcBef>
                <a:spcPts val="0"/>
              </a:spcBef>
              <a:spcAft>
                <a:spcPts val="0"/>
              </a:spcAft>
              <a:buClrTx/>
              <a:buSzTx/>
              <a:buFontTx/>
              <a:buNone/>
              <a:tabLst/>
              <a:defRPr sz="1800" b="0" i="0" normalizeH="0" baseline="0">
                <a:solidFill>
                  <a:schemeClr val="accent4"/>
                </a:solidFill>
                <a:latin typeface="Acumin Pro" panose="020B0504020202020204" pitchFamily="34" charset="77"/>
              </a:defRPr>
            </a:lvl1pPr>
          </a:lstStyle>
          <a:p>
            <a:pPr lvl="0"/>
            <a:r>
              <a:rPr lang="en-US" dirty="0"/>
              <a:t>Conclusion, call to action or contact information. </a:t>
            </a:r>
            <a:r>
              <a:rPr lang="en-US" dirty="0" err="1"/>
              <a:t>Acumin</a:t>
            </a:r>
            <a:r>
              <a:rPr lang="en-US" dirty="0"/>
              <a:t> Pro Reg 18 pt. Keep it short with bite-size chunks of information.</a:t>
            </a:r>
          </a:p>
        </p:txBody>
      </p:sp>
      <p:pic>
        <p:nvPicPr>
          <p:cNvPr id="7" name="Purdue Logo" descr="Purdue Logo">
            <a:extLst>
              <a:ext uri="{FF2B5EF4-FFF2-40B4-BE49-F238E27FC236}">
                <a16:creationId xmlns:a16="http://schemas.microsoft.com/office/drawing/2014/main" id="{5F3828F1-BE8D-4912-BF78-B866D3B63E93}"/>
              </a:ext>
            </a:extLst>
          </p:cNvPr>
          <p:cNvPicPr>
            <a:picLocks noChangeAspect="1"/>
          </p:cNvPicPr>
          <p:nvPr userDrawn="1"/>
        </p:nvPicPr>
        <p:blipFill>
          <a:blip r:embed="rId2"/>
          <a:stretch>
            <a:fillRect/>
          </a:stretch>
        </p:blipFill>
        <p:spPr>
          <a:xfrm>
            <a:off x="457200" y="5943600"/>
            <a:ext cx="2459736" cy="440287"/>
          </a:xfrm>
          <a:prstGeom prst="rect">
            <a:avLst/>
          </a:prstGeom>
        </p:spPr>
      </p:pic>
      <p:sp>
        <p:nvSpPr>
          <p:cNvPr id="9" name="Slide Number">
            <a:extLst>
              <a:ext uri="{FF2B5EF4-FFF2-40B4-BE49-F238E27FC236}">
                <a16:creationId xmlns:a16="http://schemas.microsoft.com/office/drawing/2014/main" id="{9B373F43-B32F-425B-9EE3-95634E8B8BC9}"/>
              </a:ext>
            </a:extLst>
          </p:cNvPr>
          <p:cNvSpPr>
            <a:spLocks noGrp="1"/>
          </p:cNvSpPr>
          <p:nvPr>
            <p:ph type="sldNum" sz="quarter" idx="4"/>
          </p:nvPr>
        </p:nvSpPr>
        <p:spPr>
          <a:xfrm>
            <a:off x="11338560" y="6254496"/>
            <a:ext cx="670392" cy="365760"/>
          </a:xfrm>
          <a:prstGeom prst="ellipse">
            <a:avLst/>
          </a:prstGeom>
        </p:spPr>
        <p:txBody>
          <a:bodyPr anchor="ctr"/>
          <a:lstStyle>
            <a:lvl1pPr algn="ctr">
              <a:defRPr sz="1400">
                <a:solidFill>
                  <a:schemeClr val="accent4"/>
                </a:solidFill>
              </a:defRPr>
            </a:lvl1p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1414863265"/>
      </p:ext>
    </p:extLst>
  </p:cSld>
  <p:clrMapOvr>
    <a:overrideClrMapping bg1="dk1" tx1="lt1" bg2="dk2" tx2="lt2" accent1="accent1" accent2="accent2" accent3="accent3" accent4="accent4" accent5="accent5" accent6="accent6" hlink="hlink" folHlink="folHlink"/>
  </p:clrMapOvr>
  <p:extLst mod="1">
    <p:ext uri="{DCECCB84-F9BA-43D5-87BE-67443E8EF086}">
      <p15:sldGuideLst xmlns:p15="http://schemas.microsoft.com/office/powerpoint/2012/main">
        <p15:guide id="1" orient="horz" pos="2160">
          <p15:clr>
            <a:srgbClr val="FBAE40"/>
          </p15:clr>
        </p15:guide>
        <p15:guide id="2" pos="3840">
          <p15:clr>
            <a:srgbClr val="FBAE40"/>
          </p15:clr>
        </p15:guide>
        <p15:guide id="3" orient="horz" pos="3960">
          <p15:clr>
            <a:srgbClr val="FBAE40"/>
          </p15:clr>
        </p15:guide>
        <p15:guide id="4" pos="5952">
          <p15:clr>
            <a:srgbClr val="FBAE40"/>
          </p15:clr>
        </p15:guide>
        <p15:guide id="5" pos="6848">
          <p15:clr>
            <a:srgbClr val="FBAE40"/>
          </p15:clr>
        </p15:guide>
        <p15:guide id="6" orient="horz" pos="4080">
          <p15:clr>
            <a:srgbClr val="FBAE40"/>
          </p15:clr>
        </p15:guide>
        <p15:guide id="7" pos="156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ltLang="en-US"/>
              <a:t>CS426</a:t>
            </a:r>
            <a:endParaRPr lang="en-US" altLang="en-US">
              <a:solidFill>
                <a:schemeClr val="tx1"/>
              </a:solidFill>
            </a:endParaRPr>
          </a:p>
        </p:txBody>
      </p:sp>
      <p:sp>
        <p:nvSpPr>
          <p:cNvPr id="5" name="Footer Placeholder 4"/>
          <p:cNvSpPr>
            <a:spLocks noGrp="1"/>
          </p:cNvSpPr>
          <p:nvPr>
            <p:ph type="ftr" sz="quarter" idx="11"/>
          </p:nvPr>
        </p:nvSpPr>
        <p:spPr/>
        <p:txBody>
          <a:bodyPr/>
          <a:lstStyle>
            <a:lvl1pPr>
              <a:defRPr/>
            </a:lvl1pPr>
          </a:lstStyle>
          <a:p>
            <a:pPr>
              <a:defRPr/>
            </a:pPr>
            <a:r>
              <a:rPr lang="en-US" altLang="en-US"/>
              <a:t>Fall 2010/Lecture 28</a:t>
            </a:r>
            <a:endParaRPr lang="en-US" altLang="en-US">
              <a:solidFill>
                <a:schemeClr val="tx1"/>
              </a:solidFill>
            </a:endParaRPr>
          </a:p>
        </p:txBody>
      </p:sp>
      <p:sp>
        <p:nvSpPr>
          <p:cNvPr id="6" name="Slide Number Placeholder 5"/>
          <p:cNvSpPr>
            <a:spLocks noGrp="1"/>
          </p:cNvSpPr>
          <p:nvPr>
            <p:ph type="sldNum" sz="quarter" idx="12"/>
          </p:nvPr>
        </p:nvSpPr>
        <p:spPr/>
        <p:txBody>
          <a:bodyPr/>
          <a:lstStyle>
            <a:lvl1pPr>
              <a:defRPr/>
            </a:lvl1pPr>
          </a:lstStyle>
          <a:p>
            <a:fld id="{E59AA731-E9F3-4453-A3A0-3E8F387748C0}" type="slidenum">
              <a:rPr lang="en-US" altLang="en-US"/>
              <a:pPr/>
              <a:t>‹#›</a:t>
            </a:fld>
            <a:endParaRPr lang="en-US" altLang="en-US">
              <a:solidFill>
                <a:schemeClr val="tx1"/>
              </a:solidFill>
            </a:endParaRPr>
          </a:p>
        </p:txBody>
      </p:sp>
    </p:spTree>
    <p:extLst>
      <p:ext uri="{BB962C8B-B14F-4D97-AF65-F5344CB8AC3E}">
        <p14:creationId xmlns:p14="http://schemas.microsoft.com/office/powerpoint/2010/main" val="32563004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524000"/>
            <a:ext cx="5435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48400" y="1524000"/>
            <a:ext cx="5435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pPr>
              <a:defRPr/>
            </a:pPr>
            <a:r>
              <a:rPr lang="en-US" altLang="en-US"/>
              <a:t>CS426</a:t>
            </a:r>
            <a:endParaRPr lang="en-US" altLang="en-US">
              <a:solidFill>
                <a:schemeClr val="tx1"/>
              </a:solidFill>
            </a:endParaRPr>
          </a:p>
        </p:txBody>
      </p:sp>
      <p:sp>
        <p:nvSpPr>
          <p:cNvPr id="6" name="Footer Placeholder 5"/>
          <p:cNvSpPr>
            <a:spLocks noGrp="1"/>
          </p:cNvSpPr>
          <p:nvPr>
            <p:ph type="ftr" sz="quarter" idx="11"/>
          </p:nvPr>
        </p:nvSpPr>
        <p:spPr/>
        <p:txBody>
          <a:bodyPr/>
          <a:lstStyle>
            <a:lvl1pPr>
              <a:defRPr/>
            </a:lvl1pPr>
          </a:lstStyle>
          <a:p>
            <a:pPr>
              <a:defRPr/>
            </a:pPr>
            <a:r>
              <a:rPr lang="en-US" altLang="en-US"/>
              <a:t>Fall 2010/Lecture 28</a:t>
            </a:r>
            <a:endParaRPr lang="en-US" altLang="en-US">
              <a:solidFill>
                <a:schemeClr val="tx1"/>
              </a:solidFill>
            </a:endParaRPr>
          </a:p>
        </p:txBody>
      </p:sp>
      <p:sp>
        <p:nvSpPr>
          <p:cNvPr id="7" name="Slide Number Placeholder 6"/>
          <p:cNvSpPr>
            <a:spLocks noGrp="1"/>
          </p:cNvSpPr>
          <p:nvPr>
            <p:ph type="sldNum" sz="quarter" idx="12"/>
          </p:nvPr>
        </p:nvSpPr>
        <p:spPr/>
        <p:txBody>
          <a:bodyPr/>
          <a:lstStyle>
            <a:lvl1pPr>
              <a:defRPr/>
            </a:lvl1pPr>
          </a:lstStyle>
          <a:p>
            <a:fld id="{909C0CD4-6A78-41B6-922F-62799896D3DD}" type="slidenum">
              <a:rPr lang="en-US" altLang="en-US"/>
              <a:pPr/>
              <a:t>‹#›</a:t>
            </a:fld>
            <a:endParaRPr lang="en-US" altLang="en-US">
              <a:solidFill>
                <a:schemeClr val="tx1"/>
              </a:solidFill>
            </a:endParaRPr>
          </a:p>
        </p:txBody>
      </p:sp>
    </p:spTree>
    <p:extLst>
      <p:ext uri="{BB962C8B-B14F-4D97-AF65-F5344CB8AC3E}">
        <p14:creationId xmlns:p14="http://schemas.microsoft.com/office/powerpoint/2010/main" val="7538693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emf"/><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accent4"/>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141394" y="964692"/>
            <a:ext cx="7917007"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141394" y="2638046"/>
            <a:ext cx="7917007"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3383280" y="6281928"/>
            <a:ext cx="6725996" cy="320040"/>
          </a:xfrm>
          <a:prstGeom prst="rect">
            <a:avLst/>
          </a:prstGeom>
        </p:spPr>
        <p:txBody>
          <a:bodyPr vert="horz" lIns="91440" tIns="45720" rIns="91440" bIns="45720" rtlCol="0" anchor="ctr"/>
          <a:lstStyle>
            <a:lvl1pPr algn="l">
              <a:defRPr sz="1000">
                <a:solidFill>
                  <a:schemeClr val="tx1">
                    <a:alpha val="70000"/>
                  </a:schemeClr>
                </a:solidFill>
              </a:defRPr>
            </a:lvl1pPr>
          </a:lstStyle>
          <a:p>
            <a:endParaRPr lang="en-US" dirty="0"/>
          </a:p>
        </p:txBody>
      </p:sp>
      <p:pic>
        <p:nvPicPr>
          <p:cNvPr id="7" name="Purdue Logo" descr="Purdue Logo">
            <a:extLst>
              <a:ext uri="{FF2B5EF4-FFF2-40B4-BE49-F238E27FC236}">
                <a16:creationId xmlns:a16="http://schemas.microsoft.com/office/drawing/2014/main" id="{0A0E8DF3-21DE-4620-B75A-F02BFE4E77D9}"/>
              </a:ext>
            </a:extLst>
          </p:cNvPr>
          <p:cNvPicPr>
            <a:picLocks noChangeAspect="1"/>
          </p:cNvPicPr>
          <p:nvPr userDrawn="1"/>
        </p:nvPicPr>
        <p:blipFill>
          <a:blip r:embed="rId11"/>
          <a:stretch>
            <a:fillRect/>
          </a:stretch>
        </p:blipFill>
        <p:spPr>
          <a:xfrm>
            <a:off x="457200" y="6217920"/>
            <a:ext cx="2463665" cy="440990"/>
          </a:xfrm>
          <a:prstGeom prst="rect">
            <a:avLst/>
          </a:prstGeom>
        </p:spPr>
      </p:pic>
      <p:sp>
        <p:nvSpPr>
          <p:cNvPr id="9" name="Slide Number">
            <a:extLst>
              <a:ext uri="{FF2B5EF4-FFF2-40B4-BE49-F238E27FC236}">
                <a16:creationId xmlns:a16="http://schemas.microsoft.com/office/drawing/2014/main" id="{EA675CD6-5D2B-4C8E-8D45-6681490C89BF}"/>
              </a:ext>
            </a:extLst>
          </p:cNvPr>
          <p:cNvSpPr>
            <a:spLocks noGrp="1"/>
          </p:cNvSpPr>
          <p:nvPr>
            <p:ph type="sldNum" sz="quarter" idx="4"/>
          </p:nvPr>
        </p:nvSpPr>
        <p:spPr>
          <a:xfrm>
            <a:off x="11338560" y="6254496"/>
            <a:ext cx="670392" cy="365760"/>
          </a:xfrm>
          <a:prstGeom prst="ellipse">
            <a:avLst/>
          </a:prstGeom>
        </p:spPr>
        <p:txBody>
          <a:bodyPr anchor="ctr"/>
          <a:lstStyle>
            <a:lvl1pPr algn="ctr">
              <a:defRPr sz="1400">
                <a:solidFill>
                  <a:schemeClr val="bg1"/>
                </a:solidFill>
              </a:defRPr>
            </a:lvl1p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764104133"/>
      </p:ext>
    </p:extLst>
  </p:cSld>
  <p:clrMap bg1="lt1" tx1="dk1" bg2="lt2" tx2="dk2" accent1="accent1" accent2="accent2" accent3="accent3" accent4="accent4" accent5="accent5" accent6="accent6" hlink="hlink" folHlink="folHlink"/>
  <p:sldLayoutIdLst>
    <p:sldLayoutId id="2147484791" r:id="rId1"/>
    <p:sldLayoutId id="2147484792" r:id="rId2"/>
    <p:sldLayoutId id="2147484793" r:id="rId3"/>
    <p:sldLayoutId id="2147484794" r:id="rId4"/>
    <p:sldLayoutId id="2147484795" r:id="rId5"/>
    <p:sldLayoutId id="2147484796" r:id="rId6"/>
    <p:sldLayoutId id="2147484797" r:id="rId7"/>
    <p:sldLayoutId id="2147484798" r:id="rId8"/>
    <p:sldLayoutId id="2147484799" r:id="rId9"/>
  </p:sldLayoutIdLst>
  <p:hf hdr="0" ftr="0"/>
  <p:txStyles>
    <p:titleStyle>
      <a:lvl1pPr algn="ctr" defTabSz="914400" rtl="0" eaLnBrk="1" latinLnBrk="0" hangingPunct="1">
        <a:lnSpc>
          <a:spcPct val="90000"/>
        </a:lnSpc>
        <a:spcBef>
          <a:spcPct val="0"/>
        </a:spcBef>
        <a:buNone/>
        <a:defRPr sz="26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44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59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28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p15:clr>
            <a:srgbClr val="F26B43"/>
          </p15:clr>
        </p15:guide>
        <p15:guide id="2" pos="3840">
          <p15:clr>
            <a:srgbClr val="F26B43"/>
          </p15:clr>
        </p15:guide>
        <p15:guide id="3" orient="horz" pos="4056">
          <p15:clr>
            <a:srgbClr val="F26B43"/>
          </p15:clr>
        </p15:guide>
        <p15:guide id="4" pos="6240">
          <p15:clr>
            <a:srgbClr val="F26B43"/>
          </p15:clr>
        </p15:guide>
        <p15:guide id="5" pos="636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hyperlink" Target="../../Fall03/papers/ferraiolo_etal_tissec01.pdf" TargetMode="External"/><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2" Type="http://schemas.openxmlformats.org/officeDocument/2006/relationships/hyperlink" Target="https://en.wikipedia.org/wiki/Access_control" TargetMode="External"/><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ctrTitle"/>
          </p:nvPr>
        </p:nvSpPr>
        <p:spPr/>
        <p:txBody>
          <a:bodyPr/>
          <a:lstStyle/>
          <a:p>
            <a:r>
              <a:rPr lang="en-US" altLang="en-US"/>
              <a:t>Data Security and Privacy</a:t>
            </a:r>
          </a:p>
        </p:txBody>
      </p:sp>
      <p:sp>
        <p:nvSpPr>
          <p:cNvPr id="14339" name="Rectangle 3"/>
          <p:cNvSpPr>
            <a:spLocks noGrp="1" noChangeArrowheads="1"/>
          </p:cNvSpPr>
          <p:nvPr>
            <p:ph type="subTitle" idx="1"/>
          </p:nvPr>
        </p:nvSpPr>
        <p:spPr>
          <a:xfrm>
            <a:off x="2647197" y="3937834"/>
            <a:ext cx="6801603" cy="1231106"/>
          </a:xfrm>
        </p:spPr>
        <p:txBody>
          <a:bodyPr/>
          <a:lstStyle/>
          <a:p>
            <a:r>
              <a:rPr lang="en-US" altLang="en-US" sz="4000" dirty="0"/>
              <a:t>Non-Interference, Non-</a:t>
            </a:r>
            <a:r>
              <a:rPr lang="en-US" altLang="en-US" sz="4000" dirty="0" err="1"/>
              <a:t>Deducability</a:t>
            </a:r>
            <a:r>
              <a:rPr lang="en-US" altLang="en-US" sz="4000" dirty="0"/>
              <a:t>, and Role Based Access Control</a:t>
            </a:r>
          </a:p>
        </p:txBody>
      </p:sp>
    </p:spTree>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Placeholder 13">
            <a:extLst>
              <a:ext uri="{FF2B5EF4-FFF2-40B4-BE49-F238E27FC236}">
                <a16:creationId xmlns:a16="http://schemas.microsoft.com/office/drawing/2014/main" id="{62A17018-8D0D-4E39-83A4-1FCB616BC3EC}"/>
              </a:ext>
            </a:extLst>
          </p:cNvPr>
          <p:cNvSpPr>
            <a:spLocks noGrp="1"/>
          </p:cNvSpPr>
          <p:nvPr>
            <p:ph type="body" sz="quarter" idx="14"/>
          </p:nvPr>
        </p:nvSpPr>
        <p:spPr>
          <a:xfrm>
            <a:off x="576943" y="1231228"/>
            <a:ext cx="11038115" cy="5093372"/>
          </a:xfrm>
        </p:spPr>
        <p:txBody>
          <a:bodyPr/>
          <a:lstStyle/>
          <a:p>
            <a:pPr>
              <a:lnSpc>
                <a:spcPct val="90000"/>
              </a:lnSpc>
            </a:pPr>
            <a:r>
              <a:rPr lang="en-US" altLang="en-US" sz="2400" dirty="0"/>
              <a:t>A state-transition model, where state changes occur by subjects executing commands</a:t>
            </a:r>
          </a:p>
          <a:p>
            <a:pPr lvl="1">
              <a:lnSpc>
                <a:spcPct val="90000"/>
              </a:lnSpc>
            </a:pPr>
            <a:r>
              <a:rPr lang="en-US" altLang="en-US" sz="2000" dirty="0"/>
              <a:t>S:		set of states</a:t>
            </a:r>
          </a:p>
          <a:p>
            <a:pPr lvl="1">
              <a:lnSpc>
                <a:spcPct val="90000"/>
              </a:lnSpc>
            </a:pPr>
            <a:r>
              <a:rPr lang="en-US" altLang="en-US" sz="2000" dirty="0"/>
              <a:t>U:		set of subjects</a:t>
            </a:r>
          </a:p>
          <a:p>
            <a:pPr lvl="1">
              <a:lnSpc>
                <a:spcPct val="90000"/>
              </a:lnSpc>
            </a:pPr>
            <a:r>
              <a:rPr lang="en-US" altLang="en-US" sz="2000" dirty="0"/>
              <a:t>SC:		set of state commands</a:t>
            </a:r>
          </a:p>
          <a:p>
            <a:pPr lvl="1">
              <a:lnSpc>
                <a:spcPct val="90000"/>
              </a:lnSpc>
            </a:pPr>
            <a:r>
              <a:rPr lang="en-US" altLang="en-US" sz="2000" dirty="0"/>
              <a:t>Out:	set of all possible outputs</a:t>
            </a:r>
          </a:p>
          <a:p>
            <a:pPr lvl="1">
              <a:lnSpc>
                <a:spcPct val="90000"/>
              </a:lnSpc>
            </a:pPr>
            <a:r>
              <a:rPr lang="en-US" altLang="en-US" sz="2000" dirty="0"/>
              <a:t>do: S</a:t>
            </a:r>
            <a:r>
              <a:rPr lang="en-US" altLang="en-US" sz="2000" dirty="0">
                <a:cs typeface="Tahoma" panose="020B0604030504040204" pitchFamily="34" charset="0"/>
              </a:rPr>
              <a:t>×U×SC</a:t>
            </a:r>
            <a:r>
              <a:rPr lang="en-US" altLang="en-US" sz="2000" dirty="0">
                <a:cs typeface="Tahoma" panose="020B0604030504040204" pitchFamily="34" charset="0"/>
                <a:sym typeface="Symbol" panose="05050102010706020507" pitchFamily="18" charset="2"/>
              </a:rPr>
              <a:t> S</a:t>
            </a:r>
          </a:p>
          <a:p>
            <a:pPr lvl="2">
              <a:lnSpc>
                <a:spcPct val="90000"/>
              </a:lnSpc>
            </a:pPr>
            <a:r>
              <a:rPr lang="en-US" altLang="en-US" sz="1800" dirty="0">
                <a:cs typeface="Tahoma" panose="020B0604030504040204" pitchFamily="34" charset="0"/>
                <a:sym typeface="Symbol" panose="05050102010706020507" pitchFamily="18" charset="2"/>
              </a:rPr>
              <a:t>do(</a:t>
            </a:r>
            <a:r>
              <a:rPr lang="en-US" altLang="en-US" sz="1800" dirty="0" err="1">
                <a:cs typeface="Tahoma" panose="020B0604030504040204" pitchFamily="34" charset="0"/>
                <a:sym typeface="Symbol" panose="05050102010706020507" pitchFamily="18" charset="2"/>
              </a:rPr>
              <a:t>s,u,c</a:t>
            </a:r>
            <a:r>
              <a:rPr lang="en-US" altLang="en-US" sz="1800" dirty="0">
                <a:cs typeface="Tahoma" panose="020B0604030504040204" pitchFamily="34" charset="0"/>
                <a:sym typeface="Symbol" panose="05050102010706020507" pitchFamily="18" charset="2"/>
              </a:rPr>
              <a:t>)=s’ means that at state s, when u performs command c, the resulting state is s’</a:t>
            </a:r>
          </a:p>
          <a:p>
            <a:pPr lvl="1">
              <a:lnSpc>
                <a:spcPct val="90000"/>
              </a:lnSpc>
            </a:pPr>
            <a:r>
              <a:rPr lang="en-US" altLang="en-US" sz="2000" dirty="0">
                <a:cs typeface="Tahoma" panose="020B0604030504040204" pitchFamily="34" charset="0"/>
                <a:sym typeface="Symbol" panose="05050102010706020507" pitchFamily="18" charset="2"/>
              </a:rPr>
              <a:t>out: </a:t>
            </a:r>
            <a:r>
              <a:rPr lang="en-US" altLang="en-US" sz="2000" dirty="0"/>
              <a:t>S</a:t>
            </a:r>
            <a:r>
              <a:rPr lang="en-US" altLang="en-US" sz="2000" dirty="0">
                <a:cs typeface="Tahoma" panose="020B0604030504040204" pitchFamily="34" charset="0"/>
              </a:rPr>
              <a:t>×U</a:t>
            </a:r>
            <a:r>
              <a:rPr lang="en-US" altLang="en-US" sz="2000" dirty="0">
                <a:cs typeface="Tahoma" panose="020B0604030504040204" pitchFamily="34" charset="0"/>
                <a:sym typeface="Symbol" panose="05050102010706020507" pitchFamily="18" charset="2"/>
              </a:rPr>
              <a:t> Out</a:t>
            </a:r>
          </a:p>
          <a:p>
            <a:pPr lvl="2">
              <a:lnSpc>
                <a:spcPct val="90000"/>
              </a:lnSpc>
            </a:pPr>
            <a:r>
              <a:rPr lang="en-US" altLang="en-US" sz="1800" dirty="0">
                <a:cs typeface="Tahoma" panose="020B0604030504040204" pitchFamily="34" charset="0"/>
                <a:sym typeface="Symbol" panose="05050102010706020507" pitchFamily="18" charset="2"/>
              </a:rPr>
              <a:t>out(</a:t>
            </a:r>
            <a:r>
              <a:rPr lang="en-US" altLang="en-US" sz="1800" dirty="0" err="1">
                <a:cs typeface="Tahoma" panose="020B0604030504040204" pitchFamily="34" charset="0"/>
                <a:sym typeface="Symbol" panose="05050102010706020507" pitchFamily="18" charset="2"/>
              </a:rPr>
              <a:t>s,u</a:t>
            </a:r>
            <a:r>
              <a:rPr lang="en-US" altLang="en-US" sz="1800" dirty="0">
                <a:cs typeface="Tahoma" panose="020B0604030504040204" pitchFamily="34" charset="0"/>
                <a:sym typeface="Symbol" panose="05050102010706020507" pitchFamily="18" charset="2"/>
              </a:rPr>
              <a:t>) gives the output that u sees at state s</a:t>
            </a:r>
          </a:p>
          <a:p>
            <a:pPr lvl="1">
              <a:lnSpc>
                <a:spcPct val="90000"/>
              </a:lnSpc>
            </a:pPr>
            <a:r>
              <a:rPr lang="en-US" altLang="en-US" sz="2000" dirty="0">
                <a:cs typeface="Tahoma" panose="020B0604030504040204" pitchFamily="34" charset="0"/>
                <a:sym typeface="Symbol" panose="05050102010706020507" pitchFamily="18" charset="2"/>
              </a:rPr>
              <a:t>s</a:t>
            </a:r>
            <a:r>
              <a:rPr lang="en-US" altLang="en-US" sz="2000" baseline="-25000" dirty="0">
                <a:cs typeface="Tahoma" panose="020B0604030504040204" pitchFamily="34" charset="0"/>
                <a:sym typeface="Symbol" panose="05050102010706020507" pitchFamily="18" charset="2"/>
              </a:rPr>
              <a:t>0</a:t>
            </a:r>
            <a:r>
              <a:rPr lang="en-US" altLang="en-US" sz="2000" dirty="0">
                <a:cs typeface="Tahoma" panose="020B0604030504040204" pitchFamily="34" charset="0"/>
                <a:sym typeface="Symbol" panose="05050102010706020507" pitchFamily="18" charset="2"/>
              </a:rPr>
              <a:t> S	initial state</a:t>
            </a:r>
          </a:p>
          <a:p>
            <a:pPr marL="228600" lvl="1" indent="0" algn="ctr">
              <a:lnSpc>
                <a:spcPct val="90000"/>
              </a:lnSpc>
              <a:buNone/>
            </a:pPr>
            <a:r>
              <a:rPr lang="en-US" altLang="en-US" sz="2000" b="1" i="1" dirty="0">
                <a:cs typeface="Tahoma" panose="020B0604030504040204" pitchFamily="34" charset="0"/>
                <a:sym typeface="Symbol" panose="05050102010706020507" pitchFamily="18" charset="2"/>
              </a:rPr>
              <a:t>Model focuses on interfaces (inputs/outputs) of a system, rather than internal aspects (e.g., </a:t>
            </a:r>
            <a:r>
              <a:rPr lang="en-US" altLang="en-US" sz="2000" b="1" i="1" dirty="0" smtClean="0">
                <a:cs typeface="Tahoma" panose="020B0604030504040204" pitchFamily="34" charset="0"/>
                <a:sym typeface="Symbol" panose="05050102010706020507" pitchFamily="18" charset="2"/>
              </a:rPr>
              <a:t>subjects, objects, and accesses)</a:t>
            </a:r>
            <a:endParaRPr lang="en-US" sz="2000" b="1" i="1" dirty="0"/>
          </a:p>
        </p:txBody>
      </p:sp>
      <p:sp>
        <p:nvSpPr>
          <p:cNvPr id="21509" name="Rectangle 2"/>
          <p:cNvSpPr>
            <a:spLocks noGrp="1" noChangeArrowheads="1"/>
          </p:cNvSpPr>
          <p:nvPr>
            <p:ph type="ctrTitle"/>
          </p:nvPr>
        </p:nvSpPr>
        <p:spPr>
          <a:xfrm>
            <a:off x="576943" y="137160"/>
            <a:ext cx="11038114" cy="553998"/>
          </a:xfrm>
        </p:spPr>
        <p:txBody>
          <a:bodyPr/>
          <a:lstStyle/>
          <a:p>
            <a:r>
              <a:rPr lang="en-US" altLang="en-US" dirty="0"/>
              <a:t>The Non-Interference Model in the </a:t>
            </a:r>
            <a:r>
              <a:rPr lang="en-US" altLang="en-US" dirty="0" err="1" smtClean="0"/>
              <a:t>Goguen-Meseguer</a:t>
            </a:r>
            <a:r>
              <a:rPr lang="en-US" altLang="en-US" dirty="0" smtClean="0"/>
              <a:t> </a:t>
            </a:r>
            <a:r>
              <a:rPr lang="en-US" altLang="en-US" dirty="0"/>
              <a:t>paper</a:t>
            </a:r>
          </a:p>
        </p:txBody>
      </p:sp>
    </p:spTree>
    <p:extLst>
      <p:ext uri="{BB962C8B-B14F-4D97-AF65-F5344CB8AC3E}">
        <p14:creationId xmlns:p14="http://schemas.microsoft.com/office/powerpoint/2010/main" val="351908548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3" name="Rectangle 2"/>
          <p:cNvSpPr>
            <a:spLocks noGrp="1" noChangeArrowheads="1"/>
          </p:cNvSpPr>
          <p:nvPr>
            <p:ph type="ctrTitle"/>
          </p:nvPr>
        </p:nvSpPr>
        <p:spPr/>
        <p:txBody>
          <a:bodyPr/>
          <a:lstStyle/>
          <a:p>
            <a:r>
              <a:rPr lang="en-US" altLang="en-US"/>
              <a:t>Security Policies in the Non-interefence Model</a:t>
            </a:r>
          </a:p>
        </p:txBody>
      </p:sp>
      <p:sp>
        <p:nvSpPr>
          <p:cNvPr id="13" name="Subtitle 12">
            <a:extLst>
              <a:ext uri="{FF2B5EF4-FFF2-40B4-BE49-F238E27FC236}">
                <a16:creationId xmlns:a16="http://schemas.microsoft.com/office/drawing/2014/main" id="{7E18C016-AFE4-44F6-86D3-349F0EBBD54F}"/>
              </a:ext>
            </a:extLst>
          </p:cNvPr>
          <p:cNvSpPr>
            <a:spLocks noGrp="1"/>
          </p:cNvSpPr>
          <p:nvPr>
            <p:ph type="subTitle" idx="1"/>
          </p:nvPr>
        </p:nvSpPr>
        <p:spPr/>
        <p:txBody>
          <a:bodyPr/>
          <a:lstStyle/>
          <a:p>
            <a:endParaRPr lang="en-US"/>
          </a:p>
        </p:txBody>
      </p:sp>
      <p:sp>
        <p:nvSpPr>
          <p:cNvPr id="14" name="Text Placeholder 13">
            <a:extLst>
              <a:ext uri="{FF2B5EF4-FFF2-40B4-BE49-F238E27FC236}">
                <a16:creationId xmlns:a16="http://schemas.microsoft.com/office/drawing/2014/main" id="{1FDE70D4-6203-482C-9B9D-11FAF4F957DE}"/>
              </a:ext>
            </a:extLst>
          </p:cNvPr>
          <p:cNvSpPr>
            <a:spLocks noGrp="1"/>
          </p:cNvSpPr>
          <p:nvPr>
            <p:ph type="body" sz="quarter" idx="14"/>
          </p:nvPr>
        </p:nvSpPr>
        <p:spPr>
          <a:xfrm>
            <a:off x="576942" y="1905000"/>
            <a:ext cx="11038115" cy="4254812"/>
          </a:xfrm>
        </p:spPr>
        <p:txBody>
          <a:bodyPr/>
          <a:lstStyle/>
          <a:p>
            <a:pPr>
              <a:spcAft>
                <a:spcPts val="600"/>
              </a:spcAft>
            </a:pPr>
            <a:r>
              <a:rPr lang="en-US" altLang="en-US" sz="2400" dirty="0"/>
              <a:t>A security policy is a set of noninterference assertions</a:t>
            </a:r>
          </a:p>
          <a:p>
            <a:pPr>
              <a:spcAft>
                <a:spcPts val="600"/>
              </a:spcAft>
            </a:pPr>
            <a:r>
              <a:rPr lang="en-US" altLang="en-US" sz="2400" dirty="0"/>
              <a:t>Definition of noninterference: Given two group of users G and G’, we say G does not interfere with G’ if for any sequence of commands w, </a:t>
            </a:r>
          </a:p>
          <a:p>
            <a:pPr lvl="1">
              <a:spcBef>
                <a:spcPts val="0"/>
              </a:spcBef>
              <a:spcAft>
                <a:spcPts val="600"/>
              </a:spcAft>
            </a:pPr>
            <a:r>
              <a:rPr lang="en-US" altLang="en-US" sz="2000" dirty="0" err="1"/>
              <a:t>View_G</a:t>
            </a:r>
            <a:r>
              <a:rPr lang="en-US" altLang="en-US" sz="2000" dirty="0"/>
              <a:t>’(w) = </a:t>
            </a:r>
            <a:r>
              <a:rPr lang="en-US" altLang="en-US" sz="2000" dirty="0" err="1"/>
              <a:t>View_G</a:t>
            </a:r>
            <a:r>
              <a:rPr lang="en-US" altLang="en-US" sz="2000" dirty="0"/>
              <a:t>’(P</a:t>
            </a:r>
            <a:r>
              <a:rPr lang="en-US" altLang="en-US" sz="2000" baseline="-25000" dirty="0"/>
              <a:t>G</a:t>
            </a:r>
            <a:r>
              <a:rPr lang="en-US" altLang="en-US" sz="2000" dirty="0"/>
              <a:t>(w))</a:t>
            </a:r>
          </a:p>
          <a:p>
            <a:pPr lvl="2">
              <a:spcBef>
                <a:spcPts val="0"/>
              </a:spcBef>
              <a:spcAft>
                <a:spcPts val="600"/>
              </a:spcAft>
            </a:pPr>
            <a:r>
              <a:rPr lang="en-US" altLang="en-US" sz="1800" dirty="0"/>
              <a:t>P</a:t>
            </a:r>
            <a:r>
              <a:rPr lang="en-US" altLang="en-US" sz="1800" baseline="-25000" dirty="0"/>
              <a:t>G</a:t>
            </a:r>
            <a:r>
              <a:rPr lang="en-US" altLang="en-US" sz="1800" dirty="0"/>
              <a:t>(w) is w with commands initiated by users in G removed. </a:t>
            </a:r>
          </a:p>
          <a:p>
            <a:pPr lvl="2">
              <a:spcBef>
                <a:spcPts val="0"/>
              </a:spcBef>
              <a:spcAft>
                <a:spcPts val="600"/>
              </a:spcAft>
            </a:pPr>
            <a:r>
              <a:rPr lang="en-US" altLang="en-US" sz="1800" b="1" i="1" dirty="0">
                <a:solidFill>
                  <a:schemeClr val="bg1"/>
                </a:solidFill>
              </a:rPr>
              <a:t>No matter what users in G do, users in G’ will observe the same.</a:t>
            </a:r>
          </a:p>
          <a:p>
            <a:pPr>
              <a:spcAft>
                <a:spcPts val="600"/>
              </a:spcAft>
            </a:pPr>
            <a:r>
              <a:rPr lang="en-US" altLang="en-US" sz="2400" dirty="0"/>
              <a:t>Implicit assumptions:</a:t>
            </a:r>
          </a:p>
          <a:p>
            <a:pPr lvl="1">
              <a:spcBef>
                <a:spcPts val="0"/>
              </a:spcBef>
              <a:spcAft>
                <a:spcPts val="600"/>
              </a:spcAft>
            </a:pPr>
            <a:r>
              <a:rPr lang="en-US" altLang="en-US" sz="2000" dirty="0"/>
              <a:t>Initial state of the system does not contain any sensitive information</a:t>
            </a:r>
          </a:p>
          <a:p>
            <a:pPr lvl="1">
              <a:spcBef>
                <a:spcPts val="0"/>
              </a:spcBef>
              <a:spcAft>
                <a:spcPts val="600"/>
              </a:spcAft>
            </a:pPr>
            <a:r>
              <a:rPr lang="en-US" altLang="en-US" sz="2000" dirty="0"/>
              <a:t>Information comes into the system by commands</a:t>
            </a:r>
          </a:p>
          <a:p>
            <a:pPr lvl="1">
              <a:spcBef>
                <a:spcPts val="0"/>
              </a:spcBef>
              <a:spcAft>
                <a:spcPts val="600"/>
              </a:spcAft>
            </a:pPr>
            <a:r>
              <a:rPr lang="en-US" altLang="en-US" sz="2000" dirty="0"/>
              <a:t>Only way to get information is through outputs</a:t>
            </a:r>
          </a:p>
          <a:p>
            <a:pPr lvl="2"/>
            <a:endParaRPr lang="en-US" altLang="en-US" sz="2000" dirty="0"/>
          </a:p>
          <a:p>
            <a:endParaRPr lang="en-US" dirty="0"/>
          </a:p>
        </p:txBody>
      </p:sp>
    </p:spTree>
    <p:extLst>
      <p:ext uri="{BB962C8B-B14F-4D97-AF65-F5344CB8AC3E}">
        <p14:creationId xmlns:p14="http://schemas.microsoft.com/office/powerpoint/2010/main" val="358710622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7" name="Rectangle 2"/>
          <p:cNvSpPr>
            <a:spLocks noGrp="1" noChangeArrowheads="1"/>
          </p:cNvSpPr>
          <p:nvPr>
            <p:ph type="ctrTitle"/>
          </p:nvPr>
        </p:nvSpPr>
        <p:spPr>
          <a:xfrm>
            <a:off x="576943" y="137160"/>
            <a:ext cx="11038114" cy="553998"/>
          </a:xfrm>
        </p:spPr>
        <p:txBody>
          <a:bodyPr/>
          <a:lstStyle/>
          <a:p>
            <a:r>
              <a:rPr lang="en-US" altLang="en-US" dirty="0"/>
              <a:t>Comparisons of </a:t>
            </a:r>
            <a:r>
              <a:rPr lang="en-US" altLang="en-US" dirty="0" smtClean="0"/>
              <a:t>BLP &amp; the GM Noninterference Model</a:t>
            </a:r>
            <a:endParaRPr lang="en-US" altLang="en-US" dirty="0"/>
          </a:p>
        </p:txBody>
      </p:sp>
      <p:sp>
        <p:nvSpPr>
          <p:cNvPr id="13" name="Subtitle 12">
            <a:extLst>
              <a:ext uri="{FF2B5EF4-FFF2-40B4-BE49-F238E27FC236}">
                <a16:creationId xmlns:a16="http://schemas.microsoft.com/office/drawing/2014/main" id="{E2693A57-FDE8-4E11-BD18-8D32E25708B2}"/>
              </a:ext>
            </a:extLst>
          </p:cNvPr>
          <p:cNvSpPr>
            <a:spLocks noGrp="1"/>
          </p:cNvSpPr>
          <p:nvPr>
            <p:ph type="subTitle" idx="1"/>
          </p:nvPr>
        </p:nvSpPr>
        <p:spPr/>
        <p:txBody>
          <a:bodyPr/>
          <a:lstStyle/>
          <a:p>
            <a:endParaRPr lang="en-US"/>
          </a:p>
        </p:txBody>
      </p:sp>
      <p:sp>
        <p:nvSpPr>
          <p:cNvPr id="14" name="Text Placeholder 13">
            <a:extLst>
              <a:ext uri="{FF2B5EF4-FFF2-40B4-BE49-F238E27FC236}">
                <a16:creationId xmlns:a16="http://schemas.microsoft.com/office/drawing/2014/main" id="{DBFCD1A0-E3B3-4B27-B03B-176A6E6ED4E0}"/>
              </a:ext>
            </a:extLst>
          </p:cNvPr>
          <p:cNvSpPr>
            <a:spLocks noGrp="1"/>
          </p:cNvSpPr>
          <p:nvPr>
            <p:ph type="body" sz="quarter" idx="14"/>
          </p:nvPr>
        </p:nvSpPr>
        <p:spPr>
          <a:xfrm>
            <a:off x="576942" y="1828800"/>
            <a:ext cx="11038115" cy="3945329"/>
          </a:xfrm>
        </p:spPr>
        <p:txBody>
          <a:bodyPr/>
          <a:lstStyle/>
          <a:p>
            <a:pPr>
              <a:spcAft>
                <a:spcPts val="600"/>
              </a:spcAft>
            </a:pPr>
            <a:r>
              <a:rPr lang="en-US" altLang="en-US" sz="2400" dirty="0"/>
              <a:t>Differences in model </a:t>
            </a:r>
          </a:p>
          <a:p>
            <a:pPr lvl="1">
              <a:spcBef>
                <a:spcPts val="0"/>
              </a:spcBef>
              <a:spcAft>
                <a:spcPts val="600"/>
              </a:spcAft>
            </a:pPr>
            <a:r>
              <a:rPr lang="en-US" altLang="en-US" sz="2000" dirty="0"/>
              <a:t>BLP models internals of a system (e.g., objects)</a:t>
            </a:r>
          </a:p>
          <a:p>
            <a:pPr lvl="1">
              <a:spcBef>
                <a:spcPts val="0"/>
              </a:spcBef>
              <a:spcAft>
                <a:spcPts val="600"/>
              </a:spcAft>
            </a:pPr>
            <a:r>
              <a:rPr lang="en-US" altLang="en-US" sz="2000" dirty="0"/>
              <a:t>GM models the interface (input &amp; output)</a:t>
            </a:r>
          </a:p>
          <a:p>
            <a:pPr>
              <a:spcAft>
                <a:spcPts val="600"/>
              </a:spcAft>
            </a:pPr>
            <a:r>
              <a:rPr lang="en-US" altLang="en-US" sz="2400" dirty="0"/>
              <a:t>Differences in formulating security policies</a:t>
            </a:r>
          </a:p>
          <a:p>
            <a:pPr lvl="1">
              <a:spcBef>
                <a:spcPts val="0"/>
              </a:spcBef>
              <a:spcAft>
                <a:spcPts val="600"/>
              </a:spcAft>
            </a:pPr>
            <a:r>
              <a:rPr lang="en-US" altLang="en-US" sz="2000" dirty="0"/>
              <a:t>BLP specifies access control requirement, noninterference specifies information flow goal</a:t>
            </a:r>
          </a:p>
          <a:p>
            <a:pPr>
              <a:spcAft>
                <a:spcPts val="600"/>
              </a:spcAft>
            </a:pPr>
            <a:r>
              <a:rPr lang="en-US" altLang="en-US" sz="2400" dirty="0"/>
              <a:t>Noninterference could address covert channels concerns</a:t>
            </a:r>
          </a:p>
          <a:p>
            <a:pPr lvl="1">
              <a:spcBef>
                <a:spcPts val="0"/>
              </a:spcBef>
              <a:spcAft>
                <a:spcPts val="600"/>
              </a:spcAft>
            </a:pPr>
            <a:r>
              <a:rPr lang="en-US" altLang="en-US" sz="2000" dirty="0"/>
              <a:t>Provided that one defines observable behavior to include those in covert channels; doesn’t make stopping covert channel easier</a:t>
            </a:r>
          </a:p>
          <a:p>
            <a:pPr>
              <a:spcAft>
                <a:spcPts val="600"/>
              </a:spcAft>
            </a:pPr>
            <a:r>
              <a:rPr lang="en-US" altLang="en-US" sz="2400" dirty="0"/>
              <a:t>Under noninterference, a low user is allowed to copy one high-level file to another high-level file</a:t>
            </a:r>
          </a:p>
          <a:p>
            <a:pPr lvl="1">
              <a:spcBef>
                <a:spcPts val="0"/>
              </a:spcBef>
              <a:spcAft>
                <a:spcPts val="600"/>
              </a:spcAft>
            </a:pPr>
            <a:r>
              <a:rPr lang="en-US" altLang="en-US" sz="2000" dirty="0"/>
              <a:t>In general not allowed by BLP</a:t>
            </a:r>
          </a:p>
        </p:txBody>
      </p:sp>
    </p:spTree>
    <p:extLst>
      <p:ext uri="{BB962C8B-B14F-4D97-AF65-F5344CB8AC3E}">
        <p14:creationId xmlns:p14="http://schemas.microsoft.com/office/powerpoint/2010/main" val="167043497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1" name="Rectangle 2"/>
          <p:cNvSpPr>
            <a:spLocks noGrp="1" noChangeArrowheads="1"/>
          </p:cNvSpPr>
          <p:nvPr>
            <p:ph type="ctrTitle"/>
          </p:nvPr>
        </p:nvSpPr>
        <p:spPr/>
        <p:txBody>
          <a:bodyPr/>
          <a:lstStyle/>
          <a:p>
            <a:r>
              <a:rPr lang="en-US" altLang="en-US"/>
              <a:t>Evaluation of The Non-Interference Policy</a:t>
            </a:r>
          </a:p>
        </p:txBody>
      </p:sp>
      <p:sp>
        <p:nvSpPr>
          <p:cNvPr id="13" name="Subtitle 12">
            <a:extLst>
              <a:ext uri="{FF2B5EF4-FFF2-40B4-BE49-F238E27FC236}">
                <a16:creationId xmlns:a16="http://schemas.microsoft.com/office/drawing/2014/main" id="{BA7C520D-CCAE-4162-843F-2084E78BA1E0}"/>
              </a:ext>
            </a:extLst>
          </p:cNvPr>
          <p:cNvSpPr>
            <a:spLocks noGrp="1"/>
          </p:cNvSpPr>
          <p:nvPr>
            <p:ph type="subTitle" idx="1"/>
          </p:nvPr>
        </p:nvSpPr>
        <p:spPr/>
        <p:txBody>
          <a:bodyPr/>
          <a:lstStyle/>
          <a:p>
            <a:endParaRPr lang="en-US"/>
          </a:p>
        </p:txBody>
      </p:sp>
      <p:sp>
        <p:nvSpPr>
          <p:cNvPr id="14" name="Text Placeholder 13">
            <a:extLst>
              <a:ext uri="{FF2B5EF4-FFF2-40B4-BE49-F238E27FC236}">
                <a16:creationId xmlns:a16="http://schemas.microsoft.com/office/drawing/2014/main" id="{E5690609-D7A6-44EC-8C4D-2090DB9D1520}"/>
              </a:ext>
            </a:extLst>
          </p:cNvPr>
          <p:cNvSpPr>
            <a:spLocks noGrp="1"/>
          </p:cNvSpPr>
          <p:nvPr>
            <p:ph type="body" sz="quarter" idx="14"/>
          </p:nvPr>
        </p:nvSpPr>
        <p:spPr/>
        <p:txBody>
          <a:bodyPr/>
          <a:lstStyle/>
          <a:p>
            <a:pPr>
              <a:spcAft>
                <a:spcPts val="600"/>
              </a:spcAft>
            </a:pPr>
            <a:r>
              <a:rPr lang="en-US" altLang="en-US" sz="2800" dirty="0"/>
              <a:t>The notion of noninterference is elegant and natural</a:t>
            </a:r>
          </a:p>
          <a:p>
            <a:pPr lvl="1">
              <a:spcBef>
                <a:spcPts val="0"/>
              </a:spcBef>
              <a:spcAft>
                <a:spcPts val="600"/>
              </a:spcAft>
            </a:pPr>
            <a:r>
              <a:rPr lang="en-US" altLang="en-US" sz="2400" dirty="0"/>
              <a:t>Focuses on policy objective, rather than mechanism, such as BLP</a:t>
            </a:r>
          </a:p>
          <a:p>
            <a:pPr lvl="1">
              <a:spcBef>
                <a:spcPts val="0"/>
              </a:spcBef>
              <a:spcAft>
                <a:spcPts val="600"/>
              </a:spcAft>
            </a:pPr>
            <a:r>
              <a:rPr lang="en-US" altLang="en-US" sz="2400" dirty="0"/>
              <a:t>Could be useful in other settings</a:t>
            </a:r>
          </a:p>
          <a:p>
            <a:pPr>
              <a:spcAft>
                <a:spcPts val="600"/>
              </a:spcAft>
            </a:pPr>
            <a:r>
              <a:rPr lang="en-US" altLang="en-US" sz="2800" dirty="0"/>
              <a:t>Mostly concerned with deterministic systems</a:t>
            </a:r>
          </a:p>
          <a:p>
            <a:pPr lvl="1">
              <a:spcBef>
                <a:spcPts val="0"/>
              </a:spcBef>
              <a:spcAft>
                <a:spcPts val="600"/>
              </a:spcAft>
            </a:pPr>
            <a:r>
              <a:rPr lang="en-US" altLang="en-US" sz="2400" dirty="0"/>
              <a:t>For randomized or otherwise non-deterministic systems, definition is more complicated</a:t>
            </a:r>
          </a:p>
          <a:p>
            <a:pPr>
              <a:spcAft>
                <a:spcPts val="600"/>
              </a:spcAft>
            </a:pPr>
            <a:r>
              <a:rPr lang="en-US" altLang="en-US" sz="2800" dirty="0"/>
              <a:t>May be too restrictive</a:t>
            </a:r>
          </a:p>
          <a:p>
            <a:pPr lvl="1">
              <a:spcBef>
                <a:spcPts val="0"/>
              </a:spcBef>
              <a:spcAft>
                <a:spcPts val="600"/>
              </a:spcAft>
            </a:pPr>
            <a:r>
              <a:rPr lang="en-US" altLang="en-US" sz="2400" dirty="0"/>
              <a:t>e.g., consider encrypt and then communicate</a:t>
            </a:r>
          </a:p>
        </p:txBody>
      </p:sp>
    </p:spTree>
    <p:extLst>
      <p:ext uri="{BB962C8B-B14F-4D97-AF65-F5344CB8AC3E}">
        <p14:creationId xmlns:p14="http://schemas.microsoft.com/office/powerpoint/2010/main" val="70681087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ctrTitle"/>
          </p:nvPr>
        </p:nvSpPr>
        <p:spPr/>
        <p:txBody>
          <a:bodyPr/>
          <a:lstStyle/>
          <a:p>
            <a:r>
              <a:rPr lang="en-US" altLang="en-US" dirty="0"/>
              <a:t>Outline</a:t>
            </a:r>
          </a:p>
        </p:txBody>
      </p:sp>
      <p:sp>
        <p:nvSpPr>
          <p:cNvPr id="16" name="Subtitle 15">
            <a:extLst>
              <a:ext uri="{FF2B5EF4-FFF2-40B4-BE49-F238E27FC236}">
                <a16:creationId xmlns:a16="http://schemas.microsoft.com/office/drawing/2014/main" id="{93FADC8A-B6D9-4964-A5DD-7FDCFBAF02B4}"/>
              </a:ext>
            </a:extLst>
          </p:cNvPr>
          <p:cNvSpPr>
            <a:spLocks noGrp="1"/>
          </p:cNvSpPr>
          <p:nvPr>
            <p:ph type="subTitle" idx="1"/>
          </p:nvPr>
        </p:nvSpPr>
        <p:spPr/>
        <p:txBody>
          <a:bodyPr/>
          <a:lstStyle/>
          <a:p>
            <a:endParaRPr lang="en-US" dirty="0"/>
          </a:p>
        </p:txBody>
      </p:sp>
      <p:sp>
        <p:nvSpPr>
          <p:cNvPr id="17" name="Text Placeholder 16">
            <a:extLst>
              <a:ext uri="{FF2B5EF4-FFF2-40B4-BE49-F238E27FC236}">
                <a16:creationId xmlns:a16="http://schemas.microsoft.com/office/drawing/2014/main" id="{51AE7339-3BFD-42E0-8F0E-4CC3809F109E}"/>
              </a:ext>
            </a:extLst>
          </p:cNvPr>
          <p:cNvSpPr>
            <a:spLocks noGrp="1"/>
          </p:cNvSpPr>
          <p:nvPr>
            <p:ph type="body" sz="quarter" idx="14"/>
          </p:nvPr>
        </p:nvSpPr>
        <p:spPr/>
        <p:txBody>
          <a:bodyPr/>
          <a:lstStyle/>
          <a:p>
            <a:pPr>
              <a:spcBef>
                <a:spcPts val="600"/>
              </a:spcBef>
            </a:pPr>
            <a:r>
              <a:rPr lang="en-US" sz="3200" dirty="0" smtClean="0">
                <a:solidFill>
                  <a:schemeClr val="accent3"/>
                </a:solidFill>
              </a:rPr>
              <a:t>Non-Interference Model</a:t>
            </a:r>
          </a:p>
          <a:p>
            <a:pPr>
              <a:spcBef>
                <a:spcPts val="600"/>
              </a:spcBef>
            </a:pPr>
            <a:r>
              <a:rPr lang="en-US" sz="3200" dirty="0" smtClean="0">
                <a:solidFill>
                  <a:schemeClr val="accent1"/>
                </a:solidFill>
              </a:rPr>
              <a:t>Non-deducibility </a:t>
            </a:r>
          </a:p>
          <a:p>
            <a:pPr>
              <a:spcBef>
                <a:spcPts val="600"/>
              </a:spcBef>
            </a:pPr>
            <a:r>
              <a:rPr lang="en-US" sz="3200" dirty="0" smtClean="0"/>
              <a:t>The RBAC96 Family of Role Based Access Control Models</a:t>
            </a:r>
          </a:p>
          <a:p>
            <a:pPr>
              <a:spcBef>
                <a:spcPts val="600"/>
              </a:spcBef>
            </a:pPr>
            <a:r>
              <a:rPr lang="en-US" sz="3200" dirty="0" smtClean="0"/>
              <a:t>The NIST RBAC Standard and Our Critique</a:t>
            </a:r>
          </a:p>
          <a:p>
            <a:pPr>
              <a:spcBef>
                <a:spcPts val="600"/>
              </a:spcBef>
            </a:pPr>
            <a:r>
              <a:rPr lang="en-US" sz="3200" dirty="0" smtClean="0"/>
              <a:t>Attribute Based Access Control and XACML</a:t>
            </a:r>
          </a:p>
          <a:p>
            <a:pPr>
              <a:spcBef>
                <a:spcPts val="600"/>
              </a:spcBef>
            </a:pPr>
            <a:endParaRPr lang="en-US" sz="3200" dirty="0" smtClean="0">
              <a:solidFill>
                <a:schemeClr val="accent1"/>
              </a:solidFill>
            </a:endParaRPr>
          </a:p>
        </p:txBody>
      </p:sp>
    </p:spTree>
    <p:extLst>
      <p:ext uri="{BB962C8B-B14F-4D97-AF65-F5344CB8AC3E}">
        <p14:creationId xmlns:p14="http://schemas.microsoft.com/office/powerpoint/2010/main" val="113577693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7" name="Picture 4">
            <a:extLst>
              <a:ext uri="{C183D7F6-B498-43B3-948B-1728B52AA6E4}">
                <adec:decorative xmlns:adec="http://schemas.microsoft.com/office/drawing/2017/decorative" xmlns=""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04175" y="2319337"/>
            <a:ext cx="2587625" cy="2219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Placeholder 8">
            <a:extLst>
              <a:ext uri="{FF2B5EF4-FFF2-40B4-BE49-F238E27FC236}">
                <a16:creationId xmlns:a16="http://schemas.microsoft.com/office/drawing/2014/main" id="{FE4198B4-BA32-4ACB-A8FC-CA122C7AB369}"/>
              </a:ext>
            </a:extLst>
          </p:cNvPr>
          <p:cNvSpPr>
            <a:spLocks noGrp="1"/>
          </p:cNvSpPr>
          <p:nvPr>
            <p:ph type="body" sz="quarter" idx="14"/>
          </p:nvPr>
        </p:nvSpPr>
        <p:spPr>
          <a:xfrm>
            <a:off x="576942" y="1917388"/>
            <a:ext cx="7043057" cy="3945329"/>
          </a:xfrm>
        </p:spPr>
        <p:txBody>
          <a:bodyPr/>
          <a:lstStyle/>
          <a:p>
            <a:r>
              <a:rPr lang="en-US" sz="2800" dirty="0" smtClean="0"/>
              <a:t>“</a:t>
            </a:r>
            <a:r>
              <a:rPr lang="en-US" sz="2800" dirty="0"/>
              <a:t>A Model of Information” by David Sutherland </a:t>
            </a:r>
            <a:r>
              <a:rPr lang="en-US" sz="2800" dirty="0" smtClean="0"/>
              <a:t>Oakland’1986</a:t>
            </a:r>
            <a:endParaRPr lang="en-US" sz="2800" dirty="0"/>
          </a:p>
          <a:p>
            <a:endParaRPr lang="en-US" sz="2800" dirty="0"/>
          </a:p>
        </p:txBody>
      </p:sp>
      <p:sp>
        <p:nvSpPr>
          <p:cNvPr id="15365" name="Rectangle 2"/>
          <p:cNvSpPr>
            <a:spLocks noGrp="1" noChangeArrowheads="1"/>
          </p:cNvSpPr>
          <p:nvPr>
            <p:ph type="ctrTitle"/>
          </p:nvPr>
        </p:nvSpPr>
        <p:spPr>
          <a:xfrm>
            <a:off x="576943" y="137160"/>
            <a:ext cx="11038114" cy="553998"/>
          </a:xfrm>
        </p:spPr>
        <p:txBody>
          <a:bodyPr/>
          <a:lstStyle/>
          <a:p>
            <a:r>
              <a:rPr lang="en-US" altLang="en-US" dirty="0" smtClean="0"/>
              <a:t>Source for Non-Deducibility</a:t>
            </a:r>
            <a:endParaRPr lang="en-US" altLang="en-US" dirty="0"/>
          </a:p>
        </p:txBody>
      </p:sp>
    </p:spTree>
    <p:extLst>
      <p:ext uri="{BB962C8B-B14F-4D97-AF65-F5344CB8AC3E}">
        <p14:creationId xmlns:p14="http://schemas.microsoft.com/office/powerpoint/2010/main" val="47235506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ctrTitle"/>
          </p:nvPr>
        </p:nvSpPr>
        <p:spPr/>
        <p:txBody>
          <a:bodyPr/>
          <a:lstStyle/>
          <a:p>
            <a:r>
              <a:rPr lang="en-US" altLang="en-US"/>
              <a:t>Non-deducibility</a:t>
            </a:r>
          </a:p>
        </p:txBody>
      </p:sp>
      <p:sp>
        <p:nvSpPr>
          <p:cNvPr id="13" name="Subtitle 12">
            <a:extLst>
              <a:ext uri="{FF2B5EF4-FFF2-40B4-BE49-F238E27FC236}">
                <a16:creationId xmlns:a16="http://schemas.microsoft.com/office/drawing/2014/main" id="{9A3B6BDC-4520-4AB2-8BC3-457269472EEF}"/>
              </a:ext>
            </a:extLst>
          </p:cNvPr>
          <p:cNvSpPr>
            <a:spLocks noGrp="1"/>
          </p:cNvSpPr>
          <p:nvPr>
            <p:ph type="subTitle" idx="1"/>
          </p:nvPr>
        </p:nvSpPr>
        <p:spPr/>
        <p:txBody>
          <a:bodyPr/>
          <a:lstStyle/>
          <a:p>
            <a:endParaRPr lang="en-US"/>
          </a:p>
        </p:txBody>
      </p:sp>
      <p:sp>
        <p:nvSpPr>
          <p:cNvPr id="14" name="Text Placeholder 13">
            <a:extLst>
              <a:ext uri="{FF2B5EF4-FFF2-40B4-BE49-F238E27FC236}">
                <a16:creationId xmlns:a16="http://schemas.microsoft.com/office/drawing/2014/main" id="{68BD1F08-A6F0-4CF7-A1FD-B2EBE21551DC}"/>
              </a:ext>
            </a:extLst>
          </p:cNvPr>
          <p:cNvSpPr>
            <a:spLocks noGrp="1"/>
          </p:cNvSpPr>
          <p:nvPr>
            <p:ph type="body" sz="quarter" idx="14"/>
          </p:nvPr>
        </p:nvSpPr>
        <p:spPr/>
        <p:txBody>
          <a:bodyPr/>
          <a:lstStyle/>
          <a:p>
            <a:pPr>
              <a:spcAft>
                <a:spcPts val="600"/>
              </a:spcAft>
            </a:pPr>
            <a:r>
              <a:rPr lang="en-US" altLang="en-US" sz="2400" dirty="0"/>
              <a:t>Attempt to define information flow in non-deterministic as well as deterministic systems</a:t>
            </a:r>
          </a:p>
          <a:p>
            <a:pPr>
              <a:spcAft>
                <a:spcPts val="600"/>
              </a:spcAft>
            </a:pPr>
            <a:r>
              <a:rPr lang="en-US" altLang="en-US" sz="2400" dirty="0"/>
              <a:t>Intuition: there is no information flow between X and Y, </a:t>
            </a:r>
            <a:r>
              <a:rPr lang="en-US" altLang="en-US" sz="2400" dirty="0" err="1"/>
              <a:t>iff</a:t>
            </a:r>
            <a:r>
              <a:rPr lang="en-US" altLang="en-US" sz="2400" dirty="0"/>
              <a:t>., when observing only Y, one can never eliminate any value from the domain in X as a possible value</a:t>
            </a:r>
          </a:p>
          <a:p>
            <a:pPr>
              <a:spcAft>
                <a:spcPts val="600"/>
              </a:spcAft>
            </a:pPr>
            <a:r>
              <a:rPr lang="en-US" altLang="en-US" sz="2400" dirty="0"/>
              <a:t>Definition: let Y=f(X,Z), where f is not necessarily deterministic, there is information flow between X and Y in the non-deducibility sense </a:t>
            </a:r>
            <a:r>
              <a:rPr lang="en-US" altLang="en-US" sz="2400" dirty="0" err="1"/>
              <a:t>iff</a:t>
            </a:r>
            <a:r>
              <a:rPr lang="en-US" altLang="en-US" sz="2400" dirty="0"/>
              <a:t>.	</a:t>
            </a:r>
            <a:r>
              <a:rPr lang="en-US" altLang="en-US" sz="1800" dirty="0">
                <a:sym typeface="Symbol" panose="05050102010706020507" pitchFamily="18" charset="2"/>
              </a:rPr>
              <a:t> </a:t>
            </a:r>
            <a:r>
              <a:rPr lang="en-US" altLang="en-US" sz="1800" dirty="0" smtClean="0">
                <a:sym typeface="Symbol" panose="05050102010706020507" pitchFamily="18" charset="2"/>
              </a:rPr>
              <a:t>				</a:t>
            </a:r>
            <a:r>
              <a:rPr lang="en-US" altLang="en-US" b="1" dirty="0" smtClean="0">
                <a:sym typeface="Symbol" panose="05050102010706020507" pitchFamily="18" charset="2"/>
              </a:rPr>
              <a:t></a:t>
            </a:r>
            <a:r>
              <a:rPr lang="en-US" altLang="en-US" b="1" dirty="0">
                <a:sym typeface="Symbol" panose="05050102010706020507" pitchFamily="18" charset="2"/>
              </a:rPr>
              <a:t>Y</a:t>
            </a:r>
            <a:r>
              <a:rPr lang="en-US" altLang="en-US" b="1" baseline="-25000" dirty="0">
                <a:sym typeface="Symbol" panose="05050102010706020507" pitchFamily="18" charset="2"/>
              </a:rPr>
              <a:t>0</a:t>
            </a:r>
            <a:r>
              <a:rPr lang="en-US" altLang="en-US" b="1" dirty="0">
                <a:sym typeface="Symbol" panose="05050102010706020507" pitchFamily="18" charset="2"/>
              </a:rPr>
              <a:t>  { f(X,Z) }  X</a:t>
            </a:r>
            <a:r>
              <a:rPr lang="en-US" altLang="en-US" b="1" baseline="-25000" dirty="0">
                <a:sym typeface="Symbol" panose="05050102010706020507" pitchFamily="18" charset="2"/>
              </a:rPr>
              <a:t>0  </a:t>
            </a:r>
            <a:r>
              <a:rPr lang="en-US" altLang="en-US" b="1" dirty="0">
                <a:sym typeface="Symbol" panose="05050102010706020507" pitchFamily="18" charset="2"/>
              </a:rPr>
              <a:t> </a:t>
            </a:r>
            <a:r>
              <a:rPr lang="en-US" altLang="en-US" b="1" dirty="0" err="1">
                <a:sym typeface="Symbol" panose="05050102010706020507" pitchFamily="18" charset="2"/>
              </a:rPr>
              <a:t>s.t.</a:t>
            </a:r>
            <a:r>
              <a:rPr lang="en-US" altLang="en-US" b="1" dirty="0">
                <a:sym typeface="Symbol" panose="05050102010706020507" pitchFamily="18" charset="2"/>
              </a:rPr>
              <a:t>  Y</a:t>
            </a:r>
            <a:r>
              <a:rPr lang="en-US" altLang="en-US" b="1" baseline="-25000" dirty="0">
                <a:sym typeface="Symbol" panose="05050102010706020507" pitchFamily="18" charset="2"/>
              </a:rPr>
              <a:t>0 </a:t>
            </a:r>
            <a:r>
              <a:rPr lang="en-US" altLang="en-US" b="1" dirty="0">
                <a:sym typeface="Symbol" panose="05050102010706020507" pitchFamily="18" charset="2"/>
              </a:rPr>
              <a:t> { f(X</a:t>
            </a:r>
            <a:r>
              <a:rPr lang="en-US" altLang="en-US" b="1" baseline="-25000" dirty="0">
                <a:sym typeface="Symbol" panose="05050102010706020507" pitchFamily="18" charset="2"/>
              </a:rPr>
              <a:t>0</a:t>
            </a:r>
            <a:r>
              <a:rPr lang="en-US" altLang="en-US" b="1" dirty="0">
                <a:sym typeface="Symbol" panose="05050102010706020507" pitchFamily="18" charset="2"/>
              </a:rPr>
              <a:t>, Z) }</a:t>
            </a:r>
            <a:endParaRPr lang="en-US" altLang="en-US" b="1" baseline="-25000" dirty="0"/>
          </a:p>
          <a:p>
            <a:pPr lvl="1">
              <a:spcBef>
                <a:spcPts val="0"/>
              </a:spcBef>
              <a:spcAft>
                <a:spcPts val="600"/>
              </a:spcAft>
            </a:pPr>
            <a:r>
              <a:rPr lang="en-US" altLang="en-US" sz="2000" dirty="0"/>
              <a:t>When one observes the value of Y is Y</a:t>
            </a:r>
            <a:r>
              <a:rPr lang="en-US" altLang="en-US" sz="2000" baseline="-25000" dirty="0"/>
              <a:t>0</a:t>
            </a:r>
            <a:r>
              <a:rPr lang="en-US" altLang="en-US" sz="2000" dirty="0"/>
              <a:t>, one learns that X≠X</a:t>
            </a:r>
            <a:r>
              <a:rPr lang="en-US" altLang="en-US" sz="2000" baseline="-25000" dirty="0"/>
              <a:t>0</a:t>
            </a:r>
            <a:r>
              <a:rPr lang="en-US" altLang="en-US" sz="2000" dirty="0"/>
              <a:t>.</a:t>
            </a:r>
          </a:p>
          <a:p>
            <a:pPr lvl="1">
              <a:spcBef>
                <a:spcPts val="0"/>
              </a:spcBef>
              <a:spcAft>
                <a:spcPts val="600"/>
              </a:spcAft>
            </a:pPr>
            <a:r>
              <a:rPr lang="en-US" altLang="en-US" sz="2000" dirty="0"/>
              <a:t>There </a:t>
            </a:r>
            <a:r>
              <a:rPr lang="en-US" altLang="en-US" sz="2000" b="1" i="1" dirty="0">
                <a:solidFill>
                  <a:schemeClr val="bg1"/>
                </a:solidFill>
              </a:rPr>
              <a:t>is no information flow</a:t>
            </a:r>
            <a:r>
              <a:rPr lang="en-US" altLang="en-US" sz="2000" dirty="0">
                <a:solidFill>
                  <a:srgbClr val="FF0000"/>
                </a:solidFill>
              </a:rPr>
              <a:t> </a:t>
            </a:r>
            <a:r>
              <a:rPr lang="en-US" altLang="en-US" sz="2000" dirty="0"/>
              <a:t>between X and Y in the non-deducibility sense when </a:t>
            </a:r>
            <a:r>
              <a:rPr lang="en-US" altLang="en-US" sz="2000" dirty="0" smtClean="0"/>
              <a:t>		</a:t>
            </a:r>
            <a:r>
              <a:rPr lang="en-US" altLang="en-US" sz="2000" dirty="0" smtClean="0">
                <a:sym typeface="Symbol" panose="05050102010706020507" pitchFamily="18" charset="2"/>
              </a:rPr>
              <a:t></a:t>
            </a:r>
            <a:r>
              <a:rPr lang="en-US" altLang="en-US" sz="2000" dirty="0">
                <a:sym typeface="Symbol" panose="05050102010706020507" pitchFamily="18" charset="2"/>
              </a:rPr>
              <a:t>Y</a:t>
            </a:r>
            <a:r>
              <a:rPr lang="en-US" altLang="en-US" sz="2000" baseline="-25000" dirty="0">
                <a:sym typeface="Symbol" panose="05050102010706020507" pitchFamily="18" charset="2"/>
              </a:rPr>
              <a:t>0</a:t>
            </a:r>
            <a:r>
              <a:rPr lang="en-US" altLang="en-US" sz="2000" dirty="0">
                <a:sym typeface="Symbol" panose="05050102010706020507" pitchFamily="18" charset="2"/>
              </a:rPr>
              <a:t>   { f(X,Z) } X</a:t>
            </a:r>
            <a:r>
              <a:rPr lang="en-US" altLang="en-US" sz="2000" baseline="-25000" dirty="0">
                <a:sym typeface="Symbol" panose="05050102010706020507" pitchFamily="18" charset="2"/>
              </a:rPr>
              <a:t>0  </a:t>
            </a:r>
            <a:r>
              <a:rPr lang="en-US" altLang="en-US" sz="2000" dirty="0">
                <a:sym typeface="Symbol" panose="05050102010706020507" pitchFamily="18" charset="2"/>
              </a:rPr>
              <a:t> Z</a:t>
            </a:r>
            <a:r>
              <a:rPr lang="en-US" altLang="en-US" sz="2000" baseline="-25000" dirty="0">
                <a:sym typeface="Symbol" panose="05050102010706020507" pitchFamily="18" charset="2"/>
              </a:rPr>
              <a:t>0</a:t>
            </a:r>
            <a:r>
              <a:rPr lang="en-US" altLang="en-US" sz="2000" dirty="0">
                <a:sym typeface="Symbol" panose="05050102010706020507" pitchFamily="18" charset="2"/>
              </a:rPr>
              <a:t>  </a:t>
            </a:r>
            <a:r>
              <a:rPr lang="en-US" altLang="en-US" sz="2000" dirty="0" err="1">
                <a:sym typeface="Symbol" panose="05050102010706020507" pitchFamily="18" charset="2"/>
              </a:rPr>
              <a:t>s.t.</a:t>
            </a:r>
            <a:r>
              <a:rPr lang="en-US" altLang="en-US" sz="2000" dirty="0">
                <a:sym typeface="Symbol" panose="05050102010706020507" pitchFamily="18" charset="2"/>
              </a:rPr>
              <a:t> Y</a:t>
            </a:r>
            <a:r>
              <a:rPr lang="en-US" altLang="en-US" sz="2000" baseline="-25000" dirty="0">
                <a:sym typeface="Symbol" panose="05050102010706020507" pitchFamily="18" charset="2"/>
              </a:rPr>
              <a:t>0 </a:t>
            </a:r>
            <a:r>
              <a:rPr lang="en-US" altLang="en-US" sz="2000" dirty="0">
                <a:sym typeface="Symbol" panose="05050102010706020507" pitchFamily="18" charset="2"/>
              </a:rPr>
              <a:t> { f(X</a:t>
            </a:r>
            <a:r>
              <a:rPr lang="en-US" altLang="en-US" sz="2000" baseline="-25000" dirty="0">
                <a:sym typeface="Symbol" panose="05050102010706020507" pitchFamily="18" charset="2"/>
              </a:rPr>
              <a:t>0</a:t>
            </a:r>
            <a:r>
              <a:rPr lang="en-US" altLang="en-US" sz="2000" dirty="0">
                <a:sym typeface="Symbol" panose="05050102010706020507" pitchFamily="18" charset="2"/>
              </a:rPr>
              <a:t>, Z</a:t>
            </a:r>
            <a:r>
              <a:rPr lang="en-US" altLang="en-US" sz="2000" baseline="-25000" dirty="0">
                <a:sym typeface="Symbol" panose="05050102010706020507" pitchFamily="18" charset="2"/>
              </a:rPr>
              <a:t>0</a:t>
            </a:r>
            <a:r>
              <a:rPr lang="en-US" altLang="en-US" sz="2000" dirty="0">
                <a:sym typeface="Symbol" panose="05050102010706020507" pitchFamily="18" charset="2"/>
              </a:rPr>
              <a:t>) </a:t>
            </a:r>
            <a:r>
              <a:rPr lang="en-US" altLang="en-US" sz="2000" dirty="0" smtClean="0">
                <a:sym typeface="Symbol" panose="05050102010706020507" pitchFamily="18" charset="2"/>
              </a:rPr>
              <a:t>}</a:t>
            </a:r>
            <a:endParaRPr lang="en-US" altLang="en-US" sz="2000" baseline="-25000" dirty="0"/>
          </a:p>
        </p:txBody>
      </p:sp>
    </p:spTree>
    <p:extLst>
      <p:ext uri="{BB962C8B-B14F-4D97-AF65-F5344CB8AC3E}">
        <p14:creationId xmlns:p14="http://schemas.microsoft.com/office/powerpoint/2010/main" val="161715056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ctrTitle"/>
          </p:nvPr>
        </p:nvSpPr>
        <p:spPr>
          <a:xfrm>
            <a:off x="576943" y="137160"/>
            <a:ext cx="11038114" cy="553998"/>
          </a:xfrm>
        </p:spPr>
        <p:txBody>
          <a:bodyPr/>
          <a:lstStyle/>
          <a:p>
            <a:r>
              <a:rPr lang="en-US" altLang="en-US" dirty="0"/>
              <a:t>Examples</a:t>
            </a:r>
            <a:r>
              <a:rPr lang="en-US" altLang="en-US" dirty="0" smtClean="0"/>
              <a:t>: Output is z</a:t>
            </a:r>
            <a:endParaRPr lang="en-US" altLang="en-US" dirty="0"/>
          </a:p>
        </p:txBody>
      </p:sp>
      <p:sp>
        <p:nvSpPr>
          <p:cNvPr id="14" name="Subtitle 13">
            <a:extLst>
              <a:ext uri="{FF2B5EF4-FFF2-40B4-BE49-F238E27FC236}">
                <a16:creationId xmlns:a16="http://schemas.microsoft.com/office/drawing/2014/main" id="{6E757B03-215A-4E48-BA64-EF1D489FFE98}"/>
              </a:ext>
            </a:extLst>
          </p:cNvPr>
          <p:cNvSpPr>
            <a:spLocks noGrp="1"/>
          </p:cNvSpPr>
          <p:nvPr>
            <p:ph type="subTitle" idx="1"/>
          </p:nvPr>
        </p:nvSpPr>
        <p:spPr/>
        <p:txBody>
          <a:bodyPr/>
          <a:lstStyle/>
          <a:p>
            <a:endParaRPr lang="en-US" dirty="0"/>
          </a:p>
        </p:txBody>
      </p:sp>
      <p:sp>
        <p:nvSpPr>
          <p:cNvPr id="15" name="Text Placeholder 14">
            <a:extLst>
              <a:ext uri="{FF2B5EF4-FFF2-40B4-BE49-F238E27FC236}">
                <a16:creationId xmlns:a16="http://schemas.microsoft.com/office/drawing/2014/main" id="{5FDAE425-0FAB-45F5-99CC-1097B32FD6A1}"/>
              </a:ext>
            </a:extLst>
          </p:cNvPr>
          <p:cNvSpPr>
            <a:spLocks noGrp="1"/>
          </p:cNvSpPr>
          <p:nvPr>
            <p:ph type="body" sz="quarter" idx="14"/>
          </p:nvPr>
        </p:nvSpPr>
        <p:spPr/>
        <p:txBody>
          <a:bodyPr numCol="2"/>
          <a:lstStyle/>
          <a:p>
            <a:pPr>
              <a:spcBef>
                <a:spcPct val="20000"/>
              </a:spcBef>
              <a:buClr>
                <a:schemeClr val="accent2"/>
              </a:buClr>
              <a:buSzPct val="100000"/>
              <a:buFont typeface="Times" pitchFamily="18" charset="0"/>
              <a:buNone/>
              <a:defRPr/>
            </a:pPr>
            <a:r>
              <a:rPr lang="en-US" sz="2200" dirty="0">
                <a:latin typeface="Arial" charset="0"/>
              </a:rPr>
              <a:t>High int x = …;</a:t>
            </a:r>
          </a:p>
          <a:p>
            <a:pPr>
              <a:spcBef>
                <a:spcPct val="20000"/>
              </a:spcBef>
              <a:buClr>
                <a:schemeClr val="accent2"/>
              </a:buClr>
              <a:buSzPct val="100000"/>
              <a:buFont typeface="Times" pitchFamily="18" charset="0"/>
              <a:buNone/>
              <a:defRPr/>
            </a:pPr>
            <a:r>
              <a:rPr lang="en-US" sz="2200" dirty="0">
                <a:latin typeface="Arial" charset="0"/>
              </a:rPr>
              <a:t>High int y = …;</a:t>
            </a:r>
          </a:p>
          <a:p>
            <a:pPr>
              <a:spcBef>
                <a:spcPct val="20000"/>
              </a:spcBef>
              <a:buClr>
                <a:schemeClr val="accent2"/>
              </a:buClr>
              <a:buSzPct val="100000"/>
              <a:buFont typeface="Times" pitchFamily="18" charset="0"/>
              <a:buNone/>
              <a:defRPr/>
            </a:pPr>
            <a:r>
              <a:rPr lang="en-US" sz="2200" dirty="0">
                <a:latin typeface="Arial" charset="0"/>
              </a:rPr>
              <a:t>Low  int z;</a:t>
            </a:r>
          </a:p>
          <a:p>
            <a:pPr>
              <a:spcBef>
                <a:spcPct val="20000"/>
              </a:spcBef>
              <a:buClr>
                <a:schemeClr val="accent2"/>
              </a:buClr>
              <a:buSzPct val="100000"/>
              <a:buFont typeface="Times" pitchFamily="18" charset="0"/>
              <a:buNone/>
              <a:defRPr/>
            </a:pPr>
            <a:r>
              <a:rPr lang="en-US" sz="2200" dirty="0">
                <a:latin typeface="Arial" charset="0"/>
              </a:rPr>
              <a:t>if x&gt;0 z = </a:t>
            </a:r>
            <a:r>
              <a:rPr lang="en-US" sz="2200" dirty="0" err="1">
                <a:latin typeface="Arial" charset="0"/>
              </a:rPr>
              <a:t>y+y</a:t>
            </a:r>
            <a:r>
              <a:rPr lang="en-US" sz="2200" dirty="0">
                <a:latin typeface="Arial" charset="0"/>
              </a:rPr>
              <a:t>;</a:t>
            </a:r>
          </a:p>
          <a:p>
            <a:pPr>
              <a:spcBef>
                <a:spcPct val="20000"/>
              </a:spcBef>
              <a:buClr>
                <a:schemeClr val="accent2"/>
              </a:buClr>
              <a:buSzPct val="100000"/>
              <a:buFont typeface="Times" pitchFamily="18" charset="0"/>
              <a:buNone/>
              <a:defRPr/>
            </a:pPr>
            <a:r>
              <a:rPr lang="en-US" sz="2200" dirty="0">
                <a:latin typeface="Arial" charset="0"/>
              </a:rPr>
              <a:t>else z = 3*y;</a:t>
            </a:r>
          </a:p>
          <a:p>
            <a:pPr marL="342900" indent="-342900">
              <a:spcBef>
                <a:spcPct val="20000"/>
              </a:spcBef>
              <a:buClr>
                <a:schemeClr val="accent2"/>
              </a:buClr>
              <a:buSzPct val="100000"/>
              <a:buFont typeface="Arial" pitchFamily="34" charset="0"/>
              <a:buChar char="•"/>
              <a:defRPr/>
            </a:pPr>
            <a:r>
              <a:rPr lang="en-US" sz="2200" dirty="0" smtClean="0">
                <a:latin typeface="Arial" charset="0"/>
              </a:rPr>
              <a:t>x </a:t>
            </a:r>
            <a:r>
              <a:rPr lang="en-US" sz="2200" dirty="0">
                <a:latin typeface="Arial" charset="0"/>
              </a:rPr>
              <a:t>interferes with z</a:t>
            </a:r>
          </a:p>
          <a:p>
            <a:pPr marL="342900" indent="-342900">
              <a:spcBef>
                <a:spcPct val="20000"/>
              </a:spcBef>
              <a:buClr>
                <a:schemeClr val="accent2"/>
              </a:buClr>
              <a:buSzPct val="100000"/>
              <a:buFont typeface="Arial" pitchFamily="34" charset="0"/>
              <a:buChar char="•"/>
              <a:defRPr/>
            </a:pPr>
            <a:r>
              <a:rPr lang="en-US" sz="2200" dirty="0" smtClean="0">
                <a:latin typeface="Arial" charset="0"/>
              </a:rPr>
              <a:t>y </a:t>
            </a:r>
            <a:r>
              <a:rPr lang="en-US" sz="2200" dirty="0">
                <a:latin typeface="Arial" charset="0"/>
              </a:rPr>
              <a:t>interferes with z</a:t>
            </a:r>
          </a:p>
          <a:p>
            <a:pPr marL="342900" indent="-342900">
              <a:spcBef>
                <a:spcPct val="20000"/>
              </a:spcBef>
              <a:buClr>
                <a:schemeClr val="accent2"/>
              </a:buClr>
              <a:buSzPct val="100000"/>
              <a:buFont typeface="Arial" pitchFamily="34" charset="0"/>
              <a:buChar char="•"/>
              <a:defRPr/>
            </a:pPr>
            <a:r>
              <a:rPr lang="en-US" sz="2200" dirty="0" smtClean="0">
                <a:latin typeface="Arial" charset="0"/>
              </a:rPr>
              <a:t>x </a:t>
            </a:r>
            <a:r>
              <a:rPr lang="en-US" sz="2200" dirty="0">
                <a:latin typeface="Arial" charset="0"/>
              </a:rPr>
              <a:t>and z are not </a:t>
            </a:r>
            <a:r>
              <a:rPr lang="en-US" sz="2200" dirty="0" smtClean="0">
                <a:latin typeface="Arial" charset="0"/>
              </a:rPr>
              <a:t>non-deducible </a:t>
            </a:r>
            <a:r>
              <a:rPr lang="en-US" sz="2200" dirty="0">
                <a:latin typeface="Arial" charset="0"/>
              </a:rPr>
              <a:t>secure</a:t>
            </a:r>
          </a:p>
          <a:p>
            <a:pPr marL="342900" indent="-342900">
              <a:spcBef>
                <a:spcPct val="20000"/>
              </a:spcBef>
              <a:buClr>
                <a:schemeClr val="accent2"/>
              </a:buClr>
              <a:buSzPct val="100000"/>
              <a:buFont typeface="Arial" pitchFamily="34" charset="0"/>
              <a:buChar char="•"/>
              <a:defRPr/>
            </a:pPr>
            <a:r>
              <a:rPr lang="en-US" sz="2200" dirty="0">
                <a:latin typeface="Arial" charset="0"/>
              </a:rPr>
              <a:t>y and z are not </a:t>
            </a:r>
            <a:r>
              <a:rPr lang="en-US" sz="2200" dirty="0" smtClean="0">
                <a:latin typeface="Arial" charset="0"/>
              </a:rPr>
              <a:t>non-deducible </a:t>
            </a:r>
            <a:r>
              <a:rPr lang="en-US" sz="2200" dirty="0">
                <a:latin typeface="Arial" charset="0"/>
              </a:rPr>
              <a:t>secure</a:t>
            </a:r>
          </a:p>
          <a:p>
            <a:pPr>
              <a:spcBef>
                <a:spcPct val="20000"/>
              </a:spcBef>
              <a:buClr>
                <a:schemeClr val="accent2"/>
              </a:buClr>
              <a:buSzPct val="100000"/>
              <a:buFont typeface="Times" pitchFamily="18" charset="0"/>
              <a:buNone/>
              <a:defRPr/>
            </a:pPr>
            <a:endParaRPr lang="en-US" sz="2200" dirty="0">
              <a:latin typeface="Arial" charset="0"/>
            </a:endParaRPr>
          </a:p>
          <a:p>
            <a:pPr>
              <a:spcBef>
                <a:spcPct val="20000"/>
              </a:spcBef>
              <a:buClr>
                <a:schemeClr val="accent2"/>
              </a:buClr>
              <a:buSzPct val="100000"/>
              <a:buFont typeface="Times" pitchFamily="18" charset="0"/>
              <a:buNone/>
              <a:defRPr/>
            </a:pPr>
            <a:r>
              <a:rPr lang="en-US" sz="2200" dirty="0">
                <a:latin typeface="Arial" charset="0"/>
              </a:rPr>
              <a:t>High int x = …;</a:t>
            </a:r>
          </a:p>
          <a:p>
            <a:pPr>
              <a:spcBef>
                <a:spcPct val="20000"/>
              </a:spcBef>
              <a:buClr>
                <a:schemeClr val="accent2"/>
              </a:buClr>
              <a:buSzPct val="100000"/>
              <a:buFont typeface="Times" pitchFamily="18" charset="0"/>
              <a:buNone/>
              <a:defRPr/>
            </a:pPr>
            <a:r>
              <a:rPr lang="en-US" sz="2200" dirty="0">
                <a:latin typeface="Arial" charset="0"/>
              </a:rPr>
              <a:t>High int y = …;</a:t>
            </a:r>
          </a:p>
          <a:p>
            <a:pPr>
              <a:spcBef>
                <a:spcPct val="20000"/>
              </a:spcBef>
              <a:buClr>
                <a:schemeClr val="accent2"/>
              </a:buClr>
              <a:buSzPct val="100000"/>
              <a:buFont typeface="Times" pitchFamily="18" charset="0"/>
              <a:buNone/>
              <a:defRPr/>
            </a:pPr>
            <a:r>
              <a:rPr lang="en-US" sz="2200" dirty="0">
                <a:latin typeface="Arial" charset="0"/>
              </a:rPr>
              <a:t>Low int z;</a:t>
            </a:r>
          </a:p>
          <a:p>
            <a:pPr>
              <a:spcBef>
                <a:spcPct val="20000"/>
              </a:spcBef>
              <a:buClr>
                <a:schemeClr val="accent2"/>
              </a:buClr>
              <a:buSzPct val="100000"/>
              <a:buFont typeface="Times" pitchFamily="18" charset="0"/>
              <a:buNone/>
              <a:defRPr/>
            </a:pPr>
            <a:r>
              <a:rPr lang="en-US" sz="2200" dirty="0">
                <a:latin typeface="Arial" charset="0"/>
              </a:rPr>
              <a:t>if x&gt;0 z= </a:t>
            </a:r>
            <a:r>
              <a:rPr lang="en-US" sz="2200" dirty="0" err="1">
                <a:latin typeface="Arial" charset="0"/>
              </a:rPr>
              <a:t>y+y</a:t>
            </a:r>
            <a:r>
              <a:rPr lang="en-US" sz="2200" dirty="0">
                <a:latin typeface="Arial" charset="0"/>
              </a:rPr>
              <a:t>;</a:t>
            </a:r>
          </a:p>
          <a:p>
            <a:pPr>
              <a:spcBef>
                <a:spcPct val="20000"/>
              </a:spcBef>
              <a:buClr>
                <a:schemeClr val="accent2"/>
              </a:buClr>
              <a:buSzPct val="100000"/>
              <a:buFont typeface="Times" pitchFamily="18" charset="0"/>
              <a:buNone/>
              <a:defRPr/>
            </a:pPr>
            <a:r>
              <a:rPr lang="en-US" sz="2200" dirty="0">
                <a:latin typeface="Arial" charset="0"/>
              </a:rPr>
              <a:t>else z=2*y;</a:t>
            </a:r>
          </a:p>
          <a:p>
            <a:pPr marL="342900" indent="-342900">
              <a:spcBef>
                <a:spcPct val="20000"/>
              </a:spcBef>
              <a:buClr>
                <a:schemeClr val="accent2"/>
              </a:buClr>
              <a:buSzPct val="100000"/>
              <a:buFont typeface="Arial" pitchFamily="34" charset="0"/>
              <a:buChar char="•"/>
              <a:defRPr/>
            </a:pPr>
            <a:r>
              <a:rPr lang="en-US" sz="2200" dirty="0">
                <a:latin typeface="Arial" charset="0"/>
              </a:rPr>
              <a:t>x does not interfere with z</a:t>
            </a:r>
          </a:p>
          <a:p>
            <a:pPr marL="342900" indent="-342900">
              <a:spcBef>
                <a:spcPct val="20000"/>
              </a:spcBef>
              <a:buClr>
                <a:schemeClr val="accent2"/>
              </a:buClr>
              <a:buSzPct val="100000"/>
              <a:buFont typeface="Arial" pitchFamily="34" charset="0"/>
              <a:buChar char="•"/>
              <a:defRPr/>
            </a:pPr>
            <a:r>
              <a:rPr lang="en-US" sz="2200" dirty="0">
                <a:latin typeface="Arial" charset="0"/>
              </a:rPr>
              <a:t>y interferes with z</a:t>
            </a:r>
          </a:p>
          <a:p>
            <a:pPr marL="342900" indent="-342900">
              <a:spcBef>
                <a:spcPct val="20000"/>
              </a:spcBef>
              <a:buClr>
                <a:schemeClr val="accent2"/>
              </a:buClr>
              <a:buSzPct val="100000"/>
              <a:buFont typeface="Arial" pitchFamily="34" charset="0"/>
              <a:buChar char="•"/>
              <a:defRPr/>
            </a:pPr>
            <a:r>
              <a:rPr lang="en-US" sz="2200" dirty="0">
                <a:latin typeface="Arial" charset="0"/>
              </a:rPr>
              <a:t>x and z are </a:t>
            </a:r>
            <a:r>
              <a:rPr lang="en-US" sz="2200" dirty="0" smtClean="0">
                <a:latin typeface="Arial" charset="0"/>
              </a:rPr>
              <a:t>non-deducible </a:t>
            </a:r>
            <a:r>
              <a:rPr lang="en-US" sz="2200" dirty="0">
                <a:latin typeface="Arial" charset="0"/>
              </a:rPr>
              <a:t>secure</a:t>
            </a:r>
          </a:p>
          <a:p>
            <a:pPr marL="342900" indent="-342900">
              <a:spcBef>
                <a:spcPct val="20000"/>
              </a:spcBef>
              <a:buClr>
                <a:schemeClr val="accent2"/>
              </a:buClr>
              <a:buSzPct val="100000"/>
              <a:buFont typeface="Arial" pitchFamily="34" charset="0"/>
              <a:buChar char="•"/>
              <a:defRPr/>
            </a:pPr>
            <a:r>
              <a:rPr lang="en-US" sz="2200" dirty="0">
                <a:latin typeface="Arial" charset="0"/>
              </a:rPr>
              <a:t>y and z are not </a:t>
            </a:r>
            <a:r>
              <a:rPr lang="en-US" sz="2200" dirty="0" smtClean="0">
                <a:latin typeface="Arial" charset="0"/>
              </a:rPr>
              <a:t>non-deducible </a:t>
            </a:r>
            <a:r>
              <a:rPr lang="en-US" sz="2200" dirty="0">
                <a:latin typeface="Arial" charset="0"/>
              </a:rPr>
              <a:t>secure</a:t>
            </a:r>
            <a:endParaRPr lang="en-US" sz="2200" dirty="0"/>
          </a:p>
        </p:txBody>
      </p:sp>
    </p:spTree>
    <p:extLst>
      <p:ext uri="{BB962C8B-B14F-4D97-AF65-F5344CB8AC3E}">
        <p14:creationId xmlns:p14="http://schemas.microsoft.com/office/powerpoint/2010/main" val="2668797960"/>
      </p:ext>
    </p:extLst>
  </p:cSld>
  <p:clrMapOvr>
    <a:masterClrMapping/>
  </p:clrMapOvr>
  <p:transition spd="slow" advClick="0"/>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ctrTitle"/>
          </p:nvPr>
        </p:nvSpPr>
        <p:spPr/>
        <p:txBody>
          <a:bodyPr/>
          <a:lstStyle/>
          <a:p>
            <a:r>
              <a:rPr lang="en-US" altLang="en-US"/>
              <a:t>Examples</a:t>
            </a:r>
          </a:p>
        </p:txBody>
      </p:sp>
      <p:sp>
        <p:nvSpPr>
          <p:cNvPr id="12" name="Subtitle 11">
            <a:extLst>
              <a:ext uri="{FF2B5EF4-FFF2-40B4-BE49-F238E27FC236}">
                <a16:creationId xmlns:a16="http://schemas.microsoft.com/office/drawing/2014/main" id="{00C82AEB-0E89-47EF-A609-682328C3E193}"/>
              </a:ext>
            </a:extLst>
          </p:cNvPr>
          <p:cNvSpPr>
            <a:spLocks noGrp="1"/>
          </p:cNvSpPr>
          <p:nvPr>
            <p:ph type="subTitle" idx="1"/>
          </p:nvPr>
        </p:nvSpPr>
        <p:spPr/>
        <p:txBody>
          <a:bodyPr/>
          <a:lstStyle/>
          <a:p>
            <a:endParaRPr lang="en-US"/>
          </a:p>
        </p:txBody>
      </p:sp>
      <p:sp>
        <p:nvSpPr>
          <p:cNvPr id="13" name="Text Placeholder 12">
            <a:extLst>
              <a:ext uri="{FF2B5EF4-FFF2-40B4-BE49-F238E27FC236}">
                <a16:creationId xmlns:a16="http://schemas.microsoft.com/office/drawing/2014/main" id="{65E62BD6-249C-4AC9-A794-548B099BDA01}"/>
              </a:ext>
            </a:extLst>
          </p:cNvPr>
          <p:cNvSpPr>
            <a:spLocks noGrp="1"/>
          </p:cNvSpPr>
          <p:nvPr>
            <p:ph type="body" sz="quarter" idx="14"/>
          </p:nvPr>
        </p:nvSpPr>
        <p:spPr/>
        <p:txBody>
          <a:bodyPr numCol="2"/>
          <a:lstStyle/>
          <a:p>
            <a:pPr>
              <a:spcBef>
                <a:spcPct val="20000"/>
              </a:spcBef>
              <a:buClr>
                <a:schemeClr val="accent2"/>
              </a:buClr>
              <a:buSzPct val="100000"/>
              <a:buFont typeface="Times" pitchFamily="18" charset="0"/>
              <a:buNone/>
              <a:defRPr/>
            </a:pPr>
            <a:r>
              <a:rPr lang="en-US" sz="2200" dirty="0">
                <a:latin typeface="Arial" charset="0"/>
              </a:rPr>
              <a:t>High int x = …;  </a:t>
            </a:r>
            <a:r>
              <a:rPr lang="en-US" sz="2200" dirty="0" smtClean="0">
                <a:latin typeface="Arial" charset="0"/>
              </a:rPr>
              <a:t>// in {0,1,…,p-1}</a:t>
            </a:r>
            <a:endParaRPr lang="en-US" sz="2200" dirty="0">
              <a:latin typeface="Arial" charset="0"/>
            </a:endParaRPr>
          </a:p>
          <a:p>
            <a:pPr>
              <a:spcBef>
                <a:spcPct val="20000"/>
              </a:spcBef>
              <a:buClr>
                <a:schemeClr val="accent2"/>
              </a:buClr>
              <a:buSzPct val="100000"/>
              <a:buFont typeface="Times" pitchFamily="18" charset="0"/>
              <a:buNone/>
              <a:defRPr/>
            </a:pPr>
            <a:r>
              <a:rPr lang="en-US" sz="2200" dirty="0">
                <a:latin typeface="Arial" charset="0"/>
              </a:rPr>
              <a:t>High int y = …; </a:t>
            </a:r>
            <a:r>
              <a:rPr lang="en-US" sz="2200" dirty="0" smtClean="0">
                <a:latin typeface="Arial" charset="0"/>
              </a:rPr>
              <a:t> // </a:t>
            </a:r>
            <a:r>
              <a:rPr lang="en-US" sz="2200" dirty="0">
                <a:latin typeface="Arial" charset="0"/>
              </a:rPr>
              <a:t>in {0,1</a:t>
            </a:r>
            <a:r>
              <a:rPr lang="en-US" sz="2200" dirty="0" smtClean="0">
                <a:latin typeface="Arial" charset="0"/>
              </a:rPr>
              <a:t>,…,p-1</a:t>
            </a:r>
            <a:r>
              <a:rPr lang="en-US" sz="2200" dirty="0">
                <a:latin typeface="Arial" charset="0"/>
              </a:rPr>
              <a:t>}</a:t>
            </a:r>
          </a:p>
          <a:p>
            <a:pPr>
              <a:spcBef>
                <a:spcPct val="20000"/>
              </a:spcBef>
              <a:buClr>
                <a:schemeClr val="accent2"/>
              </a:buClr>
              <a:buSzPct val="100000"/>
              <a:buFont typeface="Times" pitchFamily="18" charset="0"/>
              <a:buNone/>
              <a:defRPr/>
            </a:pPr>
            <a:r>
              <a:rPr lang="en-US" sz="2200" dirty="0">
                <a:latin typeface="Arial" charset="0"/>
              </a:rPr>
              <a:t>Low int z1 = </a:t>
            </a:r>
            <a:r>
              <a:rPr lang="en-US" sz="2200" dirty="0" smtClean="0">
                <a:latin typeface="Arial" charset="0"/>
              </a:rPr>
              <a:t>(x </a:t>
            </a:r>
            <a:r>
              <a:rPr lang="en-US" sz="2200" dirty="0">
                <a:latin typeface="Arial" charset="0"/>
              </a:rPr>
              <a:t>+ </a:t>
            </a:r>
            <a:r>
              <a:rPr lang="en-US" sz="2200" dirty="0" smtClean="0">
                <a:latin typeface="Arial" charset="0"/>
              </a:rPr>
              <a:t>y) % p;  // p is large prime</a:t>
            </a:r>
            <a:endParaRPr lang="en-US" sz="2200" dirty="0">
              <a:latin typeface="Arial" charset="0"/>
            </a:endParaRPr>
          </a:p>
          <a:p>
            <a:pPr>
              <a:spcBef>
                <a:spcPct val="20000"/>
              </a:spcBef>
              <a:buClr>
                <a:schemeClr val="accent2"/>
              </a:buClr>
              <a:buSzPct val="100000"/>
              <a:buFont typeface="Times" pitchFamily="18" charset="0"/>
              <a:buNone/>
              <a:defRPr/>
            </a:pPr>
            <a:r>
              <a:rPr lang="en-US" sz="2200" dirty="0">
                <a:latin typeface="Arial" charset="0"/>
              </a:rPr>
              <a:t>Low int z2 = </a:t>
            </a:r>
            <a:r>
              <a:rPr lang="en-US" sz="2200" dirty="0" smtClean="0">
                <a:latin typeface="Arial" charset="0"/>
              </a:rPr>
              <a:t>(x </a:t>
            </a:r>
            <a:r>
              <a:rPr lang="en-US" sz="2200" dirty="0">
                <a:latin typeface="Arial" charset="0"/>
              </a:rPr>
              <a:t>– </a:t>
            </a:r>
            <a:r>
              <a:rPr lang="en-US" sz="2200" dirty="0" smtClean="0">
                <a:latin typeface="Arial" charset="0"/>
              </a:rPr>
              <a:t>y) % p;</a:t>
            </a:r>
            <a:endParaRPr lang="en-US" sz="2200" dirty="0">
              <a:latin typeface="Arial" charset="0"/>
            </a:endParaRPr>
          </a:p>
          <a:p>
            <a:pPr>
              <a:spcBef>
                <a:spcPct val="20000"/>
              </a:spcBef>
              <a:buClr>
                <a:schemeClr val="accent2"/>
              </a:buClr>
              <a:buSzPct val="100000"/>
              <a:buFont typeface="Times" pitchFamily="18" charset="0"/>
              <a:buNone/>
              <a:defRPr/>
            </a:pPr>
            <a:endParaRPr lang="en-US" sz="2200" dirty="0">
              <a:latin typeface="Arial" charset="0"/>
            </a:endParaRPr>
          </a:p>
          <a:p>
            <a:pPr marL="342900" indent="-342900">
              <a:spcBef>
                <a:spcPct val="20000"/>
              </a:spcBef>
              <a:buClr>
                <a:schemeClr val="accent2"/>
              </a:buClr>
              <a:buSzPct val="100000"/>
              <a:buFont typeface="Arial" pitchFamily="34" charset="0"/>
              <a:buChar char="•"/>
              <a:defRPr/>
            </a:pPr>
            <a:r>
              <a:rPr lang="en-US" sz="2200" dirty="0">
                <a:latin typeface="Arial" charset="0"/>
              </a:rPr>
              <a:t>x interferes with z1</a:t>
            </a:r>
          </a:p>
          <a:p>
            <a:pPr marL="342900" indent="-342900">
              <a:spcBef>
                <a:spcPct val="20000"/>
              </a:spcBef>
              <a:buClr>
                <a:schemeClr val="accent2"/>
              </a:buClr>
              <a:buSzPct val="100000"/>
              <a:buFont typeface="Arial" pitchFamily="34" charset="0"/>
              <a:buChar char="•"/>
              <a:defRPr/>
            </a:pPr>
            <a:r>
              <a:rPr lang="en-US" sz="2200" dirty="0">
                <a:latin typeface="Arial" charset="0"/>
              </a:rPr>
              <a:t>x interferes with z2</a:t>
            </a:r>
          </a:p>
          <a:p>
            <a:pPr marL="342900" indent="-342900">
              <a:spcBef>
                <a:spcPct val="20000"/>
              </a:spcBef>
              <a:buClr>
                <a:schemeClr val="accent2"/>
              </a:buClr>
              <a:buSzPct val="100000"/>
              <a:buFont typeface="Arial" pitchFamily="34" charset="0"/>
              <a:buChar char="•"/>
              <a:defRPr/>
            </a:pPr>
            <a:r>
              <a:rPr lang="en-US" sz="2200" dirty="0">
                <a:latin typeface="Arial" charset="0"/>
              </a:rPr>
              <a:t>x and z1 are </a:t>
            </a:r>
            <a:r>
              <a:rPr lang="en-US" sz="2200" dirty="0" smtClean="0">
                <a:latin typeface="Arial" charset="0"/>
              </a:rPr>
              <a:t>non-deducible </a:t>
            </a:r>
            <a:r>
              <a:rPr lang="en-US" sz="2200" dirty="0">
                <a:latin typeface="Arial" charset="0"/>
              </a:rPr>
              <a:t>secure</a:t>
            </a:r>
          </a:p>
          <a:p>
            <a:pPr marL="342900" indent="-342900">
              <a:spcBef>
                <a:spcPct val="20000"/>
              </a:spcBef>
              <a:buClr>
                <a:schemeClr val="accent2"/>
              </a:buClr>
              <a:buSzPct val="100000"/>
              <a:buFont typeface="Arial" pitchFamily="34" charset="0"/>
              <a:buChar char="•"/>
              <a:defRPr/>
            </a:pPr>
            <a:r>
              <a:rPr lang="en-US" sz="2200" dirty="0">
                <a:latin typeface="Arial" charset="0"/>
              </a:rPr>
              <a:t>x and {z1,z2} are  not </a:t>
            </a:r>
            <a:r>
              <a:rPr lang="en-US" sz="2200" dirty="0" smtClean="0">
                <a:latin typeface="Arial" charset="0"/>
              </a:rPr>
              <a:t>non-deducible </a:t>
            </a:r>
            <a:r>
              <a:rPr lang="en-US" sz="2200" dirty="0">
                <a:latin typeface="Arial" charset="0"/>
              </a:rPr>
              <a:t>secure</a:t>
            </a:r>
          </a:p>
          <a:p>
            <a:pPr>
              <a:spcBef>
                <a:spcPct val="20000"/>
              </a:spcBef>
              <a:buClr>
                <a:schemeClr val="accent2"/>
              </a:buClr>
              <a:buSzPct val="100000"/>
              <a:buFont typeface="Times" pitchFamily="18" charset="0"/>
              <a:buNone/>
              <a:defRPr/>
            </a:pPr>
            <a:endParaRPr lang="en-US" sz="2200" dirty="0">
              <a:latin typeface="Arial" charset="0"/>
            </a:endParaRPr>
          </a:p>
          <a:p>
            <a:pPr>
              <a:spcBef>
                <a:spcPct val="20000"/>
              </a:spcBef>
              <a:buClr>
                <a:schemeClr val="accent2"/>
              </a:buClr>
              <a:buSzPct val="100000"/>
              <a:buFont typeface="Times" pitchFamily="18" charset="0"/>
              <a:buNone/>
              <a:defRPr/>
            </a:pPr>
            <a:r>
              <a:rPr lang="en-US" sz="2200" dirty="0">
                <a:latin typeface="Arial" charset="0"/>
              </a:rPr>
              <a:t>High char * x = …;</a:t>
            </a:r>
          </a:p>
          <a:p>
            <a:pPr>
              <a:spcBef>
                <a:spcPct val="20000"/>
              </a:spcBef>
              <a:buClr>
                <a:schemeClr val="accent2"/>
              </a:buClr>
              <a:buSzPct val="100000"/>
              <a:buFont typeface="Times" pitchFamily="18" charset="0"/>
              <a:buNone/>
              <a:defRPr/>
            </a:pPr>
            <a:r>
              <a:rPr lang="en-US" sz="2200" dirty="0">
                <a:latin typeface="Arial" charset="0"/>
              </a:rPr>
              <a:t>Low char * </a:t>
            </a:r>
            <a:r>
              <a:rPr lang="en-US" sz="2200" dirty="0" err="1">
                <a:latin typeface="Arial" charset="0"/>
              </a:rPr>
              <a:t>entered_pw</a:t>
            </a:r>
            <a:r>
              <a:rPr lang="en-US" sz="2200" dirty="0">
                <a:latin typeface="Arial" charset="0"/>
              </a:rPr>
              <a:t> = …;</a:t>
            </a:r>
          </a:p>
          <a:p>
            <a:pPr>
              <a:spcBef>
                <a:spcPct val="20000"/>
              </a:spcBef>
              <a:buClr>
                <a:schemeClr val="accent2"/>
              </a:buClr>
              <a:buSzPct val="100000"/>
              <a:buFont typeface="Times" pitchFamily="18" charset="0"/>
              <a:buNone/>
              <a:defRPr/>
            </a:pPr>
            <a:r>
              <a:rPr lang="en-US" sz="2200" dirty="0">
                <a:latin typeface="Arial" charset="0"/>
              </a:rPr>
              <a:t>Low </a:t>
            </a:r>
            <a:r>
              <a:rPr lang="en-US" sz="2200" dirty="0" err="1">
                <a:latin typeface="Arial" charset="0"/>
              </a:rPr>
              <a:t>boolean</a:t>
            </a:r>
            <a:r>
              <a:rPr lang="en-US" sz="2200" dirty="0">
                <a:latin typeface="Arial" charset="0"/>
              </a:rPr>
              <a:t> z;</a:t>
            </a:r>
          </a:p>
          <a:p>
            <a:pPr>
              <a:spcBef>
                <a:spcPct val="20000"/>
              </a:spcBef>
              <a:buClr>
                <a:schemeClr val="accent2"/>
              </a:buClr>
              <a:buSzPct val="100000"/>
              <a:buFont typeface="Times" pitchFamily="18" charset="0"/>
              <a:buNone/>
              <a:defRPr/>
            </a:pPr>
            <a:r>
              <a:rPr lang="en-US" sz="2200" dirty="0">
                <a:latin typeface="Arial" charset="0"/>
              </a:rPr>
              <a:t>z = </a:t>
            </a:r>
            <a:r>
              <a:rPr lang="en-US" sz="2200" dirty="0" err="1">
                <a:latin typeface="Arial" charset="0"/>
              </a:rPr>
              <a:t>strcmp</a:t>
            </a:r>
            <a:r>
              <a:rPr lang="en-US" sz="2200" dirty="0">
                <a:latin typeface="Arial" charset="0"/>
              </a:rPr>
              <a:t>(</a:t>
            </a:r>
            <a:r>
              <a:rPr lang="en-US" sz="2200" dirty="0" err="1">
                <a:latin typeface="Arial" charset="0"/>
              </a:rPr>
              <a:t>entered_pw,x</a:t>
            </a:r>
            <a:r>
              <a:rPr lang="en-US" sz="2200" dirty="0">
                <a:latin typeface="Arial" charset="0"/>
              </a:rPr>
              <a:t>);</a:t>
            </a:r>
          </a:p>
          <a:p>
            <a:pPr>
              <a:spcBef>
                <a:spcPct val="20000"/>
              </a:spcBef>
              <a:buClr>
                <a:schemeClr val="accent2"/>
              </a:buClr>
              <a:buSzPct val="100000"/>
              <a:buFont typeface="Times" pitchFamily="18" charset="0"/>
              <a:buNone/>
              <a:defRPr/>
            </a:pPr>
            <a:endParaRPr lang="en-US" sz="2200" dirty="0">
              <a:latin typeface="Arial" charset="0"/>
            </a:endParaRPr>
          </a:p>
          <a:p>
            <a:pPr marL="342900" indent="-342900">
              <a:spcBef>
                <a:spcPct val="20000"/>
              </a:spcBef>
              <a:buClr>
                <a:schemeClr val="accent2"/>
              </a:buClr>
              <a:buSzPct val="100000"/>
              <a:buFont typeface="Arial" pitchFamily="34" charset="0"/>
              <a:buChar char="•"/>
              <a:defRPr/>
            </a:pPr>
            <a:r>
              <a:rPr lang="en-US" sz="2200" dirty="0">
                <a:latin typeface="Arial" charset="0"/>
              </a:rPr>
              <a:t>x interferes with z</a:t>
            </a:r>
          </a:p>
          <a:p>
            <a:pPr marL="342900" indent="-342900">
              <a:spcBef>
                <a:spcPct val="20000"/>
              </a:spcBef>
              <a:buClr>
                <a:schemeClr val="accent2"/>
              </a:buClr>
              <a:buSzPct val="100000"/>
              <a:buFont typeface="Arial" pitchFamily="34" charset="0"/>
              <a:buChar char="•"/>
              <a:defRPr/>
            </a:pPr>
            <a:r>
              <a:rPr lang="en-US" sz="2200" dirty="0">
                <a:latin typeface="Arial" charset="0"/>
              </a:rPr>
              <a:t>x and {z, </a:t>
            </a:r>
            <a:r>
              <a:rPr lang="en-US" sz="2200" dirty="0" err="1">
                <a:latin typeface="Arial" charset="0"/>
              </a:rPr>
              <a:t>entered_pw</a:t>
            </a:r>
            <a:r>
              <a:rPr lang="en-US" sz="2200" dirty="0">
                <a:latin typeface="Arial" charset="0"/>
              </a:rPr>
              <a:t>} are not </a:t>
            </a:r>
            <a:r>
              <a:rPr lang="en-US" sz="2200" dirty="0" smtClean="0">
                <a:latin typeface="Arial" charset="0"/>
              </a:rPr>
              <a:t>non-deducible </a:t>
            </a:r>
            <a:r>
              <a:rPr lang="en-US" sz="2200" dirty="0">
                <a:latin typeface="Arial" charset="0"/>
              </a:rPr>
              <a:t>secure</a:t>
            </a:r>
            <a:endParaRPr lang="en-US" sz="2200" dirty="0"/>
          </a:p>
        </p:txBody>
      </p:sp>
    </p:spTree>
    <p:extLst>
      <p:ext uri="{BB962C8B-B14F-4D97-AF65-F5344CB8AC3E}">
        <p14:creationId xmlns:p14="http://schemas.microsoft.com/office/powerpoint/2010/main" val="16573314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9" name="Rectangle 2"/>
          <p:cNvSpPr>
            <a:spLocks noGrp="1" noChangeArrowheads="1"/>
          </p:cNvSpPr>
          <p:nvPr>
            <p:ph type="ctrTitle"/>
          </p:nvPr>
        </p:nvSpPr>
        <p:spPr/>
        <p:txBody>
          <a:bodyPr/>
          <a:lstStyle/>
          <a:p>
            <a:r>
              <a:rPr lang="en-US" altLang="en-US"/>
              <a:t>An Example Illustrating that Non-deducibility is Too Weak</a:t>
            </a:r>
          </a:p>
        </p:txBody>
      </p:sp>
      <p:sp>
        <p:nvSpPr>
          <p:cNvPr id="13" name="Subtitle 12">
            <a:extLst>
              <a:ext uri="{FF2B5EF4-FFF2-40B4-BE49-F238E27FC236}">
                <a16:creationId xmlns:a16="http://schemas.microsoft.com/office/drawing/2014/main" id="{27BD07BB-7869-4142-9475-10D8863CEC6E}"/>
              </a:ext>
            </a:extLst>
          </p:cNvPr>
          <p:cNvSpPr>
            <a:spLocks noGrp="1"/>
          </p:cNvSpPr>
          <p:nvPr>
            <p:ph type="subTitle" idx="1"/>
          </p:nvPr>
        </p:nvSpPr>
        <p:spPr/>
        <p:txBody>
          <a:bodyPr/>
          <a:lstStyle/>
          <a:p>
            <a:endParaRPr lang="en-US"/>
          </a:p>
        </p:txBody>
      </p:sp>
      <p:sp>
        <p:nvSpPr>
          <p:cNvPr id="14" name="Text Placeholder 13">
            <a:extLst>
              <a:ext uri="{FF2B5EF4-FFF2-40B4-BE49-F238E27FC236}">
                <a16:creationId xmlns:a16="http://schemas.microsoft.com/office/drawing/2014/main" id="{E867B889-505C-4ABE-8415-89A539136FB3}"/>
              </a:ext>
            </a:extLst>
          </p:cNvPr>
          <p:cNvSpPr>
            <a:spLocks noGrp="1"/>
          </p:cNvSpPr>
          <p:nvPr>
            <p:ph type="body" sz="quarter" idx="14"/>
          </p:nvPr>
        </p:nvSpPr>
        <p:spPr>
          <a:xfrm>
            <a:off x="576942" y="1828800"/>
            <a:ext cx="11038115" cy="3945329"/>
          </a:xfrm>
        </p:spPr>
        <p:txBody>
          <a:bodyPr/>
          <a:lstStyle/>
          <a:p>
            <a:pPr>
              <a:spcAft>
                <a:spcPts val="600"/>
              </a:spcAft>
            </a:pPr>
            <a:r>
              <a:rPr lang="en-US" altLang="en-US" sz="2400" dirty="0"/>
              <a:t>A high user and a low user</a:t>
            </a:r>
          </a:p>
          <a:p>
            <a:pPr lvl="1">
              <a:spcBef>
                <a:spcPts val="0"/>
              </a:spcBef>
              <a:spcAft>
                <a:spcPts val="600"/>
              </a:spcAft>
            </a:pPr>
            <a:r>
              <a:rPr lang="en-US" altLang="en-US" sz="2000" dirty="0"/>
              <a:t>the high user can write to a file</a:t>
            </a:r>
          </a:p>
          <a:p>
            <a:pPr lvl="2">
              <a:spcBef>
                <a:spcPts val="0"/>
              </a:spcBef>
              <a:spcAft>
                <a:spcPts val="600"/>
              </a:spcAft>
            </a:pPr>
            <a:r>
              <a:rPr lang="en-US" altLang="en-US" sz="2000" dirty="0"/>
              <a:t>one letter at a time</a:t>
            </a:r>
          </a:p>
          <a:p>
            <a:pPr lvl="1">
              <a:spcBef>
                <a:spcPts val="0"/>
              </a:spcBef>
              <a:spcAft>
                <a:spcPts val="600"/>
              </a:spcAft>
            </a:pPr>
            <a:r>
              <a:rPr lang="en-US" altLang="en-US" sz="2000" dirty="0"/>
              <a:t>the low user can try to read the </a:t>
            </a:r>
            <a:r>
              <a:rPr lang="en-US" altLang="en-US" sz="2000" dirty="0" err="1"/>
              <a:t>n’th</a:t>
            </a:r>
            <a:r>
              <a:rPr lang="en-US" altLang="en-US" sz="2000" dirty="0"/>
              <a:t> character in a file</a:t>
            </a:r>
          </a:p>
          <a:p>
            <a:pPr lvl="2">
              <a:spcBef>
                <a:spcPts val="0"/>
              </a:spcBef>
              <a:spcAft>
                <a:spcPts val="600"/>
              </a:spcAft>
            </a:pPr>
            <a:r>
              <a:rPr lang="en-US" altLang="en-US" sz="2000" dirty="0"/>
              <a:t>if file is shorter than n, or if the </a:t>
            </a:r>
            <a:r>
              <a:rPr lang="en-US" altLang="en-US" sz="2000" dirty="0" err="1"/>
              <a:t>the</a:t>
            </a:r>
            <a:r>
              <a:rPr lang="en-US" altLang="en-US" sz="2000" dirty="0"/>
              <a:t> </a:t>
            </a:r>
            <a:r>
              <a:rPr lang="en-US" altLang="en-US" sz="2000" dirty="0" err="1"/>
              <a:t>n’th</a:t>
            </a:r>
            <a:r>
              <a:rPr lang="en-US" altLang="en-US" sz="2000" dirty="0"/>
              <a:t> character is blank, returns a random letter</a:t>
            </a:r>
          </a:p>
          <a:p>
            <a:pPr lvl="2">
              <a:spcBef>
                <a:spcPts val="0"/>
              </a:spcBef>
              <a:spcAft>
                <a:spcPts val="600"/>
              </a:spcAft>
            </a:pPr>
            <a:r>
              <a:rPr lang="en-US" altLang="en-US" sz="2000" dirty="0"/>
              <a:t>otherwise, with 99.9% probability return the letter, and with 0.1% </a:t>
            </a:r>
            <a:r>
              <a:rPr lang="en-US" altLang="en-US" sz="2000" dirty="0" err="1"/>
              <a:t>probalility</a:t>
            </a:r>
            <a:r>
              <a:rPr lang="en-US" altLang="en-US" sz="2000" dirty="0"/>
              <a:t> return a random letter</a:t>
            </a:r>
          </a:p>
          <a:p>
            <a:pPr>
              <a:spcAft>
                <a:spcPts val="600"/>
              </a:spcAft>
            </a:pPr>
            <a:r>
              <a:rPr lang="en-US" altLang="en-US" sz="2400" dirty="0"/>
              <a:t>The system is </a:t>
            </a:r>
            <a:r>
              <a:rPr lang="en-US" altLang="en-US" sz="2400" dirty="0" err="1"/>
              <a:t>nondeducible</a:t>
            </a:r>
            <a:r>
              <a:rPr lang="en-US" altLang="en-US" sz="2400" dirty="0"/>
              <a:t> secure</a:t>
            </a:r>
          </a:p>
          <a:p>
            <a:pPr>
              <a:spcAft>
                <a:spcPts val="600"/>
              </a:spcAft>
            </a:pPr>
            <a:r>
              <a:rPr lang="en-US" altLang="en-US" sz="2400" dirty="0"/>
              <a:t>The system is intuitively insecure</a:t>
            </a:r>
          </a:p>
          <a:p>
            <a:pPr>
              <a:spcAft>
                <a:spcPts val="600"/>
              </a:spcAft>
            </a:pPr>
            <a:r>
              <a:rPr lang="en-US" altLang="en-US" sz="2400" dirty="0"/>
              <a:t>Non-deducibility can often be too weak.  It deals with </a:t>
            </a:r>
            <a:r>
              <a:rPr lang="en-US" altLang="en-US" sz="2400" dirty="0" err="1"/>
              <a:t>possibilistic</a:t>
            </a:r>
            <a:r>
              <a:rPr lang="en-US" altLang="en-US" sz="2400" dirty="0"/>
              <a:t> inference, not probabilistic inference</a:t>
            </a:r>
            <a:endParaRPr lang="en-US" dirty="0"/>
          </a:p>
        </p:txBody>
      </p:sp>
    </p:spTree>
    <p:extLst>
      <p:ext uri="{BB962C8B-B14F-4D97-AF65-F5344CB8AC3E}">
        <p14:creationId xmlns:p14="http://schemas.microsoft.com/office/powerpoint/2010/main" val="398599296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7" name="Picture 4">
            <a:extLst>
              <a:ext uri="{C183D7F6-B498-43B3-948B-1728B52AA6E4}">
                <adec:decorative xmlns:adec="http://schemas.microsoft.com/office/drawing/2017/decorative" xmlns=""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04175" y="2319337"/>
            <a:ext cx="2587625" cy="2219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Placeholder 8">
            <a:extLst>
              <a:ext uri="{FF2B5EF4-FFF2-40B4-BE49-F238E27FC236}">
                <a16:creationId xmlns:a16="http://schemas.microsoft.com/office/drawing/2014/main" id="{FE4198B4-BA32-4ACB-A8FC-CA122C7AB369}"/>
              </a:ext>
            </a:extLst>
          </p:cNvPr>
          <p:cNvSpPr>
            <a:spLocks noGrp="1"/>
          </p:cNvSpPr>
          <p:nvPr>
            <p:ph type="body" sz="quarter" idx="14"/>
          </p:nvPr>
        </p:nvSpPr>
        <p:spPr>
          <a:xfrm>
            <a:off x="576942" y="1917388"/>
            <a:ext cx="7043057" cy="3945329"/>
          </a:xfrm>
        </p:spPr>
        <p:txBody>
          <a:bodyPr/>
          <a:lstStyle/>
          <a:p>
            <a:r>
              <a:rPr lang="en-US" sz="2800" dirty="0"/>
              <a:t>Security Policies and Security Models. </a:t>
            </a:r>
            <a:r>
              <a:rPr lang="en-US" sz="2800" dirty="0" err="1"/>
              <a:t>J.A.Goguen</a:t>
            </a:r>
            <a:r>
              <a:rPr lang="en-US" sz="2800" dirty="0"/>
              <a:t> and </a:t>
            </a:r>
            <a:r>
              <a:rPr lang="en-US" sz="2800" dirty="0" err="1"/>
              <a:t>J.Meseguer</a:t>
            </a:r>
            <a:r>
              <a:rPr lang="en-US" sz="2800" dirty="0"/>
              <a:t>. Oakland’1982</a:t>
            </a:r>
          </a:p>
          <a:p>
            <a:endParaRPr lang="en-US" sz="2800" dirty="0"/>
          </a:p>
          <a:p>
            <a:r>
              <a:rPr lang="en-US" sz="2800" dirty="0"/>
              <a:t>Non-deducibility is from the paper “A Model of Information” by David </a:t>
            </a:r>
            <a:r>
              <a:rPr lang="en-US" sz="2800" dirty="0" smtClean="0"/>
              <a:t>Sutherland</a:t>
            </a:r>
          </a:p>
          <a:p>
            <a:pPr lvl="1"/>
            <a:endParaRPr lang="en-US" sz="2400" dirty="0"/>
          </a:p>
        </p:txBody>
      </p:sp>
      <p:sp>
        <p:nvSpPr>
          <p:cNvPr id="15365" name="Rectangle 2"/>
          <p:cNvSpPr>
            <a:spLocks noGrp="1" noChangeArrowheads="1"/>
          </p:cNvSpPr>
          <p:nvPr>
            <p:ph type="ctrTitle"/>
          </p:nvPr>
        </p:nvSpPr>
        <p:spPr/>
        <p:txBody>
          <a:bodyPr/>
          <a:lstStyle/>
          <a:p>
            <a:r>
              <a:rPr lang="en-US" altLang="en-US"/>
              <a:t>Optional Readings for This Lecture</a:t>
            </a:r>
          </a:p>
        </p:txBody>
      </p:sp>
    </p:spTree>
    <p:extLst>
      <p:ext uri="{BB962C8B-B14F-4D97-AF65-F5344CB8AC3E}">
        <p14:creationId xmlns:p14="http://schemas.microsoft.com/office/powerpoint/2010/main" val="403730716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1" name="Rectangle 2"/>
          <p:cNvSpPr>
            <a:spLocks noGrp="1" noChangeArrowheads="1"/>
          </p:cNvSpPr>
          <p:nvPr>
            <p:ph type="ctrTitle"/>
          </p:nvPr>
        </p:nvSpPr>
        <p:spPr/>
        <p:txBody>
          <a:bodyPr/>
          <a:lstStyle/>
          <a:p>
            <a:r>
              <a:rPr lang="en-US" altLang="en-US"/>
              <a:t>Relationships Between Nondeducibility &amp; Noninterference</a:t>
            </a:r>
          </a:p>
        </p:txBody>
      </p:sp>
      <p:sp>
        <p:nvSpPr>
          <p:cNvPr id="13" name="Subtitle 12">
            <a:extLst>
              <a:ext uri="{FF2B5EF4-FFF2-40B4-BE49-F238E27FC236}">
                <a16:creationId xmlns:a16="http://schemas.microsoft.com/office/drawing/2014/main" id="{0E7965B4-8130-499A-8389-9FBD73666DD9}"/>
              </a:ext>
            </a:extLst>
          </p:cNvPr>
          <p:cNvSpPr>
            <a:spLocks noGrp="1"/>
          </p:cNvSpPr>
          <p:nvPr>
            <p:ph type="subTitle" idx="1"/>
          </p:nvPr>
        </p:nvSpPr>
        <p:spPr/>
        <p:txBody>
          <a:bodyPr/>
          <a:lstStyle/>
          <a:p>
            <a:endParaRPr lang="en-US"/>
          </a:p>
        </p:txBody>
      </p:sp>
      <p:sp>
        <p:nvSpPr>
          <p:cNvPr id="14" name="Text Placeholder 13">
            <a:extLst>
              <a:ext uri="{FF2B5EF4-FFF2-40B4-BE49-F238E27FC236}">
                <a16:creationId xmlns:a16="http://schemas.microsoft.com/office/drawing/2014/main" id="{0C4F19AC-8410-4FE3-9317-6B11D3343815}"/>
              </a:ext>
            </a:extLst>
          </p:cNvPr>
          <p:cNvSpPr>
            <a:spLocks noGrp="1"/>
          </p:cNvSpPr>
          <p:nvPr>
            <p:ph type="body" sz="quarter" idx="14"/>
          </p:nvPr>
        </p:nvSpPr>
        <p:spPr/>
        <p:txBody>
          <a:bodyPr/>
          <a:lstStyle/>
          <a:p>
            <a:r>
              <a:rPr lang="en-US" altLang="en-US" sz="2800" dirty="0"/>
              <a:t>For deterministic systems with just one high input </a:t>
            </a:r>
            <a:r>
              <a:rPr lang="en-US" altLang="en-US" sz="2800" dirty="0" smtClean="0"/>
              <a:t>variable </a:t>
            </a:r>
            <a:r>
              <a:rPr lang="en-US" altLang="en-US" sz="2800" dirty="0"/>
              <a:t>(and possibly many other low input </a:t>
            </a:r>
            <a:r>
              <a:rPr lang="en-US" altLang="en-US" sz="2800" dirty="0" smtClean="0"/>
              <a:t>variables</a:t>
            </a:r>
            <a:r>
              <a:rPr lang="en-US" altLang="en-US" sz="2800" dirty="0"/>
              <a:t>) and one low output, a system is noninterference secure if and only if it is nondeducibility secure.</a:t>
            </a:r>
          </a:p>
          <a:p>
            <a:endParaRPr lang="en-US" altLang="en-US" sz="2800" dirty="0"/>
          </a:p>
          <a:p>
            <a:r>
              <a:rPr lang="en-US" altLang="en-US" sz="2800" dirty="0"/>
              <a:t>For deterministic systems with more than one high input vars, non-interference is stronger than non-deducibility</a:t>
            </a:r>
          </a:p>
        </p:txBody>
      </p:sp>
    </p:spTree>
    <p:extLst>
      <p:ext uri="{BB962C8B-B14F-4D97-AF65-F5344CB8AC3E}">
        <p14:creationId xmlns:p14="http://schemas.microsoft.com/office/powerpoint/2010/main" val="425388652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ctrTitle"/>
          </p:nvPr>
        </p:nvSpPr>
        <p:spPr/>
        <p:txBody>
          <a:bodyPr/>
          <a:lstStyle/>
          <a:p>
            <a:r>
              <a:rPr lang="en-US" altLang="en-US"/>
              <a:t>Proof.</a:t>
            </a:r>
          </a:p>
        </p:txBody>
      </p:sp>
      <p:sp>
        <p:nvSpPr>
          <p:cNvPr id="13" name="Subtitle 12">
            <a:extLst>
              <a:ext uri="{FF2B5EF4-FFF2-40B4-BE49-F238E27FC236}">
                <a16:creationId xmlns:a16="http://schemas.microsoft.com/office/drawing/2014/main" id="{B4A2063E-AAFE-4D7F-891A-C503F14389F8}"/>
              </a:ext>
            </a:extLst>
          </p:cNvPr>
          <p:cNvSpPr>
            <a:spLocks noGrp="1"/>
          </p:cNvSpPr>
          <p:nvPr>
            <p:ph type="subTitle" idx="1"/>
          </p:nvPr>
        </p:nvSpPr>
        <p:spPr/>
        <p:txBody>
          <a:bodyPr/>
          <a:lstStyle/>
          <a:p>
            <a:endParaRPr lang="en-US"/>
          </a:p>
        </p:txBody>
      </p:sp>
      <p:sp>
        <p:nvSpPr>
          <p:cNvPr id="14" name="Text Placeholder 13">
            <a:extLst>
              <a:ext uri="{FF2B5EF4-FFF2-40B4-BE49-F238E27FC236}">
                <a16:creationId xmlns:a16="http://schemas.microsoft.com/office/drawing/2014/main" id="{8F7E8F86-1145-4D65-9C12-B3074E2D4EC3}"/>
              </a:ext>
            </a:extLst>
          </p:cNvPr>
          <p:cNvSpPr>
            <a:spLocks noGrp="1"/>
          </p:cNvSpPr>
          <p:nvPr>
            <p:ph type="body" sz="quarter" idx="14"/>
          </p:nvPr>
        </p:nvSpPr>
        <p:spPr/>
        <p:txBody>
          <a:bodyPr/>
          <a:lstStyle/>
          <a:p>
            <a:r>
              <a:rPr lang="en-US" altLang="en-US" sz="2400" dirty="0"/>
              <a:t>Theorem: For deterministic programs with just one high input variable x, let Z be the set of all low variables, x does not interfere with the set Z if and only if x and Z are </a:t>
            </a:r>
            <a:r>
              <a:rPr lang="en-US" altLang="en-US" sz="2400" dirty="0" err="1"/>
              <a:t>nondeducible</a:t>
            </a:r>
            <a:r>
              <a:rPr lang="en-US" altLang="en-US" sz="2400" dirty="0"/>
              <a:t> secure.</a:t>
            </a:r>
          </a:p>
          <a:p>
            <a:endParaRPr lang="en-US" altLang="en-US" sz="2400" dirty="0"/>
          </a:p>
          <a:p>
            <a:r>
              <a:rPr lang="en-US" altLang="en-US" dirty="0"/>
              <a:t>Proof. If x does not interfere with Z, no matter what values x takes, the variables in Z are uniquely determined by inputs in Z.  Observing values in Z cannot eliminate any value for x.</a:t>
            </a:r>
          </a:p>
          <a:p>
            <a:endParaRPr lang="en-US" altLang="en-US" dirty="0"/>
          </a:p>
          <a:p>
            <a:r>
              <a:rPr lang="en-US" altLang="en-US" dirty="0"/>
              <a:t>If x interferes with Z, then there exist x</a:t>
            </a:r>
            <a:r>
              <a:rPr lang="en-US" altLang="en-US" baseline="-25000" dirty="0"/>
              <a:t>1</a:t>
            </a:r>
            <a:r>
              <a:rPr lang="en-US" altLang="en-US" dirty="0"/>
              <a:t>≠ x</a:t>
            </a:r>
            <a:r>
              <a:rPr lang="en-US" altLang="en-US" baseline="-25000" dirty="0"/>
              <a:t>2</a:t>
            </a:r>
            <a:r>
              <a:rPr lang="en-US" altLang="en-US" dirty="0"/>
              <a:t> and Z</a:t>
            </a:r>
            <a:r>
              <a:rPr lang="en-US" altLang="en-US" baseline="-25000" dirty="0"/>
              <a:t>2</a:t>
            </a:r>
            <a:r>
              <a:rPr lang="en-US" altLang="en-US" dirty="0"/>
              <a:t>≠Z</a:t>
            </a:r>
            <a:r>
              <a:rPr lang="en-US" altLang="en-US" baseline="-25000" dirty="0"/>
              <a:t>1 </a:t>
            </a:r>
            <a:r>
              <a:rPr lang="en-US" altLang="en-US" dirty="0"/>
              <a:t>such that Z=Z</a:t>
            </a:r>
            <a:r>
              <a:rPr lang="en-US" altLang="en-US" baseline="-25000" dirty="0"/>
              <a:t>1</a:t>
            </a:r>
            <a:r>
              <a:rPr lang="en-US" altLang="en-US" dirty="0"/>
              <a:t> when x=x</a:t>
            </a:r>
            <a:r>
              <a:rPr lang="en-US" altLang="en-US" baseline="-25000" dirty="0"/>
              <a:t>1</a:t>
            </a:r>
            <a:r>
              <a:rPr lang="en-US" altLang="en-US" dirty="0"/>
              <a:t> and Z=Z</a:t>
            </a:r>
            <a:r>
              <a:rPr lang="en-US" altLang="en-US" baseline="-25000" dirty="0"/>
              <a:t>2</a:t>
            </a:r>
            <a:r>
              <a:rPr lang="en-US" altLang="en-US" dirty="0"/>
              <a:t>≠Z</a:t>
            </a:r>
            <a:r>
              <a:rPr lang="en-US" altLang="en-US" baseline="-25000" dirty="0"/>
              <a:t>1</a:t>
            </a:r>
            <a:r>
              <a:rPr lang="en-US" altLang="en-US" dirty="0"/>
              <a:t> when x=x</a:t>
            </a:r>
            <a:r>
              <a:rPr lang="en-US" altLang="en-US" baseline="-25000" dirty="0"/>
              <a:t>2</a:t>
            </a:r>
            <a:r>
              <a:rPr lang="en-US" altLang="en-US" dirty="0"/>
              <a:t>.  Observing Z=Z</a:t>
            </a:r>
            <a:r>
              <a:rPr lang="en-US" altLang="en-US" baseline="-25000" dirty="0"/>
              <a:t>2</a:t>
            </a:r>
            <a:r>
              <a:rPr lang="en-US" altLang="en-US" dirty="0"/>
              <a:t>, one knows x≠x</a:t>
            </a:r>
            <a:r>
              <a:rPr lang="en-US" altLang="en-US" baseline="-25000" dirty="0"/>
              <a:t>1</a:t>
            </a:r>
            <a:r>
              <a:rPr lang="en-US" altLang="en-US" dirty="0"/>
              <a:t>, making x and X not </a:t>
            </a:r>
            <a:r>
              <a:rPr lang="en-US" altLang="en-US" dirty="0" err="1"/>
              <a:t>nondeduciable</a:t>
            </a:r>
            <a:r>
              <a:rPr lang="en-US" altLang="en-US" dirty="0"/>
              <a:t> secure.  This is because as x is the only high var and the system is deterministic, when fixing input variables in Z to values in Z</a:t>
            </a:r>
            <a:r>
              <a:rPr lang="en-US" altLang="en-US" baseline="-25000" dirty="0"/>
              <a:t>2</a:t>
            </a:r>
            <a:r>
              <a:rPr lang="en-US" altLang="en-US" dirty="0"/>
              <a:t>, the output variables are fixed as well. </a:t>
            </a:r>
          </a:p>
        </p:txBody>
      </p:sp>
    </p:spTree>
    <p:extLst>
      <p:ext uri="{BB962C8B-B14F-4D97-AF65-F5344CB8AC3E}">
        <p14:creationId xmlns:p14="http://schemas.microsoft.com/office/powerpoint/2010/main" val="421966924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ctrTitle"/>
          </p:nvPr>
        </p:nvSpPr>
        <p:spPr/>
        <p:txBody>
          <a:bodyPr/>
          <a:lstStyle/>
          <a:p>
            <a:r>
              <a:rPr lang="en-US" altLang="en-US" dirty="0"/>
              <a:t>Outline</a:t>
            </a:r>
          </a:p>
        </p:txBody>
      </p:sp>
      <p:sp>
        <p:nvSpPr>
          <p:cNvPr id="16" name="Subtitle 15">
            <a:extLst>
              <a:ext uri="{FF2B5EF4-FFF2-40B4-BE49-F238E27FC236}">
                <a16:creationId xmlns:a16="http://schemas.microsoft.com/office/drawing/2014/main" id="{93FADC8A-B6D9-4964-A5DD-7FDCFBAF02B4}"/>
              </a:ext>
            </a:extLst>
          </p:cNvPr>
          <p:cNvSpPr>
            <a:spLocks noGrp="1"/>
          </p:cNvSpPr>
          <p:nvPr>
            <p:ph type="subTitle" idx="1"/>
          </p:nvPr>
        </p:nvSpPr>
        <p:spPr/>
        <p:txBody>
          <a:bodyPr/>
          <a:lstStyle/>
          <a:p>
            <a:endParaRPr lang="en-US" dirty="0"/>
          </a:p>
        </p:txBody>
      </p:sp>
      <p:sp>
        <p:nvSpPr>
          <p:cNvPr id="17" name="Text Placeholder 16">
            <a:extLst>
              <a:ext uri="{FF2B5EF4-FFF2-40B4-BE49-F238E27FC236}">
                <a16:creationId xmlns:a16="http://schemas.microsoft.com/office/drawing/2014/main" id="{51AE7339-3BFD-42E0-8F0E-4CC3809F109E}"/>
              </a:ext>
            </a:extLst>
          </p:cNvPr>
          <p:cNvSpPr>
            <a:spLocks noGrp="1"/>
          </p:cNvSpPr>
          <p:nvPr>
            <p:ph type="body" sz="quarter" idx="14"/>
          </p:nvPr>
        </p:nvSpPr>
        <p:spPr/>
        <p:txBody>
          <a:bodyPr/>
          <a:lstStyle/>
          <a:p>
            <a:pPr>
              <a:spcBef>
                <a:spcPts val="600"/>
              </a:spcBef>
            </a:pPr>
            <a:r>
              <a:rPr lang="en-US" sz="3200" dirty="0" smtClean="0">
                <a:solidFill>
                  <a:schemeClr val="accent3"/>
                </a:solidFill>
              </a:rPr>
              <a:t>Non-Interference Model</a:t>
            </a:r>
          </a:p>
          <a:p>
            <a:pPr>
              <a:spcBef>
                <a:spcPts val="600"/>
              </a:spcBef>
            </a:pPr>
            <a:r>
              <a:rPr lang="en-US" sz="3200" dirty="0" smtClean="0">
                <a:solidFill>
                  <a:schemeClr val="accent3"/>
                </a:solidFill>
              </a:rPr>
              <a:t>Non-deducibility </a:t>
            </a:r>
          </a:p>
          <a:p>
            <a:pPr>
              <a:spcBef>
                <a:spcPts val="600"/>
              </a:spcBef>
            </a:pPr>
            <a:r>
              <a:rPr lang="en-US" sz="3200" dirty="0" smtClean="0">
                <a:solidFill>
                  <a:schemeClr val="accent1"/>
                </a:solidFill>
              </a:rPr>
              <a:t>The RBAC96 Family of Role Based Access Control Models</a:t>
            </a:r>
          </a:p>
          <a:p>
            <a:pPr>
              <a:spcBef>
                <a:spcPts val="600"/>
              </a:spcBef>
            </a:pPr>
            <a:r>
              <a:rPr lang="en-US" sz="3200" dirty="0" smtClean="0"/>
              <a:t>The NIST RBAC Standard and Our Critique</a:t>
            </a:r>
          </a:p>
          <a:p>
            <a:pPr>
              <a:spcBef>
                <a:spcPts val="600"/>
              </a:spcBef>
            </a:pPr>
            <a:r>
              <a:rPr lang="en-US" sz="3200" dirty="0" smtClean="0"/>
              <a:t>Attribute Based Access Control and XACML</a:t>
            </a:r>
          </a:p>
          <a:p>
            <a:pPr>
              <a:spcBef>
                <a:spcPts val="600"/>
              </a:spcBef>
            </a:pPr>
            <a:endParaRPr lang="en-US" sz="3200" dirty="0" smtClean="0">
              <a:solidFill>
                <a:schemeClr val="accent1"/>
              </a:solidFill>
            </a:endParaRPr>
          </a:p>
        </p:txBody>
      </p:sp>
    </p:spTree>
    <p:extLst>
      <p:ext uri="{BB962C8B-B14F-4D97-AF65-F5344CB8AC3E}">
        <p14:creationId xmlns:p14="http://schemas.microsoft.com/office/powerpoint/2010/main" val="117243342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a:xfrm>
            <a:off x="576943" y="137160"/>
            <a:ext cx="11038114" cy="553998"/>
          </a:xfrm>
        </p:spPr>
        <p:txBody>
          <a:bodyPr/>
          <a:lstStyle/>
          <a:p>
            <a:r>
              <a:rPr lang="en-US" altLang="en-US" dirty="0"/>
              <a:t>Readings for this </a:t>
            </a:r>
            <a:r>
              <a:rPr lang="en-US" altLang="en-US" dirty="0" smtClean="0"/>
              <a:t>segment</a:t>
            </a:r>
            <a:endParaRPr lang="en-US" altLang="en-US" dirty="0"/>
          </a:p>
        </p:txBody>
      </p:sp>
      <p:sp>
        <p:nvSpPr>
          <p:cNvPr id="9" name="Subtitle 8">
            <a:extLst>
              <a:ext uri="{FF2B5EF4-FFF2-40B4-BE49-F238E27FC236}">
                <a16:creationId xmlns:a16="http://schemas.microsoft.com/office/drawing/2014/main" id="{5468056C-FE87-4975-9D32-10F71036CDCE}"/>
              </a:ext>
            </a:extLst>
          </p:cNvPr>
          <p:cNvSpPr>
            <a:spLocks noGrp="1"/>
          </p:cNvSpPr>
          <p:nvPr>
            <p:ph type="subTitle" idx="1"/>
          </p:nvPr>
        </p:nvSpPr>
        <p:spPr/>
        <p:txBody>
          <a:bodyPr/>
          <a:lstStyle/>
          <a:p>
            <a:endParaRPr lang="en-US"/>
          </a:p>
        </p:txBody>
      </p:sp>
      <p:sp>
        <p:nvSpPr>
          <p:cNvPr id="10" name="Text Placeholder 9">
            <a:extLst>
              <a:ext uri="{FF2B5EF4-FFF2-40B4-BE49-F238E27FC236}">
                <a16:creationId xmlns:a16="http://schemas.microsoft.com/office/drawing/2014/main" id="{433DCE90-04BB-403D-83D5-60915DFBEE0A}"/>
              </a:ext>
            </a:extLst>
          </p:cNvPr>
          <p:cNvSpPr>
            <a:spLocks noGrp="1"/>
          </p:cNvSpPr>
          <p:nvPr>
            <p:ph type="body" sz="quarter" idx="14"/>
          </p:nvPr>
        </p:nvSpPr>
        <p:spPr/>
        <p:txBody>
          <a:bodyPr/>
          <a:lstStyle/>
          <a:p>
            <a:r>
              <a:rPr lang="en-US" altLang="en-US" sz="2800" dirty="0"/>
              <a:t>RBAC96 Family</a:t>
            </a:r>
          </a:p>
          <a:p>
            <a:pPr lvl="1"/>
            <a:r>
              <a:rPr lang="en-US" altLang="en-US" sz="2400" dirty="0"/>
              <a:t>R.S. Sandhu, E.J. Coyne, H.L. Feinstein, and C.E. </a:t>
            </a:r>
            <a:r>
              <a:rPr lang="en-US" altLang="en-US" sz="2400" dirty="0" err="1"/>
              <a:t>Youman</a:t>
            </a:r>
            <a:r>
              <a:rPr lang="en-US" altLang="en-US" sz="2400" dirty="0"/>
              <a:t>. “Role-Based Access Control Models”. </a:t>
            </a:r>
            <a:r>
              <a:rPr lang="en-US" altLang="en-US" sz="2400" i="1" dirty="0"/>
              <a:t>IEEE Computer</a:t>
            </a:r>
            <a:r>
              <a:rPr lang="en-US" altLang="en-US" sz="2400" dirty="0"/>
              <a:t>, 29(2):38--47, February 1996. </a:t>
            </a:r>
          </a:p>
          <a:p>
            <a:pPr lvl="1"/>
            <a:endParaRPr lang="en-US" altLang="en-US" sz="2400" dirty="0"/>
          </a:p>
        </p:txBody>
      </p:sp>
    </p:spTree>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649" name="Group 27648" descr="Diagram of Role-Based Access Control Systems (RBAC)&#10;Users, Roles and Permissions">
            <a:extLst>
              <a:ext uri="{FF2B5EF4-FFF2-40B4-BE49-F238E27FC236}">
                <a16:creationId xmlns:a16="http://schemas.microsoft.com/office/drawing/2014/main" id="{4605EF55-38D7-4775-982D-D7DA13F2F1CF}"/>
              </a:ext>
            </a:extLst>
          </p:cNvPr>
          <p:cNvGrpSpPr/>
          <p:nvPr/>
        </p:nvGrpSpPr>
        <p:grpSpPr>
          <a:xfrm>
            <a:off x="2215243" y="3810000"/>
            <a:ext cx="7255328" cy="2047220"/>
            <a:chOff x="2215243" y="3810000"/>
            <a:chExt cx="7255328" cy="2047220"/>
          </a:xfrm>
        </p:grpSpPr>
        <p:sp>
          <p:nvSpPr>
            <p:cNvPr id="34" name="Text Box 32">
              <a:extLst>
                <a:ext uri="{FF2B5EF4-FFF2-40B4-BE49-F238E27FC236}">
                  <a16:creationId xmlns:a16="http://schemas.microsoft.com/office/drawing/2014/main" id="{404E11D6-6A0B-435D-94CA-BF653F4448A9}"/>
                </a:ext>
              </a:extLst>
            </p:cNvPr>
            <p:cNvSpPr txBox="1">
              <a:spLocks noChangeArrowheads="1"/>
            </p:cNvSpPr>
            <p:nvPr/>
          </p:nvSpPr>
          <p:spPr bwMode="auto">
            <a:xfrm>
              <a:off x="3733800" y="3810000"/>
              <a:ext cx="843643" cy="30777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ClrTx/>
                <a:buSzTx/>
                <a:buFont typeface="Times" panose="02020603050405020304" pitchFamily="18" charset="0"/>
                <a:buNone/>
              </a:pPr>
              <a:r>
                <a:rPr lang="en-US" altLang="zh-CN" sz="1400">
                  <a:latin typeface="+mn-lt"/>
                  <a:ea typeface="SimSun" panose="02010600030101010101" pitchFamily="2" charset="-122"/>
                </a:rPr>
                <a:t>Alice</a:t>
              </a:r>
            </a:p>
          </p:txBody>
        </p:sp>
        <p:sp>
          <p:nvSpPr>
            <p:cNvPr id="35" name="Text Box 33">
              <a:extLst>
                <a:ext uri="{FF2B5EF4-FFF2-40B4-BE49-F238E27FC236}">
                  <a16:creationId xmlns:a16="http://schemas.microsoft.com/office/drawing/2014/main" id="{F54CD74D-DAFD-40CA-82AF-BF18AD6D871A}"/>
                </a:ext>
              </a:extLst>
            </p:cNvPr>
            <p:cNvSpPr txBox="1">
              <a:spLocks noChangeArrowheads="1"/>
            </p:cNvSpPr>
            <p:nvPr/>
          </p:nvSpPr>
          <p:spPr bwMode="auto">
            <a:xfrm>
              <a:off x="4999264" y="3810000"/>
              <a:ext cx="843643" cy="30777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ClrTx/>
                <a:buSzTx/>
                <a:buFont typeface="Times" panose="02020603050405020304" pitchFamily="18" charset="0"/>
                <a:buNone/>
              </a:pPr>
              <a:r>
                <a:rPr lang="en-US" altLang="zh-CN" sz="1400">
                  <a:latin typeface="+mn-lt"/>
                  <a:ea typeface="SimSun" panose="02010600030101010101" pitchFamily="2" charset="-122"/>
                </a:rPr>
                <a:t>Bob</a:t>
              </a:r>
            </a:p>
          </p:txBody>
        </p:sp>
        <p:sp>
          <p:nvSpPr>
            <p:cNvPr id="36" name="Text Box 34">
              <a:extLst>
                <a:ext uri="{FF2B5EF4-FFF2-40B4-BE49-F238E27FC236}">
                  <a16:creationId xmlns:a16="http://schemas.microsoft.com/office/drawing/2014/main" id="{AA3FB0E6-7C4D-4583-B966-2B7451F4E5C6}"/>
                </a:ext>
              </a:extLst>
            </p:cNvPr>
            <p:cNvSpPr txBox="1">
              <a:spLocks noChangeArrowheads="1"/>
            </p:cNvSpPr>
            <p:nvPr/>
          </p:nvSpPr>
          <p:spPr bwMode="auto">
            <a:xfrm>
              <a:off x="6180364" y="3810000"/>
              <a:ext cx="843643" cy="30777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ClrTx/>
                <a:buSzTx/>
                <a:buFont typeface="Times" panose="02020603050405020304" pitchFamily="18" charset="0"/>
                <a:buNone/>
              </a:pPr>
              <a:r>
                <a:rPr lang="en-US" altLang="zh-CN" sz="1400">
                  <a:latin typeface="+mn-lt"/>
                  <a:ea typeface="SimSun" panose="02010600030101010101" pitchFamily="2" charset="-122"/>
                </a:rPr>
                <a:t>Carl</a:t>
              </a:r>
            </a:p>
          </p:txBody>
        </p:sp>
        <p:sp>
          <p:nvSpPr>
            <p:cNvPr id="37" name="Text Box 35">
              <a:extLst>
                <a:ext uri="{FF2B5EF4-FFF2-40B4-BE49-F238E27FC236}">
                  <a16:creationId xmlns:a16="http://schemas.microsoft.com/office/drawing/2014/main" id="{A711EF02-1C5F-4AAB-9608-89CF7F1BDC77}"/>
                </a:ext>
              </a:extLst>
            </p:cNvPr>
            <p:cNvSpPr txBox="1">
              <a:spLocks noChangeArrowheads="1"/>
            </p:cNvSpPr>
            <p:nvPr/>
          </p:nvSpPr>
          <p:spPr bwMode="auto">
            <a:xfrm>
              <a:off x="7361464" y="3810000"/>
              <a:ext cx="928007" cy="30777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ClrTx/>
                <a:buSzTx/>
                <a:buFont typeface="Times" panose="02020603050405020304" pitchFamily="18" charset="0"/>
                <a:buNone/>
              </a:pPr>
              <a:r>
                <a:rPr lang="en-US" altLang="zh-CN" sz="1400" dirty="0">
                  <a:latin typeface="+mn-lt"/>
                  <a:ea typeface="SimSun" panose="02010600030101010101" pitchFamily="2" charset="-122"/>
                </a:rPr>
                <a:t>Dave</a:t>
              </a:r>
            </a:p>
          </p:txBody>
        </p:sp>
        <p:sp>
          <p:nvSpPr>
            <p:cNvPr id="38" name="Text Box 36">
              <a:extLst>
                <a:ext uri="{FF2B5EF4-FFF2-40B4-BE49-F238E27FC236}">
                  <a16:creationId xmlns:a16="http://schemas.microsoft.com/office/drawing/2014/main" id="{70485D13-2036-480E-8036-BEB38F1B1153}"/>
                </a:ext>
              </a:extLst>
            </p:cNvPr>
            <p:cNvSpPr txBox="1">
              <a:spLocks noChangeArrowheads="1"/>
            </p:cNvSpPr>
            <p:nvPr/>
          </p:nvSpPr>
          <p:spPr bwMode="auto">
            <a:xfrm>
              <a:off x="8542564" y="3810000"/>
              <a:ext cx="928007" cy="30777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ClrTx/>
                <a:buSzTx/>
                <a:buFont typeface="Times" panose="02020603050405020304" pitchFamily="18" charset="0"/>
                <a:buNone/>
              </a:pPr>
              <a:r>
                <a:rPr lang="en-US" altLang="zh-CN" sz="1400">
                  <a:latin typeface="+mn-lt"/>
                  <a:ea typeface="SimSun" panose="02010600030101010101" pitchFamily="2" charset="-122"/>
                </a:rPr>
                <a:t>Eva</a:t>
              </a:r>
            </a:p>
          </p:txBody>
        </p:sp>
        <p:sp>
          <p:nvSpPr>
            <p:cNvPr id="39" name="Text Box 37">
              <a:extLst>
                <a:ext uri="{FF2B5EF4-FFF2-40B4-BE49-F238E27FC236}">
                  <a16:creationId xmlns:a16="http://schemas.microsoft.com/office/drawing/2014/main" id="{C80B8B04-661F-4445-81CB-5C1F10282B36}"/>
                </a:ext>
              </a:extLst>
            </p:cNvPr>
            <p:cNvSpPr txBox="1">
              <a:spLocks noChangeArrowheads="1"/>
            </p:cNvSpPr>
            <p:nvPr/>
          </p:nvSpPr>
          <p:spPr bwMode="auto">
            <a:xfrm>
              <a:off x="6770914" y="5334000"/>
              <a:ext cx="1265464" cy="523220"/>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ClrTx/>
                <a:buSzTx/>
                <a:buFont typeface="Times" panose="02020603050405020304" pitchFamily="18" charset="0"/>
                <a:buNone/>
              </a:pPr>
              <a:r>
                <a:rPr lang="en-US" altLang="zh-CN" sz="1400">
                  <a:solidFill>
                    <a:schemeClr val="accent1"/>
                  </a:solidFill>
                  <a:latin typeface="+mn-lt"/>
                  <a:ea typeface="SimSun" panose="02010600030101010101" pitchFamily="2" charset="-122"/>
                </a:rPr>
                <a:t>Windows Account</a:t>
              </a:r>
            </a:p>
          </p:txBody>
        </p:sp>
        <p:sp>
          <p:nvSpPr>
            <p:cNvPr id="40" name="Text Box 38">
              <a:extLst>
                <a:ext uri="{FF2B5EF4-FFF2-40B4-BE49-F238E27FC236}">
                  <a16:creationId xmlns:a16="http://schemas.microsoft.com/office/drawing/2014/main" id="{C8AE1D9C-BBDE-40C7-949A-F6A4AAB61054}"/>
                </a:ext>
              </a:extLst>
            </p:cNvPr>
            <p:cNvSpPr txBox="1">
              <a:spLocks noChangeArrowheads="1"/>
            </p:cNvSpPr>
            <p:nvPr/>
          </p:nvSpPr>
          <p:spPr bwMode="auto">
            <a:xfrm>
              <a:off x="8289471" y="5334000"/>
              <a:ext cx="1181100" cy="523220"/>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ClrTx/>
                <a:buSzTx/>
                <a:buFont typeface="Times" panose="02020603050405020304" pitchFamily="18" charset="0"/>
                <a:buNone/>
              </a:pPr>
              <a:r>
                <a:rPr lang="en-US" altLang="zh-CN" sz="1400">
                  <a:solidFill>
                    <a:schemeClr val="accent1"/>
                  </a:solidFill>
                  <a:latin typeface="+mn-lt"/>
                  <a:ea typeface="SimSun" panose="02010600030101010101" pitchFamily="2" charset="-122"/>
                </a:rPr>
                <a:t>Linux Account</a:t>
              </a:r>
            </a:p>
          </p:txBody>
        </p:sp>
        <p:sp>
          <p:nvSpPr>
            <p:cNvPr id="41" name="Text Box 39">
              <a:extLst>
                <a:ext uri="{FF2B5EF4-FFF2-40B4-BE49-F238E27FC236}">
                  <a16:creationId xmlns:a16="http://schemas.microsoft.com/office/drawing/2014/main" id="{EFA52FC1-2502-4377-9DBC-5CC65B4E6341}"/>
                </a:ext>
              </a:extLst>
            </p:cNvPr>
            <p:cNvSpPr txBox="1">
              <a:spLocks noChangeArrowheads="1"/>
            </p:cNvSpPr>
            <p:nvPr/>
          </p:nvSpPr>
          <p:spPr bwMode="auto">
            <a:xfrm>
              <a:off x="5083629" y="5334000"/>
              <a:ext cx="1434193" cy="523220"/>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ClrTx/>
                <a:buSzTx/>
                <a:buFont typeface="Times" panose="02020603050405020304" pitchFamily="18" charset="0"/>
                <a:buNone/>
              </a:pPr>
              <a:r>
                <a:rPr lang="en-US" altLang="zh-CN" sz="1400">
                  <a:solidFill>
                    <a:schemeClr val="accent1"/>
                  </a:solidFill>
                  <a:latin typeface="+mn-lt"/>
                  <a:ea typeface="SimSun" panose="02010600030101010101" pitchFamily="2" charset="-122"/>
                </a:rPr>
                <a:t>WebSphere Account</a:t>
              </a:r>
            </a:p>
          </p:txBody>
        </p:sp>
        <p:sp>
          <p:nvSpPr>
            <p:cNvPr id="42" name="Text Box 40">
              <a:extLst>
                <a:ext uri="{FF2B5EF4-FFF2-40B4-BE49-F238E27FC236}">
                  <a16:creationId xmlns:a16="http://schemas.microsoft.com/office/drawing/2014/main" id="{69369A64-5F57-44A0-87F3-85DA804D715D}"/>
                </a:ext>
              </a:extLst>
            </p:cNvPr>
            <p:cNvSpPr txBox="1">
              <a:spLocks noChangeArrowheads="1"/>
            </p:cNvSpPr>
            <p:nvPr/>
          </p:nvSpPr>
          <p:spPr bwMode="auto">
            <a:xfrm>
              <a:off x="3733800" y="5334000"/>
              <a:ext cx="1181100" cy="523220"/>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ClrTx/>
                <a:buSzTx/>
                <a:buFont typeface="Times" panose="02020603050405020304" pitchFamily="18" charset="0"/>
                <a:buNone/>
              </a:pPr>
              <a:r>
                <a:rPr lang="en-US" altLang="zh-CN" sz="1400">
                  <a:solidFill>
                    <a:schemeClr val="accent1"/>
                  </a:solidFill>
                  <a:latin typeface="+mn-lt"/>
                  <a:ea typeface="SimSun" panose="02010600030101010101" pitchFamily="2" charset="-122"/>
                </a:rPr>
                <a:t>DB2    Account</a:t>
              </a:r>
            </a:p>
          </p:txBody>
        </p:sp>
        <p:sp>
          <p:nvSpPr>
            <p:cNvPr id="43" name="Text Box 41">
              <a:extLst>
                <a:ext uri="{FF2B5EF4-FFF2-40B4-BE49-F238E27FC236}">
                  <a16:creationId xmlns:a16="http://schemas.microsoft.com/office/drawing/2014/main" id="{30E98997-71DA-45CB-B2C3-D8A35C2437E5}"/>
                </a:ext>
              </a:extLst>
            </p:cNvPr>
            <p:cNvSpPr txBox="1">
              <a:spLocks noChangeArrowheads="1"/>
            </p:cNvSpPr>
            <p:nvPr/>
          </p:nvSpPr>
          <p:spPr bwMode="auto">
            <a:xfrm>
              <a:off x="3902529" y="4572000"/>
              <a:ext cx="1181100" cy="307777"/>
            </a:xfrm>
            <a:prstGeom prst="rect">
              <a:avLst/>
            </a:prstGeom>
            <a:noFill/>
            <a:ln w="9525">
              <a:solidFill>
                <a:schemeClr val="accent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ClrTx/>
                <a:buSzTx/>
                <a:buFont typeface="Times" panose="02020603050405020304" pitchFamily="18" charset="0"/>
                <a:buNone/>
              </a:pPr>
              <a:r>
                <a:rPr lang="en-US" altLang="zh-CN" sz="1400">
                  <a:solidFill>
                    <a:schemeClr val="accent6"/>
                  </a:solidFill>
                  <a:latin typeface="+mn-lt"/>
                  <a:ea typeface="SimSun" panose="02010600030101010101" pitchFamily="2" charset="-122"/>
                </a:rPr>
                <a:t>DB Admin</a:t>
              </a:r>
            </a:p>
          </p:txBody>
        </p:sp>
        <p:sp>
          <p:nvSpPr>
            <p:cNvPr id="44" name="Text Box 42">
              <a:extLst>
                <a:ext uri="{FF2B5EF4-FFF2-40B4-BE49-F238E27FC236}">
                  <a16:creationId xmlns:a16="http://schemas.microsoft.com/office/drawing/2014/main" id="{5D2C5D34-4D0A-4B5A-A61B-B2A4AE035AF4}"/>
                </a:ext>
              </a:extLst>
            </p:cNvPr>
            <p:cNvSpPr txBox="1">
              <a:spLocks noChangeArrowheads="1"/>
            </p:cNvSpPr>
            <p:nvPr/>
          </p:nvSpPr>
          <p:spPr bwMode="auto">
            <a:xfrm>
              <a:off x="5589814" y="4572000"/>
              <a:ext cx="1265464" cy="307777"/>
            </a:xfrm>
            <a:prstGeom prst="rect">
              <a:avLst/>
            </a:prstGeom>
            <a:noFill/>
            <a:ln w="9525">
              <a:solidFill>
                <a:schemeClr val="accent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ClrTx/>
                <a:buSzTx/>
                <a:buFont typeface="Times" panose="02020603050405020304" pitchFamily="18" charset="0"/>
                <a:buNone/>
              </a:pPr>
              <a:r>
                <a:rPr lang="en-US" altLang="zh-CN" sz="1400">
                  <a:solidFill>
                    <a:schemeClr val="accent6"/>
                  </a:solidFill>
                  <a:latin typeface="+mn-lt"/>
                  <a:ea typeface="SimSun" panose="02010600030101010101" pitchFamily="2" charset="-122"/>
                </a:rPr>
                <a:t>Web Admin</a:t>
              </a:r>
            </a:p>
          </p:txBody>
        </p:sp>
        <p:sp>
          <p:nvSpPr>
            <p:cNvPr id="45" name="Text Box 43">
              <a:extLst>
                <a:ext uri="{FF2B5EF4-FFF2-40B4-BE49-F238E27FC236}">
                  <a16:creationId xmlns:a16="http://schemas.microsoft.com/office/drawing/2014/main" id="{9291ECCE-D9B4-415A-8886-C8AD549AC02B}"/>
                </a:ext>
              </a:extLst>
            </p:cNvPr>
            <p:cNvSpPr txBox="1">
              <a:spLocks noChangeArrowheads="1"/>
            </p:cNvSpPr>
            <p:nvPr/>
          </p:nvSpPr>
          <p:spPr bwMode="auto">
            <a:xfrm>
              <a:off x="7277100" y="4572000"/>
              <a:ext cx="1940379" cy="307777"/>
            </a:xfrm>
            <a:prstGeom prst="rect">
              <a:avLst/>
            </a:prstGeom>
            <a:noFill/>
            <a:ln w="9525">
              <a:solidFill>
                <a:schemeClr val="accent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ClrTx/>
                <a:buSzTx/>
                <a:buFont typeface="Times" panose="02020603050405020304" pitchFamily="18" charset="0"/>
                <a:buNone/>
              </a:pPr>
              <a:r>
                <a:rPr lang="en-US" altLang="zh-CN" sz="1400" dirty="0">
                  <a:solidFill>
                    <a:schemeClr val="accent6"/>
                  </a:solidFill>
                  <a:latin typeface="+mn-lt"/>
                  <a:ea typeface="SimSun" panose="02010600030101010101" pitchFamily="2" charset="-122"/>
                </a:rPr>
                <a:t>Software Developer</a:t>
              </a:r>
            </a:p>
          </p:txBody>
        </p:sp>
        <p:sp>
          <p:nvSpPr>
            <p:cNvPr id="46" name="Line 44">
              <a:extLst>
                <a:ext uri="{FF2B5EF4-FFF2-40B4-BE49-F238E27FC236}">
                  <a16:creationId xmlns:a16="http://schemas.microsoft.com/office/drawing/2014/main" id="{A2C6D40F-873B-4ACA-9ABD-1F4F8FD40D35}"/>
                </a:ext>
              </a:extLst>
            </p:cNvPr>
            <p:cNvSpPr>
              <a:spLocks noChangeShapeType="1"/>
            </p:cNvSpPr>
            <p:nvPr/>
          </p:nvSpPr>
          <p:spPr bwMode="auto">
            <a:xfrm flipH="1">
              <a:off x="4324350" y="4953000"/>
              <a:ext cx="168729"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latin typeface="+mn-lt"/>
              </a:endParaRPr>
            </a:p>
          </p:txBody>
        </p:sp>
        <p:sp>
          <p:nvSpPr>
            <p:cNvPr id="47" name="Line 45">
              <a:extLst>
                <a:ext uri="{FF2B5EF4-FFF2-40B4-BE49-F238E27FC236}">
                  <a16:creationId xmlns:a16="http://schemas.microsoft.com/office/drawing/2014/main" id="{28FB86FF-9B08-4D85-AF7C-34E5CD3B44A2}"/>
                </a:ext>
              </a:extLst>
            </p:cNvPr>
            <p:cNvSpPr>
              <a:spLocks noChangeShapeType="1"/>
            </p:cNvSpPr>
            <p:nvPr/>
          </p:nvSpPr>
          <p:spPr bwMode="auto">
            <a:xfrm>
              <a:off x="4493079" y="4953000"/>
              <a:ext cx="295275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latin typeface="+mn-lt"/>
              </a:endParaRPr>
            </a:p>
          </p:txBody>
        </p:sp>
        <p:sp>
          <p:nvSpPr>
            <p:cNvPr id="48" name="Line 46">
              <a:extLst>
                <a:ext uri="{FF2B5EF4-FFF2-40B4-BE49-F238E27FC236}">
                  <a16:creationId xmlns:a16="http://schemas.microsoft.com/office/drawing/2014/main" id="{15C5F86D-700B-4717-9CAC-8A3D0C590AFA}"/>
                </a:ext>
              </a:extLst>
            </p:cNvPr>
            <p:cNvSpPr>
              <a:spLocks noChangeShapeType="1"/>
            </p:cNvSpPr>
            <p:nvPr/>
          </p:nvSpPr>
          <p:spPr bwMode="auto">
            <a:xfrm flipH="1">
              <a:off x="5758543" y="4953000"/>
              <a:ext cx="506186"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latin typeface="+mn-lt"/>
              </a:endParaRPr>
            </a:p>
          </p:txBody>
        </p:sp>
        <p:sp>
          <p:nvSpPr>
            <p:cNvPr id="49" name="Line 47">
              <a:extLst>
                <a:ext uri="{FF2B5EF4-FFF2-40B4-BE49-F238E27FC236}">
                  <a16:creationId xmlns:a16="http://schemas.microsoft.com/office/drawing/2014/main" id="{B81BEBC9-C5DC-4532-AE2C-506E10660B8C}"/>
                </a:ext>
              </a:extLst>
            </p:cNvPr>
            <p:cNvSpPr>
              <a:spLocks noChangeShapeType="1"/>
            </p:cNvSpPr>
            <p:nvPr/>
          </p:nvSpPr>
          <p:spPr bwMode="auto">
            <a:xfrm>
              <a:off x="6264729" y="4953000"/>
              <a:ext cx="2615293"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latin typeface="+mn-lt"/>
              </a:endParaRPr>
            </a:p>
          </p:txBody>
        </p:sp>
        <p:sp>
          <p:nvSpPr>
            <p:cNvPr id="50" name="Line 48">
              <a:extLst>
                <a:ext uri="{FF2B5EF4-FFF2-40B4-BE49-F238E27FC236}">
                  <a16:creationId xmlns:a16="http://schemas.microsoft.com/office/drawing/2014/main" id="{A4D192AB-9682-4FA0-8C56-641D1D996A41}"/>
                </a:ext>
              </a:extLst>
            </p:cNvPr>
            <p:cNvSpPr>
              <a:spLocks noChangeShapeType="1"/>
            </p:cNvSpPr>
            <p:nvPr/>
          </p:nvSpPr>
          <p:spPr bwMode="auto">
            <a:xfrm flipH="1">
              <a:off x="7445829" y="4953000"/>
              <a:ext cx="928007"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latin typeface="+mn-lt"/>
              </a:endParaRPr>
            </a:p>
          </p:txBody>
        </p:sp>
        <p:sp>
          <p:nvSpPr>
            <p:cNvPr id="51" name="Line 49">
              <a:extLst>
                <a:ext uri="{FF2B5EF4-FFF2-40B4-BE49-F238E27FC236}">
                  <a16:creationId xmlns:a16="http://schemas.microsoft.com/office/drawing/2014/main" id="{DDA8C97D-2696-4142-88FC-822BDEA44FC8}"/>
                </a:ext>
              </a:extLst>
            </p:cNvPr>
            <p:cNvSpPr>
              <a:spLocks noChangeShapeType="1"/>
            </p:cNvSpPr>
            <p:nvPr/>
          </p:nvSpPr>
          <p:spPr bwMode="auto">
            <a:xfrm>
              <a:off x="8373836" y="4953000"/>
              <a:ext cx="506186"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latin typeface="+mn-lt"/>
              </a:endParaRPr>
            </a:p>
          </p:txBody>
        </p:sp>
        <p:sp>
          <p:nvSpPr>
            <p:cNvPr id="52" name="Line 50">
              <a:extLst>
                <a:ext uri="{FF2B5EF4-FFF2-40B4-BE49-F238E27FC236}">
                  <a16:creationId xmlns:a16="http://schemas.microsoft.com/office/drawing/2014/main" id="{7E7CEF55-2A61-4C7E-82D9-23DBD3857A1B}"/>
                </a:ext>
              </a:extLst>
            </p:cNvPr>
            <p:cNvSpPr>
              <a:spLocks noChangeShapeType="1"/>
            </p:cNvSpPr>
            <p:nvPr/>
          </p:nvSpPr>
          <p:spPr bwMode="auto">
            <a:xfrm>
              <a:off x="4155621" y="4200525"/>
              <a:ext cx="337457" cy="3714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latin typeface="+mn-lt"/>
              </a:endParaRPr>
            </a:p>
          </p:txBody>
        </p:sp>
        <p:sp>
          <p:nvSpPr>
            <p:cNvPr id="53" name="Line 51">
              <a:extLst>
                <a:ext uri="{FF2B5EF4-FFF2-40B4-BE49-F238E27FC236}">
                  <a16:creationId xmlns:a16="http://schemas.microsoft.com/office/drawing/2014/main" id="{8C9B9EB7-E9A7-4FE1-9290-127350BCD586}"/>
                </a:ext>
              </a:extLst>
            </p:cNvPr>
            <p:cNvSpPr>
              <a:spLocks noChangeShapeType="1"/>
            </p:cNvSpPr>
            <p:nvPr/>
          </p:nvSpPr>
          <p:spPr bwMode="auto">
            <a:xfrm>
              <a:off x="4155621" y="4200525"/>
              <a:ext cx="2109107" cy="3714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latin typeface="+mn-lt"/>
              </a:endParaRPr>
            </a:p>
          </p:txBody>
        </p:sp>
        <p:sp>
          <p:nvSpPr>
            <p:cNvPr id="54" name="Line 52">
              <a:extLst>
                <a:ext uri="{FF2B5EF4-FFF2-40B4-BE49-F238E27FC236}">
                  <a16:creationId xmlns:a16="http://schemas.microsoft.com/office/drawing/2014/main" id="{A9D615DD-388C-4926-AE9A-F11F0F8414A5}"/>
                </a:ext>
              </a:extLst>
            </p:cNvPr>
            <p:cNvSpPr>
              <a:spLocks noChangeShapeType="1"/>
            </p:cNvSpPr>
            <p:nvPr/>
          </p:nvSpPr>
          <p:spPr bwMode="auto">
            <a:xfrm flipH="1">
              <a:off x="4493079" y="4200525"/>
              <a:ext cx="928007" cy="3714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latin typeface="+mn-lt"/>
              </a:endParaRPr>
            </a:p>
          </p:txBody>
        </p:sp>
        <p:sp>
          <p:nvSpPr>
            <p:cNvPr id="55" name="Line 53">
              <a:extLst>
                <a:ext uri="{FF2B5EF4-FFF2-40B4-BE49-F238E27FC236}">
                  <a16:creationId xmlns:a16="http://schemas.microsoft.com/office/drawing/2014/main" id="{EFA4443B-2367-4E8A-907E-2C0C857B6D51}"/>
                </a:ext>
              </a:extLst>
            </p:cNvPr>
            <p:cNvSpPr>
              <a:spLocks noChangeShapeType="1"/>
            </p:cNvSpPr>
            <p:nvPr/>
          </p:nvSpPr>
          <p:spPr bwMode="auto">
            <a:xfrm>
              <a:off x="5421086" y="4200525"/>
              <a:ext cx="843643" cy="3714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latin typeface="+mn-lt"/>
              </a:endParaRPr>
            </a:p>
          </p:txBody>
        </p:sp>
        <p:sp>
          <p:nvSpPr>
            <p:cNvPr id="56" name="Line 54">
              <a:extLst>
                <a:ext uri="{FF2B5EF4-FFF2-40B4-BE49-F238E27FC236}">
                  <a16:creationId xmlns:a16="http://schemas.microsoft.com/office/drawing/2014/main" id="{5FBE8E00-CC18-4649-B34D-4AFBD6BB5C98}"/>
                </a:ext>
              </a:extLst>
            </p:cNvPr>
            <p:cNvSpPr>
              <a:spLocks noChangeShapeType="1"/>
            </p:cNvSpPr>
            <p:nvPr/>
          </p:nvSpPr>
          <p:spPr bwMode="auto">
            <a:xfrm flipH="1">
              <a:off x="6264729" y="4191000"/>
              <a:ext cx="337457"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latin typeface="+mn-lt"/>
              </a:endParaRPr>
            </a:p>
          </p:txBody>
        </p:sp>
        <p:sp>
          <p:nvSpPr>
            <p:cNvPr id="57" name="Line 55">
              <a:extLst>
                <a:ext uri="{FF2B5EF4-FFF2-40B4-BE49-F238E27FC236}">
                  <a16:creationId xmlns:a16="http://schemas.microsoft.com/office/drawing/2014/main" id="{8EB44EDE-2AB2-4AC9-99AF-C3369D668D71}"/>
                </a:ext>
              </a:extLst>
            </p:cNvPr>
            <p:cNvSpPr>
              <a:spLocks noChangeShapeType="1"/>
            </p:cNvSpPr>
            <p:nvPr/>
          </p:nvSpPr>
          <p:spPr bwMode="auto">
            <a:xfrm>
              <a:off x="6602186" y="4200525"/>
              <a:ext cx="1687286" cy="3714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latin typeface="+mn-lt"/>
              </a:endParaRPr>
            </a:p>
          </p:txBody>
        </p:sp>
        <p:sp>
          <p:nvSpPr>
            <p:cNvPr id="58" name="Line 56">
              <a:extLst>
                <a:ext uri="{FF2B5EF4-FFF2-40B4-BE49-F238E27FC236}">
                  <a16:creationId xmlns:a16="http://schemas.microsoft.com/office/drawing/2014/main" id="{192E636E-A5DF-4664-832B-4E1E5EEEDC10}"/>
                </a:ext>
              </a:extLst>
            </p:cNvPr>
            <p:cNvSpPr>
              <a:spLocks noChangeShapeType="1"/>
            </p:cNvSpPr>
            <p:nvPr/>
          </p:nvSpPr>
          <p:spPr bwMode="auto">
            <a:xfrm>
              <a:off x="7783286" y="4200525"/>
              <a:ext cx="506186" cy="3714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latin typeface="+mn-lt"/>
              </a:endParaRPr>
            </a:p>
          </p:txBody>
        </p:sp>
        <p:sp>
          <p:nvSpPr>
            <p:cNvPr id="59" name="Line 57">
              <a:extLst>
                <a:ext uri="{FF2B5EF4-FFF2-40B4-BE49-F238E27FC236}">
                  <a16:creationId xmlns:a16="http://schemas.microsoft.com/office/drawing/2014/main" id="{348964A7-5C6F-4207-ACC8-AA7399230DD1}"/>
                </a:ext>
              </a:extLst>
            </p:cNvPr>
            <p:cNvSpPr>
              <a:spLocks noChangeShapeType="1"/>
            </p:cNvSpPr>
            <p:nvPr/>
          </p:nvSpPr>
          <p:spPr bwMode="auto">
            <a:xfrm flipH="1">
              <a:off x="8289471" y="4200525"/>
              <a:ext cx="674914" cy="3714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latin typeface="+mn-lt"/>
              </a:endParaRPr>
            </a:p>
          </p:txBody>
        </p:sp>
        <p:sp>
          <p:nvSpPr>
            <p:cNvPr id="60" name="Text Box 58">
              <a:extLst>
                <a:ext uri="{FF2B5EF4-FFF2-40B4-BE49-F238E27FC236}">
                  <a16:creationId xmlns:a16="http://schemas.microsoft.com/office/drawing/2014/main" id="{817F2E92-B2BA-4852-8720-9DBDA95D0F71}"/>
                </a:ext>
              </a:extLst>
            </p:cNvPr>
            <p:cNvSpPr txBox="1">
              <a:spLocks noChangeArrowheads="1"/>
            </p:cNvSpPr>
            <p:nvPr/>
          </p:nvSpPr>
          <p:spPr bwMode="auto">
            <a:xfrm>
              <a:off x="2383971" y="3962400"/>
              <a:ext cx="1096736"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ClrTx/>
                <a:buSzTx/>
                <a:buFont typeface="Times" panose="02020603050405020304" pitchFamily="18" charset="0"/>
                <a:buNone/>
              </a:pPr>
              <a:r>
                <a:rPr lang="en-US" altLang="zh-CN" sz="1400">
                  <a:latin typeface="+mn-lt"/>
                  <a:ea typeface="SimSun" panose="02010600030101010101" pitchFamily="2" charset="-122"/>
                </a:rPr>
                <a:t>Users:</a:t>
              </a:r>
            </a:p>
          </p:txBody>
        </p:sp>
        <p:sp>
          <p:nvSpPr>
            <p:cNvPr id="61" name="Text Box 59">
              <a:extLst>
                <a:ext uri="{FF2B5EF4-FFF2-40B4-BE49-F238E27FC236}">
                  <a16:creationId xmlns:a16="http://schemas.microsoft.com/office/drawing/2014/main" id="{70BA9E28-3964-41F0-B73D-A142B2C81DE6}"/>
                </a:ext>
              </a:extLst>
            </p:cNvPr>
            <p:cNvSpPr txBox="1">
              <a:spLocks noChangeArrowheads="1"/>
            </p:cNvSpPr>
            <p:nvPr/>
          </p:nvSpPr>
          <p:spPr bwMode="auto">
            <a:xfrm>
              <a:off x="2383971" y="4648200"/>
              <a:ext cx="1096736" cy="307777"/>
            </a:xfrm>
            <a:prstGeom prst="rect">
              <a:avLst/>
            </a:prstGeom>
            <a:noFill/>
            <a:ln w="9525">
              <a:solidFill>
                <a:schemeClr val="accent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ClrTx/>
                <a:buSzTx/>
                <a:buFont typeface="Times" panose="02020603050405020304" pitchFamily="18" charset="0"/>
                <a:buNone/>
              </a:pPr>
              <a:r>
                <a:rPr lang="en-US" altLang="zh-CN" sz="1400" dirty="0">
                  <a:solidFill>
                    <a:schemeClr val="accent6"/>
                  </a:solidFill>
                  <a:latin typeface="+mn-lt"/>
                  <a:ea typeface="SimSun" panose="02010600030101010101" pitchFamily="2" charset="-122"/>
                </a:rPr>
                <a:t>Roles:</a:t>
              </a:r>
            </a:p>
          </p:txBody>
        </p:sp>
        <p:sp>
          <p:nvSpPr>
            <p:cNvPr id="62" name="Text Box 60">
              <a:extLst>
                <a:ext uri="{FF2B5EF4-FFF2-40B4-BE49-F238E27FC236}">
                  <a16:creationId xmlns:a16="http://schemas.microsoft.com/office/drawing/2014/main" id="{204F9746-28F9-4A34-9561-55AEB30E4FE6}"/>
                </a:ext>
              </a:extLst>
            </p:cNvPr>
            <p:cNvSpPr txBox="1">
              <a:spLocks noChangeArrowheads="1"/>
            </p:cNvSpPr>
            <p:nvPr/>
          </p:nvSpPr>
          <p:spPr bwMode="auto">
            <a:xfrm>
              <a:off x="2215243" y="5410200"/>
              <a:ext cx="1349829"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ClrTx/>
                <a:buSzTx/>
                <a:buFont typeface="Times" panose="02020603050405020304" pitchFamily="18" charset="0"/>
                <a:buNone/>
              </a:pPr>
              <a:r>
                <a:rPr lang="en-US" altLang="zh-CN" sz="1600" dirty="0">
                  <a:solidFill>
                    <a:schemeClr val="accent1"/>
                  </a:solidFill>
                  <a:latin typeface="+mn-lt"/>
                  <a:ea typeface="SimSun" panose="02010600030101010101" pitchFamily="2" charset="-122"/>
                </a:rPr>
                <a:t>Permissions</a:t>
              </a:r>
              <a:r>
                <a:rPr lang="en-US" altLang="zh-CN" sz="1400" dirty="0">
                  <a:solidFill>
                    <a:schemeClr val="accent1"/>
                  </a:solidFill>
                  <a:latin typeface="+mn-lt"/>
                  <a:ea typeface="SimSun" panose="02010600030101010101" pitchFamily="2" charset="-122"/>
                </a:rPr>
                <a:t>:</a:t>
              </a:r>
            </a:p>
          </p:txBody>
        </p:sp>
      </p:grpSp>
      <p:sp>
        <p:nvSpPr>
          <p:cNvPr id="66" name="Rectangle 3">
            <a:extLst>
              <a:ext uri="{FF2B5EF4-FFF2-40B4-BE49-F238E27FC236}">
                <a16:creationId xmlns:a16="http://schemas.microsoft.com/office/drawing/2014/main" id="{4BBFE0CC-B64D-4E31-9211-98F2D362508D}"/>
              </a:ext>
            </a:extLst>
          </p:cNvPr>
          <p:cNvSpPr txBox="1">
            <a:spLocks noChangeArrowheads="1"/>
          </p:cNvSpPr>
          <p:nvPr/>
        </p:nvSpPr>
        <p:spPr>
          <a:xfrm>
            <a:off x="1371600" y="3311723"/>
            <a:ext cx="9448800" cy="307777"/>
          </a:xfrm>
          <a:prstGeom prst="rect">
            <a:avLst/>
          </a:prstGeom>
          <a:noFill/>
        </p:spPr>
        <p:txBody>
          <a:bodyPr vert="horz" wrap="square" lIns="0" tIns="0" rIns="0" bIns="0" rtlCol="0" anchor="t" anchorCtr="0">
            <a:spAutoFit/>
          </a:bodyPr>
          <a:lstStyle>
            <a:lvl1pPr marL="0" indent="0" algn="l" defTabSz="914400" rtl="0" eaLnBrk="1" latinLnBrk="0" hangingPunct="1">
              <a:lnSpc>
                <a:spcPct val="100000"/>
              </a:lnSpc>
              <a:spcBef>
                <a:spcPts val="1000"/>
              </a:spcBef>
              <a:buClr>
                <a:schemeClr val="accent2"/>
              </a:buClr>
              <a:buFont typeface="Arial" panose="020B0604020202020204" pitchFamily="34" charset="0"/>
              <a:buNone/>
              <a:defRPr sz="2400" b="1" i="0" kern="1200">
                <a:solidFill>
                  <a:schemeClr val="accent2"/>
                </a:solidFill>
                <a:latin typeface="Acumin Pro SemiCondensed" panose="020B0506020202020204" pitchFamily="34" charset="77"/>
                <a:ea typeface="+mn-ea"/>
                <a:cs typeface="+mn-cs"/>
              </a:defRPr>
            </a:lvl1pPr>
            <a:lvl2pPr marL="457200" indent="0" algn="ctr" defTabSz="914400" rtl="0" eaLnBrk="1" latinLnBrk="0" hangingPunct="1">
              <a:lnSpc>
                <a:spcPct val="100000"/>
              </a:lnSpc>
              <a:spcBef>
                <a:spcPts val="1000"/>
              </a:spcBef>
              <a:buClr>
                <a:schemeClr val="accent2"/>
              </a:buClr>
              <a:buFont typeface="Arial" panose="020B0604020202020204" pitchFamily="34" charset="0"/>
              <a:buNone/>
              <a:defRPr sz="1900" kern="1200">
                <a:solidFill>
                  <a:schemeClr val="tx1">
                    <a:lumMod val="85000"/>
                    <a:lumOff val="15000"/>
                  </a:schemeClr>
                </a:solidFill>
                <a:latin typeface="+mn-lt"/>
                <a:ea typeface="+mn-ea"/>
                <a:cs typeface="+mn-cs"/>
              </a:defRPr>
            </a:lvl2pPr>
            <a:lvl3pPr marL="914400" indent="0" algn="ctr" defTabSz="914400" rtl="0" eaLnBrk="1" latinLnBrk="0" hangingPunct="1">
              <a:lnSpc>
                <a:spcPct val="100000"/>
              </a:lnSpc>
              <a:spcBef>
                <a:spcPts val="1000"/>
              </a:spcBef>
              <a:buClr>
                <a:schemeClr val="accent2"/>
              </a:buClr>
              <a:buFont typeface="Arial" panose="020B0604020202020204" pitchFamily="34" charset="0"/>
              <a:buNone/>
              <a:defRPr sz="1800" kern="1200">
                <a:solidFill>
                  <a:schemeClr val="tx1">
                    <a:lumMod val="85000"/>
                    <a:lumOff val="15000"/>
                  </a:schemeClr>
                </a:solidFill>
                <a:latin typeface="+mn-lt"/>
                <a:ea typeface="+mn-ea"/>
                <a:cs typeface="+mn-cs"/>
              </a:defRPr>
            </a:lvl3pPr>
            <a:lvl4pPr marL="13716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lumMod val="85000"/>
                    <a:lumOff val="15000"/>
                  </a:schemeClr>
                </a:solidFill>
                <a:latin typeface="+mn-lt"/>
                <a:ea typeface="+mn-ea"/>
                <a:cs typeface="+mn-cs"/>
              </a:defRPr>
            </a:lvl4pPr>
            <a:lvl5pPr marL="18288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lumMod val="85000"/>
                    <a:lumOff val="15000"/>
                  </a:schemeClr>
                </a:solidFill>
                <a:latin typeface="+mn-lt"/>
                <a:ea typeface="+mn-ea"/>
                <a:cs typeface="+mn-cs"/>
              </a:defRPr>
            </a:lvl5pPr>
            <a:lvl6pPr marL="22860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100000"/>
              </a:lnSpc>
              <a:spcBef>
                <a:spcPts val="1000"/>
              </a:spcBef>
              <a:buClr>
                <a:schemeClr val="accent2"/>
              </a:buClr>
              <a:buFont typeface="Arial" panose="020B0604020202020204" pitchFamily="34" charset="0"/>
              <a:buNone/>
              <a:defRPr sz="1600" kern="1200" baseline="0">
                <a:solidFill>
                  <a:schemeClr val="tx1"/>
                </a:solidFill>
                <a:latin typeface="+mn-lt"/>
                <a:ea typeface="+mn-ea"/>
                <a:cs typeface="+mn-cs"/>
              </a:defRPr>
            </a:lvl8pPr>
            <a:lvl9pPr marL="3657600" indent="0" algn="ctr" defTabSz="914400" rtl="0" eaLnBrk="1" latinLnBrk="0" hangingPunct="1">
              <a:lnSpc>
                <a:spcPct val="100000"/>
              </a:lnSpc>
              <a:spcBef>
                <a:spcPts val="1000"/>
              </a:spcBef>
              <a:buClr>
                <a:schemeClr val="accent2"/>
              </a:buClr>
              <a:buFont typeface="Arial" panose="020B0604020202020204" pitchFamily="34" charset="0"/>
              <a:buNone/>
              <a:defRPr sz="1600" kern="1200" baseline="0">
                <a:solidFill>
                  <a:schemeClr val="tx1"/>
                </a:solidFill>
                <a:latin typeface="+mn-lt"/>
                <a:ea typeface="+mn-ea"/>
                <a:cs typeface="+mn-cs"/>
              </a:defRPr>
            </a:lvl9pPr>
          </a:lstStyle>
          <a:p>
            <a:pPr fontAlgn="auto">
              <a:spcAft>
                <a:spcPts val="0"/>
              </a:spcAft>
            </a:pPr>
            <a:r>
              <a:rPr lang="en-US" altLang="zh-CN" sz="2000" dirty="0">
                <a:latin typeface="Acumin Pro SemiCondensed" panose="020B0506020202020204" pitchFamily="34" charset="0"/>
                <a:ea typeface="SimSun" panose="02010600030101010101" pitchFamily="2" charset="-122"/>
              </a:rPr>
              <a:t>Role-Based Access Control Systems (RBAC)</a:t>
            </a:r>
          </a:p>
        </p:txBody>
      </p:sp>
      <p:grpSp>
        <p:nvGrpSpPr>
          <p:cNvPr id="27648" name="Group 27647" descr="Diagram of Non-role-based systems&#10;Users and Permissions">
            <a:extLst>
              <a:ext uri="{FF2B5EF4-FFF2-40B4-BE49-F238E27FC236}">
                <a16:creationId xmlns:a16="http://schemas.microsoft.com/office/drawing/2014/main" id="{80C90DF6-6014-4E0E-86CF-BFB271E657C7}"/>
              </a:ext>
            </a:extLst>
          </p:cNvPr>
          <p:cNvGrpSpPr/>
          <p:nvPr/>
        </p:nvGrpSpPr>
        <p:grpSpPr>
          <a:xfrm>
            <a:off x="2130879" y="1828800"/>
            <a:ext cx="7086600" cy="1361420"/>
            <a:chOff x="2130879" y="1828800"/>
            <a:chExt cx="7086600" cy="1361420"/>
          </a:xfrm>
        </p:grpSpPr>
        <p:sp>
          <p:nvSpPr>
            <p:cNvPr id="6" name="Text Box 5">
              <a:extLst>
                <a:ext uri="{FF2B5EF4-FFF2-40B4-BE49-F238E27FC236}">
                  <a16:creationId xmlns:a16="http://schemas.microsoft.com/office/drawing/2014/main" id="{C2315E44-B6FC-40FF-8A9E-2612B931F86F}"/>
                </a:ext>
              </a:extLst>
            </p:cNvPr>
            <p:cNvSpPr txBox="1">
              <a:spLocks noChangeArrowheads="1"/>
            </p:cNvSpPr>
            <p:nvPr/>
          </p:nvSpPr>
          <p:spPr bwMode="auto">
            <a:xfrm>
              <a:off x="3565071" y="1828800"/>
              <a:ext cx="843643" cy="30777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ClrTx/>
                <a:buSzTx/>
                <a:buFont typeface="Times" panose="02020603050405020304" pitchFamily="18" charset="0"/>
                <a:buNone/>
              </a:pPr>
              <a:r>
                <a:rPr lang="en-US" altLang="zh-CN" sz="1400">
                  <a:latin typeface="+mn-lt"/>
                  <a:ea typeface="SimSun" panose="02010600030101010101" pitchFamily="2" charset="-122"/>
                </a:rPr>
                <a:t>Alice</a:t>
              </a:r>
            </a:p>
          </p:txBody>
        </p:sp>
        <p:sp>
          <p:nvSpPr>
            <p:cNvPr id="7" name="Text Box 6">
              <a:extLst>
                <a:ext uri="{FF2B5EF4-FFF2-40B4-BE49-F238E27FC236}">
                  <a16:creationId xmlns:a16="http://schemas.microsoft.com/office/drawing/2014/main" id="{8AB03823-1552-44C8-9A4F-8652D6F3331E}"/>
                </a:ext>
              </a:extLst>
            </p:cNvPr>
            <p:cNvSpPr txBox="1">
              <a:spLocks noChangeArrowheads="1"/>
            </p:cNvSpPr>
            <p:nvPr/>
          </p:nvSpPr>
          <p:spPr bwMode="auto">
            <a:xfrm>
              <a:off x="4830536" y="1828800"/>
              <a:ext cx="843643" cy="30777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ClrTx/>
                <a:buSzTx/>
                <a:buFont typeface="Times" panose="02020603050405020304" pitchFamily="18" charset="0"/>
                <a:buNone/>
              </a:pPr>
              <a:r>
                <a:rPr lang="en-US" altLang="zh-CN" sz="1400" dirty="0">
                  <a:latin typeface="+mn-lt"/>
                  <a:ea typeface="SimSun" panose="02010600030101010101" pitchFamily="2" charset="-122"/>
                </a:rPr>
                <a:t>Bob</a:t>
              </a:r>
            </a:p>
          </p:txBody>
        </p:sp>
        <p:sp>
          <p:nvSpPr>
            <p:cNvPr id="8" name="Text Box 7">
              <a:extLst>
                <a:ext uri="{FF2B5EF4-FFF2-40B4-BE49-F238E27FC236}">
                  <a16:creationId xmlns:a16="http://schemas.microsoft.com/office/drawing/2014/main" id="{3C5BC387-9466-42AF-ABB4-6927BFCFED95}"/>
                </a:ext>
              </a:extLst>
            </p:cNvPr>
            <p:cNvSpPr txBox="1">
              <a:spLocks noChangeArrowheads="1"/>
            </p:cNvSpPr>
            <p:nvPr/>
          </p:nvSpPr>
          <p:spPr bwMode="auto">
            <a:xfrm>
              <a:off x="6011636" y="1828800"/>
              <a:ext cx="843643" cy="30777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ClrTx/>
                <a:buSzTx/>
                <a:buFont typeface="Times" panose="02020603050405020304" pitchFamily="18" charset="0"/>
                <a:buNone/>
              </a:pPr>
              <a:r>
                <a:rPr lang="en-US" altLang="zh-CN" sz="1400">
                  <a:latin typeface="+mn-lt"/>
                  <a:ea typeface="SimSun" panose="02010600030101010101" pitchFamily="2" charset="-122"/>
                </a:rPr>
                <a:t>Carl</a:t>
              </a:r>
            </a:p>
          </p:txBody>
        </p:sp>
        <p:sp>
          <p:nvSpPr>
            <p:cNvPr id="11" name="Text Box 8">
              <a:extLst>
                <a:ext uri="{FF2B5EF4-FFF2-40B4-BE49-F238E27FC236}">
                  <a16:creationId xmlns:a16="http://schemas.microsoft.com/office/drawing/2014/main" id="{53F8DD0C-48F7-4EDA-91EE-49D7AB28686E}"/>
                </a:ext>
              </a:extLst>
            </p:cNvPr>
            <p:cNvSpPr txBox="1">
              <a:spLocks noChangeArrowheads="1"/>
            </p:cNvSpPr>
            <p:nvPr/>
          </p:nvSpPr>
          <p:spPr bwMode="auto">
            <a:xfrm>
              <a:off x="7192736" y="1828800"/>
              <a:ext cx="928007" cy="30777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ClrTx/>
                <a:buSzTx/>
                <a:buFont typeface="Times" panose="02020603050405020304" pitchFamily="18" charset="0"/>
                <a:buNone/>
              </a:pPr>
              <a:r>
                <a:rPr lang="en-US" altLang="zh-CN" sz="1400">
                  <a:latin typeface="+mn-lt"/>
                  <a:ea typeface="SimSun" panose="02010600030101010101" pitchFamily="2" charset="-122"/>
                </a:rPr>
                <a:t>Dave</a:t>
              </a:r>
            </a:p>
          </p:txBody>
        </p:sp>
        <p:sp>
          <p:nvSpPr>
            <p:cNvPr id="12" name="Text Box 9">
              <a:extLst>
                <a:ext uri="{FF2B5EF4-FFF2-40B4-BE49-F238E27FC236}">
                  <a16:creationId xmlns:a16="http://schemas.microsoft.com/office/drawing/2014/main" id="{FEED1E46-F4A2-4837-A974-48961ABAACB3}"/>
                </a:ext>
              </a:extLst>
            </p:cNvPr>
            <p:cNvSpPr txBox="1">
              <a:spLocks noChangeArrowheads="1"/>
            </p:cNvSpPr>
            <p:nvPr/>
          </p:nvSpPr>
          <p:spPr bwMode="auto">
            <a:xfrm>
              <a:off x="8289471" y="1828800"/>
              <a:ext cx="928007" cy="30777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ClrTx/>
                <a:buSzTx/>
                <a:buFont typeface="Times" panose="02020603050405020304" pitchFamily="18" charset="0"/>
                <a:buNone/>
              </a:pPr>
              <a:r>
                <a:rPr lang="en-US" altLang="zh-CN" sz="1400">
                  <a:latin typeface="+mn-lt"/>
                  <a:ea typeface="SimSun" panose="02010600030101010101" pitchFamily="2" charset="-122"/>
                </a:rPr>
                <a:t>Eva</a:t>
              </a:r>
            </a:p>
          </p:txBody>
        </p:sp>
        <p:sp>
          <p:nvSpPr>
            <p:cNvPr id="13" name="Text Box 10">
              <a:extLst>
                <a:ext uri="{FF2B5EF4-FFF2-40B4-BE49-F238E27FC236}">
                  <a16:creationId xmlns:a16="http://schemas.microsoft.com/office/drawing/2014/main" id="{E2C51F6E-EC36-41B6-AC71-38776DF23B8E}"/>
                </a:ext>
              </a:extLst>
            </p:cNvPr>
            <p:cNvSpPr txBox="1">
              <a:spLocks noChangeArrowheads="1"/>
            </p:cNvSpPr>
            <p:nvPr/>
          </p:nvSpPr>
          <p:spPr bwMode="auto">
            <a:xfrm>
              <a:off x="6602186" y="2667000"/>
              <a:ext cx="1265464" cy="523220"/>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ClrTx/>
                <a:buSzTx/>
                <a:buFont typeface="Times" panose="02020603050405020304" pitchFamily="18" charset="0"/>
                <a:buNone/>
              </a:pPr>
              <a:r>
                <a:rPr lang="en-US" altLang="zh-CN" sz="1400">
                  <a:solidFill>
                    <a:schemeClr val="accent1"/>
                  </a:solidFill>
                  <a:latin typeface="+mn-lt"/>
                  <a:ea typeface="SimSun" panose="02010600030101010101" pitchFamily="2" charset="-122"/>
                </a:rPr>
                <a:t>Windows Account</a:t>
              </a:r>
            </a:p>
          </p:txBody>
        </p:sp>
        <p:sp>
          <p:nvSpPr>
            <p:cNvPr id="14" name="Text Box 11">
              <a:extLst>
                <a:ext uri="{FF2B5EF4-FFF2-40B4-BE49-F238E27FC236}">
                  <a16:creationId xmlns:a16="http://schemas.microsoft.com/office/drawing/2014/main" id="{01E0C7FC-61F9-4D89-8EBD-59ED8566AA35}"/>
                </a:ext>
              </a:extLst>
            </p:cNvPr>
            <p:cNvSpPr txBox="1">
              <a:spLocks noChangeArrowheads="1"/>
            </p:cNvSpPr>
            <p:nvPr/>
          </p:nvSpPr>
          <p:spPr bwMode="auto">
            <a:xfrm>
              <a:off x="8036379" y="2667000"/>
              <a:ext cx="1181100" cy="523220"/>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ClrTx/>
                <a:buSzTx/>
                <a:buFont typeface="Times" panose="02020603050405020304" pitchFamily="18" charset="0"/>
                <a:buNone/>
              </a:pPr>
              <a:r>
                <a:rPr lang="en-US" altLang="zh-CN" sz="1400">
                  <a:solidFill>
                    <a:schemeClr val="accent1"/>
                  </a:solidFill>
                  <a:latin typeface="+mn-lt"/>
                  <a:ea typeface="SimSun" panose="02010600030101010101" pitchFamily="2" charset="-122"/>
                </a:rPr>
                <a:t>Linux Account</a:t>
              </a:r>
            </a:p>
          </p:txBody>
        </p:sp>
        <p:sp>
          <p:nvSpPr>
            <p:cNvPr id="15" name="Text Box 12">
              <a:extLst>
                <a:ext uri="{FF2B5EF4-FFF2-40B4-BE49-F238E27FC236}">
                  <a16:creationId xmlns:a16="http://schemas.microsoft.com/office/drawing/2014/main" id="{7A6D48A1-4B2D-412C-B356-C4357DC643D8}"/>
                </a:ext>
              </a:extLst>
            </p:cNvPr>
            <p:cNvSpPr txBox="1">
              <a:spLocks noChangeArrowheads="1"/>
            </p:cNvSpPr>
            <p:nvPr/>
          </p:nvSpPr>
          <p:spPr bwMode="auto">
            <a:xfrm>
              <a:off x="4914900" y="2667000"/>
              <a:ext cx="1518557" cy="523220"/>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ClrTx/>
                <a:buSzTx/>
                <a:buFont typeface="Times" panose="02020603050405020304" pitchFamily="18" charset="0"/>
                <a:buNone/>
              </a:pPr>
              <a:r>
                <a:rPr lang="en-US" altLang="zh-CN" sz="1400">
                  <a:solidFill>
                    <a:schemeClr val="accent1"/>
                  </a:solidFill>
                  <a:latin typeface="+mn-lt"/>
                  <a:ea typeface="SimSun" panose="02010600030101010101" pitchFamily="2" charset="-122"/>
                </a:rPr>
                <a:t>WebSphere Account</a:t>
              </a:r>
            </a:p>
          </p:txBody>
        </p:sp>
        <p:sp>
          <p:nvSpPr>
            <p:cNvPr id="16" name="Text Box 13">
              <a:extLst>
                <a:ext uri="{FF2B5EF4-FFF2-40B4-BE49-F238E27FC236}">
                  <a16:creationId xmlns:a16="http://schemas.microsoft.com/office/drawing/2014/main" id="{36F37810-A4E8-4855-B4C3-5895CF1C12B5}"/>
                </a:ext>
              </a:extLst>
            </p:cNvPr>
            <p:cNvSpPr txBox="1">
              <a:spLocks noChangeArrowheads="1"/>
            </p:cNvSpPr>
            <p:nvPr/>
          </p:nvSpPr>
          <p:spPr bwMode="auto">
            <a:xfrm>
              <a:off x="3565071" y="2667000"/>
              <a:ext cx="1181100" cy="523220"/>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ClrTx/>
                <a:buSzTx/>
                <a:buFont typeface="Times" panose="02020603050405020304" pitchFamily="18" charset="0"/>
                <a:buNone/>
              </a:pPr>
              <a:r>
                <a:rPr lang="en-US" altLang="zh-CN" sz="1400" dirty="0">
                  <a:solidFill>
                    <a:schemeClr val="accent1"/>
                  </a:solidFill>
                  <a:latin typeface="+mn-lt"/>
                  <a:ea typeface="SimSun" panose="02010600030101010101" pitchFamily="2" charset="-122"/>
                </a:rPr>
                <a:t>DB2    Account</a:t>
              </a:r>
            </a:p>
          </p:txBody>
        </p:sp>
        <p:sp>
          <p:nvSpPr>
            <p:cNvPr id="17" name="Line 14">
              <a:extLst>
                <a:ext uri="{FF2B5EF4-FFF2-40B4-BE49-F238E27FC236}">
                  <a16:creationId xmlns:a16="http://schemas.microsoft.com/office/drawing/2014/main" id="{BB32F175-6FF4-48DA-943B-0171D5E140A5}"/>
                </a:ext>
              </a:extLst>
            </p:cNvPr>
            <p:cNvSpPr>
              <a:spLocks noChangeShapeType="1"/>
            </p:cNvSpPr>
            <p:nvPr/>
          </p:nvSpPr>
          <p:spPr bwMode="auto">
            <a:xfrm flipH="1">
              <a:off x="3986893" y="2219325"/>
              <a:ext cx="0" cy="4476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latin typeface="+mn-lt"/>
              </a:endParaRPr>
            </a:p>
          </p:txBody>
        </p:sp>
        <p:sp>
          <p:nvSpPr>
            <p:cNvPr id="18" name="Line 15">
              <a:extLst>
                <a:ext uri="{FF2B5EF4-FFF2-40B4-BE49-F238E27FC236}">
                  <a16:creationId xmlns:a16="http://schemas.microsoft.com/office/drawing/2014/main" id="{28C2EB2E-A8A9-4F75-9912-9D45692AE350}"/>
                </a:ext>
              </a:extLst>
            </p:cNvPr>
            <p:cNvSpPr>
              <a:spLocks noChangeShapeType="1"/>
            </p:cNvSpPr>
            <p:nvPr/>
          </p:nvSpPr>
          <p:spPr bwMode="auto">
            <a:xfrm>
              <a:off x="3986893" y="2219325"/>
              <a:ext cx="1687286" cy="4476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latin typeface="+mn-lt"/>
              </a:endParaRPr>
            </a:p>
          </p:txBody>
        </p:sp>
        <p:sp>
          <p:nvSpPr>
            <p:cNvPr id="19" name="Line 16">
              <a:extLst>
                <a:ext uri="{FF2B5EF4-FFF2-40B4-BE49-F238E27FC236}">
                  <a16:creationId xmlns:a16="http://schemas.microsoft.com/office/drawing/2014/main" id="{416FD2FF-8C3A-4E9B-A526-6F6ABCE958C7}"/>
                </a:ext>
              </a:extLst>
            </p:cNvPr>
            <p:cNvSpPr>
              <a:spLocks noChangeShapeType="1"/>
            </p:cNvSpPr>
            <p:nvPr/>
          </p:nvSpPr>
          <p:spPr bwMode="auto">
            <a:xfrm>
              <a:off x="3986893" y="2219325"/>
              <a:ext cx="3290207" cy="4476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latin typeface="+mn-lt"/>
              </a:endParaRPr>
            </a:p>
          </p:txBody>
        </p:sp>
        <p:sp>
          <p:nvSpPr>
            <p:cNvPr id="20" name="Line 17">
              <a:extLst>
                <a:ext uri="{FF2B5EF4-FFF2-40B4-BE49-F238E27FC236}">
                  <a16:creationId xmlns:a16="http://schemas.microsoft.com/office/drawing/2014/main" id="{5783B08B-FCAF-4EB4-862D-798D085D9DCB}"/>
                </a:ext>
              </a:extLst>
            </p:cNvPr>
            <p:cNvSpPr>
              <a:spLocks noChangeShapeType="1"/>
            </p:cNvSpPr>
            <p:nvPr/>
          </p:nvSpPr>
          <p:spPr bwMode="auto">
            <a:xfrm>
              <a:off x="3986893" y="2219325"/>
              <a:ext cx="4640036" cy="4476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latin typeface="+mn-lt"/>
              </a:endParaRPr>
            </a:p>
          </p:txBody>
        </p:sp>
        <p:sp>
          <p:nvSpPr>
            <p:cNvPr id="21" name="Line 18">
              <a:extLst>
                <a:ext uri="{FF2B5EF4-FFF2-40B4-BE49-F238E27FC236}">
                  <a16:creationId xmlns:a16="http://schemas.microsoft.com/office/drawing/2014/main" id="{BDB99C9A-8F6C-4DF1-A6AB-71045B775E30}"/>
                </a:ext>
              </a:extLst>
            </p:cNvPr>
            <p:cNvSpPr>
              <a:spLocks noChangeShapeType="1"/>
            </p:cNvSpPr>
            <p:nvPr/>
          </p:nvSpPr>
          <p:spPr bwMode="auto">
            <a:xfrm flipH="1">
              <a:off x="3986893" y="2219325"/>
              <a:ext cx="1265464" cy="4476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latin typeface="+mn-lt"/>
              </a:endParaRPr>
            </a:p>
          </p:txBody>
        </p:sp>
        <p:sp>
          <p:nvSpPr>
            <p:cNvPr id="22" name="Line 19">
              <a:extLst>
                <a:ext uri="{FF2B5EF4-FFF2-40B4-BE49-F238E27FC236}">
                  <a16:creationId xmlns:a16="http://schemas.microsoft.com/office/drawing/2014/main" id="{9D25F00A-5DA5-4E7E-AF11-B03DF9433944}"/>
                </a:ext>
              </a:extLst>
            </p:cNvPr>
            <p:cNvSpPr>
              <a:spLocks noChangeShapeType="1"/>
            </p:cNvSpPr>
            <p:nvPr/>
          </p:nvSpPr>
          <p:spPr bwMode="auto">
            <a:xfrm>
              <a:off x="5252357" y="2219325"/>
              <a:ext cx="421821" cy="4476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latin typeface="+mn-lt"/>
              </a:endParaRPr>
            </a:p>
          </p:txBody>
        </p:sp>
        <p:sp>
          <p:nvSpPr>
            <p:cNvPr id="23" name="Line 20">
              <a:extLst>
                <a:ext uri="{FF2B5EF4-FFF2-40B4-BE49-F238E27FC236}">
                  <a16:creationId xmlns:a16="http://schemas.microsoft.com/office/drawing/2014/main" id="{58ED207C-2E10-4FB8-A3AC-8843CAAD0858}"/>
                </a:ext>
              </a:extLst>
            </p:cNvPr>
            <p:cNvSpPr>
              <a:spLocks noChangeShapeType="1"/>
            </p:cNvSpPr>
            <p:nvPr/>
          </p:nvSpPr>
          <p:spPr bwMode="auto">
            <a:xfrm>
              <a:off x="5252357" y="2219325"/>
              <a:ext cx="2024743" cy="4476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latin typeface="+mn-lt"/>
              </a:endParaRPr>
            </a:p>
          </p:txBody>
        </p:sp>
        <p:sp>
          <p:nvSpPr>
            <p:cNvPr id="24" name="Line 21">
              <a:extLst>
                <a:ext uri="{FF2B5EF4-FFF2-40B4-BE49-F238E27FC236}">
                  <a16:creationId xmlns:a16="http://schemas.microsoft.com/office/drawing/2014/main" id="{281BBA1B-82B9-43F2-9BF9-F407F9C6CB03}"/>
                </a:ext>
              </a:extLst>
            </p:cNvPr>
            <p:cNvSpPr>
              <a:spLocks noChangeShapeType="1"/>
            </p:cNvSpPr>
            <p:nvPr/>
          </p:nvSpPr>
          <p:spPr bwMode="auto">
            <a:xfrm>
              <a:off x="5252357" y="2219325"/>
              <a:ext cx="3374571" cy="4476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latin typeface="+mn-lt"/>
              </a:endParaRPr>
            </a:p>
          </p:txBody>
        </p:sp>
        <p:sp>
          <p:nvSpPr>
            <p:cNvPr id="25" name="Line 22">
              <a:extLst>
                <a:ext uri="{FF2B5EF4-FFF2-40B4-BE49-F238E27FC236}">
                  <a16:creationId xmlns:a16="http://schemas.microsoft.com/office/drawing/2014/main" id="{E3E6B83A-FE3A-42E0-B0FD-5C26377D8390}"/>
                </a:ext>
              </a:extLst>
            </p:cNvPr>
            <p:cNvSpPr>
              <a:spLocks noChangeShapeType="1"/>
            </p:cNvSpPr>
            <p:nvPr/>
          </p:nvSpPr>
          <p:spPr bwMode="auto">
            <a:xfrm flipH="1">
              <a:off x="5674179" y="2219325"/>
              <a:ext cx="759279" cy="4476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latin typeface="+mn-lt"/>
              </a:endParaRPr>
            </a:p>
          </p:txBody>
        </p:sp>
        <p:sp>
          <p:nvSpPr>
            <p:cNvPr id="26" name="Line 23">
              <a:extLst>
                <a:ext uri="{FF2B5EF4-FFF2-40B4-BE49-F238E27FC236}">
                  <a16:creationId xmlns:a16="http://schemas.microsoft.com/office/drawing/2014/main" id="{1C392E0E-0E47-4CEA-990D-344FCD614AB9}"/>
                </a:ext>
              </a:extLst>
            </p:cNvPr>
            <p:cNvSpPr>
              <a:spLocks noChangeShapeType="1"/>
            </p:cNvSpPr>
            <p:nvPr/>
          </p:nvSpPr>
          <p:spPr bwMode="auto">
            <a:xfrm>
              <a:off x="6433457" y="2219325"/>
              <a:ext cx="843643" cy="4476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latin typeface="+mn-lt"/>
              </a:endParaRPr>
            </a:p>
          </p:txBody>
        </p:sp>
        <p:sp>
          <p:nvSpPr>
            <p:cNvPr id="27" name="Line 24">
              <a:extLst>
                <a:ext uri="{FF2B5EF4-FFF2-40B4-BE49-F238E27FC236}">
                  <a16:creationId xmlns:a16="http://schemas.microsoft.com/office/drawing/2014/main" id="{45129840-5FDF-4CC1-AE3C-FE82055064FE}"/>
                </a:ext>
              </a:extLst>
            </p:cNvPr>
            <p:cNvSpPr>
              <a:spLocks noChangeShapeType="1"/>
            </p:cNvSpPr>
            <p:nvPr/>
          </p:nvSpPr>
          <p:spPr bwMode="auto">
            <a:xfrm>
              <a:off x="6433457" y="2219325"/>
              <a:ext cx="2193471" cy="4476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latin typeface="+mn-lt"/>
              </a:endParaRPr>
            </a:p>
          </p:txBody>
        </p:sp>
        <p:sp>
          <p:nvSpPr>
            <p:cNvPr id="28" name="Line 25">
              <a:extLst>
                <a:ext uri="{FF2B5EF4-FFF2-40B4-BE49-F238E27FC236}">
                  <a16:creationId xmlns:a16="http://schemas.microsoft.com/office/drawing/2014/main" id="{35EB7652-90D4-45B0-8183-798389C1383F}"/>
                </a:ext>
              </a:extLst>
            </p:cNvPr>
            <p:cNvSpPr>
              <a:spLocks noChangeShapeType="1"/>
            </p:cNvSpPr>
            <p:nvPr/>
          </p:nvSpPr>
          <p:spPr bwMode="auto">
            <a:xfrm flipH="1">
              <a:off x="7277100" y="2219325"/>
              <a:ext cx="337457" cy="4476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latin typeface="+mn-lt"/>
              </a:endParaRPr>
            </a:p>
          </p:txBody>
        </p:sp>
        <p:sp>
          <p:nvSpPr>
            <p:cNvPr id="29" name="Line 26">
              <a:extLst>
                <a:ext uri="{FF2B5EF4-FFF2-40B4-BE49-F238E27FC236}">
                  <a16:creationId xmlns:a16="http://schemas.microsoft.com/office/drawing/2014/main" id="{46B10FB0-7C58-4826-A813-A4985D56C217}"/>
                </a:ext>
              </a:extLst>
            </p:cNvPr>
            <p:cNvSpPr>
              <a:spLocks noChangeShapeType="1"/>
            </p:cNvSpPr>
            <p:nvPr/>
          </p:nvSpPr>
          <p:spPr bwMode="auto">
            <a:xfrm>
              <a:off x="7614557" y="2219325"/>
              <a:ext cx="1012371" cy="4476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latin typeface="+mn-lt"/>
              </a:endParaRPr>
            </a:p>
          </p:txBody>
        </p:sp>
        <p:sp>
          <p:nvSpPr>
            <p:cNvPr id="30" name="Line 27">
              <a:extLst>
                <a:ext uri="{FF2B5EF4-FFF2-40B4-BE49-F238E27FC236}">
                  <a16:creationId xmlns:a16="http://schemas.microsoft.com/office/drawing/2014/main" id="{AC15D658-316B-46F1-81FB-40FECB484118}"/>
                </a:ext>
              </a:extLst>
            </p:cNvPr>
            <p:cNvSpPr>
              <a:spLocks noChangeShapeType="1"/>
            </p:cNvSpPr>
            <p:nvPr/>
          </p:nvSpPr>
          <p:spPr bwMode="auto">
            <a:xfrm flipH="1">
              <a:off x="7277100" y="2209800"/>
              <a:ext cx="1434193"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latin typeface="+mn-lt"/>
              </a:endParaRPr>
            </a:p>
          </p:txBody>
        </p:sp>
        <p:sp>
          <p:nvSpPr>
            <p:cNvPr id="31" name="Line 28">
              <a:extLst>
                <a:ext uri="{FF2B5EF4-FFF2-40B4-BE49-F238E27FC236}">
                  <a16:creationId xmlns:a16="http://schemas.microsoft.com/office/drawing/2014/main" id="{D945B080-08C1-4E66-A10B-4059D404AAE7}"/>
                </a:ext>
              </a:extLst>
            </p:cNvPr>
            <p:cNvSpPr>
              <a:spLocks noChangeShapeType="1"/>
            </p:cNvSpPr>
            <p:nvPr/>
          </p:nvSpPr>
          <p:spPr bwMode="auto">
            <a:xfrm flipH="1">
              <a:off x="8626929" y="2209800"/>
              <a:ext cx="84364"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latin typeface="+mn-lt"/>
              </a:endParaRPr>
            </a:p>
          </p:txBody>
        </p:sp>
        <p:sp>
          <p:nvSpPr>
            <p:cNvPr id="32" name="Text Box 29">
              <a:extLst>
                <a:ext uri="{FF2B5EF4-FFF2-40B4-BE49-F238E27FC236}">
                  <a16:creationId xmlns:a16="http://schemas.microsoft.com/office/drawing/2014/main" id="{AA22BECD-DC83-49E9-BF99-D93D83C7CAA2}"/>
                </a:ext>
              </a:extLst>
            </p:cNvPr>
            <p:cNvSpPr txBox="1">
              <a:spLocks noChangeArrowheads="1"/>
            </p:cNvSpPr>
            <p:nvPr/>
          </p:nvSpPr>
          <p:spPr bwMode="auto">
            <a:xfrm>
              <a:off x="2383971" y="1905000"/>
              <a:ext cx="1096736"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ClrTx/>
                <a:buSzTx/>
                <a:buFont typeface="Times" panose="02020603050405020304" pitchFamily="18" charset="0"/>
                <a:buNone/>
              </a:pPr>
              <a:r>
                <a:rPr lang="en-US" altLang="zh-CN" sz="1400">
                  <a:latin typeface="+mn-lt"/>
                  <a:ea typeface="SimSun" panose="02010600030101010101" pitchFamily="2" charset="-122"/>
                </a:rPr>
                <a:t>Users:</a:t>
              </a:r>
            </a:p>
          </p:txBody>
        </p:sp>
        <p:sp>
          <p:nvSpPr>
            <p:cNvPr id="33" name="Text Box 30">
              <a:extLst>
                <a:ext uri="{FF2B5EF4-FFF2-40B4-BE49-F238E27FC236}">
                  <a16:creationId xmlns:a16="http://schemas.microsoft.com/office/drawing/2014/main" id="{A3A3B08C-DE50-4C6E-89EE-6EE4D06C1540}"/>
                </a:ext>
              </a:extLst>
            </p:cNvPr>
            <p:cNvSpPr txBox="1">
              <a:spLocks noChangeArrowheads="1"/>
            </p:cNvSpPr>
            <p:nvPr/>
          </p:nvSpPr>
          <p:spPr bwMode="auto">
            <a:xfrm>
              <a:off x="2130879" y="2743200"/>
              <a:ext cx="143419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ClrTx/>
                <a:buSzTx/>
                <a:buFont typeface="Times" panose="02020603050405020304" pitchFamily="18" charset="0"/>
                <a:buNone/>
              </a:pPr>
              <a:r>
                <a:rPr lang="en-US" altLang="zh-CN" sz="1600" dirty="0">
                  <a:solidFill>
                    <a:schemeClr val="accent1"/>
                  </a:solidFill>
                  <a:latin typeface="+mn-lt"/>
                  <a:ea typeface="SimSun" panose="02010600030101010101" pitchFamily="2" charset="-122"/>
                </a:rPr>
                <a:t>Permissions</a:t>
              </a:r>
              <a:r>
                <a:rPr lang="en-US" altLang="zh-CN" sz="1600" b="1" dirty="0">
                  <a:solidFill>
                    <a:schemeClr val="accent1"/>
                  </a:solidFill>
                  <a:latin typeface="+mn-lt"/>
                  <a:ea typeface="SimSun" panose="02010600030101010101" pitchFamily="2" charset="-122"/>
                </a:rPr>
                <a:t>:</a:t>
              </a:r>
            </a:p>
          </p:txBody>
        </p:sp>
      </p:grpSp>
      <p:sp>
        <p:nvSpPr>
          <p:cNvPr id="5" name="Rectangle 3">
            <a:extLst>
              <a:ext uri="{FF2B5EF4-FFF2-40B4-BE49-F238E27FC236}">
                <a16:creationId xmlns:a16="http://schemas.microsoft.com/office/drawing/2014/main" id="{3B639562-B581-4B2B-84E6-B6CC74754E44}"/>
              </a:ext>
            </a:extLst>
          </p:cNvPr>
          <p:cNvSpPr txBox="1">
            <a:spLocks noChangeArrowheads="1"/>
          </p:cNvSpPr>
          <p:nvPr/>
        </p:nvSpPr>
        <p:spPr>
          <a:xfrm>
            <a:off x="1371600" y="1219200"/>
            <a:ext cx="9448800" cy="307777"/>
          </a:xfrm>
          <a:prstGeom prst="rect">
            <a:avLst/>
          </a:prstGeom>
          <a:noFill/>
        </p:spPr>
        <p:txBody>
          <a:bodyPr vert="horz" wrap="square" lIns="0" tIns="0" rIns="0" bIns="0" rtlCol="0" anchor="t" anchorCtr="0">
            <a:spAutoFit/>
          </a:bodyPr>
          <a:lstStyle>
            <a:lvl1pPr marL="0" indent="0" algn="l" defTabSz="914400" rtl="0" eaLnBrk="1" latinLnBrk="0" hangingPunct="1">
              <a:lnSpc>
                <a:spcPct val="100000"/>
              </a:lnSpc>
              <a:spcBef>
                <a:spcPts val="1000"/>
              </a:spcBef>
              <a:buClr>
                <a:schemeClr val="accent2"/>
              </a:buClr>
              <a:buFont typeface="Arial" panose="020B0604020202020204" pitchFamily="34" charset="0"/>
              <a:buNone/>
              <a:defRPr sz="2400" b="1" i="0" kern="1200">
                <a:solidFill>
                  <a:schemeClr val="accent2"/>
                </a:solidFill>
                <a:latin typeface="Acumin Pro SemiCondensed" panose="020B0506020202020204" pitchFamily="34" charset="77"/>
                <a:ea typeface="+mn-ea"/>
                <a:cs typeface="+mn-cs"/>
              </a:defRPr>
            </a:lvl1pPr>
            <a:lvl2pPr marL="457200" indent="0" algn="ctr" defTabSz="914400" rtl="0" eaLnBrk="1" latinLnBrk="0" hangingPunct="1">
              <a:lnSpc>
                <a:spcPct val="100000"/>
              </a:lnSpc>
              <a:spcBef>
                <a:spcPts val="1000"/>
              </a:spcBef>
              <a:buClr>
                <a:schemeClr val="accent2"/>
              </a:buClr>
              <a:buFont typeface="Arial" panose="020B0604020202020204" pitchFamily="34" charset="0"/>
              <a:buNone/>
              <a:defRPr sz="1900" kern="1200">
                <a:solidFill>
                  <a:schemeClr val="tx1">
                    <a:lumMod val="85000"/>
                    <a:lumOff val="15000"/>
                  </a:schemeClr>
                </a:solidFill>
                <a:latin typeface="+mn-lt"/>
                <a:ea typeface="+mn-ea"/>
                <a:cs typeface="+mn-cs"/>
              </a:defRPr>
            </a:lvl2pPr>
            <a:lvl3pPr marL="914400" indent="0" algn="ctr" defTabSz="914400" rtl="0" eaLnBrk="1" latinLnBrk="0" hangingPunct="1">
              <a:lnSpc>
                <a:spcPct val="100000"/>
              </a:lnSpc>
              <a:spcBef>
                <a:spcPts val="1000"/>
              </a:spcBef>
              <a:buClr>
                <a:schemeClr val="accent2"/>
              </a:buClr>
              <a:buFont typeface="Arial" panose="020B0604020202020204" pitchFamily="34" charset="0"/>
              <a:buNone/>
              <a:defRPr sz="1800" kern="1200">
                <a:solidFill>
                  <a:schemeClr val="tx1">
                    <a:lumMod val="85000"/>
                    <a:lumOff val="15000"/>
                  </a:schemeClr>
                </a:solidFill>
                <a:latin typeface="+mn-lt"/>
                <a:ea typeface="+mn-ea"/>
                <a:cs typeface="+mn-cs"/>
              </a:defRPr>
            </a:lvl3pPr>
            <a:lvl4pPr marL="13716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lumMod val="85000"/>
                    <a:lumOff val="15000"/>
                  </a:schemeClr>
                </a:solidFill>
                <a:latin typeface="+mn-lt"/>
                <a:ea typeface="+mn-ea"/>
                <a:cs typeface="+mn-cs"/>
              </a:defRPr>
            </a:lvl4pPr>
            <a:lvl5pPr marL="18288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lumMod val="85000"/>
                    <a:lumOff val="15000"/>
                  </a:schemeClr>
                </a:solidFill>
                <a:latin typeface="+mn-lt"/>
                <a:ea typeface="+mn-ea"/>
                <a:cs typeface="+mn-cs"/>
              </a:defRPr>
            </a:lvl5pPr>
            <a:lvl6pPr marL="22860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100000"/>
              </a:lnSpc>
              <a:spcBef>
                <a:spcPts val="1000"/>
              </a:spcBef>
              <a:buClr>
                <a:schemeClr val="accent2"/>
              </a:buClr>
              <a:buFont typeface="Arial" panose="020B0604020202020204" pitchFamily="34" charset="0"/>
              <a:buNone/>
              <a:defRPr sz="1600" kern="1200" baseline="0">
                <a:solidFill>
                  <a:schemeClr val="tx1"/>
                </a:solidFill>
                <a:latin typeface="+mn-lt"/>
                <a:ea typeface="+mn-ea"/>
                <a:cs typeface="+mn-cs"/>
              </a:defRPr>
            </a:lvl8pPr>
            <a:lvl9pPr marL="3657600" indent="0" algn="ctr" defTabSz="914400" rtl="0" eaLnBrk="1" latinLnBrk="0" hangingPunct="1">
              <a:lnSpc>
                <a:spcPct val="100000"/>
              </a:lnSpc>
              <a:spcBef>
                <a:spcPts val="1000"/>
              </a:spcBef>
              <a:buClr>
                <a:schemeClr val="accent2"/>
              </a:buClr>
              <a:buFont typeface="Arial" panose="020B0604020202020204" pitchFamily="34" charset="0"/>
              <a:buNone/>
              <a:defRPr sz="1600" kern="1200" baseline="0">
                <a:solidFill>
                  <a:schemeClr val="tx1"/>
                </a:solidFill>
                <a:latin typeface="+mn-lt"/>
                <a:ea typeface="+mn-ea"/>
                <a:cs typeface="+mn-cs"/>
              </a:defRPr>
            </a:lvl9pPr>
          </a:lstStyle>
          <a:p>
            <a:pPr fontAlgn="auto">
              <a:spcAft>
                <a:spcPts val="0"/>
              </a:spcAft>
            </a:pPr>
            <a:r>
              <a:rPr lang="en-US" altLang="zh-CN" sz="2000" dirty="0">
                <a:latin typeface="Acumin Pro SemiCondensed" panose="020B0506020202020204" pitchFamily="34" charset="0"/>
                <a:ea typeface="SimSun" panose="02010600030101010101" pitchFamily="2" charset="-122"/>
              </a:rPr>
              <a:t>Non-role-based systems</a:t>
            </a:r>
            <a:endParaRPr lang="en-US" altLang="zh-CN" sz="2000" dirty="0">
              <a:latin typeface="+mn-lt"/>
              <a:ea typeface="SimSun" panose="02010600030101010101" pitchFamily="2" charset="-122"/>
            </a:endParaRPr>
          </a:p>
        </p:txBody>
      </p:sp>
      <p:sp>
        <p:nvSpPr>
          <p:cNvPr id="27650" name="Rectangle 2"/>
          <p:cNvSpPr>
            <a:spLocks noGrp="1" noChangeArrowheads="1"/>
          </p:cNvSpPr>
          <p:nvPr>
            <p:ph type="ctrTitle"/>
          </p:nvPr>
        </p:nvSpPr>
        <p:spPr/>
        <p:txBody>
          <a:bodyPr/>
          <a:lstStyle/>
          <a:p>
            <a:r>
              <a:rPr lang="en-US" altLang="zh-CN"/>
              <a:t>Background: Role Based Access Control</a:t>
            </a:r>
          </a:p>
        </p:txBody>
      </p:sp>
    </p:spTree>
  </p:cSld>
  <p:clrMapOvr>
    <a:masterClrMapping/>
  </p:clrMapOvr>
  <p:transition advClick="0"/>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ctrTitle"/>
          </p:nvPr>
        </p:nvSpPr>
        <p:spPr/>
        <p:txBody>
          <a:bodyPr/>
          <a:lstStyle/>
          <a:p>
            <a:r>
              <a:rPr lang="en-US" altLang="en-US"/>
              <a:t>ROLE-BASED ACCESS CONTROL (RBAC)</a:t>
            </a:r>
          </a:p>
        </p:txBody>
      </p:sp>
      <p:sp>
        <p:nvSpPr>
          <p:cNvPr id="9" name="Subtitle 8">
            <a:extLst>
              <a:ext uri="{FF2B5EF4-FFF2-40B4-BE49-F238E27FC236}">
                <a16:creationId xmlns:a16="http://schemas.microsoft.com/office/drawing/2014/main" id="{080C2B3C-154F-46E4-B1BC-F1D2572E80BC}"/>
              </a:ext>
            </a:extLst>
          </p:cNvPr>
          <p:cNvSpPr>
            <a:spLocks noGrp="1"/>
          </p:cNvSpPr>
          <p:nvPr>
            <p:ph type="subTitle" idx="1"/>
          </p:nvPr>
        </p:nvSpPr>
        <p:spPr/>
        <p:txBody>
          <a:bodyPr/>
          <a:lstStyle/>
          <a:p>
            <a:endParaRPr lang="en-US"/>
          </a:p>
        </p:txBody>
      </p:sp>
      <p:sp>
        <p:nvSpPr>
          <p:cNvPr id="10" name="Text Placeholder 9">
            <a:extLst>
              <a:ext uri="{FF2B5EF4-FFF2-40B4-BE49-F238E27FC236}">
                <a16:creationId xmlns:a16="http://schemas.microsoft.com/office/drawing/2014/main" id="{5655A06E-1B9C-4C3D-AE5D-F5FAA644AA1D}"/>
              </a:ext>
            </a:extLst>
          </p:cNvPr>
          <p:cNvSpPr>
            <a:spLocks noGrp="1"/>
          </p:cNvSpPr>
          <p:nvPr>
            <p:ph type="body" sz="quarter" idx="14"/>
          </p:nvPr>
        </p:nvSpPr>
        <p:spPr/>
        <p:txBody>
          <a:bodyPr/>
          <a:lstStyle/>
          <a:p>
            <a:pPr>
              <a:spcAft>
                <a:spcPts val="600"/>
              </a:spcAft>
            </a:pPr>
            <a:r>
              <a:rPr lang="en-US" altLang="en-US" sz="2800" dirty="0" smtClean="0"/>
              <a:t>Motivation for RBAC: </a:t>
            </a:r>
            <a:r>
              <a:rPr lang="en-US" altLang="en-US" sz="2800" dirty="0"/>
              <a:t>how to administer user-permission relation</a:t>
            </a:r>
          </a:p>
          <a:p>
            <a:pPr lvl="1">
              <a:spcBef>
                <a:spcPts val="0"/>
              </a:spcBef>
              <a:spcAft>
                <a:spcPts val="600"/>
              </a:spcAft>
            </a:pPr>
            <a:r>
              <a:rPr lang="en-US" altLang="en-US" sz="2400" dirty="0"/>
              <a:t>Different from DAC and MAC, which deal with processes in operating systems</a:t>
            </a:r>
          </a:p>
          <a:p>
            <a:pPr>
              <a:spcAft>
                <a:spcPts val="600"/>
              </a:spcAft>
            </a:pPr>
            <a:r>
              <a:rPr lang="en-US" altLang="en-US" sz="2800" dirty="0"/>
              <a:t>Roles as a level of indirection</a:t>
            </a:r>
          </a:p>
          <a:p>
            <a:pPr lvl="1">
              <a:spcBef>
                <a:spcPts val="0"/>
              </a:spcBef>
              <a:spcAft>
                <a:spcPts val="600"/>
              </a:spcAft>
            </a:pPr>
            <a:r>
              <a:rPr lang="en-US" altLang="en-US" sz="2400" dirty="0"/>
              <a:t>Butler Lampson or David Wheeler: "all problems in Computer Science can be solved by another level of indirection" </a:t>
            </a:r>
          </a:p>
          <a:p>
            <a:pPr>
              <a:spcAft>
                <a:spcPts val="600"/>
              </a:spcAft>
            </a:pPr>
            <a:r>
              <a:rPr lang="en-US" altLang="en-US" sz="2800" dirty="0"/>
              <a:t>RBAC is </a:t>
            </a:r>
            <a:r>
              <a:rPr lang="en-US" altLang="en-US" sz="2400" dirty="0"/>
              <a:t>multi-faceted and open ended</a:t>
            </a:r>
          </a:p>
          <a:p>
            <a:pPr lvl="1">
              <a:spcBef>
                <a:spcPts val="0"/>
              </a:spcBef>
              <a:spcAft>
                <a:spcPts val="600"/>
              </a:spcAft>
            </a:pPr>
            <a:r>
              <a:rPr lang="en-US" altLang="en-US" sz="2000" dirty="0"/>
              <a:t>Extensions: ARBAC (administrative), CBRAC (constraint), </a:t>
            </a:r>
            <a:r>
              <a:rPr lang="en-US" altLang="en-US" sz="2000" dirty="0" err="1"/>
              <a:t>dRBAC</a:t>
            </a:r>
            <a:r>
              <a:rPr lang="en-US" altLang="en-US" sz="2000" dirty="0"/>
              <a:t> (dynamic), ERBAC (enterprise), </a:t>
            </a:r>
            <a:r>
              <a:rPr lang="en-US" altLang="en-US" sz="2000" dirty="0" err="1"/>
              <a:t>fRBAC</a:t>
            </a:r>
            <a:r>
              <a:rPr lang="en-US" altLang="en-US" sz="2000" dirty="0"/>
              <a:t> (flexible), GRBAC (generalized), HRBAC (hierarchical), IRBAC (interoperability), JRBAC (Java), LRBAC (Location), MRBAC (Management), PRBAC (privacy), QRBAC (QoS), RRBAC(Rule), SRBAC(Spatial), TRBAC (temporal), V, W, x.</a:t>
            </a:r>
          </a:p>
        </p:txBody>
      </p:sp>
    </p:spTree>
  </p:cSld>
  <p:clrMapOvr>
    <a:masterClrMapping/>
  </p:clrMapOvr>
  <p:transition advClick="0"/>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ctrTitle"/>
          </p:nvPr>
        </p:nvSpPr>
        <p:spPr/>
        <p:txBody>
          <a:bodyPr/>
          <a:lstStyle/>
          <a:p>
            <a:r>
              <a:rPr lang="en-US" altLang="en-US"/>
              <a:t>Why Roles?</a:t>
            </a:r>
          </a:p>
        </p:txBody>
      </p:sp>
      <p:sp>
        <p:nvSpPr>
          <p:cNvPr id="9" name="Subtitle 8">
            <a:extLst>
              <a:ext uri="{FF2B5EF4-FFF2-40B4-BE49-F238E27FC236}">
                <a16:creationId xmlns:a16="http://schemas.microsoft.com/office/drawing/2014/main" id="{619BDE93-C1CB-4089-B031-A739DCC0ABE2}"/>
              </a:ext>
            </a:extLst>
          </p:cNvPr>
          <p:cNvSpPr>
            <a:spLocks noGrp="1"/>
          </p:cNvSpPr>
          <p:nvPr>
            <p:ph type="subTitle" idx="1"/>
          </p:nvPr>
        </p:nvSpPr>
        <p:spPr/>
        <p:txBody>
          <a:bodyPr/>
          <a:lstStyle/>
          <a:p>
            <a:endParaRPr lang="en-US"/>
          </a:p>
        </p:txBody>
      </p:sp>
      <p:sp>
        <p:nvSpPr>
          <p:cNvPr id="10" name="Text Placeholder 9">
            <a:extLst>
              <a:ext uri="{FF2B5EF4-FFF2-40B4-BE49-F238E27FC236}">
                <a16:creationId xmlns:a16="http://schemas.microsoft.com/office/drawing/2014/main" id="{F8C7B651-DEB3-4C87-A7AE-53783AA9ECEC}"/>
              </a:ext>
            </a:extLst>
          </p:cNvPr>
          <p:cNvSpPr>
            <a:spLocks noGrp="1"/>
          </p:cNvSpPr>
          <p:nvPr>
            <p:ph type="body" sz="quarter" idx="14"/>
          </p:nvPr>
        </p:nvSpPr>
        <p:spPr/>
        <p:txBody>
          <a:bodyPr/>
          <a:lstStyle/>
          <a:p>
            <a:pPr>
              <a:spcAft>
                <a:spcPts val="600"/>
              </a:spcAft>
            </a:pPr>
            <a:r>
              <a:rPr lang="en-US" altLang="en-US" sz="2800" dirty="0"/>
              <a:t>Fewer relationships to manage</a:t>
            </a:r>
          </a:p>
          <a:p>
            <a:pPr lvl="1">
              <a:spcBef>
                <a:spcPts val="0"/>
              </a:spcBef>
              <a:spcAft>
                <a:spcPts val="600"/>
              </a:spcAft>
            </a:pPr>
            <a:r>
              <a:rPr lang="en-US" altLang="en-US" sz="2400" dirty="0"/>
              <a:t>possibly from O(</a:t>
            </a:r>
            <a:r>
              <a:rPr lang="en-US" altLang="en-US" sz="2400" dirty="0" err="1"/>
              <a:t>mn</a:t>
            </a:r>
            <a:r>
              <a:rPr lang="en-US" altLang="en-US" sz="2400" dirty="0"/>
              <a:t>) to O(</a:t>
            </a:r>
            <a:r>
              <a:rPr lang="en-US" altLang="en-US" sz="2400" dirty="0" err="1"/>
              <a:t>m+n</a:t>
            </a:r>
            <a:r>
              <a:rPr lang="en-US" altLang="en-US" sz="2400" dirty="0"/>
              <a:t>), where m is the number of users and n is the number of permissions</a:t>
            </a:r>
          </a:p>
          <a:p>
            <a:pPr>
              <a:spcAft>
                <a:spcPts val="600"/>
              </a:spcAft>
            </a:pPr>
            <a:r>
              <a:rPr lang="en-US" altLang="en-US" sz="2800" dirty="0"/>
              <a:t>Roles add a useful level of abstraction</a:t>
            </a:r>
          </a:p>
          <a:p>
            <a:pPr>
              <a:spcAft>
                <a:spcPts val="600"/>
              </a:spcAft>
            </a:pPr>
            <a:r>
              <a:rPr lang="en-US" altLang="en-US" sz="2800" dirty="0"/>
              <a:t>Organizations operate based on roles</a:t>
            </a:r>
          </a:p>
          <a:p>
            <a:pPr>
              <a:spcAft>
                <a:spcPts val="600"/>
              </a:spcAft>
            </a:pPr>
            <a:r>
              <a:rPr lang="en-US" altLang="en-US" sz="2800" dirty="0"/>
              <a:t>A role may be more stable than </a:t>
            </a:r>
          </a:p>
          <a:p>
            <a:pPr lvl="1">
              <a:spcBef>
                <a:spcPts val="0"/>
              </a:spcBef>
              <a:spcAft>
                <a:spcPts val="600"/>
              </a:spcAft>
            </a:pPr>
            <a:r>
              <a:rPr lang="en-US" altLang="en-US" sz="2400" dirty="0"/>
              <a:t>the collection of users and the collection of permissions that are associated with it</a:t>
            </a:r>
          </a:p>
        </p:txBody>
      </p:sp>
    </p:spTree>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ctrTitle"/>
          </p:nvPr>
        </p:nvSpPr>
        <p:spPr/>
        <p:txBody>
          <a:bodyPr/>
          <a:lstStyle/>
          <a:p>
            <a:r>
              <a:rPr lang="en-US" altLang="en-US"/>
              <a:t>Groups vs. Roles</a:t>
            </a:r>
          </a:p>
        </p:txBody>
      </p:sp>
      <p:sp>
        <p:nvSpPr>
          <p:cNvPr id="9" name="Subtitle 8">
            <a:extLst>
              <a:ext uri="{FF2B5EF4-FFF2-40B4-BE49-F238E27FC236}">
                <a16:creationId xmlns:a16="http://schemas.microsoft.com/office/drawing/2014/main" id="{0429B3F0-E210-4EBC-9296-AC51DBB31679}"/>
              </a:ext>
            </a:extLst>
          </p:cNvPr>
          <p:cNvSpPr>
            <a:spLocks noGrp="1"/>
          </p:cNvSpPr>
          <p:nvPr>
            <p:ph type="subTitle" idx="1"/>
          </p:nvPr>
        </p:nvSpPr>
        <p:spPr/>
        <p:txBody>
          <a:bodyPr/>
          <a:lstStyle/>
          <a:p>
            <a:endParaRPr lang="en-US"/>
          </a:p>
        </p:txBody>
      </p:sp>
      <p:sp>
        <p:nvSpPr>
          <p:cNvPr id="10" name="Text Placeholder 9">
            <a:extLst>
              <a:ext uri="{FF2B5EF4-FFF2-40B4-BE49-F238E27FC236}">
                <a16:creationId xmlns:a16="http://schemas.microsoft.com/office/drawing/2014/main" id="{BB54F9D3-E572-4FC3-924F-8F28670A4534}"/>
              </a:ext>
            </a:extLst>
          </p:cNvPr>
          <p:cNvSpPr>
            <a:spLocks noGrp="1"/>
          </p:cNvSpPr>
          <p:nvPr>
            <p:ph type="body" sz="quarter" idx="14"/>
          </p:nvPr>
        </p:nvSpPr>
        <p:spPr/>
        <p:txBody>
          <a:bodyPr/>
          <a:lstStyle/>
          <a:p>
            <a:pPr>
              <a:lnSpc>
                <a:spcPct val="90000"/>
              </a:lnSpc>
            </a:pPr>
            <a:r>
              <a:rPr lang="en-US" altLang="en-US" sz="2800" dirty="0"/>
              <a:t>Depending on the precise definition, can be the same or different.</a:t>
            </a:r>
          </a:p>
          <a:p>
            <a:pPr>
              <a:lnSpc>
                <a:spcPct val="90000"/>
              </a:lnSpc>
            </a:pPr>
            <a:r>
              <a:rPr lang="en-US" altLang="en-US" sz="2800" dirty="0"/>
              <a:t>Some differences that may or may not be important, depending on the situation</a:t>
            </a:r>
          </a:p>
          <a:p>
            <a:pPr lvl="1">
              <a:lnSpc>
                <a:spcPct val="90000"/>
              </a:lnSpc>
            </a:pPr>
            <a:r>
              <a:rPr lang="en-US" altLang="en-US" sz="2400" dirty="0"/>
              <a:t>Answer 1: sets of users vs. sets of users as well as permissions</a:t>
            </a:r>
          </a:p>
          <a:p>
            <a:pPr lvl="1">
              <a:lnSpc>
                <a:spcPct val="90000"/>
              </a:lnSpc>
            </a:pPr>
            <a:r>
              <a:rPr lang="en-US" altLang="en-US" sz="2400" dirty="0"/>
              <a:t>Answer 2: roles can be activated and deactivated, groups cannot</a:t>
            </a:r>
          </a:p>
          <a:p>
            <a:pPr lvl="2">
              <a:lnSpc>
                <a:spcPct val="90000"/>
              </a:lnSpc>
            </a:pPr>
            <a:r>
              <a:rPr lang="en-US" altLang="en-US" sz="2400" dirty="0"/>
              <a:t>Groups can be used to prevent access with negative authorization.</a:t>
            </a:r>
          </a:p>
          <a:p>
            <a:pPr lvl="2">
              <a:lnSpc>
                <a:spcPct val="90000"/>
              </a:lnSpc>
            </a:pPr>
            <a:r>
              <a:rPr lang="en-US" altLang="en-US" sz="2400" dirty="0"/>
              <a:t>Roles can be deactivated for least privilege</a:t>
            </a:r>
          </a:p>
          <a:p>
            <a:pPr lvl="1">
              <a:lnSpc>
                <a:spcPct val="90000"/>
              </a:lnSpc>
            </a:pPr>
            <a:r>
              <a:rPr lang="en-US" altLang="en-US" sz="2400" dirty="0"/>
              <a:t>Answer 3: can easily enumerate permissions that a role has, but not for groups</a:t>
            </a:r>
          </a:p>
        </p:txBody>
      </p:sp>
    </p:spTree>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descr="diagram of RBAC96 FAMILY OF MODELS">
            <a:extLst>
              <a:ext uri="{FF2B5EF4-FFF2-40B4-BE49-F238E27FC236}">
                <a16:creationId xmlns:a16="http://schemas.microsoft.com/office/drawing/2014/main" id="{DFF5EFD7-9950-49AF-8B28-6726C21E2586}"/>
              </a:ext>
            </a:extLst>
          </p:cNvPr>
          <p:cNvGrpSpPr/>
          <p:nvPr/>
        </p:nvGrpSpPr>
        <p:grpSpPr>
          <a:xfrm>
            <a:off x="2475043" y="1231228"/>
            <a:ext cx="7778253" cy="4790617"/>
            <a:chOff x="944562" y="1752600"/>
            <a:chExt cx="7265988" cy="4431858"/>
          </a:xfrm>
        </p:grpSpPr>
        <p:sp>
          <p:nvSpPr>
            <p:cNvPr id="6" name="Rectangle 3">
              <a:extLst>
                <a:ext uri="{FF2B5EF4-FFF2-40B4-BE49-F238E27FC236}">
                  <a16:creationId xmlns:a16="http://schemas.microsoft.com/office/drawing/2014/main" id="{2EF15B9F-24AF-4BFA-AF97-4AB2B267C79E}"/>
                </a:ext>
              </a:extLst>
            </p:cNvPr>
            <p:cNvSpPr>
              <a:spLocks noChangeArrowheads="1"/>
            </p:cNvSpPr>
            <p:nvPr/>
          </p:nvSpPr>
          <p:spPr bwMode="auto">
            <a:xfrm>
              <a:off x="3628573" y="5486400"/>
              <a:ext cx="1885266" cy="6980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a14:hiddenLine>
              </a:ext>
            </a:extLst>
          </p:spPr>
          <p:txBody>
            <a:bodyPr wrap="none" lIns="90488" tIns="44450" rIns="90488" bIns="44450">
              <a:spAutoFit/>
            </a:bodyPr>
            <a:lstStyle>
              <a:lvl1pPr defTabSz="895350"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defTabSz="895350" eaLnBrk="0" hangingPunct="0">
                <a:spcBef>
                  <a:spcPct val="20000"/>
                </a:spcBef>
                <a:buChar char="–"/>
                <a:defRPr sz="2400">
                  <a:solidFill>
                    <a:schemeClr val="tx1"/>
                  </a:solidFill>
                  <a:latin typeface="Arial" panose="020B0604020202020204" pitchFamily="34" charset="0"/>
                </a:defRPr>
              </a:lvl2pPr>
              <a:lvl3pPr marL="1143000" indent="-228600" defTabSz="895350" eaLnBrk="0" hangingPunct="0">
                <a:spcBef>
                  <a:spcPct val="20000"/>
                </a:spcBef>
                <a:buChar char="•"/>
                <a:defRPr sz="2200">
                  <a:solidFill>
                    <a:schemeClr val="tx1"/>
                  </a:solidFill>
                  <a:latin typeface="Arial" panose="020B0604020202020204" pitchFamily="34" charset="0"/>
                </a:defRPr>
              </a:lvl3pPr>
              <a:lvl4pPr marL="1600200" indent="-228600" defTabSz="895350" eaLnBrk="0" hangingPunct="0">
                <a:spcBef>
                  <a:spcPct val="20000"/>
                </a:spcBef>
                <a:buChar char="–"/>
                <a:defRPr sz="2000">
                  <a:solidFill>
                    <a:schemeClr val="tx1"/>
                  </a:solidFill>
                  <a:latin typeface="Arial" panose="020B0604020202020204" pitchFamily="34" charset="0"/>
                </a:defRPr>
              </a:lvl4pPr>
              <a:lvl5pPr marL="2057400" indent="-228600" defTabSz="895350" eaLnBrk="0" hangingPunct="0">
                <a:spcBef>
                  <a:spcPct val="20000"/>
                </a:spcBef>
                <a:buChar char="»"/>
                <a:defRPr sz="2000">
                  <a:solidFill>
                    <a:schemeClr val="tx1"/>
                  </a:solidFill>
                  <a:latin typeface="Arial" panose="020B0604020202020204" pitchFamily="34" charset="0"/>
                </a:defRPr>
              </a:lvl5pPr>
              <a:lvl6pPr marL="25146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lnSpc>
                  <a:spcPct val="90000"/>
                </a:lnSpc>
                <a:spcBef>
                  <a:spcPct val="0"/>
                </a:spcBef>
                <a:buClrTx/>
                <a:buSzTx/>
                <a:buFont typeface="Times" panose="02020603050405020304" pitchFamily="18" charset="0"/>
                <a:buNone/>
              </a:pPr>
              <a:r>
                <a:rPr lang="en-US" altLang="en-US" sz="2400" b="1">
                  <a:latin typeface="+mn-lt"/>
                </a:rPr>
                <a:t>RBAC0</a:t>
              </a:r>
            </a:p>
            <a:p>
              <a:pPr algn="ctr">
                <a:lnSpc>
                  <a:spcPct val="90000"/>
                </a:lnSpc>
                <a:spcBef>
                  <a:spcPct val="0"/>
                </a:spcBef>
                <a:buClrTx/>
                <a:buSzTx/>
                <a:buFont typeface="Times" panose="02020603050405020304" pitchFamily="18" charset="0"/>
                <a:buNone/>
              </a:pPr>
              <a:r>
                <a:rPr lang="en-US" altLang="en-US" sz="2400" b="1">
                  <a:latin typeface="+mn-lt"/>
                </a:rPr>
                <a:t>BASIC RBAC</a:t>
              </a:r>
            </a:p>
          </p:txBody>
        </p:sp>
        <p:sp>
          <p:nvSpPr>
            <p:cNvPr id="7" name="Rectangle 4">
              <a:extLst>
                <a:ext uri="{FF2B5EF4-FFF2-40B4-BE49-F238E27FC236}">
                  <a16:creationId xmlns:a16="http://schemas.microsoft.com/office/drawing/2014/main" id="{D190D2FB-BDBE-4C39-A978-A3E164E76AC7}"/>
                </a:ext>
              </a:extLst>
            </p:cNvPr>
            <p:cNvSpPr>
              <a:spLocks noChangeArrowheads="1"/>
            </p:cNvSpPr>
            <p:nvPr/>
          </p:nvSpPr>
          <p:spPr bwMode="auto">
            <a:xfrm>
              <a:off x="2972997" y="1752600"/>
              <a:ext cx="3199593" cy="10055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a14:hiddenLine>
              </a:ext>
            </a:extLst>
          </p:spPr>
          <p:txBody>
            <a:bodyPr wrap="none" lIns="90488" tIns="44450" rIns="90488" bIns="44450">
              <a:spAutoFit/>
            </a:bodyPr>
            <a:lstStyle>
              <a:lvl1pPr defTabSz="895350"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defTabSz="895350" eaLnBrk="0" hangingPunct="0">
                <a:spcBef>
                  <a:spcPct val="20000"/>
                </a:spcBef>
                <a:buChar char="–"/>
                <a:defRPr sz="2400">
                  <a:solidFill>
                    <a:schemeClr val="tx1"/>
                  </a:solidFill>
                  <a:latin typeface="Arial" panose="020B0604020202020204" pitchFamily="34" charset="0"/>
                </a:defRPr>
              </a:lvl2pPr>
              <a:lvl3pPr marL="1143000" indent="-228600" defTabSz="895350" eaLnBrk="0" hangingPunct="0">
                <a:spcBef>
                  <a:spcPct val="20000"/>
                </a:spcBef>
                <a:buChar char="•"/>
                <a:defRPr sz="2200">
                  <a:solidFill>
                    <a:schemeClr val="tx1"/>
                  </a:solidFill>
                  <a:latin typeface="Arial" panose="020B0604020202020204" pitchFamily="34" charset="0"/>
                </a:defRPr>
              </a:lvl3pPr>
              <a:lvl4pPr marL="1600200" indent="-228600" defTabSz="895350" eaLnBrk="0" hangingPunct="0">
                <a:spcBef>
                  <a:spcPct val="20000"/>
                </a:spcBef>
                <a:buChar char="–"/>
                <a:defRPr sz="2000">
                  <a:solidFill>
                    <a:schemeClr val="tx1"/>
                  </a:solidFill>
                  <a:latin typeface="Arial" panose="020B0604020202020204" pitchFamily="34" charset="0"/>
                </a:defRPr>
              </a:lvl4pPr>
              <a:lvl5pPr marL="2057400" indent="-228600" defTabSz="895350" eaLnBrk="0" hangingPunct="0">
                <a:spcBef>
                  <a:spcPct val="20000"/>
                </a:spcBef>
                <a:buChar char="»"/>
                <a:defRPr sz="2000">
                  <a:solidFill>
                    <a:schemeClr val="tx1"/>
                  </a:solidFill>
                  <a:latin typeface="Arial" panose="020B0604020202020204" pitchFamily="34" charset="0"/>
                </a:defRPr>
              </a:lvl5pPr>
              <a:lvl6pPr marL="25146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lnSpc>
                  <a:spcPct val="90000"/>
                </a:lnSpc>
                <a:spcBef>
                  <a:spcPct val="0"/>
                </a:spcBef>
                <a:buClrTx/>
                <a:buSzTx/>
                <a:buFont typeface="Times" panose="02020603050405020304" pitchFamily="18" charset="0"/>
                <a:buNone/>
              </a:pPr>
              <a:r>
                <a:rPr lang="en-US" altLang="en-US" sz="2400" b="1" dirty="0">
                  <a:latin typeface="+mn-lt"/>
                </a:rPr>
                <a:t>RBAC3</a:t>
              </a:r>
            </a:p>
            <a:p>
              <a:pPr algn="ctr">
                <a:lnSpc>
                  <a:spcPct val="90000"/>
                </a:lnSpc>
                <a:spcBef>
                  <a:spcPct val="0"/>
                </a:spcBef>
                <a:buClrTx/>
                <a:buSzTx/>
                <a:buFont typeface="Times" panose="02020603050405020304" pitchFamily="18" charset="0"/>
                <a:buNone/>
              </a:pPr>
              <a:r>
                <a:rPr lang="en-US" altLang="en-US" sz="2400" b="1" dirty="0">
                  <a:latin typeface="+mn-lt"/>
                </a:rPr>
                <a:t>ROLE HIERARCHIES +</a:t>
              </a:r>
            </a:p>
            <a:p>
              <a:pPr algn="ctr">
                <a:lnSpc>
                  <a:spcPct val="90000"/>
                </a:lnSpc>
                <a:spcBef>
                  <a:spcPct val="0"/>
                </a:spcBef>
                <a:buClrTx/>
                <a:buSzTx/>
                <a:buFont typeface="Times" panose="02020603050405020304" pitchFamily="18" charset="0"/>
                <a:buNone/>
              </a:pPr>
              <a:r>
                <a:rPr lang="en-US" altLang="en-US" sz="2400" b="1" dirty="0">
                  <a:latin typeface="+mn-lt"/>
                </a:rPr>
                <a:t>CONSTRAINTS</a:t>
              </a:r>
            </a:p>
          </p:txBody>
        </p:sp>
        <p:grpSp>
          <p:nvGrpSpPr>
            <p:cNvPr id="10" name="Group 5">
              <a:extLst>
                <a:ext uri="{FF2B5EF4-FFF2-40B4-BE49-F238E27FC236}">
                  <a16:creationId xmlns:a16="http://schemas.microsoft.com/office/drawing/2014/main" id="{31AE051D-355F-4F23-AF78-7B2CCBE71D52}"/>
                </a:ext>
              </a:extLst>
            </p:cNvPr>
            <p:cNvGrpSpPr>
              <a:grpSpLocks/>
            </p:cNvGrpSpPr>
            <p:nvPr/>
          </p:nvGrpSpPr>
          <p:grpSpPr bwMode="auto">
            <a:xfrm>
              <a:off x="944562" y="3429002"/>
              <a:ext cx="7265988" cy="1004888"/>
              <a:chOff x="595" y="2224"/>
              <a:chExt cx="4577" cy="633"/>
            </a:xfrm>
          </p:grpSpPr>
          <p:sp>
            <p:nvSpPr>
              <p:cNvPr id="15" name="Rectangle 6">
                <a:extLst>
                  <a:ext uri="{FF2B5EF4-FFF2-40B4-BE49-F238E27FC236}">
                    <a16:creationId xmlns:a16="http://schemas.microsoft.com/office/drawing/2014/main" id="{D9ACBAAD-4952-4591-9D17-BFA8C3A6A38B}"/>
                  </a:ext>
                </a:extLst>
              </p:cNvPr>
              <p:cNvSpPr>
                <a:spLocks noChangeArrowheads="1"/>
              </p:cNvSpPr>
              <p:nvPr/>
            </p:nvSpPr>
            <p:spPr bwMode="auto">
              <a:xfrm>
                <a:off x="595" y="2224"/>
                <a:ext cx="1323" cy="6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a14:hiddenLine>
                </a:ext>
              </a:extLst>
            </p:spPr>
            <p:txBody>
              <a:bodyPr wrap="none" lIns="90488" tIns="44450" rIns="90488" bIns="44450">
                <a:spAutoFit/>
              </a:bodyPr>
              <a:lstStyle>
                <a:lvl1pPr defTabSz="895350"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defTabSz="895350" eaLnBrk="0" hangingPunct="0">
                  <a:spcBef>
                    <a:spcPct val="20000"/>
                  </a:spcBef>
                  <a:buChar char="–"/>
                  <a:defRPr sz="2400">
                    <a:solidFill>
                      <a:schemeClr val="tx1"/>
                    </a:solidFill>
                    <a:latin typeface="Arial" panose="020B0604020202020204" pitchFamily="34" charset="0"/>
                  </a:defRPr>
                </a:lvl2pPr>
                <a:lvl3pPr marL="1143000" indent="-228600" defTabSz="895350" eaLnBrk="0" hangingPunct="0">
                  <a:spcBef>
                    <a:spcPct val="20000"/>
                  </a:spcBef>
                  <a:buChar char="•"/>
                  <a:defRPr sz="2200">
                    <a:solidFill>
                      <a:schemeClr val="tx1"/>
                    </a:solidFill>
                    <a:latin typeface="Arial" panose="020B0604020202020204" pitchFamily="34" charset="0"/>
                  </a:defRPr>
                </a:lvl3pPr>
                <a:lvl4pPr marL="1600200" indent="-228600" defTabSz="895350" eaLnBrk="0" hangingPunct="0">
                  <a:spcBef>
                    <a:spcPct val="20000"/>
                  </a:spcBef>
                  <a:buChar char="–"/>
                  <a:defRPr sz="2000">
                    <a:solidFill>
                      <a:schemeClr val="tx1"/>
                    </a:solidFill>
                    <a:latin typeface="Arial" panose="020B0604020202020204" pitchFamily="34" charset="0"/>
                  </a:defRPr>
                </a:lvl4pPr>
                <a:lvl5pPr marL="2057400" indent="-228600" defTabSz="895350" eaLnBrk="0" hangingPunct="0">
                  <a:spcBef>
                    <a:spcPct val="20000"/>
                  </a:spcBef>
                  <a:buChar char="»"/>
                  <a:defRPr sz="2000">
                    <a:solidFill>
                      <a:schemeClr val="tx1"/>
                    </a:solidFill>
                    <a:latin typeface="Arial" panose="020B0604020202020204" pitchFamily="34" charset="0"/>
                  </a:defRPr>
                </a:lvl5pPr>
                <a:lvl6pPr marL="25146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lnSpc>
                    <a:spcPct val="90000"/>
                  </a:lnSpc>
                  <a:spcBef>
                    <a:spcPct val="0"/>
                  </a:spcBef>
                  <a:buClrTx/>
                  <a:buSzTx/>
                  <a:buFont typeface="Times" panose="02020603050405020304" pitchFamily="18" charset="0"/>
                  <a:buNone/>
                </a:pPr>
                <a:r>
                  <a:rPr lang="en-US" altLang="en-US" sz="2400" b="1" dirty="0">
                    <a:latin typeface="+mn-lt"/>
                  </a:rPr>
                  <a:t>RBAC1</a:t>
                </a:r>
              </a:p>
              <a:p>
                <a:pPr algn="ctr">
                  <a:lnSpc>
                    <a:spcPct val="90000"/>
                  </a:lnSpc>
                  <a:spcBef>
                    <a:spcPct val="0"/>
                  </a:spcBef>
                  <a:buClrTx/>
                  <a:buSzTx/>
                  <a:buFont typeface="Times" panose="02020603050405020304" pitchFamily="18" charset="0"/>
                  <a:buNone/>
                </a:pPr>
                <a:r>
                  <a:rPr lang="en-US" altLang="en-US" sz="2400" b="1" dirty="0">
                    <a:latin typeface="+mn-lt"/>
                  </a:rPr>
                  <a:t>ROLE</a:t>
                </a:r>
              </a:p>
              <a:p>
                <a:pPr algn="ctr">
                  <a:lnSpc>
                    <a:spcPct val="90000"/>
                  </a:lnSpc>
                  <a:spcBef>
                    <a:spcPct val="0"/>
                  </a:spcBef>
                  <a:buClrTx/>
                  <a:buSzTx/>
                  <a:buFont typeface="Times" panose="02020603050405020304" pitchFamily="18" charset="0"/>
                  <a:buNone/>
                </a:pPr>
                <a:r>
                  <a:rPr lang="en-US" altLang="en-US" sz="2400" b="1" dirty="0">
                    <a:latin typeface="+mn-lt"/>
                  </a:rPr>
                  <a:t>HIERARCHIES</a:t>
                </a:r>
              </a:p>
            </p:txBody>
          </p:sp>
          <p:sp>
            <p:nvSpPr>
              <p:cNvPr id="16" name="Rectangle 7">
                <a:extLst>
                  <a:ext uri="{FF2B5EF4-FFF2-40B4-BE49-F238E27FC236}">
                    <a16:creationId xmlns:a16="http://schemas.microsoft.com/office/drawing/2014/main" id="{ED6483E7-8F46-4569-83D2-B65711F0A066}"/>
                  </a:ext>
                </a:extLst>
              </p:cNvPr>
              <p:cNvSpPr>
                <a:spLocks noChangeArrowheads="1"/>
              </p:cNvSpPr>
              <p:nvPr/>
            </p:nvSpPr>
            <p:spPr bwMode="auto">
              <a:xfrm>
                <a:off x="3774" y="2272"/>
                <a:ext cx="1398" cy="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a14:hiddenLine>
                </a:ext>
              </a:extLst>
            </p:spPr>
            <p:txBody>
              <a:bodyPr wrap="none" lIns="90488" tIns="44450" rIns="90488" bIns="44450">
                <a:spAutoFit/>
              </a:bodyPr>
              <a:lstStyle>
                <a:lvl1pPr defTabSz="895350"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defTabSz="895350" eaLnBrk="0" hangingPunct="0">
                  <a:spcBef>
                    <a:spcPct val="20000"/>
                  </a:spcBef>
                  <a:buChar char="–"/>
                  <a:defRPr sz="2400">
                    <a:solidFill>
                      <a:schemeClr val="tx1"/>
                    </a:solidFill>
                    <a:latin typeface="Arial" panose="020B0604020202020204" pitchFamily="34" charset="0"/>
                  </a:defRPr>
                </a:lvl2pPr>
                <a:lvl3pPr marL="1143000" indent="-228600" defTabSz="895350" eaLnBrk="0" hangingPunct="0">
                  <a:spcBef>
                    <a:spcPct val="20000"/>
                  </a:spcBef>
                  <a:buChar char="•"/>
                  <a:defRPr sz="2200">
                    <a:solidFill>
                      <a:schemeClr val="tx1"/>
                    </a:solidFill>
                    <a:latin typeface="Arial" panose="020B0604020202020204" pitchFamily="34" charset="0"/>
                  </a:defRPr>
                </a:lvl3pPr>
                <a:lvl4pPr marL="1600200" indent="-228600" defTabSz="895350" eaLnBrk="0" hangingPunct="0">
                  <a:spcBef>
                    <a:spcPct val="20000"/>
                  </a:spcBef>
                  <a:buChar char="–"/>
                  <a:defRPr sz="2000">
                    <a:solidFill>
                      <a:schemeClr val="tx1"/>
                    </a:solidFill>
                    <a:latin typeface="Arial" panose="020B0604020202020204" pitchFamily="34" charset="0"/>
                  </a:defRPr>
                </a:lvl4pPr>
                <a:lvl5pPr marL="2057400" indent="-228600" defTabSz="895350" eaLnBrk="0" hangingPunct="0">
                  <a:spcBef>
                    <a:spcPct val="20000"/>
                  </a:spcBef>
                  <a:buChar char="»"/>
                  <a:defRPr sz="2000">
                    <a:solidFill>
                      <a:schemeClr val="tx1"/>
                    </a:solidFill>
                    <a:latin typeface="Arial" panose="020B0604020202020204" pitchFamily="34" charset="0"/>
                  </a:defRPr>
                </a:lvl5pPr>
                <a:lvl6pPr marL="25146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lnSpc>
                    <a:spcPct val="90000"/>
                  </a:lnSpc>
                  <a:spcBef>
                    <a:spcPct val="0"/>
                  </a:spcBef>
                  <a:buClrTx/>
                  <a:buSzTx/>
                  <a:buFont typeface="Times" panose="02020603050405020304" pitchFamily="18" charset="0"/>
                  <a:buNone/>
                </a:pPr>
                <a:r>
                  <a:rPr lang="en-US" altLang="en-US" sz="2400" b="1">
                    <a:latin typeface="+mn-lt"/>
                  </a:rPr>
                  <a:t>RBAC2</a:t>
                </a:r>
              </a:p>
              <a:p>
                <a:pPr algn="ctr">
                  <a:lnSpc>
                    <a:spcPct val="90000"/>
                  </a:lnSpc>
                  <a:spcBef>
                    <a:spcPct val="0"/>
                  </a:spcBef>
                  <a:buClrTx/>
                  <a:buSzTx/>
                  <a:buFont typeface="Times" panose="02020603050405020304" pitchFamily="18" charset="0"/>
                  <a:buNone/>
                </a:pPr>
                <a:r>
                  <a:rPr lang="en-US" altLang="en-US" sz="2400" b="1">
                    <a:latin typeface="+mn-lt"/>
                  </a:rPr>
                  <a:t>CONSTRAINTS</a:t>
                </a:r>
              </a:p>
            </p:txBody>
          </p:sp>
        </p:grpSp>
        <p:sp>
          <p:nvSpPr>
            <p:cNvPr id="11" name="Line 8">
              <a:extLst>
                <a:ext uri="{FF2B5EF4-FFF2-40B4-BE49-F238E27FC236}">
                  <a16:creationId xmlns:a16="http://schemas.microsoft.com/office/drawing/2014/main" id="{54A7F382-8552-4C69-958B-A6011E02626A}"/>
                </a:ext>
              </a:extLst>
            </p:cNvPr>
            <p:cNvSpPr>
              <a:spLocks noChangeShapeType="1"/>
            </p:cNvSpPr>
            <p:nvPr/>
          </p:nvSpPr>
          <p:spPr bwMode="auto">
            <a:xfrm flipH="1">
              <a:off x="2032000" y="2895600"/>
              <a:ext cx="2565400" cy="406400"/>
            </a:xfrm>
            <a:prstGeom prst="line">
              <a:avLst/>
            </a:prstGeom>
            <a:noFill/>
            <a:ln w="508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latin typeface="+mn-lt"/>
              </a:endParaRPr>
            </a:p>
          </p:txBody>
        </p:sp>
        <p:sp>
          <p:nvSpPr>
            <p:cNvPr id="12" name="Line 9">
              <a:extLst>
                <a:ext uri="{FF2B5EF4-FFF2-40B4-BE49-F238E27FC236}">
                  <a16:creationId xmlns:a16="http://schemas.microsoft.com/office/drawing/2014/main" id="{CD7BD3B6-A360-49E5-8DE3-3978DD0708FD}"/>
                </a:ext>
              </a:extLst>
            </p:cNvPr>
            <p:cNvSpPr>
              <a:spLocks noChangeShapeType="1"/>
            </p:cNvSpPr>
            <p:nvPr/>
          </p:nvSpPr>
          <p:spPr bwMode="auto">
            <a:xfrm>
              <a:off x="4597400" y="2895600"/>
              <a:ext cx="2387600" cy="406400"/>
            </a:xfrm>
            <a:prstGeom prst="line">
              <a:avLst/>
            </a:prstGeom>
            <a:noFill/>
            <a:ln w="508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latin typeface="+mn-lt"/>
              </a:endParaRPr>
            </a:p>
          </p:txBody>
        </p:sp>
        <p:sp>
          <p:nvSpPr>
            <p:cNvPr id="13" name="Line 10">
              <a:extLst>
                <a:ext uri="{FF2B5EF4-FFF2-40B4-BE49-F238E27FC236}">
                  <a16:creationId xmlns:a16="http://schemas.microsoft.com/office/drawing/2014/main" id="{3203916F-3716-4E00-BDE3-964E25E48B25}"/>
                </a:ext>
              </a:extLst>
            </p:cNvPr>
            <p:cNvSpPr>
              <a:spLocks noChangeShapeType="1"/>
            </p:cNvSpPr>
            <p:nvPr/>
          </p:nvSpPr>
          <p:spPr bwMode="auto">
            <a:xfrm flipH="1" flipV="1">
              <a:off x="1955800" y="4597400"/>
              <a:ext cx="2641600" cy="812800"/>
            </a:xfrm>
            <a:prstGeom prst="line">
              <a:avLst/>
            </a:prstGeom>
            <a:noFill/>
            <a:ln w="508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latin typeface="+mn-lt"/>
              </a:endParaRPr>
            </a:p>
          </p:txBody>
        </p:sp>
        <p:sp>
          <p:nvSpPr>
            <p:cNvPr id="14" name="Line 11">
              <a:extLst>
                <a:ext uri="{FF2B5EF4-FFF2-40B4-BE49-F238E27FC236}">
                  <a16:creationId xmlns:a16="http://schemas.microsoft.com/office/drawing/2014/main" id="{CE755153-13EB-4C83-BC3D-843D1C8B0313}"/>
                </a:ext>
              </a:extLst>
            </p:cNvPr>
            <p:cNvSpPr>
              <a:spLocks noChangeShapeType="1"/>
            </p:cNvSpPr>
            <p:nvPr/>
          </p:nvSpPr>
          <p:spPr bwMode="auto">
            <a:xfrm flipV="1">
              <a:off x="4597400" y="4445000"/>
              <a:ext cx="2616200" cy="965200"/>
            </a:xfrm>
            <a:prstGeom prst="line">
              <a:avLst/>
            </a:prstGeom>
            <a:noFill/>
            <a:ln w="508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latin typeface="+mn-lt"/>
              </a:endParaRPr>
            </a:p>
          </p:txBody>
        </p:sp>
      </p:grpSp>
      <p:sp>
        <p:nvSpPr>
          <p:cNvPr id="31746" name="Rectangle 2"/>
          <p:cNvSpPr>
            <a:spLocks noGrp="1" noChangeArrowheads="1"/>
          </p:cNvSpPr>
          <p:nvPr>
            <p:ph type="ctrTitle"/>
          </p:nvPr>
        </p:nvSpPr>
        <p:spPr/>
        <p:txBody>
          <a:bodyPr/>
          <a:lstStyle/>
          <a:p>
            <a:r>
              <a:rPr lang="en-US" altLang="en-US" dirty="0"/>
              <a:t>RBAC96 FAMILY OF MODELS (Sandhu et al.)</a:t>
            </a:r>
          </a:p>
        </p:txBody>
      </p:sp>
    </p:spTree>
  </p:cSld>
  <p:clrMapOvr>
    <a:masterClrMapping/>
  </p:clrMapOvr>
  <p:transition advClick="0"/>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3" descr="diagram of RBAC96 FAMILY OF MODELS">
            <a:extLst>
              <a:ext uri="{FF2B5EF4-FFF2-40B4-BE49-F238E27FC236}">
                <a16:creationId xmlns:a16="http://schemas.microsoft.com/office/drawing/2014/main" id="{9E0D0973-8F15-4053-A7CA-64F75AA162B5}"/>
              </a:ext>
            </a:extLst>
          </p:cNvPr>
          <p:cNvGrpSpPr>
            <a:grpSpLocks/>
          </p:cNvGrpSpPr>
          <p:nvPr/>
        </p:nvGrpSpPr>
        <p:grpSpPr bwMode="auto">
          <a:xfrm>
            <a:off x="1643062" y="1415894"/>
            <a:ext cx="8905875" cy="4186238"/>
            <a:chOff x="75" y="1232"/>
            <a:chExt cx="5610" cy="2637"/>
          </a:xfrm>
        </p:grpSpPr>
        <p:sp>
          <p:nvSpPr>
            <p:cNvPr id="6" name="Oval 4">
              <a:extLst>
                <a:ext uri="{FF2B5EF4-FFF2-40B4-BE49-F238E27FC236}">
                  <a16:creationId xmlns:a16="http://schemas.microsoft.com/office/drawing/2014/main" id="{7EE777E3-4A0E-4CFA-B4C4-4DD45A3D1C61}"/>
                </a:ext>
              </a:extLst>
            </p:cNvPr>
            <p:cNvSpPr>
              <a:spLocks noChangeArrowheads="1"/>
            </p:cNvSpPr>
            <p:nvPr/>
          </p:nvSpPr>
          <p:spPr bwMode="auto">
            <a:xfrm>
              <a:off x="2256" y="1784"/>
              <a:ext cx="1106" cy="721"/>
            </a:xfrm>
            <a:prstGeom prst="ellipse">
              <a:avLst/>
            </a:prstGeom>
            <a:noFill/>
            <a:ln w="508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defTabSz="895350"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defTabSz="895350" eaLnBrk="0" hangingPunct="0">
                <a:spcBef>
                  <a:spcPct val="20000"/>
                </a:spcBef>
                <a:buChar char="–"/>
                <a:defRPr sz="2400">
                  <a:solidFill>
                    <a:schemeClr val="tx1"/>
                  </a:solidFill>
                  <a:latin typeface="Arial" panose="020B0604020202020204" pitchFamily="34" charset="0"/>
                </a:defRPr>
              </a:lvl2pPr>
              <a:lvl3pPr marL="1143000" indent="-228600" defTabSz="895350" eaLnBrk="0" hangingPunct="0">
                <a:spcBef>
                  <a:spcPct val="20000"/>
                </a:spcBef>
                <a:buChar char="•"/>
                <a:defRPr sz="2200">
                  <a:solidFill>
                    <a:schemeClr val="tx1"/>
                  </a:solidFill>
                  <a:latin typeface="Arial" panose="020B0604020202020204" pitchFamily="34" charset="0"/>
                </a:defRPr>
              </a:lvl3pPr>
              <a:lvl4pPr marL="1600200" indent="-228600" defTabSz="895350" eaLnBrk="0" hangingPunct="0">
                <a:spcBef>
                  <a:spcPct val="20000"/>
                </a:spcBef>
                <a:buChar char="–"/>
                <a:defRPr sz="2000">
                  <a:solidFill>
                    <a:schemeClr val="tx1"/>
                  </a:solidFill>
                  <a:latin typeface="Arial" panose="020B0604020202020204" pitchFamily="34" charset="0"/>
                </a:defRPr>
              </a:lvl4pPr>
              <a:lvl5pPr marL="2057400" indent="-228600" defTabSz="895350" eaLnBrk="0" hangingPunct="0">
                <a:spcBef>
                  <a:spcPct val="20000"/>
                </a:spcBef>
                <a:buChar char="»"/>
                <a:defRPr sz="2000">
                  <a:solidFill>
                    <a:schemeClr val="tx1"/>
                  </a:solidFill>
                  <a:latin typeface="Arial" panose="020B0604020202020204" pitchFamily="34" charset="0"/>
                </a:defRPr>
              </a:lvl5pPr>
              <a:lvl6pPr marL="25146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lnSpc>
                  <a:spcPct val="90000"/>
                </a:lnSpc>
                <a:spcBef>
                  <a:spcPct val="0"/>
                </a:spcBef>
                <a:buClrTx/>
                <a:buSzTx/>
                <a:buFont typeface="Times" panose="02020603050405020304" pitchFamily="18" charset="0"/>
                <a:buNone/>
              </a:pPr>
              <a:r>
                <a:rPr lang="en-US" altLang="en-US" sz="2400" b="1">
                  <a:latin typeface="Acumin Pro" panose="020B0504020202020204" pitchFamily="34" charset="0"/>
                </a:rPr>
                <a:t>ROLES</a:t>
              </a:r>
            </a:p>
          </p:txBody>
        </p:sp>
        <p:sp>
          <p:nvSpPr>
            <p:cNvPr id="7" name="Line 5">
              <a:extLst>
                <a:ext uri="{FF2B5EF4-FFF2-40B4-BE49-F238E27FC236}">
                  <a16:creationId xmlns:a16="http://schemas.microsoft.com/office/drawing/2014/main" id="{55F050C5-9143-46FF-8A8B-4134F9CAC211}"/>
                </a:ext>
              </a:extLst>
            </p:cNvPr>
            <p:cNvSpPr>
              <a:spLocks noChangeShapeType="1"/>
            </p:cNvSpPr>
            <p:nvPr/>
          </p:nvSpPr>
          <p:spPr bwMode="auto">
            <a:xfrm>
              <a:off x="1213" y="2144"/>
              <a:ext cx="1011" cy="0"/>
            </a:xfrm>
            <a:prstGeom prst="line">
              <a:avLst/>
            </a:prstGeom>
            <a:noFill/>
            <a:ln w="50800">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latin typeface="Acumin Pro" panose="020B0504020202020204" pitchFamily="34" charset="0"/>
              </a:endParaRPr>
            </a:p>
          </p:txBody>
        </p:sp>
        <p:sp>
          <p:nvSpPr>
            <p:cNvPr id="10" name="Line 6">
              <a:extLst>
                <a:ext uri="{FF2B5EF4-FFF2-40B4-BE49-F238E27FC236}">
                  <a16:creationId xmlns:a16="http://schemas.microsoft.com/office/drawing/2014/main" id="{828D69CE-776D-4AF5-A2D5-A659887D30E5}"/>
                </a:ext>
              </a:extLst>
            </p:cNvPr>
            <p:cNvSpPr>
              <a:spLocks noChangeShapeType="1"/>
            </p:cNvSpPr>
            <p:nvPr/>
          </p:nvSpPr>
          <p:spPr bwMode="auto">
            <a:xfrm flipH="1">
              <a:off x="3362" y="2144"/>
              <a:ext cx="933" cy="0"/>
            </a:xfrm>
            <a:prstGeom prst="line">
              <a:avLst/>
            </a:prstGeom>
            <a:noFill/>
            <a:ln w="50800">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latin typeface="Acumin Pro" panose="020B0504020202020204" pitchFamily="34" charset="0"/>
              </a:endParaRPr>
            </a:p>
          </p:txBody>
        </p:sp>
        <p:sp>
          <p:nvSpPr>
            <p:cNvPr id="11" name="Rectangle 7">
              <a:extLst>
                <a:ext uri="{FF2B5EF4-FFF2-40B4-BE49-F238E27FC236}">
                  <a16:creationId xmlns:a16="http://schemas.microsoft.com/office/drawing/2014/main" id="{F2894D8F-48F1-427B-9F9A-D19D640528B2}"/>
                </a:ext>
              </a:extLst>
            </p:cNvPr>
            <p:cNvSpPr>
              <a:spLocks noChangeArrowheads="1"/>
            </p:cNvSpPr>
            <p:nvPr/>
          </p:nvSpPr>
          <p:spPr bwMode="auto">
            <a:xfrm>
              <a:off x="1081" y="1232"/>
              <a:ext cx="1401" cy="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a14:hiddenLine>
              </a:ext>
            </a:extLst>
          </p:spPr>
          <p:txBody>
            <a:bodyPr wrap="none" lIns="90488" tIns="44450" rIns="90488" bIns="44450">
              <a:spAutoFit/>
            </a:bodyPr>
            <a:lstStyle>
              <a:lvl1pPr defTabSz="895350"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defTabSz="895350" eaLnBrk="0" hangingPunct="0">
                <a:spcBef>
                  <a:spcPct val="20000"/>
                </a:spcBef>
                <a:buChar char="–"/>
                <a:defRPr sz="2400">
                  <a:solidFill>
                    <a:schemeClr val="tx1"/>
                  </a:solidFill>
                  <a:latin typeface="Arial" panose="020B0604020202020204" pitchFamily="34" charset="0"/>
                </a:defRPr>
              </a:lvl2pPr>
              <a:lvl3pPr marL="1143000" indent="-228600" defTabSz="895350" eaLnBrk="0" hangingPunct="0">
                <a:spcBef>
                  <a:spcPct val="20000"/>
                </a:spcBef>
                <a:buChar char="•"/>
                <a:defRPr sz="2200">
                  <a:solidFill>
                    <a:schemeClr val="tx1"/>
                  </a:solidFill>
                  <a:latin typeface="Arial" panose="020B0604020202020204" pitchFamily="34" charset="0"/>
                </a:defRPr>
              </a:lvl3pPr>
              <a:lvl4pPr marL="1600200" indent="-228600" defTabSz="895350" eaLnBrk="0" hangingPunct="0">
                <a:spcBef>
                  <a:spcPct val="20000"/>
                </a:spcBef>
                <a:buChar char="–"/>
                <a:defRPr sz="2000">
                  <a:solidFill>
                    <a:schemeClr val="tx1"/>
                  </a:solidFill>
                  <a:latin typeface="Arial" panose="020B0604020202020204" pitchFamily="34" charset="0"/>
                </a:defRPr>
              </a:lvl4pPr>
              <a:lvl5pPr marL="2057400" indent="-228600" defTabSz="895350" eaLnBrk="0" hangingPunct="0">
                <a:spcBef>
                  <a:spcPct val="20000"/>
                </a:spcBef>
                <a:buChar char="»"/>
                <a:defRPr sz="2000">
                  <a:solidFill>
                    <a:schemeClr val="tx1"/>
                  </a:solidFill>
                  <a:latin typeface="Arial" panose="020B0604020202020204" pitchFamily="34" charset="0"/>
                </a:defRPr>
              </a:lvl5pPr>
              <a:lvl6pPr marL="25146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lnSpc>
                  <a:spcPct val="90000"/>
                </a:lnSpc>
                <a:spcBef>
                  <a:spcPct val="0"/>
                </a:spcBef>
                <a:buClrTx/>
                <a:buSzTx/>
                <a:buFont typeface="Times" panose="02020603050405020304" pitchFamily="18" charset="0"/>
                <a:buNone/>
              </a:pPr>
              <a:r>
                <a:rPr lang="en-US" altLang="en-US" sz="2400" b="1">
                  <a:latin typeface="Acumin Pro" panose="020B0504020202020204" pitchFamily="34" charset="0"/>
                </a:rPr>
                <a:t>USER-ROLE</a:t>
              </a:r>
            </a:p>
            <a:p>
              <a:pPr algn="ctr">
                <a:lnSpc>
                  <a:spcPct val="90000"/>
                </a:lnSpc>
                <a:spcBef>
                  <a:spcPct val="0"/>
                </a:spcBef>
                <a:buClrTx/>
                <a:buSzTx/>
                <a:buFont typeface="Times" panose="02020603050405020304" pitchFamily="18" charset="0"/>
                <a:buNone/>
              </a:pPr>
              <a:r>
                <a:rPr lang="en-US" altLang="en-US" sz="2400" b="1">
                  <a:latin typeface="Acumin Pro" panose="020B0504020202020204" pitchFamily="34" charset="0"/>
                </a:rPr>
                <a:t>ASSIGNMENT</a:t>
              </a:r>
            </a:p>
          </p:txBody>
        </p:sp>
        <p:sp>
          <p:nvSpPr>
            <p:cNvPr id="12" name="Rectangle 8">
              <a:extLst>
                <a:ext uri="{FF2B5EF4-FFF2-40B4-BE49-F238E27FC236}">
                  <a16:creationId xmlns:a16="http://schemas.microsoft.com/office/drawing/2014/main" id="{50A93A5C-6673-4CC4-BB9E-404A3803CAD4}"/>
                </a:ext>
              </a:extLst>
            </p:cNvPr>
            <p:cNvSpPr>
              <a:spLocks noChangeArrowheads="1"/>
            </p:cNvSpPr>
            <p:nvPr/>
          </p:nvSpPr>
          <p:spPr bwMode="auto">
            <a:xfrm>
              <a:off x="2854" y="1232"/>
              <a:ext cx="1902" cy="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a14:hiddenLine>
              </a:ext>
            </a:extLst>
          </p:spPr>
          <p:txBody>
            <a:bodyPr wrap="none" lIns="90488" tIns="44450" rIns="90488" bIns="44450">
              <a:spAutoFit/>
            </a:bodyPr>
            <a:lstStyle>
              <a:lvl1pPr defTabSz="895350"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defTabSz="895350" eaLnBrk="0" hangingPunct="0">
                <a:spcBef>
                  <a:spcPct val="20000"/>
                </a:spcBef>
                <a:buChar char="–"/>
                <a:defRPr sz="2400">
                  <a:solidFill>
                    <a:schemeClr val="tx1"/>
                  </a:solidFill>
                  <a:latin typeface="Arial" panose="020B0604020202020204" pitchFamily="34" charset="0"/>
                </a:defRPr>
              </a:lvl2pPr>
              <a:lvl3pPr marL="1143000" indent="-228600" defTabSz="895350" eaLnBrk="0" hangingPunct="0">
                <a:spcBef>
                  <a:spcPct val="20000"/>
                </a:spcBef>
                <a:buChar char="•"/>
                <a:defRPr sz="2200">
                  <a:solidFill>
                    <a:schemeClr val="tx1"/>
                  </a:solidFill>
                  <a:latin typeface="Arial" panose="020B0604020202020204" pitchFamily="34" charset="0"/>
                </a:defRPr>
              </a:lvl3pPr>
              <a:lvl4pPr marL="1600200" indent="-228600" defTabSz="895350" eaLnBrk="0" hangingPunct="0">
                <a:spcBef>
                  <a:spcPct val="20000"/>
                </a:spcBef>
                <a:buChar char="–"/>
                <a:defRPr sz="2000">
                  <a:solidFill>
                    <a:schemeClr val="tx1"/>
                  </a:solidFill>
                  <a:latin typeface="Arial" panose="020B0604020202020204" pitchFamily="34" charset="0"/>
                </a:defRPr>
              </a:lvl4pPr>
              <a:lvl5pPr marL="2057400" indent="-228600" defTabSz="895350" eaLnBrk="0" hangingPunct="0">
                <a:spcBef>
                  <a:spcPct val="20000"/>
                </a:spcBef>
                <a:buChar char="»"/>
                <a:defRPr sz="2000">
                  <a:solidFill>
                    <a:schemeClr val="tx1"/>
                  </a:solidFill>
                  <a:latin typeface="Arial" panose="020B0604020202020204" pitchFamily="34" charset="0"/>
                </a:defRPr>
              </a:lvl5pPr>
              <a:lvl6pPr marL="25146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lnSpc>
                  <a:spcPct val="90000"/>
                </a:lnSpc>
                <a:spcBef>
                  <a:spcPct val="0"/>
                </a:spcBef>
                <a:buClrTx/>
                <a:buSzTx/>
                <a:buFont typeface="Times" panose="02020603050405020304" pitchFamily="18" charset="0"/>
                <a:buNone/>
              </a:pPr>
              <a:r>
                <a:rPr lang="en-US" altLang="en-US" sz="2400" b="1">
                  <a:latin typeface="Acumin Pro" panose="020B0504020202020204" pitchFamily="34" charset="0"/>
                </a:rPr>
                <a:t>PERMISSION-ROLE</a:t>
              </a:r>
            </a:p>
            <a:p>
              <a:pPr algn="ctr">
                <a:lnSpc>
                  <a:spcPct val="90000"/>
                </a:lnSpc>
                <a:spcBef>
                  <a:spcPct val="0"/>
                </a:spcBef>
                <a:buClrTx/>
                <a:buSzTx/>
                <a:buFont typeface="Times" panose="02020603050405020304" pitchFamily="18" charset="0"/>
                <a:buNone/>
              </a:pPr>
              <a:r>
                <a:rPr lang="en-US" altLang="en-US" sz="2400" b="1">
                  <a:latin typeface="Acumin Pro" panose="020B0504020202020204" pitchFamily="34" charset="0"/>
                </a:rPr>
                <a:t>ASSIGNMENT</a:t>
              </a:r>
            </a:p>
          </p:txBody>
        </p:sp>
        <p:sp>
          <p:nvSpPr>
            <p:cNvPr id="13" name="Oval 9">
              <a:extLst>
                <a:ext uri="{FF2B5EF4-FFF2-40B4-BE49-F238E27FC236}">
                  <a16:creationId xmlns:a16="http://schemas.microsoft.com/office/drawing/2014/main" id="{CC16AAF8-5C58-440D-BBB0-59F83D7D5BF7}"/>
                </a:ext>
              </a:extLst>
            </p:cNvPr>
            <p:cNvSpPr>
              <a:spLocks noChangeArrowheads="1"/>
            </p:cNvSpPr>
            <p:nvPr/>
          </p:nvSpPr>
          <p:spPr bwMode="auto">
            <a:xfrm>
              <a:off x="75" y="1784"/>
              <a:ext cx="1106" cy="721"/>
            </a:xfrm>
            <a:prstGeom prst="ellipse">
              <a:avLst/>
            </a:prstGeom>
            <a:noFill/>
            <a:ln w="508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defTabSz="895350"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defTabSz="895350" eaLnBrk="0" hangingPunct="0">
                <a:spcBef>
                  <a:spcPct val="20000"/>
                </a:spcBef>
                <a:buChar char="–"/>
                <a:defRPr sz="2400">
                  <a:solidFill>
                    <a:schemeClr val="tx1"/>
                  </a:solidFill>
                  <a:latin typeface="Arial" panose="020B0604020202020204" pitchFamily="34" charset="0"/>
                </a:defRPr>
              </a:lvl2pPr>
              <a:lvl3pPr marL="1143000" indent="-228600" defTabSz="895350" eaLnBrk="0" hangingPunct="0">
                <a:spcBef>
                  <a:spcPct val="20000"/>
                </a:spcBef>
                <a:buChar char="•"/>
                <a:defRPr sz="2200">
                  <a:solidFill>
                    <a:schemeClr val="tx1"/>
                  </a:solidFill>
                  <a:latin typeface="Arial" panose="020B0604020202020204" pitchFamily="34" charset="0"/>
                </a:defRPr>
              </a:lvl3pPr>
              <a:lvl4pPr marL="1600200" indent="-228600" defTabSz="895350" eaLnBrk="0" hangingPunct="0">
                <a:spcBef>
                  <a:spcPct val="20000"/>
                </a:spcBef>
                <a:buChar char="–"/>
                <a:defRPr sz="2000">
                  <a:solidFill>
                    <a:schemeClr val="tx1"/>
                  </a:solidFill>
                  <a:latin typeface="Arial" panose="020B0604020202020204" pitchFamily="34" charset="0"/>
                </a:defRPr>
              </a:lvl4pPr>
              <a:lvl5pPr marL="2057400" indent="-228600" defTabSz="895350" eaLnBrk="0" hangingPunct="0">
                <a:spcBef>
                  <a:spcPct val="20000"/>
                </a:spcBef>
                <a:buChar char="»"/>
                <a:defRPr sz="2000">
                  <a:solidFill>
                    <a:schemeClr val="tx1"/>
                  </a:solidFill>
                  <a:latin typeface="Arial" panose="020B0604020202020204" pitchFamily="34" charset="0"/>
                </a:defRPr>
              </a:lvl5pPr>
              <a:lvl6pPr marL="25146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lnSpc>
                  <a:spcPct val="90000"/>
                </a:lnSpc>
                <a:spcBef>
                  <a:spcPct val="0"/>
                </a:spcBef>
                <a:buClrTx/>
                <a:buSzTx/>
                <a:buFont typeface="Times" panose="02020603050405020304" pitchFamily="18" charset="0"/>
                <a:buNone/>
              </a:pPr>
              <a:r>
                <a:rPr lang="en-US" altLang="en-US" sz="2400" b="1">
                  <a:latin typeface="Acumin Pro" panose="020B0504020202020204" pitchFamily="34" charset="0"/>
                </a:rPr>
                <a:t>USERS</a:t>
              </a:r>
            </a:p>
          </p:txBody>
        </p:sp>
        <p:sp>
          <p:nvSpPr>
            <p:cNvPr id="14" name="Oval 10">
              <a:extLst>
                <a:ext uri="{FF2B5EF4-FFF2-40B4-BE49-F238E27FC236}">
                  <a16:creationId xmlns:a16="http://schemas.microsoft.com/office/drawing/2014/main" id="{D91C0625-3E75-4963-B171-D7A1B396A646}"/>
                </a:ext>
              </a:extLst>
            </p:cNvPr>
            <p:cNvSpPr>
              <a:spLocks noChangeArrowheads="1"/>
            </p:cNvSpPr>
            <p:nvPr/>
          </p:nvSpPr>
          <p:spPr bwMode="auto">
            <a:xfrm>
              <a:off x="4295" y="1784"/>
              <a:ext cx="1390" cy="721"/>
            </a:xfrm>
            <a:prstGeom prst="ellipse">
              <a:avLst/>
            </a:prstGeom>
            <a:noFill/>
            <a:ln w="508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defTabSz="895350"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defTabSz="895350" eaLnBrk="0" hangingPunct="0">
                <a:spcBef>
                  <a:spcPct val="20000"/>
                </a:spcBef>
                <a:buChar char="–"/>
                <a:defRPr sz="2400">
                  <a:solidFill>
                    <a:schemeClr val="tx1"/>
                  </a:solidFill>
                  <a:latin typeface="Arial" panose="020B0604020202020204" pitchFamily="34" charset="0"/>
                </a:defRPr>
              </a:lvl2pPr>
              <a:lvl3pPr marL="1143000" indent="-228600" defTabSz="895350" eaLnBrk="0" hangingPunct="0">
                <a:spcBef>
                  <a:spcPct val="20000"/>
                </a:spcBef>
                <a:buChar char="•"/>
                <a:defRPr sz="2200">
                  <a:solidFill>
                    <a:schemeClr val="tx1"/>
                  </a:solidFill>
                  <a:latin typeface="Arial" panose="020B0604020202020204" pitchFamily="34" charset="0"/>
                </a:defRPr>
              </a:lvl3pPr>
              <a:lvl4pPr marL="1600200" indent="-228600" defTabSz="895350" eaLnBrk="0" hangingPunct="0">
                <a:spcBef>
                  <a:spcPct val="20000"/>
                </a:spcBef>
                <a:buChar char="–"/>
                <a:defRPr sz="2000">
                  <a:solidFill>
                    <a:schemeClr val="tx1"/>
                  </a:solidFill>
                  <a:latin typeface="Arial" panose="020B0604020202020204" pitchFamily="34" charset="0"/>
                </a:defRPr>
              </a:lvl4pPr>
              <a:lvl5pPr marL="2057400" indent="-228600" defTabSz="895350" eaLnBrk="0" hangingPunct="0">
                <a:spcBef>
                  <a:spcPct val="20000"/>
                </a:spcBef>
                <a:buChar char="»"/>
                <a:defRPr sz="2000">
                  <a:solidFill>
                    <a:schemeClr val="tx1"/>
                  </a:solidFill>
                  <a:latin typeface="Arial" panose="020B0604020202020204" pitchFamily="34" charset="0"/>
                </a:defRPr>
              </a:lvl5pPr>
              <a:lvl6pPr marL="25146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lnSpc>
                  <a:spcPct val="90000"/>
                </a:lnSpc>
                <a:spcBef>
                  <a:spcPct val="0"/>
                </a:spcBef>
                <a:buClrTx/>
                <a:buSzTx/>
                <a:buFont typeface="Times" panose="02020603050405020304" pitchFamily="18" charset="0"/>
                <a:buNone/>
              </a:pPr>
              <a:r>
                <a:rPr lang="en-US" altLang="en-US" sz="2400" b="1">
                  <a:latin typeface="Acumin Pro" panose="020B0504020202020204" pitchFamily="34" charset="0"/>
                </a:rPr>
                <a:t>PERMISSIONS</a:t>
              </a:r>
            </a:p>
          </p:txBody>
        </p:sp>
        <p:sp>
          <p:nvSpPr>
            <p:cNvPr id="15" name="Line 11">
              <a:extLst>
                <a:ext uri="{FF2B5EF4-FFF2-40B4-BE49-F238E27FC236}">
                  <a16:creationId xmlns:a16="http://schemas.microsoft.com/office/drawing/2014/main" id="{47AAE875-2F9F-42DC-9B37-211CA8D54C0E}"/>
                </a:ext>
              </a:extLst>
            </p:cNvPr>
            <p:cNvSpPr>
              <a:spLocks noChangeShapeType="1"/>
            </p:cNvSpPr>
            <p:nvPr/>
          </p:nvSpPr>
          <p:spPr bwMode="auto">
            <a:xfrm flipH="1">
              <a:off x="3551" y="2144"/>
              <a:ext cx="554" cy="0"/>
            </a:xfrm>
            <a:prstGeom prst="line">
              <a:avLst/>
            </a:prstGeom>
            <a:noFill/>
            <a:ln w="50800">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latin typeface="Acumin Pro" panose="020B0504020202020204" pitchFamily="34" charset="0"/>
              </a:endParaRPr>
            </a:p>
          </p:txBody>
        </p:sp>
        <p:sp>
          <p:nvSpPr>
            <p:cNvPr id="16" name="Line 12">
              <a:extLst>
                <a:ext uri="{FF2B5EF4-FFF2-40B4-BE49-F238E27FC236}">
                  <a16:creationId xmlns:a16="http://schemas.microsoft.com/office/drawing/2014/main" id="{D89DBD34-528F-42DF-AA01-2AF251856DE7}"/>
                </a:ext>
              </a:extLst>
            </p:cNvPr>
            <p:cNvSpPr>
              <a:spLocks noChangeShapeType="1"/>
            </p:cNvSpPr>
            <p:nvPr/>
          </p:nvSpPr>
          <p:spPr bwMode="auto">
            <a:xfrm>
              <a:off x="1450" y="2144"/>
              <a:ext cx="584" cy="0"/>
            </a:xfrm>
            <a:prstGeom prst="line">
              <a:avLst/>
            </a:prstGeom>
            <a:noFill/>
            <a:ln w="50800">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latin typeface="Acumin Pro" panose="020B0504020202020204" pitchFamily="34" charset="0"/>
              </a:endParaRPr>
            </a:p>
          </p:txBody>
        </p:sp>
        <p:sp>
          <p:nvSpPr>
            <p:cNvPr id="17" name="Oval 13">
              <a:extLst>
                <a:ext uri="{FF2B5EF4-FFF2-40B4-BE49-F238E27FC236}">
                  <a16:creationId xmlns:a16="http://schemas.microsoft.com/office/drawing/2014/main" id="{7FCB73ED-18C2-4536-9113-36EE9548FAF3}"/>
                </a:ext>
              </a:extLst>
            </p:cNvPr>
            <p:cNvSpPr>
              <a:spLocks noChangeArrowheads="1"/>
            </p:cNvSpPr>
            <p:nvPr/>
          </p:nvSpPr>
          <p:spPr bwMode="auto">
            <a:xfrm>
              <a:off x="1594" y="2772"/>
              <a:ext cx="348" cy="1097"/>
            </a:xfrm>
            <a:prstGeom prst="ellipse">
              <a:avLst/>
            </a:prstGeom>
            <a:noFill/>
            <a:ln w="508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2400">
                <a:latin typeface="Acumin Pro" panose="020B0504020202020204" pitchFamily="34" charset="0"/>
              </a:endParaRPr>
            </a:p>
          </p:txBody>
        </p:sp>
        <p:grpSp>
          <p:nvGrpSpPr>
            <p:cNvPr id="18" name="Group 14">
              <a:extLst>
                <a:ext uri="{FF2B5EF4-FFF2-40B4-BE49-F238E27FC236}">
                  <a16:creationId xmlns:a16="http://schemas.microsoft.com/office/drawing/2014/main" id="{16048D92-9B8D-4C11-BF5F-C9088D13B174}"/>
                </a:ext>
              </a:extLst>
            </p:cNvPr>
            <p:cNvGrpSpPr>
              <a:grpSpLocks/>
            </p:cNvGrpSpPr>
            <p:nvPr/>
          </p:nvGrpSpPr>
          <p:grpSpPr bwMode="auto">
            <a:xfrm>
              <a:off x="1567" y="2913"/>
              <a:ext cx="327" cy="815"/>
              <a:chOff x="1567" y="2913"/>
              <a:chExt cx="327" cy="815"/>
            </a:xfrm>
          </p:grpSpPr>
          <p:sp>
            <p:nvSpPr>
              <p:cNvPr id="23" name="Oval 15">
                <a:extLst>
                  <a:ext uri="{FF2B5EF4-FFF2-40B4-BE49-F238E27FC236}">
                    <a16:creationId xmlns:a16="http://schemas.microsoft.com/office/drawing/2014/main" id="{5D5CC680-3B6B-4DB2-9B5C-B94B285308E5}"/>
                  </a:ext>
                </a:extLst>
              </p:cNvPr>
              <p:cNvSpPr>
                <a:spLocks noChangeArrowheads="1"/>
              </p:cNvSpPr>
              <p:nvPr/>
            </p:nvSpPr>
            <p:spPr bwMode="auto">
              <a:xfrm>
                <a:off x="1713" y="2913"/>
                <a:ext cx="110" cy="109"/>
              </a:xfrm>
              <a:prstGeom prst="ellipse">
                <a:avLst/>
              </a:prstGeom>
              <a:solidFill>
                <a:schemeClr val="accent1"/>
              </a:solidFill>
              <a:ln w="50800">
                <a:solidFill>
                  <a:schemeClr val="tx1"/>
                </a:solidFill>
                <a:round/>
                <a:headEnd/>
                <a:tailEnd/>
              </a:ln>
            </p:spPr>
            <p:txBody>
              <a:bodyPr wrap="none" anchor="ctr"/>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2400">
                  <a:latin typeface="Acumin Pro" panose="020B0504020202020204" pitchFamily="34" charset="0"/>
                </a:endParaRPr>
              </a:p>
            </p:txBody>
          </p:sp>
          <p:sp>
            <p:nvSpPr>
              <p:cNvPr id="24" name="Oval 16">
                <a:extLst>
                  <a:ext uri="{FF2B5EF4-FFF2-40B4-BE49-F238E27FC236}">
                    <a16:creationId xmlns:a16="http://schemas.microsoft.com/office/drawing/2014/main" id="{4AC9CE89-F188-4D90-AD6C-0FD742A794BE}"/>
                  </a:ext>
                </a:extLst>
              </p:cNvPr>
              <p:cNvSpPr>
                <a:spLocks noChangeArrowheads="1"/>
              </p:cNvSpPr>
              <p:nvPr/>
            </p:nvSpPr>
            <p:spPr bwMode="auto">
              <a:xfrm>
                <a:off x="1713" y="3148"/>
                <a:ext cx="110" cy="109"/>
              </a:xfrm>
              <a:prstGeom prst="ellipse">
                <a:avLst/>
              </a:prstGeom>
              <a:solidFill>
                <a:schemeClr val="accent1"/>
              </a:solidFill>
              <a:ln w="50800">
                <a:solidFill>
                  <a:schemeClr val="tx1"/>
                </a:solidFill>
                <a:round/>
                <a:headEnd/>
                <a:tailEnd/>
              </a:ln>
            </p:spPr>
            <p:txBody>
              <a:bodyPr wrap="none" anchor="ctr"/>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2400">
                  <a:latin typeface="Acumin Pro" panose="020B0504020202020204" pitchFamily="34" charset="0"/>
                </a:endParaRPr>
              </a:p>
            </p:txBody>
          </p:sp>
          <p:sp>
            <p:nvSpPr>
              <p:cNvPr id="25" name="Oval 17">
                <a:extLst>
                  <a:ext uri="{FF2B5EF4-FFF2-40B4-BE49-F238E27FC236}">
                    <a16:creationId xmlns:a16="http://schemas.microsoft.com/office/drawing/2014/main" id="{50B809BB-2810-4547-840A-1EA3511CB217}"/>
                  </a:ext>
                </a:extLst>
              </p:cNvPr>
              <p:cNvSpPr>
                <a:spLocks noChangeArrowheads="1"/>
              </p:cNvSpPr>
              <p:nvPr/>
            </p:nvSpPr>
            <p:spPr bwMode="auto">
              <a:xfrm>
                <a:off x="1713" y="3619"/>
                <a:ext cx="110" cy="109"/>
              </a:xfrm>
              <a:prstGeom prst="ellipse">
                <a:avLst/>
              </a:prstGeom>
              <a:solidFill>
                <a:schemeClr val="accent1"/>
              </a:solidFill>
              <a:ln w="50800">
                <a:solidFill>
                  <a:schemeClr val="tx1"/>
                </a:solidFill>
                <a:round/>
                <a:headEnd/>
                <a:tailEnd/>
              </a:ln>
            </p:spPr>
            <p:txBody>
              <a:bodyPr wrap="none" anchor="ctr"/>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2400">
                  <a:latin typeface="Acumin Pro" panose="020B0504020202020204" pitchFamily="34" charset="0"/>
                </a:endParaRPr>
              </a:p>
            </p:txBody>
          </p:sp>
          <p:sp>
            <p:nvSpPr>
              <p:cNvPr id="26" name="Rectangle 18">
                <a:extLst>
                  <a:ext uri="{FF2B5EF4-FFF2-40B4-BE49-F238E27FC236}">
                    <a16:creationId xmlns:a16="http://schemas.microsoft.com/office/drawing/2014/main" id="{1216DC5F-F6F3-4713-9223-E37C339B02A5}"/>
                  </a:ext>
                </a:extLst>
              </p:cNvPr>
              <p:cNvSpPr>
                <a:spLocks noChangeArrowheads="1"/>
              </p:cNvSpPr>
              <p:nvPr/>
            </p:nvSpPr>
            <p:spPr bwMode="auto">
              <a:xfrm>
                <a:off x="1567" y="3154"/>
                <a:ext cx="327" cy="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a14:hiddenLine>
                </a:ext>
              </a:extLst>
            </p:spPr>
            <p:txBody>
              <a:bodyPr wrap="none" lIns="90488" tIns="44450" rIns="90488" bIns="44450">
                <a:spAutoFit/>
              </a:bodyPr>
              <a:lstStyle>
                <a:lvl1pPr defTabSz="895350"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defTabSz="895350" eaLnBrk="0" hangingPunct="0">
                  <a:spcBef>
                    <a:spcPct val="20000"/>
                  </a:spcBef>
                  <a:buChar char="–"/>
                  <a:defRPr sz="2400">
                    <a:solidFill>
                      <a:schemeClr val="tx1"/>
                    </a:solidFill>
                    <a:latin typeface="Arial" panose="020B0604020202020204" pitchFamily="34" charset="0"/>
                  </a:defRPr>
                </a:lvl2pPr>
                <a:lvl3pPr marL="1143000" indent="-228600" defTabSz="895350" eaLnBrk="0" hangingPunct="0">
                  <a:spcBef>
                    <a:spcPct val="20000"/>
                  </a:spcBef>
                  <a:buChar char="•"/>
                  <a:defRPr sz="2200">
                    <a:solidFill>
                      <a:schemeClr val="tx1"/>
                    </a:solidFill>
                    <a:latin typeface="Arial" panose="020B0604020202020204" pitchFamily="34" charset="0"/>
                  </a:defRPr>
                </a:lvl3pPr>
                <a:lvl4pPr marL="1600200" indent="-228600" defTabSz="895350" eaLnBrk="0" hangingPunct="0">
                  <a:spcBef>
                    <a:spcPct val="20000"/>
                  </a:spcBef>
                  <a:buChar char="–"/>
                  <a:defRPr sz="2000">
                    <a:solidFill>
                      <a:schemeClr val="tx1"/>
                    </a:solidFill>
                    <a:latin typeface="Arial" panose="020B0604020202020204" pitchFamily="34" charset="0"/>
                  </a:defRPr>
                </a:lvl4pPr>
                <a:lvl5pPr marL="2057400" indent="-228600" defTabSz="895350" eaLnBrk="0" hangingPunct="0">
                  <a:spcBef>
                    <a:spcPct val="20000"/>
                  </a:spcBef>
                  <a:buChar char="»"/>
                  <a:defRPr sz="2000">
                    <a:solidFill>
                      <a:schemeClr val="tx1"/>
                    </a:solidFill>
                    <a:latin typeface="Arial" panose="020B0604020202020204" pitchFamily="34" charset="0"/>
                  </a:defRPr>
                </a:lvl5pPr>
                <a:lvl6pPr marL="25146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90000"/>
                  </a:lnSpc>
                  <a:spcBef>
                    <a:spcPct val="0"/>
                  </a:spcBef>
                  <a:buClrTx/>
                  <a:buSzTx/>
                  <a:buFont typeface="Times" panose="02020603050405020304" pitchFamily="18" charset="0"/>
                  <a:buNone/>
                </a:pPr>
                <a:r>
                  <a:rPr lang="en-US" altLang="en-US" sz="4300">
                    <a:latin typeface="Acumin Pro" panose="020B0504020202020204" pitchFamily="34" charset="0"/>
                  </a:rPr>
                  <a:t>...</a:t>
                </a:r>
              </a:p>
            </p:txBody>
          </p:sp>
        </p:grpSp>
        <p:sp>
          <p:nvSpPr>
            <p:cNvPr id="19" name="Line 19">
              <a:extLst>
                <a:ext uri="{FF2B5EF4-FFF2-40B4-BE49-F238E27FC236}">
                  <a16:creationId xmlns:a16="http://schemas.microsoft.com/office/drawing/2014/main" id="{DEBA97F3-594C-4360-A381-A4E9EC9F4406}"/>
                </a:ext>
              </a:extLst>
            </p:cNvPr>
            <p:cNvSpPr>
              <a:spLocks noChangeShapeType="1"/>
            </p:cNvSpPr>
            <p:nvPr/>
          </p:nvSpPr>
          <p:spPr bwMode="auto">
            <a:xfrm flipH="1" flipV="1">
              <a:off x="754" y="2505"/>
              <a:ext cx="1028" cy="737"/>
            </a:xfrm>
            <a:prstGeom prst="line">
              <a:avLst/>
            </a:prstGeom>
            <a:noFill/>
            <a:ln w="508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latin typeface="Acumin Pro" panose="020B0504020202020204" pitchFamily="34" charset="0"/>
              </a:endParaRPr>
            </a:p>
          </p:txBody>
        </p:sp>
        <p:sp>
          <p:nvSpPr>
            <p:cNvPr id="20" name="Line 20">
              <a:extLst>
                <a:ext uri="{FF2B5EF4-FFF2-40B4-BE49-F238E27FC236}">
                  <a16:creationId xmlns:a16="http://schemas.microsoft.com/office/drawing/2014/main" id="{B05E0881-B577-48F2-8118-6722287D80AC}"/>
                </a:ext>
              </a:extLst>
            </p:cNvPr>
            <p:cNvSpPr>
              <a:spLocks noChangeShapeType="1"/>
            </p:cNvSpPr>
            <p:nvPr/>
          </p:nvSpPr>
          <p:spPr bwMode="auto">
            <a:xfrm flipV="1">
              <a:off x="1829" y="2458"/>
              <a:ext cx="727" cy="784"/>
            </a:xfrm>
            <a:prstGeom prst="line">
              <a:avLst/>
            </a:prstGeom>
            <a:noFill/>
            <a:ln w="508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latin typeface="Acumin Pro" panose="020B0504020202020204" pitchFamily="34" charset="0"/>
              </a:endParaRPr>
            </a:p>
          </p:txBody>
        </p:sp>
        <p:sp>
          <p:nvSpPr>
            <p:cNvPr id="21" name="Line 21">
              <a:extLst>
                <a:ext uri="{FF2B5EF4-FFF2-40B4-BE49-F238E27FC236}">
                  <a16:creationId xmlns:a16="http://schemas.microsoft.com/office/drawing/2014/main" id="{4F68FB79-C35D-4A01-B4A1-EC35DDC7A295}"/>
                </a:ext>
              </a:extLst>
            </p:cNvPr>
            <p:cNvSpPr>
              <a:spLocks noChangeShapeType="1"/>
            </p:cNvSpPr>
            <p:nvPr/>
          </p:nvSpPr>
          <p:spPr bwMode="auto">
            <a:xfrm flipV="1">
              <a:off x="2019" y="2599"/>
              <a:ext cx="395" cy="455"/>
            </a:xfrm>
            <a:prstGeom prst="line">
              <a:avLst/>
            </a:prstGeom>
            <a:noFill/>
            <a:ln w="508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latin typeface="Acumin Pro" panose="020B0504020202020204" pitchFamily="34" charset="0"/>
              </a:endParaRPr>
            </a:p>
          </p:txBody>
        </p:sp>
        <p:sp>
          <p:nvSpPr>
            <p:cNvPr id="22" name="Rectangle 22">
              <a:extLst>
                <a:ext uri="{FF2B5EF4-FFF2-40B4-BE49-F238E27FC236}">
                  <a16:creationId xmlns:a16="http://schemas.microsoft.com/office/drawing/2014/main" id="{A4C633A4-474C-4234-8EA9-6F2031E08917}"/>
                </a:ext>
              </a:extLst>
            </p:cNvPr>
            <p:cNvSpPr>
              <a:spLocks noChangeArrowheads="1"/>
            </p:cNvSpPr>
            <p:nvPr/>
          </p:nvSpPr>
          <p:spPr bwMode="auto">
            <a:xfrm>
              <a:off x="2088" y="3278"/>
              <a:ext cx="1106" cy="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a14:hiddenLine>
              </a:ext>
            </a:extLst>
          </p:spPr>
          <p:txBody>
            <a:bodyPr wrap="none" lIns="90488" tIns="44450" rIns="90488" bIns="44450">
              <a:spAutoFit/>
            </a:bodyPr>
            <a:lstStyle>
              <a:lvl1pPr defTabSz="895350"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defTabSz="895350" eaLnBrk="0" hangingPunct="0">
                <a:spcBef>
                  <a:spcPct val="20000"/>
                </a:spcBef>
                <a:buChar char="–"/>
                <a:defRPr sz="2400">
                  <a:solidFill>
                    <a:schemeClr val="tx1"/>
                  </a:solidFill>
                  <a:latin typeface="Arial" panose="020B0604020202020204" pitchFamily="34" charset="0"/>
                </a:defRPr>
              </a:lvl2pPr>
              <a:lvl3pPr marL="1143000" indent="-228600" defTabSz="895350" eaLnBrk="0" hangingPunct="0">
                <a:spcBef>
                  <a:spcPct val="20000"/>
                </a:spcBef>
                <a:buChar char="•"/>
                <a:defRPr sz="2200">
                  <a:solidFill>
                    <a:schemeClr val="tx1"/>
                  </a:solidFill>
                  <a:latin typeface="Arial" panose="020B0604020202020204" pitchFamily="34" charset="0"/>
                </a:defRPr>
              </a:lvl3pPr>
              <a:lvl4pPr marL="1600200" indent="-228600" defTabSz="895350" eaLnBrk="0" hangingPunct="0">
                <a:spcBef>
                  <a:spcPct val="20000"/>
                </a:spcBef>
                <a:buChar char="–"/>
                <a:defRPr sz="2000">
                  <a:solidFill>
                    <a:schemeClr val="tx1"/>
                  </a:solidFill>
                  <a:latin typeface="Arial" panose="020B0604020202020204" pitchFamily="34" charset="0"/>
                </a:defRPr>
              </a:lvl4pPr>
              <a:lvl5pPr marL="2057400" indent="-228600" defTabSz="895350" eaLnBrk="0" hangingPunct="0">
                <a:spcBef>
                  <a:spcPct val="20000"/>
                </a:spcBef>
                <a:buChar char="»"/>
                <a:defRPr sz="2000">
                  <a:solidFill>
                    <a:schemeClr val="tx1"/>
                  </a:solidFill>
                  <a:latin typeface="Arial" panose="020B0604020202020204" pitchFamily="34" charset="0"/>
                </a:defRPr>
              </a:lvl5pPr>
              <a:lvl6pPr marL="25146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90000"/>
                </a:lnSpc>
                <a:spcBef>
                  <a:spcPct val="0"/>
                </a:spcBef>
                <a:buClrTx/>
                <a:buSzTx/>
                <a:buFont typeface="Times" panose="02020603050405020304" pitchFamily="18" charset="0"/>
                <a:buNone/>
              </a:pPr>
              <a:r>
                <a:rPr lang="en-US" altLang="en-US" sz="2400" b="1">
                  <a:latin typeface="Acumin Pro" panose="020B0504020202020204" pitchFamily="34" charset="0"/>
                </a:rPr>
                <a:t>SESSIONS</a:t>
              </a:r>
            </a:p>
          </p:txBody>
        </p:sp>
      </p:grpSp>
      <p:sp>
        <p:nvSpPr>
          <p:cNvPr id="32770" name="Rectangle 2" descr="diagram of RBAC0"/>
          <p:cNvSpPr>
            <a:spLocks noGrp="1" noChangeArrowheads="1"/>
          </p:cNvSpPr>
          <p:nvPr>
            <p:ph type="ctrTitle"/>
          </p:nvPr>
        </p:nvSpPr>
        <p:spPr/>
        <p:txBody>
          <a:bodyPr/>
          <a:lstStyle/>
          <a:p>
            <a:r>
              <a:rPr lang="en-US" altLang="en-US" dirty="0"/>
              <a:t>RBAC0</a:t>
            </a:r>
          </a:p>
        </p:txBody>
      </p:sp>
    </p:spTree>
  </p:cSld>
  <p:clrMapOvr>
    <a:masterClrMapping/>
  </p:clrMapOvr>
  <p:transition advClick="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ctrTitle"/>
          </p:nvPr>
        </p:nvSpPr>
        <p:spPr/>
        <p:txBody>
          <a:bodyPr/>
          <a:lstStyle/>
          <a:p>
            <a:r>
              <a:rPr lang="en-US" altLang="en-US" dirty="0"/>
              <a:t>Outline</a:t>
            </a:r>
          </a:p>
        </p:txBody>
      </p:sp>
      <p:sp>
        <p:nvSpPr>
          <p:cNvPr id="16" name="Subtitle 15">
            <a:extLst>
              <a:ext uri="{FF2B5EF4-FFF2-40B4-BE49-F238E27FC236}">
                <a16:creationId xmlns:a16="http://schemas.microsoft.com/office/drawing/2014/main" id="{93FADC8A-B6D9-4964-A5DD-7FDCFBAF02B4}"/>
              </a:ext>
            </a:extLst>
          </p:cNvPr>
          <p:cNvSpPr>
            <a:spLocks noGrp="1"/>
          </p:cNvSpPr>
          <p:nvPr>
            <p:ph type="subTitle" idx="1"/>
          </p:nvPr>
        </p:nvSpPr>
        <p:spPr/>
        <p:txBody>
          <a:bodyPr/>
          <a:lstStyle/>
          <a:p>
            <a:endParaRPr lang="en-US" dirty="0"/>
          </a:p>
        </p:txBody>
      </p:sp>
      <p:sp>
        <p:nvSpPr>
          <p:cNvPr id="17" name="Text Placeholder 16">
            <a:extLst>
              <a:ext uri="{FF2B5EF4-FFF2-40B4-BE49-F238E27FC236}">
                <a16:creationId xmlns:a16="http://schemas.microsoft.com/office/drawing/2014/main" id="{51AE7339-3BFD-42E0-8F0E-4CC3809F109E}"/>
              </a:ext>
            </a:extLst>
          </p:cNvPr>
          <p:cNvSpPr>
            <a:spLocks noGrp="1"/>
          </p:cNvSpPr>
          <p:nvPr>
            <p:ph type="body" sz="quarter" idx="14"/>
          </p:nvPr>
        </p:nvSpPr>
        <p:spPr/>
        <p:txBody>
          <a:bodyPr/>
          <a:lstStyle/>
          <a:p>
            <a:pPr>
              <a:spcBef>
                <a:spcPts val="600"/>
              </a:spcBef>
            </a:pPr>
            <a:r>
              <a:rPr lang="en-US" sz="3200" dirty="0" smtClean="0">
                <a:solidFill>
                  <a:schemeClr val="accent1"/>
                </a:solidFill>
              </a:rPr>
              <a:t>Non-Interference Model</a:t>
            </a:r>
          </a:p>
          <a:p>
            <a:pPr>
              <a:spcBef>
                <a:spcPts val="600"/>
              </a:spcBef>
            </a:pPr>
            <a:r>
              <a:rPr lang="en-US" sz="3200" dirty="0" smtClean="0"/>
              <a:t>Non-deducibility </a:t>
            </a:r>
          </a:p>
          <a:p>
            <a:pPr>
              <a:spcBef>
                <a:spcPts val="600"/>
              </a:spcBef>
            </a:pPr>
            <a:r>
              <a:rPr lang="en-US" sz="3200" dirty="0" smtClean="0"/>
              <a:t>The RBAC96 Family of Role Based Access Control Models</a:t>
            </a:r>
          </a:p>
          <a:p>
            <a:pPr>
              <a:spcBef>
                <a:spcPts val="600"/>
              </a:spcBef>
            </a:pPr>
            <a:r>
              <a:rPr lang="en-US" sz="3200" dirty="0" smtClean="0"/>
              <a:t>The NIST RBAC Standard and Our Critique</a:t>
            </a:r>
          </a:p>
          <a:p>
            <a:pPr>
              <a:spcBef>
                <a:spcPts val="600"/>
              </a:spcBef>
            </a:pPr>
            <a:r>
              <a:rPr lang="en-US" sz="3200" dirty="0" smtClean="0"/>
              <a:t>Attribute Based Access Control and XACML</a:t>
            </a:r>
          </a:p>
          <a:p>
            <a:pPr>
              <a:spcBef>
                <a:spcPts val="600"/>
              </a:spcBef>
            </a:pPr>
            <a:endParaRPr lang="en-US" sz="3200" dirty="0" smtClean="0">
              <a:solidFill>
                <a:schemeClr val="accent1"/>
              </a:solidFill>
            </a:endParaRPr>
          </a:p>
        </p:txBody>
      </p:sp>
    </p:spTree>
    <p:extLst>
      <p:ext uri="{BB962C8B-B14F-4D97-AF65-F5344CB8AC3E}">
        <p14:creationId xmlns:p14="http://schemas.microsoft.com/office/powerpoint/2010/main" val="250205776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ctrTitle"/>
          </p:nvPr>
        </p:nvSpPr>
        <p:spPr/>
        <p:txBody>
          <a:bodyPr/>
          <a:lstStyle/>
          <a:p>
            <a:r>
              <a:rPr lang="en-US" altLang="en-US"/>
              <a:t>PERMISSIONS</a:t>
            </a:r>
          </a:p>
        </p:txBody>
      </p:sp>
      <p:sp>
        <p:nvSpPr>
          <p:cNvPr id="9" name="Subtitle 8">
            <a:extLst>
              <a:ext uri="{FF2B5EF4-FFF2-40B4-BE49-F238E27FC236}">
                <a16:creationId xmlns:a16="http://schemas.microsoft.com/office/drawing/2014/main" id="{945EC035-57CD-4C1E-8228-BA62B373C8A0}"/>
              </a:ext>
            </a:extLst>
          </p:cNvPr>
          <p:cNvSpPr>
            <a:spLocks noGrp="1"/>
          </p:cNvSpPr>
          <p:nvPr>
            <p:ph type="subTitle" idx="1"/>
          </p:nvPr>
        </p:nvSpPr>
        <p:spPr/>
        <p:txBody>
          <a:bodyPr/>
          <a:lstStyle/>
          <a:p>
            <a:endParaRPr lang="en-US"/>
          </a:p>
        </p:txBody>
      </p:sp>
      <p:sp>
        <p:nvSpPr>
          <p:cNvPr id="10" name="Text Placeholder 9">
            <a:extLst>
              <a:ext uri="{FF2B5EF4-FFF2-40B4-BE49-F238E27FC236}">
                <a16:creationId xmlns:a16="http://schemas.microsoft.com/office/drawing/2014/main" id="{9A6F752B-1547-4D71-BAE9-1B6BA4684DE4}"/>
              </a:ext>
            </a:extLst>
          </p:cNvPr>
          <p:cNvSpPr>
            <a:spLocks noGrp="1"/>
          </p:cNvSpPr>
          <p:nvPr>
            <p:ph type="body" sz="quarter" idx="14"/>
          </p:nvPr>
        </p:nvSpPr>
        <p:spPr/>
        <p:txBody>
          <a:bodyPr/>
          <a:lstStyle/>
          <a:p>
            <a:pPr>
              <a:spcAft>
                <a:spcPts val="600"/>
              </a:spcAft>
            </a:pPr>
            <a:r>
              <a:rPr lang="en-US" altLang="en-US" sz="2800" dirty="0"/>
              <a:t>Left abstract in the RBAC96 model</a:t>
            </a:r>
          </a:p>
          <a:p>
            <a:pPr>
              <a:spcAft>
                <a:spcPts val="600"/>
              </a:spcAft>
            </a:pPr>
            <a:r>
              <a:rPr lang="en-US" altLang="en-US" sz="2800" dirty="0" smtClean="0"/>
              <a:t>Permissions </a:t>
            </a:r>
            <a:r>
              <a:rPr lang="en-US" altLang="en-US" sz="2800" dirty="0"/>
              <a:t>are positive</a:t>
            </a:r>
          </a:p>
          <a:p>
            <a:pPr>
              <a:spcAft>
                <a:spcPts val="600"/>
              </a:spcAft>
            </a:pPr>
            <a:r>
              <a:rPr lang="en-US" altLang="en-US" sz="2800" dirty="0"/>
              <a:t>No negative permissions or denials</a:t>
            </a:r>
          </a:p>
          <a:p>
            <a:pPr lvl="1">
              <a:spcBef>
                <a:spcPts val="0"/>
              </a:spcBef>
              <a:spcAft>
                <a:spcPts val="600"/>
              </a:spcAft>
            </a:pPr>
            <a:r>
              <a:rPr lang="en-US" altLang="en-US" sz="2400" dirty="0"/>
              <a:t>RBAC defines a closed policy, i.e., all accesses are denied unless they are explicitly authorized</a:t>
            </a:r>
          </a:p>
          <a:p>
            <a:pPr>
              <a:spcAft>
                <a:spcPts val="600"/>
              </a:spcAft>
            </a:pPr>
            <a:r>
              <a:rPr lang="en-US" altLang="en-US" sz="2800" dirty="0" smtClean="0"/>
              <a:t>No </a:t>
            </a:r>
            <a:r>
              <a:rPr lang="en-US" altLang="en-US" sz="2800" dirty="0"/>
              <a:t>duties or obligations</a:t>
            </a:r>
          </a:p>
          <a:p>
            <a:pPr lvl="1">
              <a:spcBef>
                <a:spcPts val="0"/>
              </a:spcBef>
              <a:spcAft>
                <a:spcPts val="600"/>
              </a:spcAft>
            </a:pPr>
            <a:r>
              <a:rPr lang="en-US" altLang="en-US" sz="2400" dirty="0"/>
              <a:t>Example obligation: can access patient document, but must notify patient, or must delete after 30 days</a:t>
            </a:r>
          </a:p>
        </p:txBody>
      </p:sp>
    </p:spTree>
  </p:cSld>
  <p:clrMapOvr>
    <a:masterClrMapping/>
  </p:clrMapOvr>
  <p:transition advClick="0"/>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4">
            <a:extLst>
              <a:ext uri="{FF2B5EF4-FFF2-40B4-BE49-F238E27FC236}">
                <a16:creationId xmlns:a16="http://schemas.microsoft.com/office/drawing/2014/main" id="{D5E6D726-465B-4684-88CA-4C4DC3CEE2AD}"/>
              </a:ext>
            </a:extLst>
          </p:cNvPr>
          <p:cNvSpPr txBox="1">
            <a:spLocks noChangeArrowheads="1"/>
          </p:cNvSpPr>
          <p:nvPr/>
        </p:nvSpPr>
        <p:spPr bwMode="auto">
          <a:xfrm>
            <a:off x="2552699" y="4888830"/>
            <a:ext cx="7086600" cy="1138237"/>
          </a:xfrm>
          <a:prstGeom prst="rect">
            <a:avLst/>
          </a:prstGeom>
          <a:noFill/>
          <a:ln w="381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ClrTx/>
              <a:buSzTx/>
              <a:buFont typeface="Times" panose="02020603050405020304" pitchFamily="18" charset="0"/>
              <a:buNone/>
            </a:pPr>
            <a:r>
              <a:rPr lang="en-US" altLang="en-US" sz="2400" dirty="0">
                <a:latin typeface="Acumin Pro" panose="020B0504020202020204" pitchFamily="34" charset="0"/>
              </a:rPr>
              <a:t>Session s has permissions					</a:t>
            </a:r>
            <a:r>
              <a:rPr lang="en-US" altLang="en-US" sz="4400" b="1" dirty="0">
                <a:latin typeface="Acumin Pro" panose="020B0504020202020204" pitchFamily="34" charset="0"/>
                <a:sym typeface="Symbol" panose="05050102010706020507" pitchFamily="18" charset="2"/>
              </a:rPr>
              <a:t></a:t>
            </a:r>
            <a:r>
              <a:rPr lang="en-US" altLang="en-US" sz="2400" dirty="0">
                <a:latin typeface="Acumin Pro" panose="020B0504020202020204" pitchFamily="34" charset="0"/>
                <a:sym typeface="Symbol" panose="05050102010706020507" pitchFamily="18" charset="2"/>
              </a:rPr>
              <a:t> </a:t>
            </a:r>
            <a:r>
              <a:rPr lang="en-US" altLang="en-US" baseline="-25000" dirty="0">
                <a:latin typeface="Acumin Pro" panose="020B0504020202020204" pitchFamily="34" charset="0"/>
                <a:sym typeface="Symbol" panose="05050102010706020507" pitchFamily="18" charset="2"/>
              </a:rPr>
              <a:t>r  roles(s)</a:t>
            </a:r>
            <a:r>
              <a:rPr lang="en-US" altLang="en-US" sz="2400" dirty="0">
                <a:latin typeface="Acumin Pro" panose="020B0504020202020204" pitchFamily="34" charset="0"/>
                <a:sym typeface="Symbol" panose="05050102010706020507" pitchFamily="18" charset="2"/>
              </a:rPr>
              <a:t>  { p | (p, r)  PA }</a:t>
            </a:r>
          </a:p>
        </p:txBody>
      </p:sp>
      <p:sp>
        <p:nvSpPr>
          <p:cNvPr id="10" name="Text Placeholder 9">
            <a:extLst>
              <a:ext uri="{FF2B5EF4-FFF2-40B4-BE49-F238E27FC236}">
                <a16:creationId xmlns:a16="http://schemas.microsoft.com/office/drawing/2014/main" id="{BAB50883-A584-4B29-B017-54C09DE11E1A}"/>
              </a:ext>
            </a:extLst>
          </p:cNvPr>
          <p:cNvSpPr>
            <a:spLocks noGrp="1"/>
          </p:cNvSpPr>
          <p:nvPr>
            <p:ph type="body" sz="quarter" idx="14"/>
          </p:nvPr>
        </p:nvSpPr>
        <p:spPr>
          <a:xfrm>
            <a:off x="576942" y="1524000"/>
            <a:ext cx="11038115" cy="3200400"/>
          </a:xfrm>
        </p:spPr>
        <p:txBody>
          <a:bodyPr/>
          <a:lstStyle/>
          <a:p>
            <a:pPr>
              <a:spcAft>
                <a:spcPts val="600"/>
              </a:spcAft>
            </a:pPr>
            <a:r>
              <a:rPr lang="en-US" sz="2400" dirty="0"/>
              <a:t>Vocabulary: U, R, P, S (users, roles, permissions, and sessions)</a:t>
            </a:r>
          </a:p>
          <a:p>
            <a:pPr>
              <a:spcAft>
                <a:spcPts val="600"/>
              </a:spcAft>
            </a:pPr>
            <a:r>
              <a:rPr lang="en-US" sz="2400" dirty="0"/>
              <a:t>Static relations:</a:t>
            </a:r>
          </a:p>
          <a:p>
            <a:pPr lvl="1">
              <a:spcBef>
                <a:spcPts val="0"/>
              </a:spcBef>
              <a:spcAft>
                <a:spcPts val="600"/>
              </a:spcAft>
            </a:pPr>
            <a:r>
              <a:rPr lang="en-US" sz="1800" dirty="0"/>
              <a:t>PA </a:t>
            </a:r>
            <a:r>
              <a:rPr lang="en-US" sz="1800" dirty="0" smtClean="0">
                <a:sym typeface="Symbol" panose="05050102010706020507" pitchFamily="18" charset="2"/>
              </a:rPr>
              <a:t></a:t>
            </a:r>
            <a:r>
              <a:rPr lang="en-US" sz="1800" dirty="0" smtClean="0"/>
              <a:t> </a:t>
            </a:r>
            <a:r>
              <a:rPr lang="en-US" sz="1800" dirty="0"/>
              <a:t>P × R (permission assignment)</a:t>
            </a:r>
          </a:p>
          <a:p>
            <a:pPr lvl="1">
              <a:spcBef>
                <a:spcPts val="0"/>
              </a:spcBef>
              <a:spcAft>
                <a:spcPts val="600"/>
              </a:spcAft>
            </a:pPr>
            <a:r>
              <a:rPr lang="en-US" sz="1800" dirty="0"/>
              <a:t>UA </a:t>
            </a:r>
            <a:r>
              <a:rPr lang="en-US" sz="1800" dirty="0">
                <a:sym typeface="Symbol" panose="05050102010706020507" pitchFamily="18" charset="2"/>
              </a:rPr>
              <a:t></a:t>
            </a:r>
            <a:r>
              <a:rPr lang="en-US" sz="1800" dirty="0" smtClean="0"/>
              <a:t> </a:t>
            </a:r>
            <a:r>
              <a:rPr lang="en-US" sz="1800" dirty="0"/>
              <a:t>U × R (user assignment)</a:t>
            </a:r>
          </a:p>
          <a:p>
            <a:pPr>
              <a:spcAft>
                <a:spcPts val="600"/>
              </a:spcAft>
            </a:pPr>
            <a:r>
              <a:rPr lang="en-US" sz="2400" dirty="0"/>
              <a:t>Dynamic relations:</a:t>
            </a:r>
          </a:p>
          <a:p>
            <a:pPr>
              <a:spcAft>
                <a:spcPts val="600"/>
              </a:spcAft>
            </a:pPr>
            <a:r>
              <a:rPr lang="en-US" sz="2400" dirty="0"/>
              <a:t>user: </a:t>
            </a:r>
            <a:r>
              <a:rPr lang="en-US" sz="2400" dirty="0">
                <a:sym typeface="Symbol" pitchFamily="18" charset="2"/>
              </a:rPr>
              <a:t>S  U </a:t>
            </a:r>
            <a:r>
              <a:rPr lang="en-US" sz="2400" dirty="0"/>
              <a:t>		each session has one user</a:t>
            </a:r>
          </a:p>
          <a:p>
            <a:pPr>
              <a:spcAft>
                <a:spcPts val="600"/>
              </a:spcAft>
            </a:pPr>
            <a:r>
              <a:rPr lang="en-US" sz="2400" dirty="0"/>
              <a:t>roles: </a:t>
            </a:r>
            <a:r>
              <a:rPr lang="en-US" sz="2400" dirty="0">
                <a:sym typeface="Symbol" pitchFamily="18" charset="2"/>
              </a:rPr>
              <a:t>S  2</a:t>
            </a:r>
            <a:r>
              <a:rPr lang="en-US" sz="2400" baseline="30000" dirty="0">
                <a:sym typeface="Symbol" pitchFamily="18" charset="2"/>
              </a:rPr>
              <a:t>R </a:t>
            </a:r>
            <a:r>
              <a:rPr lang="en-US" sz="2400" dirty="0"/>
              <a:t>		 and some activated roles</a:t>
            </a:r>
          </a:p>
          <a:p>
            <a:pPr lvl="1">
              <a:spcBef>
                <a:spcPts val="0"/>
              </a:spcBef>
              <a:spcAft>
                <a:spcPts val="600"/>
              </a:spcAft>
            </a:pPr>
            <a:r>
              <a:rPr lang="en-US" sz="1800" dirty="0"/>
              <a:t>requires roles(s) </a:t>
            </a:r>
            <a:r>
              <a:rPr lang="en-US" sz="1800" dirty="0">
                <a:sym typeface="Symbol" pitchFamily="18" charset="2"/>
              </a:rPr>
              <a:t> { r | (user(s), r)  UA }</a:t>
            </a:r>
            <a:endParaRPr lang="en-US" sz="1800" dirty="0"/>
          </a:p>
        </p:txBody>
      </p:sp>
      <p:sp>
        <p:nvSpPr>
          <p:cNvPr id="34818" name="Rectangle 2"/>
          <p:cNvSpPr>
            <a:spLocks noGrp="1" noChangeArrowheads="1"/>
          </p:cNvSpPr>
          <p:nvPr>
            <p:ph type="ctrTitle"/>
          </p:nvPr>
        </p:nvSpPr>
        <p:spPr/>
        <p:txBody>
          <a:bodyPr/>
          <a:lstStyle/>
          <a:p>
            <a:r>
              <a:rPr lang="en-US" altLang="en-US"/>
              <a:t>RBAC0: Formal Model</a:t>
            </a:r>
          </a:p>
        </p:txBody>
      </p:sp>
    </p:spTree>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 name="Group 26" descr="diagram of ROLE HIERARCHIES">
            <a:extLst>
              <a:ext uri="{FF2B5EF4-FFF2-40B4-BE49-F238E27FC236}">
                <a16:creationId xmlns:a16="http://schemas.microsoft.com/office/drawing/2014/main" id="{84651D3F-BA10-46FD-B7EC-D8836AB2F9E3}"/>
              </a:ext>
            </a:extLst>
          </p:cNvPr>
          <p:cNvGrpSpPr/>
          <p:nvPr/>
        </p:nvGrpSpPr>
        <p:grpSpPr>
          <a:xfrm>
            <a:off x="1606550" y="1447800"/>
            <a:ext cx="8978900" cy="4932362"/>
            <a:chOff x="82550" y="1608138"/>
            <a:chExt cx="8978900" cy="4932362"/>
          </a:xfrm>
        </p:grpSpPr>
        <p:sp>
          <p:nvSpPr>
            <p:cNvPr id="28" name="Oval 3">
              <a:extLst>
                <a:ext uri="{FF2B5EF4-FFF2-40B4-BE49-F238E27FC236}">
                  <a16:creationId xmlns:a16="http://schemas.microsoft.com/office/drawing/2014/main" id="{62688BF9-42B8-417D-A19F-98F1600811EA}"/>
                </a:ext>
              </a:extLst>
            </p:cNvPr>
            <p:cNvSpPr>
              <a:spLocks noChangeArrowheads="1"/>
            </p:cNvSpPr>
            <p:nvPr/>
          </p:nvSpPr>
          <p:spPr bwMode="auto">
            <a:xfrm>
              <a:off x="3543300" y="3230563"/>
              <a:ext cx="1755775" cy="1144587"/>
            </a:xfrm>
            <a:prstGeom prst="ellipse">
              <a:avLst/>
            </a:prstGeom>
            <a:noFill/>
            <a:ln w="508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defTabSz="895350"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defTabSz="895350" eaLnBrk="0" hangingPunct="0">
                <a:spcBef>
                  <a:spcPct val="20000"/>
                </a:spcBef>
                <a:buChar char="–"/>
                <a:defRPr sz="2400">
                  <a:solidFill>
                    <a:schemeClr val="tx1"/>
                  </a:solidFill>
                  <a:latin typeface="Arial" panose="020B0604020202020204" pitchFamily="34" charset="0"/>
                </a:defRPr>
              </a:lvl2pPr>
              <a:lvl3pPr marL="1143000" indent="-228600" defTabSz="895350" eaLnBrk="0" hangingPunct="0">
                <a:spcBef>
                  <a:spcPct val="20000"/>
                </a:spcBef>
                <a:buChar char="•"/>
                <a:defRPr sz="2200">
                  <a:solidFill>
                    <a:schemeClr val="tx1"/>
                  </a:solidFill>
                  <a:latin typeface="Arial" panose="020B0604020202020204" pitchFamily="34" charset="0"/>
                </a:defRPr>
              </a:lvl3pPr>
              <a:lvl4pPr marL="1600200" indent="-228600" defTabSz="895350" eaLnBrk="0" hangingPunct="0">
                <a:spcBef>
                  <a:spcPct val="20000"/>
                </a:spcBef>
                <a:buChar char="–"/>
                <a:defRPr sz="2000">
                  <a:solidFill>
                    <a:schemeClr val="tx1"/>
                  </a:solidFill>
                  <a:latin typeface="Arial" panose="020B0604020202020204" pitchFamily="34" charset="0"/>
                </a:defRPr>
              </a:lvl4pPr>
              <a:lvl5pPr marL="2057400" indent="-228600" defTabSz="895350" eaLnBrk="0" hangingPunct="0">
                <a:spcBef>
                  <a:spcPct val="20000"/>
                </a:spcBef>
                <a:buChar char="»"/>
                <a:defRPr sz="2000">
                  <a:solidFill>
                    <a:schemeClr val="tx1"/>
                  </a:solidFill>
                  <a:latin typeface="Arial" panose="020B0604020202020204" pitchFamily="34" charset="0"/>
                </a:defRPr>
              </a:lvl5pPr>
              <a:lvl6pPr marL="25146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lnSpc>
                  <a:spcPct val="90000"/>
                </a:lnSpc>
                <a:spcBef>
                  <a:spcPct val="0"/>
                </a:spcBef>
                <a:buClrTx/>
                <a:buSzTx/>
                <a:buFont typeface="Times" panose="02020603050405020304" pitchFamily="18" charset="0"/>
                <a:buNone/>
              </a:pPr>
              <a:r>
                <a:rPr lang="en-US" altLang="en-US" sz="2400" b="1">
                  <a:latin typeface="Times New Roman" panose="02020603050405020304" pitchFamily="18" charset="0"/>
                </a:rPr>
                <a:t>ROLES</a:t>
              </a:r>
            </a:p>
          </p:txBody>
        </p:sp>
        <p:sp>
          <p:nvSpPr>
            <p:cNvPr id="29" name="Line 4">
              <a:extLst>
                <a:ext uri="{FF2B5EF4-FFF2-40B4-BE49-F238E27FC236}">
                  <a16:creationId xmlns:a16="http://schemas.microsoft.com/office/drawing/2014/main" id="{828ED2EA-9D4B-423A-A551-C4EA2DA26D8E}"/>
                </a:ext>
              </a:extLst>
            </p:cNvPr>
            <p:cNvSpPr>
              <a:spLocks noChangeShapeType="1"/>
            </p:cNvSpPr>
            <p:nvPr/>
          </p:nvSpPr>
          <p:spPr bwMode="auto">
            <a:xfrm>
              <a:off x="1887538" y="3802063"/>
              <a:ext cx="1604962" cy="0"/>
            </a:xfrm>
            <a:prstGeom prst="line">
              <a:avLst/>
            </a:prstGeom>
            <a:noFill/>
            <a:ln w="50800">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0" name="Line 5">
              <a:extLst>
                <a:ext uri="{FF2B5EF4-FFF2-40B4-BE49-F238E27FC236}">
                  <a16:creationId xmlns:a16="http://schemas.microsoft.com/office/drawing/2014/main" id="{8E048A48-912C-4E93-8989-5408AEF576B5}"/>
                </a:ext>
              </a:extLst>
            </p:cNvPr>
            <p:cNvSpPr>
              <a:spLocks noChangeShapeType="1"/>
            </p:cNvSpPr>
            <p:nvPr/>
          </p:nvSpPr>
          <p:spPr bwMode="auto">
            <a:xfrm flipH="1">
              <a:off x="5299075" y="3802063"/>
              <a:ext cx="1481138" cy="0"/>
            </a:xfrm>
            <a:prstGeom prst="line">
              <a:avLst/>
            </a:prstGeom>
            <a:noFill/>
            <a:ln w="50800">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1" name="Rectangle 6">
              <a:extLst>
                <a:ext uri="{FF2B5EF4-FFF2-40B4-BE49-F238E27FC236}">
                  <a16:creationId xmlns:a16="http://schemas.microsoft.com/office/drawing/2014/main" id="{2821D752-0CE3-4E05-8676-1B083EB395CD}"/>
                </a:ext>
              </a:extLst>
            </p:cNvPr>
            <p:cNvSpPr>
              <a:spLocks noChangeArrowheads="1"/>
            </p:cNvSpPr>
            <p:nvPr/>
          </p:nvSpPr>
          <p:spPr bwMode="auto">
            <a:xfrm>
              <a:off x="1371600" y="2354263"/>
              <a:ext cx="2235200" cy="82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a14:hiddenLine>
              </a:ext>
            </a:extLst>
          </p:spPr>
          <p:txBody>
            <a:bodyPr wrap="none" lIns="90488" tIns="44450" rIns="90488" bIns="44450">
              <a:spAutoFit/>
            </a:bodyPr>
            <a:lstStyle>
              <a:lvl1pPr defTabSz="895350"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defTabSz="895350" eaLnBrk="0" hangingPunct="0">
                <a:spcBef>
                  <a:spcPct val="20000"/>
                </a:spcBef>
                <a:buChar char="–"/>
                <a:defRPr sz="2400">
                  <a:solidFill>
                    <a:schemeClr val="tx1"/>
                  </a:solidFill>
                  <a:latin typeface="Arial" panose="020B0604020202020204" pitchFamily="34" charset="0"/>
                </a:defRPr>
              </a:lvl2pPr>
              <a:lvl3pPr marL="1143000" indent="-228600" defTabSz="895350" eaLnBrk="0" hangingPunct="0">
                <a:spcBef>
                  <a:spcPct val="20000"/>
                </a:spcBef>
                <a:buChar char="•"/>
                <a:defRPr sz="2200">
                  <a:solidFill>
                    <a:schemeClr val="tx1"/>
                  </a:solidFill>
                  <a:latin typeface="Arial" panose="020B0604020202020204" pitchFamily="34" charset="0"/>
                </a:defRPr>
              </a:lvl3pPr>
              <a:lvl4pPr marL="1600200" indent="-228600" defTabSz="895350" eaLnBrk="0" hangingPunct="0">
                <a:spcBef>
                  <a:spcPct val="20000"/>
                </a:spcBef>
                <a:buChar char="–"/>
                <a:defRPr sz="2000">
                  <a:solidFill>
                    <a:schemeClr val="tx1"/>
                  </a:solidFill>
                  <a:latin typeface="Arial" panose="020B0604020202020204" pitchFamily="34" charset="0"/>
                </a:defRPr>
              </a:lvl4pPr>
              <a:lvl5pPr marL="2057400" indent="-228600" defTabSz="895350" eaLnBrk="0" hangingPunct="0">
                <a:spcBef>
                  <a:spcPct val="20000"/>
                </a:spcBef>
                <a:buChar char="»"/>
                <a:defRPr sz="2000">
                  <a:solidFill>
                    <a:schemeClr val="tx1"/>
                  </a:solidFill>
                  <a:latin typeface="Arial" panose="020B0604020202020204" pitchFamily="34" charset="0"/>
                </a:defRPr>
              </a:lvl5pPr>
              <a:lvl6pPr marL="25146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lnSpc>
                  <a:spcPct val="90000"/>
                </a:lnSpc>
                <a:spcBef>
                  <a:spcPct val="0"/>
                </a:spcBef>
                <a:buClrTx/>
                <a:buSzTx/>
                <a:buFont typeface="Times" panose="02020603050405020304" pitchFamily="18" charset="0"/>
                <a:buNone/>
              </a:pPr>
              <a:r>
                <a:rPr lang="en-US" altLang="en-US" sz="2400" b="1">
                  <a:latin typeface="Times New Roman" panose="02020603050405020304" pitchFamily="18" charset="0"/>
                </a:rPr>
                <a:t>USER-ROLE</a:t>
              </a:r>
            </a:p>
            <a:p>
              <a:pPr algn="ctr">
                <a:lnSpc>
                  <a:spcPct val="90000"/>
                </a:lnSpc>
                <a:spcBef>
                  <a:spcPct val="0"/>
                </a:spcBef>
                <a:buClrTx/>
                <a:buSzTx/>
                <a:buFont typeface="Times" panose="02020603050405020304" pitchFamily="18" charset="0"/>
                <a:buNone/>
              </a:pPr>
              <a:r>
                <a:rPr lang="en-US" altLang="en-US" sz="2400" b="1">
                  <a:latin typeface="Times New Roman" panose="02020603050405020304" pitchFamily="18" charset="0"/>
                </a:rPr>
                <a:t>ASSIGNMENT</a:t>
              </a:r>
            </a:p>
          </p:txBody>
        </p:sp>
        <p:sp>
          <p:nvSpPr>
            <p:cNvPr id="32" name="Rectangle 7">
              <a:extLst>
                <a:ext uri="{FF2B5EF4-FFF2-40B4-BE49-F238E27FC236}">
                  <a16:creationId xmlns:a16="http://schemas.microsoft.com/office/drawing/2014/main" id="{857B3417-ABDA-497C-9DEF-04361CAF1528}"/>
                </a:ext>
              </a:extLst>
            </p:cNvPr>
            <p:cNvSpPr>
              <a:spLocks noChangeArrowheads="1"/>
            </p:cNvSpPr>
            <p:nvPr/>
          </p:nvSpPr>
          <p:spPr bwMode="auto">
            <a:xfrm>
              <a:off x="5245100" y="2354263"/>
              <a:ext cx="3070225" cy="82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a14:hiddenLine>
              </a:ext>
            </a:extLst>
          </p:spPr>
          <p:txBody>
            <a:bodyPr wrap="none" lIns="90488" tIns="44450" rIns="90488" bIns="44450">
              <a:spAutoFit/>
            </a:bodyPr>
            <a:lstStyle>
              <a:lvl1pPr defTabSz="895350"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defTabSz="895350" eaLnBrk="0" hangingPunct="0">
                <a:spcBef>
                  <a:spcPct val="20000"/>
                </a:spcBef>
                <a:buChar char="–"/>
                <a:defRPr sz="2400">
                  <a:solidFill>
                    <a:schemeClr val="tx1"/>
                  </a:solidFill>
                  <a:latin typeface="Arial" panose="020B0604020202020204" pitchFamily="34" charset="0"/>
                </a:defRPr>
              </a:lvl2pPr>
              <a:lvl3pPr marL="1143000" indent="-228600" defTabSz="895350" eaLnBrk="0" hangingPunct="0">
                <a:spcBef>
                  <a:spcPct val="20000"/>
                </a:spcBef>
                <a:buChar char="•"/>
                <a:defRPr sz="2200">
                  <a:solidFill>
                    <a:schemeClr val="tx1"/>
                  </a:solidFill>
                  <a:latin typeface="Arial" panose="020B0604020202020204" pitchFamily="34" charset="0"/>
                </a:defRPr>
              </a:lvl3pPr>
              <a:lvl4pPr marL="1600200" indent="-228600" defTabSz="895350" eaLnBrk="0" hangingPunct="0">
                <a:spcBef>
                  <a:spcPct val="20000"/>
                </a:spcBef>
                <a:buChar char="–"/>
                <a:defRPr sz="2000">
                  <a:solidFill>
                    <a:schemeClr val="tx1"/>
                  </a:solidFill>
                  <a:latin typeface="Arial" panose="020B0604020202020204" pitchFamily="34" charset="0"/>
                </a:defRPr>
              </a:lvl4pPr>
              <a:lvl5pPr marL="2057400" indent="-228600" defTabSz="895350" eaLnBrk="0" hangingPunct="0">
                <a:spcBef>
                  <a:spcPct val="20000"/>
                </a:spcBef>
                <a:buChar char="»"/>
                <a:defRPr sz="2000">
                  <a:solidFill>
                    <a:schemeClr val="tx1"/>
                  </a:solidFill>
                  <a:latin typeface="Arial" panose="020B0604020202020204" pitchFamily="34" charset="0"/>
                </a:defRPr>
              </a:lvl5pPr>
              <a:lvl6pPr marL="25146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lnSpc>
                  <a:spcPct val="90000"/>
                </a:lnSpc>
                <a:spcBef>
                  <a:spcPct val="0"/>
                </a:spcBef>
                <a:buClrTx/>
                <a:buSzTx/>
                <a:buFont typeface="Times" panose="02020603050405020304" pitchFamily="18" charset="0"/>
                <a:buNone/>
              </a:pPr>
              <a:r>
                <a:rPr lang="en-US" altLang="en-US" sz="2400" b="1" dirty="0">
                  <a:latin typeface="Times New Roman" panose="02020603050405020304" pitchFamily="18" charset="0"/>
                </a:rPr>
                <a:t>PERMISSION-ROLE</a:t>
              </a:r>
            </a:p>
            <a:p>
              <a:pPr algn="ctr">
                <a:lnSpc>
                  <a:spcPct val="90000"/>
                </a:lnSpc>
                <a:spcBef>
                  <a:spcPct val="0"/>
                </a:spcBef>
                <a:buClrTx/>
                <a:buSzTx/>
                <a:buFont typeface="Times" panose="02020603050405020304" pitchFamily="18" charset="0"/>
                <a:buNone/>
              </a:pPr>
              <a:r>
                <a:rPr lang="en-US" altLang="en-US" sz="2400" b="1" dirty="0">
                  <a:latin typeface="Times New Roman" panose="02020603050405020304" pitchFamily="18" charset="0"/>
                </a:rPr>
                <a:t>ASSIGNMENT</a:t>
              </a:r>
            </a:p>
          </p:txBody>
        </p:sp>
        <p:sp>
          <p:nvSpPr>
            <p:cNvPr id="33" name="Oval 8">
              <a:extLst>
                <a:ext uri="{FF2B5EF4-FFF2-40B4-BE49-F238E27FC236}">
                  <a16:creationId xmlns:a16="http://schemas.microsoft.com/office/drawing/2014/main" id="{2EBC0C4F-0D3B-43A2-AFF9-A66BB8A7C8E6}"/>
                </a:ext>
              </a:extLst>
            </p:cNvPr>
            <p:cNvSpPr>
              <a:spLocks noChangeArrowheads="1"/>
            </p:cNvSpPr>
            <p:nvPr/>
          </p:nvSpPr>
          <p:spPr bwMode="auto">
            <a:xfrm>
              <a:off x="82550" y="3230563"/>
              <a:ext cx="1754188" cy="1144587"/>
            </a:xfrm>
            <a:prstGeom prst="ellipse">
              <a:avLst/>
            </a:prstGeom>
            <a:noFill/>
            <a:ln w="508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defTabSz="895350"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defTabSz="895350" eaLnBrk="0" hangingPunct="0">
                <a:spcBef>
                  <a:spcPct val="20000"/>
                </a:spcBef>
                <a:buChar char="–"/>
                <a:defRPr sz="2400">
                  <a:solidFill>
                    <a:schemeClr val="tx1"/>
                  </a:solidFill>
                  <a:latin typeface="Arial" panose="020B0604020202020204" pitchFamily="34" charset="0"/>
                </a:defRPr>
              </a:lvl2pPr>
              <a:lvl3pPr marL="1143000" indent="-228600" defTabSz="895350" eaLnBrk="0" hangingPunct="0">
                <a:spcBef>
                  <a:spcPct val="20000"/>
                </a:spcBef>
                <a:buChar char="•"/>
                <a:defRPr sz="2200">
                  <a:solidFill>
                    <a:schemeClr val="tx1"/>
                  </a:solidFill>
                  <a:latin typeface="Arial" panose="020B0604020202020204" pitchFamily="34" charset="0"/>
                </a:defRPr>
              </a:lvl3pPr>
              <a:lvl4pPr marL="1600200" indent="-228600" defTabSz="895350" eaLnBrk="0" hangingPunct="0">
                <a:spcBef>
                  <a:spcPct val="20000"/>
                </a:spcBef>
                <a:buChar char="–"/>
                <a:defRPr sz="2000">
                  <a:solidFill>
                    <a:schemeClr val="tx1"/>
                  </a:solidFill>
                  <a:latin typeface="Arial" panose="020B0604020202020204" pitchFamily="34" charset="0"/>
                </a:defRPr>
              </a:lvl4pPr>
              <a:lvl5pPr marL="2057400" indent="-228600" defTabSz="895350" eaLnBrk="0" hangingPunct="0">
                <a:spcBef>
                  <a:spcPct val="20000"/>
                </a:spcBef>
                <a:buChar char="»"/>
                <a:defRPr sz="2000">
                  <a:solidFill>
                    <a:schemeClr val="tx1"/>
                  </a:solidFill>
                  <a:latin typeface="Arial" panose="020B0604020202020204" pitchFamily="34" charset="0"/>
                </a:defRPr>
              </a:lvl5pPr>
              <a:lvl6pPr marL="25146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lnSpc>
                  <a:spcPct val="90000"/>
                </a:lnSpc>
                <a:spcBef>
                  <a:spcPct val="0"/>
                </a:spcBef>
                <a:buClrTx/>
                <a:buSzTx/>
                <a:buFont typeface="Times" panose="02020603050405020304" pitchFamily="18" charset="0"/>
                <a:buNone/>
              </a:pPr>
              <a:r>
                <a:rPr lang="en-US" altLang="en-US" sz="2400" b="1">
                  <a:latin typeface="Times New Roman" panose="02020603050405020304" pitchFamily="18" charset="0"/>
                </a:rPr>
                <a:t>USERS</a:t>
              </a:r>
            </a:p>
          </p:txBody>
        </p:sp>
        <p:sp>
          <p:nvSpPr>
            <p:cNvPr id="34" name="Oval 9">
              <a:extLst>
                <a:ext uri="{FF2B5EF4-FFF2-40B4-BE49-F238E27FC236}">
                  <a16:creationId xmlns:a16="http://schemas.microsoft.com/office/drawing/2014/main" id="{7BC5D96D-ACAC-471E-ACA9-0A5DFAD79348}"/>
                </a:ext>
              </a:extLst>
            </p:cNvPr>
            <p:cNvSpPr>
              <a:spLocks noChangeArrowheads="1"/>
            </p:cNvSpPr>
            <p:nvPr/>
          </p:nvSpPr>
          <p:spPr bwMode="auto">
            <a:xfrm>
              <a:off x="6854825" y="3230563"/>
              <a:ext cx="2206625" cy="1144587"/>
            </a:xfrm>
            <a:prstGeom prst="ellipse">
              <a:avLst/>
            </a:prstGeom>
            <a:noFill/>
            <a:ln w="508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defTabSz="895350"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defTabSz="895350" eaLnBrk="0" hangingPunct="0">
                <a:spcBef>
                  <a:spcPct val="20000"/>
                </a:spcBef>
                <a:buChar char="–"/>
                <a:defRPr sz="2400">
                  <a:solidFill>
                    <a:schemeClr val="tx1"/>
                  </a:solidFill>
                  <a:latin typeface="Arial" panose="020B0604020202020204" pitchFamily="34" charset="0"/>
                </a:defRPr>
              </a:lvl2pPr>
              <a:lvl3pPr marL="1143000" indent="-228600" defTabSz="895350" eaLnBrk="0" hangingPunct="0">
                <a:spcBef>
                  <a:spcPct val="20000"/>
                </a:spcBef>
                <a:buChar char="•"/>
                <a:defRPr sz="2200">
                  <a:solidFill>
                    <a:schemeClr val="tx1"/>
                  </a:solidFill>
                  <a:latin typeface="Arial" panose="020B0604020202020204" pitchFamily="34" charset="0"/>
                </a:defRPr>
              </a:lvl3pPr>
              <a:lvl4pPr marL="1600200" indent="-228600" defTabSz="895350" eaLnBrk="0" hangingPunct="0">
                <a:spcBef>
                  <a:spcPct val="20000"/>
                </a:spcBef>
                <a:buChar char="–"/>
                <a:defRPr sz="2000">
                  <a:solidFill>
                    <a:schemeClr val="tx1"/>
                  </a:solidFill>
                  <a:latin typeface="Arial" panose="020B0604020202020204" pitchFamily="34" charset="0"/>
                </a:defRPr>
              </a:lvl4pPr>
              <a:lvl5pPr marL="2057400" indent="-228600" defTabSz="895350" eaLnBrk="0" hangingPunct="0">
                <a:spcBef>
                  <a:spcPct val="20000"/>
                </a:spcBef>
                <a:buChar char="»"/>
                <a:defRPr sz="2000">
                  <a:solidFill>
                    <a:schemeClr val="tx1"/>
                  </a:solidFill>
                  <a:latin typeface="Arial" panose="020B0604020202020204" pitchFamily="34" charset="0"/>
                </a:defRPr>
              </a:lvl5pPr>
              <a:lvl6pPr marL="25146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lnSpc>
                  <a:spcPct val="90000"/>
                </a:lnSpc>
                <a:spcBef>
                  <a:spcPct val="0"/>
                </a:spcBef>
                <a:buClrTx/>
                <a:buSzTx/>
                <a:buFont typeface="Times" panose="02020603050405020304" pitchFamily="18" charset="0"/>
                <a:buNone/>
              </a:pPr>
              <a:r>
                <a:rPr lang="en-US" altLang="en-US" sz="2400" b="1">
                  <a:latin typeface="Times New Roman" panose="02020603050405020304" pitchFamily="18" charset="0"/>
                </a:rPr>
                <a:t>PERMISSIONS</a:t>
              </a:r>
            </a:p>
          </p:txBody>
        </p:sp>
        <p:sp>
          <p:nvSpPr>
            <p:cNvPr id="35" name="Line 10">
              <a:extLst>
                <a:ext uri="{FF2B5EF4-FFF2-40B4-BE49-F238E27FC236}">
                  <a16:creationId xmlns:a16="http://schemas.microsoft.com/office/drawing/2014/main" id="{D7EC84CD-91DB-4315-BE19-25731A0DF11E}"/>
                </a:ext>
              </a:extLst>
            </p:cNvPr>
            <p:cNvSpPr>
              <a:spLocks noChangeShapeType="1"/>
            </p:cNvSpPr>
            <p:nvPr/>
          </p:nvSpPr>
          <p:spPr bwMode="auto">
            <a:xfrm flipH="1">
              <a:off x="5600700" y="3802063"/>
              <a:ext cx="877888" cy="0"/>
            </a:xfrm>
            <a:prstGeom prst="line">
              <a:avLst/>
            </a:prstGeom>
            <a:noFill/>
            <a:ln w="50800">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6" name="Line 11">
              <a:extLst>
                <a:ext uri="{FF2B5EF4-FFF2-40B4-BE49-F238E27FC236}">
                  <a16:creationId xmlns:a16="http://schemas.microsoft.com/office/drawing/2014/main" id="{77540C3E-686C-4B3C-BC76-4B87D0DBE5A4}"/>
                </a:ext>
              </a:extLst>
            </p:cNvPr>
            <p:cNvSpPr>
              <a:spLocks noChangeShapeType="1"/>
            </p:cNvSpPr>
            <p:nvPr/>
          </p:nvSpPr>
          <p:spPr bwMode="auto">
            <a:xfrm>
              <a:off x="2263775" y="3802063"/>
              <a:ext cx="928688" cy="0"/>
            </a:xfrm>
            <a:prstGeom prst="line">
              <a:avLst/>
            </a:prstGeom>
            <a:noFill/>
            <a:ln w="50800">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7" name="Oval 12">
              <a:extLst>
                <a:ext uri="{FF2B5EF4-FFF2-40B4-BE49-F238E27FC236}">
                  <a16:creationId xmlns:a16="http://schemas.microsoft.com/office/drawing/2014/main" id="{9E8C9426-892A-4392-908F-AB6F68DFF418}"/>
                </a:ext>
              </a:extLst>
            </p:cNvPr>
            <p:cNvSpPr>
              <a:spLocks noChangeArrowheads="1"/>
            </p:cNvSpPr>
            <p:nvPr/>
          </p:nvSpPr>
          <p:spPr bwMode="auto">
            <a:xfrm>
              <a:off x="2455863" y="4799013"/>
              <a:ext cx="550862" cy="1741487"/>
            </a:xfrm>
            <a:prstGeom prst="ellipse">
              <a:avLst/>
            </a:prstGeom>
            <a:noFill/>
            <a:ln w="508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2400">
                <a:latin typeface="Times New Roman" panose="02020603050405020304" pitchFamily="18" charset="0"/>
              </a:endParaRPr>
            </a:p>
          </p:txBody>
        </p:sp>
        <p:grpSp>
          <p:nvGrpSpPr>
            <p:cNvPr id="38" name="Group 13">
              <a:extLst>
                <a:ext uri="{FF2B5EF4-FFF2-40B4-BE49-F238E27FC236}">
                  <a16:creationId xmlns:a16="http://schemas.microsoft.com/office/drawing/2014/main" id="{6B990735-42EA-426C-A216-82984807C94D}"/>
                </a:ext>
              </a:extLst>
            </p:cNvPr>
            <p:cNvGrpSpPr>
              <a:grpSpLocks/>
            </p:cNvGrpSpPr>
            <p:nvPr/>
          </p:nvGrpSpPr>
          <p:grpSpPr bwMode="auto">
            <a:xfrm>
              <a:off x="2411413" y="5022850"/>
              <a:ext cx="644525" cy="1293813"/>
              <a:chOff x="1519" y="3164"/>
              <a:chExt cx="406" cy="815"/>
            </a:xfrm>
          </p:grpSpPr>
          <p:sp>
            <p:nvSpPr>
              <p:cNvPr id="49" name="Oval 14">
                <a:extLst>
                  <a:ext uri="{FF2B5EF4-FFF2-40B4-BE49-F238E27FC236}">
                    <a16:creationId xmlns:a16="http://schemas.microsoft.com/office/drawing/2014/main" id="{8F3AFE58-2D32-4F1B-BBE6-DEE2E7EFBCE6}"/>
                  </a:ext>
                </a:extLst>
              </p:cNvPr>
              <p:cNvSpPr>
                <a:spLocks noChangeArrowheads="1"/>
              </p:cNvSpPr>
              <p:nvPr/>
            </p:nvSpPr>
            <p:spPr bwMode="auto">
              <a:xfrm>
                <a:off x="1665" y="3164"/>
                <a:ext cx="111" cy="109"/>
              </a:xfrm>
              <a:prstGeom prst="ellipse">
                <a:avLst/>
              </a:prstGeom>
              <a:solidFill>
                <a:schemeClr val="accent1"/>
              </a:solidFill>
              <a:ln w="50800">
                <a:solidFill>
                  <a:schemeClr val="tx1"/>
                </a:solidFill>
                <a:round/>
                <a:headEnd/>
                <a:tailEnd/>
              </a:ln>
            </p:spPr>
            <p:txBody>
              <a:bodyPr wrap="none" anchor="ctr"/>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2400">
                  <a:latin typeface="Times New Roman" panose="02020603050405020304" pitchFamily="18" charset="0"/>
                </a:endParaRPr>
              </a:p>
            </p:txBody>
          </p:sp>
          <p:sp>
            <p:nvSpPr>
              <p:cNvPr id="50" name="Oval 15">
                <a:extLst>
                  <a:ext uri="{FF2B5EF4-FFF2-40B4-BE49-F238E27FC236}">
                    <a16:creationId xmlns:a16="http://schemas.microsoft.com/office/drawing/2014/main" id="{9F7EAE46-8683-4B1B-B357-50272170E739}"/>
                  </a:ext>
                </a:extLst>
              </p:cNvPr>
              <p:cNvSpPr>
                <a:spLocks noChangeArrowheads="1"/>
              </p:cNvSpPr>
              <p:nvPr/>
            </p:nvSpPr>
            <p:spPr bwMode="auto">
              <a:xfrm>
                <a:off x="1665" y="3399"/>
                <a:ext cx="111" cy="109"/>
              </a:xfrm>
              <a:prstGeom prst="ellipse">
                <a:avLst/>
              </a:prstGeom>
              <a:solidFill>
                <a:schemeClr val="accent1"/>
              </a:solidFill>
              <a:ln w="50800">
                <a:solidFill>
                  <a:schemeClr val="tx1"/>
                </a:solidFill>
                <a:round/>
                <a:headEnd/>
                <a:tailEnd/>
              </a:ln>
            </p:spPr>
            <p:txBody>
              <a:bodyPr wrap="none" anchor="ctr"/>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2400">
                  <a:latin typeface="Times New Roman" panose="02020603050405020304" pitchFamily="18" charset="0"/>
                </a:endParaRPr>
              </a:p>
            </p:txBody>
          </p:sp>
          <p:sp>
            <p:nvSpPr>
              <p:cNvPr id="51" name="Oval 16">
                <a:extLst>
                  <a:ext uri="{FF2B5EF4-FFF2-40B4-BE49-F238E27FC236}">
                    <a16:creationId xmlns:a16="http://schemas.microsoft.com/office/drawing/2014/main" id="{52A8D953-9FEA-415B-9D50-660DD2D9DF68}"/>
                  </a:ext>
                </a:extLst>
              </p:cNvPr>
              <p:cNvSpPr>
                <a:spLocks noChangeArrowheads="1"/>
              </p:cNvSpPr>
              <p:nvPr/>
            </p:nvSpPr>
            <p:spPr bwMode="auto">
              <a:xfrm>
                <a:off x="1665" y="3870"/>
                <a:ext cx="111" cy="109"/>
              </a:xfrm>
              <a:prstGeom prst="ellipse">
                <a:avLst/>
              </a:prstGeom>
              <a:solidFill>
                <a:schemeClr val="accent1"/>
              </a:solidFill>
              <a:ln w="50800">
                <a:solidFill>
                  <a:schemeClr val="tx1"/>
                </a:solidFill>
                <a:round/>
                <a:headEnd/>
                <a:tailEnd/>
              </a:ln>
            </p:spPr>
            <p:txBody>
              <a:bodyPr wrap="none" anchor="ctr"/>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2400">
                  <a:latin typeface="Times New Roman" panose="02020603050405020304" pitchFamily="18" charset="0"/>
                </a:endParaRPr>
              </a:p>
            </p:txBody>
          </p:sp>
          <p:sp>
            <p:nvSpPr>
              <p:cNvPr id="52" name="Rectangle 17">
                <a:extLst>
                  <a:ext uri="{FF2B5EF4-FFF2-40B4-BE49-F238E27FC236}">
                    <a16:creationId xmlns:a16="http://schemas.microsoft.com/office/drawing/2014/main" id="{DA6E73F1-0124-4F91-82E4-C7F43D4F35BF}"/>
                  </a:ext>
                </a:extLst>
              </p:cNvPr>
              <p:cNvSpPr>
                <a:spLocks noChangeArrowheads="1"/>
              </p:cNvSpPr>
              <p:nvPr/>
            </p:nvSpPr>
            <p:spPr bwMode="auto">
              <a:xfrm>
                <a:off x="1519" y="3405"/>
                <a:ext cx="406" cy="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a14:hiddenLine>
                </a:ext>
              </a:extLst>
            </p:spPr>
            <p:txBody>
              <a:bodyPr wrap="none" lIns="90488" tIns="44450" rIns="90488" bIns="44450">
                <a:spAutoFit/>
              </a:bodyPr>
              <a:lstStyle>
                <a:lvl1pPr defTabSz="895350"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defTabSz="895350" eaLnBrk="0" hangingPunct="0">
                  <a:spcBef>
                    <a:spcPct val="20000"/>
                  </a:spcBef>
                  <a:buChar char="–"/>
                  <a:defRPr sz="2400">
                    <a:solidFill>
                      <a:schemeClr val="tx1"/>
                    </a:solidFill>
                    <a:latin typeface="Arial" panose="020B0604020202020204" pitchFamily="34" charset="0"/>
                  </a:defRPr>
                </a:lvl2pPr>
                <a:lvl3pPr marL="1143000" indent="-228600" defTabSz="895350" eaLnBrk="0" hangingPunct="0">
                  <a:spcBef>
                    <a:spcPct val="20000"/>
                  </a:spcBef>
                  <a:buChar char="•"/>
                  <a:defRPr sz="2200">
                    <a:solidFill>
                      <a:schemeClr val="tx1"/>
                    </a:solidFill>
                    <a:latin typeface="Arial" panose="020B0604020202020204" pitchFamily="34" charset="0"/>
                  </a:defRPr>
                </a:lvl3pPr>
                <a:lvl4pPr marL="1600200" indent="-228600" defTabSz="895350" eaLnBrk="0" hangingPunct="0">
                  <a:spcBef>
                    <a:spcPct val="20000"/>
                  </a:spcBef>
                  <a:buChar char="–"/>
                  <a:defRPr sz="2000">
                    <a:solidFill>
                      <a:schemeClr val="tx1"/>
                    </a:solidFill>
                    <a:latin typeface="Arial" panose="020B0604020202020204" pitchFamily="34" charset="0"/>
                  </a:defRPr>
                </a:lvl4pPr>
                <a:lvl5pPr marL="2057400" indent="-228600" defTabSz="895350" eaLnBrk="0" hangingPunct="0">
                  <a:spcBef>
                    <a:spcPct val="20000"/>
                  </a:spcBef>
                  <a:buChar char="»"/>
                  <a:defRPr sz="2000">
                    <a:solidFill>
                      <a:schemeClr val="tx1"/>
                    </a:solidFill>
                    <a:latin typeface="Arial" panose="020B0604020202020204" pitchFamily="34" charset="0"/>
                  </a:defRPr>
                </a:lvl5pPr>
                <a:lvl6pPr marL="25146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90000"/>
                  </a:lnSpc>
                  <a:spcBef>
                    <a:spcPct val="0"/>
                  </a:spcBef>
                  <a:buClrTx/>
                  <a:buSzTx/>
                  <a:buFont typeface="Times" panose="02020603050405020304" pitchFamily="18" charset="0"/>
                  <a:buNone/>
                </a:pPr>
                <a:r>
                  <a:rPr lang="en-US" altLang="en-US" sz="4300">
                    <a:latin typeface="Times New Roman" panose="02020603050405020304" pitchFamily="18" charset="0"/>
                  </a:rPr>
                  <a:t>...</a:t>
                </a:r>
              </a:p>
            </p:txBody>
          </p:sp>
        </p:grpSp>
        <p:sp>
          <p:nvSpPr>
            <p:cNvPr id="39" name="Line 18">
              <a:extLst>
                <a:ext uri="{FF2B5EF4-FFF2-40B4-BE49-F238E27FC236}">
                  <a16:creationId xmlns:a16="http://schemas.microsoft.com/office/drawing/2014/main" id="{040754A2-7B80-4715-B9F3-C0D9B88C320E}"/>
                </a:ext>
              </a:extLst>
            </p:cNvPr>
            <p:cNvSpPr>
              <a:spLocks noChangeShapeType="1"/>
            </p:cNvSpPr>
            <p:nvPr/>
          </p:nvSpPr>
          <p:spPr bwMode="auto">
            <a:xfrm flipH="1" flipV="1">
              <a:off x="1160463" y="4375150"/>
              <a:ext cx="1630362" cy="1169988"/>
            </a:xfrm>
            <a:prstGeom prst="line">
              <a:avLst/>
            </a:prstGeom>
            <a:noFill/>
            <a:ln w="508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0" name="Line 19">
              <a:extLst>
                <a:ext uri="{FF2B5EF4-FFF2-40B4-BE49-F238E27FC236}">
                  <a16:creationId xmlns:a16="http://schemas.microsoft.com/office/drawing/2014/main" id="{FB02E1D7-D6B5-4083-9428-0C53EBC5593D}"/>
                </a:ext>
              </a:extLst>
            </p:cNvPr>
            <p:cNvSpPr>
              <a:spLocks noChangeShapeType="1"/>
            </p:cNvSpPr>
            <p:nvPr/>
          </p:nvSpPr>
          <p:spPr bwMode="auto">
            <a:xfrm flipV="1">
              <a:off x="2867025" y="4300538"/>
              <a:ext cx="1152525" cy="1244600"/>
            </a:xfrm>
            <a:prstGeom prst="line">
              <a:avLst/>
            </a:prstGeom>
            <a:noFill/>
            <a:ln w="508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1" name="Line 20">
              <a:extLst>
                <a:ext uri="{FF2B5EF4-FFF2-40B4-BE49-F238E27FC236}">
                  <a16:creationId xmlns:a16="http://schemas.microsoft.com/office/drawing/2014/main" id="{C298C7E5-04E2-4EC6-BDAE-5FDC2020207A}"/>
                </a:ext>
              </a:extLst>
            </p:cNvPr>
            <p:cNvSpPr>
              <a:spLocks noChangeShapeType="1"/>
            </p:cNvSpPr>
            <p:nvPr/>
          </p:nvSpPr>
          <p:spPr bwMode="auto">
            <a:xfrm flipV="1">
              <a:off x="3167063" y="4524375"/>
              <a:ext cx="627062" cy="722313"/>
            </a:xfrm>
            <a:prstGeom prst="line">
              <a:avLst/>
            </a:prstGeom>
            <a:noFill/>
            <a:ln w="508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2" name="Rectangle 21">
              <a:extLst>
                <a:ext uri="{FF2B5EF4-FFF2-40B4-BE49-F238E27FC236}">
                  <a16:creationId xmlns:a16="http://schemas.microsoft.com/office/drawing/2014/main" id="{636A2DD3-EBAD-4AE5-95F2-B8E9595E6D09}"/>
                </a:ext>
              </a:extLst>
            </p:cNvPr>
            <p:cNvSpPr>
              <a:spLocks noChangeArrowheads="1"/>
            </p:cNvSpPr>
            <p:nvPr/>
          </p:nvSpPr>
          <p:spPr bwMode="auto">
            <a:xfrm>
              <a:off x="3240088" y="5602288"/>
              <a:ext cx="1755775"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a14:hiddenLine>
              </a:ext>
            </a:extLst>
          </p:spPr>
          <p:txBody>
            <a:bodyPr wrap="none" lIns="90488" tIns="44450" rIns="90488" bIns="44450">
              <a:spAutoFit/>
            </a:bodyPr>
            <a:lstStyle>
              <a:lvl1pPr defTabSz="895350"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defTabSz="895350" eaLnBrk="0" hangingPunct="0">
                <a:spcBef>
                  <a:spcPct val="20000"/>
                </a:spcBef>
                <a:buChar char="–"/>
                <a:defRPr sz="2400">
                  <a:solidFill>
                    <a:schemeClr val="tx1"/>
                  </a:solidFill>
                  <a:latin typeface="Arial" panose="020B0604020202020204" pitchFamily="34" charset="0"/>
                </a:defRPr>
              </a:lvl2pPr>
              <a:lvl3pPr marL="1143000" indent="-228600" defTabSz="895350" eaLnBrk="0" hangingPunct="0">
                <a:spcBef>
                  <a:spcPct val="20000"/>
                </a:spcBef>
                <a:buChar char="•"/>
                <a:defRPr sz="2200">
                  <a:solidFill>
                    <a:schemeClr val="tx1"/>
                  </a:solidFill>
                  <a:latin typeface="Arial" panose="020B0604020202020204" pitchFamily="34" charset="0"/>
                </a:defRPr>
              </a:lvl3pPr>
              <a:lvl4pPr marL="1600200" indent="-228600" defTabSz="895350" eaLnBrk="0" hangingPunct="0">
                <a:spcBef>
                  <a:spcPct val="20000"/>
                </a:spcBef>
                <a:buChar char="–"/>
                <a:defRPr sz="2000">
                  <a:solidFill>
                    <a:schemeClr val="tx1"/>
                  </a:solidFill>
                  <a:latin typeface="Arial" panose="020B0604020202020204" pitchFamily="34" charset="0"/>
                </a:defRPr>
              </a:lvl4pPr>
              <a:lvl5pPr marL="2057400" indent="-228600" defTabSz="895350" eaLnBrk="0" hangingPunct="0">
                <a:spcBef>
                  <a:spcPct val="20000"/>
                </a:spcBef>
                <a:buChar char="»"/>
                <a:defRPr sz="2000">
                  <a:solidFill>
                    <a:schemeClr val="tx1"/>
                  </a:solidFill>
                  <a:latin typeface="Arial" panose="020B0604020202020204" pitchFamily="34" charset="0"/>
                </a:defRPr>
              </a:lvl5pPr>
              <a:lvl6pPr marL="25146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90000"/>
                </a:lnSpc>
                <a:spcBef>
                  <a:spcPct val="0"/>
                </a:spcBef>
                <a:buClrTx/>
                <a:buSzTx/>
                <a:buFont typeface="Times" panose="02020603050405020304" pitchFamily="18" charset="0"/>
                <a:buNone/>
              </a:pPr>
              <a:r>
                <a:rPr lang="en-US" altLang="en-US" sz="2400" b="1">
                  <a:latin typeface="Times New Roman" panose="02020603050405020304" pitchFamily="18" charset="0"/>
                </a:rPr>
                <a:t>SESSIONS</a:t>
              </a:r>
            </a:p>
          </p:txBody>
        </p:sp>
        <p:sp>
          <p:nvSpPr>
            <p:cNvPr id="43" name="Line 22">
              <a:extLst>
                <a:ext uri="{FF2B5EF4-FFF2-40B4-BE49-F238E27FC236}">
                  <a16:creationId xmlns:a16="http://schemas.microsoft.com/office/drawing/2014/main" id="{D9E935FC-8CD8-4882-B187-062B09F9A9F5}"/>
                </a:ext>
              </a:extLst>
            </p:cNvPr>
            <p:cNvSpPr>
              <a:spLocks noChangeShapeType="1"/>
            </p:cNvSpPr>
            <p:nvPr/>
          </p:nvSpPr>
          <p:spPr bwMode="auto">
            <a:xfrm>
              <a:off x="4044950" y="2333625"/>
              <a:ext cx="0" cy="920750"/>
            </a:xfrm>
            <a:prstGeom prst="line">
              <a:avLst/>
            </a:prstGeom>
            <a:noFill/>
            <a:ln w="508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4" name="Line 23">
              <a:extLst>
                <a:ext uri="{FF2B5EF4-FFF2-40B4-BE49-F238E27FC236}">
                  <a16:creationId xmlns:a16="http://schemas.microsoft.com/office/drawing/2014/main" id="{91CA04C0-5CC1-4E9E-9F0E-013C52E2ECAC}"/>
                </a:ext>
              </a:extLst>
            </p:cNvPr>
            <p:cNvSpPr>
              <a:spLocks noChangeShapeType="1"/>
            </p:cNvSpPr>
            <p:nvPr/>
          </p:nvSpPr>
          <p:spPr bwMode="auto">
            <a:xfrm>
              <a:off x="4044950" y="2259013"/>
              <a:ext cx="0" cy="696912"/>
            </a:xfrm>
            <a:prstGeom prst="line">
              <a:avLst/>
            </a:prstGeom>
            <a:noFill/>
            <a:ln w="508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5" name="Line 24">
              <a:extLst>
                <a:ext uri="{FF2B5EF4-FFF2-40B4-BE49-F238E27FC236}">
                  <a16:creationId xmlns:a16="http://schemas.microsoft.com/office/drawing/2014/main" id="{D13AC69D-624A-4867-A85C-ABA64360ED52}"/>
                </a:ext>
              </a:extLst>
            </p:cNvPr>
            <p:cNvSpPr>
              <a:spLocks noChangeShapeType="1"/>
            </p:cNvSpPr>
            <p:nvPr/>
          </p:nvSpPr>
          <p:spPr bwMode="auto">
            <a:xfrm>
              <a:off x="4948238" y="2333625"/>
              <a:ext cx="0" cy="920750"/>
            </a:xfrm>
            <a:prstGeom prst="line">
              <a:avLst/>
            </a:prstGeom>
            <a:noFill/>
            <a:ln w="508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6" name="Line 25">
              <a:extLst>
                <a:ext uri="{FF2B5EF4-FFF2-40B4-BE49-F238E27FC236}">
                  <a16:creationId xmlns:a16="http://schemas.microsoft.com/office/drawing/2014/main" id="{DDC1E5E7-7BF6-470C-A759-878382B6ECAE}"/>
                </a:ext>
              </a:extLst>
            </p:cNvPr>
            <p:cNvSpPr>
              <a:spLocks noChangeShapeType="1"/>
            </p:cNvSpPr>
            <p:nvPr/>
          </p:nvSpPr>
          <p:spPr bwMode="auto">
            <a:xfrm>
              <a:off x="4948238" y="2259013"/>
              <a:ext cx="0" cy="696912"/>
            </a:xfrm>
            <a:prstGeom prst="line">
              <a:avLst/>
            </a:prstGeom>
            <a:noFill/>
            <a:ln w="508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7" name="Line 26">
              <a:extLst>
                <a:ext uri="{FF2B5EF4-FFF2-40B4-BE49-F238E27FC236}">
                  <a16:creationId xmlns:a16="http://schemas.microsoft.com/office/drawing/2014/main" id="{E275386F-9615-4DF0-8756-4E84FFB8E98C}"/>
                </a:ext>
              </a:extLst>
            </p:cNvPr>
            <p:cNvSpPr>
              <a:spLocks noChangeShapeType="1"/>
            </p:cNvSpPr>
            <p:nvPr/>
          </p:nvSpPr>
          <p:spPr bwMode="auto">
            <a:xfrm>
              <a:off x="4070350" y="2233613"/>
              <a:ext cx="852488" cy="0"/>
            </a:xfrm>
            <a:prstGeom prst="line">
              <a:avLst/>
            </a:prstGeom>
            <a:noFill/>
            <a:ln w="508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8" name="Rectangle 27">
              <a:extLst>
                <a:ext uri="{FF2B5EF4-FFF2-40B4-BE49-F238E27FC236}">
                  <a16:creationId xmlns:a16="http://schemas.microsoft.com/office/drawing/2014/main" id="{1BD29C96-3044-4C97-B8A3-BAF8097C6349}"/>
                </a:ext>
              </a:extLst>
            </p:cNvPr>
            <p:cNvSpPr>
              <a:spLocks noChangeArrowheads="1"/>
            </p:cNvSpPr>
            <p:nvPr/>
          </p:nvSpPr>
          <p:spPr bwMode="auto">
            <a:xfrm>
              <a:off x="2949575" y="1608138"/>
              <a:ext cx="3244850"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a14:hiddenLine>
              </a:ext>
            </a:extLst>
          </p:spPr>
          <p:txBody>
            <a:bodyPr wrap="none" lIns="90488" tIns="44450" rIns="90488" bIns="44450">
              <a:spAutoFit/>
            </a:bodyPr>
            <a:lstStyle>
              <a:lvl1pPr defTabSz="895350"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defTabSz="895350" eaLnBrk="0" hangingPunct="0">
                <a:spcBef>
                  <a:spcPct val="20000"/>
                </a:spcBef>
                <a:buChar char="–"/>
                <a:defRPr sz="2400">
                  <a:solidFill>
                    <a:schemeClr val="tx1"/>
                  </a:solidFill>
                  <a:latin typeface="Arial" panose="020B0604020202020204" pitchFamily="34" charset="0"/>
                </a:defRPr>
              </a:lvl2pPr>
              <a:lvl3pPr marL="1143000" indent="-228600" defTabSz="895350" eaLnBrk="0" hangingPunct="0">
                <a:spcBef>
                  <a:spcPct val="20000"/>
                </a:spcBef>
                <a:buChar char="•"/>
                <a:defRPr sz="2200">
                  <a:solidFill>
                    <a:schemeClr val="tx1"/>
                  </a:solidFill>
                  <a:latin typeface="Arial" panose="020B0604020202020204" pitchFamily="34" charset="0"/>
                </a:defRPr>
              </a:lvl3pPr>
              <a:lvl4pPr marL="1600200" indent="-228600" defTabSz="895350" eaLnBrk="0" hangingPunct="0">
                <a:spcBef>
                  <a:spcPct val="20000"/>
                </a:spcBef>
                <a:buChar char="–"/>
                <a:defRPr sz="2000">
                  <a:solidFill>
                    <a:schemeClr val="tx1"/>
                  </a:solidFill>
                  <a:latin typeface="Arial" panose="020B0604020202020204" pitchFamily="34" charset="0"/>
                </a:defRPr>
              </a:lvl4pPr>
              <a:lvl5pPr marL="2057400" indent="-228600" defTabSz="895350" eaLnBrk="0" hangingPunct="0">
                <a:spcBef>
                  <a:spcPct val="20000"/>
                </a:spcBef>
                <a:buChar char="»"/>
                <a:defRPr sz="2000">
                  <a:solidFill>
                    <a:schemeClr val="tx1"/>
                  </a:solidFill>
                  <a:latin typeface="Arial" panose="020B0604020202020204" pitchFamily="34" charset="0"/>
                </a:defRPr>
              </a:lvl5pPr>
              <a:lvl6pPr marL="25146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lnSpc>
                  <a:spcPct val="90000"/>
                </a:lnSpc>
                <a:spcBef>
                  <a:spcPct val="0"/>
                </a:spcBef>
                <a:buClrTx/>
                <a:buSzTx/>
                <a:buFont typeface="Times" panose="02020603050405020304" pitchFamily="18" charset="0"/>
                <a:buNone/>
              </a:pPr>
              <a:r>
                <a:rPr lang="en-US" altLang="en-US" sz="2400" b="1" dirty="0">
                  <a:latin typeface="Times New Roman" panose="02020603050405020304" pitchFamily="18" charset="0"/>
                </a:rPr>
                <a:t>ROLE HIERARCHIES</a:t>
              </a:r>
            </a:p>
          </p:txBody>
        </p:sp>
      </p:grpSp>
      <p:sp>
        <p:nvSpPr>
          <p:cNvPr id="35842" name="Rectangle 2"/>
          <p:cNvSpPr>
            <a:spLocks noGrp="1" noChangeArrowheads="1"/>
          </p:cNvSpPr>
          <p:nvPr>
            <p:ph type="ctrTitle"/>
          </p:nvPr>
        </p:nvSpPr>
        <p:spPr/>
        <p:txBody>
          <a:bodyPr/>
          <a:lstStyle/>
          <a:p>
            <a:r>
              <a:rPr lang="en-US" altLang="en-US"/>
              <a:t>RBAC1</a:t>
            </a:r>
          </a:p>
        </p:txBody>
      </p:sp>
    </p:spTree>
  </p:cSld>
  <p:clrMapOvr>
    <a:masterClrMapping/>
  </p:clrMapOvr>
  <p:transition advClick="0"/>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 name="Group 32" descr="diagram of HIERARCHICAL ROLES (ex 1)">
            <a:extLst>
              <a:ext uri="{FF2B5EF4-FFF2-40B4-BE49-F238E27FC236}">
                <a16:creationId xmlns:a16="http://schemas.microsoft.com/office/drawing/2014/main" id="{A9B7CC7A-3993-4011-8848-810FE40D5C26}"/>
              </a:ext>
            </a:extLst>
          </p:cNvPr>
          <p:cNvGrpSpPr/>
          <p:nvPr/>
        </p:nvGrpSpPr>
        <p:grpSpPr>
          <a:xfrm>
            <a:off x="2667000" y="1676400"/>
            <a:ext cx="6459537" cy="4006850"/>
            <a:chOff x="1341438" y="1943100"/>
            <a:chExt cx="6459537" cy="4006850"/>
          </a:xfrm>
        </p:grpSpPr>
        <p:sp>
          <p:nvSpPr>
            <p:cNvPr id="34" name="Rectangle 3">
              <a:extLst>
                <a:ext uri="{FF2B5EF4-FFF2-40B4-BE49-F238E27FC236}">
                  <a16:creationId xmlns:a16="http://schemas.microsoft.com/office/drawing/2014/main" id="{14035462-47DF-42B8-9DAE-C7210132394A}"/>
                </a:ext>
              </a:extLst>
            </p:cNvPr>
            <p:cNvSpPr>
              <a:spLocks noChangeArrowheads="1"/>
            </p:cNvSpPr>
            <p:nvPr/>
          </p:nvSpPr>
          <p:spPr bwMode="auto">
            <a:xfrm>
              <a:off x="2984500" y="5527675"/>
              <a:ext cx="3246438"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a14:hiddenLine>
              </a:ext>
            </a:extLst>
          </p:spPr>
          <p:txBody>
            <a:bodyPr wrap="none" lIns="90488" tIns="44450" rIns="90488" bIns="44450">
              <a:spAutoFit/>
            </a:bodyPr>
            <a:lstStyle>
              <a:lvl1pPr defTabSz="895350"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defTabSz="895350" eaLnBrk="0" hangingPunct="0">
                <a:spcBef>
                  <a:spcPct val="20000"/>
                </a:spcBef>
                <a:buChar char="–"/>
                <a:defRPr sz="2400">
                  <a:solidFill>
                    <a:schemeClr val="tx1"/>
                  </a:solidFill>
                  <a:latin typeface="Arial" panose="020B0604020202020204" pitchFamily="34" charset="0"/>
                </a:defRPr>
              </a:lvl2pPr>
              <a:lvl3pPr marL="1143000" indent="-228600" defTabSz="895350" eaLnBrk="0" hangingPunct="0">
                <a:spcBef>
                  <a:spcPct val="20000"/>
                </a:spcBef>
                <a:buChar char="•"/>
                <a:defRPr sz="2200">
                  <a:solidFill>
                    <a:schemeClr val="tx1"/>
                  </a:solidFill>
                  <a:latin typeface="Arial" panose="020B0604020202020204" pitchFamily="34" charset="0"/>
                </a:defRPr>
              </a:lvl3pPr>
              <a:lvl4pPr marL="1600200" indent="-228600" defTabSz="895350" eaLnBrk="0" hangingPunct="0">
                <a:spcBef>
                  <a:spcPct val="20000"/>
                </a:spcBef>
                <a:buChar char="–"/>
                <a:defRPr sz="2000">
                  <a:solidFill>
                    <a:schemeClr val="tx1"/>
                  </a:solidFill>
                  <a:latin typeface="Arial" panose="020B0604020202020204" pitchFamily="34" charset="0"/>
                </a:defRPr>
              </a:lvl4pPr>
              <a:lvl5pPr marL="2057400" indent="-228600" defTabSz="895350" eaLnBrk="0" hangingPunct="0">
                <a:spcBef>
                  <a:spcPct val="20000"/>
                </a:spcBef>
                <a:buChar char="»"/>
                <a:defRPr sz="2000">
                  <a:solidFill>
                    <a:schemeClr val="tx1"/>
                  </a:solidFill>
                  <a:latin typeface="Arial" panose="020B0604020202020204" pitchFamily="34" charset="0"/>
                </a:defRPr>
              </a:lvl5pPr>
              <a:lvl6pPr marL="25146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90000"/>
                </a:lnSpc>
                <a:spcBef>
                  <a:spcPct val="0"/>
                </a:spcBef>
                <a:buClrTx/>
                <a:buSzTx/>
                <a:buFont typeface="Times" panose="02020603050405020304" pitchFamily="18" charset="0"/>
                <a:buNone/>
              </a:pPr>
              <a:r>
                <a:rPr lang="en-US" altLang="en-US" sz="2400" b="1">
                  <a:latin typeface="Times New Roman" panose="02020603050405020304" pitchFamily="18" charset="0"/>
                </a:rPr>
                <a:t>Health-Care Provider</a:t>
              </a:r>
            </a:p>
          </p:txBody>
        </p:sp>
        <p:sp>
          <p:nvSpPr>
            <p:cNvPr id="35" name="Rectangle 4">
              <a:extLst>
                <a:ext uri="{FF2B5EF4-FFF2-40B4-BE49-F238E27FC236}">
                  <a16:creationId xmlns:a16="http://schemas.microsoft.com/office/drawing/2014/main" id="{C914B5FD-BB26-4972-A595-8FFFDFB66818}"/>
                </a:ext>
              </a:extLst>
            </p:cNvPr>
            <p:cNvSpPr>
              <a:spLocks noChangeArrowheads="1"/>
            </p:cNvSpPr>
            <p:nvPr/>
          </p:nvSpPr>
          <p:spPr bwMode="auto">
            <a:xfrm>
              <a:off x="3779838" y="4110038"/>
              <a:ext cx="1619250"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a14:hiddenLine>
              </a:ext>
            </a:extLst>
          </p:spPr>
          <p:txBody>
            <a:bodyPr wrap="none" lIns="90488" tIns="44450" rIns="90488" bIns="44450">
              <a:spAutoFit/>
            </a:bodyPr>
            <a:lstStyle>
              <a:lvl1pPr defTabSz="895350"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defTabSz="895350" eaLnBrk="0" hangingPunct="0">
                <a:spcBef>
                  <a:spcPct val="20000"/>
                </a:spcBef>
                <a:buChar char="–"/>
                <a:defRPr sz="2400">
                  <a:solidFill>
                    <a:schemeClr val="tx1"/>
                  </a:solidFill>
                  <a:latin typeface="Arial" panose="020B0604020202020204" pitchFamily="34" charset="0"/>
                </a:defRPr>
              </a:lvl2pPr>
              <a:lvl3pPr marL="1143000" indent="-228600" defTabSz="895350" eaLnBrk="0" hangingPunct="0">
                <a:spcBef>
                  <a:spcPct val="20000"/>
                </a:spcBef>
                <a:buChar char="•"/>
                <a:defRPr sz="2200">
                  <a:solidFill>
                    <a:schemeClr val="tx1"/>
                  </a:solidFill>
                  <a:latin typeface="Arial" panose="020B0604020202020204" pitchFamily="34" charset="0"/>
                </a:defRPr>
              </a:lvl3pPr>
              <a:lvl4pPr marL="1600200" indent="-228600" defTabSz="895350" eaLnBrk="0" hangingPunct="0">
                <a:spcBef>
                  <a:spcPct val="20000"/>
                </a:spcBef>
                <a:buChar char="–"/>
                <a:defRPr sz="2000">
                  <a:solidFill>
                    <a:schemeClr val="tx1"/>
                  </a:solidFill>
                  <a:latin typeface="Arial" panose="020B0604020202020204" pitchFamily="34" charset="0"/>
                </a:defRPr>
              </a:lvl4pPr>
              <a:lvl5pPr marL="2057400" indent="-228600" defTabSz="895350" eaLnBrk="0" hangingPunct="0">
                <a:spcBef>
                  <a:spcPct val="20000"/>
                </a:spcBef>
                <a:buChar char="»"/>
                <a:defRPr sz="2000">
                  <a:solidFill>
                    <a:schemeClr val="tx1"/>
                  </a:solidFill>
                  <a:latin typeface="Arial" panose="020B0604020202020204" pitchFamily="34" charset="0"/>
                </a:defRPr>
              </a:lvl5pPr>
              <a:lvl6pPr marL="25146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90000"/>
                </a:lnSpc>
                <a:spcBef>
                  <a:spcPct val="0"/>
                </a:spcBef>
                <a:buClrTx/>
                <a:buSzTx/>
                <a:buFont typeface="Times" panose="02020603050405020304" pitchFamily="18" charset="0"/>
                <a:buNone/>
              </a:pPr>
              <a:r>
                <a:rPr lang="en-US" altLang="en-US" sz="2400" b="1">
                  <a:latin typeface="Times New Roman" panose="02020603050405020304" pitchFamily="18" charset="0"/>
                </a:rPr>
                <a:t>Physician</a:t>
              </a:r>
            </a:p>
          </p:txBody>
        </p:sp>
        <p:sp>
          <p:nvSpPr>
            <p:cNvPr id="36" name="Rectangle 5">
              <a:extLst>
                <a:ext uri="{FF2B5EF4-FFF2-40B4-BE49-F238E27FC236}">
                  <a16:creationId xmlns:a16="http://schemas.microsoft.com/office/drawing/2014/main" id="{BE81BC39-4C54-4ED6-B1F3-60E31914CC58}"/>
                </a:ext>
              </a:extLst>
            </p:cNvPr>
            <p:cNvSpPr>
              <a:spLocks noChangeArrowheads="1"/>
            </p:cNvSpPr>
            <p:nvPr/>
          </p:nvSpPr>
          <p:spPr bwMode="auto">
            <a:xfrm>
              <a:off x="1341438" y="1943100"/>
              <a:ext cx="2117725" cy="82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a14:hiddenLine>
              </a:ext>
            </a:extLst>
          </p:spPr>
          <p:txBody>
            <a:bodyPr wrap="none" lIns="90488" tIns="44450" rIns="90488" bIns="44450">
              <a:spAutoFit/>
            </a:bodyPr>
            <a:lstStyle>
              <a:lvl1pPr defTabSz="895350"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defTabSz="895350" eaLnBrk="0" hangingPunct="0">
                <a:spcBef>
                  <a:spcPct val="20000"/>
                </a:spcBef>
                <a:buChar char="–"/>
                <a:defRPr sz="2400">
                  <a:solidFill>
                    <a:schemeClr val="tx1"/>
                  </a:solidFill>
                  <a:latin typeface="Arial" panose="020B0604020202020204" pitchFamily="34" charset="0"/>
                </a:defRPr>
              </a:lvl2pPr>
              <a:lvl3pPr marL="1143000" indent="-228600" defTabSz="895350" eaLnBrk="0" hangingPunct="0">
                <a:spcBef>
                  <a:spcPct val="20000"/>
                </a:spcBef>
                <a:buChar char="•"/>
                <a:defRPr sz="2200">
                  <a:solidFill>
                    <a:schemeClr val="tx1"/>
                  </a:solidFill>
                  <a:latin typeface="Arial" panose="020B0604020202020204" pitchFamily="34" charset="0"/>
                </a:defRPr>
              </a:lvl3pPr>
              <a:lvl4pPr marL="1600200" indent="-228600" defTabSz="895350" eaLnBrk="0" hangingPunct="0">
                <a:spcBef>
                  <a:spcPct val="20000"/>
                </a:spcBef>
                <a:buChar char="–"/>
                <a:defRPr sz="2000">
                  <a:solidFill>
                    <a:schemeClr val="tx1"/>
                  </a:solidFill>
                  <a:latin typeface="Arial" panose="020B0604020202020204" pitchFamily="34" charset="0"/>
                </a:defRPr>
              </a:lvl4pPr>
              <a:lvl5pPr marL="2057400" indent="-228600" defTabSz="895350" eaLnBrk="0" hangingPunct="0">
                <a:spcBef>
                  <a:spcPct val="20000"/>
                </a:spcBef>
                <a:buChar char="»"/>
                <a:defRPr sz="2000">
                  <a:solidFill>
                    <a:schemeClr val="tx1"/>
                  </a:solidFill>
                  <a:latin typeface="Arial" panose="020B0604020202020204" pitchFamily="34" charset="0"/>
                </a:defRPr>
              </a:lvl5pPr>
              <a:lvl6pPr marL="25146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lnSpc>
                  <a:spcPct val="90000"/>
                </a:lnSpc>
                <a:spcBef>
                  <a:spcPct val="0"/>
                </a:spcBef>
                <a:buClrTx/>
                <a:buSzTx/>
                <a:buFont typeface="Times" panose="02020603050405020304" pitchFamily="18" charset="0"/>
                <a:buNone/>
              </a:pPr>
              <a:r>
                <a:rPr lang="en-US" altLang="en-US" sz="2400" b="1">
                  <a:latin typeface="Times New Roman" panose="02020603050405020304" pitchFamily="18" charset="0"/>
                </a:rPr>
                <a:t>Primary-Care</a:t>
              </a:r>
            </a:p>
            <a:p>
              <a:pPr algn="ctr">
                <a:lnSpc>
                  <a:spcPct val="90000"/>
                </a:lnSpc>
                <a:spcBef>
                  <a:spcPct val="0"/>
                </a:spcBef>
                <a:buClrTx/>
                <a:buSzTx/>
                <a:buFont typeface="Times" panose="02020603050405020304" pitchFamily="18" charset="0"/>
                <a:buNone/>
              </a:pPr>
              <a:r>
                <a:rPr lang="en-US" altLang="en-US" sz="2400" b="1">
                  <a:latin typeface="Times New Roman" panose="02020603050405020304" pitchFamily="18" charset="0"/>
                </a:rPr>
                <a:t>Physician</a:t>
              </a:r>
            </a:p>
          </p:txBody>
        </p:sp>
        <p:sp>
          <p:nvSpPr>
            <p:cNvPr id="37" name="Rectangle 6">
              <a:extLst>
                <a:ext uri="{FF2B5EF4-FFF2-40B4-BE49-F238E27FC236}">
                  <a16:creationId xmlns:a16="http://schemas.microsoft.com/office/drawing/2014/main" id="{18ED0DF9-54E0-4113-9DEE-4DFD0080D026}"/>
                </a:ext>
              </a:extLst>
            </p:cNvPr>
            <p:cNvSpPr>
              <a:spLocks noChangeArrowheads="1"/>
            </p:cNvSpPr>
            <p:nvPr/>
          </p:nvSpPr>
          <p:spPr bwMode="auto">
            <a:xfrm>
              <a:off x="6181725" y="1943100"/>
              <a:ext cx="1619250" cy="82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a14:hiddenLine>
              </a:ext>
            </a:extLst>
          </p:spPr>
          <p:txBody>
            <a:bodyPr wrap="none" lIns="90488" tIns="44450" rIns="90488" bIns="44450">
              <a:spAutoFit/>
            </a:bodyPr>
            <a:lstStyle>
              <a:lvl1pPr defTabSz="895350"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defTabSz="895350" eaLnBrk="0" hangingPunct="0">
                <a:spcBef>
                  <a:spcPct val="20000"/>
                </a:spcBef>
                <a:buChar char="–"/>
                <a:defRPr sz="2400">
                  <a:solidFill>
                    <a:schemeClr val="tx1"/>
                  </a:solidFill>
                  <a:latin typeface="Arial" panose="020B0604020202020204" pitchFamily="34" charset="0"/>
                </a:defRPr>
              </a:lvl2pPr>
              <a:lvl3pPr marL="1143000" indent="-228600" defTabSz="895350" eaLnBrk="0" hangingPunct="0">
                <a:spcBef>
                  <a:spcPct val="20000"/>
                </a:spcBef>
                <a:buChar char="•"/>
                <a:defRPr sz="2200">
                  <a:solidFill>
                    <a:schemeClr val="tx1"/>
                  </a:solidFill>
                  <a:latin typeface="Arial" panose="020B0604020202020204" pitchFamily="34" charset="0"/>
                </a:defRPr>
              </a:lvl3pPr>
              <a:lvl4pPr marL="1600200" indent="-228600" defTabSz="895350" eaLnBrk="0" hangingPunct="0">
                <a:spcBef>
                  <a:spcPct val="20000"/>
                </a:spcBef>
                <a:buChar char="–"/>
                <a:defRPr sz="2000">
                  <a:solidFill>
                    <a:schemeClr val="tx1"/>
                  </a:solidFill>
                  <a:latin typeface="Arial" panose="020B0604020202020204" pitchFamily="34" charset="0"/>
                </a:defRPr>
              </a:lvl4pPr>
              <a:lvl5pPr marL="2057400" indent="-228600" defTabSz="895350" eaLnBrk="0" hangingPunct="0">
                <a:spcBef>
                  <a:spcPct val="20000"/>
                </a:spcBef>
                <a:buChar char="»"/>
                <a:defRPr sz="2000">
                  <a:solidFill>
                    <a:schemeClr val="tx1"/>
                  </a:solidFill>
                  <a:latin typeface="Arial" panose="020B0604020202020204" pitchFamily="34" charset="0"/>
                </a:defRPr>
              </a:lvl5pPr>
              <a:lvl6pPr marL="25146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lnSpc>
                  <a:spcPct val="90000"/>
                </a:lnSpc>
                <a:spcBef>
                  <a:spcPct val="0"/>
                </a:spcBef>
                <a:buClrTx/>
                <a:buSzTx/>
                <a:buFont typeface="Times" panose="02020603050405020304" pitchFamily="18" charset="0"/>
                <a:buNone/>
              </a:pPr>
              <a:r>
                <a:rPr lang="en-US" altLang="en-US" sz="2400" b="1">
                  <a:latin typeface="Times New Roman" panose="02020603050405020304" pitchFamily="18" charset="0"/>
                </a:rPr>
                <a:t>Specialist</a:t>
              </a:r>
            </a:p>
            <a:p>
              <a:pPr algn="ctr">
                <a:lnSpc>
                  <a:spcPct val="90000"/>
                </a:lnSpc>
                <a:spcBef>
                  <a:spcPct val="0"/>
                </a:spcBef>
                <a:buClrTx/>
                <a:buSzTx/>
                <a:buFont typeface="Times" panose="02020603050405020304" pitchFamily="18" charset="0"/>
                <a:buNone/>
              </a:pPr>
              <a:r>
                <a:rPr lang="en-US" altLang="en-US" sz="2400" b="1">
                  <a:latin typeface="Times New Roman" panose="02020603050405020304" pitchFamily="18" charset="0"/>
                </a:rPr>
                <a:t>Physician</a:t>
              </a:r>
            </a:p>
          </p:txBody>
        </p:sp>
        <p:sp>
          <p:nvSpPr>
            <p:cNvPr id="38" name="Line 7">
              <a:extLst>
                <a:ext uri="{FF2B5EF4-FFF2-40B4-BE49-F238E27FC236}">
                  <a16:creationId xmlns:a16="http://schemas.microsoft.com/office/drawing/2014/main" id="{4E2E71E8-F3D9-4578-A8E7-8D28FAD6EE53}"/>
                </a:ext>
              </a:extLst>
            </p:cNvPr>
            <p:cNvSpPr>
              <a:spLocks noChangeShapeType="1"/>
            </p:cNvSpPr>
            <p:nvPr/>
          </p:nvSpPr>
          <p:spPr bwMode="auto">
            <a:xfrm>
              <a:off x="4572000" y="4724400"/>
              <a:ext cx="0" cy="620713"/>
            </a:xfrm>
            <a:prstGeom prst="line">
              <a:avLst/>
            </a:prstGeom>
            <a:noFill/>
            <a:ln w="508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9" name="Line 8">
              <a:extLst>
                <a:ext uri="{FF2B5EF4-FFF2-40B4-BE49-F238E27FC236}">
                  <a16:creationId xmlns:a16="http://schemas.microsoft.com/office/drawing/2014/main" id="{23237DD7-00C4-4FF1-9888-DB82FE974112}"/>
                </a:ext>
              </a:extLst>
            </p:cNvPr>
            <p:cNvSpPr>
              <a:spLocks noChangeShapeType="1"/>
            </p:cNvSpPr>
            <p:nvPr/>
          </p:nvSpPr>
          <p:spPr bwMode="auto">
            <a:xfrm>
              <a:off x="2463800" y="2768600"/>
              <a:ext cx="2082800" cy="1016000"/>
            </a:xfrm>
            <a:prstGeom prst="line">
              <a:avLst/>
            </a:prstGeom>
            <a:noFill/>
            <a:ln w="508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0" name="Line 9">
              <a:extLst>
                <a:ext uri="{FF2B5EF4-FFF2-40B4-BE49-F238E27FC236}">
                  <a16:creationId xmlns:a16="http://schemas.microsoft.com/office/drawing/2014/main" id="{5CB62568-E7B3-47DE-8FBA-17F4AC1B55C4}"/>
                </a:ext>
              </a:extLst>
            </p:cNvPr>
            <p:cNvSpPr>
              <a:spLocks noChangeShapeType="1"/>
            </p:cNvSpPr>
            <p:nvPr/>
          </p:nvSpPr>
          <p:spPr bwMode="auto">
            <a:xfrm flipH="1">
              <a:off x="4546600" y="2768600"/>
              <a:ext cx="2184400" cy="1016000"/>
            </a:xfrm>
            <a:prstGeom prst="line">
              <a:avLst/>
            </a:prstGeom>
            <a:noFill/>
            <a:ln w="508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36866" name="Rectangle 2"/>
          <p:cNvSpPr>
            <a:spLocks noGrp="1" noChangeArrowheads="1"/>
          </p:cNvSpPr>
          <p:nvPr>
            <p:ph type="ctrTitle"/>
          </p:nvPr>
        </p:nvSpPr>
        <p:spPr/>
        <p:txBody>
          <a:bodyPr/>
          <a:lstStyle/>
          <a:p>
            <a:r>
              <a:rPr lang="en-US" altLang="en-US" dirty="0"/>
              <a:t>HIERARCHICAL ROLES (ex 1)</a:t>
            </a:r>
          </a:p>
        </p:txBody>
      </p:sp>
    </p:spTree>
  </p:cSld>
  <p:clrMapOvr>
    <a:masterClrMapping/>
  </p:clrMapOvr>
  <p:transition advClick="0"/>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3" descr="diagram of HIERARCHICAL ROLES (ex 2)">
            <a:extLst>
              <a:ext uri="{FF2B5EF4-FFF2-40B4-BE49-F238E27FC236}">
                <a16:creationId xmlns:a16="http://schemas.microsoft.com/office/drawing/2014/main" id="{DE446DA8-0AD8-4AE2-97BE-17066F5E0F1C}"/>
              </a:ext>
            </a:extLst>
          </p:cNvPr>
          <p:cNvGrpSpPr>
            <a:grpSpLocks/>
          </p:cNvGrpSpPr>
          <p:nvPr/>
        </p:nvGrpSpPr>
        <p:grpSpPr bwMode="auto">
          <a:xfrm>
            <a:off x="2971800" y="1231228"/>
            <a:ext cx="5992813" cy="4013200"/>
            <a:chOff x="988" y="1195"/>
            <a:chExt cx="3775" cy="2528"/>
          </a:xfrm>
        </p:grpSpPr>
        <p:sp>
          <p:nvSpPr>
            <p:cNvPr id="6" name="Rectangle 4">
              <a:extLst>
                <a:ext uri="{FF2B5EF4-FFF2-40B4-BE49-F238E27FC236}">
                  <a16:creationId xmlns:a16="http://schemas.microsoft.com/office/drawing/2014/main" id="{26E12000-E562-4CE4-A162-3B9DE8C4899A}"/>
                </a:ext>
              </a:extLst>
            </p:cNvPr>
            <p:cNvSpPr>
              <a:spLocks noChangeArrowheads="1"/>
            </p:cNvSpPr>
            <p:nvPr/>
          </p:nvSpPr>
          <p:spPr bwMode="auto">
            <a:xfrm>
              <a:off x="2417" y="3457"/>
              <a:ext cx="944" cy="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a14:hiddenLine>
              </a:ext>
            </a:extLst>
          </p:spPr>
          <p:txBody>
            <a:bodyPr wrap="none" lIns="90488" tIns="44450" rIns="90488" bIns="44450">
              <a:spAutoFit/>
            </a:bodyPr>
            <a:lstStyle>
              <a:lvl1pPr defTabSz="895350"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defTabSz="895350" eaLnBrk="0" hangingPunct="0">
                <a:spcBef>
                  <a:spcPct val="20000"/>
                </a:spcBef>
                <a:buChar char="–"/>
                <a:defRPr sz="2400">
                  <a:solidFill>
                    <a:schemeClr val="tx1"/>
                  </a:solidFill>
                  <a:latin typeface="Arial" panose="020B0604020202020204" pitchFamily="34" charset="0"/>
                </a:defRPr>
              </a:lvl2pPr>
              <a:lvl3pPr marL="1143000" indent="-228600" defTabSz="895350" eaLnBrk="0" hangingPunct="0">
                <a:spcBef>
                  <a:spcPct val="20000"/>
                </a:spcBef>
                <a:buChar char="•"/>
                <a:defRPr sz="2200">
                  <a:solidFill>
                    <a:schemeClr val="tx1"/>
                  </a:solidFill>
                  <a:latin typeface="Arial" panose="020B0604020202020204" pitchFamily="34" charset="0"/>
                </a:defRPr>
              </a:lvl3pPr>
              <a:lvl4pPr marL="1600200" indent="-228600" defTabSz="895350" eaLnBrk="0" hangingPunct="0">
                <a:spcBef>
                  <a:spcPct val="20000"/>
                </a:spcBef>
                <a:buChar char="–"/>
                <a:defRPr sz="2000">
                  <a:solidFill>
                    <a:schemeClr val="tx1"/>
                  </a:solidFill>
                  <a:latin typeface="Arial" panose="020B0604020202020204" pitchFamily="34" charset="0"/>
                </a:defRPr>
              </a:lvl4pPr>
              <a:lvl5pPr marL="2057400" indent="-228600" defTabSz="895350" eaLnBrk="0" hangingPunct="0">
                <a:spcBef>
                  <a:spcPct val="20000"/>
                </a:spcBef>
                <a:buChar char="»"/>
                <a:defRPr sz="2000">
                  <a:solidFill>
                    <a:schemeClr val="tx1"/>
                  </a:solidFill>
                  <a:latin typeface="Arial" panose="020B0604020202020204" pitchFamily="34" charset="0"/>
                </a:defRPr>
              </a:lvl5pPr>
              <a:lvl6pPr marL="25146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90000"/>
                </a:lnSpc>
                <a:spcBef>
                  <a:spcPct val="0"/>
                </a:spcBef>
                <a:buClrTx/>
                <a:buSzTx/>
                <a:buFont typeface="Times" panose="02020603050405020304" pitchFamily="18" charset="0"/>
                <a:buNone/>
              </a:pPr>
              <a:r>
                <a:rPr lang="en-US" altLang="en-US" sz="2400" b="1">
                  <a:latin typeface="Times New Roman" panose="02020603050405020304" pitchFamily="18" charset="0"/>
                </a:rPr>
                <a:t>Engineer</a:t>
              </a:r>
            </a:p>
          </p:txBody>
        </p:sp>
        <p:sp>
          <p:nvSpPr>
            <p:cNvPr id="7" name="Rectangle 5">
              <a:extLst>
                <a:ext uri="{FF2B5EF4-FFF2-40B4-BE49-F238E27FC236}">
                  <a16:creationId xmlns:a16="http://schemas.microsoft.com/office/drawing/2014/main" id="{86729A23-BC2D-4298-AC32-5F524C17F155}"/>
                </a:ext>
              </a:extLst>
            </p:cNvPr>
            <p:cNvSpPr>
              <a:spLocks noChangeArrowheads="1"/>
            </p:cNvSpPr>
            <p:nvPr/>
          </p:nvSpPr>
          <p:spPr bwMode="auto">
            <a:xfrm>
              <a:off x="988" y="2443"/>
              <a:ext cx="1012" cy="5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a14:hiddenLine>
              </a:ext>
            </a:extLst>
          </p:spPr>
          <p:txBody>
            <a:bodyPr wrap="none" lIns="90488" tIns="44450" rIns="90488" bIns="44450">
              <a:spAutoFit/>
            </a:bodyPr>
            <a:lstStyle>
              <a:lvl1pPr defTabSz="895350"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defTabSz="895350" eaLnBrk="0" hangingPunct="0">
                <a:spcBef>
                  <a:spcPct val="20000"/>
                </a:spcBef>
                <a:buChar char="–"/>
                <a:defRPr sz="2400">
                  <a:solidFill>
                    <a:schemeClr val="tx1"/>
                  </a:solidFill>
                  <a:latin typeface="Arial" panose="020B0604020202020204" pitchFamily="34" charset="0"/>
                </a:defRPr>
              </a:lvl2pPr>
              <a:lvl3pPr marL="1143000" indent="-228600" defTabSz="895350" eaLnBrk="0" hangingPunct="0">
                <a:spcBef>
                  <a:spcPct val="20000"/>
                </a:spcBef>
                <a:buChar char="•"/>
                <a:defRPr sz="2200">
                  <a:solidFill>
                    <a:schemeClr val="tx1"/>
                  </a:solidFill>
                  <a:latin typeface="Arial" panose="020B0604020202020204" pitchFamily="34" charset="0"/>
                </a:defRPr>
              </a:lvl3pPr>
              <a:lvl4pPr marL="1600200" indent="-228600" defTabSz="895350" eaLnBrk="0" hangingPunct="0">
                <a:spcBef>
                  <a:spcPct val="20000"/>
                </a:spcBef>
                <a:buChar char="–"/>
                <a:defRPr sz="2000">
                  <a:solidFill>
                    <a:schemeClr val="tx1"/>
                  </a:solidFill>
                  <a:latin typeface="Arial" panose="020B0604020202020204" pitchFamily="34" charset="0"/>
                </a:defRPr>
              </a:lvl4pPr>
              <a:lvl5pPr marL="2057400" indent="-228600" defTabSz="895350" eaLnBrk="0" hangingPunct="0">
                <a:spcBef>
                  <a:spcPct val="20000"/>
                </a:spcBef>
                <a:buChar char="»"/>
                <a:defRPr sz="2000">
                  <a:solidFill>
                    <a:schemeClr val="tx1"/>
                  </a:solidFill>
                  <a:latin typeface="Arial" panose="020B0604020202020204" pitchFamily="34" charset="0"/>
                </a:defRPr>
              </a:lvl5pPr>
              <a:lvl6pPr marL="25146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lnSpc>
                  <a:spcPct val="90000"/>
                </a:lnSpc>
                <a:spcBef>
                  <a:spcPct val="0"/>
                </a:spcBef>
                <a:buClrTx/>
                <a:buSzTx/>
                <a:buFont typeface="Times" panose="02020603050405020304" pitchFamily="18" charset="0"/>
                <a:buNone/>
              </a:pPr>
              <a:r>
                <a:rPr lang="en-US" altLang="en-US" sz="2400" b="1">
                  <a:latin typeface="Times New Roman" panose="02020603050405020304" pitchFamily="18" charset="0"/>
                </a:rPr>
                <a:t>Hardware</a:t>
              </a:r>
            </a:p>
            <a:p>
              <a:pPr algn="ctr">
                <a:lnSpc>
                  <a:spcPct val="90000"/>
                </a:lnSpc>
                <a:spcBef>
                  <a:spcPct val="0"/>
                </a:spcBef>
                <a:buClrTx/>
                <a:buSzTx/>
                <a:buFont typeface="Times" panose="02020603050405020304" pitchFamily="18" charset="0"/>
                <a:buNone/>
              </a:pPr>
              <a:r>
                <a:rPr lang="en-US" altLang="en-US" sz="2400" b="1">
                  <a:latin typeface="Times New Roman" panose="02020603050405020304" pitchFamily="18" charset="0"/>
                </a:rPr>
                <a:t>Engineer</a:t>
              </a:r>
            </a:p>
          </p:txBody>
        </p:sp>
        <p:sp>
          <p:nvSpPr>
            <p:cNvPr id="10" name="Rectangle 6">
              <a:extLst>
                <a:ext uri="{FF2B5EF4-FFF2-40B4-BE49-F238E27FC236}">
                  <a16:creationId xmlns:a16="http://schemas.microsoft.com/office/drawing/2014/main" id="{2DF93962-B57B-425B-BDB3-F99600FA2BC7}"/>
                </a:ext>
              </a:extLst>
            </p:cNvPr>
            <p:cNvSpPr>
              <a:spLocks noChangeArrowheads="1"/>
            </p:cNvSpPr>
            <p:nvPr/>
          </p:nvSpPr>
          <p:spPr bwMode="auto">
            <a:xfrm>
              <a:off x="3819" y="2443"/>
              <a:ext cx="944" cy="5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a14:hiddenLine>
              </a:ext>
            </a:extLst>
          </p:spPr>
          <p:txBody>
            <a:bodyPr wrap="none" lIns="90488" tIns="44450" rIns="90488" bIns="44450">
              <a:spAutoFit/>
            </a:bodyPr>
            <a:lstStyle>
              <a:lvl1pPr defTabSz="895350"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defTabSz="895350" eaLnBrk="0" hangingPunct="0">
                <a:spcBef>
                  <a:spcPct val="20000"/>
                </a:spcBef>
                <a:buChar char="–"/>
                <a:defRPr sz="2400">
                  <a:solidFill>
                    <a:schemeClr val="tx1"/>
                  </a:solidFill>
                  <a:latin typeface="Arial" panose="020B0604020202020204" pitchFamily="34" charset="0"/>
                </a:defRPr>
              </a:lvl2pPr>
              <a:lvl3pPr marL="1143000" indent="-228600" defTabSz="895350" eaLnBrk="0" hangingPunct="0">
                <a:spcBef>
                  <a:spcPct val="20000"/>
                </a:spcBef>
                <a:buChar char="•"/>
                <a:defRPr sz="2200">
                  <a:solidFill>
                    <a:schemeClr val="tx1"/>
                  </a:solidFill>
                  <a:latin typeface="Arial" panose="020B0604020202020204" pitchFamily="34" charset="0"/>
                </a:defRPr>
              </a:lvl3pPr>
              <a:lvl4pPr marL="1600200" indent="-228600" defTabSz="895350" eaLnBrk="0" hangingPunct="0">
                <a:spcBef>
                  <a:spcPct val="20000"/>
                </a:spcBef>
                <a:buChar char="–"/>
                <a:defRPr sz="2000">
                  <a:solidFill>
                    <a:schemeClr val="tx1"/>
                  </a:solidFill>
                  <a:latin typeface="Arial" panose="020B0604020202020204" pitchFamily="34" charset="0"/>
                </a:defRPr>
              </a:lvl4pPr>
              <a:lvl5pPr marL="2057400" indent="-228600" defTabSz="895350" eaLnBrk="0" hangingPunct="0">
                <a:spcBef>
                  <a:spcPct val="20000"/>
                </a:spcBef>
                <a:buChar char="»"/>
                <a:defRPr sz="2000">
                  <a:solidFill>
                    <a:schemeClr val="tx1"/>
                  </a:solidFill>
                  <a:latin typeface="Arial" panose="020B0604020202020204" pitchFamily="34" charset="0"/>
                </a:defRPr>
              </a:lvl5pPr>
              <a:lvl6pPr marL="25146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lnSpc>
                  <a:spcPct val="90000"/>
                </a:lnSpc>
                <a:spcBef>
                  <a:spcPct val="0"/>
                </a:spcBef>
                <a:buClrTx/>
                <a:buSzTx/>
                <a:buFont typeface="Times" panose="02020603050405020304" pitchFamily="18" charset="0"/>
                <a:buNone/>
              </a:pPr>
              <a:r>
                <a:rPr lang="en-US" altLang="en-US" sz="2400" b="1">
                  <a:latin typeface="Times New Roman" panose="02020603050405020304" pitchFamily="18" charset="0"/>
                </a:rPr>
                <a:t>Software</a:t>
              </a:r>
            </a:p>
            <a:p>
              <a:pPr algn="ctr">
                <a:lnSpc>
                  <a:spcPct val="90000"/>
                </a:lnSpc>
                <a:spcBef>
                  <a:spcPct val="0"/>
                </a:spcBef>
                <a:buClrTx/>
                <a:buSzTx/>
                <a:buFont typeface="Times" panose="02020603050405020304" pitchFamily="18" charset="0"/>
                <a:buNone/>
              </a:pPr>
              <a:r>
                <a:rPr lang="en-US" altLang="en-US" sz="2400" b="1">
                  <a:latin typeface="Times New Roman" panose="02020603050405020304" pitchFamily="18" charset="0"/>
                </a:rPr>
                <a:t>Engineer</a:t>
              </a:r>
            </a:p>
          </p:txBody>
        </p:sp>
        <p:sp>
          <p:nvSpPr>
            <p:cNvPr id="11" name="Rectangle 7">
              <a:extLst>
                <a:ext uri="{FF2B5EF4-FFF2-40B4-BE49-F238E27FC236}">
                  <a16:creationId xmlns:a16="http://schemas.microsoft.com/office/drawing/2014/main" id="{F7BE9073-4302-4C1E-89F4-58F8423597CC}"/>
                </a:ext>
              </a:extLst>
            </p:cNvPr>
            <p:cNvSpPr>
              <a:spLocks noChangeArrowheads="1"/>
            </p:cNvSpPr>
            <p:nvPr/>
          </p:nvSpPr>
          <p:spPr bwMode="auto">
            <a:xfrm>
              <a:off x="2268" y="1195"/>
              <a:ext cx="1224" cy="5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a14:hiddenLine>
              </a:ext>
            </a:extLst>
          </p:spPr>
          <p:txBody>
            <a:bodyPr wrap="none" lIns="90488" tIns="44450" rIns="90488" bIns="44450">
              <a:spAutoFit/>
            </a:bodyPr>
            <a:lstStyle>
              <a:lvl1pPr defTabSz="895350"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defTabSz="895350" eaLnBrk="0" hangingPunct="0">
                <a:spcBef>
                  <a:spcPct val="20000"/>
                </a:spcBef>
                <a:buChar char="–"/>
                <a:defRPr sz="2400">
                  <a:solidFill>
                    <a:schemeClr val="tx1"/>
                  </a:solidFill>
                  <a:latin typeface="Arial" panose="020B0604020202020204" pitchFamily="34" charset="0"/>
                </a:defRPr>
              </a:lvl2pPr>
              <a:lvl3pPr marL="1143000" indent="-228600" defTabSz="895350" eaLnBrk="0" hangingPunct="0">
                <a:spcBef>
                  <a:spcPct val="20000"/>
                </a:spcBef>
                <a:buChar char="•"/>
                <a:defRPr sz="2200">
                  <a:solidFill>
                    <a:schemeClr val="tx1"/>
                  </a:solidFill>
                  <a:latin typeface="Arial" panose="020B0604020202020204" pitchFamily="34" charset="0"/>
                </a:defRPr>
              </a:lvl3pPr>
              <a:lvl4pPr marL="1600200" indent="-228600" defTabSz="895350" eaLnBrk="0" hangingPunct="0">
                <a:spcBef>
                  <a:spcPct val="20000"/>
                </a:spcBef>
                <a:buChar char="–"/>
                <a:defRPr sz="2000">
                  <a:solidFill>
                    <a:schemeClr val="tx1"/>
                  </a:solidFill>
                  <a:latin typeface="Arial" panose="020B0604020202020204" pitchFamily="34" charset="0"/>
                </a:defRPr>
              </a:lvl4pPr>
              <a:lvl5pPr marL="2057400" indent="-228600" defTabSz="895350" eaLnBrk="0" hangingPunct="0">
                <a:spcBef>
                  <a:spcPct val="20000"/>
                </a:spcBef>
                <a:buChar char="»"/>
                <a:defRPr sz="2000">
                  <a:solidFill>
                    <a:schemeClr val="tx1"/>
                  </a:solidFill>
                  <a:latin typeface="Arial" panose="020B0604020202020204" pitchFamily="34" charset="0"/>
                </a:defRPr>
              </a:lvl5pPr>
              <a:lvl6pPr marL="25146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lnSpc>
                  <a:spcPct val="90000"/>
                </a:lnSpc>
                <a:spcBef>
                  <a:spcPct val="0"/>
                </a:spcBef>
                <a:buClrTx/>
                <a:buSzTx/>
                <a:buFont typeface="Times" panose="02020603050405020304" pitchFamily="18" charset="0"/>
                <a:buNone/>
              </a:pPr>
              <a:r>
                <a:rPr lang="en-US" altLang="en-US" sz="2400" b="1">
                  <a:latin typeface="Times New Roman" panose="02020603050405020304" pitchFamily="18" charset="0"/>
                </a:rPr>
                <a:t>Supervising</a:t>
              </a:r>
            </a:p>
            <a:p>
              <a:pPr algn="ctr">
                <a:lnSpc>
                  <a:spcPct val="90000"/>
                </a:lnSpc>
                <a:spcBef>
                  <a:spcPct val="0"/>
                </a:spcBef>
                <a:buClrTx/>
                <a:buSzTx/>
                <a:buFont typeface="Times" panose="02020603050405020304" pitchFamily="18" charset="0"/>
                <a:buNone/>
              </a:pPr>
              <a:r>
                <a:rPr lang="en-US" altLang="en-US" sz="2400" b="1">
                  <a:latin typeface="Times New Roman" panose="02020603050405020304" pitchFamily="18" charset="0"/>
                </a:rPr>
                <a:t>Engineer</a:t>
              </a:r>
            </a:p>
          </p:txBody>
        </p:sp>
        <p:sp>
          <p:nvSpPr>
            <p:cNvPr id="12" name="Line 8">
              <a:extLst>
                <a:ext uri="{FF2B5EF4-FFF2-40B4-BE49-F238E27FC236}">
                  <a16:creationId xmlns:a16="http://schemas.microsoft.com/office/drawing/2014/main" id="{A30A27C2-0BDF-48C2-8D20-0CB0C1AFF057}"/>
                </a:ext>
              </a:extLst>
            </p:cNvPr>
            <p:cNvSpPr>
              <a:spLocks noChangeShapeType="1"/>
            </p:cNvSpPr>
            <p:nvPr/>
          </p:nvSpPr>
          <p:spPr bwMode="auto">
            <a:xfrm flipH="1">
              <a:off x="1726" y="1800"/>
              <a:ext cx="1170" cy="532"/>
            </a:xfrm>
            <a:prstGeom prst="line">
              <a:avLst/>
            </a:prstGeom>
            <a:noFill/>
            <a:ln w="508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3" name="Line 9">
              <a:extLst>
                <a:ext uri="{FF2B5EF4-FFF2-40B4-BE49-F238E27FC236}">
                  <a16:creationId xmlns:a16="http://schemas.microsoft.com/office/drawing/2014/main" id="{78FD1DB5-D682-4CBA-AC76-6E46BBDECA6C}"/>
                </a:ext>
              </a:extLst>
            </p:cNvPr>
            <p:cNvSpPr>
              <a:spLocks noChangeShapeType="1"/>
            </p:cNvSpPr>
            <p:nvPr/>
          </p:nvSpPr>
          <p:spPr bwMode="auto">
            <a:xfrm>
              <a:off x="1711" y="2976"/>
              <a:ext cx="1153" cy="344"/>
            </a:xfrm>
            <a:prstGeom prst="line">
              <a:avLst/>
            </a:prstGeom>
            <a:noFill/>
            <a:ln w="508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4" name="Line 10">
              <a:extLst>
                <a:ext uri="{FF2B5EF4-FFF2-40B4-BE49-F238E27FC236}">
                  <a16:creationId xmlns:a16="http://schemas.microsoft.com/office/drawing/2014/main" id="{1F5F7E6F-6AF3-4F64-8669-4AA915BA354F}"/>
                </a:ext>
              </a:extLst>
            </p:cNvPr>
            <p:cNvSpPr>
              <a:spLocks noChangeShapeType="1"/>
            </p:cNvSpPr>
            <p:nvPr/>
          </p:nvSpPr>
          <p:spPr bwMode="auto">
            <a:xfrm flipV="1">
              <a:off x="2896" y="2944"/>
              <a:ext cx="1343" cy="408"/>
            </a:xfrm>
            <a:prstGeom prst="line">
              <a:avLst/>
            </a:prstGeom>
            <a:noFill/>
            <a:ln w="508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 name="Line 11">
              <a:extLst>
                <a:ext uri="{FF2B5EF4-FFF2-40B4-BE49-F238E27FC236}">
                  <a16:creationId xmlns:a16="http://schemas.microsoft.com/office/drawing/2014/main" id="{6C69D89C-5AEC-4920-A5B2-4FFF8622C2FA}"/>
                </a:ext>
              </a:extLst>
            </p:cNvPr>
            <p:cNvSpPr>
              <a:spLocks noChangeShapeType="1"/>
            </p:cNvSpPr>
            <p:nvPr/>
          </p:nvSpPr>
          <p:spPr bwMode="auto">
            <a:xfrm>
              <a:off x="2896" y="1800"/>
              <a:ext cx="1343" cy="532"/>
            </a:xfrm>
            <a:prstGeom prst="line">
              <a:avLst/>
            </a:prstGeom>
            <a:noFill/>
            <a:ln w="508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37890" name="Rectangle 2"/>
          <p:cNvSpPr>
            <a:spLocks noGrp="1" noChangeArrowheads="1"/>
          </p:cNvSpPr>
          <p:nvPr>
            <p:ph type="ctrTitle"/>
          </p:nvPr>
        </p:nvSpPr>
        <p:spPr/>
        <p:txBody>
          <a:bodyPr/>
          <a:lstStyle/>
          <a:p>
            <a:r>
              <a:rPr lang="en-US" altLang="en-US" dirty="0"/>
              <a:t>HIERARCHICAL ROLES (ex 2)</a:t>
            </a:r>
          </a:p>
        </p:txBody>
      </p:sp>
    </p:spTree>
  </p:cSld>
  <p:clrMapOvr>
    <a:masterClrMapping/>
  </p:clrMapOvr>
  <p:transition advClick="0"/>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4" name="Rectangle 2"/>
          <p:cNvSpPr>
            <a:spLocks noGrp="1" noChangeArrowheads="1"/>
          </p:cNvSpPr>
          <p:nvPr>
            <p:ph type="ctrTitle"/>
          </p:nvPr>
        </p:nvSpPr>
        <p:spPr/>
        <p:txBody>
          <a:bodyPr/>
          <a:lstStyle/>
          <a:p>
            <a:r>
              <a:rPr lang="en-US" altLang="en-US"/>
              <a:t>RBAC1: Formal Model</a:t>
            </a:r>
          </a:p>
        </p:txBody>
      </p:sp>
      <p:sp>
        <p:nvSpPr>
          <p:cNvPr id="9" name="Subtitle 8">
            <a:extLst>
              <a:ext uri="{FF2B5EF4-FFF2-40B4-BE49-F238E27FC236}">
                <a16:creationId xmlns:a16="http://schemas.microsoft.com/office/drawing/2014/main" id="{CA14C691-80D0-42FC-8D64-49655908DEA8}"/>
              </a:ext>
            </a:extLst>
          </p:cNvPr>
          <p:cNvSpPr>
            <a:spLocks noGrp="1"/>
          </p:cNvSpPr>
          <p:nvPr>
            <p:ph type="subTitle" idx="1"/>
          </p:nvPr>
        </p:nvSpPr>
        <p:spPr/>
        <p:txBody>
          <a:bodyPr/>
          <a:lstStyle/>
          <a:p>
            <a:endParaRPr lang="en-US"/>
          </a:p>
        </p:txBody>
      </p:sp>
      <p:sp>
        <p:nvSpPr>
          <p:cNvPr id="10" name="Text Placeholder 9">
            <a:extLst>
              <a:ext uri="{FF2B5EF4-FFF2-40B4-BE49-F238E27FC236}">
                <a16:creationId xmlns:a16="http://schemas.microsoft.com/office/drawing/2014/main" id="{90E7494B-58B7-4250-BC01-DBF5189FA84E}"/>
              </a:ext>
            </a:extLst>
          </p:cNvPr>
          <p:cNvSpPr>
            <a:spLocks noGrp="1"/>
          </p:cNvSpPr>
          <p:nvPr>
            <p:ph type="body" sz="quarter" idx="14"/>
          </p:nvPr>
        </p:nvSpPr>
        <p:spPr>
          <a:xfrm>
            <a:off x="576942" y="1917389"/>
            <a:ext cx="11038115" cy="4102412"/>
          </a:xfrm>
        </p:spPr>
        <p:txBody>
          <a:bodyPr/>
          <a:lstStyle/>
          <a:p>
            <a:r>
              <a:rPr lang="en-US" altLang="en-US" sz="3200" dirty="0"/>
              <a:t>U, R, P, S, PA, UA, and user unchanged from RBAC0</a:t>
            </a:r>
          </a:p>
          <a:p>
            <a:r>
              <a:rPr lang="en-US" altLang="en-US" sz="3200" dirty="0"/>
              <a:t>RH </a:t>
            </a:r>
            <a:r>
              <a:rPr lang="en-US" altLang="en-US" sz="3200" dirty="0">
                <a:sym typeface="Symbol" panose="05050102010706020507" pitchFamily="18" charset="2"/>
              </a:rPr>
              <a:t> R × R  : a partial order on R, written as </a:t>
            </a:r>
            <a:r>
              <a:rPr lang="en-US" altLang="en-US" sz="3200" b="1" dirty="0">
                <a:sym typeface="Symbol" panose="05050102010706020507" pitchFamily="18" charset="2"/>
              </a:rPr>
              <a:t></a:t>
            </a:r>
          </a:p>
          <a:p>
            <a:pPr lvl="1"/>
            <a:r>
              <a:rPr lang="en-US" altLang="en-US" sz="2400" dirty="0">
                <a:sym typeface="Symbol" panose="05050102010706020507" pitchFamily="18" charset="2"/>
              </a:rPr>
              <a:t>When r1  r2, we say r1 is a senior than r2, and r2 is a junior than r1</a:t>
            </a:r>
          </a:p>
          <a:p>
            <a:r>
              <a:rPr lang="en-US" altLang="en-US" sz="3200" dirty="0">
                <a:sym typeface="Symbol" panose="05050102010706020507" pitchFamily="18" charset="2"/>
              </a:rPr>
              <a:t>roles: S  2</a:t>
            </a:r>
            <a:r>
              <a:rPr lang="en-US" altLang="en-US" sz="3200" baseline="30000" dirty="0">
                <a:sym typeface="Symbol" panose="05050102010706020507" pitchFamily="18" charset="2"/>
              </a:rPr>
              <a:t>R</a:t>
            </a:r>
          </a:p>
          <a:p>
            <a:pPr lvl="1"/>
            <a:r>
              <a:rPr lang="en-US" altLang="en-US" sz="2400" dirty="0"/>
              <a:t>requires roles(s) </a:t>
            </a:r>
            <a:r>
              <a:rPr lang="en-US" altLang="en-US" sz="2400" dirty="0">
                <a:sym typeface="Symbol" panose="05050102010706020507" pitchFamily="18" charset="2"/>
              </a:rPr>
              <a:t> </a:t>
            </a:r>
            <a:r>
              <a:rPr lang="en-US" altLang="en-US" sz="2400" dirty="0" smtClean="0">
                <a:sym typeface="Symbol" panose="05050102010706020507" pitchFamily="18" charset="2"/>
              </a:rPr>
              <a:t>{ </a:t>
            </a:r>
            <a:r>
              <a:rPr lang="en-US" altLang="en-US" sz="2400" dirty="0">
                <a:sym typeface="Symbol" panose="05050102010706020507" pitchFamily="18" charset="2"/>
              </a:rPr>
              <a:t>r |  r’ [(r’  r) &amp; (user(s), r’)  UA] }</a:t>
            </a:r>
          </a:p>
          <a:p>
            <a:pPr algn="ctr">
              <a:spcBef>
                <a:spcPct val="50000"/>
              </a:spcBef>
              <a:buNone/>
            </a:pPr>
            <a:r>
              <a:rPr lang="en-US" altLang="en-US" sz="2400" b="1" dirty="0">
                <a:latin typeface="+mn-lt"/>
              </a:rPr>
              <a:t>Session s includes permissions</a:t>
            </a:r>
            <a:br>
              <a:rPr lang="en-US" altLang="en-US" sz="2400" b="1" dirty="0">
                <a:latin typeface="+mn-lt"/>
              </a:rPr>
            </a:br>
            <a:r>
              <a:rPr lang="en-US" altLang="en-US" sz="4000" b="1" dirty="0">
                <a:latin typeface="+mn-lt"/>
                <a:sym typeface="Symbol" panose="05050102010706020507" pitchFamily="18" charset="2"/>
              </a:rPr>
              <a:t></a:t>
            </a:r>
            <a:r>
              <a:rPr lang="en-US" altLang="en-US" sz="2400" b="1" dirty="0">
                <a:latin typeface="+mn-lt"/>
                <a:sym typeface="Symbol" panose="05050102010706020507" pitchFamily="18" charset="2"/>
              </a:rPr>
              <a:t> </a:t>
            </a:r>
            <a:r>
              <a:rPr lang="en-US" altLang="en-US" sz="2400" b="1" baseline="-25000" dirty="0">
                <a:latin typeface="+mn-lt"/>
                <a:sym typeface="Symbol" panose="05050102010706020507" pitchFamily="18" charset="2"/>
              </a:rPr>
              <a:t>r  roles(s)</a:t>
            </a:r>
            <a:r>
              <a:rPr lang="en-US" altLang="en-US" sz="2400" b="1" dirty="0">
                <a:latin typeface="+mn-lt"/>
                <a:sym typeface="Symbol" panose="05050102010706020507" pitchFamily="18" charset="2"/>
              </a:rPr>
              <a:t>  { p | </a:t>
            </a:r>
            <a:r>
              <a:rPr lang="en-US" altLang="en-US" b="1" dirty="0">
                <a:latin typeface="+mn-lt"/>
                <a:sym typeface="Symbol" panose="05050102010706020507" pitchFamily="18" charset="2"/>
              </a:rPr>
              <a:t> r’’ [(r  r’’) &amp; </a:t>
            </a:r>
            <a:r>
              <a:rPr lang="en-US" altLang="en-US" sz="2400" b="1" dirty="0">
                <a:latin typeface="+mn-lt"/>
                <a:sym typeface="Symbol" panose="05050102010706020507" pitchFamily="18" charset="2"/>
              </a:rPr>
              <a:t>(p, r’’)  PA] }</a:t>
            </a:r>
          </a:p>
          <a:p>
            <a:endParaRPr lang="en-US" altLang="en-US" sz="2400" b="1" dirty="0">
              <a:sym typeface="Symbol" panose="05050102010706020507" pitchFamily="18" charset="2"/>
            </a:endParaRPr>
          </a:p>
        </p:txBody>
      </p:sp>
    </p:spTree>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4">
            <a:extLst>
              <a:ext uri="{FF2B5EF4-FFF2-40B4-BE49-F238E27FC236}">
                <a16:creationId xmlns:a16="http://schemas.microsoft.com/office/drawing/2014/main" id="{1AAD7F01-D20A-4554-90CF-01F7FF9E4893}"/>
              </a:ext>
            </a:extLst>
          </p:cNvPr>
          <p:cNvSpPr txBox="1">
            <a:spLocks noChangeArrowheads="1"/>
          </p:cNvSpPr>
          <p:nvPr/>
        </p:nvSpPr>
        <p:spPr bwMode="auto">
          <a:xfrm>
            <a:off x="8763000" y="2509837"/>
            <a:ext cx="1905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ClrTx/>
              <a:buSzTx/>
              <a:buFont typeface="Times" panose="02020603050405020304" pitchFamily="18" charset="0"/>
              <a:buNone/>
            </a:pPr>
            <a:r>
              <a:rPr lang="en-US" altLang="en-US" sz="2400" dirty="0">
                <a:latin typeface="+mn-lt"/>
              </a:rPr>
              <a:t>Physician</a:t>
            </a:r>
          </a:p>
        </p:txBody>
      </p:sp>
      <p:sp>
        <p:nvSpPr>
          <p:cNvPr id="7" name="Text Box 5">
            <a:extLst>
              <a:ext uri="{FF2B5EF4-FFF2-40B4-BE49-F238E27FC236}">
                <a16:creationId xmlns:a16="http://schemas.microsoft.com/office/drawing/2014/main" id="{1ABE8883-4996-4933-AB76-B6840C0F9566}"/>
              </a:ext>
            </a:extLst>
          </p:cNvPr>
          <p:cNvSpPr txBox="1">
            <a:spLocks noChangeArrowheads="1"/>
          </p:cNvSpPr>
          <p:nvPr/>
        </p:nvSpPr>
        <p:spPr bwMode="auto">
          <a:xfrm>
            <a:off x="8534400" y="3805237"/>
            <a:ext cx="22860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ClrTx/>
              <a:buSzTx/>
              <a:buFont typeface="Times" panose="02020603050405020304" pitchFamily="18" charset="0"/>
              <a:buNone/>
            </a:pPr>
            <a:r>
              <a:rPr lang="en-US" altLang="en-US" sz="2400" dirty="0">
                <a:latin typeface="+mn-lt"/>
              </a:rPr>
              <a:t>Health-Care Provider</a:t>
            </a:r>
          </a:p>
        </p:txBody>
      </p:sp>
      <p:sp>
        <p:nvSpPr>
          <p:cNvPr id="8" name="Line 6">
            <a:extLst>
              <a:ext uri="{FF2B5EF4-FFF2-40B4-BE49-F238E27FC236}">
                <a16:creationId xmlns:a16="http://schemas.microsoft.com/office/drawing/2014/main" id="{227E41C0-93FC-4178-BD05-416521DCB694}"/>
              </a:ext>
            </a:extLst>
          </p:cNvPr>
          <p:cNvSpPr>
            <a:spLocks noChangeShapeType="1"/>
          </p:cNvSpPr>
          <p:nvPr/>
        </p:nvSpPr>
        <p:spPr bwMode="auto">
          <a:xfrm flipV="1">
            <a:off x="9448800" y="2971800"/>
            <a:ext cx="0" cy="838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latin typeface="+mn-lt"/>
            </a:endParaRPr>
          </a:p>
        </p:txBody>
      </p:sp>
      <p:sp>
        <p:nvSpPr>
          <p:cNvPr id="10" name="Text Placeholder 9">
            <a:extLst>
              <a:ext uri="{FF2B5EF4-FFF2-40B4-BE49-F238E27FC236}">
                <a16:creationId xmlns:a16="http://schemas.microsoft.com/office/drawing/2014/main" id="{30B7EC4C-8893-4EDF-95B5-2F2BB7CBEC6B}"/>
              </a:ext>
            </a:extLst>
          </p:cNvPr>
          <p:cNvSpPr>
            <a:spLocks noGrp="1"/>
          </p:cNvSpPr>
          <p:nvPr>
            <p:ph type="body" sz="quarter" idx="14"/>
          </p:nvPr>
        </p:nvSpPr>
        <p:spPr>
          <a:xfrm>
            <a:off x="576943" y="1600200"/>
            <a:ext cx="7119258" cy="3945329"/>
          </a:xfrm>
        </p:spPr>
        <p:txBody>
          <a:bodyPr/>
          <a:lstStyle/>
          <a:p>
            <a:pPr>
              <a:spcAft>
                <a:spcPts val="600"/>
              </a:spcAft>
            </a:pPr>
            <a:r>
              <a:rPr lang="en-US" altLang="en-US" sz="2400" dirty="0"/>
              <a:t>User inheritance</a:t>
            </a:r>
          </a:p>
          <a:p>
            <a:pPr lvl="1">
              <a:spcBef>
                <a:spcPts val="0"/>
              </a:spcBef>
              <a:spcAft>
                <a:spcPts val="600"/>
              </a:spcAft>
            </a:pPr>
            <a:r>
              <a:rPr lang="en-US" altLang="en-US" sz="2000" dirty="0"/>
              <a:t>r1</a:t>
            </a:r>
            <a:r>
              <a:rPr lang="en-US" altLang="en-US" sz="2000" dirty="0">
                <a:sym typeface="Symbol" panose="05050102010706020507" pitchFamily="18" charset="2"/>
              </a:rPr>
              <a:t>r2 means every user that is a member of r1 is also a member of r2</a:t>
            </a:r>
          </a:p>
          <a:p>
            <a:pPr>
              <a:spcAft>
                <a:spcPts val="600"/>
              </a:spcAft>
            </a:pPr>
            <a:r>
              <a:rPr lang="en-US" altLang="en-US" sz="2400" dirty="0"/>
              <a:t>Permission inheritance</a:t>
            </a:r>
          </a:p>
          <a:p>
            <a:pPr lvl="1">
              <a:spcBef>
                <a:spcPts val="0"/>
              </a:spcBef>
              <a:spcAft>
                <a:spcPts val="600"/>
              </a:spcAft>
            </a:pPr>
            <a:r>
              <a:rPr lang="en-US" altLang="en-US" sz="2000" dirty="0"/>
              <a:t>r1</a:t>
            </a:r>
            <a:r>
              <a:rPr lang="en-US" altLang="en-US" sz="2000" dirty="0">
                <a:sym typeface="Symbol" panose="05050102010706020507" pitchFamily="18" charset="2"/>
              </a:rPr>
              <a:t>r2 means every permission that is authorized for r2 is also authorized r1</a:t>
            </a:r>
            <a:endParaRPr lang="en-US" altLang="en-US" sz="2000" dirty="0"/>
          </a:p>
          <a:p>
            <a:pPr>
              <a:spcAft>
                <a:spcPts val="600"/>
              </a:spcAft>
            </a:pPr>
            <a:r>
              <a:rPr lang="en-US" altLang="en-US" sz="2400" dirty="0"/>
              <a:t>Activation inheritance</a:t>
            </a:r>
          </a:p>
          <a:p>
            <a:pPr lvl="1">
              <a:spcBef>
                <a:spcPts val="0"/>
              </a:spcBef>
              <a:spcAft>
                <a:spcPts val="600"/>
              </a:spcAft>
            </a:pPr>
            <a:r>
              <a:rPr lang="en-US" altLang="en-US" sz="2000" dirty="0"/>
              <a:t>r1</a:t>
            </a:r>
            <a:r>
              <a:rPr lang="en-US" altLang="en-US" sz="2000" dirty="0">
                <a:sym typeface="Symbol" panose="05050102010706020507" pitchFamily="18" charset="2"/>
              </a:rPr>
              <a:t>r2 means that activating r1 will also activate r2</a:t>
            </a:r>
          </a:p>
          <a:p>
            <a:pPr marL="0" indent="0">
              <a:spcAft>
                <a:spcPts val="600"/>
              </a:spcAft>
              <a:buNone/>
            </a:pPr>
            <a:r>
              <a:rPr lang="en-US" altLang="en-US" dirty="0">
                <a:sym typeface="Symbol" panose="05050102010706020507" pitchFamily="18" charset="2"/>
              </a:rPr>
              <a:t/>
            </a:r>
            <a:br>
              <a:rPr lang="en-US" altLang="en-US" dirty="0">
                <a:sym typeface="Symbol" panose="05050102010706020507" pitchFamily="18" charset="2"/>
              </a:rPr>
            </a:br>
            <a:r>
              <a:rPr lang="en-US" altLang="en-US" b="1" i="1" dirty="0"/>
              <a:t>Permission and Activation inheritance have different effect when there are constraints about activation.</a:t>
            </a:r>
          </a:p>
        </p:txBody>
      </p:sp>
      <p:sp>
        <p:nvSpPr>
          <p:cNvPr id="39938" name="Rectangle 2"/>
          <p:cNvSpPr>
            <a:spLocks noGrp="1" noChangeArrowheads="1"/>
          </p:cNvSpPr>
          <p:nvPr>
            <p:ph type="ctrTitle"/>
          </p:nvPr>
        </p:nvSpPr>
        <p:spPr/>
        <p:txBody>
          <a:bodyPr/>
          <a:lstStyle/>
          <a:p>
            <a:r>
              <a:rPr lang="en-US" altLang="en-US" dirty="0"/>
              <a:t>Semantics of Role Hierarchies</a:t>
            </a:r>
          </a:p>
        </p:txBody>
      </p:sp>
    </p:spTree>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ctrTitle"/>
          </p:nvPr>
        </p:nvSpPr>
        <p:spPr/>
        <p:txBody>
          <a:bodyPr/>
          <a:lstStyle/>
          <a:p>
            <a:r>
              <a:rPr lang="en-US" altLang="en-US"/>
              <a:t>RBAC2: RBAC0 + Constraints</a:t>
            </a:r>
          </a:p>
        </p:txBody>
      </p:sp>
      <p:sp>
        <p:nvSpPr>
          <p:cNvPr id="9" name="Subtitle 8">
            <a:extLst>
              <a:ext uri="{FF2B5EF4-FFF2-40B4-BE49-F238E27FC236}">
                <a16:creationId xmlns:a16="http://schemas.microsoft.com/office/drawing/2014/main" id="{8A2CDE1E-13FC-4A97-A644-4A0D41C9F1E6}"/>
              </a:ext>
            </a:extLst>
          </p:cNvPr>
          <p:cNvSpPr>
            <a:spLocks noGrp="1"/>
          </p:cNvSpPr>
          <p:nvPr>
            <p:ph type="subTitle" idx="1"/>
          </p:nvPr>
        </p:nvSpPr>
        <p:spPr/>
        <p:txBody>
          <a:bodyPr/>
          <a:lstStyle/>
          <a:p>
            <a:endParaRPr lang="en-US"/>
          </a:p>
        </p:txBody>
      </p:sp>
      <p:sp>
        <p:nvSpPr>
          <p:cNvPr id="10" name="Text Placeholder 9">
            <a:extLst>
              <a:ext uri="{FF2B5EF4-FFF2-40B4-BE49-F238E27FC236}">
                <a16:creationId xmlns:a16="http://schemas.microsoft.com/office/drawing/2014/main" id="{38BC8F2F-73E6-41BB-AA5B-3052F1F8695A}"/>
              </a:ext>
            </a:extLst>
          </p:cNvPr>
          <p:cNvSpPr>
            <a:spLocks noGrp="1"/>
          </p:cNvSpPr>
          <p:nvPr>
            <p:ph type="body" sz="quarter" idx="14"/>
          </p:nvPr>
        </p:nvSpPr>
        <p:spPr/>
        <p:txBody>
          <a:bodyPr/>
          <a:lstStyle/>
          <a:p>
            <a:r>
              <a:rPr lang="en-US" altLang="en-US" sz="3200" dirty="0"/>
              <a:t>No formal model </a:t>
            </a:r>
            <a:r>
              <a:rPr lang="en-US" altLang="en-US" sz="3200" dirty="0" smtClean="0"/>
              <a:t>specified for constraints</a:t>
            </a:r>
            <a:endParaRPr lang="en-US" altLang="en-US" sz="3200" dirty="0"/>
          </a:p>
          <a:p>
            <a:r>
              <a:rPr lang="en-US" altLang="en-US" sz="3200" dirty="0"/>
              <a:t>Example constraints</a:t>
            </a:r>
          </a:p>
          <a:p>
            <a:pPr lvl="1"/>
            <a:r>
              <a:rPr lang="en-US" altLang="en-US" sz="2400" dirty="0"/>
              <a:t>Mutual exclusion</a:t>
            </a:r>
          </a:p>
          <a:p>
            <a:pPr lvl="1"/>
            <a:r>
              <a:rPr lang="en-US" altLang="en-US" sz="2400" dirty="0"/>
              <a:t>Pre-condition: Must satisfy some condition to be member of some role</a:t>
            </a:r>
          </a:p>
          <a:p>
            <a:pPr lvl="2"/>
            <a:r>
              <a:rPr lang="en-US" altLang="en-US" sz="2400" dirty="0"/>
              <a:t>E.g., a user must be an undergrad student before being assigned the UTA role</a:t>
            </a:r>
          </a:p>
          <a:p>
            <a:pPr lvl="1"/>
            <a:r>
              <a:rPr lang="en-US" altLang="en-US" sz="2400" dirty="0"/>
              <a:t>Cardinality</a:t>
            </a:r>
          </a:p>
        </p:txBody>
      </p:sp>
    </p:spTree>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ctrTitle"/>
          </p:nvPr>
        </p:nvSpPr>
        <p:spPr/>
        <p:txBody>
          <a:bodyPr/>
          <a:lstStyle/>
          <a:p>
            <a:r>
              <a:rPr lang="en-US" altLang="en-US"/>
              <a:t>Mutual Exclusion Constraints</a:t>
            </a:r>
          </a:p>
        </p:txBody>
      </p:sp>
      <p:sp>
        <p:nvSpPr>
          <p:cNvPr id="9" name="Subtitle 8">
            <a:extLst>
              <a:ext uri="{FF2B5EF4-FFF2-40B4-BE49-F238E27FC236}">
                <a16:creationId xmlns:a16="http://schemas.microsoft.com/office/drawing/2014/main" id="{34B9E31B-880E-47EA-A18F-3F0A3CF826C8}"/>
              </a:ext>
            </a:extLst>
          </p:cNvPr>
          <p:cNvSpPr>
            <a:spLocks noGrp="1"/>
          </p:cNvSpPr>
          <p:nvPr>
            <p:ph type="subTitle" idx="1"/>
          </p:nvPr>
        </p:nvSpPr>
        <p:spPr/>
        <p:txBody>
          <a:bodyPr/>
          <a:lstStyle/>
          <a:p>
            <a:endParaRPr lang="en-US"/>
          </a:p>
        </p:txBody>
      </p:sp>
      <p:sp>
        <p:nvSpPr>
          <p:cNvPr id="10" name="Text Placeholder 9">
            <a:extLst>
              <a:ext uri="{FF2B5EF4-FFF2-40B4-BE49-F238E27FC236}">
                <a16:creationId xmlns:a16="http://schemas.microsoft.com/office/drawing/2014/main" id="{CE7C3D45-EAEC-498D-8805-97F13F86D772}"/>
              </a:ext>
            </a:extLst>
          </p:cNvPr>
          <p:cNvSpPr>
            <a:spLocks noGrp="1"/>
          </p:cNvSpPr>
          <p:nvPr>
            <p:ph type="body" sz="quarter" idx="14"/>
          </p:nvPr>
        </p:nvSpPr>
        <p:spPr/>
        <p:txBody>
          <a:bodyPr/>
          <a:lstStyle/>
          <a:p>
            <a:pPr>
              <a:lnSpc>
                <a:spcPct val="90000"/>
              </a:lnSpc>
            </a:pPr>
            <a:r>
              <a:rPr lang="en-US" altLang="en-US" sz="3200" dirty="0"/>
              <a:t>Mutually Exclusive Roles</a:t>
            </a:r>
          </a:p>
          <a:p>
            <a:pPr lvl="1">
              <a:lnSpc>
                <a:spcPct val="90000"/>
              </a:lnSpc>
            </a:pPr>
            <a:r>
              <a:rPr lang="en-US" altLang="en-US" sz="2400" dirty="0"/>
              <a:t>Static Exclusion: No user can hold both roles</a:t>
            </a:r>
          </a:p>
          <a:p>
            <a:pPr lvl="2">
              <a:lnSpc>
                <a:spcPct val="90000"/>
              </a:lnSpc>
            </a:pPr>
            <a:r>
              <a:rPr lang="en-US" altLang="en-US" sz="2400" dirty="0"/>
              <a:t>often referred to as Static Separation of Duty constraints</a:t>
            </a:r>
          </a:p>
          <a:p>
            <a:pPr lvl="2">
              <a:lnSpc>
                <a:spcPct val="90000"/>
              </a:lnSpc>
            </a:pPr>
            <a:r>
              <a:rPr lang="en-US" altLang="en-US" sz="2400" dirty="0"/>
              <a:t>Preventing a single user from having too much permissions</a:t>
            </a:r>
          </a:p>
          <a:p>
            <a:pPr lvl="1">
              <a:lnSpc>
                <a:spcPct val="90000"/>
              </a:lnSpc>
            </a:pPr>
            <a:r>
              <a:rPr lang="en-US" altLang="en-US" sz="2400" dirty="0"/>
              <a:t>Dynamic Exclusion: No user can activate both roles in one session</a:t>
            </a:r>
          </a:p>
          <a:p>
            <a:pPr lvl="2">
              <a:lnSpc>
                <a:spcPct val="90000"/>
              </a:lnSpc>
            </a:pPr>
            <a:r>
              <a:rPr lang="en-US" altLang="en-US" sz="2400" dirty="0"/>
              <a:t>Often referred to as Dynamic Separation of Duty constraints</a:t>
            </a:r>
          </a:p>
          <a:p>
            <a:pPr lvl="2">
              <a:lnSpc>
                <a:spcPct val="90000"/>
              </a:lnSpc>
            </a:pPr>
            <a:r>
              <a:rPr lang="en-US" altLang="en-US" sz="2400" dirty="0"/>
              <a:t>Interact with role hierarchy interpretation</a:t>
            </a:r>
          </a:p>
        </p:txBody>
      </p:sp>
    </p:spTree>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ctrTitle"/>
          </p:nvPr>
        </p:nvSpPr>
        <p:spPr/>
        <p:txBody>
          <a:bodyPr/>
          <a:lstStyle/>
          <a:p>
            <a:r>
              <a:rPr lang="en-US" altLang="en-US"/>
              <a:t>Cardinality Constraints</a:t>
            </a:r>
          </a:p>
        </p:txBody>
      </p:sp>
      <p:sp>
        <p:nvSpPr>
          <p:cNvPr id="9" name="Subtitle 8">
            <a:extLst>
              <a:ext uri="{FF2B5EF4-FFF2-40B4-BE49-F238E27FC236}">
                <a16:creationId xmlns:a16="http://schemas.microsoft.com/office/drawing/2014/main" id="{8FAA371A-987E-4157-819E-2685C05C6CEF}"/>
              </a:ext>
            </a:extLst>
          </p:cNvPr>
          <p:cNvSpPr>
            <a:spLocks noGrp="1"/>
          </p:cNvSpPr>
          <p:nvPr>
            <p:ph type="subTitle" idx="1"/>
          </p:nvPr>
        </p:nvSpPr>
        <p:spPr/>
        <p:txBody>
          <a:bodyPr/>
          <a:lstStyle/>
          <a:p>
            <a:endParaRPr lang="en-US"/>
          </a:p>
        </p:txBody>
      </p:sp>
      <p:sp>
        <p:nvSpPr>
          <p:cNvPr id="10" name="Text Placeholder 9">
            <a:extLst>
              <a:ext uri="{FF2B5EF4-FFF2-40B4-BE49-F238E27FC236}">
                <a16:creationId xmlns:a16="http://schemas.microsoft.com/office/drawing/2014/main" id="{4BA3B095-3B15-44CB-98DA-67645BD0FF7C}"/>
              </a:ext>
            </a:extLst>
          </p:cNvPr>
          <p:cNvSpPr>
            <a:spLocks noGrp="1"/>
          </p:cNvSpPr>
          <p:nvPr>
            <p:ph type="body" sz="quarter" idx="14"/>
          </p:nvPr>
        </p:nvSpPr>
        <p:spPr/>
        <p:txBody>
          <a:bodyPr/>
          <a:lstStyle/>
          <a:p>
            <a:r>
              <a:rPr lang="en-US" altLang="en-US" sz="3200" dirty="0"/>
              <a:t>On User-Role Assignment</a:t>
            </a:r>
          </a:p>
          <a:p>
            <a:pPr lvl="1"/>
            <a:r>
              <a:rPr lang="en-US" altLang="en-US" sz="2400" dirty="0"/>
              <a:t>at most k users can belong to the role</a:t>
            </a:r>
          </a:p>
          <a:p>
            <a:pPr lvl="1"/>
            <a:r>
              <a:rPr lang="en-US" altLang="en-US" sz="2400" dirty="0"/>
              <a:t>at least k users must belong to the role</a:t>
            </a:r>
          </a:p>
          <a:p>
            <a:pPr lvl="1"/>
            <a:r>
              <a:rPr lang="en-US" altLang="en-US" sz="2400" dirty="0"/>
              <a:t>exactly k users must belong to the role</a:t>
            </a:r>
          </a:p>
          <a:p>
            <a:endParaRPr lang="en-US" altLang="en-US" sz="3200" dirty="0"/>
          </a:p>
          <a:p>
            <a:r>
              <a:rPr lang="en-US" altLang="en-US" sz="3200" dirty="0"/>
              <a:t>On activation</a:t>
            </a:r>
          </a:p>
          <a:p>
            <a:pPr lvl="1"/>
            <a:r>
              <a:rPr lang="en-US" altLang="en-US" sz="2400" dirty="0"/>
              <a:t>at most k users can activate a role</a:t>
            </a:r>
          </a:p>
          <a:p>
            <a:pPr lvl="1"/>
            <a:r>
              <a:rPr lang="en-US" altLang="en-US" sz="2400" dirty="0"/>
              <a:t>…</a:t>
            </a:r>
          </a:p>
        </p:txBody>
      </p:sp>
    </p:spTree>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7" name="Picture 4">
            <a:extLst>
              <a:ext uri="{C183D7F6-B498-43B3-948B-1728B52AA6E4}">
                <adec:decorative xmlns:adec="http://schemas.microsoft.com/office/drawing/2017/decorative" xmlns=""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04175" y="2319337"/>
            <a:ext cx="2587625" cy="2219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Placeholder 8">
            <a:extLst>
              <a:ext uri="{FF2B5EF4-FFF2-40B4-BE49-F238E27FC236}">
                <a16:creationId xmlns:a16="http://schemas.microsoft.com/office/drawing/2014/main" id="{FE4198B4-BA32-4ACB-A8FC-CA122C7AB369}"/>
              </a:ext>
            </a:extLst>
          </p:cNvPr>
          <p:cNvSpPr>
            <a:spLocks noGrp="1"/>
          </p:cNvSpPr>
          <p:nvPr>
            <p:ph type="body" sz="quarter" idx="14"/>
          </p:nvPr>
        </p:nvSpPr>
        <p:spPr>
          <a:xfrm>
            <a:off x="576942" y="1917388"/>
            <a:ext cx="7043057" cy="3945329"/>
          </a:xfrm>
        </p:spPr>
        <p:txBody>
          <a:bodyPr/>
          <a:lstStyle/>
          <a:p>
            <a:r>
              <a:rPr lang="en-US" sz="2800" dirty="0"/>
              <a:t>Security Policies and Security Models. </a:t>
            </a:r>
            <a:r>
              <a:rPr lang="en-US" sz="2800" dirty="0" err="1"/>
              <a:t>J.A.Goguen</a:t>
            </a:r>
            <a:r>
              <a:rPr lang="en-US" sz="2800" dirty="0"/>
              <a:t> and </a:t>
            </a:r>
            <a:r>
              <a:rPr lang="en-US" sz="2800" dirty="0" err="1"/>
              <a:t>J.Meseguer</a:t>
            </a:r>
            <a:r>
              <a:rPr lang="en-US" sz="2800" dirty="0"/>
              <a:t>. Oakland’1982</a:t>
            </a:r>
          </a:p>
          <a:p>
            <a:endParaRPr lang="en-US" sz="2800" dirty="0"/>
          </a:p>
        </p:txBody>
      </p:sp>
      <p:sp>
        <p:nvSpPr>
          <p:cNvPr id="15365" name="Rectangle 2"/>
          <p:cNvSpPr>
            <a:spLocks noGrp="1" noChangeArrowheads="1"/>
          </p:cNvSpPr>
          <p:nvPr>
            <p:ph type="ctrTitle"/>
          </p:nvPr>
        </p:nvSpPr>
        <p:spPr>
          <a:xfrm>
            <a:off x="576943" y="137160"/>
            <a:ext cx="11038114" cy="553998"/>
          </a:xfrm>
        </p:spPr>
        <p:txBody>
          <a:bodyPr/>
          <a:lstStyle/>
          <a:p>
            <a:r>
              <a:rPr lang="en-US" altLang="en-US" dirty="0" smtClean="0"/>
              <a:t>Source for Non-Interference</a:t>
            </a:r>
            <a:endParaRPr lang="en-US" altLang="en-US" dirty="0"/>
          </a:p>
        </p:txBody>
      </p:sp>
    </p:spTree>
    <p:extLst>
      <p:ext uri="{BB962C8B-B14F-4D97-AF65-F5344CB8AC3E}">
        <p14:creationId xmlns:p14="http://schemas.microsoft.com/office/powerpoint/2010/main" val="135102455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ctrTitle"/>
          </p:nvPr>
        </p:nvSpPr>
        <p:spPr/>
        <p:txBody>
          <a:bodyPr/>
          <a:lstStyle/>
          <a:p>
            <a:r>
              <a:rPr lang="en-US" altLang="en-US"/>
              <a:t>Why Using Constraints?</a:t>
            </a:r>
          </a:p>
        </p:txBody>
      </p:sp>
      <p:sp>
        <p:nvSpPr>
          <p:cNvPr id="9" name="Subtitle 8">
            <a:extLst>
              <a:ext uri="{FF2B5EF4-FFF2-40B4-BE49-F238E27FC236}">
                <a16:creationId xmlns:a16="http://schemas.microsoft.com/office/drawing/2014/main" id="{BB27946C-57FF-4225-831C-1F41771ED8D6}"/>
              </a:ext>
            </a:extLst>
          </p:cNvPr>
          <p:cNvSpPr>
            <a:spLocks noGrp="1"/>
          </p:cNvSpPr>
          <p:nvPr>
            <p:ph type="subTitle" idx="1"/>
          </p:nvPr>
        </p:nvSpPr>
        <p:spPr/>
        <p:txBody>
          <a:bodyPr/>
          <a:lstStyle/>
          <a:p>
            <a:endParaRPr lang="en-US"/>
          </a:p>
        </p:txBody>
      </p:sp>
      <p:sp>
        <p:nvSpPr>
          <p:cNvPr id="10" name="Text Placeholder 9">
            <a:extLst>
              <a:ext uri="{FF2B5EF4-FFF2-40B4-BE49-F238E27FC236}">
                <a16:creationId xmlns:a16="http://schemas.microsoft.com/office/drawing/2014/main" id="{2688F5B6-D0F2-4505-9A7C-4F9625582467}"/>
              </a:ext>
            </a:extLst>
          </p:cNvPr>
          <p:cNvSpPr>
            <a:spLocks noGrp="1"/>
          </p:cNvSpPr>
          <p:nvPr>
            <p:ph type="body" sz="quarter" idx="14"/>
          </p:nvPr>
        </p:nvSpPr>
        <p:spPr/>
        <p:txBody>
          <a:bodyPr/>
          <a:lstStyle/>
          <a:p>
            <a:r>
              <a:rPr lang="en-US" altLang="en-US" sz="2800" dirty="0"/>
              <a:t>For laying out higher level organization policy</a:t>
            </a:r>
          </a:p>
          <a:p>
            <a:pPr lvl="1"/>
            <a:r>
              <a:rPr lang="en-US" altLang="en-US" sz="2400" dirty="0"/>
              <a:t>Only a tool for convenience and error checking when admin is centralized</a:t>
            </a:r>
          </a:p>
          <a:p>
            <a:pPr lvl="2"/>
            <a:r>
              <a:rPr lang="en-US" altLang="en-US" sz="2400" dirty="0"/>
              <a:t>Not absolutely necessary if admin is always vigilant, as admin can check all organization policies are met when making any changes to RBAC policies</a:t>
            </a:r>
          </a:p>
          <a:p>
            <a:pPr lvl="1"/>
            <a:r>
              <a:rPr lang="en-US" altLang="en-US" sz="2400" dirty="0"/>
              <a:t>A tool to enforce high-level policies when admin is decentralized</a:t>
            </a:r>
          </a:p>
        </p:txBody>
      </p:sp>
    </p:spTree>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descr="diagram of Semantics of RBAC3 ROLE HIERARCHIES&#10;">
            <a:extLst>
              <a:ext uri="{FF2B5EF4-FFF2-40B4-BE49-F238E27FC236}">
                <a16:creationId xmlns:a16="http://schemas.microsoft.com/office/drawing/2014/main" id="{FEA59F1C-8FB0-4307-B049-203B6AFDDF6D}"/>
              </a:ext>
            </a:extLst>
          </p:cNvPr>
          <p:cNvGrpSpPr/>
          <p:nvPr/>
        </p:nvGrpSpPr>
        <p:grpSpPr>
          <a:xfrm>
            <a:off x="1606550" y="1295400"/>
            <a:ext cx="8978900" cy="4932362"/>
            <a:chOff x="82550" y="1608138"/>
            <a:chExt cx="8978900" cy="4932362"/>
          </a:xfrm>
        </p:grpSpPr>
        <p:sp>
          <p:nvSpPr>
            <p:cNvPr id="6" name="Oval 3">
              <a:extLst>
                <a:ext uri="{FF2B5EF4-FFF2-40B4-BE49-F238E27FC236}">
                  <a16:creationId xmlns:a16="http://schemas.microsoft.com/office/drawing/2014/main" id="{A2D3047E-29BB-4AF8-B55D-A358A607128A}"/>
                </a:ext>
              </a:extLst>
            </p:cNvPr>
            <p:cNvSpPr>
              <a:spLocks noChangeArrowheads="1"/>
            </p:cNvSpPr>
            <p:nvPr/>
          </p:nvSpPr>
          <p:spPr bwMode="auto">
            <a:xfrm>
              <a:off x="3543300" y="3230563"/>
              <a:ext cx="1755775" cy="1144587"/>
            </a:xfrm>
            <a:prstGeom prst="ellipse">
              <a:avLst/>
            </a:prstGeom>
            <a:noFill/>
            <a:ln w="508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defTabSz="895350"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defTabSz="895350" eaLnBrk="0" hangingPunct="0">
                <a:spcBef>
                  <a:spcPct val="20000"/>
                </a:spcBef>
                <a:buChar char="–"/>
                <a:defRPr sz="2400">
                  <a:solidFill>
                    <a:schemeClr val="tx1"/>
                  </a:solidFill>
                  <a:latin typeface="Arial" panose="020B0604020202020204" pitchFamily="34" charset="0"/>
                </a:defRPr>
              </a:lvl2pPr>
              <a:lvl3pPr marL="1143000" indent="-228600" defTabSz="895350" eaLnBrk="0" hangingPunct="0">
                <a:spcBef>
                  <a:spcPct val="20000"/>
                </a:spcBef>
                <a:buChar char="•"/>
                <a:defRPr sz="2200">
                  <a:solidFill>
                    <a:schemeClr val="tx1"/>
                  </a:solidFill>
                  <a:latin typeface="Arial" panose="020B0604020202020204" pitchFamily="34" charset="0"/>
                </a:defRPr>
              </a:lvl3pPr>
              <a:lvl4pPr marL="1600200" indent="-228600" defTabSz="895350" eaLnBrk="0" hangingPunct="0">
                <a:spcBef>
                  <a:spcPct val="20000"/>
                </a:spcBef>
                <a:buChar char="–"/>
                <a:defRPr sz="2000">
                  <a:solidFill>
                    <a:schemeClr val="tx1"/>
                  </a:solidFill>
                  <a:latin typeface="Arial" panose="020B0604020202020204" pitchFamily="34" charset="0"/>
                </a:defRPr>
              </a:lvl4pPr>
              <a:lvl5pPr marL="2057400" indent="-228600" defTabSz="895350" eaLnBrk="0" hangingPunct="0">
                <a:spcBef>
                  <a:spcPct val="20000"/>
                </a:spcBef>
                <a:buChar char="»"/>
                <a:defRPr sz="2000">
                  <a:solidFill>
                    <a:schemeClr val="tx1"/>
                  </a:solidFill>
                  <a:latin typeface="Arial" panose="020B0604020202020204" pitchFamily="34" charset="0"/>
                </a:defRPr>
              </a:lvl5pPr>
              <a:lvl6pPr marL="25146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lnSpc>
                  <a:spcPct val="90000"/>
                </a:lnSpc>
                <a:spcBef>
                  <a:spcPct val="0"/>
                </a:spcBef>
                <a:buClrTx/>
                <a:buSzTx/>
                <a:buFont typeface="Times" panose="02020603050405020304" pitchFamily="18" charset="0"/>
                <a:buNone/>
              </a:pPr>
              <a:r>
                <a:rPr lang="en-US" altLang="en-US" sz="2400" b="1">
                  <a:latin typeface="+mn-lt"/>
                </a:rPr>
                <a:t>ROLES</a:t>
              </a:r>
            </a:p>
          </p:txBody>
        </p:sp>
        <p:sp>
          <p:nvSpPr>
            <p:cNvPr id="7" name="Line 4">
              <a:extLst>
                <a:ext uri="{FF2B5EF4-FFF2-40B4-BE49-F238E27FC236}">
                  <a16:creationId xmlns:a16="http://schemas.microsoft.com/office/drawing/2014/main" id="{B6F2529A-241E-449C-956D-968973F86823}"/>
                </a:ext>
              </a:extLst>
            </p:cNvPr>
            <p:cNvSpPr>
              <a:spLocks noChangeShapeType="1"/>
            </p:cNvSpPr>
            <p:nvPr/>
          </p:nvSpPr>
          <p:spPr bwMode="auto">
            <a:xfrm>
              <a:off x="1887538" y="3802063"/>
              <a:ext cx="1604962" cy="0"/>
            </a:xfrm>
            <a:prstGeom prst="line">
              <a:avLst/>
            </a:prstGeom>
            <a:noFill/>
            <a:ln w="50800">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latin typeface="+mn-lt"/>
              </a:endParaRPr>
            </a:p>
          </p:txBody>
        </p:sp>
        <p:sp>
          <p:nvSpPr>
            <p:cNvPr id="10" name="Line 5">
              <a:extLst>
                <a:ext uri="{FF2B5EF4-FFF2-40B4-BE49-F238E27FC236}">
                  <a16:creationId xmlns:a16="http://schemas.microsoft.com/office/drawing/2014/main" id="{F1CA3EEA-E7AE-4F41-B150-970A464217CF}"/>
                </a:ext>
              </a:extLst>
            </p:cNvPr>
            <p:cNvSpPr>
              <a:spLocks noChangeShapeType="1"/>
            </p:cNvSpPr>
            <p:nvPr/>
          </p:nvSpPr>
          <p:spPr bwMode="auto">
            <a:xfrm flipH="1">
              <a:off x="5299075" y="3802063"/>
              <a:ext cx="1481138" cy="0"/>
            </a:xfrm>
            <a:prstGeom prst="line">
              <a:avLst/>
            </a:prstGeom>
            <a:noFill/>
            <a:ln w="50800">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latin typeface="+mn-lt"/>
              </a:endParaRPr>
            </a:p>
          </p:txBody>
        </p:sp>
        <p:sp>
          <p:nvSpPr>
            <p:cNvPr id="11" name="Rectangle 6">
              <a:extLst>
                <a:ext uri="{FF2B5EF4-FFF2-40B4-BE49-F238E27FC236}">
                  <a16:creationId xmlns:a16="http://schemas.microsoft.com/office/drawing/2014/main" id="{18A70DA0-6764-43C6-A8CB-24F671E8A95D}"/>
                </a:ext>
              </a:extLst>
            </p:cNvPr>
            <p:cNvSpPr>
              <a:spLocks noChangeArrowheads="1"/>
            </p:cNvSpPr>
            <p:nvPr/>
          </p:nvSpPr>
          <p:spPr bwMode="auto">
            <a:xfrm>
              <a:off x="1377068" y="2354263"/>
              <a:ext cx="2224263" cy="7545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a14:hiddenLine>
              </a:ext>
            </a:extLst>
          </p:spPr>
          <p:txBody>
            <a:bodyPr wrap="none" lIns="90488" tIns="44450" rIns="90488" bIns="44450">
              <a:spAutoFit/>
            </a:bodyPr>
            <a:lstStyle>
              <a:lvl1pPr defTabSz="895350"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defTabSz="895350" eaLnBrk="0" hangingPunct="0">
                <a:spcBef>
                  <a:spcPct val="20000"/>
                </a:spcBef>
                <a:buChar char="–"/>
                <a:defRPr sz="2400">
                  <a:solidFill>
                    <a:schemeClr val="tx1"/>
                  </a:solidFill>
                  <a:latin typeface="Arial" panose="020B0604020202020204" pitchFamily="34" charset="0"/>
                </a:defRPr>
              </a:lvl2pPr>
              <a:lvl3pPr marL="1143000" indent="-228600" defTabSz="895350" eaLnBrk="0" hangingPunct="0">
                <a:spcBef>
                  <a:spcPct val="20000"/>
                </a:spcBef>
                <a:buChar char="•"/>
                <a:defRPr sz="2200">
                  <a:solidFill>
                    <a:schemeClr val="tx1"/>
                  </a:solidFill>
                  <a:latin typeface="Arial" panose="020B0604020202020204" pitchFamily="34" charset="0"/>
                </a:defRPr>
              </a:lvl3pPr>
              <a:lvl4pPr marL="1600200" indent="-228600" defTabSz="895350" eaLnBrk="0" hangingPunct="0">
                <a:spcBef>
                  <a:spcPct val="20000"/>
                </a:spcBef>
                <a:buChar char="–"/>
                <a:defRPr sz="2000">
                  <a:solidFill>
                    <a:schemeClr val="tx1"/>
                  </a:solidFill>
                  <a:latin typeface="Arial" panose="020B0604020202020204" pitchFamily="34" charset="0"/>
                </a:defRPr>
              </a:lvl4pPr>
              <a:lvl5pPr marL="2057400" indent="-228600" defTabSz="895350" eaLnBrk="0" hangingPunct="0">
                <a:spcBef>
                  <a:spcPct val="20000"/>
                </a:spcBef>
                <a:buChar char="»"/>
                <a:defRPr sz="2000">
                  <a:solidFill>
                    <a:schemeClr val="tx1"/>
                  </a:solidFill>
                  <a:latin typeface="Arial" panose="020B0604020202020204" pitchFamily="34" charset="0"/>
                </a:defRPr>
              </a:lvl5pPr>
              <a:lvl6pPr marL="25146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lnSpc>
                  <a:spcPct val="90000"/>
                </a:lnSpc>
                <a:spcBef>
                  <a:spcPct val="0"/>
                </a:spcBef>
                <a:buClrTx/>
                <a:buSzTx/>
                <a:buFont typeface="Times" panose="02020603050405020304" pitchFamily="18" charset="0"/>
                <a:buNone/>
              </a:pPr>
              <a:r>
                <a:rPr lang="en-US" altLang="en-US" sz="2400" b="1">
                  <a:latin typeface="+mn-lt"/>
                </a:rPr>
                <a:t>USER-ROLE</a:t>
              </a:r>
            </a:p>
            <a:p>
              <a:pPr algn="ctr">
                <a:lnSpc>
                  <a:spcPct val="90000"/>
                </a:lnSpc>
                <a:spcBef>
                  <a:spcPct val="0"/>
                </a:spcBef>
                <a:buClrTx/>
                <a:buSzTx/>
                <a:buFont typeface="Times" panose="02020603050405020304" pitchFamily="18" charset="0"/>
                <a:buNone/>
              </a:pPr>
              <a:r>
                <a:rPr lang="en-US" altLang="en-US" sz="2400" b="1">
                  <a:latin typeface="+mn-lt"/>
                </a:rPr>
                <a:t>ASSIGNMENT</a:t>
              </a:r>
            </a:p>
          </p:txBody>
        </p:sp>
        <p:sp>
          <p:nvSpPr>
            <p:cNvPr id="12" name="Rectangle 7">
              <a:extLst>
                <a:ext uri="{FF2B5EF4-FFF2-40B4-BE49-F238E27FC236}">
                  <a16:creationId xmlns:a16="http://schemas.microsoft.com/office/drawing/2014/main" id="{A319E7FD-9BC2-4882-B3A2-9EC375AC51B9}"/>
                </a:ext>
              </a:extLst>
            </p:cNvPr>
            <p:cNvSpPr>
              <a:spLocks noChangeArrowheads="1"/>
            </p:cNvSpPr>
            <p:nvPr/>
          </p:nvSpPr>
          <p:spPr bwMode="auto">
            <a:xfrm>
              <a:off x="5170957" y="2354263"/>
              <a:ext cx="3218511" cy="7545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a14:hiddenLine>
              </a:ext>
            </a:extLst>
          </p:spPr>
          <p:txBody>
            <a:bodyPr wrap="none" lIns="90488" tIns="44450" rIns="90488" bIns="44450">
              <a:spAutoFit/>
            </a:bodyPr>
            <a:lstStyle>
              <a:lvl1pPr defTabSz="895350"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defTabSz="895350" eaLnBrk="0" hangingPunct="0">
                <a:spcBef>
                  <a:spcPct val="20000"/>
                </a:spcBef>
                <a:buChar char="–"/>
                <a:defRPr sz="2400">
                  <a:solidFill>
                    <a:schemeClr val="tx1"/>
                  </a:solidFill>
                  <a:latin typeface="Arial" panose="020B0604020202020204" pitchFamily="34" charset="0"/>
                </a:defRPr>
              </a:lvl2pPr>
              <a:lvl3pPr marL="1143000" indent="-228600" defTabSz="895350" eaLnBrk="0" hangingPunct="0">
                <a:spcBef>
                  <a:spcPct val="20000"/>
                </a:spcBef>
                <a:buChar char="•"/>
                <a:defRPr sz="2200">
                  <a:solidFill>
                    <a:schemeClr val="tx1"/>
                  </a:solidFill>
                  <a:latin typeface="Arial" panose="020B0604020202020204" pitchFamily="34" charset="0"/>
                </a:defRPr>
              </a:lvl3pPr>
              <a:lvl4pPr marL="1600200" indent="-228600" defTabSz="895350" eaLnBrk="0" hangingPunct="0">
                <a:spcBef>
                  <a:spcPct val="20000"/>
                </a:spcBef>
                <a:buChar char="–"/>
                <a:defRPr sz="2000">
                  <a:solidFill>
                    <a:schemeClr val="tx1"/>
                  </a:solidFill>
                  <a:latin typeface="Arial" panose="020B0604020202020204" pitchFamily="34" charset="0"/>
                </a:defRPr>
              </a:lvl4pPr>
              <a:lvl5pPr marL="2057400" indent="-228600" defTabSz="895350" eaLnBrk="0" hangingPunct="0">
                <a:spcBef>
                  <a:spcPct val="20000"/>
                </a:spcBef>
                <a:buChar char="»"/>
                <a:defRPr sz="2000">
                  <a:solidFill>
                    <a:schemeClr val="tx1"/>
                  </a:solidFill>
                  <a:latin typeface="Arial" panose="020B0604020202020204" pitchFamily="34" charset="0"/>
                </a:defRPr>
              </a:lvl5pPr>
              <a:lvl6pPr marL="25146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lnSpc>
                  <a:spcPct val="90000"/>
                </a:lnSpc>
                <a:spcBef>
                  <a:spcPct val="0"/>
                </a:spcBef>
                <a:buClrTx/>
                <a:buSzTx/>
                <a:buFont typeface="Times" panose="02020603050405020304" pitchFamily="18" charset="0"/>
                <a:buNone/>
              </a:pPr>
              <a:r>
                <a:rPr lang="en-US" altLang="en-US" sz="2400" b="1">
                  <a:latin typeface="+mn-lt"/>
                </a:rPr>
                <a:t>PERMISSIONS-ROLE</a:t>
              </a:r>
            </a:p>
            <a:p>
              <a:pPr algn="ctr">
                <a:lnSpc>
                  <a:spcPct val="90000"/>
                </a:lnSpc>
                <a:spcBef>
                  <a:spcPct val="0"/>
                </a:spcBef>
                <a:buClrTx/>
                <a:buSzTx/>
                <a:buFont typeface="Times" panose="02020603050405020304" pitchFamily="18" charset="0"/>
                <a:buNone/>
              </a:pPr>
              <a:r>
                <a:rPr lang="en-US" altLang="en-US" sz="2400" b="1">
                  <a:latin typeface="+mn-lt"/>
                </a:rPr>
                <a:t>ASSIGNMENT</a:t>
              </a:r>
            </a:p>
          </p:txBody>
        </p:sp>
        <p:sp>
          <p:nvSpPr>
            <p:cNvPr id="13" name="Oval 8">
              <a:extLst>
                <a:ext uri="{FF2B5EF4-FFF2-40B4-BE49-F238E27FC236}">
                  <a16:creationId xmlns:a16="http://schemas.microsoft.com/office/drawing/2014/main" id="{12EE1C48-F6FF-4BEA-97A1-A061D966943C}"/>
                </a:ext>
              </a:extLst>
            </p:cNvPr>
            <p:cNvSpPr>
              <a:spLocks noChangeArrowheads="1"/>
            </p:cNvSpPr>
            <p:nvPr/>
          </p:nvSpPr>
          <p:spPr bwMode="auto">
            <a:xfrm>
              <a:off x="82550" y="3230563"/>
              <a:ext cx="1754188" cy="1144587"/>
            </a:xfrm>
            <a:prstGeom prst="ellipse">
              <a:avLst/>
            </a:prstGeom>
            <a:noFill/>
            <a:ln w="508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defTabSz="895350"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defTabSz="895350" eaLnBrk="0" hangingPunct="0">
                <a:spcBef>
                  <a:spcPct val="20000"/>
                </a:spcBef>
                <a:buChar char="–"/>
                <a:defRPr sz="2400">
                  <a:solidFill>
                    <a:schemeClr val="tx1"/>
                  </a:solidFill>
                  <a:latin typeface="Arial" panose="020B0604020202020204" pitchFamily="34" charset="0"/>
                </a:defRPr>
              </a:lvl2pPr>
              <a:lvl3pPr marL="1143000" indent="-228600" defTabSz="895350" eaLnBrk="0" hangingPunct="0">
                <a:spcBef>
                  <a:spcPct val="20000"/>
                </a:spcBef>
                <a:buChar char="•"/>
                <a:defRPr sz="2200">
                  <a:solidFill>
                    <a:schemeClr val="tx1"/>
                  </a:solidFill>
                  <a:latin typeface="Arial" panose="020B0604020202020204" pitchFamily="34" charset="0"/>
                </a:defRPr>
              </a:lvl3pPr>
              <a:lvl4pPr marL="1600200" indent="-228600" defTabSz="895350" eaLnBrk="0" hangingPunct="0">
                <a:spcBef>
                  <a:spcPct val="20000"/>
                </a:spcBef>
                <a:buChar char="–"/>
                <a:defRPr sz="2000">
                  <a:solidFill>
                    <a:schemeClr val="tx1"/>
                  </a:solidFill>
                  <a:latin typeface="Arial" panose="020B0604020202020204" pitchFamily="34" charset="0"/>
                </a:defRPr>
              </a:lvl4pPr>
              <a:lvl5pPr marL="2057400" indent="-228600" defTabSz="895350" eaLnBrk="0" hangingPunct="0">
                <a:spcBef>
                  <a:spcPct val="20000"/>
                </a:spcBef>
                <a:buChar char="»"/>
                <a:defRPr sz="2000">
                  <a:solidFill>
                    <a:schemeClr val="tx1"/>
                  </a:solidFill>
                  <a:latin typeface="Arial" panose="020B0604020202020204" pitchFamily="34" charset="0"/>
                </a:defRPr>
              </a:lvl5pPr>
              <a:lvl6pPr marL="25146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lnSpc>
                  <a:spcPct val="90000"/>
                </a:lnSpc>
                <a:spcBef>
                  <a:spcPct val="0"/>
                </a:spcBef>
                <a:buClrTx/>
                <a:buSzTx/>
                <a:buFont typeface="Times" panose="02020603050405020304" pitchFamily="18" charset="0"/>
                <a:buNone/>
              </a:pPr>
              <a:r>
                <a:rPr lang="en-US" altLang="en-US" sz="2400" b="1" dirty="0">
                  <a:latin typeface="+mn-lt"/>
                </a:rPr>
                <a:t>USERS</a:t>
              </a:r>
            </a:p>
          </p:txBody>
        </p:sp>
        <p:sp>
          <p:nvSpPr>
            <p:cNvPr id="14" name="Oval 9">
              <a:extLst>
                <a:ext uri="{FF2B5EF4-FFF2-40B4-BE49-F238E27FC236}">
                  <a16:creationId xmlns:a16="http://schemas.microsoft.com/office/drawing/2014/main" id="{C65D2235-E216-43D0-B6FA-9F2D9233C27B}"/>
                </a:ext>
              </a:extLst>
            </p:cNvPr>
            <p:cNvSpPr>
              <a:spLocks noChangeArrowheads="1"/>
            </p:cNvSpPr>
            <p:nvPr/>
          </p:nvSpPr>
          <p:spPr bwMode="auto">
            <a:xfrm>
              <a:off x="6854825" y="3230563"/>
              <a:ext cx="2206625" cy="1144587"/>
            </a:xfrm>
            <a:prstGeom prst="ellipse">
              <a:avLst/>
            </a:prstGeom>
            <a:noFill/>
            <a:ln w="508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lIns="90488" tIns="44450" rIns="90488" bIns="44450" anchor="ctr"/>
            <a:lstStyle>
              <a:lvl1pPr defTabSz="895350"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defTabSz="895350" eaLnBrk="0" hangingPunct="0">
                <a:spcBef>
                  <a:spcPct val="20000"/>
                </a:spcBef>
                <a:buChar char="–"/>
                <a:defRPr sz="2400">
                  <a:solidFill>
                    <a:schemeClr val="tx1"/>
                  </a:solidFill>
                  <a:latin typeface="Arial" panose="020B0604020202020204" pitchFamily="34" charset="0"/>
                </a:defRPr>
              </a:lvl2pPr>
              <a:lvl3pPr marL="1143000" indent="-228600" defTabSz="895350" eaLnBrk="0" hangingPunct="0">
                <a:spcBef>
                  <a:spcPct val="20000"/>
                </a:spcBef>
                <a:buChar char="•"/>
                <a:defRPr sz="2200">
                  <a:solidFill>
                    <a:schemeClr val="tx1"/>
                  </a:solidFill>
                  <a:latin typeface="Arial" panose="020B0604020202020204" pitchFamily="34" charset="0"/>
                </a:defRPr>
              </a:lvl3pPr>
              <a:lvl4pPr marL="1600200" indent="-228600" defTabSz="895350" eaLnBrk="0" hangingPunct="0">
                <a:spcBef>
                  <a:spcPct val="20000"/>
                </a:spcBef>
                <a:buChar char="–"/>
                <a:defRPr sz="2000">
                  <a:solidFill>
                    <a:schemeClr val="tx1"/>
                  </a:solidFill>
                  <a:latin typeface="Arial" panose="020B0604020202020204" pitchFamily="34" charset="0"/>
                </a:defRPr>
              </a:lvl4pPr>
              <a:lvl5pPr marL="2057400" indent="-228600" defTabSz="895350" eaLnBrk="0" hangingPunct="0">
                <a:spcBef>
                  <a:spcPct val="20000"/>
                </a:spcBef>
                <a:buChar char="»"/>
                <a:defRPr sz="2000">
                  <a:solidFill>
                    <a:schemeClr val="tx1"/>
                  </a:solidFill>
                  <a:latin typeface="Arial" panose="020B0604020202020204" pitchFamily="34" charset="0"/>
                </a:defRPr>
              </a:lvl5pPr>
              <a:lvl6pPr marL="25146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lnSpc>
                  <a:spcPct val="90000"/>
                </a:lnSpc>
                <a:spcBef>
                  <a:spcPct val="0"/>
                </a:spcBef>
                <a:buClrTx/>
                <a:buSzTx/>
                <a:buFont typeface="Times" panose="02020603050405020304" pitchFamily="18" charset="0"/>
                <a:buNone/>
              </a:pPr>
              <a:r>
                <a:rPr lang="en-US" altLang="en-US" sz="2400" b="1">
                  <a:latin typeface="+mn-lt"/>
                </a:rPr>
                <a:t>PERMISSIONS</a:t>
              </a:r>
            </a:p>
          </p:txBody>
        </p:sp>
        <p:sp>
          <p:nvSpPr>
            <p:cNvPr id="15" name="Line 10">
              <a:extLst>
                <a:ext uri="{FF2B5EF4-FFF2-40B4-BE49-F238E27FC236}">
                  <a16:creationId xmlns:a16="http://schemas.microsoft.com/office/drawing/2014/main" id="{1C32B7E3-4116-42D1-AA71-DC67F9EB61F7}"/>
                </a:ext>
              </a:extLst>
            </p:cNvPr>
            <p:cNvSpPr>
              <a:spLocks noChangeShapeType="1"/>
            </p:cNvSpPr>
            <p:nvPr/>
          </p:nvSpPr>
          <p:spPr bwMode="auto">
            <a:xfrm flipH="1">
              <a:off x="5600700" y="3802063"/>
              <a:ext cx="877888" cy="0"/>
            </a:xfrm>
            <a:prstGeom prst="line">
              <a:avLst/>
            </a:prstGeom>
            <a:noFill/>
            <a:ln w="50800">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latin typeface="+mn-lt"/>
              </a:endParaRPr>
            </a:p>
          </p:txBody>
        </p:sp>
        <p:sp>
          <p:nvSpPr>
            <p:cNvPr id="16" name="Line 11">
              <a:extLst>
                <a:ext uri="{FF2B5EF4-FFF2-40B4-BE49-F238E27FC236}">
                  <a16:creationId xmlns:a16="http://schemas.microsoft.com/office/drawing/2014/main" id="{E353B969-3D6E-4AF7-8F74-F02132D39082}"/>
                </a:ext>
              </a:extLst>
            </p:cNvPr>
            <p:cNvSpPr>
              <a:spLocks noChangeShapeType="1"/>
            </p:cNvSpPr>
            <p:nvPr/>
          </p:nvSpPr>
          <p:spPr bwMode="auto">
            <a:xfrm>
              <a:off x="2263775" y="3802063"/>
              <a:ext cx="928688" cy="0"/>
            </a:xfrm>
            <a:prstGeom prst="line">
              <a:avLst/>
            </a:prstGeom>
            <a:noFill/>
            <a:ln w="50800">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latin typeface="+mn-lt"/>
              </a:endParaRPr>
            </a:p>
          </p:txBody>
        </p:sp>
        <p:sp>
          <p:nvSpPr>
            <p:cNvPr id="17" name="Oval 12">
              <a:extLst>
                <a:ext uri="{FF2B5EF4-FFF2-40B4-BE49-F238E27FC236}">
                  <a16:creationId xmlns:a16="http://schemas.microsoft.com/office/drawing/2014/main" id="{5875A29E-8ADF-4811-93FD-74121BE7BAA8}"/>
                </a:ext>
              </a:extLst>
            </p:cNvPr>
            <p:cNvSpPr>
              <a:spLocks noChangeArrowheads="1"/>
            </p:cNvSpPr>
            <p:nvPr/>
          </p:nvSpPr>
          <p:spPr bwMode="auto">
            <a:xfrm>
              <a:off x="2455863" y="4799013"/>
              <a:ext cx="550862" cy="1741487"/>
            </a:xfrm>
            <a:prstGeom prst="ellipse">
              <a:avLst/>
            </a:prstGeom>
            <a:noFill/>
            <a:ln w="508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2400">
                <a:latin typeface="+mn-lt"/>
              </a:endParaRPr>
            </a:p>
          </p:txBody>
        </p:sp>
        <p:grpSp>
          <p:nvGrpSpPr>
            <p:cNvPr id="18" name="Group 13">
              <a:extLst>
                <a:ext uri="{FF2B5EF4-FFF2-40B4-BE49-F238E27FC236}">
                  <a16:creationId xmlns:a16="http://schemas.microsoft.com/office/drawing/2014/main" id="{A379D480-5C0D-4C27-9AD1-805981B8E6D5}"/>
                </a:ext>
              </a:extLst>
            </p:cNvPr>
            <p:cNvGrpSpPr>
              <a:grpSpLocks/>
            </p:cNvGrpSpPr>
            <p:nvPr/>
          </p:nvGrpSpPr>
          <p:grpSpPr bwMode="auto">
            <a:xfrm>
              <a:off x="2411415" y="5022850"/>
              <a:ext cx="519113" cy="1293813"/>
              <a:chOff x="1519" y="3164"/>
              <a:chExt cx="327" cy="815"/>
            </a:xfrm>
          </p:grpSpPr>
          <p:sp>
            <p:nvSpPr>
              <p:cNvPr id="35" name="Oval 14">
                <a:extLst>
                  <a:ext uri="{FF2B5EF4-FFF2-40B4-BE49-F238E27FC236}">
                    <a16:creationId xmlns:a16="http://schemas.microsoft.com/office/drawing/2014/main" id="{555D5262-AB15-4293-9414-88D45E37E46F}"/>
                  </a:ext>
                </a:extLst>
              </p:cNvPr>
              <p:cNvSpPr>
                <a:spLocks noChangeArrowheads="1"/>
              </p:cNvSpPr>
              <p:nvPr/>
            </p:nvSpPr>
            <p:spPr bwMode="auto">
              <a:xfrm>
                <a:off x="1665" y="3164"/>
                <a:ext cx="111" cy="109"/>
              </a:xfrm>
              <a:prstGeom prst="ellipse">
                <a:avLst/>
              </a:prstGeom>
              <a:solidFill>
                <a:schemeClr val="accent1"/>
              </a:solidFill>
              <a:ln w="50800">
                <a:solidFill>
                  <a:schemeClr val="tx1"/>
                </a:solidFill>
                <a:round/>
                <a:headEnd/>
                <a:tailEnd/>
              </a:ln>
            </p:spPr>
            <p:txBody>
              <a:bodyPr wrap="none" anchor="ctr"/>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2400">
                  <a:latin typeface="+mn-lt"/>
                </a:endParaRPr>
              </a:p>
            </p:txBody>
          </p:sp>
          <p:sp>
            <p:nvSpPr>
              <p:cNvPr id="36" name="Oval 15">
                <a:extLst>
                  <a:ext uri="{FF2B5EF4-FFF2-40B4-BE49-F238E27FC236}">
                    <a16:creationId xmlns:a16="http://schemas.microsoft.com/office/drawing/2014/main" id="{A1A13E44-FEBA-435F-B633-0277583F6AB8}"/>
                  </a:ext>
                </a:extLst>
              </p:cNvPr>
              <p:cNvSpPr>
                <a:spLocks noChangeArrowheads="1"/>
              </p:cNvSpPr>
              <p:nvPr/>
            </p:nvSpPr>
            <p:spPr bwMode="auto">
              <a:xfrm>
                <a:off x="1665" y="3399"/>
                <a:ext cx="111" cy="109"/>
              </a:xfrm>
              <a:prstGeom prst="ellipse">
                <a:avLst/>
              </a:prstGeom>
              <a:solidFill>
                <a:schemeClr val="accent1"/>
              </a:solidFill>
              <a:ln w="50800">
                <a:solidFill>
                  <a:schemeClr val="tx1"/>
                </a:solidFill>
                <a:round/>
                <a:headEnd/>
                <a:tailEnd/>
              </a:ln>
            </p:spPr>
            <p:txBody>
              <a:bodyPr wrap="none" anchor="ctr"/>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2400">
                  <a:latin typeface="+mn-lt"/>
                </a:endParaRPr>
              </a:p>
            </p:txBody>
          </p:sp>
          <p:sp>
            <p:nvSpPr>
              <p:cNvPr id="37" name="Oval 16">
                <a:extLst>
                  <a:ext uri="{FF2B5EF4-FFF2-40B4-BE49-F238E27FC236}">
                    <a16:creationId xmlns:a16="http://schemas.microsoft.com/office/drawing/2014/main" id="{C3172DF9-4EB8-4C59-A016-6C4ED9C18B8C}"/>
                  </a:ext>
                </a:extLst>
              </p:cNvPr>
              <p:cNvSpPr>
                <a:spLocks noChangeArrowheads="1"/>
              </p:cNvSpPr>
              <p:nvPr/>
            </p:nvSpPr>
            <p:spPr bwMode="auto">
              <a:xfrm>
                <a:off x="1665" y="3870"/>
                <a:ext cx="111" cy="109"/>
              </a:xfrm>
              <a:prstGeom prst="ellipse">
                <a:avLst/>
              </a:prstGeom>
              <a:solidFill>
                <a:schemeClr val="accent1"/>
              </a:solidFill>
              <a:ln w="50800">
                <a:solidFill>
                  <a:schemeClr val="tx1"/>
                </a:solidFill>
                <a:round/>
                <a:headEnd/>
                <a:tailEnd/>
              </a:ln>
            </p:spPr>
            <p:txBody>
              <a:bodyPr wrap="none" anchor="ctr"/>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2400">
                  <a:latin typeface="+mn-lt"/>
                </a:endParaRPr>
              </a:p>
            </p:txBody>
          </p:sp>
          <p:sp>
            <p:nvSpPr>
              <p:cNvPr id="38" name="Rectangle 17">
                <a:extLst>
                  <a:ext uri="{FF2B5EF4-FFF2-40B4-BE49-F238E27FC236}">
                    <a16:creationId xmlns:a16="http://schemas.microsoft.com/office/drawing/2014/main" id="{B678DD24-4DFB-4256-BFCC-63AE1846C512}"/>
                  </a:ext>
                </a:extLst>
              </p:cNvPr>
              <p:cNvSpPr>
                <a:spLocks noChangeArrowheads="1"/>
              </p:cNvSpPr>
              <p:nvPr/>
            </p:nvSpPr>
            <p:spPr bwMode="auto">
              <a:xfrm>
                <a:off x="1519" y="3405"/>
                <a:ext cx="327" cy="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a14:hiddenLine>
                </a:ext>
              </a:extLst>
            </p:spPr>
            <p:txBody>
              <a:bodyPr wrap="none" lIns="90488" tIns="44450" rIns="90488" bIns="44450">
                <a:spAutoFit/>
              </a:bodyPr>
              <a:lstStyle>
                <a:lvl1pPr defTabSz="895350"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defTabSz="895350" eaLnBrk="0" hangingPunct="0">
                  <a:spcBef>
                    <a:spcPct val="20000"/>
                  </a:spcBef>
                  <a:buChar char="–"/>
                  <a:defRPr sz="2400">
                    <a:solidFill>
                      <a:schemeClr val="tx1"/>
                    </a:solidFill>
                    <a:latin typeface="Arial" panose="020B0604020202020204" pitchFamily="34" charset="0"/>
                  </a:defRPr>
                </a:lvl2pPr>
                <a:lvl3pPr marL="1143000" indent="-228600" defTabSz="895350" eaLnBrk="0" hangingPunct="0">
                  <a:spcBef>
                    <a:spcPct val="20000"/>
                  </a:spcBef>
                  <a:buChar char="•"/>
                  <a:defRPr sz="2200">
                    <a:solidFill>
                      <a:schemeClr val="tx1"/>
                    </a:solidFill>
                    <a:latin typeface="Arial" panose="020B0604020202020204" pitchFamily="34" charset="0"/>
                  </a:defRPr>
                </a:lvl3pPr>
                <a:lvl4pPr marL="1600200" indent="-228600" defTabSz="895350" eaLnBrk="0" hangingPunct="0">
                  <a:spcBef>
                    <a:spcPct val="20000"/>
                  </a:spcBef>
                  <a:buChar char="–"/>
                  <a:defRPr sz="2000">
                    <a:solidFill>
                      <a:schemeClr val="tx1"/>
                    </a:solidFill>
                    <a:latin typeface="Arial" panose="020B0604020202020204" pitchFamily="34" charset="0"/>
                  </a:defRPr>
                </a:lvl4pPr>
                <a:lvl5pPr marL="2057400" indent="-228600" defTabSz="895350" eaLnBrk="0" hangingPunct="0">
                  <a:spcBef>
                    <a:spcPct val="20000"/>
                  </a:spcBef>
                  <a:buChar char="»"/>
                  <a:defRPr sz="2000">
                    <a:solidFill>
                      <a:schemeClr val="tx1"/>
                    </a:solidFill>
                    <a:latin typeface="Arial" panose="020B0604020202020204" pitchFamily="34" charset="0"/>
                  </a:defRPr>
                </a:lvl5pPr>
                <a:lvl6pPr marL="25146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90000"/>
                  </a:lnSpc>
                  <a:spcBef>
                    <a:spcPct val="0"/>
                  </a:spcBef>
                  <a:buClrTx/>
                  <a:buSzTx/>
                  <a:buFont typeface="Times" panose="02020603050405020304" pitchFamily="18" charset="0"/>
                  <a:buNone/>
                </a:pPr>
                <a:r>
                  <a:rPr lang="en-US" altLang="en-US" sz="4300">
                    <a:latin typeface="+mn-lt"/>
                  </a:rPr>
                  <a:t>...</a:t>
                </a:r>
              </a:p>
            </p:txBody>
          </p:sp>
        </p:grpSp>
        <p:sp>
          <p:nvSpPr>
            <p:cNvPr id="19" name="Line 18">
              <a:extLst>
                <a:ext uri="{FF2B5EF4-FFF2-40B4-BE49-F238E27FC236}">
                  <a16:creationId xmlns:a16="http://schemas.microsoft.com/office/drawing/2014/main" id="{78C65401-30BA-4208-A974-6B0926C55BB1}"/>
                </a:ext>
              </a:extLst>
            </p:cNvPr>
            <p:cNvSpPr>
              <a:spLocks noChangeShapeType="1"/>
            </p:cNvSpPr>
            <p:nvPr/>
          </p:nvSpPr>
          <p:spPr bwMode="auto">
            <a:xfrm flipH="1" flipV="1">
              <a:off x="1160463" y="4375150"/>
              <a:ext cx="1630362" cy="1169988"/>
            </a:xfrm>
            <a:prstGeom prst="line">
              <a:avLst/>
            </a:prstGeom>
            <a:noFill/>
            <a:ln w="508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latin typeface="+mn-lt"/>
              </a:endParaRPr>
            </a:p>
          </p:txBody>
        </p:sp>
        <p:sp>
          <p:nvSpPr>
            <p:cNvPr id="20" name="Line 19">
              <a:extLst>
                <a:ext uri="{FF2B5EF4-FFF2-40B4-BE49-F238E27FC236}">
                  <a16:creationId xmlns:a16="http://schemas.microsoft.com/office/drawing/2014/main" id="{F3D56FEB-06D0-4DD8-8888-B3713E7295D6}"/>
                </a:ext>
              </a:extLst>
            </p:cNvPr>
            <p:cNvSpPr>
              <a:spLocks noChangeShapeType="1"/>
            </p:cNvSpPr>
            <p:nvPr/>
          </p:nvSpPr>
          <p:spPr bwMode="auto">
            <a:xfrm flipV="1">
              <a:off x="2867025" y="4300538"/>
              <a:ext cx="1152525" cy="1244600"/>
            </a:xfrm>
            <a:prstGeom prst="line">
              <a:avLst/>
            </a:prstGeom>
            <a:noFill/>
            <a:ln w="508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latin typeface="+mn-lt"/>
              </a:endParaRPr>
            </a:p>
          </p:txBody>
        </p:sp>
        <p:sp>
          <p:nvSpPr>
            <p:cNvPr id="21" name="Line 20">
              <a:extLst>
                <a:ext uri="{FF2B5EF4-FFF2-40B4-BE49-F238E27FC236}">
                  <a16:creationId xmlns:a16="http://schemas.microsoft.com/office/drawing/2014/main" id="{18CB001E-7278-436F-B991-5E9402C51F50}"/>
                </a:ext>
              </a:extLst>
            </p:cNvPr>
            <p:cNvSpPr>
              <a:spLocks noChangeShapeType="1"/>
            </p:cNvSpPr>
            <p:nvPr/>
          </p:nvSpPr>
          <p:spPr bwMode="auto">
            <a:xfrm flipV="1">
              <a:off x="3167063" y="4524375"/>
              <a:ext cx="627062" cy="722313"/>
            </a:xfrm>
            <a:prstGeom prst="line">
              <a:avLst/>
            </a:prstGeom>
            <a:noFill/>
            <a:ln w="508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latin typeface="+mn-lt"/>
              </a:endParaRPr>
            </a:p>
          </p:txBody>
        </p:sp>
        <p:sp>
          <p:nvSpPr>
            <p:cNvPr id="22" name="Rectangle 21">
              <a:extLst>
                <a:ext uri="{FF2B5EF4-FFF2-40B4-BE49-F238E27FC236}">
                  <a16:creationId xmlns:a16="http://schemas.microsoft.com/office/drawing/2014/main" id="{3738B127-8BB4-46D4-BFD1-BD5FC04C66E2}"/>
                </a:ext>
              </a:extLst>
            </p:cNvPr>
            <p:cNvSpPr>
              <a:spLocks noChangeArrowheads="1"/>
            </p:cNvSpPr>
            <p:nvPr/>
          </p:nvSpPr>
          <p:spPr bwMode="auto">
            <a:xfrm>
              <a:off x="3240088" y="5602288"/>
              <a:ext cx="1755775"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a14:hiddenLine>
              </a:ext>
            </a:extLst>
          </p:spPr>
          <p:txBody>
            <a:bodyPr wrap="none" lIns="90488" tIns="44450" rIns="90488" bIns="44450">
              <a:spAutoFit/>
            </a:bodyPr>
            <a:lstStyle>
              <a:lvl1pPr defTabSz="895350"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defTabSz="895350" eaLnBrk="0" hangingPunct="0">
                <a:spcBef>
                  <a:spcPct val="20000"/>
                </a:spcBef>
                <a:buChar char="–"/>
                <a:defRPr sz="2400">
                  <a:solidFill>
                    <a:schemeClr val="tx1"/>
                  </a:solidFill>
                  <a:latin typeface="Arial" panose="020B0604020202020204" pitchFamily="34" charset="0"/>
                </a:defRPr>
              </a:lvl2pPr>
              <a:lvl3pPr marL="1143000" indent="-228600" defTabSz="895350" eaLnBrk="0" hangingPunct="0">
                <a:spcBef>
                  <a:spcPct val="20000"/>
                </a:spcBef>
                <a:buChar char="•"/>
                <a:defRPr sz="2200">
                  <a:solidFill>
                    <a:schemeClr val="tx1"/>
                  </a:solidFill>
                  <a:latin typeface="Arial" panose="020B0604020202020204" pitchFamily="34" charset="0"/>
                </a:defRPr>
              </a:lvl3pPr>
              <a:lvl4pPr marL="1600200" indent="-228600" defTabSz="895350" eaLnBrk="0" hangingPunct="0">
                <a:spcBef>
                  <a:spcPct val="20000"/>
                </a:spcBef>
                <a:buChar char="–"/>
                <a:defRPr sz="2000">
                  <a:solidFill>
                    <a:schemeClr val="tx1"/>
                  </a:solidFill>
                  <a:latin typeface="Arial" panose="020B0604020202020204" pitchFamily="34" charset="0"/>
                </a:defRPr>
              </a:lvl4pPr>
              <a:lvl5pPr marL="2057400" indent="-228600" defTabSz="895350" eaLnBrk="0" hangingPunct="0">
                <a:spcBef>
                  <a:spcPct val="20000"/>
                </a:spcBef>
                <a:buChar char="»"/>
                <a:defRPr sz="2000">
                  <a:solidFill>
                    <a:schemeClr val="tx1"/>
                  </a:solidFill>
                  <a:latin typeface="Arial" panose="020B0604020202020204" pitchFamily="34" charset="0"/>
                </a:defRPr>
              </a:lvl5pPr>
              <a:lvl6pPr marL="25146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90000"/>
                </a:lnSpc>
                <a:spcBef>
                  <a:spcPct val="0"/>
                </a:spcBef>
                <a:buClrTx/>
                <a:buSzTx/>
                <a:buFont typeface="Times" panose="02020603050405020304" pitchFamily="18" charset="0"/>
                <a:buNone/>
              </a:pPr>
              <a:r>
                <a:rPr lang="en-US" altLang="en-US" sz="2400" b="1">
                  <a:latin typeface="+mn-lt"/>
                </a:rPr>
                <a:t>SESSIONS</a:t>
              </a:r>
            </a:p>
          </p:txBody>
        </p:sp>
        <p:sp>
          <p:nvSpPr>
            <p:cNvPr id="23" name="Line 22">
              <a:extLst>
                <a:ext uri="{FF2B5EF4-FFF2-40B4-BE49-F238E27FC236}">
                  <a16:creationId xmlns:a16="http://schemas.microsoft.com/office/drawing/2014/main" id="{0E27FAFC-AEA4-4E2D-A848-DC745C8AC312}"/>
                </a:ext>
              </a:extLst>
            </p:cNvPr>
            <p:cNvSpPr>
              <a:spLocks noChangeShapeType="1"/>
            </p:cNvSpPr>
            <p:nvPr/>
          </p:nvSpPr>
          <p:spPr bwMode="auto">
            <a:xfrm>
              <a:off x="4044950" y="2333625"/>
              <a:ext cx="0" cy="920750"/>
            </a:xfrm>
            <a:prstGeom prst="line">
              <a:avLst/>
            </a:prstGeom>
            <a:noFill/>
            <a:ln w="508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latin typeface="+mn-lt"/>
              </a:endParaRPr>
            </a:p>
          </p:txBody>
        </p:sp>
        <p:sp>
          <p:nvSpPr>
            <p:cNvPr id="24" name="Line 23">
              <a:extLst>
                <a:ext uri="{FF2B5EF4-FFF2-40B4-BE49-F238E27FC236}">
                  <a16:creationId xmlns:a16="http://schemas.microsoft.com/office/drawing/2014/main" id="{274D7807-D940-4F2C-9E5C-A81222AE4610}"/>
                </a:ext>
              </a:extLst>
            </p:cNvPr>
            <p:cNvSpPr>
              <a:spLocks noChangeShapeType="1"/>
            </p:cNvSpPr>
            <p:nvPr/>
          </p:nvSpPr>
          <p:spPr bwMode="auto">
            <a:xfrm>
              <a:off x="4044950" y="2259013"/>
              <a:ext cx="0" cy="696912"/>
            </a:xfrm>
            <a:prstGeom prst="line">
              <a:avLst/>
            </a:prstGeom>
            <a:noFill/>
            <a:ln w="508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latin typeface="+mn-lt"/>
              </a:endParaRPr>
            </a:p>
          </p:txBody>
        </p:sp>
        <p:sp>
          <p:nvSpPr>
            <p:cNvPr id="25" name="Line 24">
              <a:extLst>
                <a:ext uri="{FF2B5EF4-FFF2-40B4-BE49-F238E27FC236}">
                  <a16:creationId xmlns:a16="http://schemas.microsoft.com/office/drawing/2014/main" id="{5F81152A-0B4E-49F2-8D3C-73D47E36B435}"/>
                </a:ext>
              </a:extLst>
            </p:cNvPr>
            <p:cNvSpPr>
              <a:spLocks noChangeShapeType="1"/>
            </p:cNvSpPr>
            <p:nvPr/>
          </p:nvSpPr>
          <p:spPr bwMode="auto">
            <a:xfrm>
              <a:off x="4948238" y="2333625"/>
              <a:ext cx="0" cy="920750"/>
            </a:xfrm>
            <a:prstGeom prst="line">
              <a:avLst/>
            </a:prstGeom>
            <a:noFill/>
            <a:ln w="508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latin typeface="+mn-lt"/>
              </a:endParaRPr>
            </a:p>
          </p:txBody>
        </p:sp>
        <p:sp>
          <p:nvSpPr>
            <p:cNvPr id="26" name="Line 25">
              <a:extLst>
                <a:ext uri="{FF2B5EF4-FFF2-40B4-BE49-F238E27FC236}">
                  <a16:creationId xmlns:a16="http://schemas.microsoft.com/office/drawing/2014/main" id="{5E4E0BD0-73B4-4001-8B62-164356DCA29C}"/>
                </a:ext>
              </a:extLst>
            </p:cNvPr>
            <p:cNvSpPr>
              <a:spLocks noChangeShapeType="1"/>
            </p:cNvSpPr>
            <p:nvPr/>
          </p:nvSpPr>
          <p:spPr bwMode="auto">
            <a:xfrm>
              <a:off x="4948238" y="2259013"/>
              <a:ext cx="0" cy="696912"/>
            </a:xfrm>
            <a:prstGeom prst="line">
              <a:avLst/>
            </a:prstGeom>
            <a:noFill/>
            <a:ln w="508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latin typeface="+mn-lt"/>
              </a:endParaRPr>
            </a:p>
          </p:txBody>
        </p:sp>
        <p:sp>
          <p:nvSpPr>
            <p:cNvPr id="27" name="Line 26">
              <a:extLst>
                <a:ext uri="{FF2B5EF4-FFF2-40B4-BE49-F238E27FC236}">
                  <a16:creationId xmlns:a16="http://schemas.microsoft.com/office/drawing/2014/main" id="{495F3DE2-0522-4D30-93DD-CF3EF70AFAC5}"/>
                </a:ext>
              </a:extLst>
            </p:cNvPr>
            <p:cNvSpPr>
              <a:spLocks noChangeShapeType="1"/>
            </p:cNvSpPr>
            <p:nvPr/>
          </p:nvSpPr>
          <p:spPr bwMode="auto">
            <a:xfrm>
              <a:off x="4070350" y="2233613"/>
              <a:ext cx="852488" cy="0"/>
            </a:xfrm>
            <a:prstGeom prst="line">
              <a:avLst/>
            </a:prstGeom>
            <a:noFill/>
            <a:ln w="508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latin typeface="+mn-lt"/>
              </a:endParaRPr>
            </a:p>
          </p:txBody>
        </p:sp>
        <p:sp>
          <p:nvSpPr>
            <p:cNvPr id="28" name="Rectangle 27">
              <a:extLst>
                <a:ext uri="{FF2B5EF4-FFF2-40B4-BE49-F238E27FC236}">
                  <a16:creationId xmlns:a16="http://schemas.microsoft.com/office/drawing/2014/main" id="{4CEBF122-0002-42E5-B186-DEB51196D060}"/>
                </a:ext>
              </a:extLst>
            </p:cNvPr>
            <p:cNvSpPr>
              <a:spLocks noChangeArrowheads="1"/>
            </p:cNvSpPr>
            <p:nvPr/>
          </p:nvSpPr>
          <p:spPr bwMode="auto">
            <a:xfrm>
              <a:off x="2949575" y="1608138"/>
              <a:ext cx="3244850"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a14:hiddenLine>
              </a:ext>
            </a:extLst>
          </p:spPr>
          <p:txBody>
            <a:bodyPr wrap="none" lIns="90488" tIns="44450" rIns="90488" bIns="44450">
              <a:spAutoFit/>
            </a:bodyPr>
            <a:lstStyle>
              <a:lvl1pPr defTabSz="895350"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defTabSz="895350" eaLnBrk="0" hangingPunct="0">
                <a:spcBef>
                  <a:spcPct val="20000"/>
                </a:spcBef>
                <a:buChar char="–"/>
                <a:defRPr sz="2400">
                  <a:solidFill>
                    <a:schemeClr val="tx1"/>
                  </a:solidFill>
                  <a:latin typeface="Arial" panose="020B0604020202020204" pitchFamily="34" charset="0"/>
                </a:defRPr>
              </a:lvl2pPr>
              <a:lvl3pPr marL="1143000" indent="-228600" defTabSz="895350" eaLnBrk="0" hangingPunct="0">
                <a:spcBef>
                  <a:spcPct val="20000"/>
                </a:spcBef>
                <a:buChar char="•"/>
                <a:defRPr sz="2200">
                  <a:solidFill>
                    <a:schemeClr val="tx1"/>
                  </a:solidFill>
                  <a:latin typeface="Arial" panose="020B0604020202020204" pitchFamily="34" charset="0"/>
                </a:defRPr>
              </a:lvl3pPr>
              <a:lvl4pPr marL="1600200" indent="-228600" defTabSz="895350" eaLnBrk="0" hangingPunct="0">
                <a:spcBef>
                  <a:spcPct val="20000"/>
                </a:spcBef>
                <a:buChar char="–"/>
                <a:defRPr sz="2000">
                  <a:solidFill>
                    <a:schemeClr val="tx1"/>
                  </a:solidFill>
                  <a:latin typeface="Arial" panose="020B0604020202020204" pitchFamily="34" charset="0"/>
                </a:defRPr>
              </a:lvl4pPr>
              <a:lvl5pPr marL="2057400" indent="-228600" defTabSz="895350" eaLnBrk="0" hangingPunct="0">
                <a:spcBef>
                  <a:spcPct val="20000"/>
                </a:spcBef>
                <a:buChar char="»"/>
                <a:defRPr sz="2000">
                  <a:solidFill>
                    <a:schemeClr val="tx1"/>
                  </a:solidFill>
                  <a:latin typeface="Arial" panose="020B0604020202020204" pitchFamily="34" charset="0"/>
                </a:defRPr>
              </a:lvl5pPr>
              <a:lvl6pPr marL="25146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lnSpc>
                  <a:spcPct val="90000"/>
                </a:lnSpc>
                <a:spcBef>
                  <a:spcPct val="0"/>
                </a:spcBef>
                <a:buClrTx/>
                <a:buSzTx/>
                <a:buFont typeface="Times" panose="02020603050405020304" pitchFamily="18" charset="0"/>
                <a:buNone/>
              </a:pPr>
              <a:r>
                <a:rPr lang="en-US" altLang="en-US" sz="2400" b="1" dirty="0">
                  <a:latin typeface="+mn-lt"/>
                </a:rPr>
                <a:t>ROLE HIERARCHIES</a:t>
              </a:r>
            </a:p>
          </p:txBody>
        </p:sp>
        <p:sp>
          <p:nvSpPr>
            <p:cNvPr id="29" name="Rectangle 28">
              <a:extLst>
                <a:ext uri="{FF2B5EF4-FFF2-40B4-BE49-F238E27FC236}">
                  <a16:creationId xmlns:a16="http://schemas.microsoft.com/office/drawing/2014/main" id="{1A756A43-BCC6-4121-BC8D-04E14A513953}"/>
                </a:ext>
              </a:extLst>
            </p:cNvPr>
            <p:cNvSpPr>
              <a:spLocks noChangeArrowheads="1"/>
            </p:cNvSpPr>
            <p:nvPr/>
          </p:nvSpPr>
          <p:spPr bwMode="auto">
            <a:xfrm>
              <a:off x="5510213" y="5876925"/>
              <a:ext cx="2406650" cy="422275"/>
            </a:xfrm>
            <a:prstGeom prst="rect">
              <a:avLst/>
            </a:prstGeom>
            <a:noFill/>
            <a:ln w="508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spAutoFit/>
            </a:bodyPr>
            <a:lstStyle>
              <a:lvl1pPr defTabSz="895350"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defTabSz="895350" eaLnBrk="0" hangingPunct="0">
                <a:spcBef>
                  <a:spcPct val="20000"/>
                </a:spcBef>
                <a:buChar char="–"/>
                <a:defRPr sz="2400">
                  <a:solidFill>
                    <a:schemeClr val="tx1"/>
                  </a:solidFill>
                  <a:latin typeface="Arial" panose="020B0604020202020204" pitchFamily="34" charset="0"/>
                </a:defRPr>
              </a:lvl2pPr>
              <a:lvl3pPr marL="1143000" indent="-228600" defTabSz="895350" eaLnBrk="0" hangingPunct="0">
                <a:spcBef>
                  <a:spcPct val="20000"/>
                </a:spcBef>
                <a:buChar char="•"/>
                <a:defRPr sz="2200">
                  <a:solidFill>
                    <a:schemeClr val="tx1"/>
                  </a:solidFill>
                  <a:latin typeface="Arial" panose="020B0604020202020204" pitchFamily="34" charset="0"/>
                </a:defRPr>
              </a:lvl3pPr>
              <a:lvl4pPr marL="1600200" indent="-228600" defTabSz="895350" eaLnBrk="0" hangingPunct="0">
                <a:spcBef>
                  <a:spcPct val="20000"/>
                </a:spcBef>
                <a:buChar char="–"/>
                <a:defRPr sz="2000">
                  <a:solidFill>
                    <a:schemeClr val="tx1"/>
                  </a:solidFill>
                  <a:latin typeface="Arial" panose="020B0604020202020204" pitchFamily="34" charset="0"/>
                </a:defRPr>
              </a:lvl4pPr>
              <a:lvl5pPr marL="2057400" indent="-228600" defTabSz="895350" eaLnBrk="0" hangingPunct="0">
                <a:spcBef>
                  <a:spcPct val="20000"/>
                </a:spcBef>
                <a:buChar char="»"/>
                <a:defRPr sz="2000">
                  <a:solidFill>
                    <a:schemeClr val="tx1"/>
                  </a:solidFill>
                  <a:latin typeface="Arial" panose="020B0604020202020204" pitchFamily="34" charset="0"/>
                </a:defRPr>
              </a:lvl5pPr>
              <a:lvl6pPr marL="25146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89535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90000"/>
                </a:lnSpc>
                <a:spcBef>
                  <a:spcPct val="0"/>
                </a:spcBef>
                <a:buClrTx/>
                <a:buSzTx/>
                <a:buFont typeface="Times" panose="02020603050405020304" pitchFamily="18" charset="0"/>
                <a:buNone/>
              </a:pPr>
              <a:r>
                <a:rPr lang="en-US" altLang="en-US" sz="2400" b="1">
                  <a:latin typeface="+mn-lt"/>
                </a:rPr>
                <a:t>CONSTRAINTS</a:t>
              </a:r>
            </a:p>
          </p:txBody>
        </p:sp>
        <p:sp>
          <p:nvSpPr>
            <p:cNvPr id="30" name="Line 29">
              <a:extLst>
                <a:ext uri="{FF2B5EF4-FFF2-40B4-BE49-F238E27FC236}">
                  <a16:creationId xmlns:a16="http://schemas.microsoft.com/office/drawing/2014/main" id="{AAFB9F06-1FA7-466D-8B49-B78BBA5F8CD5}"/>
                </a:ext>
              </a:extLst>
            </p:cNvPr>
            <p:cNvSpPr>
              <a:spLocks noChangeShapeType="1"/>
            </p:cNvSpPr>
            <p:nvPr/>
          </p:nvSpPr>
          <p:spPr bwMode="auto">
            <a:xfrm flipH="1" flipV="1">
              <a:off x="4922838" y="5718175"/>
              <a:ext cx="1781175" cy="125413"/>
            </a:xfrm>
            <a:prstGeom prst="line">
              <a:avLst/>
            </a:prstGeom>
            <a:noFill/>
            <a:ln w="50800">
              <a:pattFill prst="narVert">
                <a:fgClr>
                  <a:schemeClr val="tx1"/>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latin typeface="+mn-lt"/>
              </a:endParaRPr>
            </a:p>
          </p:txBody>
        </p:sp>
        <p:sp>
          <p:nvSpPr>
            <p:cNvPr id="31" name="Line 30">
              <a:extLst>
                <a:ext uri="{FF2B5EF4-FFF2-40B4-BE49-F238E27FC236}">
                  <a16:creationId xmlns:a16="http://schemas.microsoft.com/office/drawing/2014/main" id="{95F5AF8A-3083-47EB-9820-DD9445CEB109}"/>
                </a:ext>
              </a:extLst>
            </p:cNvPr>
            <p:cNvSpPr>
              <a:spLocks noChangeShapeType="1"/>
            </p:cNvSpPr>
            <p:nvPr/>
          </p:nvSpPr>
          <p:spPr bwMode="auto">
            <a:xfrm flipH="1" flipV="1">
              <a:off x="6051550" y="3105150"/>
              <a:ext cx="652463" cy="2738438"/>
            </a:xfrm>
            <a:prstGeom prst="line">
              <a:avLst/>
            </a:prstGeom>
            <a:noFill/>
            <a:ln w="50800">
              <a:pattFill prst="narVert">
                <a:fgClr>
                  <a:schemeClr val="tx1"/>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latin typeface="+mn-lt"/>
              </a:endParaRPr>
            </a:p>
          </p:txBody>
        </p:sp>
        <p:sp>
          <p:nvSpPr>
            <p:cNvPr id="32" name="Line 31">
              <a:extLst>
                <a:ext uri="{FF2B5EF4-FFF2-40B4-BE49-F238E27FC236}">
                  <a16:creationId xmlns:a16="http://schemas.microsoft.com/office/drawing/2014/main" id="{61CB2910-AFAC-4F0C-9FCA-0F6AF29F0429}"/>
                </a:ext>
              </a:extLst>
            </p:cNvPr>
            <p:cNvSpPr>
              <a:spLocks noChangeShapeType="1"/>
            </p:cNvSpPr>
            <p:nvPr/>
          </p:nvSpPr>
          <p:spPr bwMode="auto">
            <a:xfrm flipH="1" flipV="1">
              <a:off x="3568700" y="5121275"/>
              <a:ext cx="3060700" cy="722313"/>
            </a:xfrm>
            <a:prstGeom prst="line">
              <a:avLst/>
            </a:prstGeom>
            <a:noFill/>
            <a:ln w="50800">
              <a:pattFill prst="narVert">
                <a:fgClr>
                  <a:schemeClr val="tx1"/>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latin typeface="+mn-lt"/>
              </a:endParaRPr>
            </a:p>
          </p:txBody>
        </p:sp>
        <p:sp>
          <p:nvSpPr>
            <p:cNvPr id="33" name="Line 32">
              <a:extLst>
                <a:ext uri="{FF2B5EF4-FFF2-40B4-BE49-F238E27FC236}">
                  <a16:creationId xmlns:a16="http://schemas.microsoft.com/office/drawing/2014/main" id="{BFB2A3D4-215D-48FF-853A-6456FF1A8DA2}"/>
                </a:ext>
              </a:extLst>
            </p:cNvPr>
            <p:cNvSpPr>
              <a:spLocks noChangeShapeType="1"/>
            </p:cNvSpPr>
            <p:nvPr/>
          </p:nvSpPr>
          <p:spPr bwMode="auto">
            <a:xfrm flipH="1" flipV="1">
              <a:off x="2816225" y="3925888"/>
              <a:ext cx="3813175" cy="1917700"/>
            </a:xfrm>
            <a:prstGeom prst="line">
              <a:avLst/>
            </a:prstGeom>
            <a:noFill/>
            <a:ln w="50800">
              <a:pattFill prst="narVert">
                <a:fgClr>
                  <a:schemeClr val="tx1"/>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latin typeface="+mn-lt"/>
              </a:endParaRPr>
            </a:p>
          </p:txBody>
        </p:sp>
        <p:sp>
          <p:nvSpPr>
            <p:cNvPr id="34" name="Line 33">
              <a:extLst>
                <a:ext uri="{FF2B5EF4-FFF2-40B4-BE49-F238E27FC236}">
                  <a16:creationId xmlns:a16="http://schemas.microsoft.com/office/drawing/2014/main" id="{82F83F6F-131D-4EB2-9F0A-B51575D2BD67}"/>
                </a:ext>
              </a:extLst>
            </p:cNvPr>
            <p:cNvSpPr>
              <a:spLocks noChangeShapeType="1"/>
            </p:cNvSpPr>
            <p:nvPr/>
          </p:nvSpPr>
          <p:spPr bwMode="auto">
            <a:xfrm flipH="1" flipV="1">
              <a:off x="4471988" y="2432050"/>
              <a:ext cx="2082800" cy="3336925"/>
            </a:xfrm>
            <a:prstGeom prst="line">
              <a:avLst/>
            </a:prstGeom>
            <a:noFill/>
            <a:ln w="50800">
              <a:pattFill prst="narVert">
                <a:fgClr>
                  <a:schemeClr val="tx1"/>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latin typeface="+mn-lt"/>
              </a:endParaRPr>
            </a:p>
          </p:txBody>
        </p:sp>
      </p:grpSp>
      <p:sp>
        <p:nvSpPr>
          <p:cNvPr id="45058" name="Rectangle 2"/>
          <p:cNvSpPr>
            <a:spLocks noGrp="1" noChangeArrowheads="1"/>
          </p:cNvSpPr>
          <p:nvPr>
            <p:ph type="ctrTitle"/>
          </p:nvPr>
        </p:nvSpPr>
        <p:spPr/>
        <p:txBody>
          <a:bodyPr/>
          <a:lstStyle/>
          <a:p>
            <a:r>
              <a:rPr lang="en-US" altLang="en-US" dirty="0"/>
              <a:t>RBAC3</a:t>
            </a:r>
          </a:p>
        </p:txBody>
      </p:sp>
    </p:spTree>
  </p:cSld>
  <p:clrMapOvr>
    <a:masterClrMapping/>
  </p:clrMapOvr>
  <p:transition advClick="0"/>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r>
              <a:rPr lang="en-US" altLang="en-US"/>
              <a:t>Products Using RBAC</a:t>
            </a:r>
          </a:p>
        </p:txBody>
      </p:sp>
      <p:sp>
        <p:nvSpPr>
          <p:cNvPr id="9" name="Subtitle 8">
            <a:extLst>
              <a:ext uri="{FF2B5EF4-FFF2-40B4-BE49-F238E27FC236}">
                <a16:creationId xmlns:a16="http://schemas.microsoft.com/office/drawing/2014/main" id="{82F08BD1-978F-4686-A926-F76D0356FA55}"/>
              </a:ext>
            </a:extLst>
          </p:cNvPr>
          <p:cNvSpPr>
            <a:spLocks noGrp="1"/>
          </p:cNvSpPr>
          <p:nvPr>
            <p:ph type="subTitle" idx="1"/>
          </p:nvPr>
        </p:nvSpPr>
        <p:spPr/>
        <p:txBody>
          <a:bodyPr/>
          <a:lstStyle/>
          <a:p>
            <a:endParaRPr lang="en-US"/>
          </a:p>
        </p:txBody>
      </p:sp>
      <p:sp>
        <p:nvSpPr>
          <p:cNvPr id="10" name="Text Placeholder 9">
            <a:extLst>
              <a:ext uri="{FF2B5EF4-FFF2-40B4-BE49-F238E27FC236}">
                <a16:creationId xmlns:a16="http://schemas.microsoft.com/office/drawing/2014/main" id="{BF90E04E-AE53-437E-A406-C6801D3A41AF}"/>
              </a:ext>
            </a:extLst>
          </p:cNvPr>
          <p:cNvSpPr>
            <a:spLocks noGrp="1"/>
          </p:cNvSpPr>
          <p:nvPr>
            <p:ph type="body" sz="quarter" idx="14"/>
          </p:nvPr>
        </p:nvSpPr>
        <p:spPr/>
        <p:txBody>
          <a:bodyPr/>
          <a:lstStyle/>
          <a:p>
            <a:r>
              <a:rPr lang="en-US" altLang="en-US" sz="3200" dirty="0"/>
              <a:t>Data Base Management Systems (DBMS)</a:t>
            </a:r>
          </a:p>
          <a:p>
            <a:endParaRPr lang="en-US" altLang="en-US" sz="3200" dirty="0"/>
          </a:p>
          <a:p>
            <a:r>
              <a:rPr lang="en-US" altLang="en-US" sz="3200" dirty="0"/>
              <a:t>Enterprise Security Management</a:t>
            </a:r>
          </a:p>
          <a:p>
            <a:pPr lvl="1"/>
            <a:r>
              <a:rPr lang="en-US" altLang="en-US" sz="2400" dirty="0"/>
              <a:t>IBM Tivoli Identity Manager (central administration and provisioning of accounts, resources, </a:t>
            </a:r>
            <a:r>
              <a:rPr lang="en-US" altLang="en-US" sz="2400" dirty="0" err="1"/>
              <a:t>etc</a:t>
            </a:r>
            <a:r>
              <a:rPr lang="en-US" altLang="en-US" sz="2400" dirty="0"/>
              <a:t>)</a:t>
            </a:r>
          </a:p>
          <a:p>
            <a:pPr lvl="1"/>
            <a:endParaRPr lang="en-US" altLang="en-US" sz="2400" dirty="0"/>
          </a:p>
          <a:p>
            <a:r>
              <a:rPr lang="en-US" altLang="en-US" sz="3200" dirty="0"/>
              <a:t>Many operating systems claim to use roles</a:t>
            </a:r>
          </a:p>
        </p:txBody>
      </p:sp>
    </p:spTree>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ctrTitle"/>
          </p:nvPr>
        </p:nvSpPr>
        <p:spPr/>
        <p:txBody>
          <a:bodyPr/>
          <a:lstStyle/>
          <a:p>
            <a:r>
              <a:rPr lang="en-US" altLang="en-US" dirty="0"/>
              <a:t>Outline</a:t>
            </a:r>
          </a:p>
        </p:txBody>
      </p:sp>
      <p:sp>
        <p:nvSpPr>
          <p:cNvPr id="16" name="Subtitle 15">
            <a:extLst>
              <a:ext uri="{FF2B5EF4-FFF2-40B4-BE49-F238E27FC236}">
                <a16:creationId xmlns:a16="http://schemas.microsoft.com/office/drawing/2014/main" id="{93FADC8A-B6D9-4964-A5DD-7FDCFBAF02B4}"/>
              </a:ext>
            </a:extLst>
          </p:cNvPr>
          <p:cNvSpPr>
            <a:spLocks noGrp="1"/>
          </p:cNvSpPr>
          <p:nvPr>
            <p:ph type="subTitle" idx="1"/>
          </p:nvPr>
        </p:nvSpPr>
        <p:spPr/>
        <p:txBody>
          <a:bodyPr/>
          <a:lstStyle/>
          <a:p>
            <a:endParaRPr lang="en-US" dirty="0"/>
          </a:p>
        </p:txBody>
      </p:sp>
      <p:sp>
        <p:nvSpPr>
          <p:cNvPr id="17" name="Text Placeholder 16">
            <a:extLst>
              <a:ext uri="{FF2B5EF4-FFF2-40B4-BE49-F238E27FC236}">
                <a16:creationId xmlns:a16="http://schemas.microsoft.com/office/drawing/2014/main" id="{51AE7339-3BFD-42E0-8F0E-4CC3809F109E}"/>
              </a:ext>
            </a:extLst>
          </p:cNvPr>
          <p:cNvSpPr>
            <a:spLocks noGrp="1"/>
          </p:cNvSpPr>
          <p:nvPr>
            <p:ph type="body" sz="quarter" idx="14"/>
          </p:nvPr>
        </p:nvSpPr>
        <p:spPr/>
        <p:txBody>
          <a:bodyPr/>
          <a:lstStyle/>
          <a:p>
            <a:pPr>
              <a:spcBef>
                <a:spcPts val="600"/>
              </a:spcBef>
            </a:pPr>
            <a:r>
              <a:rPr lang="en-US" sz="3200" dirty="0" smtClean="0">
                <a:solidFill>
                  <a:schemeClr val="accent3"/>
                </a:solidFill>
              </a:rPr>
              <a:t>Non-Interference Model</a:t>
            </a:r>
          </a:p>
          <a:p>
            <a:pPr>
              <a:spcBef>
                <a:spcPts val="600"/>
              </a:spcBef>
            </a:pPr>
            <a:r>
              <a:rPr lang="en-US" sz="3200" dirty="0" smtClean="0">
                <a:solidFill>
                  <a:schemeClr val="accent3"/>
                </a:solidFill>
              </a:rPr>
              <a:t>Non-deducibility </a:t>
            </a:r>
          </a:p>
          <a:p>
            <a:pPr>
              <a:spcBef>
                <a:spcPts val="600"/>
              </a:spcBef>
            </a:pPr>
            <a:r>
              <a:rPr lang="en-US" sz="3200" dirty="0" smtClean="0">
                <a:solidFill>
                  <a:schemeClr val="accent3"/>
                </a:solidFill>
              </a:rPr>
              <a:t>The RBAC96 Family of Role Based Access Control Models</a:t>
            </a:r>
          </a:p>
          <a:p>
            <a:pPr>
              <a:spcBef>
                <a:spcPts val="600"/>
              </a:spcBef>
            </a:pPr>
            <a:r>
              <a:rPr lang="en-US" sz="3200" dirty="0" smtClean="0">
                <a:solidFill>
                  <a:schemeClr val="accent1"/>
                </a:solidFill>
              </a:rPr>
              <a:t>The NIST RBAC Standard and Our Critique</a:t>
            </a:r>
          </a:p>
          <a:p>
            <a:pPr>
              <a:spcBef>
                <a:spcPts val="600"/>
              </a:spcBef>
            </a:pPr>
            <a:r>
              <a:rPr lang="en-US" sz="3200" dirty="0" smtClean="0"/>
              <a:t>Attribute Based Access Control and XACML</a:t>
            </a:r>
          </a:p>
          <a:p>
            <a:pPr>
              <a:spcBef>
                <a:spcPts val="600"/>
              </a:spcBef>
            </a:pPr>
            <a:endParaRPr lang="en-US" sz="3200" dirty="0" smtClean="0">
              <a:solidFill>
                <a:schemeClr val="accent1"/>
              </a:solidFill>
            </a:endParaRPr>
          </a:p>
        </p:txBody>
      </p:sp>
    </p:spTree>
    <p:extLst>
      <p:ext uri="{BB962C8B-B14F-4D97-AF65-F5344CB8AC3E}">
        <p14:creationId xmlns:p14="http://schemas.microsoft.com/office/powerpoint/2010/main" val="75029614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a:xfrm>
            <a:off x="576943" y="137160"/>
            <a:ext cx="11038114" cy="553998"/>
          </a:xfrm>
        </p:spPr>
        <p:txBody>
          <a:bodyPr/>
          <a:lstStyle/>
          <a:p>
            <a:r>
              <a:rPr lang="en-US" altLang="en-US" dirty="0"/>
              <a:t>Readings for this </a:t>
            </a:r>
            <a:r>
              <a:rPr lang="en-US" altLang="en-US" dirty="0" smtClean="0"/>
              <a:t>segment</a:t>
            </a:r>
            <a:endParaRPr lang="en-US" altLang="en-US" dirty="0"/>
          </a:p>
        </p:txBody>
      </p:sp>
      <p:sp>
        <p:nvSpPr>
          <p:cNvPr id="9" name="Subtitle 8">
            <a:extLst>
              <a:ext uri="{FF2B5EF4-FFF2-40B4-BE49-F238E27FC236}">
                <a16:creationId xmlns:a16="http://schemas.microsoft.com/office/drawing/2014/main" id="{5468056C-FE87-4975-9D32-10F71036CDCE}"/>
              </a:ext>
            </a:extLst>
          </p:cNvPr>
          <p:cNvSpPr>
            <a:spLocks noGrp="1"/>
          </p:cNvSpPr>
          <p:nvPr>
            <p:ph type="subTitle" idx="1"/>
          </p:nvPr>
        </p:nvSpPr>
        <p:spPr/>
        <p:txBody>
          <a:bodyPr/>
          <a:lstStyle/>
          <a:p>
            <a:endParaRPr lang="en-US"/>
          </a:p>
        </p:txBody>
      </p:sp>
      <p:sp>
        <p:nvSpPr>
          <p:cNvPr id="10" name="Text Placeholder 9">
            <a:extLst>
              <a:ext uri="{FF2B5EF4-FFF2-40B4-BE49-F238E27FC236}">
                <a16:creationId xmlns:a16="http://schemas.microsoft.com/office/drawing/2014/main" id="{433DCE90-04BB-403D-83D5-60915DFBEE0A}"/>
              </a:ext>
            </a:extLst>
          </p:cNvPr>
          <p:cNvSpPr>
            <a:spLocks noGrp="1"/>
          </p:cNvSpPr>
          <p:nvPr>
            <p:ph type="body" sz="quarter" idx="14"/>
          </p:nvPr>
        </p:nvSpPr>
        <p:spPr/>
        <p:txBody>
          <a:bodyPr/>
          <a:lstStyle/>
          <a:p>
            <a:r>
              <a:rPr lang="en-US" altLang="en-US" sz="2800" dirty="0" smtClean="0"/>
              <a:t>ANSI </a:t>
            </a:r>
            <a:r>
              <a:rPr lang="en-US" altLang="en-US" sz="2800" dirty="0"/>
              <a:t>RBAC standard and its </a:t>
            </a:r>
            <a:r>
              <a:rPr lang="en-US" altLang="en-US" sz="2800" dirty="0" smtClean="0"/>
              <a:t>critique</a:t>
            </a:r>
          </a:p>
          <a:p>
            <a:pPr lvl="1"/>
            <a:r>
              <a:rPr lang="en-US" altLang="en-US" sz="2400" dirty="0">
                <a:solidFill>
                  <a:srgbClr val="00B0F0"/>
                </a:solidFill>
                <a:hlinkClick r:id="rId2" action="ppaction://hlinkfile">
                  <a:extLst>
                    <a:ext uri="{A12FA001-AC4F-418D-AE19-62706E023703}">
                      <ahyp:hlinkClr xmlns="" xmlns:ahyp="http://schemas.microsoft.com/office/drawing/2018/hyperlinkcolor" xmlns:lc="http://schemas.openxmlformats.org/drawingml/2006/lockedCanvas" val="tx"/>
                    </a:ext>
                  </a:extLst>
                </a:hlinkClick>
              </a:rPr>
              <a:t>Proposed NIST Standard for Role-Based Access Control</a:t>
            </a:r>
            <a:r>
              <a:rPr lang="en-US" altLang="en-US" sz="2400" dirty="0"/>
              <a:t>. David F. </a:t>
            </a:r>
            <a:r>
              <a:rPr lang="en-US" altLang="en-US" sz="2400" dirty="0" err="1"/>
              <a:t>Ferraiolo</a:t>
            </a:r>
            <a:r>
              <a:rPr lang="en-US" altLang="en-US" sz="2400" dirty="0"/>
              <a:t>, Ravi S. Sandhu, </a:t>
            </a:r>
            <a:r>
              <a:rPr lang="en-US" altLang="en-US" sz="2400" dirty="0" err="1"/>
              <a:t>Serban</a:t>
            </a:r>
            <a:r>
              <a:rPr lang="en-US" altLang="en-US" sz="2400" dirty="0"/>
              <a:t> I. </a:t>
            </a:r>
            <a:r>
              <a:rPr lang="en-US" altLang="en-US" sz="2400" dirty="0" err="1"/>
              <a:t>Gavrila</a:t>
            </a:r>
            <a:r>
              <a:rPr lang="en-US" altLang="en-US" sz="2400" dirty="0"/>
              <a:t>, D. Richard Kuhn, and </a:t>
            </a:r>
            <a:r>
              <a:rPr lang="en-US" altLang="en-US" sz="2400" dirty="0" err="1"/>
              <a:t>Ramaswamy</a:t>
            </a:r>
            <a:r>
              <a:rPr lang="en-US" altLang="en-US" sz="2400" dirty="0"/>
              <a:t> </a:t>
            </a:r>
            <a:r>
              <a:rPr lang="en-US" altLang="en-US" sz="2400" dirty="0" err="1"/>
              <a:t>Chandramouli</a:t>
            </a:r>
            <a:r>
              <a:rPr lang="en-US" altLang="en-US" sz="2400" dirty="0"/>
              <a:t>. TISSEC, August 2001. </a:t>
            </a:r>
            <a:endParaRPr lang="en-US" altLang="en-US" sz="2400" dirty="0" smtClean="0"/>
          </a:p>
          <a:p>
            <a:pPr lvl="1"/>
            <a:r>
              <a:rPr lang="en-US" altLang="en-US" sz="2400" dirty="0" smtClean="0"/>
              <a:t>American </a:t>
            </a:r>
            <a:r>
              <a:rPr lang="en-US" altLang="en-US" sz="2400" dirty="0"/>
              <a:t>National Standards Institute Standard, 2004</a:t>
            </a:r>
          </a:p>
          <a:p>
            <a:pPr lvl="1"/>
            <a:r>
              <a:rPr lang="en-US" altLang="en-US" sz="2400" dirty="0" smtClean="0"/>
              <a:t>N</a:t>
            </a:r>
            <a:r>
              <a:rPr lang="en-US" altLang="en-US" sz="2400" dirty="0"/>
              <a:t>. Li, J.-W. Byun, and E. </a:t>
            </a:r>
            <a:r>
              <a:rPr lang="en-US" altLang="en-US" sz="2400" dirty="0" err="1"/>
              <a:t>Bertino</a:t>
            </a:r>
            <a:r>
              <a:rPr lang="en-US" altLang="en-US" sz="2400" dirty="0"/>
              <a:t>.  “A Critique of the ANSI Standard on Role Based Access Control”. </a:t>
            </a:r>
            <a:r>
              <a:rPr lang="en-US" altLang="en-US" sz="2400" i="1" dirty="0"/>
              <a:t>IEEE Security &amp; Privacy, 5(6):41--49, November 2007.</a:t>
            </a:r>
            <a:endParaRPr lang="en-US" altLang="en-US" sz="1800" dirty="0"/>
          </a:p>
        </p:txBody>
      </p:sp>
    </p:spTree>
    <p:extLst>
      <p:ext uri="{BB962C8B-B14F-4D97-AF65-F5344CB8AC3E}">
        <p14:creationId xmlns:p14="http://schemas.microsoft.com/office/powerpoint/2010/main" val="181816011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descr="diagram of NIST Standard for RBAC&#10;">
            <a:extLst>
              <a:ext uri="{FF2B5EF4-FFF2-40B4-BE49-F238E27FC236}">
                <a16:creationId xmlns:a16="http://schemas.microsoft.com/office/drawing/2014/main" id="{FD465F8A-1CC7-4362-A189-C9C73FAC8803}"/>
              </a:ext>
            </a:extLst>
          </p:cNvPr>
          <p:cNvGrpSpPr/>
          <p:nvPr/>
        </p:nvGrpSpPr>
        <p:grpSpPr>
          <a:xfrm>
            <a:off x="2895600" y="137160"/>
            <a:ext cx="7162800" cy="4983163"/>
            <a:chOff x="914400" y="793750"/>
            <a:chExt cx="7162800" cy="4983163"/>
          </a:xfrm>
        </p:grpSpPr>
        <p:sp>
          <p:nvSpPr>
            <p:cNvPr id="6" name="Text Box 3">
              <a:extLst>
                <a:ext uri="{FF2B5EF4-FFF2-40B4-BE49-F238E27FC236}">
                  <a16:creationId xmlns:a16="http://schemas.microsoft.com/office/drawing/2014/main" id="{5AD26777-1853-45EB-8BC7-195601F33076}"/>
                </a:ext>
              </a:extLst>
            </p:cNvPr>
            <p:cNvSpPr txBox="1">
              <a:spLocks noChangeArrowheads="1"/>
            </p:cNvSpPr>
            <p:nvPr/>
          </p:nvSpPr>
          <p:spPr bwMode="auto">
            <a:xfrm>
              <a:off x="4479925" y="793750"/>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ClrTx/>
                <a:buSzTx/>
                <a:buFontTx/>
                <a:buNone/>
              </a:pPr>
              <a:endParaRPr lang="en-US" altLang="en-US" sz="1800">
                <a:latin typeface="+mn-lt"/>
              </a:endParaRPr>
            </a:p>
          </p:txBody>
        </p:sp>
        <p:sp>
          <p:nvSpPr>
            <p:cNvPr id="7" name="Text Box 4">
              <a:extLst>
                <a:ext uri="{FF2B5EF4-FFF2-40B4-BE49-F238E27FC236}">
                  <a16:creationId xmlns:a16="http://schemas.microsoft.com/office/drawing/2014/main" id="{D7A78381-2FB7-4DE7-9423-267D55D1ABDF}"/>
                </a:ext>
              </a:extLst>
            </p:cNvPr>
            <p:cNvSpPr txBox="1">
              <a:spLocks noChangeArrowheads="1"/>
            </p:cNvSpPr>
            <p:nvPr/>
          </p:nvSpPr>
          <p:spPr bwMode="auto">
            <a:xfrm>
              <a:off x="6096000" y="3048000"/>
              <a:ext cx="1981200" cy="1373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ClrTx/>
                <a:buSzTx/>
                <a:buFontTx/>
                <a:buNone/>
              </a:pPr>
              <a:r>
                <a:rPr lang="en-US" altLang="en-US" dirty="0">
                  <a:latin typeface="+mn-lt"/>
                </a:rPr>
                <a:t>Dynamic Separation of Duties</a:t>
              </a:r>
            </a:p>
          </p:txBody>
        </p:sp>
        <p:sp>
          <p:nvSpPr>
            <p:cNvPr id="10" name="Text Box 5">
              <a:extLst>
                <a:ext uri="{FF2B5EF4-FFF2-40B4-BE49-F238E27FC236}">
                  <a16:creationId xmlns:a16="http://schemas.microsoft.com/office/drawing/2014/main" id="{02488B9A-1DD0-43D7-B8B7-25797F56B76D}"/>
                </a:ext>
              </a:extLst>
            </p:cNvPr>
            <p:cNvSpPr txBox="1">
              <a:spLocks noChangeArrowheads="1"/>
            </p:cNvSpPr>
            <p:nvPr/>
          </p:nvSpPr>
          <p:spPr bwMode="auto">
            <a:xfrm>
              <a:off x="3200400" y="5257800"/>
              <a:ext cx="21336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ClrTx/>
                <a:buSzTx/>
                <a:buFontTx/>
                <a:buNone/>
              </a:pPr>
              <a:r>
                <a:rPr lang="en-US" altLang="en-US">
                  <a:latin typeface="+mn-lt"/>
                </a:rPr>
                <a:t>Core RBAC</a:t>
              </a:r>
            </a:p>
          </p:txBody>
        </p:sp>
        <p:sp>
          <p:nvSpPr>
            <p:cNvPr id="11" name="Text Box 6">
              <a:extLst>
                <a:ext uri="{FF2B5EF4-FFF2-40B4-BE49-F238E27FC236}">
                  <a16:creationId xmlns:a16="http://schemas.microsoft.com/office/drawing/2014/main" id="{B94308C8-B746-4AD6-85E9-B67700DC61C8}"/>
                </a:ext>
              </a:extLst>
            </p:cNvPr>
            <p:cNvSpPr txBox="1">
              <a:spLocks noChangeArrowheads="1"/>
            </p:cNvSpPr>
            <p:nvPr/>
          </p:nvSpPr>
          <p:spPr bwMode="auto">
            <a:xfrm>
              <a:off x="914400" y="3429000"/>
              <a:ext cx="23622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ClrTx/>
                <a:buSzTx/>
                <a:buFontTx/>
                <a:buNone/>
              </a:pPr>
              <a:r>
                <a:rPr lang="en-US" altLang="en-US" dirty="0">
                  <a:latin typeface="+mn-lt"/>
                </a:rPr>
                <a:t>Hierarchical RBAC</a:t>
              </a:r>
            </a:p>
          </p:txBody>
        </p:sp>
        <p:sp>
          <p:nvSpPr>
            <p:cNvPr id="12" name="Text Box 7">
              <a:extLst>
                <a:ext uri="{FF2B5EF4-FFF2-40B4-BE49-F238E27FC236}">
                  <a16:creationId xmlns:a16="http://schemas.microsoft.com/office/drawing/2014/main" id="{F0C81F25-D4AA-426A-B583-81D90162228F}"/>
                </a:ext>
              </a:extLst>
            </p:cNvPr>
            <p:cNvSpPr txBox="1">
              <a:spLocks noChangeArrowheads="1"/>
            </p:cNvSpPr>
            <p:nvPr/>
          </p:nvSpPr>
          <p:spPr bwMode="auto">
            <a:xfrm>
              <a:off x="3505200" y="3124200"/>
              <a:ext cx="2362200" cy="1373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ClrTx/>
                <a:buSzTx/>
                <a:buFontTx/>
                <a:buNone/>
              </a:pPr>
              <a:r>
                <a:rPr lang="en-US" altLang="en-US">
                  <a:latin typeface="+mn-lt"/>
                </a:rPr>
                <a:t>Static Separation of Duties</a:t>
              </a:r>
            </a:p>
          </p:txBody>
        </p:sp>
        <p:sp>
          <p:nvSpPr>
            <p:cNvPr id="13" name="Line 8">
              <a:extLst>
                <a:ext uri="{FF2B5EF4-FFF2-40B4-BE49-F238E27FC236}">
                  <a16:creationId xmlns:a16="http://schemas.microsoft.com/office/drawing/2014/main" id="{3C6EA291-0A44-4566-85EB-47974DEA7895}"/>
                </a:ext>
              </a:extLst>
            </p:cNvPr>
            <p:cNvSpPr>
              <a:spLocks noChangeShapeType="1"/>
            </p:cNvSpPr>
            <p:nvPr/>
          </p:nvSpPr>
          <p:spPr bwMode="auto">
            <a:xfrm>
              <a:off x="2057400" y="4572000"/>
              <a:ext cx="1828800" cy="685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atin typeface="+mn-lt"/>
              </a:endParaRPr>
            </a:p>
          </p:txBody>
        </p:sp>
        <p:sp>
          <p:nvSpPr>
            <p:cNvPr id="14" name="Line 9">
              <a:extLst>
                <a:ext uri="{FF2B5EF4-FFF2-40B4-BE49-F238E27FC236}">
                  <a16:creationId xmlns:a16="http://schemas.microsoft.com/office/drawing/2014/main" id="{B87F016D-D2F9-4326-9FD4-DDC467D5F7B4}"/>
                </a:ext>
              </a:extLst>
            </p:cNvPr>
            <p:cNvSpPr>
              <a:spLocks noChangeShapeType="1"/>
            </p:cNvSpPr>
            <p:nvPr/>
          </p:nvSpPr>
          <p:spPr bwMode="auto">
            <a:xfrm flipV="1">
              <a:off x="4343400" y="4495800"/>
              <a:ext cx="2057400" cy="762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atin typeface="+mn-lt"/>
              </a:endParaRPr>
            </a:p>
          </p:txBody>
        </p:sp>
        <p:sp>
          <p:nvSpPr>
            <p:cNvPr id="15" name="Line 10">
              <a:extLst>
                <a:ext uri="{FF2B5EF4-FFF2-40B4-BE49-F238E27FC236}">
                  <a16:creationId xmlns:a16="http://schemas.microsoft.com/office/drawing/2014/main" id="{09659E18-B92D-4447-A70A-9F0592A1F40E}"/>
                </a:ext>
              </a:extLst>
            </p:cNvPr>
            <p:cNvSpPr>
              <a:spLocks noChangeShapeType="1"/>
            </p:cNvSpPr>
            <p:nvPr/>
          </p:nvSpPr>
          <p:spPr bwMode="auto">
            <a:xfrm flipV="1">
              <a:off x="4191000" y="4495800"/>
              <a:ext cx="0" cy="762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atin typeface="+mn-lt"/>
              </a:endParaRPr>
            </a:p>
          </p:txBody>
        </p:sp>
      </p:grpSp>
      <p:sp>
        <p:nvSpPr>
          <p:cNvPr id="49154" name="Rectangle 2"/>
          <p:cNvSpPr>
            <a:spLocks noGrp="1" noChangeArrowheads="1"/>
          </p:cNvSpPr>
          <p:nvPr>
            <p:ph type="ctrTitle"/>
          </p:nvPr>
        </p:nvSpPr>
        <p:spPr/>
        <p:txBody>
          <a:bodyPr/>
          <a:lstStyle/>
          <a:p>
            <a:r>
              <a:rPr lang="en-US" altLang="en-US" dirty="0"/>
              <a:t>Overview of the NIST Standard for RBAC</a:t>
            </a:r>
          </a:p>
        </p:txBody>
      </p:sp>
    </p:spTree>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ctrTitle"/>
          </p:nvPr>
        </p:nvSpPr>
        <p:spPr/>
        <p:txBody>
          <a:bodyPr/>
          <a:lstStyle/>
          <a:p>
            <a:r>
              <a:rPr lang="en-US" altLang="en-US"/>
              <a:t>Our Critique of the ANSI RBAC Standard</a:t>
            </a:r>
          </a:p>
        </p:txBody>
      </p:sp>
      <p:sp>
        <p:nvSpPr>
          <p:cNvPr id="9" name="Subtitle 8">
            <a:extLst>
              <a:ext uri="{FF2B5EF4-FFF2-40B4-BE49-F238E27FC236}">
                <a16:creationId xmlns:a16="http://schemas.microsoft.com/office/drawing/2014/main" id="{71C6A680-51BC-4335-8086-DEF965574B80}"/>
              </a:ext>
            </a:extLst>
          </p:cNvPr>
          <p:cNvSpPr>
            <a:spLocks noGrp="1"/>
          </p:cNvSpPr>
          <p:nvPr>
            <p:ph type="subTitle" idx="1"/>
          </p:nvPr>
        </p:nvSpPr>
        <p:spPr/>
        <p:txBody>
          <a:bodyPr/>
          <a:lstStyle/>
          <a:p>
            <a:endParaRPr lang="en-US"/>
          </a:p>
        </p:txBody>
      </p:sp>
      <p:sp>
        <p:nvSpPr>
          <p:cNvPr id="10" name="Text Placeholder 9">
            <a:extLst>
              <a:ext uri="{FF2B5EF4-FFF2-40B4-BE49-F238E27FC236}">
                <a16:creationId xmlns:a16="http://schemas.microsoft.com/office/drawing/2014/main" id="{DE10BEDC-B9A4-4436-A56D-C5BB887F1A60}"/>
              </a:ext>
            </a:extLst>
          </p:cNvPr>
          <p:cNvSpPr>
            <a:spLocks noGrp="1"/>
          </p:cNvSpPr>
          <p:nvPr>
            <p:ph type="body" sz="quarter" idx="14"/>
          </p:nvPr>
        </p:nvSpPr>
        <p:spPr>
          <a:xfrm>
            <a:off x="576942" y="1905000"/>
            <a:ext cx="11038115" cy="3945329"/>
          </a:xfrm>
        </p:spPr>
        <p:txBody>
          <a:bodyPr/>
          <a:lstStyle/>
          <a:p>
            <a:pPr>
              <a:spcAft>
                <a:spcPts val="600"/>
              </a:spcAft>
            </a:pPr>
            <a:r>
              <a:rPr lang="en-US" altLang="en-US" sz="2400" dirty="0"/>
              <a:t>Many errors</a:t>
            </a:r>
          </a:p>
          <a:p>
            <a:pPr lvl="1">
              <a:spcBef>
                <a:spcPts val="0"/>
              </a:spcBef>
              <a:spcAft>
                <a:spcPts val="600"/>
              </a:spcAft>
            </a:pPr>
            <a:r>
              <a:rPr lang="en-US" altLang="en-US" sz="2000" dirty="0"/>
              <a:t>Inheritance has been described in terms of permissions; i.e., r1 inherits r2 if all privileges of r2 are also privileges of r1. . . .</a:t>
            </a:r>
          </a:p>
          <a:p>
            <a:pPr lvl="2">
              <a:spcBef>
                <a:spcPts val="0"/>
              </a:spcBef>
              <a:spcAft>
                <a:spcPts val="600"/>
              </a:spcAft>
            </a:pPr>
            <a:r>
              <a:rPr lang="en-US" altLang="en-US" sz="2000" dirty="0"/>
              <a:t>mistake in cause-effect relationship</a:t>
            </a:r>
          </a:p>
          <a:p>
            <a:pPr lvl="1">
              <a:spcBef>
                <a:spcPts val="0"/>
              </a:spcBef>
              <a:spcAft>
                <a:spcPts val="600"/>
              </a:spcAft>
            </a:pPr>
            <a:r>
              <a:rPr lang="en-US" altLang="en-US" sz="2000" dirty="0"/>
              <a:t>define permission inheritance as “formally, </a:t>
            </a:r>
            <a:r>
              <a:rPr lang="en-US" altLang="en-US" sz="2000" dirty="0" err="1"/>
              <a:t>authorized_permissions</a:t>
            </a:r>
            <a:r>
              <a:rPr lang="en-US" altLang="en-US" sz="2000" dirty="0"/>
              <a:t>(r) = {p </a:t>
            </a:r>
            <a:r>
              <a:rPr lang="en-US" altLang="en-US" sz="2000" dirty="0">
                <a:sym typeface="Symbol" panose="05050102010706020507" pitchFamily="18" charset="2"/>
              </a:rPr>
              <a:t></a:t>
            </a:r>
            <a:r>
              <a:rPr lang="en-US" altLang="en-US" sz="2000" dirty="0"/>
              <a:t> PRMS | r′ </a:t>
            </a:r>
            <a:r>
              <a:rPr lang="en-US" altLang="en-US" sz="2000" dirty="0">
                <a:sym typeface="Symbol" panose="05050102010706020507" pitchFamily="18" charset="2"/>
              </a:rPr>
              <a:t></a:t>
            </a:r>
            <a:r>
              <a:rPr lang="en-US" altLang="en-US" sz="2000" dirty="0"/>
              <a:t> r, (p, r′) </a:t>
            </a:r>
            <a:r>
              <a:rPr lang="en-US" altLang="en-US" sz="2000" dirty="0">
                <a:sym typeface="Symbol" panose="05050102010706020507" pitchFamily="18" charset="2"/>
              </a:rPr>
              <a:t></a:t>
            </a:r>
            <a:r>
              <a:rPr lang="en-US" altLang="en-US" sz="2000" dirty="0"/>
              <a:t> PA}.”</a:t>
            </a:r>
          </a:p>
          <a:p>
            <a:pPr lvl="2">
              <a:spcBef>
                <a:spcPts val="0"/>
              </a:spcBef>
              <a:spcAft>
                <a:spcPts val="600"/>
              </a:spcAft>
            </a:pPr>
            <a:r>
              <a:rPr lang="en-US" altLang="en-US" sz="2000" dirty="0"/>
              <a:t>should be r </a:t>
            </a:r>
            <a:r>
              <a:rPr lang="en-US" altLang="en-US" sz="2000" dirty="0">
                <a:sym typeface="Symbol" panose="05050102010706020507" pitchFamily="18" charset="2"/>
              </a:rPr>
              <a:t></a:t>
            </a:r>
            <a:r>
              <a:rPr lang="en-US" altLang="en-US" sz="2000" dirty="0"/>
              <a:t> r’</a:t>
            </a:r>
          </a:p>
          <a:p>
            <a:pPr lvl="1">
              <a:spcBef>
                <a:spcPts val="0"/>
              </a:spcBef>
              <a:spcAft>
                <a:spcPts val="600"/>
              </a:spcAft>
            </a:pPr>
            <a:r>
              <a:rPr lang="en-US" altLang="en-US" sz="2000" dirty="0"/>
              <a:t>The standard defines r1 &gt;&gt; r2 (r1 is immediate parent role of r2) when “there’s no role r3 in the role hierarchy such that r1 </a:t>
            </a:r>
            <a:r>
              <a:rPr lang="en-US" altLang="en-US" sz="2000" dirty="0">
                <a:sym typeface="Symbol" panose="05050102010706020507" pitchFamily="18" charset="2"/>
              </a:rPr>
              <a:t></a:t>
            </a:r>
            <a:r>
              <a:rPr lang="en-US" altLang="en-US" sz="2000" dirty="0"/>
              <a:t> r3 </a:t>
            </a:r>
            <a:r>
              <a:rPr lang="en-US" altLang="en-US" sz="2000" dirty="0">
                <a:sym typeface="Symbol" panose="05050102010706020507" pitchFamily="18" charset="2"/>
              </a:rPr>
              <a:t></a:t>
            </a:r>
            <a:r>
              <a:rPr lang="en-US" altLang="en-US" sz="2000" dirty="0"/>
              <a:t> r2, where r1 </a:t>
            </a:r>
            <a:r>
              <a:rPr lang="en-US" altLang="en-US" sz="2000" dirty="0">
                <a:sym typeface="Symbol" panose="05050102010706020507" pitchFamily="18" charset="2"/>
              </a:rPr>
              <a:t></a:t>
            </a:r>
            <a:r>
              <a:rPr lang="en-US" altLang="en-US" sz="2000" dirty="0"/>
              <a:t> r2 and r2 </a:t>
            </a:r>
            <a:r>
              <a:rPr lang="en-US" altLang="en-US" sz="2000" dirty="0">
                <a:sym typeface="Symbol" panose="05050102010706020507" pitchFamily="18" charset="2"/>
              </a:rPr>
              <a:t></a:t>
            </a:r>
            <a:r>
              <a:rPr lang="en-US" altLang="en-US" sz="2000" dirty="0"/>
              <a:t> r3”</a:t>
            </a:r>
          </a:p>
          <a:p>
            <a:pPr lvl="2">
              <a:spcBef>
                <a:spcPts val="0"/>
              </a:spcBef>
              <a:spcAft>
                <a:spcPts val="600"/>
              </a:spcAft>
            </a:pPr>
            <a:r>
              <a:rPr lang="en-US" altLang="en-US" sz="2000" dirty="0"/>
              <a:t>should be r1 </a:t>
            </a:r>
            <a:r>
              <a:rPr lang="en-US" altLang="en-US" sz="2000" dirty="0">
                <a:sym typeface="Symbol" panose="05050102010706020507" pitchFamily="18" charset="2"/>
              </a:rPr>
              <a:t></a:t>
            </a:r>
            <a:r>
              <a:rPr lang="en-US" altLang="en-US" sz="2000" dirty="0"/>
              <a:t> </a:t>
            </a:r>
            <a:r>
              <a:rPr lang="en-US" altLang="en-US" sz="2000" i="1" dirty="0"/>
              <a:t>r</a:t>
            </a:r>
            <a:r>
              <a:rPr lang="en-US" altLang="en-US" sz="2000" dirty="0"/>
              <a:t>3</a:t>
            </a:r>
          </a:p>
          <a:p>
            <a:pPr>
              <a:spcAft>
                <a:spcPts val="600"/>
              </a:spcAft>
            </a:pPr>
            <a:r>
              <a:rPr lang="en-US" altLang="en-US" sz="2400" dirty="0"/>
              <a:t>A number of other limitations and design flaws</a:t>
            </a:r>
          </a:p>
        </p:txBody>
      </p:sp>
    </p:spTree>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ctrTitle"/>
          </p:nvPr>
        </p:nvSpPr>
        <p:spPr/>
        <p:txBody>
          <a:bodyPr/>
          <a:lstStyle/>
          <a:p>
            <a:r>
              <a:rPr lang="en-US" altLang="en-US"/>
              <a:t>Our Suggestions for Improving ANSI RBAC Standard</a:t>
            </a:r>
          </a:p>
        </p:txBody>
      </p:sp>
      <p:sp>
        <p:nvSpPr>
          <p:cNvPr id="9" name="Subtitle 8">
            <a:extLst>
              <a:ext uri="{FF2B5EF4-FFF2-40B4-BE49-F238E27FC236}">
                <a16:creationId xmlns:a16="http://schemas.microsoft.com/office/drawing/2014/main" id="{DAC9E73E-E7B4-4D44-934F-EA1463417C2C}"/>
              </a:ext>
            </a:extLst>
          </p:cNvPr>
          <p:cNvSpPr>
            <a:spLocks noGrp="1"/>
          </p:cNvSpPr>
          <p:nvPr>
            <p:ph type="subTitle" idx="1"/>
          </p:nvPr>
        </p:nvSpPr>
        <p:spPr/>
        <p:txBody>
          <a:bodyPr/>
          <a:lstStyle/>
          <a:p>
            <a:endParaRPr lang="en-US"/>
          </a:p>
        </p:txBody>
      </p:sp>
      <p:sp>
        <p:nvSpPr>
          <p:cNvPr id="10" name="Text Placeholder 9">
            <a:extLst>
              <a:ext uri="{FF2B5EF4-FFF2-40B4-BE49-F238E27FC236}">
                <a16:creationId xmlns:a16="http://schemas.microsoft.com/office/drawing/2014/main" id="{51313156-A483-4A18-8B40-9DA60D50756D}"/>
              </a:ext>
            </a:extLst>
          </p:cNvPr>
          <p:cNvSpPr>
            <a:spLocks noGrp="1"/>
          </p:cNvSpPr>
          <p:nvPr>
            <p:ph type="body" sz="quarter" idx="14"/>
          </p:nvPr>
        </p:nvSpPr>
        <p:spPr/>
        <p:txBody>
          <a:bodyPr/>
          <a:lstStyle/>
          <a:p>
            <a:pPr>
              <a:spcBef>
                <a:spcPts val="600"/>
              </a:spcBef>
              <a:spcAft>
                <a:spcPts val="600"/>
              </a:spcAft>
            </a:pPr>
            <a:r>
              <a:rPr lang="en-US" altLang="en-US" sz="2800" dirty="0"/>
              <a:t>Remove sessions from core RBAC</a:t>
            </a:r>
          </a:p>
          <a:p>
            <a:pPr>
              <a:spcBef>
                <a:spcPts val="600"/>
              </a:spcBef>
              <a:spcAft>
                <a:spcPts val="600"/>
              </a:spcAft>
            </a:pPr>
            <a:r>
              <a:rPr lang="en-US" altLang="en-US" sz="2800" dirty="0"/>
              <a:t>Accommodate single-role </a:t>
            </a:r>
            <a:r>
              <a:rPr lang="en-US" altLang="en-US" sz="2800" dirty="0" smtClean="0"/>
              <a:t>sessions as one feature</a:t>
            </a:r>
          </a:p>
          <a:p>
            <a:pPr lvl="1">
              <a:spcBef>
                <a:spcPts val="600"/>
              </a:spcBef>
              <a:spcAft>
                <a:spcPts val="600"/>
              </a:spcAft>
            </a:pPr>
            <a:r>
              <a:rPr lang="en-US" altLang="en-US" sz="2400" dirty="0" smtClean="0"/>
              <a:t>Still allow sessions to activate multiple roles if they want the feature</a:t>
            </a:r>
            <a:endParaRPr lang="en-US" altLang="en-US" sz="2400" dirty="0"/>
          </a:p>
          <a:p>
            <a:pPr>
              <a:spcBef>
                <a:spcPts val="600"/>
              </a:spcBef>
              <a:spcAft>
                <a:spcPts val="600"/>
              </a:spcAft>
            </a:pPr>
            <a:r>
              <a:rPr lang="en-US" altLang="en-US" sz="2800" dirty="0"/>
              <a:t>Clearly distinguish base and derived relations</a:t>
            </a:r>
          </a:p>
          <a:p>
            <a:pPr>
              <a:spcBef>
                <a:spcPts val="600"/>
              </a:spcBef>
              <a:spcAft>
                <a:spcPts val="600"/>
              </a:spcAft>
            </a:pPr>
            <a:r>
              <a:rPr lang="en-US" altLang="en-US" sz="2800" dirty="0"/>
              <a:t>Maintain role-domination relationships explicitly</a:t>
            </a:r>
          </a:p>
          <a:p>
            <a:pPr>
              <a:spcBef>
                <a:spcPts val="600"/>
              </a:spcBef>
              <a:spcAft>
                <a:spcPts val="600"/>
              </a:spcAft>
            </a:pPr>
            <a:r>
              <a:rPr lang="en-US" altLang="en-US" sz="2800" dirty="0"/>
              <a:t>Clearly specify role-inheritance semantics</a:t>
            </a:r>
          </a:p>
        </p:txBody>
      </p:sp>
    </p:spTree>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ctrTitle"/>
          </p:nvPr>
        </p:nvSpPr>
        <p:spPr/>
        <p:txBody>
          <a:bodyPr/>
          <a:lstStyle/>
          <a:p>
            <a:r>
              <a:rPr lang="en-US" altLang="en-US"/>
              <a:t>Whether to Allow Multiple Roles to be Activated?</a:t>
            </a:r>
          </a:p>
        </p:txBody>
      </p:sp>
      <p:sp>
        <p:nvSpPr>
          <p:cNvPr id="9" name="Subtitle 8">
            <a:extLst>
              <a:ext uri="{FF2B5EF4-FFF2-40B4-BE49-F238E27FC236}">
                <a16:creationId xmlns:a16="http://schemas.microsoft.com/office/drawing/2014/main" id="{6FDD893B-B676-44E1-B075-694E37575760}"/>
              </a:ext>
            </a:extLst>
          </p:cNvPr>
          <p:cNvSpPr>
            <a:spLocks noGrp="1"/>
          </p:cNvSpPr>
          <p:nvPr>
            <p:ph type="subTitle" idx="1"/>
          </p:nvPr>
        </p:nvSpPr>
        <p:spPr/>
        <p:txBody>
          <a:bodyPr/>
          <a:lstStyle/>
          <a:p>
            <a:endParaRPr lang="en-US"/>
          </a:p>
        </p:txBody>
      </p:sp>
      <p:sp>
        <p:nvSpPr>
          <p:cNvPr id="10" name="Text Placeholder 9">
            <a:extLst>
              <a:ext uri="{FF2B5EF4-FFF2-40B4-BE49-F238E27FC236}">
                <a16:creationId xmlns:a16="http://schemas.microsoft.com/office/drawing/2014/main" id="{4DBDFC30-0B43-4B75-B8CE-AA31BEB33881}"/>
              </a:ext>
            </a:extLst>
          </p:cNvPr>
          <p:cNvSpPr>
            <a:spLocks noGrp="1"/>
          </p:cNvSpPr>
          <p:nvPr>
            <p:ph type="body" sz="quarter" idx="14"/>
          </p:nvPr>
        </p:nvSpPr>
        <p:spPr>
          <a:xfrm>
            <a:off x="576942" y="1828800"/>
            <a:ext cx="11038115" cy="4114800"/>
          </a:xfrm>
        </p:spPr>
        <p:txBody>
          <a:bodyPr/>
          <a:lstStyle/>
          <a:p>
            <a:pPr>
              <a:spcAft>
                <a:spcPts val="600"/>
              </a:spcAft>
            </a:pPr>
            <a:r>
              <a:rPr lang="en-US" altLang="en-US" sz="2800" dirty="0"/>
              <a:t>RBAC96 allows </a:t>
            </a:r>
            <a:r>
              <a:rPr lang="en-US" altLang="en-US" sz="2800" dirty="0" smtClean="0"/>
              <a:t>Multi </a:t>
            </a:r>
            <a:r>
              <a:rPr lang="en-US" altLang="en-US" sz="2800" dirty="0"/>
              <a:t>Role Activation </a:t>
            </a:r>
          </a:p>
          <a:p>
            <a:pPr>
              <a:spcAft>
                <a:spcPts val="600"/>
              </a:spcAft>
            </a:pPr>
            <a:r>
              <a:rPr lang="en-US" altLang="en-US" sz="2800" dirty="0"/>
              <a:t>[Baldwin’90] does not</a:t>
            </a:r>
          </a:p>
          <a:p>
            <a:pPr>
              <a:spcAft>
                <a:spcPts val="600"/>
              </a:spcAft>
            </a:pPr>
            <a:r>
              <a:rPr lang="en-US" altLang="en-US" sz="2800" dirty="0"/>
              <a:t>Observations:</a:t>
            </a:r>
          </a:p>
          <a:p>
            <a:pPr lvl="1">
              <a:spcBef>
                <a:spcPts val="0"/>
              </a:spcBef>
              <a:spcAft>
                <a:spcPts val="600"/>
              </a:spcAft>
            </a:pPr>
            <a:r>
              <a:rPr lang="en-US" altLang="en-US" sz="2400" dirty="0"/>
              <a:t>one can define new role to achieve the effect of activating multiple roles</a:t>
            </a:r>
          </a:p>
          <a:p>
            <a:pPr lvl="1">
              <a:spcBef>
                <a:spcPts val="0"/>
              </a:spcBef>
              <a:spcAft>
                <a:spcPts val="600"/>
              </a:spcAft>
            </a:pPr>
            <a:r>
              <a:rPr lang="en-US" altLang="en-US" sz="2400" dirty="0"/>
              <a:t>dynamic constraints are implicit when only one role can be activated in a session</a:t>
            </a:r>
          </a:p>
          <a:p>
            <a:pPr lvl="1">
              <a:spcBef>
                <a:spcPts val="0"/>
              </a:spcBef>
              <a:spcAft>
                <a:spcPts val="600"/>
              </a:spcAft>
            </a:pPr>
            <a:r>
              <a:rPr lang="en-US" altLang="en-US" sz="2400" dirty="0"/>
              <a:t>Single-Role Activation is better </a:t>
            </a:r>
          </a:p>
          <a:p>
            <a:pPr lvl="2">
              <a:spcBef>
                <a:spcPts val="0"/>
              </a:spcBef>
              <a:spcAft>
                <a:spcPts val="600"/>
              </a:spcAft>
            </a:pPr>
            <a:r>
              <a:rPr lang="en-US" altLang="en-US" sz="2400" dirty="0"/>
              <a:t>easier to enforce least privilege</a:t>
            </a:r>
          </a:p>
          <a:p>
            <a:pPr lvl="2">
              <a:spcBef>
                <a:spcPts val="0"/>
              </a:spcBef>
              <a:spcAft>
                <a:spcPts val="600"/>
              </a:spcAft>
            </a:pPr>
            <a:r>
              <a:rPr lang="en-US" altLang="en-US" sz="2400" dirty="0"/>
              <a:t>better satisfies the fail-safe defaults principle</a:t>
            </a:r>
          </a:p>
        </p:txBody>
      </p:sp>
    </p:spTree>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descr="diagram of Modeling Role Hierarchy As A Partial Order&#10;">
            <a:extLst>
              <a:ext uri="{FF2B5EF4-FFF2-40B4-BE49-F238E27FC236}">
                <a16:creationId xmlns:a16="http://schemas.microsoft.com/office/drawing/2014/main" id="{E34BE8AD-97A0-42A2-8681-0E6F5A997FCC}"/>
              </a:ext>
            </a:extLst>
          </p:cNvPr>
          <p:cNvGrpSpPr/>
          <p:nvPr/>
        </p:nvGrpSpPr>
        <p:grpSpPr>
          <a:xfrm>
            <a:off x="8305800" y="1451472"/>
            <a:ext cx="2362200" cy="4191000"/>
            <a:chOff x="5791200" y="1752600"/>
            <a:chExt cx="2362200" cy="4191000"/>
          </a:xfrm>
        </p:grpSpPr>
        <p:sp>
          <p:nvSpPr>
            <p:cNvPr id="6" name="Text Box 4">
              <a:extLst>
                <a:ext uri="{FF2B5EF4-FFF2-40B4-BE49-F238E27FC236}">
                  <a16:creationId xmlns:a16="http://schemas.microsoft.com/office/drawing/2014/main" id="{320D5C34-EDE9-4B0D-B4C5-CEE0BDE5EB4C}"/>
                </a:ext>
              </a:extLst>
            </p:cNvPr>
            <p:cNvSpPr txBox="1">
              <a:spLocks noChangeArrowheads="1"/>
            </p:cNvSpPr>
            <p:nvPr/>
          </p:nvSpPr>
          <p:spPr bwMode="auto">
            <a:xfrm>
              <a:off x="6629400" y="1752600"/>
              <a:ext cx="609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ClrTx/>
                <a:buSzTx/>
                <a:buFontTx/>
                <a:buNone/>
              </a:pPr>
              <a:r>
                <a:rPr lang="en-US" altLang="en-US" sz="2400">
                  <a:latin typeface="+mn-lt"/>
                </a:rPr>
                <a:t>r1</a:t>
              </a:r>
            </a:p>
          </p:txBody>
        </p:sp>
        <p:sp>
          <p:nvSpPr>
            <p:cNvPr id="7" name="Text Box 5">
              <a:extLst>
                <a:ext uri="{FF2B5EF4-FFF2-40B4-BE49-F238E27FC236}">
                  <a16:creationId xmlns:a16="http://schemas.microsoft.com/office/drawing/2014/main" id="{533EF10A-F8DB-44F9-9B0E-A6655FC134D7}"/>
                </a:ext>
              </a:extLst>
            </p:cNvPr>
            <p:cNvSpPr txBox="1">
              <a:spLocks noChangeArrowheads="1"/>
            </p:cNvSpPr>
            <p:nvPr/>
          </p:nvSpPr>
          <p:spPr bwMode="auto">
            <a:xfrm>
              <a:off x="7239000" y="3200400"/>
              <a:ext cx="533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ClrTx/>
                <a:buSzTx/>
                <a:buFontTx/>
                <a:buNone/>
              </a:pPr>
              <a:r>
                <a:rPr lang="en-US" altLang="en-US" sz="2400">
                  <a:latin typeface="+mn-lt"/>
                </a:rPr>
                <a:t>r3</a:t>
              </a:r>
            </a:p>
          </p:txBody>
        </p:sp>
        <p:sp>
          <p:nvSpPr>
            <p:cNvPr id="8" name="Line 6">
              <a:extLst>
                <a:ext uri="{FF2B5EF4-FFF2-40B4-BE49-F238E27FC236}">
                  <a16:creationId xmlns:a16="http://schemas.microsoft.com/office/drawing/2014/main" id="{D0122783-BFAD-4435-BEB2-9465EB63D95E}"/>
                </a:ext>
              </a:extLst>
            </p:cNvPr>
            <p:cNvSpPr>
              <a:spLocks noChangeShapeType="1"/>
            </p:cNvSpPr>
            <p:nvPr/>
          </p:nvSpPr>
          <p:spPr bwMode="auto">
            <a:xfrm flipV="1">
              <a:off x="7467600" y="2743200"/>
              <a:ext cx="30480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atin typeface="+mn-lt"/>
              </a:endParaRPr>
            </a:p>
          </p:txBody>
        </p:sp>
        <p:sp>
          <p:nvSpPr>
            <p:cNvPr id="11" name="Text Box 7">
              <a:extLst>
                <a:ext uri="{FF2B5EF4-FFF2-40B4-BE49-F238E27FC236}">
                  <a16:creationId xmlns:a16="http://schemas.microsoft.com/office/drawing/2014/main" id="{C835A6BA-10DC-4A58-A391-2DC885D92408}"/>
                </a:ext>
              </a:extLst>
            </p:cNvPr>
            <p:cNvSpPr txBox="1">
              <a:spLocks noChangeArrowheads="1"/>
            </p:cNvSpPr>
            <p:nvPr/>
          </p:nvSpPr>
          <p:spPr bwMode="auto">
            <a:xfrm>
              <a:off x="7620000" y="2362200"/>
              <a:ext cx="533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ClrTx/>
                <a:buSzTx/>
                <a:buFontTx/>
                <a:buNone/>
              </a:pPr>
              <a:r>
                <a:rPr lang="en-US" altLang="en-US" sz="2400">
                  <a:latin typeface="+mn-lt"/>
                </a:rPr>
                <a:t>r2</a:t>
              </a:r>
            </a:p>
          </p:txBody>
        </p:sp>
        <p:sp>
          <p:nvSpPr>
            <p:cNvPr id="12" name="Line 8">
              <a:extLst>
                <a:ext uri="{FF2B5EF4-FFF2-40B4-BE49-F238E27FC236}">
                  <a16:creationId xmlns:a16="http://schemas.microsoft.com/office/drawing/2014/main" id="{FE1BF26A-AA60-4DAB-8541-FF62D431B1D8}"/>
                </a:ext>
              </a:extLst>
            </p:cNvPr>
            <p:cNvSpPr>
              <a:spLocks noChangeShapeType="1"/>
            </p:cNvSpPr>
            <p:nvPr/>
          </p:nvSpPr>
          <p:spPr bwMode="auto">
            <a:xfrm>
              <a:off x="6858000" y="2133600"/>
              <a:ext cx="533400" cy="1066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atin typeface="+mn-lt"/>
              </a:endParaRPr>
            </a:p>
          </p:txBody>
        </p:sp>
        <p:sp>
          <p:nvSpPr>
            <p:cNvPr id="13" name="Line 9">
              <a:extLst>
                <a:ext uri="{FF2B5EF4-FFF2-40B4-BE49-F238E27FC236}">
                  <a16:creationId xmlns:a16="http://schemas.microsoft.com/office/drawing/2014/main" id="{0B71AABB-9DF9-44B9-A36B-DC0DAA632BB7}"/>
                </a:ext>
              </a:extLst>
            </p:cNvPr>
            <p:cNvSpPr>
              <a:spLocks noChangeShapeType="1"/>
            </p:cNvSpPr>
            <p:nvPr/>
          </p:nvSpPr>
          <p:spPr bwMode="auto">
            <a:xfrm>
              <a:off x="7010400" y="2133600"/>
              <a:ext cx="838200" cy="38100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atin typeface="+mn-lt"/>
              </a:endParaRPr>
            </a:p>
          </p:txBody>
        </p:sp>
        <p:sp>
          <p:nvSpPr>
            <p:cNvPr id="14" name="Text Box 10">
              <a:extLst>
                <a:ext uri="{FF2B5EF4-FFF2-40B4-BE49-F238E27FC236}">
                  <a16:creationId xmlns:a16="http://schemas.microsoft.com/office/drawing/2014/main" id="{AB2C0F99-170F-4148-9D53-0E98ECA2A8B8}"/>
                </a:ext>
              </a:extLst>
            </p:cNvPr>
            <p:cNvSpPr txBox="1">
              <a:spLocks noChangeArrowheads="1"/>
            </p:cNvSpPr>
            <p:nvPr/>
          </p:nvSpPr>
          <p:spPr bwMode="auto">
            <a:xfrm>
              <a:off x="6553200" y="4038600"/>
              <a:ext cx="609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ClrTx/>
                <a:buSzTx/>
                <a:buFontTx/>
                <a:buNone/>
              </a:pPr>
              <a:r>
                <a:rPr lang="en-US" altLang="en-US" sz="2400">
                  <a:latin typeface="+mn-lt"/>
                </a:rPr>
                <a:t>r1</a:t>
              </a:r>
            </a:p>
          </p:txBody>
        </p:sp>
        <p:sp>
          <p:nvSpPr>
            <p:cNvPr id="15" name="Text Box 11">
              <a:extLst>
                <a:ext uri="{FF2B5EF4-FFF2-40B4-BE49-F238E27FC236}">
                  <a16:creationId xmlns:a16="http://schemas.microsoft.com/office/drawing/2014/main" id="{D3C2D46B-3D48-49C1-B336-6FD2115D8FB5}"/>
                </a:ext>
              </a:extLst>
            </p:cNvPr>
            <p:cNvSpPr txBox="1">
              <a:spLocks noChangeArrowheads="1"/>
            </p:cNvSpPr>
            <p:nvPr/>
          </p:nvSpPr>
          <p:spPr bwMode="auto">
            <a:xfrm>
              <a:off x="7162800" y="5486400"/>
              <a:ext cx="533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ClrTx/>
                <a:buSzTx/>
                <a:buFontTx/>
                <a:buNone/>
              </a:pPr>
              <a:r>
                <a:rPr lang="en-US" altLang="en-US" sz="2400">
                  <a:latin typeface="+mn-lt"/>
                </a:rPr>
                <a:t>r3</a:t>
              </a:r>
            </a:p>
          </p:txBody>
        </p:sp>
        <p:sp>
          <p:nvSpPr>
            <p:cNvPr id="16" name="Line 12">
              <a:extLst>
                <a:ext uri="{FF2B5EF4-FFF2-40B4-BE49-F238E27FC236}">
                  <a16:creationId xmlns:a16="http://schemas.microsoft.com/office/drawing/2014/main" id="{5794E670-784D-4B90-A6A5-7C05A746BAA3}"/>
                </a:ext>
              </a:extLst>
            </p:cNvPr>
            <p:cNvSpPr>
              <a:spLocks noChangeShapeType="1"/>
            </p:cNvSpPr>
            <p:nvPr/>
          </p:nvSpPr>
          <p:spPr bwMode="auto">
            <a:xfrm flipV="1">
              <a:off x="7391400" y="5029200"/>
              <a:ext cx="30480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atin typeface="+mn-lt"/>
              </a:endParaRPr>
            </a:p>
          </p:txBody>
        </p:sp>
        <p:sp>
          <p:nvSpPr>
            <p:cNvPr id="17" name="Text Box 13">
              <a:extLst>
                <a:ext uri="{FF2B5EF4-FFF2-40B4-BE49-F238E27FC236}">
                  <a16:creationId xmlns:a16="http://schemas.microsoft.com/office/drawing/2014/main" id="{48F31517-F63D-473B-9C71-5C80940BE05D}"/>
                </a:ext>
              </a:extLst>
            </p:cNvPr>
            <p:cNvSpPr txBox="1">
              <a:spLocks noChangeArrowheads="1"/>
            </p:cNvSpPr>
            <p:nvPr/>
          </p:nvSpPr>
          <p:spPr bwMode="auto">
            <a:xfrm>
              <a:off x="7543800" y="4648200"/>
              <a:ext cx="533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ClrTx/>
                <a:buSzTx/>
                <a:buFontTx/>
                <a:buNone/>
              </a:pPr>
              <a:r>
                <a:rPr lang="en-US" altLang="en-US" sz="2400">
                  <a:latin typeface="+mn-lt"/>
                </a:rPr>
                <a:t>r2</a:t>
              </a:r>
            </a:p>
          </p:txBody>
        </p:sp>
        <p:sp>
          <p:nvSpPr>
            <p:cNvPr id="18" name="Line 14">
              <a:extLst>
                <a:ext uri="{FF2B5EF4-FFF2-40B4-BE49-F238E27FC236}">
                  <a16:creationId xmlns:a16="http://schemas.microsoft.com/office/drawing/2014/main" id="{C0F69D1C-5277-4672-BAB6-2DF9A6F29270}"/>
                </a:ext>
              </a:extLst>
            </p:cNvPr>
            <p:cNvSpPr>
              <a:spLocks noChangeShapeType="1"/>
            </p:cNvSpPr>
            <p:nvPr/>
          </p:nvSpPr>
          <p:spPr bwMode="auto">
            <a:xfrm>
              <a:off x="6934200" y="4419600"/>
              <a:ext cx="838200" cy="38100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atin typeface="+mn-lt"/>
              </a:endParaRPr>
            </a:p>
          </p:txBody>
        </p:sp>
        <p:sp>
          <p:nvSpPr>
            <p:cNvPr id="19" name="Text Box 15">
              <a:extLst>
                <a:ext uri="{FF2B5EF4-FFF2-40B4-BE49-F238E27FC236}">
                  <a16:creationId xmlns:a16="http://schemas.microsoft.com/office/drawing/2014/main" id="{37759818-AECD-4B02-81FA-1B721D4A7809}"/>
                </a:ext>
              </a:extLst>
            </p:cNvPr>
            <p:cNvSpPr txBox="1">
              <a:spLocks noChangeArrowheads="1"/>
            </p:cNvSpPr>
            <p:nvPr/>
          </p:nvSpPr>
          <p:spPr bwMode="auto">
            <a:xfrm>
              <a:off x="5791200" y="2438400"/>
              <a:ext cx="685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ClrTx/>
                <a:buSzTx/>
                <a:buFontTx/>
                <a:buNone/>
              </a:pPr>
              <a:r>
                <a:rPr lang="en-US" altLang="en-US" sz="1800">
                  <a:latin typeface="+mn-lt"/>
                </a:rPr>
                <a:t>EX1:</a:t>
              </a:r>
            </a:p>
          </p:txBody>
        </p:sp>
        <p:sp>
          <p:nvSpPr>
            <p:cNvPr id="20" name="Text Box 16">
              <a:extLst>
                <a:ext uri="{FF2B5EF4-FFF2-40B4-BE49-F238E27FC236}">
                  <a16:creationId xmlns:a16="http://schemas.microsoft.com/office/drawing/2014/main" id="{6854B72B-DD82-4561-AF4D-D5AA1FBCFC45}"/>
                </a:ext>
              </a:extLst>
            </p:cNvPr>
            <p:cNvSpPr txBox="1">
              <a:spLocks noChangeArrowheads="1"/>
            </p:cNvSpPr>
            <p:nvPr/>
          </p:nvSpPr>
          <p:spPr bwMode="auto">
            <a:xfrm>
              <a:off x="5867400" y="4662488"/>
              <a:ext cx="6858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ClrTx/>
                <a:buSzTx/>
                <a:buFontTx/>
                <a:buNone/>
              </a:pPr>
              <a:r>
                <a:rPr lang="en-US" altLang="en-US" sz="1800">
                  <a:latin typeface="+mn-lt"/>
                </a:rPr>
                <a:t>EX2:</a:t>
              </a:r>
            </a:p>
          </p:txBody>
        </p:sp>
      </p:grpSp>
      <p:sp>
        <p:nvSpPr>
          <p:cNvPr id="10" name="Text Placeholder 9">
            <a:extLst>
              <a:ext uri="{FF2B5EF4-FFF2-40B4-BE49-F238E27FC236}">
                <a16:creationId xmlns:a16="http://schemas.microsoft.com/office/drawing/2014/main" id="{6EBB2786-2DC2-456B-A9BC-B8BEB992CEAE}"/>
              </a:ext>
            </a:extLst>
          </p:cNvPr>
          <p:cNvSpPr>
            <a:spLocks noGrp="1"/>
          </p:cNvSpPr>
          <p:nvPr>
            <p:ph type="body" sz="quarter" idx="14"/>
          </p:nvPr>
        </p:nvSpPr>
        <p:spPr>
          <a:xfrm>
            <a:off x="576942" y="1231228"/>
            <a:ext cx="6509657" cy="4631489"/>
          </a:xfrm>
        </p:spPr>
        <p:txBody>
          <a:bodyPr/>
          <a:lstStyle/>
          <a:p>
            <a:pPr>
              <a:lnSpc>
                <a:spcPct val="90000"/>
              </a:lnSpc>
              <a:spcBef>
                <a:spcPts val="600"/>
              </a:spcBef>
              <a:spcAft>
                <a:spcPts val="600"/>
              </a:spcAft>
            </a:pPr>
            <a:r>
              <a:rPr lang="en-US" altLang="en-US" sz="2800" dirty="0"/>
              <a:t>Modeling RH as a partial order may miss some important information</a:t>
            </a:r>
          </a:p>
          <a:p>
            <a:pPr>
              <a:lnSpc>
                <a:spcPct val="90000"/>
              </a:lnSpc>
              <a:spcBef>
                <a:spcPts val="600"/>
              </a:spcBef>
              <a:spcAft>
                <a:spcPts val="600"/>
              </a:spcAft>
            </a:pPr>
            <a:r>
              <a:rPr lang="en-US" altLang="en-US" sz="2800" dirty="0"/>
              <a:t>Consider the two examples to the right</a:t>
            </a:r>
          </a:p>
          <a:p>
            <a:pPr lvl="1">
              <a:lnSpc>
                <a:spcPct val="90000"/>
              </a:lnSpc>
              <a:spcBef>
                <a:spcPts val="600"/>
              </a:spcBef>
              <a:spcAft>
                <a:spcPts val="600"/>
              </a:spcAft>
            </a:pPr>
            <a:r>
              <a:rPr lang="en-US" altLang="en-US" sz="2400" dirty="0"/>
              <a:t>where the dashed edge is added and removed</a:t>
            </a:r>
          </a:p>
          <a:p>
            <a:pPr>
              <a:lnSpc>
                <a:spcPct val="90000"/>
              </a:lnSpc>
              <a:spcBef>
                <a:spcPts val="600"/>
              </a:spcBef>
              <a:spcAft>
                <a:spcPts val="600"/>
              </a:spcAft>
            </a:pPr>
            <a:r>
              <a:rPr lang="en-US" altLang="en-US" sz="2800" dirty="0"/>
              <a:t>Better approach seems to remember the base edges and then compute their transitive and reflexive closure</a:t>
            </a:r>
          </a:p>
        </p:txBody>
      </p:sp>
      <p:sp>
        <p:nvSpPr>
          <p:cNvPr id="53250" name="Rectangle 2"/>
          <p:cNvSpPr>
            <a:spLocks noGrp="1" noChangeArrowheads="1"/>
          </p:cNvSpPr>
          <p:nvPr>
            <p:ph type="ctrTitle"/>
          </p:nvPr>
        </p:nvSpPr>
        <p:spPr/>
        <p:txBody>
          <a:bodyPr/>
          <a:lstStyle/>
          <a:p>
            <a:r>
              <a:rPr lang="en-US" altLang="en-US" dirty="0"/>
              <a:t>On Modeling Role Hierarchy As A Partial Order</a:t>
            </a:r>
          </a:p>
        </p:txBody>
      </p:sp>
    </p:spTree>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ctrTitle"/>
          </p:nvPr>
        </p:nvSpPr>
        <p:spPr/>
        <p:txBody>
          <a:bodyPr/>
          <a:lstStyle/>
          <a:p>
            <a:r>
              <a:rPr lang="en-US" altLang="en-US"/>
              <a:t>Motivations</a:t>
            </a:r>
          </a:p>
        </p:txBody>
      </p:sp>
      <p:sp>
        <p:nvSpPr>
          <p:cNvPr id="13" name="Subtitle 12">
            <a:extLst>
              <a:ext uri="{FF2B5EF4-FFF2-40B4-BE49-F238E27FC236}">
                <a16:creationId xmlns:a16="http://schemas.microsoft.com/office/drawing/2014/main" id="{4E5FF007-5C97-46D5-9D2B-F9CBC3909A01}"/>
              </a:ext>
            </a:extLst>
          </p:cNvPr>
          <p:cNvSpPr>
            <a:spLocks noGrp="1"/>
          </p:cNvSpPr>
          <p:nvPr>
            <p:ph type="subTitle" idx="1"/>
          </p:nvPr>
        </p:nvSpPr>
        <p:spPr/>
        <p:txBody>
          <a:bodyPr/>
          <a:lstStyle/>
          <a:p>
            <a:endParaRPr lang="en-US"/>
          </a:p>
        </p:txBody>
      </p:sp>
      <p:sp>
        <p:nvSpPr>
          <p:cNvPr id="14" name="Text Placeholder 13">
            <a:extLst>
              <a:ext uri="{FF2B5EF4-FFF2-40B4-BE49-F238E27FC236}">
                <a16:creationId xmlns:a16="http://schemas.microsoft.com/office/drawing/2014/main" id="{562B3055-5918-48DE-ACEB-F33D108F4B20}"/>
              </a:ext>
            </a:extLst>
          </p:cNvPr>
          <p:cNvSpPr>
            <a:spLocks noGrp="1"/>
          </p:cNvSpPr>
          <p:nvPr>
            <p:ph type="body" sz="quarter" idx="14"/>
          </p:nvPr>
        </p:nvSpPr>
        <p:spPr/>
        <p:txBody>
          <a:bodyPr/>
          <a:lstStyle/>
          <a:p>
            <a:pPr>
              <a:spcAft>
                <a:spcPts val="600"/>
              </a:spcAft>
            </a:pPr>
            <a:r>
              <a:rPr lang="en-US" altLang="en-US" sz="2400" dirty="0"/>
              <a:t>Multi-level security is about information flow</a:t>
            </a:r>
          </a:p>
          <a:p>
            <a:pPr lvl="1">
              <a:spcBef>
                <a:spcPts val="0"/>
              </a:spcBef>
              <a:spcAft>
                <a:spcPts val="600"/>
              </a:spcAft>
            </a:pPr>
            <a:r>
              <a:rPr lang="en-US" altLang="en-US" sz="2000" dirty="0"/>
              <a:t>Information in high level objects should not flow into low-level subjects</a:t>
            </a:r>
          </a:p>
          <a:p>
            <a:pPr>
              <a:spcAft>
                <a:spcPts val="600"/>
              </a:spcAft>
            </a:pPr>
            <a:r>
              <a:rPr lang="en-US" altLang="en-US" sz="2400" dirty="0"/>
              <a:t>The BLP model describes access control mechanisms that </a:t>
            </a:r>
            <a:r>
              <a:rPr lang="en-US" altLang="en-US" sz="2400" dirty="0" smtClean="0"/>
              <a:t>prevent </a:t>
            </a:r>
            <a:r>
              <a:rPr lang="en-US" altLang="en-US" sz="2400" dirty="0"/>
              <a:t>illegal information flow, but not the meaning of no illegal information flow</a:t>
            </a:r>
          </a:p>
          <a:p>
            <a:pPr lvl="1">
              <a:spcBef>
                <a:spcPts val="0"/>
              </a:spcBef>
              <a:spcAft>
                <a:spcPts val="600"/>
              </a:spcAft>
            </a:pPr>
            <a:r>
              <a:rPr lang="en-US" altLang="en-US" sz="2000" dirty="0"/>
              <a:t>BLP describes “how”, not “what” for information flow protection</a:t>
            </a:r>
          </a:p>
          <a:p>
            <a:pPr lvl="2">
              <a:spcBef>
                <a:spcPts val="0"/>
              </a:spcBef>
              <a:spcAft>
                <a:spcPts val="600"/>
              </a:spcAft>
            </a:pPr>
            <a:r>
              <a:rPr lang="en-US" altLang="en-US" sz="2000" dirty="0" smtClean="0"/>
              <a:t>Analogy: define </a:t>
            </a:r>
            <a:r>
              <a:rPr lang="en-US" altLang="en-US" sz="2000" dirty="0"/>
              <a:t>secure encryption by giving a particular encryption algorithm and say this is secure encryption</a:t>
            </a:r>
          </a:p>
          <a:p>
            <a:pPr lvl="1">
              <a:spcBef>
                <a:spcPts val="0"/>
              </a:spcBef>
              <a:spcAft>
                <a:spcPts val="600"/>
              </a:spcAft>
            </a:pPr>
            <a:r>
              <a:rPr lang="en-US" altLang="en-US" sz="2000" dirty="0"/>
              <a:t>As a result, BLP does not prevent information flow through covert channels</a:t>
            </a:r>
          </a:p>
          <a:p>
            <a:pPr lvl="1">
              <a:spcBef>
                <a:spcPts val="0"/>
              </a:spcBef>
              <a:spcAft>
                <a:spcPts val="600"/>
              </a:spcAft>
            </a:pPr>
            <a:r>
              <a:rPr lang="en-US" altLang="en-US" sz="2000" dirty="0"/>
              <a:t>Also, it doesn’t say whether other mechanisms can be used do information flow protection</a:t>
            </a:r>
            <a:endParaRPr lang="en-US" sz="2000" dirty="0"/>
          </a:p>
        </p:txBody>
      </p:sp>
    </p:spTree>
    <p:extLst>
      <p:ext uri="{BB962C8B-B14F-4D97-AF65-F5344CB8AC3E}">
        <p14:creationId xmlns:p14="http://schemas.microsoft.com/office/powerpoint/2010/main" val="126260878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 Box 7">
            <a:extLst>
              <a:ext uri="{FF2B5EF4-FFF2-40B4-BE49-F238E27FC236}">
                <a16:creationId xmlns:a16="http://schemas.microsoft.com/office/drawing/2014/main" id="{4F1D7836-5DF9-46DE-B8BA-D084C221A9A4}"/>
              </a:ext>
            </a:extLst>
          </p:cNvPr>
          <p:cNvSpPr txBox="1">
            <a:spLocks noChangeArrowheads="1"/>
          </p:cNvSpPr>
          <p:nvPr/>
        </p:nvSpPr>
        <p:spPr bwMode="auto">
          <a:xfrm>
            <a:off x="3320428" y="5215609"/>
            <a:ext cx="6858000" cy="830997"/>
          </a:xfrm>
          <a:prstGeom prst="rect">
            <a:avLst/>
          </a:prstGeom>
          <a:noFill/>
          <a:ln w="28575">
            <a:solidFill>
              <a:srgbClr val="666666"/>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ClrTx/>
              <a:buSzTx/>
              <a:buFontTx/>
              <a:buNone/>
            </a:pPr>
            <a:r>
              <a:rPr lang="en-US" altLang="en-US" sz="2400" b="1" i="1" dirty="0">
                <a:latin typeface="Times New Roman" panose="02020603050405020304" pitchFamily="18" charset="0"/>
              </a:rPr>
              <a:t>They interact with static and dynamic role mutual exclusion constraints.</a:t>
            </a:r>
          </a:p>
        </p:txBody>
      </p:sp>
      <p:grpSp>
        <p:nvGrpSpPr>
          <p:cNvPr id="5" name="Group 4" descr="diagram of Semantics of Role Hierarchies (Physician over Health-Care Provider)">
            <a:extLst>
              <a:ext uri="{FF2B5EF4-FFF2-40B4-BE49-F238E27FC236}">
                <a16:creationId xmlns:a16="http://schemas.microsoft.com/office/drawing/2014/main" id="{610CECBB-8D2C-4022-8C83-F282B8287AF0}"/>
              </a:ext>
            </a:extLst>
          </p:cNvPr>
          <p:cNvGrpSpPr/>
          <p:nvPr/>
        </p:nvGrpSpPr>
        <p:grpSpPr>
          <a:xfrm>
            <a:off x="8382000" y="2552700"/>
            <a:ext cx="3048000" cy="1752600"/>
            <a:chOff x="6172200" y="3276600"/>
            <a:chExt cx="3048000" cy="1752600"/>
          </a:xfrm>
        </p:grpSpPr>
        <p:sp>
          <p:nvSpPr>
            <p:cNvPr id="6" name="Text Box 4">
              <a:extLst>
                <a:ext uri="{FF2B5EF4-FFF2-40B4-BE49-F238E27FC236}">
                  <a16:creationId xmlns:a16="http://schemas.microsoft.com/office/drawing/2014/main" id="{AE5783C5-C152-42D0-A198-9794D318AEB2}"/>
                </a:ext>
              </a:extLst>
            </p:cNvPr>
            <p:cNvSpPr txBox="1">
              <a:spLocks noChangeArrowheads="1"/>
            </p:cNvSpPr>
            <p:nvPr/>
          </p:nvSpPr>
          <p:spPr bwMode="auto">
            <a:xfrm>
              <a:off x="6781800" y="32766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ClrTx/>
                <a:buSzTx/>
                <a:buFontTx/>
                <a:buNone/>
              </a:pPr>
              <a:r>
                <a:rPr lang="en-US" altLang="en-US" sz="2400">
                  <a:latin typeface="+mn-lt"/>
                </a:rPr>
                <a:t>Physician</a:t>
              </a:r>
            </a:p>
          </p:txBody>
        </p:sp>
        <p:sp>
          <p:nvSpPr>
            <p:cNvPr id="7" name="Text Box 5">
              <a:extLst>
                <a:ext uri="{FF2B5EF4-FFF2-40B4-BE49-F238E27FC236}">
                  <a16:creationId xmlns:a16="http://schemas.microsoft.com/office/drawing/2014/main" id="{60A3A379-27E2-40F5-8065-DAB4CF1700E7}"/>
                </a:ext>
              </a:extLst>
            </p:cNvPr>
            <p:cNvSpPr txBox="1">
              <a:spLocks noChangeArrowheads="1"/>
            </p:cNvSpPr>
            <p:nvPr/>
          </p:nvSpPr>
          <p:spPr bwMode="auto">
            <a:xfrm>
              <a:off x="6172200" y="4572000"/>
              <a:ext cx="304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ClrTx/>
                <a:buSzTx/>
                <a:buFontTx/>
                <a:buNone/>
              </a:pPr>
              <a:r>
                <a:rPr lang="en-US" altLang="en-US" sz="2400" dirty="0">
                  <a:latin typeface="+mn-lt"/>
                </a:rPr>
                <a:t>Health-Care Provider</a:t>
              </a:r>
            </a:p>
          </p:txBody>
        </p:sp>
        <p:sp>
          <p:nvSpPr>
            <p:cNvPr id="8" name="Line 6">
              <a:extLst>
                <a:ext uri="{FF2B5EF4-FFF2-40B4-BE49-F238E27FC236}">
                  <a16:creationId xmlns:a16="http://schemas.microsoft.com/office/drawing/2014/main" id="{91421361-188A-4155-A9C4-E76766DCBCB2}"/>
                </a:ext>
              </a:extLst>
            </p:cNvPr>
            <p:cNvSpPr>
              <a:spLocks noChangeShapeType="1"/>
            </p:cNvSpPr>
            <p:nvPr/>
          </p:nvSpPr>
          <p:spPr bwMode="auto">
            <a:xfrm flipV="1">
              <a:off x="7467600" y="3733800"/>
              <a:ext cx="0" cy="838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atin typeface="+mn-lt"/>
              </a:endParaRPr>
            </a:p>
          </p:txBody>
        </p:sp>
      </p:grpSp>
      <p:sp>
        <p:nvSpPr>
          <p:cNvPr id="10" name="Text Placeholder 9">
            <a:extLst>
              <a:ext uri="{FF2B5EF4-FFF2-40B4-BE49-F238E27FC236}">
                <a16:creationId xmlns:a16="http://schemas.microsoft.com/office/drawing/2014/main" id="{8A17EA15-3596-412A-A0D5-A054B700EE26}"/>
              </a:ext>
            </a:extLst>
          </p:cNvPr>
          <p:cNvSpPr>
            <a:spLocks noGrp="1"/>
          </p:cNvSpPr>
          <p:nvPr>
            <p:ph type="body" sz="quarter" idx="14"/>
          </p:nvPr>
        </p:nvSpPr>
        <p:spPr>
          <a:xfrm>
            <a:off x="576942" y="1231228"/>
            <a:ext cx="5519057" cy="4631489"/>
          </a:xfrm>
        </p:spPr>
        <p:txBody>
          <a:bodyPr/>
          <a:lstStyle/>
          <a:p>
            <a:r>
              <a:rPr lang="en-US" altLang="en-US" sz="2800" dirty="0"/>
              <a:t>User inheritance</a:t>
            </a:r>
          </a:p>
          <a:p>
            <a:pPr lvl="1"/>
            <a:r>
              <a:rPr lang="en-US" altLang="en-US" sz="2400" dirty="0"/>
              <a:t>r1</a:t>
            </a:r>
            <a:r>
              <a:rPr lang="en-US" altLang="en-US" sz="2400" dirty="0">
                <a:sym typeface="Symbol" panose="05050102010706020507" pitchFamily="18" charset="2"/>
              </a:rPr>
              <a:t>r2 means every user that is a member of r1 is also a member of r2</a:t>
            </a:r>
          </a:p>
          <a:p>
            <a:r>
              <a:rPr lang="en-US" altLang="en-US" sz="2800" dirty="0"/>
              <a:t>Permission inheritance</a:t>
            </a:r>
          </a:p>
          <a:p>
            <a:pPr lvl="1"/>
            <a:r>
              <a:rPr lang="en-US" altLang="en-US" sz="2400" dirty="0"/>
              <a:t>r1</a:t>
            </a:r>
            <a:r>
              <a:rPr lang="en-US" altLang="en-US" sz="2400" dirty="0">
                <a:sym typeface="Symbol" panose="05050102010706020507" pitchFamily="18" charset="2"/>
              </a:rPr>
              <a:t>r2 means every permission that is authorized for r2 is also authorized r1</a:t>
            </a:r>
            <a:endParaRPr lang="en-US" altLang="en-US" sz="2400" dirty="0"/>
          </a:p>
          <a:p>
            <a:r>
              <a:rPr lang="en-US" altLang="en-US" sz="2800" dirty="0"/>
              <a:t>Activation inheritance</a:t>
            </a:r>
          </a:p>
          <a:p>
            <a:pPr lvl="1"/>
            <a:r>
              <a:rPr lang="en-US" altLang="en-US" sz="2400" dirty="0"/>
              <a:t>r1</a:t>
            </a:r>
            <a:r>
              <a:rPr lang="en-US" altLang="en-US" sz="2400" dirty="0">
                <a:sym typeface="Symbol" panose="05050102010706020507" pitchFamily="18" charset="2"/>
              </a:rPr>
              <a:t>r2 means that activating r1 will also activate r2</a:t>
            </a:r>
          </a:p>
        </p:txBody>
      </p:sp>
      <p:sp>
        <p:nvSpPr>
          <p:cNvPr id="54274" name="Rectangle 2"/>
          <p:cNvSpPr>
            <a:spLocks noGrp="1" noChangeArrowheads="1"/>
          </p:cNvSpPr>
          <p:nvPr>
            <p:ph type="ctrTitle"/>
          </p:nvPr>
        </p:nvSpPr>
        <p:spPr/>
        <p:txBody>
          <a:bodyPr/>
          <a:lstStyle/>
          <a:p>
            <a:r>
              <a:rPr lang="en-US" altLang="en-US"/>
              <a:t>Semantics of Role Hierarchies</a:t>
            </a:r>
          </a:p>
        </p:txBody>
      </p:sp>
    </p:spTree>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ctrTitle"/>
          </p:nvPr>
        </p:nvSpPr>
        <p:spPr/>
        <p:txBody>
          <a:bodyPr/>
          <a:lstStyle/>
          <a:p>
            <a:r>
              <a:rPr lang="en-US" altLang="en-US" dirty="0"/>
              <a:t>Outline</a:t>
            </a:r>
          </a:p>
        </p:txBody>
      </p:sp>
      <p:sp>
        <p:nvSpPr>
          <p:cNvPr id="16" name="Subtitle 15">
            <a:extLst>
              <a:ext uri="{FF2B5EF4-FFF2-40B4-BE49-F238E27FC236}">
                <a16:creationId xmlns:a16="http://schemas.microsoft.com/office/drawing/2014/main" id="{93FADC8A-B6D9-4964-A5DD-7FDCFBAF02B4}"/>
              </a:ext>
            </a:extLst>
          </p:cNvPr>
          <p:cNvSpPr>
            <a:spLocks noGrp="1"/>
          </p:cNvSpPr>
          <p:nvPr>
            <p:ph type="subTitle" idx="1"/>
          </p:nvPr>
        </p:nvSpPr>
        <p:spPr/>
        <p:txBody>
          <a:bodyPr/>
          <a:lstStyle/>
          <a:p>
            <a:endParaRPr lang="en-US" dirty="0"/>
          </a:p>
        </p:txBody>
      </p:sp>
      <p:sp>
        <p:nvSpPr>
          <p:cNvPr id="17" name="Text Placeholder 16">
            <a:extLst>
              <a:ext uri="{FF2B5EF4-FFF2-40B4-BE49-F238E27FC236}">
                <a16:creationId xmlns:a16="http://schemas.microsoft.com/office/drawing/2014/main" id="{51AE7339-3BFD-42E0-8F0E-4CC3809F109E}"/>
              </a:ext>
            </a:extLst>
          </p:cNvPr>
          <p:cNvSpPr>
            <a:spLocks noGrp="1"/>
          </p:cNvSpPr>
          <p:nvPr>
            <p:ph type="body" sz="quarter" idx="14"/>
          </p:nvPr>
        </p:nvSpPr>
        <p:spPr/>
        <p:txBody>
          <a:bodyPr/>
          <a:lstStyle/>
          <a:p>
            <a:pPr>
              <a:spcBef>
                <a:spcPts val="600"/>
              </a:spcBef>
            </a:pPr>
            <a:r>
              <a:rPr lang="en-US" sz="3200" dirty="0" smtClean="0">
                <a:solidFill>
                  <a:schemeClr val="accent3"/>
                </a:solidFill>
              </a:rPr>
              <a:t>Non-Interference Model</a:t>
            </a:r>
          </a:p>
          <a:p>
            <a:pPr>
              <a:spcBef>
                <a:spcPts val="600"/>
              </a:spcBef>
            </a:pPr>
            <a:r>
              <a:rPr lang="en-US" sz="3200" dirty="0" smtClean="0">
                <a:solidFill>
                  <a:schemeClr val="accent3"/>
                </a:solidFill>
              </a:rPr>
              <a:t>Non-deducibility </a:t>
            </a:r>
          </a:p>
          <a:p>
            <a:pPr>
              <a:spcBef>
                <a:spcPts val="600"/>
              </a:spcBef>
            </a:pPr>
            <a:r>
              <a:rPr lang="en-US" sz="3200" dirty="0" smtClean="0">
                <a:solidFill>
                  <a:schemeClr val="accent3"/>
                </a:solidFill>
              </a:rPr>
              <a:t>The RBAC96 Family of Role Based Access Control Models</a:t>
            </a:r>
          </a:p>
          <a:p>
            <a:pPr>
              <a:spcBef>
                <a:spcPts val="600"/>
              </a:spcBef>
            </a:pPr>
            <a:r>
              <a:rPr lang="en-US" sz="3200" dirty="0" smtClean="0">
                <a:solidFill>
                  <a:schemeClr val="accent1"/>
                </a:solidFill>
              </a:rPr>
              <a:t>The NIST RBAC Standard and Our Critique</a:t>
            </a:r>
          </a:p>
          <a:p>
            <a:pPr>
              <a:spcBef>
                <a:spcPts val="600"/>
              </a:spcBef>
            </a:pPr>
            <a:r>
              <a:rPr lang="en-US" sz="3200" dirty="0" smtClean="0"/>
              <a:t>Attribute Based Access Control and XACML</a:t>
            </a:r>
          </a:p>
          <a:p>
            <a:pPr>
              <a:spcBef>
                <a:spcPts val="600"/>
              </a:spcBef>
            </a:pPr>
            <a:endParaRPr lang="en-US" sz="3200" dirty="0" smtClean="0">
              <a:solidFill>
                <a:schemeClr val="accent1"/>
              </a:solidFill>
            </a:endParaRPr>
          </a:p>
        </p:txBody>
      </p:sp>
    </p:spTree>
    <p:extLst>
      <p:ext uri="{BB962C8B-B14F-4D97-AF65-F5344CB8AC3E}">
        <p14:creationId xmlns:p14="http://schemas.microsoft.com/office/powerpoint/2010/main" val="263130172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sp>
        <p:nvSpPr>
          <p:cNvPr id="4" name="Text Placeholder 3"/>
          <p:cNvSpPr>
            <a:spLocks noGrp="1"/>
          </p:cNvSpPr>
          <p:nvPr>
            <p:ph type="body" sz="quarter" idx="14"/>
          </p:nvPr>
        </p:nvSpPr>
        <p:spPr>
          <a:xfrm>
            <a:off x="576942" y="1828800"/>
            <a:ext cx="11038115" cy="3945329"/>
          </a:xfrm>
        </p:spPr>
        <p:txBody>
          <a:bodyPr/>
          <a:lstStyle/>
          <a:p>
            <a:r>
              <a:rPr lang="en-US" sz="2800" b="1" i="1" dirty="0"/>
              <a:t>Attribute-Based Access Control</a:t>
            </a:r>
            <a:r>
              <a:rPr lang="en-US" sz="2800" dirty="0"/>
              <a:t> </a:t>
            </a:r>
            <a:r>
              <a:rPr lang="en-US" sz="2800" b="1" i="1" dirty="0"/>
              <a:t>(ABAC)</a:t>
            </a:r>
            <a:r>
              <a:rPr lang="en-US" sz="2800" dirty="0"/>
              <a:t> is an </a:t>
            </a:r>
            <a:r>
              <a:rPr lang="en-US" sz="2800" u="sng" dirty="0">
                <a:hlinkClick r:id="rId2"/>
              </a:rPr>
              <a:t>access control</a:t>
            </a:r>
            <a:r>
              <a:rPr lang="en-US" sz="2800" dirty="0"/>
              <a:t> paradigm whereby access rights are granted to users through the use of policies that combine attributes together. The policies can use any type of attributes (user attributes, resource attributes, object, environment attributes, etc.). This model supports Boolean logic, in which rules contain “IF, THEN” statements about who is making the request, the resource, and the action.</a:t>
            </a:r>
            <a:r>
              <a:rPr lang="en-US" sz="2800" dirty="0"/>
              <a:t/>
            </a:r>
            <a:br>
              <a:rPr lang="en-US" sz="2800" dirty="0"/>
            </a:br>
            <a:r>
              <a:rPr lang="en-US" sz="2800" dirty="0"/>
              <a:t>For example: IF the requestor is a manager, THEN allow read/write access to sensitive data.</a:t>
            </a:r>
            <a:endParaRPr lang="en-US" sz="2800" dirty="0"/>
          </a:p>
        </p:txBody>
      </p:sp>
      <p:sp>
        <p:nvSpPr>
          <p:cNvPr id="5" name="Slide Number Placeholder 4"/>
          <p:cNvSpPr>
            <a:spLocks noGrp="1"/>
          </p:cNvSpPr>
          <p:nvPr>
            <p:ph type="sldNum" sz="quarter" idx="4"/>
          </p:nvPr>
        </p:nvSpPr>
        <p:spPr/>
        <p:txBody>
          <a:bodyPr/>
          <a:lstStyle/>
          <a:p>
            <a:fld id="{8A7A6979-0714-4377-B894-6BE4C2D6E202}" type="slidenum">
              <a:rPr lang="en-US" smtClean="0"/>
              <a:pPr/>
              <a:t>52</a:t>
            </a:fld>
            <a:endParaRPr lang="en-US" dirty="0"/>
          </a:p>
        </p:txBody>
      </p:sp>
    </p:spTree>
    <p:extLst>
      <p:ext uri="{BB962C8B-B14F-4D97-AF65-F5344CB8AC3E}">
        <p14:creationId xmlns:p14="http://schemas.microsoft.com/office/powerpoint/2010/main" val="4073345362"/>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ctrTitle"/>
          </p:nvPr>
        </p:nvSpPr>
        <p:spPr>
          <a:xfrm>
            <a:off x="576943" y="137160"/>
            <a:ext cx="11038114" cy="553998"/>
          </a:xfrm>
        </p:spPr>
        <p:txBody>
          <a:bodyPr/>
          <a:lstStyle/>
          <a:p>
            <a:r>
              <a:rPr lang="en-US" dirty="0"/>
              <a:t>XACML Policy Structure</a:t>
            </a:r>
            <a:endParaRPr lang="en-US" altLang="en-US" dirty="0"/>
          </a:p>
        </p:txBody>
      </p:sp>
      <p:sp>
        <p:nvSpPr>
          <p:cNvPr id="9" name="Subtitle 8">
            <a:extLst>
              <a:ext uri="{FF2B5EF4-FFF2-40B4-BE49-F238E27FC236}">
                <a16:creationId xmlns:a16="http://schemas.microsoft.com/office/drawing/2014/main" id="{6FDD893B-B676-44E1-B075-694E37575760}"/>
              </a:ext>
            </a:extLst>
          </p:cNvPr>
          <p:cNvSpPr>
            <a:spLocks noGrp="1"/>
          </p:cNvSpPr>
          <p:nvPr>
            <p:ph type="subTitle" idx="1"/>
          </p:nvPr>
        </p:nvSpPr>
        <p:spPr/>
        <p:txBody>
          <a:bodyPr/>
          <a:lstStyle/>
          <a:p>
            <a:endParaRPr lang="en-US"/>
          </a:p>
        </p:txBody>
      </p:sp>
      <p:sp>
        <p:nvSpPr>
          <p:cNvPr id="10" name="Text Placeholder 9">
            <a:extLst>
              <a:ext uri="{FF2B5EF4-FFF2-40B4-BE49-F238E27FC236}">
                <a16:creationId xmlns:a16="http://schemas.microsoft.com/office/drawing/2014/main" id="{4DBDFC30-0B43-4B75-B8CE-AA31BEB33881}"/>
              </a:ext>
            </a:extLst>
          </p:cNvPr>
          <p:cNvSpPr>
            <a:spLocks noGrp="1"/>
          </p:cNvSpPr>
          <p:nvPr>
            <p:ph type="body" sz="quarter" idx="14"/>
          </p:nvPr>
        </p:nvSpPr>
        <p:spPr/>
        <p:txBody>
          <a:bodyPr/>
          <a:lstStyle/>
          <a:p>
            <a:pPr>
              <a:spcBef>
                <a:spcPts val="600"/>
              </a:spcBef>
            </a:pPr>
            <a:r>
              <a:rPr lang="en-US" sz="2800" dirty="0"/>
              <a:t>Rule</a:t>
            </a:r>
          </a:p>
          <a:p>
            <a:pPr lvl="1">
              <a:spcBef>
                <a:spcPts val="600"/>
              </a:spcBef>
            </a:pPr>
            <a:r>
              <a:rPr lang="en-US" sz="2000" dirty="0"/>
              <a:t>Target and condition</a:t>
            </a:r>
          </a:p>
          <a:p>
            <a:pPr lvl="1">
              <a:spcBef>
                <a:spcPts val="600"/>
              </a:spcBef>
            </a:pPr>
            <a:r>
              <a:rPr lang="en-US" sz="2000" dirty="0"/>
              <a:t>Effect: Permit, Deny, </a:t>
            </a:r>
            <a:r>
              <a:rPr lang="en-US" sz="2000" dirty="0" err="1"/>
              <a:t>NotApplicable</a:t>
            </a:r>
            <a:endParaRPr lang="en-US" sz="2000" dirty="0"/>
          </a:p>
          <a:p>
            <a:pPr>
              <a:spcBef>
                <a:spcPts val="600"/>
              </a:spcBef>
            </a:pPr>
            <a:r>
              <a:rPr lang="en-US" sz="2800" dirty="0"/>
              <a:t>Policy</a:t>
            </a:r>
          </a:p>
          <a:p>
            <a:pPr lvl="1">
              <a:spcBef>
                <a:spcPts val="600"/>
              </a:spcBef>
            </a:pPr>
            <a:r>
              <a:rPr lang="en-US" sz="2000" dirty="0"/>
              <a:t>Target and obligations</a:t>
            </a:r>
          </a:p>
          <a:p>
            <a:pPr lvl="1">
              <a:spcBef>
                <a:spcPts val="600"/>
              </a:spcBef>
            </a:pPr>
            <a:r>
              <a:rPr lang="en-US" sz="2000" dirty="0"/>
              <a:t>A set of rules and a rule-combining algorithm (RCA)</a:t>
            </a:r>
          </a:p>
          <a:p>
            <a:pPr>
              <a:spcBef>
                <a:spcPts val="600"/>
              </a:spcBef>
            </a:pPr>
            <a:r>
              <a:rPr lang="en-US" sz="2800" dirty="0"/>
              <a:t>Policy Set</a:t>
            </a:r>
          </a:p>
          <a:p>
            <a:pPr lvl="1">
              <a:spcBef>
                <a:spcPts val="600"/>
              </a:spcBef>
            </a:pPr>
            <a:r>
              <a:rPr lang="en-US" sz="2000" dirty="0"/>
              <a:t>Target and obligations</a:t>
            </a:r>
          </a:p>
          <a:p>
            <a:pPr lvl="1">
              <a:spcBef>
                <a:spcPts val="600"/>
              </a:spcBef>
            </a:pPr>
            <a:r>
              <a:rPr lang="en-US" sz="2000" dirty="0"/>
              <a:t>A set of policies and a policy-combining algorithm (PCA)</a:t>
            </a:r>
          </a:p>
          <a:p>
            <a:endParaRPr lang="en-US" altLang="en-US" sz="2000" dirty="0"/>
          </a:p>
        </p:txBody>
      </p:sp>
    </p:spTree>
    <p:extLst>
      <p:ext uri="{BB962C8B-B14F-4D97-AF65-F5344CB8AC3E}">
        <p14:creationId xmlns:p14="http://schemas.microsoft.com/office/powerpoint/2010/main" val="76770664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ctrTitle"/>
          </p:nvPr>
        </p:nvSpPr>
        <p:spPr>
          <a:xfrm>
            <a:off x="576943" y="137160"/>
            <a:ext cx="11038114" cy="553998"/>
          </a:xfrm>
        </p:spPr>
        <p:txBody>
          <a:bodyPr/>
          <a:lstStyle/>
          <a:p>
            <a:r>
              <a:rPr lang="en-US" dirty="0"/>
              <a:t>XACML Dataflow Model</a:t>
            </a:r>
            <a:endParaRPr lang="en-US" altLang="en-US" dirty="0"/>
          </a:p>
        </p:txBody>
      </p:sp>
      <p:sp>
        <p:nvSpPr>
          <p:cNvPr id="9" name="Subtitle 8">
            <a:extLst>
              <a:ext uri="{FF2B5EF4-FFF2-40B4-BE49-F238E27FC236}">
                <a16:creationId xmlns:a16="http://schemas.microsoft.com/office/drawing/2014/main" id="{6FDD893B-B676-44E1-B075-694E37575760}"/>
              </a:ext>
            </a:extLst>
          </p:cNvPr>
          <p:cNvSpPr>
            <a:spLocks noGrp="1"/>
          </p:cNvSpPr>
          <p:nvPr>
            <p:ph type="subTitle" idx="1"/>
          </p:nvPr>
        </p:nvSpPr>
        <p:spPr/>
        <p:txBody>
          <a:bodyPr/>
          <a:lstStyle/>
          <a:p>
            <a:endParaRPr lang="en-US"/>
          </a:p>
        </p:txBody>
      </p:sp>
      <p:sp>
        <p:nvSpPr>
          <p:cNvPr id="10" name="Text Placeholder 9">
            <a:extLst>
              <a:ext uri="{FF2B5EF4-FFF2-40B4-BE49-F238E27FC236}">
                <a16:creationId xmlns:a16="http://schemas.microsoft.com/office/drawing/2014/main" id="{4DBDFC30-0B43-4B75-B8CE-AA31BEB33881}"/>
              </a:ext>
            </a:extLst>
          </p:cNvPr>
          <p:cNvSpPr>
            <a:spLocks noGrp="1"/>
          </p:cNvSpPr>
          <p:nvPr>
            <p:ph type="body" sz="quarter" idx="14"/>
          </p:nvPr>
        </p:nvSpPr>
        <p:spPr>
          <a:xfrm>
            <a:off x="576943" y="1917388"/>
            <a:ext cx="4147458" cy="3945329"/>
          </a:xfrm>
        </p:spPr>
        <p:txBody>
          <a:bodyPr/>
          <a:lstStyle/>
          <a:p>
            <a:r>
              <a:rPr lang="en-US" sz="2400" dirty="0"/>
              <a:t>Policy Enforcement Point (PEP),  </a:t>
            </a:r>
            <a:endParaRPr lang="en-US" sz="2400" dirty="0" smtClean="0"/>
          </a:p>
          <a:p>
            <a:r>
              <a:rPr lang="en-US" sz="2400" dirty="0" smtClean="0"/>
              <a:t>Policy </a:t>
            </a:r>
            <a:r>
              <a:rPr lang="en-US" sz="2400" dirty="0"/>
              <a:t>Decision Point (PDP), </a:t>
            </a:r>
            <a:endParaRPr lang="en-US" sz="2400" dirty="0" smtClean="0"/>
          </a:p>
          <a:p>
            <a:r>
              <a:rPr lang="en-US" sz="2400" dirty="0" smtClean="0"/>
              <a:t>Policy </a:t>
            </a:r>
            <a:r>
              <a:rPr lang="en-US" sz="2400" dirty="0"/>
              <a:t>Information Point (PIP)</a:t>
            </a:r>
          </a:p>
          <a:p>
            <a:endParaRPr lang="en-US" altLang="en-US" sz="2000" dirty="0"/>
          </a:p>
        </p:txBody>
      </p:sp>
      <p:pic>
        <p:nvPicPr>
          <p:cNvPr id="5" name="Picture 2"/>
          <p:cNvPicPr>
            <a:picLocks noChangeAspect="1" noChangeArrowheads="1"/>
          </p:cNvPicPr>
          <p:nvPr/>
        </p:nvPicPr>
        <p:blipFill>
          <a:blip r:embed="rId2"/>
          <a:srcRect/>
          <a:stretch>
            <a:fillRect/>
          </a:stretch>
        </p:blipFill>
        <p:spPr bwMode="auto">
          <a:xfrm>
            <a:off x="5638800" y="1784097"/>
            <a:ext cx="5486400" cy="4778477"/>
          </a:xfrm>
          <a:prstGeom prst="rect">
            <a:avLst/>
          </a:prstGeom>
          <a:noFill/>
          <a:ln w="9525">
            <a:noFill/>
            <a:miter lim="800000"/>
            <a:headEnd/>
            <a:tailEnd/>
          </a:ln>
          <a:effectLst/>
        </p:spPr>
      </p:pic>
    </p:spTree>
    <p:extLst>
      <p:ext uri="{BB962C8B-B14F-4D97-AF65-F5344CB8AC3E}">
        <p14:creationId xmlns:p14="http://schemas.microsoft.com/office/powerpoint/2010/main" val="43001488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ctrTitle"/>
          </p:nvPr>
        </p:nvSpPr>
        <p:spPr>
          <a:xfrm>
            <a:off x="576943" y="137160"/>
            <a:ext cx="11038114" cy="553998"/>
          </a:xfrm>
        </p:spPr>
        <p:txBody>
          <a:bodyPr/>
          <a:lstStyle/>
          <a:p>
            <a:r>
              <a:rPr lang="en-US" dirty="0"/>
              <a:t>Rule and Policy Combining Algorithms</a:t>
            </a:r>
            <a:endParaRPr lang="en-US" altLang="en-US" dirty="0"/>
          </a:p>
        </p:txBody>
      </p:sp>
      <p:sp>
        <p:nvSpPr>
          <p:cNvPr id="9" name="Subtitle 8">
            <a:extLst>
              <a:ext uri="{FF2B5EF4-FFF2-40B4-BE49-F238E27FC236}">
                <a16:creationId xmlns:a16="http://schemas.microsoft.com/office/drawing/2014/main" id="{6FDD893B-B676-44E1-B075-694E37575760}"/>
              </a:ext>
            </a:extLst>
          </p:cNvPr>
          <p:cNvSpPr>
            <a:spLocks noGrp="1"/>
          </p:cNvSpPr>
          <p:nvPr>
            <p:ph type="subTitle" idx="1"/>
          </p:nvPr>
        </p:nvSpPr>
        <p:spPr/>
        <p:txBody>
          <a:bodyPr/>
          <a:lstStyle/>
          <a:p>
            <a:endParaRPr lang="en-US"/>
          </a:p>
        </p:txBody>
      </p:sp>
      <p:sp>
        <p:nvSpPr>
          <p:cNvPr id="10" name="Text Placeholder 9">
            <a:extLst>
              <a:ext uri="{FF2B5EF4-FFF2-40B4-BE49-F238E27FC236}">
                <a16:creationId xmlns:a16="http://schemas.microsoft.com/office/drawing/2014/main" id="{4DBDFC30-0B43-4B75-B8CE-AA31BEB33881}"/>
              </a:ext>
            </a:extLst>
          </p:cNvPr>
          <p:cNvSpPr>
            <a:spLocks noGrp="1"/>
          </p:cNvSpPr>
          <p:nvPr>
            <p:ph type="body" sz="quarter" idx="14"/>
          </p:nvPr>
        </p:nvSpPr>
        <p:spPr>
          <a:xfrm>
            <a:off x="576942" y="1828800"/>
            <a:ext cx="11038115" cy="3945329"/>
          </a:xfrm>
        </p:spPr>
        <p:txBody>
          <a:bodyPr/>
          <a:lstStyle/>
          <a:p>
            <a:pPr>
              <a:spcBef>
                <a:spcPts val="600"/>
              </a:spcBef>
            </a:pPr>
            <a:r>
              <a:rPr lang="en-US" sz="2400" dirty="0"/>
              <a:t>A rule, a policy, or a policy set may return</a:t>
            </a:r>
          </a:p>
          <a:p>
            <a:pPr lvl="1">
              <a:spcBef>
                <a:spcPts val="600"/>
              </a:spcBef>
            </a:pPr>
            <a:r>
              <a:rPr lang="en-US" sz="2000" dirty="0">
                <a:solidFill>
                  <a:schemeClr val="accent1"/>
                </a:solidFill>
              </a:rPr>
              <a:t>P</a:t>
            </a:r>
            <a:r>
              <a:rPr lang="en-US" sz="2000" dirty="0"/>
              <a:t> (Permit), </a:t>
            </a:r>
            <a:r>
              <a:rPr lang="en-US" sz="2000" dirty="0">
                <a:solidFill>
                  <a:schemeClr val="accent1"/>
                </a:solidFill>
              </a:rPr>
              <a:t>D</a:t>
            </a:r>
            <a:r>
              <a:rPr lang="en-US" sz="2000" dirty="0"/>
              <a:t> (Deny), or </a:t>
            </a:r>
            <a:r>
              <a:rPr lang="en-US" sz="2000" dirty="0">
                <a:solidFill>
                  <a:schemeClr val="accent1"/>
                </a:solidFill>
              </a:rPr>
              <a:t>NA</a:t>
            </a:r>
            <a:r>
              <a:rPr lang="en-US" sz="2000" dirty="0"/>
              <a:t> (</a:t>
            </a:r>
            <a:r>
              <a:rPr lang="en-US" sz="2000" dirty="0" err="1"/>
              <a:t>NotApplicable</a:t>
            </a:r>
            <a:r>
              <a:rPr lang="en-US" sz="2000" dirty="0"/>
              <a:t>)</a:t>
            </a:r>
          </a:p>
          <a:p>
            <a:pPr lvl="1">
              <a:spcBef>
                <a:spcPts val="600"/>
              </a:spcBef>
            </a:pPr>
            <a:r>
              <a:rPr lang="en-US" sz="2000" dirty="0" err="1">
                <a:solidFill>
                  <a:schemeClr val="accent1"/>
                </a:solidFill>
              </a:rPr>
              <a:t>Ind</a:t>
            </a:r>
            <a:r>
              <a:rPr lang="en-US" sz="2000" dirty="0"/>
              <a:t> (Indeterminate)</a:t>
            </a:r>
          </a:p>
          <a:p>
            <a:pPr lvl="2">
              <a:spcBef>
                <a:spcPts val="600"/>
              </a:spcBef>
            </a:pPr>
            <a:r>
              <a:rPr lang="en-US" sz="2000" dirty="0"/>
              <a:t>Overloaded, can mean error or conflict</a:t>
            </a:r>
          </a:p>
          <a:p>
            <a:pPr>
              <a:spcBef>
                <a:spcPts val="600"/>
              </a:spcBef>
            </a:pPr>
            <a:r>
              <a:rPr lang="en-US" sz="2400" dirty="0"/>
              <a:t>Five standard RCAs and six standard PCAs</a:t>
            </a:r>
          </a:p>
          <a:p>
            <a:pPr lvl="1">
              <a:spcBef>
                <a:spcPts val="600"/>
              </a:spcBef>
            </a:pPr>
            <a:r>
              <a:rPr lang="en-US" sz="2000" i="1" dirty="0"/>
              <a:t>Deny-overrides</a:t>
            </a:r>
            <a:r>
              <a:rPr lang="en-US" sz="2000" dirty="0"/>
              <a:t> and </a:t>
            </a:r>
            <a:r>
              <a:rPr lang="en-US" sz="2000" i="1" dirty="0"/>
              <a:t>ordered-deny-overrides</a:t>
            </a:r>
          </a:p>
          <a:p>
            <a:pPr lvl="1">
              <a:spcBef>
                <a:spcPts val="600"/>
              </a:spcBef>
            </a:pPr>
            <a:r>
              <a:rPr lang="en-US" sz="2000" i="1" dirty="0"/>
              <a:t>Permit-overrides</a:t>
            </a:r>
            <a:r>
              <a:rPr lang="en-US" sz="2000" dirty="0"/>
              <a:t> and </a:t>
            </a:r>
            <a:r>
              <a:rPr lang="en-US" sz="2000" i="1" dirty="0"/>
              <a:t>ordered-permit-overrides</a:t>
            </a:r>
          </a:p>
          <a:p>
            <a:pPr lvl="1">
              <a:spcBef>
                <a:spcPts val="600"/>
              </a:spcBef>
            </a:pPr>
            <a:r>
              <a:rPr lang="en-US" sz="2000" i="1" dirty="0"/>
              <a:t>First-applicable</a:t>
            </a:r>
            <a:r>
              <a:rPr lang="en-US" sz="2000" dirty="0"/>
              <a:t> and </a:t>
            </a:r>
            <a:r>
              <a:rPr lang="en-US" sz="2000" i="1" dirty="0"/>
              <a:t>only-one-applicable</a:t>
            </a:r>
            <a:r>
              <a:rPr lang="en-US" sz="2000" dirty="0"/>
              <a:t> (PCA only)</a:t>
            </a:r>
          </a:p>
          <a:p>
            <a:pPr>
              <a:spcBef>
                <a:spcPts val="600"/>
              </a:spcBef>
            </a:pPr>
            <a:r>
              <a:rPr lang="en-US" sz="2400" dirty="0"/>
              <a:t>Allow user-defined combining algorithms</a:t>
            </a:r>
          </a:p>
          <a:p>
            <a:pPr lvl="1">
              <a:spcBef>
                <a:spcPts val="600"/>
              </a:spcBef>
            </a:pPr>
            <a:r>
              <a:rPr lang="en-US" sz="2000" dirty="0"/>
              <a:t>But does not provide a standard approach or specification language for doing so</a:t>
            </a:r>
          </a:p>
          <a:p>
            <a:endParaRPr lang="en-US" altLang="en-US" sz="2000" dirty="0"/>
          </a:p>
        </p:txBody>
      </p:sp>
    </p:spTree>
    <p:extLst>
      <p:ext uri="{BB962C8B-B14F-4D97-AF65-F5344CB8AC3E}">
        <p14:creationId xmlns:p14="http://schemas.microsoft.com/office/powerpoint/2010/main" val="4211583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ctrTitle"/>
          </p:nvPr>
        </p:nvSpPr>
        <p:spPr>
          <a:xfrm>
            <a:off x="576943" y="137160"/>
            <a:ext cx="11038114" cy="553998"/>
          </a:xfrm>
        </p:spPr>
        <p:txBody>
          <a:bodyPr/>
          <a:lstStyle/>
          <a:p>
            <a:r>
              <a:rPr lang="en-US" dirty="0"/>
              <a:t>Deny-Overrides RCA</a:t>
            </a:r>
            <a:endParaRPr lang="en-US" altLang="en-US" dirty="0"/>
          </a:p>
        </p:txBody>
      </p:sp>
      <p:sp>
        <p:nvSpPr>
          <p:cNvPr id="9" name="Subtitle 8">
            <a:extLst>
              <a:ext uri="{FF2B5EF4-FFF2-40B4-BE49-F238E27FC236}">
                <a16:creationId xmlns:a16="http://schemas.microsoft.com/office/drawing/2014/main" id="{6FDD893B-B676-44E1-B075-694E37575760}"/>
              </a:ext>
            </a:extLst>
          </p:cNvPr>
          <p:cNvSpPr>
            <a:spLocks noGrp="1"/>
          </p:cNvSpPr>
          <p:nvPr>
            <p:ph type="subTitle" idx="1"/>
          </p:nvPr>
        </p:nvSpPr>
        <p:spPr/>
        <p:txBody>
          <a:bodyPr/>
          <a:lstStyle/>
          <a:p>
            <a:endParaRPr lang="en-US"/>
          </a:p>
        </p:txBody>
      </p:sp>
      <p:sp>
        <p:nvSpPr>
          <p:cNvPr id="10" name="Text Placeholder 9">
            <a:extLst>
              <a:ext uri="{FF2B5EF4-FFF2-40B4-BE49-F238E27FC236}">
                <a16:creationId xmlns:a16="http://schemas.microsoft.com/office/drawing/2014/main" id="{4DBDFC30-0B43-4B75-B8CE-AA31BEB33881}"/>
              </a:ext>
            </a:extLst>
          </p:cNvPr>
          <p:cNvSpPr>
            <a:spLocks noGrp="1"/>
          </p:cNvSpPr>
          <p:nvPr>
            <p:ph type="body" sz="quarter" idx="14"/>
          </p:nvPr>
        </p:nvSpPr>
        <p:spPr>
          <a:xfrm>
            <a:off x="576942" y="1905000"/>
            <a:ext cx="11038115" cy="3945329"/>
          </a:xfrm>
        </p:spPr>
        <p:txBody>
          <a:bodyPr/>
          <a:lstStyle/>
          <a:p>
            <a:pPr>
              <a:spcBef>
                <a:spcPts val="600"/>
              </a:spcBef>
            </a:pPr>
            <a:r>
              <a:rPr lang="en-US" sz="2800" dirty="0"/>
              <a:t>When no error</a:t>
            </a:r>
          </a:p>
          <a:p>
            <a:pPr lvl="1">
              <a:spcBef>
                <a:spcPts val="600"/>
              </a:spcBef>
            </a:pPr>
            <a:r>
              <a:rPr lang="en-US" sz="2000" dirty="0">
                <a:solidFill>
                  <a:schemeClr val="accent1"/>
                </a:solidFill>
              </a:rPr>
              <a:t>D &gt; P &gt; NA</a:t>
            </a:r>
          </a:p>
          <a:p>
            <a:pPr>
              <a:spcBef>
                <a:spcPts val="600"/>
              </a:spcBef>
            </a:pPr>
            <a:r>
              <a:rPr lang="en-US" sz="2800" dirty="0"/>
              <a:t>When there is an error</a:t>
            </a:r>
          </a:p>
          <a:p>
            <a:pPr lvl="1">
              <a:spcBef>
                <a:spcPts val="600"/>
              </a:spcBef>
            </a:pPr>
            <a:r>
              <a:rPr lang="en-US" sz="2000" dirty="0">
                <a:solidFill>
                  <a:schemeClr val="accent1"/>
                </a:solidFill>
              </a:rPr>
              <a:t>D &gt; P &gt; </a:t>
            </a:r>
            <a:r>
              <a:rPr lang="en-US" sz="2000" dirty="0" err="1">
                <a:solidFill>
                  <a:schemeClr val="accent1"/>
                </a:solidFill>
              </a:rPr>
              <a:t>Ind</a:t>
            </a:r>
            <a:r>
              <a:rPr lang="en-US" sz="2000" dirty="0">
                <a:solidFill>
                  <a:schemeClr val="accent1"/>
                </a:solidFill>
              </a:rPr>
              <a:t> &gt; NA</a:t>
            </a:r>
          </a:p>
          <a:p>
            <a:pPr lvl="1">
              <a:spcBef>
                <a:spcPts val="600"/>
              </a:spcBef>
            </a:pPr>
            <a:r>
              <a:rPr lang="en-US" sz="2000" dirty="0"/>
              <a:t>Error in deny-rule: uncertainty over </a:t>
            </a:r>
            <a:r>
              <a:rPr lang="en-US" sz="2000" dirty="0">
                <a:solidFill>
                  <a:schemeClr val="accent1"/>
                </a:solidFill>
              </a:rPr>
              <a:t>{D, NA}</a:t>
            </a:r>
          </a:p>
          <a:p>
            <a:pPr lvl="1">
              <a:spcBef>
                <a:spcPts val="600"/>
              </a:spcBef>
            </a:pPr>
            <a:r>
              <a:rPr lang="en-US" sz="2000" dirty="0"/>
              <a:t>Error in permit-rule: uncertainty over </a:t>
            </a:r>
            <a:r>
              <a:rPr lang="en-US" sz="2000" dirty="0">
                <a:solidFill>
                  <a:schemeClr val="accent1"/>
                </a:solidFill>
              </a:rPr>
              <a:t>{P, NA}</a:t>
            </a:r>
          </a:p>
          <a:p>
            <a:pPr>
              <a:spcBef>
                <a:spcPts val="600"/>
              </a:spcBef>
            </a:pPr>
            <a:r>
              <a:rPr lang="en-US" sz="2800" dirty="0"/>
              <a:t>Issue 1</a:t>
            </a:r>
          </a:p>
          <a:p>
            <a:pPr lvl="1">
              <a:spcBef>
                <a:spcPts val="600"/>
              </a:spcBef>
            </a:pPr>
            <a:r>
              <a:rPr lang="en-US" sz="2000" dirty="0" err="1">
                <a:solidFill>
                  <a:schemeClr val="accent1"/>
                </a:solidFill>
              </a:rPr>
              <a:t>Ind</a:t>
            </a:r>
            <a:r>
              <a:rPr lang="en-US" sz="2000" dirty="0"/>
              <a:t> is treated differently depending on the context it is from.  This complicates the specification and understanding of the </a:t>
            </a:r>
            <a:r>
              <a:rPr lang="en-US" sz="2000" dirty="0" smtClean="0"/>
              <a:t>RCAs</a:t>
            </a:r>
            <a:endParaRPr lang="en-US" sz="2000" dirty="0"/>
          </a:p>
        </p:txBody>
      </p:sp>
    </p:spTree>
    <p:extLst>
      <p:ext uri="{BB962C8B-B14F-4D97-AF65-F5344CB8AC3E}">
        <p14:creationId xmlns:p14="http://schemas.microsoft.com/office/powerpoint/2010/main" val="403891738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ctrTitle"/>
          </p:nvPr>
        </p:nvSpPr>
        <p:spPr>
          <a:xfrm>
            <a:off x="576943" y="137160"/>
            <a:ext cx="11038114" cy="553998"/>
          </a:xfrm>
        </p:spPr>
        <p:txBody>
          <a:bodyPr/>
          <a:lstStyle/>
          <a:p>
            <a:r>
              <a:rPr lang="en-US" dirty="0"/>
              <a:t>Deny-Overrides PCA</a:t>
            </a:r>
            <a:endParaRPr lang="en-US" altLang="en-US" dirty="0"/>
          </a:p>
        </p:txBody>
      </p:sp>
      <p:sp>
        <p:nvSpPr>
          <p:cNvPr id="9" name="Subtitle 8">
            <a:extLst>
              <a:ext uri="{FF2B5EF4-FFF2-40B4-BE49-F238E27FC236}">
                <a16:creationId xmlns:a16="http://schemas.microsoft.com/office/drawing/2014/main" id="{6FDD893B-B676-44E1-B075-694E37575760}"/>
              </a:ext>
            </a:extLst>
          </p:cNvPr>
          <p:cNvSpPr>
            <a:spLocks noGrp="1"/>
          </p:cNvSpPr>
          <p:nvPr>
            <p:ph type="subTitle" idx="1"/>
          </p:nvPr>
        </p:nvSpPr>
        <p:spPr/>
        <p:txBody>
          <a:bodyPr/>
          <a:lstStyle/>
          <a:p>
            <a:endParaRPr lang="en-US"/>
          </a:p>
        </p:txBody>
      </p:sp>
      <p:sp>
        <p:nvSpPr>
          <p:cNvPr id="10" name="Text Placeholder 9">
            <a:extLst>
              <a:ext uri="{FF2B5EF4-FFF2-40B4-BE49-F238E27FC236}">
                <a16:creationId xmlns:a16="http://schemas.microsoft.com/office/drawing/2014/main" id="{4DBDFC30-0B43-4B75-B8CE-AA31BEB33881}"/>
              </a:ext>
            </a:extLst>
          </p:cNvPr>
          <p:cNvSpPr>
            <a:spLocks noGrp="1"/>
          </p:cNvSpPr>
          <p:nvPr>
            <p:ph type="body" sz="quarter" idx="14"/>
          </p:nvPr>
        </p:nvSpPr>
        <p:spPr/>
        <p:txBody>
          <a:bodyPr/>
          <a:lstStyle/>
          <a:p>
            <a:pPr>
              <a:spcBef>
                <a:spcPts val="600"/>
              </a:spcBef>
            </a:pPr>
            <a:r>
              <a:rPr lang="en-US" sz="2800" dirty="0"/>
              <a:t>When no error</a:t>
            </a:r>
          </a:p>
          <a:p>
            <a:pPr lvl="1">
              <a:spcBef>
                <a:spcPts val="600"/>
              </a:spcBef>
            </a:pPr>
            <a:r>
              <a:rPr lang="en-US" sz="2400" dirty="0">
                <a:solidFill>
                  <a:schemeClr val="accent1"/>
                </a:solidFill>
              </a:rPr>
              <a:t>D &gt; P &gt; NA</a:t>
            </a:r>
          </a:p>
          <a:p>
            <a:pPr>
              <a:spcBef>
                <a:spcPts val="600"/>
              </a:spcBef>
            </a:pPr>
            <a:r>
              <a:rPr lang="en-US" sz="2800" dirty="0"/>
              <a:t>When there is an error</a:t>
            </a:r>
          </a:p>
          <a:p>
            <a:pPr lvl="1">
              <a:spcBef>
                <a:spcPts val="600"/>
              </a:spcBef>
            </a:pPr>
            <a:r>
              <a:rPr lang="en-US" sz="2400" dirty="0"/>
              <a:t>Treat </a:t>
            </a:r>
            <a:r>
              <a:rPr lang="en-US" sz="2400" dirty="0" err="1">
                <a:solidFill>
                  <a:schemeClr val="accent1"/>
                </a:solidFill>
              </a:rPr>
              <a:t>Ind</a:t>
            </a:r>
            <a:r>
              <a:rPr lang="en-US" sz="2400" dirty="0"/>
              <a:t> as </a:t>
            </a:r>
            <a:r>
              <a:rPr lang="en-US" sz="2400" dirty="0">
                <a:solidFill>
                  <a:schemeClr val="accent1"/>
                </a:solidFill>
              </a:rPr>
              <a:t>D</a:t>
            </a:r>
            <a:r>
              <a:rPr lang="en-US" sz="2400" dirty="0"/>
              <a:t>, and return </a:t>
            </a:r>
            <a:r>
              <a:rPr lang="en-US" sz="2400" dirty="0">
                <a:solidFill>
                  <a:schemeClr val="accent1"/>
                </a:solidFill>
              </a:rPr>
              <a:t>D</a:t>
            </a:r>
            <a:r>
              <a:rPr lang="en-US" sz="2400" dirty="0"/>
              <a:t> immediately when </a:t>
            </a:r>
            <a:r>
              <a:rPr lang="en-US" sz="2400" dirty="0" err="1">
                <a:solidFill>
                  <a:schemeClr val="accent1"/>
                </a:solidFill>
              </a:rPr>
              <a:t>Ind</a:t>
            </a:r>
            <a:r>
              <a:rPr lang="en-US" sz="2400" dirty="0"/>
              <a:t> is returned by a policy</a:t>
            </a:r>
          </a:p>
          <a:p>
            <a:pPr lvl="1">
              <a:spcBef>
                <a:spcPts val="600"/>
              </a:spcBef>
            </a:pPr>
            <a:r>
              <a:rPr lang="en-US" sz="2400" dirty="0"/>
              <a:t>Conservatively treats </a:t>
            </a:r>
            <a:r>
              <a:rPr lang="en-US" sz="2400" dirty="0" err="1">
                <a:solidFill>
                  <a:schemeClr val="accent1"/>
                </a:solidFill>
              </a:rPr>
              <a:t>Ind</a:t>
            </a:r>
            <a:r>
              <a:rPr lang="en-US" sz="2400" dirty="0"/>
              <a:t> as </a:t>
            </a:r>
            <a:r>
              <a:rPr lang="en-US" sz="2400" dirty="0">
                <a:solidFill>
                  <a:schemeClr val="accent1"/>
                </a:solidFill>
              </a:rPr>
              <a:t>D</a:t>
            </a:r>
            <a:r>
              <a:rPr lang="en-US" sz="2400" dirty="0"/>
              <a:t>, due to the overloading of </a:t>
            </a:r>
            <a:r>
              <a:rPr lang="en-US" sz="2400" dirty="0" err="1">
                <a:solidFill>
                  <a:schemeClr val="accent1"/>
                </a:solidFill>
              </a:rPr>
              <a:t>Ind</a:t>
            </a:r>
            <a:endParaRPr lang="en-US" sz="2400" dirty="0">
              <a:solidFill>
                <a:schemeClr val="accent1"/>
              </a:solidFill>
            </a:endParaRPr>
          </a:p>
          <a:p>
            <a:pPr lvl="1">
              <a:spcBef>
                <a:spcPts val="600"/>
              </a:spcBef>
            </a:pPr>
            <a:r>
              <a:rPr lang="en-US" sz="2400" dirty="0"/>
              <a:t>Such a treatment is problematic</a:t>
            </a:r>
          </a:p>
          <a:p>
            <a:endParaRPr lang="en-US" dirty="0"/>
          </a:p>
        </p:txBody>
      </p:sp>
    </p:spTree>
    <p:extLst>
      <p:ext uri="{BB962C8B-B14F-4D97-AF65-F5344CB8AC3E}">
        <p14:creationId xmlns:p14="http://schemas.microsoft.com/office/powerpoint/2010/main" val="196587003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ctrTitle"/>
          </p:nvPr>
        </p:nvSpPr>
        <p:spPr>
          <a:xfrm>
            <a:off x="576943" y="137160"/>
            <a:ext cx="11038114" cy="553998"/>
          </a:xfrm>
        </p:spPr>
        <p:txBody>
          <a:bodyPr/>
          <a:lstStyle/>
          <a:p>
            <a:r>
              <a:rPr lang="en-US" dirty="0"/>
              <a:t>Example</a:t>
            </a:r>
            <a:endParaRPr lang="en-US" altLang="en-US" dirty="0"/>
          </a:p>
        </p:txBody>
      </p:sp>
      <p:sp>
        <p:nvSpPr>
          <p:cNvPr id="9" name="Subtitle 8">
            <a:extLst>
              <a:ext uri="{FF2B5EF4-FFF2-40B4-BE49-F238E27FC236}">
                <a16:creationId xmlns:a16="http://schemas.microsoft.com/office/drawing/2014/main" id="{6FDD893B-B676-44E1-B075-694E37575760}"/>
              </a:ext>
            </a:extLst>
          </p:cNvPr>
          <p:cNvSpPr>
            <a:spLocks noGrp="1"/>
          </p:cNvSpPr>
          <p:nvPr>
            <p:ph type="subTitle" idx="1"/>
          </p:nvPr>
        </p:nvSpPr>
        <p:spPr/>
        <p:txBody>
          <a:bodyPr/>
          <a:lstStyle/>
          <a:p>
            <a:endParaRPr lang="en-US"/>
          </a:p>
        </p:txBody>
      </p:sp>
      <p:pic>
        <p:nvPicPr>
          <p:cNvPr id="5" name="Picture 2"/>
          <p:cNvPicPr>
            <a:picLocks noChangeAspect="1" noChangeArrowheads="1"/>
          </p:cNvPicPr>
          <p:nvPr/>
        </p:nvPicPr>
        <p:blipFill>
          <a:blip r:embed="rId2"/>
          <a:srcRect/>
          <a:stretch>
            <a:fillRect/>
          </a:stretch>
        </p:blipFill>
        <p:spPr bwMode="auto">
          <a:xfrm>
            <a:off x="6324600" y="2057400"/>
            <a:ext cx="5257800" cy="2590800"/>
          </a:xfrm>
          <a:prstGeom prst="rect">
            <a:avLst/>
          </a:prstGeom>
          <a:noFill/>
          <a:ln w="9525">
            <a:noFill/>
            <a:miter lim="800000"/>
            <a:headEnd/>
            <a:tailEnd/>
          </a:ln>
          <a:effectLst/>
        </p:spPr>
      </p:pic>
      <p:sp>
        <p:nvSpPr>
          <p:cNvPr id="6" name="Content Placeholder 2"/>
          <p:cNvSpPr txBox="1">
            <a:spLocks/>
          </p:cNvSpPr>
          <p:nvPr/>
        </p:nvSpPr>
        <p:spPr>
          <a:xfrm>
            <a:off x="381000" y="1752600"/>
            <a:ext cx="8229600" cy="579120"/>
          </a:xfrm>
          <a:prstGeom prst="rect">
            <a:avLst/>
          </a:prstGeom>
          <a:noFill/>
        </p:spPr>
        <p:txBody>
          <a:bodyPr vert="horz" wrap="square" lIns="0" tIns="0" rIns="0" bIns="0" rtlCol="0" anchor="t" anchorCtr="0">
            <a:normAutofit/>
          </a:bodyPr>
          <a:lstStyle>
            <a:lvl1pPr marL="0" indent="0" algn="l" defTabSz="914400" rtl="0" eaLnBrk="1" latinLnBrk="0" hangingPunct="1">
              <a:lnSpc>
                <a:spcPct val="100000"/>
              </a:lnSpc>
              <a:spcBef>
                <a:spcPts val="1000"/>
              </a:spcBef>
              <a:buClr>
                <a:schemeClr val="accent2"/>
              </a:buClr>
              <a:buFont typeface="Arial" panose="020B0604020202020204" pitchFamily="34" charset="0"/>
              <a:buNone/>
              <a:defRPr sz="2400" b="1" i="0" kern="1200">
                <a:solidFill>
                  <a:schemeClr val="accent2"/>
                </a:solidFill>
                <a:latin typeface="Acumin Pro SemiCondensed" panose="020B0506020202020204" pitchFamily="34" charset="77"/>
                <a:ea typeface="+mn-ea"/>
                <a:cs typeface="+mn-cs"/>
              </a:defRPr>
            </a:lvl1pPr>
            <a:lvl2pPr marL="457200" indent="0" algn="ctr" defTabSz="914400" rtl="0" eaLnBrk="1" latinLnBrk="0" hangingPunct="1">
              <a:lnSpc>
                <a:spcPct val="100000"/>
              </a:lnSpc>
              <a:spcBef>
                <a:spcPts val="1000"/>
              </a:spcBef>
              <a:buClr>
                <a:schemeClr val="accent2"/>
              </a:buClr>
              <a:buFont typeface="Arial" panose="020B0604020202020204" pitchFamily="34" charset="0"/>
              <a:buNone/>
              <a:defRPr sz="1900" kern="1200">
                <a:solidFill>
                  <a:schemeClr val="tx1">
                    <a:lumMod val="85000"/>
                    <a:lumOff val="15000"/>
                  </a:schemeClr>
                </a:solidFill>
                <a:latin typeface="+mn-lt"/>
                <a:ea typeface="+mn-ea"/>
                <a:cs typeface="+mn-cs"/>
              </a:defRPr>
            </a:lvl2pPr>
            <a:lvl3pPr marL="914400" indent="0" algn="ctr" defTabSz="914400" rtl="0" eaLnBrk="1" latinLnBrk="0" hangingPunct="1">
              <a:lnSpc>
                <a:spcPct val="100000"/>
              </a:lnSpc>
              <a:spcBef>
                <a:spcPts val="1000"/>
              </a:spcBef>
              <a:buClr>
                <a:schemeClr val="accent2"/>
              </a:buClr>
              <a:buFont typeface="Arial" panose="020B0604020202020204" pitchFamily="34" charset="0"/>
              <a:buNone/>
              <a:defRPr sz="1800" kern="1200">
                <a:solidFill>
                  <a:schemeClr val="tx1">
                    <a:lumMod val="85000"/>
                    <a:lumOff val="15000"/>
                  </a:schemeClr>
                </a:solidFill>
                <a:latin typeface="+mn-lt"/>
                <a:ea typeface="+mn-ea"/>
                <a:cs typeface="+mn-cs"/>
              </a:defRPr>
            </a:lvl3pPr>
            <a:lvl4pPr marL="13716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lumMod val="85000"/>
                    <a:lumOff val="15000"/>
                  </a:schemeClr>
                </a:solidFill>
                <a:latin typeface="+mn-lt"/>
                <a:ea typeface="+mn-ea"/>
                <a:cs typeface="+mn-cs"/>
              </a:defRPr>
            </a:lvl4pPr>
            <a:lvl5pPr marL="18288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lumMod val="85000"/>
                    <a:lumOff val="15000"/>
                  </a:schemeClr>
                </a:solidFill>
                <a:latin typeface="+mn-lt"/>
                <a:ea typeface="+mn-ea"/>
                <a:cs typeface="+mn-cs"/>
              </a:defRPr>
            </a:lvl5pPr>
            <a:lvl6pPr marL="22860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100000"/>
              </a:lnSpc>
              <a:spcBef>
                <a:spcPts val="1000"/>
              </a:spcBef>
              <a:buClr>
                <a:schemeClr val="accent2"/>
              </a:buClr>
              <a:buFont typeface="Arial" panose="020B0604020202020204" pitchFamily="34" charset="0"/>
              <a:buNone/>
              <a:defRPr sz="1600" kern="1200" baseline="0">
                <a:solidFill>
                  <a:schemeClr val="tx1"/>
                </a:solidFill>
                <a:latin typeface="+mn-lt"/>
                <a:ea typeface="+mn-ea"/>
                <a:cs typeface="+mn-cs"/>
              </a:defRPr>
            </a:lvl8pPr>
            <a:lvl9pPr marL="3657600" indent="0" algn="ctr" defTabSz="914400" rtl="0" eaLnBrk="1" latinLnBrk="0" hangingPunct="1">
              <a:lnSpc>
                <a:spcPct val="100000"/>
              </a:lnSpc>
              <a:spcBef>
                <a:spcPts val="1000"/>
              </a:spcBef>
              <a:buClr>
                <a:schemeClr val="accent2"/>
              </a:buClr>
              <a:buFont typeface="Arial" panose="020B0604020202020204" pitchFamily="34" charset="0"/>
              <a:buNone/>
              <a:defRPr sz="1600" kern="1200" baseline="0">
                <a:solidFill>
                  <a:schemeClr val="tx1"/>
                </a:solidFill>
                <a:latin typeface="+mn-lt"/>
                <a:ea typeface="+mn-ea"/>
                <a:cs typeface="+mn-cs"/>
              </a:defRPr>
            </a:lvl9pPr>
          </a:lstStyle>
          <a:p>
            <a:pPr fontAlgn="auto">
              <a:spcAft>
                <a:spcPts val="0"/>
              </a:spcAft>
            </a:pPr>
            <a:r>
              <a:rPr lang="en-US" smtClean="0">
                <a:solidFill>
                  <a:schemeClr val="accent1"/>
                </a:solidFill>
              </a:rPr>
              <a:t>S = Deny-overrides(P1 = Deny-overrides(R1, R2), P2)</a:t>
            </a:r>
            <a:endParaRPr lang="en-US" dirty="0">
              <a:solidFill>
                <a:schemeClr val="accent1"/>
              </a:solidFill>
            </a:endParaRPr>
          </a:p>
        </p:txBody>
      </p:sp>
      <p:sp>
        <p:nvSpPr>
          <p:cNvPr id="7" name="Content Placeholder 2"/>
          <p:cNvSpPr txBox="1">
            <a:spLocks/>
          </p:cNvSpPr>
          <p:nvPr/>
        </p:nvSpPr>
        <p:spPr>
          <a:xfrm>
            <a:off x="685800" y="4724400"/>
            <a:ext cx="10591800" cy="838200"/>
          </a:xfrm>
          <a:prstGeom prst="rect">
            <a:avLst/>
          </a:prstGeom>
        </p:spPr>
        <p:txBody>
          <a:bodyPr vert="horz">
            <a:normAutofit/>
          </a:bodyPr>
          <a:lstStyle/>
          <a:p>
            <a:pPr marL="731520" lvl="1" indent="-274320">
              <a:spcBef>
                <a:spcPct val="20000"/>
              </a:spcBef>
              <a:buClr>
                <a:schemeClr val="accent3"/>
              </a:buClr>
              <a:buSzPct val="95000"/>
              <a:buFont typeface="Arial" pitchFamily="34" charset="0"/>
              <a:buChar char="•"/>
            </a:pPr>
            <a:r>
              <a:rPr lang="en-US" sz="2000" noProof="0" dirty="0" smtClean="0">
                <a:solidFill>
                  <a:schemeClr val="accent1"/>
                </a:solidFill>
              </a:rPr>
              <a:t>S</a:t>
            </a:r>
            <a:r>
              <a:rPr lang="en-US" sz="2000" noProof="0" dirty="0" smtClean="0"/>
              <a:t> evaluates to </a:t>
            </a:r>
            <a:r>
              <a:rPr lang="en-US" sz="2000" noProof="0" dirty="0" smtClean="0">
                <a:solidFill>
                  <a:schemeClr val="accent1"/>
                </a:solidFill>
              </a:rPr>
              <a:t>D</a:t>
            </a:r>
            <a:r>
              <a:rPr lang="en-US" sz="2000" noProof="0" dirty="0" smtClean="0"/>
              <a:t> in XACML</a:t>
            </a:r>
          </a:p>
          <a:p>
            <a:pPr marL="731520" lvl="1" indent="-274320">
              <a:spcBef>
                <a:spcPct val="20000"/>
              </a:spcBef>
              <a:buClr>
                <a:schemeClr val="accent3"/>
              </a:buClr>
              <a:buSzPct val="95000"/>
              <a:buFont typeface="Arial" pitchFamily="34" charset="0"/>
              <a:buChar char="•"/>
            </a:pPr>
            <a:r>
              <a:rPr kumimoji="0" lang="en-US" sz="2000" b="0" i="0" u="none" strike="noStrike" kern="1200" cap="none" spc="0" normalizeH="0" baseline="0" dirty="0" smtClean="0">
                <a:ln>
                  <a:noFill/>
                </a:ln>
                <a:solidFill>
                  <a:schemeClr val="tx1"/>
                </a:solidFill>
                <a:effectLst/>
                <a:uLnTx/>
                <a:uFillTx/>
                <a:latin typeface="+mn-lt"/>
                <a:ea typeface="+mn-ea"/>
                <a:cs typeface="+mn-cs"/>
              </a:rPr>
              <a:t>Can</a:t>
            </a:r>
            <a:r>
              <a:rPr kumimoji="0" lang="en-US" sz="2000" b="0" i="0" u="none" strike="noStrike" kern="1200" cap="none" spc="0" normalizeH="0" dirty="0" smtClean="0">
                <a:ln>
                  <a:noFill/>
                </a:ln>
                <a:solidFill>
                  <a:schemeClr val="tx1"/>
                </a:solidFill>
                <a:effectLst/>
                <a:uLnTx/>
                <a:uFillTx/>
                <a:latin typeface="+mn-lt"/>
                <a:ea typeface="+mn-ea"/>
                <a:cs typeface="+mn-cs"/>
              </a:rPr>
              <a:t> argue that it is </a:t>
            </a:r>
            <a:r>
              <a:rPr kumimoji="0" lang="en-US" sz="2000" b="0" i="0" u="none" strike="noStrike" kern="1200" cap="none" spc="0" normalizeH="0" dirty="0" smtClean="0">
                <a:ln>
                  <a:noFill/>
                </a:ln>
                <a:solidFill>
                  <a:schemeClr val="accent1"/>
                </a:solidFill>
                <a:effectLst/>
                <a:uLnTx/>
                <a:uFillTx/>
                <a:latin typeface="+mn-lt"/>
                <a:ea typeface="+mn-ea"/>
                <a:cs typeface="+mn-cs"/>
              </a:rPr>
              <a:t>P</a:t>
            </a:r>
            <a:r>
              <a:rPr kumimoji="0" lang="en-US" sz="2000" b="0" i="0" u="none" strike="noStrike" kern="1200" cap="none" spc="0" normalizeH="0" dirty="0" smtClean="0">
                <a:ln>
                  <a:noFill/>
                </a:ln>
                <a:solidFill>
                  <a:schemeClr val="tx1"/>
                </a:solidFill>
                <a:effectLst/>
                <a:uLnTx/>
                <a:uFillTx/>
                <a:latin typeface="+mn-lt"/>
                <a:ea typeface="+mn-ea"/>
                <a:cs typeface="+mn-cs"/>
              </a:rPr>
              <a:t> that should be returned</a:t>
            </a:r>
          </a:p>
        </p:txBody>
      </p:sp>
      <p:sp>
        <p:nvSpPr>
          <p:cNvPr id="8" name="Content Placeholder 2"/>
          <p:cNvSpPr txBox="1">
            <a:spLocks/>
          </p:cNvSpPr>
          <p:nvPr/>
        </p:nvSpPr>
        <p:spPr>
          <a:xfrm>
            <a:off x="609600" y="5486400"/>
            <a:ext cx="10591800" cy="990600"/>
          </a:xfrm>
          <a:prstGeom prst="rect">
            <a:avLst/>
          </a:prstGeom>
        </p:spPr>
        <p:txBody>
          <a:bodyPr vert="horz">
            <a:normAutofit/>
          </a:bodyPr>
          <a:lstStyle/>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a:buChar char=""/>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Issue 2: </a:t>
            </a:r>
            <a:r>
              <a:rPr lang="en-US" sz="2400" dirty="0" smtClean="0"/>
              <a:t>There are plausible ways to treat </a:t>
            </a:r>
            <a:r>
              <a:rPr lang="en-US" sz="2400" dirty="0" err="1" smtClean="0">
                <a:solidFill>
                  <a:schemeClr val="accent1"/>
                </a:solidFill>
              </a:rPr>
              <a:t>Ind</a:t>
            </a:r>
            <a:r>
              <a:rPr lang="en-US" sz="2400" dirty="0" smtClean="0"/>
              <a:t> that are not allowed by XACML </a:t>
            </a:r>
            <a:endParaRPr kumimoji="0" lang="en-US" sz="2400" b="0"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155878966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ctrTitle"/>
          </p:nvPr>
        </p:nvSpPr>
        <p:spPr>
          <a:xfrm>
            <a:off x="576943" y="137160"/>
            <a:ext cx="11038114" cy="553998"/>
          </a:xfrm>
        </p:spPr>
        <p:txBody>
          <a:bodyPr/>
          <a:lstStyle/>
          <a:p>
            <a:r>
              <a:rPr lang="en-US" dirty="0"/>
              <a:t>Permit-Overrides</a:t>
            </a:r>
            <a:endParaRPr lang="en-US" altLang="en-US" dirty="0"/>
          </a:p>
        </p:txBody>
      </p:sp>
      <p:sp>
        <p:nvSpPr>
          <p:cNvPr id="9" name="Subtitle 8">
            <a:extLst>
              <a:ext uri="{FF2B5EF4-FFF2-40B4-BE49-F238E27FC236}">
                <a16:creationId xmlns:a16="http://schemas.microsoft.com/office/drawing/2014/main" id="{6FDD893B-B676-44E1-B075-694E37575760}"/>
              </a:ext>
            </a:extLst>
          </p:cNvPr>
          <p:cNvSpPr>
            <a:spLocks noGrp="1"/>
          </p:cNvSpPr>
          <p:nvPr>
            <p:ph type="subTitle" idx="1"/>
          </p:nvPr>
        </p:nvSpPr>
        <p:spPr/>
        <p:txBody>
          <a:bodyPr/>
          <a:lstStyle/>
          <a:p>
            <a:endParaRPr lang="en-US"/>
          </a:p>
        </p:txBody>
      </p:sp>
      <p:sp>
        <p:nvSpPr>
          <p:cNvPr id="10" name="Text Placeholder 9">
            <a:extLst>
              <a:ext uri="{FF2B5EF4-FFF2-40B4-BE49-F238E27FC236}">
                <a16:creationId xmlns:a16="http://schemas.microsoft.com/office/drawing/2014/main" id="{4DBDFC30-0B43-4B75-B8CE-AA31BEB33881}"/>
              </a:ext>
            </a:extLst>
          </p:cNvPr>
          <p:cNvSpPr>
            <a:spLocks noGrp="1"/>
          </p:cNvSpPr>
          <p:nvPr>
            <p:ph type="body" sz="quarter" idx="14"/>
          </p:nvPr>
        </p:nvSpPr>
        <p:spPr/>
        <p:txBody>
          <a:bodyPr/>
          <a:lstStyle/>
          <a:p>
            <a:r>
              <a:rPr lang="en-US" sz="2800" dirty="0"/>
              <a:t>RCA</a:t>
            </a:r>
          </a:p>
          <a:p>
            <a:pPr lvl="1"/>
            <a:r>
              <a:rPr lang="en-US" sz="2000" dirty="0">
                <a:solidFill>
                  <a:schemeClr val="accent1"/>
                </a:solidFill>
              </a:rPr>
              <a:t>P &gt; D &gt; </a:t>
            </a:r>
            <a:r>
              <a:rPr lang="en-US" sz="2000" dirty="0" err="1">
                <a:solidFill>
                  <a:schemeClr val="accent1"/>
                </a:solidFill>
              </a:rPr>
              <a:t>Ind</a:t>
            </a:r>
            <a:r>
              <a:rPr lang="en-US" sz="2000" dirty="0">
                <a:solidFill>
                  <a:schemeClr val="accent1"/>
                </a:solidFill>
              </a:rPr>
              <a:t> &gt; NA</a:t>
            </a:r>
          </a:p>
          <a:p>
            <a:pPr>
              <a:spcBef>
                <a:spcPts val="600"/>
              </a:spcBef>
            </a:pPr>
            <a:r>
              <a:rPr lang="en-US" sz="2800" dirty="0"/>
              <a:t>PCA</a:t>
            </a:r>
          </a:p>
          <a:p>
            <a:pPr lvl="1"/>
            <a:r>
              <a:rPr lang="en-US" sz="2000" dirty="0">
                <a:solidFill>
                  <a:schemeClr val="accent1"/>
                </a:solidFill>
              </a:rPr>
              <a:t>P &gt; D &gt; </a:t>
            </a:r>
            <a:r>
              <a:rPr lang="en-US" sz="2000" dirty="0" err="1">
                <a:solidFill>
                  <a:schemeClr val="accent1"/>
                </a:solidFill>
              </a:rPr>
              <a:t>Ind</a:t>
            </a:r>
            <a:r>
              <a:rPr lang="en-US" sz="2000" dirty="0">
                <a:solidFill>
                  <a:schemeClr val="accent1"/>
                </a:solidFill>
              </a:rPr>
              <a:t> &gt; NA</a:t>
            </a:r>
          </a:p>
          <a:p>
            <a:r>
              <a:rPr lang="en-US" sz="2800" dirty="0"/>
              <a:t>Issue 3</a:t>
            </a:r>
          </a:p>
          <a:p>
            <a:pPr lvl="1"/>
            <a:r>
              <a:rPr lang="en-US" sz="2000" dirty="0"/>
              <a:t>Asymmetry between </a:t>
            </a:r>
            <a:r>
              <a:rPr lang="en-US" sz="2000" i="1" dirty="0"/>
              <a:t>deny-overrides</a:t>
            </a:r>
            <a:r>
              <a:rPr lang="en-US" sz="2000" dirty="0"/>
              <a:t> and </a:t>
            </a:r>
            <a:r>
              <a:rPr lang="en-US" sz="2000" i="1" dirty="0"/>
              <a:t>permit-overrides</a:t>
            </a:r>
          </a:p>
          <a:p>
            <a:endParaRPr lang="en-US" dirty="0"/>
          </a:p>
        </p:txBody>
      </p:sp>
    </p:spTree>
    <p:extLst>
      <p:ext uri="{BB962C8B-B14F-4D97-AF65-F5344CB8AC3E}">
        <p14:creationId xmlns:p14="http://schemas.microsoft.com/office/powerpoint/2010/main" val="389771226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ext Placeholder 13">
            <a:extLst>
              <a:ext uri="{FF2B5EF4-FFF2-40B4-BE49-F238E27FC236}">
                <a16:creationId xmlns:a16="http://schemas.microsoft.com/office/drawing/2014/main" id="{E74D5B4B-3B53-4B00-B38B-559E78F2FD3F}"/>
              </a:ext>
            </a:extLst>
          </p:cNvPr>
          <p:cNvSpPr txBox="1">
            <a:spLocks/>
          </p:cNvSpPr>
          <p:nvPr/>
        </p:nvSpPr>
        <p:spPr>
          <a:xfrm>
            <a:off x="696685" y="2816909"/>
            <a:ext cx="11038115" cy="3126691"/>
          </a:xfrm>
          <a:prstGeom prst="rect">
            <a:avLst/>
          </a:prstGeom>
        </p:spPr>
        <p:txBody>
          <a:bodyPr vert="horz" lIns="0" tIns="0" rIns="0" bIns="0" numCol="2" rtlCol="0">
            <a:noAutofit/>
          </a:bodyPr>
          <a:lstStyle>
            <a:lvl1pPr marL="274320" marR="0" indent="-274320" algn="l" defTabSz="457200" rtl="0" eaLnBrk="1" fontAlgn="auto" latinLnBrk="0" hangingPunct="1">
              <a:lnSpc>
                <a:spcPct val="100000"/>
              </a:lnSpc>
              <a:spcBef>
                <a:spcPts val="0"/>
              </a:spcBef>
              <a:spcAft>
                <a:spcPts val="0"/>
              </a:spcAft>
              <a:buClrTx/>
              <a:buSzTx/>
              <a:buFont typeface="Wingdings" charset="2"/>
              <a:buChar char="§"/>
              <a:tabLst/>
              <a:defRPr sz="2000" b="0" i="0" kern="1200" normalizeH="0" baseline="0">
                <a:solidFill>
                  <a:schemeClr val="bg1"/>
                </a:solidFill>
                <a:latin typeface="Acumin Pro" panose="020B0504020202020204" pitchFamily="34" charset="77"/>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44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59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28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a:lstStyle>
          <a:p>
            <a:pPr>
              <a:buFont typeface="Times" panose="02020603050405020304" pitchFamily="18" charset="0"/>
              <a:buNone/>
            </a:pPr>
            <a:r>
              <a:rPr lang="en-US" altLang="en-US" sz="2400" dirty="0"/>
              <a:t>add(int x, </a:t>
            </a:r>
            <a:r>
              <a:rPr lang="en-US" altLang="en-US" sz="2400" dirty="0" err="1"/>
              <a:t>int</a:t>
            </a:r>
            <a:r>
              <a:rPr lang="en-US" altLang="en-US" sz="2400" dirty="0"/>
              <a:t> </a:t>
            </a:r>
            <a:r>
              <a:rPr lang="en-US" altLang="en-US" sz="2400" dirty="0" smtClean="0"/>
              <a:t>z) </a:t>
            </a:r>
            <a:r>
              <a:rPr lang="en-US" altLang="en-US" sz="2400" dirty="0"/>
              <a:t>{</a:t>
            </a:r>
          </a:p>
          <a:p>
            <a:pPr>
              <a:buFont typeface="Times" panose="02020603050405020304" pitchFamily="18" charset="0"/>
              <a:buNone/>
            </a:pPr>
            <a:r>
              <a:rPr lang="en-US" altLang="en-US" sz="2400" dirty="0"/>
              <a:t>  return </a:t>
            </a:r>
            <a:r>
              <a:rPr lang="en-US" altLang="en-US" sz="2400" dirty="0" err="1" smtClean="0"/>
              <a:t>x+z</a:t>
            </a:r>
            <a:r>
              <a:rPr lang="en-US" altLang="en-US" sz="2400" dirty="0" smtClean="0"/>
              <a:t>;</a:t>
            </a:r>
            <a:endParaRPr lang="en-US" altLang="en-US" sz="2400" dirty="0"/>
          </a:p>
          <a:p>
            <a:pPr>
              <a:buFont typeface="Times" panose="02020603050405020304" pitchFamily="18" charset="0"/>
              <a:buNone/>
            </a:pPr>
            <a:r>
              <a:rPr lang="en-US" altLang="en-US" sz="2400" dirty="0"/>
              <a:t>}</a:t>
            </a:r>
          </a:p>
          <a:p>
            <a:pPr>
              <a:buFont typeface="Times" panose="02020603050405020304" pitchFamily="18" charset="0"/>
              <a:buNone/>
            </a:pPr>
            <a:endParaRPr lang="en-US" altLang="en-US" sz="2400" dirty="0"/>
          </a:p>
          <a:p>
            <a:pPr>
              <a:buFont typeface="Times" panose="02020603050405020304" pitchFamily="18" charset="0"/>
              <a:buNone/>
            </a:pPr>
            <a:r>
              <a:rPr lang="en-US" altLang="en-US" sz="2400" dirty="0" err="1"/>
              <a:t>check_pw</a:t>
            </a:r>
            <a:r>
              <a:rPr lang="en-US" altLang="en-US" sz="2400" dirty="0"/>
              <a:t>(char *s) {</a:t>
            </a:r>
          </a:p>
          <a:p>
            <a:pPr>
              <a:buFont typeface="Times" panose="02020603050405020304" pitchFamily="18" charset="0"/>
              <a:buNone/>
            </a:pPr>
            <a:r>
              <a:rPr lang="en-US" altLang="en-US" sz="2400" dirty="0"/>
              <a:t>    char *x;</a:t>
            </a:r>
          </a:p>
          <a:p>
            <a:pPr>
              <a:buFont typeface="Times" panose="02020603050405020304" pitchFamily="18" charset="0"/>
              <a:buNone/>
            </a:pPr>
            <a:r>
              <a:rPr lang="en-US" altLang="en-US" sz="2400" dirty="0"/>
              <a:t>    return </a:t>
            </a:r>
            <a:r>
              <a:rPr lang="en-US" altLang="en-US" sz="2400" dirty="0" err="1"/>
              <a:t>strcmp</a:t>
            </a:r>
            <a:r>
              <a:rPr lang="en-US" altLang="en-US" sz="2400" dirty="0"/>
              <a:t>(</a:t>
            </a:r>
            <a:r>
              <a:rPr lang="en-US" altLang="en-US" sz="2400" dirty="0" err="1"/>
              <a:t>x,s</a:t>
            </a:r>
            <a:r>
              <a:rPr lang="en-US" altLang="en-US" sz="2400" dirty="0"/>
              <a:t>);</a:t>
            </a:r>
          </a:p>
          <a:p>
            <a:pPr>
              <a:buFont typeface="Times" panose="02020603050405020304" pitchFamily="18" charset="0"/>
              <a:buNone/>
            </a:pPr>
            <a:r>
              <a:rPr lang="en-US" altLang="en-US" sz="2400" dirty="0"/>
              <a:t>}</a:t>
            </a:r>
          </a:p>
          <a:p>
            <a:pPr>
              <a:buFont typeface="Times" panose="02020603050405020304" pitchFamily="18" charset="0"/>
              <a:buNone/>
            </a:pPr>
            <a:endParaRPr lang="en-US" altLang="en-US" sz="2400" dirty="0"/>
          </a:p>
          <a:p>
            <a:pPr>
              <a:buFont typeface="Times" panose="02020603050405020304" pitchFamily="18" charset="0"/>
              <a:buNone/>
            </a:pPr>
            <a:endParaRPr lang="en-US" altLang="en-US" sz="2400" dirty="0"/>
          </a:p>
          <a:p>
            <a:pPr>
              <a:buFont typeface="Times" panose="02020603050405020304" pitchFamily="18" charset="0"/>
              <a:buNone/>
            </a:pPr>
            <a:r>
              <a:rPr lang="en-US" altLang="en-US" sz="2400" dirty="0"/>
              <a:t>f(int x, </a:t>
            </a:r>
            <a:r>
              <a:rPr lang="en-US" altLang="en-US" sz="2400" dirty="0" err="1"/>
              <a:t>int</a:t>
            </a:r>
            <a:r>
              <a:rPr lang="en-US" altLang="en-US" sz="2400" dirty="0"/>
              <a:t> </a:t>
            </a:r>
            <a:r>
              <a:rPr lang="en-US" altLang="en-US" sz="2400" dirty="0" smtClean="0"/>
              <a:t>z) </a:t>
            </a:r>
            <a:r>
              <a:rPr lang="en-US" altLang="en-US" sz="2400" dirty="0"/>
              <a:t>{</a:t>
            </a:r>
          </a:p>
          <a:p>
            <a:pPr>
              <a:buFont typeface="Times" panose="02020603050405020304" pitchFamily="18" charset="0"/>
              <a:buNone/>
            </a:pPr>
            <a:r>
              <a:rPr lang="en-US" altLang="en-US" sz="2400" dirty="0"/>
              <a:t>  if x&gt;0 return </a:t>
            </a:r>
            <a:r>
              <a:rPr lang="en-US" altLang="en-US" sz="2400" dirty="0" err="1" smtClean="0"/>
              <a:t>z+z</a:t>
            </a:r>
            <a:r>
              <a:rPr lang="en-US" altLang="en-US" sz="2400" dirty="0" smtClean="0"/>
              <a:t>;</a:t>
            </a:r>
            <a:endParaRPr lang="en-US" altLang="en-US" sz="2400" dirty="0"/>
          </a:p>
          <a:p>
            <a:pPr>
              <a:buFont typeface="Times" panose="02020603050405020304" pitchFamily="18" charset="0"/>
              <a:buNone/>
            </a:pPr>
            <a:r>
              <a:rPr lang="en-US" altLang="en-US" sz="2400" dirty="0"/>
              <a:t>  else return </a:t>
            </a:r>
            <a:r>
              <a:rPr lang="en-US" altLang="en-US" sz="2400" dirty="0" smtClean="0"/>
              <a:t>2*z;</a:t>
            </a:r>
            <a:endParaRPr lang="en-US" altLang="en-US" sz="2400" dirty="0"/>
          </a:p>
          <a:p>
            <a:pPr>
              <a:buFont typeface="Times" panose="02020603050405020304" pitchFamily="18" charset="0"/>
              <a:buNone/>
            </a:pPr>
            <a:r>
              <a:rPr lang="en-US" altLang="en-US" sz="2400" dirty="0"/>
              <a:t>}</a:t>
            </a:r>
          </a:p>
          <a:p>
            <a:pPr>
              <a:buFont typeface="Times" panose="02020603050405020304" pitchFamily="18" charset="0"/>
              <a:buNone/>
            </a:pPr>
            <a:endParaRPr lang="en-US" altLang="en-US" sz="2400" dirty="0"/>
          </a:p>
          <a:p>
            <a:pPr>
              <a:buFont typeface="Times" panose="02020603050405020304" pitchFamily="18" charset="0"/>
              <a:buNone/>
            </a:pPr>
            <a:r>
              <a:rPr lang="en-US" altLang="en-US" sz="2400" dirty="0"/>
              <a:t>g(int x, </a:t>
            </a:r>
            <a:r>
              <a:rPr lang="en-US" altLang="en-US" sz="2400" dirty="0" err="1"/>
              <a:t>int</a:t>
            </a:r>
            <a:r>
              <a:rPr lang="en-US" altLang="en-US" sz="2400" dirty="0"/>
              <a:t> </a:t>
            </a:r>
            <a:r>
              <a:rPr lang="en-US" altLang="en-US" sz="2400" dirty="0" smtClean="0"/>
              <a:t>z){</a:t>
            </a:r>
            <a:endParaRPr lang="en-US" altLang="en-US" sz="2400" dirty="0"/>
          </a:p>
          <a:p>
            <a:pPr>
              <a:buFont typeface="Times" panose="02020603050405020304" pitchFamily="18" charset="0"/>
              <a:buNone/>
            </a:pPr>
            <a:r>
              <a:rPr lang="en-US" altLang="en-US" sz="2400" dirty="0"/>
              <a:t>  return </a:t>
            </a:r>
            <a:r>
              <a:rPr lang="en-US" altLang="en-US" sz="2400" dirty="0" smtClean="0"/>
              <a:t>x*z/x</a:t>
            </a:r>
            <a:r>
              <a:rPr lang="en-US" altLang="en-US" sz="2400" dirty="0"/>
              <a:t>;</a:t>
            </a:r>
          </a:p>
          <a:p>
            <a:pPr>
              <a:buFont typeface="Times" panose="02020603050405020304" pitchFamily="18" charset="0"/>
              <a:buNone/>
            </a:pPr>
            <a:r>
              <a:rPr lang="en-US" altLang="en-US" sz="2400" dirty="0"/>
              <a:t>}</a:t>
            </a:r>
          </a:p>
          <a:p>
            <a:pPr marL="0" indent="0">
              <a:buNone/>
            </a:pPr>
            <a:endParaRPr lang="en-US" altLang="en-US" sz="2400" dirty="0"/>
          </a:p>
        </p:txBody>
      </p:sp>
      <p:sp>
        <p:nvSpPr>
          <p:cNvPr id="14" name="Text Placeholder 13">
            <a:extLst>
              <a:ext uri="{FF2B5EF4-FFF2-40B4-BE49-F238E27FC236}">
                <a16:creationId xmlns:a16="http://schemas.microsoft.com/office/drawing/2014/main" id="{C5C6E3F8-50B6-4267-8AAF-12A982C46BB7}"/>
              </a:ext>
            </a:extLst>
          </p:cNvPr>
          <p:cNvSpPr>
            <a:spLocks noGrp="1"/>
          </p:cNvSpPr>
          <p:nvPr>
            <p:ph type="body" sz="quarter" idx="14"/>
          </p:nvPr>
        </p:nvSpPr>
        <p:spPr>
          <a:xfrm>
            <a:off x="576942" y="1524000"/>
            <a:ext cx="11038115" cy="1143000"/>
          </a:xfrm>
        </p:spPr>
        <p:txBody>
          <a:bodyPr/>
          <a:lstStyle/>
          <a:p>
            <a:pPr marL="0" indent="0">
              <a:buNone/>
            </a:pPr>
            <a:r>
              <a:rPr lang="en-US" altLang="en-US" sz="2400" dirty="0"/>
              <a:t>Consider the following functions, is there information flow between x and output of the functions</a:t>
            </a:r>
            <a:r>
              <a:rPr lang="en-US" altLang="en-US" sz="2400" dirty="0" smtClean="0"/>
              <a:t>?  In non-interference, this means whether changing the value of x could affect the output.</a:t>
            </a:r>
            <a:endParaRPr lang="en-US" altLang="en-US" sz="2400" dirty="0"/>
          </a:p>
        </p:txBody>
      </p:sp>
      <p:sp>
        <p:nvSpPr>
          <p:cNvPr id="17410" name="Title 1"/>
          <p:cNvSpPr>
            <a:spLocks noGrp="1"/>
          </p:cNvSpPr>
          <p:nvPr>
            <p:ph type="ctrTitle"/>
          </p:nvPr>
        </p:nvSpPr>
        <p:spPr/>
        <p:txBody>
          <a:bodyPr/>
          <a:lstStyle/>
          <a:p>
            <a:r>
              <a:rPr lang="en-US" altLang="en-US"/>
              <a:t>Non-interference in Programs</a:t>
            </a:r>
          </a:p>
        </p:txBody>
      </p:sp>
    </p:spTree>
    <p:extLst>
      <p:ext uri="{BB962C8B-B14F-4D97-AF65-F5344CB8AC3E}">
        <p14:creationId xmlns:p14="http://schemas.microsoft.com/office/powerpoint/2010/main" val="239880586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ctrTitle"/>
          </p:nvPr>
        </p:nvSpPr>
        <p:spPr>
          <a:xfrm>
            <a:off x="576943" y="137160"/>
            <a:ext cx="11038114" cy="553998"/>
          </a:xfrm>
        </p:spPr>
        <p:txBody>
          <a:bodyPr/>
          <a:lstStyle/>
          <a:p>
            <a:r>
              <a:rPr lang="en-US" dirty="0"/>
              <a:t>First-Applicable RCA and PCA</a:t>
            </a:r>
            <a:endParaRPr lang="en-US" altLang="en-US" dirty="0"/>
          </a:p>
        </p:txBody>
      </p:sp>
      <p:sp>
        <p:nvSpPr>
          <p:cNvPr id="9" name="Subtitle 8">
            <a:extLst>
              <a:ext uri="{FF2B5EF4-FFF2-40B4-BE49-F238E27FC236}">
                <a16:creationId xmlns:a16="http://schemas.microsoft.com/office/drawing/2014/main" id="{6FDD893B-B676-44E1-B075-694E37575760}"/>
              </a:ext>
            </a:extLst>
          </p:cNvPr>
          <p:cNvSpPr>
            <a:spLocks noGrp="1"/>
          </p:cNvSpPr>
          <p:nvPr>
            <p:ph type="subTitle" idx="1"/>
          </p:nvPr>
        </p:nvSpPr>
        <p:spPr/>
        <p:txBody>
          <a:bodyPr/>
          <a:lstStyle/>
          <a:p>
            <a:endParaRPr lang="en-US"/>
          </a:p>
        </p:txBody>
      </p:sp>
      <p:sp>
        <p:nvSpPr>
          <p:cNvPr id="10" name="Text Placeholder 9">
            <a:extLst>
              <a:ext uri="{FF2B5EF4-FFF2-40B4-BE49-F238E27FC236}">
                <a16:creationId xmlns:a16="http://schemas.microsoft.com/office/drawing/2014/main" id="{4DBDFC30-0B43-4B75-B8CE-AA31BEB33881}"/>
              </a:ext>
            </a:extLst>
          </p:cNvPr>
          <p:cNvSpPr>
            <a:spLocks noGrp="1"/>
          </p:cNvSpPr>
          <p:nvPr>
            <p:ph type="body" sz="quarter" idx="14"/>
          </p:nvPr>
        </p:nvSpPr>
        <p:spPr>
          <a:xfrm>
            <a:off x="576942" y="1828800"/>
            <a:ext cx="11038115" cy="3945329"/>
          </a:xfrm>
        </p:spPr>
        <p:txBody>
          <a:bodyPr/>
          <a:lstStyle/>
          <a:p>
            <a:pPr>
              <a:spcBef>
                <a:spcPts val="600"/>
              </a:spcBef>
            </a:pPr>
            <a:r>
              <a:rPr lang="en-US" sz="2800" dirty="0"/>
              <a:t>When no error</a:t>
            </a:r>
          </a:p>
          <a:p>
            <a:pPr lvl="1">
              <a:spcBef>
                <a:spcPts val="600"/>
              </a:spcBef>
            </a:pPr>
            <a:r>
              <a:rPr lang="en-US" sz="2400" dirty="0"/>
              <a:t>Return the effect of the first rule that applies</a:t>
            </a:r>
          </a:p>
          <a:p>
            <a:pPr>
              <a:spcBef>
                <a:spcPts val="600"/>
              </a:spcBef>
            </a:pPr>
            <a:r>
              <a:rPr lang="en-US" sz="2800" dirty="0"/>
              <a:t>When there is an error</a:t>
            </a:r>
          </a:p>
          <a:p>
            <a:pPr lvl="1">
              <a:spcBef>
                <a:spcPts val="600"/>
              </a:spcBef>
            </a:pPr>
            <a:r>
              <a:rPr lang="en-US" sz="2400" dirty="0"/>
              <a:t>Return </a:t>
            </a:r>
            <a:r>
              <a:rPr lang="en-US" sz="2400" dirty="0" err="1">
                <a:solidFill>
                  <a:schemeClr val="accent1"/>
                </a:solidFill>
              </a:rPr>
              <a:t>Ind</a:t>
            </a:r>
            <a:endParaRPr lang="en-US" sz="2400" dirty="0">
              <a:solidFill>
                <a:schemeClr val="accent1"/>
              </a:solidFill>
            </a:endParaRPr>
          </a:p>
          <a:p>
            <a:pPr>
              <a:spcBef>
                <a:spcPts val="600"/>
              </a:spcBef>
            </a:pPr>
            <a:r>
              <a:rPr lang="en-US" sz="2800" dirty="0"/>
              <a:t>Example</a:t>
            </a:r>
          </a:p>
          <a:p>
            <a:pPr lvl="1">
              <a:spcBef>
                <a:spcPts val="600"/>
              </a:spcBef>
            </a:pPr>
            <a:r>
              <a:rPr lang="en-US" sz="2400" dirty="0">
                <a:solidFill>
                  <a:schemeClr val="accent1"/>
                </a:solidFill>
              </a:rPr>
              <a:t>S = first-applicable(R1, R2)</a:t>
            </a:r>
            <a:r>
              <a:rPr lang="en-US" sz="2400" dirty="0"/>
              <a:t>, both </a:t>
            </a:r>
            <a:r>
              <a:rPr lang="en-US" sz="2400" dirty="0">
                <a:solidFill>
                  <a:schemeClr val="accent1"/>
                </a:solidFill>
              </a:rPr>
              <a:t>R1</a:t>
            </a:r>
            <a:r>
              <a:rPr lang="en-US" sz="2400" dirty="0"/>
              <a:t> and </a:t>
            </a:r>
            <a:r>
              <a:rPr lang="en-US" sz="2400" dirty="0">
                <a:solidFill>
                  <a:schemeClr val="accent1"/>
                </a:solidFill>
              </a:rPr>
              <a:t>R2</a:t>
            </a:r>
            <a:r>
              <a:rPr lang="en-US" sz="2400" dirty="0"/>
              <a:t> are permit-rules</a:t>
            </a:r>
          </a:p>
          <a:p>
            <a:pPr lvl="1">
              <a:spcBef>
                <a:spcPts val="600"/>
              </a:spcBef>
            </a:pPr>
            <a:r>
              <a:rPr lang="en-US" sz="2400" dirty="0">
                <a:solidFill>
                  <a:schemeClr val="accent1"/>
                </a:solidFill>
              </a:rPr>
              <a:t>R1</a:t>
            </a:r>
            <a:r>
              <a:rPr lang="en-US" sz="2400" dirty="0"/>
              <a:t> has an error, while </a:t>
            </a:r>
            <a:r>
              <a:rPr lang="en-US" sz="2400" dirty="0">
                <a:solidFill>
                  <a:schemeClr val="accent1"/>
                </a:solidFill>
              </a:rPr>
              <a:t>R2</a:t>
            </a:r>
            <a:r>
              <a:rPr lang="en-US" sz="2400" dirty="0"/>
              <a:t> applies</a:t>
            </a:r>
          </a:p>
          <a:p>
            <a:pPr lvl="1">
              <a:spcBef>
                <a:spcPts val="600"/>
              </a:spcBef>
            </a:pPr>
            <a:r>
              <a:rPr lang="en-US" sz="2400" dirty="0"/>
              <a:t>The standard algorithm returns </a:t>
            </a:r>
            <a:r>
              <a:rPr lang="en-US" sz="2400" dirty="0" err="1">
                <a:solidFill>
                  <a:schemeClr val="accent1"/>
                </a:solidFill>
              </a:rPr>
              <a:t>Ind</a:t>
            </a:r>
            <a:endParaRPr lang="en-US" sz="2400" dirty="0">
              <a:solidFill>
                <a:schemeClr val="accent1"/>
              </a:solidFill>
            </a:endParaRPr>
          </a:p>
          <a:p>
            <a:pPr lvl="1">
              <a:spcBef>
                <a:spcPts val="600"/>
              </a:spcBef>
            </a:pPr>
            <a:r>
              <a:rPr lang="en-US" sz="2400" dirty="0"/>
              <a:t>Can argue that </a:t>
            </a:r>
            <a:r>
              <a:rPr lang="en-US" sz="2400" dirty="0">
                <a:solidFill>
                  <a:schemeClr val="accent1"/>
                </a:solidFill>
              </a:rPr>
              <a:t>P </a:t>
            </a:r>
            <a:r>
              <a:rPr lang="en-US" sz="2400" dirty="0"/>
              <a:t>should be returned</a:t>
            </a:r>
          </a:p>
          <a:p>
            <a:endParaRPr lang="en-US" dirty="0"/>
          </a:p>
        </p:txBody>
      </p:sp>
    </p:spTree>
    <p:extLst>
      <p:ext uri="{BB962C8B-B14F-4D97-AF65-F5344CB8AC3E}">
        <p14:creationId xmlns:p14="http://schemas.microsoft.com/office/powerpoint/2010/main" val="276290530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ctrTitle"/>
          </p:nvPr>
        </p:nvSpPr>
        <p:spPr>
          <a:xfrm>
            <a:off x="576943" y="137160"/>
            <a:ext cx="11038114" cy="553998"/>
          </a:xfrm>
        </p:spPr>
        <p:txBody>
          <a:bodyPr/>
          <a:lstStyle/>
          <a:p>
            <a:r>
              <a:rPr lang="en-US" dirty="0"/>
              <a:t>Interaction between PDP and PEP</a:t>
            </a:r>
            <a:endParaRPr lang="en-US" altLang="en-US" dirty="0"/>
          </a:p>
        </p:txBody>
      </p:sp>
      <p:sp>
        <p:nvSpPr>
          <p:cNvPr id="9" name="Subtitle 8">
            <a:extLst>
              <a:ext uri="{FF2B5EF4-FFF2-40B4-BE49-F238E27FC236}">
                <a16:creationId xmlns:a16="http://schemas.microsoft.com/office/drawing/2014/main" id="{6FDD893B-B676-44E1-B075-694E37575760}"/>
              </a:ext>
            </a:extLst>
          </p:cNvPr>
          <p:cNvSpPr>
            <a:spLocks noGrp="1"/>
          </p:cNvSpPr>
          <p:nvPr>
            <p:ph type="subTitle" idx="1"/>
          </p:nvPr>
        </p:nvSpPr>
        <p:spPr/>
        <p:txBody>
          <a:bodyPr/>
          <a:lstStyle/>
          <a:p>
            <a:endParaRPr lang="en-US"/>
          </a:p>
        </p:txBody>
      </p:sp>
      <p:sp>
        <p:nvSpPr>
          <p:cNvPr id="10" name="Text Placeholder 9">
            <a:extLst>
              <a:ext uri="{FF2B5EF4-FFF2-40B4-BE49-F238E27FC236}">
                <a16:creationId xmlns:a16="http://schemas.microsoft.com/office/drawing/2014/main" id="{4DBDFC30-0B43-4B75-B8CE-AA31BEB33881}"/>
              </a:ext>
            </a:extLst>
          </p:cNvPr>
          <p:cNvSpPr>
            <a:spLocks noGrp="1"/>
          </p:cNvSpPr>
          <p:nvPr>
            <p:ph type="body" sz="quarter" idx="14"/>
          </p:nvPr>
        </p:nvSpPr>
        <p:spPr>
          <a:xfrm>
            <a:off x="576942" y="1676400"/>
            <a:ext cx="11038115" cy="3945329"/>
          </a:xfrm>
        </p:spPr>
        <p:txBody>
          <a:bodyPr/>
          <a:lstStyle/>
          <a:p>
            <a:pPr>
              <a:spcBef>
                <a:spcPts val="600"/>
              </a:spcBef>
            </a:pPr>
            <a:r>
              <a:rPr lang="en-US" sz="2800" dirty="0"/>
              <a:t>Any PEP yields permit (or deny) upon </a:t>
            </a:r>
            <a:r>
              <a:rPr lang="en-US" sz="2800" dirty="0">
                <a:solidFill>
                  <a:schemeClr val="accent1"/>
                </a:solidFill>
              </a:rPr>
              <a:t>P</a:t>
            </a:r>
            <a:r>
              <a:rPr lang="en-US" sz="2800" dirty="0"/>
              <a:t> (or </a:t>
            </a:r>
            <a:r>
              <a:rPr lang="en-US" sz="2800" dirty="0">
                <a:solidFill>
                  <a:schemeClr val="accent1"/>
                </a:solidFill>
              </a:rPr>
              <a:t>D</a:t>
            </a:r>
            <a:r>
              <a:rPr lang="en-US" sz="2800" dirty="0"/>
              <a:t>)</a:t>
            </a:r>
          </a:p>
          <a:p>
            <a:pPr>
              <a:spcBef>
                <a:spcPts val="600"/>
              </a:spcBef>
            </a:pPr>
            <a:r>
              <a:rPr lang="en-US" sz="2800" dirty="0"/>
              <a:t>Base PEP</a:t>
            </a:r>
          </a:p>
          <a:p>
            <a:pPr lvl="1">
              <a:spcBef>
                <a:spcPts val="600"/>
              </a:spcBef>
            </a:pPr>
            <a:r>
              <a:rPr lang="en-US" sz="2000" dirty="0"/>
              <a:t>Behavior over </a:t>
            </a:r>
            <a:r>
              <a:rPr lang="en-US" sz="2000" dirty="0">
                <a:solidFill>
                  <a:schemeClr val="accent1"/>
                </a:solidFill>
              </a:rPr>
              <a:t>NA</a:t>
            </a:r>
            <a:r>
              <a:rPr lang="en-US" sz="2000" dirty="0"/>
              <a:t> or </a:t>
            </a:r>
            <a:r>
              <a:rPr lang="en-US" sz="2000" dirty="0" err="1">
                <a:solidFill>
                  <a:schemeClr val="accent1"/>
                </a:solidFill>
              </a:rPr>
              <a:t>Ind</a:t>
            </a:r>
            <a:r>
              <a:rPr lang="en-US" sz="2000" dirty="0"/>
              <a:t> is undefined</a:t>
            </a:r>
          </a:p>
          <a:p>
            <a:pPr>
              <a:spcBef>
                <a:spcPts val="600"/>
              </a:spcBef>
            </a:pPr>
            <a:r>
              <a:rPr lang="en-US" sz="2800" dirty="0"/>
              <a:t>Permit-based PEP</a:t>
            </a:r>
          </a:p>
          <a:p>
            <a:pPr lvl="1">
              <a:spcBef>
                <a:spcPts val="600"/>
              </a:spcBef>
            </a:pPr>
            <a:r>
              <a:rPr lang="en-US" sz="2000" dirty="0"/>
              <a:t>Yields permit over </a:t>
            </a:r>
            <a:r>
              <a:rPr lang="en-US" sz="2000" dirty="0">
                <a:solidFill>
                  <a:schemeClr val="accent1"/>
                </a:solidFill>
              </a:rPr>
              <a:t>NA</a:t>
            </a:r>
            <a:r>
              <a:rPr lang="en-US" sz="2000" dirty="0"/>
              <a:t> or </a:t>
            </a:r>
            <a:r>
              <a:rPr lang="en-US" sz="2000" dirty="0" err="1">
                <a:solidFill>
                  <a:schemeClr val="accent1"/>
                </a:solidFill>
              </a:rPr>
              <a:t>Ind</a:t>
            </a:r>
            <a:endParaRPr lang="en-US" sz="2000" dirty="0">
              <a:solidFill>
                <a:schemeClr val="accent1"/>
              </a:solidFill>
            </a:endParaRPr>
          </a:p>
          <a:p>
            <a:pPr>
              <a:spcBef>
                <a:spcPts val="600"/>
              </a:spcBef>
            </a:pPr>
            <a:r>
              <a:rPr lang="en-US" sz="2800" dirty="0"/>
              <a:t>Deny-based PEP</a:t>
            </a:r>
          </a:p>
          <a:p>
            <a:pPr lvl="1">
              <a:spcBef>
                <a:spcPts val="600"/>
              </a:spcBef>
            </a:pPr>
            <a:r>
              <a:rPr lang="en-US" sz="2000" dirty="0"/>
              <a:t>Yields deny over </a:t>
            </a:r>
            <a:r>
              <a:rPr lang="en-US" sz="2000" dirty="0">
                <a:solidFill>
                  <a:schemeClr val="accent1"/>
                </a:solidFill>
              </a:rPr>
              <a:t>NA</a:t>
            </a:r>
            <a:r>
              <a:rPr lang="en-US" sz="2000" dirty="0"/>
              <a:t> or </a:t>
            </a:r>
            <a:r>
              <a:rPr lang="en-US" sz="2000" dirty="0" err="1">
                <a:solidFill>
                  <a:schemeClr val="accent1"/>
                </a:solidFill>
              </a:rPr>
              <a:t>Ind</a:t>
            </a:r>
            <a:endParaRPr lang="en-US" sz="2000" dirty="0">
              <a:solidFill>
                <a:schemeClr val="accent1"/>
              </a:solidFill>
            </a:endParaRPr>
          </a:p>
          <a:p>
            <a:pPr>
              <a:spcBef>
                <a:spcPts val="600"/>
              </a:spcBef>
            </a:pPr>
            <a:r>
              <a:rPr lang="en-US" sz="2800" dirty="0"/>
              <a:t>Issue 4</a:t>
            </a:r>
          </a:p>
          <a:p>
            <a:pPr lvl="1">
              <a:spcBef>
                <a:spcPts val="600"/>
              </a:spcBef>
            </a:pPr>
            <a:r>
              <a:rPr lang="en-US" sz="2000" dirty="0"/>
              <a:t>There are plausible interactions between PDP and PEP that cannot be achieved, as too little information is preserved in </a:t>
            </a:r>
            <a:r>
              <a:rPr lang="en-US" sz="2000" dirty="0" err="1" smtClean="0">
                <a:solidFill>
                  <a:schemeClr val="accent1"/>
                </a:solidFill>
              </a:rPr>
              <a:t>Ind</a:t>
            </a:r>
            <a:endParaRPr lang="en-US" sz="2000" dirty="0"/>
          </a:p>
        </p:txBody>
      </p:sp>
    </p:spTree>
    <p:extLst>
      <p:ext uri="{BB962C8B-B14F-4D97-AF65-F5344CB8AC3E}">
        <p14:creationId xmlns:p14="http://schemas.microsoft.com/office/powerpoint/2010/main" val="114154399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6943" y="137160"/>
            <a:ext cx="11038114" cy="553998"/>
          </a:xfrm>
        </p:spPr>
        <p:txBody>
          <a:bodyPr/>
          <a:lstStyle/>
          <a:p>
            <a:r>
              <a:rPr lang="en-US" dirty="0" smtClean="0"/>
              <a:t>Principles of Security  (Access Control) Mechanisms </a:t>
            </a:r>
            <a:endParaRPr lang="en-US" dirty="0"/>
          </a:p>
        </p:txBody>
      </p:sp>
      <p:sp>
        <p:nvSpPr>
          <p:cNvPr id="3" name="Subtitle 2"/>
          <p:cNvSpPr>
            <a:spLocks noGrp="1"/>
          </p:cNvSpPr>
          <p:nvPr>
            <p:ph type="subTitle" idx="1"/>
          </p:nvPr>
        </p:nvSpPr>
        <p:spPr/>
        <p:txBody>
          <a:bodyPr/>
          <a:lstStyle/>
          <a:p>
            <a:endParaRPr lang="en-US"/>
          </a:p>
        </p:txBody>
      </p:sp>
      <p:sp>
        <p:nvSpPr>
          <p:cNvPr id="4" name="Text Placeholder 3"/>
          <p:cNvSpPr>
            <a:spLocks noGrp="1"/>
          </p:cNvSpPr>
          <p:nvPr>
            <p:ph type="body" sz="quarter" idx="14"/>
          </p:nvPr>
        </p:nvSpPr>
        <p:spPr/>
        <p:txBody>
          <a:bodyPr/>
          <a:lstStyle/>
          <a:p>
            <a:r>
              <a:rPr lang="en-US" altLang="en-US" sz="2800" dirty="0" err="1"/>
              <a:t>Saltzer</a:t>
            </a:r>
            <a:r>
              <a:rPr lang="en-US" altLang="en-US" sz="2800" dirty="0"/>
              <a:t> and </a:t>
            </a:r>
            <a:r>
              <a:rPr lang="en-US" altLang="en-US" sz="2800" dirty="0" smtClean="0"/>
              <a:t>Schroeder: </a:t>
            </a:r>
            <a:r>
              <a:rPr lang="en-US" sz="2800" b="1" dirty="0"/>
              <a:t>The Protection of Information in Computer </a:t>
            </a:r>
            <a:r>
              <a:rPr lang="en-US" sz="2800" b="1" dirty="0" smtClean="0"/>
              <a:t>Systems</a:t>
            </a:r>
          </a:p>
          <a:p>
            <a:pPr lvl="1"/>
            <a:r>
              <a:rPr lang="en-US" sz="2400" dirty="0"/>
              <a:t>Fourth ACM Symposium on Operating System Principles (October 1973</a:t>
            </a:r>
            <a:r>
              <a:rPr lang="en-US" sz="2400" dirty="0" smtClean="0"/>
              <a:t>).</a:t>
            </a:r>
          </a:p>
          <a:p>
            <a:pPr lvl="1"/>
            <a:r>
              <a:rPr lang="en-US" sz="2400" dirty="0" smtClean="0"/>
              <a:t>Revised </a:t>
            </a:r>
            <a:r>
              <a:rPr lang="en-US" sz="2400" dirty="0"/>
              <a:t>version in </a:t>
            </a:r>
            <a:r>
              <a:rPr lang="en-US" sz="2400" i="1" dirty="0"/>
              <a:t>Communications of the ACM</a:t>
            </a:r>
            <a:r>
              <a:rPr lang="en-US" sz="2400" dirty="0"/>
              <a:t> 17, 7 (July 1974).</a:t>
            </a:r>
            <a:endParaRPr lang="en-US" sz="2400" dirty="0"/>
          </a:p>
        </p:txBody>
      </p:sp>
      <p:sp>
        <p:nvSpPr>
          <p:cNvPr id="5" name="Slide Number Placeholder 4"/>
          <p:cNvSpPr>
            <a:spLocks noGrp="1"/>
          </p:cNvSpPr>
          <p:nvPr>
            <p:ph type="sldNum" sz="quarter" idx="4"/>
          </p:nvPr>
        </p:nvSpPr>
        <p:spPr/>
        <p:txBody>
          <a:bodyPr/>
          <a:lstStyle/>
          <a:p>
            <a:fld id="{8A7A6979-0714-4377-B894-6BE4C2D6E202}" type="slidenum">
              <a:rPr lang="en-US" smtClean="0"/>
              <a:pPr/>
              <a:t>62</a:t>
            </a:fld>
            <a:endParaRPr lang="en-US" dirty="0"/>
          </a:p>
        </p:txBody>
      </p:sp>
    </p:spTree>
    <p:extLst>
      <p:ext uri="{BB962C8B-B14F-4D97-AF65-F5344CB8AC3E}">
        <p14:creationId xmlns:p14="http://schemas.microsoft.com/office/powerpoint/2010/main" val="3336493396"/>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6943" y="137160"/>
            <a:ext cx="11038114" cy="553998"/>
          </a:xfrm>
        </p:spPr>
        <p:txBody>
          <a:bodyPr/>
          <a:lstStyle/>
          <a:p>
            <a:r>
              <a:rPr lang="en-US" altLang="en-US" dirty="0"/>
              <a:t>Principles of Security/Access </a:t>
            </a:r>
            <a:r>
              <a:rPr lang="en-US" altLang="en-US" dirty="0" smtClean="0"/>
              <a:t>Control</a:t>
            </a:r>
            <a:endParaRPr lang="en-US" dirty="0"/>
          </a:p>
        </p:txBody>
      </p:sp>
      <p:sp>
        <p:nvSpPr>
          <p:cNvPr id="3" name="Subtitle 2"/>
          <p:cNvSpPr>
            <a:spLocks noGrp="1"/>
          </p:cNvSpPr>
          <p:nvPr>
            <p:ph type="subTitle" idx="1"/>
          </p:nvPr>
        </p:nvSpPr>
        <p:spPr/>
        <p:txBody>
          <a:bodyPr/>
          <a:lstStyle/>
          <a:p>
            <a:endParaRPr lang="en-US"/>
          </a:p>
        </p:txBody>
      </p:sp>
      <p:sp>
        <p:nvSpPr>
          <p:cNvPr id="4" name="Text Placeholder 3"/>
          <p:cNvSpPr>
            <a:spLocks noGrp="1"/>
          </p:cNvSpPr>
          <p:nvPr>
            <p:ph type="body" sz="quarter" idx="14"/>
          </p:nvPr>
        </p:nvSpPr>
        <p:spPr/>
        <p:txBody>
          <a:bodyPr/>
          <a:lstStyle/>
          <a:p>
            <a:pPr marL="677320" indent="-677320">
              <a:spcBef>
                <a:spcPts val="600"/>
              </a:spcBef>
              <a:spcAft>
                <a:spcPts val="600"/>
              </a:spcAft>
              <a:buFont typeface="Wingdings" pitchFamily="2" charset="2"/>
              <a:buAutoNum type="arabicPeriod"/>
            </a:pPr>
            <a:r>
              <a:rPr lang="en-US" altLang="en-US" sz="2800" dirty="0"/>
              <a:t>Economy of mechanism</a:t>
            </a:r>
          </a:p>
          <a:p>
            <a:pPr marL="1100645" lvl="1" indent="-592655">
              <a:spcBef>
                <a:spcPts val="600"/>
              </a:spcBef>
              <a:spcAft>
                <a:spcPts val="600"/>
              </a:spcAft>
            </a:pPr>
            <a:r>
              <a:rPr lang="en-US" altLang="en-US" sz="2400" dirty="0"/>
              <a:t>keep the design as simple and small as possible</a:t>
            </a:r>
          </a:p>
          <a:p>
            <a:pPr marL="677320" indent="-677320">
              <a:spcBef>
                <a:spcPts val="600"/>
              </a:spcBef>
              <a:spcAft>
                <a:spcPts val="600"/>
              </a:spcAft>
              <a:buFont typeface="Wingdings" pitchFamily="2" charset="2"/>
              <a:buAutoNum type="arabicPeriod"/>
            </a:pPr>
            <a:r>
              <a:rPr lang="en-US" altLang="en-US" sz="2800" dirty="0"/>
              <a:t>Fail-safe defaults</a:t>
            </a:r>
          </a:p>
          <a:p>
            <a:pPr marL="1100645" lvl="1" indent="-592655">
              <a:spcBef>
                <a:spcPts val="600"/>
              </a:spcBef>
              <a:spcAft>
                <a:spcPts val="600"/>
              </a:spcAft>
            </a:pPr>
            <a:r>
              <a:rPr lang="en-US" altLang="en-US" sz="2400" dirty="0"/>
              <a:t>default is no-access</a:t>
            </a:r>
          </a:p>
          <a:p>
            <a:endParaRPr lang="en-US" dirty="0"/>
          </a:p>
        </p:txBody>
      </p:sp>
      <p:sp>
        <p:nvSpPr>
          <p:cNvPr id="5" name="Slide Number Placeholder 4"/>
          <p:cNvSpPr>
            <a:spLocks noGrp="1"/>
          </p:cNvSpPr>
          <p:nvPr>
            <p:ph type="sldNum" sz="quarter" idx="4"/>
          </p:nvPr>
        </p:nvSpPr>
        <p:spPr/>
        <p:txBody>
          <a:bodyPr/>
          <a:lstStyle/>
          <a:p>
            <a:fld id="{8A7A6979-0714-4377-B894-6BE4C2D6E202}" type="slidenum">
              <a:rPr lang="en-US" smtClean="0"/>
              <a:pPr/>
              <a:t>63</a:t>
            </a:fld>
            <a:endParaRPr lang="en-US" dirty="0"/>
          </a:p>
        </p:txBody>
      </p:sp>
    </p:spTree>
    <p:extLst>
      <p:ext uri="{BB962C8B-B14F-4D97-AF65-F5344CB8AC3E}">
        <p14:creationId xmlns:p14="http://schemas.microsoft.com/office/powerpoint/2010/main" val="984233966"/>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6943" y="137160"/>
            <a:ext cx="11038114" cy="553998"/>
          </a:xfrm>
        </p:spPr>
        <p:txBody>
          <a:bodyPr/>
          <a:lstStyle/>
          <a:p>
            <a:r>
              <a:rPr lang="en-US" altLang="en-US" dirty="0"/>
              <a:t>Principles of Security/Access </a:t>
            </a:r>
            <a:r>
              <a:rPr lang="en-US" altLang="en-US" dirty="0" smtClean="0"/>
              <a:t>Control</a:t>
            </a:r>
            <a:endParaRPr lang="en-US" dirty="0"/>
          </a:p>
        </p:txBody>
      </p:sp>
      <p:sp>
        <p:nvSpPr>
          <p:cNvPr id="3" name="Subtitle 2"/>
          <p:cNvSpPr>
            <a:spLocks noGrp="1"/>
          </p:cNvSpPr>
          <p:nvPr>
            <p:ph type="subTitle" idx="1"/>
          </p:nvPr>
        </p:nvSpPr>
        <p:spPr/>
        <p:txBody>
          <a:bodyPr/>
          <a:lstStyle/>
          <a:p>
            <a:endParaRPr lang="en-US"/>
          </a:p>
        </p:txBody>
      </p:sp>
      <p:sp>
        <p:nvSpPr>
          <p:cNvPr id="4" name="Text Placeholder 3"/>
          <p:cNvSpPr>
            <a:spLocks noGrp="1"/>
          </p:cNvSpPr>
          <p:nvPr>
            <p:ph type="body" sz="quarter" idx="14"/>
          </p:nvPr>
        </p:nvSpPr>
        <p:spPr/>
        <p:txBody>
          <a:bodyPr/>
          <a:lstStyle/>
          <a:p>
            <a:pPr marL="677320" indent="-677320">
              <a:spcBef>
                <a:spcPts val="600"/>
              </a:spcBef>
              <a:spcAft>
                <a:spcPts val="600"/>
              </a:spcAft>
              <a:buFont typeface="Wingdings" pitchFamily="2" charset="2"/>
              <a:buAutoNum type="arabicPeriod" startAt="3"/>
            </a:pPr>
            <a:r>
              <a:rPr lang="en-US" altLang="en-US" sz="2800" dirty="0"/>
              <a:t>Complete mediation</a:t>
            </a:r>
          </a:p>
          <a:p>
            <a:pPr marL="1100645" lvl="1" indent="-592655">
              <a:spcBef>
                <a:spcPts val="600"/>
              </a:spcBef>
              <a:spcAft>
                <a:spcPts val="600"/>
              </a:spcAft>
            </a:pPr>
            <a:r>
              <a:rPr lang="en-US" altLang="en-US" sz="2400" dirty="0"/>
              <a:t>every access must be checked</a:t>
            </a:r>
          </a:p>
          <a:p>
            <a:pPr marL="677320" indent="-677320">
              <a:spcBef>
                <a:spcPts val="600"/>
              </a:spcBef>
              <a:spcAft>
                <a:spcPts val="600"/>
              </a:spcAft>
              <a:buFont typeface="Wingdings" pitchFamily="2" charset="2"/>
              <a:buAutoNum type="arabicPeriod" startAt="3"/>
            </a:pPr>
            <a:r>
              <a:rPr lang="en-US" altLang="en-US" sz="2800" dirty="0"/>
              <a:t>Open design</a:t>
            </a:r>
          </a:p>
          <a:p>
            <a:pPr marL="1100645" lvl="1" indent="-592655">
              <a:spcBef>
                <a:spcPts val="600"/>
              </a:spcBef>
              <a:spcAft>
                <a:spcPts val="600"/>
              </a:spcAft>
            </a:pPr>
            <a:r>
              <a:rPr lang="en-US" altLang="en-US" sz="2400" dirty="0"/>
              <a:t>security does not depend on the secrecy of mechanism</a:t>
            </a:r>
          </a:p>
          <a:p>
            <a:endParaRPr lang="en-US" dirty="0"/>
          </a:p>
        </p:txBody>
      </p:sp>
      <p:sp>
        <p:nvSpPr>
          <p:cNvPr id="5" name="Slide Number Placeholder 4"/>
          <p:cNvSpPr>
            <a:spLocks noGrp="1"/>
          </p:cNvSpPr>
          <p:nvPr>
            <p:ph type="sldNum" sz="quarter" idx="4"/>
          </p:nvPr>
        </p:nvSpPr>
        <p:spPr/>
        <p:txBody>
          <a:bodyPr/>
          <a:lstStyle/>
          <a:p>
            <a:fld id="{8A7A6979-0714-4377-B894-6BE4C2D6E202}" type="slidenum">
              <a:rPr lang="en-US" smtClean="0"/>
              <a:pPr/>
              <a:t>64</a:t>
            </a:fld>
            <a:endParaRPr lang="en-US" dirty="0"/>
          </a:p>
        </p:txBody>
      </p:sp>
    </p:spTree>
    <p:extLst>
      <p:ext uri="{BB962C8B-B14F-4D97-AF65-F5344CB8AC3E}">
        <p14:creationId xmlns:p14="http://schemas.microsoft.com/office/powerpoint/2010/main" val="2887250970"/>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6943" y="137160"/>
            <a:ext cx="11038114" cy="553998"/>
          </a:xfrm>
        </p:spPr>
        <p:txBody>
          <a:bodyPr/>
          <a:lstStyle/>
          <a:p>
            <a:r>
              <a:rPr lang="en-US" altLang="en-US" dirty="0"/>
              <a:t>Principles of Security/Access </a:t>
            </a:r>
            <a:r>
              <a:rPr lang="en-US" altLang="en-US" dirty="0" smtClean="0"/>
              <a:t>Control</a:t>
            </a:r>
            <a:endParaRPr lang="en-US" dirty="0"/>
          </a:p>
        </p:txBody>
      </p:sp>
      <p:sp>
        <p:nvSpPr>
          <p:cNvPr id="3" name="Subtitle 2"/>
          <p:cNvSpPr>
            <a:spLocks noGrp="1"/>
          </p:cNvSpPr>
          <p:nvPr>
            <p:ph type="subTitle" idx="1"/>
          </p:nvPr>
        </p:nvSpPr>
        <p:spPr/>
        <p:txBody>
          <a:bodyPr/>
          <a:lstStyle/>
          <a:p>
            <a:endParaRPr lang="en-US"/>
          </a:p>
        </p:txBody>
      </p:sp>
      <p:sp>
        <p:nvSpPr>
          <p:cNvPr id="4" name="Text Placeholder 3"/>
          <p:cNvSpPr>
            <a:spLocks noGrp="1"/>
          </p:cNvSpPr>
          <p:nvPr>
            <p:ph type="body" sz="quarter" idx="14"/>
          </p:nvPr>
        </p:nvSpPr>
        <p:spPr/>
        <p:txBody>
          <a:bodyPr/>
          <a:lstStyle/>
          <a:p>
            <a:pPr marL="677320" indent="-677320">
              <a:spcBef>
                <a:spcPts val="600"/>
              </a:spcBef>
              <a:spcAft>
                <a:spcPts val="600"/>
              </a:spcAft>
              <a:buFont typeface="Wingdings" pitchFamily="2" charset="2"/>
              <a:buAutoNum type="arabicPeriod" startAt="5"/>
            </a:pPr>
            <a:r>
              <a:rPr lang="en-US" altLang="en-US" sz="2800" dirty="0"/>
              <a:t>Separation of privilege</a:t>
            </a:r>
          </a:p>
          <a:p>
            <a:pPr marL="1100645" lvl="1" indent="-592655">
              <a:spcBef>
                <a:spcPts val="600"/>
              </a:spcBef>
              <a:spcAft>
                <a:spcPts val="600"/>
              </a:spcAft>
            </a:pPr>
            <a:r>
              <a:rPr lang="en-US" altLang="en-US" sz="2400" dirty="0"/>
              <a:t>a system that requires two keys is more robust than one that requires one</a:t>
            </a:r>
          </a:p>
          <a:p>
            <a:pPr marL="677320" indent="-677320">
              <a:spcBef>
                <a:spcPts val="600"/>
              </a:spcBef>
              <a:spcAft>
                <a:spcPts val="600"/>
              </a:spcAft>
              <a:buFont typeface="Wingdings" pitchFamily="2" charset="2"/>
              <a:buAutoNum type="arabicPeriod" startAt="5"/>
            </a:pPr>
            <a:r>
              <a:rPr lang="en-US" altLang="en-US" sz="2800" dirty="0"/>
              <a:t>Least privilege</a:t>
            </a:r>
          </a:p>
          <a:p>
            <a:pPr marL="1100645" lvl="1" indent="-592655">
              <a:spcBef>
                <a:spcPts val="600"/>
              </a:spcBef>
              <a:spcAft>
                <a:spcPts val="600"/>
              </a:spcAft>
            </a:pPr>
            <a:r>
              <a:rPr lang="en-US" altLang="en-US" sz="2400" dirty="0"/>
              <a:t>every program and every user should operate using the least privilege necessary to complete the job</a:t>
            </a:r>
          </a:p>
          <a:p>
            <a:endParaRPr lang="en-US" dirty="0"/>
          </a:p>
        </p:txBody>
      </p:sp>
      <p:sp>
        <p:nvSpPr>
          <p:cNvPr id="5" name="Slide Number Placeholder 4"/>
          <p:cNvSpPr>
            <a:spLocks noGrp="1"/>
          </p:cNvSpPr>
          <p:nvPr>
            <p:ph type="sldNum" sz="quarter" idx="4"/>
          </p:nvPr>
        </p:nvSpPr>
        <p:spPr/>
        <p:txBody>
          <a:bodyPr/>
          <a:lstStyle/>
          <a:p>
            <a:fld id="{8A7A6979-0714-4377-B894-6BE4C2D6E202}" type="slidenum">
              <a:rPr lang="en-US" smtClean="0"/>
              <a:pPr/>
              <a:t>65</a:t>
            </a:fld>
            <a:endParaRPr lang="en-US" dirty="0"/>
          </a:p>
        </p:txBody>
      </p:sp>
    </p:spTree>
    <p:extLst>
      <p:ext uri="{BB962C8B-B14F-4D97-AF65-F5344CB8AC3E}">
        <p14:creationId xmlns:p14="http://schemas.microsoft.com/office/powerpoint/2010/main" val="585013053"/>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6943" y="137160"/>
            <a:ext cx="11038114" cy="553998"/>
          </a:xfrm>
        </p:spPr>
        <p:txBody>
          <a:bodyPr/>
          <a:lstStyle/>
          <a:p>
            <a:r>
              <a:rPr lang="en-US" altLang="en-US" dirty="0"/>
              <a:t>Principles of Security/Access </a:t>
            </a:r>
            <a:r>
              <a:rPr lang="en-US" altLang="en-US" dirty="0" smtClean="0"/>
              <a:t>Control</a:t>
            </a:r>
            <a:endParaRPr lang="en-US" dirty="0"/>
          </a:p>
        </p:txBody>
      </p:sp>
      <p:sp>
        <p:nvSpPr>
          <p:cNvPr id="3" name="Subtitle 2"/>
          <p:cNvSpPr>
            <a:spLocks noGrp="1"/>
          </p:cNvSpPr>
          <p:nvPr>
            <p:ph type="subTitle" idx="1"/>
          </p:nvPr>
        </p:nvSpPr>
        <p:spPr/>
        <p:txBody>
          <a:bodyPr/>
          <a:lstStyle/>
          <a:p>
            <a:endParaRPr lang="en-US"/>
          </a:p>
        </p:txBody>
      </p:sp>
      <p:sp>
        <p:nvSpPr>
          <p:cNvPr id="4" name="Text Placeholder 3"/>
          <p:cNvSpPr>
            <a:spLocks noGrp="1"/>
          </p:cNvSpPr>
          <p:nvPr>
            <p:ph type="body" sz="quarter" idx="14"/>
          </p:nvPr>
        </p:nvSpPr>
        <p:spPr/>
        <p:txBody>
          <a:bodyPr/>
          <a:lstStyle/>
          <a:p>
            <a:pPr marL="677320" indent="-677320">
              <a:lnSpc>
                <a:spcPct val="90000"/>
              </a:lnSpc>
              <a:spcBef>
                <a:spcPts val="600"/>
              </a:spcBef>
              <a:spcAft>
                <a:spcPts val="600"/>
              </a:spcAft>
              <a:buFont typeface="Wingdings" pitchFamily="2" charset="2"/>
              <a:buAutoNum type="arabicPeriod" startAt="7"/>
            </a:pPr>
            <a:r>
              <a:rPr lang="en-US" altLang="en-US" sz="2800" dirty="0"/>
              <a:t>Least common mechanism</a:t>
            </a:r>
          </a:p>
          <a:p>
            <a:pPr marL="1100645" lvl="1" indent="-592655">
              <a:lnSpc>
                <a:spcPct val="90000"/>
              </a:lnSpc>
              <a:spcBef>
                <a:spcPts val="600"/>
              </a:spcBef>
              <a:spcAft>
                <a:spcPts val="600"/>
              </a:spcAft>
            </a:pPr>
            <a:r>
              <a:rPr lang="en-US" altLang="en-US" sz="2400" dirty="0"/>
              <a:t>“minimize the amount of mechanism common to more than one user and depended on by all users”</a:t>
            </a:r>
          </a:p>
          <a:p>
            <a:pPr marL="677320" indent="-677320">
              <a:lnSpc>
                <a:spcPct val="90000"/>
              </a:lnSpc>
              <a:spcBef>
                <a:spcPts val="600"/>
              </a:spcBef>
              <a:spcAft>
                <a:spcPts val="600"/>
              </a:spcAft>
              <a:buFont typeface="Wingdings" pitchFamily="2" charset="2"/>
              <a:buAutoNum type="arabicPeriod" startAt="7"/>
            </a:pPr>
            <a:r>
              <a:rPr lang="en-US" altLang="en-US" sz="2800" dirty="0"/>
              <a:t>Psychological acceptability</a:t>
            </a:r>
          </a:p>
          <a:p>
            <a:pPr marL="1100645" lvl="1" indent="-592655">
              <a:lnSpc>
                <a:spcPct val="90000"/>
              </a:lnSpc>
              <a:spcBef>
                <a:spcPts val="600"/>
              </a:spcBef>
              <a:spcAft>
                <a:spcPts val="600"/>
              </a:spcAft>
            </a:pPr>
            <a:r>
              <a:rPr lang="en-US" altLang="en-US" sz="2400" dirty="0"/>
              <a:t>“human interface should be designed for ease of use” </a:t>
            </a:r>
          </a:p>
          <a:p>
            <a:pPr marL="1100645" lvl="1" indent="-592655">
              <a:lnSpc>
                <a:spcPct val="90000"/>
              </a:lnSpc>
              <a:spcBef>
                <a:spcPts val="600"/>
              </a:spcBef>
              <a:spcAft>
                <a:spcPts val="600"/>
              </a:spcAft>
            </a:pPr>
            <a:r>
              <a:rPr lang="en-US" altLang="en-US" sz="2400" dirty="0"/>
              <a:t>the user’s mental image of his protection goals should match the mechanism</a:t>
            </a:r>
          </a:p>
          <a:p>
            <a:pPr>
              <a:spcBef>
                <a:spcPts val="600"/>
              </a:spcBef>
              <a:spcAft>
                <a:spcPts val="600"/>
              </a:spcAft>
            </a:pPr>
            <a:endParaRPr lang="en-US" dirty="0"/>
          </a:p>
        </p:txBody>
      </p:sp>
      <p:sp>
        <p:nvSpPr>
          <p:cNvPr id="5" name="Slide Number Placeholder 4"/>
          <p:cNvSpPr>
            <a:spLocks noGrp="1"/>
          </p:cNvSpPr>
          <p:nvPr>
            <p:ph type="sldNum" sz="quarter" idx="4"/>
          </p:nvPr>
        </p:nvSpPr>
        <p:spPr/>
        <p:txBody>
          <a:bodyPr/>
          <a:lstStyle/>
          <a:p>
            <a:fld id="{8A7A6979-0714-4377-B894-6BE4C2D6E202}" type="slidenum">
              <a:rPr lang="en-US" smtClean="0"/>
              <a:pPr/>
              <a:t>66</a:t>
            </a:fld>
            <a:endParaRPr lang="en-US" dirty="0"/>
          </a:p>
        </p:txBody>
      </p:sp>
    </p:spTree>
    <p:extLst>
      <p:ext uri="{BB962C8B-B14F-4D97-AF65-F5344CB8AC3E}">
        <p14:creationId xmlns:p14="http://schemas.microsoft.com/office/powerpoint/2010/main" val="29903028"/>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5300" name="Picture 4">
            <a:extLst>
              <a:ext uri="{C183D7F6-B498-43B3-948B-1728B52AA6E4}">
                <adec:decorative xmlns:adec="http://schemas.microsoft.com/office/drawing/2017/decorative" xmlns="" val="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01000" y="2438400"/>
            <a:ext cx="1770063" cy="2297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a14:hiddenLine>
            </a:ext>
          </a:extLst>
        </p:spPr>
      </p:pic>
      <p:sp>
        <p:nvSpPr>
          <p:cNvPr id="6" name="Text Placeholder 5">
            <a:extLst>
              <a:ext uri="{FF2B5EF4-FFF2-40B4-BE49-F238E27FC236}">
                <a16:creationId xmlns:a16="http://schemas.microsoft.com/office/drawing/2014/main" id="{F349F3DE-6FC1-41A7-B5B0-68E9F6E8B3DE}"/>
              </a:ext>
            </a:extLst>
          </p:cNvPr>
          <p:cNvSpPr>
            <a:spLocks noGrp="1"/>
          </p:cNvSpPr>
          <p:nvPr>
            <p:ph type="body" sz="quarter" idx="14"/>
          </p:nvPr>
        </p:nvSpPr>
        <p:spPr>
          <a:xfrm>
            <a:off x="576943" y="1917388"/>
            <a:ext cx="5519058" cy="3945329"/>
          </a:xfrm>
        </p:spPr>
        <p:txBody>
          <a:bodyPr/>
          <a:lstStyle/>
          <a:p>
            <a:endParaRPr lang="en-US" dirty="0"/>
          </a:p>
        </p:txBody>
      </p:sp>
      <p:sp>
        <p:nvSpPr>
          <p:cNvPr id="55298" name="Rectangle 2"/>
          <p:cNvSpPr>
            <a:spLocks noGrp="1" noChangeArrowheads="1"/>
          </p:cNvSpPr>
          <p:nvPr>
            <p:ph type="ctrTitle"/>
          </p:nvPr>
        </p:nvSpPr>
        <p:spPr/>
        <p:txBody>
          <a:bodyPr/>
          <a:lstStyle/>
          <a:p>
            <a:r>
              <a:rPr lang="en-US" altLang="en-US"/>
              <a:t>Coming Attractions …</a:t>
            </a:r>
          </a:p>
        </p:txBody>
      </p:sp>
    </p:spTree>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ctrTitle"/>
          </p:nvPr>
        </p:nvSpPr>
        <p:spPr/>
        <p:txBody>
          <a:bodyPr/>
          <a:lstStyle/>
          <a:p>
            <a:r>
              <a:rPr lang="en-US" altLang="en-US"/>
              <a:t>Deterministic Non-Interference in Programs</a:t>
            </a:r>
          </a:p>
        </p:txBody>
      </p:sp>
      <p:sp>
        <p:nvSpPr>
          <p:cNvPr id="13" name="Subtitle 12">
            <a:extLst>
              <a:ext uri="{FF2B5EF4-FFF2-40B4-BE49-F238E27FC236}">
                <a16:creationId xmlns:a16="http://schemas.microsoft.com/office/drawing/2014/main" id="{871FF899-EA3C-45B2-8EC5-64A26ECF92BF}"/>
              </a:ext>
            </a:extLst>
          </p:cNvPr>
          <p:cNvSpPr>
            <a:spLocks noGrp="1"/>
          </p:cNvSpPr>
          <p:nvPr>
            <p:ph type="subTitle" idx="1"/>
          </p:nvPr>
        </p:nvSpPr>
        <p:spPr/>
        <p:txBody>
          <a:bodyPr/>
          <a:lstStyle/>
          <a:p>
            <a:endParaRPr lang="en-US"/>
          </a:p>
        </p:txBody>
      </p:sp>
      <p:sp>
        <p:nvSpPr>
          <p:cNvPr id="14" name="Text Placeholder 13">
            <a:extLst>
              <a:ext uri="{FF2B5EF4-FFF2-40B4-BE49-F238E27FC236}">
                <a16:creationId xmlns:a16="http://schemas.microsoft.com/office/drawing/2014/main" id="{F21F0CDB-4CCD-4560-ABA2-91CAC7136E89}"/>
              </a:ext>
            </a:extLst>
          </p:cNvPr>
          <p:cNvSpPr>
            <a:spLocks noGrp="1"/>
          </p:cNvSpPr>
          <p:nvPr>
            <p:ph type="body" sz="quarter" idx="14"/>
          </p:nvPr>
        </p:nvSpPr>
        <p:spPr>
          <a:xfrm>
            <a:off x="576942" y="1764988"/>
            <a:ext cx="11038115" cy="4407212"/>
          </a:xfrm>
        </p:spPr>
        <p:txBody>
          <a:bodyPr/>
          <a:lstStyle/>
          <a:p>
            <a:pPr>
              <a:spcAft>
                <a:spcPts val="600"/>
              </a:spcAft>
            </a:pPr>
            <a:r>
              <a:rPr lang="en-US" altLang="en-US" sz="2400" dirty="0"/>
              <a:t>A set X of inputs is non-interfering with a set Y of outputs if and only if</a:t>
            </a:r>
          </a:p>
          <a:p>
            <a:pPr lvl="1">
              <a:spcBef>
                <a:spcPts val="0"/>
              </a:spcBef>
              <a:spcAft>
                <a:spcPts val="600"/>
              </a:spcAft>
            </a:pPr>
            <a:r>
              <a:rPr lang="en-US" altLang="en-US" sz="2000" dirty="0"/>
              <a:t>No matter what values X take, the outputs Y remain the same</a:t>
            </a:r>
          </a:p>
          <a:p>
            <a:pPr lvl="2">
              <a:spcBef>
                <a:spcPts val="0"/>
              </a:spcBef>
              <a:spcAft>
                <a:spcPts val="600"/>
              </a:spcAft>
            </a:pPr>
            <a:r>
              <a:rPr lang="en-US" altLang="en-US" sz="2000" dirty="0"/>
              <a:t>When one changes only values of inputs in X, the output remain unchanged</a:t>
            </a:r>
          </a:p>
          <a:p>
            <a:pPr lvl="2">
              <a:spcBef>
                <a:spcPts val="0"/>
              </a:spcBef>
              <a:spcAft>
                <a:spcPts val="600"/>
              </a:spcAft>
            </a:pPr>
            <a:r>
              <a:rPr lang="en-US" altLang="en-US" sz="2000" dirty="0"/>
              <a:t>Observing only Y, one learns nothing about any input in X.</a:t>
            </a:r>
          </a:p>
          <a:p>
            <a:pPr lvl="1">
              <a:spcBef>
                <a:spcPts val="0"/>
              </a:spcBef>
              <a:spcAft>
                <a:spcPts val="600"/>
              </a:spcAft>
            </a:pPr>
            <a:r>
              <a:rPr lang="en-US" altLang="en-US" sz="2000" dirty="0"/>
              <a:t>More formally, let Y=f(X,Z), where f is a deterministic function, and X,Z represents two sets of inputs, </a:t>
            </a:r>
            <a:r>
              <a:rPr lang="en-US" altLang="en-US" sz="2000" b="1" i="1" dirty="0">
                <a:solidFill>
                  <a:schemeClr val="bg1"/>
                </a:solidFill>
              </a:rPr>
              <a:t>X is non-interfering with Y</a:t>
            </a:r>
            <a:r>
              <a:rPr lang="en-US" altLang="en-US" sz="2000" dirty="0"/>
              <a:t> </a:t>
            </a:r>
          </a:p>
          <a:p>
            <a:pPr lvl="2">
              <a:spcBef>
                <a:spcPts val="0"/>
              </a:spcBef>
              <a:spcAft>
                <a:spcPts val="600"/>
              </a:spcAft>
            </a:pPr>
            <a:r>
              <a:rPr lang="en-US" altLang="en-US" sz="2000" dirty="0" err="1"/>
              <a:t>iff</a:t>
            </a:r>
            <a:r>
              <a:rPr lang="en-US" altLang="en-US" sz="2000" dirty="0"/>
              <a:t>			</a:t>
            </a:r>
            <a:r>
              <a:rPr lang="en-US" altLang="en-US" sz="2000" dirty="0">
                <a:sym typeface="Symbol" panose="05050102010706020507" pitchFamily="18" charset="2"/>
              </a:rPr>
              <a:t>Z</a:t>
            </a:r>
            <a:r>
              <a:rPr lang="en-US" altLang="en-US" sz="2000" baseline="-25000" dirty="0">
                <a:sym typeface="Symbol" panose="05050102010706020507" pitchFamily="18" charset="2"/>
              </a:rPr>
              <a:t>0</a:t>
            </a:r>
            <a:r>
              <a:rPr lang="en-US" altLang="en-US" sz="2000" dirty="0">
                <a:sym typeface="Symbol" panose="05050102010706020507" pitchFamily="18" charset="2"/>
              </a:rPr>
              <a:t>Y</a:t>
            </a:r>
            <a:r>
              <a:rPr lang="en-US" altLang="en-US" sz="2000" baseline="-25000" dirty="0">
                <a:sym typeface="Symbol" panose="05050102010706020507" pitchFamily="18" charset="2"/>
              </a:rPr>
              <a:t>0</a:t>
            </a:r>
            <a:r>
              <a:rPr lang="en-US" altLang="en-US" sz="2000" dirty="0">
                <a:sym typeface="Symbol" panose="05050102010706020507" pitchFamily="18" charset="2"/>
              </a:rPr>
              <a:t> X</a:t>
            </a:r>
            <a:r>
              <a:rPr lang="en-US" altLang="en-US" sz="2000" baseline="-25000" dirty="0">
                <a:sym typeface="Symbol" panose="05050102010706020507" pitchFamily="18" charset="2"/>
              </a:rPr>
              <a:t>0</a:t>
            </a:r>
            <a:r>
              <a:rPr lang="en-US" altLang="en-US" sz="2000" dirty="0">
                <a:sym typeface="Symbol" panose="05050102010706020507" pitchFamily="18" charset="2"/>
              </a:rPr>
              <a:t> f(X</a:t>
            </a:r>
            <a:r>
              <a:rPr lang="en-US" altLang="en-US" sz="2000" baseline="-25000" dirty="0">
                <a:sym typeface="Symbol" panose="05050102010706020507" pitchFamily="18" charset="2"/>
              </a:rPr>
              <a:t>0</a:t>
            </a:r>
            <a:r>
              <a:rPr lang="en-US" altLang="en-US" sz="2000" dirty="0">
                <a:sym typeface="Symbol" panose="05050102010706020507" pitchFamily="18" charset="2"/>
              </a:rPr>
              <a:t>, Z</a:t>
            </a:r>
            <a:r>
              <a:rPr lang="en-US" altLang="en-US" sz="2000" baseline="-25000" dirty="0">
                <a:sym typeface="Symbol" panose="05050102010706020507" pitchFamily="18" charset="2"/>
              </a:rPr>
              <a:t>0</a:t>
            </a:r>
            <a:r>
              <a:rPr lang="en-US" altLang="en-US" sz="2000" dirty="0">
                <a:sym typeface="Symbol" panose="05050102010706020507" pitchFamily="18" charset="2"/>
              </a:rPr>
              <a:t>) = Y</a:t>
            </a:r>
            <a:r>
              <a:rPr lang="en-US" altLang="en-US" sz="2000" baseline="-25000" dirty="0">
                <a:sym typeface="Symbol" panose="05050102010706020507" pitchFamily="18" charset="2"/>
              </a:rPr>
              <a:t>0						</a:t>
            </a:r>
            <a:r>
              <a:rPr lang="en-US" altLang="en-US" sz="2000" dirty="0">
                <a:sym typeface="Symbol" panose="05050102010706020507" pitchFamily="18" charset="2"/>
              </a:rPr>
              <a:t>or equivalently, Z</a:t>
            </a:r>
            <a:r>
              <a:rPr lang="en-US" altLang="en-US" sz="2000" baseline="-25000" dirty="0">
                <a:sym typeface="Symbol" panose="05050102010706020507" pitchFamily="18" charset="2"/>
              </a:rPr>
              <a:t>0 </a:t>
            </a:r>
            <a:r>
              <a:rPr lang="en-US" altLang="en-US" sz="2000" dirty="0">
                <a:sym typeface="Symbol" panose="05050102010706020507" pitchFamily="18" charset="2"/>
              </a:rPr>
              <a:t>X</a:t>
            </a:r>
            <a:r>
              <a:rPr lang="en-US" altLang="en-US" sz="2000" baseline="-25000" dirty="0">
                <a:sym typeface="Symbol" panose="05050102010706020507" pitchFamily="18" charset="2"/>
              </a:rPr>
              <a:t>0</a:t>
            </a:r>
            <a:r>
              <a:rPr lang="en-US" altLang="en-US" sz="2000" dirty="0">
                <a:sym typeface="Symbol" panose="05050102010706020507" pitchFamily="18" charset="2"/>
              </a:rPr>
              <a:t> X</a:t>
            </a:r>
            <a:r>
              <a:rPr lang="en-US" altLang="en-US" sz="2000" baseline="-25000" dirty="0">
                <a:sym typeface="Symbol" panose="05050102010706020507" pitchFamily="18" charset="2"/>
              </a:rPr>
              <a:t>1</a:t>
            </a:r>
            <a:r>
              <a:rPr lang="en-US" altLang="en-US" sz="2000" dirty="0">
                <a:sym typeface="Symbol" panose="05050102010706020507" pitchFamily="18" charset="2"/>
              </a:rPr>
              <a:t> f(X</a:t>
            </a:r>
            <a:r>
              <a:rPr lang="en-US" altLang="en-US" sz="2000" baseline="-25000" dirty="0">
                <a:sym typeface="Symbol" panose="05050102010706020507" pitchFamily="18" charset="2"/>
              </a:rPr>
              <a:t>0</a:t>
            </a:r>
            <a:r>
              <a:rPr lang="en-US" altLang="en-US" sz="2000" dirty="0">
                <a:sym typeface="Symbol" panose="05050102010706020507" pitchFamily="18" charset="2"/>
              </a:rPr>
              <a:t>, Z</a:t>
            </a:r>
            <a:r>
              <a:rPr lang="en-US" altLang="en-US" sz="2000" baseline="-25000" dirty="0">
                <a:sym typeface="Symbol" panose="05050102010706020507" pitchFamily="18" charset="2"/>
              </a:rPr>
              <a:t>0</a:t>
            </a:r>
            <a:r>
              <a:rPr lang="en-US" altLang="en-US" sz="2000" dirty="0">
                <a:sym typeface="Symbol" panose="05050102010706020507" pitchFamily="18" charset="2"/>
              </a:rPr>
              <a:t>) = f(X</a:t>
            </a:r>
            <a:r>
              <a:rPr lang="en-US" altLang="en-US" sz="2000" baseline="-25000" dirty="0">
                <a:sym typeface="Symbol" panose="05050102010706020507" pitchFamily="18" charset="2"/>
              </a:rPr>
              <a:t>1</a:t>
            </a:r>
            <a:r>
              <a:rPr lang="en-US" altLang="en-US" sz="2000" dirty="0">
                <a:sym typeface="Symbol" panose="05050102010706020507" pitchFamily="18" charset="2"/>
              </a:rPr>
              <a:t>, Z</a:t>
            </a:r>
            <a:r>
              <a:rPr lang="en-US" altLang="en-US" sz="2000" baseline="-25000" dirty="0">
                <a:sym typeface="Symbol" panose="05050102010706020507" pitchFamily="18" charset="2"/>
              </a:rPr>
              <a:t>0</a:t>
            </a:r>
            <a:r>
              <a:rPr lang="en-US" altLang="en-US" sz="2000" dirty="0">
                <a:sym typeface="Symbol" panose="05050102010706020507" pitchFamily="18" charset="2"/>
              </a:rPr>
              <a:t>) </a:t>
            </a:r>
            <a:r>
              <a:rPr lang="en-US" altLang="en-US" sz="2000" baseline="-25000" dirty="0">
                <a:sym typeface="Symbol" panose="05050102010706020507" pitchFamily="18" charset="2"/>
              </a:rPr>
              <a:t>		</a:t>
            </a:r>
            <a:endParaRPr lang="en-US" altLang="en-US" sz="2000" dirty="0">
              <a:solidFill>
                <a:srgbClr val="FF0000"/>
              </a:solidFill>
            </a:endParaRPr>
          </a:p>
          <a:p>
            <a:pPr lvl="1">
              <a:spcBef>
                <a:spcPts val="0"/>
              </a:spcBef>
              <a:spcAft>
                <a:spcPts val="600"/>
              </a:spcAft>
            </a:pPr>
            <a:r>
              <a:rPr lang="en-US" altLang="en-US" sz="2000" b="1" i="1" dirty="0">
                <a:solidFill>
                  <a:schemeClr val="bg1"/>
                </a:solidFill>
              </a:rPr>
              <a:t>X interferes with Y </a:t>
            </a:r>
            <a:r>
              <a:rPr lang="en-US" altLang="en-US" sz="2000" dirty="0" err="1"/>
              <a:t>iff</a:t>
            </a:r>
            <a:r>
              <a:rPr lang="en-US" altLang="en-US" sz="2000" dirty="0"/>
              <a:t>.  </a:t>
            </a:r>
            <a:r>
              <a:rPr lang="en-US" altLang="en-US" sz="2000" dirty="0">
                <a:sym typeface="Symbol" panose="05050102010706020507" pitchFamily="18" charset="2"/>
              </a:rPr>
              <a:t>Z</a:t>
            </a:r>
            <a:r>
              <a:rPr lang="en-US" altLang="en-US" sz="2000" baseline="-25000" dirty="0">
                <a:sym typeface="Symbol" panose="05050102010706020507" pitchFamily="18" charset="2"/>
              </a:rPr>
              <a:t>0</a:t>
            </a:r>
            <a:r>
              <a:rPr lang="en-US" altLang="en-US" sz="2000" dirty="0">
                <a:sym typeface="Symbol" panose="05050102010706020507" pitchFamily="18" charset="2"/>
              </a:rPr>
              <a:t> X</a:t>
            </a:r>
            <a:r>
              <a:rPr lang="en-US" altLang="en-US" sz="2000" baseline="-25000" dirty="0">
                <a:sym typeface="Symbol" panose="05050102010706020507" pitchFamily="18" charset="2"/>
              </a:rPr>
              <a:t>0</a:t>
            </a:r>
            <a:r>
              <a:rPr lang="en-US" altLang="en-US" sz="2000" dirty="0">
                <a:sym typeface="Symbol" panose="05050102010706020507" pitchFamily="18" charset="2"/>
              </a:rPr>
              <a:t> X</a:t>
            </a:r>
            <a:r>
              <a:rPr lang="en-US" altLang="en-US" sz="2000" baseline="-25000" dirty="0">
                <a:sym typeface="Symbol" panose="05050102010706020507" pitchFamily="18" charset="2"/>
              </a:rPr>
              <a:t>1 </a:t>
            </a:r>
            <a:r>
              <a:rPr lang="en-US" altLang="en-US" sz="2000" dirty="0">
                <a:sym typeface="Symbol" panose="05050102010706020507" pitchFamily="18" charset="2"/>
              </a:rPr>
              <a:t>f(X</a:t>
            </a:r>
            <a:r>
              <a:rPr lang="en-US" altLang="en-US" sz="2000" baseline="-25000" dirty="0">
                <a:sym typeface="Symbol" panose="05050102010706020507" pitchFamily="18" charset="2"/>
              </a:rPr>
              <a:t>0</a:t>
            </a:r>
            <a:r>
              <a:rPr lang="en-US" altLang="en-US" sz="2000" dirty="0">
                <a:sym typeface="Symbol" panose="05050102010706020507" pitchFamily="18" charset="2"/>
              </a:rPr>
              <a:t>, Z</a:t>
            </a:r>
            <a:r>
              <a:rPr lang="en-US" altLang="en-US" sz="2000" baseline="-25000" dirty="0">
                <a:sym typeface="Symbol" panose="05050102010706020507" pitchFamily="18" charset="2"/>
              </a:rPr>
              <a:t>0</a:t>
            </a:r>
            <a:r>
              <a:rPr lang="en-US" altLang="en-US" sz="2000" dirty="0">
                <a:sym typeface="Symbol" panose="05050102010706020507" pitchFamily="18" charset="2"/>
              </a:rPr>
              <a:t>)  f(X</a:t>
            </a:r>
            <a:r>
              <a:rPr lang="en-US" altLang="en-US" sz="2000" baseline="-25000" dirty="0">
                <a:sym typeface="Symbol" panose="05050102010706020507" pitchFamily="18" charset="2"/>
              </a:rPr>
              <a:t>1</a:t>
            </a:r>
            <a:r>
              <a:rPr lang="en-US" altLang="en-US" sz="2000" dirty="0">
                <a:sym typeface="Symbol" panose="05050102010706020507" pitchFamily="18" charset="2"/>
              </a:rPr>
              <a:t>, Z</a:t>
            </a:r>
            <a:r>
              <a:rPr lang="en-US" altLang="en-US" sz="2000" baseline="-25000" dirty="0">
                <a:sym typeface="Symbol" panose="05050102010706020507" pitchFamily="18" charset="2"/>
              </a:rPr>
              <a:t>0</a:t>
            </a:r>
            <a:r>
              <a:rPr lang="en-US" altLang="en-US" sz="2000" dirty="0">
                <a:sym typeface="Symbol" panose="05050102010706020507" pitchFamily="18" charset="2"/>
              </a:rPr>
              <a:t>)</a:t>
            </a:r>
            <a:endParaRPr lang="en-US" altLang="en-US" sz="2000" dirty="0"/>
          </a:p>
          <a:p>
            <a:pPr>
              <a:spcAft>
                <a:spcPts val="600"/>
              </a:spcAft>
            </a:pPr>
            <a:r>
              <a:rPr lang="en-US" altLang="en-US" sz="2400" dirty="0"/>
              <a:t>For randomized programs, non-interference is harder to define, and we do not cover it in this course</a:t>
            </a:r>
          </a:p>
        </p:txBody>
      </p:sp>
    </p:spTree>
    <p:extLst>
      <p:ext uri="{BB962C8B-B14F-4D97-AF65-F5344CB8AC3E}">
        <p14:creationId xmlns:p14="http://schemas.microsoft.com/office/powerpoint/2010/main" val="319267639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p:txBody>
          <a:bodyPr/>
          <a:lstStyle/>
          <a:p>
            <a:r>
              <a:rPr lang="en-US" altLang="en-US"/>
              <a:t>More on Non-interference Properties</a:t>
            </a:r>
          </a:p>
        </p:txBody>
      </p:sp>
      <p:sp>
        <p:nvSpPr>
          <p:cNvPr id="13" name="Subtitle 12">
            <a:extLst>
              <a:ext uri="{FF2B5EF4-FFF2-40B4-BE49-F238E27FC236}">
                <a16:creationId xmlns:a16="http://schemas.microsoft.com/office/drawing/2014/main" id="{5021B411-7298-4585-9F2C-ECF55EBB5700}"/>
              </a:ext>
            </a:extLst>
          </p:cNvPr>
          <p:cNvSpPr>
            <a:spLocks noGrp="1"/>
          </p:cNvSpPr>
          <p:nvPr>
            <p:ph type="subTitle" idx="1"/>
          </p:nvPr>
        </p:nvSpPr>
        <p:spPr/>
        <p:txBody>
          <a:bodyPr/>
          <a:lstStyle/>
          <a:p>
            <a:endParaRPr lang="en-US"/>
          </a:p>
        </p:txBody>
      </p:sp>
      <p:sp>
        <p:nvSpPr>
          <p:cNvPr id="14" name="Text Placeholder 13">
            <a:extLst>
              <a:ext uri="{FF2B5EF4-FFF2-40B4-BE49-F238E27FC236}">
                <a16:creationId xmlns:a16="http://schemas.microsoft.com/office/drawing/2014/main" id="{282C5BA7-E8A4-46A9-B5FC-478C0D1B4961}"/>
              </a:ext>
            </a:extLst>
          </p:cNvPr>
          <p:cNvSpPr>
            <a:spLocks noGrp="1"/>
          </p:cNvSpPr>
          <p:nvPr>
            <p:ph type="body" sz="quarter" idx="14"/>
          </p:nvPr>
        </p:nvSpPr>
        <p:spPr/>
        <p:txBody>
          <a:bodyPr/>
          <a:lstStyle/>
          <a:p>
            <a:pPr>
              <a:spcAft>
                <a:spcPts val="600"/>
              </a:spcAft>
            </a:pPr>
            <a:r>
              <a:rPr lang="en-US" altLang="en-US" sz="2400" dirty="0"/>
              <a:t>Two classes of techniques to ensure that security properties are satisfied by programs</a:t>
            </a:r>
          </a:p>
          <a:p>
            <a:pPr lvl="1">
              <a:spcBef>
                <a:spcPts val="0"/>
              </a:spcBef>
              <a:spcAft>
                <a:spcPts val="600"/>
              </a:spcAft>
            </a:pPr>
            <a:r>
              <a:rPr lang="en-US" altLang="en-US" sz="2000" dirty="0"/>
              <a:t>Monitor execution of a program and deny illegal actions or terminate the program if illegal action is detected. </a:t>
            </a:r>
          </a:p>
          <a:p>
            <a:pPr lvl="2">
              <a:spcBef>
                <a:spcPts val="0"/>
              </a:spcBef>
              <a:spcAft>
                <a:spcPts val="600"/>
              </a:spcAft>
            </a:pPr>
            <a:r>
              <a:rPr lang="en-US" altLang="en-US" sz="2000" dirty="0"/>
              <a:t>Can enforce BLP property.</a:t>
            </a:r>
          </a:p>
          <a:p>
            <a:pPr lvl="2">
              <a:spcBef>
                <a:spcPts val="0"/>
              </a:spcBef>
              <a:spcAft>
                <a:spcPts val="600"/>
              </a:spcAft>
            </a:pPr>
            <a:r>
              <a:rPr lang="en-US" altLang="en-US" sz="2000" dirty="0"/>
              <a:t>Cannot enforce non-interference.</a:t>
            </a:r>
          </a:p>
          <a:p>
            <a:pPr lvl="3">
              <a:spcBef>
                <a:spcPts val="0"/>
              </a:spcBef>
              <a:spcAft>
                <a:spcPts val="600"/>
              </a:spcAft>
            </a:pPr>
            <a:r>
              <a:rPr lang="en-US" altLang="en-US" sz="2000" dirty="0"/>
              <a:t>Why?  Because non-interference is not defined on one execution of a program; it is a property on a program’s behaviors on different inputs.</a:t>
            </a:r>
          </a:p>
          <a:p>
            <a:pPr lvl="1">
              <a:spcBef>
                <a:spcPts val="0"/>
              </a:spcBef>
              <a:spcAft>
                <a:spcPts val="600"/>
              </a:spcAft>
            </a:pPr>
            <a:r>
              <a:rPr lang="en-US" altLang="en-US" sz="2000" dirty="0"/>
              <a:t>Statically verifying that certain non-interference relation holds by analyzing the program</a:t>
            </a:r>
          </a:p>
          <a:p>
            <a:pPr lvl="2">
              <a:spcBef>
                <a:spcPts val="0"/>
              </a:spcBef>
              <a:spcAft>
                <a:spcPts val="600"/>
              </a:spcAft>
            </a:pPr>
            <a:r>
              <a:rPr lang="en-US" altLang="en-US" sz="2000" dirty="0"/>
              <a:t>Can be used only with access to source code</a:t>
            </a:r>
          </a:p>
        </p:txBody>
      </p:sp>
    </p:spTree>
    <p:extLst>
      <p:ext uri="{BB962C8B-B14F-4D97-AF65-F5344CB8AC3E}">
        <p14:creationId xmlns:p14="http://schemas.microsoft.com/office/powerpoint/2010/main" val="413892846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0482" name="Title 1"/>
          <p:cNvSpPr>
            <a:spLocks noGrp="1"/>
          </p:cNvSpPr>
          <p:nvPr>
            <p:ph type="ctrTitle"/>
          </p:nvPr>
        </p:nvSpPr>
        <p:spPr>
          <a:xfrm>
            <a:off x="576943" y="137160"/>
            <a:ext cx="11038114" cy="553998"/>
          </a:xfrm>
        </p:spPr>
        <p:txBody>
          <a:bodyPr/>
          <a:lstStyle/>
          <a:p>
            <a:r>
              <a:rPr lang="en-US" altLang="en-US" dirty="0" smtClean="0"/>
              <a:t>Challenges to Apply Non-interference in Real World</a:t>
            </a:r>
            <a:endParaRPr lang="en-US" altLang="en-US" dirty="0"/>
          </a:p>
        </p:txBody>
      </p:sp>
      <p:sp>
        <p:nvSpPr>
          <p:cNvPr id="14" name="Text Placeholder 13">
            <a:extLst>
              <a:ext uri="{FF2B5EF4-FFF2-40B4-BE49-F238E27FC236}">
                <a16:creationId xmlns:a16="http://schemas.microsoft.com/office/drawing/2014/main" id="{CBC702E8-6CF9-4F69-A769-1881AFFE15A4}"/>
              </a:ext>
            </a:extLst>
          </p:cNvPr>
          <p:cNvSpPr>
            <a:spLocks noGrp="1"/>
          </p:cNvSpPr>
          <p:nvPr>
            <p:ph type="body" sz="quarter" idx="14"/>
          </p:nvPr>
        </p:nvSpPr>
        <p:spPr>
          <a:xfrm>
            <a:off x="576942" y="1371600"/>
            <a:ext cx="11038115" cy="4800600"/>
          </a:xfrm>
        </p:spPr>
        <p:txBody>
          <a:bodyPr/>
          <a:lstStyle/>
          <a:p>
            <a:pPr>
              <a:spcBef>
                <a:spcPts val="600"/>
              </a:spcBef>
              <a:spcAft>
                <a:spcPts val="600"/>
              </a:spcAft>
            </a:pPr>
            <a:r>
              <a:rPr lang="en-US" altLang="en-US" sz="2400" dirty="0" smtClean="0"/>
              <a:t>Non-interference </a:t>
            </a:r>
            <a:r>
              <a:rPr lang="en-US" altLang="en-US" sz="2400" dirty="0"/>
              <a:t>is often too strong</a:t>
            </a:r>
          </a:p>
          <a:p>
            <a:pPr lvl="1">
              <a:spcBef>
                <a:spcPts val="600"/>
              </a:spcBef>
              <a:spcAft>
                <a:spcPts val="600"/>
              </a:spcAft>
            </a:pPr>
            <a:r>
              <a:rPr lang="en-US" altLang="en-US" sz="2000" dirty="0"/>
              <a:t>Suppose that one want to ensure that a secret password is not leaked, can one require non-interference between the password input and observable output?</a:t>
            </a:r>
          </a:p>
          <a:p>
            <a:pPr lvl="1">
              <a:spcBef>
                <a:spcPts val="600"/>
              </a:spcBef>
              <a:spcAft>
                <a:spcPts val="600"/>
              </a:spcAft>
            </a:pPr>
            <a:r>
              <a:rPr lang="en-US" altLang="en-US" sz="2000" dirty="0"/>
              <a:t>Needs declassification mechanism that specify certain information dependent on sensitive inputs can be leaked.</a:t>
            </a:r>
          </a:p>
          <a:p>
            <a:pPr>
              <a:spcBef>
                <a:spcPts val="600"/>
              </a:spcBef>
              <a:spcAft>
                <a:spcPts val="600"/>
              </a:spcAft>
            </a:pPr>
            <a:r>
              <a:rPr lang="en-US" altLang="en-US" sz="2400" dirty="0"/>
              <a:t>Specifying such </a:t>
            </a:r>
            <a:r>
              <a:rPr lang="en-US" altLang="en-US" sz="2400" dirty="0" smtClean="0"/>
              <a:t>policies for programs </a:t>
            </a:r>
            <a:r>
              <a:rPr lang="en-US" altLang="en-US" sz="2400" dirty="0"/>
              <a:t>is impractical</a:t>
            </a:r>
          </a:p>
          <a:p>
            <a:pPr lvl="1">
              <a:spcBef>
                <a:spcPts val="600"/>
              </a:spcBef>
              <a:spcAft>
                <a:spcPts val="600"/>
              </a:spcAft>
            </a:pPr>
            <a:r>
              <a:rPr lang="en-US" altLang="en-US" sz="2000" dirty="0"/>
              <a:t>Too much work for programmers, especially for large programs</a:t>
            </a:r>
          </a:p>
          <a:p>
            <a:pPr lvl="1">
              <a:spcBef>
                <a:spcPts val="600"/>
              </a:spcBef>
              <a:spcAft>
                <a:spcPts val="600"/>
              </a:spcAft>
            </a:pPr>
            <a:r>
              <a:rPr lang="en-US" altLang="en-US" sz="2000" dirty="0"/>
              <a:t>Many policies need to be determined by end users, not programmers</a:t>
            </a:r>
          </a:p>
          <a:p>
            <a:pPr>
              <a:spcBef>
                <a:spcPts val="600"/>
              </a:spcBef>
              <a:spcAft>
                <a:spcPts val="600"/>
              </a:spcAft>
            </a:pPr>
            <a:r>
              <a:rPr lang="en-US" altLang="en-US" sz="2400" dirty="0"/>
              <a:t>Need source code, unable to deal with the real security challenge of external code.</a:t>
            </a:r>
          </a:p>
        </p:txBody>
      </p:sp>
    </p:spTree>
    <p:extLst>
      <p:ext uri="{BB962C8B-B14F-4D97-AF65-F5344CB8AC3E}">
        <p14:creationId xmlns:p14="http://schemas.microsoft.com/office/powerpoint/2010/main" val="177730039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theme/theme1.xml><?xml version="1.0" encoding="utf-8"?>
<a:theme xmlns:a="http://schemas.openxmlformats.org/drawingml/2006/main" name="Purdue2">
  <a:themeElements>
    <a:clrScheme name="PurdueColors">
      <a:dk1>
        <a:srgbClr val="000000"/>
      </a:dk1>
      <a:lt1>
        <a:srgbClr val="000000"/>
      </a:lt1>
      <a:dk2>
        <a:srgbClr val="C4BFC0"/>
      </a:dk2>
      <a:lt2>
        <a:srgbClr val="C9B991"/>
      </a:lt2>
      <a:accent1>
        <a:srgbClr val="8E6F3E"/>
      </a:accent1>
      <a:accent2>
        <a:srgbClr val="555960"/>
      </a:accent2>
      <a:accent3>
        <a:srgbClr val="C9B991"/>
      </a:accent3>
      <a:accent4>
        <a:srgbClr val="FFFFFF"/>
      </a:accent4>
      <a:accent5>
        <a:srgbClr val="000000"/>
      </a:accent5>
      <a:accent6>
        <a:srgbClr val="555960"/>
      </a:accent6>
      <a:hlink>
        <a:srgbClr val="000000"/>
      </a:hlink>
      <a:folHlink>
        <a:srgbClr val="555960"/>
      </a:folHlink>
    </a:clrScheme>
    <a:fontScheme name="PurdueBrand">
      <a:majorFont>
        <a:latin typeface="Acumin Pro ExtraCondensed Smbd"/>
        <a:ea typeface=""/>
        <a:cs typeface=""/>
      </a:majorFont>
      <a:minorFont>
        <a:latin typeface="Acumin Pro"/>
        <a:ea typeface=""/>
        <a:cs typeface=""/>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BCM-Template-v3" id="{D7F97523-C197-41AD-B9C0-F7306DDB89C3}" vid="{8F899DD9-3EE7-433F-9563-16F621F1088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20063</TotalTime>
  <Words>4569</Words>
  <Application>Microsoft Office PowerPoint</Application>
  <PresentationFormat>Widescreen</PresentationFormat>
  <Paragraphs>610</Paragraphs>
  <Slides>67</Slides>
  <Notes>19</Notes>
  <HiddenSlides>1</HiddenSlides>
  <MMClips>0</MMClips>
  <ScaleCrop>false</ScaleCrop>
  <HeadingPairs>
    <vt:vector size="6" baseType="variant">
      <vt:variant>
        <vt:lpstr>Fonts Used</vt:lpstr>
      </vt:variant>
      <vt:variant>
        <vt:i4>16</vt:i4>
      </vt:variant>
      <vt:variant>
        <vt:lpstr>Theme</vt:lpstr>
      </vt:variant>
      <vt:variant>
        <vt:i4>1</vt:i4>
      </vt:variant>
      <vt:variant>
        <vt:lpstr>Slide Titles</vt:lpstr>
      </vt:variant>
      <vt:variant>
        <vt:i4>67</vt:i4>
      </vt:variant>
    </vt:vector>
  </HeadingPairs>
  <TitlesOfParts>
    <vt:vector size="84" baseType="lpstr">
      <vt:lpstr>SimSun</vt:lpstr>
      <vt:lpstr>Acumin Pro</vt:lpstr>
      <vt:lpstr>Acumin Pro ExtraCondensed</vt:lpstr>
      <vt:lpstr>Acumin Pro ExtraCondensed Smbd</vt:lpstr>
      <vt:lpstr>Acumin Pro Medium</vt:lpstr>
      <vt:lpstr>Acumin Pro SemiCondensed</vt:lpstr>
      <vt:lpstr>Arial</vt:lpstr>
      <vt:lpstr>Symbol</vt:lpstr>
      <vt:lpstr>Tahoma</vt:lpstr>
      <vt:lpstr>Times</vt:lpstr>
      <vt:lpstr>Times New Roman</vt:lpstr>
      <vt:lpstr>United Sans Cd Md</vt:lpstr>
      <vt:lpstr>United Sans Rg Lt</vt:lpstr>
      <vt:lpstr>United Sans Rg Md</vt:lpstr>
      <vt:lpstr>Wingdings</vt:lpstr>
      <vt:lpstr>Wingdings 2</vt:lpstr>
      <vt:lpstr>Purdue2</vt:lpstr>
      <vt:lpstr>Data Security and Privacy</vt:lpstr>
      <vt:lpstr>Optional Readings for This Lecture</vt:lpstr>
      <vt:lpstr>Outline</vt:lpstr>
      <vt:lpstr>Source for Non-Interference</vt:lpstr>
      <vt:lpstr>Motivations</vt:lpstr>
      <vt:lpstr>Non-interference in Programs</vt:lpstr>
      <vt:lpstr>Deterministic Non-Interference in Programs</vt:lpstr>
      <vt:lpstr>More on Non-interference Properties</vt:lpstr>
      <vt:lpstr>Challenges to Apply Non-interference in Real World</vt:lpstr>
      <vt:lpstr>The Non-Interference Model in the Goguen-Meseguer paper</vt:lpstr>
      <vt:lpstr>Security Policies in the Non-interefence Model</vt:lpstr>
      <vt:lpstr>Comparisons of BLP &amp; the GM Noninterference Model</vt:lpstr>
      <vt:lpstr>Evaluation of The Non-Interference Policy</vt:lpstr>
      <vt:lpstr>Outline</vt:lpstr>
      <vt:lpstr>Source for Non-Deducibility</vt:lpstr>
      <vt:lpstr>Non-deducibility</vt:lpstr>
      <vt:lpstr>Examples: Output is z</vt:lpstr>
      <vt:lpstr>Examples</vt:lpstr>
      <vt:lpstr>An Example Illustrating that Non-deducibility is Too Weak</vt:lpstr>
      <vt:lpstr>Relationships Between Nondeducibility &amp; Noninterference</vt:lpstr>
      <vt:lpstr>Proof.</vt:lpstr>
      <vt:lpstr>Outline</vt:lpstr>
      <vt:lpstr>Readings for this segment</vt:lpstr>
      <vt:lpstr>Background: Role Based Access Control</vt:lpstr>
      <vt:lpstr>ROLE-BASED ACCESS CONTROL (RBAC)</vt:lpstr>
      <vt:lpstr>Why Roles?</vt:lpstr>
      <vt:lpstr>Groups vs. Roles</vt:lpstr>
      <vt:lpstr>RBAC96 FAMILY OF MODELS (Sandhu et al.)</vt:lpstr>
      <vt:lpstr>RBAC0</vt:lpstr>
      <vt:lpstr>PERMISSIONS</vt:lpstr>
      <vt:lpstr>RBAC0: Formal Model</vt:lpstr>
      <vt:lpstr>RBAC1</vt:lpstr>
      <vt:lpstr>HIERARCHICAL ROLES (ex 1)</vt:lpstr>
      <vt:lpstr>HIERARCHICAL ROLES (ex 2)</vt:lpstr>
      <vt:lpstr>RBAC1: Formal Model</vt:lpstr>
      <vt:lpstr>Semantics of Role Hierarchies</vt:lpstr>
      <vt:lpstr>RBAC2: RBAC0 + Constraints</vt:lpstr>
      <vt:lpstr>Mutual Exclusion Constraints</vt:lpstr>
      <vt:lpstr>Cardinality Constraints</vt:lpstr>
      <vt:lpstr>Why Using Constraints?</vt:lpstr>
      <vt:lpstr>RBAC3</vt:lpstr>
      <vt:lpstr>Products Using RBAC</vt:lpstr>
      <vt:lpstr>Outline</vt:lpstr>
      <vt:lpstr>Readings for this segment</vt:lpstr>
      <vt:lpstr>Overview of the NIST Standard for RBAC</vt:lpstr>
      <vt:lpstr>Our Critique of the ANSI RBAC Standard</vt:lpstr>
      <vt:lpstr>Our Suggestions for Improving ANSI RBAC Standard</vt:lpstr>
      <vt:lpstr>Whether to Allow Multiple Roles to be Activated?</vt:lpstr>
      <vt:lpstr>On Modeling Role Hierarchy As A Partial Order</vt:lpstr>
      <vt:lpstr>Semantics of Role Hierarchies</vt:lpstr>
      <vt:lpstr>Outline</vt:lpstr>
      <vt:lpstr>PowerPoint Presentation</vt:lpstr>
      <vt:lpstr>XACML Policy Structure</vt:lpstr>
      <vt:lpstr>XACML Dataflow Model</vt:lpstr>
      <vt:lpstr>Rule and Policy Combining Algorithms</vt:lpstr>
      <vt:lpstr>Deny-Overrides RCA</vt:lpstr>
      <vt:lpstr>Deny-Overrides PCA</vt:lpstr>
      <vt:lpstr>Example</vt:lpstr>
      <vt:lpstr>Permit-Overrides</vt:lpstr>
      <vt:lpstr>First-Applicable RCA and PCA</vt:lpstr>
      <vt:lpstr>Interaction between PDP and PEP</vt:lpstr>
      <vt:lpstr>Principles of Security  (Access Control) Mechanisms </vt:lpstr>
      <vt:lpstr>Principles of Security/Access Control</vt:lpstr>
      <vt:lpstr>Principles of Security/Access Control</vt:lpstr>
      <vt:lpstr>Principles of Security/Access Control</vt:lpstr>
      <vt:lpstr>Principles of Security/Access Control</vt:lpstr>
      <vt:lpstr>Coming Attractions …</vt:lpstr>
    </vt:vector>
  </TitlesOfParts>
  <Company>CNDS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Ninghui Li</dc:creator>
  <cp:lastModifiedBy>Li, Ninghui</cp:lastModifiedBy>
  <cp:revision>1294</cp:revision>
  <cp:lastPrinted>2003-08-26T19:30:50Z</cp:lastPrinted>
  <dcterms:created xsi:type="dcterms:W3CDTF">2003-06-16T20:07:26Z</dcterms:created>
  <dcterms:modified xsi:type="dcterms:W3CDTF">2022-02-03T15:26:52Z</dcterms:modified>
</cp:coreProperties>
</file>