
<file path=[Content_Types].xml><?xml version="1.0" encoding="utf-8"?>
<Types xmlns="http://schemas.openxmlformats.org/package/2006/content-types">
  <Default Extension="png" ContentType="image/png"/>
  <Default Extension="emf" ContentType="image/x-emf"/>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622" r:id="rId1"/>
  </p:sldMasterIdLst>
  <p:notesMasterIdLst>
    <p:notesMasterId r:id="rId91"/>
  </p:notesMasterIdLst>
  <p:handoutMasterIdLst>
    <p:handoutMasterId r:id="rId92"/>
  </p:handoutMasterIdLst>
  <p:sldIdLst>
    <p:sldId id="256" r:id="rId2"/>
    <p:sldId id="504" r:id="rId3"/>
    <p:sldId id="540" r:id="rId4"/>
    <p:sldId id="567" r:id="rId5"/>
    <p:sldId id="505" r:id="rId6"/>
    <p:sldId id="506" r:id="rId7"/>
    <p:sldId id="507" r:id="rId8"/>
    <p:sldId id="508" r:id="rId9"/>
    <p:sldId id="509" r:id="rId10"/>
    <p:sldId id="510" r:id="rId11"/>
    <p:sldId id="511" r:id="rId12"/>
    <p:sldId id="572" r:id="rId13"/>
    <p:sldId id="512" r:id="rId14"/>
    <p:sldId id="513" r:id="rId15"/>
    <p:sldId id="514" r:id="rId16"/>
    <p:sldId id="515" r:id="rId17"/>
    <p:sldId id="516" r:id="rId18"/>
    <p:sldId id="573" r:id="rId19"/>
    <p:sldId id="517" r:id="rId20"/>
    <p:sldId id="518" r:id="rId21"/>
    <p:sldId id="519" r:id="rId22"/>
    <p:sldId id="520" r:id="rId23"/>
    <p:sldId id="521" r:id="rId24"/>
    <p:sldId id="522" r:id="rId25"/>
    <p:sldId id="523" r:id="rId26"/>
    <p:sldId id="574" r:id="rId27"/>
    <p:sldId id="524" r:id="rId28"/>
    <p:sldId id="525" r:id="rId29"/>
    <p:sldId id="526" r:id="rId30"/>
    <p:sldId id="527" r:id="rId31"/>
    <p:sldId id="528" r:id="rId32"/>
    <p:sldId id="529" r:id="rId33"/>
    <p:sldId id="530" r:id="rId34"/>
    <p:sldId id="531" r:id="rId35"/>
    <p:sldId id="532" r:id="rId36"/>
    <p:sldId id="575" r:id="rId37"/>
    <p:sldId id="551" r:id="rId38"/>
    <p:sldId id="534" r:id="rId39"/>
    <p:sldId id="535" r:id="rId40"/>
    <p:sldId id="536" r:id="rId41"/>
    <p:sldId id="537" r:id="rId42"/>
    <p:sldId id="538" r:id="rId43"/>
    <p:sldId id="539" r:id="rId44"/>
    <p:sldId id="576" r:id="rId45"/>
    <p:sldId id="577" r:id="rId46"/>
    <p:sldId id="578" r:id="rId47"/>
    <p:sldId id="580" r:id="rId48"/>
    <p:sldId id="581" r:id="rId49"/>
    <p:sldId id="582" r:id="rId50"/>
    <p:sldId id="583" r:id="rId51"/>
    <p:sldId id="584" r:id="rId52"/>
    <p:sldId id="585" r:id="rId53"/>
    <p:sldId id="586" r:id="rId54"/>
    <p:sldId id="587" r:id="rId55"/>
    <p:sldId id="588" r:id="rId56"/>
    <p:sldId id="589" r:id="rId57"/>
    <p:sldId id="590" r:id="rId58"/>
    <p:sldId id="591" r:id="rId59"/>
    <p:sldId id="592" r:id="rId60"/>
    <p:sldId id="593" r:id="rId61"/>
    <p:sldId id="541" r:id="rId62"/>
    <p:sldId id="542" r:id="rId63"/>
    <p:sldId id="543" r:id="rId64"/>
    <p:sldId id="544" r:id="rId65"/>
    <p:sldId id="545" r:id="rId66"/>
    <p:sldId id="546" r:id="rId67"/>
    <p:sldId id="547" r:id="rId68"/>
    <p:sldId id="548" r:id="rId69"/>
    <p:sldId id="549" r:id="rId70"/>
    <p:sldId id="595" r:id="rId71"/>
    <p:sldId id="550" r:id="rId72"/>
    <p:sldId id="552" r:id="rId73"/>
    <p:sldId id="553" r:id="rId74"/>
    <p:sldId id="554" r:id="rId75"/>
    <p:sldId id="555" r:id="rId76"/>
    <p:sldId id="556" r:id="rId77"/>
    <p:sldId id="594" r:id="rId78"/>
    <p:sldId id="557" r:id="rId79"/>
    <p:sldId id="558" r:id="rId80"/>
    <p:sldId id="559" r:id="rId81"/>
    <p:sldId id="560" r:id="rId82"/>
    <p:sldId id="561" r:id="rId83"/>
    <p:sldId id="562" r:id="rId84"/>
    <p:sldId id="563" r:id="rId85"/>
    <p:sldId id="564" r:id="rId86"/>
    <p:sldId id="565" r:id="rId87"/>
    <p:sldId id="566" r:id="rId88"/>
    <p:sldId id="596" r:id="rId89"/>
    <p:sldId id="597" r:id="rId90"/>
  </p:sldIdLst>
  <p:sldSz cx="12192000" cy="6858000"/>
  <p:notesSz cx="7315200" cy="9601200"/>
  <p:defaultTextStyle>
    <a:defPPr>
      <a:defRPr lang="en-US"/>
    </a:defPPr>
    <a:lvl1pPr algn="l" rtl="0" fontAlgn="base">
      <a:spcBef>
        <a:spcPct val="0"/>
      </a:spcBef>
      <a:spcAft>
        <a:spcPct val="0"/>
      </a:spcAft>
      <a:defRPr sz="2400" kern="1200">
        <a:solidFill>
          <a:schemeClr val="tx1"/>
        </a:solidFill>
        <a:latin typeface="Times New Roman" panose="02020603050405020304" pitchFamily="18" charset="0"/>
        <a:ea typeface="+mn-ea"/>
        <a:cs typeface="+mn-cs"/>
      </a:defRPr>
    </a:lvl1pPr>
    <a:lvl2pPr marL="457200" algn="l" rtl="0" fontAlgn="base">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fontAlgn="base">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fontAlgn="base">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fontAlgn="base">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208"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9900"/>
    <a:srgbClr val="99CC00"/>
    <a:srgbClr val="CC0000"/>
    <a:srgbClr val="A50021"/>
    <a:srgbClr val="FF9900"/>
    <a:srgbClr val="6600CC"/>
    <a:srgbClr val="254C9C"/>
    <a:srgbClr val="80008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128" autoAdjust="0"/>
    <p:restoredTop sz="75248" autoAdjust="0"/>
  </p:normalViewPr>
  <p:slideViewPr>
    <p:cSldViewPr>
      <p:cViewPr varScale="1">
        <p:scale>
          <a:sx n="79" d="100"/>
          <a:sy n="79" d="100"/>
        </p:scale>
        <p:origin x="1212" y="96"/>
      </p:cViewPr>
      <p:guideLst>
        <p:guide orient="horz" pos="2208"/>
        <p:guide pos="3840"/>
      </p:guideLst>
    </p:cSldViewPr>
  </p:slideViewPr>
  <p:outlineViewPr>
    <p:cViewPr>
      <p:scale>
        <a:sx n="33" d="100"/>
        <a:sy n="33" d="100"/>
      </p:scale>
      <p:origin x="0" y="0"/>
    </p:cViewPr>
    <p:sldLst>
      <p:sld r:id="rId1" collapse="1"/>
    </p:sldLst>
  </p:outlineViewPr>
  <p:notesTextViewPr>
    <p:cViewPr>
      <p:scale>
        <a:sx n="3" d="2"/>
        <a:sy n="3" d="2"/>
      </p:scale>
      <p:origin x="0" y="0"/>
    </p:cViewPr>
  </p:notesTextViewPr>
  <p:sorterViewPr>
    <p:cViewPr>
      <p:scale>
        <a:sx n="66" d="100"/>
        <a:sy n="66" d="100"/>
      </p:scale>
      <p:origin x="0" y="450"/>
    </p:cViewPr>
  </p:sorter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theme" Target="theme/theme1.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notesMaster" Target="notesMasters/notesMaster1.xml"/><Relationship Id="rId9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handoutMaster" Target="handoutMasters/handoutMaster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s>
</file>

<file path=ppt/_rels/viewProps.xml.rels><?xml version="1.0" encoding="UTF-8" standalone="yes"?>
<Relationships xmlns="http://schemas.openxmlformats.org/package/2006/relationships"><Relationship Id="rId1" Type="http://schemas.openxmlformats.org/officeDocument/2006/relationships/slide" Target="slides/slid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2578" name="Rectangle 2"/>
          <p:cNvSpPr>
            <a:spLocks noGrp="1" noChangeArrowheads="1"/>
          </p:cNvSpPr>
          <p:nvPr>
            <p:ph type="hdr" sz="quarter"/>
          </p:nvPr>
        </p:nvSpPr>
        <p:spPr bwMode="auto">
          <a:xfrm>
            <a:off x="0" y="0"/>
            <a:ext cx="3170238" cy="479425"/>
          </a:xfrm>
          <a:prstGeom prst="rect">
            <a:avLst/>
          </a:prstGeom>
          <a:noFill/>
          <a:ln w="9525">
            <a:noFill/>
            <a:miter lim="800000"/>
            <a:headEnd/>
            <a:tailEnd/>
          </a:ln>
          <a:effectLst/>
        </p:spPr>
        <p:txBody>
          <a:bodyPr vert="horz" wrap="square" lIns="93672" tIns="46835" rIns="93672" bIns="46835" numCol="1" anchor="t" anchorCtr="0" compatLnSpc="1">
            <a:prstTxWarp prst="textNoShape">
              <a:avLst/>
            </a:prstTxWarp>
          </a:bodyPr>
          <a:lstStyle>
            <a:lvl1pPr defTabSz="936625">
              <a:defRPr sz="1200"/>
            </a:lvl1pPr>
          </a:lstStyle>
          <a:p>
            <a:pPr>
              <a:defRPr/>
            </a:pPr>
            <a:endParaRPr lang="en-US" altLang="en-US"/>
          </a:p>
        </p:txBody>
      </p:sp>
      <p:sp>
        <p:nvSpPr>
          <p:cNvPr id="152579" name="Rectangle 3"/>
          <p:cNvSpPr>
            <a:spLocks noGrp="1" noChangeArrowheads="1"/>
          </p:cNvSpPr>
          <p:nvPr>
            <p:ph type="dt" sz="quarter" idx="1"/>
          </p:nvPr>
        </p:nvSpPr>
        <p:spPr bwMode="auto">
          <a:xfrm>
            <a:off x="4143375" y="0"/>
            <a:ext cx="3170238" cy="479425"/>
          </a:xfrm>
          <a:prstGeom prst="rect">
            <a:avLst/>
          </a:prstGeom>
          <a:noFill/>
          <a:ln w="9525">
            <a:noFill/>
            <a:miter lim="800000"/>
            <a:headEnd/>
            <a:tailEnd/>
          </a:ln>
          <a:effectLst/>
        </p:spPr>
        <p:txBody>
          <a:bodyPr vert="horz" wrap="square" lIns="93672" tIns="46835" rIns="93672" bIns="46835" numCol="1" anchor="t" anchorCtr="0" compatLnSpc="1">
            <a:prstTxWarp prst="textNoShape">
              <a:avLst/>
            </a:prstTxWarp>
          </a:bodyPr>
          <a:lstStyle>
            <a:lvl1pPr algn="r" defTabSz="936625">
              <a:defRPr sz="1200"/>
            </a:lvl1pPr>
          </a:lstStyle>
          <a:p>
            <a:pPr>
              <a:defRPr/>
            </a:pPr>
            <a:endParaRPr lang="en-US" altLang="en-US"/>
          </a:p>
        </p:txBody>
      </p:sp>
      <p:sp>
        <p:nvSpPr>
          <p:cNvPr id="152580" name="Rectangle 4"/>
          <p:cNvSpPr>
            <a:spLocks noGrp="1" noChangeArrowheads="1"/>
          </p:cNvSpPr>
          <p:nvPr>
            <p:ph type="ftr" sz="quarter" idx="2"/>
          </p:nvPr>
        </p:nvSpPr>
        <p:spPr bwMode="auto">
          <a:xfrm>
            <a:off x="0" y="9121775"/>
            <a:ext cx="3170238" cy="477838"/>
          </a:xfrm>
          <a:prstGeom prst="rect">
            <a:avLst/>
          </a:prstGeom>
          <a:noFill/>
          <a:ln w="9525">
            <a:noFill/>
            <a:miter lim="800000"/>
            <a:headEnd/>
            <a:tailEnd/>
          </a:ln>
          <a:effectLst/>
        </p:spPr>
        <p:txBody>
          <a:bodyPr vert="horz" wrap="square" lIns="93672" tIns="46835" rIns="93672" bIns="46835" numCol="1" anchor="b" anchorCtr="0" compatLnSpc="1">
            <a:prstTxWarp prst="textNoShape">
              <a:avLst/>
            </a:prstTxWarp>
          </a:bodyPr>
          <a:lstStyle>
            <a:lvl1pPr defTabSz="936625">
              <a:defRPr sz="1200"/>
            </a:lvl1pPr>
          </a:lstStyle>
          <a:p>
            <a:pPr>
              <a:defRPr/>
            </a:pPr>
            <a:endParaRPr lang="en-US" altLang="en-US"/>
          </a:p>
        </p:txBody>
      </p:sp>
      <p:sp>
        <p:nvSpPr>
          <p:cNvPr id="152581" name="Rectangle 5"/>
          <p:cNvSpPr>
            <a:spLocks noGrp="1" noChangeArrowheads="1"/>
          </p:cNvSpPr>
          <p:nvPr>
            <p:ph type="sldNum" sz="quarter" idx="3"/>
          </p:nvPr>
        </p:nvSpPr>
        <p:spPr bwMode="auto">
          <a:xfrm>
            <a:off x="4143375" y="9121775"/>
            <a:ext cx="3170238" cy="477838"/>
          </a:xfrm>
          <a:prstGeom prst="rect">
            <a:avLst/>
          </a:prstGeom>
          <a:noFill/>
          <a:ln w="9525">
            <a:noFill/>
            <a:miter lim="800000"/>
            <a:headEnd/>
            <a:tailEnd/>
          </a:ln>
          <a:effectLst/>
        </p:spPr>
        <p:txBody>
          <a:bodyPr vert="horz" wrap="square" lIns="93672" tIns="46835" rIns="93672" bIns="46835" numCol="1" anchor="b" anchorCtr="0" compatLnSpc="1">
            <a:prstTxWarp prst="textNoShape">
              <a:avLst/>
            </a:prstTxWarp>
          </a:bodyPr>
          <a:lstStyle>
            <a:lvl1pPr algn="r" defTabSz="936625">
              <a:defRPr sz="1200"/>
            </a:lvl1pPr>
          </a:lstStyle>
          <a:p>
            <a:fld id="{776B3880-EBC5-44D1-B70E-3570908EED73}" type="slidenum">
              <a:rPr lang="en-US" altLang="en-US"/>
              <a:pPr/>
              <a:t>‹#›</a:t>
            </a:fld>
            <a:endParaRPr lang="en-US"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7650" name="Rectangle 2"/>
          <p:cNvSpPr>
            <a:spLocks noGrp="1" noChangeArrowheads="1"/>
          </p:cNvSpPr>
          <p:nvPr>
            <p:ph type="hdr" sz="quarter"/>
          </p:nvPr>
        </p:nvSpPr>
        <p:spPr bwMode="auto">
          <a:xfrm>
            <a:off x="0" y="0"/>
            <a:ext cx="3170238" cy="479425"/>
          </a:xfrm>
          <a:prstGeom prst="rect">
            <a:avLst/>
          </a:prstGeom>
          <a:noFill/>
          <a:ln w="9525">
            <a:noFill/>
            <a:miter lim="800000"/>
            <a:headEnd/>
            <a:tailEnd/>
          </a:ln>
          <a:effectLst/>
        </p:spPr>
        <p:txBody>
          <a:bodyPr vert="horz" wrap="square" lIns="99020" tIns="49512" rIns="99020" bIns="49512" numCol="1" anchor="t" anchorCtr="0" compatLnSpc="1">
            <a:prstTxWarp prst="textNoShape">
              <a:avLst/>
            </a:prstTxWarp>
          </a:bodyPr>
          <a:lstStyle>
            <a:lvl1pPr defTabSz="989013">
              <a:defRPr sz="1300"/>
            </a:lvl1pPr>
          </a:lstStyle>
          <a:p>
            <a:pPr>
              <a:defRPr/>
            </a:pPr>
            <a:endParaRPr lang="en-US" altLang="en-US"/>
          </a:p>
        </p:txBody>
      </p:sp>
      <p:sp>
        <p:nvSpPr>
          <p:cNvPr id="27651" name="Rectangle 3"/>
          <p:cNvSpPr>
            <a:spLocks noGrp="1" noChangeArrowheads="1"/>
          </p:cNvSpPr>
          <p:nvPr>
            <p:ph type="dt" idx="1"/>
          </p:nvPr>
        </p:nvSpPr>
        <p:spPr bwMode="auto">
          <a:xfrm>
            <a:off x="4144963" y="0"/>
            <a:ext cx="3170237" cy="479425"/>
          </a:xfrm>
          <a:prstGeom prst="rect">
            <a:avLst/>
          </a:prstGeom>
          <a:noFill/>
          <a:ln w="9525">
            <a:noFill/>
            <a:miter lim="800000"/>
            <a:headEnd/>
            <a:tailEnd/>
          </a:ln>
          <a:effectLst/>
        </p:spPr>
        <p:txBody>
          <a:bodyPr vert="horz" wrap="square" lIns="99020" tIns="49512" rIns="99020" bIns="49512" numCol="1" anchor="t" anchorCtr="0" compatLnSpc="1">
            <a:prstTxWarp prst="textNoShape">
              <a:avLst/>
            </a:prstTxWarp>
          </a:bodyPr>
          <a:lstStyle>
            <a:lvl1pPr algn="r" defTabSz="989013">
              <a:defRPr sz="1300"/>
            </a:lvl1pPr>
          </a:lstStyle>
          <a:p>
            <a:pPr>
              <a:defRPr/>
            </a:pPr>
            <a:endParaRPr lang="en-US" altLang="en-US"/>
          </a:p>
        </p:txBody>
      </p:sp>
      <p:sp>
        <p:nvSpPr>
          <p:cNvPr id="53252" name="Rectangle 4"/>
          <p:cNvSpPr>
            <a:spLocks noGrp="1" noRot="1" noChangeAspect="1" noChangeArrowheads="1" noTextEdit="1"/>
          </p:cNvSpPr>
          <p:nvPr>
            <p:ph type="sldImg" idx="2"/>
          </p:nvPr>
        </p:nvSpPr>
        <p:spPr bwMode="auto">
          <a:xfrm>
            <a:off x="460375" y="720725"/>
            <a:ext cx="6399213" cy="36004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3" name="Rectangle 5"/>
          <p:cNvSpPr>
            <a:spLocks noGrp="1" noChangeArrowheads="1"/>
          </p:cNvSpPr>
          <p:nvPr>
            <p:ph type="body" sz="quarter" idx="3"/>
          </p:nvPr>
        </p:nvSpPr>
        <p:spPr bwMode="auto">
          <a:xfrm>
            <a:off x="974725" y="4560888"/>
            <a:ext cx="5365750" cy="4319587"/>
          </a:xfrm>
          <a:prstGeom prst="rect">
            <a:avLst/>
          </a:prstGeom>
          <a:noFill/>
          <a:ln w="9525">
            <a:noFill/>
            <a:miter lim="800000"/>
            <a:headEnd/>
            <a:tailEnd/>
          </a:ln>
          <a:effectLst/>
        </p:spPr>
        <p:txBody>
          <a:bodyPr vert="horz" wrap="square" lIns="99020" tIns="49512" rIns="99020" bIns="49512"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7654" name="Rectangle 6"/>
          <p:cNvSpPr>
            <a:spLocks noGrp="1" noChangeArrowheads="1"/>
          </p:cNvSpPr>
          <p:nvPr>
            <p:ph type="ftr" sz="quarter" idx="4"/>
          </p:nvPr>
        </p:nvSpPr>
        <p:spPr bwMode="auto">
          <a:xfrm>
            <a:off x="0" y="9121775"/>
            <a:ext cx="3170238" cy="479425"/>
          </a:xfrm>
          <a:prstGeom prst="rect">
            <a:avLst/>
          </a:prstGeom>
          <a:noFill/>
          <a:ln w="9525">
            <a:noFill/>
            <a:miter lim="800000"/>
            <a:headEnd/>
            <a:tailEnd/>
          </a:ln>
          <a:effectLst/>
        </p:spPr>
        <p:txBody>
          <a:bodyPr vert="horz" wrap="square" lIns="99020" tIns="49512" rIns="99020" bIns="49512" numCol="1" anchor="b" anchorCtr="0" compatLnSpc="1">
            <a:prstTxWarp prst="textNoShape">
              <a:avLst/>
            </a:prstTxWarp>
          </a:bodyPr>
          <a:lstStyle>
            <a:lvl1pPr defTabSz="989013">
              <a:defRPr sz="1300"/>
            </a:lvl1pPr>
          </a:lstStyle>
          <a:p>
            <a:pPr>
              <a:defRPr/>
            </a:pPr>
            <a:endParaRPr lang="en-US" altLang="en-US"/>
          </a:p>
        </p:txBody>
      </p:sp>
      <p:sp>
        <p:nvSpPr>
          <p:cNvPr id="27655" name="Rectangle 7"/>
          <p:cNvSpPr>
            <a:spLocks noGrp="1" noChangeArrowheads="1"/>
          </p:cNvSpPr>
          <p:nvPr>
            <p:ph type="sldNum" sz="quarter" idx="5"/>
          </p:nvPr>
        </p:nvSpPr>
        <p:spPr bwMode="auto">
          <a:xfrm>
            <a:off x="4144963" y="9121775"/>
            <a:ext cx="3170237" cy="479425"/>
          </a:xfrm>
          <a:prstGeom prst="rect">
            <a:avLst/>
          </a:prstGeom>
          <a:noFill/>
          <a:ln w="9525">
            <a:noFill/>
            <a:miter lim="800000"/>
            <a:headEnd/>
            <a:tailEnd/>
          </a:ln>
          <a:effectLst/>
        </p:spPr>
        <p:txBody>
          <a:bodyPr vert="horz" wrap="square" lIns="99020" tIns="49512" rIns="99020" bIns="49512" numCol="1" anchor="b" anchorCtr="0" compatLnSpc="1">
            <a:prstTxWarp prst="textNoShape">
              <a:avLst/>
            </a:prstTxWarp>
          </a:bodyPr>
          <a:lstStyle>
            <a:lvl1pPr algn="r" defTabSz="989013">
              <a:defRPr sz="1300"/>
            </a:lvl1pPr>
          </a:lstStyle>
          <a:p>
            <a:fld id="{38C0DC24-FE84-4E37-9744-278BE87E5676}" type="slidenum">
              <a:rPr lang="en-US" altLang="en-US"/>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3" Type="http://schemas.openxmlformats.org/officeDocument/2006/relationships/hyperlink" Target="http://en.wikipedia.org/wiki/Capitalism" TargetMode="External"/><Relationship Id="rId7" Type="http://schemas.openxmlformats.org/officeDocument/2006/relationships/hyperlink" Target="http://en.wikipedia.org/wiki/Capital_%28economics%29" TargetMode="External"/><Relationship Id="rId2" Type="http://schemas.openxmlformats.org/officeDocument/2006/relationships/slide" Target="../slides/slide79.xml"/><Relationship Id="rId1" Type="http://schemas.openxmlformats.org/officeDocument/2006/relationships/notesMaster" Target="../notesMasters/notesMaster1.xml"/><Relationship Id="rId6" Type="http://schemas.openxmlformats.org/officeDocument/2006/relationships/hyperlink" Target="http://en.wikipedia.org/wiki/Double-entry_bookkeeping_system#cite_note-6" TargetMode="External"/><Relationship Id="rId5" Type="http://schemas.openxmlformats.org/officeDocument/2006/relationships/hyperlink" Target="http://en.wikipedia.org/wiki/Max_Weber" TargetMode="External"/><Relationship Id="rId4" Type="http://schemas.openxmlformats.org/officeDocument/2006/relationships/hyperlink" Target="http://en.wikipedia.org/wiki/Werner_Sombart" TargetMode="Externa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8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p:cNvSpPr>
            <a:spLocks noGrp="1" noRot="1" noChangeAspect="1" noTextEdit="1"/>
          </p:cNvSpPr>
          <p:nvPr>
            <p:ph type="sldImg"/>
          </p:nvPr>
        </p:nvSpPr>
        <p:spPr>
          <a:xfrm>
            <a:off x="460375" y="720725"/>
            <a:ext cx="6399213" cy="3600450"/>
          </a:xfrm>
          <a:ln/>
        </p:spPr>
      </p:sp>
      <p:sp>
        <p:nvSpPr>
          <p:cNvPr id="5427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5427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89013" eaLnBrk="0" hangingPunct="0">
              <a:spcBef>
                <a:spcPct val="30000"/>
              </a:spcBef>
              <a:defRPr kumimoji="1" sz="1200">
                <a:solidFill>
                  <a:schemeClr val="tx1"/>
                </a:solidFill>
                <a:latin typeface="Times New Roman" panose="02020603050405020304" pitchFamily="18" charset="0"/>
              </a:defRPr>
            </a:lvl1pPr>
            <a:lvl2pPr marL="742950" indent="-285750" defTabSz="989013" eaLnBrk="0" hangingPunct="0">
              <a:spcBef>
                <a:spcPct val="30000"/>
              </a:spcBef>
              <a:defRPr kumimoji="1" sz="1200">
                <a:solidFill>
                  <a:schemeClr val="tx1"/>
                </a:solidFill>
                <a:latin typeface="Times New Roman" panose="02020603050405020304" pitchFamily="18" charset="0"/>
              </a:defRPr>
            </a:lvl2pPr>
            <a:lvl3pPr marL="1143000" indent="-228600" defTabSz="989013" eaLnBrk="0" hangingPunct="0">
              <a:spcBef>
                <a:spcPct val="30000"/>
              </a:spcBef>
              <a:defRPr kumimoji="1" sz="1200">
                <a:solidFill>
                  <a:schemeClr val="tx1"/>
                </a:solidFill>
                <a:latin typeface="Times New Roman" panose="02020603050405020304" pitchFamily="18" charset="0"/>
              </a:defRPr>
            </a:lvl3pPr>
            <a:lvl4pPr marL="1600200" indent="-228600" defTabSz="989013" eaLnBrk="0" hangingPunct="0">
              <a:spcBef>
                <a:spcPct val="30000"/>
              </a:spcBef>
              <a:defRPr kumimoji="1" sz="1200">
                <a:solidFill>
                  <a:schemeClr val="tx1"/>
                </a:solidFill>
                <a:latin typeface="Times New Roman" panose="02020603050405020304" pitchFamily="18" charset="0"/>
              </a:defRPr>
            </a:lvl4pPr>
            <a:lvl5pPr marL="2057400" indent="-228600" defTabSz="989013" eaLnBrk="0" hangingPunct="0">
              <a:spcBef>
                <a:spcPct val="30000"/>
              </a:spcBef>
              <a:defRPr kumimoji="1" sz="1200">
                <a:solidFill>
                  <a:schemeClr val="tx1"/>
                </a:solidFill>
                <a:latin typeface="Times New Roman" panose="02020603050405020304" pitchFamily="18" charset="0"/>
              </a:defRPr>
            </a:lvl5pPr>
            <a:lvl6pPr marL="2514600" indent="-228600" defTabSz="989013" eaLnBrk="0" fontAlgn="base" hangingPunct="0">
              <a:spcBef>
                <a:spcPct val="30000"/>
              </a:spcBef>
              <a:spcAft>
                <a:spcPct val="0"/>
              </a:spcAft>
              <a:defRPr kumimoji="1" sz="1200">
                <a:solidFill>
                  <a:schemeClr val="tx1"/>
                </a:solidFill>
                <a:latin typeface="Times New Roman" panose="02020603050405020304" pitchFamily="18" charset="0"/>
              </a:defRPr>
            </a:lvl6pPr>
            <a:lvl7pPr marL="2971800" indent="-228600" defTabSz="989013" eaLnBrk="0" fontAlgn="base" hangingPunct="0">
              <a:spcBef>
                <a:spcPct val="30000"/>
              </a:spcBef>
              <a:spcAft>
                <a:spcPct val="0"/>
              </a:spcAft>
              <a:defRPr kumimoji="1" sz="1200">
                <a:solidFill>
                  <a:schemeClr val="tx1"/>
                </a:solidFill>
                <a:latin typeface="Times New Roman" panose="02020603050405020304" pitchFamily="18" charset="0"/>
              </a:defRPr>
            </a:lvl7pPr>
            <a:lvl8pPr marL="3429000" indent="-228600" defTabSz="989013" eaLnBrk="0" fontAlgn="base" hangingPunct="0">
              <a:spcBef>
                <a:spcPct val="30000"/>
              </a:spcBef>
              <a:spcAft>
                <a:spcPct val="0"/>
              </a:spcAft>
              <a:defRPr kumimoji="1" sz="1200">
                <a:solidFill>
                  <a:schemeClr val="tx1"/>
                </a:solidFill>
                <a:latin typeface="Times New Roman" panose="02020603050405020304" pitchFamily="18" charset="0"/>
              </a:defRPr>
            </a:lvl8pPr>
            <a:lvl9pPr marL="3886200" indent="-228600" defTabSz="989013" eaLnBrk="0" fontAlgn="base" hangingPunct="0">
              <a:spcBef>
                <a:spcPct val="30000"/>
              </a:spcBef>
              <a:spcAft>
                <a:spcPct val="0"/>
              </a:spcAft>
              <a:defRPr kumimoji="1" sz="1200">
                <a:solidFill>
                  <a:schemeClr val="tx1"/>
                </a:solidFill>
                <a:latin typeface="Times New Roman" panose="02020603050405020304" pitchFamily="18" charset="0"/>
              </a:defRPr>
            </a:lvl9pPr>
          </a:lstStyle>
          <a:p>
            <a:pPr eaLnBrk="1" hangingPunct="1">
              <a:spcBef>
                <a:spcPct val="0"/>
              </a:spcBef>
            </a:pPr>
            <a:fld id="{CB950A5C-D6E7-458C-B155-719881214247}" type="slidenum">
              <a:rPr kumimoji="0" lang="en-US" altLang="en-US" sz="1300"/>
              <a:pPr eaLnBrk="1" hangingPunct="1">
                <a:spcBef>
                  <a:spcPct val="0"/>
                </a:spcBef>
              </a:pPr>
              <a:t>2</a:t>
            </a:fld>
            <a:endParaRPr kumimoji="0" lang="en-US" altLang="en-US" sz="130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Slide Image Placeholder 1"/>
          <p:cNvSpPr>
            <a:spLocks noGrp="1" noRot="1" noChangeAspect="1" noTextEdit="1"/>
          </p:cNvSpPr>
          <p:nvPr>
            <p:ph type="sldImg"/>
          </p:nvPr>
        </p:nvSpPr>
        <p:spPr>
          <a:xfrm>
            <a:off x="460375" y="720725"/>
            <a:ext cx="6399213" cy="3600450"/>
          </a:xfrm>
          <a:ln/>
        </p:spPr>
      </p:sp>
      <p:sp>
        <p:nvSpPr>
          <p:cNvPr id="624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a:t>Copying is thought to only being able to occur while reading &amp; writing two objects.</a:t>
            </a:r>
          </a:p>
          <a:p>
            <a:r>
              <a:rPr lang="en-US" altLang="en-US" dirty="0"/>
              <a:t>To quote from the report “Prevent simultaneous access to two objects if flow of information between them could be objectionable.”</a:t>
            </a:r>
          </a:p>
        </p:txBody>
      </p:sp>
      <p:sp>
        <p:nvSpPr>
          <p:cNvPr id="6246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89013" eaLnBrk="0" hangingPunct="0">
              <a:spcBef>
                <a:spcPct val="30000"/>
              </a:spcBef>
              <a:defRPr kumimoji="1" sz="1200">
                <a:solidFill>
                  <a:schemeClr val="tx1"/>
                </a:solidFill>
                <a:latin typeface="Times New Roman" panose="02020603050405020304" pitchFamily="18" charset="0"/>
              </a:defRPr>
            </a:lvl1pPr>
            <a:lvl2pPr marL="742950" indent="-285750" defTabSz="989013" eaLnBrk="0" hangingPunct="0">
              <a:spcBef>
                <a:spcPct val="30000"/>
              </a:spcBef>
              <a:defRPr kumimoji="1" sz="1200">
                <a:solidFill>
                  <a:schemeClr val="tx1"/>
                </a:solidFill>
                <a:latin typeface="Times New Roman" panose="02020603050405020304" pitchFamily="18" charset="0"/>
              </a:defRPr>
            </a:lvl2pPr>
            <a:lvl3pPr marL="1143000" indent="-228600" defTabSz="989013" eaLnBrk="0" hangingPunct="0">
              <a:spcBef>
                <a:spcPct val="30000"/>
              </a:spcBef>
              <a:defRPr kumimoji="1" sz="1200">
                <a:solidFill>
                  <a:schemeClr val="tx1"/>
                </a:solidFill>
                <a:latin typeface="Times New Roman" panose="02020603050405020304" pitchFamily="18" charset="0"/>
              </a:defRPr>
            </a:lvl3pPr>
            <a:lvl4pPr marL="1600200" indent="-228600" defTabSz="989013" eaLnBrk="0" hangingPunct="0">
              <a:spcBef>
                <a:spcPct val="30000"/>
              </a:spcBef>
              <a:defRPr kumimoji="1" sz="1200">
                <a:solidFill>
                  <a:schemeClr val="tx1"/>
                </a:solidFill>
                <a:latin typeface="Times New Roman" panose="02020603050405020304" pitchFamily="18" charset="0"/>
              </a:defRPr>
            </a:lvl4pPr>
            <a:lvl5pPr marL="2057400" indent="-228600" defTabSz="989013" eaLnBrk="0" hangingPunct="0">
              <a:spcBef>
                <a:spcPct val="30000"/>
              </a:spcBef>
              <a:defRPr kumimoji="1" sz="1200">
                <a:solidFill>
                  <a:schemeClr val="tx1"/>
                </a:solidFill>
                <a:latin typeface="Times New Roman" panose="02020603050405020304" pitchFamily="18" charset="0"/>
              </a:defRPr>
            </a:lvl5pPr>
            <a:lvl6pPr marL="2514600" indent="-228600" defTabSz="989013" eaLnBrk="0" fontAlgn="base" hangingPunct="0">
              <a:spcBef>
                <a:spcPct val="30000"/>
              </a:spcBef>
              <a:spcAft>
                <a:spcPct val="0"/>
              </a:spcAft>
              <a:defRPr kumimoji="1" sz="1200">
                <a:solidFill>
                  <a:schemeClr val="tx1"/>
                </a:solidFill>
                <a:latin typeface="Times New Roman" panose="02020603050405020304" pitchFamily="18" charset="0"/>
              </a:defRPr>
            </a:lvl6pPr>
            <a:lvl7pPr marL="2971800" indent="-228600" defTabSz="989013" eaLnBrk="0" fontAlgn="base" hangingPunct="0">
              <a:spcBef>
                <a:spcPct val="30000"/>
              </a:spcBef>
              <a:spcAft>
                <a:spcPct val="0"/>
              </a:spcAft>
              <a:defRPr kumimoji="1" sz="1200">
                <a:solidFill>
                  <a:schemeClr val="tx1"/>
                </a:solidFill>
                <a:latin typeface="Times New Roman" panose="02020603050405020304" pitchFamily="18" charset="0"/>
              </a:defRPr>
            </a:lvl7pPr>
            <a:lvl8pPr marL="3429000" indent="-228600" defTabSz="989013" eaLnBrk="0" fontAlgn="base" hangingPunct="0">
              <a:spcBef>
                <a:spcPct val="30000"/>
              </a:spcBef>
              <a:spcAft>
                <a:spcPct val="0"/>
              </a:spcAft>
              <a:defRPr kumimoji="1" sz="1200">
                <a:solidFill>
                  <a:schemeClr val="tx1"/>
                </a:solidFill>
                <a:latin typeface="Times New Roman" panose="02020603050405020304" pitchFamily="18" charset="0"/>
              </a:defRPr>
            </a:lvl8pPr>
            <a:lvl9pPr marL="3886200" indent="-228600" defTabSz="989013" eaLnBrk="0" fontAlgn="base" hangingPunct="0">
              <a:spcBef>
                <a:spcPct val="30000"/>
              </a:spcBef>
              <a:spcAft>
                <a:spcPct val="0"/>
              </a:spcAft>
              <a:defRPr kumimoji="1" sz="1200">
                <a:solidFill>
                  <a:schemeClr val="tx1"/>
                </a:solidFill>
                <a:latin typeface="Times New Roman" panose="02020603050405020304" pitchFamily="18" charset="0"/>
              </a:defRPr>
            </a:lvl9pPr>
          </a:lstStyle>
          <a:p>
            <a:pPr eaLnBrk="1" hangingPunct="1">
              <a:spcBef>
                <a:spcPct val="0"/>
              </a:spcBef>
            </a:pPr>
            <a:fld id="{E0DD7346-4BBC-4801-A5F9-AEFEE3A5C724}" type="slidenum">
              <a:rPr kumimoji="0" lang="en-US" altLang="en-US" sz="1300"/>
              <a:pPr eaLnBrk="1" hangingPunct="1">
                <a:spcBef>
                  <a:spcPct val="0"/>
                </a:spcBef>
              </a:pPr>
              <a:t>19</a:t>
            </a:fld>
            <a:endParaRPr kumimoji="0" lang="en-US" altLang="en-US" sz="130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Slide Image Placeholder 1"/>
          <p:cNvSpPr>
            <a:spLocks noGrp="1" noRot="1" noChangeAspect="1" noTextEdit="1"/>
          </p:cNvSpPr>
          <p:nvPr>
            <p:ph type="sldImg"/>
          </p:nvPr>
        </p:nvSpPr>
        <p:spPr>
          <a:xfrm>
            <a:off x="460375" y="720725"/>
            <a:ext cx="6399213" cy="3600450"/>
          </a:xfrm>
          <a:ln/>
        </p:spPr>
      </p:sp>
      <p:sp>
        <p:nvSpPr>
          <p:cNvPr id="6349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t>Another solution is to mandate the update of current security levels.  Reading an object raises its current level to its own level.</a:t>
            </a:r>
          </a:p>
        </p:txBody>
      </p:sp>
      <p:sp>
        <p:nvSpPr>
          <p:cNvPr id="6349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89013" eaLnBrk="0" hangingPunct="0">
              <a:spcBef>
                <a:spcPct val="30000"/>
              </a:spcBef>
              <a:defRPr kumimoji="1" sz="1200">
                <a:solidFill>
                  <a:schemeClr val="tx1"/>
                </a:solidFill>
                <a:latin typeface="Times New Roman" panose="02020603050405020304" pitchFamily="18" charset="0"/>
              </a:defRPr>
            </a:lvl1pPr>
            <a:lvl2pPr marL="742950" indent="-285750" defTabSz="989013" eaLnBrk="0" hangingPunct="0">
              <a:spcBef>
                <a:spcPct val="30000"/>
              </a:spcBef>
              <a:defRPr kumimoji="1" sz="1200">
                <a:solidFill>
                  <a:schemeClr val="tx1"/>
                </a:solidFill>
                <a:latin typeface="Times New Roman" panose="02020603050405020304" pitchFamily="18" charset="0"/>
              </a:defRPr>
            </a:lvl2pPr>
            <a:lvl3pPr marL="1143000" indent="-228600" defTabSz="989013" eaLnBrk="0" hangingPunct="0">
              <a:spcBef>
                <a:spcPct val="30000"/>
              </a:spcBef>
              <a:defRPr kumimoji="1" sz="1200">
                <a:solidFill>
                  <a:schemeClr val="tx1"/>
                </a:solidFill>
                <a:latin typeface="Times New Roman" panose="02020603050405020304" pitchFamily="18" charset="0"/>
              </a:defRPr>
            </a:lvl3pPr>
            <a:lvl4pPr marL="1600200" indent="-228600" defTabSz="989013" eaLnBrk="0" hangingPunct="0">
              <a:spcBef>
                <a:spcPct val="30000"/>
              </a:spcBef>
              <a:defRPr kumimoji="1" sz="1200">
                <a:solidFill>
                  <a:schemeClr val="tx1"/>
                </a:solidFill>
                <a:latin typeface="Times New Roman" panose="02020603050405020304" pitchFamily="18" charset="0"/>
              </a:defRPr>
            </a:lvl4pPr>
            <a:lvl5pPr marL="2057400" indent="-228600" defTabSz="989013" eaLnBrk="0" hangingPunct="0">
              <a:spcBef>
                <a:spcPct val="30000"/>
              </a:spcBef>
              <a:defRPr kumimoji="1" sz="1200">
                <a:solidFill>
                  <a:schemeClr val="tx1"/>
                </a:solidFill>
                <a:latin typeface="Times New Roman" panose="02020603050405020304" pitchFamily="18" charset="0"/>
              </a:defRPr>
            </a:lvl5pPr>
            <a:lvl6pPr marL="2514600" indent="-228600" defTabSz="989013" eaLnBrk="0" fontAlgn="base" hangingPunct="0">
              <a:spcBef>
                <a:spcPct val="30000"/>
              </a:spcBef>
              <a:spcAft>
                <a:spcPct val="0"/>
              </a:spcAft>
              <a:defRPr kumimoji="1" sz="1200">
                <a:solidFill>
                  <a:schemeClr val="tx1"/>
                </a:solidFill>
                <a:latin typeface="Times New Roman" panose="02020603050405020304" pitchFamily="18" charset="0"/>
              </a:defRPr>
            </a:lvl6pPr>
            <a:lvl7pPr marL="2971800" indent="-228600" defTabSz="989013" eaLnBrk="0" fontAlgn="base" hangingPunct="0">
              <a:spcBef>
                <a:spcPct val="30000"/>
              </a:spcBef>
              <a:spcAft>
                <a:spcPct val="0"/>
              </a:spcAft>
              <a:defRPr kumimoji="1" sz="1200">
                <a:solidFill>
                  <a:schemeClr val="tx1"/>
                </a:solidFill>
                <a:latin typeface="Times New Roman" panose="02020603050405020304" pitchFamily="18" charset="0"/>
              </a:defRPr>
            </a:lvl7pPr>
            <a:lvl8pPr marL="3429000" indent="-228600" defTabSz="989013" eaLnBrk="0" fontAlgn="base" hangingPunct="0">
              <a:spcBef>
                <a:spcPct val="30000"/>
              </a:spcBef>
              <a:spcAft>
                <a:spcPct val="0"/>
              </a:spcAft>
              <a:defRPr kumimoji="1" sz="1200">
                <a:solidFill>
                  <a:schemeClr val="tx1"/>
                </a:solidFill>
                <a:latin typeface="Times New Roman" panose="02020603050405020304" pitchFamily="18" charset="0"/>
              </a:defRPr>
            </a:lvl8pPr>
            <a:lvl9pPr marL="3886200" indent="-228600" defTabSz="989013" eaLnBrk="0" fontAlgn="base" hangingPunct="0">
              <a:spcBef>
                <a:spcPct val="30000"/>
              </a:spcBef>
              <a:spcAft>
                <a:spcPct val="0"/>
              </a:spcAft>
              <a:defRPr kumimoji="1" sz="1200">
                <a:solidFill>
                  <a:schemeClr val="tx1"/>
                </a:solidFill>
                <a:latin typeface="Times New Roman" panose="02020603050405020304" pitchFamily="18" charset="0"/>
              </a:defRPr>
            </a:lvl9pPr>
          </a:lstStyle>
          <a:p>
            <a:pPr eaLnBrk="1" hangingPunct="1">
              <a:spcBef>
                <a:spcPct val="0"/>
              </a:spcBef>
            </a:pPr>
            <a:fld id="{81A33CE1-485F-400D-8F6E-009251A271BF}" type="slidenum">
              <a:rPr kumimoji="0" lang="en-US" altLang="en-US" sz="1300"/>
              <a:pPr eaLnBrk="1" hangingPunct="1">
                <a:spcBef>
                  <a:spcPct val="0"/>
                </a:spcBef>
              </a:pPr>
              <a:t>20</a:t>
            </a:fld>
            <a:endParaRPr kumimoji="0" lang="en-US" altLang="en-US" sz="130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Slide Image Placeholder 1"/>
          <p:cNvSpPr>
            <a:spLocks noGrp="1" noRot="1" noChangeAspect="1" noTextEdit="1"/>
          </p:cNvSpPr>
          <p:nvPr>
            <p:ph type="sldImg"/>
          </p:nvPr>
        </p:nvSpPr>
        <p:spPr>
          <a:xfrm>
            <a:off x="460375" y="720725"/>
            <a:ext cx="6399213" cy="3600450"/>
          </a:xfrm>
          <a:ln/>
        </p:spPr>
      </p:sp>
      <p:sp>
        <p:nvSpPr>
          <p:cNvPr id="6451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t>John McLean criticizes the BLP in the 1980’s, and Bell responded.</a:t>
            </a:r>
          </a:p>
        </p:txBody>
      </p:sp>
      <p:sp>
        <p:nvSpPr>
          <p:cNvPr id="6451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89013" eaLnBrk="0" hangingPunct="0">
              <a:spcBef>
                <a:spcPct val="30000"/>
              </a:spcBef>
              <a:defRPr kumimoji="1" sz="1200">
                <a:solidFill>
                  <a:schemeClr val="tx1"/>
                </a:solidFill>
                <a:latin typeface="Times New Roman" panose="02020603050405020304" pitchFamily="18" charset="0"/>
              </a:defRPr>
            </a:lvl1pPr>
            <a:lvl2pPr marL="742950" indent="-285750" defTabSz="989013" eaLnBrk="0" hangingPunct="0">
              <a:spcBef>
                <a:spcPct val="30000"/>
              </a:spcBef>
              <a:defRPr kumimoji="1" sz="1200">
                <a:solidFill>
                  <a:schemeClr val="tx1"/>
                </a:solidFill>
                <a:latin typeface="Times New Roman" panose="02020603050405020304" pitchFamily="18" charset="0"/>
              </a:defRPr>
            </a:lvl2pPr>
            <a:lvl3pPr marL="1143000" indent="-228600" defTabSz="989013" eaLnBrk="0" hangingPunct="0">
              <a:spcBef>
                <a:spcPct val="30000"/>
              </a:spcBef>
              <a:defRPr kumimoji="1" sz="1200">
                <a:solidFill>
                  <a:schemeClr val="tx1"/>
                </a:solidFill>
                <a:latin typeface="Times New Roman" panose="02020603050405020304" pitchFamily="18" charset="0"/>
              </a:defRPr>
            </a:lvl3pPr>
            <a:lvl4pPr marL="1600200" indent="-228600" defTabSz="989013" eaLnBrk="0" hangingPunct="0">
              <a:spcBef>
                <a:spcPct val="30000"/>
              </a:spcBef>
              <a:defRPr kumimoji="1" sz="1200">
                <a:solidFill>
                  <a:schemeClr val="tx1"/>
                </a:solidFill>
                <a:latin typeface="Times New Roman" panose="02020603050405020304" pitchFamily="18" charset="0"/>
              </a:defRPr>
            </a:lvl4pPr>
            <a:lvl5pPr marL="2057400" indent="-228600" defTabSz="989013" eaLnBrk="0" hangingPunct="0">
              <a:spcBef>
                <a:spcPct val="30000"/>
              </a:spcBef>
              <a:defRPr kumimoji="1" sz="1200">
                <a:solidFill>
                  <a:schemeClr val="tx1"/>
                </a:solidFill>
                <a:latin typeface="Times New Roman" panose="02020603050405020304" pitchFamily="18" charset="0"/>
              </a:defRPr>
            </a:lvl5pPr>
            <a:lvl6pPr marL="2514600" indent="-228600" defTabSz="989013" eaLnBrk="0" fontAlgn="base" hangingPunct="0">
              <a:spcBef>
                <a:spcPct val="30000"/>
              </a:spcBef>
              <a:spcAft>
                <a:spcPct val="0"/>
              </a:spcAft>
              <a:defRPr kumimoji="1" sz="1200">
                <a:solidFill>
                  <a:schemeClr val="tx1"/>
                </a:solidFill>
                <a:latin typeface="Times New Roman" panose="02020603050405020304" pitchFamily="18" charset="0"/>
              </a:defRPr>
            </a:lvl6pPr>
            <a:lvl7pPr marL="2971800" indent="-228600" defTabSz="989013" eaLnBrk="0" fontAlgn="base" hangingPunct="0">
              <a:spcBef>
                <a:spcPct val="30000"/>
              </a:spcBef>
              <a:spcAft>
                <a:spcPct val="0"/>
              </a:spcAft>
              <a:defRPr kumimoji="1" sz="1200">
                <a:solidFill>
                  <a:schemeClr val="tx1"/>
                </a:solidFill>
                <a:latin typeface="Times New Roman" panose="02020603050405020304" pitchFamily="18" charset="0"/>
              </a:defRPr>
            </a:lvl7pPr>
            <a:lvl8pPr marL="3429000" indent="-228600" defTabSz="989013" eaLnBrk="0" fontAlgn="base" hangingPunct="0">
              <a:spcBef>
                <a:spcPct val="30000"/>
              </a:spcBef>
              <a:spcAft>
                <a:spcPct val="0"/>
              </a:spcAft>
              <a:defRPr kumimoji="1" sz="1200">
                <a:solidFill>
                  <a:schemeClr val="tx1"/>
                </a:solidFill>
                <a:latin typeface="Times New Roman" panose="02020603050405020304" pitchFamily="18" charset="0"/>
              </a:defRPr>
            </a:lvl8pPr>
            <a:lvl9pPr marL="3886200" indent="-228600" defTabSz="989013" eaLnBrk="0" fontAlgn="base" hangingPunct="0">
              <a:spcBef>
                <a:spcPct val="30000"/>
              </a:spcBef>
              <a:spcAft>
                <a:spcPct val="0"/>
              </a:spcAft>
              <a:defRPr kumimoji="1" sz="1200">
                <a:solidFill>
                  <a:schemeClr val="tx1"/>
                </a:solidFill>
                <a:latin typeface="Times New Roman" panose="02020603050405020304" pitchFamily="18" charset="0"/>
              </a:defRPr>
            </a:lvl9pPr>
          </a:lstStyle>
          <a:p>
            <a:pPr eaLnBrk="1" hangingPunct="1">
              <a:spcBef>
                <a:spcPct val="0"/>
              </a:spcBef>
            </a:pPr>
            <a:fld id="{78DB0251-C326-4355-A3F9-00656FAD4395}" type="slidenum">
              <a:rPr kumimoji="0" lang="en-US" altLang="en-US" sz="1300"/>
              <a:pPr eaLnBrk="1" hangingPunct="1">
                <a:spcBef>
                  <a:spcPct val="0"/>
                </a:spcBef>
              </a:pPr>
              <a:t>24</a:t>
            </a:fld>
            <a:endParaRPr kumimoji="0" lang="en-US" altLang="en-US" sz="130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Slide Image Placeholder 1"/>
          <p:cNvSpPr>
            <a:spLocks noGrp="1" noRot="1" noChangeAspect="1" noTextEdit="1"/>
          </p:cNvSpPr>
          <p:nvPr>
            <p:ph type="sldImg"/>
          </p:nvPr>
        </p:nvSpPr>
        <p:spPr>
          <a:xfrm>
            <a:off x="460375" y="720725"/>
            <a:ext cx="6399213" cy="3600450"/>
          </a:xfrm>
          <a:ln/>
        </p:spPr>
      </p:sp>
      <p:sp>
        <p:nvSpPr>
          <p:cNvPr id="6553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buFontTx/>
              <a:buChar char="•"/>
            </a:pPr>
            <a:r>
              <a:rPr lang="en-US" altLang="en-US"/>
              <a:t>A low-level subject can write to arbitrary high level objects. </a:t>
            </a:r>
          </a:p>
          <a:p>
            <a:pPr>
              <a:buFontTx/>
              <a:buChar char="•"/>
            </a:pPr>
            <a:r>
              <a:rPr lang="en-US" altLang="en-US"/>
              <a:t>Even for confidentiality, its protection is limited.</a:t>
            </a:r>
          </a:p>
        </p:txBody>
      </p:sp>
      <p:sp>
        <p:nvSpPr>
          <p:cNvPr id="6554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89013" eaLnBrk="0" hangingPunct="0">
              <a:spcBef>
                <a:spcPct val="30000"/>
              </a:spcBef>
              <a:defRPr kumimoji="1" sz="1200">
                <a:solidFill>
                  <a:schemeClr val="tx1"/>
                </a:solidFill>
                <a:latin typeface="Times New Roman" panose="02020603050405020304" pitchFamily="18" charset="0"/>
              </a:defRPr>
            </a:lvl1pPr>
            <a:lvl2pPr marL="742950" indent="-285750" defTabSz="989013" eaLnBrk="0" hangingPunct="0">
              <a:spcBef>
                <a:spcPct val="30000"/>
              </a:spcBef>
              <a:defRPr kumimoji="1" sz="1200">
                <a:solidFill>
                  <a:schemeClr val="tx1"/>
                </a:solidFill>
                <a:latin typeface="Times New Roman" panose="02020603050405020304" pitchFamily="18" charset="0"/>
              </a:defRPr>
            </a:lvl2pPr>
            <a:lvl3pPr marL="1143000" indent="-228600" defTabSz="989013" eaLnBrk="0" hangingPunct="0">
              <a:spcBef>
                <a:spcPct val="30000"/>
              </a:spcBef>
              <a:defRPr kumimoji="1" sz="1200">
                <a:solidFill>
                  <a:schemeClr val="tx1"/>
                </a:solidFill>
                <a:latin typeface="Times New Roman" panose="02020603050405020304" pitchFamily="18" charset="0"/>
              </a:defRPr>
            </a:lvl3pPr>
            <a:lvl4pPr marL="1600200" indent="-228600" defTabSz="989013" eaLnBrk="0" hangingPunct="0">
              <a:spcBef>
                <a:spcPct val="30000"/>
              </a:spcBef>
              <a:defRPr kumimoji="1" sz="1200">
                <a:solidFill>
                  <a:schemeClr val="tx1"/>
                </a:solidFill>
                <a:latin typeface="Times New Roman" panose="02020603050405020304" pitchFamily="18" charset="0"/>
              </a:defRPr>
            </a:lvl4pPr>
            <a:lvl5pPr marL="2057400" indent="-228600" defTabSz="989013" eaLnBrk="0" hangingPunct="0">
              <a:spcBef>
                <a:spcPct val="30000"/>
              </a:spcBef>
              <a:defRPr kumimoji="1" sz="1200">
                <a:solidFill>
                  <a:schemeClr val="tx1"/>
                </a:solidFill>
                <a:latin typeface="Times New Roman" panose="02020603050405020304" pitchFamily="18" charset="0"/>
              </a:defRPr>
            </a:lvl5pPr>
            <a:lvl6pPr marL="2514600" indent="-228600" defTabSz="989013" eaLnBrk="0" fontAlgn="base" hangingPunct="0">
              <a:spcBef>
                <a:spcPct val="30000"/>
              </a:spcBef>
              <a:spcAft>
                <a:spcPct val="0"/>
              </a:spcAft>
              <a:defRPr kumimoji="1" sz="1200">
                <a:solidFill>
                  <a:schemeClr val="tx1"/>
                </a:solidFill>
                <a:latin typeface="Times New Roman" panose="02020603050405020304" pitchFamily="18" charset="0"/>
              </a:defRPr>
            </a:lvl6pPr>
            <a:lvl7pPr marL="2971800" indent="-228600" defTabSz="989013" eaLnBrk="0" fontAlgn="base" hangingPunct="0">
              <a:spcBef>
                <a:spcPct val="30000"/>
              </a:spcBef>
              <a:spcAft>
                <a:spcPct val="0"/>
              </a:spcAft>
              <a:defRPr kumimoji="1" sz="1200">
                <a:solidFill>
                  <a:schemeClr val="tx1"/>
                </a:solidFill>
                <a:latin typeface="Times New Roman" panose="02020603050405020304" pitchFamily="18" charset="0"/>
              </a:defRPr>
            </a:lvl7pPr>
            <a:lvl8pPr marL="3429000" indent="-228600" defTabSz="989013" eaLnBrk="0" fontAlgn="base" hangingPunct="0">
              <a:spcBef>
                <a:spcPct val="30000"/>
              </a:spcBef>
              <a:spcAft>
                <a:spcPct val="0"/>
              </a:spcAft>
              <a:defRPr kumimoji="1" sz="1200">
                <a:solidFill>
                  <a:schemeClr val="tx1"/>
                </a:solidFill>
                <a:latin typeface="Times New Roman" panose="02020603050405020304" pitchFamily="18" charset="0"/>
              </a:defRPr>
            </a:lvl8pPr>
            <a:lvl9pPr marL="3886200" indent="-228600" defTabSz="989013" eaLnBrk="0" fontAlgn="base" hangingPunct="0">
              <a:spcBef>
                <a:spcPct val="30000"/>
              </a:spcBef>
              <a:spcAft>
                <a:spcPct val="0"/>
              </a:spcAft>
              <a:defRPr kumimoji="1" sz="1200">
                <a:solidFill>
                  <a:schemeClr val="tx1"/>
                </a:solidFill>
                <a:latin typeface="Times New Roman" panose="02020603050405020304" pitchFamily="18" charset="0"/>
              </a:defRPr>
            </a:lvl9pPr>
          </a:lstStyle>
          <a:p>
            <a:pPr eaLnBrk="1" hangingPunct="1">
              <a:spcBef>
                <a:spcPct val="0"/>
              </a:spcBef>
            </a:pPr>
            <a:fld id="{C8B28668-F95B-412A-B9CF-CCC6F5C0B9FD}" type="slidenum">
              <a:rPr kumimoji="0" lang="en-US" altLang="en-US" sz="1300"/>
              <a:pPr eaLnBrk="1" hangingPunct="1">
                <a:spcBef>
                  <a:spcPct val="0"/>
                </a:spcBef>
              </a:pPr>
              <a:t>27</a:t>
            </a:fld>
            <a:endParaRPr kumimoji="0" lang="en-US" altLang="en-US" sz="130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Image Placeholder 1"/>
          <p:cNvSpPr>
            <a:spLocks noGrp="1" noRot="1" noChangeAspect="1" noTextEdit="1"/>
          </p:cNvSpPr>
          <p:nvPr>
            <p:ph type="sldImg"/>
          </p:nvPr>
        </p:nvSpPr>
        <p:spPr>
          <a:xfrm>
            <a:off x="460375" y="720725"/>
            <a:ext cx="6399213" cy="3600450"/>
          </a:xfrm>
          <a:ln/>
        </p:spPr>
      </p:sp>
      <p:sp>
        <p:nvSpPr>
          <p:cNvPr id="6656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a:t>Covert communication channels (also called subliminal channels) are often motivated as being solutions to the ``prisoners' problem.'' Consider two prisoners in separate cells who want to exchange messages, but must do so through the warden, who demands full view of the messages (that is, no encryption). A covert channel enables the prisoners to exchange secret information through messages that appear to be innocuous. A covert channel requires prior agreement on the part of the prisoners. For example if an odd length word corresponds to ``1'' and an even length word corresponds to ``0'', then the previous sentence contains the subliminal message ``101011010011''. </a:t>
            </a:r>
          </a:p>
        </p:txBody>
      </p:sp>
      <p:sp>
        <p:nvSpPr>
          <p:cNvPr id="6656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89013" eaLnBrk="0" hangingPunct="0">
              <a:spcBef>
                <a:spcPct val="30000"/>
              </a:spcBef>
              <a:defRPr kumimoji="1" sz="1200">
                <a:solidFill>
                  <a:schemeClr val="tx1"/>
                </a:solidFill>
                <a:latin typeface="Times New Roman" panose="02020603050405020304" pitchFamily="18" charset="0"/>
              </a:defRPr>
            </a:lvl1pPr>
            <a:lvl2pPr marL="742950" indent="-285750" defTabSz="989013" eaLnBrk="0" hangingPunct="0">
              <a:spcBef>
                <a:spcPct val="30000"/>
              </a:spcBef>
              <a:defRPr kumimoji="1" sz="1200">
                <a:solidFill>
                  <a:schemeClr val="tx1"/>
                </a:solidFill>
                <a:latin typeface="Times New Roman" panose="02020603050405020304" pitchFamily="18" charset="0"/>
              </a:defRPr>
            </a:lvl2pPr>
            <a:lvl3pPr marL="1143000" indent="-228600" defTabSz="989013" eaLnBrk="0" hangingPunct="0">
              <a:spcBef>
                <a:spcPct val="30000"/>
              </a:spcBef>
              <a:defRPr kumimoji="1" sz="1200">
                <a:solidFill>
                  <a:schemeClr val="tx1"/>
                </a:solidFill>
                <a:latin typeface="Times New Roman" panose="02020603050405020304" pitchFamily="18" charset="0"/>
              </a:defRPr>
            </a:lvl3pPr>
            <a:lvl4pPr marL="1600200" indent="-228600" defTabSz="989013" eaLnBrk="0" hangingPunct="0">
              <a:spcBef>
                <a:spcPct val="30000"/>
              </a:spcBef>
              <a:defRPr kumimoji="1" sz="1200">
                <a:solidFill>
                  <a:schemeClr val="tx1"/>
                </a:solidFill>
                <a:latin typeface="Times New Roman" panose="02020603050405020304" pitchFamily="18" charset="0"/>
              </a:defRPr>
            </a:lvl4pPr>
            <a:lvl5pPr marL="2057400" indent="-228600" defTabSz="989013" eaLnBrk="0" hangingPunct="0">
              <a:spcBef>
                <a:spcPct val="30000"/>
              </a:spcBef>
              <a:defRPr kumimoji="1" sz="1200">
                <a:solidFill>
                  <a:schemeClr val="tx1"/>
                </a:solidFill>
                <a:latin typeface="Times New Roman" panose="02020603050405020304" pitchFamily="18" charset="0"/>
              </a:defRPr>
            </a:lvl5pPr>
            <a:lvl6pPr marL="2514600" indent="-228600" defTabSz="989013" eaLnBrk="0" fontAlgn="base" hangingPunct="0">
              <a:spcBef>
                <a:spcPct val="30000"/>
              </a:spcBef>
              <a:spcAft>
                <a:spcPct val="0"/>
              </a:spcAft>
              <a:defRPr kumimoji="1" sz="1200">
                <a:solidFill>
                  <a:schemeClr val="tx1"/>
                </a:solidFill>
                <a:latin typeface="Times New Roman" panose="02020603050405020304" pitchFamily="18" charset="0"/>
              </a:defRPr>
            </a:lvl6pPr>
            <a:lvl7pPr marL="2971800" indent="-228600" defTabSz="989013" eaLnBrk="0" fontAlgn="base" hangingPunct="0">
              <a:spcBef>
                <a:spcPct val="30000"/>
              </a:spcBef>
              <a:spcAft>
                <a:spcPct val="0"/>
              </a:spcAft>
              <a:defRPr kumimoji="1" sz="1200">
                <a:solidFill>
                  <a:schemeClr val="tx1"/>
                </a:solidFill>
                <a:latin typeface="Times New Roman" panose="02020603050405020304" pitchFamily="18" charset="0"/>
              </a:defRPr>
            </a:lvl7pPr>
            <a:lvl8pPr marL="3429000" indent="-228600" defTabSz="989013" eaLnBrk="0" fontAlgn="base" hangingPunct="0">
              <a:spcBef>
                <a:spcPct val="30000"/>
              </a:spcBef>
              <a:spcAft>
                <a:spcPct val="0"/>
              </a:spcAft>
              <a:defRPr kumimoji="1" sz="1200">
                <a:solidFill>
                  <a:schemeClr val="tx1"/>
                </a:solidFill>
                <a:latin typeface="Times New Roman" panose="02020603050405020304" pitchFamily="18" charset="0"/>
              </a:defRPr>
            </a:lvl8pPr>
            <a:lvl9pPr marL="3886200" indent="-228600" defTabSz="989013" eaLnBrk="0" fontAlgn="base" hangingPunct="0">
              <a:spcBef>
                <a:spcPct val="30000"/>
              </a:spcBef>
              <a:spcAft>
                <a:spcPct val="0"/>
              </a:spcAft>
              <a:defRPr kumimoji="1" sz="1200">
                <a:solidFill>
                  <a:schemeClr val="tx1"/>
                </a:solidFill>
                <a:latin typeface="Times New Roman" panose="02020603050405020304" pitchFamily="18" charset="0"/>
              </a:defRPr>
            </a:lvl9pPr>
          </a:lstStyle>
          <a:p>
            <a:pPr eaLnBrk="1" hangingPunct="1">
              <a:spcBef>
                <a:spcPct val="0"/>
              </a:spcBef>
            </a:pPr>
            <a:fld id="{CB3CF1E6-6A38-495B-87FB-B3D582A413F2}" type="slidenum">
              <a:rPr kumimoji="0" lang="en-US" altLang="en-US" sz="1300"/>
              <a:pPr eaLnBrk="1" hangingPunct="1">
                <a:spcBef>
                  <a:spcPct val="0"/>
                </a:spcBef>
              </a:pPr>
              <a:t>28</a:t>
            </a:fld>
            <a:endParaRPr kumimoji="0" lang="en-US" altLang="en-US" sz="130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Slide Image Placeholder 1"/>
          <p:cNvSpPr>
            <a:spLocks noGrp="1" noRot="1" noChangeAspect="1" noTextEdit="1"/>
          </p:cNvSpPr>
          <p:nvPr>
            <p:ph type="sldImg"/>
          </p:nvPr>
        </p:nvSpPr>
        <p:spPr>
          <a:xfrm>
            <a:off x="460375" y="720725"/>
            <a:ext cx="6399213" cy="3600450"/>
          </a:xfrm>
          <a:ln/>
        </p:spPr>
      </p:sp>
      <p:sp>
        <p:nvSpPr>
          <p:cNvPr id="6758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t>Cover channels occur with shared resources.</a:t>
            </a:r>
          </a:p>
          <a:p>
            <a:endParaRPr lang="en-US" altLang="en-US"/>
          </a:p>
        </p:txBody>
      </p:sp>
      <p:sp>
        <p:nvSpPr>
          <p:cNvPr id="6758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89013" eaLnBrk="0" hangingPunct="0">
              <a:spcBef>
                <a:spcPct val="30000"/>
              </a:spcBef>
              <a:defRPr kumimoji="1" sz="1200">
                <a:solidFill>
                  <a:schemeClr val="tx1"/>
                </a:solidFill>
                <a:latin typeface="Times New Roman" panose="02020603050405020304" pitchFamily="18" charset="0"/>
              </a:defRPr>
            </a:lvl1pPr>
            <a:lvl2pPr marL="742950" indent="-285750" defTabSz="989013" eaLnBrk="0" hangingPunct="0">
              <a:spcBef>
                <a:spcPct val="30000"/>
              </a:spcBef>
              <a:defRPr kumimoji="1" sz="1200">
                <a:solidFill>
                  <a:schemeClr val="tx1"/>
                </a:solidFill>
                <a:latin typeface="Times New Roman" panose="02020603050405020304" pitchFamily="18" charset="0"/>
              </a:defRPr>
            </a:lvl2pPr>
            <a:lvl3pPr marL="1143000" indent="-228600" defTabSz="989013" eaLnBrk="0" hangingPunct="0">
              <a:spcBef>
                <a:spcPct val="30000"/>
              </a:spcBef>
              <a:defRPr kumimoji="1" sz="1200">
                <a:solidFill>
                  <a:schemeClr val="tx1"/>
                </a:solidFill>
                <a:latin typeface="Times New Roman" panose="02020603050405020304" pitchFamily="18" charset="0"/>
              </a:defRPr>
            </a:lvl3pPr>
            <a:lvl4pPr marL="1600200" indent="-228600" defTabSz="989013" eaLnBrk="0" hangingPunct="0">
              <a:spcBef>
                <a:spcPct val="30000"/>
              </a:spcBef>
              <a:defRPr kumimoji="1" sz="1200">
                <a:solidFill>
                  <a:schemeClr val="tx1"/>
                </a:solidFill>
                <a:latin typeface="Times New Roman" panose="02020603050405020304" pitchFamily="18" charset="0"/>
              </a:defRPr>
            </a:lvl4pPr>
            <a:lvl5pPr marL="2057400" indent="-228600" defTabSz="989013" eaLnBrk="0" hangingPunct="0">
              <a:spcBef>
                <a:spcPct val="30000"/>
              </a:spcBef>
              <a:defRPr kumimoji="1" sz="1200">
                <a:solidFill>
                  <a:schemeClr val="tx1"/>
                </a:solidFill>
                <a:latin typeface="Times New Roman" panose="02020603050405020304" pitchFamily="18" charset="0"/>
              </a:defRPr>
            </a:lvl5pPr>
            <a:lvl6pPr marL="2514600" indent="-228600" defTabSz="989013" eaLnBrk="0" fontAlgn="base" hangingPunct="0">
              <a:spcBef>
                <a:spcPct val="30000"/>
              </a:spcBef>
              <a:spcAft>
                <a:spcPct val="0"/>
              </a:spcAft>
              <a:defRPr kumimoji="1" sz="1200">
                <a:solidFill>
                  <a:schemeClr val="tx1"/>
                </a:solidFill>
                <a:latin typeface="Times New Roman" panose="02020603050405020304" pitchFamily="18" charset="0"/>
              </a:defRPr>
            </a:lvl6pPr>
            <a:lvl7pPr marL="2971800" indent="-228600" defTabSz="989013" eaLnBrk="0" fontAlgn="base" hangingPunct="0">
              <a:spcBef>
                <a:spcPct val="30000"/>
              </a:spcBef>
              <a:spcAft>
                <a:spcPct val="0"/>
              </a:spcAft>
              <a:defRPr kumimoji="1" sz="1200">
                <a:solidFill>
                  <a:schemeClr val="tx1"/>
                </a:solidFill>
                <a:latin typeface="Times New Roman" panose="02020603050405020304" pitchFamily="18" charset="0"/>
              </a:defRPr>
            </a:lvl7pPr>
            <a:lvl8pPr marL="3429000" indent="-228600" defTabSz="989013" eaLnBrk="0" fontAlgn="base" hangingPunct="0">
              <a:spcBef>
                <a:spcPct val="30000"/>
              </a:spcBef>
              <a:spcAft>
                <a:spcPct val="0"/>
              </a:spcAft>
              <a:defRPr kumimoji="1" sz="1200">
                <a:solidFill>
                  <a:schemeClr val="tx1"/>
                </a:solidFill>
                <a:latin typeface="Times New Roman" panose="02020603050405020304" pitchFamily="18" charset="0"/>
              </a:defRPr>
            </a:lvl8pPr>
            <a:lvl9pPr marL="3886200" indent="-228600" defTabSz="989013" eaLnBrk="0" fontAlgn="base" hangingPunct="0">
              <a:spcBef>
                <a:spcPct val="30000"/>
              </a:spcBef>
              <a:spcAft>
                <a:spcPct val="0"/>
              </a:spcAft>
              <a:defRPr kumimoji="1" sz="1200">
                <a:solidFill>
                  <a:schemeClr val="tx1"/>
                </a:solidFill>
                <a:latin typeface="Times New Roman" panose="02020603050405020304" pitchFamily="18" charset="0"/>
              </a:defRPr>
            </a:lvl9pPr>
          </a:lstStyle>
          <a:p>
            <a:pPr eaLnBrk="1" hangingPunct="1">
              <a:spcBef>
                <a:spcPct val="0"/>
              </a:spcBef>
            </a:pPr>
            <a:fld id="{195467BD-F667-4E80-8899-E30638B3CFBD}" type="slidenum">
              <a:rPr kumimoji="0" lang="en-US" altLang="en-US" sz="1300"/>
              <a:pPr eaLnBrk="1" hangingPunct="1">
                <a:spcBef>
                  <a:spcPct val="0"/>
                </a:spcBef>
              </a:pPr>
              <a:t>29</a:t>
            </a:fld>
            <a:endParaRPr kumimoji="0" lang="en-US" altLang="en-US" sz="130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Slide Image Placeholder 1"/>
          <p:cNvSpPr>
            <a:spLocks noGrp="1" noRot="1" noChangeAspect="1" noTextEdit="1"/>
          </p:cNvSpPr>
          <p:nvPr>
            <p:ph type="sldImg"/>
          </p:nvPr>
        </p:nvSpPr>
        <p:spPr>
          <a:xfrm>
            <a:off x="460375" y="720725"/>
            <a:ext cx="6399213" cy="3600450"/>
          </a:xfrm>
          <a:ln/>
        </p:spPr>
      </p:sp>
      <p:sp>
        <p:nvSpPr>
          <p:cNvPr id="6861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buFontTx/>
              <a:buChar char="•"/>
            </a:pPr>
            <a:endParaRPr lang="en-US" altLang="en-US"/>
          </a:p>
        </p:txBody>
      </p:sp>
      <p:sp>
        <p:nvSpPr>
          <p:cNvPr id="6861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89013" eaLnBrk="0" hangingPunct="0">
              <a:spcBef>
                <a:spcPct val="30000"/>
              </a:spcBef>
              <a:defRPr kumimoji="1" sz="1200">
                <a:solidFill>
                  <a:schemeClr val="tx1"/>
                </a:solidFill>
                <a:latin typeface="Times New Roman" panose="02020603050405020304" pitchFamily="18" charset="0"/>
              </a:defRPr>
            </a:lvl1pPr>
            <a:lvl2pPr marL="742950" indent="-285750" defTabSz="989013" eaLnBrk="0" hangingPunct="0">
              <a:spcBef>
                <a:spcPct val="30000"/>
              </a:spcBef>
              <a:defRPr kumimoji="1" sz="1200">
                <a:solidFill>
                  <a:schemeClr val="tx1"/>
                </a:solidFill>
                <a:latin typeface="Times New Roman" panose="02020603050405020304" pitchFamily="18" charset="0"/>
              </a:defRPr>
            </a:lvl2pPr>
            <a:lvl3pPr marL="1143000" indent="-228600" defTabSz="989013" eaLnBrk="0" hangingPunct="0">
              <a:spcBef>
                <a:spcPct val="30000"/>
              </a:spcBef>
              <a:defRPr kumimoji="1" sz="1200">
                <a:solidFill>
                  <a:schemeClr val="tx1"/>
                </a:solidFill>
                <a:latin typeface="Times New Roman" panose="02020603050405020304" pitchFamily="18" charset="0"/>
              </a:defRPr>
            </a:lvl3pPr>
            <a:lvl4pPr marL="1600200" indent="-228600" defTabSz="989013" eaLnBrk="0" hangingPunct="0">
              <a:spcBef>
                <a:spcPct val="30000"/>
              </a:spcBef>
              <a:defRPr kumimoji="1" sz="1200">
                <a:solidFill>
                  <a:schemeClr val="tx1"/>
                </a:solidFill>
                <a:latin typeface="Times New Roman" panose="02020603050405020304" pitchFamily="18" charset="0"/>
              </a:defRPr>
            </a:lvl4pPr>
            <a:lvl5pPr marL="2057400" indent="-228600" defTabSz="989013" eaLnBrk="0" hangingPunct="0">
              <a:spcBef>
                <a:spcPct val="30000"/>
              </a:spcBef>
              <a:defRPr kumimoji="1" sz="1200">
                <a:solidFill>
                  <a:schemeClr val="tx1"/>
                </a:solidFill>
                <a:latin typeface="Times New Roman" panose="02020603050405020304" pitchFamily="18" charset="0"/>
              </a:defRPr>
            </a:lvl5pPr>
            <a:lvl6pPr marL="2514600" indent="-228600" defTabSz="989013" eaLnBrk="0" fontAlgn="base" hangingPunct="0">
              <a:spcBef>
                <a:spcPct val="30000"/>
              </a:spcBef>
              <a:spcAft>
                <a:spcPct val="0"/>
              </a:spcAft>
              <a:defRPr kumimoji="1" sz="1200">
                <a:solidFill>
                  <a:schemeClr val="tx1"/>
                </a:solidFill>
                <a:latin typeface="Times New Roman" panose="02020603050405020304" pitchFamily="18" charset="0"/>
              </a:defRPr>
            </a:lvl6pPr>
            <a:lvl7pPr marL="2971800" indent="-228600" defTabSz="989013" eaLnBrk="0" fontAlgn="base" hangingPunct="0">
              <a:spcBef>
                <a:spcPct val="30000"/>
              </a:spcBef>
              <a:spcAft>
                <a:spcPct val="0"/>
              </a:spcAft>
              <a:defRPr kumimoji="1" sz="1200">
                <a:solidFill>
                  <a:schemeClr val="tx1"/>
                </a:solidFill>
                <a:latin typeface="Times New Roman" panose="02020603050405020304" pitchFamily="18" charset="0"/>
              </a:defRPr>
            </a:lvl7pPr>
            <a:lvl8pPr marL="3429000" indent="-228600" defTabSz="989013" eaLnBrk="0" fontAlgn="base" hangingPunct="0">
              <a:spcBef>
                <a:spcPct val="30000"/>
              </a:spcBef>
              <a:spcAft>
                <a:spcPct val="0"/>
              </a:spcAft>
              <a:defRPr kumimoji="1" sz="1200">
                <a:solidFill>
                  <a:schemeClr val="tx1"/>
                </a:solidFill>
                <a:latin typeface="Times New Roman" panose="02020603050405020304" pitchFamily="18" charset="0"/>
              </a:defRPr>
            </a:lvl8pPr>
            <a:lvl9pPr marL="3886200" indent="-228600" defTabSz="989013" eaLnBrk="0" fontAlgn="base" hangingPunct="0">
              <a:spcBef>
                <a:spcPct val="30000"/>
              </a:spcBef>
              <a:spcAft>
                <a:spcPct val="0"/>
              </a:spcAft>
              <a:defRPr kumimoji="1" sz="1200">
                <a:solidFill>
                  <a:schemeClr val="tx1"/>
                </a:solidFill>
                <a:latin typeface="Times New Roman" panose="02020603050405020304" pitchFamily="18" charset="0"/>
              </a:defRPr>
            </a:lvl9pPr>
          </a:lstStyle>
          <a:p>
            <a:pPr eaLnBrk="1" hangingPunct="1">
              <a:spcBef>
                <a:spcPct val="0"/>
              </a:spcBef>
            </a:pPr>
            <a:fld id="{F922C8BD-72B1-434D-9675-FCC27E1FB272}" type="slidenum">
              <a:rPr kumimoji="0" lang="en-US" altLang="en-US" sz="1300"/>
              <a:pPr eaLnBrk="1" hangingPunct="1">
                <a:spcBef>
                  <a:spcPct val="0"/>
                </a:spcBef>
              </a:pPr>
              <a:t>30</a:t>
            </a:fld>
            <a:endParaRPr kumimoji="0" lang="en-US" altLang="en-US" sz="130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Slide Image Placeholder 1"/>
          <p:cNvSpPr>
            <a:spLocks noGrp="1" noRot="1" noChangeAspect="1" noTextEdit="1"/>
          </p:cNvSpPr>
          <p:nvPr>
            <p:ph type="sldImg"/>
          </p:nvPr>
        </p:nvSpPr>
        <p:spPr>
          <a:xfrm>
            <a:off x="460375" y="720725"/>
            <a:ext cx="6399213" cy="3600450"/>
          </a:xfrm>
          <a:ln/>
        </p:spPr>
      </p:sp>
      <p:sp>
        <p:nvSpPr>
          <p:cNvPr id="6963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t>A single level is not good enough.  Someone having top secret, say, in the army, will be able to read all </a:t>
            </a:r>
          </a:p>
        </p:txBody>
      </p:sp>
      <p:sp>
        <p:nvSpPr>
          <p:cNvPr id="6963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89013" eaLnBrk="0" hangingPunct="0">
              <a:spcBef>
                <a:spcPct val="30000"/>
              </a:spcBef>
              <a:defRPr kumimoji="1" sz="1200">
                <a:solidFill>
                  <a:schemeClr val="tx1"/>
                </a:solidFill>
                <a:latin typeface="Times New Roman" panose="02020603050405020304" pitchFamily="18" charset="0"/>
              </a:defRPr>
            </a:lvl1pPr>
            <a:lvl2pPr marL="742950" indent="-285750" defTabSz="989013" eaLnBrk="0" hangingPunct="0">
              <a:spcBef>
                <a:spcPct val="30000"/>
              </a:spcBef>
              <a:defRPr kumimoji="1" sz="1200">
                <a:solidFill>
                  <a:schemeClr val="tx1"/>
                </a:solidFill>
                <a:latin typeface="Times New Roman" panose="02020603050405020304" pitchFamily="18" charset="0"/>
              </a:defRPr>
            </a:lvl2pPr>
            <a:lvl3pPr marL="1143000" indent="-228600" defTabSz="989013" eaLnBrk="0" hangingPunct="0">
              <a:spcBef>
                <a:spcPct val="30000"/>
              </a:spcBef>
              <a:defRPr kumimoji="1" sz="1200">
                <a:solidFill>
                  <a:schemeClr val="tx1"/>
                </a:solidFill>
                <a:latin typeface="Times New Roman" panose="02020603050405020304" pitchFamily="18" charset="0"/>
              </a:defRPr>
            </a:lvl3pPr>
            <a:lvl4pPr marL="1600200" indent="-228600" defTabSz="989013" eaLnBrk="0" hangingPunct="0">
              <a:spcBef>
                <a:spcPct val="30000"/>
              </a:spcBef>
              <a:defRPr kumimoji="1" sz="1200">
                <a:solidFill>
                  <a:schemeClr val="tx1"/>
                </a:solidFill>
                <a:latin typeface="Times New Roman" panose="02020603050405020304" pitchFamily="18" charset="0"/>
              </a:defRPr>
            </a:lvl4pPr>
            <a:lvl5pPr marL="2057400" indent="-228600" defTabSz="989013" eaLnBrk="0" hangingPunct="0">
              <a:spcBef>
                <a:spcPct val="30000"/>
              </a:spcBef>
              <a:defRPr kumimoji="1" sz="1200">
                <a:solidFill>
                  <a:schemeClr val="tx1"/>
                </a:solidFill>
                <a:latin typeface="Times New Roman" panose="02020603050405020304" pitchFamily="18" charset="0"/>
              </a:defRPr>
            </a:lvl5pPr>
            <a:lvl6pPr marL="2514600" indent="-228600" defTabSz="989013" eaLnBrk="0" fontAlgn="base" hangingPunct="0">
              <a:spcBef>
                <a:spcPct val="30000"/>
              </a:spcBef>
              <a:spcAft>
                <a:spcPct val="0"/>
              </a:spcAft>
              <a:defRPr kumimoji="1" sz="1200">
                <a:solidFill>
                  <a:schemeClr val="tx1"/>
                </a:solidFill>
                <a:latin typeface="Times New Roman" panose="02020603050405020304" pitchFamily="18" charset="0"/>
              </a:defRPr>
            </a:lvl6pPr>
            <a:lvl7pPr marL="2971800" indent="-228600" defTabSz="989013" eaLnBrk="0" fontAlgn="base" hangingPunct="0">
              <a:spcBef>
                <a:spcPct val="30000"/>
              </a:spcBef>
              <a:spcAft>
                <a:spcPct val="0"/>
              </a:spcAft>
              <a:defRPr kumimoji="1" sz="1200">
                <a:solidFill>
                  <a:schemeClr val="tx1"/>
                </a:solidFill>
                <a:latin typeface="Times New Roman" panose="02020603050405020304" pitchFamily="18" charset="0"/>
              </a:defRPr>
            </a:lvl7pPr>
            <a:lvl8pPr marL="3429000" indent="-228600" defTabSz="989013" eaLnBrk="0" fontAlgn="base" hangingPunct="0">
              <a:spcBef>
                <a:spcPct val="30000"/>
              </a:spcBef>
              <a:spcAft>
                <a:spcPct val="0"/>
              </a:spcAft>
              <a:defRPr kumimoji="1" sz="1200">
                <a:solidFill>
                  <a:schemeClr val="tx1"/>
                </a:solidFill>
                <a:latin typeface="Times New Roman" panose="02020603050405020304" pitchFamily="18" charset="0"/>
              </a:defRPr>
            </a:lvl8pPr>
            <a:lvl9pPr marL="3886200" indent="-228600" defTabSz="989013" eaLnBrk="0" fontAlgn="base" hangingPunct="0">
              <a:spcBef>
                <a:spcPct val="30000"/>
              </a:spcBef>
              <a:spcAft>
                <a:spcPct val="0"/>
              </a:spcAft>
              <a:defRPr kumimoji="1" sz="1200">
                <a:solidFill>
                  <a:schemeClr val="tx1"/>
                </a:solidFill>
                <a:latin typeface="Times New Roman" panose="02020603050405020304" pitchFamily="18" charset="0"/>
              </a:defRPr>
            </a:lvl9pPr>
          </a:lstStyle>
          <a:p>
            <a:pPr eaLnBrk="1" hangingPunct="1">
              <a:spcBef>
                <a:spcPct val="0"/>
              </a:spcBef>
            </a:pPr>
            <a:fld id="{E6B058AF-6778-465C-8D08-03CEAFF9E058}" type="slidenum">
              <a:rPr kumimoji="0" lang="en-US" altLang="en-US" sz="1300"/>
              <a:pPr eaLnBrk="1" hangingPunct="1">
                <a:spcBef>
                  <a:spcPct val="0"/>
                </a:spcBef>
              </a:pPr>
              <a:t>31</a:t>
            </a:fld>
            <a:endParaRPr kumimoji="0" lang="en-US" altLang="en-US" sz="130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Slide Image Placeholder 1"/>
          <p:cNvSpPr>
            <a:spLocks noGrp="1" noRot="1" noChangeAspect="1" noTextEdit="1"/>
          </p:cNvSpPr>
          <p:nvPr>
            <p:ph type="sldImg"/>
          </p:nvPr>
        </p:nvSpPr>
        <p:spPr>
          <a:xfrm>
            <a:off x="460375" y="720725"/>
            <a:ext cx="6399213" cy="3600450"/>
          </a:xfrm>
          <a:ln/>
        </p:spPr>
      </p:sp>
      <p:sp>
        <p:nvSpPr>
          <p:cNvPr id="7065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7066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89013" eaLnBrk="0" hangingPunct="0">
              <a:spcBef>
                <a:spcPct val="30000"/>
              </a:spcBef>
              <a:defRPr kumimoji="1" sz="1200">
                <a:solidFill>
                  <a:schemeClr val="tx1"/>
                </a:solidFill>
                <a:latin typeface="Times New Roman" panose="02020603050405020304" pitchFamily="18" charset="0"/>
              </a:defRPr>
            </a:lvl1pPr>
            <a:lvl2pPr marL="742950" indent="-285750" defTabSz="989013" eaLnBrk="0" hangingPunct="0">
              <a:spcBef>
                <a:spcPct val="30000"/>
              </a:spcBef>
              <a:defRPr kumimoji="1" sz="1200">
                <a:solidFill>
                  <a:schemeClr val="tx1"/>
                </a:solidFill>
                <a:latin typeface="Times New Roman" panose="02020603050405020304" pitchFamily="18" charset="0"/>
              </a:defRPr>
            </a:lvl2pPr>
            <a:lvl3pPr marL="1143000" indent="-228600" defTabSz="989013" eaLnBrk="0" hangingPunct="0">
              <a:spcBef>
                <a:spcPct val="30000"/>
              </a:spcBef>
              <a:defRPr kumimoji="1" sz="1200">
                <a:solidFill>
                  <a:schemeClr val="tx1"/>
                </a:solidFill>
                <a:latin typeface="Times New Roman" panose="02020603050405020304" pitchFamily="18" charset="0"/>
              </a:defRPr>
            </a:lvl3pPr>
            <a:lvl4pPr marL="1600200" indent="-228600" defTabSz="989013" eaLnBrk="0" hangingPunct="0">
              <a:spcBef>
                <a:spcPct val="30000"/>
              </a:spcBef>
              <a:defRPr kumimoji="1" sz="1200">
                <a:solidFill>
                  <a:schemeClr val="tx1"/>
                </a:solidFill>
                <a:latin typeface="Times New Roman" panose="02020603050405020304" pitchFamily="18" charset="0"/>
              </a:defRPr>
            </a:lvl4pPr>
            <a:lvl5pPr marL="2057400" indent="-228600" defTabSz="989013" eaLnBrk="0" hangingPunct="0">
              <a:spcBef>
                <a:spcPct val="30000"/>
              </a:spcBef>
              <a:defRPr kumimoji="1" sz="1200">
                <a:solidFill>
                  <a:schemeClr val="tx1"/>
                </a:solidFill>
                <a:latin typeface="Times New Roman" panose="02020603050405020304" pitchFamily="18" charset="0"/>
              </a:defRPr>
            </a:lvl5pPr>
            <a:lvl6pPr marL="2514600" indent="-228600" defTabSz="989013" eaLnBrk="0" fontAlgn="base" hangingPunct="0">
              <a:spcBef>
                <a:spcPct val="30000"/>
              </a:spcBef>
              <a:spcAft>
                <a:spcPct val="0"/>
              </a:spcAft>
              <a:defRPr kumimoji="1" sz="1200">
                <a:solidFill>
                  <a:schemeClr val="tx1"/>
                </a:solidFill>
                <a:latin typeface="Times New Roman" panose="02020603050405020304" pitchFamily="18" charset="0"/>
              </a:defRPr>
            </a:lvl6pPr>
            <a:lvl7pPr marL="2971800" indent="-228600" defTabSz="989013" eaLnBrk="0" fontAlgn="base" hangingPunct="0">
              <a:spcBef>
                <a:spcPct val="30000"/>
              </a:spcBef>
              <a:spcAft>
                <a:spcPct val="0"/>
              </a:spcAft>
              <a:defRPr kumimoji="1" sz="1200">
                <a:solidFill>
                  <a:schemeClr val="tx1"/>
                </a:solidFill>
                <a:latin typeface="Times New Roman" panose="02020603050405020304" pitchFamily="18" charset="0"/>
              </a:defRPr>
            </a:lvl7pPr>
            <a:lvl8pPr marL="3429000" indent="-228600" defTabSz="989013" eaLnBrk="0" fontAlgn="base" hangingPunct="0">
              <a:spcBef>
                <a:spcPct val="30000"/>
              </a:spcBef>
              <a:spcAft>
                <a:spcPct val="0"/>
              </a:spcAft>
              <a:defRPr kumimoji="1" sz="1200">
                <a:solidFill>
                  <a:schemeClr val="tx1"/>
                </a:solidFill>
                <a:latin typeface="Times New Roman" panose="02020603050405020304" pitchFamily="18" charset="0"/>
              </a:defRPr>
            </a:lvl8pPr>
            <a:lvl9pPr marL="3886200" indent="-228600" defTabSz="989013" eaLnBrk="0" fontAlgn="base" hangingPunct="0">
              <a:spcBef>
                <a:spcPct val="30000"/>
              </a:spcBef>
              <a:spcAft>
                <a:spcPct val="0"/>
              </a:spcAft>
              <a:defRPr kumimoji="1" sz="1200">
                <a:solidFill>
                  <a:schemeClr val="tx1"/>
                </a:solidFill>
                <a:latin typeface="Times New Roman" panose="02020603050405020304" pitchFamily="18" charset="0"/>
              </a:defRPr>
            </a:lvl9pPr>
          </a:lstStyle>
          <a:p>
            <a:pPr eaLnBrk="1" hangingPunct="1">
              <a:spcBef>
                <a:spcPct val="0"/>
              </a:spcBef>
            </a:pPr>
            <a:fld id="{9AD36E39-DD35-4AA0-ACA3-DA13DC7D34CA}" type="slidenum">
              <a:rPr kumimoji="0" lang="en-US" altLang="en-US" sz="1300"/>
              <a:pPr eaLnBrk="1" hangingPunct="1">
                <a:spcBef>
                  <a:spcPct val="0"/>
                </a:spcBef>
              </a:pPr>
              <a:t>32</a:t>
            </a:fld>
            <a:endParaRPr kumimoji="0" lang="en-US" altLang="en-US" sz="130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Slide Image Placeholder 1"/>
          <p:cNvSpPr>
            <a:spLocks noGrp="1" noRot="1" noChangeAspect="1" noTextEdit="1"/>
          </p:cNvSpPr>
          <p:nvPr>
            <p:ph type="sldImg"/>
          </p:nvPr>
        </p:nvSpPr>
        <p:spPr>
          <a:xfrm>
            <a:off x="460375" y="720725"/>
            <a:ext cx="6399213" cy="3600450"/>
          </a:xfrm>
          <a:ln/>
        </p:spPr>
      </p:sp>
      <p:sp>
        <p:nvSpPr>
          <p:cNvPr id="7168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buFontTx/>
              <a:buChar char="•"/>
            </a:pPr>
            <a:r>
              <a:rPr lang="en-US" altLang="en-US"/>
              <a:t>The Discretionary Security Requirement addresses need-to-know.</a:t>
            </a:r>
          </a:p>
          <a:p>
            <a:pPr>
              <a:buFontTx/>
              <a:buChar char="•"/>
            </a:pPr>
            <a:r>
              <a:rPr lang="en-US" altLang="en-US"/>
              <a:t>Related with the principle of least privilege.</a:t>
            </a:r>
          </a:p>
        </p:txBody>
      </p:sp>
      <p:sp>
        <p:nvSpPr>
          <p:cNvPr id="7168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89013" eaLnBrk="0" hangingPunct="0">
              <a:spcBef>
                <a:spcPct val="30000"/>
              </a:spcBef>
              <a:defRPr kumimoji="1" sz="1200">
                <a:solidFill>
                  <a:schemeClr val="tx1"/>
                </a:solidFill>
                <a:latin typeface="Times New Roman" panose="02020603050405020304" pitchFamily="18" charset="0"/>
              </a:defRPr>
            </a:lvl1pPr>
            <a:lvl2pPr marL="742950" indent="-285750" defTabSz="989013" eaLnBrk="0" hangingPunct="0">
              <a:spcBef>
                <a:spcPct val="30000"/>
              </a:spcBef>
              <a:defRPr kumimoji="1" sz="1200">
                <a:solidFill>
                  <a:schemeClr val="tx1"/>
                </a:solidFill>
                <a:latin typeface="Times New Roman" panose="02020603050405020304" pitchFamily="18" charset="0"/>
              </a:defRPr>
            </a:lvl2pPr>
            <a:lvl3pPr marL="1143000" indent="-228600" defTabSz="989013" eaLnBrk="0" hangingPunct="0">
              <a:spcBef>
                <a:spcPct val="30000"/>
              </a:spcBef>
              <a:defRPr kumimoji="1" sz="1200">
                <a:solidFill>
                  <a:schemeClr val="tx1"/>
                </a:solidFill>
                <a:latin typeface="Times New Roman" panose="02020603050405020304" pitchFamily="18" charset="0"/>
              </a:defRPr>
            </a:lvl3pPr>
            <a:lvl4pPr marL="1600200" indent="-228600" defTabSz="989013" eaLnBrk="0" hangingPunct="0">
              <a:spcBef>
                <a:spcPct val="30000"/>
              </a:spcBef>
              <a:defRPr kumimoji="1" sz="1200">
                <a:solidFill>
                  <a:schemeClr val="tx1"/>
                </a:solidFill>
                <a:latin typeface="Times New Roman" panose="02020603050405020304" pitchFamily="18" charset="0"/>
              </a:defRPr>
            </a:lvl4pPr>
            <a:lvl5pPr marL="2057400" indent="-228600" defTabSz="989013" eaLnBrk="0" hangingPunct="0">
              <a:spcBef>
                <a:spcPct val="30000"/>
              </a:spcBef>
              <a:defRPr kumimoji="1" sz="1200">
                <a:solidFill>
                  <a:schemeClr val="tx1"/>
                </a:solidFill>
                <a:latin typeface="Times New Roman" panose="02020603050405020304" pitchFamily="18" charset="0"/>
              </a:defRPr>
            </a:lvl5pPr>
            <a:lvl6pPr marL="2514600" indent="-228600" defTabSz="989013" eaLnBrk="0" fontAlgn="base" hangingPunct="0">
              <a:spcBef>
                <a:spcPct val="30000"/>
              </a:spcBef>
              <a:spcAft>
                <a:spcPct val="0"/>
              </a:spcAft>
              <a:defRPr kumimoji="1" sz="1200">
                <a:solidFill>
                  <a:schemeClr val="tx1"/>
                </a:solidFill>
                <a:latin typeface="Times New Roman" panose="02020603050405020304" pitchFamily="18" charset="0"/>
              </a:defRPr>
            </a:lvl6pPr>
            <a:lvl7pPr marL="2971800" indent="-228600" defTabSz="989013" eaLnBrk="0" fontAlgn="base" hangingPunct="0">
              <a:spcBef>
                <a:spcPct val="30000"/>
              </a:spcBef>
              <a:spcAft>
                <a:spcPct val="0"/>
              </a:spcAft>
              <a:defRPr kumimoji="1" sz="1200">
                <a:solidFill>
                  <a:schemeClr val="tx1"/>
                </a:solidFill>
                <a:latin typeface="Times New Roman" panose="02020603050405020304" pitchFamily="18" charset="0"/>
              </a:defRPr>
            </a:lvl7pPr>
            <a:lvl8pPr marL="3429000" indent="-228600" defTabSz="989013" eaLnBrk="0" fontAlgn="base" hangingPunct="0">
              <a:spcBef>
                <a:spcPct val="30000"/>
              </a:spcBef>
              <a:spcAft>
                <a:spcPct val="0"/>
              </a:spcAft>
              <a:defRPr kumimoji="1" sz="1200">
                <a:solidFill>
                  <a:schemeClr val="tx1"/>
                </a:solidFill>
                <a:latin typeface="Times New Roman" panose="02020603050405020304" pitchFamily="18" charset="0"/>
              </a:defRPr>
            </a:lvl8pPr>
            <a:lvl9pPr marL="3886200" indent="-228600" defTabSz="989013" eaLnBrk="0" fontAlgn="base" hangingPunct="0">
              <a:spcBef>
                <a:spcPct val="30000"/>
              </a:spcBef>
              <a:spcAft>
                <a:spcPct val="0"/>
              </a:spcAft>
              <a:defRPr kumimoji="1" sz="1200">
                <a:solidFill>
                  <a:schemeClr val="tx1"/>
                </a:solidFill>
                <a:latin typeface="Times New Roman" panose="02020603050405020304" pitchFamily="18" charset="0"/>
              </a:defRPr>
            </a:lvl9pPr>
          </a:lstStyle>
          <a:p>
            <a:pPr eaLnBrk="1" hangingPunct="1">
              <a:spcBef>
                <a:spcPct val="0"/>
              </a:spcBef>
            </a:pPr>
            <a:fld id="{8BB755BB-4F47-4EF2-9E1D-38B721523F10}" type="slidenum">
              <a:rPr kumimoji="0" lang="en-US" altLang="en-US" sz="1300"/>
              <a:pPr eaLnBrk="1" hangingPunct="1">
                <a:spcBef>
                  <a:spcPct val="0"/>
                </a:spcBef>
              </a:pPr>
              <a:t>35</a:t>
            </a:fld>
            <a:endParaRPr kumimoji="0" lang="en-US" altLang="en-US" sz="130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a:xfrm>
            <a:off x="460375" y="720725"/>
            <a:ext cx="6399213" cy="3600450"/>
          </a:xfrm>
          <a:ln/>
        </p:spPr>
      </p:sp>
      <p:sp>
        <p:nvSpPr>
          <p:cNvPr id="4505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4506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89013" eaLnBrk="0" hangingPunct="0">
              <a:spcBef>
                <a:spcPct val="30000"/>
              </a:spcBef>
              <a:defRPr kumimoji="1" sz="1200">
                <a:solidFill>
                  <a:schemeClr val="tx1"/>
                </a:solidFill>
                <a:latin typeface="Times New Roman" panose="02020603050405020304" pitchFamily="18" charset="0"/>
              </a:defRPr>
            </a:lvl1pPr>
            <a:lvl2pPr marL="742950" indent="-285750" defTabSz="989013" eaLnBrk="0" hangingPunct="0">
              <a:spcBef>
                <a:spcPct val="30000"/>
              </a:spcBef>
              <a:defRPr kumimoji="1" sz="1200">
                <a:solidFill>
                  <a:schemeClr val="tx1"/>
                </a:solidFill>
                <a:latin typeface="Times New Roman" panose="02020603050405020304" pitchFamily="18" charset="0"/>
              </a:defRPr>
            </a:lvl2pPr>
            <a:lvl3pPr marL="1143000" indent="-228600" defTabSz="989013" eaLnBrk="0" hangingPunct="0">
              <a:spcBef>
                <a:spcPct val="30000"/>
              </a:spcBef>
              <a:defRPr kumimoji="1" sz="1200">
                <a:solidFill>
                  <a:schemeClr val="tx1"/>
                </a:solidFill>
                <a:latin typeface="Times New Roman" panose="02020603050405020304" pitchFamily="18" charset="0"/>
              </a:defRPr>
            </a:lvl3pPr>
            <a:lvl4pPr marL="1600200" indent="-228600" defTabSz="989013" eaLnBrk="0" hangingPunct="0">
              <a:spcBef>
                <a:spcPct val="30000"/>
              </a:spcBef>
              <a:defRPr kumimoji="1" sz="1200">
                <a:solidFill>
                  <a:schemeClr val="tx1"/>
                </a:solidFill>
                <a:latin typeface="Times New Roman" panose="02020603050405020304" pitchFamily="18" charset="0"/>
              </a:defRPr>
            </a:lvl4pPr>
            <a:lvl5pPr marL="2057400" indent="-228600" defTabSz="989013" eaLnBrk="0" hangingPunct="0">
              <a:spcBef>
                <a:spcPct val="30000"/>
              </a:spcBef>
              <a:defRPr kumimoji="1" sz="1200">
                <a:solidFill>
                  <a:schemeClr val="tx1"/>
                </a:solidFill>
                <a:latin typeface="Times New Roman" panose="02020603050405020304" pitchFamily="18" charset="0"/>
              </a:defRPr>
            </a:lvl5pPr>
            <a:lvl6pPr marL="2514600" indent="-228600" defTabSz="989013" eaLnBrk="0" fontAlgn="base" hangingPunct="0">
              <a:spcBef>
                <a:spcPct val="30000"/>
              </a:spcBef>
              <a:spcAft>
                <a:spcPct val="0"/>
              </a:spcAft>
              <a:defRPr kumimoji="1" sz="1200">
                <a:solidFill>
                  <a:schemeClr val="tx1"/>
                </a:solidFill>
                <a:latin typeface="Times New Roman" panose="02020603050405020304" pitchFamily="18" charset="0"/>
              </a:defRPr>
            </a:lvl6pPr>
            <a:lvl7pPr marL="2971800" indent="-228600" defTabSz="989013" eaLnBrk="0" fontAlgn="base" hangingPunct="0">
              <a:spcBef>
                <a:spcPct val="30000"/>
              </a:spcBef>
              <a:spcAft>
                <a:spcPct val="0"/>
              </a:spcAft>
              <a:defRPr kumimoji="1" sz="1200">
                <a:solidFill>
                  <a:schemeClr val="tx1"/>
                </a:solidFill>
                <a:latin typeface="Times New Roman" panose="02020603050405020304" pitchFamily="18" charset="0"/>
              </a:defRPr>
            </a:lvl7pPr>
            <a:lvl8pPr marL="3429000" indent="-228600" defTabSz="989013" eaLnBrk="0" fontAlgn="base" hangingPunct="0">
              <a:spcBef>
                <a:spcPct val="30000"/>
              </a:spcBef>
              <a:spcAft>
                <a:spcPct val="0"/>
              </a:spcAft>
              <a:defRPr kumimoji="1" sz="1200">
                <a:solidFill>
                  <a:schemeClr val="tx1"/>
                </a:solidFill>
                <a:latin typeface="Times New Roman" panose="02020603050405020304" pitchFamily="18" charset="0"/>
              </a:defRPr>
            </a:lvl8pPr>
            <a:lvl9pPr marL="3886200" indent="-228600" defTabSz="989013" eaLnBrk="0" fontAlgn="base" hangingPunct="0">
              <a:spcBef>
                <a:spcPct val="30000"/>
              </a:spcBef>
              <a:spcAft>
                <a:spcPct val="0"/>
              </a:spcAft>
              <a:defRPr kumimoji="1" sz="1200">
                <a:solidFill>
                  <a:schemeClr val="tx1"/>
                </a:solidFill>
                <a:latin typeface="Times New Roman" panose="02020603050405020304" pitchFamily="18" charset="0"/>
              </a:defRPr>
            </a:lvl9pPr>
          </a:lstStyle>
          <a:p>
            <a:pPr eaLnBrk="1" hangingPunct="1">
              <a:spcBef>
                <a:spcPct val="0"/>
              </a:spcBef>
            </a:pPr>
            <a:fld id="{468D4D71-47B0-4775-9B37-29104B05868A}" type="slidenum">
              <a:rPr kumimoji="0" lang="en-US" altLang="en-US" sz="1300"/>
              <a:pPr eaLnBrk="1" hangingPunct="1">
                <a:spcBef>
                  <a:spcPct val="0"/>
                </a:spcBef>
              </a:pPr>
              <a:t>3</a:t>
            </a:fld>
            <a:endParaRPr kumimoji="0" lang="en-US" altLang="en-US" sz="1300"/>
          </a:p>
        </p:txBody>
      </p:sp>
    </p:spTree>
    <p:extLst>
      <p:ext uri="{BB962C8B-B14F-4D97-AF65-F5344CB8AC3E}">
        <p14:creationId xmlns:p14="http://schemas.microsoft.com/office/powerpoint/2010/main" val="305555714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p:cNvSpPr>
            <a:spLocks noGrp="1" noRot="1" noChangeAspect="1" noTextEdit="1"/>
          </p:cNvSpPr>
          <p:nvPr>
            <p:ph type="sldImg"/>
          </p:nvPr>
        </p:nvSpPr>
        <p:spPr>
          <a:xfrm>
            <a:off x="460375" y="720725"/>
            <a:ext cx="6399213" cy="3600450"/>
          </a:xfrm>
          <a:ln/>
        </p:spPr>
      </p:sp>
      <p:sp>
        <p:nvSpPr>
          <p:cNvPr id="563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lvl="1"/>
            <a:r>
              <a:rPr lang="en-US" altLang="en-US"/>
              <a:t>Whether a component is trusted or not is determined by its role in the system</a:t>
            </a:r>
          </a:p>
          <a:p>
            <a:endParaRPr lang="en-US" altLang="en-US"/>
          </a:p>
          <a:p>
            <a:r>
              <a:rPr lang="en-US" altLang="en-US"/>
              <a:t>Trusted sounds good, but in fact it isn’t.  </a:t>
            </a:r>
          </a:p>
          <a:p>
            <a:r>
              <a:rPr lang="en-US" altLang="en-US"/>
              <a:t>The more things are trusted, the less secure it is.  </a:t>
            </a:r>
          </a:p>
          <a:p>
            <a:endParaRPr lang="en-US" altLang="en-US"/>
          </a:p>
          <a:p>
            <a:r>
              <a:rPr lang="en-US" altLang="en-US"/>
              <a:t>The more things are trustworthy, the more secure it is.</a:t>
            </a:r>
          </a:p>
        </p:txBody>
      </p:sp>
      <p:sp>
        <p:nvSpPr>
          <p:cNvPr id="5632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89013" eaLnBrk="0" hangingPunct="0">
              <a:spcBef>
                <a:spcPct val="30000"/>
              </a:spcBef>
              <a:defRPr kumimoji="1" sz="1200">
                <a:solidFill>
                  <a:schemeClr val="tx1"/>
                </a:solidFill>
                <a:latin typeface="Times New Roman" panose="02020603050405020304" pitchFamily="18" charset="0"/>
              </a:defRPr>
            </a:lvl1pPr>
            <a:lvl2pPr marL="742950" indent="-285750" defTabSz="989013" eaLnBrk="0" hangingPunct="0">
              <a:spcBef>
                <a:spcPct val="30000"/>
              </a:spcBef>
              <a:defRPr kumimoji="1" sz="1200">
                <a:solidFill>
                  <a:schemeClr val="tx1"/>
                </a:solidFill>
                <a:latin typeface="Times New Roman" panose="02020603050405020304" pitchFamily="18" charset="0"/>
              </a:defRPr>
            </a:lvl2pPr>
            <a:lvl3pPr marL="1143000" indent="-228600" defTabSz="989013" eaLnBrk="0" hangingPunct="0">
              <a:spcBef>
                <a:spcPct val="30000"/>
              </a:spcBef>
              <a:defRPr kumimoji="1" sz="1200">
                <a:solidFill>
                  <a:schemeClr val="tx1"/>
                </a:solidFill>
                <a:latin typeface="Times New Roman" panose="02020603050405020304" pitchFamily="18" charset="0"/>
              </a:defRPr>
            </a:lvl3pPr>
            <a:lvl4pPr marL="1600200" indent="-228600" defTabSz="989013" eaLnBrk="0" hangingPunct="0">
              <a:spcBef>
                <a:spcPct val="30000"/>
              </a:spcBef>
              <a:defRPr kumimoji="1" sz="1200">
                <a:solidFill>
                  <a:schemeClr val="tx1"/>
                </a:solidFill>
                <a:latin typeface="Times New Roman" panose="02020603050405020304" pitchFamily="18" charset="0"/>
              </a:defRPr>
            </a:lvl4pPr>
            <a:lvl5pPr marL="2057400" indent="-228600" defTabSz="989013" eaLnBrk="0" hangingPunct="0">
              <a:spcBef>
                <a:spcPct val="30000"/>
              </a:spcBef>
              <a:defRPr kumimoji="1" sz="1200">
                <a:solidFill>
                  <a:schemeClr val="tx1"/>
                </a:solidFill>
                <a:latin typeface="Times New Roman" panose="02020603050405020304" pitchFamily="18" charset="0"/>
              </a:defRPr>
            </a:lvl5pPr>
            <a:lvl6pPr marL="2514600" indent="-228600" defTabSz="989013" eaLnBrk="0" fontAlgn="base" hangingPunct="0">
              <a:spcBef>
                <a:spcPct val="30000"/>
              </a:spcBef>
              <a:spcAft>
                <a:spcPct val="0"/>
              </a:spcAft>
              <a:defRPr kumimoji="1" sz="1200">
                <a:solidFill>
                  <a:schemeClr val="tx1"/>
                </a:solidFill>
                <a:latin typeface="Times New Roman" panose="02020603050405020304" pitchFamily="18" charset="0"/>
              </a:defRPr>
            </a:lvl6pPr>
            <a:lvl7pPr marL="2971800" indent="-228600" defTabSz="989013" eaLnBrk="0" fontAlgn="base" hangingPunct="0">
              <a:spcBef>
                <a:spcPct val="30000"/>
              </a:spcBef>
              <a:spcAft>
                <a:spcPct val="0"/>
              </a:spcAft>
              <a:defRPr kumimoji="1" sz="1200">
                <a:solidFill>
                  <a:schemeClr val="tx1"/>
                </a:solidFill>
                <a:latin typeface="Times New Roman" panose="02020603050405020304" pitchFamily="18" charset="0"/>
              </a:defRPr>
            </a:lvl7pPr>
            <a:lvl8pPr marL="3429000" indent="-228600" defTabSz="989013" eaLnBrk="0" fontAlgn="base" hangingPunct="0">
              <a:spcBef>
                <a:spcPct val="30000"/>
              </a:spcBef>
              <a:spcAft>
                <a:spcPct val="0"/>
              </a:spcAft>
              <a:defRPr kumimoji="1" sz="1200">
                <a:solidFill>
                  <a:schemeClr val="tx1"/>
                </a:solidFill>
                <a:latin typeface="Times New Roman" panose="02020603050405020304" pitchFamily="18" charset="0"/>
              </a:defRPr>
            </a:lvl8pPr>
            <a:lvl9pPr marL="3886200" indent="-228600" defTabSz="989013" eaLnBrk="0" fontAlgn="base" hangingPunct="0">
              <a:spcBef>
                <a:spcPct val="30000"/>
              </a:spcBef>
              <a:spcAft>
                <a:spcPct val="0"/>
              </a:spcAft>
              <a:defRPr kumimoji="1" sz="1200">
                <a:solidFill>
                  <a:schemeClr val="tx1"/>
                </a:solidFill>
                <a:latin typeface="Times New Roman" panose="02020603050405020304" pitchFamily="18" charset="0"/>
              </a:defRPr>
            </a:lvl9pPr>
          </a:lstStyle>
          <a:p>
            <a:pPr eaLnBrk="1" hangingPunct="1">
              <a:spcBef>
                <a:spcPct val="0"/>
              </a:spcBef>
            </a:pPr>
            <a:fld id="{DB4DAB1A-539F-4947-BFC7-49F194CF014E}" type="slidenum">
              <a:rPr kumimoji="0" lang="en-US" altLang="en-US" sz="1300"/>
              <a:pPr eaLnBrk="1" hangingPunct="1">
                <a:spcBef>
                  <a:spcPct val="0"/>
                </a:spcBef>
              </a:pPr>
              <a:t>37</a:t>
            </a:fld>
            <a:endParaRPr kumimoji="0" lang="en-US" altLang="en-US" sz="1300"/>
          </a:p>
        </p:txBody>
      </p:sp>
    </p:spTree>
    <p:extLst>
      <p:ext uri="{BB962C8B-B14F-4D97-AF65-F5344CB8AC3E}">
        <p14:creationId xmlns:p14="http://schemas.microsoft.com/office/powerpoint/2010/main" val="320148714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Slide Image Placeholder 1"/>
          <p:cNvSpPr>
            <a:spLocks noGrp="1" noRot="1" noChangeAspect="1" noTextEdit="1"/>
          </p:cNvSpPr>
          <p:nvPr>
            <p:ph type="sldImg"/>
          </p:nvPr>
        </p:nvSpPr>
        <p:spPr>
          <a:xfrm>
            <a:off x="460375" y="720725"/>
            <a:ext cx="6399213" cy="3600450"/>
          </a:xfrm>
          <a:ln/>
        </p:spPr>
      </p:sp>
      <p:sp>
        <p:nvSpPr>
          <p:cNvPr id="61443" name="Notes Placeholder 2"/>
          <p:cNvSpPr>
            <a:spLocks noGrp="1"/>
          </p:cNvSpPr>
          <p:nvPr>
            <p:ph type="body" idx="1"/>
          </p:nvPr>
        </p:nvSpPr>
        <p:spPr>
          <a:ln/>
        </p:spPr>
        <p:txBody>
          <a:bodyPr/>
          <a:lstStyle/>
          <a:p>
            <a:pPr>
              <a:defRPr/>
            </a:pPr>
            <a:r>
              <a:rPr lang="en-US" dirty="0"/>
              <a:t>Suppose that the goal is to ensure that the password I type to log into the system is not leaked.  </a:t>
            </a:r>
          </a:p>
          <a:p>
            <a:pPr marL="228600" indent="-228600">
              <a:buFont typeface="+mj-lt"/>
              <a:buAutoNum type="arabicPeriod"/>
              <a:defRPr/>
            </a:pPr>
            <a:r>
              <a:rPr lang="en-US" dirty="0"/>
              <a:t>What are in the TCB?  Anything running in kernel space.  Hardware component.  Configuration file of what are loaded.  Booting sequence.</a:t>
            </a:r>
          </a:p>
          <a:p>
            <a:pPr marL="228600" indent="-228600">
              <a:buFont typeface="+mj-lt"/>
              <a:buAutoNum type="arabicPeriod"/>
              <a:defRPr/>
            </a:pPr>
            <a:r>
              <a:rPr lang="en-US" dirty="0"/>
              <a:t>What are not in the TCB?  Web browser.  Other application programs. </a:t>
            </a:r>
          </a:p>
          <a:p>
            <a:pPr>
              <a:defRPr/>
            </a:pPr>
            <a:r>
              <a:rPr lang="en-US" dirty="0"/>
              <a:t>Suppose that the goal is to ensure that one’s emails in </a:t>
            </a:r>
            <a:r>
              <a:rPr lang="en-US" dirty="0" err="1"/>
              <a:t>gmail</a:t>
            </a:r>
            <a:r>
              <a:rPr lang="en-US" dirty="0"/>
              <a:t> account are not leaked or online banking access.</a:t>
            </a:r>
          </a:p>
          <a:p>
            <a:pPr marL="228600" indent="-228600">
              <a:buFont typeface="+mj-lt"/>
              <a:buAutoNum type="arabicPeriod"/>
              <a:defRPr/>
            </a:pPr>
            <a:r>
              <a:rPr lang="en-US" dirty="0"/>
              <a:t>What are in the TCB?</a:t>
            </a:r>
          </a:p>
          <a:p>
            <a:pPr marL="228600" indent="-228600">
              <a:buFont typeface="+mj-lt"/>
              <a:buAutoNum type="arabicPeriod"/>
              <a:defRPr/>
            </a:pPr>
            <a:r>
              <a:rPr lang="en-US" dirty="0"/>
              <a:t>What are not in the TCB?</a:t>
            </a:r>
          </a:p>
          <a:p>
            <a:pPr>
              <a:defRPr/>
            </a:pPr>
            <a:endParaRPr lang="en-US" dirty="0"/>
          </a:p>
          <a:p>
            <a:pPr>
              <a:defRPr/>
            </a:pPr>
            <a:r>
              <a:rPr lang="en-US" dirty="0"/>
              <a:t>Often the goal is to minimize the trusted computing base.  </a:t>
            </a:r>
          </a:p>
          <a:p>
            <a:pPr>
              <a:defRPr/>
            </a:pPr>
            <a:endParaRPr lang="en-US" dirty="0"/>
          </a:p>
          <a:p>
            <a:pPr>
              <a:defRPr/>
            </a:pPr>
            <a:r>
              <a:rPr lang="en-US" dirty="0"/>
              <a:t>In cryptography, the goal is often to shift blame.  Same in security.  To break the security, you must break A.</a:t>
            </a:r>
          </a:p>
        </p:txBody>
      </p:sp>
      <p:sp>
        <p:nvSpPr>
          <p:cNvPr id="7270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89013" eaLnBrk="0" hangingPunct="0">
              <a:spcBef>
                <a:spcPct val="30000"/>
              </a:spcBef>
              <a:defRPr kumimoji="1" sz="1200">
                <a:solidFill>
                  <a:schemeClr val="tx1"/>
                </a:solidFill>
                <a:latin typeface="Times New Roman" panose="02020603050405020304" pitchFamily="18" charset="0"/>
              </a:defRPr>
            </a:lvl1pPr>
            <a:lvl2pPr marL="742950" indent="-285750" defTabSz="989013" eaLnBrk="0" hangingPunct="0">
              <a:spcBef>
                <a:spcPct val="30000"/>
              </a:spcBef>
              <a:defRPr kumimoji="1" sz="1200">
                <a:solidFill>
                  <a:schemeClr val="tx1"/>
                </a:solidFill>
                <a:latin typeface="Times New Roman" panose="02020603050405020304" pitchFamily="18" charset="0"/>
              </a:defRPr>
            </a:lvl2pPr>
            <a:lvl3pPr marL="1143000" indent="-228600" defTabSz="989013" eaLnBrk="0" hangingPunct="0">
              <a:spcBef>
                <a:spcPct val="30000"/>
              </a:spcBef>
              <a:defRPr kumimoji="1" sz="1200">
                <a:solidFill>
                  <a:schemeClr val="tx1"/>
                </a:solidFill>
                <a:latin typeface="Times New Roman" panose="02020603050405020304" pitchFamily="18" charset="0"/>
              </a:defRPr>
            </a:lvl3pPr>
            <a:lvl4pPr marL="1600200" indent="-228600" defTabSz="989013" eaLnBrk="0" hangingPunct="0">
              <a:spcBef>
                <a:spcPct val="30000"/>
              </a:spcBef>
              <a:defRPr kumimoji="1" sz="1200">
                <a:solidFill>
                  <a:schemeClr val="tx1"/>
                </a:solidFill>
                <a:latin typeface="Times New Roman" panose="02020603050405020304" pitchFamily="18" charset="0"/>
              </a:defRPr>
            </a:lvl4pPr>
            <a:lvl5pPr marL="2057400" indent="-228600" defTabSz="989013" eaLnBrk="0" hangingPunct="0">
              <a:spcBef>
                <a:spcPct val="30000"/>
              </a:spcBef>
              <a:defRPr kumimoji="1" sz="1200">
                <a:solidFill>
                  <a:schemeClr val="tx1"/>
                </a:solidFill>
                <a:latin typeface="Times New Roman" panose="02020603050405020304" pitchFamily="18" charset="0"/>
              </a:defRPr>
            </a:lvl5pPr>
            <a:lvl6pPr marL="2514600" indent="-228600" defTabSz="989013" eaLnBrk="0" fontAlgn="base" hangingPunct="0">
              <a:spcBef>
                <a:spcPct val="30000"/>
              </a:spcBef>
              <a:spcAft>
                <a:spcPct val="0"/>
              </a:spcAft>
              <a:defRPr kumimoji="1" sz="1200">
                <a:solidFill>
                  <a:schemeClr val="tx1"/>
                </a:solidFill>
                <a:latin typeface="Times New Roman" panose="02020603050405020304" pitchFamily="18" charset="0"/>
              </a:defRPr>
            </a:lvl6pPr>
            <a:lvl7pPr marL="2971800" indent="-228600" defTabSz="989013" eaLnBrk="0" fontAlgn="base" hangingPunct="0">
              <a:spcBef>
                <a:spcPct val="30000"/>
              </a:spcBef>
              <a:spcAft>
                <a:spcPct val="0"/>
              </a:spcAft>
              <a:defRPr kumimoji="1" sz="1200">
                <a:solidFill>
                  <a:schemeClr val="tx1"/>
                </a:solidFill>
                <a:latin typeface="Times New Roman" panose="02020603050405020304" pitchFamily="18" charset="0"/>
              </a:defRPr>
            </a:lvl7pPr>
            <a:lvl8pPr marL="3429000" indent="-228600" defTabSz="989013" eaLnBrk="0" fontAlgn="base" hangingPunct="0">
              <a:spcBef>
                <a:spcPct val="30000"/>
              </a:spcBef>
              <a:spcAft>
                <a:spcPct val="0"/>
              </a:spcAft>
              <a:defRPr kumimoji="1" sz="1200">
                <a:solidFill>
                  <a:schemeClr val="tx1"/>
                </a:solidFill>
                <a:latin typeface="Times New Roman" panose="02020603050405020304" pitchFamily="18" charset="0"/>
              </a:defRPr>
            </a:lvl8pPr>
            <a:lvl9pPr marL="3886200" indent="-228600" defTabSz="989013" eaLnBrk="0" fontAlgn="base" hangingPunct="0">
              <a:spcBef>
                <a:spcPct val="30000"/>
              </a:spcBef>
              <a:spcAft>
                <a:spcPct val="0"/>
              </a:spcAft>
              <a:defRPr kumimoji="1" sz="1200">
                <a:solidFill>
                  <a:schemeClr val="tx1"/>
                </a:solidFill>
                <a:latin typeface="Times New Roman" panose="02020603050405020304" pitchFamily="18" charset="0"/>
              </a:defRPr>
            </a:lvl9pPr>
          </a:lstStyle>
          <a:p>
            <a:pPr eaLnBrk="1" hangingPunct="1">
              <a:spcBef>
                <a:spcPct val="0"/>
              </a:spcBef>
            </a:pPr>
            <a:fld id="{EBAA692D-1791-4D9C-BC17-9EA5F8838660}" type="slidenum">
              <a:rPr kumimoji="0" lang="en-US" altLang="en-US" sz="1300"/>
              <a:pPr eaLnBrk="1" hangingPunct="1">
                <a:spcBef>
                  <a:spcPct val="0"/>
                </a:spcBef>
              </a:pPr>
              <a:t>38</a:t>
            </a:fld>
            <a:endParaRPr kumimoji="0" lang="en-US" altLang="en-US" sz="130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Slide Image Placeholder 1"/>
          <p:cNvSpPr>
            <a:spLocks noGrp="1" noRot="1" noChangeAspect="1" noTextEdit="1"/>
          </p:cNvSpPr>
          <p:nvPr>
            <p:ph type="sldImg"/>
          </p:nvPr>
        </p:nvSpPr>
        <p:spPr>
          <a:xfrm>
            <a:off x="460375" y="720725"/>
            <a:ext cx="6399213" cy="3600450"/>
          </a:xfrm>
          <a:ln/>
        </p:spPr>
      </p:sp>
      <p:sp>
        <p:nvSpPr>
          <p:cNvPr id="7373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t>One concept to improve assurance is to use kernelized design.</a:t>
            </a:r>
          </a:p>
        </p:txBody>
      </p:sp>
      <p:sp>
        <p:nvSpPr>
          <p:cNvPr id="7373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89013" eaLnBrk="0" hangingPunct="0">
              <a:spcBef>
                <a:spcPct val="30000"/>
              </a:spcBef>
              <a:defRPr kumimoji="1" sz="1200">
                <a:solidFill>
                  <a:schemeClr val="tx1"/>
                </a:solidFill>
                <a:latin typeface="Times New Roman" panose="02020603050405020304" pitchFamily="18" charset="0"/>
              </a:defRPr>
            </a:lvl1pPr>
            <a:lvl2pPr marL="742950" indent="-285750" defTabSz="989013" eaLnBrk="0" hangingPunct="0">
              <a:spcBef>
                <a:spcPct val="30000"/>
              </a:spcBef>
              <a:defRPr kumimoji="1" sz="1200">
                <a:solidFill>
                  <a:schemeClr val="tx1"/>
                </a:solidFill>
                <a:latin typeface="Times New Roman" panose="02020603050405020304" pitchFamily="18" charset="0"/>
              </a:defRPr>
            </a:lvl2pPr>
            <a:lvl3pPr marL="1143000" indent="-228600" defTabSz="989013" eaLnBrk="0" hangingPunct="0">
              <a:spcBef>
                <a:spcPct val="30000"/>
              </a:spcBef>
              <a:defRPr kumimoji="1" sz="1200">
                <a:solidFill>
                  <a:schemeClr val="tx1"/>
                </a:solidFill>
                <a:latin typeface="Times New Roman" panose="02020603050405020304" pitchFamily="18" charset="0"/>
              </a:defRPr>
            </a:lvl3pPr>
            <a:lvl4pPr marL="1600200" indent="-228600" defTabSz="989013" eaLnBrk="0" hangingPunct="0">
              <a:spcBef>
                <a:spcPct val="30000"/>
              </a:spcBef>
              <a:defRPr kumimoji="1" sz="1200">
                <a:solidFill>
                  <a:schemeClr val="tx1"/>
                </a:solidFill>
                <a:latin typeface="Times New Roman" panose="02020603050405020304" pitchFamily="18" charset="0"/>
              </a:defRPr>
            </a:lvl4pPr>
            <a:lvl5pPr marL="2057400" indent="-228600" defTabSz="989013" eaLnBrk="0" hangingPunct="0">
              <a:spcBef>
                <a:spcPct val="30000"/>
              </a:spcBef>
              <a:defRPr kumimoji="1" sz="1200">
                <a:solidFill>
                  <a:schemeClr val="tx1"/>
                </a:solidFill>
                <a:latin typeface="Times New Roman" panose="02020603050405020304" pitchFamily="18" charset="0"/>
              </a:defRPr>
            </a:lvl5pPr>
            <a:lvl6pPr marL="2514600" indent="-228600" defTabSz="989013" eaLnBrk="0" fontAlgn="base" hangingPunct="0">
              <a:spcBef>
                <a:spcPct val="30000"/>
              </a:spcBef>
              <a:spcAft>
                <a:spcPct val="0"/>
              </a:spcAft>
              <a:defRPr kumimoji="1" sz="1200">
                <a:solidFill>
                  <a:schemeClr val="tx1"/>
                </a:solidFill>
                <a:latin typeface="Times New Roman" panose="02020603050405020304" pitchFamily="18" charset="0"/>
              </a:defRPr>
            </a:lvl6pPr>
            <a:lvl7pPr marL="2971800" indent="-228600" defTabSz="989013" eaLnBrk="0" fontAlgn="base" hangingPunct="0">
              <a:spcBef>
                <a:spcPct val="30000"/>
              </a:spcBef>
              <a:spcAft>
                <a:spcPct val="0"/>
              </a:spcAft>
              <a:defRPr kumimoji="1" sz="1200">
                <a:solidFill>
                  <a:schemeClr val="tx1"/>
                </a:solidFill>
                <a:latin typeface="Times New Roman" panose="02020603050405020304" pitchFamily="18" charset="0"/>
              </a:defRPr>
            </a:lvl7pPr>
            <a:lvl8pPr marL="3429000" indent="-228600" defTabSz="989013" eaLnBrk="0" fontAlgn="base" hangingPunct="0">
              <a:spcBef>
                <a:spcPct val="30000"/>
              </a:spcBef>
              <a:spcAft>
                <a:spcPct val="0"/>
              </a:spcAft>
              <a:defRPr kumimoji="1" sz="1200">
                <a:solidFill>
                  <a:schemeClr val="tx1"/>
                </a:solidFill>
                <a:latin typeface="Times New Roman" panose="02020603050405020304" pitchFamily="18" charset="0"/>
              </a:defRPr>
            </a:lvl8pPr>
            <a:lvl9pPr marL="3886200" indent="-228600" defTabSz="989013" eaLnBrk="0" fontAlgn="base" hangingPunct="0">
              <a:spcBef>
                <a:spcPct val="30000"/>
              </a:spcBef>
              <a:spcAft>
                <a:spcPct val="0"/>
              </a:spcAft>
              <a:defRPr kumimoji="1" sz="1200">
                <a:solidFill>
                  <a:schemeClr val="tx1"/>
                </a:solidFill>
                <a:latin typeface="Times New Roman" panose="02020603050405020304" pitchFamily="18" charset="0"/>
              </a:defRPr>
            </a:lvl9pPr>
          </a:lstStyle>
          <a:p>
            <a:pPr eaLnBrk="1" hangingPunct="1">
              <a:spcBef>
                <a:spcPct val="0"/>
              </a:spcBef>
            </a:pPr>
            <a:fld id="{DC8B1490-706C-44C6-8ECB-0DE87FBD94AA}" type="slidenum">
              <a:rPr kumimoji="0" lang="en-US" altLang="en-US" sz="1300"/>
              <a:pPr eaLnBrk="1" hangingPunct="1">
                <a:spcBef>
                  <a:spcPct val="0"/>
                </a:spcBef>
              </a:pPr>
              <a:t>40</a:t>
            </a:fld>
            <a:endParaRPr kumimoji="0" lang="en-US" altLang="en-US" sz="130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Slide Image Placeholder 1"/>
          <p:cNvSpPr>
            <a:spLocks noGrp="1" noRot="1" noChangeAspect="1" noTextEdit="1"/>
          </p:cNvSpPr>
          <p:nvPr>
            <p:ph type="sldImg"/>
          </p:nvPr>
        </p:nvSpPr>
        <p:spPr>
          <a:xfrm>
            <a:off x="460375" y="720725"/>
            <a:ext cx="6399213" cy="3600450"/>
          </a:xfrm>
          <a:ln/>
        </p:spPr>
      </p:sp>
      <p:sp>
        <p:nvSpPr>
          <p:cNvPr id="7475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7475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89013" eaLnBrk="0" hangingPunct="0">
              <a:spcBef>
                <a:spcPct val="30000"/>
              </a:spcBef>
              <a:defRPr kumimoji="1" sz="1200">
                <a:solidFill>
                  <a:schemeClr val="tx1"/>
                </a:solidFill>
                <a:latin typeface="Times New Roman" panose="02020603050405020304" pitchFamily="18" charset="0"/>
              </a:defRPr>
            </a:lvl1pPr>
            <a:lvl2pPr marL="742950" indent="-285750" defTabSz="989013" eaLnBrk="0" hangingPunct="0">
              <a:spcBef>
                <a:spcPct val="30000"/>
              </a:spcBef>
              <a:defRPr kumimoji="1" sz="1200">
                <a:solidFill>
                  <a:schemeClr val="tx1"/>
                </a:solidFill>
                <a:latin typeface="Times New Roman" panose="02020603050405020304" pitchFamily="18" charset="0"/>
              </a:defRPr>
            </a:lvl2pPr>
            <a:lvl3pPr marL="1143000" indent="-228600" defTabSz="989013" eaLnBrk="0" hangingPunct="0">
              <a:spcBef>
                <a:spcPct val="30000"/>
              </a:spcBef>
              <a:defRPr kumimoji="1" sz="1200">
                <a:solidFill>
                  <a:schemeClr val="tx1"/>
                </a:solidFill>
                <a:latin typeface="Times New Roman" panose="02020603050405020304" pitchFamily="18" charset="0"/>
              </a:defRPr>
            </a:lvl3pPr>
            <a:lvl4pPr marL="1600200" indent="-228600" defTabSz="989013" eaLnBrk="0" hangingPunct="0">
              <a:spcBef>
                <a:spcPct val="30000"/>
              </a:spcBef>
              <a:defRPr kumimoji="1" sz="1200">
                <a:solidFill>
                  <a:schemeClr val="tx1"/>
                </a:solidFill>
                <a:latin typeface="Times New Roman" panose="02020603050405020304" pitchFamily="18" charset="0"/>
              </a:defRPr>
            </a:lvl4pPr>
            <a:lvl5pPr marL="2057400" indent="-228600" defTabSz="989013" eaLnBrk="0" hangingPunct="0">
              <a:spcBef>
                <a:spcPct val="30000"/>
              </a:spcBef>
              <a:defRPr kumimoji="1" sz="1200">
                <a:solidFill>
                  <a:schemeClr val="tx1"/>
                </a:solidFill>
                <a:latin typeface="Times New Roman" panose="02020603050405020304" pitchFamily="18" charset="0"/>
              </a:defRPr>
            </a:lvl5pPr>
            <a:lvl6pPr marL="2514600" indent="-228600" defTabSz="989013" eaLnBrk="0" fontAlgn="base" hangingPunct="0">
              <a:spcBef>
                <a:spcPct val="30000"/>
              </a:spcBef>
              <a:spcAft>
                <a:spcPct val="0"/>
              </a:spcAft>
              <a:defRPr kumimoji="1" sz="1200">
                <a:solidFill>
                  <a:schemeClr val="tx1"/>
                </a:solidFill>
                <a:latin typeface="Times New Roman" panose="02020603050405020304" pitchFamily="18" charset="0"/>
              </a:defRPr>
            </a:lvl6pPr>
            <a:lvl7pPr marL="2971800" indent="-228600" defTabSz="989013" eaLnBrk="0" fontAlgn="base" hangingPunct="0">
              <a:spcBef>
                <a:spcPct val="30000"/>
              </a:spcBef>
              <a:spcAft>
                <a:spcPct val="0"/>
              </a:spcAft>
              <a:defRPr kumimoji="1" sz="1200">
                <a:solidFill>
                  <a:schemeClr val="tx1"/>
                </a:solidFill>
                <a:latin typeface="Times New Roman" panose="02020603050405020304" pitchFamily="18" charset="0"/>
              </a:defRPr>
            </a:lvl7pPr>
            <a:lvl8pPr marL="3429000" indent="-228600" defTabSz="989013" eaLnBrk="0" fontAlgn="base" hangingPunct="0">
              <a:spcBef>
                <a:spcPct val="30000"/>
              </a:spcBef>
              <a:spcAft>
                <a:spcPct val="0"/>
              </a:spcAft>
              <a:defRPr kumimoji="1" sz="1200">
                <a:solidFill>
                  <a:schemeClr val="tx1"/>
                </a:solidFill>
                <a:latin typeface="Times New Roman" panose="02020603050405020304" pitchFamily="18" charset="0"/>
              </a:defRPr>
            </a:lvl8pPr>
            <a:lvl9pPr marL="3886200" indent="-228600" defTabSz="989013" eaLnBrk="0" fontAlgn="base" hangingPunct="0">
              <a:spcBef>
                <a:spcPct val="30000"/>
              </a:spcBef>
              <a:spcAft>
                <a:spcPct val="0"/>
              </a:spcAft>
              <a:defRPr kumimoji="1" sz="1200">
                <a:solidFill>
                  <a:schemeClr val="tx1"/>
                </a:solidFill>
                <a:latin typeface="Times New Roman" panose="02020603050405020304" pitchFamily="18" charset="0"/>
              </a:defRPr>
            </a:lvl9pPr>
          </a:lstStyle>
          <a:p>
            <a:pPr eaLnBrk="1" hangingPunct="1">
              <a:spcBef>
                <a:spcPct val="0"/>
              </a:spcBef>
            </a:pPr>
            <a:fld id="{1871F042-C20B-4521-93E3-10BBA481D1C1}" type="slidenum">
              <a:rPr kumimoji="0" lang="en-US" altLang="en-US" sz="1300"/>
              <a:pPr eaLnBrk="1" hangingPunct="1">
                <a:spcBef>
                  <a:spcPct val="0"/>
                </a:spcBef>
              </a:pPr>
              <a:t>43</a:t>
            </a:fld>
            <a:endParaRPr kumimoji="0" lang="en-US" altLang="en-US" sz="130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Slide Image Placeholder 1"/>
          <p:cNvSpPr>
            <a:spLocks noGrp="1" noRot="1" noChangeAspect="1" noTextEdit="1"/>
          </p:cNvSpPr>
          <p:nvPr>
            <p:ph type="sldImg"/>
          </p:nvPr>
        </p:nvSpPr>
        <p:spPr>
          <a:xfrm>
            <a:off x="460375" y="720725"/>
            <a:ext cx="6399213" cy="3600450"/>
          </a:xfrm>
          <a:ln/>
        </p:spPr>
      </p:sp>
      <p:sp>
        <p:nvSpPr>
          <p:cNvPr id="7475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7475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89013" eaLnBrk="0" hangingPunct="0">
              <a:spcBef>
                <a:spcPct val="30000"/>
              </a:spcBef>
              <a:defRPr kumimoji="1" sz="1200">
                <a:solidFill>
                  <a:schemeClr val="tx1"/>
                </a:solidFill>
                <a:latin typeface="Times New Roman" panose="02020603050405020304" pitchFamily="18" charset="0"/>
              </a:defRPr>
            </a:lvl1pPr>
            <a:lvl2pPr marL="742950" indent="-285750" defTabSz="989013" eaLnBrk="0" hangingPunct="0">
              <a:spcBef>
                <a:spcPct val="30000"/>
              </a:spcBef>
              <a:defRPr kumimoji="1" sz="1200">
                <a:solidFill>
                  <a:schemeClr val="tx1"/>
                </a:solidFill>
                <a:latin typeface="Times New Roman" panose="02020603050405020304" pitchFamily="18" charset="0"/>
              </a:defRPr>
            </a:lvl2pPr>
            <a:lvl3pPr marL="1143000" indent="-228600" defTabSz="989013" eaLnBrk="0" hangingPunct="0">
              <a:spcBef>
                <a:spcPct val="30000"/>
              </a:spcBef>
              <a:defRPr kumimoji="1" sz="1200">
                <a:solidFill>
                  <a:schemeClr val="tx1"/>
                </a:solidFill>
                <a:latin typeface="Times New Roman" panose="02020603050405020304" pitchFamily="18" charset="0"/>
              </a:defRPr>
            </a:lvl3pPr>
            <a:lvl4pPr marL="1600200" indent="-228600" defTabSz="989013" eaLnBrk="0" hangingPunct="0">
              <a:spcBef>
                <a:spcPct val="30000"/>
              </a:spcBef>
              <a:defRPr kumimoji="1" sz="1200">
                <a:solidFill>
                  <a:schemeClr val="tx1"/>
                </a:solidFill>
                <a:latin typeface="Times New Roman" panose="02020603050405020304" pitchFamily="18" charset="0"/>
              </a:defRPr>
            </a:lvl4pPr>
            <a:lvl5pPr marL="2057400" indent="-228600" defTabSz="989013" eaLnBrk="0" hangingPunct="0">
              <a:spcBef>
                <a:spcPct val="30000"/>
              </a:spcBef>
              <a:defRPr kumimoji="1" sz="1200">
                <a:solidFill>
                  <a:schemeClr val="tx1"/>
                </a:solidFill>
                <a:latin typeface="Times New Roman" panose="02020603050405020304" pitchFamily="18" charset="0"/>
              </a:defRPr>
            </a:lvl5pPr>
            <a:lvl6pPr marL="2514600" indent="-228600" defTabSz="989013" eaLnBrk="0" fontAlgn="base" hangingPunct="0">
              <a:spcBef>
                <a:spcPct val="30000"/>
              </a:spcBef>
              <a:spcAft>
                <a:spcPct val="0"/>
              </a:spcAft>
              <a:defRPr kumimoji="1" sz="1200">
                <a:solidFill>
                  <a:schemeClr val="tx1"/>
                </a:solidFill>
                <a:latin typeface="Times New Roman" panose="02020603050405020304" pitchFamily="18" charset="0"/>
              </a:defRPr>
            </a:lvl6pPr>
            <a:lvl7pPr marL="2971800" indent="-228600" defTabSz="989013" eaLnBrk="0" fontAlgn="base" hangingPunct="0">
              <a:spcBef>
                <a:spcPct val="30000"/>
              </a:spcBef>
              <a:spcAft>
                <a:spcPct val="0"/>
              </a:spcAft>
              <a:defRPr kumimoji="1" sz="1200">
                <a:solidFill>
                  <a:schemeClr val="tx1"/>
                </a:solidFill>
                <a:latin typeface="Times New Roman" panose="02020603050405020304" pitchFamily="18" charset="0"/>
              </a:defRPr>
            </a:lvl7pPr>
            <a:lvl8pPr marL="3429000" indent="-228600" defTabSz="989013" eaLnBrk="0" fontAlgn="base" hangingPunct="0">
              <a:spcBef>
                <a:spcPct val="30000"/>
              </a:spcBef>
              <a:spcAft>
                <a:spcPct val="0"/>
              </a:spcAft>
              <a:defRPr kumimoji="1" sz="1200">
                <a:solidFill>
                  <a:schemeClr val="tx1"/>
                </a:solidFill>
                <a:latin typeface="Times New Roman" panose="02020603050405020304" pitchFamily="18" charset="0"/>
              </a:defRPr>
            </a:lvl8pPr>
            <a:lvl9pPr marL="3886200" indent="-228600" defTabSz="989013" eaLnBrk="0" fontAlgn="base" hangingPunct="0">
              <a:spcBef>
                <a:spcPct val="30000"/>
              </a:spcBef>
              <a:spcAft>
                <a:spcPct val="0"/>
              </a:spcAft>
              <a:defRPr kumimoji="1" sz="1200">
                <a:solidFill>
                  <a:schemeClr val="tx1"/>
                </a:solidFill>
                <a:latin typeface="Times New Roman" panose="02020603050405020304" pitchFamily="18" charset="0"/>
              </a:defRPr>
            </a:lvl9pPr>
          </a:lstStyle>
          <a:p>
            <a:pPr eaLnBrk="1" hangingPunct="1">
              <a:spcBef>
                <a:spcPct val="0"/>
              </a:spcBef>
            </a:pPr>
            <a:fld id="{1871F042-C20B-4521-93E3-10BBA481D1C1}" type="slidenum">
              <a:rPr kumimoji="0" lang="en-US" altLang="en-US" sz="1300"/>
              <a:pPr eaLnBrk="1" hangingPunct="1">
                <a:spcBef>
                  <a:spcPct val="0"/>
                </a:spcBef>
              </a:pPr>
              <a:t>44</a:t>
            </a:fld>
            <a:endParaRPr kumimoji="0" lang="en-US" altLang="en-US" sz="1300"/>
          </a:p>
        </p:txBody>
      </p:sp>
    </p:spTree>
    <p:extLst>
      <p:ext uri="{BB962C8B-B14F-4D97-AF65-F5344CB8AC3E}">
        <p14:creationId xmlns:p14="http://schemas.microsoft.com/office/powerpoint/2010/main" val="47455583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Slide Image Placeholder 1"/>
          <p:cNvSpPr>
            <a:spLocks noGrp="1" noRot="1" noChangeAspect="1" noTextEdit="1"/>
          </p:cNvSpPr>
          <p:nvPr>
            <p:ph type="sldImg"/>
          </p:nvPr>
        </p:nvSpPr>
        <p:spPr>
          <a:xfrm>
            <a:off x="460375" y="720725"/>
            <a:ext cx="6399213" cy="3600450"/>
          </a:xfrm>
          <a:ln/>
        </p:spPr>
      </p:sp>
      <p:sp>
        <p:nvSpPr>
          <p:cNvPr id="7475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7475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89013" eaLnBrk="0" hangingPunct="0">
              <a:spcBef>
                <a:spcPct val="30000"/>
              </a:spcBef>
              <a:defRPr kumimoji="1" sz="1200">
                <a:solidFill>
                  <a:schemeClr val="tx1"/>
                </a:solidFill>
                <a:latin typeface="Times New Roman" panose="02020603050405020304" pitchFamily="18" charset="0"/>
              </a:defRPr>
            </a:lvl1pPr>
            <a:lvl2pPr marL="742950" indent="-285750" defTabSz="989013" eaLnBrk="0" hangingPunct="0">
              <a:spcBef>
                <a:spcPct val="30000"/>
              </a:spcBef>
              <a:defRPr kumimoji="1" sz="1200">
                <a:solidFill>
                  <a:schemeClr val="tx1"/>
                </a:solidFill>
                <a:latin typeface="Times New Roman" panose="02020603050405020304" pitchFamily="18" charset="0"/>
              </a:defRPr>
            </a:lvl2pPr>
            <a:lvl3pPr marL="1143000" indent="-228600" defTabSz="989013" eaLnBrk="0" hangingPunct="0">
              <a:spcBef>
                <a:spcPct val="30000"/>
              </a:spcBef>
              <a:defRPr kumimoji="1" sz="1200">
                <a:solidFill>
                  <a:schemeClr val="tx1"/>
                </a:solidFill>
                <a:latin typeface="Times New Roman" panose="02020603050405020304" pitchFamily="18" charset="0"/>
              </a:defRPr>
            </a:lvl3pPr>
            <a:lvl4pPr marL="1600200" indent="-228600" defTabSz="989013" eaLnBrk="0" hangingPunct="0">
              <a:spcBef>
                <a:spcPct val="30000"/>
              </a:spcBef>
              <a:defRPr kumimoji="1" sz="1200">
                <a:solidFill>
                  <a:schemeClr val="tx1"/>
                </a:solidFill>
                <a:latin typeface="Times New Roman" panose="02020603050405020304" pitchFamily="18" charset="0"/>
              </a:defRPr>
            </a:lvl4pPr>
            <a:lvl5pPr marL="2057400" indent="-228600" defTabSz="989013" eaLnBrk="0" hangingPunct="0">
              <a:spcBef>
                <a:spcPct val="30000"/>
              </a:spcBef>
              <a:defRPr kumimoji="1" sz="1200">
                <a:solidFill>
                  <a:schemeClr val="tx1"/>
                </a:solidFill>
                <a:latin typeface="Times New Roman" panose="02020603050405020304" pitchFamily="18" charset="0"/>
              </a:defRPr>
            </a:lvl5pPr>
            <a:lvl6pPr marL="2514600" indent="-228600" defTabSz="989013" eaLnBrk="0" fontAlgn="base" hangingPunct="0">
              <a:spcBef>
                <a:spcPct val="30000"/>
              </a:spcBef>
              <a:spcAft>
                <a:spcPct val="0"/>
              </a:spcAft>
              <a:defRPr kumimoji="1" sz="1200">
                <a:solidFill>
                  <a:schemeClr val="tx1"/>
                </a:solidFill>
                <a:latin typeface="Times New Roman" panose="02020603050405020304" pitchFamily="18" charset="0"/>
              </a:defRPr>
            </a:lvl6pPr>
            <a:lvl7pPr marL="2971800" indent="-228600" defTabSz="989013" eaLnBrk="0" fontAlgn="base" hangingPunct="0">
              <a:spcBef>
                <a:spcPct val="30000"/>
              </a:spcBef>
              <a:spcAft>
                <a:spcPct val="0"/>
              </a:spcAft>
              <a:defRPr kumimoji="1" sz="1200">
                <a:solidFill>
                  <a:schemeClr val="tx1"/>
                </a:solidFill>
                <a:latin typeface="Times New Roman" panose="02020603050405020304" pitchFamily="18" charset="0"/>
              </a:defRPr>
            </a:lvl7pPr>
            <a:lvl8pPr marL="3429000" indent="-228600" defTabSz="989013" eaLnBrk="0" fontAlgn="base" hangingPunct="0">
              <a:spcBef>
                <a:spcPct val="30000"/>
              </a:spcBef>
              <a:spcAft>
                <a:spcPct val="0"/>
              </a:spcAft>
              <a:defRPr kumimoji="1" sz="1200">
                <a:solidFill>
                  <a:schemeClr val="tx1"/>
                </a:solidFill>
                <a:latin typeface="Times New Roman" panose="02020603050405020304" pitchFamily="18" charset="0"/>
              </a:defRPr>
            </a:lvl8pPr>
            <a:lvl9pPr marL="3886200" indent="-228600" defTabSz="989013" eaLnBrk="0" fontAlgn="base" hangingPunct="0">
              <a:spcBef>
                <a:spcPct val="30000"/>
              </a:spcBef>
              <a:spcAft>
                <a:spcPct val="0"/>
              </a:spcAft>
              <a:defRPr kumimoji="1" sz="1200">
                <a:solidFill>
                  <a:schemeClr val="tx1"/>
                </a:solidFill>
                <a:latin typeface="Times New Roman" panose="02020603050405020304" pitchFamily="18" charset="0"/>
              </a:defRPr>
            </a:lvl9pPr>
          </a:lstStyle>
          <a:p>
            <a:pPr eaLnBrk="1" hangingPunct="1">
              <a:spcBef>
                <a:spcPct val="0"/>
              </a:spcBef>
            </a:pPr>
            <a:fld id="{1871F042-C20B-4521-93E3-10BBA481D1C1}" type="slidenum">
              <a:rPr kumimoji="0" lang="en-US" altLang="en-US" sz="1300"/>
              <a:pPr eaLnBrk="1" hangingPunct="1">
                <a:spcBef>
                  <a:spcPct val="0"/>
                </a:spcBef>
              </a:pPr>
              <a:t>45</a:t>
            </a:fld>
            <a:endParaRPr kumimoji="0" lang="en-US" altLang="en-US" sz="1300"/>
          </a:p>
        </p:txBody>
      </p:sp>
    </p:spTree>
    <p:extLst>
      <p:ext uri="{BB962C8B-B14F-4D97-AF65-F5344CB8AC3E}">
        <p14:creationId xmlns:p14="http://schemas.microsoft.com/office/powerpoint/2010/main" val="633302252"/>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Slide Image Placeholder 1"/>
          <p:cNvSpPr>
            <a:spLocks noGrp="1" noRot="1" noChangeAspect="1" noTextEdit="1"/>
          </p:cNvSpPr>
          <p:nvPr>
            <p:ph type="sldImg"/>
          </p:nvPr>
        </p:nvSpPr>
        <p:spPr>
          <a:xfrm>
            <a:off x="460375" y="720725"/>
            <a:ext cx="6399213" cy="3600450"/>
          </a:xfrm>
          <a:ln/>
        </p:spPr>
      </p:sp>
      <p:sp>
        <p:nvSpPr>
          <p:cNvPr id="7475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7475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89013" eaLnBrk="0" hangingPunct="0">
              <a:spcBef>
                <a:spcPct val="30000"/>
              </a:spcBef>
              <a:defRPr kumimoji="1" sz="1200">
                <a:solidFill>
                  <a:schemeClr val="tx1"/>
                </a:solidFill>
                <a:latin typeface="Times New Roman" panose="02020603050405020304" pitchFamily="18" charset="0"/>
              </a:defRPr>
            </a:lvl1pPr>
            <a:lvl2pPr marL="742950" indent="-285750" defTabSz="989013" eaLnBrk="0" hangingPunct="0">
              <a:spcBef>
                <a:spcPct val="30000"/>
              </a:spcBef>
              <a:defRPr kumimoji="1" sz="1200">
                <a:solidFill>
                  <a:schemeClr val="tx1"/>
                </a:solidFill>
                <a:latin typeface="Times New Roman" panose="02020603050405020304" pitchFamily="18" charset="0"/>
              </a:defRPr>
            </a:lvl2pPr>
            <a:lvl3pPr marL="1143000" indent="-228600" defTabSz="989013" eaLnBrk="0" hangingPunct="0">
              <a:spcBef>
                <a:spcPct val="30000"/>
              </a:spcBef>
              <a:defRPr kumimoji="1" sz="1200">
                <a:solidFill>
                  <a:schemeClr val="tx1"/>
                </a:solidFill>
                <a:latin typeface="Times New Roman" panose="02020603050405020304" pitchFamily="18" charset="0"/>
              </a:defRPr>
            </a:lvl3pPr>
            <a:lvl4pPr marL="1600200" indent="-228600" defTabSz="989013" eaLnBrk="0" hangingPunct="0">
              <a:spcBef>
                <a:spcPct val="30000"/>
              </a:spcBef>
              <a:defRPr kumimoji="1" sz="1200">
                <a:solidFill>
                  <a:schemeClr val="tx1"/>
                </a:solidFill>
                <a:latin typeface="Times New Roman" panose="02020603050405020304" pitchFamily="18" charset="0"/>
              </a:defRPr>
            </a:lvl4pPr>
            <a:lvl5pPr marL="2057400" indent="-228600" defTabSz="989013" eaLnBrk="0" hangingPunct="0">
              <a:spcBef>
                <a:spcPct val="30000"/>
              </a:spcBef>
              <a:defRPr kumimoji="1" sz="1200">
                <a:solidFill>
                  <a:schemeClr val="tx1"/>
                </a:solidFill>
                <a:latin typeface="Times New Roman" panose="02020603050405020304" pitchFamily="18" charset="0"/>
              </a:defRPr>
            </a:lvl5pPr>
            <a:lvl6pPr marL="2514600" indent="-228600" defTabSz="989013" eaLnBrk="0" fontAlgn="base" hangingPunct="0">
              <a:spcBef>
                <a:spcPct val="30000"/>
              </a:spcBef>
              <a:spcAft>
                <a:spcPct val="0"/>
              </a:spcAft>
              <a:defRPr kumimoji="1" sz="1200">
                <a:solidFill>
                  <a:schemeClr val="tx1"/>
                </a:solidFill>
                <a:latin typeface="Times New Roman" panose="02020603050405020304" pitchFamily="18" charset="0"/>
              </a:defRPr>
            </a:lvl6pPr>
            <a:lvl7pPr marL="2971800" indent="-228600" defTabSz="989013" eaLnBrk="0" fontAlgn="base" hangingPunct="0">
              <a:spcBef>
                <a:spcPct val="30000"/>
              </a:spcBef>
              <a:spcAft>
                <a:spcPct val="0"/>
              </a:spcAft>
              <a:defRPr kumimoji="1" sz="1200">
                <a:solidFill>
                  <a:schemeClr val="tx1"/>
                </a:solidFill>
                <a:latin typeface="Times New Roman" panose="02020603050405020304" pitchFamily="18" charset="0"/>
              </a:defRPr>
            </a:lvl7pPr>
            <a:lvl8pPr marL="3429000" indent="-228600" defTabSz="989013" eaLnBrk="0" fontAlgn="base" hangingPunct="0">
              <a:spcBef>
                <a:spcPct val="30000"/>
              </a:spcBef>
              <a:spcAft>
                <a:spcPct val="0"/>
              </a:spcAft>
              <a:defRPr kumimoji="1" sz="1200">
                <a:solidFill>
                  <a:schemeClr val="tx1"/>
                </a:solidFill>
                <a:latin typeface="Times New Roman" panose="02020603050405020304" pitchFamily="18" charset="0"/>
              </a:defRPr>
            </a:lvl8pPr>
            <a:lvl9pPr marL="3886200" indent="-228600" defTabSz="989013" eaLnBrk="0" fontAlgn="base" hangingPunct="0">
              <a:spcBef>
                <a:spcPct val="30000"/>
              </a:spcBef>
              <a:spcAft>
                <a:spcPct val="0"/>
              </a:spcAft>
              <a:defRPr kumimoji="1" sz="1200">
                <a:solidFill>
                  <a:schemeClr val="tx1"/>
                </a:solidFill>
                <a:latin typeface="Times New Roman" panose="02020603050405020304" pitchFamily="18" charset="0"/>
              </a:defRPr>
            </a:lvl9pPr>
          </a:lstStyle>
          <a:p>
            <a:pPr eaLnBrk="1" hangingPunct="1">
              <a:spcBef>
                <a:spcPct val="0"/>
              </a:spcBef>
            </a:pPr>
            <a:fld id="{1871F042-C20B-4521-93E3-10BBA481D1C1}" type="slidenum">
              <a:rPr kumimoji="0" lang="en-US" altLang="en-US" sz="1300"/>
              <a:pPr eaLnBrk="1" hangingPunct="1">
                <a:spcBef>
                  <a:spcPct val="0"/>
                </a:spcBef>
              </a:pPr>
              <a:t>46</a:t>
            </a:fld>
            <a:endParaRPr kumimoji="0" lang="en-US" altLang="en-US" sz="1300"/>
          </a:p>
        </p:txBody>
      </p:sp>
    </p:spTree>
    <p:extLst>
      <p:ext uri="{BB962C8B-B14F-4D97-AF65-F5344CB8AC3E}">
        <p14:creationId xmlns:p14="http://schemas.microsoft.com/office/powerpoint/2010/main" val="398312600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Slide Image Placeholder 1"/>
          <p:cNvSpPr>
            <a:spLocks noGrp="1" noRot="1" noChangeAspect="1" noTextEdit="1"/>
          </p:cNvSpPr>
          <p:nvPr>
            <p:ph type="sldImg"/>
          </p:nvPr>
        </p:nvSpPr>
        <p:spPr>
          <a:xfrm>
            <a:off x="460375" y="720725"/>
            <a:ext cx="6399213" cy="3600450"/>
          </a:xfrm>
          <a:ln/>
        </p:spPr>
      </p:sp>
      <p:sp>
        <p:nvSpPr>
          <p:cNvPr id="7475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7475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89013" eaLnBrk="0" hangingPunct="0">
              <a:spcBef>
                <a:spcPct val="30000"/>
              </a:spcBef>
              <a:defRPr kumimoji="1" sz="1200">
                <a:solidFill>
                  <a:schemeClr val="tx1"/>
                </a:solidFill>
                <a:latin typeface="Times New Roman" panose="02020603050405020304" pitchFamily="18" charset="0"/>
              </a:defRPr>
            </a:lvl1pPr>
            <a:lvl2pPr marL="742950" indent="-285750" defTabSz="989013" eaLnBrk="0" hangingPunct="0">
              <a:spcBef>
                <a:spcPct val="30000"/>
              </a:spcBef>
              <a:defRPr kumimoji="1" sz="1200">
                <a:solidFill>
                  <a:schemeClr val="tx1"/>
                </a:solidFill>
                <a:latin typeface="Times New Roman" panose="02020603050405020304" pitchFamily="18" charset="0"/>
              </a:defRPr>
            </a:lvl2pPr>
            <a:lvl3pPr marL="1143000" indent="-228600" defTabSz="989013" eaLnBrk="0" hangingPunct="0">
              <a:spcBef>
                <a:spcPct val="30000"/>
              </a:spcBef>
              <a:defRPr kumimoji="1" sz="1200">
                <a:solidFill>
                  <a:schemeClr val="tx1"/>
                </a:solidFill>
                <a:latin typeface="Times New Roman" panose="02020603050405020304" pitchFamily="18" charset="0"/>
              </a:defRPr>
            </a:lvl3pPr>
            <a:lvl4pPr marL="1600200" indent="-228600" defTabSz="989013" eaLnBrk="0" hangingPunct="0">
              <a:spcBef>
                <a:spcPct val="30000"/>
              </a:spcBef>
              <a:defRPr kumimoji="1" sz="1200">
                <a:solidFill>
                  <a:schemeClr val="tx1"/>
                </a:solidFill>
                <a:latin typeface="Times New Roman" panose="02020603050405020304" pitchFamily="18" charset="0"/>
              </a:defRPr>
            </a:lvl4pPr>
            <a:lvl5pPr marL="2057400" indent="-228600" defTabSz="989013" eaLnBrk="0" hangingPunct="0">
              <a:spcBef>
                <a:spcPct val="30000"/>
              </a:spcBef>
              <a:defRPr kumimoji="1" sz="1200">
                <a:solidFill>
                  <a:schemeClr val="tx1"/>
                </a:solidFill>
                <a:latin typeface="Times New Roman" panose="02020603050405020304" pitchFamily="18" charset="0"/>
              </a:defRPr>
            </a:lvl5pPr>
            <a:lvl6pPr marL="2514600" indent="-228600" defTabSz="989013" eaLnBrk="0" fontAlgn="base" hangingPunct="0">
              <a:spcBef>
                <a:spcPct val="30000"/>
              </a:spcBef>
              <a:spcAft>
                <a:spcPct val="0"/>
              </a:spcAft>
              <a:defRPr kumimoji="1" sz="1200">
                <a:solidFill>
                  <a:schemeClr val="tx1"/>
                </a:solidFill>
                <a:latin typeface="Times New Roman" panose="02020603050405020304" pitchFamily="18" charset="0"/>
              </a:defRPr>
            </a:lvl6pPr>
            <a:lvl7pPr marL="2971800" indent="-228600" defTabSz="989013" eaLnBrk="0" fontAlgn="base" hangingPunct="0">
              <a:spcBef>
                <a:spcPct val="30000"/>
              </a:spcBef>
              <a:spcAft>
                <a:spcPct val="0"/>
              </a:spcAft>
              <a:defRPr kumimoji="1" sz="1200">
                <a:solidFill>
                  <a:schemeClr val="tx1"/>
                </a:solidFill>
                <a:latin typeface="Times New Roman" panose="02020603050405020304" pitchFamily="18" charset="0"/>
              </a:defRPr>
            </a:lvl7pPr>
            <a:lvl8pPr marL="3429000" indent="-228600" defTabSz="989013" eaLnBrk="0" fontAlgn="base" hangingPunct="0">
              <a:spcBef>
                <a:spcPct val="30000"/>
              </a:spcBef>
              <a:spcAft>
                <a:spcPct val="0"/>
              </a:spcAft>
              <a:defRPr kumimoji="1" sz="1200">
                <a:solidFill>
                  <a:schemeClr val="tx1"/>
                </a:solidFill>
                <a:latin typeface="Times New Roman" panose="02020603050405020304" pitchFamily="18" charset="0"/>
              </a:defRPr>
            </a:lvl8pPr>
            <a:lvl9pPr marL="3886200" indent="-228600" defTabSz="989013" eaLnBrk="0" fontAlgn="base" hangingPunct="0">
              <a:spcBef>
                <a:spcPct val="30000"/>
              </a:spcBef>
              <a:spcAft>
                <a:spcPct val="0"/>
              </a:spcAft>
              <a:defRPr kumimoji="1" sz="1200">
                <a:solidFill>
                  <a:schemeClr val="tx1"/>
                </a:solidFill>
                <a:latin typeface="Times New Roman" panose="02020603050405020304" pitchFamily="18" charset="0"/>
              </a:defRPr>
            </a:lvl9pPr>
          </a:lstStyle>
          <a:p>
            <a:pPr eaLnBrk="1" hangingPunct="1">
              <a:spcBef>
                <a:spcPct val="0"/>
              </a:spcBef>
            </a:pPr>
            <a:fld id="{1871F042-C20B-4521-93E3-10BBA481D1C1}" type="slidenum">
              <a:rPr kumimoji="0" lang="en-US" altLang="en-US" sz="1300"/>
              <a:pPr eaLnBrk="1" hangingPunct="1">
                <a:spcBef>
                  <a:spcPct val="0"/>
                </a:spcBef>
              </a:pPr>
              <a:t>47</a:t>
            </a:fld>
            <a:endParaRPr kumimoji="0" lang="en-US" altLang="en-US" sz="1300"/>
          </a:p>
        </p:txBody>
      </p:sp>
    </p:spTree>
    <p:extLst>
      <p:ext uri="{BB962C8B-B14F-4D97-AF65-F5344CB8AC3E}">
        <p14:creationId xmlns:p14="http://schemas.microsoft.com/office/powerpoint/2010/main" val="1335998042"/>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Slide Image Placeholder 1"/>
          <p:cNvSpPr>
            <a:spLocks noGrp="1" noRot="1" noChangeAspect="1" noTextEdit="1"/>
          </p:cNvSpPr>
          <p:nvPr>
            <p:ph type="sldImg"/>
          </p:nvPr>
        </p:nvSpPr>
        <p:spPr>
          <a:xfrm>
            <a:off x="460375" y="720725"/>
            <a:ext cx="6399213" cy="3600450"/>
          </a:xfrm>
          <a:ln/>
        </p:spPr>
      </p:sp>
      <p:sp>
        <p:nvSpPr>
          <p:cNvPr id="7475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7475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89013" eaLnBrk="0" hangingPunct="0">
              <a:spcBef>
                <a:spcPct val="30000"/>
              </a:spcBef>
              <a:defRPr kumimoji="1" sz="1200">
                <a:solidFill>
                  <a:schemeClr val="tx1"/>
                </a:solidFill>
                <a:latin typeface="Times New Roman" panose="02020603050405020304" pitchFamily="18" charset="0"/>
              </a:defRPr>
            </a:lvl1pPr>
            <a:lvl2pPr marL="742950" indent="-285750" defTabSz="989013" eaLnBrk="0" hangingPunct="0">
              <a:spcBef>
                <a:spcPct val="30000"/>
              </a:spcBef>
              <a:defRPr kumimoji="1" sz="1200">
                <a:solidFill>
                  <a:schemeClr val="tx1"/>
                </a:solidFill>
                <a:latin typeface="Times New Roman" panose="02020603050405020304" pitchFamily="18" charset="0"/>
              </a:defRPr>
            </a:lvl2pPr>
            <a:lvl3pPr marL="1143000" indent="-228600" defTabSz="989013" eaLnBrk="0" hangingPunct="0">
              <a:spcBef>
                <a:spcPct val="30000"/>
              </a:spcBef>
              <a:defRPr kumimoji="1" sz="1200">
                <a:solidFill>
                  <a:schemeClr val="tx1"/>
                </a:solidFill>
                <a:latin typeface="Times New Roman" panose="02020603050405020304" pitchFamily="18" charset="0"/>
              </a:defRPr>
            </a:lvl3pPr>
            <a:lvl4pPr marL="1600200" indent="-228600" defTabSz="989013" eaLnBrk="0" hangingPunct="0">
              <a:spcBef>
                <a:spcPct val="30000"/>
              </a:spcBef>
              <a:defRPr kumimoji="1" sz="1200">
                <a:solidFill>
                  <a:schemeClr val="tx1"/>
                </a:solidFill>
                <a:latin typeface="Times New Roman" panose="02020603050405020304" pitchFamily="18" charset="0"/>
              </a:defRPr>
            </a:lvl4pPr>
            <a:lvl5pPr marL="2057400" indent="-228600" defTabSz="989013" eaLnBrk="0" hangingPunct="0">
              <a:spcBef>
                <a:spcPct val="30000"/>
              </a:spcBef>
              <a:defRPr kumimoji="1" sz="1200">
                <a:solidFill>
                  <a:schemeClr val="tx1"/>
                </a:solidFill>
                <a:latin typeface="Times New Roman" panose="02020603050405020304" pitchFamily="18" charset="0"/>
              </a:defRPr>
            </a:lvl5pPr>
            <a:lvl6pPr marL="2514600" indent="-228600" defTabSz="989013" eaLnBrk="0" fontAlgn="base" hangingPunct="0">
              <a:spcBef>
                <a:spcPct val="30000"/>
              </a:spcBef>
              <a:spcAft>
                <a:spcPct val="0"/>
              </a:spcAft>
              <a:defRPr kumimoji="1" sz="1200">
                <a:solidFill>
                  <a:schemeClr val="tx1"/>
                </a:solidFill>
                <a:latin typeface="Times New Roman" panose="02020603050405020304" pitchFamily="18" charset="0"/>
              </a:defRPr>
            </a:lvl6pPr>
            <a:lvl7pPr marL="2971800" indent="-228600" defTabSz="989013" eaLnBrk="0" fontAlgn="base" hangingPunct="0">
              <a:spcBef>
                <a:spcPct val="30000"/>
              </a:spcBef>
              <a:spcAft>
                <a:spcPct val="0"/>
              </a:spcAft>
              <a:defRPr kumimoji="1" sz="1200">
                <a:solidFill>
                  <a:schemeClr val="tx1"/>
                </a:solidFill>
                <a:latin typeface="Times New Roman" panose="02020603050405020304" pitchFamily="18" charset="0"/>
              </a:defRPr>
            </a:lvl7pPr>
            <a:lvl8pPr marL="3429000" indent="-228600" defTabSz="989013" eaLnBrk="0" fontAlgn="base" hangingPunct="0">
              <a:spcBef>
                <a:spcPct val="30000"/>
              </a:spcBef>
              <a:spcAft>
                <a:spcPct val="0"/>
              </a:spcAft>
              <a:defRPr kumimoji="1" sz="1200">
                <a:solidFill>
                  <a:schemeClr val="tx1"/>
                </a:solidFill>
                <a:latin typeface="Times New Roman" panose="02020603050405020304" pitchFamily="18" charset="0"/>
              </a:defRPr>
            </a:lvl8pPr>
            <a:lvl9pPr marL="3886200" indent="-228600" defTabSz="989013" eaLnBrk="0" fontAlgn="base" hangingPunct="0">
              <a:spcBef>
                <a:spcPct val="30000"/>
              </a:spcBef>
              <a:spcAft>
                <a:spcPct val="0"/>
              </a:spcAft>
              <a:defRPr kumimoji="1" sz="1200">
                <a:solidFill>
                  <a:schemeClr val="tx1"/>
                </a:solidFill>
                <a:latin typeface="Times New Roman" panose="02020603050405020304" pitchFamily="18" charset="0"/>
              </a:defRPr>
            </a:lvl9pPr>
          </a:lstStyle>
          <a:p>
            <a:pPr eaLnBrk="1" hangingPunct="1">
              <a:spcBef>
                <a:spcPct val="0"/>
              </a:spcBef>
            </a:pPr>
            <a:fld id="{1871F042-C20B-4521-93E3-10BBA481D1C1}" type="slidenum">
              <a:rPr kumimoji="0" lang="en-US" altLang="en-US" sz="1300"/>
              <a:pPr eaLnBrk="1" hangingPunct="1">
                <a:spcBef>
                  <a:spcPct val="0"/>
                </a:spcBef>
              </a:pPr>
              <a:t>48</a:t>
            </a:fld>
            <a:endParaRPr kumimoji="0" lang="en-US" altLang="en-US" sz="1300"/>
          </a:p>
        </p:txBody>
      </p:sp>
    </p:spTree>
    <p:extLst>
      <p:ext uri="{BB962C8B-B14F-4D97-AF65-F5344CB8AC3E}">
        <p14:creationId xmlns:p14="http://schemas.microsoft.com/office/powerpoint/2010/main" val="2669299343"/>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Slide Image Placeholder 1"/>
          <p:cNvSpPr>
            <a:spLocks noGrp="1" noRot="1" noChangeAspect="1" noTextEdit="1"/>
          </p:cNvSpPr>
          <p:nvPr>
            <p:ph type="sldImg"/>
          </p:nvPr>
        </p:nvSpPr>
        <p:spPr>
          <a:xfrm>
            <a:off x="460375" y="720725"/>
            <a:ext cx="6399213" cy="3600450"/>
          </a:xfrm>
          <a:ln/>
        </p:spPr>
      </p:sp>
      <p:sp>
        <p:nvSpPr>
          <p:cNvPr id="7475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7475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89013" eaLnBrk="0" hangingPunct="0">
              <a:spcBef>
                <a:spcPct val="30000"/>
              </a:spcBef>
              <a:defRPr kumimoji="1" sz="1200">
                <a:solidFill>
                  <a:schemeClr val="tx1"/>
                </a:solidFill>
                <a:latin typeface="Times New Roman" panose="02020603050405020304" pitchFamily="18" charset="0"/>
              </a:defRPr>
            </a:lvl1pPr>
            <a:lvl2pPr marL="742950" indent="-285750" defTabSz="989013" eaLnBrk="0" hangingPunct="0">
              <a:spcBef>
                <a:spcPct val="30000"/>
              </a:spcBef>
              <a:defRPr kumimoji="1" sz="1200">
                <a:solidFill>
                  <a:schemeClr val="tx1"/>
                </a:solidFill>
                <a:latin typeface="Times New Roman" panose="02020603050405020304" pitchFamily="18" charset="0"/>
              </a:defRPr>
            </a:lvl2pPr>
            <a:lvl3pPr marL="1143000" indent="-228600" defTabSz="989013" eaLnBrk="0" hangingPunct="0">
              <a:spcBef>
                <a:spcPct val="30000"/>
              </a:spcBef>
              <a:defRPr kumimoji="1" sz="1200">
                <a:solidFill>
                  <a:schemeClr val="tx1"/>
                </a:solidFill>
                <a:latin typeface="Times New Roman" panose="02020603050405020304" pitchFamily="18" charset="0"/>
              </a:defRPr>
            </a:lvl3pPr>
            <a:lvl4pPr marL="1600200" indent="-228600" defTabSz="989013" eaLnBrk="0" hangingPunct="0">
              <a:spcBef>
                <a:spcPct val="30000"/>
              </a:spcBef>
              <a:defRPr kumimoji="1" sz="1200">
                <a:solidFill>
                  <a:schemeClr val="tx1"/>
                </a:solidFill>
                <a:latin typeface="Times New Roman" panose="02020603050405020304" pitchFamily="18" charset="0"/>
              </a:defRPr>
            </a:lvl4pPr>
            <a:lvl5pPr marL="2057400" indent="-228600" defTabSz="989013" eaLnBrk="0" hangingPunct="0">
              <a:spcBef>
                <a:spcPct val="30000"/>
              </a:spcBef>
              <a:defRPr kumimoji="1" sz="1200">
                <a:solidFill>
                  <a:schemeClr val="tx1"/>
                </a:solidFill>
                <a:latin typeface="Times New Roman" panose="02020603050405020304" pitchFamily="18" charset="0"/>
              </a:defRPr>
            </a:lvl5pPr>
            <a:lvl6pPr marL="2514600" indent="-228600" defTabSz="989013" eaLnBrk="0" fontAlgn="base" hangingPunct="0">
              <a:spcBef>
                <a:spcPct val="30000"/>
              </a:spcBef>
              <a:spcAft>
                <a:spcPct val="0"/>
              </a:spcAft>
              <a:defRPr kumimoji="1" sz="1200">
                <a:solidFill>
                  <a:schemeClr val="tx1"/>
                </a:solidFill>
                <a:latin typeface="Times New Roman" panose="02020603050405020304" pitchFamily="18" charset="0"/>
              </a:defRPr>
            </a:lvl6pPr>
            <a:lvl7pPr marL="2971800" indent="-228600" defTabSz="989013" eaLnBrk="0" fontAlgn="base" hangingPunct="0">
              <a:spcBef>
                <a:spcPct val="30000"/>
              </a:spcBef>
              <a:spcAft>
                <a:spcPct val="0"/>
              </a:spcAft>
              <a:defRPr kumimoji="1" sz="1200">
                <a:solidFill>
                  <a:schemeClr val="tx1"/>
                </a:solidFill>
                <a:latin typeface="Times New Roman" panose="02020603050405020304" pitchFamily="18" charset="0"/>
              </a:defRPr>
            </a:lvl7pPr>
            <a:lvl8pPr marL="3429000" indent="-228600" defTabSz="989013" eaLnBrk="0" fontAlgn="base" hangingPunct="0">
              <a:spcBef>
                <a:spcPct val="30000"/>
              </a:spcBef>
              <a:spcAft>
                <a:spcPct val="0"/>
              </a:spcAft>
              <a:defRPr kumimoji="1" sz="1200">
                <a:solidFill>
                  <a:schemeClr val="tx1"/>
                </a:solidFill>
                <a:latin typeface="Times New Roman" panose="02020603050405020304" pitchFamily="18" charset="0"/>
              </a:defRPr>
            </a:lvl8pPr>
            <a:lvl9pPr marL="3886200" indent="-228600" defTabSz="989013" eaLnBrk="0" fontAlgn="base" hangingPunct="0">
              <a:spcBef>
                <a:spcPct val="30000"/>
              </a:spcBef>
              <a:spcAft>
                <a:spcPct val="0"/>
              </a:spcAft>
              <a:defRPr kumimoji="1" sz="1200">
                <a:solidFill>
                  <a:schemeClr val="tx1"/>
                </a:solidFill>
                <a:latin typeface="Times New Roman" panose="02020603050405020304" pitchFamily="18" charset="0"/>
              </a:defRPr>
            </a:lvl9pPr>
          </a:lstStyle>
          <a:p>
            <a:pPr eaLnBrk="1" hangingPunct="1">
              <a:spcBef>
                <a:spcPct val="0"/>
              </a:spcBef>
            </a:pPr>
            <a:fld id="{1871F042-C20B-4521-93E3-10BBA481D1C1}" type="slidenum">
              <a:rPr kumimoji="0" lang="en-US" altLang="en-US" sz="1300"/>
              <a:pPr eaLnBrk="1" hangingPunct="1">
                <a:spcBef>
                  <a:spcPct val="0"/>
                </a:spcBef>
              </a:pPr>
              <a:t>49</a:t>
            </a:fld>
            <a:endParaRPr kumimoji="0" lang="en-US" altLang="en-US" sz="1300"/>
          </a:p>
        </p:txBody>
      </p:sp>
    </p:spTree>
    <p:extLst>
      <p:ext uri="{BB962C8B-B14F-4D97-AF65-F5344CB8AC3E}">
        <p14:creationId xmlns:p14="http://schemas.microsoft.com/office/powerpoint/2010/main" val="78324138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noTextEdit="1"/>
          </p:cNvSpPr>
          <p:nvPr>
            <p:ph type="sldImg"/>
          </p:nvPr>
        </p:nvSpPr>
        <p:spPr>
          <a:xfrm>
            <a:off x="460375" y="720725"/>
            <a:ext cx="6399213" cy="3600450"/>
          </a:xfrm>
          <a:ln/>
        </p:spPr>
      </p:sp>
      <p:sp>
        <p:nvSpPr>
          <p:cNvPr id="5529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t>Goal is to be able to check computer systems so that they can securely process classified information.</a:t>
            </a:r>
          </a:p>
        </p:txBody>
      </p:sp>
      <p:sp>
        <p:nvSpPr>
          <p:cNvPr id="5530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89013" eaLnBrk="0" hangingPunct="0">
              <a:spcBef>
                <a:spcPct val="30000"/>
              </a:spcBef>
              <a:defRPr kumimoji="1" sz="1200">
                <a:solidFill>
                  <a:schemeClr val="tx1"/>
                </a:solidFill>
                <a:latin typeface="Times New Roman" panose="02020603050405020304" pitchFamily="18" charset="0"/>
              </a:defRPr>
            </a:lvl1pPr>
            <a:lvl2pPr marL="742950" indent="-285750" defTabSz="989013" eaLnBrk="0" hangingPunct="0">
              <a:spcBef>
                <a:spcPct val="30000"/>
              </a:spcBef>
              <a:defRPr kumimoji="1" sz="1200">
                <a:solidFill>
                  <a:schemeClr val="tx1"/>
                </a:solidFill>
                <a:latin typeface="Times New Roman" panose="02020603050405020304" pitchFamily="18" charset="0"/>
              </a:defRPr>
            </a:lvl2pPr>
            <a:lvl3pPr marL="1143000" indent="-228600" defTabSz="989013" eaLnBrk="0" hangingPunct="0">
              <a:spcBef>
                <a:spcPct val="30000"/>
              </a:spcBef>
              <a:defRPr kumimoji="1" sz="1200">
                <a:solidFill>
                  <a:schemeClr val="tx1"/>
                </a:solidFill>
                <a:latin typeface="Times New Roman" panose="02020603050405020304" pitchFamily="18" charset="0"/>
              </a:defRPr>
            </a:lvl3pPr>
            <a:lvl4pPr marL="1600200" indent="-228600" defTabSz="989013" eaLnBrk="0" hangingPunct="0">
              <a:spcBef>
                <a:spcPct val="30000"/>
              </a:spcBef>
              <a:defRPr kumimoji="1" sz="1200">
                <a:solidFill>
                  <a:schemeClr val="tx1"/>
                </a:solidFill>
                <a:latin typeface="Times New Roman" panose="02020603050405020304" pitchFamily="18" charset="0"/>
              </a:defRPr>
            </a:lvl4pPr>
            <a:lvl5pPr marL="2057400" indent="-228600" defTabSz="989013" eaLnBrk="0" hangingPunct="0">
              <a:spcBef>
                <a:spcPct val="30000"/>
              </a:spcBef>
              <a:defRPr kumimoji="1" sz="1200">
                <a:solidFill>
                  <a:schemeClr val="tx1"/>
                </a:solidFill>
                <a:latin typeface="Times New Roman" panose="02020603050405020304" pitchFamily="18" charset="0"/>
              </a:defRPr>
            </a:lvl5pPr>
            <a:lvl6pPr marL="2514600" indent="-228600" defTabSz="989013" eaLnBrk="0" fontAlgn="base" hangingPunct="0">
              <a:spcBef>
                <a:spcPct val="30000"/>
              </a:spcBef>
              <a:spcAft>
                <a:spcPct val="0"/>
              </a:spcAft>
              <a:defRPr kumimoji="1" sz="1200">
                <a:solidFill>
                  <a:schemeClr val="tx1"/>
                </a:solidFill>
                <a:latin typeface="Times New Roman" panose="02020603050405020304" pitchFamily="18" charset="0"/>
              </a:defRPr>
            </a:lvl6pPr>
            <a:lvl7pPr marL="2971800" indent="-228600" defTabSz="989013" eaLnBrk="0" fontAlgn="base" hangingPunct="0">
              <a:spcBef>
                <a:spcPct val="30000"/>
              </a:spcBef>
              <a:spcAft>
                <a:spcPct val="0"/>
              </a:spcAft>
              <a:defRPr kumimoji="1" sz="1200">
                <a:solidFill>
                  <a:schemeClr val="tx1"/>
                </a:solidFill>
                <a:latin typeface="Times New Roman" panose="02020603050405020304" pitchFamily="18" charset="0"/>
              </a:defRPr>
            </a:lvl7pPr>
            <a:lvl8pPr marL="3429000" indent="-228600" defTabSz="989013" eaLnBrk="0" fontAlgn="base" hangingPunct="0">
              <a:spcBef>
                <a:spcPct val="30000"/>
              </a:spcBef>
              <a:spcAft>
                <a:spcPct val="0"/>
              </a:spcAft>
              <a:defRPr kumimoji="1" sz="1200">
                <a:solidFill>
                  <a:schemeClr val="tx1"/>
                </a:solidFill>
                <a:latin typeface="Times New Roman" panose="02020603050405020304" pitchFamily="18" charset="0"/>
              </a:defRPr>
            </a:lvl8pPr>
            <a:lvl9pPr marL="3886200" indent="-228600" defTabSz="989013" eaLnBrk="0" fontAlgn="base" hangingPunct="0">
              <a:spcBef>
                <a:spcPct val="30000"/>
              </a:spcBef>
              <a:spcAft>
                <a:spcPct val="0"/>
              </a:spcAft>
              <a:defRPr kumimoji="1" sz="1200">
                <a:solidFill>
                  <a:schemeClr val="tx1"/>
                </a:solidFill>
                <a:latin typeface="Times New Roman" panose="02020603050405020304" pitchFamily="18" charset="0"/>
              </a:defRPr>
            </a:lvl9pPr>
          </a:lstStyle>
          <a:p>
            <a:pPr eaLnBrk="1" hangingPunct="1">
              <a:spcBef>
                <a:spcPct val="0"/>
              </a:spcBef>
            </a:pPr>
            <a:fld id="{88741AFA-066F-4D70-9AC2-14F03E1A9D11}" type="slidenum">
              <a:rPr kumimoji="0" lang="en-US" altLang="en-US" sz="1300"/>
              <a:pPr eaLnBrk="1" hangingPunct="1">
                <a:spcBef>
                  <a:spcPct val="0"/>
                </a:spcBef>
              </a:pPr>
              <a:t>6</a:t>
            </a:fld>
            <a:endParaRPr kumimoji="0" lang="en-US" altLang="en-US" sz="130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Slide Image Placeholder 1"/>
          <p:cNvSpPr>
            <a:spLocks noGrp="1" noRot="1" noChangeAspect="1" noTextEdit="1"/>
          </p:cNvSpPr>
          <p:nvPr>
            <p:ph type="sldImg"/>
          </p:nvPr>
        </p:nvSpPr>
        <p:spPr>
          <a:xfrm>
            <a:off x="460375" y="720725"/>
            <a:ext cx="6399213" cy="3600450"/>
          </a:xfrm>
          <a:ln/>
        </p:spPr>
      </p:sp>
      <p:sp>
        <p:nvSpPr>
          <p:cNvPr id="7475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7475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89013" eaLnBrk="0" hangingPunct="0">
              <a:spcBef>
                <a:spcPct val="30000"/>
              </a:spcBef>
              <a:defRPr kumimoji="1" sz="1200">
                <a:solidFill>
                  <a:schemeClr val="tx1"/>
                </a:solidFill>
                <a:latin typeface="Times New Roman" panose="02020603050405020304" pitchFamily="18" charset="0"/>
              </a:defRPr>
            </a:lvl1pPr>
            <a:lvl2pPr marL="742950" indent="-285750" defTabSz="989013" eaLnBrk="0" hangingPunct="0">
              <a:spcBef>
                <a:spcPct val="30000"/>
              </a:spcBef>
              <a:defRPr kumimoji="1" sz="1200">
                <a:solidFill>
                  <a:schemeClr val="tx1"/>
                </a:solidFill>
                <a:latin typeface="Times New Roman" panose="02020603050405020304" pitchFamily="18" charset="0"/>
              </a:defRPr>
            </a:lvl2pPr>
            <a:lvl3pPr marL="1143000" indent="-228600" defTabSz="989013" eaLnBrk="0" hangingPunct="0">
              <a:spcBef>
                <a:spcPct val="30000"/>
              </a:spcBef>
              <a:defRPr kumimoji="1" sz="1200">
                <a:solidFill>
                  <a:schemeClr val="tx1"/>
                </a:solidFill>
                <a:latin typeface="Times New Roman" panose="02020603050405020304" pitchFamily="18" charset="0"/>
              </a:defRPr>
            </a:lvl3pPr>
            <a:lvl4pPr marL="1600200" indent="-228600" defTabSz="989013" eaLnBrk="0" hangingPunct="0">
              <a:spcBef>
                <a:spcPct val="30000"/>
              </a:spcBef>
              <a:defRPr kumimoji="1" sz="1200">
                <a:solidFill>
                  <a:schemeClr val="tx1"/>
                </a:solidFill>
                <a:latin typeface="Times New Roman" panose="02020603050405020304" pitchFamily="18" charset="0"/>
              </a:defRPr>
            </a:lvl4pPr>
            <a:lvl5pPr marL="2057400" indent="-228600" defTabSz="989013" eaLnBrk="0" hangingPunct="0">
              <a:spcBef>
                <a:spcPct val="30000"/>
              </a:spcBef>
              <a:defRPr kumimoji="1" sz="1200">
                <a:solidFill>
                  <a:schemeClr val="tx1"/>
                </a:solidFill>
                <a:latin typeface="Times New Roman" panose="02020603050405020304" pitchFamily="18" charset="0"/>
              </a:defRPr>
            </a:lvl5pPr>
            <a:lvl6pPr marL="2514600" indent="-228600" defTabSz="989013" eaLnBrk="0" fontAlgn="base" hangingPunct="0">
              <a:spcBef>
                <a:spcPct val="30000"/>
              </a:spcBef>
              <a:spcAft>
                <a:spcPct val="0"/>
              </a:spcAft>
              <a:defRPr kumimoji="1" sz="1200">
                <a:solidFill>
                  <a:schemeClr val="tx1"/>
                </a:solidFill>
                <a:latin typeface="Times New Roman" panose="02020603050405020304" pitchFamily="18" charset="0"/>
              </a:defRPr>
            </a:lvl6pPr>
            <a:lvl7pPr marL="2971800" indent="-228600" defTabSz="989013" eaLnBrk="0" fontAlgn="base" hangingPunct="0">
              <a:spcBef>
                <a:spcPct val="30000"/>
              </a:spcBef>
              <a:spcAft>
                <a:spcPct val="0"/>
              </a:spcAft>
              <a:defRPr kumimoji="1" sz="1200">
                <a:solidFill>
                  <a:schemeClr val="tx1"/>
                </a:solidFill>
                <a:latin typeface="Times New Roman" panose="02020603050405020304" pitchFamily="18" charset="0"/>
              </a:defRPr>
            </a:lvl7pPr>
            <a:lvl8pPr marL="3429000" indent="-228600" defTabSz="989013" eaLnBrk="0" fontAlgn="base" hangingPunct="0">
              <a:spcBef>
                <a:spcPct val="30000"/>
              </a:spcBef>
              <a:spcAft>
                <a:spcPct val="0"/>
              </a:spcAft>
              <a:defRPr kumimoji="1" sz="1200">
                <a:solidFill>
                  <a:schemeClr val="tx1"/>
                </a:solidFill>
                <a:latin typeface="Times New Roman" panose="02020603050405020304" pitchFamily="18" charset="0"/>
              </a:defRPr>
            </a:lvl8pPr>
            <a:lvl9pPr marL="3886200" indent="-228600" defTabSz="989013" eaLnBrk="0" fontAlgn="base" hangingPunct="0">
              <a:spcBef>
                <a:spcPct val="30000"/>
              </a:spcBef>
              <a:spcAft>
                <a:spcPct val="0"/>
              </a:spcAft>
              <a:defRPr kumimoji="1" sz="1200">
                <a:solidFill>
                  <a:schemeClr val="tx1"/>
                </a:solidFill>
                <a:latin typeface="Times New Roman" panose="02020603050405020304" pitchFamily="18" charset="0"/>
              </a:defRPr>
            </a:lvl9pPr>
          </a:lstStyle>
          <a:p>
            <a:pPr eaLnBrk="1" hangingPunct="1">
              <a:spcBef>
                <a:spcPct val="0"/>
              </a:spcBef>
            </a:pPr>
            <a:fld id="{1871F042-C20B-4521-93E3-10BBA481D1C1}" type="slidenum">
              <a:rPr kumimoji="0" lang="en-US" altLang="en-US" sz="1300"/>
              <a:pPr eaLnBrk="1" hangingPunct="1">
                <a:spcBef>
                  <a:spcPct val="0"/>
                </a:spcBef>
              </a:pPr>
              <a:t>50</a:t>
            </a:fld>
            <a:endParaRPr kumimoji="0" lang="en-US" altLang="en-US" sz="1300"/>
          </a:p>
        </p:txBody>
      </p:sp>
    </p:spTree>
    <p:extLst>
      <p:ext uri="{BB962C8B-B14F-4D97-AF65-F5344CB8AC3E}">
        <p14:creationId xmlns:p14="http://schemas.microsoft.com/office/powerpoint/2010/main" val="705243363"/>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Slide Image Placeholder 1"/>
          <p:cNvSpPr>
            <a:spLocks noGrp="1" noRot="1" noChangeAspect="1" noTextEdit="1"/>
          </p:cNvSpPr>
          <p:nvPr>
            <p:ph type="sldImg"/>
          </p:nvPr>
        </p:nvSpPr>
        <p:spPr>
          <a:xfrm>
            <a:off x="460375" y="720725"/>
            <a:ext cx="6399213" cy="3600450"/>
          </a:xfrm>
          <a:ln/>
        </p:spPr>
      </p:sp>
      <p:sp>
        <p:nvSpPr>
          <p:cNvPr id="7475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7475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89013" eaLnBrk="0" hangingPunct="0">
              <a:spcBef>
                <a:spcPct val="30000"/>
              </a:spcBef>
              <a:defRPr kumimoji="1" sz="1200">
                <a:solidFill>
                  <a:schemeClr val="tx1"/>
                </a:solidFill>
                <a:latin typeface="Times New Roman" panose="02020603050405020304" pitchFamily="18" charset="0"/>
              </a:defRPr>
            </a:lvl1pPr>
            <a:lvl2pPr marL="742950" indent="-285750" defTabSz="989013" eaLnBrk="0" hangingPunct="0">
              <a:spcBef>
                <a:spcPct val="30000"/>
              </a:spcBef>
              <a:defRPr kumimoji="1" sz="1200">
                <a:solidFill>
                  <a:schemeClr val="tx1"/>
                </a:solidFill>
                <a:latin typeface="Times New Roman" panose="02020603050405020304" pitchFamily="18" charset="0"/>
              </a:defRPr>
            </a:lvl2pPr>
            <a:lvl3pPr marL="1143000" indent="-228600" defTabSz="989013" eaLnBrk="0" hangingPunct="0">
              <a:spcBef>
                <a:spcPct val="30000"/>
              </a:spcBef>
              <a:defRPr kumimoji="1" sz="1200">
                <a:solidFill>
                  <a:schemeClr val="tx1"/>
                </a:solidFill>
                <a:latin typeface="Times New Roman" panose="02020603050405020304" pitchFamily="18" charset="0"/>
              </a:defRPr>
            </a:lvl3pPr>
            <a:lvl4pPr marL="1600200" indent="-228600" defTabSz="989013" eaLnBrk="0" hangingPunct="0">
              <a:spcBef>
                <a:spcPct val="30000"/>
              </a:spcBef>
              <a:defRPr kumimoji="1" sz="1200">
                <a:solidFill>
                  <a:schemeClr val="tx1"/>
                </a:solidFill>
                <a:latin typeface="Times New Roman" panose="02020603050405020304" pitchFamily="18" charset="0"/>
              </a:defRPr>
            </a:lvl4pPr>
            <a:lvl5pPr marL="2057400" indent="-228600" defTabSz="989013" eaLnBrk="0" hangingPunct="0">
              <a:spcBef>
                <a:spcPct val="30000"/>
              </a:spcBef>
              <a:defRPr kumimoji="1" sz="1200">
                <a:solidFill>
                  <a:schemeClr val="tx1"/>
                </a:solidFill>
                <a:latin typeface="Times New Roman" panose="02020603050405020304" pitchFamily="18" charset="0"/>
              </a:defRPr>
            </a:lvl5pPr>
            <a:lvl6pPr marL="2514600" indent="-228600" defTabSz="989013" eaLnBrk="0" fontAlgn="base" hangingPunct="0">
              <a:spcBef>
                <a:spcPct val="30000"/>
              </a:spcBef>
              <a:spcAft>
                <a:spcPct val="0"/>
              </a:spcAft>
              <a:defRPr kumimoji="1" sz="1200">
                <a:solidFill>
                  <a:schemeClr val="tx1"/>
                </a:solidFill>
                <a:latin typeface="Times New Roman" panose="02020603050405020304" pitchFamily="18" charset="0"/>
              </a:defRPr>
            </a:lvl6pPr>
            <a:lvl7pPr marL="2971800" indent="-228600" defTabSz="989013" eaLnBrk="0" fontAlgn="base" hangingPunct="0">
              <a:spcBef>
                <a:spcPct val="30000"/>
              </a:spcBef>
              <a:spcAft>
                <a:spcPct val="0"/>
              </a:spcAft>
              <a:defRPr kumimoji="1" sz="1200">
                <a:solidFill>
                  <a:schemeClr val="tx1"/>
                </a:solidFill>
                <a:latin typeface="Times New Roman" panose="02020603050405020304" pitchFamily="18" charset="0"/>
              </a:defRPr>
            </a:lvl7pPr>
            <a:lvl8pPr marL="3429000" indent="-228600" defTabSz="989013" eaLnBrk="0" fontAlgn="base" hangingPunct="0">
              <a:spcBef>
                <a:spcPct val="30000"/>
              </a:spcBef>
              <a:spcAft>
                <a:spcPct val="0"/>
              </a:spcAft>
              <a:defRPr kumimoji="1" sz="1200">
                <a:solidFill>
                  <a:schemeClr val="tx1"/>
                </a:solidFill>
                <a:latin typeface="Times New Roman" panose="02020603050405020304" pitchFamily="18" charset="0"/>
              </a:defRPr>
            </a:lvl8pPr>
            <a:lvl9pPr marL="3886200" indent="-228600" defTabSz="989013" eaLnBrk="0" fontAlgn="base" hangingPunct="0">
              <a:spcBef>
                <a:spcPct val="30000"/>
              </a:spcBef>
              <a:spcAft>
                <a:spcPct val="0"/>
              </a:spcAft>
              <a:defRPr kumimoji="1" sz="1200">
                <a:solidFill>
                  <a:schemeClr val="tx1"/>
                </a:solidFill>
                <a:latin typeface="Times New Roman" panose="02020603050405020304" pitchFamily="18" charset="0"/>
              </a:defRPr>
            </a:lvl9pPr>
          </a:lstStyle>
          <a:p>
            <a:pPr eaLnBrk="1" hangingPunct="1">
              <a:spcBef>
                <a:spcPct val="0"/>
              </a:spcBef>
            </a:pPr>
            <a:fld id="{1871F042-C20B-4521-93E3-10BBA481D1C1}" type="slidenum">
              <a:rPr kumimoji="0" lang="en-US" altLang="en-US" sz="1300"/>
              <a:pPr eaLnBrk="1" hangingPunct="1">
                <a:spcBef>
                  <a:spcPct val="0"/>
                </a:spcBef>
              </a:pPr>
              <a:t>51</a:t>
            </a:fld>
            <a:endParaRPr kumimoji="0" lang="en-US" altLang="en-US" sz="1300"/>
          </a:p>
        </p:txBody>
      </p:sp>
    </p:spTree>
    <p:extLst>
      <p:ext uri="{BB962C8B-B14F-4D97-AF65-F5344CB8AC3E}">
        <p14:creationId xmlns:p14="http://schemas.microsoft.com/office/powerpoint/2010/main" val="3651034902"/>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Slide Image Placeholder 1"/>
          <p:cNvSpPr>
            <a:spLocks noGrp="1" noRot="1" noChangeAspect="1" noTextEdit="1"/>
          </p:cNvSpPr>
          <p:nvPr>
            <p:ph type="sldImg"/>
          </p:nvPr>
        </p:nvSpPr>
        <p:spPr>
          <a:xfrm>
            <a:off x="460375" y="720725"/>
            <a:ext cx="6399213" cy="3600450"/>
          </a:xfrm>
          <a:ln/>
        </p:spPr>
      </p:sp>
      <p:sp>
        <p:nvSpPr>
          <p:cNvPr id="7475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7475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89013" eaLnBrk="0" hangingPunct="0">
              <a:spcBef>
                <a:spcPct val="30000"/>
              </a:spcBef>
              <a:defRPr kumimoji="1" sz="1200">
                <a:solidFill>
                  <a:schemeClr val="tx1"/>
                </a:solidFill>
                <a:latin typeface="Times New Roman" panose="02020603050405020304" pitchFamily="18" charset="0"/>
              </a:defRPr>
            </a:lvl1pPr>
            <a:lvl2pPr marL="742950" indent="-285750" defTabSz="989013" eaLnBrk="0" hangingPunct="0">
              <a:spcBef>
                <a:spcPct val="30000"/>
              </a:spcBef>
              <a:defRPr kumimoji="1" sz="1200">
                <a:solidFill>
                  <a:schemeClr val="tx1"/>
                </a:solidFill>
                <a:latin typeface="Times New Roman" panose="02020603050405020304" pitchFamily="18" charset="0"/>
              </a:defRPr>
            </a:lvl2pPr>
            <a:lvl3pPr marL="1143000" indent="-228600" defTabSz="989013" eaLnBrk="0" hangingPunct="0">
              <a:spcBef>
                <a:spcPct val="30000"/>
              </a:spcBef>
              <a:defRPr kumimoji="1" sz="1200">
                <a:solidFill>
                  <a:schemeClr val="tx1"/>
                </a:solidFill>
                <a:latin typeface="Times New Roman" panose="02020603050405020304" pitchFamily="18" charset="0"/>
              </a:defRPr>
            </a:lvl3pPr>
            <a:lvl4pPr marL="1600200" indent="-228600" defTabSz="989013" eaLnBrk="0" hangingPunct="0">
              <a:spcBef>
                <a:spcPct val="30000"/>
              </a:spcBef>
              <a:defRPr kumimoji="1" sz="1200">
                <a:solidFill>
                  <a:schemeClr val="tx1"/>
                </a:solidFill>
                <a:latin typeface="Times New Roman" panose="02020603050405020304" pitchFamily="18" charset="0"/>
              </a:defRPr>
            </a:lvl4pPr>
            <a:lvl5pPr marL="2057400" indent="-228600" defTabSz="989013" eaLnBrk="0" hangingPunct="0">
              <a:spcBef>
                <a:spcPct val="30000"/>
              </a:spcBef>
              <a:defRPr kumimoji="1" sz="1200">
                <a:solidFill>
                  <a:schemeClr val="tx1"/>
                </a:solidFill>
                <a:latin typeface="Times New Roman" panose="02020603050405020304" pitchFamily="18" charset="0"/>
              </a:defRPr>
            </a:lvl5pPr>
            <a:lvl6pPr marL="2514600" indent="-228600" defTabSz="989013" eaLnBrk="0" fontAlgn="base" hangingPunct="0">
              <a:spcBef>
                <a:spcPct val="30000"/>
              </a:spcBef>
              <a:spcAft>
                <a:spcPct val="0"/>
              </a:spcAft>
              <a:defRPr kumimoji="1" sz="1200">
                <a:solidFill>
                  <a:schemeClr val="tx1"/>
                </a:solidFill>
                <a:latin typeface="Times New Roman" panose="02020603050405020304" pitchFamily="18" charset="0"/>
              </a:defRPr>
            </a:lvl6pPr>
            <a:lvl7pPr marL="2971800" indent="-228600" defTabSz="989013" eaLnBrk="0" fontAlgn="base" hangingPunct="0">
              <a:spcBef>
                <a:spcPct val="30000"/>
              </a:spcBef>
              <a:spcAft>
                <a:spcPct val="0"/>
              </a:spcAft>
              <a:defRPr kumimoji="1" sz="1200">
                <a:solidFill>
                  <a:schemeClr val="tx1"/>
                </a:solidFill>
                <a:latin typeface="Times New Roman" panose="02020603050405020304" pitchFamily="18" charset="0"/>
              </a:defRPr>
            </a:lvl7pPr>
            <a:lvl8pPr marL="3429000" indent="-228600" defTabSz="989013" eaLnBrk="0" fontAlgn="base" hangingPunct="0">
              <a:spcBef>
                <a:spcPct val="30000"/>
              </a:spcBef>
              <a:spcAft>
                <a:spcPct val="0"/>
              </a:spcAft>
              <a:defRPr kumimoji="1" sz="1200">
                <a:solidFill>
                  <a:schemeClr val="tx1"/>
                </a:solidFill>
                <a:latin typeface="Times New Roman" panose="02020603050405020304" pitchFamily="18" charset="0"/>
              </a:defRPr>
            </a:lvl8pPr>
            <a:lvl9pPr marL="3886200" indent="-228600" defTabSz="989013" eaLnBrk="0" fontAlgn="base" hangingPunct="0">
              <a:spcBef>
                <a:spcPct val="30000"/>
              </a:spcBef>
              <a:spcAft>
                <a:spcPct val="0"/>
              </a:spcAft>
              <a:defRPr kumimoji="1" sz="1200">
                <a:solidFill>
                  <a:schemeClr val="tx1"/>
                </a:solidFill>
                <a:latin typeface="Times New Roman" panose="02020603050405020304" pitchFamily="18" charset="0"/>
              </a:defRPr>
            </a:lvl9pPr>
          </a:lstStyle>
          <a:p>
            <a:pPr eaLnBrk="1" hangingPunct="1">
              <a:spcBef>
                <a:spcPct val="0"/>
              </a:spcBef>
            </a:pPr>
            <a:fld id="{1871F042-C20B-4521-93E3-10BBA481D1C1}" type="slidenum">
              <a:rPr kumimoji="0" lang="en-US" altLang="en-US" sz="1300"/>
              <a:pPr eaLnBrk="1" hangingPunct="1">
                <a:spcBef>
                  <a:spcPct val="0"/>
                </a:spcBef>
              </a:pPr>
              <a:t>52</a:t>
            </a:fld>
            <a:endParaRPr kumimoji="0" lang="en-US" altLang="en-US" sz="1300"/>
          </a:p>
        </p:txBody>
      </p:sp>
    </p:spTree>
    <p:extLst>
      <p:ext uri="{BB962C8B-B14F-4D97-AF65-F5344CB8AC3E}">
        <p14:creationId xmlns:p14="http://schemas.microsoft.com/office/powerpoint/2010/main" val="2607371169"/>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Slide Image Placeholder 1"/>
          <p:cNvSpPr>
            <a:spLocks noGrp="1" noRot="1" noChangeAspect="1" noTextEdit="1"/>
          </p:cNvSpPr>
          <p:nvPr>
            <p:ph type="sldImg"/>
          </p:nvPr>
        </p:nvSpPr>
        <p:spPr>
          <a:xfrm>
            <a:off x="460375" y="720725"/>
            <a:ext cx="6399213" cy="3600450"/>
          </a:xfrm>
          <a:ln/>
        </p:spPr>
      </p:sp>
      <p:sp>
        <p:nvSpPr>
          <p:cNvPr id="7475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7475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89013" eaLnBrk="0" hangingPunct="0">
              <a:spcBef>
                <a:spcPct val="30000"/>
              </a:spcBef>
              <a:defRPr kumimoji="1" sz="1200">
                <a:solidFill>
                  <a:schemeClr val="tx1"/>
                </a:solidFill>
                <a:latin typeface="Times New Roman" panose="02020603050405020304" pitchFamily="18" charset="0"/>
              </a:defRPr>
            </a:lvl1pPr>
            <a:lvl2pPr marL="742950" indent="-285750" defTabSz="989013" eaLnBrk="0" hangingPunct="0">
              <a:spcBef>
                <a:spcPct val="30000"/>
              </a:spcBef>
              <a:defRPr kumimoji="1" sz="1200">
                <a:solidFill>
                  <a:schemeClr val="tx1"/>
                </a:solidFill>
                <a:latin typeface="Times New Roman" panose="02020603050405020304" pitchFamily="18" charset="0"/>
              </a:defRPr>
            </a:lvl2pPr>
            <a:lvl3pPr marL="1143000" indent="-228600" defTabSz="989013" eaLnBrk="0" hangingPunct="0">
              <a:spcBef>
                <a:spcPct val="30000"/>
              </a:spcBef>
              <a:defRPr kumimoji="1" sz="1200">
                <a:solidFill>
                  <a:schemeClr val="tx1"/>
                </a:solidFill>
                <a:latin typeface="Times New Roman" panose="02020603050405020304" pitchFamily="18" charset="0"/>
              </a:defRPr>
            </a:lvl3pPr>
            <a:lvl4pPr marL="1600200" indent="-228600" defTabSz="989013" eaLnBrk="0" hangingPunct="0">
              <a:spcBef>
                <a:spcPct val="30000"/>
              </a:spcBef>
              <a:defRPr kumimoji="1" sz="1200">
                <a:solidFill>
                  <a:schemeClr val="tx1"/>
                </a:solidFill>
                <a:latin typeface="Times New Roman" panose="02020603050405020304" pitchFamily="18" charset="0"/>
              </a:defRPr>
            </a:lvl4pPr>
            <a:lvl5pPr marL="2057400" indent="-228600" defTabSz="989013" eaLnBrk="0" hangingPunct="0">
              <a:spcBef>
                <a:spcPct val="30000"/>
              </a:spcBef>
              <a:defRPr kumimoji="1" sz="1200">
                <a:solidFill>
                  <a:schemeClr val="tx1"/>
                </a:solidFill>
                <a:latin typeface="Times New Roman" panose="02020603050405020304" pitchFamily="18" charset="0"/>
              </a:defRPr>
            </a:lvl5pPr>
            <a:lvl6pPr marL="2514600" indent="-228600" defTabSz="989013" eaLnBrk="0" fontAlgn="base" hangingPunct="0">
              <a:spcBef>
                <a:spcPct val="30000"/>
              </a:spcBef>
              <a:spcAft>
                <a:spcPct val="0"/>
              </a:spcAft>
              <a:defRPr kumimoji="1" sz="1200">
                <a:solidFill>
                  <a:schemeClr val="tx1"/>
                </a:solidFill>
                <a:latin typeface="Times New Roman" panose="02020603050405020304" pitchFamily="18" charset="0"/>
              </a:defRPr>
            </a:lvl6pPr>
            <a:lvl7pPr marL="2971800" indent="-228600" defTabSz="989013" eaLnBrk="0" fontAlgn="base" hangingPunct="0">
              <a:spcBef>
                <a:spcPct val="30000"/>
              </a:spcBef>
              <a:spcAft>
                <a:spcPct val="0"/>
              </a:spcAft>
              <a:defRPr kumimoji="1" sz="1200">
                <a:solidFill>
                  <a:schemeClr val="tx1"/>
                </a:solidFill>
                <a:latin typeface="Times New Roman" panose="02020603050405020304" pitchFamily="18" charset="0"/>
              </a:defRPr>
            </a:lvl7pPr>
            <a:lvl8pPr marL="3429000" indent="-228600" defTabSz="989013" eaLnBrk="0" fontAlgn="base" hangingPunct="0">
              <a:spcBef>
                <a:spcPct val="30000"/>
              </a:spcBef>
              <a:spcAft>
                <a:spcPct val="0"/>
              </a:spcAft>
              <a:defRPr kumimoji="1" sz="1200">
                <a:solidFill>
                  <a:schemeClr val="tx1"/>
                </a:solidFill>
                <a:latin typeface="Times New Roman" panose="02020603050405020304" pitchFamily="18" charset="0"/>
              </a:defRPr>
            </a:lvl8pPr>
            <a:lvl9pPr marL="3886200" indent="-228600" defTabSz="989013" eaLnBrk="0" fontAlgn="base" hangingPunct="0">
              <a:spcBef>
                <a:spcPct val="30000"/>
              </a:spcBef>
              <a:spcAft>
                <a:spcPct val="0"/>
              </a:spcAft>
              <a:defRPr kumimoji="1" sz="1200">
                <a:solidFill>
                  <a:schemeClr val="tx1"/>
                </a:solidFill>
                <a:latin typeface="Times New Roman" panose="02020603050405020304" pitchFamily="18" charset="0"/>
              </a:defRPr>
            </a:lvl9pPr>
          </a:lstStyle>
          <a:p>
            <a:pPr eaLnBrk="1" hangingPunct="1">
              <a:spcBef>
                <a:spcPct val="0"/>
              </a:spcBef>
            </a:pPr>
            <a:fld id="{1871F042-C20B-4521-93E3-10BBA481D1C1}" type="slidenum">
              <a:rPr kumimoji="0" lang="en-US" altLang="en-US" sz="1300"/>
              <a:pPr eaLnBrk="1" hangingPunct="1">
                <a:spcBef>
                  <a:spcPct val="0"/>
                </a:spcBef>
              </a:pPr>
              <a:t>53</a:t>
            </a:fld>
            <a:endParaRPr kumimoji="0" lang="en-US" altLang="en-US" sz="1300"/>
          </a:p>
        </p:txBody>
      </p:sp>
    </p:spTree>
    <p:extLst>
      <p:ext uri="{BB962C8B-B14F-4D97-AF65-F5344CB8AC3E}">
        <p14:creationId xmlns:p14="http://schemas.microsoft.com/office/powerpoint/2010/main" val="4040526711"/>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Slide Image Placeholder 1"/>
          <p:cNvSpPr>
            <a:spLocks noGrp="1" noRot="1" noChangeAspect="1" noTextEdit="1"/>
          </p:cNvSpPr>
          <p:nvPr>
            <p:ph type="sldImg"/>
          </p:nvPr>
        </p:nvSpPr>
        <p:spPr>
          <a:xfrm>
            <a:off x="460375" y="720725"/>
            <a:ext cx="6399213" cy="3600450"/>
          </a:xfrm>
          <a:ln/>
        </p:spPr>
      </p:sp>
      <p:sp>
        <p:nvSpPr>
          <p:cNvPr id="7475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7475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89013" eaLnBrk="0" hangingPunct="0">
              <a:spcBef>
                <a:spcPct val="30000"/>
              </a:spcBef>
              <a:defRPr kumimoji="1" sz="1200">
                <a:solidFill>
                  <a:schemeClr val="tx1"/>
                </a:solidFill>
                <a:latin typeface="Times New Roman" panose="02020603050405020304" pitchFamily="18" charset="0"/>
              </a:defRPr>
            </a:lvl1pPr>
            <a:lvl2pPr marL="742950" indent="-285750" defTabSz="989013" eaLnBrk="0" hangingPunct="0">
              <a:spcBef>
                <a:spcPct val="30000"/>
              </a:spcBef>
              <a:defRPr kumimoji="1" sz="1200">
                <a:solidFill>
                  <a:schemeClr val="tx1"/>
                </a:solidFill>
                <a:latin typeface="Times New Roman" panose="02020603050405020304" pitchFamily="18" charset="0"/>
              </a:defRPr>
            </a:lvl2pPr>
            <a:lvl3pPr marL="1143000" indent="-228600" defTabSz="989013" eaLnBrk="0" hangingPunct="0">
              <a:spcBef>
                <a:spcPct val="30000"/>
              </a:spcBef>
              <a:defRPr kumimoji="1" sz="1200">
                <a:solidFill>
                  <a:schemeClr val="tx1"/>
                </a:solidFill>
                <a:latin typeface="Times New Roman" panose="02020603050405020304" pitchFamily="18" charset="0"/>
              </a:defRPr>
            </a:lvl3pPr>
            <a:lvl4pPr marL="1600200" indent="-228600" defTabSz="989013" eaLnBrk="0" hangingPunct="0">
              <a:spcBef>
                <a:spcPct val="30000"/>
              </a:spcBef>
              <a:defRPr kumimoji="1" sz="1200">
                <a:solidFill>
                  <a:schemeClr val="tx1"/>
                </a:solidFill>
                <a:latin typeface="Times New Roman" panose="02020603050405020304" pitchFamily="18" charset="0"/>
              </a:defRPr>
            </a:lvl4pPr>
            <a:lvl5pPr marL="2057400" indent="-228600" defTabSz="989013" eaLnBrk="0" hangingPunct="0">
              <a:spcBef>
                <a:spcPct val="30000"/>
              </a:spcBef>
              <a:defRPr kumimoji="1" sz="1200">
                <a:solidFill>
                  <a:schemeClr val="tx1"/>
                </a:solidFill>
                <a:latin typeface="Times New Roman" panose="02020603050405020304" pitchFamily="18" charset="0"/>
              </a:defRPr>
            </a:lvl5pPr>
            <a:lvl6pPr marL="2514600" indent="-228600" defTabSz="989013" eaLnBrk="0" fontAlgn="base" hangingPunct="0">
              <a:spcBef>
                <a:spcPct val="30000"/>
              </a:spcBef>
              <a:spcAft>
                <a:spcPct val="0"/>
              </a:spcAft>
              <a:defRPr kumimoji="1" sz="1200">
                <a:solidFill>
                  <a:schemeClr val="tx1"/>
                </a:solidFill>
                <a:latin typeface="Times New Roman" panose="02020603050405020304" pitchFamily="18" charset="0"/>
              </a:defRPr>
            </a:lvl6pPr>
            <a:lvl7pPr marL="2971800" indent="-228600" defTabSz="989013" eaLnBrk="0" fontAlgn="base" hangingPunct="0">
              <a:spcBef>
                <a:spcPct val="30000"/>
              </a:spcBef>
              <a:spcAft>
                <a:spcPct val="0"/>
              </a:spcAft>
              <a:defRPr kumimoji="1" sz="1200">
                <a:solidFill>
                  <a:schemeClr val="tx1"/>
                </a:solidFill>
                <a:latin typeface="Times New Roman" panose="02020603050405020304" pitchFamily="18" charset="0"/>
              </a:defRPr>
            </a:lvl7pPr>
            <a:lvl8pPr marL="3429000" indent="-228600" defTabSz="989013" eaLnBrk="0" fontAlgn="base" hangingPunct="0">
              <a:spcBef>
                <a:spcPct val="30000"/>
              </a:spcBef>
              <a:spcAft>
                <a:spcPct val="0"/>
              </a:spcAft>
              <a:defRPr kumimoji="1" sz="1200">
                <a:solidFill>
                  <a:schemeClr val="tx1"/>
                </a:solidFill>
                <a:latin typeface="Times New Roman" panose="02020603050405020304" pitchFamily="18" charset="0"/>
              </a:defRPr>
            </a:lvl8pPr>
            <a:lvl9pPr marL="3886200" indent="-228600" defTabSz="989013" eaLnBrk="0" fontAlgn="base" hangingPunct="0">
              <a:spcBef>
                <a:spcPct val="30000"/>
              </a:spcBef>
              <a:spcAft>
                <a:spcPct val="0"/>
              </a:spcAft>
              <a:defRPr kumimoji="1" sz="1200">
                <a:solidFill>
                  <a:schemeClr val="tx1"/>
                </a:solidFill>
                <a:latin typeface="Times New Roman" panose="02020603050405020304" pitchFamily="18" charset="0"/>
              </a:defRPr>
            </a:lvl9pPr>
          </a:lstStyle>
          <a:p>
            <a:pPr eaLnBrk="1" hangingPunct="1">
              <a:spcBef>
                <a:spcPct val="0"/>
              </a:spcBef>
            </a:pPr>
            <a:fld id="{1871F042-C20B-4521-93E3-10BBA481D1C1}" type="slidenum">
              <a:rPr kumimoji="0" lang="en-US" altLang="en-US" sz="1300"/>
              <a:pPr eaLnBrk="1" hangingPunct="1">
                <a:spcBef>
                  <a:spcPct val="0"/>
                </a:spcBef>
              </a:pPr>
              <a:t>54</a:t>
            </a:fld>
            <a:endParaRPr kumimoji="0" lang="en-US" altLang="en-US" sz="1300"/>
          </a:p>
        </p:txBody>
      </p:sp>
    </p:spTree>
    <p:extLst>
      <p:ext uri="{BB962C8B-B14F-4D97-AF65-F5344CB8AC3E}">
        <p14:creationId xmlns:p14="http://schemas.microsoft.com/office/powerpoint/2010/main" val="1919836888"/>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Slide Image Placeholder 1"/>
          <p:cNvSpPr>
            <a:spLocks noGrp="1" noRot="1" noChangeAspect="1" noTextEdit="1"/>
          </p:cNvSpPr>
          <p:nvPr>
            <p:ph type="sldImg"/>
          </p:nvPr>
        </p:nvSpPr>
        <p:spPr>
          <a:xfrm>
            <a:off x="460375" y="720725"/>
            <a:ext cx="6399213" cy="3600450"/>
          </a:xfrm>
          <a:ln/>
        </p:spPr>
      </p:sp>
      <p:sp>
        <p:nvSpPr>
          <p:cNvPr id="7475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7475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89013" eaLnBrk="0" hangingPunct="0">
              <a:spcBef>
                <a:spcPct val="30000"/>
              </a:spcBef>
              <a:defRPr kumimoji="1" sz="1200">
                <a:solidFill>
                  <a:schemeClr val="tx1"/>
                </a:solidFill>
                <a:latin typeface="Times New Roman" panose="02020603050405020304" pitchFamily="18" charset="0"/>
              </a:defRPr>
            </a:lvl1pPr>
            <a:lvl2pPr marL="742950" indent="-285750" defTabSz="989013" eaLnBrk="0" hangingPunct="0">
              <a:spcBef>
                <a:spcPct val="30000"/>
              </a:spcBef>
              <a:defRPr kumimoji="1" sz="1200">
                <a:solidFill>
                  <a:schemeClr val="tx1"/>
                </a:solidFill>
                <a:latin typeface="Times New Roman" panose="02020603050405020304" pitchFamily="18" charset="0"/>
              </a:defRPr>
            </a:lvl2pPr>
            <a:lvl3pPr marL="1143000" indent="-228600" defTabSz="989013" eaLnBrk="0" hangingPunct="0">
              <a:spcBef>
                <a:spcPct val="30000"/>
              </a:spcBef>
              <a:defRPr kumimoji="1" sz="1200">
                <a:solidFill>
                  <a:schemeClr val="tx1"/>
                </a:solidFill>
                <a:latin typeface="Times New Roman" panose="02020603050405020304" pitchFamily="18" charset="0"/>
              </a:defRPr>
            </a:lvl3pPr>
            <a:lvl4pPr marL="1600200" indent="-228600" defTabSz="989013" eaLnBrk="0" hangingPunct="0">
              <a:spcBef>
                <a:spcPct val="30000"/>
              </a:spcBef>
              <a:defRPr kumimoji="1" sz="1200">
                <a:solidFill>
                  <a:schemeClr val="tx1"/>
                </a:solidFill>
                <a:latin typeface="Times New Roman" panose="02020603050405020304" pitchFamily="18" charset="0"/>
              </a:defRPr>
            </a:lvl4pPr>
            <a:lvl5pPr marL="2057400" indent="-228600" defTabSz="989013" eaLnBrk="0" hangingPunct="0">
              <a:spcBef>
                <a:spcPct val="30000"/>
              </a:spcBef>
              <a:defRPr kumimoji="1" sz="1200">
                <a:solidFill>
                  <a:schemeClr val="tx1"/>
                </a:solidFill>
                <a:latin typeface="Times New Roman" panose="02020603050405020304" pitchFamily="18" charset="0"/>
              </a:defRPr>
            </a:lvl5pPr>
            <a:lvl6pPr marL="2514600" indent="-228600" defTabSz="989013" eaLnBrk="0" fontAlgn="base" hangingPunct="0">
              <a:spcBef>
                <a:spcPct val="30000"/>
              </a:spcBef>
              <a:spcAft>
                <a:spcPct val="0"/>
              </a:spcAft>
              <a:defRPr kumimoji="1" sz="1200">
                <a:solidFill>
                  <a:schemeClr val="tx1"/>
                </a:solidFill>
                <a:latin typeface="Times New Roman" panose="02020603050405020304" pitchFamily="18" charset="0"/>
              </a:defRPr>
            </a:lvl6pPr>
            <a:lvl7pPr marL="2971800" indent="-228600" defTabSz="989013" eaLnBrk="0" fontAlgn="base" hangingPunct="0">
              <a:spcBef>
                <a:spcPct val="30000"/>
              </a:spcBef>
              <a:spcAft>
                <a:spcPct val="0"/>
              </a:spcAft>
              <a:defRPr kumimoji="1" sz="1200">
                <a:solidFill>
                  <a:schemeClr val="tx1"/>
                </a:solidFill>
                <a:latin typeface="Times New Roman" panose="02020603050405020304" pitchFamily="18" charset="0"/>
              </a:defRPr>
            </a:lvl7pPr>
            <a:lvl8pPr marL="3429000" indent="-228600" defTabSz="989013" eaLnBrk="0" fontAlgn="base" hangingPunct="0">
              <a:spcBef>
                <a:spcPct val="30000"/>
              </a:spcBef>
              <a:spcAft>
                <a:spcPct val="0"/>
              </a:spcAft>
              <a:defRPr kumimoji="1" sz="1200">
                <a:solidFill>
                  <a:schemeClr val="tx1"/>
                </a:solidFill>
                <a:latin typeface="Times New Roman" panose="02020603050405020304" pitchFamily="18" charset="0"/>
              </a:defRPr>
            </a:lvl8pPr>
            <a:lvl9pPr marL="3886200" indent="-228600" defTabSz="989013" eaLnBrk="0" fontAlgn="base" hangingPunct="0">
              <a:spcBef>
                <a:spcPct val="30000"/>
              </a:spcBef>
              <a:spcAft>
                <a:spcPct val="0"/>
              </a:spcAft>
              <a:defRPr kumimoji="1" sz="1200">
                <a:solidFill>
                  <a:schemeClr val="tx1"/>
                </a:solidFill>
                <a:latin typeface="Times New Roman" panose="02020603050405020304" pitchFamily="18" charset="0"/>
              </a:defRPr>
            </a:lvl9pPr>
          </a:lstStyle>
          <a:p>
            <a:pPr eaLnBrk="1" hangingPunct="1">
              <a:spcBef>
                <a:spcPct val="0"/>
              </a:spcBef>
            </a:pPr>
            <a:fld id="{1871F042-C20B-4521-93E3-10BBA481D1C1}" type="slidenum">
              <a:rPr kumimoji="0" lang="en-US" altLang="en-US" sz="1300"/>
              <a:pPr eaLnBrk="1" hangingPunct="1">
                <a:spcBef>
                  <a:spcPct val="0"/>
                </a:spcBef>
              </a:pPr>
              <a:t>55</a:t>
            </a:fld>
            <a:endParaRPr kumimoji="0" lang="en-US" altLang="en-US" sz="1300"/>
          </a:p>
        </p:txBody>
      </p:sp>
    </p:spTree>
    <p:extLst>
      <p:ext uri="{BB962C8B-B14F-4D97-AF65-F5344CB8AC3E}">
        <p14:creationId xmlns:p14="http://schemas.microsoft.com/office/powerpoint/2010/main" val="3001608594"/>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Slide Image Placeholder 1"/>
          <p:cNvSpPr>
            <a:spLocks noGrp="1" noRot="1" noChangeAspect="1" noTextEdit="1"/>
          </p:cNvSpPr>
          <p:nvPr>
            <p:ph type="sldImg"/>
          </p:nvPr>
        </p:nvSpPr>
        <p:spPr>
          <a:xfrm>
            <a:off x="460375" y="720725"/>
            <a:ext cx="6399213" cy="3600450"/>
          </a:xfrm>
          <a:ln/>
        </p:spPr>
      </p:sp>
      <p:sp>
        <p:nvSpPr>
          <p:cNvPr id="7475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7475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89013" eaLnBrk="0" hangingPunct="0">
              <a:spcBef>
                <a:spcPct val="30000"/>
              </a:spcBef>
              <a:defRPr kumimoji="1" sz="1200">
                <a:solidFill>
                  <a:schemeClr val="tx1"/>
                </a:solidFill>
                <a:latin typeface="Times New Roman" panose="02020603050405020304" pitchFamily="18" charset="0"/>
              </a:defRPr>
            </a:lvl1pPr>
            <a:lvl2pPr marL="742950" indent="-285750" defTabSz="989013" eaLnBrk="0" hangingPunct="0">
              <a:spcBef>
                <a:spcPct val="30000"/>
              </a:spcBef>
              <a:defRPr kumimoji="1" sz="1200">
                <a:solidFill>
                  <a:schemeClr val="tx1"/>
                </a:solidFill>
                <a:latin typeface="Times New Roman" panose="02020603050405020304" pitchFamily="18" charset="0"/>
              </a:defRPr>
            </a:lvl2pPr>
            <a:lvl3pPr marL="1143000" indent="-228600" defTabSz="989013" eaLnBrk="0" hangingPunct="0">
              <a:spcBef>
                <a:spcPct val="30000"/>
              </a:spcBef>
              <a:defRPr kumimoji="1" sz="1200">
                <a:solidFill>
                  <a:schemeClr val="tx1"/>
                </a:solidFill>
                <a:latin typeface="Times New Roman" panose="02020603050405020304" pitchFamily="18" charset="0"/>
              </a:defRPr>
            </a:lvl3pPr>
            <a:lvl4pPr marL="1600200" indent="-228600" defTabSz="989013" eaLnBrk="0" hangingPunct="0">
              <a:spcBef>
                <a:spcPct val="30000"/>
              </a:spcBef>
              <a:defRPr kumimoji="1" sz="1200">
                <a:solidFill>
                  <a:schemeClr val="tx1"/>
                </a:solidFill>
                <a:latin typeface="Times New Roman" panose="02020603050405020304" pitchFamily="18" charset="0"/>
              </a:defRPr>
            </a:lvl4pPr>
            <a:lvl5pPr marL="2057400" indent="-228600" defTabSz="989013" eaLnBrk="0" hangingPunct="0">
              <a:spcBef>
                <a:spcPct val="30000"/>
              </a:spcBef>
              <a:defRPr kumimoji="1" sz="1200">
                <a:solidFill>
                  <a:schemeClr val="tx1"/>
                </a:solidFill>
                <a:latin typeface="Times New Roman" panose="02020603050405020304" pitchFamily="18" charset="0"/>
              </a:defRPr>
            </a:lvl5pPr>
            <a:lvl6pPr marL="2514600" indent="-228600" defTabSz="989013" eaLnBrk="0" fontAlgn="base" hangingPunct="0">
              <a:spcBef>
                <a:spcPct val="30000"/>
              </a:spcBef>
              <a:spcAft>
                <a:spcPct val="0"/>
              </a:spcAft>
              <a:defRPr kumimoji="1" sz="1200">
                <a:solidFill>
                  <a:schemeClr val="tx1"/>
                </a:solidFill>
                <a:latin typeface="Times New Roman" panose="02020603050405020304" pitchFamily="18" charset="0"/>
              </a:defRPr>
            </a:lvl6pPr>
            <a:lvl7pPr marL="2971800" indent="-228600" defTabSz="989013" eaLnBrk="0" fontAlgn="base" hangingPunct="0">
              <a:spcBef>
                <a:spcPct val="30000"/>
              </a:spcBef>
              <a:spcAft>
                <a:spcPct val="0"/>
              </a:spcAft>
              <a:defRPr kumimoji="1" sz="1200">
                <a:solidFill>
                  <a:schemeClr val="tx1"/>
                </a:solidFill>
                <a:latin typeface="Times New Roman" panose="02020603050405020304" pitchFamily="18" charset="0"/>
              </a:defRPr>
            </a:lvl7pPr>
            <a:lvl8pPr marL="3429000" indent="-228600" defTabSz="989013" eaLnBrk="0" fontAlgn="base" hangingPunct="0">
              <a:spcBef>
                <a:spcPct val="30000"/>
              </a:spcBef>
              <a:spcAft>
                <a:spcPct val="0"/>
              </a:spcAft>
              <a:defRPr kumimoji="1" sz="1200">
                <a:solidFill>
                  <a:schemeClr val="tx1"/>
                </a:solidFill>
                <a:latin typeface="Times New Roman" panose="02020603050405020304" pitchFamily="18" charset="0"/>
              </a:defRPr>
            </a:lvl8pPr>
            <a:lvl9pPr marL="3886200" indent="-228600" defTabSz="989013" eaLnBrk="0" fontAlgn="base" hangingPunct="0">
              <a:spcBef>
                <a:spcPct val="30000"/>
              </a:spcBef>
              <a:spcAft>
                <a:spcPct val="0"/>
              </a:spcAft>
              <a:defRPr kumimoji="1" sz="1200">
                <a:solidFill>
                  <a:schemeClr val="tx1"/>
                </a:solidFill>
                <a:latin typeface="Times New Roman" panose="02020603050405020304" pitchFamily="18" charset="0"/>
              </a:defRPr>
            </a:lvl9pPr>
          </a:lstStyle>
          <a:p>
            <a:pPr eaLnBrk="1" hangingPunct="1">
              <a:spcBef>
                <a:spcPct val="0"/>
              </a:spcBef>
            </a:pPr>
            <a:fld id="{1871F042-C20B-4521-93E3-10BBA481D1C1}" type="slidenum">
              <a:rPr kumimoji="0" lang="en-US" altLang="en-US" sz="1300"/>
              <a:pPr eaLnBrk="1" hangingPunct="1">
                <a:spcBef>
                  <a:spcPct val="0"/>
                </a:spcBef>
              </a:pPr>
              <a:t>56</a:t>
            </a:fld>
            <a:endParaRPr kumimoji="0" lang="en-US" altLang="en-US" sz="1300"/>
          </a:p>
        </p:txBody>
      </p:sp>
    </p:spTree>
    <p:extLst>
      <p:ext uri="{BB962C8B-B14F-4D97-AF65-F5344CB8AC3E}">
        <p14:creationId xmlns:p14="http://schemas.microsoft.com/office/powerpoint/2010/main" val="3492301879"/>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Slide Image Placeholder 1"/>
          <p:cNvSpPr>
            <a:spLocks noGrp="1" noRot="1" noChangeAspect="1" noTextEdit="1"/>
          </p:cNvSpPr>
          <p:nvPr>
            <p:ph type="sldImg"/>
          </p:nvPr>
        </p:nvSpPr>
        <p:spPr>
          <a:xfrm>
            <a:off x="460375" y="720725"/>
            <a:ext cx="6399213" cy="3600450"/>
          </a:xfrm>
          <a:ln/>
        </p:spPr>
      </p:sp>
      <p:sp>
        <p:nvSpPr>
          <p:cNvPr id="7475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7475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89013" eaLnBrk="0" hangingPunct="0">
              <a:spcBef>
                <a:spcPct val="30000"/>
              </a:spcBef>
              <a:defRPr kumimoji="1" sz="1200">
                <a:solidFill>
                  <a:schemeClr val="tx1"/>
                </a:solidFill>
                <a:latin typeface="Times New Roman" panose="02020603050405020304" pitchFamily="18" charset="0"/>
              </a:defRPr>
            </a:lvl1pPr>
            <a:lvl2pPr marL="742950" indent="-285750" defTabSz="989013" eaLnBrk="0" hangingPunct="0">
              <a:spcBef>
                <a:spcPct val="30000"/>
              </a:spcBef>
              <a:defRPr kumimoji="1" sz="1200">
                <a:solidFill>
                  <a:schemeClr val="tx1"/>
                </a:solidFill>
                <a:latin typeface="Times New Roman" panose="02020603050405020304" pitchFamily="18" charset="0"/>
              </a:defRPr>
            </a:lvl2pPr>
            <a:lvl3pPr marL="1143000" indent="-228600" defTabSz="989013" eaLnBrk="0" hangingPunct="0">
              <a:spcBef>
                <a:spcPct val="30000"/>
              </a:spcBef>
              <a:defRPr kumimoji="1" sz="1200">
                <a:solidFill>
                  <a:schemeClr val="tx1"/>
                </a:solidFill>
                <a:latin typeface="Times New Roman" panose="02020603050405020304" pitchFamily="18" charset="0"/>
              </a:defRPr>
            </a:lvl3pPr>
            <a:lvl4pPr marL="1600200" indent="-228600" defTabSz="989013" eaLnBrk="0" hangingPunct="0">
              <a:spcBef>
                <a:spcPct val="30000"/>
              </a:spcBef>
              <a:defRPr kumimoji="1" sz="1200">
                <a:solidFill>
                  <a:schemeClr val="tx1"/>
                </a:solidFill>
                <a:latin typeface="Times New Roman" panose="02020603050405020304" pitchFamily="18" charset="0"/>
              </a:defRPr>
            </a:lvl4pPr>
            <a:lvl5pPr marL="2057400" indent="-228600" defTabSz="989013" eaLnBrk="0" hangingPunct="0">
              <a:spcBef>
                <a:spcPct val="30000"/>
              </a:spcBef>
              <a:defRPr kumimoji="1" sz="1200">
                <a:solidFill>
                  <a:schemeClr val="tx1"/>
                </a:solidFill>
                <a:latin typeface="Times New Roman" panose="02020603050405020304" pitchFamily="18" charset="0"/>
              </a:defRPr>
            </a:lvl5pPr>
            <a:lvl6pPr marL="2514600" indent="-228600" defTabSz="989013" eaLnBrk="0" fontAlgn="base" hangingPunct="0">
              <a:spcBef>
                <a:spcPct val="30000"/>
              </a:spcBef>
              <a:spcAft>
                <a:spcPct val="0"/>
              </a:spcAft>
              <a:defRPr kumimoji="1" sz="1200">
                <a:solidFill>
                  <a:schemeClr val="tx1"/>
                </a:solidFill>
                <a:latin typeface="Times New Roman" panose="02020603050405020304" pitchFamily="18" charset="0"/>
              </a:defRPr>
            </a:lvl6pPr>
            <a:lvl7pPr marL="2971800" indent="-228600" defTabSz="989013" eaLnBrk="0" fontAlgn="base" hangingPunct="0">
              <a:spcBef>
                <a:spcPct val="30000"/>
              </a:spcBef>
              <a:spcAft>
                <a:spcPct val="0"/>
              </a:spcAft>
              <a:defRPr kumimoji="1" sz="1200">
                <a:solidFill>
                  <a:schemeClr val="tx1"/>
                </a:solidFill>
                <a:latin typeface="Times New Roman" panose="02020603050405020304" pitchFamily="18" charset="0"/>
              </a:defRPr>
            </a:lvl7pPr>
            <a:lvl8pPr marL="3429000" indent="-228600" defTabSz="989013" eaLnBrk="0" fontAlgn="base" hangingPunct="0">
              <a:spcBef>
                <a:spcPct val="30000"/>
              </a:spcBef>
              <a:spcAft>
                <a:spcPct val="0"/>
              </a:spcAft>
              <a:defRPr kumimoji="1" sz="1200">
                <a:solidFill>
                  <a:schemeClr val="tx1"/>
                </a:solidFill>
                <a:latin typeface="Times New Roman" panose="02020603050405020304" pitchFamily="18" charset="0"/>
              </a:defRPr>
            </a:lvl8pPr>
            <a:lvl9pPr marL="3886200" indent="-228600" defTabSz="989013" eaLnBrk="0" fontAlgn="base" hangingPunct="0">
              <a:spcBef>
                <a:spcPct val="30000"/>
              </a:spcBef>
              <a:spcAft>
                <a:spcPct val="0"/>
              </a:spcAft>
              <a:defRPr kumimoji="1" sz="1200">
                <a:solidFill>
                  <a:schemeClr val="tx1"/>
                </a:solidFill>
                <a:latin typeface="Times New Roman" panose="02020603050405020304" pitchFamily="18" charset="0"/>
              </a:defRPr>
            </a:lvl9pPr>
          </a:lstStyle>
          <a:p>
            <a:pPr eaLnBrk="1" hangingPunct="1">
              <a:spcBef>
                <a:spcPct val="0"/>
              </a:spcBef>
            </a:pPr>
            <a:fld id="{1871F042-C20B-4521-93E3-10BBA481D1C1}" type="slidenum">
              <a:rPr kumimoji="0" lang="en-US" altLang="en-US" sz="1300"/>
              <a:pPr eaLnBrk="1" hangingPunct="1">
                <a:spcBef>
                  <a:spcPct val="0"/>
                </a:spcBef>
              </a:pPr>
              <a:t>57</a:t>
            </a:fld>
            <a:endParaRPr kumimoji="0" lang="en-US" altLang="en-US" sz="1300"/>
          </a:p>
        </p:txBody>
      </p:sp>
    </p:spTree>
    <p:extLst>
      <p:ext uri="{BB962C8B-B14F-4D97-AF65-F5344CB8AC3E}">
        <p14:creationId xmlns:p14="http://schemas.microsoft.com/office/powerpoint/2010/main" val="1455743061"/>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Slide Image Placeholder 1"/>
          <p:cNvSpPr>
            <a:spLocks noGrp="1" noRot="1" noChangeAspect="1" noTextEdit="1"/>
          </p:cNvSpPr>
          <p:nvPr>
            <p:ph type="sldImg"/>
          </p:nvPr>
        </p:nvSpPr>
        <p:spPr>
          <a:xfrm>
            <a:off x="460375" y="720725"/>
            <a:ext cx="6399213" cy="3600450"/>
          </a:xfrm>
          <a:ln/>
        </p:spPr>
      </p:sp>
      <p:sp>
        <p:nvSpPr>
          <p:cNvPr id="7475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7475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89013" eaLnBrk="0" hangingPunct="0">
              <a:spcBef>
                <a:spcPct val="30000"/>
              </a:spcBef>
              <a:defRPr kumimoji="1" sz="1200">
                <a:solidFill>
                  <a:schemeClr val="tx1"/>
                </a:solidFill>
                <a:latin typeface="Times New Roman" panose="02020603050405020304" pitchFamily="18" charset="0"/>
              </a:defRPr>
            </a:lvl1pPr>
            <a:lvl2pPr marL="742950" indent="-285750" defTabSz="989013" eaLnBrk="0" hangingPunct="0">
              <a:spcBef>
                <a:spcPct val="30000"/>
              </a:spcBef>
              <a:defRPr kumimoji="1" sz="1200">
                <a:solidFill>
                  <a:schemeClr val="tx1"/>
                </a:solidFill>
                <a:latin typeface="Times New Roman" panose="02020603050405020304" pitchFamily="18" charset="0"/>
              </a:defRPr>
            </a:lvl2pPr>
            <a:lvl3pPr marL="1143000" indent="-228600" defTabSz="989013" eaLnBrk="0" hangingPunct="0">
              <a:spcBef>
                <a:spcPct val="30000"/>
              </a:spcBef>
              <a:defRPr kumimoji="1" sz="1200">
                <a:solidFill>
                  <a:schemeClr val="tx1"/>
                </a:solidFill>
                <a:latin typeface="Times New Roman" panose="02020603050405020304" pitchFamily="18" charset="0"/>
              </a:defRPr>
            </a:lvl3pPr>
            <a:lvl4pPr marL="1600200" indent="-228600" defTabSz="989013" eaLnBrk="0" hangingPunct="0">
              <a:spcBef>
                <a:spcPct val="30000"/>
              </a:spcBef>
              <a:defRPr kumimoji="1" sz="1200">
                <a:solidFill>
                  <a:schemeClr val="tx1"/>
                </a:solidFill>
                <a:latin typeface="Times New Roman" panose="02020603050405020304" pitchFamily="18" charset="0"/>
              </a:defRPr>
            </a:lvl4pPr>
            <a:lvl5pPr marL="2057400" indent="-228600" defTabSz="989013" eaLnBrk="0" hangingPunct="0">
              <a:spcBef>
                <a:spcPct val="30000"/>
              </a:spcBef>
              <a:defRPr kumimoji="1" sz="1200">
                <a:solidFill>
                  <a:schemeClr val="tx1"/>
                </a:solidFill>
                <a:latin typeface="Times New Roman" panose="02020603050405020304" pitchFamily="18" charset="0"/>
              </a:defRPr>
            </a:lvl5pPr>
            <a:lvl6pPr marL="2514600" indent="-228600" defTabSz="989013" eaLnBrk="0" fontAlgn="base" hangingPunct="0">
              <a:spcBef>
                <a:spcPct val="30000"/>
              </a:spcBef>
              <a:spcAft>
                <a:spcPct val="0"/>
              </a:spcAft>
              <a:defRPr kumimoji="1" sz="1200">
                <a:solidFill>
                  <a:schemeClr val="tx1"/>
                </a:solidFill>
                <a:latin typeface="Times New Roman" panose="02020603050405020304" pitchFamily="18" charset="0"/>
              </a:defRPr>
            </a:lvl6pPr>
            <a:lvl7pPr marL="2971800" indent="-228600" defTabSz="989013" eaLnBrk="0" fontAlgn="base" hangingPunct="0">
              <a:spcBef>
                <a:spcPct val="30000"/>
              </a:spcBef>
              <a:spcAft>
                <a:spcPct val="0"/>
              </a:spcAft>
              <a:defRPr kumimoji="1" sz="1200">
                <a:solidFill>
                  <a:schemeClr val="tx1"/>
                </a:solidFill>
                <a:latin typeface="Times New Roman" panose="02020603050405020304" pitchFamily="18" charset="0"/>
              </a:defRPr>
            </a:lvl7pPr>
            <a:lvl8pPr marL="3429000" indent="-228600" defTabSz="989013" eaLnBrk="0" fontAlgn="base" hangingPunct="0">
              <a:spcBef>
                <a:spcPct val="30000"/>
              </a:spcBef>
              <a:spcAft>
                <a:spcPct val="0"/>
              </a:spcAft>
              <a:defRPr kumimoji="1" sz="1200">
                <a:solidFill>
                  <a:schemeClr val="tx1"/>
                </a:solidFill>
                <a:latin typeface="Times New Roman" panose="02020603050405020304" pitchFamily="18" charset="0"/>
              </a:defRPr>
            </a:lvl8pPr>
            <a:lvl9pPr marL="3886200" indent="-228600" defTabSz="989013" eaLnBrk="0" fontAlgn="base" hangingPunct="0">
              <a:spcBef>
                <a:spcPct val="30000"/>
              </a:spcBef>
              <a:spcAft>
                <a:spcPct val="0"/>
              </a:spcAft>
              <a:defRPr kumimoji="1" sz="1200">
                <a:solidFill>
                  <a:schemeClr val="tx1"/>
                </a:solidFill>
                <a:latin typeface="Times New Roman" panose="02020603050405020304" pitchFamily="18" charset="0"/>
              </a:defRPr>
            </a:lvl9pPr>
          </a:lstStyle>
          <a:p>
            <a:pPr eaLnBrk="1" hangingPunct="1">
              <a:spcBef>
                <a:spcPct val="0"/>
              </a:spcBef>
            </a:pPr>
            <a:fld id="{1871F042-C20B-4521-93E3-10BBA481D1C1}" type="slidenum">
              <a:rPr kumimoji="0" lang="en-US" altLang="en-US" sz="1300"/>
              <a:pPr eaLnBrk="1" hangingPunct="1">
                <a:spcBef>
                  <a:spcPct val="0"/>
                </a:spcBef>
              </a:pPr>
              <a:t>58</a:t>
            </a:fld>
            <a:endParaRPr kumimoji="0" lang="en-US" altLang="en-US" sz="1300"/>
          </a:p>
        </p:txBody>
      </p:sp>
    </p:spTree>
    <p:extLst>
      <p:ext uri="{BB962C8B-B14F-4D97-AF65-F5344CB8AC3E}">
        <p14:creationId xmlns:p14="http://schemas.microsoft.com/office/powerpoint/2010/main" val="1525327358"/>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Slide Image Placeholder 1"/>
          <p:cNvSpPr>
            <a:spLocks noGrp="1" noRot="1" noChangeAspect="1" noTextEdit="1"/>
          </p:cNvSpPr>
          <p:nvPr>
            <p:ph type="sldImg"/>
          </p:nvPr>
        </p:nvSpPr>
        <p:spPr>
          <a:xfrm>
            <a:off x="460375" y="720725"/>
            <a:ext cx="6399213" cy="3600450"/>
          </a:xfrm>
          <a:ln/>
        </p:spPr>
      </p:sp>
      <p:sp>
        <p:nvSpPr>
          <p:cNvPr id="7475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7475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89013" eaLnBrk="0" hangingPunct="0">
              <a:spcBef>
                <a:spcPct val="30000"/>
              </a:spcBef>
              <a:defRPr kumimoji="1" sz="1200">
                <a:solidFill>
                  <a:schemeClr val="tx1"/>
                </a:solidFill>
                <a:latin typeface="Times New Roman" panose="02020603050405020304" pitchFamily="18" charset="0"/>
              </a:defRPr>
            </a:lvl1pPr>
            <a:lvl2pPr marL="742950" indent="-285750" defTabSz="989013" eaLnBrk="0" hangingPunct="0">
              <a:spcBef>
                <a:spcPct val="30000"/>
              </a:spcBef>
              <a:defRPr kumimoji="1" sz="1200">
                <a:solidFill>
                  <a:schemeClr val="tx1"/>
                </a:solidFill>
                <a:latin typeface="Times New Roman" panose="02020603050405020304" pitchFamily="18" charset="0"/>
              </a:defRPr>
            </a:lvl2pPr>
            <a:lvl3pPr marL="1143000" indent="-228600" defTabSz="989013" eaLnBrk="0" hangingPunct="0">
              <a:spcBef>
                <a:spcPct val="30000"/>
              </a:spcBef>
              <a:defRPr kumimoji="1" sz="1200">
                <a:solidFill>
                  <a:schemeClr val="tx1"/>
                </a:solidFill>
                <a:latin typeface="Times New Roman" panose="02020603050405020304" pitchFamily="18" charset="0"/>
              </a:defRPr>
            </a:lvl3pPr>
            <a:lvl4pPr marL="1600200" indent="-228600" defTabSz="989013" eaLnBrk="0" hangingPunct="0">
              <a:spcBef>
                <a:spcPct val="30000"/>
              </a:spcBef>
              <a:defRPr kumimoji="1" sz="1200">
                <a:solidFill>
                  <a:schemeClr val="tx1"/>
                </a:solidFill>
                <a:latin typeface="Times New Roman" panose="02020603050405020304" pitchFamily="18" charset="0"/>
              </a:defRPr>
            </a:lvl4pPr>
            <a:lvl5pPr marL="2057400" indent="-228600" defTabSz="989013" eaLnBrk="0" hangingPunct="0">
              <a:spcBef>
                <a:spcPct val="30000"/>
              </a:spcBef>
              <a:defRPr kumimoji="1" sz="1200">
                <a:solidFill>
                  <a:schemeClr val="tx1"/>
                </a:solidFill>
                <a:latin typeface="Times New Roman" panose="02020603050405020304" pitchFamily="18" charset="0"/>
              </a:defRPr>
            </a:lvl5pPr>
            <a:lvl6pPr marL="2514600" indent="-228600" defTabSz="989013" eaLnBrk="0" fontAlgn="base" hangingPunct="0">
              <a:spcBef>
                <a:spcPct val="30000"/>
              </a:spcBef>
              <a:spcAft>
                <a:spcPct val="0"/>
              </a:spcAft>
              <a:defRPr kumimoji="1" sz="1200">
                <a:solidFill>
                  <a:schemeClr val="tx1"/>
                </a:solidFill>
                <a:latin typeface="Times New Roman" panose="02020603050405020304" pitchFamily="18" charset="0"/>
              </a:defRPr>
            </a:lvl6pPr>
            <a:lvl7pPr marL="2971800" indent="-228600" defTabSz="989013" eaLnBrk="0" fontAlgn="base" hangingPunct="0">
              <a:spcBef>
                <a:spcPct val="30000"/>
              </a:spcBef>
              <a:spcAft>
                <a:spcPct val="0"/>
              </a:spcAft>
              <a:defRPr kumimoji="1" sz="1200">
                <a:solidFill>
                  <a:schemeClr val="tx1"/>
                </a:solidFill>
                <a:latin typeface="Times New Roman" panose="02020603050405020304" pitchFamily="18" charset="0"/>
              </a:defRPr>
            </a:lvl7pPr>
            <a:lvl8pPr marL="3429000" indent="-228600" defTabSz="989013" eaLnBrk="0" fontAlgn="base" hangingPunct="0">
              <a:spcBef>
                <a:spcPct val="30000"/>
              </a:spcBef>
              <a:spcAft>
                <a:spcPct val="0"/>
              </a:spcAft>
              <a:defRPr kumimoji="1" sz="1200">
                <a:solidFill>
                  <a:schemeClr val="tx1"/>
                </a:solidFill>
                <a:latin typeface="Times New Roman" panose="02020603050405020304" pitchFamily="18" charset="0"/>
              </a:defRPr>
            </a:lvl8pPr>
            <a:lvl9pPr marL="3886200" indent="-228600" defTabSz="989013" eaLnBrk="0" fontAlgn="base" hangingPunct="0">
              <a:spcBef>
                <a:spcPct val="30000"/>
              </a:spcBef>
              <a:spcAft>
                <a:spcPct val="0"/>
              </a:spcAft>
              <a:defRPr kumimoji="1" sz="1200">
                <a:solidFill>
                  <a:schemeClr val="tx1"/>
                </a:solidFill>
                <a:latin typeface="Times New Roman" panose="02020603050405020304" pitchFamily="18" charset="0"/>
              </a:defRPr>
            </a:lvl9pPr>
          </a:lstStyle>
          <a:p>
            <a:pPr eaLnBrk="1" hangingPunct="1">
              <a:spcBef>
                <a:spcPct val="0"/>
              </a:spcBef>
            </a:pPr>
            <a:fld id="{1871F042-C20B-4521-93E3-10BBA481D1C1}" type="slidenum">
              <a:rPr kumimoji="0" lang="en-US" altLang="en-US" sz="1300"/>
              <a:pPr eaLnBrk="1" hangingPunct="1">
                <a:spcBef>
                  <a:spcPct val="0"/>
                </a:spcBef>
              </a:pPr>
              <a:t>59</a:t>
            </a:fld>
            <a:endParaRPr kumimoji="0" lang="en-US" altLang="en-US" sz="1300"/>
          </a:p>
        </p:txBody>
      </p:sp>
    </p:spTree>
    <p:extLst>
      <p:ext uri="{BB962C8B-B14F-4D97-AF65-F5344CB8AC3E}">
        <p14:creationId xmlns:p14="http://schemas.microsoft.com/office/powerpoint/2010/main" val="313759630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p:cNvSpPr>
            <a:spLocks noGrp="1" noRot="1" noChangeAspect="1" noTextEdit="1"/>
          </p:cNvSpPr>
          <p:nvPr>
            <p:ph type="sldImg"/>
          </p:nvPr>
        </p:nvSpPr>
        <p:spPr>
          <a:xfrm>
            <a:off x="460375" y="720725"/>
            <a:ext cx="6399213" cy="3600450"/>
          </a:xfrm>
          <a:ln/>
        </p:spPr>
      </p:sp>
      <p:sp>
        <p:nvSpPr>
          <p:cNvPr id="563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t>Even if you have a right, cannot freely give it. </a:t>
            </a:r>
          </a:p>
        </p:txBody>
      </p:sp>
      <p:sp>
        <p:nvSpPr>
          <p:cNvPr id="5632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89013" eaLnBrk="0" hangingPunct="0">
              <a:spcBef>
                <a:spcPct val="30000"/>
              </a:spcBef>
              <a:defRPr kumimoji="1" sz="1200">
                <a:solidFill>
                  <a:schemeClr val="tx1"/>
                </a:solidFill>
                <a:latin typeface="Times New Roman" panose="02020603050405020304" pitchFamily="18" charset="0"/>
              </a:defRPr>
            </a:lvl1pPr>
            <a:lvl2pPr marL="742950" indent="-285750" defTabSz="989013" eaLnBrk="0" hangingPunct="0">
              <a:spcBef>
                <a:spcPct val="30000"/>
              </a:spcBef>
              <a:defRPr kumimoji="1" sz="1200">
                <a:solidFill>
                  <a:schemeClr val="tx1"/>
                </a:solidFill>
                <a:latin typeface="Times New Roman" panose="02020603050405020304" pitchFamily="18" charset="0"/>
              </a:defRPr>
            </a:lvl2pPr>
            <a:lvl3pPr marL="1143000" indent="-228600" defTabSz="989013" eaLnBrk="0" hangingPunct="0">
              <a:spcBef>
                <a:spcPct val="30000"/>
              </a:spcBef>
              <a:defRPr kumimoji="1" sz="1200">
                <a:solidFill>
                  <a:schemeClr val="tx1"/>
                </a:solidFill>
                <a:latin typeface="Times New Roman" panose="02020603050405020304" pitchFamily="18" charset="0"/>
              </a:defRPr>
            </a:lvl3pPr>
            <a:lvl4pPr marL="1600200" indent="-228600" defTabSz="989013" eaLnBrk="0" hangingPunct="0">
              <a:spcBef>
                <a:spcPct val="30000"/>
              </a:spcBef>
              <a:defRPr kumimoji="1" sz="1200">
                <a:solidFill>
                  <a:schemeClr val="tx1"/>
                </a:solidFill>
                <a:latin typeface="Times New Roman" panose="02020603050405020304" pitchFamily="18" charset="0"/>
              </a:defRPr>
            </a:lvl4pPr>
            <a:lvl5pPr marL="2057400" indent="-228600" defTabSz="989013" eaLnBrk="0" hangingPunct="0">
              <a:spcBef>
                <a:spcPct val="30000"/>
              </a:spcBef>
              <a:defRPr kumimoji="1" sz="1200">
                <a:solidFill>
                  <a:schemeClr val="tx1"/>
                </a:solidFill>
                <a:latin typeface="Times New Roman" panose="02020603050405020304" pitchFamily="18" charset="0"/>
              </a:defRPr>
            </a:lvl5pPr>
            <a:lvl6pPr marL="2514600" indent="-228600" defTabSz="989013" eaLnBrk="0" fontAlgn="base" hangingPunct="0">
              <a:spcBef>
                <a:spcPct val="30000"/>
              </a:spcBef>
              <a:spcAft>
                <a:spcPct val="0"/>
              </a:spcAft>
              <a:defRPr kumimoji="1" sz="1200">
                <a:solidFill>
                  <a:schemeClr val="tx1"/>
                </a:solidFill>
                <a:latin typeface="Times New Roman" panose="02020603050405020304" pitchFamily="18" charset="0"/>
              </a:defRPr>
            </a:lvl6pPr>
            <a:lvl7pPr marL="2971800" indent="-228600" defTabSz="989013" eaLnBrk="0" fontAlgn="base" hangingPunct="0">
              <a:spcBef>
                <a:spcPct val="30000"/>
              </a:spcBef>
              <a:spcAft>
                <a:spcPct val="0"/>
              </a:spcAft>
              <a:defRPr kumimoji="1" sz="1200">
                <a:solidFill>
                  <a:schemeClr val="tx1"/>
                </a:solidFill>
                <a:latin typeface="Times New Roman" panose="02020603050405020304" pitchFamily="18" charset="0"/>
              </a:defRPr>
            </a:lvl7pPr>
            <a:lvl8pPr marL="3429000" indent="-228600" defTabSz="989013" eaLnBrk="0" fontAlgn="base" hangingPunct="0">
              <a:spcBef>
                <a:spcPct val="30000"/>
              </a:spcBef>
              <a:spcAft>
                <a:spcPct val="0"/>
              </a:spcAft>
              <a:defRPr kumimoji="1" sz="1200">
                <a:solidFill>
                  <a:schemeClr val="tx1"/>
                </a:solidFill>
                <a:latin typeface="Times New Roman" panose="02020603050405020304" pitchFamily="18" charset="0"/>
              </a:defRPr>
            </a:lvl8pPr>
            <a:lvl9pPr marL="3886200" indent="-228600" defTabSz="989013" eaLnBrk="0" fontAlgn="base" hangingPunct="0">
              <a:spcBef>
                <a:spcPct val="30000"/>
              </a:spcBef>
              <a:spcAft>
                <a:spcPct val="0"/>
              </a:spcAft>
              <a:defRPr kumimoji="1" sz="1200">
                <a:solidFill>
                  <a:schemeClr val="tx1"/>
                </a:solidFill>
                <a:latin typeface="Times New Roman" panose="02020603050405020304" pitchFamily="18" charset="0"/>
              </a:defRPr>
            </a:lvl9pPr>
          </a:lstStyle>
          <a:p>
            <a:pPr eaLnBrk="1" hangingPunct="1">
              <a:spcBef>
                <a:spcPct val="0"/>
              </a:spcBef>
            </a:pPr>
            <a:fld id="{B000001F-A1BE-4105-B7DF-DD37089DBD78}" type="slidenum">
              <a:rPr kumimoji="0" lang="en-US" altLang="en-US" sz="1300"/>
              <a:pPr eaLnBrk="1" hangingPunct="1">
                <a:spcBef>
                  <a:spcPct val="0"/>
                </a:spcBef>
              </a:pPr>
              <a:t>8</a:t>
            </a:fld>
            <a:endParaRPr kumimoji="0" lang="en-US" altLang="en-US" sz="1300"/>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a:xfrm>
            <a:off x="460375" y="720725"/>
            <a:ext cx="6399213" cy="3600450"/>
          </a:xfrm>
          <a:ln/>
        </p:spPr>
      </p:sp>
      <p:sp>
        <p:nvSpPr>
          <p:cNvPr id="4608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4608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89013" eaLnBrk="0" hangingPunct="0">
              <a:spcBef>
                <a:spcPct val="30000"/>
              </a:spcBef>
              <a:defRPr kumimoji="1" sz="1200">
                <a:solidFill>
                  <a:schemeClr val="tx1"/>
                </a:solidFill>
                <a:latin typeface="Times New Roman" panose="02020603050405020304" pitchFamily="18" charset="0"/>
              </a:defRPr>
            </a:lvl1pPr>
            <a:lvl2pPr marL="742950" indent="-285750" defTabSz="989013" eaLnBrk="0" hangingPunct="0">
              <a:spcBef>
                <a:spcPct val="30000"/>
              </a:spcBef>
              <a:defRPr kumimoji="1" sz="1200">
                <a:solidFill>
                  <a:schemeClr val="tx1"/>
                </a:solidFill>
                <a:latin typeface="Times New Roman" panose="02020603050405020304" pitchFamily="18" charset="0"/>
              </a:defRPr>
            </a:lvl2pPr>
            <a:lvl3pPr marL="1143000" indent="-228600" defTabSz="989013" eaLnBrk="0" hangingPunct="0">
              <a:spcBef>
                <a:spcPct val="30000"/>
              </a:spcBef>
              <a:defRPr kumimoji="1" sz="1200">
                <a:solidFill>
                  <a:schemeClr val="tx1"/>
                </a:solidFill>
                <a:latin typeface="Times New Roman" panose="02020603050405020304" pitchFamily="18" charset="0"/>
              </a:defRPr>
            </a:lvl3pPr>
            <a:lvl4pPr marL="1600200" indent="-228600" defTabSz="989013" eaLnBrk="0" hangingPunct="0">
              <a:spcBef>
                <a:spcPct val="30000"/>
              </a:spcBef>
              <a:defRPr kumimoji="1" sz="1200">
                <a:solidFill>
                  <a:schemeClr val="tx1"/>
                </a:solidFill>
                <a:latin typeface="Times New Roman" panose="02020603050405020304" pitchFamily="18" charset="0"/>
              </a:defRPr>
            </a:lvl4pPr>
            <a:lvl5pPr marL="2057400" indent="-228600" defTabSz="989013" eaLnBrk="0" hangingPunct="0">
              <a:spcBef>
                <a:spcPct val="30000"/>
              </a:spcBef>
              <a:defRPr kumimoji="1" sz="1200">
                <a:solidFill>
                  <a:schemeClr val="tx1"/>
                </a:solidFill>
                <a:latin typeface="Times New Roman" panose="02020603050405020304" pitchFamily="18" charset="0"/>
              </a:defRPr>
            </a:lvl5pPr>
            <a:lvl6pPr marL="2514600" indent="-228600" defTabSz="989013" eaLnBrk="0" fontAlgn="base" hangingPunct="0">
              <a:spcBef>
                <a:spcPct val="30000"/>
              </a:spcBef>
              <a:spcAft>
                <a:spcPct val="0"/>
              </a:spcAft>
              <a:defRPr kumimoji="1" sz="1200">
                <a:solidFill>
                  <a:schemeClr val="tx1"/>
                </a:solidFill>
                <a:latin typeface="Times New Roman" panose="02020603050405020304" pitchFamily="18" charset="0"/>
              </a:defRPr>
            </a:lvl6pPr>
            <a:lvl7pPr marL="2971800" indent="-228600" defTabSz="989013" eaLnBrk="0" fontAlgn="base" hangingPunct="0">
              <a:spcBef>
                <a:spcPct val="30000"/>
              </a:spcBef>
              <a:spcAft>
                <a:spcPct val="0"/>
              </a:spcAft>
              <a:defRPr kumimoji="1" sz="1200">
                <a:solidFill>
                  <a:schemeClr val="tx1"/>
                </a:solidFill>
                <a:latin typeface="Times New Roman" panose="02020603050405020304" pitchFamily="18" charset="0"/>
              </a:defRPr>
            </a:lvl7pPr>
            <a:lvl8pPr marL="3429000" indent="-228600" defTabSz="989013" eaLnBrk="0" fontAlgn="base" hangingPunct="0">
              <a:spcBef>
                <a:spcPct val="30000"/>
              </a:spcBef>
              <a:spcAft>
                <a:spcPct val="0"/>
              </a:spcAft>
              <a:defRPr kumimoji="1" sz="1200">
                <a:solidFill>
                  <a:schemeClr val="tx1"/>
                </a:solidFill>
                <a:latin typeface="Times New Roman" panose="02020603050405020304" pitchFamily="18" charset="0"/>
              </a:defRPr>
            </a:lvl8pPr>
            <a:lvl9pPr marL="3886200" indent="-228600" defTabSz="989013" eaLnBrk="0" fontAlgn="base" hangingPunct="0">
              <a:spcBef>
                <a:spcPct val="30000"/>
              </a:spcBef>
              <a:spcAft>
                <a:spcPct val="0"/>
              </a:spcAft>
              <a:defRPr kumimoji="1" sz="1200">
                <a:solidFill>
                  <a:schemeClr val="tx1"/>
                </a:solidFill>
                <a:latin typeface="Times New Roman" panose="02020603050405020304" pitchFamily="18" charset="0"/>
              </a:defRPr>
            </a:lvl9pPr>
          </a:lstStyle>
          <a:p>
            <a:pPr eaLnBrk="1" hangingPunct="1">
              <a:spcBef>
                <a:spcPct val="0"/>
              </a:spcBef>
            </a:pPr>
            <a:fld id="{DD546855-6110-43BA-8975-1E4881575DBC}" type="slidenum">
              <a:rPr kumimoji="0" lang="en-US" altLang="en-US" sz="1300"/>
              <a:pPr eaLnBrk="1" hangingPunct="1">
                <a:spcBef>
                  <a:spcPct val="0"/>
                </a:spcBef>
              </a:pPr>
              <a:t>61</a:t>
            </a:fld>
            <a:endParaRPr kumimoji="0" lang="en-US" altLang="en-US" sz="1300"/>
          </a:p>
        </p:txBody>
      </p:sp>
    </p:spTree>
    <p:extLst>
      <p:ext uri="{BB962C8B-B14F-4D97-AF65-F5344CB8AC3E}">
        <p14:creationId xmlns:p14="http://schemas.microsoft.com/office/powerpoint/2010/main" val="2655596497"/>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89013" eaLnBrk="0" hangingPunct="0">
              <a:spcBef>
                <a:spcPct val="30000"/>
              </a:spcBef>
              <a:defRPr kumimoji="1" sz="1200">
                <a:solidFill>
                  <a:schemeClr val="tx1"/>
                </a:solidFill>
                <a:latin typeface="Times New Roman" panose="02020603050405020304" pitchFamily="18" charset="0"/>
              </a:defRPr>
            </a:lvl1pPr>
            <a:lvl2pPr marL="742950" indent="-285750" defTabSz="989013" eaLnBrk="0" hangingPunct="0">
              <a:spcBef>
                <a:spcPct val="30000"/>
              </a:spcBef>
              <a:defRPr kumimoji="1" sz="1200">
                <a:solidFill>
                  <a:schemeClr val="tx1"/>
                </a:solidFill>
                <a:latin typeface="Times New Roman" panose="02020603050405020304" pitchFamily="18" charset="0"/>
              </a:defRPr>
            </a:lvl2pPr>
            <a:lvl3pPr marL="1143000" indent="-228600" defTabSz="989013" eaLnBrk="0" hangingPunct="0">
              <a:spcBef>
                <a:spcPct val="30000"/>
              </a:spcBef>
              <a:defRPr kumimoji="1" sz="1200">
                <a:solidFill>
                  <a:schemeClr val="tx1"/>
                </a:solidFill>
                <a:latin typeface="Times New Roman" panose="02020603050405020304" pitchFamily="18" charset="0"/>
              </a:defRPr>
            </a:lvl3pPr>
            <a:lvl4pPr marL="1600200" indent="-228600" defTabSz="989013" eaLnBrk="0" hangingPunct="0">
              <a:spcBef>
                <a:spcPct val="30000"/>
              </a:spcBef>
              <a:defRPr kumimoji="1" sz="1200">
                <a:solidFill>
                  <a:schemeClr val="tx1"/>
                </a:solidFill>
                <a:latin typeface="Times New Roman" panose="02020603050405020304" pitchFamily="18" charset="0"/>
              </a:defRPr>
            </a:lvl4pPr>
            <a:lvl5pPr marL="2057400" indent="-228600" defTabSz="989013" eaLnBrk="0" hangingPunct="0">
              <a:spcBef>
                <a:spcPct val="30000"/>
              </a:spcBef>
              <a:defRPr kumimoji="1" sz="1200">
                <a:solidFill>
                  <a:schemeClr val="tx1"/>
                </a:solidFill>
                <a:latin typeface="Times New Roman" panose="02020603050405020304" pitchFamily="18" charset="0"/>
              </a:defRPr>
            </a:lvl5pPr>
            <a:lvl6pPr marL="2514600" indent="-228600" defTabSz="989013" eaLnBrk="0" fontAlgn="base" hangingPunct="0">
              <a:spcBef>
                <a:spcPct val="30000"/>
              </a:spcBef>
              <a:spcAft>
                <a:spcPct val="0"/>
              </a:spcAft>
              <a:defRPr kumimoji="1" sz="1200">
                <a:solidFill>
                  <a:schemeClr val="tx1"/>
                </a:solidFill>
                <a:latin typeface="Times New Roman" panose="02020603050405020304" pitchFamily="18" charset="0"/>
              </a:defRPr>
            </a:lvl6pPr>
            <a:lvl7pPr marL="2971800" indent="-228600" defTabSz="989013" eaLnBrk="0" fontAlgn="base" hangingPunct="0">
              <a:spcBef>
                <a:spcPct val="30000"/>
              </a:spcBef>
              <a:spcAft>
                <a:spcPct val="0"/>
              </a:spcAft>
              <a:defRPr kumimoji="1" sz="1200">
                <a:solidFill>
                  <a:schemeClr val="tx1"/>
                </a:solidFill>
                <a:latin typeface="Times New Roman" panose="02020603050405020304" pitchFamily="18" charset="0"/>
              </a:defRPr>
            </a:lvl7pPr>
            <a:lvl8pPr marL="3429000" indent="-228600" defTabSz="989013" eaLnBrk="0" fontAlgn="base" hangingPunct="0">
              <a:spcBef>
                <a:spcPct val="30000"/>
              </a:spcBef>
              <a:spcAft>
                <a:spcPct val="0"/>
              </a:spcAft>
              <a:defRPr kumimoji="1" sz="1200">
                <a:solidFill>
                  <a:schemeClr val="tx1"/>
                </a:solidFill>
                <a:latin typeface="Times New Roman" panose="02020603050405020304" pitchFamily="18" charset="0"/>
              </a:defRPr>
            </a:lvl8pPr>
            <a:lvl9pPr marL="3886200" indent="-228600" defTabSz="989013" eaLnBrk="0" fontAlgn="base" hangingPunct="0">
              <a:spcBef>
                <a:spcPct val="30000"/>
              </a:spcBef>
              <a:spcAft>
                <a:spcPct val="0"/>
              </a:spcAft>
              <a:defRPr kumimoji="1" sz="1200">
                <a:solidFill>
                  <a:schemeClr val="tx1"/>
                </a:solidFill>
                <a:latin typeface="Times New Roman" panose="02020603050405020304" pitchFamily="18" charset="0"/>
              </a:defRPr>
            </a:lvl9pPr>
          </a:lstStyle>
          <a:p>
            <a:pPr eaLnBrk="1" hangingPunct="1">
              <a:spcBef>
                <a:spcPct val="0"/>
              </a:spcBef>
            </a:pPr>
            <a:fld id="{A3D5A665-A91E-41E7-9222-F8BF9AB4D54E}" type="slidenum">
              <a:rPr kumimoji="0" lang="en-US" altLang="en-US" sz="1300"/>
              <a:pPr eaLnBrk="1" hangingPunct="1">
                <a:spcBef>
                  <a:spcPct val="0"/>
                </a:spcBef>
              </a:pPr>
              <a:t>62</a:t>
            </a:fld>
            <a:endParaRPr kumimoji="0" lang="en-US" altLang="en-US" sz="1300"/>
          </a:p>
        </p:txBody>
      </p:sp>
      <p:sp>
        <p:nvSpPr>
          <p:cNvPr id="47107" name="Rectangle 2"/>
          <p:cNvSpPr>
            <a:spLocks noGrp="1" noRot="1" noChangeAspect="1" noChangeArrowheads="1" noTextEdit="1"/>
          </p:cNvSpPr>
          <p:nvPr>
            <p:ph type="sldImg"/>
          </p:nvPr>
        </p:nvSpPr>
        <p:spPr>
          <a:xfrm>
            <a:off x="461963" y="719138"/>
            <a:ext cx="6400800" cy="3600450"/>
          </a:xfrm>
          <a:ln/>
        </p:spPr>
      </p:sp>
      <p:sp>
        <p:nvSpPr>
          <p:cNvPr id="47108" name="Rectangle 3"/>
          <p:cNvSpPr>
            <a:spLocks noGrp="1" noChangeArrowheads="1"/>
          </p:cNvSpPr>
          <p:nvPr>
            <p:ph type="body" idx="1"/>
          </p:nvPr>
        </p:nvSpPr>
        <p:spPr>
          <a:xfrm>
            <a:off x="731838" y="4559300"/>
            <a:ext cx="5851525" cy="432276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buFontTx/>
              <a:buChar char="•"/>
            </a:pPr>
            <a:r>
              <a:rPr lang="en-US" altLang="en-US" dirty="0"/>
              <a:t>Does attempt 1 work for operating systems?  The TCB does not change.</a:t>
            </a:r>
          </a:p>
          <a:p>
            <a:pPr eaLnBrk="1" hangingPunct="1">
              <a:buFontTx/>
              <a:buChar char="•"/>
            </a:pPr>
            <a:endParaRPr lang="en-US" altLang="en-US" dirty="0"/>
          </a:p>
          <a:p>
            <a:pPr eaLnBrk="1" hangingPunct="1">
              <a:buFontTx/>
              <a:buChar char="•"/>
            </a:pPr>
            <a:r>
              <a:rPr lang="en-US" altLang="en-US" dirty="0"/>
              <a:t>For attempt 3, consider integrity of /</a:t>
            </a:r>
            <a:r>
              <a:rPr lang="en-US" altLang="en-US" dirty="0" err="1"/>
              <a:t>etc</a:t>
            </a:r>
            <a:r>
              <a:rPr lang="en-US" altLang="en-US" dirty="0"/>
              <a:t>/</a:t>
            </a:r>
            <a:r>
              <a:rPr lang="en-US" altLang="en-US" dirty="0" err="1"/>
              <a:t>passwd</a:t>
            </a:r>
            <a:r>
              <a:rPr lang="en-US" altLang="en-US" dirty="0"/>
              <a:t>. </a:t>
            </a:r>
          </a:p>
          <a:p>
            <a:pPr eaLnBrk="1" hangingPunct="1">
              <a:buFontTx/>
              <a:buChar char="•"/>
            </a:pPr>
            <a:endParaRPr lang="en-US" altLang="en-US" dirty="0"/>
          </a:p>
        </p:txBody>
      </p:sp>
    </p:spTree>
    <p:extLst>
      <p:ext uri="{BB962C8B-B14F-4D97-AF65-F5344CB8AC3E}">
        <p14:creationId xmlns:p14="http://schemas.microsoft.com/office/powerpoint/2010/main" val="2910372276"/>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89013" eaLnBrk="0" hangingPunct="0">
              <a:spcBef>
                <a:spcPct val="30000"/>
              </a:spcBef>
              <a:defRPr kumimoji="1" sz="1200">
                <a:solidFill>
                  <a:schemeClr val="tx1"/>
                </a:solidFill>
                <a:latin typeface="Times New Roman" panose="02020603050405020304" pitchFamily="18" charset="0"/>
              </a:defRPr>
            </a:lvl1pPr>
            <a:lvl2pPr marL="742950" indent="-285750" defTabSz="989013" eaLnBrk="0" hangingPunct="0">
              <a:spcBef>
                <a:spcPct val="30000"/>
              </a:spcBef>
              <a:defRPr kumimoji="1" sz="1200">
                <a:solidFill>
                  <a:schemeClr val="tx1"/>
                </a:solidFill>
                <a:latin typeface="Times New Roman" panose="02020603050405020304" pitchFamily="18" charset="0"/>
              </a:defRPr>
            </a:lvl2pPr>
            <a:lvl3pPr marL="1143000" indent="-228600" defTabSz="989013" eaLnBrk="0" hangingPunct="0">
              <a:spcBef>
                <a:spcPct val="30000"/>
              </a:spcBef>
              <a:defRPr kumimoji="1" sz="1200">
                <a:solidFill>
                  <a:schemeClr val="tx1"/>
                </a:solidFill>
                <a:latin typeface="Times New Roman" panose="02020603050405020304" pitchFamily="18" charset="0"/>
              </a:defRPr>
            </a:lvl3pPr>
            <a:lvl4pPr marL="1600200" indent="-228600" defTabSz="989013" eaLnBrk="0" hangingPunct="0">
              <a:spcBef>
                <a:spcPct val="30000"/>
              </a:spcBef>
              <a:defRPr kumimoji="1" sz="1200">
                <a:solidFill>
                  <a:schemeClr val="tx1"/>
                </a:solidFill>
                <a:latin typeface="Times New Roman" panose="02020603050405020304" pitchFamily="18" charset="0"/>
              </a:defRPr>
            </a:lvl4pPr>
            <a:lvl5pPr marL="2057400" indent="-228600" defTabSz="989013" eaLnBrk="0" hangingPunct="0">
              <a:spcBef>
                <a:spcPct val="30000"/>
              </a:spcBef>
              <a:defRPr kumimoji="1" sz="1200">
                <a:solidFill>
                  <a:schemeClr val="tx1"/>
                </a:solidFill>
                <a:latin typeface="Times New Roman" panose="02020603050405020304" pitchFamily="18" charset="0"/>
              </a:defRPr>
            </a:lvl5pPr>
            <a:lvl6pPr marL="2514600" indent="-228600" defTabSz="989013" eaLnBrk="0" fontAlgn="base" hangingPunct="0">
              <a:spcBef>
                <a:spcPct val="30000"/>
              </a:spcBef>
              <a:spcAft>
                <a:spcPct val="0"/>
              </a:spcAft>
              <a:defRPr kumimoji="1" sz="1200">
                <a:solidFill>
                  <a:schemeClr val="tx1"/>
                </a:solidFill>
                <a:latin typeface="Times New Roman" panose="02020603050405020304" pitchFamily="18" charset="0"/>
              </a:defRPr>
            </a:lvl6pPr>
            <a:lvl7pPr marL="2971800" indent="-228600" defTabSz="989013" eaLnBrk="0" fontAlgn="base" hangingPunct="0">
              <a:spcBef>
                <a:spcPct val="30000"/>
              </a:spcBef>
              <a:spcAft>
                <a:spcPct val="0"/>
              </a:spcAft>
              <a:defRPr kumimoji="1" sz="1200">
                <a:solidFill>
                  <a:schemeClr val="tx1"/>
                </a:solidFill>
                <a:latin typeface="Times New Roman" panose="02020603050405020304" pitchFamily="18" charset="0"/>
              </a:defRPr>
            </a:lvl7pPr>
            <a:lvl8pPr marL="3429000" indent="-228600" defTabSz="989013" eaLnBrk="0" fontAlgn="base" hangingPunct="0">
              <a:spcBef>
                <a:spcPct val="30000"/>
              </a:spcBef>
              <a:spcAft>
                <a:spcPct val="0"/>
              </a:spcAft>
              <a:defRPr kumimoji="1" sz="1200">
                <a:solidFill>
                  <a:schemeClr val="tx1"/>
                </a:solidFill>
                <a:latin typeface="Times New Roman" panose="02020603050405020304" pitchFamily="18" charset="0"/>
              </a:defRPr>
            </a:lvl8pPr>
            <a:lvl9pPr marL="3886200" indent="-228600" defTabSz="989013" eaLnBrk="0" fontAlgn="base" hangingPunct="0">
              <a:spcBef>
                <a:spcPct val="30000"/>
              </a:spcBef>
              <a:spcAft>
                <a:spcPct val="0"/>
              </a:spcAft>
              <a:defRPr kumimoji="1" sz="1200">
                <a:solidFill>
                  <a:schemeClr val="tx1"/>
                </a:solidFill>
                <a:latin typeface="Times New Roman" panose="02020603050405020304" pitchFamily="18" charset="0"/>
              </a:defRPr>
            </a:lvl9pPr>
          </a:lstStyle>
          <a:p>
            <a:pPr eaLnBrk="1" hangingPunct="1">
              <a:spcBef>
                <a:spcPct val="0"/>
              </a:spcBef>
            </a:pPr>
            <a:fld id="{518FDB50-FCB6-47E9-A058-86FE54391C9E}" type="slidenum">
              <a:rPr kumimoji="0" lang="en-US" altLang="en-US" sz="1300"/>
              <a:pPr eaLnBrk="1" hangingPunct="1">
                <a:spcBef>
                  <a:spcPct val="0"/>
                </a:spcBef>
              </a:pPr>
              <a:t>63</a:t>
            </a:fld>
            <a:endParaRPr kumimoji="0" lang="en-US" altLang="en-US" sz="1300"/>
          </a:p>
        </p:txBody>
      </p:sp>
      <p:sp>
        <p:nvSpPr>
          <p:cNvPr id="48131" name="Rectangle 2"/>
          <p:cNvSpPr>
            <a:spLocks noGrp="1" noRot="1" noChangeAspect="1" noChangeArrowheads="1" noTextEdit="1"/>
          </p:cNvSpPr>
          <p:nvPr>
            <p:ph type="sldImg"/>
          </p:nvPr>
        </p:nvSpPr>
        <p:spPr>
          <a:xfrm>
            <a:off x="460375" y="719138"/>
            <a:ext cx="6399213" cy="3600450"/>
          </a:xfrm>
          <a:ln/>
        </p:spPr>
      </p:sp>
      <p:sp>
        <p:nvSpPr>
          <p:cNvPr id="48132" name="Rectangle 3"/>
          <p:cNvSpPr>
            <a:spLocks noGrp="1" noChangeArrowheads="1"/>
          </p:cNvSpPr>
          <p:nvPr>
            <p:ph type="body" idx="1"/>
          </p:nvPr>
        </p:nvSpPr>
        <p:spPr>
          <a:xfrm>
            <a:off x="974725" y="4559300"/>
            <a:ext cx="5365750" cy="432276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dirty="0"/>
              <a:t>Subject integrity level reflect confidence on the program executing correctly.</a:t>
            </a:r>
          </a:p>
          <a:p>
            <a:pPr eaLnBrk="1" hangingPunct="1"/>
            <a:r>
              <a:rPr lang="en-US" altLang="en-US" dirty="0"/>
              <a:t>Object integrity levels reflects degree of confidence in the data. </a:t>
            </a:r>
          </a:p>
          <a:p>
            <a:pPr lvl="2" eaLnBrk="1" hangingPunct="1"/>
            <a:r>
              <a:rPr lang="en-US" altLang="en-US" sz="1400" dirty="0">
                <a:solidFill>
                  <a:srgbClr val="FF0000"/>
                </a:solidFill>
              </a:rPr>
              <a:t>quality of info in an object vs. importance of an object</a:t>
            </a:r>
          </a:p>
          <a:p>
            <a:pPr eaLnBrk="1" hangingPunct="1"/>
            <a:r>
              <a:rPr lang="en-US" altLang="en-US" dirty="0"/>
              <a:t>Example of information with high sensitivity and low integrity: information collected by spy.</a:t>
            </a:r>
          </a:p>
          <a:p>
            <a:pPr eaLnBrk="1" hangingPunct="1"/>
            <a:r>
              <a:rPr lang="en-US" altLang="en-US" dirty="0"/>
              <a:t>High integrity and low confidentiality: code, configuration data, time, public key, root certs, etc.</a:t>
            </a:r>
          </a:p>
          <a:p>
            <a:pPr eaLnBrk="1" hangingPunct="1"/>
            <a:endParaRPr lang="en-US" altLang="en-US" dirty="0"/>
          </a:p>
        </p:txBody>
      </p:sp>
    </p:spTree>
    <p:extLst>
      <p:ext uri="{BB962C8B-B14F-4D97-AF65-F5344CB8AC3E}">
        <p14:creationId xmlns:p14="http://schemas.microsoft.com/office/powerpoint/2010/main" val="977089666"/>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89013" eaLnBrk="0" hangingPunct="0">
              <a:spcBef>
                <a:spcPct val="30000"/>
              </a:spcBef>
              <a:defRPr kumimoji="1" sz="1200">
                <a:solidFill>
                  <a:schemeClr val="tx1"/>
                </a:solidFill>
                <a:latin typeface="Times New Roman" panose="02020603050405020304" pitchFamily="18" charset="0"/>
              </a:defRPr>
            </a:lvl1pPr>
            <a:lvl2pPr marL="742950" indent="-285750" defTabSz="989013" eaLnBrk="0" hangingPunct="0">
              <a:spcBef>
                <a:spcPct val="30000"/>
              </a:spcBef>
              <a:defRPr kumimoji="1" sz="1200">
                <a:solidFill>
                  <a:schemeClr val="tx1"/>
                </a:solidFill>
                <a:latin typeface="Times New Roman" panose="02020603050405020304" pitchFamily="18" charset="0"/>
              </a:defRPr>
            </a:lvl2pPr>
            <a:lvl3pPr marL="1143000" indent="-228600" defTabSz="989013" eaLnBrk="0" hangingPunct="0">
              <a:spcBef>
                <a:spcPct val="30000"/>
              </a:spcBef>
              <a:defRPr kumimoji="1" sz="1200">
                <a:solidFill>
                  <a:schemeClr val="tx1"/>
                </a:solidFill>
                <a:latin typeface="Times New Roman" panose="02020603050405020304" pitchFamily="18" charset="0"/>
              </a:defRPr>
            </a:lvl3pPr>
            <a:lvl4pPr marL="1600200" indent="-228600" defTabSz="989013" eaLnBrk="0" hangingPunct="0">
              <a:spcBef>
                <a:spcPct val="30000"/>
              </a:spcBef>
              <a:defRPr kumimoji="1" sz="1200">
                <a:solidFill>
                  <a:schemeClr val="tx1"/>
                </a:solidFill>
                <a:latin typeface="Times New Roman" panose="02020603050405020304" pitchFamily="18" charset="0"/>
              </a:defRPr>
            </a:lvl4pPr>
            <a:lvl5pPr marL="2057400" indent="-228600" defTabSz="989013" eaLnBrk="0" hangingPunct="0">
              <a:spcBef>
                <a:spcPct val="30000"/>
              </a:spcBef>
              <a:defRPr kumimoji="1" sz="1200">
                <a:solidFill>
                  <a:schemeClr val="tx1"/>
                </a:solidFill>
                <a:latin typeface="Times New Roman" panose="02020603050405020304" pitchFamily="18" charset="0"/>
              </a:defRPr>
            </a:lvl5pPr>
            <a:lvl6pPr marL="2514600" indent="-228600" defTabSz="989013" eaLnBrk="0" fontAlgn="base" hangingPunct="0">
              <a:spcBef>
                <a:spcPct val="30000"/>
              </a:spcBef>
              <a:spcAft>
                <a:spcPct val="0"/>
              </a:spcAft>
              <a:defRPr kumimoji="1" sz="1200">
                <a:solidFill>
                  <a:schemeClr val="tx1"/>
                </a:solidFill>
                <a:latin typeface="Times New Roman" panose="02020603050405020304" pitchFamily="18" charset="0"/>
              </a:defRPr>
            </a:lvl6pPr>
            <a:lvl7pPr marL="2971800" indent="-228600" defTabSz="989013" eaLnBrk="0" fontAlgn="base" hangingPunct="0">
              <a:spcBef>
                <a:spcPct val="30000"/>
              </a:spcBef>
              <a:spcAft>
                <a:spcPct val="0"/>
              </a:spcAft>
              <a:defRPr kumimoji="1" sz="1200">
                <a:solidFill>
                  <a:schemeClr val="tx1"/>
                </a:solidFill>
                <a:latin typeface="Times New Roman" panose="02020603050405020304" pitchFamily="18" charset="0"/>
              </a:defRPr>
            </a:lvl7pPr>
            <a:lvl8pPr marL="3429000" indent="-228600" defTabSz="989013" eaLnBrk="0" fontAlgn="base" hangingPunct="0">
              <a:spcBef>
                <a:spcPct val="30000"/>
              </a:spcBef>
              <a:spcAft>
                <a:spcPct val="0"/>
              </a:spcAft>
              <a:defRPr kumimoji="1" sz="1200">
                <a:solidFill>
                  <a:schemeClr val="tx1"/>
                </a:solidFill>
                <a:latin typeface="Times New Roman" panose="02020603050405020304" pitchFamily="18" charset="0"/>
              </a:defRPr>
            </a:lvl8pPr>
            <a:lvl9pPr marL="3886200" indent="-228600" defTabSz="989013" eaLnBrk="0" fontAlgn="base" hangingPunct="0">
              <a:spcBef>
                <a:spcPct val="30000"/>
              </a:spcBef>
              <a:spcAft>
                <a:spcPct val="0"/>
              </a:spcAft>
              <a:defRPr kumimoji="1" sz="1200">
                <a:solidFill>
                  <a:schemeClr val="tx1"/>
                </a:solidFill>
                <a:latin typeface="Times New Roman" panose="02020603050405020304" pitchFamily="18" charset="0"/>
              </a:defRPr>
            </a:lvl9pPr>
          </a:lstStyle>
          <a:p>
            <a:pPr eaLnBrk="1" hangingPunct="1">
              <a:spcBef>
                <a:spcPct val="0"/>
              </a:spcBef>
            </a:pPr>
            <a:fld id="{5B2050A1-F1AF-49B9-ABA1-DEB96CF42F9D}" type="slidenum">
              <a:rPr kumimoji="0" lang="en-US" altLang="en-US" sz="1300"/>
              <a:pPr eaLnBrk="1" hangingPunct="1">
                <a:spcBef>
                  <a:spcPct val="0"/>
                </a:spcBef>
              </a:pPr>
              <a:t>64</a:t>
            </a:fld>
            <a:endParaRPr kumimoji="0" lang="en-US" altLang="en-US" sz="1300"/>
          </a:p>
        </p:txBody>
      </p:sp>
      <p:sp>
        <p:nvSpPr>
          <p:cNvPr id="49155" name="Rectangle 2"/>
          <p:cNvSpPr>
            <a:spLocks noGrp="1" noRot="1" noChangeAspect="1" noChangeArrowheads="1" noTextEdit="1"/>
          </p:cNvSpPr>
          <p:nvPr>
            <p:ph type="sldImg"/>
          </p:nvPr>
        </p:nvSpPr>
        <p:spPr>
          <a:xfrm>
            <a:off x="460375" y="719138"/>
            <a:ext cx="6399213" cy="3600450"/>
          </a:xfrm>
          <a:ln/>
        </p:spPr>
      </p:sp>
      <p:sp>
        <p:nvSpPr>
          <p:cNvPr id="49156" name="Rectangle 3"/>
          <p:cNvSpPr>
            <a:spLocks noGrp="1" noChangeArrowheads="1"/>
          </p:cNvSpPr>
          <p:nvPr>
            <p:ph type="body" idx="1"/>
          </p:nvPr>
        </p:nvSpPr>
        <p:spPr>
          <a:xfrm>
            <a:off x="974725" y="4559300"/>
            <a:ext cx="5365750" cy="432276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buFontTx/>
              <a:buChar char="•"/>
            </a:pPr>
            <a:r>
              <a:rPr lang="en-US" altLang="en-US" dirty="0"/>
              <a:t>Explain</a:t>
            </a:r>
          </a:p>
          <a:p>
            <a:pPr eaLnBrk="1" hangingPunct="1">
              <a:buFontTx/>
              <a:buChar char="•"/>
            </a:pPr>
            <a:r>
              <a:rPr lang="en-US" altLang="en-US" dirty="0"/>
              <a:t>Why is this desirable?  </a:t>
            </a:r>
          </a:p>
          <a:p>
            <a:pPr lvl="1" eaLnBrk="1" hangingPunct="1">
              <a:buFontTx/>
              <a:buChar char="•"/>
            </a:pPr>
            <a:r>
              <a:rPr lang="en-US" altLang="en-US" dirty="0"/>
              <a:t>Think about operating systems.  Define anything coming from network as having low integrity.</a:t>
            </a:r>
          </a:p>
          <a:p>
            <a:pPr lvl="1" eaLnBrk="1" hangingPunct="1">
              <a:buFontTx/>
              <a:buChar char="•"/>
            </a:pPr>
            <a:r>
              <a:rPr lang="en-US" altLang="en-US" dirty="0"/>
              <a:t>Think about a bank.</a:t>
            </a:r>
          </a:p>
          <a:p>
            <a:pPr eaLnBrk="1" hangingPunct="1">
              <a:buFontTx/>
              <a:buChar char="•"/>
            </a:pPr>
            <a:r>
              <a:rPr lang="en-US" altLang="en-US" dirty="0"/>
              <a:t>Does not work?  Why?</a:t>
            </a:r>
          </a:p>
        </p:txBody>
      </p:sp>
    </p:spTree>
    <p:extLst>
      <p:ext uri="{BB962C8B-B14F-4D97-AF65-F5344CB8AC3E}">
        <p14:creationId xmlns:p14="http://schemas.microsoft.com/office/powerpoint/2010/main" val="2804223416"/>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89013" eaLnBrk="0" hangingPunct="0">
              <a:spcBef>
                <a:spcPct val="30000"/>
              </a:spcBef>
              <a:defRPr kumimoji="1" sz="1200">
                <a:solidFill>
                  <a:schemeClr val="tx1"/>
                </a:solidFill>
                <a:latin typeface="Times New Roman" panose="02020603050405020304" pitchFamily="18" charset="0"/>
              </a:defRPr>
            </a:lvl1pPr>
            <a:lvl2pPr marL="742950" indent="-285750" defTabSz="989013" eaLnBrk="0" hangingPunct="0">
              <a:spcBef>
                <a:spcPct val="30000"/>
              </a:spcBef>
              <a:defRPr kumimoji="1" sz="1200">
                <a:solidFill>
                  <a:schemeClr val="tx1"/>
                </a:solidFill>
                <a:latin typeface="Times New Roman" panose="02020603050405020304" pitchFamily="18" charset="0"/>
              </a:defRPr>
            </a:lvl2pPr>
            <a:lvl3pPr marL="1143000" indent="-228600" defTabSz="989013" eaLnBrk="0" hangingPunct="0">
              <a:spcBef>
                <a:spcPct val="30000"/>
              </a:spcBef>
              <a:defRPr kumimoji="1" sz="1200">
                <a:solidFill>
                  <a:schemeClr val="tx1"/>
                </a:solidFill>
                <a:latin typeface="Times New Roman" panose="02020603050405020304" pitchFamily="18" charset="0"/>
              </a:defRPr>
            </a:lvl3pPr>
            <a:lvl4pPr marL="1600200" indent="-228600" defTabSz="989013" eaLnBrk="0" hangingPunct="0">
              <a:spcBef>
                <a:spcPct val="30000"/>
              </a:spcBef>
              <a:defRPr kumimoji="1" sz="1200">
                <a:solidFill>
                  <a:schemeClr val="tx1"/>
                </a:solidFill>
                <a:latin typeface="Times New Roman" panose="02020603050405020304" pitchFamily="18" charset="0"/>
              </a:defRPr>
            </a:lvl4pPr>
            <a:lvl5pPr marL="2057400" indent="-228600" defTabSz="989013" eaLnBrk="0" hangingPunct="0">
              <a:spcBef>
                <a:spcPct val="30000"/>
              </a:spcBef>
              <a:defRPr kumimoji="1" sz="1200">
                <a:solidFill>
                  <a:schemeClr val="tx1"/>
                </a:solidFill>
                <a:latin typeface="Times New Roman" panose="02020603050405020304" pitchFamily="18" charset="0"/>
              </a:defRPr>
            </a:lvl5pPr>
            <a:lvl6pPr marL="2514600" indent="-228600" defTabSz="989013" eaLnBrk="0" fontAlgn="base" hangingPunct="0">
              <a:spcBef>
                <a:spcPct val="30000"/>
              </a:spcBef>
              <a:spcAft>
                <a:spcPct val="0"/>
              </a:spcAft>
              <a:defRPr kumimoji="1" sz="1200">
                <a:solidFill>
                  <a:schemeClr val="tx1"/>
                </a:solidFill>
                <a:latin typeface="Times New Roman" panose="02020603050405020304" pitchFamily="18" charset="0"/>
              </a:defRPr>
            </a:lvl6pPr>
            <a:lvl7pPr marL="2971800" indent="-228600" defTabSz="989013" eaLnBrk="0" fontAlgn="base" hangingPunct="0">
              <a:spcBef>
                <a:spcPct val="30000"/>
              </a:spcBef>
              <a:spcAft>
                <a:spcPct val="0"/>
              </a:spcAft>
              <a:defRPr kumimoji="1" sz="1200">
                <a:solidFill>
                  <a:schemeClr val="tx1"/>
                </a:solidFill>
                <a:latin typeface="Times New Roman" panose="02020603050405020304" pitchFamily="18" charset="0"/>
              </a:defRPr>
            </a:lvl7pPr>
            <a:lvl8pPr marL="3429000" indent="-228600" defTabSz="989013" eaLnBrk="0" fontAlgn="base" hangingPunct="0">
              <a:spcBef>
                <a:spcPct val="30000"/>
              </a:spcBef>
              <a:spcAft>
                <a:spcPct val="0"/>
              </a:spcAft>
              <a:defRPr kumimoji="1" sz="1200">
                <a:solidFill>
                  <a:schemeClr val="tx1"/>
                </a:solidFill>
                <a:latin typeface="Times New Roman" panose="02020603050405020304" pitchFamily="18" charset="0"/>
              </a:defRPr>
            </a:lvl8pPr>
            <a:lvl9pPr marL="3886200" indent="-228600" defTabSz="989013" eaLnBrk="0" fontAlgn="base" hangingPunct="0">
              <a:spcBef>
                <a:spcPct val="30000"/>
              </a:spcBef>
              <a:spcAft>
                <a:spcPct val="0"/>
              </a:spcAft>
              <a:defRPr kumimoji="1" sz="1200">
                <a:solidFill>
                  <a:schemeClr val="tx1"/>
                </a:solidFill>
                <a:latin typeface="Times New Roman" panose="02020603050405020304" pitchFamily="18" charset="0"/>
              </a:defRPr>
            </a:lvl9pPr>
          </a:lstStyle>
          <a:p>
            <a:pPr eaLnBrk="1" hangingPunct="1">
              <a:spcBef>
                <a:spcPct val="0"/>
              </a:spcBef>
            </a:pPr>
            <a:fld id="{B29A4F39-047C-4C87-9B43-52545D1D31C9}" type="slidenum">
              <a:rPr kumimoji="0" lang="en-US" altLang="en-US" sz="1300"/>
              <a:pPr eaLnBrk="1" hangingPunct="1">
                <a:spcBef>
                  <a:spcPct val="0"/>
                </a:spcBef>
              </a:pPr>
              <a:t>65</a:t>
            </a:fld>
            <a:endParaRPr kumimoji="0" lang="en-US" altLang="en-US" sz="1300"/>
          </a:p>
        </p:txBody>
      </p:sp>
      <p:sp>
        <p:nvSpPr>
          <p:cNvPr id="50179" name="Rectangle 2"/>
          <p:cNvSpPr>
            <a:spLocks noGrp="1" noRot="1" noChangeAspect="1" noChangeArrowheads="1" noTextEdit="1"/>
          </p:cNvSpPr>
          <p:nvPr>
            <p:ph type="sldImg"/>
          </p:nvPr>
        </p:nvSpPr>
        <p:spPr>
          <a:xfrm>
            <a:off x="460375" y="719138"/>
            <a:ext cx="6399213" cy="3600450"/>
          </a:xfrm>
          <a:ln/>
        </p:spPr>
      </p:sp>
      <p:sp>
        <p:nvSpPr>
          <p:cNvPr id="50180" name="Rectangle 3"/>
          <p:cNvSpPr>
            <a:spLocks noGrp="1" noChangeArrowheads="1"/>
          </p:cNvSpPr>
          <p:nvPr>
            <p:ph type="body" idx="1"/>
          </p:nvPr>
        </p:nvSpPr>
        <p:spPr>
          <a:xfrm>
            <a:off x="974725" y="4559300"/>
            <a:ext cx="5365750" cy="432276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buFontTx/>
              <a:buChar char="•"/>
            </a:pPr>
            <a:r>
              <a:rPr lang="en-US" altLang="en-US" dirty="0"/>
              <a:t>subject integrity level </a:t>
            </a:r>
            <a:r>
              <a:rPr lang="en-US" altLang="en-US" dirty="0" smtClean="0"/>
              <a:t>changes, and </a:t>
            </a:r>
            <a:r>
              <a:rPr lang="en-US" altLang="en-US" dirty="0"/>
              <a:t>always goes down.</a:t>
            </a:r>
          </a:p>
          <a:p>
            <a:pPr eaLnBrk="1" hangingPunct="1">
              <a:buFontTx/>
              <a:buChar char="•"/>
            </a:pPr>
            <a:r>
              <a:rPr lang="en-US" altLang="en-US" dirty="0" smtClean="0"/>
              <a:t>Dual</a:t>
            </a:r>
            <a:r>
              <a:rPr lang="en-US" altLang="en-US" baseline="0" dirty="0" smtClean="0"/>
              <a:t> to BLP: tranquility principle</a:t>
            </a:r>
            <a:endParaRPr lang="en-US" altLang="en-US" dirty="0"/>
          </a:p>
        </p:txBody>
      </p:sp>
    </p:spTree>
    <p:extLst>
      <p:ext uri="{BB962C8B-B14F-4D97-AF65-F5344CB8AC3E}">
        <p14:creationId xmlns:p14="http://schemas.microsoft.com/office/powerpoint/2010/main" val="3611355396"/>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89013" eaLnBrk="0" hangingPunct="0">
              <a:spcBef>
                <a:spcPct val="30000"/>
              </a:spcBef>
              <a:defRPr kumimoji="1" sz="1200">
                <a:solidFill>
                  <a:schemeClr val="tx1"/>
                </a:solidFill>
                <a:latin typeface="Times New Roman" panose="02020603050405020304" pitchFamily="18" charset="0"/>
              </a:defRPr>
            </a:lvl1pPr>
            <a:lvl2pPr marL="742950" indent="-285750" defTabSz="989013" eaLnBrk="0" hangingPunct="0">
              <a:spcBef>
                <a:spcPct val="30000"/>
              </a:spcBef>
              <a:defRPr kumimoji="1" sz="1200">
                <a:solidFill>
                  <a:schemeClr val="tx1"/>
                </a:solidFill>
                <a:latin typeface="Times New Roman" panose="02020603050405020304" pitchFamily="18" charset="0"/>
              </a:defRPr>
            </a:lvl2pPr>
            <a:lvl3pPr marL="1143000" indent="-228600" defTabSz="989013" eaLnBrk="0" hangingPunct="0">
              <a:spcBef>
                <a:spcPct val="30000"/>
              </a:spcBef>
              <a:defRPr kumimoji="1" sz="1200">
                <a:solidFill>
                  <a:schemeClr val="tx1"/>
                </a:solidFill>
                <a:latin typeface="Times New Roman" panose="02020603050405020304" pitchFamily="18" charset="0"/>
              </a:defRPr>
            </a:lvl3pPr>
            <a:lvl4pPr marL="1600200" indent="-228600" defTabSz="989013" eaLnBrk="0" hangingPunct="0">
              <a:spcBef>
                <a:spcPct val="30000"/>
              </a:spcBef>
              <a:defRPr kumimoji="1" sz="1200">
                <a:solidFill>
                  <a:schemeClr val="tx1"/>
                </a:solidFill>
                <a:latin typeface="Times New Roman" panose="02020603050405020304" pitchFamily="18" charset="0"/>
              </a:defRPr>
            </a:lvl4pPr>
            <a:lvl5pPr marL="2057400" indent="-228600" defTabSz="989013" eaLnBrk="0" hangingPunct="0">
              <a:spcBef>
                <a:spcPct val="30000"/>
              </a:spcBef>
              <a:defRPr kumimoji="1" sz="1200">
                <a:solidFill>
                  <a:schemeClr val="tx1"/>
                </a:solidFill>
                <a:latin typeface="Times New Roman" panose="02020603050405020304" pitchFamily="18" charset="0"/>
              </a:defRPr>
            </a:lvl5pPr>
            <a:lvl6pPr marL="2514600" indent="-228600" defTabSz="989013" eaLnBrk="0" fontAlgn="base" hangingPunct="0">
              <a:spcBef>
                <a:spcPct val="30000"/>
              </a:spcBef>
              <a:spcAft>
                <a:spcPct val="0"/>
              </a:spcAft>
              <a:defRPr kumimoji="1" sz="1200">
                <a:solidFill>
                  <a:schemeClr val="tx1"/>
                </a:solidFill>
                <a:latin typeface="Times New Roman" panose="02020603050405020304" pitchFamily="18" charset="0"/>
              </a:defRPr>
            </a:lvl6pPr>
            <a:lvl7pPr marL="2971800" indent="-228600" defTabSz="989013" eaLnBrk="0" fontAlgn="base" hangingPunct="0">
              <a:spcBef>
                <a:spcPct val="30000"/>
              </a:spcBef>
              <a:spcAft>
                <a:spcPct val="0"/>
              </a:spcAft>
              <a:defRPr kumimoji="1" sz="1200">
                <a:solidFill>
                  <a:schemeClr val="tx1"/>
                </a:solidFill>
                <a:latin typeface="Times New Roman" panose="02020603050405020304" pitchFamily="18" charset="0"/>
              </a:defRPr>
            </a:lvl7pPr>
            <a:lvl8pPr marL="3429000" indent="-228600" defTabSz="989013" eaLnBrk="0" fontAlgn="base" hangingPunct="0">
              <a:spcBef>
                <a:spcPct val="30000"/>
              </a:spcBef>
              <a:spcAft>
                <a:spcPct val="0"/>
              </a:spcAft>
              <a:defRPr kumimoji="1" sz="1200">
                <a:solidFill>
                  <a:schemeClr val="tx1"/>
                </a:solidFill>
                <a:latin typeface="Times New Roman" panose="02020603050405020304" pitchFamily="18" charset="0"/>
              </a:defRPr>
            </a:lvl8pPr>
            <a:lvl9pPr marL="3886200" indent="-228600" defTabSz="989013" eaLnBrk="0" fontAlgn="base" hangingPunct="0">
              <a:spcBef>
                <a:spcPct val="30000"/>
              </a:spcBef>
              <a:spcAft>
                <a:spcPct val="0"/>
              </a:spcAft>
              <a:defRPr kumimoji="1" sz="1200">
                <a:solidFill>
                  <a:schemeClr val="tx1"/>
                </a:solidFill>
                <a:latin typeface="Times New Roman" panose="02020603050405020304" pitchFamily="18" charset="0"/>
              </a:defRPr>
            </a:lvl9pPr>
          </a:lstStyle>
          <a:p>
            <a:pPr eaLnBrk="1" hangingPunct="1">
              <a:spcBef>
                <a:spcPct val="0"/>
              </a:spcBef>
            </a:pPr>
            <a:fld id="{CD7238EC-DFBC-4903-A1B5-0A1999EBD1DA}" type="slidenum">
              <a:rPr kumimoji="0" lang="en-US" altLang="en-US" sz="1300"/>
              <a:pPr eaLnBrk="1" hangingPunct="1">
                <a:spcBef>
                  <a:spcPct val="0"/>
                </a:spcBef>
              </a:pPr>
              <a:t>66</a:t>
            </a:fld>
            <a:endParaRPr kumimoji="0" lang="en-US" altLang="en-US" sz="1300"/>
          </a:p>
        </p:txBody>
      </p:sp>
      <p:sp>
        <p:nvSpPr>
          <p:cNvPr id="51203" name="Rectangle 2"/>
          <p:cNvSpPr>
            <a:spLocks noGrp="1" noRot="1" noChangeAspect="1" noChangeArrowheads="1" noTextEdit="1"/>
          </p:cNvSpPr>
          <p:nvPr>
            <p:ph type="sldImg"/>
          </p:nvPr>
        </p:nvSpPr>
        <p:spPr>
          <a:xfrm>
            <a:off x="460375" y="719138"/>
            <a:ext cx="6399213" cy="3600450"/>
          </a:xfrm>
          <a:ln/>
        </p:spPr>
      </p:sp>
      <p:sp>
        <p:nvSpPr>
          <p:cNvPr id="51204" name="Rectangle 3"/>
          <p:cNvSpPr>
            <a:spLocks noGrp="1" noChangeArrowheads="1"/>
          </p:cNvSpPr>
          <p:nvPr>
            <p:ph type="body" idx="1"/>
          </p:nvPr>
        </p:nvSpPr>
        <p:spPr>
          <a:xfrm>
            <a:off x="974725" y="4559300"/>
            <a:ext cx="5365750" cy="432276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t>Is there an information path from low to high?</a:t>
            </a:r>
          </a:p>
        </p:txBody>
      </p:sp>
    </p:spTree>
    <p:extLst>
      <p:ext uri="{BB962C8B-B14F-4D97-AF65-F5344CB8AC3E}">
        <p14:creationId xmlns:p14="http://schemas.microsoft.com/office/powerpoint/2010/main" val="4145515732"/>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a:xfrm>
            <a:off x="460375" y="720725"/>
            <a:ext cx="6399213" cy="3600450"/>
          </a:xfrm>
          <a:ln/>
        </p:spPr>
      </p:sp>
      <p:sp>
        <p:nvSpPr>
          <p:cNvPr id="5222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a:t>Tainting</a:t>
            </a:r>
          </a:p>
        </p:txBody>
      </p:sp>
      <p:sp>
        <p:nvSpPr>
          <p:cNvPr id="5222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89013" eaLnBrk="0" hangingPunct="0">
              <a:spcBef>
                <a:spcPct val="30000"/>
              </a:spcBef>
              <a:defRPr kumimoji="1" sz="1200">
                <a:solidFill>
                  <a:schemeClr val="tx1"/>
                </a:solidFill>
                <a:latin typeface="Times New Roman" panose="02020603050405020304" pitchFamily="18" charset="0"/>
              </a:defRPr>
            </a:lvl1pPr>
            <a:lvl2pPr marL="742950" indent="-285750" defTabSz="989013" eaLnBrk="0" hangingPunct="0">
              <a:spcBef>
                <a:spcPct val="30000"/>
              </a:spcBef>
              <a:defRPr kumimoji="1" sz="1200">
                <a:solidFill>
                  <a:schemeClr val="tx1"/>
                </a:solidFill>
                <a:latin typeface="Times New Roman" panose="02020603050405020304" pitchFamily="18" charset="0"/>
              </a:defRPr>
            </a:lvl2pPr>
            <a:lvl3pPr marL="1143000" indent="-228600" defTabSz="989013" eaLnBrk="0" hangingPunct="0">
              <a:spcBef>
                <a:spcPct val="30000"/>
              </a:spcBef>
              <a:defRPr kumimoji="1" sz="1200">
                <a:solidFill>
                  <a:schemeClr val="tx1"/>
                </a:solidFill>
                <a:latin typeface="Times New Roman" panose="02020603050405020304" pitchFamily="18" charset="0"/>
              </a:defRPr>
            </a:lvl3pPr>
            <a:lvl4pPr marL="1600200" indent="-228600" defTabSz="989013" eaLnBrk="0" hangingPunct="0">
              <a:spcBef>
                <a:spcPct val="30000"/>
              </a:spcBef>
              <a:defRPr kumimoji="1" sz="1200">
                <a:solidFill>
                  <a:schemeClr val="tx1"/>
                </a:solidFill>
                <a:latin typeface="Times New Roman" panose="02020603050405020304" pitchFamily="18" charset="0"/>
              </a:defRPr>
            </a:lvl4pPr>
            <a:lvl5pPr marL="2057400" indent="-228600" defTabSz="989013" eaLnBrk="0" hangingPunct="0">
              <a:spcBef>
                <a:spcPct val="30000"/>
              </a:spcBef>
              <a:defRPr kumimoji="1" sz="1200">
                <a:solidFill>
                  <a:schemeClr val="tx1"/>
                </a:solidFill>
                <a:latin typeface="Times New Roman" panose="02020603050405020304" pitchFamily="18" charset="0"/>
              </a:defRPr>
            </a:lvl5pPr>
            <a:lvl6pPr marL="2514600" indent="-228600" defTabSz="989013" eaLnBrk="0" fontAlgn="base" hangingPunct="0">
              <a:spcBef>
                <a:spcPct val="30000"/>
              </a:spcBef>
              <a:spcAft>
                <a:spcPct val="0"/>
              </a:spcAft>
              <a:defRPr kumimoji="1" sz="1200">
                <a:solidFill>
                  <a:schemeClr val="tx1"/>
                </a:solidFill>
                <a:latin typeface="Times New Roman" panose="02020603050405020304" pitchFamily="18" charset="0"/>
              </a:defRPr>
            </a:lvl6pPr>
            <a:lvl7pPr marL="2971800" indent="-228600" defTabSz="989013" eaLnBrk="0" fontAlgn="base" hangingPunct="0">
              <a:spcBef>
                <a:spcPct val="30000"/>
              </a:spcBef>
              <a:spcAft>
                <a:spcPct val="0"/>
              </a:spcAft>
              <a:defRPr kumimoji="1" sz="1200">
                <a:solidFill>
                  <a:schemeClr val="tx1"/>
                </a:solidFill>
                <a:latin typeface="Times New Roman" panose="02020603050405020304" pitchFamily="18" charset="0"/>
              </a:defRPr>
            </a:lvl7pPr>
            <a:lvl8pPr marL="3429000" indent="-228600" defTabSz="989013" eaLnBrk="0" fontAlgn="base" hangingPunct="0">
              <a:spcBef>
                <a:spcPct val="30000"/>
              </a:spcBef>
              <a:spcAft>
                <a:spcPct val="0"/>
              </a:spcAft>
              <a:defRPr kumimoji="1" sz="1200">
                <a:solidFill>
                  <a:schemeClr val="tx1"/>
                </a:solidFill>
                <a:latin typeface="Times New Roman" panose="02020603050405020304" pitchFamily="18" charset="0"/>
              </a:defRPr>
            </a:lvl8pPr>
            <a:lvl9pPr marL="3886200" indent="-228600" defTabSz="989013" eaLnBrk="0" fontAlgn="base" hangingPunct="0">
              <a:spcBef>
                <a:spcPct val="30000"/>
              </a:spcBef>
              <a:spcAft>
                <a:spcPct val="0"/>
              </a:spcAft>
              <a:defRPr kumimoji="1" sz="1200">
                <a:solidFill>
                  <a:schemeClr val="tx1"/>
                </a:solidFill>
                <a:latin typeface="Times New Roman" panose="02020603050405020304" pitchFamily="18" charset="0"/>
              </a:defRPr>
            </a:lvl9pPr>
          </a:lstStyle>
          <a:p>
            <a:pPr eaLnBrk="1" hangingPunct="1">
              <a:spcBef>
                <a:spcPct val="0"/>
              </a:spcBef>
            </a:pPr>
            <a:fld id="{47549558-F546-4B65-9393-3950F68AC8D7}" type="slidenum">
              <a:rPr kumimoji="0" lang="en-US" altLang="en-US" sz="1300"/>
              <a:pPr eaLnBrk="1" hangingPunct="1">
                <a:spcBef>
                  <a:spcPct val="0"/>
                </a:spcBef>
              </a:pPr>
              <a:t>67</a:t>
            </a:fld>
            <a:endParaRPr kumimoji="0" lang="en-US" altLang="en-US" sz="1300"/>
          </a:p>
        </p:txBody>
      </p:sp>
    </p:spTree>
    <p:extLst>
      <p:ext uri="{BB962C8B-B14F-4D97-AF65-F5344CB8AC3E}">
        <p14:creationId xmlns:p14="http://schemas.microsoft.com/office/powerpoint/2010/main" val="1210783377"/>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p:nvPr>
        </p:nvSpPr>
        <p:spPr>
          <a:xfrm>
            <a:off x="460375" y="720725"/>
            <a:ext cx="6399213" cy="3600450"/>
          </a:xfrm>
          <a:ln/>
        </p:spPr>
      </p:sp>
      <p:sp>
        <p:nvSpPr>
          <p:cNvPr id="5325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5325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89013" eaLnBrk="0" hangingPunct="0">
              <a:spcBef>
                <a:spcPct val="30000"/>
              </a:spcBef>
              <a:defRPr kumimoji="1" sz="1200">
                <a:solidFill>
                  <a:schemeClr val="tx1"/>
                </a:solidFill>
                <a:latin typeface="Times New Roman" panose="02020603050405020304" pitchFamily="18" charset="0"/>
              </a:defRPr>
            </a:lvl1pPr>
            <a:lvl2pPr marL="742950" indent="-285750" defTabSz="989013" eaLnBrk="0" hangingPunct="0">
              <a:spcBef>
                <a:spcPct val="30000"/>
              </a:spcBef>
              <a:defRPr kumimoji="1" sz="1200">
                <a:solidFill>
                  <a:schemeClr val="tx1"/>
                </a:solidFill>
                <a:latin typeface="Times New Roman" panose="02020603050405020304" pitchFamily="18" charset="0"/>
              </a:defRPr>
            </a:lvl2pPr>
            <a:lvl3pPr marL="1143000" indent="-228600" defTabSz="989013" eaLnBrk="0" hangingPunct="0">
              <a:spcBef>
                <a:spcPct val="30000"/>
              </a:spcBef>
              <a:defRPr kumimoji="1" sz="1200">
                <a:solidFill>
                  <a:schemeClr val="tx1"/>
                </a:solidFill>
                <a:latin typeface="Times New Roman" panose="02020603050405020304" pitchFamily="18" charset="0"/>
              </a:defRPr>
            </a:lvl3pPr>
            <a:lvl4pPr marL="1600200" indent="-228600" defTabSz="989013" eaLnBrk="0" hangingPunct="0">
              <a:spcBef>
                <a:spcPct val="30000"/>
              </a:spcBef>
              <a:defRPr kumimoji="1" sz="1200">
                <a:solidFill>
                  <a:schemeClr val="tx1"/>
                </a:solidFill>
                <a:latin typeface="Times New Roman" panose="02020603050405020304" pitchFamily="18" charset="0"/>
              </a:defRPr>
            </a:lvl4pPr>
            <a:lvl5pPr marL="2057400" indent="-228600" defTabSz="989013" eaLnBrk="0" hangingPunct="0">
              <a:spcBef>
                <a:spcPct val="30000"/>
              </a:spcBef>
              <a:defRPr kumimoji="1" sz="1200">
                <a:solidFill>
                  <a:schemeClr val="tx1"/>
                </a:solidFill>
                <a:latin typeface="Times New Roman" panose="02020603050405020304" pitchFamily="18" charset="0"/>
              </a:defRPr>
            </a:lvl5pPr>
            <a:lvl6pPr marL="2514600" indent="-228600" defTabSz="989013" eaLnBrk="0" fontAlgn="base" hangingPunct="0">
              <a:spcBef>
                <a:spcPct val="30000"/>
              </a:spcBef>
              <a:spcAft>
                <a:spcPct val="0"/>
              </a:spcAft>
              <a:defRPr kumimoji="1" sz="1200">
                <a:solidFill>
                  <a:schemeClr val="tx1"/>
                </a:solidFill>
                <a:latin typeface="Times New Roman" panose="02020603050405020304" pitchFamily="18" charset="0"/>
              </a:defRPr>
            </a:lvl6pPr>
            <a:lvl7pPr marL="2971800" indent="-228600" defTabSz="989013" eaLnBrk="0" fontAlgn="base" hangingPunct="0">
              <a:spcBef>
                <a:spcPct val="30000"/>
              </a:spcBef>
              <a:spcAft>
                <a:spcPct val="0"/>
              </a:spcAft>
              <a:defRPr kumimoji="1" sz="1200">
                <a:solidFill>
                  <a:schemeClr val="tx1"/>
                </a:solidFill>
                <a:latin typeface="Times New Roman" panose="02020603050405020304" pitchFamily="18" charset="0"/>
              </a:defRPr>
            </a:lvl7pPr>
            <a:lvl8pPr marL="3429000" indent="-228600" defTabSz="989013" eaLnBrk="0" fontAlgn="base" hangingPunct="0">
              <a:spcBef>
                <a:spcPct val="30000"/>
              </a:spcBef>
              <a:spcAft>
                <a:spcPct val="0"/>
              </a:spcAft>
              <a:defRPr kumimoji="1" sz="1200">
                <a:solidFill>
                  <a:schemeClr val="tx1"/>
                </a:solidFill>
                <a:latin typeface="Times New Roman" panose="02020603050405020304" pitchFamily="18" charset="0"/>
              </a:defRPr>
            </a:lvl8pPr>
            <a:lvl9pPr marL="3886200" indent="-228600" defTabSz="989013" eaLnBrk="0" fontAlgn="base" hangingPunct="0">
              <a:spcBef>
                <a:spcPct val="30000"/>
              </a:spcBef>
              <a:spcAft>
                <a:spcPct val="0"/>
              </a:spcAft>
              <a:defRPr kumimoji="1" sz="1200">
                <a:solidFill>
                  <a:schemeClr val="tx1"/>
                </a:solidFill>
                <a:latin typeface="Times New Roman" panose="02020603050405020304" pitchFamily="18" charset="0"/>
              </a:defRPr>
            </a:lvl9pPr>
          </a:lstStyle>
          <a:p>
            <a:pPr eaLnBrk="1" hangingPunct="1">
              <a:spcBef>
                <a:spcPct val="0"/>
              </a:spcBef>
            </a:pPr>
            <a:fld id="{0B905EF1-082E-480A-8820-5EFFCA922CB1}" type="slidenum">
              <a:rPr kumimoji="0" lang="en-US" altLang="en-US" sz="1300"/>
              <a:pPr eaLnBrk="1" hangingPunct="1">
                <a:spcBef>
                  <a:spcPct val="0"/>
                </a:spcBef>
              </a:pPr>
              <a:t>68</a:t>
            </a:fld>
            <a:endParaRPr kumimoji="0" lang="en-US" altLang="en-US" sz="1300"/>
          </a:p>
        </p:txBody>
      </p:sp>
    </p:spTree>
    <p:extLst>
      <p:ext uri="{BB962C8B-B14F-4D97-AF65-F5344CB8AC3E}">
        <p14:creationId xmlns:p14="http://schemas.microsoft.com/office/powerpoint/2010/main" val="993617229"/>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p:cNvSpPr>
            <a:spLocks noGrp="1" noRot="1" noChangeAspect="1" noTextEdit="1"/>
          </p:cNvSpPr>
          <p:nvPr>
            <p:ph type="sldImg"/>
          </p:nvPr>
        </p:nvSpPr>
        <p:spPr>
          <a:xfrm>
            <a:off x="460375" y="720725"/>
            <a:ext cx="6399213" cy="3600450"/>
          </a:xfrm>
          <a:ln/>
        </p:spPr>
      </p:sp>
      <p:sp>
        <p:nvSpPr>
          <p:cNvPr id="3" name="Notes Placeholder 2"/>
          <p:cNvSpPr>
            <a:spLocks noGrp="1"/>
          </p:cNvSpPr>
          <p:nvPr>
            <p:ph type="body" idx="1"/>
          </p:nvPr>
        </p:nvSpPr>
        <p:spPr/>
        <p:txBody>
          <a:bodyPr/>
          <a:lstStyle/>
          <a:p>
            <a:pPr>
              <a:defRPr/>
            </a:pPr>
            <a:endParaRPr lang="en-US" dirty="0"/>
          </a:p>
        </p:txBody>
      </p:sp>
      <p:sp>
        <p:nvSpPr>
          <p:cNvPr id="5427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89013" eaLnBrk="0" hangingPunct="0">
              <a:spcBef>
                <a:spcPct val="30000"/>
              </a:spcBef>
              <a:defRPr kumimoji="1" sz="1200">
                <a:solidFill>
                  <a:schemeClr val="tx1"/>
                </a:solidFill>
                <a:latin typeface="Times New Roman" panose="02020603050405020304" pitchFamily="18" charset="0"/>
              </a:defRPr>
            </a:lvl1pPr>
            <a:lvl2pPr marL="742950" indent="-285750" defTabSz="989013" eaLnBrk="0" hangingPunct="0">
              <a:spcBef>
                <a:spcPct val="30000"/>
              </a:spcBef>
              <a:defRPr kumimoji="1" sz="1200">
                <a:solidFill>
                  <a:schemeClr val="tx1"/>
                </a:solidFill>
                <a:latin typeface="Times New Roman" panose="02020603050405020304" pitchFamily="18" charset="0"/>
              </a:defRPr>
            </a:lvl2pPr>
            <a:lvl3pPr marL="1143000" indent="-228600" defTabSz="989013" eaLnBrk="0" hangingPunct="0">
              <a:spcBef>
                <a:spcPct val="30000"/>
              </a:spcBef>
              <a:defRPr kumimoji="1" sz="1200">
                <a:solidFill>
                  <a:schemeClr val="tx1"/>
                </a:solidFill>
                <a:latin typeface="Times New Roman" panose="02020603050405020304" pitchFamily="18" charset="0"/>
              </a:defRPr>
            </a:lvl3pPr>
            <a:lvl4pPr marL="1600200" indent="-228600" defTabSz="989013" eaLnBrk="0" hangingPunct="0">
              <a:spcBef>
                <a:spcPct val="30000"/>
              </a:spcBef>
              <a:defRPr kumimoji="1" sz="1200">
                <a:solidFill>
                  <a:schemeClr val="tx1"/>
                </a:solidFill>
                <a:latin typeface="Times New Roman" panose="02020603050405020304" pitchFamily="18" charset="0"/>
              </a:defRPr>
            </a:lvl4pPr>
            <a:lvl5pPr marL="2057400" indent="-228600" defTabSz="989013" eaLnBrk="0" hangingPunct="0">
              <a:spcBef>
                <a:spcPct val="30000"/>
              </a:spcBef>
              <a:defRPr kumimoji="1" sz="1200">
                <a:solidFill>
                  <a:schemeClr val="tx1"/>
                </a:solidFill>
                <a:latin typeface="Times New Roman" panose="02020603050405020304" pitchFamily="18" charset="0"/>
              </a:defRPr>
            </a:lvl5pPr>
            <a:lvl6pPr marL="2514600" indent="-228600" defTabSz="989013" eaLnBrk="0" fontAlgn="base" hangingPunct="0">
              <a:spcBef>
                <a:spcPct val="30000"/>
              </a:spcBef>
              <a:spcAft>
                <a:spcPct val="0"/>
              </a:spcAft>
              <a:defRPr kumimoji="1" sz="1200">
                <a:solidFill>
                  <a:schemeClr val="tx1"/>
                </a:solidFill>
                <a:latin typeface="Times New Roman" panose="02020603050405020304" pitchFamily="18" charset="0"/>
              </a:defRPr>
            </a:lvl6pPr>
            <a:lvl7pPr marL="2971800" indent="-228600" defTabSz="989013" eaLnBrk="0" fontAlgn="base" hangingPunct="0">
              <a:spcBef>
                <a:spcPct val="30000"/>
              </a:spcBef>
              <a:spcAft>
                <a:spcPct val="0"/>
              </a:spcAft>
              <a:defRPr kumimoji="1" sz="1200">
                <a:solidFill>
                  <a:schemeClr val="tx1"/>
                </a:solidFill>
                <a:latin typeface="Times New Roman" panose="02020603050405020304" pitchFamily="18" charset="0"/>
              </a:defRPr>
            </a:lvl7pPr>
            <a:lvl8pPr marL="3429000" indent="-228600" defTabSz="989013" eaLnBrk="0" fontAlgn="base" hangingPunct="0">
              <a:spcBef>
                <a:spcPct val="30000"/>
              </a:spcBef>
              <a:spcAft>
                <a:spcPct val="0"/>
              </a:spcAft>
              <a:defRPr kumimoji="1" sz="1200">
                <a:solidFill>
                  <a:schemeClr val="tx1"/>
                </a:solidFill>
                <a:latin typeface="Times New Roman" panose="02020603050405020304" pitchFamily="18" charset="0"/>
              </a:defRPr>
            </a:lvl8pPr>
            <a:lvl9pPr marL="3886200" indent="-228600" defTabSz="989013" eaLnBrk="0" fontAlgn="base" hangingPunct="0">
              <a:spcBef>
                <a:spcPct val="30000"/>
              </a:spcBef>
              <a:spcAft>
                <a:spcPct val="0"/>
              </a:spcAft>
              <a:defRPr kumimoji="1" sz="1200">
                <a:solidFill>
                  <a:schemeClr val="tx1"/>
                </a:solidFill>
                <a:latin typeface="Times New Roman" panose="02020603050405020304" pitchFamily="18" charset="0"/>
              </a:defRPr>
            </a:lvl9pPr>
          </a:lstStyle>
          <a:p>
            <a:pPr eaLnBrk="1" hangingPunct="1">
              <a:spcBef>
                <a:spcPct val="0"/>
              </a:spcBef>
            </a:pPr>
            <a:fld id="{C72E8A32-593B-4BA0-9063-F448F886870F}" type="slidenum">
              <a:rPr kumimoji="0" lang="en-US" altLang="en-US" sz="1300"/>
              <a:pPr eaLnBrk="1" hangingPunct="1">
                <a:spcBef>
                  <a:spcPct val="0"/>
                </a:spcBef>
              </a:pPr>
              <a:t>69</a:t>
            </a:fld>
            <a:endParaRPr kumimoji="0" lang="en-US" altLang="en-US" sz="1300"/>
          </a:p>
        </p:txBody>
      </p:sp>
    </p:spTree>
    <p:extLst>
      <p:ext uri="{BB962C8B-B14F-4D97-AF65-F5344CB8AC3E}">
        <p14:creationId xmlns:p14="http://schemas.microsoft.com/office/powerpoint/2010/main" val="3851123337"/>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p:cNvSpPr>
            <a:spLocks noGrp="1" noRot="1" noChangeAspect="1" noTextEdit="1"/>
          </p:cNvSpPr>
          <p:nvPr>
            <p:ph type="sldImg"/>
          </p:nvPr>
        </p:nvSpPr>
        <p:spPr>
          <a:xfrm>
            <a:off x="460375" y="720725"/>
            <a:ext cx="6399213" cy="3600450"/>
          </a:xfrm>
          <a:ln/>
        </p:spPr>
      </p:sp>
      <p:sp>
        <p:nvSpPr>
          <p:cNvPr id="3" name="Notes Placeholder 2"/>
          <p:cNvSpPr>
            <a:spLocks noGrp="1"/>
          </p:cNvSpPr>
          <p:nvPr>
            <p:ph type="body" idx="1"/>
          </p:nvPr>
        </p:nvSpPr>
        <p:spPr/>
        <p:txBody>
          <a:bodyPr/>
          <a:lstStyle/>
          <a:p>
            <a:pPr>
              <a:defRPr/>
            </a:pPr>
            <a:r>
              <a:rPr lang="en-US" dirty="0"/>
              <a:t>When high subject attempts to read low object, there are three choices:</a:t>
            </a:r>
          </a:p>
          <a:p>
            <a:pPr marL="228600" indent="-228600">
              <a:buFontTx/>
              <a:buAutoNum type="arabicPeriod"/>
              <a:defRPr/>
            </a:pPr>
            <a:r>
              <a:rPr lang="en-US" dirty="0"/>
              <a:t>Forbid.  </a:t>
            </a:r>
          </a:p>
          <a:p>
            <a:pPr marL="228600" indent="-228600">
              <a:buFontTx/>
              <a:buAutoNum type="arabicPeriod"/>
              <a:defRPr/>
            </a:pPr>
            <a:r>
              <a:rPr lang="en-US" dirty="0"/>
              <a:t>Allow, but drop subject.</a:t>
            </a:r>
          </a:p>
          <a:p>
            <a:pPr marL="228600" indent="-228600">
              <a:buFontTx/>
              <a:buAutoNum type="arabicPeriod"/>
              <a:defRPr/>
            </a:pPr>
            <a:r>
              <a:rPr lang="en-US" dirty="0"/>
              <a:t>Allow, no drop.</a:t>
            </a:r>
          </a:p>
          <a:p>
            <a:pPr>
              <a:defRPr/>
            </a:pPr>
            <a:endParaRPr lang="en-US" dirty="0"/>
          </a:p>
          <a:p>
            <a:pPr>
              <a:defRPr/>
            </a:pPr>
            <a:r>
              <a:rPr lang="en-US" dirty="0"/>
              <a:t>When low subject attempts to write high object, there are three choices:</a:t>
            </a:r>
          </a:p>
          <a:p>
            <a:pPr marL="228600" indent="-228600">
              <a:buFontTx/>
              <a:buAutoNum type="arabicPeriod"/>
              <a:defRPr/>
            </a:pPr>
            <a:r>
              <a:rPr lang="en-US" dirty="0"/>
              <a:t>Forbid.</a:t>
            </a:r>
          </a:p>
          <a:p>
            <a:pPr marL="228600" indent="-228600">
              <a:buFontTx/>
              <a:buAutoNum type="arabicPeriod"/>
              <a:defRPr/>
            </a:pPr>
            <a:r>
              <a:rPr lang="en-US" dirty="0"/>
              <a:t>Allow, but drop object.</a:t>
            </a:r>
          </a:p>
          <a:p>
            <a:pPr marL="228600" indent="-228600">
              <a:buFontTx/>
              <a:buAutoNum type="arabicPeriod"/>
              <a:defRPr/>
            </a:pPr>
            <a:r>
              <a:rPr lang="en-US" dirty="0"/>
              <a:t>Allow, no dropping object.</a:t>
            </a:r>
          </a:p>
          <a:p>
            <a:pPr>
              <a:defRPr/>
            </a:pPr>
            <a:endParaRPr lang="en-US" dirty="0"/>
          </a:p>
        </p:txBody>
      </p:sp>
      <p:sp>
        <p:nvSpPr>
          <p:cNvPr id="5427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89013" eaLnBrk="0" hangingPunct="0">
              <a:spcBef>
                <a:spcPct val="30000"/>
              </a:spcBef>
              <a:defRPr kumimoji="1" sz="1200">
                <a:solidFill>
                  <a:schemeClr val="tx1"/>
                </a:solidFill>
                <a:latin typeface="Times New Roman" panose="02020603050405020304" pitchFamily="18" charset="0"/>
              </a:defRPr>
            </a:lvl1pPr>
            <a:lvl2pPr marL="742950" indent="-285750" defTabSz="989013" eaLnBrk="0" hangingPunct="0">
              <a:spcBef>
                <a:spcPct val="30000"/>
              </a:spcBef>
              <a:defRPr kumimoji="1" sz="1200">
                <a:solidFill>
                  <a:schemeClr val="tx1"/>
                </a:solidFill>
                <a:latin typeface="Times New Roman" panose="02020603050405020304" pitchFamily="18" charset="0"/>
              </a:defRPr>
            </a:lvl2pPr>
            <a:lvl3pPr marL="1143000" indent="-228600" defTabSz="989013" eaLnBrk="0" hangingPunct="0">
              <a:spcBef>
                <a:spcPct val="30000"/>
              </a:spcBef>
              <a:defRPr kumimoji="1" sz="1200">
                <a:solidFill>
                  <a:schemeClr val="tx1"/>
                </a:solidFill>
                <a:latin typeface="Times New Roman" panose="02020603050405020304" pitchFamily="18" charset="0"/>
              </a:defRPr>
            </a:lvl3pPr>
            <a:lvl4pPr marL="1600200" indent="-228600" defTabSz="989013" eaLnBrk="0" hangingPunct="0">
              <a:spcBef>
                <a:spcPct val="30000"/>
              </a:spcBef>
              <a:defRPr kumimoji="1" sz="1200">
                <a:solidFill>
                  <a:schemeClr val="tx1"/>
                </a:solidFill>
                <a:latin typeface="Times New Roman" panose="02020603050405020304" pitchFamily="18" charset="0"/>
              </a:defRPr>
            </a:lvl4pPr>
            <a:lvl5pPr marL="2057400" indent="-228600" defTabSz="989013" eaLnBrk="0" hangingPunct="0">
              <a:spcBef>
                <a:spcPct val="30000"/>
              </a:spcBef>
              <a:defRPr kumimoji="1" sz="1200">
                <a:solidFill>
                  <a:schemeClr val="tx1"/>
                </a:solidFill>
                <a:latin typeface="Times New Roman" panose="02020603050405020304" pitchFamily="18" charset="0"/>
              </a:defRPr>
            </a:lvl5pPr>
            <a:lvl6pPr marL="2514600" indent="-228600" defTabSz="989013" eaLnBrk="0" fontAlgn="base" hangingPunct="0">
              <a:spcBef>
                <a:spcPct val="30000"/>
              </a:spcBef>
              <a:spcAft>
                <a:spcPct val="0"/>
              </a:spcAft>
              <a:defRPr kumimoji="1" sz="1200">
                <a:solidFill>
                  <a:schemeClr val="tx1"/>
                </a:solidFill>
                <a:latin typeface="Times New Roman" panose="02020603050405020304" pitchFamily="18" charset="0"/>
              </a:defRPr>
            </a:lvl6pPr>
            <a:lvl7pPr marL="2971800" indent="-228600" defTabSz="989013" eaLnBrk="0" fontAlgn="base" hangingPunct="0">
              <a:spcBef>
                <a:spcPct val="30000"/>
              </a:spcBef>
              <a:spcAft>
                <a:spcPct val="0"/>
              </a:spcAft>
              <a:defRPr kumimoji="1" sz="1200">
                <a:solidFill>
                  <a:schemeClr val="tx1"/>
                </a:solidFill>
                <a:latin typeface="Times New Roman" panose="02020603050405020304" pitchFamily="18" charset="0"/>
              </a:defRPr>
            </a:lvl7pPr>
            <a:lvl8pPr marL="3429000" indent="-228600" defTabSz="989013" eaLnBrk="0" fontAlgn="base" hangingPunct="0">
              <a:spcBef>
                <a:spcPct val="30000"/>
              </a:spcBef>
              <a:spcAft>
                <a:spcPct val="0"/>
              </a:spcAft>
              <a:defRPr kumimoji="1" sz="1200">
                <a:solidFill>
                  <a:schemeClr val="tx1"/>
                </a:solidFill>
                <a:latin typeface="Times New Roman" panose="02020603050405020304" pitchFamily="18" charset="0"/>
              </a:defRPr>
            </a:lvl8pPr>
            <a:lvl9pPr marL="3886200" indent="-228600" defTabSz="989013" eaLnBrk="0" fontAlgn="base" hangingPunct="0">
              <a:spcBef>
                <a:spcPct val="30000"/>
              </a:spcBef>
              <a:spcAft>
                <a:spcPct val="0"/>
              </a:spcAft>
              <a:defRPr kumimoji="1" sz="1200">
                <a:solidFill>
                  <a:schemeClr val="tx1"/>
                </a:solidFill>
                <a:latin typeface="Times New Roman" panose="02020603050405020304" pitchFamily="18" charset="0"/>
              </a:defRPr>
            </a:lvl9pPr>
          </a:lstStyle>
          <a:p>
            <a:pPr eaLnBrk="1" hangingPunct="1">
              <a:spcBef>
                <a:spcPct val="0"/>
              </a:spcBef>
            </a:pPr>
            <a:fld id="{C72E8A32-593B-4BA0-9063-F448F886870F}" type="slidenum">
              <a:rPr kumimoji="0" lang="en-US" altLang="en-US" sz="1300"/>
              <a:pPr eaLnBrk="1" hangingPunct="1">
                <a:spcBef>
                  <a:spcPct val="0"/>
                </a:spcBef>
              </a:pPr>
              <a:t>70</a:t>
            </a:fld>
            <a:endParaRPr kumimoji="0" lang="en-US" altLang="en-US" sz="1300"/>
          </a:p>
        </p:txBody>
      </p:sp>
    </p:spTree>
    <p:extLst>
      <p:ext uri="{BB962C8B-B14F-4D97-AF65-F5344CB8AC3E}">
        <p14:creationId xmlns:p14="http://schemas.microsoft.com/office/powerpoint/2010/main" val="423119054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lide Image Placeholder 1"/>
          <p:cNvSpPr>
            <a:spLocks noGrp="1" noRot="1" noChangeAspect="1" noTextEdit="1"/>
          </p:cNvSpPr>
          <p:nvPr>
            <p:ph type="sldImg"/>
          </p:nvPr>
        </p:nvSpPr>
        <p:spPr>
          <a:xfrm>
            <a:off x="460375" y="720725"/>
            <a:ext cx="6399213" cy="3600450"/>
          </a:xfrm>
          <a:ln/>
        </p:spPr>
      </p:sp>
      <p:sp>
        <p:nvSpPr>
          <p:cNvPr id="5734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dirty="0"/>
              <a:t>Define an abstract model that can be used to describe computer systems.</a:t>
            </a:r>
          </a:p>
          <a:p>
            <a:pPr lvl="1" eaLnBrk="1" hangingPunct="1"/>
            <a:r>
              <a:rPr lang="en-US" altLang="en-US" dirty="0"/>
              <a:t>the model</a:t>
            </a:r>
          </a:p>
          <a:p>
            <a:pPr eaLnBrk="1" hangingPunct="1"/>
            <a:r>
              <a:rPr lang="en-US" altLang="en-US" dirty="0"/>
              <a:t>Define what does it mean for a system in the model to be secure.</a:t>
            </a:r>
          </a:p>
          <a:p>
            <a:pPr lvl="1" eaLnBrk="1" hangingPunct="1"/>
            <a:r>
              <a:rPr lang="en-US" altLang="en-US" dirty="0"/>
              <a:t>the policy</a:t>
            </a:r>
          </a:p>
          <a:p>
            <a:pPr eaLnBrk="1" hangingPunct="1"/>
            <a:r>
              <a:rPr lang="en-US" altLang="en-US" dirty="0"/>
              <a:t>Develop techniques to prove that a system in the model is secure</a:t>
            </a:r>
          </a:p>
          <a:p>
            <a:endParaRPr lang="en-US" altLang="en-US" dirty="0"/>
          </a:p>
        </p:txBody>
      </p:sp>
      <p:sp>
        <p:nvSpPr>
          <p:cNvPr id="5734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89013" eaLnBrk="0" hangingPunct="0">
              <a:spcBef>
                <a:spcPct val="30000"/>
              </a:spcBef>
              <a:defRPr kumimoji="1" sz="1200">
                <a:solidFill>
                  <a:schemeClr val="tx1"/>
                </a:solidFill>
                <a:latin typeface="Times New Roman" panose="02020603050405020304" pitchFamily="18" charset="0"/>
              </a:defRPr>
            </a:lvl1pPr>
            <a:lvl2pPr marL="742950" indent="-285750" defTabSz="989013" eaLnBrk="0" hangingPunct="0">
              <a:spcBef>
                <a:spcPct val="30000"/>
              </a:spcBef>
              <a:defRPr kumimoji="1" sz="1200">
                <a:solidFill>
                  <a:schemeClr val="tx1"/>
                </a:solidFill>
                <a:latin typeface="Times New Roman" panose="02020603050405020304" pitchFamily="18" charset="0"/>
              </a:defRPr>
            </a:lvl2pPr>
            <a:lvl3pPr marL="1143000" indent="-228600" defTabSz="989013" eaLnBrk="0" hangingPunct="0">
              <a:spcBef>
                <a:spcPct val="30000"/>
              </a:spcBef>
              <a:defRPr kumimoji="1" sz="1200">
                <a:solidFill>
                  <a:schemeClr val="tx1"/>
                </a:solidFill>
                <a:latin typeface="Times New Roman" panose="02020603050405020304" pitchFamily="18" charset="0"/>
              </a:defRPr>
            </a:lvl3pPr>
            <a:lvl4pPr marL="1600200" indent="-228600" defTabSz="989013" eaLnBrk="0" hangingPunct="0">
              <a:spcBef>
                <a:spcPct val="30000"/>
              </a:spcBef>
              <a:defRPr kumimoji="1" sz="1200">
                <a:solidFill>
                  <a:schemeClr val="tx1"/>
                </a:solidFill>
                <a:latin typeface="Times New Roman" panose="02020603050405020304" pitchFamily="18" charset="0"/>
              </a:defRPr>
            </a:lvl4pPr>
            <a:lvl5pPr marL="2057400" indent="-228600" defTabSz="989013" eaLnBrk="0" hangingPunct="0">
              <a:spcBef>
                <a:spcPct val="30000"/>
              </a:spcBef>
              <a:defRPr kumimoji="1" sz="1200">
                <a:solidFill>
                  <a:schemeClr val="tx1"/>
                </a:solidFill>
                <a:latin typeface="Times New Roman" panose="02020603050405020304" pitchFamily="18" charset="0"/>
              </a:defRPr>
            </a:lvl5pPr>
            <a:lvl6pPr marL="2514600" indent="-228600" defTabSz="989013" eaLnBrk="0" fontAlgn="base" hangingPunct="0">
              <a:spcBef>
                <a:spcPct val="30000"/>
              </a:spcBef>
              <a:spcAft>
                <a:spcPct val="0"/>
              </a:spcAft>
              <a:defRPr kumimoji="1" sz="1200">
                <a:solidFill>
                  <a:schemeClr val="tx1"/>
                </a:solidFill>
                <a:latin typeface="Times New Roman" panose="02020603050405020304" pitchFamily="18" charset="0"/>
              </a:defRPr>
            </a:lvl6pPr>
            <a:lvl7pPr marL="2971800" indent="-228600" defTabSz="989013" eaLnBrk="0" fontAlgn="base" hangingPunct="0">
              <a:spcBef>
                <a:spcPct val="30000"/>
              </a:spcBef>
              <a:spcAft>
                <a:spcPct val="0"/>
              </a:spcAft>
              <a:defRPr kumimoji="1" sz="1200">
                <a:solidFill>
                  <a:schemeClr val="tx1"/>
                </a:solidFill>
                <a:latin typeface="Times New Roman" panose="02020603050405020304" pitchFamily="18" charset="0"/>
              </a:defRPr>
            </a:lvl7pPr>
            <a:lvl8pPr marL="3429000" indent="-228600" defTabSz="989013" eaLnBrk="0" fontAlgn="base" hangingPunct="0">
              <a:spcBef>
                <a:spcPct val="30000"/>
              </a:spcBef>
              <a:spcAft>
                <a:spcPct val="0"/>
              </a:spcAft>
              <a:defRPr kumimoji="1" sz="1200">
                <a:solidFill>
                  <a:schemeClr val="tx1"/>
                </a:solidFill>
                <a:latin typeface="Times New Roman" panose="02020603050405020304" pitchFamily="18" charset="0"/>
              </a:defRPr>
            </a:lvl8pPr>
            <a:lvl9pPr marL="3886200" indent="-228600" defTabSz="989013" eaLnBrk="0" fontAlgn="base" hangingPunct="0">
              <a:spcBef>
                <a:spcPct val="30000"/>
              </a:spcBef>
              <a:spcAft>
                <a:spcPct val="0"/>
              </a:spcAft>
              <a:defRPr kumimoji="1" sz="1200">
                <a:solidFill>
                  <a:schemeClr val="tx1"/>
                </a:solidFill>
                <a:latin typeface="Times New Roman" panose="02020603050405020304" pitchFamily="18" charset="0"/>
              </a:defRPr>
            </a:lvl9pPr>
          </a:lstStyle>
          <a:p>
            <a:pPr eaLnBrk="1" hangingPunct="1">
              <a:spcBef>
                <a:spcPct val="0"/>
              </a:spcBef>
            </a:pPr>
            <a:fld id="{CC40E67D-296A-4EAB-BD85-393BE35EB988}" type="slidenum">
              <a:rPr kumimoji="0" lang="en-US" altLang="en-US" sz="1300"/>
              <a:pPr eaLnBrk="1" hangingPunct="1">
                <a:spcBef>
                  <a:spcPct val="0"/>
                </a:spcBef>
              </a:pPr>
              <a:t>10</a:t>
            </a:fld>
            <a:endParaRPr kumimoji="0" lang="en-US" altLang="en-US" sz="1300"/>
          </a:p>
        </p:txBody>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noTextEdit="1"/>
          </p:cNvSpPr>
          <p:nvPr>
            <p:ph type="sldImg"/>
          </p:nvPr>
        </p:nvSpPr>
        <p:spPr>
          <a:xfrm>
            <a:off x="460375" y="720725"/>
            <a:ext cx="6399213" cy="3600450"/>
          </a:xfrm>
          <a:ln/>
        </p:spPr>
      </p:sp>
      <p:sp>
        <p:nvSpPr>
          <p:cNvPr id="5529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a:t>See another </a:t>
            </a:r>
            <a:r>
              <a:rPr lang="en-US" altLang="en-US" dirty="0" smtClean="0"/>
              <a:t>incarnation </a:t>
            </a:r>
            <a:r>
              <a:rPr lang="en-US" altLang="en-US" dirty="0"/>
              <a:t>of difference between trusted and trustworthy</a:t>
            </a:r>
          </a:p>
          <a:p>
            <a:r>
              <a:rPr lang="en-US" altLang="en-US" dirty="0"/>
              <a:t>Examples of high importance, but potentially low-quality information:</a:t>
            </a:r>
          </a:p>
          <a:p>
            <a:pPr>
              <a:buFontTx/>
              <a:buChar char="•"/>
            </a:pPr>
            <a:r>
              <a:rPr lang="en-US" altLang="en-US" dirty="0"/>
              <a:t>Logs</a:t>
            </a:r>
          </a:p>
          <a:p>
            <a:pPr>
              <a:buFontTx/>
              <a:buChar char="•"/>
            </a:pPr>
            <a:r>
              <a:rPr lang="en-US" altLang="en-US" dirty="0"/>
              <a:t>Example of high quality, but low importance objects</a:t>
            </a:r>
          </a:p>
          <a:p>
            <a:pPr>
              <a:buFontTx/>
              <a:buChar char="•"/>
            </a:pPr>
            <a:r>
              <a:rPr lang="en-US" altLang="en-US" dirty="0"/>
              <a:t>Temporary files created before being written</a:t>
            </a:r>
          </a:p>
          <a:p>
            <a:r>
              <a:rPr lang="en-US" altLang="en-US" dirty="0"/>
              <a:t>	</a:t>
            </a:r>
          </a:p>
        </p:txBody>
      </p:sp>
      <p:sp>
        <p:nvSpPr>
          <p:cNvPr id="5530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89013" eaLnBrk="0" hangingPunct="0">
              <a:spcBef>
                <a:spcPct val="30000"/>
              </a:spcBef>
              <a:defRPr kumimoji="1" sz="1200">
                <a:solidFill>
                  <a:schemeClr val="tx1"/>
                </a:solidFill>
                <a:latin typeface="Times New Roman" panose="02020603050405020304" pitchFamily="18" charset="0"/>
              </a:defRPr>
            </a:lvl1pPr>
            <a:lvl2pPr marL="742950" indent="-285750" defTabSz="989013" eaLnBrk="0" hangingPunct="0">
              <a:spcBef>
                <a:spcPct val="30000"/>
              </a:spcBef>
              <a:defRPr kumimoji="1" sz="1200">
                <a:solidFill>
                  <a:schemeClr val="tx1"/>
                </a:solidFill>
                <a:latin typeface="Times New Roman" panose="02020603050405020304" pitchFamily="18" charset="0"/>
              </a:defRPr>
            </a:lvl2pPr>
            <a:lvl3pPr marL="1143000" indent="-228600" defTabSz="989013" eaLnBrk="0" hangingPunct="0">
              <a:spcBef>
                <a:spcPct val="30000"/>
              </a:spcBef>
              <a:defRPr kumimoji="1" sz="1200">
                <a:solidFill>
                  <a:schemeClr val="tx1"/>
                </a:solidFill>
                <a:latin typeface="Times New Roman" panose="02020603050405020304" pitchFamily="18" charset="0"/>
              </a:defRPr>
            </a:lvl3pPr>
            <a:lvl4pPr marL="1600200" indent="-228600" defTabSz="989013" eaLnBrk="0" hangingPunct="0">
              <a:spcBef>
                <a:spcPct val="30000"/>
              </a:spcBef>
              <a:defRPr kumimoji="1" sz="1200">
                <a:solidFill>
                  <a:schemeClr val="tx1"/>
                </a:solidFill>
                <a:latin typeface="Times New Roman" panose="02020603050405020304" pitchFamily="18" charset="0"/>
              </a:defRPr>
            </a:lvl4pPr>
            <a:lvl5pPr marL="2057400" indent="-228600" defTabSz="989013" eaLnBrk="0" hangingPunct="0">
              <a:spcBef>
                <a:spcPct val="30000"/>
              </a:spcBef>
              <a:defRPr kumimoji="1" sz="1200">
                <a:solidFill>
                  <a:schemeClr val="tx1"/>
                </a:solidFill>
                <a:latin typeface="Times New Roman" panose="02020603050405020304" pitchFamily="18" charset="0"/>
              </a:defRPr>
            </a:lvl5pPr>
            <a:lvl6pPr marL="2514600" indent="-228600" defTabSz="989013" eaLnBrk="0" fontAlgn="base" hangingPunct="0">
              <a:spcBef>
                <a:spcPct val="30000"/>
              </a:spcBef>
              <a:spcAft>
                <a:spcPct val="0"/>
              </a:spcAft>
              <a:defRPr kumimoji="1" sz="1200">
                <a:solidFill>
                  <a:schemeClr val="tx1"/>
                </a:solidFill>
                <a:latin typeface="Times New Roman" panose="02020603050405020304" pitchFamily="18" charset="0"/>
              </a:defRPr>
            </a:lvl6pPr>
            <a:lvl7pPr marL="2971800" indent="-228600" defTabSz="989013" eaLnBrk="0" fontAlgn="base" hangingPunct="0">
              <a:spcBef>
                <a:spcPct val="30000"/>
              </a:spcBef>
              <a:spcAft>
                <a:spcPct val="0"/>
              </a:spcAft>
              <a:defRPr kumimoji="1" sz="1200">
                <a:solidFill>
                  <a:schemeClr val="tx1"/>
                </a:solidFill>
                <a:latin typeface="Times New Roman" panose="02020603050405020304" pitchFamily="18" charset="0"/>
              </a:defRPr>
            </a:lvl7pPr>
            <a:lvl8pPr marL="3429000" indent="-228600" defTabSz="989013" eaLnBrk="0" fontAlgn="base" hangingPunct="0">
              <a:spcBef>
                <a:spcPct val="30000"/>
              </a:spcBef>
              <a:spcAft>
                <a:spcPct val="0"/>
              </a:spcAft>
              <a:defRPr kumimoji="1" sz="1200">
                <a:solidFill>
                  <a:schemeClr val="tx1"/>
                </a:solidFill>
                <a:latin typeface="Times New Roman" panose="02020603050405020304" pitchFamily="18" charset="0"/>
              </a:defRPr>
            </a:lvl8pPr>
            <a:lvl9pPr marL="3886200" indent="-228600" defTabSz="989013" eaLnBrk="0" fontAlgn="base" hangingPunct="0">
              <a:spcBef>
                <a:spcPct val="30000"/>
              </a:spcBef>
              <a:spcAft>
                <a:spcPct val="0"/>
              </a:spcAft>
              <a:defRPr kumimoji="1" sz="1200">
                <a:solidFill>
                  <a:schemeClr val="tx1"/>
                </a:solidFill>
                <a:latin typeface="Times New Roman" panose="02020603050405020304" pitchFamily="18" charset="0"/>
              </a:defRPr>
            </a:lvl9pPr>
          </a:lstStyle>
          <a:p>
            <a:pPr eaLnBrk="1" hangingPunct="1">
              <a:spcBef>
                <a:spcPct val="0"/>
              </a:spcBef>
            </a:pPr>
            <a:fld id="{62A8254D-2990-468F-9454-D0B6F10720A5}" type="slidenum">
              <a:rPr kumimoji="0" lang="en-US" altLang="en-US" sz="1300"/>
              <a:pPr eaLnBrk="1" hangingPunct="1">
                <a:spcBef>
                  <a:spcPct val="0"/>
                </a:spcBef>
              </a:pPr>
              <a:t>71</a:t>
            </a:fld>
            <a:endParaRPr kumimoji="0" lang="en-US" altLang="en-US" sz="1300"/>
          </a:p>
        </p:txBody>
      </p:sp>
    </p:spTree>
    <p:extLst>
      <p:ext uri="{BB962C8B-B14F-4D97-AF65-F5344CB8AC3E}">
        <p14:creationId xmlns:p14="http://schemas.microsoft.com/office/powerpoint/2010/main" val="3006079954"/>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89013" eaLnBrk="0" hangingPunct="0">
              <a:spcBef>
                <a:spcPct val="30000"/>
              </a:spcBef>
              <a:defRPr kumimoji="1" sz="1200">
                <a:solidFill>
                  <a:schemeClr val="tx1"/>
                </a:solidFill>
                <a:latin typeface="Times New Roman" panose="02020603050405020304" pitchFamily="18" charset="0"/>
              </a:defRPr>
            </a:lvl1pPr>
            <a:lvl2pPr marL="742950" indent="-285750" defTabSz="989013" eaLnBrk="0" hangingPunct="0">
              <a:spcBef>
                <a:spcPct val="30000"/>
              </a:spcBef>
              <a:defRPr kumimoji="1" sz="1200">
                <a:solidFill>
                  <a:schemeClr val="tx1"/>
                </a:solidFill>
                <a:latin typeface="Times New Roman" panose="02020603050405020304" pitchFamily="18" charset="0"/>
              </a:defRPr>
            </a:lvl2pPr>
            <a:lvl3pPr marL="1143000" indent="-228600" defTabSz="989013" eaLnBrk="0" hangingPunct="0">
              <a:spcBef>
                <a:spcPct val="30000"/>
              </a:spcBef>
              <a:defRPr kumimoji="1" sz="1200">
                <a:solidFill>
                  <a:schemeClr val="tx1"/>
                </a:solidFill>
                <a:latin typeface="Times New Roman" panose="02020603050405020304" pitchFamily="18" charset="0"/>
              </a:defRPr>
            </a:lvl3pPr>
            <a:lvl4pPr marL="1600200" indent="-228600" defTabSz="989013" eaLnBrk="0" hangingPunct="0">
              <a:spcBef>
                <a:spcPct val="30000"/>
              </a:spcBef>
              <a:defRPr kumimoji="1" sz="1200">
                <a:solidFill>
                  <a:schemeClr val="tx1"/>
                </a:solidFill>
                <a:latin typeface="Times New Roman" panose="02020603050405020304" pitchFamily="18" charset="0"/>
              </a:defRPr>
            </a:lvl4pPr>
            <a:lvl5pPr marL="2057400" indent="-228600" defTabSz="989013" eaLnBrk="0" hangingPunct="0">
              <a:spcBef>
                <a:spcPct val="30000"/>
              </a:spcBef>
              <a:defRPr kumimoji="1" sz="1200">
                <a:solidFill>
                  <a:schemeClr val="tx1"/>
                </a:solidFill>
                <a:latin typeface="Times New Roman" panose="02020603050405020304" pitchFamily="18" charset="0"/>
              </a:defRPr>
            </a:lvl5pPr>
            <a:lvl6pPr marL="2514600" indent="-228600" defTabSz="989013" eaLnBrk="0" fontAlgn="base" hangingPunct="0">
              <a:spcBef>
                <a:spcPct val="30000"/>
              </a:spcBef>
              <a:spcAft>
                <a:spcPct val="0"/>
              </a:spcAft>
              <a:defRPr kumimoji="1" sz="1200">
                <a:solidFill>
                  <a:schemeClr val="tx1"/>
                </a:solidFill>
                <a:latin typeface="Times New Roman" panose="02020603050405020304" pitchFamily="18" charset="0"/>
              </a:defRPr>
            </a:lvl6pPr>
            <a:lvl7pPr marL="2971800" indent="-228600" defTabSz="989013" eaLnBrk="0" fontAlgn="base" hangingPunct="0">
              <a:spcBef>
                <a:spcPct val="30000"/>
              </a:spcBef>
              <a:spcAft>
                <a:spcPct val="0"/>
              </a:spcAft>
              <a:defRPr kumimoji="1" sz="1200">
                <a:solidFill>
                  <a:schemeClr val="tx1"/>
                </a:solidFill>
                <a:latin typeface="Times New Roman" panose="02020603050405020304" pitchFamily="18" charset="0"/>
              </a:defRPr>
            </a:lvl7pPr>
            <a:lvl8pPr marL="3429000" indent="-228600" defTabSz="989013" eaLnBrk="0" fontAlgn="base" hangingPunct="0">
              <a:spcBef>
                <a:spcPct val="30000"/>
              </a:spcBef>
              <a:spcAft>
                <a:spcPct val="0"/>
              </a:spcAft>
              <a:defRPr kumimoji="1" sz="1200">
                <a:solidFill>
                  <a:schemeClr val="tx1"/>
                </a:solidFill>
                <a:latin typeface="Times New Roman" panose="02020603050405020304" pitchFamily="18" charset="0"/>
              </a:defRPr>
            </a:lvl8pPr>
            <a:lvl9pPr marL="3886200" indent="-228600" defTabSz="989013" eaLnBrk="0" fontAlgn="base" hangingPunct="0">
              <a:spcBef>
                <a:spcPct val="30000"/>
              </a:spcBef>
              <a:spcAft>
                <a:spcPct val="0"/>
              </a:spcAft>
              <a:defRPr kumimoji="1" sz="1200">
                <a:solidFill>
                  <a:schemeClr val="tx1"/>
                </a:solidFill>
                <a:latin typeface="Times New Roman" panose="02020603050405020304" pitchFamily="18" charset="0"/>
              </a:defRPr>
            </a:lvl9pPr>
          </a:lstStyle>
          <a:p>
            <a:pPr eaLnBrk="1" hangingPunct="1">
              <a:spcBef>
                <a:spcPct val="0"/>
              </a:spcBef>
            </a:pPr>
            <a:fld id="{C0CAF1A4-E6D8-414B-8323-F5AF91377812}" type="slidenum">
              <a:rPr kumimoji="0" lang="en-US" altLang="en-US" sz="1300"/>
              <a:pPr eaLnBrk="1" hangingPunct="1">
                <a:spcBef>
                  <a:spcPct val="0"/>
                </a:spcBef>
              </a:pPr>
              <a:t>72</a:t>
            </a:fld>
            <a:endParaRPr kumimoji="0" lang="en-US" altLang="en-US" sz="1300"/>
          </a:p>
        </p:txBody>
      </p:sp>
      <p:sp>
        <p:nvSpPr>
          <p:cNvPr id="57347" name="Rectangle 2"/>
          <p:cNvSpPr>
            <a:spLocks noGrp="1" noRot="1" noChangeAspect="1" noChangeArrowheads="1" noTextEdit="1"/>
          </p:cNvSpPr>
          <p:nvPr>
            <p:ph type="sldImg"/>
          </p:nvPr>
        </p:nvSpPr>
        <p:spPr>
          <a:xfrm>
            <a:off x="461963" y="719138"/>
            <a:ext cx="6400800" cy="3600450"/>
          </a:xfrm>
          <a:ln/>
        </p:spPr>
      </p:sp>
      <p:sp>
        <p:nvSpPr>
          <p:cNvPr id="57348" name="Rectangle 3"/>
          <p:cNvSpPr>
            <a:spLocks noGrp="1" noChangeArrowheads="1"/>
          </p:cNvSpPr>
          <p:nvPr>
            <p:ph type="body" idx="1"/>
          </p:nvPr>
        </p:nvSpPr>
        <p:spPr>
          <a:xfrm>
            <a:off x="731838" y="4559300"/>
            <a:ext cx="5851525" cy="432276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buFontTx/>
              <a:buChar char="•"/>
            </a:pPr>
            <a:r>
              <a:rPr lang="en-US" altLang="en-US" dirty="0"/>
              <a:t>Suppose one </a:t>
            </a:r>
            <a:r>
              <a:rPr lang="en-US" altLang="en-US" dirty="0" smtClean="0"/>
              <a:t>has a </a:t>
            </a:r>
            <a:r>
              <a:rPr lang="en-US" altLang="en-US" dirty="0"/>
              <a:t>file that has confidential information, how to achieve confidentiality.</a:t>
            </a:r>
          </a:p>
          <a:p>
            <a:pPr lvl="1" eaLnBrk="1" hangingPunct="1">
              <a:buFontTx/>
              <a:buChar char="•"/>
            </a:pPr>
            <a:r>
              <a:rPr lang="en-US" altLang="en-US" dirty="0"/>
              <a:t>prevent others from reading it</a:t>
            </a:r>
          </a:p>
          <a:p>
            <a:pPr lvl="1" eaLnBrk="1" hangingPunct="1">
              <a:buFontTx/>
              <a:buChar char="•"/>
            </a:pPr>
            <a:r>
              <a:rPr lang="en-US" altLang="en-US" dirty="0"/>
              <a:t>if have to allow reading, prevent readers from leakage is sufficient, does not need to trust readers.</a:t>
            </a:r>
          </a:p>
          <a:p>
            <a:pPr lvl="1" eaLnBrk="1" hangingPunct="1">
              <a:buFontTx/>
              <a:buChar char="•"/>
            </a:pPr>
            <a:r>
              <a:rPr lang="en-US" altLang="en-US" dirty="0"/>
              <a:t>if readers cannot write out, cannot leak sensitive information</a:t>
            </a:r>
          </a:p>
          <a:p>
            <a:pPr eaLnBrk="1" hangingPunct="1">
              <a:buFontTx/>
              <a:buChar char="•"/>
            </a:pPr>
            <a:r>
              <a:rPr lang="en-US" altLang="en-US" dirty="0"/>
              <a:t>Suppose one has a file that should maintain integrity, how to protect it?</a:t>
            </a:r>
          </a:p>
          <a:p>
            <a:pPr lvl="1" eaLnBrk="1" hangingPunct="1">
              <a:buFontTx/>
              <a:buChar char="•"/>
            </a:pPr>
            <a:r>
              <a:rPr lang="en-US" altLang="en-US" dirty="0"/>
              <a:t>prevent others from writing it</a:t>
            </a:r>
          </a:p>
          <a:p>
            <a:pPr lvl="1" eaLnBrk="1" hangingPunct="1">
              <a:buFontTx/>
              <a:buChar char="•"/>
            </a:pPr>
            <a:r>
              <a:rPr lang="en-US" altLang="en-US" dirty="0"/>
              <a:t>if have to allow writing, is it sufficient to prevent writers from reading bad stuff?</a:t>
            </a:r>
          </a:p>
          <a:p>
            <a:pPr eaLnBrk="1" hangingPunct="1">
              <a:buFontTx/>
              <a:buChar char="•"/>
            </a:pPr>
            <a:endParaRPr lang="en-US" altLang="en-US" dirty="0"/>
          </a:p>
          <a:p>
            <a:pPr eaLnBrk="1" hangingPunct="1">
              <a:buFontTx/>
              <a:buChar char="•"/>
            </a:pPr>
            <a:endParaRPr lang="en-US" altLang="en-US" dirty="0"/>
          </a:p>
        </p:txBody>
      </p:sp>
    </p:spTree>
    <p:extLst>
      <p:ext uri="{BB962C8B-B14F-4D97-AF65-F5344CB8AC3E}">
        <p14:creationId xmlns:p14="http://schemas.microsoft.com/office/powerpoint/2010/main" val="928161958"/>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89013" eaLnBrk="0" hangingPunct="0">
              <a:spcBef>
                <a:spcPct val="30000"/>
              </a:spcBef>
              <a:defRPr kumimoji="1" sz="1200">
                <a:solidFill>
                  <a:schemeClr val="tx1"/>
                </a:solidFill>
                <a:latin typeface="Times New Roman" panose="02020603050405020304" pitchFamily="18" charset="0"/>
              </a:defRPr>
            </a:lvl1pPr>
            <a:lvl2pPr marL="742950" indent="-285750" defTabSz="989013" eaLnBrk="0" hangingPunct="0">
              <a:spcBef>
                <a:spcPct val="30000"/>
              </a:spcBef>
              <a:defRPr kumimoji="1" sz="1200">
                <a:solidFill>
                  <a:schemeClr val="tx1"/>
                </a:solidFill>
                <a:latin typeface="Times New Roman" panose="02020603050405020304" pitchFamily="18" charset="0"/>
              </a:defRPr>
            </a:lvl2pPr>
            <a:lvl3pPr marL="1143000" indent="-228600" defTabSz="989013" eaLnBrk="0" hangingPunct="0">
              <a:spcBef>
                <a:spcPct val="30000"/>
              </a:spcBef>
              <a:defRPr kumimoji="1" sz="1200">
                <a:solidFill>
                  <a:schemeClr val="tx1"/>
                </a:solidFill>
                <a:latin typeface="Times New Roman" panose="02020603050405020304" pitchFamily="18" charset="0"/>
              </a:defRPr>
            </a:lvl3pPr>
            <a:lvl4pPr marL="1600200" indent="-228600" defTabSz="989013" eaLnBrk="0" hangingPunct="0">
              <a:spcBef>
                <a:spcPct val="30000"/>
              </a:spcBef>
              <a:defRPr kumimoji="1" sz="1200">
                <a:solidFill>
                  <a:schemeClr val="tx1"/>
                </a:solidFill>
                <a:latin typeface="Times New Roman" panose="02020603050405020304" pitchFamily="18" charset="0"/>
              </a:defRPr>
            </a:lvl4pPr>
            <a:lvl5pPr marL="2057400" indent="-228600" defTabSz="989013" eaLnBrk="0" hangingPunct="0">
              <a:spcBef>
                <a:spcPct val="30000"/>
              </a:spcBef>
              <a:defRPr kumimoji="1" sz="1200">
                <a:solidFill>
                  <a:schemeClr val="tx1"/>
                </a:solidFill>
                <a:latin typeface="Times New Roman" panose="02020603050405020304" pitchFamily="18" charset="0"/>
              </a:defRPr>
            </a:lvl5pPr>
            <a:lvl6pPr marL="2514600" indent="-228600" defTabSz="989013" eaLnBrk="0" fontAlgn="base" hangingPunct="0">
              <a:spcBef>
                <a:spcPct val="30000"/>
              </a:spcBef>
              <a:spcAft>
                <a:spcPct val="0"/>
              </a:spcAft>
              <a:defRPr kumimoji="1" sz="1200">
                <a:solidFill>
                  <a:schemeClr val="tx1"/>
                </a:solidFill>
                <a:latin typeface="Times New Roman" panose="02020603050405020304" pitchFamily="18" charset="0"/>
              </a:defRPr>
            </a:lvl6pPr>
            <a:lvl7pPr marL="2971800" indent="-228600" defTabSz="989013" eaLnBrk="0" fontAlgn="base" hangingPunct="0">
              <a:spcBef>
                <a:spcPct val="30000"/>
              </a:spcBef>
              <a:spcAft>
                <a:spcPct val="0"/>
              </a:spcAft>
              <a:defRPr kumimoji="1" sz="1200">
                <a:solidFill>
                  <a:schemeClr val="tx1"/>
                </a:solidFill>
                <a:latin typeface="Times New Roman" panose="02020603050405020304" pitchFamily="18" charset="0"/>
              </a:defRPr>
            </a:lvl7pPr>
            <a:lvl8pPr marL="3429000" indent="-228600" defTabSz="989013" eaLnBrk="0" fontAlgn="base" hangingPunct="0">
              <a:spcBef>
                <a:spcPct val="30000"/>
              </a:spcBef>
              <a:spcAft>
                <a:spcPct val="0"/>
              </a:spcAft>
              <a:defRPr kumimoji="1" sz="1200">
                <a:solidFill>
                  <a:schemeClr val="tx1"/>
                </a:solidFill>
                <a:latin typeface="Times New Roman" panose="02020603050405020304" pitchFamily="18" charset="0"/>
              </a:defRPr>
            </a:lvl8pPr>
            <a:lvl9pPr marL="3886200" indent="-228600" defTabSz="989013" eaLnBrk="0" fontAlgn="base" hangingPunct="0">
              <a:spcBef>
                <a:spcPct val="30000"/>
              </a:spcBef>
              <a:spcAft>
                <a:spcPct val="0"/>
              </a:spcAft>
              <a:defRPr kumimoji="1" sz="1200">
                <a:solidFill>
                  <a:schemeClr val="tx1"/>
                </a:solidFill>
                <a:latin typeface="Times New Roman" panose="02020603050405020304" pitchFamily="18" charset="0"/>
              </a:defRPr>
            </a:lvl9pPr>
          </a:lstStyle>
          <a:p>
            <a:pPr eaLnBrk="1" hangingPunct="1">
              <a:spcBef>
                <a:spcPct val="0"/>
              </a:spcBef>
            </a:pPr>
            <a:fld id="{0A843B1E-E851-4E07-AF15-DBB7E93BE6F7}" type="slidenum">
              <a:rPr kumimoji="0" lang="en-US" altLang="en-US" sz="1300"/>
              <a:pPr eaLnBrk="1" hangingPunct="1">
                <a:spcBef>
                  <a:spcPct val="0"/>
                </a:spcBef>
              </a:pPr>
              <a:t>78</a:t>
            </a:fld>
            <a:endParaRPr kumimoji="0" lang="en-US" altLang="en-US" sz="1300"/>
          </a:p>
        </p:txBody>
      </p:sp>
      <p:sp>
        <p:nvSpPr>
          <p:cNvPr id="58371" name="Rectangle 2"/>
          <p:cNvSpPr>
            <a:spLocks noGrp="1" noRot="1" noChangeAspect="1" noChangeArrowheads="1" noTextEdit="1"/>
          </p:cNvSpPr>
          <p:nvPr>
            <p:ph type="sldImg"/>
          </p:nvPr>
        </p:nvSpPr>
        <p:spPr>
          <a:xfrm>
            <a:off x="460375" y="719138"/>
            <a:ext cx="6399213" cy="3600450"/>
          </a:xfrm>
          <a:ln/>
        </p:spPr>
      </p:sp>
      <p:sp>
        <p:nvSpPr>
          <p:cNvPr id="58372" name="Rectangle 3"/>
          <p:cNvSpPr>
            <a:spLocks noGrp="1" noChangeArrowheads="1"/>
          </p:cNvSpPr>
          <p:nvPr>
            <p:ph type="body" idx="1"/>
          </p:nvPr>
        </p:nvSpPr>
        <p:spPr>
          <a:xfrm>
            <a:off x="974725" y="4559300"/>
            <a:ext cx="5365750" cy="432276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dirty="0"/>
              <a:t>In commercial settings, preventing unauthorized data modification is usually paramount, more important than preventing information leakage. </a:t>
            </a:r>
          </a:p>
          <a:p>
            <a:pPr eaLnBrk="1" hangingPunct="1"/>
            <a:endParaRPr lang="en-US" altLang="en-US" dirty="0"/>
          </a:p>
        </p:txBody>
      </p:sp>
    </p:spTree>
    <p:extLst>
      <p:ext uri="{BB962C8B-B14F-4D97-AF65-F5344CB8AC3E}">
        <p14:creationId xmlns:p14="http://schemas.microsoft.com/office/powerpoint/2010/main" val="3311153418"/>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89013" eaLnBrk="0" hangingPunct="0">
              <a:spcBef>
                <a:spcPct val="30000"/>
              </a:spcBef>
              <a:defRPr kumimoji="1" sz="1200">
                <a:solidFill>
                  <a:schemeClr val="tx1"/>
                </a:solidFill>
                <a:latin typeface="Times New Roman" panose="02020603050405020304" pitchFamily="18" charset="0"/>
              </a:defRPr>
            </a:lvl1pPr>
            <a:lvl2pPr marL="742950" indent="-285750" defTabSz="989013" eaLnBrk="0" hangingPunct="0">
              <a:spcBef>
                <a:spcPct val="30000"/>
              </a:spcBef>
              <a:defRPr kumimoji="1" sz="1200">
                <a:solidFill>
                  <a:schemeClr val="tx1"/>
                </a:solidFill>
                <a:latin typeface="Times New Roman" panose="02020603050405020304" pitchFamily="18" charset="0"/>
              </a:defRPr>
            </a:lvl2pPr>
            <a:lvl3pPr marL="1143000" indent="-228600" defTabSz="989013" eaLnBrk="0" hangingPunct="0">
              <a:spcBef>
                <a:spcPct val="30000"/>
              </a:spcBef>
              <a:defRPr kumimoji="1" sz="1200">
                <a:solidFill>
                  <a:schemeClr val="tx1"/>
                </a:solidFill>
                <a:latin typeface="Times New Roman" panose="02020603050405020304" pitchFamily="18" charset="0"/>
              </a:defRPr>
            </a:lvl3pPr>
            <a:lvl4pPr marL="1600200" indent="-228600" defTabSz="989013" eaLnBrk="0" hangingPunct="0">
              <a:spcBef>
                <a:spcPct val="30000"/>
              </a:spcBef>
              <a:defRPr kumimoji="1" sz="1200">
                <a:solidFill>
                  <a:schemeClr val="tx1"/>
                </a:solidFill>
                <a:latin typeface="Times New Roman" panose="02020603050405020304" pitchFamily="18" charset="0"/>
              </a:defRPr>
            </a:lvl4pPr>
            <a:lvl5pPr marL="2057400" indent="-228600" defTabSz="989013" eaLnBrk="0" hangingPunct="0">
              <a:spcBef>
                <a:spcPct val="30000"/>
              </a:spcBef>
              <a:defRPr kumimoji="1" sz="1200">
                <a:solidFill>
                  <a:schemeClr val="tx1"/>
                </a:solidFill>
                <a:latin typeface="Times New Roman" panose="02020603050405020304" pitchFamily="18" charset="0"/>
              </a:defRPr>
            </a:lvl5pPr>
            <a:lvl6pPr marL="2514600" indent="-228600" defTabSz="989013" eaLnBrk="0" fontAlgn="base" hangingPunct="0">
              <a:spcBef>
                <a:spcPct val="30000"/>
              </a:spcBef>
              <a:spcAft>
                <a:spcPct val="0"/>
              </a:spcAft>
              <a:defRPr kumimoji="1" sz="1200">
                <a:solidFill>
                  <a:schemeClr val="tx1"/>
                </a:solidFill>
                <a:latin typeface="Times New Roman" panose="02020603050405020304" pitchFamily="18" charset="0"/>
              </a:defRPr>
            </a:lvl6pPr>
            <a:lvl7pPr marL="2971800" indent="-228600" defTabSz="989013" eaLnBrk="0" fontAlgn="base" hangingPunct="0">
              <a:spcBef>
                <a:spcPct val="30000"/>
              </a:spcBef>
              <a:spcAft>
                <a:spcPct val="0"/>
              </a:spcAft>
              <a:defRPr kumimoji="1" sz="1200">
                <a:solidFill>
                  <a:schemeClr val="tx1"/>
                </a:solidFill>
                <a:latin typeface="Times New Roman" panose="02020603050405020304" pitchFamily="18" charset="0"/>
              </a:defRPr>
            </a:lvl7pPr>
            <a:lvl8pPr marL="3429000" indent="-228600" defTabSz="989013" eaLnBrk="0" fontAlgn="base" hangingPunct="0">
              <a:spcBef>
                <a:spcPct val="30000"/>
              </a:spcBef>
              <a:spcAft>
                <a:spcPct val="0"/>
              </a:spcAft>
              <a:defRPr kumimoji="1" sz="1200">
                <a:solidFill>
                  <a:schemeClr val="tx1"/>
                </a:solidFill>
                <a:latin typeface="Times New Roman" panose="02020603050405020304" pitchFamily="18" charset="0"/>
              </a:defRPr>
            </a:lvl8pPr>
            <a:lvl9pPr marL="3886200" indent="-228600" defTabSz="989013" eaLnBrk="0" fontAlgn="base" hangingPunct="0">
              <a:spcBef>
                <a:spcPct val="30000"/>
              </a:spcBef>
              <a:spcAft>
                <a:spcPct val="0"/>
              </a:spcAft>
              <a:defRPr kumimoji="1" sz="1200">
                <a:solidFill>
                  <a:schemeClr val="tx1"/>
                </a:solidFill>
                <a:latin typeface="Times New Roman" panose="02020603050405020304" pitchFamily="18" charset="0"/>
              </a:defRPr>
            </a:lvl9pPr>
          </a:lstStyle>
          <a:p>
            <a:pPr eaLnBrk="1" hangingPunct="1">
              <a:spcBef>
                <a:spcPct val="0"/>
              </a:spcBef>
            </a:pPr>
            <a:fld id="{C7826C8A-B0FB-49A6-BDF6-97475A936689}" type="slidenum">
              <a:rPr kumimoji="0" lang="en-US" altLang="en-US" sz="1300"/>
              <a:pPr eaLnBrk="1" hangingPunct="1">
                <a:spcBef>
                  <a:spcPct val="0"/>
                </a:spcBef>
              </a:pPr>
              <a:t>79</a:t>
            </a:fld>
            <a:endParaRPr kumimoji="0" lang="en-US" altLang="en-US" sz="1300"/>
          </a:p>
        </p:txBody>
      </p:sp>
      <p:sp>
        <p:nvSpPr>
          <p:cNvPr id="59395" name="Rectangle 2"/>
          <p:cNvSpPr>
            <a:spLocks noGrp="1" noRot="1" noChangeAspect="1" noChangeArrowheads="1" noTextEdit="1"/>
          </p:cNvSpPr>
          <p:nvPr>
            <p:ph type="sldImg"/>
          </p:nvPr>
        </p:nvSpPr>
        <p:spPr>
          <a:xfrm>
            <a:off x="460375" y="719138"/>
            <a:ext cx="6399213" cy="3600450"/>
          </a:xfrm>
          <a:ln/>
        </p:spPr>
      </p:sp>
      <p:sp>
        <p:nvSpPr>
          <p:cNvPr id="59396" name="Rectangle 3"/>
          <p:cNvSpPr>
            <a:spLocks noGrp="1" noChangeArrowheads="1"/>
          </p:cNvSpPr>
          <p:nvPr>
            <p:ph type="body" idx="1"/>
          </p:nvPr>
        </p:nvSpPr>
        <p:spPr>
          <a:xfrm>
            <a:off x="974725" y="4559300"/>
            <a:ext cx="5365750" cy="432276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a:t>The accounting equation serves as a kind of error-detection system: if at any point the sum of debits does not equal the corresponding sum of credits, an error has occurred.  Since several different types of errors result in equal sums for debits and credits, double-entry accounting is not a guarantee that no errors have been made.</a:t>
            </a:r>
          </a:p>
          <a:p>
            <a:pPr eaLnBrk="1" hangingPunct="1"/>
            <a:endParaRPr lang="en-US" altLang="en-US" dirty="0"/>
          </a:p>
          <a:p>
            <a:r>
              <a:rPr lang="en-US" altLang="en-US" dirty="0"/>
              <a:t>Double-entry bookkeeping has been considered a fundamental innovation and a cornerstone of </a:t>
            </a:r>
            <a:r>
              <a:rPr lang="en-US" altLang="en-US" dirty="0">
                <a:hlinkClick r:id="rId3" tooltip="Capitalism"/>
              </a:rPr>
              <a:t>Capitalism</a:t>
            </a:r>
            <a:r>
              <a:rPr lang="en-US" altLang="en-US" dirty="0"/>
              <a:t> by such thinkers as </a:t>
            </a:r>
            <a:r>
              <a:rPr lang="en-US" altLang="en-US" dirty="0">
                <a:hlinkClick r:id="rId4" tooltip="Werner Sombart"/>
              </a:rPr>
              <a:t>Werner Sombart</a:t>
            </a:r>
            <a:r>
              <a:rPr lang="en-US" altLang="en-US" dirty="0"/>
              <a:t> and </a:t>
            </a:r>
            <a:r>
              <a:rPr lang="en-US" altLang="en-US" dirty="0">
                <a:hlinkClick r:id="rId5" tooltip="Max Weber"/>
              </a:rPr>
              <a:t>Max Weber</a:t>
            </a:r>
            <a:r>
              <a:rPr lang="en-US" altLang="en-US" dirty="0"/>
              <a:t>, Sombart writing in "Medieval and Modern Commercial Enterprise" that:</a:t>
            </a:r>
            <a:r>
              <a:rPr lang="en-US" altLang="en-US" baseline="30000" dirty="0">
                <a:hlinkClick r:id="rId6"/>
              </a:rPr>
              <a:t>[7]</a:t>
            </a:r>
            <a:endParaRPr lang="en-US" altLang="en-US" dirty="0"/>
          </a:p>
          <a:p>
            <a:r>
              <a:rPr lang="en-US" altLang="en-US" dirty="0"/>
              <a:t>"</a:t>
            </a:r>
            <a:r>
              <a:rPr lang="en-US" altLang="en-US" i="1" dirty="0"/>
              <a:t>The very concept of </a:t>
            </a:r>
            <a:r>
              <a:rPr lang="en-US" altLang="en-US" i="1" dirty="0">
                <a:hlinkClick r:id="rId7" tooltip="Capital (economics)"/>
              </a:rPr>
              <a:t>capital</a:t>
            </a:r>
            <a:r>
              <a:rPr lang="en-US" altLang="en-US" dirty="0"/>
              <a:t> is derived from this way of looking at things; one can say that </a:t>
            </a:r>
            <a:r>
              <a:rPr lang="en-US" altLang="en-US" i="1" dirty="0"/>
              <a:t>capital, as a category, did not exist before double-entry bookkeeping.</a:t>
            </a:r>
            <a:r>
              <a:rPr lang="en-US" altLang="en-US" dirty="0"/>
              <a:t> Capital can be defined as that amount of wealth which is used in making profits and which enters into the accounts." </a:t>
            </a:r>
          </a:p>
          <a:p>
            <a:endParaRPr lang="en-US" altLang="en-US" dirty="0"/>
          </a:p>
          <a:p>
            <a:pPr eaLnBrk="1" hangingPunct="1"/>
            <a:r>
              <a:rPr lang="en-US" altLang="en-US" dirty="0"/>
              <a:t>Well-formed transaction is sufficient for ensuring internal consistency.  But insufficient for ensuring consistency with physical world.</a:t>
            </a:r>
          </a:p>
          <a:p>
            <a:pPr eaLnBrk="1" hangingPunct="1"/>
            <a:r>
              <a:rPr lang="en-US" altLang="en-US" dirty="0"/>
              <a:t>For example, one attack is one place an bogus order, the system shows that the equipment shows up, the money is sent out.</a:t>
            </a:r>
          </a:p>
          <a:p>
            <a:pPr eaLnBrk="1" hangingPunct="1"/>
            <a:r>
              <a:rPr lang="en-US" altLang="en-US" dirty="0"/>
              <a:t>How to prevent this?</a:t>
            </a:r>
          </a:p>
          <a:p>
            <a:endParaRPr lang="en-US" altLang="en-US" dirty="0"/>
          </a:p>
        </p:txBody>
      </p:sp>
    </p:spTree>
    <p:extLst>
      <p:ext uri="{BB962C8B-B14F-4D97-AF65-F5344CB8AC3E}">
        <p14:creationId xmlns:p14="http://schemas.microsoft.com/office/powerpoint/2010/main" val="3251980596"/>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Image Placeholder 1"/>
          <p:cNvSpPr>
            <a:spLocks noGrp="1" noRot="1" noChangeAspect="1" noTextEdit="1"/>
          </p:cNvSpPr>
          <p:nvPr>
            <p:ph type="sldImg"/>
          </p:nvPr>
        </p:nvSpPr>
        <p:spPr>
          <a:xfrm>
            <a:off x="460375" y="720725"/>
            <a:ext cx="6399213" cy="3600450"/>
          </a:xfrm>
          <a:ln/>
        </p:spPr>
      </p:sp>
      <p:sp>
        <p:nvSpPr>
          <p:cNvPr id="3" name="Notes Placeholder 2"/>
          <p:cNvSpPr>
            <a:spLocks noGrp="1"/>
          </p:cNvSpPr>
          <p:nvPr>
            <p:ph type="body" idx="1"/>
          </p:nvPr>
        </p:nvSpPr>
        <p:spPr/>
        <p:txBody>
          <a:bodyPr>
            <a:normAutofit/>
          </a:bodyPr>
          <a:lstStyle/>
          <a:p>
            <a:pPr>
              <a:defRPr/>
            </a:pPr>
            <a:r>
              <a:rPr lang="en-US" dirty="0"/>
              <a:t>First two are for implementing the well-formed transactions concept:</a:t>
            </a:r>
          </a:p>
          <a:p>
            <a:pPr marL="228600" indent="-228600">
              <a:buFontTx/>
              <a:buAutoNum type="arabicParenBoth"/>
              <a:defRPr/>
            </a:pPr>
            <a:r>
              <a:rPr lang="en-US" dirty="0"/>
              <a:t>Data are only accessed by WFT.</a:t>
            </a:r>
          </a:p>
          <a:p>
            <a:pPr marL="228600" indent="-228600">
              <a:buFontTx/>
              <a:buAutoNum type="arabicParenBoth"/>
              <a:defRPr/>
            </a:pPr>
            <a:r>
              <a:rPr lang="en-US" dirty="0"/>
              <a:t>WFT can be trusted.</a:t>
            </a:r>
          </a:p>
          <a:p>
            <a:pPr marL="228600" indent="-228600">
              <a:defRPr/>
            </a:pPr>
            <a:r>
              <a:rPr lang="en-US" dirty="0"/>
              <a:t>Next two are for implementing </a:t>
            </a:r>
            <a:r>
              <a:rPr lang="en-US" dirty="0" err="1"/>
              <a:t>SoD</a:t>
            </a:r>
            <a:r>
              <a:rPr lang="en-US" dirty="0"/>
              <a:t>.</a:t>
            </a:r>
          </a:p>
        </p:txBody>
      </p:sp>
      <p:sp>
        <p:nvSpPr>
          <p:cNvPr id="6042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89013" eaLnBrk="0" hangingPunct="0">
              <a:spcBef>
                <a:spcPct val="30000"/>
              </a:spcBef>
              <a:defRPr kumimoji="1" sz="1200">
                <a:solidFill>
                  <a:schemeClr val="tx1"/>
                </a:solidFill>
                <a:latin typeface="Times New Roman" panose="02020603050405020304" pitchFamily="18" charset="0"/>
              </a:defRPr>
            </a:lvl1pPr>
            <a:lvl2pPr marL="742950" indent="-285750" defTabSz="989013" eaLnBrk="0" hangingPunct="0">
              <a:spcBef>
                <a:spcPct val="30000"/>
              </a:spcBef>
              <a:defRPr kumimoji="1" sz="1200">
                <a:solidFill>
                  <a:schemeClr val="tx1"/>
                </a:solidFill>
                <a:latin typeface="Times New Roman" panose="02020603050405020304" pitchFamily="18" charset="0"/>
              </a:defRPr>
            </a:lvl2pPr>
            <a:lvl3pPr marL="1143000" indent="-228600" defTabSz="989013" eaLnBrk="0" hangingPunct="0">
              <a:spcBef>
                <a:spcPct val="30000"/>
              </a:spcBef>
              <a:defRPr kumimoji="1" sz="1200">
                <a:solidFill>
                  <a:schemeClr val="tx1"/>
                </a:solidFill>
                <a:latin typeface="Times New Roman" panose="02020603050405020304" pitchFamily="18" charset="0"/>
              </a:defRPr>
            </a:lvl3pPr>
            <a:lvl4pPr marL="1600200" indent="-228600" defTabSz="989013" eaLnBrk="0" hangingPunct="0">
              <a:spcBef>
                <a:spcPct val="30000"/>
              </a:spcBef>
              <a:defRPr kumimoji="1" sz="1200">
                <a:solidFill>
                  <a:schemeClr val="tx1"/>
                </a:solidFill>
                <a:latin typeface="Times New Roman" panose="02020603050405020304" pitchFamily="18" charset="0"/>
              </a:defRPr>
            </a:lvl4pPr>
            <a:lvl5pPr marL="2057400" indent="-228600" defTabSz="989013" eaLnBrk="0" hangingPunct="0">
              <a:spcBef>
                <a:spcPct val="30000"/>
              </a:spcBef>
              <a:defRPr kumimoji="1" sz="1200">
                <a:solidFill>
                  <a:schemeClr val="tx1"/>
                </a:solidFill>
                <a:latin typeface="Times New Roman" panose="02020603050405020304" pitchFamily="18" charset="0"/>
              </a:defRPr>
            </a:lvl5pPr>
            <a:lvl6pPr marL="2514600" indent="-228600" defTabSz="989013" eaLnBrk="0" fontAlgn="base" hangingPunct="0">
              <a:spcBef>
                <a:spcPct val="30000"/>
              </a:spcBef>
              <a:spcAft>
                <a:spcPct val="0"/>
              </a:spcAft>
              <a:defRPr kumimoji="1" sz="1200">
                <a:solidFill>
                  <a:schemeClr val="tx1"/>
                </a:solidFill>
                <a:latin typeface="Times New Roman" panose="02020603050405020304" pitchFamily="18" charset="0"/>
              </a:defRPr>
            </a:lvl6pPr>
            <a:lvl7pPr marL="2971800" indent="-228600" defTabSz="989013" eaLnBrk="0" fontAlgn="base" hangingPunct="0">
              <a:spcBef>
                <a:spcPct val="30000"/>
              </a:spcBef>
              <a:spcAft>
                <a:spcPct val="0"/>
              </a:spcAft>
              <a:defRPr kumimoji="1" sz="1200">
                <a:solidFill>
                  <a:schemeClr val="tx1"/>
                </a:solidFill>
                <a:latin typeface="Times New Roman" panose="02020603050405020304" pitchFamily="18" charset="0"/>
              </a:defRPr>
            </a:lvl7pPr>
            <a:lvl8pPr marL="3429000" indent="-228600" defTabSz="989013" eaLnBrk="0" fontAlgn="base" hangingPunct="0">
              <a:spcBef>
                <a:spcPct val="30000"/>
              </a:spcBef>
              <a:spcAft>
                <a:spcPct val="0"/>
              </a:spcAft>
              <a:defRPr kumimoji="1" sz="1200">
                <a:solidFill>
                  <a:schemeClr val="tx1"/>
                </a:solidFill>
                <a:latin typeface="Times New Roman" panose="02020603050405020304" pitchFamily="18" charset="0"/>
              </a:defRPr>
            </a:lvl8pPr>
            <a:lvl9pPr marL="3886200" indent="-228600" defTabSz="989013" eaLnBrk="0" fontAlgn="base" hangingPunct="0">
              <a:spcBef>
                <a:spcPct val="30000"/>
              </a:spcBef>
              <a:spcAft>
                <a:spcPct val="0"/>
              </a:spcAft>
              <a:defRPr kumimoji="1" sz="1200">
                <a:solidFill>
                  <a:schemeClr val="tx1"/>
                </a:solidFill>
                <a:latin typeface="Times New Roman" panose="02020603050405020304" pitchFamily="18" charset="0"/>
              </a:defRPr>
            </a:lvl9pPr>
          </a:lstStyle>
          <a:p>
            <a:pPr eaLnBrk="1" hangingPunct="1">
              <a:spcBef>
                <a:spcPct val="0"/>
              </a:spcBef>
            </a:pPr>
            <a:fld id="{25710A8D-83C2-4750-980B-C5349F59300E}" type="slidenum">
              <a:rPr kumimoji="0" lang="en-US" altLang="en-US" sz="1300"/>
              <a:pPr eaLnBrk="1" hangingPunct="1">
                <a:spcBef>
                  <a:spcPct val="0"/>
                </a:spcBef>
              </a:pPr>
              <a:t>81</a:t>
            </a:fld>
            <a:endParaRPr kumimoji="0" lang="en-US" altLang="en-US" sz="1300"/>
          </a:p>
        </p:txBody>
      </p:sp>
    </p:spTree>
    <p:extLst>
      <p:ext uri="{BB962C8B-B14F-4D97-AF65-F5344CB8AC3E}">
        <p14:creationId xmlns:p14="http://schemas.microsoft.com/office/powerpoint/2010/main" val="2940307147"/>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Image Placeholder 1"/>
          <p:cNvSpPr>
            <a:spLocks noGrp="1" noRot="1" noChangeAspect="1" noTextEdit="1"/>
          </p:cNvSpPr>
          <p:nvPr>
            <p:ph type="sldImg"/>
          </p:nvPr>
        </p:nvSpPr>
        <p:spPr>
          <a:xfrm>
            <a:off x="460375" y="720725"/>
            <a:ext cx="6399213" cy="3600450"/>
          </a:xfrm>
          <a:ln/>
        </p:spPr>
      </p:sp>
      <p:sp>
        <p:nvSpPr>
          <p:cNvPr id="6144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t>Programs are used in access control.</a:t>
            </a:r>
          </a:p>
        </p:txBody>
      </p:sp>
      <p:sp>
        <p:nvSpPr>
          <p:cNvPr id="6144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89013" eaLnBrk="0" hangingPunct="0">
              <a:spcBef>
                <a:spcPct val="30000"/>
              </a:spcBef>
              <a:defRPr kumimoji="1" sz="1200">
                <a:solidFill>
                  <a:schemeClr val="tx1"/>
                </a:solidFill>
                <a:latin typeface="Times New Roman" panose="02020603050405020304" pitchFamily="18" charset="0"/>
              </a:defRPr>
            </a:lvl1pPr>
            <a:lvl2pPr marL="742950" indent="-285750" defTabSz="989013" eaLnBrk="0" hangingPunct="0">
              <a:spcBef>
                <a:spcPct val="30000"/>
              </a:spcBef>
              <a:defRPr kumimoji="1" sz="1200">
                <a:solidFill>
                  <a:schemeClr val="tx1"/>
                </a:solidFill>
                <a:latin typeface="Times New Roman" panose="02020603050405020304" pitchFamily="18" charset="0"/>
              </a:defRPr>
            </a:lvl2pPr>
            <a:lvl3pPr marL="1143000" indent="-228600" defTabSz="989013" eaLnBrk="0" hangingPunct="0">
              <a:spcBef>
                <a:spcPct val="30000"/>
              </a:spcBef>
              <a:defRPr kumimoji="1" sz="1200">
                <a:solidFill>
                  <a:schemeClr val="tx1"/>
                </a:solidFill>
                <a:latin typeface="Times New Roman" panose="02020603050405020304" pitchFamily="18" charset="0"/>
              </a:defRPr>
            </a:lvl3pPr>
            <a:lvl4pPr marL="1600200" indent="-228600" defTabSz="989013" eaLnBrk="0" hangingPunct="0">
              <a:spcBef>
                <a:spcPct val="30000"/>
              </a:spcBef>
              <a:defRPr kumimoji="1" sz="1200">
                <a:solidFill>
                  <a:schemeClr val="tx1"/>
                </a:solidFill>
                <a:latin typeface="Times New Roman" panose="02020603050405020304" pitchFamily="18" charset="0"/>
              </a:defRPr>
            </a:lvl4pPr>
            <a:lvl5pPr marL="2057400" indent="-228600" defTabSz="989013" eaLnBrk="0" hangingPunct="0">
              <a:spcBef>
                <a:spcPct val="30000"/>
              </a:spcBef>
              <a:defRPr kumimoji="1" sz="1200">
                <a:solidFill>
                  <a:schemeClr val="tx1"/>
                </a:solidFill>
                <a:latin typeface="Times New Roman" panose="02020603050405020304" pitchFamily="18" charset="0"/>
              </a:defRPr>
            </a:lvl5pPr>
            <a:lvl6pPr marL="2514600" indent="-228600" defTabSz="989013" eaLnBrk="0" fontAlgn="base" hangingPunct="0">
              <a:spcBef>
                <a:spcPct val="30000"/>
              </a:spcBef>
              <a:spcAft>
                <a:spcPct val="0"/>
              </a:spcAft>
              <a:defRPr kumimoji="1" sz="1200">
                <a:solidFill>
                  <a:schemeClr val="tx1"/>
                </a:solidFill>
                <a:latin typeface="Times New Roman" panose="02020603050405020304" pitchFamily="18" charset="0"/>
              </a:defRPr>
            </a:lvl6pPr>
            <a:lvl7pPr marL="2971800" indent="-228600" defTabSz="989013" eaLnBrk="0" fontAlgn="base" hangingPunct="0">
              <a:spcBef>
                <a:spcPct val="30000"/>
              </a:spcBef>
              <a:spcAft>
                <a:spcPct val="0"/>
              </a:spcAft>
              <a:defRPr kumimoji="1" sz="1200">
                <a:solidFill>
                  <a:schemeClr val="tx1"/>
                </a:solidFill>
                <a:latin typeface="Times New Roman" panose="02020603050405020304" pitchFamily="18" charset="0"/>
              </a:defRPr>
            </a:lvl7pPr>
            <a:lvl8pPr marL="3429000" indent="-228600" defTabSz="989013" eaLnBrk="0" fontAlgn="base" hangingPunct="0">
              <a:spcBef>
                <a:spcPct val="30000"/>
              </a:spcBef>
              <a:spcAft>
                <a:spcPct val="0"/>
              </a:spcAft>
              <a:defRPr kumimoji="1" sz="1200">
                <a:solidFill>
                  <a:schemeClr val="tx1"/>
                </a:solidFill>
                <a:latin typeface="Times New Roman" panose="02020603050405020304" pitchFamily="18" charset="0"/>
              </a:defRPr>
            </a:lvl8pPr>
            <a:lvl9pPr marL="3886200" indent="-228600" defTabSz="989013" eaLnBrk="0" fontAlgn="base" hangingPunct="0">
              <a:spcBef>
                <a:spcPct val="30000"/>
              </a:spcBef>
              <a:spcAft>
                <a:spcPct val="0"/>
              </a:spcAft>
              <a:defRPr kumimoji="1" sz="1200">
                <a:solidFill>
                  <a:schemeClr val="tx1"/>
                </a:solidFill>
                <a:latin typeface="Times New Roman" panose="02020603050405020304" pitchFamily="18" charset="0"/>
              </a:defRPr>
            </a:lvl9pPr>
          </a:lstStyle>
          <a:p>
            <a:pPr eaLnBrk="1" hangingPunct="1">
              <a:spcBef>
                <a:spcPct val="0"/>
              </a:spcBef>
            </a:pPr>
            <a:fld id="{8DAC972C-70DE-4E4A-B593-FD4BD40CFBD3}" type="slidenum">
              <a:rPr kumimoji="0" lang="en-US" altLang="en-US" sz="1300"/>
              <a:pPr eaLnBrk="1" hangingPunct="1">
                <a:spcBef>
                  <a:spcPct val="0"/>
                </a:spcBef>
              </a:pPr>
              <a:t>83</a:t>
            </a:fld>
            <a:endParaRPr kumimoji="0" lang="en-US" altLang="en-US" sz="1300"/>
          </a:p>
        </p:txBody>
      </p:sp>
    </p:spTree>
    <p:extLst>
      <p:ext uri="{BB962C8B-B14F-4D97-AF65-F5344CB8AC3E}">
        <p14:creationId xmlns:p14="http://schemas.microsoft.com/office/powerpoint/2010/main" val="308957394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p:cNvSpPr>
            <a:spLocks noGrp="1" noRot="1" noChangeAspect="1" noTextEdit="1"/>
          </p:cNvSpPr>
          <p:nvPr>
            <p:ph type="sldImg"/>
          </p:nvPr>
        </p:nvSpPr>
        <p:spPr>
          <a:xfrm>
            <a:off x="460375" y="720725"/>
            <a:ext cx="6399213" cy="3600450"/>
          </a:xfrm>
          <a:ln/>
        </p:spPr>
      </p:sp>
      <p:sp>
        <p:nvSpPr>
          <p:cNvPr id="5837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t>Set of subjects do not change over time.</a:t>
            </a:r>
          </a:p>
          <a:p>
            <a:r>
              <a:rPr lang="en-US" altLang="en-US"/>
              <a:t>Access matrix is like in DAC.</a:t>
            </a:r>
          </a:p>
          <a:p>
            <a:r>
              <a:rPr lang="en-US" altLang="en-US"/>
              <a:t>Current access information records who wants to access what.</a:t>
            </a:r>
          </a:p>
          <a:p>
            <a:endParaRPr lang="en-US" altLang="en-US"/>
          </a:p>
        </p:txBody>
      </p:sp>
      <p:sp>
        <p:nvSpPr>
          <p:cNvPr id="5837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89013" eaLnBrk="0" hangingPunct="0">
              <a:spcBef>
                <a:spcPct val="30000"/>
              </a:spcBef>
              <a:defRPr kumimoji="1" sz="1200">
                <a:solidFill>
                  <a:schemeClr val="tx1"/>
                </a:solidFill>
                <a:latin typeface="Times New Roman" panose="02020603050405020304" pitchFamily="18" charset="0"/>
              </a:defRPr>
            </a:lvl1pPr>
            <a:lvl2pPr marL="742950" indent="-285750" defTabSz="989013" eaLnBrk="0" hangingPunct="0">
              <a:spcBef>
                <a:spcPct val="30000"/>
              </a:spcBef>
              <a:defRPr kumimoji="1" sz="1200">
                <a:solidFill>
                  <a:schemeClr val="tx1"/>
                </a:solidFill>
                <a:latin typeface="Times New Roman" panose="02020603050405020304" pitchFamily="18" charset="0"/>
              </a:defRPr>
            </a:lvl2pPr>
            <a:lvl3pPr marL="1143000" indent="-228600" defTabSz="989013" eaLnBrk="0" hangingPunct="0">
              <a:spcBef>
                <a:spcPct val="30000"/>
              </a:spcBef>
              <a:defRPr kumimoji="1" sz="1200">
                <a:solidFill>
                  <a:schemeClr val="tx1"/>
                </a:solidFill>
                <a:latin typeface="Times New Roman" panose="02020603050405020304" pitchFamily="18" charset="0"/>
              </a:defRPr>
            </a:lvl3pPr>
            <a:lvl4pPr marL="1600200" indent="-228600" defTabSz="989013" eaLnBrk="0" hangingPunct="0">
              <a:spcBef>
                <a:spcPct val="30000"/>
              </a:spcBef>
              <a:defRPr kumimoji="1" sz="1200">
                <a:solidFill>
                  <a:schemeClr val="tx1"/>
                </a:solidFill>
                <a:latin typeface="Times New Roman" panose="02020603050405020304" pitchFamily="18" charset="0"/>
              </a:defRPr>
            </a:lvl4pPr>
            <a:lvl5pPr marL="2057400" indent="-228600" defTabSz="989013" eaLnBrk="0" hangingPunct="0">
              <a:spcBef>
                <a:spcPct val="30000"/>
              </a:spcBef>
              <a:defRPr kumimoji="1" sz="1200">
                <a:solidFill>
                  <a:schemeClr val="tx1"/>
                </a:solidFill>
                <a:latin typeface="Times New Roman" panose="02020603050405020304" pitchFamily="18" charset="0"/>
              </a:defRPr>
            </a:lvl5pPr>
            <a:lvl6pPr marL="2514600" indent="-228600" defTabSz="989013" eaLnBrk="0" fontAlgn="base" hangingPunct="0">
              <a:spcBef>
                <a:spcPct val="30000"/>
              </a:spcBef>
              <a:spcAft>
                <a:spcPct val="0"/>
              </a:spcAft>
              <a:defRPr kumimoji="1" sz="1200">
                <a:solidFill>
                  <a:schemeClr val="tx1"/>
                </a:solidFill>
                <a:latin typeface="Times New Roman" panose="02020603050405020304" pitchFamily="18" charset="0"/>
              </a:defRPr>
            </a:lvl6pPr>
            <a:lvl7pPr marL="2971800" indent="-228600" defTabSz="989013" eaLnBrk="0" fontAlgn="base" hangingPunct="0">
              <a:spcBef>
                <a:spcPct val="30000"/>
              </a:spcBef>
              <a:spcAft>
                <a:spcPct val="0"/>
              </a:spcAft>
              <a:defRPr kumimoji="1" sz="1200">
                <a:solidFill>
                  <a:schemeClr val="tx1"/>
                </a:solidFill>
                <a:latin typeface="Times New Roman" panose="02020603050405020304" pitchFamily="18" charset="0"/>
              </a:defRPr>
            </a:lvl7pPr>
            <a:lvl8pPr marL="3429000" indent="-228600" defTabSz="989013" eaLnBrk="0" fontAlgn="base" hangingPunct="0">
              <a:spcBef>
                <a:spcPct val="30000"/>
              </a:spcBef>
              <a:spcAft>
                <a:spcPct val="0"/>
              </a:spcAft>
              <a:defRPr kumimoji="1" sz="1200">
                <a:solidFill>
                  <a:schemeClr val="tx1"/>
                </a:solidFill>
                <a:latin typeface="Times New Roman" panose="02020603050405020304" pitchFamily="18" charset="0"/>
              </a:defRPr>
            </a:lvl8pPr>
            <a:lvl9pPr marL="3886200" indent="-228600" defTabSz="989013" eaLnBrk="0" fontAlgn="base" hangingPunct="0">
              <a:spcBef>
                <a:spcPct val="30000"/>
              </a:spcBef>
              <a:spcAft>
                <a:spcPct val="0"/>
              </a:spcAft>
              <a:defRPr kumimoji="1" sz="1200">
                <a:solidFill>
                  <a:schemeClr val="tx1"/>
                </a:solidFill>
                <a:latin typeface="Times New Roman" panose="02020603050405020304" pitchFamily="18" charset="0"/>
              </a:defRPr>
            </a:lvl9pPr>
          </a:lstStyle>
          <a:p>
            <a:pPr eaLnBrk="1" hangingPunct="1">
              <a:spcBef>
                <a:spcPct val="0"/>
              </a:spcBef>
            </a:pPr>
            <a:fld id="{E6FB57B2-2245-4372-A927-AC5A0A85F209}" type="slidenum">
              <a:rPr kumimoji="0" lang="en-US" altLang="en-US" sz="1300"/>
              <a:pPr eaLnBrk="1" hangingPunct="1">
                <a:spcBef>
                  <a:spcPct val="0"/>
                </a:spcBef>
              </a:pPr>
              <a:t>13</a:t>
            </a:fld>
            <a:endParaRPr kumimoji="0" lang="en-US" altLang="en-US" sz="130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lide Image Placeholder 1"/>
          <p:cNvSpPr>
            <a:spLocks noGrp="1" noRot="1" noChangeAspect="1" noTextEdit="1"/>
          </p:cNvSpPr>
          <p:nvPr>
            <p:ph type="sldImg"/>
          </p:nvPr>
        </p:nvSpPr>
        <p:spPr>
          <a:xfrm>
            <a:off x="460375" y="720725"/>
            <a:ext cx="6399213" cy="3600450"/>
          </a:xfrm>
          <a:ln/>
        </p:spPr>
      </p:sp>
      <p:sp>
        <p:nvSpPr>
          <p:cNvPr id="5939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5939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89013" eaLnBrk="0" hangingPunct="0">
              <a:spcBef>
                <a:spcPct val="30000"/>
              </a:spcBef>
              <a:defRPr kumimoji="1" sz="1200">
                <a:solidFill>
                  <a:schemeClr val="tx1"/>
                </a:solidFill>
                <a:latin typeface="Times New Roman" panose="02020603050405020304" pitchFamily="18" charset="0"/>
              </a:defRPr>
            </a:lvl1pPr>
            <a:lvl2pPr marL="742950" indent="-285750" defTabSz="989013" eaLnBrk="0" hangingPunct="0">
              <a:spcBef>
                <a:spcPct val="30000"/>
              </a:spcBef>
              <a:defRPr kumimoji="1" sz="1200">
                <a:solidFill>
                  <a:schemeClr val="tx1"/>
                </a:solidFill>
                <a:latin typeface="Times New Roman" panose="02020603050405020304" pitchFamily="18" charset="0"/>
              </a:defRPr>
            </a:lvl2pPr>
            <a:lvl3pPr marL="1143000" indent="-228600" defTabSz="989013" eaLnBrk="0" hangingPunct="0">
              <a:spcBef>
                <a:spcPct val="30000"/>
              </a:spcBef>
              <a:defRPr kumimoji="1" sz="1200">
                <a:solidFill>
                  <a:schemeClr val="tx1"/>
                </a:solidFill>
                <a:latin typeface="Times New Roman" panose="02020603050405020304" pitchFamily="18" charset="0"/>
              </a:defRPr>
            </a:lvl3pPr>
            <a:lvl4pPr marL="1600200" indent="-228600" defTabSz="989013" eaLnBrk="0" hangingPunct="0">
              <a:spcBef>
                <a:spcPct val="30000"/>
              </a:spcBef>
              <a:defRPr kumimoji="1" sz="1200">
                <a:solidFill>
                  <a:schemeClr val="tx1"/>
                </a:solidFill>
                <a:latin typeface="Times New Roman" panose="02020603050405020304" pitchFamily="18" charset="0"/>
              </a:defRPr>
            </a:lvl4pPr>
            <a:lvl5pPr marL="2057400" indent="-228600" defTabSz="989013" eaLnBrk="0" hangingPunct="0">
              <a:spcBef>
                <a:spcPct val="30000"/>
              </a:spcBef>
              <a:defRPr kumimoji="1" sz="1200">
                <a:solidFill>
                  <a:schemeClr val="tx1"/>
                </a:solidFill>
                <a:latin typeface="Times New Roman" panose="02020603050405020304" pitchFamily="18" charset="0"/>
              </a:defRPr>
            </a:lvl5pPr>
            <a:lvl6pPr marL="2514600" indent="-228600" defTabSz="989013" eaLnBrk="0" fontAlgn="base" hangingPunct="0">
              <a:spcBef>
                <a:spcPct val="30000"/>
              </a:spcBef>
              <a:spcAft>
                <a:spcPct val="0"/>
              </a:spcAft>
              <a:defRPr kumimoji="1" sz="1200">
                <a:solidFill>
                  <a:schemeClr val="tx1"/>
                </a:solidFill>
                <a:latin typeface="Times New Roman" panose="02020603050405020304" pitchFamily="18" charset="0"/>
              </a:defRPr>
            </a:lvl6pPr>
            <a:lvl7pPr marL="2971800" indent="-228600" defTabSz="989013" eaLnBrk="0" fontAlgn="base" hangingPunct="0">
              <a:spcBef>
                <a:spcPct val="30000"/>
              </a:spcBef>
              <a:spcAft>
                <a:spcPct val="0"/>
              </a:spcAft>
              <a:defRPr kumimoji="1" sz="1200">
                <a:solidFill>
                  <a:schemeClr val="tx1"/>
                </a:solidFill>
                <a:latin typeface="Times New Roman" panose="02020603050405020304" pitchFamily="18" charset="0"/>
              </a:defRPr>
            </a:lvl7pPr>
            <a:lvl8pPr marL="3429000" indent="-228600" defTabSz="989013" eaLnBrk="0" fontAlgn="base" hangingPunct="0">
              <a:spcBef>
                <a:spcPct val="30000"/>
              </a:spcBef>
              <a:spcAft>
                <a:spcPct val="0"/>
              </a:spcAft>
              <a:defRPr kumimoji="1" sz="1200">
                <a:solidFill>
                  <a:schemeClr val="tx1"/>
                </a:solidFill>
                <a:latin typeface="Times New Roman" panose="02020603050405020304" pitchFamily="18" charset="0"/>
              </a:defRPr>
            </a:lvl8pPr>
            <a:lvl9pPr marL="3886200" indent="-228600" defTabSz="989013" eaLnBrk="0" fontAlgn="base" hangingPunct="0">
              <a:spcBef>
                <a:spcPct val="30000"/>
              </a:spcBef>
              <a:spcAft>
                <a:spcPct val="0"/>
              </a:spcAft>
              <a:defRPr kumimoji="1" sz="1200">
                <a:solidFill>
                  <a:schemeClr val="tx1"/>
                </a:solidFill>
                <a:latin typeface="Times New Roman" panose="02020603050405020304" pitchFamily="18" charset="0"/>
              </a:defRPr>
            </a:lvl9pPr>
          </a:lstStyle>
          <a:p>
            <a:pPr eaLnBrk="1" hangingPunct="1">
              <a:spcBef>
                <a:spcPct val="0"/>
              </a:spcBef>
            </a:pPr>
            <a:fld id="{623B61A0-90A1-4D72-900E-E14436098A89}" type="slidenum">
              <a:rPr kumimoji="0" lang="en-US" altLang="en-US" sz="1300"/>
              <a:pPr eaLnBrk="1" hangingPunct="1">
                <a:spcBef>
                  <a:spcPct val="0"/>
                </a:spcBef>
              </a:pPr>
              <a:t>14</a:t>
            </a:fld>
            <a:endParaRPr kumimoji="0" lang="en-US" altLang="en-US" sz="130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Image Placeholder 1"/>
          <p:cNvSpPr>
            <a:spLocks noGrp="1" noRot="1" noChangeAspect="1" noTextEdit="1"/>
          </p:cNvSpPr>
          <p:nvPr>
            <p:ph type="sldImg"/>
          </p:nvPr>
        </p:nvSpPr>
        <p:spPr>
          <a:xfrm>
            <a:off x="460375" y="720725"/>
            <a:ext cx="6399213" cy="3600450"/>
          </a:xfrm>
          <a:ln/>
        </p:spPr>
      </p:sp>
      <p:sp>
        <p:nvSpPr>
          <p:cNvPr id="604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buFontTx/>
              <a:buChar char="•"/>
            </a:pPr>
            <a:r>
              <a:rPr lang="en-US" altLang="en-US" dirty="0"/>
              <a:t>The simple security condition is natural.  Can only read objects of lower level. </a:t>
            </a:r>
          </a:p>
          <a:p>
            <a:pPr>
              <a:buFontTx/>
              <a:buChar char="•"/>
            </a:pPr>
            <a:r>
              <a:rPr lang="en-US" altLang="en-US" dirty="0"/>
              <a:t>The star property is motivated by the Trojan Horse example.  </a:t>
            </a:r>
          </a:p>
          <a:p>
            <a:pPr>
              <a:buFontTx/>
              <a:buChar char="•"/>
            </a:pPr>
            <a:r>
              <a:rPr lang="en-US" altLang="en-US" dirty="0"/>
              <a:t>Why it does not apply to trusted subjects?  Consider the OS scheduler.</a:t>
            </a:r>
          </a:p>
          <a:p>
            <a:pPr>
              <a:buFontTx/>
              <a:buChar char="•"/>
            </a:pPr>
            <a:r>
              <a:rPr lang="en-US" altLang="en-US" dirty="0"/>
              <a:t>When the maximum level is the same as the current level, then the no-read-up part of the star property is subsumed by the Simple Security Condition.  Hence it becomes no write-down only. </a:t>
            </a:r>
          </a:p>
          <a:p>
            <a:endParaRPr lang="en-US" altLang="en-US" dirty="0"/>
          </a:p>
          <a:p>
            <a:r>
              <a:rPr lang="en-US" altLang="en-US" dirty="0"/>
              <a:t>Can we say the star property imply the simple security condition in this case?</a:t>
            </a:r>
          </a:p>
        </p:txBody>
      </p:sp>
      <p:sp>
        <p:nvSpPr>
          <p:cNvPr id="6042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89013" eaLnBrk="0" hangingPunct="0">
              <a:spcBef>
                <a:spcPct val="30000"/>
              </a:spcBef>
              <a:defRPr kumimoji="1" sz="1200">
                <a:solidFill>
                  <a:schemeClr val="tx1"/>
                </a:solidFill>
                <a:latin typeface="Times New Roman" panose="02020603050405020304" pitchFamily="18" charset="0"/>
              </a:defRPr>
            </a:lvl1pPr>
            <a:lvl2pPr marL="742950" indent="-285750" defTabSz="989013" eaLnBrk="0" hangingPunct="0">
              <a:spcBef>
                <a:spcPct val="30000"/>
              </a:spcBef>
              <a:defRPr kumimoji="1" sz="1200">
                <a:solidFill>
                  <a:schemeClr val="tx1"/>
                </a:solidFill>
                <a:latin typeface="Times New Roman" panose="02020603050405020304" pitchFamily="18" charset="0"/>
              </a:defRPr>
            </a:lvl2pPr>
            <a:lvl3pPr marL="1143000" indent="-228600" defTabSz="989013" eaLnBrk="0" hangingPunct="0">
              <a:spcBef>
                <a:spcPct val="30000"/>
              </a:spcBef>
              <a:defRPr kumimoji="1" sz="1200">
                <a:solidFill>
                  <a:schemeClr val="tx1"/>
                </a:solidFill>
                <a:latin typeface="Times New Roman" panose="02020603050405020304" pitchFamily="18" charset="0"/>
              </a:defRPr>
            </a:lvl3pPr>
            <a:lvl4pPr marL="1600200" indent="-228600" defTabSz="989013" eaLnBrk="0" hangingPunct="0">
              <a:spcBef>
                <a:spcPct val="30000"/>
              </a:spcBef>
              <a:defRPr kumimoji="1" sz="1200">
                <a:solidFill>
                  <a:schemeClr val="tx1"/>
                </a:solidFill>
                <a:latin typeface="Times New Roman" panose="02020603050405020304" pitchFamily="18" charset="0"/>
              </a:defRPr>
            </a:lvl4pPr>
            <a:lvl5pPr marL="2057400" indent="-228600" defTabSz="989013" eaLnBrk="0" hangingPunct="0">
              <a:spcBef>
                <a:spcPct val="30000"/>
              </a:spcBef>
              <a:defRPr kumimoji="1" sz="1200">
                <a:solidFill>
                  <a:schemeClr val="tx1"/>
                </a:solidFill>
                <a:latin typeface="Times New Roman" panose="02020603050405020304" pitchFamily="18" charset="0"/>
              </a:defRPr>
            </a:lvl5pPr>
            <a:lvl6pPr marL="2514600" indent="-228600" defTabSz="989013" eaLnBrk="0" fontAlgn="base" hangingPunct="0">
              <a:spcBef>
                <a:spcPct val="30000"/>
              </a:spcBef>
              <a:spcAft>
                <a:spcPct val="0"/>
              </a:spcAft>
              <a:defRPr kumimoji="1" sz="1200">
                <a:solidFill>
                  <a:schemeClr val="tx1"/>
                </a:solidFill>
                <a:latin typeface="Times New Roman" panose="02020603050405020304" pitchFamily="18" charset="0"/>
              </a:defRPr>
            </a:lvl6pPr>
            <a:lvl7pPr marL="2971800" indent="-228600" defTabSz="989013" eaLnBrk="0" fontAlgn="base" hangingPunct="0">
              <a:spcBef>
                <a:spcPct val="30000"/>
              </a:spcBef>
              <a:spcAft>
                <a:spcPct val="0"/>
              </a:spcAft>
              <a:defRPr kumimoji="1" sz="1200">
                <a:solidFill>
                  <a:schemeClr val="tx1"/>
                </a:solidFill>
                <a:latin typeface="Times New Roman" panose="02020603050405020304" pitchFamily="18" charset="0"/>
              </a:defRPr>
            </a:lvl7pPr>
            <a:lvl8pPr marL="3429000" indent="-228600" defTabSz="989013" eaLnBrk="0" fontAlgn="base" hangingPunct="0">
              <a:spcBef>
                <a:spcPct val="30000"/>
              </a:spcBef>
              <a:spcAft>
                <a:spcPct val="0"/>
              </a:spcAft>
              <a:defRPr kumimoji="1" sz="1200">
                <a:solidFill>
                  <a:schemeClr val="tx1"/>
                </a:solidFill>
                <a:latin typeface="Times New Roman" panose="02020603050405020304" pitchFamily="18" charset="0"/>
              </a:defRPr>
            </a:lvl8pPr>
            <a:lvl9pPr marL="3886200" indent="-228600" defTabSz="989013" eaLnBrk="0" fontAlgn="base" hangingPunct="0">
              <a:spcBef>
                <a:spcPct val="30000"/>
              </a:spcBef>
              <a:spcAft>
                <a:spcPct val="0"/>
              </a:spcAft>
              <a:defRPr kumimoji="1" sz="1200">
                <a:solidFill>
                  <a:schemeClr val="tx1"/>
                </a:solidFill>
                <a:latin typeface="Times New Roman" panose="02020603050405020304" pitchFamily="18" charset="0"/>
              </a:defRPr>
            </a:lvl9pPr>
          </a:lstStyle>
          <a:p>
            <a:pPr eaLnBrk="1" hangingPunct="1">
              <a:spcBef>
                <a:spcPct val="0"/>
              </a:spcBef>
            </a:pPr>
            <a:fld id="{09C93C6B-0276-440A-A9A9-9400D321073F}" type="slidenum">
              <a:rPr kumimoji="0" lang="en-US" altLang="en-US" sz="1300"/>
              <a:pPr eaLnBrk="1" hangingPunct="1">
                <a:spcBef>
                  <a:spcPct val="0"/>
                </a:spcBef>
              </a:pPr>
              <a:t>15</a:t>
            </a:fld>
            <a:endParaRPr kumimoji="0" lang="en-US" altLang="en-US" sz="130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Image Placeholder 1"/>
          <p:cNvSpPr>
            <a:spLocks noGrp="1" noRot="1" noChangeAspect="1" noTextEdit="1"/>
          </p:cNvSpPr>
          <p:nvPr>
            <p:ph type="sldImg"/>
          </p:nvPr>
        </p:nvSpPr>
        <p:spPr>
          <a:xfrm>
            <a:off x="460375" y="720725"/>
            <a:ext cx="6399213" cy="3600450"/>
          </a:xfrm>
          <a:ln/>
        </p:spPr>
      </p:sp>
      <p:sp>
        <p:nvSpPr>
          <p:cNvPr id="6144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t>Cannot prevent users read top secret info, then turn and tell someone else.  </a:t>
            </a:r>
          </a:p>
          <a:p>
            <a:r>
              <a:rPr lang="en-US" altLang="en-US"/>
              <a:t>Where is this protected?  In which part is this risk considered and justified?</a:t>
            </a:r>
          </a:p>
          <a:p>
            <a:r>
              <a:rPr lang="en-US" altLang="en-US"/>
              <a:t>Humans can be trusted, but not programs they execute.</a:t>
            </a:r>
          </a:p>
          <a:p>
            <a:endParaRPr lang="en-US" altLang="en-US"/>
          </a:p>
        </p:txBody>
      </p:sp>
      <p:sp>
        <p:nvSpPr>
          <p:cNvPr id="6144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89013" eaLnBrk="0" hangingPunct="0">
              <a:spcBef>
                <a:spcPct val="30000"/>
              </a:spcBef>
              <a:defRPr kumimoji="1" sz="1200">
                <a:solidFill>
                  <a:schemeClr val="tx1"/>
                </a:solidFill>
                <a:latin typeface="Times New Roman" panose="02020603050405020304" pitchFamily="18" charset="0"/>
              </a:defRPr>
            </a:lvl1pPr>
            <a:lvl2pPr marL="742950" indent="-285750" defTabSz="989013" eaLnBrk="0" hangingPunct="0">
              <a:spcBef>
                <a:spcPct val="30000"/>
              </a:spcBef>
              <a:defRPr kumimoji="1" sz="1200">
                <a:solidFill>
                  <a:schemeClr val="tx1"/>
                </a:solidFill>
                <a:latin typeface="Times New Roman" panose="02020603050405020304" pitchFamily="18" charset="0"/>
              </a:defRPr>
            </a:lvl2pPr>
            <a:lvl3pPr marL="1143000" indent="-228600" defTabSz="989013" eaLnBrk="0" hangingPunct="0">
              <a:spcBef>
                <a:spcPct val="30000"/>
              </a:spcBef>
              <a:defRPr kumimoji="1" sz="1200">
                <a:solidFill>
                  <a:schemeClr val="tx1"/>
                </a:solidFill>
                <a:latin typeface="Times New Roman" panose="02020603050405020304" pitchFamily="18" charset="0"/>
              </a:defRPr>
            </a:lvl3pPr>
            <a:lvl4pPr marL="1600200" indent="-228600" defTabSz="989013" eaLnBrk="0" hangingPunct="0">
              <a:spcBef>
                <a:spcPct val="30000"/>
              </a:spcBef>
              <a:defRPr kumimoji="1" sz="1200">
                <a:solidFill>
                  <a:schemeClr val="tx1"/>
                </a:solidFill>
                <a:latin typeface="Times New Roman" panose="02020603050405020304" pitchFamily="18" charset="0"/>
              </a:defRPr>
            </a:lvl4pPr>
            <a:lvl5pPr marL="2057400" indent="-228600" defTabSz="989013" eaLnBrk="0" hangingPunct="0">
              <a:spcBef>
                <a:spcPct val="30000"/>
              </a:spcBef>
              <a:defRPr kumimoji="1" sz="1200">
                <a:solidFill>
                  <a:schemeClr val="tx1"/>
                </a:solidFill>
                <a:latin typeface="Times New Roman" panose="02020603050405020304" pitchFamily="18" charset="0"/>
              </a:defRPr>
            </a:lvl5pPr>
            <a:lvl6pPr marL="2514600" indent="-228600" defTabSz="989013" eaLnBrk="0" fontAlgn="base" hangingPunct="0">
              <a:spcBef>
                <a:spcPct val="30000"/>
              </a:spcBef>
              <a:spcAft>
                <a:spcPct val="0"/>
              </a:spcAft>
              <a:defRPr kumimoji="1" sz="1200">
                <a:solidFill>
                  <a:schemeClr val="tx1"/>
                </a:solidFill>
                <a:latin typeface="Times New Roman" panose="02020603050405020304" pitchFamily="18" charset="0"/>
              </a:defRPr>
            </a:lvl6pPr>
            <a:lvl7pPr marL="2971800" indent="-228600" defTabSz="989013" eaLnBrk="0" fontAlgn="base" hangingPunct="0">
              <a:spcBef>
                <a:spcPct val="30000"/>
              </a:spcBef>
              <a:spcAft>
                <a:spcPct val="0"/>
              </a:spcAft>
              <a:defRPr kumimoji="1" sz="1200">
                <a:solidFill>
                  <a:schemeClr val="tx1"/>
                </a:solidFill>
                <a:latin typeface="Times New Roman" panose="02020603050405020304" pitchFamily="18" charset="0"/>
              </a:defRPr>
            </a:lvl7pPr>
            <a:lvl8pPr marL="3429000" indent="-228600" defTabSz="989013" eaLnBrk="0" fontAlgn="base" hangingPunct="0">
              <a:spcBef>
                <a:spcPct val="30000"/>
              </a:spcBef>
              <a:spcAft>
                <a:spcPct val="0"/>
              </a:spcAft>
              <a:defRPr kumimoji="1" sz="1200">
                <a:solidFill>
                  <a:schemeClr val="tx1"/>
                </a:solidFill>
                <a:latin typeface="Times New Roman" panose="02020603050405020304" pitchFamily="18" charset="0"/>
              </a:defRPr>
            </a:lvl8pPr>
            <a:lvl9pPr marL="3886200" indent="-228600" defTabSz="989013" eaLnBrk="0" fontAlgn="base" hangingPunct="0">
              <a:spcBef>
                <a:spcPct val="30000"/>
              </a:spcBef>
              <a:spcAft>
                <a:spcPct val="0"/>
              </a:spcAft>
              <a:defRPr kumimoji="1" sz="1200">
                <a:solidFill>
                  <a:schemeClr val="tx1"/>
                </a:solidFill>
                <a:latin typeface="Times New Roman" panose="02020603050405020304" pitchFamily="18" charset="0"/>
              </a:defRPr>
            </a:lvl9pPr>
          </a:lstStyle>
          <a:p>
            <a:pPr eaLnBrk="1" hangingPunct="1">
              <a:spcBef>
                <a:spcPct val="0"/>
              </a:spcBef>
            </a:pPr>
            <a:fld id="{6134E755-9293-436B-B1E5-CEECF1564642}" type="slidenum">
              <a:rPr kumimoji="0" lang="en-US" altLang="en-US" sz="1300"/>
              <a:pPr eaLnBrk="1" hangingPunct="1">
                <a:spcBef>
                  <a:spcPct val="0"/>
                </a:spcBef>
              </a:pPr>
              <a:t>17</a:t>
            </a:fld>
            <a:endParaRPr kumimoji="0" lang="en-US" altLang="en-US" sz="130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Resource Page - PPT Accessibility">
    <p:bg>
      <p:bgPr>
        <a:solidFill>
          <a:schemeClr val="accent4"/>
        </a:solidFill>
        <a:effectLst/>
      </p:bgPr>
    </p:bg>
    <p:spTree>
      <p:nvGrpSpPr>
        <p:cNvPr id="1" name=""/>
        <p:cNvGrpSpPr/>
        <p:nvPr/>
      </p:nvGrpSpPr>
      <p:grpSpPr>
        <a:xfrm>
          <a:off x="0" y="0"/>
          <a:ext cx="0" cy="0"/>
          <a:chOff x="0" y="0"/>
          <a:chExt cx="0" cy="0"/>
        </a:xfrm>
      </p:grpSpPr>
      <p:sp>
        <p:nvSpPr>
          <p:cNvPr id="3" name="PPT Accessibility"/>
          <p:cNvSpPr>
            <a:spLocks noGrp="1"/>
          </p:cNvSpPr>
          <p:nvPr>
            <p:ph type="subTitle" idx="1" hasCustomPrompt="1"/>
          </p:nvPr>
        </p:nvSpPr>
        <p:spPr>
          <a:xfrm>
            <a:off x="2667000" y="1597306"/>
            <a:ext cx="6581494" cy="1661993"/>
          </a:xfrm>
          <a:noFill/>
        </p:spPr>
        <p:txBody>
          <a:bodyPr wrap="square" lIns="0" tIns="0" rIns="0" bIns="0" anchor="t" anchorCtr="0">
            <a:spAutoFit/>
          </a:bodyPr>
          <a:lstStyle>
            <a:lvl1pPr marL="0" indent="0" algn="l">
              <a:buNone/>
              <a:defRPr lang="en-US" b="0" smtClean="0">
                <a:solidFill>
                  <a:schemeClr val="bg1"/>
                </a:solidFill>
                <a:effectLst/>
              </a:defRPr>
            </a:lvl1pPr>
            <a:lvl2pPr marL="457200" indent="0" algn="ctr">
              <a:buNone/>
              <a:defRPr sz="19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effectLst/>
                <a:latin typeface="Acumin Pro" panose="020B0504020202020204" pitchFamily="34" charset="77"/>
              </a:rPr>
              <a:t>Support the Purdue University brand in your presentations by using a brand-friendly template. This template uses an accessible master layout. Please note that some changes  to the PowerPoint template could impact accessibility by those with disabilities. Follow the instructions provided by Microsoft Office to ensure that your PowerPoint presentations are accessible to all users:</a:t>
            </a:r>
          </a:p>
        </p:txBody>
      </p:sp>
      <p:sp>
        <p:nvSpPr>
          <p:cNvPr id="10" name="PPT Accessibility URL" descr="PPT Accessibility URL">
            <a:extLst>
              <a:ext uri="{FF2B5EF4-FFF2-40B4-BE49-F238E27FC236}">
                <a16:creationId xmlns:a16="http://schemas.microsoft.com/office/drawing/2014/main" id="{E7B0FF2D-DA7C-7D4D-A32C-27DF18CCFBFD}"/>
              </a:ext>
            </a:extLst>
          </p:cNvPr>
          <p:cNvSpPr>
            <a:spLocks noGrp="1"/>
          </p:cNvSpPr>
          <p:nvPr>
            <p:ph type="body" sz="quarter" idx="14" hasCustomPrompt="1"/>
          </p:nvPr>
        </p:nvSpPr>
        <p:spPr>
          <a:xfrm>
            <a:off x="2667001" y="3813008"/>
            <a:ext cx="6725194" cy="602238"/>
          </a:xfrm>
        </p:spPr>
        <p:txBody>
          <a:bodyPr lIns="0" tIns="0" rIns="0" bIns="0">
            <a:normAutofit/>
          </a:bodyPr>
          <a:lstStyle>
            <a:lvl1pPr marL="0" marR="0" indent="0" algn="l" defTabSz="457200" rtl="0" eaLnBrk="1" fontAlgn="auto" latinLnBrk="0" hangingPunct="1">
              <a:lnSpc>
                <a:spcPct val="100000"/>
              </a:lnSpc>
              <a:spcBef>
                <a:spcPts val="0"/>
              </a:spcBef>
              <a:spcAft>
                <a:spcPts val="0"/>
              </a:spcAft>
              <a:buClrTx/>
              <a:buSzTx/>
              <a:buFontTx/>
              <a:buNone/>
              <a:tabLst/>
              <a:defRPr sz="1800" b="0" i="0" normalizeH="0" baseline="0">
                <a:solidFill>
                  <a:schemeClr val="bg1"/>
                </a:solidFill>
                <a:latin typeface="Acumin Pro" panose="020B0504020202020204" pitchFamily="34" charset="77"/>
              </a:defRPr>
            </a:lvl1pPr>
          </a:lstStyle>
          <a:p>
            <a:r>
              <a:rPr lang="en-US" dirty="0">
                <a:solidFill>
                  <a:schemeClr val="accent1"/>
                </a:solidFill>
                <a:effectLst/>
                <a:latin typeface="Acumin Pro" panose="020B0504020202020204" pitchFamily="34" charset="77"/>
              </a:rPr>
              <a:t>https://</a:t>
            </a:r>
            <a:r>
              <a:rPr lang="en-US" dirty="0" err="1">
                <a:solidFill>
                  <a:schemeClr val="accent1"/>
                </a:solidFill>
                <a:effectLst/>
                <a:latin typeface="Acumin Pro" panose="020B0504020202020204" pitchFamily="34" charset="77"/>
              </a:rPr>
              <a:t>support.office.com</a:t>
            </a:r>
            <a:r>
              <a:rPr lang="en-US" dirty="0">
                <a:solidFill>
                  <a:schemeClr val="accent1"/>
                </a:solidFill>
                <a:effectLst/>
                <a:latin typeface="Acumin Pro" panose="020B0504020202020204" pitchFamily="34" charset="77"/>
              </a:rPr>
              <a:t>/</a:t>
            </a:r>
            <a:r>
              <a:rPr lang="en-US" dirty="0" err="1">
                <a:solidFill>
                  <a:schemeClr val="accent1"/>
                </a:solidFill>
                <a:effectLst/>
                <a:latin typeface="Acumin Pro" panose="020B0504020202020204" pitchFamily="34" charset="77"/>
              </a:rPr>
              <a:t>en</a:t>
            </a:r>
            <a:r>
              <a:rPr lang="en-US" dirty="0">
                <a:solidFill>
                  <a:schemeClr val="accent1"/>
                </a:solidFill>
                <a:effectLst/>
                <a:latin typeface="Acumin Pro" panose="020B0504020202020204" pitchFamily="34" charset="77"/>
              </a:rPr>
              <a:t>-us/article/Make-your-PowerPoint-presentations-accessible-6f7772b2-2f33-4bd2-8ca7-dae3b2b3ef25</a:t>
            </a:r>
            <a:endParaRPr lang="en-US" dirty="0">
              <a:solidFill>
                <a:schemeClr val="accent1"/>
              </a:solidFill>
            </a:endParaRPr>
          </a:p>
        </p:txBody>
      </p:sp>
      <p:sp>
        <p:nvSpPr>
          <p:cNvPr id="12" name="Slide Number">
            <a:extLst>
              <a:ext uri="{FF2B5EF4-FFF2-40B4-BE49-F238E27FC236}">
                <a16:creationId xmlns:a16="http://schemas.microsoft.com/office/drawing/2014/main" id="{44D61B85-3811-46D8-B7A3-3C41673A27BF}"/>
              </a:ext>
            </a:extLst>
          </p:cNvPr>
          <p:cNvSpPr>
            <a:spLocks noGrp="1"/>
          </p:cNvSpPr>
          <p:nvPr>
            <p:ph type="sldNum" sz="quarter" idx="4"/>
          </p:nvPr>
        </p:nvSpPr>
        <p:spPr>
          <a:xfrm>
            <a:off x="11338560" y="6254496"/>
            <a:ext cx="670392" cy="365760"/>
          </a:xfrm>
          <a:prstGeom prst="ellipse">
            <a:avLst/>
          </a:prstGeom>
        </p:spPr>
        <p:txBody>
          <a:bodyPr anchor="ctr"/>
          <a:lstStyle>
            <a:lvl1pPr algn="ctr">
              <a:defRPr sz="1400">
                <a:solidFill>
                  <a:schemeClr val="bg1"/>
                </a:solidFill>
              </a:defRPr>
            </a:lvl1pPr>
          </a:lstStyle>
          <a:p>
            <a:fld id="{8A7A6979-0714-4377-B894-6BE4C2D6E202}" type="slidenum">
              <a:rPr lang="en-US" smtClean="0"/>
              <a:pPr/>
              <a:t>‹#›</a:t>
            </a:fld>
            <a:endParaRPr lang="en-US" dirty="0"/>
          </a:p>
        </p:txBody>
      </p:sp>
    </p:spTree>
    <p:extLst>
      <p:ext uri="{BB962C8B-B14F-4D97-AF65-F5344CB8AC3E}">
        <p14:creationId xmlns:p14="http://schemas.microsoft.com/office/powerpoint/2010/main" val="3341140788"/>
      </p:ext>
    </p:extLst>
  </p:cSld>
  <p:clrMapOvr>
    <a:overrideClrMapping bg1="dk1" tx1="lt1" bg2="dk2" tx2="lt2" accent1="accent1" accent2="accent2" accent3="accent3" accent4="accent4" accent5="accent5" accent6="accent6" hlink="hlink" folHlink="folHlink"/>
  </p:clrMapOvr>
  <p:extLst mod="1">
    <p:ext uri="{DCECCB84-F9BA-43D5-87BE-67443E8EF086}">
      <p15:sldGuideLst xmlns:p15="http://schemas.microsoft.com/office/powerpoint/2012/main">
        <p15:guide id="1" orient="horz" pos="2160">
          <p15:clr>
            <a:srgbClr val="FBAE40"/>
          </p15:clr>
        </p15:guide>
        <p15:guide id="2" pos="3840">
          <p15:clr>
            <a:srgbClr val="FBAE40"/>
          </p15:clr>
        </p15:guide>
        <p15:guide id="3" orient="horz" pos="4032">
          <p15:clr>
            <a:srgbClr val="FBAE40"/>
          </p15:clr>
        </p15:guide>
        <p15:guide id="4" pos="5496">
          <p15:clr>
            <a:srgbClr val="FBAE40"/>
          </p15:clr>
        </p15:guide>
        <p15:guide id="5" pos="6848">
          <p15:clr>
            <a:srgbClr val="FBAE40"/>
          </p15:clr>
        </p15:guide>
        <p15:guide id="6" orient="horz" pos="4080">
          <p15:clr>
            <a:srgbClr val="FBAE40"/>
          </p15:clr>
        </p15:guide>
        <p15:guide id="7" pos="1312">
          <p15:clr>
            <a:srgbClr val="FBAE40"/>
          </p15:clr>
        </p15:guide>
        <p15:guide id="8" pos="1680">
          <p15:clr>
            <a:srgbClr val="FBAE40"/>
          </p15:clr>
        </p15:guide>
        <p15:guide id="9" pos="6264">
          <p15:clr>
            <a:srgbClr val="FBAE40"/>
          </p15:clr>
        </p15:guide>
        <p15:guide id="10" pos="6360">
          <p15:clr>
            <a:srgbClr val="FBAE40"/>
          </p15:clr>
        </p15:guide>
        <p15:guide id="11" orient="horz" pos="1008">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Slide">
    <p:bg>
      <p:bgPr>
        <a:solidFill>
          <a:schemeClr val="accent4"/>
        </a:solidFill>
        <a:effectLst/>
      </p:bgPr>
    </p:bg>
    <p:spTree>
      <p:nvGrpSpPr>
        <p:cNvPr id="1" name=""/>
        <p:cNvGrpSpPr/>
        <p:nvPr/>
      </p:nvGrpSpPr>
      <p:grpSpPr>
        <a:xfrm>
          <a:off x="0" y="0"/>
          <a:ext cx="0" cy="0"/>
          <a:chOff x="0" y="0"/>
          <a:chExt cx="0" cy="0"/>
        </a:xfrm>
      </p:grpSpPr>
      <p:sp>
        <p:nvSpPr>
          <p:cNvPr id="20" name="Black Background">
            <a:extLst>
              <a:ext uri="{FF2B5EF4-FFF2-40B4-BE49-F238E27FC236}">
                <a16:creationId xmlns:a16="http://schemas.microsoft.com/office/drawing/2014/main" id="{EACB2F0C-1C3D-CD48-AD13-7B5AD683F7C7}"/>
              </a:ext>
            </a:extLst>
          </p:cNvPr>
          <p:cNvSpPr/>
          <p:nvPr userDrawn="1"/>
        </p:nvSpPr>
        <p:spPr>
          <a:xfrm>
            <a:off x="0" y="0"/>
            <a:ext cx="12192000" cy="68580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p:cNvSpPr>
            <a:spLocks noGrp="1"/>
          </p:cNvSpPr>
          <p:nvPr>
            <p:ph type="ctrTitle" hasCustomPrompt="1"/>
          </p:nvPr>
        </p:nvSpPr>
        <p:spPr bwMode="blackWhite">
          <a:xfrm>
            <a:off x="2647199" y="1501742"/>
            <a:ext cx="6801602" cy="1685077"/>
          </a:xfrm>
          <a:prstGeom prst="rect">
            <a:avLst/>
          </a:prstGeom>
          <a:noFill/>
          <a:ln w="38100">
            <a:noFill/>
          </a:ln>
        </p:spPr>
        <p:txBody>
          <a:bodyPr wrap="square" lIns="0" tIns="0" rIns="0" bIns="0" anchor="t" anchorCtr="0">
            <a:spAutoFit/>
          </a:bodyPr>
          <a:lstStyle>
            <a:lvl1pPr algn="l">
              <a:defRPr sz="6000" b="1" i="1" spc="0">
                <a:solidFill>
                  <a:schemeClr val="tx2"/>
                </a:solidFill>
                <a:latin typeface="Acumin Pro ExtraCondensed" panose="020B0508020202020204" pitchFamily="34" charset="77"/>
              </a:defRPr>
            </a:lvl1pPr>
          </a:lstStyle>
          <a:p>
            <a:r>
              <a:rPr lang="en-US" dirty="0"/>
              <a:t>Title Slide </a:t>
            </a:r>
            <a:r>
              <a:rPr lang="en-US" dirty="0" err="1"/>
              <a:t>Acumin</a:t>
            </a:r>
            <a:r>
              <a:rPr lang="en-US" dirty="0"/>
              <a:t> Pro Extra Cond Bold Italic 60</a:t>
            </a:r>
          </a:p>
        </p:txBody>
      </p:sp>
      <p:sp>
        <p:nvSpPr>
          <p:cNvPr id="3" name="Subtitle"/>
          <p:cNvSpPr>
            <a:spLocks noGrp="1"/>
          </p:cNvSpPr>
          <p:nvPr>
            <p:ph type="subTitle" idx="1" hasCustomPrompt="1"/>
          </p:nvPr>
        </p:nvSpPr>
        <p:spPr>
          <a:xfrm>
            <a:off x="2647197" y="3937834"/>
            <a:ext cx="6801603" cy="336015"/>
          </a:xfrm>
          <a:noFill/>
        </p:spPr>
        <p:txBody>
          <a:bodyPr wrap="square" lIns="0" tIns="0" rIns="0" bIns="0" anchor="t" anchorCtr="0">
            <a:spAutoFit/>
          </a:bodyPr>
          <a:lstStyle>
            <a:lvl1pPr marL="0" indent="0" algn="l">
              <a:buNone/>
              <a:defRPr sz="2200" b="1" i="0">
                <a:solidFill>
                  <a:schemeClr val="accent4"/>
                </a:solidFill>
                <a:latin typeface="Acumin Pro SemiCondensed" panose="020B0506020202020204" pitchFamily="34" charset="77"/>
              </a:defRPr>
            </a:lvl1pPr>
            <a:lvl2pPr marL="457200" indent="0" algn="ctr">
              <a:buNone/>
              <a:defRPr sz="19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Subtitle </a:t>
            </a:r>
            <a:r>
              <a:rPr lang="en-US" dirty="0" err="1"/>
              <a:t>Acumin</a:t>
            </a:r>
            <a:r>
              <a:rPr lang="en-US" dirty="0"/>
              <a:t> Pro Semi Cond Bold 22 </a:t>
            </a:r>
            <a:r>
              <a:rPr lang="en-US" dirty="0" err="1"/>
              <a:t>pt</a:t>
            </a:r>
            <a:endParaRPr lang="en-US" dirty="0"/>
          </a:p>
        </p:txBody>
      </p:sp>
      <p:pic>
        <p:nvPicPr>
          <p:cNvPr id="11" name="Purdue Logo" descr="Purdue Logo">
            <a:extLst>
              <a:ext uri="{FF2B5EF4-FFF2-40B4-BE49-F238E27FC236}">
                <a16:creationId xmlns:a16="http://schemas.microsoft.com/office/drawing/2014/main" id="{EA75A1C2-E386-F54B-A1CF-CCEB6306B190}"/>
              </a:ext>
            </a:extLst>
          </p:cNvPr>
          <p:cNvPicPr>
            <a:picLocks noChangeAspect="1"/>
          </p:cNvPicPr>
          <p:nvPr userDrawn="1"/>
        </p:nvPicPr>
        <p:blipFill>
          <a:blip r:embed="rId2"/>
          <a:stretch>
            <a:fillRect/>
          </a:stretch>
        </p:blipFill>
        <p:spPr>
          <a:xfrm>
            <a:off x="457200" y="5943600"/>
            <a:ext cx="2459736" cy="440287"/>
          </a:xfrm>
          <a:prstGeom prst="rect">
            <a:avLst/>
          </a:prstGeom>
        </p:spPr>
      </p:pic>
      <p:sp>
        <p:nvSpPr>
          <p:cNvPr id="8" name="Slide Number">
            <a:extLst>
              <a:ext uri="{FF2B5EF4-FFF2-40B4-BE49-F238E27FC236}">
                <a16:creationId xmlns:a16="http://schemas.microsoft.com/office/drawing/2014/main" id="{9D61174F-0C91-4A7D-A5E1-02217B049BEC}"/>
              </a:ext>
            </a:extLst>
          </p:cNvPr>
          <p:cNvSpPr>
            <a:spLocks noGrp="1"/>
          </p:cNvSpPr>
          <p:nvPr>
            <p:ph type="sldNum" sz="quarter" idx="4"/>
          </p:nvPr>
        </p:nvSpPr>
        <p:spPr>
          <a:xfrm>
            <a:off x="11338560" y="6254496"/>
            <a:ext cx="670392" cy="365760"/>
          </a:xfrm>
          <a:prstGeom prst="ellipse">
            <a:avLst/>
          </a:prstGeom>
        </p:spPr>
        <p:txBody>
          <a:bodyPr anchor="ctr"/>
          <a:lstStyle>
            <a:lvl1pPr algn="ctr">
              <a:defRPr sz="1400">
                <a:solidFill>
                  <a:schemeClr val="accent4"/>
                </a:solidFill>
              </a:defRPr>
            </a:lvl1pPr>
          </a:lstStyle>
          <a:p>
            <a:fld id="{8A7A6979-0714-4377-B894-6BE4C2D6E202}" type="slidenum">
              <a:rPr lang="en-US" smtClean="0"/>
              <a:pPr/>
              <a:t>‹#›</a:t>
            </a:fld>
            <a:endParaRPr lang="en-US" dirty="0"/>
          </a:p>
        </p:txBody>
      </p:sp>
    </p:spTree>
    <p:extLst>
      <p:ext uri="{BB962C8B-B14F-4D97-AF65-F5344CB8AC3E}">
        <p14:creationId xmlns:p14="http://schemas.microsoft.com/office/powerpoint/2010/main" val="2471281193"/>
      </p:ext>
    </p:extLst>
  </p:cSld>
  <p:clrMapOvr>
    <a:overrideClrMapping bg1="dk1" tx1="lt1" bg2="dk2" tx2="lt2" accent1="accent1" accent2="accent2" accent3="accent3" accent4="accent4" accent5="accent5" accent6="accent6" hlink="hlink" folHlink="folHlink"/>
  </p:clrMapOvr>
  <p:extLst mod="1">
    <p:ext uri="{DCECCB84-F9BA-43D5-87BE-67443E8EF086}">
      <p15:sldGuideLst xmlns:p15="http://schemas.microsoft.com/office/powerpoint/2012/main">
        <p15:guide id="1" orient="horz" pos="2160">
          <p15:clr>
            <a:srgbClr val="FBAE40"/>
          </p15:clr>
        </p15:guide>
        <p15:guide id="2" pos="3840">
          <p15:clr>
            <a:srgbClr val="FBAE40"/>
          </p15:clr>
        </p15:guide>
        <p15:guide id="3" orient="horz" pos="3960">
          <p15:clr>
            <a:srgbClr val="FBAE40"/>
          </p15:clr>
        </p15:guide>
        <p15:guide id="4" pos="5952">
          <p15:clr>
            <a:srgbClr val="FBAE40"/>
          </p15:clr>
        </p15:guide>
        <p15:guide id="5" pos="6848">
          <p15:clr>
            <a:srgbClr val="FBAE40"/>
          </p15:clr>
        </p15:guide>
        <p15:guide id="6" orient="horz" pos="4080">
          <p15:clr>
            <a:srgbClr val="FBAE40"/>
          </p15:clr>
        </p15:guide>
        <p15:guide id="7" pos="1656">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Content Slide - Copy">
    <p:bg>
      <p:bgPr>
        <a:solidFill>
          <a:schemeClr val="accent4"/>
        </a:solidFill>
        <a:effectLst/>
      </p:bgPr>
    </p:bg>
    <p:spTree>
      <p:nvGrpSpPr>
        <p:cNvPr id="1" name=""/>
        <p:cNvGrpSpPr/>
        <p:nvPr/>
      </p:nvGrpSpPr>
      <p:grpSpPr>
        <a:xfrm>
          <a:off x="0" y="0"/>
          <a:ext cx="0" cy="0"/>
          <a:chOff x="0" y="0"/>
          <a:chExt cx="0" cy="0"/>
        </a:xfrm>
      </p:grpSpPr>
      <p:sp>
        <p:nvSpPr>
          <p:cNvPr id="20" name="Black Bar">
            <a:extLst>
              <a:ext uri="{FF2B5EF4-FFF2-40B4-BE49-F238E27FC236}">
                <a16:creationId xmlns:a16="http://schemas.microsoft.com/office/drawing/2014/main" id="{EACB2F0C-1C3D-CD48-AD13-7B5AD683F7C7}"/>
              </a:ext>
            </a:extLst>
          </p:cNvPr>
          <p:cNvSpPr/>
          <p:nvPr/>
        </p:nvSpPr>
        <p:spPr>
          <a:xfrm>
            <a:off x="0" y="0"/>
            <a:ext cx="12192000" cy="9144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p:cNvSpPr>
            <a:spLocks noGrp="1"/>
          </p:cNvSpPr>
          <p:nvPr>
            <p:ph type="ctrTitle" hasCustomPrompt="1"/>
          </p:nvPr>
        </p:nvSpPr>
        <p:spPr bwMode="blackWhite">
          <a:xfrm>
            <a:off x="576943" y="137160"/>
            <a:ext cx="11038114" cy="640080"/>
          </a:xfrm>
          <a:prstGeom prst="rect">
            <a:avLst/>
          </a:prstGeom>
          <a:noFill/>
          <a:ln w="38100">
            <a:noFill/>
          </a:ln>
        </p:spPr>
        <p:txBody>
          <a:bodyPr wrap="square" lIns="0" tIns="0" rIns="0" bIns="0" anchor="t" anchorCtr="0">
            <a:spAutoFit/>
          </a:bodyPr>
          <a:lstStyle>
            <a:lvl1pPr algn="l">
              <a:defRPr sz="4000" b="1" i="1" cap="none" spc="0">
                <a:solidFill>
                  <a:schemeClr val="tx2"/>
                </a:solidFill>
                <a:latin typeface="Acumin Pro ExtraCondensed" panose="020B0508020202020204" pitchFamily="34" charset="77"/>
              </a:defRPr>
            </a:lvl1pPr>
          </a:lstStyle>
          <a:p>
            <a:r>
              <a:rPr lang="en-US" dirty="0"/>
              <a:t>Title </a:t>
            </a:r>
            <a:r>
              <a:rPr lang="en-US" dirty="0" err="1"/>
              <a:t>Acumin</a:t>
            </a:r>
            <a:r>
              <a:rPr lang="en-US" dirty="0"/>
              <a:t> Pro Extra Cond Bold Italic 40 </a:t>
            </a:r>
            <a:r>
              <a:rPr lang="en-US" dirty="0" err="1"/>
              <a:t>pt</a:t>
            </a:r>
            <a:endParaRPr lang="en-US" dirty="0"/>
          </a:p>
        </p:txBody>
      </p:sp>
      <p:sp>
        <p:nvSpPr>
          <p:cNvPr id="3" name="Subhead"/>
          <p:cNvSpPr>
            <a:spLocks noGrp="1"/>
          </p:cNvSpPr>
          <p:nvPr>
            <p:ph type="subTitle" idx="1" hasCustomPrompt="1"/>
          </p:nvPr>
        </p:nvSpPr>
        <p:spPr>
          <a:xfrm>
            <a:off x="576943" y="1231228"/>
            <a:ext cx="7988982" cy="369332"/>
          </a:xfrm>
          <a:noFill/>
        </p:spPr>
        <p:txBody>
          <a:bodyPr wrap="square" lIns="0" tIns="0" rIns="0" bIns="0" anchor="t" anchorCtr="0">
            <a:spAutoFit/>
          </a:bodyPr>
          <a:lstStyle>
            <a:lvl1pPr marL="0" indent="0" algn="l">
              <a:buNone/>
              <a:defRPr sz="2400" b="1" i="0">
                <a:solidFill>
                  <a:schemeClr val="accent2"/>
                </a:solidFill>
                <a:latin typeface="Acumin Pro SemiCondensed" panose="020B0506020202020204" pitchFamily="34" charset="77"/>
              </a:defRPr>
            </a:lvl1pPr>
            <a:lvl2pPr marL="457200" indent="0" algn="ctr">
              <a:buNone/>
              <a:defRPr sz="19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Subhead </a:t>
            </a:r>
            <a:r>
              <a:rPr lang="en-US" dirty="0" err="1"/>
              <a:t>Acumin</a:t>
            </a:r>
            <a:r>
              <a:rPr lang="en-US" dirty="0"/>
              <a:t> Pro Semi Cond Bold 24 </a:t>
            </a:r>
            <a:r>
              <a:rPr lang="en-US" dirty="0" err="1"/>
              <a:t>pt</a:t>
            </a:r>
            <a:endParaRPr lang="en-US" dirty="0"/>
          </a:p>
        </p:txBody>
      </p:sp>
      <p:sp>
        <p:nvSpPr>
          <p:cNvPr id="25" name="Body Text">
            <a:extLst>
              <a:ext uri="{FF2B5EF4-FFF2-40B4-BE49-F238E27FC236}">
                <a16:creationId xmlns:a16="http://schemas.microsoft.com/office/drawing/2014/main" id="{9F798712-4535-8340-942F-27FFD5E3FE9B}"/>
              </a:ext>
            </a:extLst>
          </p:cNvPr>
          <p:cNvSpPr>
            <a:spLocks noGrp="1"/>
          </p:cNvSpPr>
          <p:nvPr>
            <p:ph type="body" sz="quarter" idx="14" hasCustomPrompt="1"/>
          </p:nvPr>
        </p:nvSpPr>
        <p:spPr>
          <a:xfrm>
            <a:off x="576942" y="1917388"/>
            <a:ext cx="11038115" cy="3945329"/>
          </a:xfrm>
        </p:spPr>
        <p:txBody>
          <a:bodyPr lIns="0" tIns="0" rIns="0" bIns="0">
            <a:noAutofit/>
          </a:bodyPr>
          <a:lstStyle>
            <a:lvl1pPr marL="274320" marR="0" indent="-274320" algn="l" defTabSz="457200" rtl="0" eaLnBrk="1" fontAlgn="auto" latinLnBrk="0" hangingPunct="1">
              <a:lnSpc>
                <a:spcPct val="100000"/>
              </a:lnSpc>
              <a:spcBef>
                <a:spcPts val="0"/>
              </a:spcBef>
              <a:spcAft>
                <a:spcPts val="0"/>
              </a:spcAft>
              <a:buClrTx/>
              <a:buSzTx/>
              <a:buFont typeface="Wingdings" charset="2"/>
              <a:buChar char="§"/>
              <a:tabLst/>
              <a:defRPr sz="2000" b="0" i="0" normalizeH="0" baseline="0">
                <a:solidFill>
                  <a:schemeClr val="bg1"/>
                </a:solidFill>
                <a:latin typeface="Acumin Pro" panose="020B0504020202020204" pitchFamily="34" charset="77"/>
              </a:defRPr>
            </a:lvl1pPr>
          </a:lstStyle>
          <a:p>
            <a:pPr lvl="0"/>
            <a:r>
              <a:rPr lang="en-US" dirty="0"/>
              <a:t>Bulleted copy. </a:t>
            </a:r>
            <a:r>
              <a:rPr lang="en-US" dirty="0" err="1"/>
              <a:t>Acumin</a:t>
            </a:r>
            <a:r>
              <a:rPr lang="en-US" dirty="0"/>
              <a:t> Pro Reg 20 pt. Keep it short with bite-size chunks of information.</a:t>
            </a:r>
          </a:p>
          <a:p>
            <a:pPr lvl="0"/>
            <a:endParaRPr lang="en-US" dirty="0"/>
          </a:p>
          <a:p>
            <a:pPr lvl="0"/>
            <a:r>
              <a:rPr lang="en-US" dirty="0"/>
              <a:t>Bulleted copy. </a:t>
            </a:r>
            <a:r>
              <a:rPr lang="en-US" dirty="0" err="1"/>
              <a:t>Acumin</a:t>
            </a:r>
            <a:r>
              <a:rPr lang="en-US" dirty="0"/>
              <a:t> Pro Reg 20 pt. Keep it short with bite-size chunks of information.</a:t>
            </a:r>
          </a:p>
          <a:p>
            <a:pPr lvl="0"/>
            <a:endParaRPr lang="en-US" dirty="0"/>
          </a:p>
          <a:p>
            <a:pPr marL="274320" marR="0" lvl="0" indent="-274320" algn="l" defTabSz="457200" rtl="0" eaLnBrk="1" fontAlgn="auto" latinLnBrk="0" hangingPunct="1">
              <a:lnSpc>
                <a:spcPct val="100000"/>
              </a:lnSpc>
              <a:spcBef>
                <a:spcPts val="0"/>
              </a:spcBef>
              <a:spcAft>
                <a:spcPts val="0"/>
              </a:spcAft>
              <a:buClrTx/>
              <a:buSzTx/>
              <a:buFont typeface="Wingdings" charset="2"/>
              <a:buChar char="§"/>
              <a:tabLst/>
              <a:defRPr/>
            </a:pPr>
            <a:r>
              <a:rPr lang="en-US" dirty="0"/>
              <a:t>Bulleted copy. </a:t>
            </a:r>
            <a:r>
              <a:rPr lang="en-US" dirty="0" err="1"/>
              <a:t>Acumin</a:t>
            </a:r>
            <a:r>
              <a:rPr lang="en-US" dirty="0"/>
              <a:t> Pro Reg 20 pt. Keep it short with bite-size chunks of information.</a:t>
            </a:r>
          </a:p>
          <a:p>
            <a:pPr lvl="0"/>
            <a:endParaRPr lang="en-US" dirty="0"/>
          </a:p>
          <a:p>
            <a:pPr marL="274320" marR="0" lvl="0" indent="-274320" algn="l" defTabSz="457200" rtl="0" eaLnBrk="1" fontAlgn="auto" latinLnBrk="0" hangingPunct="1">
              <a:lnSpc>
                <a:spcPct val="100000"/>
              </a:lnSpc>
              <a:spcBef>
                <a:spcPts val="0"/>
              </a:spcBef>
              <a:spcAft>
                <a:spcPts val="0"/>
              </a:spcAft>
              <a:buClrTx/>
              <a:buSzTx/>
              <a:buFont typeface="Wingdings" charset="2"/>
              <a:buChar char="§"/>
              <a:tabLst/>
              <a:defRPr/>
            </a:pPr>
            <a:r>
              <a:rPr lang="en-US" dirty="0"/>
              <a:t>Bulleted copy. </a:t>
            </a:r>
            <a:r>
              <a:rPr lang="en-US" dirty="0" err="1"/>
              <a:t>Acumin</a:t>
            </a:r>
            <a:r>
              <a:rPr lang="en-US" dirty="0"/>
              <a:t> Pro Reg 20 pt. Keep it short with bite-size chunks of information.</a:t>
            </a:r>
          </a:p>
        </p:txBody>
      </p:sp>
      <p:sp>
        <p:nvSpPr>
          <p:cNvPr id="8" name="Slide Number">
            <a:extLst>
              <a:ext uri="{FF2B5EF4-FFF2-40B4-BE49-F238E27FC236}">
                <a16:creationId xmlns:a16="http://schemas.microsoft.com/office/drawing/2014/main" id="{438B1205-C2A9-4D03-82D9-D347241A9B62}"/>
              </a:ext>
            </a:extLst>
          </p:cNvPr>
          <p:cNvSpPr>
            <a:spLocks noGrp="1"/>
          </p:cNvSpPr>
          <p:nvPr>
            <p:ph type="sldNum" sz="quarter" idx="4"/>
          </p:nvPr>
        </p:nvSpPr>
        <p:spPr>
          <a:xfrm>
            <a:off x="11338560" y="6254496"/>
            <a:ext cx="670392" cy="365760"/>
          </a:xfrm>
          <a:prstGeom prst="ellipse">
            <a:avLst/>
          </a:prstGeom>
        </p:spPr>
        <p:txBody>
          <a:bodyPr anchor="ctr"/>
          <a:lstStyle>
            <a:lvl1pPr algn="ctr">
              <a:defRPr sz="1400">
                <a:solidFill>
                  <a:schemeClr val="bg1"/>
                </a:solidFill>
              </a:defRPr>
            </a:lvl1pPr>
          </a:lstStyle>
          <a:p>
            <a:fld id="{8A7A6979-0714-4377-B894-6BE4C2D6E202}" type="slidenum">
              <a:rPr lang="en-US" smtClean="0"/>
              <a:pPr/>
              <a:t>‹#›</a:t>
            </a:fld>
            <a:endParaRPr lang="en-US" dirty="0"/>
          </a:p>
        </p:txBody>
      </p:sp>
    </p:spTree>
    <p:extLst>
      <p:ext uri="{BB962C8B-B14F-4D97-AF65-F5344CB8AC3E}">
        <p14:creationId xmlns:p14="http://schemas.microsoft.com/office/powerpoint/2010/main" val="1781687646"/>
      </p:ext>
    </p:extLst>
  </p:cSld>
  <p:clrMapOvr>
    <a:overrideClrMapping bg1="dk1" tx1="lt1" bg2="dk2" tx2="lt2" accent1="accent1" accent2="accent2" accent3="accent3" accent4="accent4" accent5="accent5" accent6="accent6" hlink="hlink" folHlink="folHlink"/>
  </p:clrMapOvr>
  <p:extLst mod="1">
    <p:ext uri="{DCECCB84-F9BA-43D5-87BE-67443E8EF086}">
      <p15:sldGuideLst xmlns:p15="http://schemas.microsoft.com/office/powerpoint/2012/main">
        <p15:guide id="1" orient="horz" pos="2160">
          <p15:clr>
            <a:srgbClr val="FBAE40"/>
          </p15:clr>
        </p15:guide>
        <p15:guide id="2" pos="3840">
          <p15:clr>
            <a:srgbClr val="FBAE40"/>
          </p15:clr>
        </p15:guide>
        <p15:guide id="3" orient="horz" pos="3960">
          <p15:clr>
            <a:srgbClr val="FBAE40"/>
          </p15:clr>
        </p15:guide>
        <p15:guide id="4" pos="5952">
          <p15:clr>
            <a:srgbClr val="FBAE40"/>
          </p15:clr>
        </p15:guide>
        <p15:guide id="5" pos="6848">
          <p15:clr>
            <a:srgbClr val="FBAE40"/>
          </p15:clr>
        </p15:guide>
        <p15:guide id="6" orient="horz" pos="4080">
          <p15:clr>
            <a:srgbClr val="FBAE40"/>
          </p15:clr>
        </p15:guide>
        <p15:guide id="7" pos="1104">
          <p15:clr>
            <a:srgbClr val="FBAE40"/>
          </p15:clr>
        </p15:guide>
        <p15:guide id="8" pos="1680">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ntent Slide - Copy &amp; Pic/Chart">
    <p:bg>
      <p:bgPr>
        <a:solidFill>
          <a:schemeClr val="accent4"/>
        </a:solidFill>
        <a:effectLst/>
      </p:bgPr>
    </p:bg>
    <p:spTree>
      <p:nvGrpSpPr>
        <p:cNvPr id="1" name=""/>
        <p:cNvGrpSpPr/>
        <p:nvPr/>
      </p:nvGrpSpPr>
      <p:grpSpPr>
        <a:xfrm>
          <a:off x="0" y="0"/>
          <a:ext cx="0" cy="0"/>
          <a:chOff x="0" y="0"/>
          <a:chExt cx="0" cy="0"/>
        </a:xfrm>
      </p:grpSpPr>
      <p:sp>
        <p:nvSpPr>
          <p:cNvPr id="19" name="Body Text">
            <a:extLst>
              <a:ext uri="{FF2B5EF4-FFF2-40B4-BE49-F238E27FC236}">
                <a16:creationId xmlns:a16="http://schemas.microsoft.com/office/drawing/2014/main" id="{4B5CCD19-DE21-294C-8B0B-3103725AE082}"/>
              </a:ext>
            </a:extLst>
          </p:cNvPr>
          <p:cNvSpPr>
            <a:spLocks noGrp="1"/>
          </p:cNvSpPr>
          <p:nvPr>
            <p:ph type="body" sz="quarter" idx="14" hasCustomPrompt="1"/>
          </p:nvPr>
        </p:nvSpPr>
        <p:spPr>
          <a:xfrm>
            <a:off x="576943" y="1920240"/>
            <a:ext cx="5519057" cy="3411537"/>
          </a:xfrm>
        </p:spPr>
        <p:txBody>
          <a:bodyPr lIns="0" tIns="0" rIns="0" bIns="0">
            <a:normAutofit/>
          </a:bodyPr>
          <a:lstStyle>
            <a:lvl1pPr marL="274320" marR="0" indent="-274320" algn="l" defTabSz="457200" rtl="0" eaLnBrk="1" fontAlgn="auto" latinLnBrk="0" hangingPunct="1">
              <a:lnSpc>
                <a:spcPct val="100000"/>
              </a:lnSpc>
              <a:spcBef>
                <a:spcPts val="0"/>
              </a:spcBef>
              <a:spcAft>
                <a:spcPts val="0"/>
              </a:spcAft>
              <a:buClrTx/>
              <a:buSzTx/>
              <a:buFont typeface="Wingdings" charset="2"/>
              <a:buChar char="§"/>
              <a:tabLst/>
              <a:defRPr sz="2000" b="0" i="0" normalizeH="0" baseline="0">
                <a:solidFill>
                  <a:schemeClr val="bg1"/>
                </a:solidFill>
                <a:latin typeface="Acumin Pro" panose="020B0504020202020204" pitchFamily="34" charset="77"/>
              </a:defRPr>
            </a:lvl1pPr>
          </a:lstStyle>
          <a:p>
            <a:pPr lvl="0"/>
            <a:r>
              <a:rPr lang="en-US" dirty="0"/>
              <a:t>Bulleted copy. </a:t>
            </a:r>
            <a:r>
              <a:rPr lang="en-US" dirty="0" err="1"/>
              <a:t>Acumin</a:t>
            </a:r>
            <a:r>
              <a:rPr lang="en-US" dirty="0"/>
              <a:t> Pro Reg 20 pt. Keep it short with bite-size chunks of information.</a:t>
            </a:r>
          </a:p>
          <a:p>
            <a:pPr lvl="0"/>
            <a:endParaRPr lang="en-US" dirty="0"/>
          </a:p>
          <a:p>
            <a:pPr lvl="0"/>
            <a:r>
              <a:rPr lang="en-US" dirty="0"/>
              <a:t>Bulleted copy. </a:t>
            </a:r>
            <a:r>
              <a:rPr lang="en-US" dirty="0" err="1"/>
              <a:t>Acumin</a:t>
            </a:r>
            <a:r>
              <a:rPr lang="en-US" dirty="0"/>
              <a:t> Pro Reg 20 pt. Keep it short with bite-size chunks of information.</a:t>
            </a:r>
          </a:p>
          <a:p>
            <a:pPr lvl="0"/>
            <a:endParaRPr lang="en-US" dirty="0"/>
          </a:p>
          <a:p>
            <a:pPr marL="274320" marR="0" lvl="0" indent="-274320" algn="l" defTabSz="457200" rtl="0" eaLnBrk="1" fontAlgn="auto" latinLnBrk="0" hangingPunct="1">
              <a:lnSpc>
                <a:spcPct val="100000"/>
              </a:lnSpc>
              <a:spcBef>
                <a:spcPts val="0"/>
              </a:spcBef>
              <a:spcAft>
                <a:spcPts val="0"/>
              </a:spcAft>
              <a:buClrTx/>
              <a:buSzTx/>
              <a:buFont typeface="Wingdings" charset="2"/>
              <a:buChar char="§"/>
              <a:tabLst/>
              <a:defRPr/>
            </a:pPr>
            <a:r>
              <a:rPr lang="en-US" dirty="0"/>
              <a:t>Bulleted copy. </a:t>
            </a:r>
            <a:r>
              <a:rPr lang="en-US" dirty="0" err="1"/>
              <a:t>Acumin</a:t>
            </a:r>
            <a:r>
              <a:rPr lang="en-US" dirty="0"/>
              <a:t> Pro Reg 20 pt. Keep it short with bite-size chunks of information.</a:t>
            </a:r>
          </a:p>
          <a:p>
            <a:pPr lvl="0"/>
            <a:endParaRPr lang="en-US" dirty="0"/>
          </a:p>
          <a:p>
            <a:pPr lvl="0"/>
            <a:endParaRPr lang="en-US" dirty="0"/>
          </a:p>
        </p:txBody>
      </p:sp>
      <p:sp>
        <p:nvSpPr>
          <p:cNvPr id="10" name="Picture or Chart" descr="Picture or Chart">
            <a:extLst>
              <a:ext uri="{FF2B5EF4-FFF2-40B4-BE49-F238E27FC236}">
                <a16:creationId xmlns:a16="http://schemas.microsoft.com/office/drawing/2014/main" id="{699BD747-48B6-2547-8F7C-25A44594F612}"/>
              </a:ext>
            </a:extLst>
          </p:cNvPr>
          <p:cNvSpPr>
            <a:spLocks noGrp="1"/>
          </p:cNvSpPr>
          <p:nvPr>
            <p:ph sz="quarter" idx="13" hasCustomPrompt="1"/>
          </p:nvPr>
        </p:nvSpPr>
        <p:spPr>
          <a:xfrm>
            <a:off x="7053460" y="1937543"/>
            <a:ext cx="4561597" cy="2982913"/>
          </a:xfrm>
          <a:solidFill>
            <a:schemeClr val="accent4"/>
          </a:solidFill>
        </p:spPr>
        <p:txBody>
          <a:bodyPr lIns="0" tIns="0" rIns="0" bIns="0" anchor="ctr" anchorCtr="0"/>
          <a:lstStyle>
            <a:lvl1pPr algn="ctr">
              <a:defRPr b="0" i="0">
                <a:solidFill>
                  <a:schemeClr val="bg1"/>
                </a:solidFill>
                <a:latin typeface="Acumin Pro" panose="020B0504020202020204" pitchFamily="34" charset="77"/>
              </a:defRPr>
            </a:lvl1pPr>
            <a:lvl4pPr marL="685800" indent="0" algn="ctr">
              <a:buNone/>
              <a:defRPr>
                <a:solidFill>
                  <a:schemeClr val="bg1"/>
                </a:solidFill>
              </a:defRPr>
            </a:lvl4pPr>
          </a:lstStyle>
          <a:p>
            <a:pPr lvl="0"/>
            <a:r>
              <a:rPr lang="en-US" dirty="0"/>
              <a:t>Insert picture or chart here</a:t>
            </a:r>
          </a:p>
        </p:txBody>
      </p:sp>
      <p:sp>
        <p:nvSpPr>
          <p:cNvPr id="9" name="Black Bar">
            <a:extLst>
              <a:ext uri="{FF2B5EF4-FFF2-40B4-BE49-F238E27FC236}">
                <a16:creationId xmlns:a16="http://schemas.microsoft.com/office/drawing/2014/main" id="{26633179-233B-4131-A2CB-22E6F6104C90}"/>
              </a:ext>
            </a:extLst>
          </p:cNvPr>
          <p:cNvSpPr/>
          <p:nvPr userDrawn="1"/>
        </p:nvSpPr>
        <p:spPr>
          <a:xfrm>
            <a:off x="0" y="0"/>
            <a:ext cx="12192000" cy="9144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3" name="Title">
            <a:extLst>
              <a:ext uri="{FF2B5EF4-FFF2-40B4-BE49-F238E27FC236}">
                <a16:creationId xmlns:a16="http://schemas.microsoft.com/office/drawing/2014/main" id="{3E90AEAF-1AB1-426E-8D82-0ADDAE30DAA9}"/>
              </a:ext>
            </a:extLst>
          </p:cNvPr>
          <p:cNvSpPr>
            <a:spLocks noGrp="1"/>
          </p:cNvSpPr>
          <p:nvPr>
            <p:ph type="ctrTitle" hasCustomPrompt="1"/>
          </p:nvPr>
        </p:nvSpPr>
        <p:spPr bwMode="blackWhite">
          <a:xfrm>
            <a:off x="576943" y="137160"/>
            <a:ext cx="11038114" cy="640080"/>
          </a:xfrm>
          <a:prstGeom prst="rect">
            <a:avLst/>
          </a:prstGeom>
          <a:noFill/>
          <a:ln w="38100">
            <a:noFill/>
          </a:ln>
        </p:spPr>
        <p:txBody>
          <a:bodyPr wrap="square" lIns="0" tIns="0" rIns="0" bIns="0" anchor="t" anchorCtr="0">
            <a:spAutoFit/>
          </a:bodyPr>
          <a:lstStyle>
            <a:lvl1pPr algn="l">
              <a:defRPr sz="4000" b="1" i="1" cap="none" spc="0">
                <a:solidFill>
                  <a:schemeClr val="tx2"/>
                </a:solidFill>
                <a:latin typeface="Acumin Pro ExtraCondensed" panose="020B0508020202020204" pitchFamily="34" charset="77"/>
              </a:defRPr>
            </a:lvl1pPr>
          </a:lstStyle>
          <a:p>
            <a:r>
              <a:rPr lang="en-US" dirty="0"/>
              <a:t>Title </a:t>
            </a:r>
            <a:r>
              <a:rPr lang="en-US" dirty="0" err="1"/>
              <a:t>Acumin</a:t>
            </a:r>
            <a:r>
              <a:rPr lang="en-US" dirty="0"/>
              <a:t> Pro Extra Cond Bold Italic 40 </a:t>
            </a:r>
            <a:r>
              <a:rPr lang="en-US" dirty="0" err="1"/>
              <a:t>pt</a:t>
            </a:r>
            <a:endParaRPr lang="en-US" dirty="0"/>
          </a:p>
        </p:txBody>
      </p:sp>
      <p:sp>
        <p:nvSpPr>
          <p:cNvPr id="14" name="Subhead">
            <a:extLst>
              <a:ext uri="{FF2B5EF4-FFF2-40B4-BE49-F238E27FC236}">
                <a16:creationId xmlns:a16="http://schemas.microsoft.com/office/drawing/2014/main" id="{AF7A7F2B-B407-46D2-9BD5-66806C38FECF}"/>
              </a:ext>
            </a:extLst>
          </p:cNvPr>
          <p:cNvSpPr>
            <a:spLocks noGrp="1"/>
          </p:cNvSpPr>
          <p:nvPr>
            <p:ph type="subTitle" idx="1" hasCustomPrompt="1"/>
          </p:nvPr>
        </p:nvSpPr>
        <p:spPr>
          <a:xfrm>
            <a:off x="576943" y="1231228"/>
            <a:ext cx="7988982" cy="369332"/>
          </a:xfrm>
          <a:noFill/>
        </p:spPr>
        <p:txBody>
          <a:bodyPr wrap="square" lIns="0" tIns="0" rIns="0" bIns="0" anchor="t" anchorCtr="0">
            <a:spAutoFit/>
          </a:bodyPr>
          <a:lstStyle>
            <a:lvl1pPr marL="0" indent="0" algn="l">
              <a:buNone/>
              <a:defRPr sz="2400" b="1" i="0">
                <a:solidFill>
                  <a:schemeClr val="accent2"/>
                </a:solidFill>
                <a:latin typeface="Acumin Pro SemiCondensed" panose="020B0506020202020204" pitchFamily="34" charset="77"/>
              </a:defRPr>
            </a:lvl1pPr>
            <a:lvl2pPr marL="457200" indent="0" algn="ctr">
              <a:buNone/>
              <a:defRPr sz="19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Subhead </a:t>
            </a:r>
            <a:r>
              <a:rPr lang="en-US" dirty="0" err="1"/>
              <a:t>Acumin</a:t>
            </a:r>
            <a:r>
              <a:rPr lang="en-US" dirty="0"/>
              <a:t> Pro Semi Cond Bold 24 </a:t>
            </a:r>
            <a:r>
              <a:rPr lang="en-US" dirty="0" err="1"/>
              <a:t>pt</a:t>
            </a:r>
            <a:endParaRPr lang="en-US" dirty="0"/>
          </a:p>
        </p:txBody>
      </p:sp>
      <p:sp>
        <p:nvSpPr>
          <p:cNvPr id="11" name="Slide Number">
            <a:extLst>
              <a:ext uri="{FF2B5EF4-FFF2-40B4-BE49-F238E27FC236}">
                <a16:creationId xmlns:a16="http://schemas.microsoft.com/office/drawing/2014/main" id="{373CEEB8-A069-4C3E-9136-DA05319EB60C}"/>
              </a:ext>
            </a:extLst>
          </p:cNvPr>
          <p:cNvSpPr>
            <a:spLocks noGrp="1"/>
          </p:cNvSpPr>
          <p:nvPr>
            <p:ph type="sldNum" sz="quarter" idx="4"/>
          </p:nvPr>
        </p:nvSpPr>
        <p:spPr>
          <a:xfrm>
            <a:off x="11338560" y="6254496"/>
            <a:ext cx="670392" cy="365760"/>
          </a:xfrm>
          <a:prstGeom prst="ellipse">
            <a:avLst/>
          </a:prstGeom>
        </p:spPr>
        <p:txBody>
          <a:bodyPr anchor="ctr"/>
          <a:lstStyle>
            <a:lvl1pPr algn="ctr">
              <a:defRPr sz="1400">
                <a:solidFill>
                  <a:schemeClr val="bg1"/>
                </a:solidFill>
              </a:defRPr>
            </a:lvl1pPr>
          </a:lstStyle>
          <a:p>
            <a:fld id="{8A7A6979-0714-4377-B894-6BE4C2D6E202}" type="slidenum">
              <a:rPr lang="en-US" smtClean="0"/>
              <a:pPr/>
              <a:t>‹#›</a:t>
            </a:fld>
            <a:endParaRPr lang="en-US" dirty="0"/>
          </a:p>
        </p:txBody>
      </p:sp>
    </p:spTree>
    <p:extLst>
      <p:ext uri="{BB962C8B-B14F-4D97-AF65-F5344CB8AC3E}">
        <p14:creationId xmlns:p14="http://schemas.microsoft.com/office/powerpoint/2010/main" val="1059506793"/>
      </p:ext>
    </p:extLst>
  </p:cSld>
  <p:clrMapOvr>
    <a:overrideClrMapping bg1="dk1" tx1="lt1" bg2="dk2" tx2="lt2" accent1="accent1" accent2="accent2" accent3="accent3" accent4="accent4" accent5="accent5" accent6="accent6" hlink="hlink" folHlink="folHlink"/>
  </p:clrMapOvr>
  <p:extLst mod="1">
    <p:ext uri="{DCECCB84-F9BA-43D5-87BE-67443E8EF086}">
      <p15:sldGuideLst xmlns:p15="http://schemas.microsoft.com/office/powerpoint/2012/main">
        <p15:guide id="1" orient="horz" pos="2160">
          <p15:clr>
            <a:srgbClr val="FBAE40"/>
          </p15:clr>
        </p15:guide>
        <p15:guide id="2" pos="3840">
          <p15:clr>
            <a:srgbClr val="FBAE40"/>
          </p15:clr>
        </p15:guide>
        <p15:guide id="3" orient="horz" pos="4032">
          <p15:clr>
            <a:srgbClr val="FBAE40"/>
          </p15:clr>
        </p15:guide>
        <p15:guide id="4" pos="7344">
          <p15:clr>
            <a:srgbClr val="FBAE40"/>
          </p15:clr>
        </p15:guide>
        <p15:guide id="5" pos="6848">
          <p15:clr>
            <a:srgbClr val="FBAE40"/>
          </p15:clr>
        </p15:guide>
        <p15:guide id="6" orient="horz" pos="4080">
          <p15:clr>
            <a:srgbClr val="FBAE40"/>
          </p15:clr>
        </p15:guide>
        <p15:guide id="7" pos="1104">
          <p15:clr>
            <a:srgbClr val="FBAE40"/>
          </p15:clr>
        </p15:guide>
        <p15:guide id="8" pos="1680">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ntent Slide - Picture">
    <p:bg>
      <p:bgPr>
        <a:solidFill>
          <a:schemeClr val="accent4"/>
        </a:solidFill>
        <a:effectLst/>
      </p:bgPr>
    </p:bg>
    <p:spTree>
      <p:nvGrpSpPr>
        <p:cNvPr id="1" name=""/>
        <p:cNvGrpSpPr/>
        <p:nvPr/>
      </p:nvGrpSpPr>
      <p:grpSpPr>
        <a:xfrm>
          <a:off x="0" y="0"/>
          <a:ext cx="0" cy="0"/>
          <a:chOff x="0" y="0"/>
          <a:chExt cx="0" cy="0"/>
        </a:xfrm>
      </p:grpSpPr>
      <p:sp>
        <p:nvSpPr>
          <p:cNvPr id="17" name="Picture" descr="Picture Description">
            <a:extLst>
              <a:ext uri="{FF2B5EF4-FFF2-40B4-BE49-F238E27FC236}">
                <a16:creationId xmlns:a16="http://schemas.microsoft.com/office/drawing/2014/main" id="{B6A7C9B5-3617-0144-A4ED-16186741E8C3}"/>
              </a:ext>
            </a:extLst>
          </p:cNvPr>
          <p:cNvSpPr>
            <a:spLocks noGrp="1"/>
          </p:cNvSpPr>
          <p:nvPr>
            <p:ph type="pic" sz="quarter" idx="13"/>
          </p:nvPr>
        </p:nvSpPr>
        <p:spPr>
          <a:xfrm>
            <a:off x="0" y="0"/>
            <a:ext cx="12192000" cy="6858000"/>
          </a:xfrm>
        </p:spPr>
        <p:txBody>
          <a:bodyPr anchor="ctr" anchorCtr="1"/>
          <a:lstStyle>
            <a:lvl1pPr marL="0" indent="0" algn="ctr">
              <a:buFontTx/>
              <a:buNone/>
              <a:defRPr baseline="0">
                <a:solidFill>
                  <a:schemeClr val="bg1"/>
                </a:solidFill>
                <a:latin typeface="Acumin Pro" panose="020B0504020202020204" pitchFamily="34" charset="77"/>
              </a:defRPr>
            </a:lvl1pPr>
          </a:lstStyle>
          <a:p>
            <a:r>
              <a:rPr lang="en-US"/>
              <a:t>Click icon to add picture</a:t>
            </a:r>
            <a:endParaRPr lang="en-US" dirty="0"/>
          </a:p>
        </p:txBody>
      </p:sp>
      <p:sp>
        <p:nvSpPr>
          <p:cNvPr id="3" name="Photo caption"/>
          <p:cNvSpPr>
            <a:spLocks noGrp="1"/>
          </p:cNvSpPr>
          <p:nvPr>
            <p:ph type="subTitle" idx="1" hasCustomPrompt="1"/>
          </p:nvPr>
        </p:nvSpPr>
        <p:spPr>
          <a:xfrm>
            <a:off x="8174039" y="1231228"/>
            <a:ext cx="3441018" cy="1107996"/>
          </a:xfrm>
          <a:noFill/>
        </p:spPr>
        <p:txBody>
          <a:bodyPr wrap="square" lIns="0" tIns="0" rIns="0" bIns="0" anchor="t" anchorCtr="0">
            <a:spAutoFit/>
          </a:bodyPr>
          <a:lstStyle>
            <a:lvl1pPr marL="0" indent="0" algn="l">
              <a:buNone/>
              <a:defRPr sz="1800" b="1" i="0">
                <a:solidFill>
                  <a:schemeClr val="bg1"/>
                </a:solidFill>
                <a:latin typeface="Acumin Pro" panose="020B0504020202020204" pitchFamily="34" charset="77"/>
              </a:defRPr>
            </a:lvl1pPr>
            <a:lvl2pPr marL="457200" indent="0" algn="ctr">
              <a:buNone/>
              <a:defRPr sz="19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Brief photo caption. Place in top left or right corner. </a:t>
            </a:r>
            <a:r>
              <a:rPr lang="en-US" dirty="0" err="1"/>
              <a:t>Acumin</a:t>
            </a:r>
            <a:r>
              <a:rPr lang="en-US" dirty="0"/>
              <a:t> Pro Bold 18 pt. Make text black or white for legibility.</a:t>
            </a:r>
          </a:p>
        </p:txBody>
      </p:sp>
      <p:sp>
        <p:nvSpPr>
          <p:cNvPr id="6" name="Black Bar">
            <a:extLst>
              <a:ext uri="{FF2B5EF4-FFF2-40B4-BE49-F238E27FC236}">
                <a16:creationId xmlns:a16="http://schemas.microsoft.com/office/drawing/2014/main" id="{402875F7-51B0-4DD7-8827-1981EDB9A02A}"/>
              </a:ext>
            </a:extLst>
          </p:cNvPr>
          <p:cNvSpPr/>
          <p:nvPr userDrawn="1"/>
        </p:nvSpPr>
        <p:spPr>
          <a:xfrm>
            <a:off x="0" y="0"/>
            <a:ext cx="12192000" cy="9144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2" name="Title">
            <a:extLst>
              <a:ext uri="{FF2B5EF4-FFF2-40B4-BE49-F238E27FC236}">
                <a16:creationId xmlns:a16="http://schemas.microsoft.com/office/drawing/2014/main" id="{53E8A138-BD54-4CE0-80F6-CE6A93B73B27}"/>
              </a:ext>
            </a:extLst>
          </p:cNvPr>
          <p:cNvSpPr>
            <a:spLocks noGrp="1"/>
          </p:cNvSpPr>
          <p:nvPr>
            <p:ph type="ctrTitle" hasCustomPrompt="1"/>
          </p:nvPr>
        </p:nvSpPr>
        <p:spPr bwMode="blackWhite">
          <a:xfrm>
            <a:off x="576943" y="137160"/>
            <a:ext cx="11038114" cy="640080"/>
          </a:xfrm>
          <a:prstGeom prst="rect">
            <a:avLst/>
          </a:prstGeom>
          <a:noFill/>
          <a:ln w="38100">
            <a:noFill/>
          </a:ln>
        </p:spPr>
        <p:txBody>
          <a:bodyPr wrap="square" lIns="0" tIns="0" rIns="0" bIns="0" anchor="t" anchorCtr="0">
            <a:spAutoFit/>
          </a:bodyPr>
          <a:lstStyle>
            <a:lvl1pPr algn="l">
              <a:defRPr sz="4000" b="1" i="1" cap="none" spc="0">
                <a:solidFill>
                  <a:schemeClr val="tx2"/>
                </a:solidFill>
                <a:latin typeface="Acumin Pro ExtraCondensed" panose="020B0508020202020204" pitchFamily="34" charset="77"/>
              </a:defRPr>
            </a:lvl1pPr>
          </a:lstStyle>
          <a:p>
            <a:r>
              <a:rPr lang="en-US" dirty="0"/>
              <a:t>Title </a:t>
            </a:r>
            <a:r>
              <a:rPr lang="en-US" dirty="0" err="1"/>
              <a:t>Acumin</a:t>
            </a:r>
            <a:r>
              <a:rPr lang="en-US" dirty="0"/>
              <a:t> Pro Extra Cond Bold Italic 40 </a:t>
            </a:r>
            <a:r>
              <a:rPr lang="en-US" dirty="0" err="1"/>
              <a:t>pt</a:t>
            </a:r>
            <a:endParaRPr lang="en-US" dirty="0"/>
          </a:p>
        </p:txBody>
      </p:sp>
      <p:sp>
        <p:nvSpPr>
          <p:cNvPr id="13" name="Subhead">
            <a:extLst>
              <a:ext uri="{FF2B5EF4-FFF2-40B4-BE49-F238E27FC236}">
                <a16:creationId xmlns:a16="http://schemas.microsoft.com/office/drawing/2014/main" id="{4FC6AF4A-C396-40D9-BE74-00C4213DC343}"/>
              </a:ext>
            </a:extLst>
          </p:cNvPr>
          <p:cNvSpPr txBox="1">
            <a:spLocks/>
          </p:cNvSpPr>
          <p:nvPr userDrawn="1"/>
        </p:nvSpPr>
        <p:spPr>
          <a:xfrm>
            <a:off x="576943" y="1231228"/>
            <a:ext cx="7221583" cy="369332"/>
          </a:xfrm>
          <a:prstGeom prst="rect">
            <a:avLst/>
          </a:prstGeom>
          <a:noFill/>
        </p:spPr>
        <p:txBody>
          <a:bodyPr vert="horz" wrap="square" lIns="0" tIns="0" rIns="0" bIns="0" rtlCol="0" anchor="t" anchorCtr="0">
            <a:spAutoFit/>
          </a:bodyPr>
          <a:lstStyle>
            <a:lvl1pPr marL="0" indent="0" algn="l" defTabSz="914400" rtl="0" eaLnBrk="1" latinLnBrk="0" hangingPunct="1">
              <a:lnSpc>
                <a:spcPct val="100000"/>
              </a:lnSpc>
              <a:spcBef>
                <a:spcPts val="1000"/>
              </a:spcBef>
              <a:buClr>
                <a:schemeClr val="accent2"/>
              </a:buClr>
              <a:buFont typeface="Arial" panose="020B0604020202020204" pitchFamily="34" charset="0"/>
              <a:buNone/>
              <a:defRPr sz="2400" b="1" i="0" kern="1200">
                <a:solidFill>
                  <a:schemeClr val="accent2"/>
                </a:solidFill>
                <a:latin typeface="Acumin Pro SemiCondensed" panose="020B0506020202020204" pitchFamily="34" charset="77"/>
                <a:ea typeface="+mn-ea"/>
                <a:cs typeface="+mn-cs"/>
              </a:defRPr>
            </a:lvl1pPr>
            <a:lvl2pPr marL="457200" indent="0" algn="ctr" defTabSz="914400" rtl="0" eaLnBrk="1" latinLnBrk="0" hangingPunct="1">
              <a:lnSpc>
                <a:spcPct val="100000"/>
              </a:lnSpc>
              <a:spcBef>
                <a:spcPts val="1000"/>
              </a:spcBef>
              <a:buClr>
                <a:schemeClr val="accent2"/>
              </a:buClr>
              <a:buFont typeface="Arial" panose="020B0604020202020204" pitchFamily="34" charset="0"/>
              <a:buNone/>
              <a:defRPr sz="1900" kern="1200">
                <a:solidFill>
                  <a:schemeClr val="tx1">
                    <a:lumMod val="85000"/>
                    <a:lumOff val="15000"/>
                  </a:schemeClr>
                </a:solidFill>
                <a:latin typeface="+mn-lt"/>
                <a:ea typeface="+mn-ea"/>
                <a:cs typeface="+mn-cs"/>
              </a:defRPr>
            </a:lvl2pPr>
            <a:lvl3pPr marL="914400" indent="0" algn="ctr" defTabSz="914400" rtl="0" eaLnBrk="1" latinLnBrk="0" hangingPunct="1">
              <a:lnSpc>
                <a:spcPct val="100000"/>
              </a:lnSpc>
              <a:spcBef>
                <a:spcPts val="1000"/>
              </a:spcBef>
              <a:buClr>
                <a:schemeClr val="accent2"/>
              </a:buClr>
              <a:buFont typeface="Arial" panose="020B0604020202020204" pitchFamily="34" charset="0"/>
              <a:buNone/>
              <a:defRPr sz="1800" kern="1200">
                <a:solidFill>
                  <a:schemeClr val="tx1">
                    <a:lumMod val="85000"/>
                    <a:lumOff val="15000"/>
                  </a:schemeClr>
                </a:solidFill>
                <a:latin typeface="+mn-lt"/>
                <a:ea typeface="+mn-ea"/>
                <a:cs typeface="+mn-cs"/>
              </a:defRPr>
            </a:lvl3pPr>
            <a:lvl4pPr marL="1371600" indent="0" algn="ctr" defTabSz="914400" rtl="0" eaLnBrk="1" latinLnBrk="0" hangingPunct="1">
              <a:lnSpc>
                <a:spcPct val="100000"/>
              </a:lnSpc>
              <a:spcBef>
                <a:spcPts val="1000"/>
              </a:spcBef>
              <a:buClr>
                <a:schemeClr val="accent2"/>
              </a:buClr>
              <a:buFont typeface="Arial" panose="020B0604020202020204" pitchFamily="34" charset="0"/>
              <a:buNone/>
              <a:defRPr sz="1600" kern="1200">
                <a:solidFill>
                  <a:schemeClr val="tx1">
                    <a:lumMod val="85000"/>
                    <a:lumOff val="15000"/>
                  </a:schemeClr>
                </a:solidFill>
                <a:latin typeface="+mn-lt"/>
                <a:ea typeface="+mn-ea"/>
                <a:cs typeface="+mn-cs"/>
              </a:defRPr>
            </a:lvl4pPr>
            <a:lvl5pPr marL="1828800" indent="0" algn="ctr" defTabSz="914400" rtl="0" eaLnBrk="1" latinLnBrk="0" hangingPunct="1">
              <a:lnSpc>
                <a:spcPct val="100000"/>
              </a:lnSpc>
              <a:spcBef>
                <a:spcPts val="1000"/>
              </a:spcBef>
              <a:buClr>
                <a:schemeClr val="accent2"/>
              </a:buClr>
              <a:buFont typeface="Arial" panose="020B0604020202020204" pitchFamily="34" charset="0"/>
              <a:buNone/>
              <a:defRPr sz="1600" kern="1200">
                <a:solidFill>
                  <a:schemeClr val="tx1">
                    <a:lumMod val="85000"/>
                    <a:lumOff val="15000"/>
                  </a:schemeClr>
                </a:solidFill>
                <a:latin typeface="+mn-lt"/>
                <a:ea typeface="+mn-ea"/>
                <a:cs typeface="+mn-cs"/>
              </a:defRPr>
            </a:lvl5pPr>
            <a:lvl6pPr marL="2286000" indent="0" algn="ctr" defTabSz="914400" rtl="0" eaLnBrk="1" latinLnBrk="0" hangingPunct="1">
              <a:lnSpc>
                <a:spcPct val="100000"/>
              </a:lnSpc>
              <a:spcBef>
                <a:spcPts val="1000"/>
              </a:spcBef>
              <a:buClr>
                <a:schemeClr val="accent2"/>
              </a:buClr>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100000"/>
              </a:lnSpc>
              <a:spcBef>
                <a:spcPts val="1000"/>
              </a:spcBef>
              <a:buClr>
                <a:schemeClr val="accent2"/>
              </a:buClr>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100000"/>
              </a:lnSpc>
              <a:spcBef>
                <a:spcPts val="1000"/>
              </a:spcBef>
              <a:buClr>
                <a:schemeClr val="accent2"/>
              </a:buClr>
              <a:buFont typeface="Arial" panose="020B0604020202020204" pitchFamily="34" charset="0"/>
              <a:buNone/>
              <a:defRPr sz="1600" kern="1200" baseline="0">
                <a:solidFill>
                  <a:schemeClr val="tx1"/>
                </a:solidFill>
                <a:latin typeface="+mn-lt"/>
                <a:ea typeface="+mn-ea"/>
                <a:cs typeface="+mn-cs"/>
              </a:defRPr>
            </a:lvl8pPr>
            <a:lvl9pPr marL="3657600" indent="0" algn="ctr" defTabSz="914400" rtl="0" eaLnBrk="1" latinLnBrk="0" hangingPunct="1">
              <a:lnSpc>
                <a:spcPct val="100000"/>
              </a:lnSpc>
              <a:spcBef>
                <a:spcPts val="1000"/>
              </a:spcBef>
              <a:buClr>
                <a:schemeClr val="accent2"/>
              </a:buClr>
              <a:buFont typeface="Arial" panose="020B0604020202020204" pitchFamily="34" charset="0"/>
              <a:buNone/>
              <a:defRPr sz="1600" kern="1200" baseline="0">
                <a:solidFill>
                  <a:schemeClr val="tx1"/>
                </a:solidFill>
                <a:latin typeface="+mn-lt"/>
                <a:ea typeface="+mn-ea"/>
                <a:cs typeface="+mn-cs"/>
              </a:defRPr>
            </a:lvl9pPr>
          </a:lstStyle>
          <a:p>
            <a:r>
              <a:rPr lang="en-US" dirty="0"/>
              <a:t>Subhead </a:t>
            </a:r>
            <a:r>
              <a:rPr lang="en-US" dirty="0" err="1"/>
              <a:t>Acumin</a:t>
            </a:r>
            <a:r>
              <a:rPr lang="en-US" dirty="0"/>
              <a:t> Pro Semi Cond Bold 24 </a:t>
            </a:r>
            <a:r>
              <a:rPr lang="en-US" dirty="0" err="1"/>
              <a:t>pt</a:t>
            </a:r>
            <a:endParaRPr lang="en-US" dirty="0"/>
          </a:p>
        </p:txBody>
      </p:sp>
      <p:sp>
        <p:nvSpPr>
          <p:cNvPr id="9" name="Slide Number">
            <a:extLst>
              <a:ext uri="{FF2B5EF4-FFF2-40B4-BE49-F238E27FC236}">
                <a16:creationId xmlns:a16="http://schemas.microsoft.com/office/drawing/2014/main" id="{7E5FC629-6415-4F6D-966A-71AE26168567}"/>
              </a:ext>
            </a:extLst>
          </p:cNvPr>
          <p:cNvSpPr>
            <a:spLocks noGrp="1"/>
          </p:cNvSpPr>
          <p:nvPr>
            <p:ph type="sldNum" sz="quarter" idx="4"/>
          </p:nvPr>
        </p:nvSpPr>
        <p:spPr>
          <a:xfrm>
            <a:off x="11338560" y="6254496"/>
            <a:ext cx="670392" cy="365760"/>
          </a:xfrm>
          <a:prstGeom prst="ellipse">
            <a:avLst/>
          </a:prstGeom>
        </p:spPr>
        <p:txBody>
          <a:bodyPr anchor="ctr"/>
          <a:lstStyle>
            <a:lvl1pPr algn="ctr">
              <a:defRPr sz="1400">
                <a:solidFill>
                  <a:schemeClr val="bg1"/>
                </a:solidFill>
              </a:defRPr>
            </a:lvl1pPr>
          </a:lstStyle>
          <a:p>
            <a:fld id="{8A7A6979-0714-4377-B894-6BE4C2D6E202}" type="slidenum">
              <a:rPr lang="en-US" smtClean="0"/>
              <a:pPr/>
              <a:t>‹#›</a:t>
            </a:fld>
            <a:endParaRPr lang="en-US" dirty="0"/>
          </a:p>
        </p:txBody>
      </p:sp>
    </p:spTree>
    <p:extLst>
      <p:ext uri="{BB962C8B-B14F-4D97-AF65-F5344CB8AC3E}">
        <p14:creationId xmlns:p14="http://schemas.microsoft.com/office/powerpoint/2010/main" val="47992696"/>
      </p:ext>
    </p:extLst>
  </p:cSld>
  <p:clrMapOvr>
    <a:overrideClrMapping bg1="dk1" tx1="lt1" bg2="dk2" tx2="lt2" accent1="accent1" accent2="accent2" accent3="accent3" accent4="accent4" accent5="accent5" accent6="accent6" hlink="hlink" folHlink="folHlink"/>
  </p:clrMapOvr>
  <p:extLst mod="1">
    <p:ext uri="{DCECCB84-F9BA-43D5-87BE-67443E8EF086}">
      <p15:sldGuideLst xmlns:p15="http://schemas.microsoft.com/office/powerpoint/2012/main">
        <p15:guide id="1" orient="horz" pos="2160">
          <p15:clr>
            <a:srgbClr val="FBAE40"/>
          </p15:clr>
        </p15:guide>
        <p15:guide id="2" pos="3840">
          <p15:clr>
            <a:srgbClr val="FBAE40"/>
          </p15:clr>
        </p15:guide>
        <p15:guide id="3" orient="horz" pos="3960">
          <p15:clr>
            <a:srgbClr val="FBAE40"/>
          </p15:clr>
        </p15:guide>
        <p15:guide id="4" pos="5952">
          <p15:clr>
            <a:srgbClr val="FBAE40"/>
          </p15:clr>
        </p15:guide>
        <p15:guide id="5" pos="6848">
          <p15:clr>
            <a:srgbClr val="FBAE40"/>
          </p15:clr>
        </p15:guide>
        <p15:guide id="6" orient="horz" pos="4080">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Content Slide - Fact/Highlight">
    <p:bg>
      <p:bgPr>
        <a:solidFill>
          <a:schemeClr val="accent4"/>
        </a:solidFill>
        <a:effectLst/>
      </p:bgPr>
    </p:bg>
    <p:spTree>
      <p:nvGrpSpPr>
        <p:cNvPr id="1" name=""/>
        <p:cNvGrpSpPr/>
        <p:nvPr/>
      </p:nvGrpSpPr>
      <p:grpSpPr>
        <a:xfrm>
          <a:off x="0" y="0"/>
          <a:ext cx="0" cy="0"/>
          <a:chOff x="0" y="0"/>
          <a:chExt cx="0" cy="0"/>
        </a:xfrm>
      </p:grpSpPr>
      <p:sp>
        <p:nvSpPr>
          <p:cNvPr id="6" name="Gold Background">
            <a:extLst>
              <a:ext uri="{FF2B5EF4-FFF2-40B4-BE49-F238E27FC236}">
                <a16:creationId xmlns:a16="http://schemas.microsoft.com/office/drawing/2014/main" id="{5CCAEC11-865D-CB4B-88E8-5AF51FB37FBE}"/>
              </a:ext>
            </a:extLst>
          </p:cNvPr>
          <p:cNvSpPr/>
          <p:nvPr/>
        </p:nvSpPr>
        <p:spPr>
          <a:xfrm>
            <a:off x="1" y="0"/>
            <a:ext cx="12191999" cy="6852212"/>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Heading"/>
          <p:cNvSpPr>
            <a:spLocks noGrp="1"/>
          </p:cNvSpPr>
          <p:nvPr>
            <p:ph type="ctrTitle" hasCustomPrompt="1"/>
          </p:nvPr>
        </p:nvSpPr>
        <p:spPr bwMode="blackWhite">
          <a:xfrm>
            <a:off x="2893545" y="1479629"/>
            <a:ext cx="6419331" cy="1210973"/>
          </a:xfrm>
          <a:prstGeom prst="rect">
            <a:avLst/>
          </a:prstGeom>
          <a:noFill/>
          <a:ln w="38100">
            <a:noFill/>
          </a:ln>
        </p:spPr>
        <p:txBody>
          <a:bodyPr wrap="square" lIns="0" tIns="0" rIns="0" bIns="0" anchor="t" anchorCtr="0">
            <a:spAutoFit/>
          </a:bodyPr>
          <a:lstStyle>
            <a:lvl1pPr algn="ctr">
              <a:defRPr sz="8600" b="1" i="0" cap="none" spc="300">
                <a:solidFill>
                  <a:schemeClr val="accent2"/>
                </a:solidFill>
                <a:latin typeface="United Sans Rg Lt" pitchFamily="50" charset="0"/>
              </a:defRPr>
            </a:lvl1pPr>
          </a:lstStyle>
          <a:p>
            <a:r>
              <a:rPr lang="en-US" spc="0" dirty="0">
                <a:latin typeface="United Sans Rg Md" pitchFamily="50" charset="0"/>
              </a:rPr>
              <a:t>123</a:t>
            </a:r>
            <a:endParaRPr lang="en-US" dirty="0"/>
          </a:p>
        </p:txBody>
      </p:sp>
      <p:sp>
        <p:nvSpPr>
          <p:cNvPr id="20" name="Black Bar">
            <a:extLst>
              <a:ext uri="{FF2B5EF4-FFF2-40B4-BE49-F238E27FC236}">
                <a16:creationId xmlns:a16="http://schemas.microsoft.com/office/drawing/2014/main" id="{EACB2F0C-1C3D-CD48-AD13-7B5AD683F7C7}"/>
              </a:ext>
            </a:extLst>
          </p:cNvPr>
          <p:cNvSpPr/>
          <p:nvPr/>
        </p:nvSpPr>
        <p:spPr>
          <a:xfrm>
            <a:off x="2648277" y="2744421"/>
            <a:ext cx="6905456" cy="44099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3" name="Subhead"/>
          <p:cNvSpPr>
            <a:spLocks noGrp="1"/>
          </p:cNvSpPr>
          <p:nvPr>
            <p:ph type="subTitle" idx="1" hasCustomPrompt="1"/>
          </p:nvPr>
        </p:nvSpPr>
        <p:spPr>
          <a:xfrm>
            <a:off x="2648276" y="2706475"/>
            <a:ext cx="6895463" cy="553998"/>
          </a:xfrm>
          <a:noFill/>
        </p:spPr>
        <p:txBody>
          <a:bodyPr wrap="square" lIns="0" tIns="0" rIns="0" bIns="0" anchor="t" anchorCtr="0">
            <a:spAutoFit/>
          </a:bodyPr>
          <a:lstStyle>
            <a:lvl1pPr marL="0" indent="0" algn="ctr">
              <a:buNone/>
              <a:defRPr sz="3600" b="1" i="0" spc="300">
                <a:solidFill>
                  <a:schemeClr val="accent4"/>
                </a:solidFill>
                <a:latin typeface="United Sans Cd Md" pitchFamily="50" charset="0"/>
              </a:defRPr>
            </a:lvl1pPr>
            <a:lvl2pPr marL="457200" indent="0" algn="ctr">
              <a:buNone/>
              <a:defRPr sz="19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TOPIC OR TITLE</a:t>
            </a:r>
          </a:p>
        </p:txBody>
      </p:sp>
      <p:sp>
        <p:nvSpPr>
          <p:cNvPr id="23" name="Body Text">
            <a:extLst>
              <a:ext uri="{FF2B5EF4-FFF2-40B4-BE49-F238E27FC236}">
                <a16:creationId xmlns:a16="http://schemas.microsoft.com/office/drawing/2014/main" id="{BD416322-CF1A-F143-B2A9-844B608C50DA}"/>
              </a:ext>
            </a:extLst>
          </p:cNvPr>
          <p:cNvSpPr>
            <a:spLocks noGrp="1"/>
          </p:cNvSpPr>
          <p:nvPr>
            <p:ph type="body" sz="quarter" idx="14" hasCustomPrompt="1"/>
          </p:nvPr>
        </p:nvSpPr>
        <p:spPr>
          <a:xfrm>
            <a:off x="2875268" y="3540352"/>
            <a:ext cx="6678467" cy="1122744"/>
          </a:xfrm>
        </p:spPr>
        <p:txBody>
          <a:bodyPr lIns="0" tIns="0" rIns="0" bIns="0">
            <a:noAutofit/>
          </a:bodyPr>
          <a:lstStyle>
            <a:lvl1pPr marL="0" marR="0" indent="0" algn="l" defTabSz="457200" rtl="0" eaLnBrk="1" fontAlgn="auto" latinLnBrk="0" hangingPunct="1">
              <a:lnSpc>
                <a:spcPct val="100000"/>
              </a:lnSpc>
              <a:spcBef>
                <a:spcPts val="0"/>
              </a:spcBef>
              <a:spcAft>
                <a:spcPts val="0"/>
              </a:spcAft>
              <a:buClrTx/>
              <a:buSzTx/>
              <a:buFontTx/>
              <a:buNone/>
              <a:tabLst/>
              <a:defRPr sz="2400" b="0" i="0" normalizeH="0" baseline="0">
                <a:solidFill>
                  <a:schemeClr val="bg1"/>
                </a:solidFill>
                <a:latin typeface="Acumin Pro Medium" panose="020B0504020202020204" pitchFamily="34" charset="77"/>
              </a:defRPr>
            </a:lvl1pPr>
          </a:lstStyle>
          <a:p>
            <a:pPr lvl="0"/>
            <a:r>
              <a:rPr lang="en-US" dirty="0"/>
              <a:t>Fact or highlight. </a:t>
            </a:r>
            <a:r>
              <a:rPr lang="en-US" dirty="0" err="1"/>
              <a:t>Acumin</a:t>
            </a:r>
            <a:r>
              <a:rPr lang="en-US" dirty="0"/>
              <a:t> Pro Medium 24 pt. Keep it short with bite-size chunks of information.</a:t>
            </a:r>
          </a:p>
        </p:txBody>
      </p:sp>
      <p:pic>
        <p:nvPicPr>
          <p:cNvPr id="14" name="Purdue Logo" descr="Purdue Logo">
            <a:extLst>
              <a:ext uri="{FF2B5EF4-FFF2-40B4-BE49-F238E27FC236}">
                <a16:creationId xmlns:a16="http://schemas.microsoft.com/office/drawing/2014/main" id="{65255706-E2B0-E84F-A9B6-28F836971DDF}"/>
              </a:ext>
            </a:extLst>
          </p:cNvPr>
          <p:cNvPicPr>
            <a:picLocks noChangeAspect="1"/>
          </p:cNvPicPr>
          <p:nvPr userDrawn="1"/>
        </p:nvPicPr>
        <p:blipFill>
          <a:blip r:embed="rId2"/>
          <a:stretch>
            <a:fillRect/>
          </a:stretch>
        </p:blipFill>
        <p:spPr>
          <a:xfrm>
            <a:off x="457200" y="5943600"/>
            <a:ext cx="2463665" cy="440990"/>
          </a:xfrm>
          <a:prstGeom prst="rect">
            <a:avLst/>
          </a:prstGeom>
        </p:spPr>
      </p:pic>
      <p:sp>
        <p:nvSpPr>
          <p:cNvPr id="9" name="Slide Number">
            <a:extLst>
              <a:ext uri="{FF2B5EF4-FFF2-40B4-BE49-F238E27FC236}">
                <a16:creationId xmlns:a16="http://schemas.microsoft.com/office/drawing/2014/main" id="{36630A00-D885-463C-B2E0-55B1F6ECEDA5}"/>
              </a:ext>
            </a:extLst>
          </p:cNvPr>
          <p:cNvSpPr>
            <a:spLocks noGrp="1"/>
          </p:cNvSpPr>
          <p:nvPr>
            <p:ph type="sldNum" sz="quarter" idx="4"/>
          </p:nvPr>
        </p:nvSpPr>
        <p:spPr>
          <a:xfrm>
            <a:off x="11338560" y="6254496"/>
            <a:ext cx="670392" cy="365760"/>
          </a:xfrm>
          <a:prstGeom prst="ellipse">
            <a:avLst/>
          </a:prstGeom>
        </p:spPr>
        <p:txBody>
          <a:bodyPr anchor="ctr"/>
          <a:lstStyle>
            <a:lvl1pPr algn="ctr">
              <a:defRPr sz="1400">
                <a:solidFill>
                  <a:schemeClr val="bg1"/>
                </a:solidFill>
              </a:defRPr>
            </a:lvl1pPr>
          </a:lstStyle>
          <a:p>
            <a:fld id="{8A7A6979-0714-4377-B894-6BE4C2D6E202}" type="slidenum">
              <a:rPr lang="en-US" smtClean="0"/>
              <a:pPr/>
              <a:t>‹#›</a:t>
            </a:fld>
            <a:endParaRPr lang="en-US" dirty="0"/>
          </a:p>
        </p:txBody>
      </p:sp>
    </p:spTree>
    <p:extLst>
      <p:ext uri="{BB962C8B-B14F-4D97-AF65-F5344CB8AC3E}">
        <p14:creationId xmlns:p14="http://schemas.microsoft.com/office/powerpoint/2010/main" val="227308788"/>
      </p:ext>
    </p:extLst>
  </p:cSld>
  <p:clrMapOvr>
    <a:overrideClrMapping bg1="dk1" tx1="lt1" bg2="dk2" tx2="lt2" accent1="accent1" accent2="accent2" accent3="accent3" accent4="accent4" accent5="accent5" accent6="accent6" hlink="hlink" folHlink="folHlink"/>
  </p:clrMapOvr>
  <p:extLst mod="1">
    <p:ext uri="{DCECCB84-F9BA-43D5-87BE-67443E8EF086}">
      <p15:sldGuideLst xmlns:p15="http://schemas.microsoft.com/office/powerpoint/2012/main">
        <p15:guide id="1" orient="horz" pos="2160">
          <p15:clr>
            <a:srgbClr val="FBAE40"/>
          </p15:clr>
        </p15:guide>
        <p15:guide id="2" pos="3840">
          <p15:clr>
            <a:srgbClr val="FBAE40"/>
          </p15:clr>
        </p15:guide>
        <p15:guide id="3" orient="horz" pos="3960">
          <p15:clr>
            <a:srgbClr val="FBAE40"/>
          </p15:clr>
        </p15:guide>
        <p15:guide id="4" pos="5952">
          <p15:clr>
            <a:srgbClr val="FBAE40"/>
          </p15:clr>
        </p15:guide>
        <p15:guide id="5" pos="6848">
          <p15:clr>
            <a:srgbClr val="FBAE40"/>
          </p15:clr>
        </p15:guide>
        <p15:guide id="6" orient="horz" pos="4080">
          <p15:clr>
            <a:srgbClr val="FBAE40"/>
          </p15:clr>
        </p15:guide>
        <p15:guide id="7" orient="horz" pos="1008">
          <p15:clr>
            <a:srgbClr val="FBAE40"/>
          </p15:clr>
        </p15:guide>
        <p15:guide id="8" orient="horz" pos="1488">
          <p15:clr>
            <a:srgbClr val="FBAE40"/>
          </p15:clr>
        </p15:guide>
        <p15:guide id="9" orient="horz" pos="864">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Closing Slide">
    <p:bg>
      <p:bgPr>
        <a:solidFill>
          <a:schemeClr val="accent4"/>
        </a:solidFill>
        <a:effectLst/>
      </p:bgPr>
    </p:bg>
    <p:spTree>
      <p:nvGrpSpPr>
        <p:cNvPr id="1" name=""/>
        <p:cNvGrpSpPr/>
        <p:nvPr/>
      </p:nvGrpSpPr>
      <p:grpSpPr>
        <a:xfrm>
          <a:off x="0" y="0"/>
          <a:ext cx="0" cy="0"/>
          <a:chOff x="0" y="0"/>
          <a:chExt cx="0" cy="0"/>
        </a:xfrm>
      </p:grpSpPr>
      <p:sp>
        <p:nvSpPr>
          <p:cNvPr id="20" name="Black Background">
            <a:extLst>
              <a:ext uri="{FF2B5EF4-FFF2-40B4-BE49-F238E27FC236}">
                <a16:creationId xmlns:a16="http://schemas.microsoft.com/office/drawing/2014/main" id="{EACB2F0C-1C3D-CD48-AD13-7B5AD683F7C7}"/>
              </a:ext>
            </a:extLst>
          </p:cNvPr>
          <p:cNvSpPr/>
          <p:nvPr/>
        </p:nvSpPr>
        <p:spPr>
          <a:xfrm>
            <a:off x="0" y="0"/>
            <a:ext cx="12192000" cy="68580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Heading"/>
          <p:cNvSpPr>
            <a:spLocks noGrp="1"/>
          </p:cNvSpPr>
          <p:nvPr>
            <p:ph type="ctrTitle" hasCustomPrompt="1"/>
          </p:nvPr>
        </p:nvSpPr>
        <p:spPr bwMode="blackWhite">
          <a:xfrm>
            <a:off x="2483034" y="1521334"/>
            <a:ext cx="6347458" cy="854080"/>
          </a:xfrm>
          <a:prstGeom prst="rect">
            <a:avLst/>
          </a:prstGeom>
          <a:noFill/>
          <a:ln w="38100">
            <a:noFill/>
          </a:ln>
        </p:spPr>
        <p:txBody>
          <a:bodyPr wrap="square" lIns="0" tIns="0" rIns="0" bIns="0" anchor="t" anchorCtr="0">
            <a:spAutoFit/>
          </a:bodyPr>
          <a:lstStyle>
            <a:lvl1pPr algn="l">
              <a:defRPr sz="6000" b="1" i="1" spc="0">
                <a:solidFill>
                  <a:schemeClr val="tx2"/>
                </a:solidFill>
                <a:latin typeface="Acumin Pro ExtraCondensed" panose="020B0508020202020204" pitchFamily="34" charset="77"/>
              </a:defRPr>
            </a:lvl1pPr>
          </a:lstStyle>
          <a:p>
            <a:r>
              <a:rPr lang="en-US" dirty="0"/>
              <a:t>Thank You</a:t>
            </a:r>
          </a:p>
        </p:txBody>
      </p:sp>
      <p:sp>
        <p:nvSpPr>
          <p:cNvPr id="16" name="Body Text">
            <a:extLst>
              <a:ext uri="{FF2B5EF4-FFF2-40B4-BE49-F238E27FC236}">
                <a16:creationId xmlns:a16="http://schemas.microsoft.com/office/drawing/2014/main" id="{900775FC-E9E4-FF46-A522-92CC39196093}"/>
              </a:ext>
            </a:extLst>
          </p:cNvPr>
          <p:cNvSpPr>
            <a:spLocks noGrp="1"/>
          </p:cNvSpPr>
          <p:nvPr>
            <p:ph type="body" sz="quarter" idx="14" hasCustomPrompt="1"/>
          </p:nvPr>
        </p:nvSpPr>
        <p:spPr>
          <a:xfrm>
            <a:off x="2483032" y="2548210"/>
            <a:ext cx="6347460" cy="880790"/>
          </a:xfrm>
        </p:spPr>
        <p:txBody>
          <a:bodyPr lIns="0" tIns="0" rIns="0" bIns="0">
            <a:noAutofit/>
          </a:bodyPr>
          <a:lstStyle>
            <a:lvl1pPr marL="0" marR="0" indent="0" algn="l" defTabSz="457200" rtl="0" eaLnBrk="1" fontAlgn="auto" latinLnBrk="0" hangingPunct="1">
              <a:lnSpc>
                <a:spcPct val="100000"/>
              </a:lnSpc>
              <a:spcBef>
                <a:spcPts val="0"/>
              </a:spcBef>
              <a:spcAft>
                <a:spcPts val="0"/>
              </a:spcAft>
              <a:buClrTx/>
              <a:buSzTx/>
              <a:buFontTx/>
              <a:buNone/>
              <a:tabLst/>
              <a:defRPr sz="1800" b="0" i="0" normalizeH="0" baseline="0">
                <a:solidFill>
                  <a:schemeClr val="accent4"/>
                </a:solidFill>
                <a:latin typeface="Acumin Pro" panose="020B0504020202020204" pitchFamily="34" charset="77"/>
              </a:defRPr>
            </a:lvl1pPr>
          </a:lstStyle>
          <a:p>
            <a:pPr lvl="0"/>
            <a:r>
              <a:rPr lang="en-US" dirty="0"/>
              <a:t>Conclusion, call to action or contact information. </a:t>
            </a:r>
            <a:r>
              <a:rPr lang="en-US" dirty="0" err="1"/>
              <a:t>Acumin</a:t>
            </a:r>
            <a:r>
              <a:rPr lang="en-US" dirty="0"/>
              <a:t> Pro Reg 18 pt. Keep it short with bite-size chunks of information.</a:t>
            </a:r>
          </a:p>
        </p:txBody>
      </p:sp>
      <p:pic>
        <p:nvPicPr>
          <p:cNvPr id="7" name="Purdue Logo" descr="Purdue Logo">
            <a:extLst>
              <a:ext uri="{FF2B5EF4-FFF2-40B4-BE49-F238E27FC236}">
                <a16:creationId xmlns:a16="http://schemas.microsoft.com/office/drawing/2014/main" id="{5F3828F1-BE8D-4912-BF78-B866D3B63E93}"/>
              </a:ext>
            </a:extLst>
          </p:cNvPr>
          <p:cNvPicPr>
            <a:picLocks noChangeAspect="1"/>
          </p:cNvPicPr>
          <p:nvPr userDrawn="1"/>
        </p:nvPicPr>
        <p:blipFill>
          <a:blip r:embed="rId2"/>
          <a:stretch>
            <a:fillRect/>
          </a:stretch>
        </p:blipFill>
        <p:spPr>
          <a:xfrm>
            <a:off x="457200" y="5943600"/>
            <a:ext cx="2459736" cy="440287"/>
          </a:xfrm>
          <a:prstGeom prst="rect">
            <a:avLst/>
          </a:prstGeom>
        </p:spPr>
      </p:pic>
      <p:sp>
        <p:nvSpPr>
          <p:cNvPr id="9" name="Slide Number">
            <a:extLst>
              <a:ext uri="{FF2B5EF4-FFF2-40B4-BE49-F238E27FC236}">
                <a16:creationId xmlns:a16="http://schemas.microsoft.com/office/drawing/2014/main" id="{9B373F43-B32F-425B-9EE3-95634E8B8BC9}"/>
              </a:ext>
            </a:extLst>
          </p:cNvPr>
          <p:cNvSpPr>
            <a:spLocks noGrp="1"/>
          </p:cNvSpPr>
          <p:nvPr>
            <p:ph type="sldNum" sz="quarter" idx="4"/>
          </p:nvPr>
        </p:nvSpPr>
        <p:spPr>
          <a:xfrm>
            <a:off x="11338560" y="6254496"/>
            <a:ext cx="670392" cy="365760"/>
          </a:xfrm>
          <a:prstGeom prst="ellipse">
            <a:avLst/>
          </a:prstGeom>
        </p:spPr>
        <p:txBody>
          <a:bodyPr anchor="ctr"/>
          <a:lstStyle>
            <a:lvl1pPr algn="ctr">
              <a:defRPr sz="1400">
                <a:solidFill>
                  <a:schemeClr val="accent4"/>
                </a:solidFill>
              </a:defRPr>
            </a:lvl1pPr>
          </a:lstStyle>
          <a:p>
            <a:fld id="{8A7A6979-0714-4377-B894-6BE4C2D6E202}" type="slidenum">
              <a:rPr lang="en-US" smtClean="0"/>
              <a:pPr/>
              <a:t>‹#›</a:t>
            </a:fld>
            <a:endParaRPr lang="en-US" dirty="0"/>
          </a:p>
        </p:txBody>
      </p:sp>
    </p:spTree>
    <p:extLst>
      <p:ext uri="{BB962C8B-B14F-4D97-AF65-F5344CB8AC3E}">
        <p14:creationId xmlns:p14="http://schemas.microsoft.com/office/powerpoint/2010/main" val="706020195"/>
      </p:ext>
    </p:extLst>
  </p:cSld>
  <p:clrMapOvr>
    <a:overrideClrMapping bg1="dk1" tx1="lt1" bg2="dk2" tx2="lt2" accent1="accent1" accent2="accent2" accent3="accent3" accent4="accent4" accent5="accent5" accent6="accent6" hlink="hlink" folHlink="folHlink"/>
  </p:clrMapOvr>
  <p:extLst mod="1">
    <p:ext uri="{DCECCB84-F9BA-43D5-87BE-67443E8EF086}">
      <p15:sldGuideLst xmlns:p15="http://schemas.microsoft.com/office/powerpoint/2012/main">
        <p15:guide id="1" orient="horz" pos="2160">
          <p15:clr>
            <a:srgbClr val="FBAE40"/>
          </p15:clr>
        </p15:guide>
        <p15:guide id="2" pos="3840">
          <p15:clr>
            <a:srgbClr val="FBAE40"/>
          </p15:clr>
        </p15:guide>
        <p15:guide id="3" orient="horz" pos="3960">
          <p15:clr>
            <a:srgbClr val="FBAE40"/>
          </p15:clr>
        </p15:guide>
        <p15:guide id="4" pos="5952">
          <p15:clr>
            <a:srgbClr val="FBAE40"/>
          </p15:clr>
        </p15:guide>
        <p15:guide id="5" pos="6848">
          <p15:clr>
            <a:srgbClr val="FBAE40"/>
          </p15:clr>
        </p15:guide>
        <p15:guide id="6" orient="horz" pos="4080">
          <p15:clr>
            <a:srgbClr val="FBAE40"/>
          </p15:clr>
        </p15:guide>
        <p15:guide id="7" pos="1560">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smtClean="0"/>
            </a:lvl1pPr>
          </a:lstStyle>
          <a:p>
            <a:pPr>
              <a:defRPr/>
            </a:pPr>
            <a:r>
              <a:rPr lang="en-US" altLang="en-US"/>
              <a:t>CS526</a:t>
            </a:r>
            <a:endParaRPr lang="en-US" altLang="en-US">
              <a:solidFill>
                <a:schemeClr val="tx1"/>
              </a:solidFill>
            </a:endParaRPr>
          </a:p>
        </p:txBody>
      </p:sp>
      <p:sp>
        <p:nvSpPr>
          <p:cNvPr id="5" name="Footer Placeholder 4"/>
          <p:cNvSpPr>
            <a:spLocks noGrp="1"/>
          </p:cNvSpPr>
          <p:nvPr>
            <p:ph type="ftr" sz="quarter" idx="11"/>
          </p:nvPr>
        </p:nvSpPr>
        <p:spPr/>
        <p:txBody>
          <a:bodyPr/>
          <a:lstStyle>
            <a:lvl1pPr>
              <a:defRPr smtClean="0"/>
            </a:lvl1pPr>
          </a:lstStyle>
          <a:p>
            <a:pPr>
              <a:defRPr/>
            </a:pPr>
            <a:r>
              <a:rPr lang="en-US" altLang="en-US"/>
              <a:t>Topic 20: TCSEC and Common Criteria</a:t>
            </a:r>
            <a:endParaRPr lang="en-US" altLang="en-US">
              <a:solidFill>
                <a:schemeClr val="tx1"/>
              </a:solidFill>
            </a:endParaRPr>
          </a:p>
        </p:txBody>
      </p:sp>
      <p:sp>
        <p:nvSpPr>
          <p:cNvPr id="6" name="Slide Number Placeholder 5"/>
          <p:cNvSpPr>
            <a:spLocks noGrp="1"/>
          </p:cNvSpPr>
          <p:nvPr>
            <p:ph type="sldNum" sz="quarter" idx="12"/>
          </p:nvPr>
        </p:nvSpPr>
        <p:spPr/>
        <p:txBody>
          <a:bodyPr/>
          <a:lstStyle>
            <a:lvl1pPr>
              <a:defRPr/>
            </a:lvl1pPr>
          </a:lstStyle>
          <a:p>
            <a:fld id="{C34B0720-F527-4AD9-826B-6DDBAA024A68}" type="slidenum">
              <a:rPr lang="en-US" altLang="en-US"/>
              <a:pPr/>
              <a:t>‹#›</a:t>
            </a:fld>
            <a:endParaRPr lang="en-US" altLang="en-US">
              <a:solidFill>
                <a:schemeClr val="tx1"/>
              </a:solidFill>
            </a:endParaRPr>
          </a:p>
        </p:txBody>
      </p:sp>
    </p:spTree>
    <p:extLst>
      <p:ext uri="{BB962C8B-B14F-4D97-AF65-F5344CB8AC3E}">
        <p14:creationId xmlns:p14="http://schemas.microsoft.com/office/powerpoint/2010/main" val="5463319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1.emf"/><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accent4"/>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2141394" y="964692"/>
            <a:ext cx="7917007" cy="1188720"/>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2141394" y="2638046"/>
            <a:ext cx="7917007" cy="310198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Footer Placeholder 4"/>
          <p:cNvSpPr>
            <a:spLocks noGrp="1"/>
          </p:cNvSpPr>
          <p:nvPr>
            <p:ph type="ftr" sz="quarter" idx="3"/>
          </p:nvPr>
        </p:nvSpPr>
        <p:spPr>
          <a:xfrm>
            <a:off x="3383280" y="6281928"/>
            <a:ext cx="6725996" cy="320040"/>
          </a:xfrm>
          <a:prstGeom prst="rect">
            <a:avLst/>
          </a:prstGeom>
        </p:spPr>
        <p:txBody>
          <a:bodyPr vert="horz" lIns="91440" tIns="45720" rIns="91440" bIns="45720" rtlCol="0" anchor="ctr"/>
          <a:lstStyle>
            <a:lvl1pPr algn="l">
              <a:defRPr sz="1000">
                <a:solidFill>
                  <a:schemeClr val="tx1">
                    <a:alpha val="70000"/>
                  </a:schemeClr>
                </a:solidFill>
              </a:defRPr>
            </a:lvl1pPr>
          </a:lstStyle>
          <a:p>
            <a:endParaRPr lang="en-US" dirty="0"/>
          </a:p>
        </p:txBody>
      </p:sp>
      <p:pic>
        <p:nvPicPr>
          <p:cNvPr id="7" name="Purdue Logo" descr="Purdue Logo">
            <a:extLst>
              <a:ext uri="{FF2B5EF4-FFF2-40B4-BE49-F238E27FC236}">
                <a16:creationId xmlns:a16="http://schemas.microsoft.com/office/drawing/2014/main" id="{0A0E8DF3-21DE-4620-B75A-F02BFE4E77D9}"/>
              </a:ext>
            </a:extLst>
          </p:cNvPr>
          <p:cNvPicPr>
            <a:picLocks noChangeAspect="1"/>
          </p:cNvPicPr>
          <p:nvPr userDrawn="1"/>
        </p:nvPicPr>
        <p:blipFill>
          <a:blip r:embed="rId10"/>
          <a:stretch>
            <a:fillRect/>
          </a:stretch>
        </p:blipFill>
        <p:spPr>
          <a:xfrm>
            <a:off x="457200" y="6217920"/>
            <a:ext cx="2463665" cy="440990"/>
          </a:xfrm>
          <a:prstGeom prst="rect">
            <a:avLst/>
          </a:prstGeom>
        </p:spPr>
      </p:pic>
      <p:sp>
        <p:nvSpPr>
          <p:cNvPr id="9" name="Slide Number">
            <a:extLst>
              <a:ext uri="{FF2B5EF4-FFF2-40B4-BE49-F238E27FC236}">
                <a16:creationId xmlns:a16="http://schemas.microsoft.com/office/drawing/2014/main" id="{EA675CD6-5D2B-4C8E-8D45-6681490C89BF}"/>
              </a:ext>
            </a:extLst>
          </p:cNvPr>
          <p:cNvSpPr>
            <a:spLocks noGrp="1"/>
          </p:cNvSpPr>
          <p:nvPr>
            <p:ph type="sldNum" sz="quarter" idx="4"/>
          </p:nvPr>
        </p:nvSpPr>
        <p:spPr>
          <a:xfrm>
            <a:off x="11338560" y="6254496"/>
            <a:ext cx="670392" cy="365760"/>
          </a:xfrm>
          <a:prstGeom prst="ellipse">
            <a:avLst/>
          </a:prstGeom>
        </p:spPr>
        <p:txBody>
          <a:bodyPr anchor="ctr"/>
          <a:lstStyle>
            <a:lvl1pPr algn="ctr">
              <a:defRPr sz="1400">
                <a:solidFill>
                  <a:schemeClr val="bg1"/>
                </a:solidFill>
              </a:defRPr>
            </a:lvl1pPr>
          </a:lstStyle>
          <a:p>
            <a:fld id="{8A7A6979-0714-4377-B894-6BE4C2D6E202}" type="slidenum">
              <a:rPr lang="en-US" smtClean="0"/>
              <a:pPr/>
              <a:t>‹#›</a:t>
            </a:fld>
            <a:endParaRPr lang="en-US" dirty="0"/>
          </a:p>
        </p:txBody>
      </p:sp>
    </p:spTree>
    <p:extLst>
      <p:ext uri="{BB962C8B-B14F-4D97-AF65-F5344CB8AC3E}">
        <p14:creationId xmlns:p14="http://schemas.microsoft.com/office/powerpoint/2010/main" val="358916001"/>
      </p:ext>
    </p:extLst>
  </p:cSld>
  <p:clrMap bg1="lt1" tx1="dk1" bg2="lt2" tx2="dk2" accent1="accent1" accent2="accent2" accent3="accent3" accent4="accent4" accent5="accent5" accent6="accent6" hlink="hlink" folHlink="folHlink"/>
  <p:sldLayoutIdLst>
    <p:sldLayoutId id="2147484623" r:id="rId1"/>
    <p:sldLayoutId id="2147484624" r:id="rId2"/>
    <p:sldLayoutId id="2147484625" r:id="rId3"/>
    <p:sldLayoutId id="2147484626" r:id="rId4"/>
    <p:sldLayoutId id="2147484627" r:id="rId5"/>
    <p:sldLayoutId id="2147484628" r:id="rId6"/>
    <p:sldLayoutId id="2147484629" r:id="rId7"/>
    <p:sldLayoutId id="2147484630" r:id="rId8"/>
  </p:sldLayoutIdLst>
  <p:hf hdr="0" ftr="0"/>
  <p:txStyles>
    <p:titleStyle>
      <a:lvl1pPr algn="ctr" defTabSz="914400" rtl="0" eaLnBrk="1" latinLnBrk="0" hangingPunct="1">
        <a:lnSpc>
          <a:spcPct val="90000"/>
        </a:lnSpc>
        <a:spcBef>
          <a:spcPct val="0"/>
        </a:spcBef>
        <a:buNone/>
        <a:defRPr sz="2600" kern="1200" cap="all" spc="200" baseline="0">
          <a:solidFill>
            <a:srgbClr val="262626"/>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44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59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28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2160">
          <p15:clr>
            <a:srgbClr val="F26B43"/>
          </p15:clr>
        </p15:guide>
        <p15:guide id="2" pos="3840">
          <p15:clr>
            <a:srgbClr val="F26B43"/>
          </p15:clr>
        </p15:guide>
        <p15:guide id="3" orient="horz" pos="4056">
          <p15:clr>
            <a:srgbClr val="F26B43"/>
          </p15:clr>
        </p15:guide>
        <p15:guide id="4" pos="6240">
          <p15:clr>
            <a:srgbClr val="F26B43"/>
          </p15:clr>
        </p15:guide>
        <p15:guide id="5" pos="6360">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3.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3.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3.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3.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3.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3.xml"/></Relationships>
</file>

<file path=ppt/slides/_rels/slide48.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notesSlide" Target="../notesSlides/notesSlide28.xml"/><Relationship Id="rId1" Type="http://schemas.openxmlformats.org/officeDocument/2006/relationships/slideLayout" Target="../slideLayouts/slideLayout3.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3.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3.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3.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3.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3.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3.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3.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3.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3.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3.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3.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3.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3.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3.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3.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3.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3.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3.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3.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3.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8.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3.xml"/></Relationships>
</file>

<file path=ppt/slides/_rels/slide79.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1.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3.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3.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3.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3.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ctrTitle"/>
          </p:nvPr>
        </p:nvSpPr>
        <p:spPr/>
        <p:txBody>
          <a:bodyPr/>
          <a:lstStyle/>
          <a:p>
            <a:r>
              <a:rPr lang="en-US" altLang="en-US"/>
              <a:t>Data Security and Privacy</a:t>
            </a:r>
          </a:p>
        </p:txBody>
      </p:sp>
      <p:sp>
        <p:nvSpPr>
          <p:cNvPr id="14340" name="Rectangle 3"/>
          <p:cNvSpPr>
            <a:spLocks noGrp="1" noChangeArrowheads="1"/>
          </p:cNvSpPr>
          <p:nvPr>
            <p:ph type="subTitle" idx="1"/>
          </p:nvPr>
        </p:nvSpPr>
        <p:spPr>
          <a:xfrm>
            <a:off x="2647197" y="3937834"/>
            <a:ext cx="6801603" cy="1231106"/>
          </a:xfrm>
        </p:spPr>
        <p:txBody>
          <a:bodyPr/>
          <a:lstStyle/>
          <a:p>
            <a:r>
              <a:rPr lang="en-US" altLang="en-US" sz="4000" dirty="0" smtClean="0"/>
              <a:t>Week 3: Security Models: BLP, </a:t>
            </a:r>
            <a:r>
              <a:rPr lang="en-US" altLang="en-US" sz="4000" dirty="0" err="1" smtClean="0"/>
              <a:t>Biba</a:t>
            </a:r>
            <a:r>
              <a:rPr lang="en-US" altLang="en-US" sz="4000" dirty="0" smtClean="0"/>
              <a:t>, and Clark-Wilson</a:t>
            </a:r>
            <a:endParaRPr lang="en-US" altLang="en-US" sz="4000" dirty="0"/>
          </a:p>
        </p:txBody>
      </p:sp>
      <p:sp>
        <p:nvSpPr>
          <p:cNvPr id="14338" name="Rectangle 29"/>
          <p:cNvSpPr>
            <a:spLocks noGrp="1" noChangeArrowheads="1"/>
          </p:cNvSpPr>
          <p:nvPr>
            <p:ph type="sldNum" sz="quarter" idx="4"/>
          </p:nvPr>
        </p:nvSpPr>
        <p:spPr/>
        <p:txBody>
          <a:bodyPr/>
          <a:lstStyle>
            <a:lvl1pPr eaLnBrk="0" hangingPunct="0">
              <a:spcBef>
                <a:spcPct val="20000"/>
              </a:spcBef>
              <a:buClr>
                <a:schemeClr val="accent2"/>
              </a:buClr>
              <a:buSzPct val="100000"/>
              <a:buFont typeface="Times" panose="02020603050405020304" pitchFamily="18" charset="0"/>
              <a:buChar char="•"/>
              <a:defRPr sz="2800">
                <a:solidFill>
                  <a:schemeClr val="tx1"/>
                </a:solidFill>
                <a:latin typeface="Arial" panose="020B0604020202020204" pitchFamily="34" charset="0"/>
              </a:defRPr>
            </a:lvl1pPr>
            <a:lvl2pPr marL="742950" indent="-285750" eaLnBrk="0" hangingPunct="0">
              <a:spcBef>
                <a:spcPct val="20000"/>
              </a:spcBef>
              <a:buChar char="–"/>
              <a:defRPr sz="2400">
                <a:solidFill>
                  <a:schemeClr val="tx1"/>
                </a:solidFill>
                <a:latin typeface="Arial" panose="020B0604020202020204" pitchFamily="34" charset="0"/>
              </a:defRPr>
            </a:lvl2pPr>
            <a:lvl3pPr marL="1143000" indent="-228600" eaLnBrk="0" hangingPunct="0">
              <a:spcBef>
                <a:spcPct val="20000"/>
              </a:spcBef>
              <a:buChar char="•"/>
              <a:defRPr sz="22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fld id="{1F078906-4552-4C0F-BC6A-1128A0D8A0A4}" type="slidenum">
              <a:rPr lang="en-US" altLang="en-US" smtClean="0"/>
              <a:pPr/>
              <a:t>1</a:t>
            </a:fld>
            <a:endParaRPr lang="en-US" alt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Rectangle 2"/>
          <p:cNvSpPr>
            <a:spLocks noGrp="1" noChangeArrowheads="1"/>
          </p:cNvSpPr>
          <p:nvPr>
            <p:ph type="ctrTitle"/>
          </p:nvPr>
        </p:nvSpPr>
        <p:spPr/>
        <p:txBody>
          <a:bodyPr/>
          <a:lstStyle/>
          <a:p>
            <a:r>
              <a:rPr lang="en-US" altLang="en-US"/>
              <a:t>What is a Security Model?</a:t>
            </a:r>
          </a:p>
        </p:txBody>
      </p:sp>
      <p:sp>
        <p:nvSpPr>
          <p:cNvPr id="9" name="Subtitle 8">
            <a:extLst>
              <a:ext uri="{FF2B5EF4-FFF2-40B4-BE49-F238E27FC236}">
                <a16:creationId xmlns:a16="http://schemas.microsoft.com/office/drawing/2014/main" id="{1A9E1CB0-4D94-4135-B9C4-A091DBA234F4}"/>
              </a:ext>
            </a:extLst>
          </p:cNvPr>
          <p:cNvSpPr>
            <a:spLocks noGrp="1"/>
          </p:cNvSpPr>
          <p:nvPr>
            <p:ph type="subTitle" idx="1"/>
          </p:nvPr>
        </p:nvSpPr>
        <p:spPr/>
        <p:txBody>
          <a:bodyPr/>
          <a:lstStyle/>
          <a:p>
            <a:endParaRPr lang="en-US"/>
          </a:p>
        </p:txBody>
      </p:sp>
      <p:sp>
        <p:nvSpPr>
          <p:cNvPr id="10" name="Text Placeholder 9">
            <a:extLst>
              <a:ext uri="{FF2B5EF4-FFF2-40B4-BE49-F238E27FC236}">
                <a16:creationId xmlns:a16="http://schemas.microsoft.com/office/drawing/2014/main" id="{9CDF82F9-0A99-47CC-8D9B-88E897264E26}"/>
              </a:ext>
            </a:extLst>
          </p:cNvPr>
          <p:cNvSpPr>
            <a:spLocks noGrp="1"/>
          </p:cNvSpPr>
          <p:nvPr>
            <p:ph type="body" sz="quarter" idx="14"/>
          </p:nvPr>
        </p:nvSpPr>
        <p:spPr/>
        <p:txBody>
          <a:bodyPr/>
          <a:lstStyle/>
          <a:p>
            <a:pPr>
              <a:spcAft>
                <a:spcPts val="600"/>
              </a:spcAft>
            </a:pPr>
            <a:r>
              <a:rPr lang="en-US" sz="2800" dirty="0"/>
              <a:t>A </a:t>
            </a:r>
            <a:r>
              <a:rPr lang="en-US" sz="2800" b="1" dirty="0"/>
              <a:t>model</a:t>
            </a:r>
            <a:r>
              <a:rPr lang="en-US" sz="2800" dirty="0"/>
              <a:t> describes the system</a:t>
            </a:r>
          </a:p>
          <a:p>
            <a:pPr lvl="1">
              <a:spcBef>
                <a:spcPts val="0"/>
              </a:spcBef>
              <a:spcAft>
                <a:spcPts val="600"/>
              </a:spcAft>
            </a:pPr>
            <a:r>
              <a:rPr lang="en-US" sz="2400" dirty="0"/>
              <a:t>e.g., a high level specification or an abstract machine description of what the system does</a:t>
            </a:r>
          </a:p>
          <a:p>
            <a:pPr>
              <a:spcAft>
                <a:spcPts val="600"/>
              </a:spcAft>
            </a:pPr>
            <a:r>
              <a:rPr lang="en-US" sz="2800" dirty="0"/>
              <a:t>A </a:t>
            </a:r>
            <a:r>
              <a:rPr lang="en-US" sz="2800" b="1" dirty="0"/>
              <a:t>security policy</a:t>
            </a:r>
          </a:p>
          <a:p>
            <a:pPr lvl="1">
              <a:spcBef>
                <a:spcPts val="0"/>
              </a:spcBef>
              <a:spcAft>
                <a:spcPts val="600"/>
              </a:spcAft>
            </a:pPr>
            <a:r>
              <a:rPr lang="en-US" sz="2400" dirty="0"/>
              <a:t>defines the security requirements for a given system </a:t>
            </a:r>
          </a:p>
          <a:p>
            <a:pPr>
              <a:spcAft>
                <a:spcPts val="600"/>
              </a:spcAft>
            </a:pPr>
            <a:r>
              <a:rPr lang="en-US" sz="2800" b="1" dirty="0"/>
              <a:t>Verification techniques </a:t>
            </a:r>
            <a:r>
              <a:rPr lang="en-US" sz="2800" dirty="0"/>
              <a:t>that can be used to show that a policy is satisfied by a system </a:t>
            </a:r>
          </a:p>
          <a:p>
            <a:pPr>
              <a:spcAft>
                <a:spcPts val="600"/>
              </a:spcAft>
            </a:pPr>
            <a:r>
              <a:rPr lang="en-US" sz="2800" dirty="0"/>
              <a:t>System Model + Security Policy = Security Model</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Rectangle 2"/>
          <p:cNvSpPr>
            <a:spLocks noGrp="1" noChangeArrowheads="1"/>
          </p:cNvSpPr>
          <p:nvPr>
            <p:ph type="ctrTitle"/>
          </p:nvPr>
        </p:nvSpPr>
        <p:spPr/>
        <p:txBody>
          <a:bodyPr/>
          <a:lstStyle/>
          <a:p>
            <a:r>
              <a:rPr lang="en-US" altLang="en-US"/>
              <a:t>Approach of BLP</a:t>
            </a:r>
          </a:p>
        </p:txBody>
      </p:sp>
      <p:sp>
        <p:nvSpPr>
          <p:cNvPr id="9" name="Subtitle 8">
            <a:extLst>
              <a:ext uri="{FF2B5EF4-FFF2-40B4-BE49-F238E27FC236}">
                <a16:creationId xmlns:a16="http://schemas.microsoft.com/office/drawing/2014/main" id="{0ABC14C9-9B5A-485D-BC41-620E5331E1F9}"/>
              </a:ext>
            </a:extLst>
          </p:cNvPr>
          <p:cNvSpPr>
            <a:spLocks noGrp="1"/>
          </p:cNvSpPr>
          <p:nvPr>
            <p:ph type="subTitle" idx="1"/>
          </p:nvPr>
        </p:nvSpPr>
        <p:spPr/>
        <p:txBody>
          <a:bodyPr/>
          <a:lstStyle/>
          <a:p>
            <a:endParaRPr lang="en-US"/>
          </a:p>
        </p:txBody>
      </p:sp>
      <p:sp>
        <p:nvSpPr>
          <p:cNvPr id="10" name="Text Placeholder 9">
            <a:extLst>
              <a:ext uri="{FF2B5EF4-FFF2-40B4-BE49-F238E27FC236}">
                <a16:creationId xmlns:a16="http://schemas.microsoft.com/office/drawing/2014/main" id="{A582C50F-21F9-46C7-8810-5335A0ED2309}"/>
              </a:ext>
            </a:extLst>
          </p:cNvPr>
          <p:cNvSpPr>
            <a:spLocks noGrp="1"/>
          </p:cNvSpPr>
          <p:nvPr>
            <p:ph type="body" sz="quarter" idx="14"/>
          </p:nvPr>
        </p:nvSpPr>
        <p:spPr/>
        <p:txBody>
          <a:bodyPr/>
          <a:lstStyle/>
          <a:p>
            <a:r>
              <a:rPr lang="en-US" sz="2800" dirty="0"/>
              <a:t>Use state-transition systems to describe computer systems</a:t>
            </a:r>
          </a:p>
          <a:p>
            <a:endParaRPr lang="en-US" sz="2800" dirty="0"/>
          </a:p>
          <a:p>
            <a:r>
              <a:rPr lang="en-US" sz="2800" dirty="0"/>
              <a:t>Define a system as secure </a:t>
            </a:r>
            <a:r>
              <a:rPr lang="en-US" sz="2800" dirty="0" err="1"/>
              <a:t>iff</a:t>
            </a:r>
            <a:r>
              <a:rPr lang="en-US" sz="2800" dirty="0"/>
              <a:t>. every reachable state satisfies 3 properties</a:t>
            </a:r>
          </a:p>
          <a:p>
            <a:pPr lvl="1"/>
            <a:r>
              <a:rPr lang="en-US" sz="2400" dirty="0"/>
              <a:t>simple-security property, *-property, discretionary-security property</a:t>
            </a:r>
          </a:p>
          <a:p>
            <a:endParaRPr lang="en-US" sz="2800" dirty="0"/>
          </a:p>
          <a:p>
            <a:r>
              <a:rPr lang="en-US" sz="2800" dirty="0"/>
              <a:t>Prove a Basic Security Theorem (BST) </a:t>
            </a:r>
          </a:p>
          <a:p>
            <a:pPr lvl="1"/>
            <a:r>
              <a:rPr lang="en-US" sz="2400" dirty="0"/>
              <a:t>so that </a:t>
            </a:r>
            <a:r>
              <a:rPr lang="en-US" sz="2400" dirty="0" smtClean="0"/>
              <a:t>given </a:t>
            </a:r>
            <a:r>
              <a:rPr lang="en-US" sz="2400" dirty="0"/>
              <a:t>the description of a system, one can prove that the system is secure</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ctrTitle"/>
          </p:nvPr>
        </p:nvSpPr>
        <p:spPr/>
        <p:txBody>
          <a:bodyPr/>
          <a:lstStyle/>
          <a:p>
            <a:r>
              <a:rPr lang="en-US" altLang="en-US" dirty="0"/>
              <a:t>Outline</a:t>
            </a:r>
          </a:p>
        </p:txBody>
      </p:sp>
      <p:sp>
        <p:nvSpPr>
          <p:cNvPr id="16" name="Subtitle 15">
            <a:extLst>
              <a:ext uri="{FF2B5EF4-FFF2-40B4-BE49-F238E27FC236}">
                <a16:creationId xmlns:a16="http://schemas.microsoft.com/office/drawing/2014/main" id="{93FADC8A-B6D9-4964-A5DD-7FDCFBAF02B4}"/>
              </a:ext>
            </a:extLst>
          </p:cNvPr>
          <p:cNvSpPr>
            <a:spLocks noGrp="1"/>
          </p:cNvSpPr>
          <p:nvPr>
            <p:ph type="subTitle" idx="1"/>
          </p:nvPr>
        </p:nvSpPr>
        <p:spPr/>
        <p:txBody>
          <a:bodyPr/>
          <a:lstStyle/>
          <a:p>
            <a:endParaRPr lang="en-US" dirty="0"/>
          </a:p>
        </p:txBody>
      </p:sp>
      <p:sp>
        <p:nvSpPr>
          <p:cNvPr id="17" name="Text Placeholder 16">
            <a:extLst>
              <a:ext uri="{FF2B5EF4-FFF2-40B4-BE49-F238E27FC236}">
                <a16:creationId xmlns:a16="http://schemas.microsoft.com/office/drawing/2014/main" id="{51AE7339-3BFD-42E0-8F0E-4CC3809F109E}"/>
              </a:ext>
            </a:extLst>
          </p:cNvPr>
          <p:cNvSpPr>
            <a:spLocks noGrp="1"/>
          </p:cNvSpPr>
          <p:nvPr>
            <p:ph type="body" sz="quarter" idx="14"/>
          </p:nvPr>
        </p:nvSpPr>
        <p:spPr/>
        <p:txBody>
          <a:bodyPr/>
          <a:lstStyle/>
          <a:p>
            <a:pPr>
              <a:spcBef>
                <a:spcPts val="600"/>
              </a:spcBef>
            </a:pPr>
            <a:r>
              <a:rPr lang="en-US" sz="3200" dirty="0" smtClean="0">
                <a:solidFill>
                  <a:schemeClr val="tx2"/>
                </a:solidFill>
              </a:rPr>
              <a:t>Overview of the Bell </a:t>
            </a:r>
            <a:r>
              <a:rPr lang="en-US" sz="3200" dirty="0" err="1" smtClean="0">
                <a:solidFill>
                  <a:schemeClr val="tx2"/>
                </a:solidFill>
              </a:rPr>
              <a:t>Lapadula</a:t>
            </a:r>
            <a:r>
              <a:rPr lang="en-US" sz="3200" dirty="0" smtClean="0">
                <a:solidFill>
                  <a:schemeClr val="tx2"/>
                </a:solidFill>
              </a:rPr>
              <a:t> Model</a:t>
            </a:r>
          </a:p>
          <a:p>
            <a:pPr>
              <a:spcBef>
                <a:spcPts val="600"/>
              </a:spcBef>
            </a:pPr>
            <a:r>
              <a:rPr lang="en-US" sz="3200" dirty="0" smtClean="0">
                <a:solidFill>
                  <a:schemeClr val="accent1"/>
                </a:solidFill>
              </a:rPr>
              <a:t>Details of the Bell </a:t>
            </a:r>
            <a:r>
              <a:rPr lang="en-US" sz="3200" dirty="0" err="1" smtClean="0">
                <a:solidFill>
                  <a:schemeClr val="accent1"/>
                </a:solidFill>
              </a:rPr>
              <a:t>Lapadula</a:t>
            </a:r>
            <a:r>
              <a:rPr lang="en-US" sz="3200" dirty="0" smtClean="0">
                <a:solidFill>
                  <a:schemeClr val="accent1"/>
                </a:solidFill>
              </a:rPr>
              <a:t> Model</a:t>
            </a:r>
          </a:p>
          <a:p>
            <a:pPr>
              <a:spcBef>
                <a:spcPts val="600"/>
              </a:spcBef>
            </a:pPr>
            <a:r>
              <a:rPr lang="en-US" sz="3200" dirty="0" smtClean="0">
                <a:solidFill>
                  <a:schemeClr val="tx1"/>
                </a:solidFill>
              </a:rPr>
              <a:t>Analysis of the Bell </a:t>
            </a:r>
            <a:r>
              <a:rPr lang="en-US" sz="3200" dirty="0" err="1" smtClean="0">
                <a:solidFill>
                  <a:schemeClr val="tx1"/>
                </a:solidFill>
              </a:rPr>
              <a:t>Lapadula</a:t>
            </a:r>
            <a:r>
              <a:rPr lang="en-US" sz="3200" dirty="0" smtClean="0">
                <a:solidFill>
                  <a:schemeClr val="tx1"/>
                </a:solidFill>
              </a:rPr>
              <a:t> Model</a:t>
            </a:r>
          </a:p>
          <a:p>
            <a:pPr>
              <a:spcBef>
                <a:spcPts val="600"/>
              </a:spcBef>
            </a:pPr>
            <a:r>
              <a:rPr lang="en-US" sz="3200" dirty="0" smtClean="0">
                <a:solidFill>
                  <a:schemeClr val="tx1"/>
                </a:solidFill>
              </a:rPr>
              <a:t>More on Multi-level Security</a:t>
            </a:r>
          </a:p>
          <a:p>
            <a:pPr>
              <a:spcBef>
                <a:spcPts val="600"/>
              </a:spcBef>
            </a:pPr>
            <a:r>
              <a:rPr lang="en-US" sz="3200" dirty="0" smtClean="0">
                <a:solidFill>
                  <a:schemeClr val="tx1"/>
                </a:solidFill>
              </a:rPr>
              <a:t>TCSEC and Common Criteria</a:t>
            </a:r>
          </a:p>
          <a:p>
            <a:pPr>
              <a:spcBef>
                <a:spcPts val="600"/>
              </a:spcBef>
            </a:pPr>
            <a:r>
              <a:rPr lang="en-US" sz="3200" dirty="0" err="1" smtClean="0">
                <a:solidFill>
                  <a:schemeClr val="tx1"/>
                </a:solidFill>
              </a:rPr>
              <a:t>Biba</a:t>
            </a:r>
            <a:r>
              <a:rPr lang="en-US" sz="3200" dirty="0" smtClean="0">
                <a:solidFill>
                  <a:schemeClr val="tx1"/>
                </a:solidFill>
              </a:rPr>
              <a:t> Integrity Models</a:t>
            </a:r>
          </a:p>
          <a:p>
            <a:pPr>
              <a:spcBef>
                <a:spcPts val="600"/>
              </a:spcBef>
            </a:pPr>
            <a:r>
              <a:rPr lang="en-US" sz="3200" dirty="0" smtClean="0">
                <a:solidFill>
                  <a:schemeClr val="tx1"/>
                </a:solidFill>
              </a:rPr>
              <a:t>Clark-Wilson Model and Chinese Wall Policy</a:t>
            </a:r>
          </a:p>
        </p:txBody>
      </p:sp>
    </p:spTree>
    <p:extLst>
      <p:ext uri="{BB962C8B-B14F-4D97-AF65-F5344CB8AC3E}">
        <p14:creationId xmlns:p14="http://schemas.microsoft.com/office/powerpoint/2010/main" val="376652289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9" name="Rectangle 2"/>
          <p:cNvSpPr>
            <a:spLocks noGrp="1" noChangeArrowheads="1"/>
          </p:cNvSpPr>
          <p:nvPr>
            <p:ph type="ctrTitle"/>
          </p:nvPr>
        </p:nvSpPr>
        <p:spPr/>
        <p:txBody>
          <a:bodyPr/>
          <a:lstStyle/>
          <a:p>
            <a:r>
              <a:rPr lang="en-US" altLang="en-US"/>
              <a:t>The BLP Security Model</a:t>
            </a:r>
          </a:p>
        </p:txBody>
      </p:sp>
      <p:sp>
        <p:nvSpPr>
          <p:cNvPr id="9" name="Subtitle 8">
            <a:extLst>
              <a:ext uri="{FF2B5EF4-FFF2-40B4-BE49-F238E27FC236}">
                <a16:creationId xmlns:a16="http://schemas.microsoft.com/office/drawing/2014/main" id="{0CCDDD90-2321-47D4-B1EF-A90DDBC1B03D}"/>
              </a:ext>
            </a:extLst>
          </p:cNvPr>
          <p:cNvSpPr>
            <a:spLocks noGrp="1"/>
          </p:cNvSpPr>
          <p:nvPr>
            <p:ph type="subTitle" idx="1"/>
          </p:nvPr>
        </p:nvSpPr>
        <p:spPr/>
        <p:txBody>
          <a:bodyPr/>
          <a:lstStyle/>
          <a:p>
            <a:endParaRPr lang="en-US"/>
          </a:p>
        </p:txBody>
      </p:sp>
      <p:sp>
        <p:nvSpPr>
          <p:cNvPr id="10" name="Text Placeholder 9">
            <a:extLst>
              <a:ext uri="{FF2B5EF4-FFF2-40B4-BE49-F238E27FC236}">
                <a16:creationId xmlns:a16="http://schemas.microsoft.com/office/drawing/2014/main" id="{7FF6A681-D4C3-41A0-8B41-E606B664D37F}"/>
              </a:ext>
            </a:extLst>
          </p:cNvPr>
          <p:cNvSpPr>
            <a:spLocks noGrp="1"/>
          </p:cNvSpPr>
          <p:nvPr>
            <p:ph type="body" sz="quarter" idx="14"/>
          </p:nvPr>
        </p:nvSpPr>
        <p:spPr/>
        <p:txBody>
          <a:bodyPr/>
          <a:lstStyle/>
          <a:p>
            <a:r>
              <a:rPr lang="en-US" sz="3200" dirty="0"/>
              <a:t>A computer system is modeled as a state-transition system</a:t>
            </a:r>
          </a:p>
          <a:p>
            <a:pPr lvl="1"/>
            <a:r>
              <a:rPr lang="en-US" sz="2400" dirty="0"/>
              <a:t>There is a set of subjects; some are designated as </a:t>
            </a:r>
            <a:r>
              <a:rPr lang="en-US" sz="2400" b="1" dirty="0"/>
              <a:t>trusted</a:t>
            </a:r>
            <a:r>
              <a:rPr lang="en-US" sz="2400" dirty="0"/>
              <a:t>.</a:t>
            </a:r>
          </a:p>
          <a:p>
            <a:pPr lvl="1"/>
            <a:r>
              <a:rPr lang="en-US" sz="2400" dirty="0"/>
              <a:t>Each state has objects, an access matrix, and the current access information.</a:t>
            </a:r>
          </a:p>
          <a:p>
            <a:pPr lvl="1"/>
            <a:r>
              <a:rPr lang="en-US" sz="2400" dirty="0"/>
              <a:t>There are state transition rules describing how a system can go from one state to another</a:t>
            </a:r>
          </a:p>
          <a:p>
            <a:pPr lvl="1"/>
            <a:r>
              <a:rPr lang="en-US" sz="2400" dirty="0"/>
              <a:t>Each subject s has a maximal sec level L</a:t>
            </a:r>
            <a:r>
              <a:rPr lang="en-US" sz="2400" baseline="-25000" dirty="0"/>
              <a:t>m</a:t>
            </a:r>
            <a:r>
              <a:rPr lang="en-US" sz="2400" dirty="0"/>
              <a:t>(s), and a current sec level L</a:t>
            </a:r>
            <a:r>
              <a:rPr lang="en-US" sz="2400" baseline="-25000" dirty="0"/>
              <a:t>c</a:t>
            </a:r>
            <a:r>
              <a:rPr lang="en-US" sz="2400" dirty="0"/>
              <a:t>(s)</a:t>
            </a:r>
          </a:p>
          <a:p>
            <a:pPr lvl="1"/>
            <a:r>
              <a:rPr lang="en-US" sz="2400" dirty="0"/>
              <a:t>Each object has a classification level</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descr="Elements of the BLP Model">
            <a:extLst>
              <a:ext uri="{FF2B5EF4-FFF2-40B4-BE49-F238E27FC236}">
                <a16:creationId xmlns:a16="http://schemas.microsoft.com/office/drawing/2014/main" id="{052A61CE-F931-454D-9FB2-F44DA450A915}"/>
              </a:ext>
            </a:extLst>
          </p:cNvPr>
          <p:cNvGrpSpPr/>
          <p:nvPr/>
        </p:nvGrpSpPr>
        <p:grpSpPr>
          <a:xfrm>
            <a:off x="2286000" y="1231228"/>
            <a:ext cx="8077200" cy="4876800"/>
            <a:chOff x="2286000" y="1231228"/>
            <a:chExt cx="8077200" cy="4876800"/>
          </a:xfrm>
        </p:grpSpPr>
        <p:sp>
          <p:nvSpPr>
            <p:cNvPr id="6" name="Oval 5" descr="Elements of the BLP Model">
              <a:extLst>
                <a:ext uri="{FF2B5EF4-FFF2-40B4-BE49-F238E27FC236}">
                  <a16:creationId xmlns:a16="http://schemas.microsoft.com/office/drawing/2014/main" id="{49184F9F-5AB8-411F-8BB8-D392EA556301}"/>
                </a:ext>
              </a:extLst>
            </p:cNvPr>
            <p:cNvSpPr/>
            <p:nvPr/>
          </p:nvSpPr>
          <p:spPr bwMode="auto">
            <a:xfrm>
              <a:off x="3124200" y="2755228"/>
              <a:ext cx="1828800" cy="2514600"/>
            </a:xfrm>
            <a:prstGeom prst="ellipse">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w="9525" cap="flat" cmpd="sng" algn="ctr">
              <a:solidFill>
                <a:schemeClr val="tx1"/>
              </a:solidFill>
              <a:prstDash val="solid"/>
              <a:round/>
              <a:headEnd type="none" w="med" len="med"/>
              <a:tailEnd type="none" w="med" len="med"/>
            </a:ln>
            <a:effectLst/>
          </p:spPr>
          <p:txBody>
            <a:bodyPr wrap="none"/>
            <a:lstStyle/>
            <a:p>
              <a:pPr>
                <a:defRPr/>
              </a:pPr>
              <a:endParaRPr lang="en-US"/>
            </a:p>
          </p:txBody>
        </p:sp>
        <p:sp>
          <p:nvSpPr>
            <p:cNvPr id="7" name="TextBox 6" descr="Subjects&#10;">
              <a:extLst>
                <a:ext uri="{FF2B5EF4-FFF2-40B4-BE49-F238E27FC236}">
                  <a16:creationId xmlns:a16="http://schemas.microsoft.com/office/drawing/2014/main" id="{28138608-0421-4671-816A-B316AA894701}"/>
                </a:ext>
              </a:extLst>
            </p:cNvPr>
            <p:cNvSpPr txBox="1">
              <a:spLocks noChangeArrowheads="1"/>
            </p:cNvSpPr>
            <p:nvPr/>
          </p:nvSpPr>
          <p:spPr bwMode="auto">
            <a:xfrm>
              <a:off x="3429000" y="3136228"/>
              <a:ext cx="23622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accent2"/>
                </a:buClr>
                <a:buSzPct val="100000"/>
                <a:buFont typeface="Times" panose="02020603050405020304" pitchFamily="18" charset="0"/>
                <a:buChar char="•"/>
                <a:defRPr sz="2800">
                  <a:solidFill>
                    <a:schemeClr val="tx1"/>
                  </a:solidFill>
                  <a:latin typeface="Arial" panose="020B0604020202020204" pitchFamily="34" charset="0"/>
                </a:defRPr>
              </a:lvl1pPr>
              <a:lvl2pPr marL="742950" indent="-285750" eaLnBrk="0" hangingPunct="0">
                <a:spcBef>
                  <a:spcPct val="20000"/>
                </a:spcBef>
                <a:buChar char="–"/>
                <a:defRPr sz="2400">
                  <a:solidFill>
                    <a:schemeClr val="tx1"/>
                  </a:solidFill>
                  <a:latin typeface="Arial" panose="020B0604020202020204" pitchFamily="34" charset="0"/>
                </a:defRPr>
              </a:lvl2pPr>
              <a:lvl3pPr marL="1143000" indent="-228600" eaLnBrk="0" hangingPunct="0">
                <a:spcBef>
                  <a:spcPct val="20000"/>
                </a:spcBef>
                <a:buChar char="•"/>
                <a:defRPr sz="22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ClrTx/>
                <a:buSzTx/>
                <a:buFontTx/>
                <a:buNone/>
              </a:pPr>
              <a:r>
                <a:rPr lang="en-US" altLang="en-US" sz="2400" b="1" dirty="0">
                  <a:latin typeface="Times New Roman" panose="02020603050405020304" pitchFamily="18" charset="0"/>
                </a:rPr>
                <a:t>Subjects</a:t>
              </a:r>
            </a:p>
          </p:txBody>
        </p:sp>
        <p:sp>
          <p:nvSpPr>
            <p:cNvPr id="8" name="Oval 7" descr="Elements of the BLP Model">
              <a:extLst>
                <a:ext uri="{FF2B5EF4-FFF2-40B4-BE49-F238E27FC236}">
                  <a16:creationId xmlns:a16="http://schemas.microsoft.com/office/drawing/2014/main" id="{C7FFBF20-CD19-41D3-AF42-72AFF082B52C}"/>
                </a:ext>
              </a:extLst>
            </p:cNvPr>
            <p:cNvSpPr/>
            <p:nvPr/>
          </p:nvSpPr>
          <p:spPr bwMode="auto">
            <a:xfrm>
              <a:off x="3352800" y="3822028"/>
              <a:ext cx="1371600" cy="1371600"/>
            </a:xfrm>
            <a:prstGeom prst="ellipse">
              <a:avLst/>
            </a:prstGeom>
            <a:solidFill>
              <a:schemeClr val="accent1"/>
            </a:solidFill>
            <a:ln w="9525" cap="flat" cmpd="sng" algn="ctr">
              <a:solidFill>
                <a:schemeClr val="tx1"/>
              </a:solidFill>
              <a:prstDash val="solid"/>
              <a:round/>
              <a:headEnd type="none" w="med" len="med"/>
              <a:tailEnd type="none" w="med" len="med"/>
            </a:ln>
            <a:effectLst/>
          </p:spPr>
          <p:txBody>
            <a:bodyPr wrap="none"/>
            <a:lstStyle/>
            <a:p>
              <a:pPr>
                <a:defRPr/>
              </a:pPr>
              <a:endParaRPr lang="en-US" b="1">
                <a:ln w="18000">
                  <a:solidFill>
                    <a:schemeClr val="accent2">
                      <a:satMod val="140000"/>
                    </a:schemeClr>
                  </a:solidFill>
                  <a:prstDash val="solid"/>
                  <a:miter lim="800000"/>
                </a:ln>
                <a:noFill/>
                <a:effectLst>
                  <a:outerShdw blurRad="25500" dist="23000" dir="7020000" algn="tl">
                    <a:srgbClr val="000000">
                      <a:alpha val="50000"/>
                    </a:srgbClr>
                  </a:outerShdw>
                </a:effectLst>
              </a:endParaRPr>
            </a:p>
          </p:txBody>
        </p:sp>
        <p:sp>
          <p:nvSpPr>
            <p:cNvPr id="9" name="TextBox 9" descr="Trusted Subjects&#10;">
              <a:extLst>
                <a:ext uri="{FF2B5EF4-FFF2-40B4-BE49-F238E27FC236}">
                  <a16:creationId xmlns:a16="http://schemas.microsoft.com/office/drawing/2014/main" id="{5254CA58-C2B0-4098-B286-B8E2731CA8C2}"/>
                </a:ext>
              </a:extLst>
            </p:cNvPr>
            <p:cNvSpPr txBox="1">
              <a:spLocks noChangeArrowheads="1"/>
            </p:cNvSpPr>
            <p:nvPr/>
          </p:nvSpPr>
          <p:spPr bwMode="auto">
            <a:xfrm>
              <a:off x="3429000" y="4126828"/>
              <a:ext cx="1295400"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accent2"/>
                </a:buClr>
                <a:buSzPct val="100000"/>
                <a:buFont typeface="Times" panose="02020603050405020304" pitchFamily="18" charset="0"/>
                <a:buChar char="•"/>
                <a:defRPr sz="2800">
                  <a:solidFill>
                    <a:schemeClr val="tx1"/>
                  </a:solidFill>
                  <a:latin typeface="Arial" panose="020B0604020202020204" pitchFamily="34" charset="0"/>
                </a:defRPr>
              </a:lvl1pPr>
              <a:lvl2pPr marL="742950" indent="-285750" eaLnBrk="0" hangingPunct="0">
                <a:spcBef>
                  <a:spcPct val="20000"/>
                </a:spcBef>
                <a:buChar char="–"/>
                <a:defRPr sz="2400">
                  <a:solidFill>
                    <a:schemeClr val="tx1"/>
                  </a:solidFill>
                  <a:latin typeface="Arial" panose="020B0604020202020204" pitchFamily="34" charset="0"/>
                </a:defRPr>
              </a:lvl2pPr>
              <a:lvl3pPr marL="1143000" indent="-228600" eaLnBrk="0" hangingPunct="0">
                <a:spcBef>
                  <a:spcPct val="20000"/>
                </a:spcBef>
                <a:buChar char="•"/>
                <a:defRPr sz="22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ClrTx/>
                <a:buSzTx/>
                <a:buFontTx/>
                <a:buNone/>
              </a:pPr>
              <a:r>
                <a:rPr lang="en-US" altLang="en-US" sz="2400" b="1" dirty="0">
                  <a:solidFill>
                    <a:schemeClr val="accent4"/>
                  </a:solidFill>
                  <a:latin typeface="Times New Roman" panose="02020603050405020304" pitchFamily="18" charset="0"/>
                </a:rPr>
                <a:t>Trusted Subjects</a:t>
              </a:r>
            </a:p>
          </p:txBody>
        </p:sp>
        <p:sp>
          <p:nvSpPr>
            <p:cNvPr id="10" name="Rounded Rectangle 10" descr="Objects&#10;">
              <a:extLst>
                <a:ext uri="{FF2B5EF4-FFF2-40B4-BE49-F238E27FC236}">
                  <a16:creationId xmlns:a16="http://schemas.microsoft.com/office/drawing/2014/main" id="{B53DC256-419F-45B0-9D2F-9C2CE6568FD0}"/>
                </a:ext>
              </a:extLst>
            </p:cNvPr>
            <p:cNvSpPr>
              <a:spLocks noChangeArrowheads="1"/>
            </p:cNvSpPr>
            <p:nvPr/>
          </p:nvSpPr>
          <p:spPr bwMode="auto">
            <a:xfrm>
              <a:off x="7696200" y="2755228"/>
              <a:ext cx="2133600" cy="2362200"/>
            </a:xfrm>
            <a:prstGeom prst="roundRect">
              <a:avLst>
                <a:gd name="adj" fmla="val 16667"/>
              </a:avLst>
            </a:prstGeom>
            <a:solidFill>
              <a:schemeClr val="accent1"/>
            </a:solidFill>
            <a:ln w="9525" algn="ctr">
              <a:solidFill>
                <a:schemeClr val="tx1"/>
              </a:solidFill>
              <a:round/>
              <a:headEnd/>
              <a:tailEnd/>
            </a:ln>
          </p:spPr>
          <p:txBody>
            <a:bodyPr wrap="none"/>
            <a:lstStyle>
              <a:lvl1pPr eaLnBrk="0" hangingPunct="0">
                <a:spcBef>
                  <a:spcPct val="20000"/>
                </a:spcBef>
                <a:buClr>
                  <a:schemeClr val="accent2"/>
                </a:buClr>
                <a:buSzPct val="100000"/>
                <a:buFont typeface="Times" panose="02020603050405020304" pitchFamily="18" charset="0"/>
                <a:buChar char="•"/>
                <a:defRPr sz="2800">
                  <a:solidFill>
                    <a:schemeClr val="tx1"/>
                  </a:solidFill>
                  <a:latin typeface="Arial" panose="020B0604020202020204" pitchFamily="34" charset="0"/>
                </a:defRPr>
              </a:lvl1pPr>
              <a:lvl2pPr marL="742950" indent="-285750" eaLnBrk="0" hangingPunct="0">
                <a:spcBef>
                  <a:spcPct val="20000"/>
                </a:spcBef>
                <a:buChar char="–"/>
                <a:defRPr sz="2400">
                  <a:solidFill>
                    <a:schemeClr val="tx1"/>
                  </a:solidFill>
                  <a:latin typeface="Arial" panose="020B0604020202020204" pitchFamily="34" charset="0"/>
                </a:defRPr>
              </a:lvl2pPr>
              <a:lvl3pPr marL="1143000" indent="-228600" eaLnBrk="0" hangingPunct="0">
                <a:spcBef>
                  <a:spcPct val="20000"/>
                </a:spcBef>
                <a:buChar char="•"/>
                <a:defRPr sz="22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ClrTx/>
                <a:buSzTx/>
                <a:buFontTx/>
                <a:buNone/>
              </a:pPr>
              <a:endParaRPr lang="en-US" altLang="en-US" sz="2400">
                <a:latin typeface="Times New Roman" panose="02020603050405020304" pitchFamily="18" charset="0"/>
              </a:endParaRPr>
            </a:p>
          </p:txBody>
        </p:sp>
        <p:sp>
          <p:nvSpPr>
            <p:cNvPr id="11" name="TextBox 11" descr="Objects&#10;">
              <a:extLst>
                <a:ext uri="{FF2B5EF4-FFF2-40B4-BE49-F238E27FC236}">
                  <a16:creationId xmlns:a16="http://schemas.microsoft.com/office/drawing/2014/main" id="{3856E77D-0F8C-4729-B69D-3CA4A6D294FB}"/>
                </a:ext>
              </a:extLst>
            </p:cNvPr>
            <p:cNvSpPr txBox="1">
              <a:spLocks noChangeArrowheads="1"/>
            </p:cNvSpPr>
            <p:nvPr/>
          </p:nvSpPr>
          <p:spPr bwMode="auto">
            <a:xfrm>
              <a:off x="8001000" y="3060028"/>
              <a:ext cx="13716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accent2"/>
                </a:buClr>
                <a:buSzPct val="100000"/>
                <a:buFont typeface="Times" panose="02020603050405020304" pitchFamily="18" charset="0"/>
                <a:buChar char="•"/>
                <a:defRPr sz="2800">
                  <a:solidFill>
                    <a:schemeClr val="tx1"/>
                  </a:solidFill>
                  <a:latin typeface="Arial" panose="020B0604020202020204" pitchFamily="34" charset="0"/>
                </a:defRPr>
              </a:lvl1pPr>
              <a:lvl2pPr marL="742950" indent="-285750" eaLnBrk="0" hangingPunct="0">
                <a:spcBef>
                  <a:spcPct val="20000"/>
                </a:spcBef>
                <a:buChar char="–"/>
                <a:defRPr sz="2400">
                  <a:solidFill>
                    <a:schemeClr val="tx1"/>
                  </a:solidFill>
                  <a:latin typeface="Arial" panose="020B0604020202020204" pitchFamily="34" charset="0"/>
                </a:defRPr>
              </a:lvl2pPr>
              <a:lvl3pPr marL="1143000" indent="-228600" eaLnBrk="0" hangingPunct="0">
                <a:spcBef>
                  <a:spcPct val="20000"/>
                </a:spcBef>
                <a:buChar char="•"/>
                <a:defRPr sz="22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ClrTx/>
                <a:buSzTx/>
                <a:buFontTx/>
                <a:buNone/>
              </a:pPr>
              <a:r>
                <a:rPr lang="en-US" altLang="en-US" sz="2400" b="1" dirty="0">
                  <a:solidFill>
                    <a:schemeClr val="accent4"/>
                  </a:solidFill>
                  <a:latin typeface="Times New Roman" panose="02020603050405020304" pitchFamily="18" charset="0"/>
                </a:rPr>
                <a:t>Objects</a:t>
              </a:r>
            </a:p>
          </p:txBody>
        </p:sp>
        <p:sp>
          <p:nvSpPr>
            <p:cNvPr id="14" name="Right Arrow 12" descr="Current Accesses arrow right">
              <a:extLst>
                <a:ext uri="{FF2B5EF4-FFF2-40B4-BE49-F238E27FC236}">
                  <a16:creationId xmlns:a16="http://schemas.microsoft.com/office/drawing/2014/main" id="{615348BB-7A06-406B-A135-B342DEC549D3}"/>
                </a:ext>
              </a:extLst>
            </p:cNvPr>
            <p:cNvSpPr>
              <a:spLocks noChangeArrowheads="1"/>
            </p:cNvSpPr>
            <p:nvPr/>
          </p:nvSpPr>
          <p:spPr bwMode="auto">
            <a:xfrm>
              <a:off x="5029200" y="3212428"/>
              <a:ext cx="2667000" cy="1447800"/>
            </a:xfrm>
            <a:prstGeom prst="rightArrow">
              <a:avLst>
                <a:gd name="adj1" fmla="val 50000"/>
                <a:gd name="adj2" fmla="val 49997"/>
              </a:avLst>
            </a:prstGeom>
            <a:solidFill>
              <a:srgbClr val="92D050"/>
            </a:solidFill>
            <a:ln w="9525" algn="ctr">
              <a:solidFill>
                <a:schemeClr val="tx1"/>
              </a:solidFill>
              <a:round/>
              <a:headEnd/>
              <a:tailEnd/>
            </a:ln>
          </p:spPr>
          <p:txBody>
            <a:bodyPr wrap="none"/>
            <a:lstStyle>
              <a:lvl1pPr eaLnBrk="0" hangingPunct="0">
                <a:spcBef>
                  <a:spcPct val="20000"/>
                </a:spcBef>
                <a:buClr>
                  <a:schemeClr val="accent2"/>
                </a:buClr>
                <a:buSzPct val="100000"/>
                <a:buFont typeface="Times" panose="02020603050405020304" pitchFamily="18" charset="0"/>
                <a:buChar char="•"/>
                <a:defRPr sz="2800">
                  <a:solidFill>
                    <a:schemeClr val="tx1"/>
                  </a:solidFill>
                  <a:latin typeface="Arial" panose="020B0604020202020204" pitchFamily="34" charset="0"/>
                </a:defRPr>
              </a:lvl1pPr>
              <a:lvl2pPr marL="742950" indent="-285750" eaLnBrk="0" hangingPunct="0">
                <a:spcBef>
                  <a:spcPct val="20000"/>
                </a:spcBef>
                <a:buChar char="–"/>
                <a:defRPr sz="2400">
                  <a:solidFill>
                    <a:schemeClr val="tx1"/>
                  </a:solidFill>
                  <a:latin typeface="Arial" panose="020B0604020202020204" pitchFamily="34" charset="0"/>
                </a:defRPr>
              </a:lvl2pPr>
              <a:lvl3pPr marL="1143000" indent="-228600" eaLnBrk="0" hangingPunct="0">
                <a:spcBef>
                  <a:spcPct val="20000"/>
                </a:spcBef>
                <a:buChar char="•"/>
                <a:defRPr sz="22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ClrTx/>
                <a:buSzTx/>
                <a:buFontTx/>
                <a:buNone/>
              </a:pPr>
              <a:endParaRPr lang="en-US" altLang="en-US" sz="2400">
                <a:latin typeface="Times New Roman" panose="02020603050405020304" pitchFamily="18" charset="0"/>
              </a:endParaRPr>
            </a:p>
          </p:txBody>
        </p:sp>
        <p:sp>
          <p:nvSpPr>
            <p:cNvPr id="15" name="TextBox 13" descr="Current Accesses&#10;">
              <a:extLst>
                <a:ext uri="{FF2B5EF4-FFF2-40B4-BE49-F238E27FC236}">
                  <a16:creationId xmlns:a16="http://schemas.microsoft.com/office/drawing/2014/main" id="{819754F8-47AE-4821-977E-497ADFB0B6EE}"/>
                </a:ext>
              </a:extLst>
            </p:cNvPr>
            <p:cNvSpPr txBox="1">
              <a:spLocks noChangeArrowheads="1"/>
            </p:cNvSpPr>
            <p:nvPr/>
          </p:nvSpPr>
          <p:spPr bwMode="auto">
            <a:xfrm>
              <a:off x="5257800" y="3513137"/>
              <a:ext cx="1981200"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lr>
                  <a:schemeClr val="accent2"/>
                </a:buClr>
                <a:buSzPct val="100000"/>
                <a:buFont typeface="Times" panose="02020603050405020304" pitchFamily="18" charset="0"/>
                <a:buChar char="•"/>
                <a:defRPr sz="2800">
                  <a:solidFill>
                    <a:schemeClr val="tx1"/>
                  </a:solidFill>
                  <a:latin typeface="Arial" panose="020B0604020202020204" pitchFamily="34" charset="0"/>
                </a:defRPr>
              </a:lvl1pPr>
              <a:lvl2pPr marL="742950" indent="-285750" eaLnBrk="0" hangingPunct="0">
                <a:spcBef>
                  <a:spcPct val="20000"/>
                </a:spcBef>
                <a:buChar char="–"/>
                <a:defRPr sz="2400">
                  <a:solidFill>
                    <a:schemeClr val="tx1"/>
                  </a:solidFill>
                  <a:latin typeface="Arial" panose="020B0604020202020204" pitchFamily="34" charset="0"/>
                </a:defRPr>
              </a:lvl2pPr>
              <a:lvl3pPr marL="1143000" indent="-228600" eaLnBrk="0" hangingPunct="0">
                <a:spcBef>
                  <a:spcPct val="20000"/>
                </a:spcBef>
                <a:buChar char="•"/>
                <a:defRPr sz="22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ClrTx/>
                <a:buSzTx/>
                <a:buFontTx/>
                <a:buNone/>
              </a:pPr>
              <a:r>
                <a:rPr lang="en-US" altLang="en-US" sz="2400" b="1" dirty="0">
                  <a:solidFill>
                    <a:schemeClr val="bg1"/>
                  </a:solidFill>
                  <a:latin typeface="Times New Roman" panose="02020603050405020304" pitchFamily="18" charset="0"/>
                </a:rPr>
                <a:t>Current Accesses</a:t>
              </a:r>
            </a:p>
          </p:txBody>
        </p:sp>
        <p:sp>
          <p:nvSpPr>
            <p:cNvPr id="16" name="TextBox 15" descr="Security levels, e.g.: {TS, S, C, U}&#10;">
              <a:extLst>
                <a:ext uri="{FF2B5EF4-FFF2-40B4-BE49-F238E27FC236}">
                  <a16:creationId xmlns:a16="http://schemas.microsoft.com/office/drawing/2014/main" id="{5009DD11-D623-4206-9D89-60F870E403EF}"/>
                </a:ext>
              </a:extLst>
            </p:cNvPr>
            <p:cNvSpPr txBox="1">
              <a:spLocks noChangeArrowheads="1"/>
            </p:cNvSpPr>
            <p:nvPr/>
          </p:nvSpPr>
          <p:spPr bwMode="auto">
            <a:xfrm>
              <a:off x="3505200" y="1231228"/>
              <a:ext cx="6324600" cy="461963"/>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spcBef>
                  <a:spcPct val="20000"/>
                </a:spcBef>
                <a:buClr>
                  <a:schemeClr val="accent2"/>
                </a:buClr>
                <a:buSzPct val="100000"/>
                <a:buFont typeface="Times" panose="02020603050405020304" pitchFamily="18" charset="0"/>
                <a:buChar char="•"/>
                <a:defRPr sz="2800">
                  <a:solidFill>
                    <a:schemeClr val="tx1"/>
                  </a:solidFill>
                  <a:latin typeface="Arial" panose="020B0604020202020204" pitchFamily="34" charset="0"/>
                </a:defRPr>
              </a:lvl1pPr>
              <a:lvl2pPr marL="742950" indent="-285750" eaLnBrk="0" hangingPunct="0">
                <a:spcBef>
                  <a:spcPct val="20000"/>
                </a:spcBef>
                <a:buChar char="–"/>
                <a:defRPr sz="2400">
                  <a:solidFill>
                    <a:schemeClr val="tx1"/>
                  </a:solidFill>
                  <a:latin typeface="Arial" panose="020B0604020202020204" pitchFamily="34" charset="0"/>
                </a:defRPr>
              </a:lvl2pPr>
              <a:lvl3pPr marL="1143000" indent="-228600" eaLnBrk="0" hangingPunct="0">
                <a:spcBef>
                  <a:spcPct val="20000"/>
                </a:spcBef>
                <a:buChar char="•"/>
                <a:defRPr sz="22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ClrTx/>
                <a:buSzTx/>
                <a:buFontTx/>
                <a:buNone/>
              </a:pPr>
              <a:r>
                <a:rPr lang="en-US" altLang="en-US" sz="2400" dirty="0">
                  <a:latin typeface="Times New Roman" panose="02020603050405020304" pitchFamily="18" charset="0"/>
                </a:rPr>
                <a:t>Security levels, e.g.: {TS, S, C, U}</a:t>
              </a:r>
            </a:p>
          </p:txBody>
        </p:sp>
        <p:cxnSp>
          <p:nvCxnSpPr>
            <p:cNvPr id="17" name="Straight Arrow Connector 17" descr="Elements of the BLP Model">
              <a:extLst>
                <a:ext uri="{FF2B5EF4-FFF2-40B4-BE49-F238E27FC236}">
                  <a16:creationId xmlns:a16="http://schemas.microsoft.com/office/drawing/2014/main" id="{F2CCDDCA-AECA-4005-A942-136AEB93B5FD}"/>
                </a:ext>
              </a:extLst>
            </p:cNvPr>
            <p:cNvCxnSpPr>
              <a:cxnSpLocks noChangeShapeType="1"/>
            </p:cNvCxnSpPr>
            <p:nvPr/>
          </p:nvCxnSpPr>
          <p:spPr bwMode="auto">
            <a:xfrm rot="16200000" flipV="1">
              <a:off x="3238500" y="2259928"/>
              <a:ext cx="1143000" cy="0"/>
            </a:xfrm>
            <a:prstGeom prst="straightConnector1">
              <a:avLst/>
            </a:prstGeom>
            <a:noFill/>
            <a:ln w="9525" algn="ctr">
              <a:solidFill>
                <a:schemeClr val="tx1"/>
              </a:solidFill>
              <a:round/>
              <a:headEnd/>
              <a:tailEnd type="arrow" w="med" len="med"/>
            </a:ln>
            <a:extLst>
              <a:ext uri="{909E8E84-426E-40DD-AFC4-6F175D3DCCD1}">
                <a14:hiddenFill xmlns:a14="http://schemas.microsoft.com/office/drawing/2010/main">
                  <a:noFill/>
                </a14:hiddenFill>
              </a:ext>
            </a:extLst>
          </p:spPr>
        </p:cxnSp>
        <p:sp>
          <p:nvSpPr>
            <p:cNvPr id="18" name="TextBox 18" descr="Lm: Max Sec. Level&#10;">
              <a:extLst>
                <a:ext uri="{FF2B5EF4-FFF2-40B4-BE49-F238E27FC236}">
                  <a16:creationId xmlns:a16="http://schemas.microsoft.com/office/drawing/2014/main" id="{787BBA30-090C-48E0-B0BB-5C9C79B19315}"/>
                </a:ext>
              </a:extLst>
            </p:cNvPr>
            <p:cNvSpPr txBox="1">
              <a:spLocks noChangeArrowheads="1"/>
            </p:cNvSpPr>
            <p:nvPr/>
          </p:nvSpPr>
          <p:spPr bwMode="auto">
            <a:xfrm>
              <a:off x="2286000" y="1840828"/>
              <a:ext cx="1524000"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accent2"/>
                </a:buClr>
                <a:buSzPct val="100000"/>
                <a:buFont typeface="Times" panose="02020603050405020304" pitchFamily="18" charset="0"/>
                <a:buChar char="•"/>
                <a:defRPr sz="2800">
                  <a:solidFill>
                    <a:schemeClr val="tx1"/>
                  </a:solidFill>
                  <a:latin typeface="Arial" panose="020B0604020202020204" pitchFamily="34" charset="0"/>
                </a:defRPr>
              </a:lvl1pPr>
              <a:lvl2pPr marL="742950" indent="-285750" eaLnBrk="0" hangingPunct="0">
                <a:spcBef>
                  <a:spcPct val="20000"/>
                </a:spcBef>
                <a:buChar char="–"/>
                <a:defRPr sz="2400">
                  <a:solidFill>
                    <a:schemeClr val="tx1"/>
                  </a:solidFill>
                  <a:latin typeface="Arial" panose="020B0604020202020204" pitchFamily="34" charset="0"/>
                </a:defRPr>
              </a:lvl2pPr>
              <a:lvl3pPr marL="1143000" indent="-228600" eaLnBrk="0" hangingPunct="0">
                <a:spcBef>
                  <a:spcPct val="20000"/>
                </a:spcBef>
                <a:buChar char="•"/>
                <a:defRPr sz="22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ClrTx/>
                <a:buSzTx/>
                <a:buFontTx/>
                <a:buNone/>
              </a:pPr>
              <a:r>
                <a:rPr lang="en-US" altLang="en-US" sz="2400" dirty="0" err="1">
                  <a:latin typeface="Times New Roman" panose="02020603050405020304" pitchFamily="18" charset="0"/>
                </a:rPr>
                <a:t>L</a:t>
              </a:r>
              <a:r>
                <a:rPr lang="en-US" altLang="en-US" sz="2400" baseline="-25000" dirty="0" err="1">
                  <a:latin typeface="Times New Roman" panose="02020603050405020304" pitchFamily="18" charset="0"/>
                </a:rPr>
                <a:t>m</a:t>
              </a:r>
              <a:r>
                <a:rPr lang="en-US" altLang="en-US" sz="2400" dirty="0">
                  <a:latin typeface="Times New Roman" panose="02020603050405020304" pitchFamily="18" charset="0"/>
                </a:rPr>
                <a:t>: Max Sec. Level</a:t>
              </a:r>
            </a:p>
          </p:txBody>
        </p:sp>
        <p:cxnSp>
          <p:nvCxnSpPr>
            <p:cNvPr id="19" name="Straight Arrow Connector 23" descr="Elements of the BLP Model">
              <a:extLst>
                <a:ext uri="{FF2B5EF4-FFF2-40B4-BE49-F238E27FC236}">
                  <a16:creationId xmlns:a16="http://schemas.microsoft.com/office/drawing/2014/main" id="{A8EEC781-60CB-4051-979B-01960ECA2D5C}"/>
                </a:ext>
              </a:extLst>
            </p:cNvPr>
            <p:cNvCxnSpPr>
              <a:cxnSpLocks noChangeShapeType="1"/>
              <a:stCxn id="10" idx="0"/>
            </p:cNvCxnSpPr>
            <p:nvPr/>
          </p:nvCxnSpPr>
          <p:spPr bwMode="auto">
            <a:xfrm rot="5400000" flipH="1" flipV="1">
              <a:off x="8229601" y="2221828"/>
              <a:ext cx="1066800" cy="3175"/>
            </a:xfrm>
            <a:prstGeom prst="straightConnector1">
              <a:avLst/>
            </a:prstGeom>
            <a:noFill/>
            <a:ln w="9525" algn="ctr">
              <a:solidFill>
                <a:schemeClr val="tx1"/>
              </a:solidFill>
              <a:round/>
              <a:headEnd/>
              <a:tailEnd type="arrow" w="med" len="med"/>
            </a:ln>
            <a:extLst>
              <a:ext uri="{909E8E84-426E-40DD-AFC4-6F175D3DCCD1}">
                <a14:hiddenFill xmlns:a14="http://schemas.microsoft.com/office/drawing/2010/main">
                  <a:noFill/>
                </a14:hiddenFill>
              </a:ext>
            </a:extLst>
          </p:spPr>
        </p:cxnSp>
        <p:sp>
          <p:nvSpPr>
            <p:cNvPr id="21" name="Curved Up Arrow 25" descr="Access Matrix&#10;">
              <a:extLst>
                <a:ext uri="{FF2B5EF4-FFF2-40B4-BE49-F238E27FC236}">
                  <a16:creationId xmlns:a16="http://schemas.microsoft.com/office/drawing/2014/main" id="{887D4EFB-08FA-4AEF-86FA-43D53FCD99E3}"/>
                </a:ext>
              </a:extLst>
            </p:cNvPr>
            <p:cNvSpPr>
              <a:spLocks noChangeArrowheads="1"/>
            </p:cNvSpPr>
            <p:nvPr/>
          </p:nvSpPr>
          <p:spPr bwMode="auto">
            <a:xfrm>
              <a:off x="4724400" y="4965028"/>
              <a:ext cx="3124200" cy="762000"/>
            </a:xfrm>
            <a:prstGeom prst="curvedUpArrow">
              <a:avLst>
                <a:gd name="adj1" fmla="val 25018"/>
                <a:gd name="adj2" fmla="val 49997"/>
                <a:gd name="adj3" fmla="val 25000"/>
              </a:avLst>
            </a:prstGeom>
            <a:solidFill>
              <a:schemeClr val="accent1"/>
            </a:solidFill>
            <a:ln w="9525" algn="ctr">
              <a:solidFill>
                <a:schemeClr val="tx1"/>
              </a:solidFill>
              <a:round/>
              <a:headEnd/>
              <a:tailEnd/>
            </a:ln>
          </p:spPr>
          <p:txBody>
            <a:bodyPr wrap="none"/>
            <a:lstStyle>
              <a:lvl1pPr eaLnBrk="0" hangingPunct="0">
                <a:spcBef>
                  <a:spcPct val="20000"/>
                </a:spcBef>
                <a:buClr>
                  <a:schemeClr val="accent2"/>
                </a:buClr>
                <a:buSzPct val="100000"/>
                <a:buFont typeface="Times" panose="02020603050405020304" pitchFamily="18" charset="0"/>
                <a:buChar char="•"/>
                <a:defRPr sz="2800">
                  <a:solidFill>
                    <a:schemeClr val="tx1"/>
                  </a:solidFill>
                  <a:latin typeface="Arial" panose="020B0604020202020204" pitchFamily="34" charset="0"/>
                </a:defRPr>
              </a:lvl1pPr>
              <a:lvl2pPr marL="742950" indent="-285750" eaLnBrk="0" hangingPunct="0">
                <a:spcBef>
                  <a:spcPct val="20000"/>
                </a:spcBef>
                <a:buChar char="–"/>
                <a:defRPr sz="2400">
                  <a:solidFill>
                    <a:schemeClr val="tx1"/>
                  </a:solidFill>
                  <a:latin typeface="Arial" panose="020B0604020202020204" pitchFamily="34" charset="0"/>
                </a:defRPr>
              </a:lvl2pPr>
              <a:lvl3pPr marL="1143000" indent="-228600" eaLnBrk="0" hangingPunct="0">
                <a:spcBef>
                  <a:spcPct val="20000"/>
                </a:spcBef>
                <a:buChar char="•"/>
                <a:defRPr sz="22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ClrTx/>
                <a:buSzTx/>
                <a:buFontTx/>
                <a:buNone/>
              </a:pPr>
              <a:endParaRPr lang="en-US" altLang="en-US" sz="2400">
                <a:latin typeface="Times New Roman" panose="02020603050405020304" pitchFamily="18" charset="0"/>
              </a:endParaRPr>
            </a:p>
          </p:txBody>
        </p:sp>
        <p:cxnSp>
          <p:nvCxnSpPr>
            <p:cNvPr id="22" name="Straight Arrow Connector 28" descr="Elements of the BLP Model">
              <a:extLst>
                <a:ext uri="{FF2B5EF4-FFF2-40B4-BE49-F238E27FC236}">
                  <a16:creationId xmlns:a16="http://schemas.microsoft.com/office/drawing/2014/main" id="{79C9170C-E560-4972-ABFA-2CD7F5CB0555}"/>
                </a:ext>
              </a:extLst>
            </p:cNvPr>
            <p:cNvCxnSpPr>
              <a:cxnSpLocks noChangeShapeType="1"/>
            </p:cNvCxnSpPr>
            <p:nvPr/>
          </p:nvCxnSpPr>
          <p:spPr bwMode="auto">
            <a:xfrm rot="5400000" flipH="1" flipV="1">
              <a:off x="4343400" y="1917028"/>
              <a:ext cx="1295400" cy="838200"/>
            </a:xfrm>
            <a:prstGeom prst="straightConnector1">
              <a:avLst/>
            </a:prstGeom>
            <a:noFill/>
            <a:ln w="9525" algn="ctr">
              <a:solidFill>
                <a:schemeClr val="tx1"/>
              </a:solidFill>
              <a:round/>
              <a:headEnd/>
              <a:tailEnd type="arrow" w="med" len="med"/>
            </a:ln>
            <a:extLst>
              <a:ext uri="{909E8E84-426E-40DD-AFC4-6F175D3DCCD1}">
                <a14:hiddenFill xmlns:a14="http://schemas.microsoft.com/office/drawing/2010/main">
                  <a:noFill/>
                </a14:hiddenFill>
              </a:ext>
            </a:extLst>
          </p:spPr>
        </p:cxnSp>
        <p:sp>
          <p:nvSpPr>
            <p:cNvPr id="23" name="TextBox 29" descr="Lc: Current Sec. Level&#10;">
              <a:extLst>
                <a:ext uri="{FF2B5EF4-FFF2-40B4-BE49-F238E27FC236}">
                  <a16:creationId xmlns:a16="http://schemas.microsoft.com/office/drawing/2014/main" id="{0FE5F14E-919B-4775-9514-CBA8D18E9E23}"/>
                </a:ext>
              </a:extLst>
            </p:cNvPr>
            <p:cNvSpPr txBox="1">
              <a:spLocks noChangeArrowheads="1"/>
            </p:cNvSpPr>
            <p:nvPr/>
          </p:nvSpPr>
          <p:spPr bwMode="auto">
            <a:xfrm>
              <a:off x="5181600" y="1848766"/>
              <a:ext cx="1600200" cy="830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accent2"/>
                </a:buClr>
                <a:buSzPct val="100000"/>
                <a:buFont typeface="Times" panose="02020603050405020304" pitchFamily="18" charset="0"/>
                <a:buChar char="•"/>
                <a:defRPr sz="2800">
                  <a:solidFill>
                    <a:schemeClr val="tx1"/>
                  </a:solidFill>
                  <a:latin typeface="Arial" panose="020B0604020202020204" pitchFamily="34" charset="0"/>
                </a:defRPr>
              </a:lvl1pPr>
              <a:lvl2pPr marL="742950" indent="-285750" eaLnBrk="0" hangingPunct="0">
                <a:spcBef>
                  <a:spcPct val="20000"/>
                </a:spcBef>
                <a:buChar char="–"/>
                <a:defRPr sz="2400">
                  <a:solidFill>
                    <a:schemeClr val="tx1"/>
                  </a:solidFill>
                  <a:latin typeface="Arial" panose="020B0604020202020204" pitchFamily="34" charset="0"/>
                </a:defRPr>
              </a:lvl2pPr>
              <a:lvl3pPr marL="1143000" indent="-228600" eaLnBrk="0" hangingPunct="0">
                <a:spcBef>
                  <a:spcPct val="20000"/>
                </a:spcBef>
                <a:buChar char="•"/>
                <a:defRPr sz="22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ClrTx/>
                <a:buSzTx/>
                <a:buFontTx/>
                <a:buNone/>
              </a:pPr>
              <a:r>
                <a:rPr lang="en-US" altLang="en-US" sz="2400" dirty="0">
                  <a:latin typeface="Times New Roman" panose="02020603050405020304" pitchFamily="18" charset="0"/>
                </a:rPr>
                <a:t>L</a:t>
              </a:r>
              <a:r>
                <a:rPr lang="en-US" altLang="en-US" sz="2400" baseline="-25000" dirty="0">
                  <a:latin typeface="Times New Roman" panose="02020603050405020304" pitchFamily="18" charset="0"/>
                </a:rPr>
                <a:t>c</a:t>
              </a:r>
              <a:r>
                <a:rPr lang="en-US" altLang="en-US" sz="2400" dirty="0">
                  <a:latin typeface="Times New Roman" panose="02020603050405020304" pitchFamily="18" charset="0"/>
                </a:rPr>
                <a:t>: Current Sec. Level</a:t>
              </a:r>
            </a:p>
          </p:txBody>
        </p:sp>
        <p:sp>
          <p:nvSpPr>
            <p:cNvPr id="24" name="TextBox 31">
              <a:extLst>
                <a:ext uri="{FF2B5EF4-FFF2-40B4-BE49-F238E27FC236}">
                  <a16:creationId xmlns:a16="http://schemas.microsoft.com/office/drawing/2014/main" id="{5A528CCC-DDD5-469C-83AE-6B4C7A299FD2}"/>
                </a:ext>
              </a:extLst>
            </p:cNvPr>
            <p:cNvSpPr txBox="1">
              <a:spLocks noChangeArrowheads="1"/>
            </p:cNvSpPr>
            <p:nvPr/>
          </p:nvSpPr>
          <p:spPr bwMode="auto">
            <a:xfrm>
              <a:off x="5257800" y="5646066"/>
              <a:ext cx="22098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accent2"/>
                </a:buClr>
                <a:buSzPct val="100000"/>
                <a:buFont typeface="Times" panose="02020603050405020304" pitchFamily="18" charset="0"/>
                <a:buChar char="•"/>
                <a:defRPr sz="2800">
                  <a:solidFill>
                    <a:schemeClr val="tx1"/>
                  </a:solidFill>
                  <a:latin typeface="Arial" panose="020B0604020202020204" pitchFamily="34" charset="0"/>
                </a:defRPr>
              </a:lvl1pPr>
              <a:lvl2pPr marL="742950" indent="-285750" eaLnBrk="0" hangingPunct="0">
                <a:spcBef>
                  <a:spcPct val="20000"/>
                </a:spcBef>
                <a:buChar char="–"/>
                <a:defRPr sz="2400">
                  <a:solidFill>
                    <a:schemeClr val="tx1"/>
                  </a:solidFill>
                  <a:latin typeface="Arial" panose="020B0604020202020204" pitchFamily="34" charset="0"/>
                </a:defRPr>
              </a:lvl2pPr>
              <a:lvl3pPr marL="1143000" indent="-228600" eaLnBrk="0" hangingPunct="0">
                <a:spcBef>
                  <a:spcPct val="20000"/>
                </a:spcBef>
                <a:buChar char="•"/>
                <a:defRPr sz="22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ClrTx/>
                <a:buSzTx/>
                <a:buFontTx/>
                <a:buNone/>
              </a:pPr>
              <a:r>
                <a:rPr lang="en-US" altLang="en-US" sz="2400" dirty="0">
                  <a:latin typeface="Times New Roman" panose="02020603050405020304" pitchFamily="18" charset="0"/>
                </a:rPr>
                <a:t>Access Matrix</a:t>
              </a:r>
            </a:p>
          </p:txBody>
        </p:sp>
        <p:sp>
          <p:nvSpPr>
            <p:cNvPr id="20" name="TextBox 24" descr="L:  Class. Level&#10;">
              <a:extLst>
                <a:ext uri="{FF2B5EF4-FFF2-40B4-BE49-F238E27FC236}">
                  <a16:creationId xmlns:a16="http://schemas.microsoft.com/office/drawing/2014/main" id="{D506E37D-16D8-4BFE-A25E-EA4D3A8BBC52}"/>
                </a:ext>
              </a:extLst>
            </p:cNvPr>
            <p:cNvSpPr txBox="1">
              <a:spLocks noChangeArrowheads="1"/>
            </p:cNvSpPr>
            <p:nvPr/>
          </p:nvSpPr>
          <p:spPr bwMode="auto">
            <a:xfrm>
              <a:off x="8839200" y="1917028"/>
              <a:ext cx="1524000"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accent2"/>
                </a:buClr>
                <a:buSzPct val="100000"/>
                <a:buFont typeface="Times" panose="02020603050405020304" pitchFamily="18" charset="0"/>
                <a:buChar char="•"/>
                <a:defRPr sz="2800">
                  <a:solidFill>
                    <a:schemeClr val="tx1"/>
                  </a:solidFill>
                  <a:latin typeface="Arial" panose="020B0604020202020204" pitchFamily="34" charset="0"/>
                </a:defRPr>
              </a:lvl1pPr>
              <a:lvl2pPr marL="742950" indent="-285750" eaLnBrk="0" hangingPunct="0">
                <a:spcBef>
                  <a:spcPct val="20000"/>
                </a:spcBef>
                <a:buChar char="–"/>
                <a:defRPr sz="2400">
                  <a:solidFill>
                    <a:schemeClr val="tx1"/>
                  </a:solidFill>
                  <a:latin typeface="Arial" panose="020B0604020202020204" pitchFamily="34" charset="0"/>
                </a:defRPr>
              </a:lvl2pPr>
              <a:lvl3pPr marL="1143000" indent="-228600" eaLnBrk="0" hangingPunct="0">
                <a:spcBef>
                  <a:spcPct val="20000"/>
                </a:spcBef>
                <a:buChar char="•"/>
                <a:defRPr sz="22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ClrTx/>
                <a:buSzTx/>
                <a:buFontTx/>
                <a:buNone/>
              </a:pPr>
              <a:r>
                <a:rPr lang="en-US" altLang="en-US" sz="2400" dirty="0">
                  <a:latin typeface="Times New Roman" panose="02020603050405020304" pitchFamily="18" charset="0"/>
                </a:rPr>
                <a:t>L:  Class. Level</a:t>
              </a:r>
            </a:p>
          </p:txBody>
        </p:sp>
      </p:grpSp>
      <p:sp>
        <p:nvSpPr>
          <p:cNvPr id="25603" name="Title 1" descr="Elements of the BLP Model"/>
          <p:cNvSpPr>
            <a:spLocks noGrp="1"/>
          </p:cNvSpPr>
          <p:nvPr>
            <p:ph type="ctrTitle"/>
          </p:nvPr>
        </p:nvSpPr>
        <p:spPr>
          <a:xfrm>
            <a:off x="576943" y="137160"/>
            <a:ext cx="11038114" cy="640080"/>
          </a:xfrm>
        </p:spPr>
        <p:txBody>
          <a:bodyPr/>
          <a:lstStyle/>
          <a:p>
            <a:r>
              <a:rPr lang="en-US" altLang="en-US" dirty="0"/>
              <a:t>Elements of the BLP Model</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a:spLocks noGrp="1" noChangeArrowheads="1"/>
          </p:cNvSpPr>
          <p:nvPr>
            <p:ph type="ctrTitle"/>
          </p:nvPr>
        </p:nvSpPr>
        <p:spPr/>
        <p:txBody>
          <a:bodyPr/>
          <a:lstStyle/>
          <a:p>
            <a:r>
              <a:rPr lang="en-US" altLang="en-US"/>
              <a:t>The BLP Security Policy</a:t>
            </a:r>
          </a:p>
        </p:txBody>
      </p:sp>
      <p:sp>
        <p:nvSpPr>
          <p:cNvPr id="9" name="Subtitle 8">
            <a:extLst>
              <a:ext uri="{FF2B5EF4-FFF2-40B4-BE49-F238E27FC236}">
                <a16:creationId xmlns:a16="http://schemas.microsoft.com/office/drawing/2014/main" id="{0EF219E8-462B-4F1D-BBDB-200C30F9722B}"/>
              </a:ext>
            </a:extLst>
          </p:cNvPr>
          <p:cNvSpPr>
            <a:spLocks noGrp="1"/>
          </p:cNvSpPr>
          <p:nvPr>
            <p:ph type="subTitle" idx="1"/>
          </p:nvPr>
        </p:nvSpPr>
        <p:spPr/>
        <p:txBody>
          <a:bodyPr/>
          <a:lstStyle/>
          <a:p>
            <a:endParaRPr lang="en-US"/>
          </a:p>
        </p:txBody>
      </p:sp>
      <p:sp>
        <p:nvSpPr>
          <p:cNvPr id="10" name="Text Placeholder 9">
            <a:extLst>
              <a:ext uri="{FF2B5EF4-FFF2-40B4-BE49-F238E27FC236}">
                <a16:creationId xmlns:a16="http://schemas.microsoft.com/office/drawing/2014/main" id="{F76B6157-3397-43A1-A1FB-D5EB11E866F1}"/>
              </a:ext>
            </a:extLst>
          </p:cNvPr>
          <p:cNvSpPr>
            <a:spLocks noGrp="1"/>
          </p:cNvSpPr>
          <p:nvPr>
            <p:ph type="body" sz="quarter" idx="14"/>
          </p:nvPr>
        </p:nvSpPr>
        <p:spPr/>
        <p:txBody>
          <a:bodyPr/>
          <a:lstStyle/>
          <a:p>
            <a:pPr>
              <a:spcAft>
                <a:spcPts val="600"/>
              </a:spcAft>
            </a:pPr>
            <a:r>
              <a:rPr lang="en-US" sz="2800" dirty="0"/>
              <a:t>A state is secure if it satisfies </a:t>
            </a:r>
          </a:p>
          <a:p>
            <a:pPr lvl="1">
              <a:spcBef>
                <a:spcPts val="0"/>
              </a:spcBef>
              <a:spcAft>
                <a:spcPts val="600"/>
              </a:spcAft>
            </a:pPr>
            <a:r>
              <a:rPr lang="en-US" sz="2000" dirty="0"/>
              <a:t>Simple Security Condition (</a:t>
            </a:r>
            <a:r>
              <a:rPr lang="en-US" sz="2000" b="1" dirty="0"/>
              <a:t>no read up</a:t>
            </a:r>
            <a:r>
              <a:rPr lang="en-US" sz="2000" dirty="0"/>
              <a:t>): </a:t>
            </a:r>
          </a:p>
          <a:p>
            <a:pPr lvl="2">
              <a:spcBef>
                <a:spcPts val="0"/>
              </a:spcBef>
              <a:spcAft>
                <a:spcPts val="600"/>
              </a:spcAft>
            </a:pPr>
            <a:r>
              <a:rPr lang="en-US" sz="2000" dirty="0"/>
              <a:t>S can read O </a:t>
            </a:r>
            <a:r>
              <a:rPr lang="en-US" sz="2000" dirty="0" err="1"/>
              <a:t>iff</a:t>
            </a:r>
            <a:r>
              <a:rPr lang="en-US" sz="2000" dirty="0"/>
              <a:t> </a:t>
            </a:r>
            <a:r>
              <a:rPr lang="en-US" sz="2000" dirty="0" smtClean="0"/>
              <a:t>L</a:t>
            </a:r>
            <a:r>
              <a:rPr lang="en-US" sz="2000" baseline="-25000" dirty="0" smtClean="0"/>
              <a:t>m</a:t>
            </a:r>
            <a:r>
              <a:rPr lang="en-US" sz="2000" dirty="0" smtClean="0"/>
              <a:t>(S</a:t>
            </a:r>
            <a:r>
              <a:rPr lang="en-US" sz="2000" dirty="0"/>
              <a:t>) ≥ L(O)</a:t>
            </a:r>
          </a:p>
          <a:p>
            <a:pPr lvl="1">
              <a:spcBef>
                <a:spcPts val="0"/>
              </a:spcBef>
              <a:spcAft>
                <a:spcPts val="600"/>
              </a:spcAft>
            </a:pPr>
            <a:r>
              <a:rPr lang="en-US" sz="2000" dirty="0"/>
              <a:t>The Star Property (</a:t>
            </a:r>
            <a:r>
              <a:rPr lang="en-US" sz="2000" b="1" dirty="0"/>
              <a:t>no write down</a:t>
            </a:r>
            <a:r>
              <a:rPr lang="en-US" sz="2000" dirty="0"/>
              <a:t>): for any S </a:t>
            </a:r>
            <a:r>
              <a:rPr lang="en-US" sz="2000" b="1" dirty="0"/>
              <a:t>that is not trusted</a:t>
            </a:r>
          </a:p>
          <a:p>
            <a:pPr lvl="2">
              <a:spcBef>
                <a:spcPts val="0"/>
              </a:spcBef>
              <a:spcAft>
                <a:spcPts val="600"/>
              </a:spcAft>
            </a:pPr>
            <a:r>
              <a:rPr lang="en-US" sz="2000" dirty="0"/>
              <a:t>S can read O </a:t>
            </a:r>
            <a:r>
              <a:rPr lang="en-US" sz="2000" dirty="0" err="1"/>
              <a:t>iff</a:t>
            </a:r>
            <a:r>
              <a:rPr lang="en-US" sz="2000" dirty="0"/>
              <a:t> </a:t>
            </a:r>
            <a:r>
              <a:rPr lang="en-US" sz="2000" dirty="0" smtClean="0"/>
              <a:t>L</a:t>
            </a:r>
            <a:r>
              <a:rPr lang="en-US" sz="2000" baseline="-25000" dirty="0" smtClean="0"/>
              <a:t>c</a:t>
            </a:r>
            <a:r>
              <a:rPr lang="en-US" sz="2000" dirty="0" smtClean="0"/>
              <a:t>(S</a:t>
            </a:r>
            <a:r>
              <a:rPr lang="en-US" sz="2000" dirty="0"/>
              <a:t>) ≥ L(O)	(no read up)</a:t>
            </a:r>
          </a:p>
          <a:p>
            <a:pPr lvl="2">
              <a:spcBef>
                <a:spcPts val="0"/>
              </a:spcBef>
              <a:spcAft>
                <a:spcPts val="600"/>
              </a:spcAft>
            </a:pPr>
            <a:r>
              <a:rPr lang="en-US" sz="2000" dirty="0"/>
              <a:t>S can write O </a:t>
            </a:r>
            <a:r>
              <a:rPr lang="en-US" sz="2000" dirty="0" err="1"/>
              <a:t>iff</a:t>
            </a:r>
            <a:r>
              <a:rPr lang="en-US" sz="2000" dirty="0"/>
              <a:t> </a:t>
            </a:r>
            <a:r>
              <a:rPr lang="en-US" sz="2000" dirty="0" smtClean="0"/>
              <a:t>L</a:t>
            </a:r>
            <a:r>
              <a:rPr lang="en-US" sz="2000" baseline="-25000" dirty="0" smtClean="0"/>
              <a:t>c</a:t>
            </a:r>
            <a:r>
              <a:rPr lang="en-US" sz="2000" dirty="0" smtClean="0"/>
              <a:t>(S</a:t>
            </a:r>
            <a:r>
              <a:rPr lang="en-US" sz="2000" dirty="0"/>
              <a:t>) ≤ L(O)	(no write down)</a:t>
            </a:r>
          </a:p>
          <a:p>
            <a:pPr lvl="1">
              <a:spcBef>
                <a:spcPts val="0"/>
              </a:spcBef>
              <a:spcAft>
                <a:spcPts val="600"/>
              </a:spcAft>
            </a:pPr>
            <a:r>
              <a:rPr lang="en-US" sz="2000" dirty="0"/>
              <a:t>Discretionary-security property</a:t>
            </a:r>
          </a:p>
          <a:p>
            <a:pPr lvl="2">
              <a:spcBef>
                <a:spcPts val="0"/>
              </a:spcBef>
              <a:spcAft>
                <a:spcPts val="600"/>
              </a:spcAft>
            </a:pPr>
            <a:r>
              <a:rPr lang="en-US" sz="2000" dirty="0"/>
              <a:t>every access is allowed by the access matrix</a:t>
            </a:r>
          </a:p>
          <a:p>
            <a:pPr>
              <a:spcAft>
                <a:spcPts val="600"/>
              </a:spcAft>
            </a:pPr>
            <a:r>
              <a:rPr lang="en-US" sz="2800" dirty="0"/>
              <a:t>A system is secure if and only if every reachable state is secure.</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val 11" descr="Subject&#10;">
            <a:extLst>
              <a:ext uri="{FF2B5EF4-FFF2-40B4-BE49-F238E27FC236}">
                <a16:creationId xmlns:a16="http://schemas.microsoft.com/office/drawing/2014/main" id="{47AF4895-0359-493A-BED4-908067AE7CEB}"/>
              </a:ext>
            </a:extLst>
          </p:cNvPr>
          <p:cNvSpPr>
            <a:spLocks noChangeArrowheads="1"/>
          </p:cNvSpPr>
          <p:nvPr/>
        </p:nvSpPr>
        <p:spPr bwMode="auto">
          <a:xfrm>
            <a:off x="2362200" y="2908972"/>
            <a:ext cx="1600200" cy="914400"/>
          </a:xfrm>
          <a:prstGeom prst="ellipse">
            <a:avLst/>
          </a:prstGeom>
          <a:solidFill>
            <a:schemeClr val="accent1"/>
          </a:solidFill>
          <a:ln w="9525" algn="ctr">
            <a:solidFill>
              <a:schemeClr val="tx1"/>
            </a:solidFill>
            <a:round/>
            <a:headEnd/>
            <a:tailEnd/>
          </a:ln>
        </p:spPr>
        <p:txBody>
          <a:bodyPr wrap="none"/>
          <a:lstStyle>
            <a:lvl1pPr eaLnBrk="0" hangingPunct="0">
              <a:spcBef>
                <a:spcPct val="20000"/>
              </a:spcBef>
              <a:buClr>
                <a:schemeClr val="accent2"/>
              </a:buClr>
              <a:buSzPct val="100000"/>
              <a:buFont typeface="Times" panose="02020603050405020304" pitchFamily="18" charset="0"/>
              <a:buChar char="•"/>
              <a:defRPr sz="2800">
                <a:solidFill>
                  <a:schemeClr val="tx1"/>
                </a:solidFill>
                <a:latin typeface="Arial" panose="020B0604020202020204" pitchFamily="34" charset="0"/>
              </a:defRPr>
            </a:lvl1pPr>
            <a:lvl2pPr marL="742950" indent="-285750" eaLnBrk="0" hangingPunct="0">
              <a:spcBef>
                <a:spcPct val="20000"/>
              </a:spcBef>
              <a:buChar char="–"/>
              <a:defRPr sz="2400">
                <a:solidFill>
                  <a:schemeClr val="tx1"/>
                </a:solidFill>
                <a:latin typeface="Arial" panose="020B0604020202020204" pitchFamily="34" charset="0"/>
              </a:defRPr>
            </a:lvl2pPr>
            <a:lvl3pPr marL="1143000" indent="-228600" eaLnBrk="0" hangingPunct="0">
              <a:spcBef>
                <a:spcPct val="20000"/>
              </a:spcBef>
              <a:buChar char="•"/>
              <a:defRPr sz="22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ClrTx/>
              <a:buSzTx/>
              <a:buFontTx/>
              <a:buNone/>
            </a:pPr>
            <a:endParaRPr lang="en-US" altLang="en-US" sz="2400">
              <a:latin typeface="Times New Roman" panose="02020603050405020304" pitchFamily="18" charset="0"/>
            </a:endParaRPr>
          </a:p>
        </p:txBody>
      </p:sp>
      <p:graphicFrame>
        <p:nvGraphicFramePr>
          <p:cNvPr id="6" name="Table 5" descr="Implication of the BLP Policy">
            <a:extLst>
              <a:ext uri="{FF2B5EF4-FFF2-40B4-BE49-F238E27FC236}">
                <a16:creationId xmlns:a16="http://schemas.microsoft.com/office/drawing/2014/main" id="{36516198-B34D-4DE5-9486-69CB43E15218}"/>
              </a:ext>
            </a:extLst>
          </p:cNvPr>
          <p:cNvGraphicFramePr>
            <a:graphicFrameLocks noGrp="1"/>
          </p:cNvGraphicFramePr>
          <p:nvPr>
            <p:extLst>
              <p:ext uri="{D42A27DB-BD31-4B8C-83A1-F6EECF244321}">
                <p14:modId xmlns:p14="http://schemas.microsoft.com/office/powerpoint/2010/main" val="3193247058"/>
              </p:ext>
            </p:extLst>
          </p:nvPr>
        </p:nvGraphicFramePr>
        <p:xfrm>
          <a:off x="6705600" y="1981200"/>
          <a:ext cx="2667000" cy="3743325"/>
        </p:xfrm>
        <a:graphic>
          <a:graphicData uri="http://schemas.openxmlformats.org/drawingml/2006/table">
            <a:tbl>
              <a:tblPr firstRow="1" bandRow="1">
                <a:tableStyleId>{5C22544A-7EE6-4342-B048-85BDC9FD1C3A}</a:tableStyleId>
              </a:tblPr>
              <a:tblGrid>
                <a:gridCol w="2667000">
                  <a:extLst>
                    <a:ext uri="{9D8B030D-6E8A-4147-A177-3AD203B41FA5}">
                      <a16:colId xmlns:a16="http://schemas.microsoft.com/office/drawing/2014/main" val="20000"/>
                    </a:ext>
                  </a:extLst>
                </a:gridCol>
              </a:tblGrid>
              <a:tr h="415925">
                <a:tc>
                  <a:txBody>
                    <a:bodyPr/>
                    <a:lstStyle/>
                    <a:p>
                      <a:pPr algn="ctr"/>
                      <a:r>
                        <a:rPr lang="en-US" altLang="en-US" sz="1800" b="1" dirty="0">
                          <a:latin typeface="Times New Roman" panose="02020603050405020304" pitchFamily="18" charset="0"/>
                        </a:rPr>
                        <a:t>Objects</a:t>
                      </a:r>
                      <a:endParaRPr lang="en-US" b="1" dirty="0"/>
                    </a:p>
                  </a:txBody>
                  <a:tcPr>
                    <a:solidFill>
                      <a:schemeClr val="accent4"/>
                    </a:solidFill>
                  </a:tcPr>
                </a:tc>
                <a:extLst>
                  <a:ext uri="{0D108BD9-81ED-4DB2-BD59-A6C34878D82A}">
                    <a16:rowId xmlns:a16="http://schemas.microsoft.com/office/drawing/2014/main" val="949278625"/>
                  </a:ext>
                </a:extLst>
              </a:tr>
              <a:tr h="415925">
                <a:tc>
                  <a:txBody>
                    <a:bodyPr/>
                    <a:lstStyle/>
                    <a:p>
                      <a:pPr algn="ctr"/>
                      <a:r>
                        <a:rPr lang="en-US" dirty="0"/>
                        <a:t>Highest</a:t>
                      </a:r>
                    </a:p>
                  </a:txBody>
                  <a:tcPr>
                    <a:solidFill>
                      <a:srgbClr val="FF9900"/>
                    </a:solidFill>
                  </a:tcPr>
                </a:tc>
                <a:extLst>
                  <a:ext uri="{0D108BD9-81ED-4DB2-BD59-A6C34878D82A}">
                    <a16:rowId xmlns:a16="http://schemas.microsoft.com/office/drawing/2014/main" val="10000"/>
                  </a:ext>
                </a:extLst>
              </a:tr>
              <a:tr h="415925">
                <a:tc>
                  <a:txBody>
                    <a:bodyPr/>
                    <a:lstStyle/>
                    <a:p>
                      <a:pPr algn="ctr"/>
                      <a:endParaRPr lang="en-US" dirty="0"/>
                    </a:p>
                  </a:txBody>
                  <a:tcPr>
                    <a:solidFill>
                      <a:srgbClr val="FF9900"/>
                    </a:solidFill>
                  </a:tcPr>
                </a:tc>
                <a:extLst>
                  <a:ext uri="{0D108BD9-81ED-4DB2-BD59-A6C34878D82A}">
                    <a16:rowId xmlns:a16="http://schemas.microsoft.com/office/drawing/2014/main" val="10001"/>
                  </a:ext>
                </a:extLst>
              </a:tr>
              <a:tr h="415925">
                <a:tc>
                  <a:txBody>
                    <a:bodyPr/>
                    <a:lstStyle/>
                    <a:p>
                      <a:pPr algn="ctr"/>
                      <a:endParaRPr lang="en-US" dirty="0"/>
                    </a:p>
                  </a:txBody>
                  <a:tcPr>
                    <a:solidFill>
                      <a:srgbClr val="FF9900"/>
                    </a:solidFill>
                  </a:tcPr>
                </a:tc>
                <a:extLst>
                  <a:ext uri="{0D108BD9-81ED-4DB2-BD59-A6C34878D82A}">
                    <a16:rowId xmlns:a16="http://schemas.microsoft.com/office/drawing/2014/main" val="10002"/>
                  </a:ext>
                </a:extLst>
              </a:tr>
              <a:tr h="415925">
                <a:tc>
                  <a:txBody>
                    <a:bodyPr/>
                    <a:lstStyle/>
                    <a:p>
                      <a:pPr algn="ctr"/>
                      <a:endParaRPr lang="en-US" dirty="0"/>
                    </a:p>
                  </a:txBody>
                  <a:tcPr>
                    <a:solidFill>
                      <a:srgbClr val="FF9900"/>
                    </a:solidFill>
                  </a:tcPr>
                </a:tc>
                <a:extLst>
                  <a:ext uri="{0D108BD9-81ED-4DB2-BD59-A6C34878D82A}">
                    <a16:rowId xmlns:a16="http://schemas.microsoft.com/office/drawing/2014/main" val="10003"/>
                  </a:ext>
                </a:extLst>
              </a:tr>
              <a:tr h="415925">
                <a:tc>
                  <a:txBody>
                    <a:bodyPr/>
                    <a:lstStyle/>
                    <a:p>
                      <a:pPr algn="ctr"/>
                      <a:r>
                        <a:rPr lang="en-US" dirty="0"/>
                        <a:t>Can Read &amp; Write</a:t>
                      </a:r>
                    </a:p>
                  </a:txBody>
                  <a:tcPr>
                    <a:solidFill>
                      <a:srgbClr val="92D050"/>
                    </a:solidFill>
                  </a:tcPr>
                </a:tc>
                <a:extLst>
                  <a:ext uri="{0D108BD9-81ED-4DB2-BD59-A6C34878D82A}">
                    <a16:rowId xmlns:a16="http://schemas.microsoft.com/office/drawing/2014/main" val="10004"/>
                  </a:ext>
                </a:extLst>
              </a:tr>
              <a:tr h="415925">
                <a:tc>
                  <a:txBody>
                    <a:bodyPr/>
                    <a:lstStyle/>
                    <a:p>
                      <a:pPr algn="ctr"/>
                      <a:endParaRPr lang="en-US" dirty="0"/>
                    </a:p>
                  </a:txBody>
                  <a:tcPr>
                    <a:solidFill>
                      <a:srgbClr val="00B050"/>
                    </a:solidFill>
                  </a:tcPr>
                </a:tc>
                <a:extLst>
                  <a:ext uri="{0D108BD9-81ED-4DB2-BD59-A6C34878D82A}">
                    <a16:rowId xmlns:a16="http://schemas.microsoft.com/office/drawing/2014/main" val="10005"/>
                  </a:ext>
                </a:extLst>
              </a:tr>
              <a:tr h="415925">
                <a:tc>
                  <a:txBody>
                    <a:bodyPr/>
                    <a:lstStyle/>
                    <a:p>
                      <a:pPr algn="ctr"/>
                      <a:endParaRPr lang="en-US" dirty="0"/>
                    </a:p>
                  </a:txBody>
                  <a:tcPr>
                    <a:solidFill>
                      <a:srgbClr val="00B050"/>
                    </a:solidFill>
                  </a:tcPr>
                </a:tc>
                <a:extLst>
                  <a:ext uri="{0D108BD9-81ED-4DB2-BD59-A6C34878D82A}">
                    <a16:rowId xmlns:a16="http://schemas.microsoft.com/office/drawing/2014/main" val="10006"/>
                  </a:ext>
                </a:extLst>
              </a:tr>
              <a:tr h="415925">
                <a:tc>
                  <a:txBody>
                    <a:bodyPr/>
                    <a:lstStyle/>
                    <a:p>
                      <a:pPr algn="ctr"/>
                      <a:r>
                        <a:rPr lang="en-US" dirty="0"/>
                        <a:t>Lowest</a:t>
                      </a:r>
                    </a:p>
                  </a:txBody>
                  <a:tcPr>
                    <a:solidFill>
                      <a:srgbClr val="00B050"/>
                    </a:solidFill>
                  </a:tcPr>
                </a:tc>
                <a:extLst>
                  <a:ext uri="{0D108BD9-81ED-4DB2-BD59-A6C34878D82A}">
                    <a16:rowId xmlns:a16="http://schemas.microsoft.com/office/drawing/2014/main" val="10007"/>
                  </a:ext>
                </a:extLst>
              </a:tr>
            </a:tbl>
          </a:graphicData>
        </a:graphic>
      </p:graphicFrame>
      <p:sp>
        <p:nvSpPr>
          <p:cNvPr id="7" name="TextBox 7" descr="Subject&#10;">
            <a:extLst>
              <a:ext uri="{FF2B5EF4-FFF2-40B4-BE49-F238E27FC236}">
                <a16:creationId xmlns:a16="http://schemas.microsoft.com/office/drawing/2014/main" id="{C67C4FB1-E5AF-4E25-8E84-04ABBC3CB60D}"/>
              </a:ext>
            </a:extLst>
          </p:cNvPr>
          <p:cNvSpPr txBox="1">
            <a:spLocks noChangeArrowheads="1"/>
          </p:cNvSpPr>
          <p:nvPr/>
        </p:nvSpPr>
        <p:spPr bwMode="auto">
          <a:xfrm>
            <a:off x="2590800" y="3137572"/>
            <a:ext cx="1198562"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lr>
                <a:schemeClr val="accent2"/>
              </a:buClr>
              <a:buSzPct val="100000"/>
              <a:buFont typeface="Times" panose="02020603050405020304" pitchFamily="18" charset="0"/>
              <a:buChar char="•"/>
              <a:defRPr sz="2800">
                <a:solidFill>
                  <a:schemeClr val="tx1"/>
                </a:solidFill>
                <a:latin typeface="Arial" panose="020B0604020202020204" pitchFamily="34" charset="0"/>
              </a:defRPr>
            </a:lvl1pPr>
            <a:lvl2pPr marL="742950" indent="-285750" eaLnBrk="0" hangingPunct="0">
              <a:spcBef>
                <a:spcPct val="20000"/>
              </a:spcBef>
              <a:buChar char="–"/>
              <a:defRPr sz="2400">
                <a:solidFill>
                  <a:schemeClr val="tx1"/>
                </a:solidFill>
                <a:latin typeface="Arial" panose="020B0604020202020204" pitchFamily="34" charset="0"/>
              </a:defRPr>
            </a:lvl2pPr>
            <a:lvl3pPr marL="1143000" indent="-228600" eaLnBrk="0" hangingPunct="0">
              <a:spcBef>
                <a:spcPct val="20000"/>
              </a:spcBef>
              <a:buChar char="•"/>
              <a:defRPr sz="22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ClrTx/>
              <a:buSzTx/>
              <a:buFontTx/>
              <a:buNone/>
            </a:pPr>
            <a:r>
              <a:rPr lang="en-US" altLang="en-US" sz="2400" b="1" dirty="0">
                <a:solidFill>
                  <a:schemeClr val="accent4"/>
                </a:solidFill>
                <a:latin typeface="Times New Roman" panose="02020603050405020304" pitchFamily="18" charset="0"/>
              </a:rPr>
              <a:t>Subject</a:t>
            </a:r>
          </a:p>
        </p:txBody>
      </p:sp>
      <p:cxnSp>
        <p:nvCxnSpPr>
          <p:cNvPr id="8" name="Straight Arrow Connector 9" descr="Implication of the BLP Policy">
            <a:extLst>
              <a:ext uri="{FF2B5EF4-FFF2-40B4-BE49-F238E27FC236}">
                <a16:creationId xmlns:a16="http://schemas.microsoft.com/office/drawing/2014/main" id="{8D0DCA6A-8A81-472C-8D20-55F70ADD7956}"/>
              </a:ext>
            </a:extLst>
          </p:cNvPr>
          <p:cNvCxnSpPr>
            <a:cxnSpLocks noChangeShapeType="1"/>
          </p:cNvCxnSpPr>
          <p:nvPr/>
        </p:nvCxnSpPr>
        <p:spPr bwMode="auto">
          <a:xfrm flipV="1">
            <a:off x="3962400" y="3366172"/>
            <a:ext cx="2743200" cy="1588"/>
          </a:xfrm>
          <a:prstGeom prst="straightConnector1">
            <a:avLst/>
          </a:prstGeom>
          <a:noFill/>
          <a:ln w="9525" algn="ctr">
            <a:solidFill>
              <a:schemeClr val="tx1"/>
            </a:solidFill>
            <a:round/>
            <a:headEnd/>
            <a:tailEnd type="arrow" w="med" len="med"/>
          </a:ln>
          <a:extLst>
            <a:ext uri="{909E8E84-426E-40DD-AFC4-6F175D3DCCD1}">
              <a14:hiddenFill xmlns:a14="http://schemas.microsoft.com/office/drawing/2010/main">
                <a:noFill/>
              </a14:hiddenFill>
            </a:ext>
          </a:extLst>
        </p:spPr>
      </p:cxnSp>
      <p:sp>
        <p:nvSpPr>
          <p:cNvPr id="11" name="TextBox 10" descr="Max Level&#10;">
            <a:extLst>
              <a:ext uri="{FF2B5EF4-FFF2-40B4-BE49-F238E27FC236}">
                <a16:creationId xmlns:a16="http://schemas.microsoft.com/office/drawing/2014/main" id="{1DDD7EAA-2111-4AE5-9A92-FB28CA717348}"/>
              </a:ext>
            </a:extLst>
          </p:cNvPr>
          <p:cNvSpPr txBox="1">
            <a:spLocks noChangeArrowheads="1"/>
          </p:cNvSpPr>
          <p:nvPr/>
        </p:nvSpPr>
        <p:spPr bwMode="auto">
          <a:xfrm>
            <a:off x="4343400" y="2905213"/>
            <a:ext cx="1524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accent2"/>
              </a:buClr>
              <a:buSzPct val="100000"/>
              <a:buFont typeface="Times" panose="02020603050405020304" pitchFamily="18" charset="0"/>
              <a:buChar char="•"/>
              <a:defRPr sz="2800">
                <a:solidFill>
                  <a:schemeClr val="tx1"/>
                </a:solidFill>
                <a:latin typeface="Arial" panose="020B0604020202020204" pitchFamily="34" charset="0"/>
              </a:defRPr>
            </a:lvl1pPr>
            <a:lvl2pPr marL="742950" indent="-285750" eaLnBrk="0" hangingPunct="0">
              <a:spcBef>
                <a:spcPct val="20000"/>
              </a:spcBef>
              <a:buChar char="–"/>
              <a:defRPr sz="2400">
                <a:solidFill>
                  <a:schemeClr val="tx1"/>
                </a:solidFill>
                <a:latin typeface="Arial" panose="020B0604020202020204" pitchFamily="34" charset="0"/>
              </a:defRPr>
            </a:lvl2pPr>
            <a:lvl3pPr marL="1143000" indent="-228600" eaLnBrk="0" hangingPunct="0">
              <a:spcBef>
                <a:spcPct val="20000"/>
              </a:spcBef>
              <a:buChar char="•"/>
              <a:defRPr sz="22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ClrTx/>
              <a:buSzTx/>
              <a:buFontTx/>
              <a:buNone/>
            </a:pPr>
            <a:r>
              <a:rPr lang="en-US" altLang="en-US" sz="2400" dirty="0">
                <a:latin typeface="Times New Roman" panose="02020603050405020304" pitchFamily="18" charset="0"/>
              </a:rPr>
              <a:t>Max Level</a:t>
            </a:r>
          </a:p>
        </p:txBody>
      </p:sp>
      <p:cxnSp>
        <p:nvCxnSpPr>
          <p:cNvPr id="12" name="Straight Arrow Connector 14" descr="Implication of the BLP Policy">
            <a:extLst>
              <a:ext uri="{FF2B5EF4-FFF2-40B4-BE49-F238E27FC236}">
                <a16:creationId xmlns:a16="http://schemas.microsoft.com/office/drawing/2014/main" id="{74116315-0F83-4009-A092-D27BBD6FA4E1}"/>
              </a:ext>
            </a:extLst>
          </p:cNvPr>
          <p:cNvCxnSpPr>
            <a:cxnSpLocks noChangeShapeType="1"/>
          </p:cNvCxnSpPr>
          <p:nvPr/>
        </p:nvCxnSpPr>
        <p:spPr bwMode="auto">
          <a:xfrm>
            <a:off x="3962400" y="3367760"/>
            <a:ext cx="2743200" cy="836612"/>
          </a:xfrm>
          <a:prstGeom prst="straightConnector1">
            <a:avLst/>
          </a:prstGeom>
          <a:noFill/>
          <a:ln w="9525" algn="ctr">
            <a:solidFill>
              <a:schemeClr val="tx1"/>
            </a:solidFill>
            <a:round/>
            <a:headEnd/>
            <a:tailEnd type="arrow" w="med" len="med"/>
          </a:ln>
          <a:extLst>
            <a:ext uri="{909E8E84-426E-40DD-AFC4-6F175D3DCCD1}">
              <a14:hiddenFill xmlns:a14="http://schemas.microsoft.com/office/drawing/2010/main">
                <a:noFill/>
              </a14:hiddenFill>
            </a:ext>
          </a:extLst>
        </p:spPr>
      </p:cxnSp>
      <p:sp>
        <p:nvSpPr>
          <p:cNvPr id="13" name="TextBox 15" descr="Current Level&#10;">
            <a:extLst>
              <a:ext uri="{FF2B5EF4-FFF2-40B4-BE49-F238E27FC236}">
                <a16:creationId xmlns:a16="http://schemas.microsoft.com/office/drawing/2014/main" id="{DF9A3F9D-CEA6-4C8C-8E8D-4451A49A728A}"/>
              </a:ext>
            </a:extLst>
          </p:cNvPr>
          <p:cNvSpPr txBox="1">
            <a:spLocks noChangeArrowheads="1"/>
          </p:cNvSpPr>
          <p:nvPr/>
        </p:nvSpPr>
        <p:spPr bwMode="auto">
          <a:xfrm>
            <a:off x="4343400" y="3770119"/>
            <a:ext cx="1295400"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accent2"/>
              </a:buClr>
              <a:buSzPct val="100000"/>
              <a:buFont typeface="Times" panose="02020603050405020304" pitchFamily="18" charset="0"/>
              <a:buChar char="•"/>
              <a:defRPr sz="2800">
                <a:solidFill>
                  <a:schemeClr val="tx1"/>
                </a:solidFill>
                <a:latin typeface="Arial" panose="020B0604020202020204" pitchFamily="34" charset="0"/>
              </a:defRPr>
            </a:lvl1pPr>
            <a:lvl2pPr marL="742950" indent="-285750" eaLnBrk="0" hangingPunct="0">
              <a:spcBef>
                <a:spcPct val="20000"/>
              </a:spcBef>
              <a:buChar char="–"/>
              <a:defRPr sz="2400">
                <a:solidFill>
                  <a:schemeClr val="tx1"/>
                </a:solidFill>
                <a:latin typeface="Arial" panose="020B0604020202020204" pitchFamily="34" charset="0"/>
              </a:defRPr>
            </a:lvl2pPr>
            <a:lvl3pPr marL="1143000" indent="-228600" eaLnBrk="0" hangingPunct="0">
              <a:spcBef>
                <a:spcPct val="20000"/>
              </a:spcBef>
              <a:buChar char="•"/>
              <a:defRPr sz="22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ClrTx/>
              <a:buSzTx/>
              <a:buFontTx/>
              <a:buNone/>
            </a:pPr>
            <a:r>
              <a:rPr lang="en-US" altLang="en-US" sz="2400" dirty="0">
                <a:latin typeface="Times New Roman" panose="02020603050405020304" pitchFamily="18" charset="0"/>
              </a:rPr>
              <a:t>Current Level</a:t>
            </a:r>
          </a:p>
        </p:txBody>
      </p:sp>
      <p:sp>
        <p:nvSpPr>
          <p:cNvPr id="14" name="TextBox 16" descr="Implication of the BLP Policy">
            <a:extLst>
              <a:ext uri="{FF2B5EF4-FFF2-40B4-BE49-F238E27FC236}">
                <a16:creationId xmlns:a16="http://schemas.microsoft.com/office/drawing/2014/main" id="{32DD0322-A2DA-41C3-AF3A-51F001E7A85C}"/>
              </a:ext>
            </a:extLst>
          </p:cNvPr>
          <p:cNvSpPr txBox="1">
            <a:spLocks noChangeArrowheads="1"/>
          </p:cNvSpPr>
          <p:nvPr/>
        </p:nvSpPr>
        <p:spPr bwMode="auto">
          <a:xfrm>
            <a:off x="9372600" y="2604172"/>
            <a:ext cx="554038" cy="152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eaVert">
            <a:spAutoFit/>
          </a:bodyPr>
          <a:lstStyle>
            <a:lvl1pPr eaLnBrk="0" hangingPunct="0">
              <a:spcBef>
                <a:spcPct val="20000"/>
              </a:spcBef>
              <a:buClr>
                <a:schemeClr val="accent2"/>
              </a:buClr>
              <a:buSzPct val="100000"/>
              <a:buFont typeface="Times" panose="02020603050405020304" pitchFamily="18" charset="0"/>
              <a:buChar char="•"/>
              <a:defRPr sz="2800">
                <a:solidFill>
                  <a:schemeClr val="tx1"/>
                </a:solidFill>
                <a:latin typeface="Arial" panose="020B0604020202020204" pitchFamily="34" charset="0"/>
              </a:defRPr>
            </a:lvl1pPr>
            <a:lvl2pPr marL="742950" indent="-285750" eaLnBrk="0" hangingPunct="0">
              <a:spcBef>
                <a:spcPct val="20000"/>
              </a:spcBef>
              <a:buChar char="–"/>
              <a:defRPr sz="2400">
                <a:solidFill>
                  <a:schemeClr val="tx1"/>
                </a:solidFill>
                <a:latin typeface="Arial" panose="020B0604020202020204" pitchFamily="34" charset="0"/>
              </a:defRPr>
            </a:lvl2pPr>
            <a:lvl3pPr marL="1143000" indent="-228600" eaLnBrk="0" hangingPunct="0">
              <a:spcBef>
                <a:spcPct val="20000"/>
              </a:spcBef>
              <a:buChar char="•"/>
              <a:defRPr sz="22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ClrTx/>
              <a:buSzTx/>
              <a:buFontTx/>
              <a:buNone/>
            </a:pPr>
            <a:r>
              <a:rPr lang="en-US" altLang="en-US" sz="2400">
                <a:latin typeface="Times New Roman" panose="02020603050405020304" pitchFamily="18" charset="0"/>
              </a:rPr>
              <a:t>Can Write</a:t>
            </a:r>
          </a:p>
        </p:txBody>
      </p:sp>
      <p:sp>
        <p:nvSpPr>
          <p:cNvPr id="15" name="TextBox 17" descr="Implication of the BLP Policy">
            <a:extLst>
              <a:ext uri="{FF2B5EF4-FFF2-40B4-BE49-F238E27FC236}">
                <a16:creationId xmlns:a16="http://schemas.microsoft.com/office/drawing/2014/main" id="{FC5857A5-E3A8-4CA7-837F-760BB9F2A97E}"/>
              </a:ext>
            </a:extLst>
          </p:cNvPr>
          <p:cNvSpPr txBox="1">
            <a:spLocks noChangeArrowheads="1"/>
          </p:cNvSpPr>
          <p:nvPr/>
        </p:nvSpPr>
        <p:spPr bwMode="auto">
          <a:xfrm>
            <a:off x="9351963" y="4280572"/>
            <a:ext cx="554037" cy="152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eaVert">
            <a:spAutoFit/>
          </a:bodyPr>
          <a:lstStyle>
            <a:lvl1pPr eaLnBrk="0" hangingPunct="0">
              <a:spcBef>
                <a:spcPct val="20000"/>
              </a:spcBef>
              <a:buClr>
                <a:schemeClr val="accent2"/>
              </a:buClr>
              <a:buSzPct val="100000"/>
              <a:buFont typeface="Times" panose="02020603050405020304" pitchFamily="18" charset="0"/>
              <a:buChar char="•"/>
              <a:defRPr sz="2800">
                <a:solidFill>
                  <a:schemeClr val="tx1"/>
                </a:solidFill>
                <a:latin typeface="Arial" panose="020B0604020202020204" pitchFamily="34" charset="0"/>
              </a:defRPr>
            </a:lvl1pPr>
            <a:lvl2pPr marL="742950" indent="-285750" eaLnBrk="0" hangingPunct="0">
              <a:spcBef>
                <a:spcPct val="20000"/>
              </a:spcBef>
              <a:buChar char="–"/>
              <a:defRPr sz="2400">
                <a:solidFill>
                  <a:schemeClr val="tx1"/>
                </a:solidFill>
                <a:latin typeface="Arial" panose="020B0604020202020204" pitchFamily="34" charset="0"/>
              </a:defRPr>
            </a:lvl2pPr>
            <a:lvl3pPr marL="1143000" indent="-228600" eaLnBrk="0" hangingPunct="0">
              <a:spcBef>
                <a:spcPct val="20000"/>
              </a:spcBef>
              <a:buChar char="•"/>
              <a:defRPr sz="22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ClrTx/>
              <a:buSzTx/>
              <a:buFontTx/>
              <a:buNone/>
            </a:pPr>
            <a:r>
              <a:rPr lang="en-US" altLang="en-US" sz="2400">
                <a:latin typeface="Times New Roman" panose="02020603050405020304" pitchFamily="18" charset="0"/>
              </a:rPr>
              <a:t>Can Read</a:t>
            </a:r>
          </a:p>
        </p:txBody>
      </p:sp>
      <p:sp>
        <p:nvSpPr>
          <p:cNvPr id="9" name="Subtitle 8">
            <a:extLst>
              <a:ext uri="{FF2B5EF4-FFF2-40B4-BE49-F238E27FC236}">
                <a16:creationId xmlns:a16="http://schemas.microsoft.com/office/drawing/2014/main" id="{1216F187-A71D-4F49-8414-21A96BDB6CF8}"/>
              </a:ext>
            </a:extLst>
          </p:cNvPr>
          <p:cNvSpPr>
            <a:spLocks noGrp="1"/>
          </p:cNvSpPr>
          <p:nvPr>
            <p:ph type="subTitle" idx="1"/>
          </p:nvPr>
        </p:nvSpPr>
        <p:spPr/>
        <p:txBody>
          <a:bodyPr/>
          <a:lstStyle/>
          <a:p>
            <a:endParaRPr lang="en-US"/>
          </a:p>
        </p:txBody>
      </p:sp>
      <p:sp>
        <p:nvSpPr>
          <p:cNvPr id="27651" name="Title 1"/>
          <p:cNvSpPr>
            <a:spLocks noGrp="1"/>
          </p:cNvSpPr>
          <p:nvPr>
            <p:ph type="ctrTitle"/>
          </p:nvPr>
        </p:nvSpPr>
        <p:spPr/>
        <p:txBody>
          <a:bodyPr/>
          <a:lstStyle/>
          <a:p>
            <a:r>
              <a:rPr lang="en-US" altLang="en-US" dirty="0"/>
              <a:t>Implication of the BLP Policy</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5" name="Rectangle 2"/>
          <p:cNvSpPr>
            <a:spLocks noGrp="1" noChangeArrowheads="1"/>
          </p:cNvSpPr>
          <p:nvPr>
            <p:ph type="ctrTitle"/>
          </p:nvPr>
        </p:nvSpPr>
        <p:spPr/>
        <p:txBody>
          <a:bodyPr/>
          <a:lstStyle/>
          <a:p>
            <a:r>
              <a:rPr lang="en-US" altLang="en-US"/>
              <a:t>STAR-PROPERTY</a:t>
            </a:r>
          </a:p>
        </p:txBody>
      </p:sp>
      <p:sp>
        <p:nvSpPr>
          <p:cNvPr id="9" name="Subtitle 8">
            <a:extLst>
              <a:ext uri="{FF2B5EF4-FFF2-40B4-BE49-F238E27FC236}">
                <a16:creationId xmlns:a16="http://schemas.microsoft.com/office/drawing/2014/main" id="{7D96E1EB-2A01-4A08-9430-0D47AF4C9721}"/>
              </a:ext>
            </a:extLst>
          </p:cNvPr>
          <p:cNvSpPr>
            <a:spLocks noGrp="1"/>
          </p:cNvSpPr>
          <p:nvPr>
            <p:ph type="subTitle" idx="1"/>
          </p:nvPr>
        </p:nvSpPr>
        <p:spPr/>
        <p:txBody>
          <a:bodyPr/>
          <a:lstStyle/>
          <a:p>
            <a:endParaRPr lang="en-US"/>
          </a:p>
        </p:txBody>
      </p:sp>
      <p:sp>
        <p:nvSpPr>
          <p:cNvPr id="10" name="Text Placeholder 9">
            <a:extLst>
              <a:ext uri="{FF2B5EF4-FFF2-40B4-BE49-F238E27FC236}">
                <a16:creationId xmlns:a16="http://schemas.microsoft.com/office/drawing/2014/main" id="{018C896A-EB78-43E6-90F4-AF39209DBD53}"/>
              </a:ext>
            </a:extLst>
          </p:cNvPr>
          <p:cNvSpPr>
            <a:spLocks noGrp="1"/>
          </p:cNvSpPr>
          <p:nvPr>
            <p:ph type="body" sz="quarter" idx="14"/>
          </p:nvPr>
        </p:nvSpPr>
        <p:spPr/>
        <p:txBody>
          <a:bodyPr/>
          <a:lstStyle/>
          <a:p>
            <a:pPr>
              <a:spcBef>
                <a:spcPts val="600"/>
              </a:spcBef>
            </a:pPr>
            <a:r>
              <a:rPr lang="en-US" sz="2800" dirty="0"/>
              <a:t>Applies to subjects not to principals and users</a:t>
            </a:r>
          </a:p>
          <a:p>
            <a:pPr>
              <a:spcBef>
                <a:spcPts val="600"/>
              </a:spcBef>
            </a:pPr>
            <a:r>
              <a:rPr lang="en-US" sz="2800" dirty="0"/>
              <a:t>Users are trusted (must be trusted) not to disclose secret information outside of the computer system</a:t>
            </a:r>
          </a:p>
          <a:p>
            <a:pPr>
              <a:spcBef>
                <a:spcPts val="600"/>
              </a:spcBef>
            </a:pPr>
            <a:r>
              <a:rPr lang="en-US" sz="2800" dirty="0"/>
              <a:t>Subjects are not trusted because they may have Trojan Horses embedded in the code they execute</a:t>
            </a:r>
          </a:p>
          <a:p>
            <a:pPr>
              <a:spcBef>
                <a:spcPts val="600"/>
              </a:spcBef>
            </a:pPr>
            <a:r>
              <a:rPr lang="en-US" sz="2800" dirty="0"/>
              <a:t>Star-property prevents overt leakage of information and does not address the covert channel problem</a:t>
            </a:r>
          </a:p>
        </p:txBody>
      </p:sp>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ctrTitle"/>
          </p:nvPr>
        </p:nvSpPr>
        <p:spPr/>
        <p:txBody>
          <a:bodyPr/>
          <a:lstStyle/>
          <a:p>
            <a:r>
              <a:rPr lang="en-US" altLang="en-US" dirty="0"/>
              <a:t>Outline</a:t>
            </a:r>
          </a:p>
        </p:txBody>
      </p:sp>
      <p:sp>
        <p:nvSpPr>
          <p:cNvPr id="16" name="Subtitle 15">
            <a:extLst>
              <a:ext uri="{FF2B5EF4-FFF2-40B4-BE49-F238E27FC236}">
                <a16:creationId xmlns:a16="http://schemas.microsoft.com/office/drawing/2014/main" id="{93FADC8A-B6D9-4964-A5DD-7FDCFBAF02B4}"/>
              </a:ext>
            </a:extLst>
          </p:cNvPr>
          <p:cNvSpPr>
            <a:spLocks noGrp="1"/>
          </p:cNvSpPr>
          <p:nvPr>
            <p:ph type="subTitle" idx="1"/>
          </p:nvPr>
        </p:nvSpPr>
        <p:spPr/>
        <p:txBody>
          <a:bodyPr/>
          <a:lstStyle/>
          <a:p>
            <a:endParaRPr lang="en-US" dirty="0"/>
          </a:p>
        </p:txBody>
      </p:sp>
      <p:sp>
        <p:nvSpPr>
          <p:cNvPr id="17" name="Text Placeholder 16">
            <a:extLst>
              <a:ext uri="{FF2B5EF4-FFF2-40B4-BE49-F238E27FC236}">
                <a16:creationId xmlns:a16="http://schemas.microsoft.com/office/drawing/2014/main" id="{51AE7339-3BFD-42E0-8F0E-4CC3809F109E}"/>
              </a:ext>
            </a:extLst>
          </p:cNvPr>
          <p:cNvSpPr>
            <a:spLocks noGrp="1"/>
          </p:cNvSpPr>
          <p:nvPr>
            <p:ph type="body" sz="quarter" idx="14"/>
          </p:nvPr>
        </p:nvSpPr>
        <p:spPr/>
        <p:txBody>
          <a:bodyPr/>
          <a:lstStyle/>
          <a:p>
            <a:pPr>
              <a:spcBef>
                <a:spcPts val="600"/>
              </a:spcBef>
            </a:pPr>
            <a:r>
              <a:rPr lang="en-US" sz="3200" dirty="0" smtClean="0">
                <a:solidFill>
                  <a:schemeClr val="tx2"/>
                </a:solidFill>
              </a:rPr>
              <a:t>Overview of the Bell </a:t>
            </a:r>
            <a:r>
              <a:rPr lang="en-US" sz="3200" dirty="0" err="1" smtClean="0">
                <a:solidFill>
                  <a:schemeClr val="tx2"/>
                </a:solidFill>
              </a:rPr>
              <a:t>Lapadula</a:t>
            </a:r>
            <a:r>
              <a:rPr lang="en-US" sz="3200" dirty="0" smtClean="0">
                <a:solidFill>
                  <a:schemeClr val="tx2"/>
                </a:solidFill>
              </a:rPr>
              <a:t> Model</a:t>
            </a:r>
          </a:p>
          <a:p>
            <a:pPr>
              <a:spcBef>
                <a:spcPts val="600"/>
              </a:spcBef>
            </a:pPr>
            <a:r>
              <a:rPr lang="en-US" sz="3200" dirty="0" smtClean="0">
                <a:solidFill>
                  <a:schemeClr val="tx2"/>
                </a:solidFill>
              </a:rPr>
              <a:t>Details of the Bell </a:t>
            </a:r>
            <a:r>
              <a:rPr lang="en-US" sz="3200" dirty="0" err="1" smtClean="0">
                <a:solidFill>
                  <a:schemeClr val="tx2"/>
                </a:solidFill>
              </a:rPr>
              <a:t>Lapadula</a:t>
            </a:r>
            <a:r>
              <a:rPr lang="en-US" sz="3200" dirty="0" smtClean="0">
                <a:solidFill>
                  <a:schemeClr val="tx2"/>
                </a:solidFill>
              </a:rPr>
              <a:t> Model</a:t>
            </a:r>
          </a:p>
          <a:p>
            <a:pPr>
              <a:spcBef>
                <a:spcPts val="600"/>
              </a:spcBef>
            </a:pPr>
            <a:r>
              <a:rPr lang="en-US" sz="3200" dirty="0" smtClean="0">
                <a:solidFill>
                  <a:schemeClr val="accent1"/>
                </a:solidFill>
              </a:rPr>
              <a:t>Analysis of the Bell </a:t>
            </a:r>
            <a:r>
              <a:rPr lang="en-US" sz="3200" dirty="0" err="1" smtClean="0">
                <a:solidFill>
                  <a:schemeClr val="accent1"/>
                </a:solidFill>
              </a:rPr>
              <a:t>Lapadula</a:t>
            </a:r>
            <a:r>
              <a:rPr lang="en-US" sz="3200" dirty="0" smtClean="0">
                <a:solidFill>
                  <a:schemeClr val="accent1"/>
                </a:solidFill>
              </a:rPr>
              <a:t> Model</a:t>
            </a:r>
          </a:p>
          <a:p>
            <a:pPr>
              <a:spcBef>
                <a:spcPts val="600"/>
              </a:spcBef>
            </a:pPr>
            <a:r>
              <a:rPr lang="en-US" sz="3200" dirty="0" smtClean="0">
                <a:solidFill>
                  <a:schemeClr val="tx1"/>
                </a:solidFill>
              </a:rPr>
              <a:t>More on Multi-level Security</a:t>
            </a:r>
          </a:p>
          <a:p>
            <a:pPr>
              <a:spcBef>
                <a:spcPts val="600"/>
              </a:spcBef>
            </a:pPr>
            <a:r>
              <a:rPr lang="en-US" sz="3200" dirty="0" smtClean="0">
                <a:solidFill>
                  <a:schemeClr val="tx1"/>
                </a:solidFill>
              </a:rPr>
              <a:t>TCSEC and Common Criteria</a:t>
            </a:r>
          </a:p>
          <a:p>
            <a:pPr>
              <a:spcBef>
                <a:spcPts val="600"/>
              </a:spcBef>
            </a:pPr>
            <a:r>
              <a:rPr lang="en-US" sz="3200" dirty="0" err="1" smtClean="0">
                <a:solidFill>
                  <a:schemeClr val="tx1"/>
                </a:solidFill>
              </a:rPr>
              <a:t>Biba</a:t>
            </a:r>
            <a:r>
              <a:rPr lang="en-US" sz="3200" dirty="0" smtClean="0">
                <a:solidFill>
                  <a:schemeClr val="tx1"/>
                </a:solidFill>
              </a:rPr>
              <a:t> Integrity Models</a:t>
            </a:r>
          </a:p>
          <a:p>
            <a:pPr>
              <a:spcBef>
                <a:spcPts val="600"/>
              </a:spcBef>
            </a:pPr>
            <a:r>
              <a:rPr lang="en-US" sz="3200" dirty="0" smtClean="0">
                <a:solidFill>
                  <a:schemeClr val="tx1"/>
                </a:solidFill>
              </a:rPr>
              <a:t>Clark-Wilson Model and Chinese Wall Policy</a:t>
            </a:r>
          </a:p>
        </p:txBody>
      </p:sp>
    </p:spTree>
    <p:extLst>
      <p:ext uri="{BB962C8B-B14F-4D97-AF65-F5344CB8AC3E}">
        <p14:creationId xmlns:p14="http://schemas.microsoft.com/office/powerpoint/2010/main" val="70483067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9" name="Rectangle 2"/>
          <p:cNvSpPr>
            <a:spLocks noGrp="1" noChangeArrowheads="1"/>
          </p:cNvSpPr>
          <p:nvPr>
            <p:ph type="ctrTitle"/>
          </p:nvPr>
        </p:nvSpPr>
        <p:spPr/>
        <p:txBody>
          <a:bodyPr/>
          <a:lstStyle/>
          <a:p>
            <a:r>
              <a:rPr lang="en-US" altLang="en-US"/>
              <a:t>Is BLP Notion of Security Good?</a:t>
            </a:r>
          </a:p>
        </p:txBody>
      </p:sp>
      <p:sp>
        <p:nvSpPr>
          <p:cNvPr id="9" name="Subtitle 8">
            <a:extLst>
              <a:ext uri="{FF2B5EF4-FFF2-40B4-BE49-F238E27FC236}">
                <a16:creationId xmlns:a16="http://schemas.microsoft.com/office/drawing/2014/main" id="{8CF9AE76-006E-4C6E-8D6A-42C2DB7D0528}"/>
              </a:ext>
            </a:extLst>
          </p:cNvPr>
          <p:cNvSpPr>
            <a:spLocks noGrp="1"/>
          </p:cNvSpPr>
          <p:nvPr>
            <p:ph type="subTitle" idx="1"/>
          </p:nvPr>
        </p:nvSpPr>
        <p:spPr/>
        <p:txBody>
          <a:bodyPr/>
          <a:lstStyle/>
          <a:p>
            <a:endParaRPr lang="en-US"/>
          </a:p>
        </p:txBody>
      </p:sp>
      <p:sp>
        <p:nvSpPr>
          <p:cNvPr id="10" name="Text Placeholder 9">
            <a:extLst>
              <a:ext uri="{FF2B5EF4-FFF2-40B4-BE49-F238E27FC236}">
                <a16:creationId xmlns:a16="http://schemas.microsoft.com/office/drawing/2014/main" id="{A4549C26-6A18-47AC-AF11-8BEE875A253B}"/>
              </a:ext>
            </a:extLst>
          </p:cNvPr>
          <p:cNvSpPr>
            <a:spLocks noGrp="1"/>
          </p:cNvSpPr>
          <p:nvPr>
            <p:ph type="body" sz="quarter" idx="14"/>
          </p:nvPr>
        </p:nvSpPr>
        <p:spPr/>
        <p:txBody>
          <a:bodyPr/>
          <a:lstStyle/>
          <a:p>
            <a:r>
              <a:rPr lang="en-US" sz="2800" dirty="0"/>
              <a:t>The objective of BLP security is to ensure</a:t>
            </a:r>
          </a:p>
          <a:p>
            <a:pPr lvl="1"/>
            <a:r>
              <a:rPr lang="en-US" sz="2400" dirty="0"/>
              <a:t>a subject cleared at a low level should never read </a:t>
            </a:r>
            <a:r>
              <a:rPr lang="en-US" sz="2400" b="1" dirty="0"/>
              <a:t>information</a:t>
            </a:r>
            <a:r>
              <a:rPr lang="en-US" sz="2400" dirty="0"/>
              <a:t> classified high</a:t>
            </a:r>
          </a:p>
          <a:p>
            <a:endParaRPr lang="en-US" sz="2800" dirty="0"/>
          </a:p>
          <a:p>
            <a:r>
              <a:rPr lang="en-US" sz="2800" dirty="0"/>
              <a:t>The ss-property and the *-property are </a:t>
            </a:r>
            <a:r>
              <a:rPr lang="en-US" sz="2800" b="1" dirty="0"/>
              <a:t>sufficient</a:t>
            </a:r>
            <a:r>
              <a:rPr lang="en-US" sz="2800" dirty="0"/>
              <a:t> to stop such information flow </a:t>
            </a:r>
            <a:r>
              <a:rPr lang="en-US" sz="2800" b="1" dirty="0"/>
              <a:t>at any given state</a:t>
            </a:r>
            <a:r>
              <a:rPr lang="en-US" sz="2800" dirty="0"/>
              <a:t>.</a:t>
            </a:r>
          </a:p>
          <a:p>
            <a:endParaRPr lang="en-US" sz="2800" dirty="0"/>
          </a:p>
          <a:p>
            <a:r>
              <a:rPr lang="en-US" sz="2800" b="1" dirty="0"/>
              <a:t>What about information flow across states?</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E9844B0A-F968-4379-94F6-C1483D9D220B}"/>
              </a:ext>
              <a:ext uri="{C183D7F6-B498-43B3-948B-1728B52AA6E4}">
                <adec:decorative xmlns="" xmlns:adec="http://schemas.microsoft.com/office/drawing/2017/decorative" val="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918575" y="2319337"/>
            <a:ext cx="2587625" cy="2219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 name="Text Placeholder 15">
            <a:extLst>
              <a:ext uri="{FF2B5EF4-FFF2-40B4-BE49-F238E27FC236}">
                <a16:creationId xmlns:a16="http://schemas.microsoft.com/office/drawing/2014/main" id="{DAFCB3CB-065F-4394-A738-2351D6A652FA}"/>
              </a:ext>
            </a:extLst>
          </p:cNvPr>
          <p:cNvSpPr>
            <a:spLocks noGrp="1"/>
          </p:cNvSpPr>
          <p:nvPr>
            <p:ph type="body" sz="quarter" idx="14"/>
          </p:nvPr>
        </p:nvSpPr>
        <p:spPr>
          <a:xfrm>
            <a:off x="576942" y="1917388"/>
            <a:ext cx="8033657" cy="3945329"/>
          </a:xfrm>
        </p:spPr>
        <p:txBody>
          <a:bodyPr/>
          <a:lstStyle/>
          <a:p>
            <a:pPr>
              <a:spcAft>
                <a:spcPts val="600"/>
              </a:spcAft>
            </a:pPr>
            <a:r>
              <a:rPr lang="en-US" sz="2400" dirty="0" smtClean="0"/>
              <a:t>Bell and La </a:t>
            </a:r>
            <a:r>
              <a:rPr lang="en-US" sz="2400" dirty="0" err="1" smtClean="0"/>
              <a:t>Padula</a:t>
            </a:r>
            <a:r>
              <a:rPr lang="en-US" sz="2400" dirty="0" smtClean="0"/>
              <a:t>: “Secure Computer System: Unified Exposition and MULTICS Interpretation” </a:t>
            </a:r>
          </a:p>
          <a:p>
            <a:pPr lvl="1">
              <a:spcBef>
                <a:spcPts val="0"/>
              </a:spcBef>
              <a:spcAft>
                <a:spcPts val="600"/>
              </a:spcAft>
            </a:pPr>
            <a:r>
              <a:rPr lang="en-US" sz="2000" dirty="0" smtClean="0"/>
              <a:t>Section II</a:t>
            </a:r>
          </a:p>
          <a:p>
            <a:pPr>
              <a:spcAft>
                <a:spcPts val="600"/>
              </a:spcAft>
            </a:pPr>
            <a:r>
              <a:rPr lang="en-US" sz="2400" dirty="0"/>
              <a:t>Kenneth J. </a:t>
            </a:r>
            <a:r>
              <a:rPr lang="en-US" sz="2400" dirty="0" err="1"/>
              <a:t>Biba</a:t>
            </a:r>
            <a:r>
              <a:rPr lang="en-US" sz="2400" dirty="0"/>
              <a:t>: "Integrity Considerations for Secure Computer Systems", MTR-3153, The </a:t>
            </a:r>
            <a:r>
              <a:rPr lang="en-US" sz="2400" dirty="0" err="1"/>
              <a:t>Mitre</a:t>
            </a:r>
            <a:r>
              <a:rPr lang="en-US" sz="2400" dirty="0"/>
              <a:t> Corporation, April 1977.</a:t>
            </a:r>
          </a:p>
          <a:p>
            <a:pPr>
              <a:spcAft>
                <a:spcPts val="600"/>
              </a:spcAft>
            </a:pPr>
            <a:r>
              <a:rPr lang="en-US" sz="2400" dirty="0"/>
              <a:t>David D. Clark and David R. Wilson.  “A Comparison of Commercial and Military Computer Security Policies.” In IEEE SSP 1987.</a:t>
            </a:r>
          </a:p>
          <a:p>
            <a:pPr>
              <a:spcAft>
                <a:spcPts val="600"/>
              </a:spcAft>
            </a:pPr>
            <a:endParaRPr lang="en-US" sz="2800" dirty="0"/>
          </a:p>
        </p:txBody>
      </p:sp>
      <p:sp>
        <p:nvSpPr>
          <p:cNvPr id="15" name="Subtitle 14">
            <a:extLst>
              <a:ext uri="{FF2B5EF4-FFF2-40B4-BE49-F238E27FC236}">
                <a16:creationId xmlns:a16="http://schemas.microsoft.com/office/drawing/2014/main" id="{82478687-83B4-47EA-83C9-CDCBBFB22EAE}"/>
              </a:ext>
            </a:extLst>
          </p:cNvPr>
          <p:cNvSpPr>
            <a:spLocks noGrp="1"/>
          </p:cNvSpPr>
          <p:nvPr>
            <p:ph type="subTitle" idx="1"/>
          </p:nvPr>
        </p:nvSpPr>
        <p:spPr/>
        <p:txBody>
          <a:bodyPr/>
          <a:lstStyle/>
          <a:p>
            <a:endParaRPr lang="en-US" dirty="0"/>
          </a:p>
        </p:txBody>
      </p:sp>
      <p:sp>
        <p:nvSpPr>
          <p:cNvPr id="16387" name="Title"/>
          <p:cNvSpPr>
            <a:spLocks noGrp="1" noChangeArrowheads="1"/>
          </p:cNvSpPr>
          <p:nvPr>
            <p:ph type="ctrTitle"/>
          </p:nvPr>
        </p:nvSpPr>
        <p:spPr/>
        <p:txBody>
          <a:bodyPr/>
          <a:lstStyle/>
          <a:p>
            <a:r>
              <a:rPr lang="en-US" altLang="en-US" dirty="0"/>
              <a:t>Readings for This Lecture</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3" name="Rectangle 2"/>
          <p:cNvSpPr>
            <a:spLocks noGrp="1" noChangeArrowheads="1"/>
          </p:cNvSpPr>
          <p:nvPr>
            <p:ph type="ctrTitle"/>
          </p:nvPr>
        </p:nvSpPr>
        <p:spPr/>
        <p:txBody>
          <a:bodyPr/>
          <a:lstStyle/>
          <a:p>
            <a:r>
              <a:rPr lang="en-US" altLang="en-US"/>
              <a:t>BLP Security Is Not Sufficient! </a:t>
            </a:r>
          </a:p>
        </p:txBody>
      </p:sp>
      <p:sp>
        <p:nvSpPr>
          <p:cNvPr id="9" name="Subtitle 8">
            <a:extLst>
              <a:ext uri="{FF2B5EF4-FFF2-40B4-BE49-F238E27FC236}">
                <a16:creationId xmlns:a16="http://schemas.microsoft.com/office/drawing/2014/main" id="{B46016B0-9764-4F6A-8216-9FE0CE501862}"/>
              </a:ext>
            </a:extLst>
          </p:cNvPr>
          <p:cNvSpPr>
            <a:spLocks noGrp="1"/>
          </p:cNvSpPr>
          <p:nvPr>
            <p:ph type="subTitle" idx="1"/>
          </p:nvPr>
        </p:nvSpPr>
        <p:spPr/>
        <p:txBody>
          <a:bodyPr/>
          <a:lstStyle/>
          <a:p>
            <a:endParaRPr lang="en-US"/>
          </a:p>
        </p:txBody>
      </p:sp>
      <p:sp>
        <p:nvSpPr>
          <p:cNvPr id="10" name="Text Placeholder 9">
            <a:extLst>
              <a:ext uri="{FF2B5EF4-FFF2-40B4-BE49-F238E27FC236}">
                <a16:creationId xmlns:a16="http://schemas.microsoft.com/office/drawing/2014/main" id="{FFE5F55D-C0FA-4820-ADB7-584897CC6BAB}"/>
              </a:ext>
            </a:extLst>
          </p:cNvPr>
          <p:cNvSpPr>
            <a:spLocks noGrp="1"/>
          </p:cNvSpPr>
          <p:nvPr>
            <p:ph type="body" sz="quarter" idx="14"/>
          </p:nvPr>
        </p:nvSpPr>
        <p:spPr/>
        <p:txBody>
          <a:bodyPr/>
          <a:lstStyle/>
          <a:p>
            <a:pPr>
              <a:lnSpc>
                <a:spcPct val="90000"/>
              </a:lnSpc>
              <a:spcAft>
                <a:spcPts val="600"/>
              </a:spcAft>
            </a:pPr>
            <a:r>
              <a:rPr lang="en-US" altLang="en-US" sz="2800" dirty="0"/>
              <a:t>Consider a system with </a:t>
            </a:r>
            <a:r>
              <a:rPr lang="en-US" altLang="en-US" sz="2800" dirty="0" smtClean="0"/>
              <a:t>two subjects s</a:t>
            </a:r>
            <a:r>
              <a:rPr lang="en-US" altLang="en-US" sz="2800" baseline="-25000" dirty="0" smtClean="0"/>
              <a:t>1</a:t>
            </a:r>
            <a:r>
              <a:rPr lang="en-US" altLang="en-US" sz="2800" dirty="0" smtClean="0"/>
              <a:t>,s</a:t>
            </a:r>
            <a:r>
              <a:rPr lang="en-US" altLang="en-US" sz="2800" baseline="-25000" dirty="0" smtClean="0"/>
              <a:t>2</a:t>
            </a:r>
            <a:r>
              <a:rPr lang="en-US" altLang="en-US" sz="2800" dirty="0" smtClean="0"/>
              <a:t> and two objects o</a:t>
            </a:r>
            <a:r>
              <a:rPr lang="en-US" altLang="en-US" sz="2800" baseline="-25000" dirty="0" smtClean="0"/>
              <a:t>1</a:t>
            </a:r>
            <a:r>
              <a:rPr lang="en-US" altLang="en-US" sz="2800" dirty="0" smtClean="0"/>
              <a:t>,o</a:t>
            </a:r>
            <a:r>
              <a:rPr lang="en-US" altLang="en-US" sz="2800" baseline="-25000" dirty="0" smtClean="0"/>
              <a:t>2</a:t>
            </a:r>
            <a:endParaRPr lang="en-US" altLang="en-US" sz="2800" dirty="0"/>
          </a:p>
          <a:p>
            <a:pPr lvl="1">
              <a:lnSpc>
                <a:spcPct val="90000"/>
              </a:lnSpc>
              <a:spcBef>
                <a:spcPts val="0"/>
              </a:spcBef>
              <a:spcAft>
                <a:spcPts val="600"/>
              </a:spcAft>
            </a:pPr>
            <a:r>
              <a:rPr lang="en-US" altLang="en-US" sz="2400" dirty="0" err="1"/>
              <a:t>f</a:t>
            </a:r>
            <a:r>
              <a:rPr lang="en-US" altLang="en-US" sz="2400" baseline="-25000" dirty="0" err="1"/>
              <a:t>S</a:t>
            </a:r>
            <a:r>
              <a:rPr lang="en-US" altLang="en-US" sz="2400" dirty="0"/>
              <a:t>(s</a:t>
            </a:r>
            <a:r>
              <a:rPr lang="en-US" altLang="en-US" sz="2400" baseline="-25000" dirty="0"/>
              <a:t>1</a:t>
            </a:r>
            <a:r>
              <a:rPr lang="en-US" altLang="en-US" sz="2400" dirty="0" smtClean="0"/>
              <a:t>) = </a:t>
            </a:r>
            <a:r>
              <a:rPr lang="en-US" altLang="en-US" sz="2400" dirty="0" err="1" smtClean="0"/>
              <a:t>f</a:t>
            </a:r>
            <a:r>
              <a:rPr lang="en-US" altLang="en-US" sz="2400" baseline="-25000" dirty="0" err="1" smtClean="0"/>
              <a:t>C</a:t>
            </a:r>
            <a:r>
              <a:rPr lang="en-US" altLang="en-US" sz="2400" dirty="0" smtClean="0"/>
              <a:t>(s</a:t>
            </a:r>
            <a:r>
              <a:rPr lang="en-US" altLang="en-US" sz="2400" baseline="-25000" dirty="0" smtClean="0"/>
              <a:t>1</a:t>
            </a:r>
            <a:r>
              <a:rPr lang="en-US" altLang="en-US" sz="2400" dirty="0" smtClean="0"/>
              <a:t>) = </a:t>
            </a:r>
            <a:r>
              <a:rPr lang="en-US" altLang="en-US" sz="2400" dirty="0" err="1" smtClean="0"/>
              <a:t>f</a:t>
            </a:r>
            <a:r>
              <a:rPr lang="en-US" altLang="en-US" sz="2400" baseline="-25000" dirty="0" err="1" smtClean="0"/>
              <a:t>O</a:t>
            </a:r>
            <a:r>
              <a:rPr lang="en-US" altLang="en-US" sz="2400" dirty="0" smtClean="0"/>
              <a:t>(o</a:t>
            </a:r>
            <a:r>
              <a:rPr lang="en-US" altLang="en-US" sz="2400" baseline="-25000" dirty="0" smtClean="0"/>
              <a:t>1</a:t>
            </a:r>
            <a:r>
              <a:rPr lang="en-US" altLang="en-US" sz="2400" dirty="0" smtClean="0"/>
              <a:t>) = high</a:t>
            </a:r>
            <a:endParaRPr lang="en-US" altLang="en-US" sz="2400" dirty="0"/>
          </a:p>
          <a:p>
            <a:pPr lvl="1">
              <a:lnSpc>
                <a:spcPct val="90000"/>
              </a:lnSpc>
              <a:spcBef>
                <a:spcPts val="0"/>
              </a:spcBef>
              <a:spcAft>
                <a:spcPts val="600"/>
              </a:spcAft>
            </a:pPr>
            <a:r>
              <a:rPr lang="en-US" altLang="en-US" sz="2400" dirty="0" err="1"/>
              <a:t>f</a:t>
            </a:r>
            <a:r>
              <a:rPr lang="en-US" altLang="en-US" sz="2400" baseline="-25000" dirty="0" err="1"/>
              <a:t>S</a:t>
            </a:r>
            <a:r>
              <a:rPr lang="en-US" altLang="en-US" sz="2400" dirty="0"/>
              <a:t>(s</a:t>
            </a:r>
            <a:r>
              <a:rPr lang="en-US" altLang="en-US" sz="2400" baseline="-25000" dirty="0"/>
              <a:t>2</a:t>
            </a:r>
            <a:r>
              <a:rPr lang="en-US" altLang="en-US" sz="2400" dirty="0" smtClean="0"/>
              <a:t>) = </a:t>
            </a:r>
            <a:r>
              <a:rPr lang="en-US" altLang="en-US" sz="2400" dirty="0" err="1" smtClean="0"/>
              <a:t>f</a:t>
            </a:r>
            <a:r>
              <a:rPr lang="en-US" altLang="en-US" sz="2400" baseline="-25000" dirty="0" err="1" smtClean="0"/>
              <a:t>C</a:t>
            </a:r>
            <a:r>
              <a:rPr lang="en-US" altLang="en-US" sz="2400" dirty="0" smtClean="0"/>
              <a:t>(s</a:t>
            </a:r>
            <a:r>
              <a:rPr lang="en-US" altLang="en-US" sz="2400" baseline="-25000" dirty="0" smtClean="0"/>
              <a:t>2</a:t>
            </a:r>
            <a:r>
              <a:rPr lang="en-US" altLang="en-US" sz="2400" dirty="0" smtClean="0"/>
              <a:t>) = </a:t>
            </a:r>
            <a:r>
              <a:rPr lang="en-US" altLang="en-US" sz="2400" dirty="0" err="1" smtClean="0"/>
              <a:t>f</a:t>
            </a:r>
            <a:r>
              <a:rPr lang="en-US" altLang="en-US" sz="2400" baseline="-25000" dirty="0" err="1" smtClean="0"/>
              <a:t>O</a:t>
            </a:r>
            <a:r>
              <a:rPr lang="en-US" altLang="en-US" sz="2400" dirty="0" smtClean="0"/>
              <a:t>(o</a:t>
            </a:r>
            <a:r>
              <a:rPr lang="en-US" altLang="en-US" sz="2400" baseline="-25000" dirty="0" smtClean="0"/>
              <a:t>2</a:t>
            </a:r>
            <a:r>
              <a:rPr lang="en-US" altLang="en-US" sz="2400" dirty="0"/>
              <a:t>) </a:t>
            </a:r>
            <a:r>
              <a:rPr lang="en-US" altLang="en-US" sz="2400" dirty="0" smtClean="0"/>
              <a:t>= low</a:t>
            </a:r>
            <a:endParaRPr lang="en-US" altLang="en-US" sz="2400" dirty="0"/>
          </a:p>
          <a:p>
            <a:pPr>
              <a:lnSpc>
                <a:spcPct val="90000"/>
              </a:lnSpc>
              <a:spcAft>
                <a:spcPts val="600"/>
              </a:spcAft>
            </a:pPr>
            <a:r>
              <a:rPr lang="en-US" altLang="en-US" sz="2800" dirty="0"/>
              <a:t>And the following execution</a:t>
            </a:r>
          </a:p>
          <a:p>
            <a:pPr lvl="1">
              <a:lnSpc>
                <a:spcPct val="90000"/>
              </a:lnSpc>
              <a:spcBef>
                <a:spcPts val="0"/>
              </a:spcBef>
              <a:spcAft>
                <a:spcPts val="600"/>
              </a:spcAft>
            </a:pPr>
            <a:r>
              <a:rPr lang="en-US" altLang="en-US" sz="2400" dirty="0"/>
              <a:t>s</a:t>
            </a:r>
            <a:r>
              <a:rPr lang="en-US" altLang="en-US" sz="2400" baseline="-25000" dirty="0"/>
              <a:t>1</a:t>
            </a:r>
            <a:r>
              <a:rPr lang="en-US" altLang="en-US" sz="2400" dirty="0"/>
              <a:t> gets </a:t>
            </a:r>
            <a:r>
              <a:rPr lang="en-US" altLang="en-US" sz="2400" dirty="0" smtClean="0"/>
              <a:t>read access </a:t>
            </a:r>
            <a:r>
              <a:rPr lang="en-US" altLang="en-US" sz="2400" dirty="0"/>
              <a:t>to o</a:t>
            </a:r>
            <a:r>
              <a:rPr lang="en-US" altLang="en-US" sz="2400" baseline="-25000" dirty="0"/>
              <a:t>1</a:t>
            </a:r>
            <a:r>
              <a:rPr lang="en-US" altLang="en-US" sz="2400" dirty="0"/>
              <a:t>, read something, release access, then change current level to low, get write access to o</a:t>
            </a:r>
            <a:r>
              <a:rPr lang="en-US" altLang="en-US" sz="2400" baseline="-25000" dirty="0"/>
              <a:t>2</a:t>
            </a:r>
            <a:r>
              <a:rPr lang="en-US" altLang="en-US" sz="2400" dirty="0"/>
              <a:t>, write to o</a:t>
            </a:r>
            <a:r>
              <a:rPr lang="en-US" altLang="en-US" sz="2400" baseline="-25000" dirty="0"/>
              <a:t>2</a:t>
            </a:r>
            <a:endParaRPr lang="en-US" altLang="en-US" sz="2400" dirty="0"/>
          </a:p>
          <a:p>
            <a:pPr>
              <a:lnSpc>
                <a:spcPct val="90000"/>
              </a:lnSpc>
              <a:spcAft>
                <a:spcPts val="600"/>
              </a:spcAft>
            </a:pPr>
            <a:r>
              <a:rPr lang="en-US" altLang="en-US" sz="2800" dirty="0"/>
              <a:t>Every state is secure, yet illegal information </a:t>
            </a:r>
            <a:r>
              <a:rPr lang="en-US" altLang="en-US" sz="2800" dirty="0" smtClean="0"/>
              <a:t>flow exists, assuming that a subject can store information from one state to the next</a:t>
            </a:r>
            <a:endParaRPr lang="en-US" altLang="en-US" sz="2800" dirty="0"/>
          </a:p>
          <a:p>
            <a:pPr>
              <a:lnSpc>
                <a:spcPct val="90000"/>
              </a:lnSpc>
              <a:spcAft>
                <a:spcPts val="600"/>
              </a:spcAft>
            </a:pPr>
            <a:r>
              <a:rPr lang="en-US" altLang="en-US" sz="2800" dirty="0"/>
              <a:t>Solution: tranquility principle: subject cannot change current levels, or cannot </a:t>
            </a:r>
            <a:r>
              <a:rPr lang="en-US" altLang="en-US" sz="2800" dirty="0" smtClean="0"/>
              <a:t>drop current level </a:t>
            </a:r>
            <a:r>
              <a:rPr lang="en-US" altLang="en-US" sz="2800" dirty="0"/>
              <a:t>to below the highest level read so far</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7" name="Rectangle 2"/>
          <p:cNvSpPr>
            <a:spLocks noGrp="1" noChangeArrowheads="1"/>
          </p:cNvSpPr>
          <p:nvPr>
            <p:ph type="ctrTitle"/>
          </p:nvPr>
        </p:nvSpPr>
        <p:spPr/>
        <p:txBody>
          <a:bodyPr/>
          <a:lstStyle/>
          <a:p>
            <a:r>
              <a:rPr lang="en-US" altLang="en-US"/>
              <a:t>More on the BLP Notion of Security </a:t>
            </a:r>
          </a:p>
        </p:txBody>
      </p:sp>
      <p:sp>
        <p:nvSpPr>
          <p:cNvPr id="9" name="Subtitle 8">
            <a:extLst>
              <a:ext uri="{FF2B5EF4-FFF2-40B4-BE49-F238E27FC236}">
                <a16:creationId xmlns:a16="http://schemas.microsoft.com/office/drawing/2014/main" id="{7A5BF7BD-3F33-43AC-930C-6BD21C7B0579}"/>
              </a:ext>
            </a:extLst>
          </p:cNvPr>
          <p:cNvSpPr>
            <a:spLocks noGrp="1"/>
          </p:cNvSpPr>
          <p:nvPr>
            <p:ph type="subTitle" idx="1"/>
          </p:nvPr>
        </p:nvSpPr>
        <p:spPr/>
        <p:txBody>
          <a:bodyPr/>
          <a:lstStyle/>
          <a:p>
            <a:endParaRPr lang="en-US"/>
          </a:p>
        </p:txBody>
      </p:sp>
      <p:sp>
        <p:nvSpPr>
          <p:cNvPr id="10" name="Text Placeholder 9">
            <a:extLst>
              <a:ext uri="{FF2B5EF4-FFF2-40B4-BE49-F238E27FC236}">
                <a16:creationId xmlns:a16="http://schemas.microsoft.com/office/drawing/2014/main" id="{410494BF-4CB6-46F5-8DB8-04DEB9C8B168}"/>
              </a:ext>
            </a:extLst>
          </p:cNvPr>
          <p:cNvSpPr>
            <a:spLocks noGrp="1"/>
          </p:cNvSpPr>
          <p:nvPr>
            <p:ph type="body" sz="quarter" idx="14"/>
          </p:nvPr>
        </p:nvSpPr>
        <p:spPr/>
        <p:txBody>
          <a:bodyPr/>
          <a:lstStyle/>
          <a:p>
            <a:pPr>
              <a:spcAft>
                <a:spcPts val="600"/>
              </a:spcAft>
            </a:pPr>
            <a:r>
              <a:rPr lang="en-US" altLang="en-US" sz="2800" dirty="0"/>
              <a:t>When a subject A copies information from high to a low object f, this violates the star-property, but no information leakage occurred yet </a:t>
            </a:r>
          </a:p>
          <a:p>
            <a:pPr lvl="1">
              <a:spcBef>
                <a:spcPts val="0"/>
              </a:spcBef>
              <a:spcAft>
                <a:spcPts val="600"/>
              </a:spcAft>
            </a:pPr>
            <a:r>
              <a:rPr lang="en-US" altLang="en-US" sz="2400" dirty="0"/>
              <a:t>Only when B, who is not cleared at high, reads f, does leakage occurs</a:t>
            </a:r>
          </a:p>
          <a:p>
            <a:pPr lvl="1">
              <a:spcBef>
                <a:spcPts val="0"/>
              </a:spcBef>
              <a:spcAft>
                <a:spcPts val="600"/>
              </a:spcAft>
            </a:pPr>
            <a:r>
              <a:rPr lang="en-US" altLang="en-US" sz="2400" dirty="0"/>
              <a:t>If the access matrix limits access to f only to A, then such leakage may never occur</a:t>
            </a:r>
          </a:p>
          <a:p>
            <a:pPr>
              <a:spcAft>
                <a:spcPts val="600"/>
              </a:spcAft>
            </a:pPr>
            <a:r>
              <a:rPr lang="en-US" altLang="en-US" sz="2800" dirty="0"/>
              <a:t>BLP notion of security is neither sufficient nor necessary to stop illegal information flow (through direct/overt channels)</a:t>
            </a:r>
          </a:p>
          <a:p>
            <a:pPr>
              <a:spcAft>
                <a:spcPts val="600"/>
              </a:spcAft>
            </a:pPr>
            <a:r>
              <a:rPr lang="en-US" altLang="en-US" sz="2800" dirty="0"/>
              <a:t>The state based approach is too low level and limited in expressive power</a:t>
            </a:r>
            <a:endParaRPr lang="en-US" sz="2800" dirty="0"/>
          </a:p>
        </p:txBody>
      </p:sp>
    </p:spTree>
  </p:cSld>
  <p:clrMapOvr>
    <a:masterClrMapping/>
  </p:clrMapOvr>
  <p:transition spd="slow"/>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1" name="Rectangle 2"/>
          <p:cNvSpPr>
            <a:spLocks noGrp="1" noChangeArrowheads="1"/>
          </p:cNvSpPr>
          <p:nvPr>
            <p:ph type="ctrTitle"/>
          </p:nvPr>
        </p:nvSpPr>
        <p:spPr>
          <a:xfrm>
            <a:off x="576943" y="137160"/>
            <a:ext cx="11038114" cy="553998"/>
          </a:xfrm>
        </p:spPr>
        <p:txBody>
          <a:bodyPr/>
          <a:lstStyle/>
          <a:p>
            <a:r>
              <a:rPr lang="en-US" altLang="en-US" dirty="0"/>
              <a:t>How to Fix The BLP Notion of </a:t>
            </a:r>
            <a:r>
              <a:rPr lang="en-US" altLang="en-US" dirty="0" smtClean="0"/>
              <a:t>Security (if we want to)?</a:t>
            </a:r>
            <a:endParaRPr lang="en-US" altLang="en-US" dirty="0"/>
          </a:p>
        </p:txBody>
      </p:sp>
      <p:sp>
        <p:nvSpPr>
          <p:cNvPr id="9" name="Subtitle 8">
            <a:extLst>
              <a:ext uri="{FF2B5EF4-FFF2-40B4-BE49-F238E27FC236}">
                <a16:creationId xmlns:a16="http://schemas.microsoft.com/office/drawing/2014/main" id="{C386EDEA-79DC-48B1-AAE5-6B4F4B6D7219}"/>
              </a:ext>
            </a:extLst>
          </p:cNvPr>
          <p:cNvSpPr>
            <a:spLocks noGrp="1"/>
          </p:cNvSpPr>
          <p:nvPr>
            <p:ph type="subTitle" idx="1"/>
          </p:nvPr>
        </p:nvSpPr>
        <p:spPr/>
        <p:txBody>
          <a:bodyPr/>
          <a:lstStyle/>
          <a:p>
            <a:endParaRPr lang="en-US"/>
          </a:p>
        </p:txBody>
      </p:sp>
      <p:sp>
        <p:nvSpPr>
          <p:cNvPr id="10" name="Text Placeholder 9">
            <a:extLst>
              <a:ext uri="{FF2B5EF4-FFF2-40B4-BE49-F238E27FC236}">
                <a16:creationId xmlns:a16="http://schemas.microsoft.com/office/drawing/2014/main" id="{0DD04D87-0D88-4F31-8A52-4B557CF383C1}"/>
              </a:ext>
            </a:extLst>
          </p:cNvPr>
          <p:cNvSpPr>
            <a:spLocks noGrp="1"/>
          </p:cNvSpPr>
          <p:nvPr>
            <p:ph type="body" sz="quarter" idx="14"/>
          </p:nvPr>
        </p:nvSpPr>
        <p:spPr/>
        <p:txBody>
          <a:bodyPr/>
          <a:lstStyle/>
          <a:p>
            <a:r>
              <a:rPr lang="en-US" altLang="en-US" sz="2800" dirty="0"/>
              <a:t>May need to differentiate externally visible objects from other objects</a:t>
            </a:r>
          </a:p>
          <a:p>
            <a:pPr lvl="1"/>
            <a:r>
              <a:rPr lang="en-US" altLang="en-US" sz="2400" dirty="0"/>
              <a:t>e.g., a printer is different from a memory object</a:t>
            </a:r>
          </a:p>
          <a:p>
            <a:endParaRPr lang="en-US" altLang="en-US" sz="2800" dirty="0"/>
          </a:p>
          <a:p>
            <a:r>
              <a:rPr lang="en-US" altLang="en-US" sz="2800" dirty="0"/>
              <a:t>State-sequence based property</a:t>
            </a:r>
          </a:p>
          <a:p>
            <a:pPr lvl="1"/>
            <a:r>
              <a:rPr lang="en-US" altLang="en-US" sz="2400" dirty="0"/>
              <a:t>e.g., </a:t>
            </a:r>
            <a:r>
              <a:rPr lang="en-US" altLang="en-US" sz="2400" dirty="0" smtClean="0"/>
              <a:t>define security to mean that there exists </a:t>
            </a:r>
            <a:r>
              <a:rPr lang="en-US" altLang="en-US" sz="2400" dirty="0"/>
              <a:t>no sequence of states so that there is an information path from a high object to a low externally visible object or to a low subject</a:t>
            </a:r>
          </a:p>
        </p:txBody>
      </p:sp>
    </p:spTree>
  </p:cSld>
  <p:clrMapOvr>
    <a:masterClrMapping/>
  </p:clrMapOvr>
  <p:transition spd="slow"/>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a:spLocks noGrp="1" noChangeArrowheads="1"/>
          </p:cNvSpPr>
          <p:nvPr>
            <p:ph type="ctrTitle"/>
          </p:nvPr>
        </p:nvSpPr>
        <p:spPr/>
        <p:txBody>
          <a:bodyPr/>
          <a:lstStyle/>
          <a:p>
            <a:r>
              <a:rPr lang="en-US" altLang="en-US"/>
              <a:t>The Basic Security Theorem</a:t>
            </a:r>
          </a:p>
        </p:txBody>
      </p:sp>
      <p:sp>
        <p:nvSpPr>
          <p:cNvPr id="9" name="Subtitle 8">
            <a:extLst>
              <a:ext uri="{FF2B5EF4-FFF2-40B4-BE49-F238E27FC236}">
                <a16:creationId xmlns:a16="http://schemas.microsoft.com/office/drawing/2014/main" id="{927FA2DF-7404-4830-98A9-2F309EBA03F1}"/>
              </a:ext>
            </a:extLst>
          </p:cNvPr>
          <p:cNvSpPr>
            <a:spLocks noGrp="1"/>
          </p:cNvSpPr>
          <p:nvPr>
            <p:ph type="subTitle" idx="1"/>
          </p:nvPr>
        </p:nvSpPr>
        <p:spPr/>
        <p:txBody>
          <a:bodyPr/>
          <a:lstStyle/>
          <a:p>
            <a:endParaRPr lang="en-US"/>
          </a:p>
        </p:txBody>
      </p:sp>
      <p:sp>
        <p:nvSpPr>
          <p:cNvPr id="10" name="Text Placeholder 9">
            <a:extLst>
              <a:ext uri="{FF2B5EF4-FFF2-40B4-BE49-F238E27FC236}">
                <a16:creationId xmlns:a16="http://schemas.microsoft.com/office/drawing/2014/main" id="{6CC629CA-C6DF-4341-8F03-4D617E6E5683}"/>
              </a:ext>
            </a:extLst>
          </p:cNvPr>
          <p:cNvSpPr>
            <a:spLocks noGrp="1"/>
          </p:cNvSpPr>
          <p:nvPr>
            <p:ph type="body" sz="quarter" idx="14"/>
          </p:nvPr>
        </p:nvSpPr>
        <p:spPr/>
        <p:txBody>
          <a:bodyPr/>
          <a:lstStyle/>
          <a:p>
            <a:r>
              <a:rPr lang="en-US" altLang="en-US" sz="2800" dirty="0"/>
              <a:t>This provides the verification techniques piece in</a:t>
            </a:r>
          </a:p>
          <a:p>
            <a:pPr lvl="1"/>
            <a:r>
              <a:rPr lang="en-US" altLang="en-US" sz="2400" dirty="0"/>
              <a:t>Model – Policy – Verification framework</a:t>
            </a:r>
          </a:p>
          <a:p>
            <a:endParaRPr lang="en-US" altLang="en-US" sz="2400" dirty="0"/>
          </a:p>
          <a:p>
            <a:r>
              <a:rPr lang="en-US" altLang="en-US" sz="2400" b="1" dirty="0"/>
              <a:t>Restatement of The Basic Security Theorem: </a:t>
            </a:r>
            <a:r>
              <a:rPr lang="en-US" altLang="en-US" sz="2400" dirty="0"/>
              <a:t>A system is a secure system </a:t>
            </a:r>
            <a:r>
              <a:rPr lang="en-US" altLang="en-US" sz="2400" b="1" dirty="0"/>
              <a:t>if and only if</a:t>
            </a:r>
            <a:r>
              <a:rPr lang="en-US" altLang="en-US" sz="2400" dirty="0"/>
              <a:t> the starting state is a secure state and </a:t>
            </a:r>
            <a:r>
              <a:rPr lang="en-US" altLang="en-US" sz="2400" b="1" dirty="0"/>
              <a:t>each action</a:t>
            </a:r>
            <a:r>
              <a:rPr lang="en-US" altLang="en-US" sz="2400" dirty="0"/>
              <a:t> (concrete state transition that could occur in an execution sequence) of the system leads the system into a secure state.</a:t>
            </a:r>
            <a:endParaRPr lang="en-US" sz="2400" dirty="0"/>
          </a:p>
        </p:txBody>
      </p:sp>
    </p:spTree>
  </p:cSld>
  <p:clrMapOvr>
    <a:masterClrMapping/>
  </p:clrMapOvr>
  <p:transition spd="slow"/>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9" name="Rectangle 2"/>
          <p:cNvSpPr>
            <a:spLocks noGrp="1" noChangeArrowheads="1"/>
          </p:cNvSpPr>
          <p:nvPr>
            <p:ph type="ctrTitle"/>
          </p:nvPr>
        </p:nvSpPr>
        <p:spPr/>
        <p:txBody>
          <a:bodyPr/>
          <a:lstStyle/>
          <a:p>
            <a:r>
              <a:rPr lang="en-US" altLang="en-US"/>
              <a:t>Observations of the BST</a:t>
            </a:r>
          </a:p>
        </p:txBody>
      </p:sp>
      <p:sp>
        <p:nvSpPr>
          <p:cNvPr id="9" name="Subtitle 8">
            <a:extLst>
              <a:ext uri="{FF2B5EF4-FFF2-40B4-BE49-F238E27FC236}">
                <a16:creationId xmlns:a16="http://schemas.microsoft.com/office/drawing/2014/main" id="{7F9B38AC-4E5C-48B0-A7CF-A095FA6E3AC0}"/>
              </a:ext>
            </a:extLst>
          </p:cNvPr>
          <p:cNvSpPr>
            <a:spLocks noGrp="1"/>
          </p:cNvSpPr>
          <p:nvPr>
            <p:ph type="subTitle" idx="1"/>
          </p:nvPr>
        </p:nvSpPr>
        <p:spPr/>
        <p:txBody>
          <a:bodyPr/>
          <a:lstStyle/>
          <a:p>
            <a:endParaRPr lang="en-US"/>
          </a:p>
        </p:txBody>
      </p:sp>
      <p:sp>
        <p:nvSpPr>
          <p:cNvPr id="10" name="Text Placeholder 9">
            <a:extLst>
              <a:ext uri="{FF2B5EF4-FFF2-40B4-BE49-F238E27FC236}">
                <a16:creationId xmlns:a16="http://schemas.microsoft.com/office/drawing/2014/main" id="{E8E5F8C6-CCB8-43FD-908E-B378D38BFCF7}"/>
              </a:ext>
            </a:extLst>
          </p:cNvPr>
          <p:cNvSpPr>
            <a:spLocks noGrp="1"/>
          </p:cNvSpPr>
          <p:nvPr>
            <p:ph type="body" sz="quarter" idx="14"/>
          </p:nvPr>
        </p:nvSpPr>
        <p:spPr/>
        <p:txBody>
          <a:bodyPr/>
          <a:lstStyle/>
          <a:p>
            <a:pPr>
              <a:spcAft>
                <a:spcPts val="600"/>
              </a:spcAft>
            </a:pPr>
            <a:r>
              <a:rPr lang="en-US" altLang="en-US" sz="2800" dirty="0"/>
              <a:t>The BST is purely a result of defining security as a state-based property.</a:t>
            </a:r>
          </a:p>
          <a:p>
            <a:pPr lvl="1">
              <a:spcBef>
                <a:spcPts val="0"/>
              </a:spcBef>
              <a:spcAft>
                <a:spcPts val="600"/>
              </a:spcAft>
            </a:pPr>
            <a:r>
              <a:rPr lang="en-US" altLang="en-US" sz="2400" dirty="0"/>
              <a:t>It holds for any other state-based property </a:t>
            </a:r>
          </a:p>
          <a:p>
            <a:pPr>
              <a:lnSpc>
                <a:spcPct val="90000"/>
              </a:lnSpc>
              <a:spcAft>
                <a:spcPts val="600"/>
              </a:spcAft>
            </a:pPr>
            <a:r>
              <a:rPr lang="en-US" altLang="en-US" sz="2800" dirty="0"/>
              <a:t>The BST cannot be used to justify that the BLP notion of security is “good”</a:t>
            </a:r>
          </a:p>
          <a:p>
            <a:pPr lvl="1">
              <a:lnSpc>
                <a:spcPct val="90000"/>
              </a:lnSpc>
              <a:spcBef>
                <a:spcPts val="0"/>
              </a:spcBef>
              <a:spcAft>
                <a:spcPts val="600"/>
              </a:spcAft>
            </a:pPr>
            <a:r>
              <a:rPr lang="en-US" altLang="en-US" sz="2400" dirty="0"/>
              <a:t>This is McLean’s main point in his papers</a:t>
            </a:r>
          </a:p>
          <a:p>
            <a:pPr lvl="2">
              <a:lnSpc>
                <a:spcPct val="90000"/>
              </a:lnSpc>
              <a:spcBef>
                <a:spcPts val="0"/>
              </a:spcBef>
              <a:spcAft>
                <a:spcPts val="600"/>
              </a:spcAft>
            </a:pPr>
            <a:r>
              <a:rPr lang="en-US" altLang="en-US" sz="2400" dirty="0"/>
              <a:t>“A Comment on the Basic Security Theorem of Bell and </a:t>
            </a:r>
            <a:r>
              <a:rPr lang="en-US" altLang="en-US" sz="2400" dirty="0" err="1"/>
              <a:t>LaPadula</a:t>
            </a:r>
            <a:r>
              <a:rPr lang="en-US" altLang="en-US" sz="2400" dirty="0"/>
              <a:t>”  [1985]</a:t>
            </a:r>
          </a:p>
          <a:p>
            <a:pPr lvl="2">
              <a:lnSpc>
                <a:spcPct val="90000"/>
              </a:lnSpc>
              <a:spcBef>
                <a:spcPts val="0"/>
              </a:spcBef>
              <a:spcAft>
                <a:spcPts val="600"/>
              </a:spcAft>
            </a:pPr>
            <a:r>
              <a:rPr lang="en-US" altLang="en-US" sz="2400" dirty="0"/>
              <a:t>“Reasoning About Security Models”  [1987]</a:t>
            </a:r>
          </a:p>
          <a:p>
            <a:pPr lvl="2">
              <a:lnSpc>
                <a:spcPct val="90000"/>
              </a:lnSpc>
              <a:spcBef>
                <a:spcPts val="0"/>
              </a:spcBef>
              <a:spcAft>
                <a:spcPts val="600"/>
              </a:spcAft>
            </a:pPr>
            <a:r>
              <a:rPr lang="en-US" altLang="en-US" sz="2400" dirty="0"/>
              <a:t>“The Specification and Modeling of Computer Security” [1990]</a:t>
            </a:r>
          </a:p>
        </p:txBody>
      </p:sp>
    </p:spTree>
  </p:cSld>
  <p:clrMapOvr>
    <a:masterClrMapping/>
  </p:clrMapOvr>
  <p:transition spd="slow"/>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3" name="Rectangle 2"/>
          <p:cNvSpPr>
            <a:spLocks noGrp="1" noChangeArrowheads="1"/>
          </p:cNvSpPr>
          <p:nvPr>
            <p:ph type="ctrTitle"/>
          </p:nvPr>
        </p:nvSpPr>
        <p:spPr/>
        <p:txBody>
          <a:bodyPr/>
          <a:lstStyle/>
          <a:p>
            <a:r>
              <a:rPr lang="en-US" altLang="en-US"/>
              <a:t>Main Contributions of BLP</a:t>
            </a:r>
          </a:p>
        </p:txBody>
      </p:sp>
      <p:sp>
        <p:nvSpPr>
          <p:cNvPr id="9" name="Subtitle 8">
            <a:extLst>
              <a:ext uri="{FF2B5EF4-FFF2-40B4-BE49-F238E27FC236}">
                <a16:creationId xmlns:a16="http://schemas.microsoft.com/office/drawing/2014/main" id="{F639B4AE-6A53-45BF-ABFD-CEC84798B4D7}"/>
              </a:ext>
            </a:extLst>
          </p:cNvPr>
          <p:cNvSpPr>
            <a:spLocks noGrp="1"/>
          </p:cNvSpPr>
          <p:nvPr>
            <p:ph type="subTitle" idx="1"/>
          </p:nvPr>
        </p:nvSpPr>
        <p:spPr/>
        <p:txBody>
          <a:bodyPr/>
          <a:lstStyle/>
          <a:p>
            <a:endParaRPr lang="en-US"/>
          </a:p>
        </p:txBody>
      </p:sp>
      <p:sp>
        <p:nvSpPr>
          <p:cNvPr id="10" name="Text Placeholder 9">
            <a:extLst>
              <a:ext uri="{FF2B5EF4-FFF2-40B4-BE49-F238E27FC236}">
                <a16:creationId xmlns:a16="http://schemas.microsoft.com/office/drawing/2014/main" id="{007DBFD3-74DA-4EC6-A718-A1BEEDDB6091}"/>
              </a:ext>
            </a:extLst>
          </p:cNvPr>
          <p:cNvSpPr>
            <a:spLocks noGrp="1"/>
          </p:cNvSpPr>
          <p:nvPr>
            <p:ph type="body" sz="quarter" idx="14"/>
          </p:nvPr>
        </p:nvSpPr>
        <p:spPr/>
        <p:txBody>
          <a:bodyPr/>
          <a:lstStyle/>
          <a:p>
            <a:pPr>
              <a:lnSpc>
                <a:spcPct val="90000"/>
              </a:lnSpc>
              <a:spcAft>
                <a:spcPts val="600"/>
              </a:spcAft>
            </a:pPr>
            <a:r>
              <a:rPr lang="en-US" altLang="en-US" sz="2800" dirty="0"/>
              <a:t>The overall methodology to show that a system is secure</a:t>
            </a:r>
          </a:p>
          <a:p>
            <a:pPr lvl="1">
              <a:lnSpc>
                <a:spcPct val="90000"/>
              </a:lnSpc>
              <a:spcBef>
                <a:spcPts val="0"/>
              </a:spcBef>
              <a:spcAft>
                <a:spcPts val="600"/>
              </a:spcAft>
            </a:pPr>
            <a:r>
              <a:rPr lang="en-US" altLang="en-US" sz="2400" dirty="0"/>
              <a:t>adopted in many later works</a:t>
            </a:r>
          </a:p>
          <a:p>
            <a:pPr>
              <a:lnSpc>
                <a:spcPct val="90000"/>
              </a:lnSpc>
              <a:spcAft>
                <a:spcPts val="600"/>
              </a:spcAft>
            </a:pPr>
            <a:r>
              <a:rPr lang="en-US" altLang="en-US" sz="2800" dirty="0"/>
              <a:t>The state-transition model</a:t>
            </a:r>
          </a:p>
          <a:p>
            <a:pPr lvl="1">
              <a:lnSpc>
                <a:spcPct val="90000"/>
              </a:lnSpc>
              <a:spcBef>
                <a:spcPts val="0"/>
              </a:spcBef>
              <a:spcAft>
                <a:spcPts val="600"/>
              </a:spcAft>
            </a:pPr>
            <a:r>
              <a:rPr lang="en-US" altLang="en-US" sz="2400" dirty="0"/>
              <a:t>which includes an access matrix, subject security levels, object levels, etc.</a:t>
            </a:r>
          </a:p>
          <a:p>
            <a:pPr>
              <a:lnSpc>
                <a:spcPct val="90000"/>
              </a:lnSpc>
              <a:spcAft>
                <a:spcPts val="600"/>
              </a:spcAft>
            </a:pPr>
            <a:r>
              <a:rPr lang="en-US" altLang="en-US" sz="2800" dirty="0"/>
              <a:t>The introduction of *-property</a:t>
            </a:r>
          </a:p>
          <a:p>
            <a:pPr lvl="1">
              <a:lnSpc>
                <a:spcPct val="90000"/>
              </a:lnSpc>
              <a:spcBef>
                <a:spcPts val="0"/>
              </a:spcBef>
              <a:spcAft>
                <a:spcPts val="600"/>
              </a:spcAft>
            </a:pPr>
            <a:r>
              <a:rPr lang="en-US" altLang="en-US" sz="2400" dirty="0"/>
              <a:t>ss-property is not enough to stop illegal information flow</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ctrTitle"/>
          </p:nvPr>
        </p:nvSpPr>
        <p:spPr/>
        <p:txBody>
          <a:bodyPr/>
          <a:lstStyle/>
          <a:p>
            <a:r>
              <a:rPr lang="en-US" altLang="en-US" dirty="0"/>
              <a:t>Outline</a:t>
            </a:r>
          </a:p>
        </p:txBody>
      </p:sp>
      <p:sp>
        <p:nvSpPr>
          <p:cNvPr id="16" name="Subtitle 15">
            <a:extLst>
              <a:ext uri="{FF2B5EF4-FFF2-40B4-BE49-F238E27FC236}">
                <a16:creationId xmlns:a16="http://schemas.microsoft.com/office/drawing/2014/main" id="{93FADC8A-B6D9-4964-A5DD-7FDCFBAF02B4}"/>
              </a:ext>
            </a:extLst>
          </p:cNvPr>
          <p:cNvSpPr>
            <a:spLocks noGrp="1"/>
          </p:cNvSpPr>
          <p:nvPr>
            <p:ph type="subTitle" idx="1"/>
          </p:nvPr>
        </p:nvSpPr>
        <p:spPr/>
        <p:txBody>
          <a:bodyPr/>
          <a:lstStyle/>
          <a:p>
            <a:endParaRPr lang="en-US" dirty="0"/>
          </a:p>
        </p:txBody>
      </p:sp>
      <p:sp>
        <p:nvSpPr>
          <p:cNvPr id="17" name="Text Placeholder 16">
            <a:extLst>
              <a:ext uri="{FF2B5EF4-FFF2-40B4-BE49-F238E27FC236}">
                <a16:creationId xmlns:a16="http://schemas.microsoft.com/office/drawing/2014/main" id="{51AE7339-3BFD-42E0-8F0E-4CC3809F109E}"/>
              </a:ext>
            </a:extLst>
          </p:cNvPr>
          <p:cNvSpPr>
            <a:spLocks noGrp="1"/>
          </p:cNvSpPr>
          <p:nvPr>
            <p:ph type="body" sz="quarter" idx="14"/>
          </p:nvPr>
        </p:nvSpPr>
        <p:spPr/>
        <p:txBody>
          <a:bodyPr/>
          <a:lstStyle/>
          <a:p>
            <a:pPr>
              <a:spcBef>
                <a:spcPts val="600"/>
              </a:spcBef>
            </a:pPr>
            <a:r>
              <a:rPr lang="en-US" sz="3200" dirty="0" smtClean="0">
                <a:solidFill>
                  <a:schemeClr val="tx2"/>
                </a:solidFill>
              </a:rPr>
              <a:t>Overview of the Bell </a:t>
            </a:r>
            <a:r>
              <a:rPr lang="en-US" sz="3200" dirty="0" err="1" smtClean="0">
                <a:solidFill>
                  <a:schemeClr val="tx2"/>
                </a:solidFill>
              </a:rPr>
              <a:t>Lapadula</a:t>
            </a:r>
            <a:r>
              <a:rPr lang="en-US" sz="3200" dirty="0" smtClean="0">
                <a:solidFill>
                  <a:schemeClr val="tx2"/>
                </a:solidFill>
              </a:rPr>
              <a:t> Model</a:t>
            </a:r>
          </a:p>
          <a:p>
            <a:pPr>
              <a:spcBef>
                <a:spcPts val="600"/>
              </a:spcBef>
            </a:pPr>
            <a:r>
              <a:rPr lang="en-US" sz="3200" dirty="0" smtClean="0">
                <a:solidFill>
                  <a:schemeClr val="tx2"/>
                </a:solidFill>
              </a:rPr>
              <a:t>Details of the Bell </a:t>
            </a:r>
            <a:r>
              <a:rPr lang="en-US" sz="3200" dirty="0" err="1" smtClean="0">
                <a:solidFill>
                  <a:schemeClr val="tx2"/>
                </a:solidFill>
              </a:rPr>
              <a:t>Lapadula</a:t>
            </a:r>
            <a:r>
              <a:rPr lang="en-US" sz="3200" dirty="0" smtClean="0">
                <a:solidFill>
                  <a:schemeClr val="tx2"/>
                </a:solidFill>
              </a:rPr>
              <a:t> Model</a:t>
            </a:r>
          </a:p>
          <a:p>
            <a:pPr>
              <a:spcBef>
                <a:spcPts val="600"/>
              </a:spcBef>
            </a:pPr>
            <a:r>
              <a:rPr lang="en-US" sz="3200" dirty="0" smtClean="0">
                <a:solidFill>
                  <a:schemeClr val="tx2"/>
                </a:solidFill>
              </a:rPr>
              <a:t>Analysis of the Bell </a:t>
            </a:r>
            <a:r>
              <a:rPr lang="en-US" sz="3200" dirty="0" err="1" smtClean="0">
                <a:solidFill>
                  <a:schemeClr val="tx2"/>
                </a:solidFill>
              </a:rPr>
              <a:t>Lapadula</a:t>
            </a:r>
            <a:r>
              <a:rPr lang="en-US" sz="3200" dirty="0" smtClean="0">
                <a:solidFill>
                  <a:schemeClr val="tx2"/>
                </a:solidFill>
              </a:rPr>
              <a:t> Model</a:t>
            </a:r>
          </a:p>
          <a:p>
            <a:pPr>
              <a:spcBef>
                <a:spcPts val="600"/>
              </a:spcBef>
            </a:pPr>
            <a:r>
              <a:rPr lang="en-US" sz="3200" dirty="0" smtClean="0">
                <a:solidFill>
                  <a:schemeClr val="accent1"/>
                </a:solidFill>
              </a:rPr>
              <a:t>More on Multi-level Security</a:t>
            </a:r>
          </a:p>
          <a:p>
            <a:pPr>
              <a:spcBef>
                <a:spcPts val="600"/>
              </a:spcBef>
            </a:pPr>
            <a:r>
              <a:rPr lang="en-US" sz="3200" dirty="0" smtClean="0">
                <a:solidFill>
                  <a:schemeClr val="tx1"/>
                </a:solidFill>
              </a:rPr>
              <a:t>TCSEC and Common Criteria</a:t>
            </a:r>
          </a:p>
          <a:p>
            <a:pPr>
              <a:spcBef>
                <a:spcPts val="600"/>
              </a:spcBef>
            </a:pPr>
            <a:r>
              <a:rPr lang="en-US" sz="3200" dirty="0" err="1" smtClean="0">
                <a:solidFill>
                  <a:schemeClr val="tx1"/>
                </a:solidFill>
              </a:rPr>
              <a:t>Biba</a:t>
            </a:r>
            <a:r>
              <a:rPr lang="en-US" sz="3200" dirty="0" smtClean="0">
                <a:solidFill>
                  <a:schemeClr val="tx1"/>
                </a:solidFill>
              </a:rPr>
              <a:t> Integrity Models</a:t>
            </a:r>
          </a:p>
          <a:p>
            <a:pPr>
              <a:spcBef>
                <a:spcPts val="600"/>
              </a:spcBef>
            </a:pPr>
            <a:r>
              <a:rPr lang="en-US" sz="3200" dirty="0" smtClean="0">
                <a:solidFill>
                  <a:schemeClr val="tx1"/>
                </a:solidFill>
              </a:rPr>
              <a:t>Clark-Wilson Model and Chinese Wall Policy</a:t>
            </a:r>
          </a:p>
        </p:txBody>
      </p:sp>
    </p:spTree>
    <p:extLst>
      <p:ext uri="{BB962C8B-B14F-4D97-AF65-F5344CB8AC3E}">
        <p14:creationId xmlns:p14="http://schemas.microsoft.com/office/powerpoint/2010/main" val="60373139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7" name="Rectangle 2"/>
          <p:cNvSpPr>
            <a:spLocks noGrp="1" noChangeArrowheads="1"/>
          </p:cNvSpPr>
          <p:nvPr>
            <p:ph type="ctrTitle"/>
          </p:nvPr>
        </p:nvSpPr>
        <p:spPr/>
        <p:txBody>
          <a:bodyPr/>
          <a:lstStyle/>
          <a:p>
            <a:r>
              <a:rPr lang="en-US" altLang="en-US"/>
              <a:t>Other Limitations with BLP</a:t>
            </a:r>
          </a:p>
        </p:txBody>
      </p:sp>
      <p:sp>
        <p:nvSpPr>
          <p:cNvPr id="9" name="Subtitle 8">
            <a:extLst>
              <a:ext uri="{FF2B5EF4-FFF2-40B4-BE49-F238E27FC236}">
                <a16:creationId xmlns:a16="http://schemas.microsoft.com/office/drawing/2014/main" id="{680D7127-9F6A-47F6-BA9C-130E02E40C67}"/>
              </a:ext>
            </a:extLst>
          </p:cNvPr>
          <p:cNvSpPr>
            <a:spLocks noGrp="1"/>
          </p:cNvSpPr>
          <p:nvPr>
            <p:ph type="subTitle" idx="1"/>
          </p:nvPr>
        </p:nvSpPr>
        <p:spPr/>
        <p:txBody>
          <a:bodyPr/>
          <a:lstStyle/>
          <a:p>
            <a:endParaRPr lang="en-US"/>
          </a:p>
        </p:txBody>
      </p:sp>
      <p:sp>
        <p:nvSpPr>
          <p:cNvPr id="10" name="Text Placeholder 9">
            <a:extLst>
              <a:ext uri="{FF2B5EF4-FFF2-40B4-BE49-F238E27FC236}">
                <a16:creationId xmlns:a16="http://schemas.microsoft.com/office/drawing/2014/main" id="{731A7149-B331-4849-9635-57F0F8112876}"/>
              </a:ext>
            </a:extLst>
          </p:cNvPr>
          <p:cNvSpPr>
            <a:spLocks noGrp="1"/>
          </p:cNvSpPr>
          <p:nvPr>
            <p:ph type="body" sz="quarter" idx="14"/>
          </p:nvPr>
        </p:nvSpPr>
        <p:spPr/>
        <p:txBody>
          <a:bodyPr/>
          <a:lstStyle/>
          <a:p>
            <a:pPr marL="342900" lvl="1" indent="-342900">
              <a:lnSpc>
                <a:spcPct val="90000"/>
              </a:lnSpc>
              <a:spcBef>
                <a:spcPts val="600"/>
              </a:spcBef>
              <a:spcAft>
                <a:spcPts val="600"/>
              </a:spcAft>
              <a:buSzPct val="100000"/>
              <a:buFont typeface="Times" pitchFamily="18" charset="0"/>
              <a:buChar char="•"/>
              <a:defRPr/>
            </a:pPr>
            <a:r>
              <a:rPr lang="en-US" sz="2800" dirty="0"/>
              <a:t>Deal only with confidentiality, does not deal with integrity at all</a:t>
            </a:r>
          </a:p>
          <a:p>
            <a:pPr lvl="1">
              <a:lnSpc>
                <a:spcPct val="90000"/>
              </a:lnSpc>
              <a:spcBef>
                <a:spcPts val="600"/>
              </a:spcBef>
              <a:spcAft>
                <a:spcPts val="600"/>
              </a:spcAft>
              <a:defRPr/>
            </a:pPr>
            <a:r>
              <a:rPr lang="en-US" sz="2400" dirty="0"/>
              <a:t>Confidentiality is often not as important as integrity in most situations</a:t>
            </a:r>
          </a:p>
          <a:p>
            <a:pPr lvl="1">
              <a:lnSpc>
                <a:spcPct val="90000"/>
              </a:lnSpc>
              <a:spcBef>
                <a:spcPts val="600"/>
              </a:spcBef>
              <a:spcAft>
                <a:spcPts val="600"/>
              </a:spcAft>
              <a:defRPr/>
            </a:pPr>
            <a:r>
              <a:rPr lang="en-US" sz="2400" dirty="0" smtClean="0"/>
              <a:t>Integrity is addressed </a:t>
            </a:r>
            <a:r>
              <a:rPr lang="en-US" sz="2400" dirty="0"/>
              <a:t>by </a:t>
            </a:r>
            <a:r>
              <a:rPr lang="en-US" sz="2400" dirty="0" smtClean="0"/>
              <a:t>models such </a:t>
            </a:r>
            <a:r>
              <a:rPr lang="en-US" sz="2400" dirty="0"/>
              <a:t>as Biba, Clark-Wilson, which we will cover </a:t>
            </a:r>
            <a:r>
              <a:rPr lang="en-US" sz="2400" dirty="0" smtClean="0"/>
              <a:t>later</a:t>
            </a:r>
            <a:endParaRPr lang="en-US" sz="2400" dirty="0"/>
          </a:p>
          <a:p>
            <a:pPr>
              <a:lnSpc>
                <a:spcPct val="90000"/>
              </a:lnSpc>
              <a:spcBef>
                <a:spcPts val="600"/>
              </a:spcBef>
              <a:spcAft>
                <a:spcPts val="600"/>
              </a:spcAft>
              <a:defRPr/>
            </a:pPr>
            <a:endParaRPr lang="en-US" sz="2800" dirty="0"/>
          </a:p>
          <a:p>
            <a:pPr>
              <a:lnSpc>
                <a:spcPct val="90000"/>
              </a:lnSpc>
              <a:spcBef>
                <a:spcPts val="600"/>
              </a:spcBef>
              <a:spcAft>
                <a:spcPts val="600"/>
              </a:spcAft>
              <a:defRPr/>
            </a:pPr>
            <a:r>
              <a:rPr lang="en-US" sz="2800" dirty="0"/>
              <a:t>Does not deal with information flow through covert channels</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1" name="Rectangle 2"/>
          <p:cNvSpPr>
            <a:spLocks noGrp="1" noChangeArrowheads="1"/>
          </p:cNvSpPr>
          <p:nvPr>
            <p:ph type="ctrTitle"/>
          </p:nvPr>
        </p:nvSpPr>
        <p:spPr/>
        <p:txBody>
          <a:bodyPr/>
          <a:lstStyle/>
          <a:p>
            <a:r>
              <a:rPr lang="en-US" altLang="en-US"/>
              <a:t>Overt (Explicit) Channels vs. Covert Channels</a:t>
            </a:r>
          </a:p>
        </p:txBody>
      </p:sp>
      <p:sp>
        <p:nvSpPr>
          <p:cNvPr id="9" name="Subtitle 8">
            <a:extLst>
              <a:ext uri="{FF2B5EF4-FFF2-40B4-BE49-F238E27FC236}">
                <a16:creationId xmlns:a16="http://schemas.microsoft.com/office/drawing/2014/main" id="{0BDAFEB0-C563-41A5-B49C-79763D97450E}"/>
              </a:ext>
            </a:extLst>
          </p:cNvPr>
          <p:cNvSpPr>
            <a:spLocks noGrp="1"/>
          </p:cNvSpPr>
          <p:nvPr>
            <p:ph type="subTitle" idx="1"/>
          </p:nvPr>
        </p:nvSpPr>
        <p:spPr/>
        <p:txBody>
          <a:bodyPr/>
          <a:lstStyle/>
          <a:p>
            <a:endParaRPr lang="en-US"/>
          </a:p>
        </p:txBody>
      </p:sp>
      <p:sp>
        <p:nvSpPr>
          <p:cNvPr id="10" name="Text Placeholder 9">
            <a:extLst>
              <a:ext uri="{FF2B5EF4-FFF2-40B4-BE49-F238E27FC236}">
                <a16:creationId xmlns:a16="http://schemas.microsoft.com/office/drawing/2014/main" id="{5B7EE4E6-325B-498B-B61C-4D6DF74E5B5D}"/>
              </a:ext>
            </a:extLst>
          </p:cNvPr>
          <p:cNvSpPr>
            <a:spLocks noGrp="1"/>
          </p:cNvSpPr>
          <p:nvPr>
            <p:ph type="body" sz="quarter" idx="14"/>
          </p:nvPr>
        </p:nvSpPr>
        <p:spPr/>
        <p:txBody>
          <a:bodyPr/>
          <a:lstStyle/>
          <a:p>
            <a:pPr>
              <a:lnSpc>
                <a:spcPct val="90000"/>
              </a:lnSpc>
              <a:spcBef>
                <a:spcPts val="600"/>
              </a:spcBef>
              <a:spcAft>
                <a:spcPts val="600"/>
              </a:spcAft>
            </a:pPr>
            <a:r>
              <a:rPr lang="en-US" altLang="en-US" sz="2800" dirty="0"/>
              <a:t>Security objective of MLS in general, BLP in </a:t>
            </a:r>
            <a:r>
              <a:rPr lang="en-US" altLang="en-US" sz="2800" dirty="0" smtClean="0"/>
              <a:t>particular, </a:t>
            </a:r>
            <a:r>
              <a:rPr lang="en-US" altLang="en-US" sz="2800" dirty="0"/>
              <a:t>is</a:t>
            </a:r>
          </a:p>
          <a:p>
            <a:pPr lvl="1">
              <a:lnSpc>
                <a:spcPct val="90000"/>
              </a:lnSpc>
              <a:spcBef>
                <a:spcPts val="600"/>
              </a:spcBef>
              <a:spcAft>
                <a:spcPts val="600"/>
              </a:spcAft>
            </a:pPr>
            <a:r>
              <a:rPr lang="en-US" altLang="en-US" sz="2400" dirty="0"/>
              <a:t>high-classified information cannot flow to low-cleared users</a:t>
            </a:r>
          </a:p>
          <a:p>
            <a:pPr>
              <a:lnSpc>
                <a:spcPct val="90000"/>
              </a:lnSpc>
              <a:spcBef>
                <a:spcPts val="600"/>
              </a:spcBef>
              <a:spcAft>
                <a:spcPts val="600"/>
              </a:spcAft>
            </a:pPr>
            <a:r>
              <a:rPr lang="en-US" altLang="en-US" sz="2800" dirty="0"/>
              <a:t>Illegal information flow via overt channels (e.g., read/write an object) is blocked by BLP</a:t>
            </a:r>
          </a:p>
          <a:p>
            <a:pPr>
              <a:lnSpc>
                <a:spcPct val="90000"/>
              </a:lnSpc>
              <a:spcBef>
                <a:spcPts val="600"/>
              </a:spcBef>
              <a:spcAft>
                <a:spcPts val="600"/>
              </a:spcAft>
            </a:pPr>
            <a:r>
              <a:rPr lang="en-US" altLang="en-US" sz="2800" dirty="0"/>
              <a:t>Illegal information flow by covert channels can still occur</a:t>
            </a:r>
          </a:p>
          <a:p>
            <a:pPr lvl="1">
              <a:spcBef>
                <a:spcPts val="600"/>
              </a:spcBef>
              <a:spcAft>
                <a:spcPts val="600"/>
              </a:spcAft>
            </a:pPr>
            <a:r>
              <a:rPr lang="en-US" altLang="en-US" sz="2400" dirty="0"/>
              <a:t>communication channel based on the use of system resources not normally intended for communication between the subjects (processes) in the system</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5" name="Rectangle 2"/>
          <p:cNvSpPr>
            <a:spLocks noGrp="1" noChangeArrowheads="1"/>
          </p:cNvSpPr>
          <p:nvPr>
            <p:ph type="ctrTitle"/>
          </p:nvPr>
        </p:nvSpPr>
        <p:spPr/>
        <p:txBody>
          <a:bodyPr/>
          <a:lstStyle/>
          <a:p>
            <a:r>
              <a:rPr lang="en-US" altLang="en-US"/>
              <a:t>Examples of Covert Channels</a:t>
            </a:r>
          </a:p>
        </p:txBody>
      </p:sp>
      <p:sp>
        <p:nvSpPr>
          <p:cNvPr id="9" name="Subtitle 8">
            <a:extLst>
              <a:ext uri="{FF2B5EF4-FFF2-40B4-BE49-F238E27FC236}">
                <a16:creationId xmlns:a16="http://schemas.microsoft.com/office/drawing/2014/main" id="{80DD6F19-C8EB-44F1-AC14-AFFA17B6D781}"/>
              </a:ext>
            </a:extLst>
          </p:cNvPr>
          <p:cNvSpPr>
            <a:spLocks noGrp="1"/>
          </p:cNvSpPr>
          <p:nvPr>
            <p:ph type="subTitle" idx="1"/>
          </p:nvPr>
        </p:nvSpPr>
        <p:spPr/>
        <p:txBody>
          <a:bodyPr/>
          <a:lstStyle/>
          <a:p>
            <a:endParaRPr lang="en-US"/>
          </a:p>
        </p:txBody>
      </p:sp>
      <p:sp>
        <p:nvSpPr>
          <p:cNvPr id="10" name="Text Placeholder 9">
            <a:extLst>
              <a:ext uri="{FF2B5EF4-FFF2-40B4-BE49-F238E27FC236}">
                <a16:creationId xmlns:a16="http://schemas.microsoft.com/office/drawing/2014/main" id="{8E92D283-995F-41EB-B818-1B15908350C5}"/>
              </a:ext>
            </a:extLst>
          </p:cNvPr>
          <p:cNvSpPr>
            <a:spLocks noGrp="1"/>
          </p:cNvSpPr>
          <p:nvPr>
            <p:ph type="body" sz="quarter" idx="14"/>
          </p:nvPr>
        </p:nvSpPr>
        <p:spPr/>
        <p:txBody>
          <a:bodyPr/>
          <a:lstStyle/>
          <a:p>
            <a:pPr>
              <a:spcBef>
                <a:spcPts val="600"/>
              </a:spcBef>
              <a:spcAft>
                <a:spcPts val="600"/>
              </a:spcAft>
            </a:pPr>
            <a:r>
              <a:rPr lang="en-US" altLang="en-US" sz="2400" dirty="0"/>
              <a:t>Using file lock as a shared </a:t>
            </a:r>
            <a:r>
              <a:rPr lang="en-US" altLang="en-US" sz="2400" dirty="0" err="1"/>
              <a:t>boolean</a:t>
            </a:r>
            <a:r>
              <a:rPr lang="en-US" altLang="en-US" sz="2400" dirty="0"/>
              <a:t> variable</a:t>
            </a:r>
          </a:p>
          <a:p>
            <a:pPr>
              <a:spcBef>
                <a:spcPts val="600"/>
              </a:spcBef>
              <a:spcAft>
                <a:spcPts val="600"/>
              </a:spcAft>
            </a:pPr>
            <a:r>
              <a:rPr lang="en-US" altLang="en-US" sz="2400" dirty="0" smtClean="0"/>
              <a:t>By </a:t>
            </a:r>
            <a:r>
              <a:rPr lang="en-US" altLang="en-US" sz="2400" dirty="0"/>
              <a:t>varying its ratio of computing to input/output or its paging rate, the service can transmit information to a concurrently running process</a:t>
            </a:r>
          </a:p>
          <a:p>
            <a:pPr>
              <a:spcBef>
                <a:spcPts val="600"/>
              </a:spcBef>
              <a:spcAft>
                <a:spcPts val="600"/>
              </a:spcAft>
            </a:pPr>
            <a:r>
              <a:rPr lang="en-US" altLang="en-US" sz="2400" dirty="0" smtClean="0"/>
              <a:t>Timing </a:t>
            </a:r>
            <a:r>
              <a:rPr lang="en-US" altLang="en-US" sz="2400" dirty="0"/>
              <a:t>of packets being </a:t>
            </a:r>
            <a:r>
              <a:rPr lang="en-US" altLang="en-US" sz="2400" dirty="0" smtClean="0"/>
              <a:t>sent</a:t>
            </a:r>
          </a:p>
          <a:p>
            <a:pPr>
              <a:spcBef>
                <a:spcPts val="600"/>
              </a:spcBef>
              <a:spcAft>
                <a:spcPts val="600"/>
              </a:spcAft>
            </a:pPr>
            <a:r>
              <a:rPr lang="en-US" altLang="en-US" sz="2400" dirty="0" smtClean="0"/>
              <a:t>In general, shared resources can be used as covert channels</a:t>
            </a:r>
          </a:p>
          <a:p>
            <a:pPr lvl="1">
              <a:spcBef>
                <a:spcPts val="600"/>
              </a:spcBef>
              <a:spcAft>
                <a:spcPts val="600"/>
              </a:spcAft>
            </a:pPr>
            <a:r>
              <a:rPr lang="en-US" altLang="en-US" sz="2000" dirty="0" smtClean="0"/>
              <a:t>What is needed is one party can affect them, and another can observe the effects</a:t>
            </a:r>
            <a:endParaRPr lang="en-US" altLang="en-US" sz="2000" dirty="0"/>
          </a:p>
          <a:p>
            <a:pPr>
              <a:spcBef>
                <a:spcPts val="600"/>
              </a:spcBef>
              <a:spcAft>
                <a:spcPts val="600"/>
              </a:spcAft>
            </a:pPr>
            <a:r>
              <a:rPr lang="en-US" altLang="en-US" sz="2400" dirty="0"/>
              <a:t>Covert channels are often noisy</a:t>
            </a:r>
          </a:p>
          <a:p>
            <a:pPr>
              <a:spcBef>
                <a:spcPts val="600"/>
              </a:spcBef>
              <a:spcAft>
                <a:spcPts val="600"/>
              </a:spcAft>
            </a:pPr>
            <a:r>
              <a:rPr lang="en-US" altLang="en-US" sz="2400" dirty="0" smtClean="0"/>
              <a:t>However</a:t>
            </a:r>
            <a:r>
              <a:rPr lang="en-US" altLang="en-US" sz="2400" dirty="0"/>
              <a:t>, information theory and coding theory can be used to encode and decode information through noisy channels</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2468C8B9-D563-47EC-A373-E519BB548198}"/>
              </a:ext>
              <a:ext uri="{C183D7F6-B498-43B3-948B-1728B52AA6E4}">
                <adec:decorative xmlns="" xmlns:adec="http://schemas.microsoft.com/office/drawing/2017/decorative" val="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272112" y="2319337"/>
            <a:ext cx="2587625" cy="2219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Text Placeholder 9">
            <a:extLst>
              <a:ext uri="{FF2B5EF4-FFF2-40B4-BE49-F238E27FC236}">
                <a16:creationId xmlns:a16="http://schemas.microsoft.com/office/drawing/2014/main" id="{49FEBE30-5191-4E1B-BD89-97943A4828B6}"/>
              </a:ext>
            </a:extLst>
          </p:cNvPr>
          <p:cNvSpPr>
            <a:spLocks noGrp="1"/>
          </p:cNvSpPr>
          <p:nvPr>
            <p:ph type="body" sz="quarter" idx="14"/>
          </p:nvPr>
        </p:nvSpPr>
        <p:spPr>
          <a:xfrm>
            <a:off x="576943" y="1917388"/>
            <a:ext cx="5519058" cy="3945329"/>
          </a:xfrm>
        </p:spPr>
        <p:txBody>
          <a:bodyPr/>
          <a:lstStyle/>
          <a:p>
            <a:r>
              <a:rPr lang="en-US" sz="2800" dirty="0" smtClean="0"/>
              <a:t>Other Related Papers:</a:t>
            </a:r>
            <a:endParaRPr lang="en-US" sz="2800" dirty="0"/>
          </a:p>
          <a:p>
            <a:pPr lvl="1"/>
            <a:r>
              <a:rPr lang="en-US" sz="2000" dirty="0" smtClean="0"/>
              <a:t>David </a:t>
            </a:r>
            <a:r>
              <a:rPr lang="en-US" sz="2000" dirty="0"/>
              <a:t>FC. Brewer and Michael J. Nash.  “The Chinese Wall Security Policy.”  in IEEE SSP 1989.</a:t>
            </a:r>
          </a:p>
        </p:txBody>
      </p:sp>
      <p:sp>
        <p:nvSpPr>
          <p:cNvPr id="4" name="Subtitle 3">
            <a:extLst>
              <a:ext uri="{FF2B5EF4-FFF2-40B4-BE49-F238E27FC236}">
                <a16:creationId xmlns:a16="http://schemas.microsoft.com/office/drawing/2014/main" id="{1E48CCD1-8883-4290-BD96-77B3D524DB62}"/>
              </a:ext>
            </a:extLst>
          </p:cNvPr>
          <p:cNvSpPr>
            <a:spLocks noGrp="1"/>
          </p:cNvSpPr>
          <p:nvPr>
            <p:ph type="subTitle" idx="1"/>
          </p:nvPr>
        </p:nvSpPr>
        <p:spPr/>
        <p:txBody>
          <a:bodyPr/>
          <a:lstStyle/>
          <a:p>
            <a:endParaRPr lang="en-US" dirty="0"/>
          </a:p>
        </p:txBody>
      </p:sp>
      <p:sp>
        <p:nvSpPr>
          <p:cNvPr id="15363" name="Title"/>
          <p:cNvSpPr>
            <a:spLocks noGrp="1" noChangeArrowheads="1"/>
          </p:cNvSpPr>
          <p:nvPr>
            <p:ph type="ctrTitle"/>
          </p:nvPr>
        </p:nvSpPr>
        <p:spPr/>
        <p:txBody>
          <a:bodyPr/>
          <a:lstStyle/>
          <a:p>
            <a:r>
              <a:rPr lang="en-US" altLang="en-US" dirty="0"/>
              <a:t>Related Readings for This Lecture</a:t>
            </a:r>
          </a:p>
        </p:txBody>
      </p:sp>
    </p:spTree>
    <p:extLst>
      <p:ext uri="{BB962C8B-B14F-4D97-AF65-F5344CB8AC3E}">
        <p14:creationId xmlns:p14="http://schemas.microsoft.com/office/powerpoint/2010/main" val="1151771988"/>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9" name="Rectangle 2"/>
          <p:cNvSpPr>
            <a:spLocks noGrp="1" noChangeArrowheads="1"/>
          </p:cNvSpPr>
          <p:nvPr>
            <p:ph type="ctrTitle"/>
          </p:nvPr>
        </p:nvSpPr>
        <p:spPr/>
        <p:txBody>
          <a:bodyPr/>
          <a:lstStyle/>
          <a:p>
            <a:r>
              <a:rPr lang="en-US" altLang="en-US"/>
              <a:t>More on Covert Channels</a:t>
            </a:r>
          </a:p>
        </p:txBody>
      </p:sp>
      <p:sp>
        <p:nvSpPr>
          <p:cNvPr id="9" name="Subtitle 8">
            <a:extLst>
              <a:ext uri="{FF2B5EF4-FFF2-40B4-BE49-F238E27FC236}">
                <a16:creationId xmlns:a16="http://schemas.microsoft.com/office/drawing/2014/main" id="{D16A9FAB-F6CC-40D8-9370-2337F3E57958}"/>
              </a:ext>
            </a:extLst>
          </p:cNvPr>
          <p:cNvSpPr>
            <a:spLocks noGrp="1"/>
          </p:cNvSpPr>
          <p:nvPr>
            <p:ph type="subTitle" idx="1"/>
          </p:nvPr>
        </p:nvSpPr>
        <p:spPr/>
        <p:txBody>
          <a:bodyPr/>
          <a:lstStyle/>
          <a:p>
            <a:endParaRPr lang="en-US"/>
          </a:p>
        </p:txBody>
      </p:sp>
      <p:sp>
        <p:nvSpPr>
          <p:cNvPr id="10" name="Text Placeholder 9">
            <a:extLst>
              <a:ext uri="{FF2B5EF4-FFF2-40B4-BE49-F238E27FC236}">
                <a16:creationId xmlns:a16="http://schemas.microsoft.com/office/drawing/2014/main" id="{EA8C4D0B-0C69-4414-85D3-05B53F2E057C}"/>
              </a:ext>
            </a:extLst>
          </p:cNvPr>
          <p:cNvSpPr>
            <a:spLocks noGrp="1"/>
          </p:cNvSpPr>
          <p:nvPr>
            <p:ph type="body" sz="quarter" idx="14"/>
          </p:nvPr>
        </p:nvSpPr>
        <p:spPr/>
        <p:txBody>
          <a:bodyPr/>
          <a:lstStyle/>
          <a:p>
            <a:pPr>
              <a:spcBef>
                <a:spcPts val="600"/>
              </a:spcBef>
            </a:pPr>
            <a:r>
              <a:rPr lang="en-US" sz="2800" dirty="0"/>
              <a:t>Covert channels cannot be blocked by *-property</a:t>
            </a:r>
          </a:p>
          <a:p>
            <a:pPr>
              <a:spcBef>
                <a:spcPts val="600"/>
              </a:spcBef>
            </a:pPr>
            <a:r>
              <a:rPr lang="en-US" sz="2800" dirty="0"/>
              <a:t>It is generally very difficult, if not impossible, to block all covert channels</a:t>
            </a:r>
          </a:p>
          <a:p>
            <a:pPr>
              <a:spcBef>
                <a:spcPts val="600"/>
              </a:spcBef>
            </a:pPr>
            <a:r>
              <a:rPr lang="en-US" sz="2800" dirty="0"/>
              <a:t>One can try to limit the bandwidth of covert channels</a:t>
            </a:r>
          </a:p>
          <a:p>
            <a:pPr>
              <a:spcBef>
                <a:spcPts val="600"/>
              </a:spcBef>
            </a:pPr>
            <a:r>
              <a:rPr lang="en-US" sz="2800" dirty="0"/>
              <a:t>Military requires cryptographic components be implemented in hardware</a:t>
            </a:r>
          </a:p>
          <a:p>
            <a:pPr lvl="1">
              <a:spcBef>
                <a:spcPts val="600"/>
              </a:spcBef>
            </a:pPr>
            <a:r>
              <a:rPr lang="en-US" sz="2400" dirty="0"/>
              <a:t>to avoid trojan horse leaking keys through covert channels</a:t>
            </a:r>
          </a:p>
          <a:p>
            <a:pPr>
              <a:spcBef>
                <a:spcPts val="600"/>
              </a:spcBef>
            </a:pPr>
            <a:r>
              <a:rPr lang="en-US" sz="2800" dirty="0"/>
              <a:t>Covert channels are achieved by collaboration or high and low subjects.</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3" name="Rectangle 2"/>
          <p:cNvSpPr>
            <a:spLocks noGrp="1" noChangeArrowheads="1"/>
          </p:cNvSpPr>
          <p:nvPr>
            <p:ph type="ctrTitle"/>
          </p:nvPr>
        </p:nvSpPr>
        <p:spPr/>
        <p:txBody>
          <a:bodyPr/>
          <a:lstStyle/>
          <a:p>
            <a:r>
              <a:rPr lang="en-US" altLang="en-US"/>
              <a:t>More on MLS: Security Levels</a:t>
            </a:r>
          </a:p>
        </p:txBody>
      </p:sp>
      <p:sp>
        <p:nvSpPr>
          <p:cNvPr id="9" name="Subtitle 8">
            <a:extLst>
              <a:ext uri="{FF2B5EF4-FFF2-40B4-BE49-F238E27FC236}">
                <a16:creationId xmlns:a16="http://schemas.microsoft.com/office/drawing/2014/main" id="{C4C5F846-D03C-43BF-9E8F-0DEB64E96D2B}"/>
              </a:ext>
            </a:extLst>
          </p:cNvPr>
          <p:cNvSpPr>
            <a:spLocks noGrp="1"/>
          </p:cNvSpPr>
          <p:nvPr>
            <p:ph type="subTitle" idx="1"/>
          </p:nvPr>
        </p:nvSpPr>
        <p:spPr/>
        <p:txBody>
          <a:bodyPr/>
          <a:lstStyle/>
          <a:p>
            <a:endParaRPr lang="en-US"/>
          </a:p>
        </p:txBody>
      </p:sp>
      <p:sp>
        <p:nvSpPr>
          <p:cNvPr id="10" name="Text Placeholder 9">
            <a:extLst>
              <a:ext uri="{FF2B5EF4-FFF2-40B4-BE49-F238E27FC236}">
                <a16:creationId xmlns:a16="http://schemas.microsoft.com/office/drawing/2014/main" id="{55FB03B9-5050-424E-A2AA-03195A006995}"/>
              </a:ext>
            </a:extLst>
          </p:cNvPr>
          <p:cNvSpPr>
            <a:spLocks noGrp="1"/>
          </p:cNvSpPr>
          <p:nvPr>
            <p:ph type="body" sz="quarter" idx="14"/>
          </p:nvPr>
        </p:nvSpPr>
        <p:spPr/>
        <p:txBody>
          <a:bodyPr/>
          <a:lstStyle/>
          <a:p>
            <a:pPr>
              <a:spcBef>
                <a:spcPts val="600"/>
              </a:spcBef>
              <a:spcAft>
                <a:spcPts val="600"/>
              </a:spcAft>
            </a:pPr>
            <a:r>
              <a:rPr lang="en-US" altLang="en-US" sz="2800" dirty="0"/>
              <a:t>Used as attributes of both subjects &amp; objects</a:t>
            </a:r>
          </a:p>
          <a:p>
            <a:pPr lvl="1">
              <a:spcBef>
                <a:spcPts val="600"/>
              </a:spcBef>
              <a:spcAft>
                <a:spcPts val="600"/>
              </a:spcAft>
            </a:pPr>
            <a:r>
              <a:rPr lang="en-US" altLang="en-US" sz="2400" dirty="0"/>
              <a:t>clearance &amp; classification </a:t>
            </a:r>
          </a:p>
          <a:p>
            <a:pPr>
              <a:spcBef>
                <a:spcPts val="600"/>
              </a:spcBef>
              <a:spcAft>
                <a:spcPts val="600"/>
              </a:spcAft>
            </a:pPr>
            <a:r>
              <a:rPr lang="en-US" altLang="en-US" sz="2800" dirty="0"/>
              <a:t>Typical military security levels:</a:t>
            </a:r>
          </a:p>
          <a:p>
            <a:pPr lvl="1">
              <a:spcBef>
                <a:spcPts val="600"/>
              </a:spcBef>
              <a:spcAft>
                <a:spcPts val="600"/>
              </a:spcAft>
            </a:pPr>
            <a:r>
              <a:rPr lang="en-US" altLang="en-US" sz="2400" dirty="0"/>
              <a:t>top secret </a:t>
            </a:r>
            <a:r>
              <a:rPr lang="en-US" altLang="en-US" sz="2400" dirty="0">
                <a:sym typeface="Symbol" panose="05050102010706020507" pitchFamily="18" charset="2"/>
              </a:rPr>
              <a:t> secret  confidential  unclassified</a:t>
            </a:r>
          </a:p>
          <a:p>
            <a:pPr>
              <a:spcBef>
                <a:spcPts val="600"/>
              </a:spcBef>
              <a:spcAft>
                <a:spcPts val="600"/>
              </a:spcAft>
            </a:pPr>
            <a:r>
              <a:rPr lang="en-US" altLang="en-US" sz="2800" dirty="0">
                <a:sym typeface="Symbol" panose="05050102010706020507" pitchFamily="18" charset="2"/>
              </a:rPr>
              <a:t>Typical commercial security levels</a:t>
            </a:r>
          </a:p>
          <a:p>
            <a:pPr lvl="1">
              <a:spcBef>
                <a:spcPts val="600"/>
              </a:spcBef>
              <a:spcAft>
                <a:spcPts val="600"/>
              </a:spcAft>
            </a:pPr>
            <a:r>
              <a:rPr lang="en-US" altLang="en-US" sz="2400" dirty="0">
                <a:sym typeface="Symbol" panose="05050102010706020507" pitchFamily="18" charset="2"/>
              </a:rPr>
              <a:t>restricted  proprietary  sensitive  public</a:t>
            </a: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7" name="Rectangle 2"/>
          <p:cNvSpPr>
            <a:spLocks noGrp="1" noChangeArrowheads="1"/>
          </p:cNvSpPr>
          <p:nvPr>
            <p:ph type="ctrTitle"/>
          </p:nvPr>
        </p:nvSpPr>
        <p:spPr/>
        <p:txBody>
          <a:bodyPr/>
          <a:lstStyle/>
          <a:p>
            <a:r>
              <a:rPr lang="en-US" altLang="en-US"/>
              <a:t>Security Categories</a:t>
            </a:r>
          </a:p>
        </p:txBody>
      </p:sp>
      <p:sp>
        <p:nvSpPr>
          <p:cNvPr id="9" name="Subtitle 8">
            <a:extLst>
              <a:ext uri="{FF2B5EF4-FFF2-40B4-BE49-F238E27FC236}">
                <a16:creationId xmlns:a16="http://schemas.microsoft.com/office/drawing/2014/main" id="{83A5AB47-4089-4DFC-A779-BE471C343ACF}"/>
              </a:ext>
            </a:extLst>
          </p:cNvPr>
          <p:cNvSpPr>
            <a:spLocks noGrp="1"/>
          </p:cNvSpPr>
          <p:nvPr>
            <p:ph type="subTitle" idx="1"/>
          </p:nvPr>
        </p:nvSpPr>
        <p:spPr/>
        <p:txBody>
          <a:bodyPr/>
          <a:lstStyle/>
          <a:p>
            <a:endParaRPr lang="en-US"/>
          </a:p>
        </p:txBody>
      </p:sp>
      <p:sp>
        <p:nvSpPr>
          <p:cNvPr id="10" name="Text Placeholder 9">
            <a:extLst>
              <a:ext uri="{FF2B5EF4-FFF2-40B4-BE49-F238E27FC236}">
                <a16:creationId xmlns:a16="http://schemas.microsoft.com/office/drawing/2014/main" id="{33B4257C-015D-4929-991E-0F2207144714}"/>
              </a:ext>
            </a:extLst>
          </p:cNvPr>
          <p:cNvSpPr>
            <a:spLocks noGrp="1"/>
          </p:cNvSpPr>
          <p:nvPr>
            <p:ph type="body" sz="quarter" idx="14"/>
          </p:nvPr>
        </p:nvSpPr>
        <p:spPr/>
        <p:txBody>
          <a:bodyPr/>
          <a:lstStyle/>
          <a:p>
            <a:pPr>
              <a:spcBef>
                <a:spcPts val="600"/>
              </a:spcBef>
              <a:spcAft>
                <a:spcPts val="600"/>
              </a:spcAft>
            </a:pPr>
            <a:r>
              <a:rPr lang="en-US" altLang="en-US" sz="2800" dirty="0"/>
              <a:t>Also known as compartments</a:t>
            </a:r>
          </a:p>
          <a:p>
            <a:pPr>
              <a:spcBef>
                <a:spcPts val="600"/>
              </a:spcBef>
              <a:spcAft>
                <a:spcPts val="600"/>
              </a:spcAft>
            </a:pPr>
            <a:r>
              <a:rPr lang="en-US" altLang="en-US" sz="2800" dirty="0"/>
              <a:t>Typical military security categories</a:t>
            </a:r>
          </a:p>
          <a:p>
            <a:pPr lvl="1">
              <a:spcBef>
                <a:spcPts val="600"/>
              </a:spcBef>
              <a:spcAft>
                <a:spcPts val="600"/>
              </a:spcAft>
            </a:pPr>
            <a:r>
              <a:rPr lang="en-US" altLang="en-US" sz="2400" dirty="0"/>
              <a:t>army, navy, air force</a:t>
            </a:r>
          </a:p>
          <a:p>
            <a:pPr lvl="1">
              <a:spcBef>
                <a:spcPts val="600"/>
              </a:spcBef>
              <a:spcAft>
                <a:spcPts val="600"/>
              </a:spcAft>
            </a:pPr>
            <a:r>
              <a:rPr lang="en-US" altLang="en-US" sz="2400" dirty="0" err="1"/>
              <a:t>nato</a:t>
            </a:r>
            <a:r>
              <a:rPr lang="en-US" altLang="en-US" sz="2400" dirty="0"/>
              <a:t>, </a:t>
            </a:r>
            <a:r>
              <a:rPr lang="en-US" altLang="en-US" sz="2400" dirty="0" err="1"/>
              <a:t>nasa</a:t>
            </a:r>
            <a:r>
              <a:rPr lang="en-US" altLang="en-US" sz="2400" dirty="0"/>
              <a:t>, </a:t>
            </a:r>
            <a:r>
              <a:rPr lang="en-US" altLang="en-US" sz="2400" dirty="0" err="1"/>
              <a:t>noforn</a:t>
            </a:r>
            <a:endParaRPr lang="en-US" altLang="en-US" sz="2400" dirty="0"/>
          </a:p>
          <a:p>
            <a:pPr>
              <a:spcBef>
                <a:spcPts val="600"/>
              </a:spcBef>
              <a:spcAft>
                <a:spcPts val="600"/>
              </a:spcAft>
            </a:pPr>
            <a:r>
              <a:rPr lang="en-US" altLang="en-US" sz="2800" dirty="0"/>
              <a:t>Typical commercial security categories</a:t>
            </a:r>
          </a:p>
          <a:p>
            <a:pPr lvl="1">
              <a:spcBef>
                <a:spcPts val="600"/>
              </a:spcBef>
              <a:spcAft>
                <a:spcPts val="600"/>
              </a:spcAft>
            </a:pPr>
            <a:r>
              <a:rPr lang="en-US" altLang="en-US" sz="2400" dirty="0"/>
              <a:t>Sales, R&amp;D, HR</a:t>
            </a:r>
          </a:p>
          <a:p>
            <a:pPr lvl="1">
              <a:spcBef>
                <a:spcPts val="600"/>
              </a:spcBef>
              <a:spcAft>
                <a:spcPts val="600"/>
              </a:spcAft>
            </a:pPr>
            <a:r>
              <a:rPr lang="en-US" altLang="en-US" sz="2400" dirty="0"/>
              <a:t>Dept A, Dept B, Dept C</a:t>
            </a:r>
            <a:endParaRPr lang="en-US" sz="2400"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1" name="Rectangle 2"/>
          <p:cNvSpPr>
            <a:spLocks noGrp="1" noChangeArrowheads="1"/>
          </p:cNvSpPr>
          <p:nvPr>
            <p:ph type="ctrTitle"/>
          </p:nvPr>
        </p:nvSpPr>
        <p:spPr/>
        <p:txBody>
          <a:bodyPr/>
          <a:lstStyle/>
          <a:p>
            <a:r>
              <a:rPr lang="en-US" altLang="en-US"/>
              <a:t>Security Labels</a:t>
            </a:r>
          </a:p>
        </p:txBody>
      </p:sp>
      <p:sp>
        <p:nvSpPr>
          <p:cNvPr id="9" name="Subtitle 8">
            <a:extLst>
              <a:ext uri="{FF2B5EF4-FFF2-40B4-BE49-F238E27FC236}">
                <a16:creationId xmlns:a16="http://schemas.microsoft.com/office/drawing/2014/main" id="{B5CD8D56-A183-42EA-8E4A-F42ED3B0E8E1}"/>
              </a:ext>
            </a:extLst>
          </p:cNvPr>
          <p:cNvSpPr>
            <a:spLocks noGrp="1"/>
          </p:cNvSpPr>
          <p:nvPr>
            <p:ph type="subTitle" idx="1"/>
          </p:nvPr>
        </p:nvSpPr>
        <p:spPr/>
        <p:txBody>
          <a:bodyPr/>
          <a:lstStyle/>
          <a:p>
            <a:endParaRPr lang="en-US"/>
          </a:p>
        </p:txBody>
      </p:sp>
      <p:sp>
        <p:nvSpPr>
          <p:cNvPr id="10" name="Text Placeholder 9">
            <a:extLst>
              <a:ext uri="{FF2B5EF4-FFF2-40B4-BE49-F238E27FC236}">
                <a16:creationId xmlns:a16="http://schemas.microsoft.com/office/drawing/2014/main" id="{39F77048-5270-4225-AEA9-BC626B7CC42B}"/>
              </a:ext>
            </a:extLst>
          </p:cNvPr>
          <p:cNvSpPr>
            <a:spLocks noGrp="1"/>
          </p:cNvSpPr>
          <p:nvPr>
            <p:ph type="body" sz="quarter" idx="14"/>
          </p:nvPr>
        </p:nvSpPr>
        <p:spPr>
          <a:xfrm>
            <a:off x="576942" y="1828800"/>
            <a:ext cx="11038115" cy="3945329"/>
          </a:xfrm>
        </p:spPr>
        <p:txBody>
          <a:bodyPr/>
          <a:lstStyle/>
          <a:p>
            <a:pPr>
              <a:spcBef>
                <a:spcPts val="600"/>
              </a:spcBef>
              <a:spcAft>
                <a:spcPts val="600"/>
              </a:spcAft>
            </a:pPr>
            <a:r>
              <a:rPr lang="en-US" altLang="en-US" sz="2800" dirty="0"/>
              <a:t>Labels = Levels </a:t>
            </a:r>
            <a:r>
              <a:rPr lang="en-US" altLang="en-US" sz="2800" dirty="0">
                <a:sym typeface="Symbol" panose="05050102010706020507" pitchFamily="18" charset="2"/>
              </a:rPr>
              <a:t> P (Categories</a:t>
            </a:r>
            <a:r>
              <a:rPr lang="en-US" altLang="en-US" sz="2800" dirty="0" smtClean="0">
                <a:sym typeface="Symbol" panose="05050102010706020507" pitchFamily="18" charset="2"/>
              </a:rPr>
              <a:t>)</a:t>
            </a:r>
          </a:p>
          <a:p>
            <a:pPr lvl="1">
              <a:spcBef>
                <a:spcPts val="600"/>
              </a:spcBef>
              <a:spcAft>
                <a:spcPts val="600"/>
              </a:spcAft>
            </a:pPr>
            <a:r>
              <a:rPr lang="en-US" altLang="en-US" sz="2400" dirty="0">
                <a:sym typeface="Symbol" panose="05050102010706020507" pitchFamily="18" charset="2"/>
              </a:rPr>
              <a:t>P (Categories</a:t>
            </a:r>
            <a:r>
              <a:rPr lang="en-US" altLang="en-US" sz="2400" dirty="0" smtClean="0">
                <a:sym typeface="Symbol" panose="05050102010706020507" pitchFamily="18" charset="2"/>
              </a:rPr>
              <a:t>) is </a:t>
            </a:r>
            <a:r>
              <a:rPr lang="en-US" altLang="en-US" sz="2400" dirty="0" err="1" smtClean="0">
                <a:sym typeface="Symbol" panose="05050102010706020507" pitchFamily="18" charset="2"/>
              </a:rPr>
              <a:t>powerset</a:t>
            </a:r>
            <a:r>
              <a:rPr lang="en-US" altLang="en-US" sz="2400" dirty="0" smtClean="0">
                <a:sym typeface="Symbol" panose="05050102010706020507" pitchFamily="18" charset="2"/>
              </a:rPr>
              <a:t> (set of all subsets) of </a:t>
            </a:r>
            <a:r>
              <a:rPr lang="en-US" altLang="en-US" sz="2400" dirty="0">
                <a:sym typeface="Symbol" panose="05050102010706020507" pitchFamily="18" charset="2"/>
              </a:rPr>
              <a:t>Categories</a:t>
            </a:r>
          </a:p>
          <a:p>
            <a:pPr>
              <a:spcBef>
                <a:spcPts val="600"/>
              </a:spcBef>
              <a:spcAft>
                <a:spcPts val="600"/>
              </a:spcAft>
            </a:pPr>
            <a:r>
              <a:rPr lang="en-US" altLang="en-US" sz="2800" dirty="0" smtClean="0">
                <a:sym typeface="Symbol" panose="05050102010706020507" pitchFamily="18" charset="2"/>
              </a:rPr>
              <a:t>There is a natural partial </a:t>
            </a:r>
            <a:r>
              <a:rPr lang="en-US" altLang="en-US" sz="2800" dirty="0">
                <a:sym typeface="Symbol" panose="05050102010706020507" pitchFamily="18" charset="2"/>
              </a:rPr>
              <a:t>ordering relationship among Labels</a:t>
            </a:r>
          </a:p>
          <a:p>
            <a:pPr lvl="1">
              <a:spcBef>
                <a:spcPts val="600"/>
              </a:spcBef>
              <a:spcAft>
                <a:spcPts val="600"/>
              </a:spcAft>
            </a:pPr>
            <a:r>
              <a:rPr lang="en-US" altLang="en-US" sz="2400" dirty="0">
                <a:sym typeface="Symbol" panose="05050102010706020507" pitchFamily="18" charset="2"/>
              </a:rPr>
              <a:t>(e1, C1)  (e2, C2) </a:t>
            </a:r>
            <a:r>
              <a:rPr lang="en-US" altLang="en-US" sz="2400" dirty="0" err="1">
                <a:sym typeface="Symbol" panose="05050102010706020507" pitchFamily="18" charset="2"/>
              </a:rPr>
              <a:t>iff</a:t>
            </a:r>
            <a:r>
              <a:rPr lang="en-US" altLang="en-US" sz="2400" dirty="0">
                <a:sym typeface="Symbol" panose="05050102010706020507" pitchFamily="18" charset="2"/>
              </a:rPr>
              <a:t>. e1 e2 and C1  C2</a:t>
            </a:r>
          </a:p>
          <a:p>
            <a:pPr>
              <a:spcBef>
                <a:spcPts val="600"/>
              </a:spcBef>
              <a:spcAft>
                <a:spcPts val="600"/>
              </a:spcAft>
            </a:pPr>
            <a:r>
              <a:rPr lang="en-US" altLang="en-US" sz="2800" dirty="0">
                <a:sym typeface="Symbol" panose="05050102010706020507" pitchFamily="18" charset="2"/>
              </a:rPr>
              <a:t>This ordering relation is a partial order</a:t>
            </a:r>
          </a:p>
          <a:p>
            <a:pPr lvl="1">
              <a:spcBef>
                <a:spcPts val="600"/>
              </a:spcBef>
              <a:spcAft>
                <a:spcPts val="600"/>
              </a:spcAft>
            </a:pPr>
            <a:r>
              <a:rPr lang="en-US" altLang="en-US" sz="2400" dirty="0">
                <a:sym typeface="Symbol" panose="05050102010706020507" pitchFamily="18" charset="2"/>
              </a:rPr>
              <a:t>reflexive, transitive, anti-symmetric</a:t>
            </a:r>
          </a:p>
          <a:p>
            <a:pPr lvl="1">
              <a:spcBef>
                <a:spcPts val="600"/>
              </a:spcBef>
              <a:spcAft>
                <a:spcPts val="600"/>
              </a:spcAft>
            </a:pPr>
            <a:r>
              <a:rPr lang="en-US" altLang="en-US" sz="2400" dirty="0">
                <a:sym typeface="Symbol" panose="05050102010706020507" pitchFamily="18" charset="2"/>
              </a:rPr>
              <a:t>e.g., </a:t>
            </a:r>
          </a:p>
          <a:p>
            <a:pPr>
              <a:spcBef>
                <a:spcPts val="600"/>
              </a:spcBef>
              <a:spcAft>
                <a:spcPts val="600"/>
              </a:spcAft>
            </a:pPr>
            <a:r>
              <a:rPr lang="en-US" altLang="en-US" sz="2800" dirty="0">
                <a:sym typeface="Symbol" panose="05050102010706020507" pitchFamily="18" charset="2"/>
              </a:rPr>
              <a:t>All security labels form a lattice</a:t>
            </a: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Group 4" descr="An Example Security Lattice">
            <a:extLst>
              <a:ext uri="{FF2B5EF4-FFF2-40B4-BE49-F238E27FC236}">
                <a16:creationId xmlns:a16="http://schemas.microsoft.com/office/drawing/2014/main" id="{F044AC42-DFFF-414B-8BC5-2ECD10E06EFC}"/>
              </a:ext>
            </a:extLst>
          </p:cNvPr>
          <p:cNvGrpSpPr/>
          <p:nvPr/>
        </p:nvGrpSpPr>
        <p:grpSpPr>
          <a:xfrm>
            <a:off x="1412420" y="2511390"/>
            <a:ext cx="9367157" cy="3352800"/>
            <a:chOff x="609600" y="2743200"/>
            <a:chExt cx="7696200" cy="3352800"/>
          </a:xfrm>
        </p:grpSpPr>
        <p:sp>
          <p:nvSpPr>
            <p:cNvPr id="6" name="Text Box 4">
              <a:extLst>
                <a:ext uri="{FF2B5EF4-FFF2-40B4-BE49-F238E27FC236}">
                  <a16:creationId xmlns:a16="http://schemas.microsoft.com/office/drawing/2014/main" id="{E130A677-D5A5-4B26-8CA4-C7DA6ABFDDAD}"/>
                </a:ext>
              </a:extLst>
            </p:cNvPr>
            <p:cNvSpPr txBox="1">
              <a:spLocks noChangeArrowheads="1"/>
            </p:cNvSpPr>
            <p:nvPr/>
          </p:nvSpPr>
          <p:spPr bwMode="auto">
            <a:xfrm>
              <a:off x="2868356" y="2743200"/>
              <a:ext cx="3427926" cy="461665"/>
            </a:xfrm>
            <a:prstGeom prst="rect">
              <a:avLst/>
            </a:prstGeom>
            <a:noFill/>
            <a:ln w="9525" algn="ctr">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eaLnBrk="0" hangingPunct="0">
                <a:spcBef>
                  <a:spcPct val="20000"/>
                </a:spcBef>
                <a:buClr>
                  <a:schemeClr val="accent2"/>
                </a:buClr>
                <a:buSzPct val="100000"/>
                <a:buFont typeface="Times" panose="02020603050405020304" pitchFamily="18" charset="0"/>
                <a:buChar char="•"/>
                <a:defRPr sz="2800">
                  <a:solidFill>
                    <a:schemeClr val="tx1"/>
                  </a:solidFill>
                  <a:latin typeface="Arial" panose="020B0604020202020204" pitchFamily="34" charset="0"/>
                </a:defRPr>
              </a:lvl1pPr>
              <a:lvl2pPr marL="742950" indent="-285750" eaLnBrk="0" hangingPunct="0">
                <a:spcBef>
                  <a:spcPct val="20000"/>
                </a:spcBef>
                <a:buChar char="–"/>
                <a:defRPr sz="2400">
                  <a:solidFill>
                    <a:schemeClr val="tx1"/>
                  </a:solidFill>
                  <a:latin typeface="Arial" panose="020B0604020202020204" pitchFamily="34" charset="0"/>
                </a:defRPr>
              </a:lvl2pPr>
              <a:lvl3pPr marL="1143000" indent="-228600" eaLnBrk="0" hangingPunct="0">
                <a:spcBef>
                  <a:spcPct val="20000"/>
                </a:spcBef>
                <a:buChar char="•"/>
                <a:defRPr sz="22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ClrTx/>
                <a:buSzTx/>
                <a:buFontTx/>
                <a:buNone/>
              </a:pPr>
              <a:r>
                <a:rPr lang="en-US" altLang="en-US" sz="2400" dirty="0">
                  <a:latin typeface="+mn-lt"/>
                </a:rPr>
                <a:t>Top Secret, {army, navy}</a:t>
              </a:r>
            </a:p>
          </p:txBody>
        </p:sp>
        <p:sp>
          <p:nvSpPr>
            <p:cNvPr id="7" name="Text Box 5">
              <a:extLst>
                <a:ext uri="{FF2B5EF4-FFF2-40B4-BE49-F238E27FC236}">
                  <a16:creationId xmlns:a16="http://schemas.microsoft.com/office/drawing/2014/main" id="{B750E8CC-8408-4D79-B67C-C15559BFB6C9}"/>
                </a:ext>
              </a:extLst>
            </p:cNvPr>
            <p:cNvSpPr txBox="1">
              <a:spLocks noChangeArrowheads="1"/>
            </p:cNvSpPr>
            <p:nvPr/>
          </p:nvSpPr>
          <p:spPr bwMode="auto">
            <a:xfrm>
              <a:off x="609600" y="3581400"/>
              <a:ext cx="1981200" cy="831850"/>
            </a:xfrm>
            <a:prstGeom prst="rect">
              <a:avLst/>
            </a:prstGeom>
            <a:noFill/>
            <a:ln w="9525" algn="ctr">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spcBef>
                  <a:spcPct val="20000"/>
                </a:spcBef>
                <a:buClr>
                  <a:schemeClr val="accent2"/>
                </a:buClr>
                <a:buSzPct val="100000"/>
                <a:buFont typeface="Times" panose="02020603050405020304" pitchFamily="18" charset="0"/>
                <a:buChar char="•"/>
                <a:defRPr sz="2800">
                  <a:solidFill>
                    <a:schemeClr val="tx1"/>
                  </a:solidFill>
                  <a:latin typeface="Arial" panose="020B0604020202020204" pitchFamily="34" charset="0"/>
                </a:defRPr>
              </a:lvl1pPr>
              <a:lvl2pPr marL="742950" indent="-285750" eaLnBrk="0" hangingPunct="0">
                <a:spcBef>
                  <a:spcPct val="20000"/>
                </a:spcBef>
                <a:buChar char="–"/>
                <a:defRPr sz="2400">
                  <a:solidFill>
                    <a:schemeClr val="tx1"/>
                  </a:solidFill>
                  <a:latin typeface="Arial" panose="020B0604020202020204" pitchFamily="34" charset="0"/>
                </a:defRPr>
              </a:lvl2pPr>
              <a:lvl3pPr marL="1143000" indent="-228600" eaLnBrk="0" hangingPunct="0">
                <a:spcBef>
                  <a:spcPct val="20000"/>
                </a:spcBef>
                <a:buChar char="•"/>
                <a:defRPr sz="22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50000"/>
                </a:spcBef>
                <a:buClrTx/>
                <a:buSzTx/>
                <a:buFontTx/>
                <a:buNone/>
              </a:pPr>
              <a:r>
                <a:rPr lang="en-US" altLang="en-US" sz="2400" dirty="0">
                  <a:latin typeface="+mn-lt"/>
                </a:rPr>
                <a:t>Top Secret, {army}</a:t>
              </a:r>
            </a:p>
          </p:txBody>
        </p:sp>
        <p:sp>
          <p:nvSpPr>
            <p:cNvPr id="8" name="Text Box 6">
              <a:extLst>
                <a:ext uri="{FF2B5EF4-FFF2-40B4-BE49-F238E27FC236}">
                  <a16:creationId xmlns:a16="http://schemas.microsoft.com/office/drawing/2014/main" id="{138D4EE8-A4CD-491F-BCDE-F9431963702E}"/>
                </a:ext>
              </a:extLst>
            </p:cNvPr>
            <p:cNvSpPr txBox="1">
              <a:spLocks noChangeArrowheads="1"/>
            </p:cNvSpPr>
            <p:nvPr/>
          </p:nvSpPr>
          <p:spPr bwMode="auto">
            <a:xfrm>
              <a:off x="3429000" y="3587750"/>
              <a:ext cx="1981200" cy="831850"/>
            </a:xfrm>
            <a:prstGeom prst="rect">
              <a:avLst/>
            </a:prstGeom>
            <a:noFill/>
            <a:ln w="9525" algn="ctr">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spcBef>
                  <a:spcPct val="20000"/>
                </a:spcBef>
                <a:buClr>
                  <a:schemeClr val="accent2"/>
                </a:buClr>
                <a:buSzPct val="100000"/>
                <a:buFont typeface="Times" panose="02020603050405020304" pitchFamily="18" charset="0"/>
                <a:buChar char="•"/>
                <a:defRPr sz="2800">
                  <a:solidFill>
                    <a:schemeClr val="tx1"/>
                  </a:solidFill>
                  <a:latin typeface="Arial" panose="020B0604020202020204" pitchFamily="34" charset="0"/>
                </a:defRPr>
              </a:lvl1pPr>
              <a:lvl2pPr marL="742950" indent="-285750" eaLnBrk="0" hangingPunct="0">
                <a:spcBef>
                  <a:spcPct val="20000"/>
                </a:spcBef>
                <a:buChar char="–"/>
                <a:defRPr sz="2400">
                  <a:solidFill>
                    <a:schemeClr val="tx1"/>
                  </a:solidFill>
                  <a:latin typeface="Arial" panose="020B0604020202020204" pitchFamily="34" charset="0"/>
                </a:defRPr>
              </a:lvl2pPr>
              <a:lvl3pPr marL="1143000" indent="-228600" eaLnBrk="0" hangingPunct="0">
                <a:spcBef>
                  <a:spcPct val="20000"/>
                </a:spcBef>
                <a:buChar char="•"/>
                <a:defRPr sz="22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50000"/>
                </a:spcBef>
                <a:buClrTx/>
                <a:buSzTx/>
                <a:buFontTx/>
                <a:buNone/>
              </a:pPr>
              <a:r>
                <a:rPr lang="en-US" altLang="en-US" sz="2400">
                  <a:latin typeface="+mn-lt"/>
                </a:rPr>
                <a:t>Top Secret, {navy}</a:t>
              </a:r>
            </a:p>
          </p:txBody>
        </p:sp>
        <p:sp>
          <p:nvSpPr>
            <p:cNvPr id="11" name="Text Box 7">
              <a:extLst>
                <a:ext uri="{FF2B5EF4-FFF2-40B4-BE49-F238E27FC236}">
                  <a16:creationId xmlns:a16="http://schemas.microsoft.com/office/drawing/2014/main" id="{774BC418-CBBB-434F-9DAB-B4E1A50E3BD8}"/>
                </a:ext>
              </a:extLst>
            </p:cNvPr>
            <p:cNvSpPr txBox="1">
              <a:spLocks noChangeArrowheads="1"/>
            </p:cNvSpPr>
            <p:nvPr/>
          </p:nvSpPr>
          <p:spPr bwMode="auto">
            <a:xfrm>
              <a:off x="6172200" y="3581400"/>
              <a:ext cx="1981200" cy="831850"/>
            </a:xfrm>
            <a:prstGeom prst="rect">
              <a:avLst/>
            </a:prstGeom>
            <a:noFill/>
            <a:ln w="9525" algn="ctr">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spcBef>
                  <a:spcPct val="20000"/>
                </a:spcBef>
                <a:buClr>
                  <a:schemeClr val="accent2"/>
                </a:buClr>
                <a:buSzPct val="100000"/>
                <a:buFont typeface="Times" panose="02020603050405020304" pitchFamily="18" charset="0"/>
                <a:buChar char="•"/>
                <a:defRPr sz="2800">
                  <a:solidFill>
                    <a:schemeClr val="tx1"/>
                  </a:solidFill>
                  <a:latin typeface="Arial" panose="020B0604020202020204" pitchFamily="34" charset="0"/>
                </a:defRPr>
              </a:lvl1pPr>
              <a:lvl2pPr marL="742950" indent="-285750" eaLnBrk="0" hangingPunct="0">
                <a:spcBef>
                  <a:spcPct val="20000"/>
                </a:spcBef>
                <a:buChar char="–"/>
                <a:defRPr sz="2400">
                  <a:solidFill>
                    <a:schemeClr val="tx1"/>
                  </a:solidFill>
                  <a:latin typeface="Arial" panose="020B0604020202020204" pitchFamily="34" charset="0"/>
                </a:defRPr>
              </a:lvl2pPr>
              <a:lvl3pPr marL="1143000" indent="-228600" eaLnBrk="0" hangingPunct="0">
                <a:spcBef>
                  <a:spcPct val="20000"/>
                </a:spcBef>
                <a:buChar char="•"/>
                <a:defRPr sz="22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50000"/>
                </a:spcBef>
                <a:buClrTx/>
                <a:buSzTx/>
                <a:buFontTx/>
                <a:buNone/>
              </a:pPr>
              <a:r>
                <a:rPr lang="en-US" altLang="en-US" sz="2400">
                  <a:latin typeface="+mn-lt"/>
                </a:rPr>
                <a:t>Secret, {army, navy}</a:t>
              </a:r>
            </a:p>
          </p:txBody>
        </p:sp>
        <p:sp>
          <p:nvSpPr>
            <p:cNvPr id="12" name="Text Box 8">
              <a:extLst>
                <a:ext uri="{FF2B5EF4-FFF2-40B4-BE49-F238E27FC236}">
                  <a16:creationId xmlns:a16="http://schemas.microsoft.com/office/drawing/2014/main" id="{BEDCD49A-6355-4BFC-8D54-79309505ED24}"/>
                </a:ext>
              </a:extLst>
            </p:cNvPr>
            <p:cNvSpPr txBox="1">
              <a:spLocks noChangeArrowheads="1"/>
            </p:cNvSpPr>
            <p:nvPr/>
          </p:nvSpPr>
          <p:spPr bwMode="auto">
            <a:xfrm>
              <a:off x="685800" y="4791075"/>
              <a:ext cx="1981200" cy="830997"/>
            </a:xfrm>
            <a:prstGeom prst="rect">
              <a:avLst/>
            </a:prstGeom>
            <a:noFill/>
            <a:ln w="9525" algn="ctr">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spcBef>
                  <a:spcPct val="20000"/>
                </a:spcBef>
                <a:buClr>
                  <a:schemeClr val="accent2"/>
                </a:buClr>
                <a:buSzPct val="100000"/>
                <a:buFont typeface="Times" panose="02020603050405020304" pitchFamily="18" charset="0"/>
                <a:buChar char="•"/>
                <a:defRPr sz="2800">
                  <a:solidFill>
                    <a:schemeClr val="tx1"/>
                  </a:solidFill>
                  <a:latin typeface="Arial" panose="020B0604020202020204" pitchFamily="34" charset="0"/>
                </a:defRPr>
              </a:lvl1pPr>
              <a:lvl2pPr marL="742950" indent="-285750" eaLnBrk="0" hangingPunct="0">
                <a:spcBef>
                  <a:spcPct val="20000"/>
                </a:spcBef>
                <a:buChar char="–"/>
                <a:defRPr sz="2400">
                  <a:solidFill>
                    <a:schemeClr val="tx1"/>
                  </a:solidFill>
                  <a:latin typeface="Arial" panose="020B0604020202020204" pitchFamily="34" charset="0"/>
                </a:defRPr>
              </a:lvl2pPr>
              <a:lvl3pPr marL="1143000" indent="-228600" eaLnBrk="0" hangingPunct="0">
                <a:spcBef>
                  <a:spcPct val="20000"/>
                </a:spcBef>
                <a:buChar char="•"/>
                <a:defRPr sz="22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50000"/>
                </a:spcBef>
                <a:buClrTx/>
                <a:buSzTx/>
                <a:buFontTx/>
                <a:buNone/>
              </a:pPr>
              <a:r>
                <a:rPr lang="en-US" altLang="en-US" sz="2400">
                  <a:latin typeface="+mn-lt"/>
                </a:rPr>
                <a:t>Top Secret, {}</a:t>
              </a:r>
            </a:p>
          </p:txBody>
        </p:sp>
        <p:sp>
          <p:nvSpPr>
            <p:cNvPr id="13" name="Text Box 9">
              <a:extLst>
                <a:ext uri="{FF2B5EF4-FFF2-40B4-BE49-F238E27FC236}">
                  <a16:creationId xmlns:a16="http://schemas.microsoft.com/office/drawing/2014/main" id="{D35D1641-129D-4655-8A92-39E8F9098D2C}"/>
                </a:ext>
              </a:extLst>
            </p:cNvPr>
            <p:cNvSpPr txBox="1">
              <a:spLocks noChangeArrowheads="1"/>
            </p:cNvSpPr>
            <p:nvPr/>
          </p:nvSpPr>
          <p:spPr bwMode="auto">
            <a:xfrm>
              <a:off x="3429000" y="4800600"/>
              <a:ext cx="2209800" cy="466725"/>
            </a:xfrm>
            <a:prstGeom prst="rect">
              <a:avLst/>
            </a:prstGeom>
            <a:noFill/>
            <a:ln w="9525" algn="ctr">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spcBef>
                  <a:spcPct val="20000"/>
                </a:spcBef>
                <a:buClr>
                  <a:schemeClr val="accent2"/>
                </a:buClr>
                <a:buSzPct val="100000"/>
                <a:buFont typeface="Times" panose="02020603050405020304" pitchFamily="18" charset="0"/>
                <a:buChar char="•"/>
                <a:defRPr sz="2800">
                  <a:solidFill>
                    <a:schemeClr val="tx1"/>
                  </a:solidFill>
                  <a:latin typeface="Arial" panose="020B0604020202020204" pitchFamily="34" charset="0"/>
                </a:defRPr>
              </a:lvl1pPr>
              <a:lvl2pPr marL="742950" indent="-285750" eaLnBrk="0" hangingPunct="0">
                <a:spcBef>
                  <a:spcPct val="20000"/>
                </a:spcBef>
                <a:buChar char="–"/>
                <a:defRPr sz="2400">
                  <a:solidFill>
                    <a:schemeClr val="tx1"/>
                  </a:solidFill>
                  <a:latin typeface="Arial" panose="020B0604020202020204" pitchFamily="34" charset="0"/>
                </a:defRPr>
              </a:lvl2pPr>
              <a:lvl3pPr marL="1143000" indent="-228600" eaLnBrk="0" hangingPunct="0">
                <a:spcBef>
                  <a:spcPct val="20000"/>
                </a:spcBef>
                <a:buChar char="•"/>
                <a:defRPr sz="22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50000"/>
                </a:spcBef>
                <a:buClrTx/>
                <a:buSzTx/>
                <a:buFontTx/>
                <a:buNone/>
              </a:pPr>
              <a:r>
                <a:rPr lang="en-US" altLang="en-US" sz="2400">
                  <a:latin typeface="+mn-lt"/>
                </a:rPr>
                <a:t>Secret, {army}</a:t>
              </a:r>
            </a:p>
          </p:txBody>
        </p:sp>
        <p:sp>
          <p:nvSpPr>
            <p:cNvPr id="14" name="Text Box 10">
              <a:extLst>
                <a:ext uri="{FF2B5EF4-FFF2-40B4-BE49-F238E27FC236}">
                  <a16:creationId xmlns:a16="http://schemas.microsoft.com/office/drawing/2014/main" id="{308C3396-5EBA-41DC-946E-14D7B2F30B7E}"/>
                </a:ext>
              </a:extLst>
            </p:cNvPr>
            <p:cNvSpPr txBox="1">
              <a:spLocks noChangeArrowheads="1"/>
            </p:cNvSpPr>
            <p:nvPr/>
          </p:nvSpPr>
          <p:spPr bwMode="auto">
            <a:xfrm>
              <a:off x="6096000" y="4791075"/>
              <a:ext cx="2209800" cy="466725"/>
            </a:xfrm>
            <a:prstGeom prst="rect">
              <a:avLst/>
            </a:prstGeom>
            <a:noFill/>
            <a:ln w="9525" algn="ctr">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spcBef>
                  <a:spcPct val="20000"/>
                </a:spcBef>
                <a:buClr>
                  <a:schemeClr val="accent2"/>
                </a:buClr>
                <a:buSzPct val="100000"/>
                <a:buFont typeface="Times" panose="02020603050405020304" pitchFamily="18" charset="0"/>
                <a:buChar char="•"/>
                <a:defRPr sz="2800">
                  <a:solidFill>
                    <a:schemeClr val="tx1"/>
                  </a:solidFill>
                  <a:latin typeface="Arial" panose="020B0604020202020204" pitchFamily="34" charset="0"/>
                </a:defRPr>
              </a:lvl1pPr>
              <a:lvl2pPr marL="742950" indent="-285750" eaLnBrk="0" hangingPunct="0">
                <a:spcBef>
                  <a:spcPct val="20000"/>
                </a:spcBef>
                <a:buChar char="–"/>
                <a:defRPr sz="2400">
                  <a:solidFill>
                    <a:schemeClr val="tx1"/>
                  </a:solidFill>
                  <a:latin typeface="Arial" panose="020B0604020202020204" pitchFamily="34" charset="0"/>
                </a:defRPr>
              </a:lvl2pPr>
              <a:lvl3pPr marL="1143000" indent="-228600" eaLnBrk="0" hangingPunct="0">
                <a:spcBef>
                  <a:spcPct val="20000"/>
                </a:spcBef>
                <a:buChar char="•"/>
                <a:defRPr sz="22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50000"/>
                </a:spcBef>
                <a:buClrTx/>
                <a:buSzTx/>
                <a:buFontTx/>
                <a:buNone/>
              </a:pPr>
              <a:r>
                <a:rPr lang="en-US" altLang="en-US" sz="2400">
                  <a:latin typeface="+mn-lt"/>
                </a:rPr>
                <a:t>Secret, {navy}</a:t>
              </a:r>
            </a:p>
          </p:txBody>
        </p:sp>
        <p:sp>
          <p:nvSpPr>
            <p:cNvPr id="15" name="Text Box 11">
              <a:extLst>
                <a:ext uri="{FF2B5EF4-FFF2-40B4-BE49-F238E27FC236}">
                  <a16:creationId xmlns:a16="http://schemas.microsoft.com/office/drawing/2014/main" id="{AE59F234-6D49-4905-BDAA-AD2663BB1B94}"/>
                </a:ext>
              </a:extLst>
            </p:cNvPr>
            <p:cNvSpPr txBox="1">
              <a:spLocks noChangeArrowheads="1"/>
            </p:cNvSpPr>
            <p:nvPr/>
          </p:nvSpPr>
          <p:spPr bwMode="auto">
            <a:xfrm>
              <a:off x="3352800" y="5629275"/>
              <a:ext cx="2209800" cy="466725"/>
            </a:xfrm>
            <a:prstGeom prst="rect">
              <a:avLst/>
            </a:prstGeom>
            <a:noFill/>
            <a:ln w="9525" algn="ctr">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spcBef>
                  <a:spcPct val="20000"/>
                </a:spcBef>
                <a:buClr>
                  <a:schemeClr val="accent2"/>
                </a:buClr>
                <a:buSzPct val="100000"/>
                <a:buFont typeface="Times" panose="02020603050405020304" pitchFamily="18" charset="0"/>
                <a:buChar char="•"/>
                <a:defRPr sz="2800">
                  <a:solidFill>
                    <a:schemeClr val="tx1"/>
                  </a:solidFill>
                  <a:latin typeface="Arial" panose="020B0604020202020204" pitchFamily="34" charset="0"/>
                </a:defRPr>
              </a:lvl1pPr>
              <a:lvl2pPr marL="742950" indent="-285750" eaLnBrk="0" hangingPunct="0">
                <a:spcBef>
                  <a:spcPct val="20000"/>
                </a:spcBef>
                <a:buChar char="–"/>
                <a:defRPr sz="2400">
                  <a:solidFill>
                    <a:schemeClr val="tx1"/>
                  </a:solidFill>
                  <a:latin typeface="Arial" panose="020B0604020202020204" pitchFamily="34" charset="0"/>
                </a:defRPr>
              </a:lvl2pPr>
              <a:lvl3pPr marL="1143000" indent="-228600" eaLnBrk="0" hangingPunct="0">
                <a:spcBef>
                  <a:spcPct val="20000"/>
                </a:spcBef>
                <a:buChar char="•"/>
                <a:defRPr sz="22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50000"/>
                </a:spcBef>
                <a:buClrTx/>
                <a:buSzTx/>
                <a:buFontTx/>
                <a:buNone/>
              </a:pPr>
              <a:r>
                <a:rPr lang="en-US" altLang="en-US" sz="2400">
                  <a:latin typeface="+mn-lt"/>
                </a:rPr>
                <a:t>Secret, {}</a:t>
              </a:r>
            </a:p>
          </p:txBody>
        </p:sp>
        <p:sp>
          <p:nvSpPr>
            <p:cNvPr id="16" name="Line 12">
              <a:extLst>
                <a:ext uri="{FF2B5EF4-FFF2-40B4-BE49-F238E27FC236}">
                  <a16:creationId xmlns:a16="http://schemas.microsoft.com/office/drawing/2014/main" id="{F6C71CD9-FECF-4829-BD65-B4E6B3C72FAC}"/>
                </a:ext>
              </a:extLst>
            </p:cNvPr>
            <p:cNvSpPr>
              <a:spLocks noChangeShapeType="1"/>
            </p:cNvSpPr>
            <p:nvPr/>
          </p:nvSpPr>
          <p:spPr bwMode="auto">
            <a:xfrm>
              <a:off x="4495800" y="3200400"/>
              <a:ext cx="0" cy="3810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latin typeface="+mn-lt"/>
              </a:endParaRPr>
            </a:p>
          </p:txBody>
        </p:sp>
        <p:sp>
          <p:nvSpPr>
            <p:cNvPr id="17" name="Line 13">
              <a:extLst>
                <a:ext uri="{FF2B5EF4-FFF2-40B4-BE49-F238E27FC236}">
                  <a16:creationId xmlns:a16="http://schemas.microsoft.com/office/drawing/2014/main" id="{E04FA446-8DB8-4105-80AD-06FFBA1818DD}"/>
                </a:ext>
              </a:extLst>
            </p:cNvPr>
            <p:cNvSpPr>
              <a:spLocks noChangeShapeType="1"/>
            </p:cNvSpPr>
            <p:nvPr/>
          </p:nvSpPr>
          <p:spPr bwMode="auto">
            <a:xfrm>
              <a:off x="5257800" y="3200400"/>
              <a:ext cx="1828800" cy="3048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latin typeface="+mn-lt"/>
              </a:endParaRPr>
            </a:p>
          </p:txBody>
        </p:sp>
        <p:sp>
          <p:nvSpPr>
            <p:cNvPr id="18" name="Line 14">
              <a:extLst>
                <a:ext uri="{FF2B5EF4-FFF2-40B4-BE49-F238E27FC236}">
                  <a16:creationId xmlns:a16="http://schemas.microsoft.com/office/drawing/2014/main" id="{C0D45B9C-80D5-4087-8BD4-741349DE5866}"/>
                </a:ext>
              </a:extLst>
            </p:cNvPr>
            <p:cNvSpPr>
              <a:spLocks noChangeShapeType="1"/>
            </p:cNvSpPr>
            <p:nvPr/>
          </p:nvSpPr>
          <p:spPr bwMode="auto">
            <a:xfrm flipH="1">
              <a:off x="1524000" y="3200400"/>
              <a:ext cx="2133600" cy="3048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latin typeface="+mn-lt"/>
              </a:endParaRPr>
            </a:p>
          </p:txBody>
        </p:sp>
        <p:sp>
          <p:nvSpPr>
            <p:cNvPr id="19" name="Line 15">
              <a:extLst>
                <a:ext uri="{FF2B5EF4-FFF2-40B4-BE49-F238E27FC236}">
                  <a16:creationId xmlns:a16="http://schemas.microsoft.com/office/drawing/2014/main" id="{3FEE7F86-18AA-4644-A7C5-94C955B2AEC2}"/>
                </a:ext>
              </a:extLst>
            </p:cNvPr>
            <p:cNvSpPr>
              <a:spLocks noChangeShapeType="1"/>
            </p:cNvSpPr>
            <p:nvPr/>
          </p:nvSpPr>
          <p:spPr bwMode="auto">
            <a:xfrm>
              <a:off x="1600200" y="4419600"/>
              <a:ext cx="0" cy="3048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latin typeface="+mn-lt"/>
              </a:endParaRPr>
            </a:p>
          </p:txBody>
        </p:sp>
        <p:sp>
          <p:nvSpPr>
            <p:cNvPr id="20" name="Line 16">
              <a:extLst>
                <a:ext uri="{FF2B5EF4-FFF2-40B4-BE49-F238E27FC236}">
                  <a16:creationId xmlns:a16="http://schemas.microsoft.com/office/drawing/2014/main" id="{3152F4EC-BE88-4840-8980-1F4BB3D4FD48}"/>
                </a:ext>
              </a:extLst>
            </p:cNvPr>
            <p:cNvSpPr>
              <a:spLocks noChangeShapeType="1"/>
            </p:cNvSpPr>
            <p:nvPr/>
          </p:nvSpPr>
          <p:spPr bwMode="auto">
            <a:xfrm>
              <a:off x="1905000" y="4419600"/>
              <a:ext cx="2590800" cy="3048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latin typeface="+mn-lt"/>
              </a:endParaRPr>
            </a:p>
          </p:txBody>
        </p:sp>
        <p:sp>
          <p:nvSpPr>
            <p:cNvPr id="21" name="Line 17">
              <a:extLst>
                <a:ext uri="{FF2B5EF4-FFF2-40B4-BE49-F238E27FC236}">
                  <a16:creationId xmlns:a16="http://schemas.microsoft.com/office/drawing/2014/main" id="{C0A1A31B-B7E2-4C80-92D1-0BA077BD37C4}"/>
                </a:ext>
              </a:extLst>
            </p:cNvPr>
            <p:cNvSpPr>
              <a:spLocks noChangeShapeType="1"/>
            </p:cNvSpPr>
            <p:nvPr/>
          </p:nvSpPr>
          <p:spPr bwMode="auto">
            <a:xfrm flipH="1">
              <a:off x="1905000" y="4419600"/>
              <a:ext cx="2514600" cy="3048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latin typeface="+mn-lt"/>
              </a:endParaRPr>
            </a:p>
          </p:txBody>
        </p:sp>
        <p:sp>
          <p:nvSpPr>
            <p:cNvPr id="22" name="Line 18">
              <a:extLst>
                <a:ext uri="{FF2B5EF4-FFF2-40B4-BE49-F238E27FC236}">
                  <a16:creationId xmlns:a16="http://schemas.microsoft.com/office/drawing/2014/main" id="{56C92BB9-23E1-4EE1-A002-9AFF7BCA4E96}"/>
                </a:ext>
              </a:extLst>
            </p:cNvPr>
            <p:cNvSpPr>
              <a:spLocks noChangeShapeType="1"/>
            </p:cNvSpPr>
            <p:nvPr/>
          </p:nvSpPr>
          <p:spPr bwMode="auto">
            <a:xfrm>
              <a:off x="4648200" y="4419600"/>
              <a:ext cx="2514600" cy="3048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latin typeface="+mn-lt"/>
              </a:endParaRPr>
            </a:p>
          </p:txBody>
        </p:sp>
        <p:sp>
          <p:nvSpPr>
            <p:cNvPr id="23" name="Line 19">
              <a:extLst>
                <a:ext uri="{FF2B5EF4-FFF2-40B4-BE49-F238E27FC236}">
                  <a16:creationId xmlns:a16="http://schemas.microsoft.com/office/drawing/2014/main" id="{76A6303A-14AD-479F-9C54-3F88A7F28F7C}"/>
                </a:ext>
              </a:extLst>
            </p:cNvPr>
            <p:cNvSpPr>
              <a:spLocks noChangeShapeType="1"/>
            </p:cNvSpPr>
            <p:nvPr/>
          </p:nvSpPr>
          <p:spPr bwMode="auto">
            <a:xfrm>
              <a:off x="7391400" y="4419600"/>
              <a:ext cx="0" cy="3048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latin typeface="+mn-lt"/>
              </a:endParaRPr>
            </a:p>
          </p:txBody>
        </p:sp>
        <p:sp>
          <p:nvSpPr>
            <p:cNvPr id="24" name="Line 20">
              <a:extLst>
                <a:ext uri="{FF2B5EF4-FFF2-40B4-BE49-F238E27FC236}">
                  <a16:creationId xmlns:a16="http://schemas.microsoft.com/office/drawing/2014/main" id="{78C94415-9AD0-4E2D-B856-58C4C13BD497}"/>
                </a:ext>
              </a:extLst>
            </p:cNvPr>
            <p:cNvSpPr>
              <a:spLocks noChangeShapeType="1"/>
            </p:cNvSpPr>
            <p:nvPr/>
          </p:nvSpPr>
          <p:spPr bwMode="auto">
            <a:xfrm flipH="1">
              <a:off x="4800600" y="4419600"/>
              <a:ext cx="2057400" cy="3048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latin typeface="+mn-lt"/>
              </a:endParaRPr>
            </a:p>
          </p:txBody>
        </p:sp>
        <p:sp>
          <p:nvSpPr>
            <p:cNvPr id="25" name="Line 21">
              <a:extLst>
                <a:ext uri="{FF2B5EF4-FFF2-40B4-BE49-F238E27FC236}">
                  <a16:creationId xmlns:a16="http://schemas.microsoft.com/office/drawing/2014/main" id="{F4D51CD8-BE00-41DF-849E-685B27FB8811}"/>
                </a:ext>
              </a:extLst>
            </p:cNvPr>
            <p:cNvSpPr>
              <a:spLocks noChangeShapeType="1"/>
            </p:cNvSpPr>
            <p:nvPr/>
          </p:nvSpPr>
          <p:spPr bwMode="auto">
            <a:xfrm>
              <a:off x="1676400" y="5257800"/>
              <a:ext cx="2286000" cy="3048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latin typeface="+mn-lt"/>
              </a:endParaRPr>
            </a:p>
          </p:txBody>
        </p:sp>
        <p:sp>
          <p:nvSpPr>
            <p:cNvPr id="26" name="Line 22">
              <a:extLst>
                <a:ext uri="{FF2B5EF4-FFF2-40B4-BE49-F238E27FC236}">
                  <a16:creationId xmlns:a16="http://schemas.microsoft.com/office/drawing/2014/main" id="{83CC1326-9BD2-4BBB-8763-C78AA4F27F78}"/>
                </a:ext>
              </a:extLst>
            </p:cNvPr>
            <p:cNvSpPr>
              <a:spLocks noChangeShapeType="1"/>
            </p:cNvSpPr>
            <p:nvPr/>
          </p:nvSpPr>
          <p:spPr bwMode="auto">
            <a:xfrm>
              <a:off x="4419600" y="5257800"/>
              <a:ext cx="0" cy="3048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latin typeface="+mn-lt"/>
              </a:endParaRPr>
            </a:p>
          </p:txBody>
        </p:sp>
        <p:sp>
          <p:nvSpPr>
            <p:cNvPr id="27" name="Line 23">
              <a:extLst>
                <a:ext uri="{FF2B5EF4-FFF2-40B4-BE49-F238E27FC236}">
                  <a16:creationId xmlns:a16="http://schemas.microsoft.com/office/drawing/2014/main" id="{6339F3A0-F8FA-428D-A710-7F7592EEE6FF}"/>
                </a:ext>
              </a:extLst>
            </p:cNvPr>
            <p:cNvSpPr>
              <a:spLocks noChangeShapeType="1"/>
            </p:cNvSpPr>
            <p:nvPr/>
          </p:nvSpPr>
          <p:spPr bwMode="auto">
            <a:xfrm flipH="1">
              <a:off x="4876800" y="5257800"/>
              <a:ext cx="2362200" cy="3048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latin typeface="+mn-lt"/>
              </a:endParaRPr>
            </a:p>
          </p:txBody>
        </p:sp>
      </p:grpSp>
      <p:sp>
        <p:nvSpPr>
          <p:cNvPr id="10" name="Text Placeholder 9">
            <a:extLst>
              <a:ext uri="{FF2B5EF4-FFF2-40B4-BE49-F238E27FC236}">
                <a16:creationId xmlns:a16="http://schemas.microsoft.com/office/drawing/2014/main" id="{68A8EA23-6D0A-4C09-AC2E-3787BD541B83}"/>
              </a:ext>
            </a:extLst>
          </p:cNvPr>
          <p:cNvSpPr>
            <a:spLocks noGrp="1"/>
          </p:cNvSpPr>
          <p:nvPr>
            <p:ph type="body" sz="quarter" idx="14"/>
          </p:nvPr>
        </p:nvSpPr>
        <p:spPr>
          <a:xfrm>
            <a:off x="576942" y="1231229"/>
            <a:ext cx="11038115" cy="826172"/>
          </a:xfrm>
        </p:spPr>
        <p:txBody>
          <a:bodyPr/>
          <a:lstStyle/>
          <a:p>
            <a:r>
              <a:rPr lang="en-US" altLang="en-US" sz="2800" dirty="0"/>
              <a:t>levels={top secret, secret}</a:t>
            </a:r>
          </a:p>
          <a:p>
            <a:r>
              <a:rPr lang="en-US" altLang="en-US" sz="2800" dirty="0"/>
              <a:t>categories={army</a:t>
            </a:r>
            <a:r>
              <a:rPr lang="en-US" altLang="en-US" sz="2800" dirty="0" smtClean="0"/>
              <a:t>, navy</a:t>
            </a:r>
            <a:r>
              <a:rPr lang="en-US" altLang="en-US" sz="2800" dirty="0"/>
              <a:t>}</a:t>
            </a:r>
          </a:p>
        </p:txBody>
      </p:sp>
      <p:sp>
        <p:nvSpPr>
          <p:cNvPr id="44035" name="Rectangle 2"/>
          <p:cNvSpPr>
            <a:spLocks noGrp="1" noChangeArrowheads="1"/>
          </p:cNvSpPr>
          <p:nvPr>
            <p:ph type="ctrTitle"/>
          </p:nvPr>
        </p:nvSpPr>
        <p:spPr>
          <a:xfrm>
            <a:off x="576943" y="137160"/>
            <a:ext cx="11038114" cy="640080"/>
          </a:xfrm>
        </p:spPr>
        <p:txBody>
          <a:bodyPr/>
          <a:lstStyle/>
          <a:p>
            <a:r>
              <a:rPr lang="en-US" altLang="en-US" dirty="0"/>
              <a:t>An Example Security Lattice</a:t>
            </a: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9" name="Rectangle 2"/>
          <p:cNvSpPr>
            <a:spLocks noGrp="1" noChangeArrowheads="1"/>
          </p:cNvSpPr>
          <p:nvPr>
            <p:ph type="ctrTitle"/>
          </p:nvPr>
        </p:nvSpPr>
        <p:spPr/>
        <p:txBody>
          <a:bodyPr/>
          <a:lstStyle/>
          <a:p>
            <a:r>
              <a:rPr lang="en-US" altLang="en-US"/>
              <a:t>The need-to-know principle</a:t>
            </a:r>
          </a:p>
        </p:txBody>
      </p:sp>
      <p:sp>
        <p:nvSpPr>
          <p:cNvPr id="9" name="Subtitle 8">
            <a:extLst>
              <a:ext uri="{FF2B5EF4-FFF2-40B4-BE49-F238E27FC236}">
                <a16:creationId xmlns:a16="http://schemas.microsoft.com/office/drawing/2014/main" id="{9EAAECE2-1B04-418A-AA5B-75D0BF9E9680}"/>
              </a:ext>
            </a:extLst>
          </p:cNvPr>
          <p:cNvSpPr>
            <a:spLocks noGrp="1"/>
          </p:cNvSpPr>
          <p:nvPr>
            <p:ph type="subTitle" idx="1"/>
          </p:nvPr>
        </p:nvSpPr>
        <p:spPr/>
        <p:txBody>
          <a:bodyPr/>
          <a:lstStyle/>
          <a:p>
            <a:endParaRPr lang="en-US"/>
          </a:p>
        </p:txBody>
      </p:sp>
      <p:sp>
        <p:nvSpPr>
          <p:cNvPr id="10" name="Text Placeholder 9">
            <a:extLst>
              <a:ext uri="{FF2B5EF4-FFF2-40B4-BE49-F238E27FC236}">
                <a16:creationId xmlns:a16="http://schemas.microsoft.com/office/drawing/2014/main" id="{BEF7FF28-36FD-4866-BA44-94AC1AD15F2E}"/>
              </a:ext>
            </a:extLst>
          </p:cNvPr>
          <p:cNvSpPr>
            <a:spLocks noGrp="1"/>
          </p:cNvSpPr>
          <p:nvPr>
            <p:ph type="body" sz="quarter" idx="14"/>
          </p:nvPr>
        </p:nvSpPr>
        <p:spPr/>
        <p:txBody>
          <a:bodyPr/>
          <a:lstStyle/>
          <a:p>
            <a:r>
              <a:rPr lang="en-US" altLang="en-US" sz="2800" dirty="0"/>
              <a:t>Even if someone has all the necessary official approvals (such as a security clearance) to access certain information they should not be given access to such information unless they have a </a:t>
            </a:r>
            <a:r>
              <a:rPr lang="en-US" altLang="en-US" sz="2800" i="1" dirty="0"/>
              <a:t>need to know</a:t>
            </a:r>
            <a:r>
              <a:rPr lang="en-US" altLang="en-US" sz="2800" dirty="0"/>
              <a:t>: that is, unless access to the specific information necessary for the conduct of one's official duties. </a:t>
            </a:r>
            <a:br>
              <a:rPr lang="en-US" altLang="en-US" sz="2800" dirty="0"/>
            </a:br>
            <a:endParaRPr lang="en-US" altLang="en-US" sz="2800" dirty="0"/>
          </a:p>
          <a:p>
            <a:r>
              <a:rPr lang="en-US" altLang="en-US" sz="2800" dirty="0"/>
              <a:t>Can be implemented using categories </a:t>
            </a:r>
            <a:r>
              <a:rPr lang="en-US" altLang="en-US" sz="2800" dirty="0" smtClean="0"/>
              <a:t>and/or </a:t>
            </a:r>
            <a:r>
              <a:rPr lang="en-US" altLang="en-US" sz="2800" dirty="0"/>
              <a:t>DAC</a:t>
            </a:r>
          </a:p>
        </p:txBody>
      </p:sp>
    </p:spTree>
  </p:cSld>
  <p:clrMapOvr>
    <a:masterClrMapping/>
  </p:clrMapOvr>
  <p:transition spd="slow"/>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ctrTitle"/>
          </p:nvPr>
        </p:nvSpPr>
        <p:spPr/>
        <p:txBody>
          <a:bodyPr/>
          <a:lstStyle/>
          <a:p>
            <a:r>
              <a:rPr lang="en-US" altLang="en-US" dirty="0"/>
              <a:t>Outline</a:t>
            </a:r>
          </a:p>
        </p:txBody>
      </p:sp>
      <p:sp>
        <p:nvSpPr>
          <p:cNvPr id="16" name="Subtitle 15">
            <a:extLst>
              <a:ext uri="{FF2B5EF4-FFF2-40B4-BE49-F238E27FC236}">
                <a16:creationId xmlns:a16="http://schemas.microsoft.com/office/drawing/2014/main" id="{93FADC8A-B6D9-4964-A5DD-7FDCFBAF02B4}"/>
              </a:ext>
            </a:extLst>
          </p:cNvPr>
          <p:cNvSpPr>
            <a:spLocks noGrp="1"/>
          </p:cNvSpPr>
          <p:nvPr>
            <p:ph type="subTitle" idx="1"/>
          </p:nvPr>
        </p:nvSpPr>
        <p:spPr/>
        <p:txBody>
          <a:bodyPr/>
          <a:lstStyle/>
          <a:p>
            <a:endParaRPr lang="en-US" dirty="0"/>
          </a:p>
        </p:txBody>
      </p:sp>
      <p:sp>
        <p:nvSpPr>
          <p:cNvPr id="17" name="Text Placeholder 16">
            <a:extLst>
              <a:ext uri="{FF2B5EF4-FFF2-40B4-BE49-F238E27FC236}">
                <a16:creationId xmlns:a16="http://schemas.microsoft.com/office/drawing/2014/main" id="{51AE7339-3BFD-42E0-8F0E-4CC3809F109E}"/>
              </a:ext>
            </a:extLst>
          </p:cNvPr>
          <p:cNvSpPr>
            <a:spLocks noGrp="1"/>
          </p:cNvSpPr>
          <p:nvPr>
            <p:ph type="body" sz="quarter" idx="14"/>
          </p:nvPr>
        </p:nvSpPr>
        <p:spPr/>
        <p:txBody>
          <a:bodyPr/>
          <a:lstStyle/>
          <a:p>
            <a:pPr>
              <a:spcBef>
                <a:spcPts val="600"/>
              </a:spcBef>
            </a:pPr>
            <a:r>
              <a:rPr lang="en-US" sz="3200" dirty="0" smtClean="0">
                <a:solidFill>
                  <a:schemeClr val="tx2"/>
                </a:solidFill>
              </a:rPr>
              <a:t>Overview of the Bell </a:t>
            </a:r>
            <a:r>
              <a:rPr lang="en-US" sz="3200" dirty="0" err="1" smtClean="0">
                <a:solidFill>
                  <a:schemeClr val="tx2"/>
                </a:solidFill>
              </a:rPr>
              <a:t>Lapadula</a:t>
            </a:r>
            <a:r>
              <a:rPr lang="en-US" sz="3200" dirty="0" smtClean="0">
                <a:solidFill>
                  <a:schemeClr val="tx2"/>
                </a:solidFill>
              </a:rPr>
              <a:t> Model</a:t>
            </a:r>
          </a:p>
          <a:p>
            <a:pPr>
              <a:spcBef>
                <a:spcPts val="600"/>
              </a:spcBef>
            </a:pPr>
            <a:r>
              <a:rPr lang="en-US" sz="3200" dirty="0" smtClean="0">
                <a:solidFill>
                  <a:schemeClr val="tx2"/>
                </a:solidFill>
              </a:rPr>
              <a:t>Details of the Bell </a:t>
            </a:r>
            <a:r>
              <a:rPr lang="en-US" sz="3200" dirty="0" err="1" smtClean="0">
                <a:solidFill>
                  <a:schemeClr val="tx2"/>
                </a:solidFill>
              </a:rPr>
              <a:t>Lapadula</a:t>
            </a:r>
            <a:r>
              <a:rPr lang="en-US" sz="3200" dirty="0" smtClean="0">
                <a:solidFill>
                  <a:schemeClr val="tx2"/>
                </a:solidFill>
              </a:rPr>
              <a:t> Model</a:t>
            </a:r>
          </a:p>
          <a:p>
            <a:pPr>
              <a:spcBef>
                <a:spcPts val="600"/>
              </a:spcBef>
            </a:pPr>
            <a:r>
              <a:rPr lang="en-US" sz="3200" dirty="0" smtClean="0">
                <a:solidFill>
                  <a:schemeClr val="tx2"/>
                </a:solidFill>
              </a:rPr>
              <a:t>Analysis of the Bell </a:t>
            </a:r>
            <a:r>
              <a:rPr lang="en-US" sz="3200" dirty="0" err="1" smtClean="0">
                <a:solidFill>
                  <a:schemeClr val="tx2"/>
                </a:solidFill>
              </a:rPr>
              <a:t>Lapadula</a:t>
            </a:r>
            <a:r>
              <a:rPr lang="en-US" sz="3200" dirty="0" smtClean="0">
                <a:solidFill>
                  <a:schemeClr val="tx2"/>
                </a:solidFill>
              </a:rPr>
              <a:t> Model</a:t>
            </a:r>
          </a:p>
          <a:p>
            <a:pPr>
              <a:spcBef>
                <a:spcPts val="600"/>
              </a:spcBef>
            </a:pPr>
            <a:r>
              <a:rPr lang="en-US" sz="3200" dirty="0" smtClean="0">
                <a:solidFill>
                  <a:schemeClr val="tx2"/>
                </a:solidFill>
              </a:rPr>
              <a:t>More on Multi-level Security</a:t>
            </a:r>
          </a:p>
          <a:p>
            <a:pPr>
              <a:spcBef>
                <a:spcPts val="600"/>
              </a:spcBef>
            </a:pPr>
            <a:r>
              <a:rPr lang="en-US" sz="3200" dirty="0" smtClean="0">
                <a:solidFill>
                  <a:schemeClr val="accent1"/>
                </a:solidFill>
              </a:rPr>
              <a:t>TCSEC and Common Criteria</a:t>
            </a:r>
          </a:p>
          <a:p>
            <a:pPr>
              <a:spcBef>
                <a:spcPts val="600"/>
              </a:spcBef>
            </a:pPr>
            <a:r>
              <a:rPr lang="en-US" sz="3200" dirty="0" err="1" smtClean="0">
                <a:solidFill>
                  <a:schemeClr val="tx1"/>
                </a:solidFill>
              </a:rPr>
              <a:t>Biba</a:t>
            </a:r>
            <a:r>
              <a:rPr lang="en-US" sz="3200" dirty="0" smtClean="0">
                <a:solidFill>
                  <a:schemeClr val="tx1"/>
                </a:solidFill>
              </a:rPr>
              <a:t> Integrity Models</a:t>
            </a:r>
          </a:p>
          <a:p>
            <a:pPr>
              <a:spcBef>
                <a:spcPts val="600"/>
              </a:spcBef>
            </a:pPr>
            <a:r>
              <a:rPr lang="en-US" sz="3200" dirty="0" smtClean="0">
                <a:solidFill>
                  <a:schemeClr val="tx1"/>
                </a:solidFill>
              </a:rPr>
              <a:t>Clark-Wilson Model and Chinese Wall Policy</a:t>
            </a:r>
          </a:p>
        </p:txBody>
      </p:sp>
    </p:spTree>
    <p:extLst>
      <p:ext uri="{BB962C8B-B14F-4D97-AF65-F5344CB8AC3E}">
        <p14:creationId xmlns:p14="http://schemas.microsoft.com/office/powerpoint/2010/main" val="1314397769"/>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a:spLocks noGrp="1" noChangeArrowheads="1"/>
          </p:cNvSpPr>
          <p:nvPr>
            <p:ph type="ctrTitle"/>
          </p:nvPr>
        </p:nvSpPr>
        <p:spPr>
          <a:xfrm>
            <a:off x="576943" y="137160"/>
            <a:ext cx="11038114" cy="553998"/>
          </a:xfrm>
        </p:spPr>
        <p:txBody>
          <a:bodyPr/>
          <a:lstStyle/>
          <a:p>
            <a:r>
              <a:rPr lang="en-US" altLang="en-US" dirty="0" smtClean="0"/>
              <a:t>Terminology: Trusted </a:t>
            </a:r>
            <a:r>
              <a:rPr lang="en-US" altLang="en-US" dirty="0"/>
              <a:t>vs. Trustworthy</a:t>
            </a:r>
          </a:p>
        </p:txBody>
      </p:sp>
      <p:sp>
        <p:nvSpPr>
          <p:cNvPr id="9" name="Subtitle 8">
            <a:extLst>
              <a:ext uri="{FF2B5EF4-FFF2-40B4-BE49-F238E27FC236}">
                <a16:creationId xmlns:a16="http://schemas.microsoft.com/office/drawing/2014/main" id="{5110F0BB-26CB-4129-A6BF-36AF60C85D6E}"/>
              </a:ext>
            </a:extLst>
          </p:cNvPr>
          <p:cNvSpPr>
            <a:spLocks noGrp="1"/>
          </p:cNvSpPr>
          <p:nvPr>
            <p:ph type="subTitle" idx="1"/>
          </p:nvPr>
        </p:nvSpPr>
        <p:spPr/>
        <p:txBody>
          <a:bodyPr/>
          <a:lstStyle/>
          <a:p>
            <a:endParaRPr lang="en-US"/>
          </a:p>
        </p:txBody>
      </p:sp>
      <p:sp>
        <p:nvSpPr>
          <p:cNvPr id="10" name="Text Placeholder 9">
            <a:extLst>
              <a:ext uri="{FF2B5EF4-FFF2-40B4-BE49-F238E27FC236}">
                <a16:creationId xmlns:a16="http://schemas.microsoft.com/office/drawing/2014/main" id="{FE61EE7F-B35F-4ED4-996D-834AC7C55952}"/>
              </a:ext>
            </a:extLst>
          </p:cNvPr>
          <p:cNvSpPr>
            <a:spLocks noGrp="1"/>
          </p:cNvSpPr>
          <p:nvPr>
            <p:ph type="body" sz="quarter" idx="14"/>
          </p:nvPr>
        </p:nvSpPr>
        <p:spPr/>
        <p:txBody>
          <a:bodyPr/>
          <a:lstStyle/>
          <a:p>
            <a:r>
              <a:rPr lang="en-US" altLang="en-US" sz="2400" dirty="0"/>
              <a:t>A component of a system is trusted means that </a:t>
            </a:r>
          </a:p>
          <a:p>
            <a:pPr lvl="1"/>
            <a:r>
              <a:rPr lang="en-US" altLang="en-US" sz="2000" dirty="0"/>
              <a:t>the security of the system depends on it</a:t>
            </a:r>
          </a:p>
          <a:p>
            <a:pPr lvl="1"/>
            <a:r>
              <a:rPr lang="en-US" altLang="en-US" sz="2000" dirty="0"/>
              <a:t>failure of component can break the security policy</a:t>
            </a:r>
          </a:p>
          <a:p>
            <a:pPr lvl="1"/>
            <a:r>
              <a:rPr lang="en-US" altLang="en-US" sz="2000" dirty="0"/>
              <a:t>determined by its role in the system</a:t>
            </a:r>
          </a:p>
          <a:p>
            <a:endParaRPr lang="en-US" altLang="en-US" sz="2400" dirty="0"/>
          </a:p>
          <a:p>
            <a:r>
              <a:rPr lang="en-US" altLang="en-US" sz="2400" dirty="0"/>
              <a:t>A component is trustworthy means that</a:t>
            </a:r>
          </a:p>
          <a:p>
            <a:pPr lvl="1"/>
            <a:r>
              <a:rPr lang="en-US" altLang="en-US" sz="2000" dirty="0"/>
              <a:t>the component deserves to be trusted</a:t>
            </a:r>
          </a:p>
          <a:p>
            <a:pPr lvl="1"/>
            <a:r>
              <a:rPr lang="en-US" altLang="en-US" sz="2000" dirty="0"/>
              <a:t>e.g., it is implemented correctly</a:t>
            </a:r>
          </a:p>
          <a:p>
            <a:pPr lvl="1"/>
            <a:r>
              <a:rPr lang="en-US" altLang="en-US" sz="2000" dirty="0"/>
              <a:t>determined by intrinsic properties of the component</a:t>
            </a:r>
          </a:p>
        </p:txBody>
      </p:sp>
    </p:spTree>
    <p:extLst>
      <p:ext uri="{BB962C8B-B14F-4D97-AF65-F5344CB8AC3E}">
        <p14:creationId xmlns:p14="http://schemas.microsoft.com/office/powerpoint/2010/main" val="1088965674"/>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3" name="Rectangle 2"/>
          <p:cNvSpPr>
            <a:spLocks noGrp="1" noChangeArrowheads="1"/>
          </p:cNvSpPr>
          <p:nvPr>
            <p:ph type="ctrTitle"/>
          </p:nvPr>
        </p:nvSpPr>
        <p:spPr/>
        <p:txBody>
          <a:bodyPr/>
          <a:lstStyle/>
          <a:p>
            <a:r>
              <a:rPr lang="en-US" altLang="en-US"/>
              <a:t>Terminology: Trusted Computing Base (TCB)</a:t>
            </a:r>
          </a:p>
        </p:txBody>
      </p:sp>
      <p:sp>
        <p:nvSpPr>
          <p:cNvPr id="9" name="Subtitle 8">
            <a:extLst>
              <a:ext uri="{FF2B5EF4-FFF2-40B4-BE49-F238E27FC236}">
                <a16:creationId xmlns:a16="http://schemas.microsoft.com/office/drawing/2014/main" id="{F42093D8-6CCA-4C18-99F9-0E43306BF1BB}"/>
              </a:ext>
            </a:extLst>
          </p:cNvPr>
          <p:cNvSpPr>
            <a:spLocks noGrp="1"/>
          </p:cNvSpPr>
          <p:nvPr>
            <p:ph type="subTitle" idx="1"/>
          </p:nvPr>
        </p:nvSpPr>
        <p:spPr/>
        <p:txBody>
          <a:bodyPr/>
          <a:lstStyle/>
          <a:p>
            <a:endParaRPr lang="en-US"/>
          </a:p>
        </p:txBody>
      </p:sp>
      <p:sp>
        <p:nvSpPr>
          <p:cNvPr id="10" name="Text Placeholder 9">
            <a:extLst>
              <a:ext uri="{FF2B5EF4-FFF2-40B4-BE49-F238E27FC236}">
                <a16:creationId xmlns:a16="http://schemas.microsoft.com/office/drawing/2014/main" id="{AD9014E5-0058-4561-BA93-CBA07435B053}"/>
              </a:ext>
            </a:extLst>
          </p:cNvPr>
          <p:cNvSpPr>
            <a:spLocks noGrp="1"/>
          </p:cNvSpPr>
          <p:nvPr>
            <p:ph type="body" sz="quarter" idx="14"/>
          </p:nvPr>
        </p:nvSpPr>
        <p:spPr/>
        <p:txBody>
          <a:bodyPr/>
          <a:lstStyle/>
          <a:p>
            <a:pPr>
              <a:spcAft>
                <a:spcPts val="600"/>
              </a:spcAft>
            </a:pPr>
            <a:r>
              <a:rPr lang="en-US" altLang="en-US" sz="2400" dirty="0">
                <a:latin typeface="+mn-lt"/>
              </a:rPr>
              <a:t>The set of all hardware, software and procedural components that enforcing the security policy depends upon. </a:t>
            </a:r>
          </a:p>
          <a:p>
            <a:pPr lvl="1">
              <a:spcBef>
                <a:spcPts val="0"/>
              </a:spcBef>
              <a:spcAft>
                <a:spcPts val="600"/>
              </a:spcAft>
            </a:pPr>
            <a:r>
              <a:rPr lang="en-US" altLang="en-US" sz="2000" dirty="0"/>
              <a:t>In order to break security, an attacker must subvert some part of the TCB. </a:t>
            </a:r>
          </a:p>
          <a:p>
            <a:pPr lvl="1">
              <a:spcBef>
                <a:spcPts val="0"/>
              </a:spcBef>
              <a:spcAft>
                <a:spcPts val="600"/>
              </a:spcAft>
            </a:pPr>
            <a:r>
              <a:rPr lang="en-US" altLang="en-US" sz="2000" dirty="0"/>
              <a:t>The smaller the TCB, the more secure a system is.</a:t>
            </a:r>
          </a:p>
          <a:p>
            <a:pPr>
              <a:spcAft>
                <a:spcPts val="600"/>
              </a:spcAft>
            </a:pPr>
            <a:r>
              <a:rPr lang="en-US" altLang="en-US" sz="2400" dirty="0">
                <a:latin typeface="+mn-lt"/>
              </a:rPr>
              <a:t>What </a:t>
            </a:r>
            <a:r>
              <a:rPr lang="en-US" altLang="en-US" sz="2400" dirty="0" smtClean="0">
                <a:latin typeface="+mn-lt"/>
              </a:rPr>
              <a:t>would a </a:t>
            </a:r>
            <a:r>
              <a:rPr lang="en-US" altLang="en-US" sz="2400" dirty="0">
                <a:latin typeface="+mn-lt"/>
              </a:rPr>
              <a:t>Trusted </a:t>
            </a:r>
            <a:r>
              <a:rPr lang="en-US" altLang="en-US" sz="2400">
                <a:latin typeface="+mn-lt"/>
              </a:rPr>
              <a:t>Computing </a:t>
            </a:r>
            <a:r>
              <a:rPr lang="en-US" altLang="en-US" sz="2400" smtClean="0">
                <a:latin typeface="+mn-lt"/>
              </a:rPr>
              <a:t>Base </a:t>
            </a:r>
            <a:r>
              <a:rPr lang="en-US" altLang="en-US" sz="2400" dirty="0">
                <a:latin typeface="+mn-lt"/>
              </a:rPr>
              <a:t>in a Unix/Linux </a:t>
            </a:r>
            <a:r>
              <a:rPr lang="en-US" altLang="en-US" sz="2400" dirty="0" smtClean="0">
                <a:latin typeface="+mn-lt"/>
              </a:rPr>
              <a:t>system consists of?</a:t>
            </a:r>
            <a:endParaRPr lang="en-US" altLang="en-US" sz="2400" dirty="0">
              <a:latin typeface="+mn-lt"/>
            </a:endParaRPr>
          </a:p>
          <a:p>
            <a:pPr lvl="1">
              <a:spcBef>
                <a:spcPts val="0"/>
              </a:spcBef>
              <a:spcAft>
                <a:spcPts val="600"/>
              </a:spcAft>
            </a:pPr>
            <a:r>
              <a:rPr lang="en-US" altLang="en-US" sz="2000" dirty="0"/>
              <a:t>Depends on the security objective</a:t>
            </a:r>
          </a:p>
          <a:p>
            <a:pPr lvl="1">
              <a:spcBef>
                <a:spcPts val="0"/>
              </a:spcBef>
              <a:spcAft>
                <a:spcPts val="600"/>
              </a:spcAft>
            </a:pPr>
            <a:r>
              <a:rPr lang="en-US" altLang="en-US" sz="2000" dirty="0"/>
              <a:t>hardware, kernel, system binaries, system configuration files, </a:t>
            </a:r>
            <a:r>
              <a:rPr lang="en-US" altLang="en-US" sz="2000" dirty="0" err="1"/>
              <a:t>setuid</a:t>
            </a:r>
            <a:r>
              <a:rPr lang="en-US" altLang="en-US" sz="2000" dirty="0"/>
              <a:t> root programs, etc., at the </a:t>
            </a:r>
            <a:r>
              <a:rPr lang="en-US" altLang="en-US" sz="2000" dirty="0" smtClean="0"/>
              <a:t>minimum</a:t>
            </a:r>
            <a:endParaRPr lang="en-US" altLang="en-US" sz="2000" dirty="0"/>
          </a:p>
          <a:p>
            <a:pPr>
              <a:spcAft>
                <a:spcPts val="600"/>
              </a:spcAft>
            </a:pPr>
            <a:r>
              <a:rPr lang="en-US" altLang="en-US" sz="2400" dirty="0" smtClean="0"/>
              <a:t>One </a:t>
            </a:r>
            <a:r>
              <a:rPr lang="en-US" altLang="en-US" sz="2400" dirty="0"/>
              <a:t>approach to improve security is to reduce the size of TCB, i.e., reduce what one relies on for security. </a:t>
            </a:r>
          </a:p>
          <a:p>
            <a:pPr marL="228600" lvl="1" indent="0">
              <a:spcBef>
                <a:spcPts val="0"/>
              </a:spcBef>
              <a:spcAft>
                <a:spcPts val="600"/>
              </a:spcAft>
              <a:buNone/>
            </a:pPr>
            <a:endParaRPr lang="en-US" altLang="en-US" sz="1800" dirty="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7" name="Rectangle 2"/>
          <p:cNvSpPr>
            <a:spLocks noGrp="1" noChangeArrowheads="1"/>
          </p:cNvSpPr>
          <p:nvPr>
            <p:ph type="ctrTitle"/>
          </p:nvPr>
        </p:nvSpPr>
        <p:spPr/>
        <p:txBody>
          <a:bodyPr/>
          <a:lstStyle/>
          <a:p>
            <a:r>
              <a:rPr lang="en-US" altLang="en-US"/>
              <a:t>Assurance </a:t>
            </a:r>
          </a:p>
        </p:txBody>
      </p:sp>
      <p:sp>
        <p:nvSpPr>
          <p:cNvPr id="9" name="Subtitle 8">
            <a:extLst>
              <a:ext uri="{FF2B5EF4-FFF2-40B4-BE49-F238E27FC236}">
                <a16:creationId xmlns:a16="http://schemas.microsoft.com/office/drawing/2014/main" id="{47E55A2F-97AC-4778-B5E0-FAA790E06952}"/>
              </a:ext>
            </a:extLst>
          </p:cNvPr>
          <p:cNvSpPr>
            <a:spLocks noGrp="1"/>
          </p:cNvSpPr>
          <p:nvPr>
            <p:ph type="subTitle" idx="1"/>
          </p:nvPr>
        </p:nvSpPr>
        <p:spPr/>
        <p:txBody>
          <a:bodyPr/>
          <a:lstStyle/>
          <a:p>
            <a:endParaRPr lang="en-US"/>
          </a:p>
        </p:txBody>
      </p:sp>
      <p:sp>
        <p:nvSpPr>
          <p:cNvPr id="10" name="Text Placeholder 9">
            <a:extLst>
              <a:ext uri="{FF2B5EF4-FFF2-40B4-BE49-F238E27FC236}">
                <a16:creationId xmlns:a16="http://schemas.microsoft.com/office/drawing/2014/main" id="{4B46FAB9-3889-47C3-81A8-D81191357596}"/>
              </a:ext>
            </a:extLst>
          </p:cNvPr>
          <p:cNvSpPr>
            <a:spLocks noGrp="1"/>
          </p:cNvSpPr>
          <p:nvPr>
            <p:ph type="body" sz="quarter" idx="14"/>
          </p:nvPr>
        </p:nvSpPr>
        <p:spPr/>
        <p:txBody>
          <a:bodyPr/>
          <a:lstStyle/>
          <a:p>
            <a:r>
              <a:rPr lang="en-US" altLang="en-US" sz="2800" dirty="0"/>
              <a:t>Assurance: “estimate of the likelihood that a system will not fail in some particular way”</a:t>
            </a:r>
          </a:p>
          <a:p>
            <a:r>
              <a:rPr lang="en-US" altLang="en-US" sz="2800" dirty="0"/>
              <a:t>Based on factors such as</a:t>
            </a:r>
          </a:p>
          <a:p>
            <a:pPr lvl="1"/>
            <a:r>
              <a:rPr lang="en-US" altLang="en-US" sz="2400" dirty="0"/>
              <a:t>Software architecture</a:t>
            </a:r>
          </a:p>
          <a:p>
            <a:pPr lvl="2"/>
            <a:r>
              <a:rPr lang="en-US" altLang="en-US" sz="2400" dirty="0"/>
              <a:t>E.g., kernelized design, </a:t>
            </a:r>
          </a:p>
          <a:p>
            <a:pPr lvl="1"/>
            <a:r>
              <a:rPr lang="en-US" altLang="en-US" sz="2400" dirty="0"/>
              <a:t>Development process</a:t>
            </a:r>
          </a:p>
          <a:p>
            <a:pPr lvl="1"/>
            <a:r>
              <a:rPr lang="en-US" altLang="en-US" sz="2400" dirty="0"/>
              <a:t>Who developed it</a:t>
            </a:r>
          </a:p>
          <a:p>
            <a:pPr lvl="1"/>
            <a:r>
              <a:rPr lang="en-US" altLang="en-US" sz="2400" dirty="0"/>
              <a:t>Technical assessment</a:t>
            </a:r>
            <a:endParaRPr lang="en-US" sz="24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ctrTitle"/>
          </p:nvPr>
        </p:nvSpPr>
        <p:spPr/>
        <p:txBody>
          <a:bodyPr/>
          <a:lstStyle/>
          <a:p>
            <a:r>
              <a:rPr lang="en-US" altLang="en-US" dirty="0"/>
              <a:t>Outline</a:t>
            </a:r>
          </a:p>
        </p:txBody>
      </p:sp>
      <p:sp>
        <p:nvSpPr>
          <p:cNvPr id="16" name="Subtitle 15">
            <a:extLst>
              <a:ext uri="{FF2B5EF4-FFF2-40B4-BE49-F238E27FC236}">
                <a16:creationId xmlns:a16="http://schemas.microsoft.com/office/drawing/2014/main" id="{93FADC8A-B6D9-4964-A5DD-7FDCFBAF02B4}"/>
              </a:ext>
            </a:extLst>
          </p:cNvPr>
          <p:cNvSpPr>
            <a:spLocks noGrp="1"/>
          </p:cNvSpPr>
          <p:nvPr>
            <p:ph type="subTitle" idx="1"/>
          </p:nvPr>
        </p:nvSpPr>
        <p:spPr/>
        <p:txBody>
          <a:bodyPr/>
          <a:lstStyle/>
          <a:p>
            <a:endParaRPr lang="en-US" dirty="0"/>
          </a:p>
        </p:txBody>
      </p:sp>
      <p:sp>
        <p:nvSpPr>
          <p:cNvPr id="17" name="Text Placeholder 16">
            <a:extLst>
              <a:ext uri="{FF2B5EF4-FFF2-40B4-BE49-F238E27FC236}">
                <a16:creationId xmlns:a16="http://schemas.microsoft.com/office/drawing/2014/main" id="{51AE7339-3BFD-42E0-8F0E-4CC3809F109E}"/>
              </a:ext>
            </a:extLst>
          </p:cNvPr>
          <p:cNvSpPr>
            <a:spLocks noGrp="1"/>
          </p:cNvSpPr>
          <p:nvPr>
            <p:ph type="body" sz="quarter" idx="14"/>
          </p:nvPr>
        </p:nvSpPr>
        <p:spPr/>
        <p:txBody>
          <a:bodyPr/>
          <a:lstStyle/>
          <a:p>
            <a:pPr>
              <a:spcBef>
                <a:spcPts val="600"/>
              </a:spcBef>
            </a:pPr>
            <a:r>
              <a:rPr lang="en-US" sz="3200" dirty="0" smtClean="0">
                <a:solidFill>
                  <a:schemeClr val="accent1"/>
                </a:solidFill>
              </a:rPr>
              <a:t>Overview of the Bell </a:t>
            </a:r>
            <a:r>
              <a:rPr lang="en-US" sz="3200" dirty="0" err="1" smtClean="0">
                <a:solidFill>
                  <a:schemeClr val="accent1"/>
                </a:solidFill>
              </a:rPr>
              <a:t>Lapadula</a:t>
            </a:r>
            <a:r>
              <a:rPr lang="en-US" sz="3200" dirty="0" smtClean="0">
                <a:solidFill>
                  <a:schemeClr val="accent1"/>
                </a:solidFill>
              </a:rPr>
              <a:t> Model</a:t>
            </a:r>
          </a:p>
          <a:p>
            <a:pPr>
              <a:spcBef>
                <a:spcPts val="600"/>
              </a:spcBef>
            </a:pPr>
            <a:r>
              <a:rPr lang="en-US" sz="3200" dirty="0" smtClean="0">
                <a:solidFill>
                  <a:schemeClr val="tx1"/>
                </a:solidFill>
              </a:rPr>
              <a:t>Details of the Bell </a:t>
            </a:r>
            <a:r>
              <a:rPr lang="en-US" sz="3200" dirty="0" err="1" smtClean="0">
                <a:solidFill>
                  <a:schemeClr val="tx1"/>
                </a:solidFill>
              </a:rPr>
              <a:t>Lapadula</a:t>
            </a:r>
            <a:r>
              <a:rPr lang="en-US" sz="3200" dirty="0" smtClean="0">
                <a:solidFill>
                  <a:schemeClr val="tx1"/>
                </a:solidFill>
              </a:rPr>
              <a:t> Model</a:t>
            </a:r>
          </a:p>
          <a:p>
            <a:pPr>
              <a:spcBef>
                <a:spcPts val="600"/>
              </a:spcBef>
            </a:pPr>
            <a:r>
              <a:rPr lang="en-US" sz="3200" dirty="0" smtClean="0">
                <a:solidFill>
                  <a:schemeClr val="tx1"/>
                </a:solidFill>
              </a:rPr>
              <a:t>Analysis of the Bell </a:t>
            </a:r>
            <a:r>
              <a:rPr lang="en-US" sz="3200" dirty="0" err="1" smtClean="0">
                <a:solidFill>
                  <a:schemeClr val="tx1"/>
                </a:solidFill>
              </a:rPr>
              <a:t>Lapadula</a:t>
            </a:r>
            <a:r>
              <a:rPr lang="en-US" sz="3200" dirty="0" smtClean="0">
                <a:solidFill>
                  <a:schemeClr val="tx1"/>
                </a:solidFill>
              </a:rPr>
              <a:t> Model</a:t>
            </a:r>
          </a:p>
          <a:p>
            <a:pPr>
              <a:spcBef>
                <a:spcPts val="600"/>
              </a:spcBef>
            </a:pPr>
            <a:r>
              <a:rPr lang="en-US" sz="3200" dirty="0" smtClean="0">
                <a:solidFill>
                  <a:schemeClr val="tx1"/>
                </a:solidFill>
              </a:rPr>
              <a:t>More on Multi-level Security</a:t>
            </a:r>
          </a:p>
          <a:p>
            <a:pPr>
              <a:spcBef>
                <a:spcPts val="600"/>
              </a:spcBef>
            </a:pPr>
            <a:r>
              <a:rPr lang="en-US" sz="3200" dirty="0" smtClean="0">
                <a:solidFill>
                  <a:schemeClr val="tx1"/>
                </a:solidFill>
              </a:rPr>
              <a:t>TCSEC and Common Criteria</a:t>
            </a:r>
          </a:p>
          <a:p>
            <a:pPr>
              <a:spcBef>
                <a:spcPts val="600"/>
              </a:spcBef>
            </a:pPr>
            <a:r>
              <a:rPr lang="en-US" sz="3200" dirty="0" err="1" smtClean="0">
                <a:solidFill>
                  <a:schemeClr val="tx1"/>
                </a:solidFill>
              </a:rPr>
              <a:t>Biba</a:t>
            </a:r>
            <a:r>
              <a:rPr lang="en-US" sz="3200" dirty="0" smtClean="0">
                <a:solidFill>
                  <a:schemeClr val="tx1"/>
                </a:solidFill>
              </a:rPr>
              <a:t> Integrity Models</a:t>
            </a:r>
          </a:p>
          <a:p>
            <a:pPr>
              <a:spcBef>
                <a:spcPts val="600"/>
              </a:spcBef>
            </a:pPr>
            <a:r>
              <a:rPr lang="en-US" sz="3200" dirty="0" smtClean="0">
                <a:solidFill>
                  <a:schemeClr val="tx1"/>
                </a:solidFill>
              </a:rPr>
              <a:t>Clark-Wilson Model and Chinese Wall Policy</a:t>
            </a:r>
          </a:p>
        </p:txBody>
      </p:sp>
    </p:spTree>
    <p:extLst>
      <p:ext uri="{BB962C8B-B14F-4D97-AF65-F5344CB8AC3E}">
        <p14:creationId xmlns:p14="http://schemas.microsoft.com/office/powerpoint/2010/main" val="3041015743"/>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Group 4" descr="Kernelized Design for High-Assurance Systems">
            <a:extLst>
              <a:ext uri="{FF2B5EF4-FFF2-40B4-BE49-F238E27FC236}">
                <a16:creationId xmlns:a16="http://schemas.microsoft.com/office/drawing/2014/main" id="{EAEDB50C-306A-4AF3-8168-CA9F57AFF766}"/>
              </a:ext>
            </a:extLst>
          </p:cNvPr>
          <p:cNvGrpSpPr/>
          <p:nvPr/>
        </p:nvGrpSpPr>
        <p:grpSpPr>
          <a:xfrm>
            <a:off x="8186057" y="1231228"/>
            <a:ext cx="3429000" cy="4572000"/>
            <a:chOff x="5105400" y="1600200"/>
            <a:chExt cx="3429000" cy="4572000"/>
          </a:xfrm>
        </p:grpSpPr>
        <p:sp>
          <p:nvSpPr>
            <p:cNvPr id="6" name="Rectangle 4" descr="User space&#10;">
              <a:extLst>
                <a:ext uri="{FF2B5EF4-FFF2-40B4-BE49-F238E27FC236}">
                  <a16:creationId xmlns:a16="http://schemas.microsoft.com/office/drawing/2014/main" id="{DC1C2F38-4255-4600-8870-F6412C86E707}"/>
                </a:ext>
              </a:extLst>
            </p:cNvPr>
            <p:cNvSpPr>
              <a:spLocks noChangeArrowheads="1"/>
            </p:cNvSpPr>
            <p:nvPr/>
          </p:nvSpPr>
          <p:spPr bwMode="auto">
            <a:xfrm>
              <a:off x="5105400" y="1600200"/>
              <a:ext cx="3429000" cy="1752600"/>
            </a:xfrm>
            <a:prstGeom prst="rect">
              <a:avLst/>
            </a:prstGeom>
            <a:solidFill>
              <a:schemeClr val="accent1"/>
            </a:solidFill>
            <a:ln w="9525">
              <a:solidFill>
                <a:schemeClr val="tx1"/>
              </a:solidFill>
              <a:miter lim="800000"/>
              <a:headEnd/>
              <a:tailEnd/>
            </a:ln>
          </p:spPr>
          <p:txBody>
            <a:bodyPr wrap="none"/>
            <a:lstStyle>
              <a:lvl1pPr eaLnBrk="0" hangingPunct="0">
                <a:spcBef>
                  <a:spcPct val="20000"/>
                </a:spcBef>
                <a:buClr>
                  <a:schemeClr val="accent2"/>
                </a:buClr>
                <a:buSzPct val="100000"/>
                <a:buFont typeface="Times" panose="02020603050405020304" pitchFamily="18" charset="0"/>
                <a:buChar char="•"/>
                <a:defRPr sz="2800">
                  <a:solidFill>
                    <a:schemeClr val="tx1"/>
                  </a:solidFill>
                  <a:latin typeface="Arial" panose="020B0604020202020204" pitchFamily="34" charset="0"/>
                </a:defRPr>
              </a:lvl1pPr>
              <a:lvl2pPr marL="742950" indent="-285750" eaLnBrk="0" hangingPunct="0">
                <a:spcBef>
                  <a:spcPct val="20000"/>
                </a:spcBef>
                <a:buChar char="–"/>
                <a:defRPr sz="2400">
                  <a:solidFill>
                    <a:schemeClr val="tx1"/>
                  </a:solidFill>
                  <a:latin typeface="Arial" panose="020B0604020202020204" pitchFamily="34" charset="0"/>
                </a:defRPr>
              </a:lvl2pPr>
              <a:lvl3pPr marL="1143000" indent="-228600" eaLnBrk="0" hangingPunct="0">
                <a:spcBef>
                  <a:spcPct val="20000"/>
                </a:spcBef>
                <a:buChar char="•"/>
                <a:defRPr sz="22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buSzTx/>
                <a:buFontTx/>
                <a:buNone/>
              </a:pPr>
              <a:r>
                <a:rPr lang="en-US" altLang="en-US" sz="2000" b="1" dirty="0">
                  <a:solidFill>
                    <a:schemeClr val="accent4"/>
                  </a:solidFill>
                  <a:latin typeface="Tahoma" panose="020B0604030504040204" pitchFamily="34" charset="0"/>
                </a:rPr>
                <a:t>User space</a:t>
              </a:r>
            </a:p>
          </p:txBody>
        </p:sp>
        <p:sp>
          <p:nvSpPr>
            <p:cNvPr id="7" name="Rectangle 5" descr="Kernel space&#10;">
              <a:extLst>
                <a:ext uri="{FF2B5EF4-FFF2-40B4-BE49-F238E27FC236}">
                  <a16:creationId xmlns:a16="http://schemas.microsoft.com/office/drawing/2014/main" id="{BDA3A241-912A-4427-859E-74834B95FD8F}"/>
                </a:ext>
              </a:extLst>
            </p:cNvPr>
            <p:cNvSpPr>
              <a:spLocks noChangeArrowheads="1"/>
            </p:cNvSpPr>
            <p:nvPr/>
          </p:nvSpPr>
          <p:spPr bwMode="auto">
            <a:xfrm>
              <a:off x="5105400" y="3352800"/>
              <a:ext cx="3429000" cy="2819400"/>
            </a:xfrm>
            <a:prstGeom prst="rect">
              <a:avLst/>
            </a:prstGeom>
            <a:solidFill>
              <a:schemeClr val="accent1"/>
            </a:solidFill>
            <a:ln w="9525">
              <a:solidFill>
                <a:schemeClr val="tx1"/>
              </a:solidFill>
              <a:miter lim="800000"/>
              <a:headEnd/>
              <a:tailEnd/>
            </a:ln>
          </p:spPr>
          <p:txBody>
            <a:bodyPr wrap="none" anchor="b"/>
            <a:lstStyle>
              <a:lvl1pPr eaLnBrk="0" hangingPunct="0">
                <a:spcBef>
                  <a:spcPct val="20000"/>
                </a:spcBef>
                <a:buClr>
                  <a:schemeClr val="accent2"/>
                </a:buClr>
                <a:buSzPct val="100000"/>
                <a:buFont typeface="Times" panose="02020603050405020304" pitchFamily="18" charset="0"/>
                <a:buChar char="•"/>
                <a:defRPr sz="2800">
                  <a:solidFill>
                    <a:schemeClr val="tx1"/>
                  </a:solidFill>
                  <a:latin typeface="Arial" panose="020B0604020202020204" pitchFamily="34" charset="0"/>
                </a:defRPr>
              </a:lvl1pPr>
              <a:lvl2pPr marL="742950" indent="-285750" eaLnBrk="0" hangingPunct="0">
                <a:spcBef>
                  <a:spcPct val="20000"/>
                </a:spcBef>
                <a:buChar char="–"/>
                <a:defRPr sz="2400">
                  <a:solidFill>
                    <a:schemeClr val="tx1"/>
                  </a:solidFill>
                  <a:latin typeface="Arial" panose="020B0604020202020204" pitchFamily="34" charset="0"/>
                </a:defRPr>
              </a:lvl2pPr>
              <a:lvl3pPr marL="1143000" indent="-228600" eaLnBrk="0" hangingPunct="0">
                <a:spcBef>
                  <a:spcPct val="20000"/>
                </a:spcBef>
                <a:buChar char="•"/>
                <a:defRPr sz="22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buSzTx/>
                <a:buFontTx/>
                <a:buNone/>
              </a:pPr>
              <a:endParaRPr lang="en-US" altLang="en-US" sz="2000" dirty="0">
                <a:latin typeface="Tahoma" panose="020B0604030504040204" pitchFamily="34" charset="0"/>
              </a:endParaRPr>
            </a:p>
            <a:p>
              <a:pPr>
                <a:buSzTx/>
                <a:buFontTx/>
                <a:buNone/>
              </a:pPr>
              <a:endParaRPr lang="en-US" altLang="en-US" sz="2000" dirty="0">
                <a:latin typeface="Tahoma" panose="020B0604030504040204" pitchFamily="34" charset="0"/>
              </a:endParaRPr>
            </a:p>
            <a:p>
              <a:pPr>
                <a:buSzTx/>
                <a:buFontTx/>
                <a:buNone/>
              </a:pPr>
              <a:endParaRPr lang="en-US" altLang="en-US" sz="2000" dirty="0">
                <a:latin typeface="Tahoma" panose="020B0604030504040204" pitchFamily="34" charset="0"/>
              </a:endParaRPr>
            </a:p>
            <a:p>
              <a:pPr>
                <a:buSzTx/>
                <a:buFontTx/>
                <a:buNone/>
              </a:pPr>
              <a:endParaRPr lang="en-US" altLang="en-US" sz="2000" dirty="0">
                <a:latin typeface="Tahoma" panose="020B0604030504040204" pitchFamily="34" charset="0"/>
              </a:endParaRPr>
            </a:p>
            <a:p>
              <a:pPr>
                <a:buSzTx/>
                <a:buFontTx/>
                <a:buNone/>
              </a:pPr>
              <a:endParaRPr lang="en-US" altLang="en-US" sz="2000" dirty="0">
                <a:latin typeface="Tahoma" panose="020B0604030504040204" pitchFamily="34" charset="0"/>
              </a:endParaRPr>
            </a:p>
            <a:p>
              <a:pPr>
                <a:buSzTx/>
                <a:buFontTx/>
                <a:buNone/>
              </a:pPr>
              <a:r>
                <a:rPr lang="en-US" altLang="en-US" sz="2000" b="1" dirty="0">
                  <a:solidFill>
                    <a:schemeClr val="accent4"/>
                  </a:solidFill>
                  <a:latin typeface="Tahoma" panose="020B0604030504040204" pitchFamily="34" charset="0"/>
                </a:rPr>
                <a:t>Kernel space</a:t>
              </a:r>
            </a:p>
          </p:txBody>
        </p:sp>
        <p:sp>
          <p:nvSpPr>
            <p:cNvPr id="8" name="Oval 6" descr="User process&#10;">
              <a:extLst>
                <a:ext uri="{FF2B5EF4-FFF2-40B4-BE49-F238E27FC236}">
                  <a16:creationId xmlns:a16="http://schemas.microsoft.com/office/drawing/2014/main" id="{17BA51B1-2848-495A-8A6C-14F1D76BD1CD}"/>
                </a:ext>
              </a:extLst>
            </p:cNvPr>
            <p:cNvSpPr>
              <a:spLocks noChangeArrowheads="1"/>
            </p:cNvSpPr>
            <p:nvPr/>
          </p:nvSpPr>
          <p:spPr bwMode="auto">
            <a:xfrm>
              <a:off x="5842000" y="2057400"/>
              <a:ext cx="1828800" cy="914400"/>
            </a:xfrm>
            <a:prstGeom prst="ellipse">
              <a:avLst/>
            </a:prstGeom>
            <a:solidFill>
              <a:schemeClr val="hlink"/>
            </a:solidFill>
            <a:ln w="9525">
              <a:solidFill>
                <a:schemeClr val="tx1"/>
              </a:solidFill>
              <a:round/>
              <a:headEnd/>
              <a:tailEnd/>
            </a:ln>
          </p:spPr>
          <p:txBody>
            <a:bodyPr anchor="ctr"/>
            <a:lstStyle>
              <a:lvl1pPr eaLnBrk="0" hangingPunct="0">
                <a:spcBef>
                  <a:spcPct val="20000"/>
                </a:spcBef>
                <a:buClr>
                  <a:schemeClr val="accent2"/>
                </a:buClr>
                <a:buSzPct val="100000"/>
                <a:buFont typeface="Times" panose="02020603050405020304" pitchFamily="18" charset="0"/>
                <a:buChar char="•"/>
                <a:defRPr sz="2800">
                  <a:solidFill>
                    <a:schemeClr val="tx1"/>
                  </a:solidFill>
                  <a:latin typeface="Arial" panose="020B0604020202020204" pitchFamily="34" charset="0"/>
                </a:defRPr>
              </a:lvl1pPr>
              <a:lvl2pPr marL="742950" indent="-285750" eaLnBrk="0" hangingPunct="0">
                <a:spcBef>
                  <a:spcPct val="20000"/>
                </a:spcBef>
                <a:buChar char="–"/>
                <a:defRPr sz="2400">
                  <a:solidFill>
                    <a:schemeClr val="tx1"/>
                  </a:solidFill>
                  <a:latin typeface="Arial" panose="020B0604020202020204" pitchFamily="34" charset="0"/>
                </a:defRPr>
              </a:lvl2pPr>
              <a:lvl3pPr marL="1143000" indent="-228600" eaLnBrk="0" hangingPunct="0">
                <a:spcBef>
                  <a:spcPct val="20000"/>
                </a:spcBef>
                <a:buChar char="•"/>
                <a:defRPr sz="22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buSzTx/>
                <a:buFontTx/>
                <a:buNone/>
              </a:pPr>
              <a:r>
                <a:rPr lang="en-US" altLang="en-US" sz="2000" b="1" dirty="0">
                  <a:solidFill>
                    <a:schemeClr val="accent4"/>
                  </a:solidFill>
                  <a:latin typeface="Tahoma" panose="020B0604030504040204" pitchFamily="34" charset="0"/>
                </a:rPr>
                <a:t>User process</a:t>
              </a:r>
            </a:p>
          </p:txBody>
        </p:sp>
        <p:sp>
          <p:nvSpPr>
            <p:cNvPr id="11" name="Rectangle 7" descr="OS kernel&#10;">
              <a:extLst>
                <a:ext uri="{FF2B5EF4-FFF2-40B4-BE49-F238E27FC236}">
                  <a16:creationId xmlns:a16="http://schemas.microsoft.com/office/drawing/2014/main" id="{1914F066-910D-4062-9007-D407059BB7D2}"/>
                </a:ext>
              </a:extLst>
            </p:cNvPr>
            <p:cNvSpPr>
              <a:spLocks noChangeArrowheads="1"/>
            </p:cNvSpPr>
            <p:nvPr/>
          </p:nvSpPr>
          <p:spPr bwMode="auto">
            <a:xfrm>
              <a:off x="5613400" y="3733800"/>
              <a:ext cx="2540000" cy="1828800"/>
            </a:xfrm>
            <a:prstGeom prst="rect">
              <a:avLst/>
            </a:prstGeom>
            <a:solidFill>
              <a:schemeClr val="folHlink"/>
            </a:solidFill>
            <a:ln w="9525">
              <a:solidFill>
                <a:schemeClr val="tx1"/>
              </a:solidFill>
              <a:miter lim="800000"/>
              <a:headEnd/>
              <a:tailEnd/>
            </a:ln>
          </p:spPr>
          <p:txBody>
            <a:bodyPr wrap="none" anchor="b"/>
            <a:lstStyle>
              <a:lvl1pPr eaLnBrk="0" hangingPunct="0">
                <a:spcBef>
                  <a:spcPct val="20000"/>
                </a:spcBef>
                <a:buClr>
                  <a:schemeClr val="accent2"/>
                </a:buClr>
                <a:buSzPct val="100000"/>
                <a:buFont typeface="Times" panose="02020603050405020304" pitchFamily="18" charset="0"/>
                <a:buChar char="•"/>
                <a:defRPr sz="2800">
                  <a:solidFill>
                    <a:schemeClr val="tx1"/>
                  </a:solidFill>
                  <a:latin typeface="Arial" panose="020B0604020202020204" pitchFamily="34" charset="0"/>
                </a:defRPr>
              </a:lvl1pPr>
              <a:lvl2pPr marL="742950" indent="-285750" eaLnBrk="0" hangingPunct="0">
                <a:spcBef>
                  <a:spcPct val="20000"/>
                </a:spcBef>
                <a:buChar char="–"/>
                <a:defRPr sz="2400">
                  <a:solidFill>
                    <a:schemeClr val="tx1"/>
                  </a:solidFill>
                  <a:latin typeface="Arial" panose="020B0604020202020204" pitchFamily="34" charset="0"/>
                </a:defRPr>
              </a:lvl2pPr>
              <a:lvl3pPr marL="1143000" indent="-228600" eaLnBrk="0" hangingPunct="0">
                <a:spcBef>
                  <a:spcPct val="20000"/>
                </a:spcBef>
                <a:buChar char="•"/>
                <a:defRPr sz="22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buSzTx/>
                <a:buFontTx/>
                <a:buNone/>
              </a:pPr>
              <a:endParaRPr lang="en-US" altLang="en-US" sz="2400" dirty="0">
                <a:latin typeface="Tahoma" panose="020B0604030504040204" pitchFamily="34" charset="0"/>
              </a:endParaRPr>
            </a:p>
            <a:p>
              <a:pPr>
                <a:buSzTx/>
                <a:buFontTx/>
                <a:buNone/>
              </a:pPr>
              <a:endParaRPr lang="en-US" altLang="en-US" sz="2400" dirty="0">
                <a:latin typeface="Tahoma" panose="020B0604030504040204" pitchFamily="34" charset="0"/>
              </a:endParaRPr>
            </a:p>
            <a:p>
              <a:pPr>
                <a:buSzTx/>
                <a:buFontTx/>
                <a:buNone/>
              </a:pPr>
              <a:r>
                <a:rPr lang="en-US" altLang="en-US" sz="1800" b="1" dirty="0">
                  <a:solidFill>
                    <a:schemeClr val="accent4"/>
                  </a:solidFill>
                  <a:latin typeface="Tahoma" panose="020B0604030504040204" pitchFamily="34" charset="0"/>
                </a:rPr>
                <a:t>OS kernel</a:t>
              </a:r>
            </a:p>
          </p:txBody>
        </p:sp>
        <p:sp>
          <p:nvSpPr>
            <p:cNvPr id="12" name="Rectangle 8" descr="TCB">
              <a:extLst>
                <a:ext uri="{FF2B5EF4-FFF2-40B4-BE49-F238E27FC236}">
                  <a16:creationId xmlns:a16="http://schemas.microsoft.com/office/drawing/2014/main" id="{3D4D5A12-B241-4D11-B0C3-0790222C0967}"/>
                </a:ext>
              </a:extLst>
            </p:cNvPr>
            <p:cNvSpPr>
              <a:spLocks noChangeArrowheads="1"/>
            </p:cNvSpPr>
            <p:nvPr/>
          </p:nvSpPr>
          <p:spPr bwMode="auto">
            <a:xfrm>
              <a:off x="5842000" y="3962400"/>
              <a:ext cx="1828800" cy="1143000"/>
            </a:xfrm>
            <a:prstGeom prst="rect">
              <a:avLst/>
            </a:prstGeom>
            <a:solidFill>
              <a:srgbClr val="869406"/>
            </a:solidFill>
            <a:ln w="9525">
              <a:solidFill>
                <a:schemeClr val="tx1"/>
              </a:solidFill>
              <a:miter lim="800000"/>
              <a:headEnd/>
              <a:tailEnd/>
            </a:ln>
          </p:spPr>
          <p:txBody>
            <a:bodyPr wrap="none" anchor="b"/>
            <a:lstStyle>
              <a:lvl1pPr eaLnBrk="0" hangingPunct="0">
                <a:spcBef>
                  <a:spcPct val="20000"/>
                </a:spcBef>
                <a:buClr>
                  <a:schemeClr val="accent2"/>
                </a:buClr>
                <a:buSzPct val="100000"/>
                <a:buFont typeface="Times" panose="02020603050405020304" pitchFamily="18" charset="0"/>
                <a:buChar char="•"/>
                <a:defRPr sz="2800">
                  <a:solidFill>
                    <a:schemeClr val="tx1"/>
                  </a:solidFill>
                  <a:latin typeface="Arial" panose="020B0604020202020204" pitchFamily="34" charset="0"/>
                </a:defRPr>
              </a:lvl1pPr>
              <a:lvl2pPr marL="742950" indent="-285750" eaLnBrk="0" hangingPunct="0">
                <a:spcBef>
                  <a:spcPct val="20000"/>
                </a:spcBef>
                <a:buChar char="–"/>
                <a:defRPr sz="2400">
                  <a:solidFill>
                    <a:schemeClr val="tx1"/>
                  </a:solidFill>
                  <a:latin typeface="Arial" panose="020B0604020202020204" pitchFamily="34" charset="0"/>
                </a:defRPr>
              </a:lvl2pPr>
              <a:lvl3pPr marL="1143000" indent="-228600" eaLnBrk="0" hangingPunct="0">
                <a:spcBef>
                  <a:spcPct val="20000"/>
                </a:spcBef>
                <a:buChar char="•"/>
                <a:defRPr sz="22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buSzTx/>
                <a:buFontTx/>
                <a:buNone/>
              </a:pPr>
              <a:endParaRPr lang="en-US" altLang="en-US" sz="2400" dirty="0">
                <a:solidFill>
                  <a:schemeClr val="bg2"/>
                </a:solidFill>
                <a:latin typeface="Tahoma" panose="020B0604030504040204" pitchFamily="34" charset="0"/>
              </a:endParaRPr>
            </a:p>
            <a:p>
              <a:pPr>
                <a:buSzTx/>
                <a:buFontTx/>
                <a:buNone/>
              </a:pPr>
              <a:endParaRPr lang="en-US" altLang="en-US" sz="2400" dirty="0">
                <a:solidFill>
                  <a:schemeClr val="bg2"/>
                </a:solidFill>
                <a:latin typeface="Tahoma" panose="020B0604030504040204" pitchFamily="34" charset="0"/>
              </a:endParaRPr>
            </a:p>
            <a:p>
              <a:pPr>
                <a:buSzTx/>
                <a:buFontTx/>
                <a:buNone/>
              </a:pPr>
              <a:r>
                <a:rPr lang="en-US" altLang="en-US" sz="1800" b="1" dirty="0">
                  <a:solidFill>
                    <a:schemeClr val="accent4"/>
                  </a:solidFill>
                  <a:latin typeface="Tahoma" panose="020B0604030504040204" pitchFamily="34" charset="0"/>
                </a:rPr>
                <a:t>TCB</a:t>
              </a:r>
            </a:p>
          </p:txBody>
        </p:sp>
        <p:sp>
          <p:nvSpPr>
            <p:cNvPr id="13" name="Rectangle 9" descr="Reference monitor&#10;">
              <a:extLst>
                <a:ext uri="{FF2B5EF4-FFF2-40B4-BE49-F238E27FC236}">
                  <a16:creationId xmlns:a16="http://schemas.microsoft.com/office/drawing/2014/main" id="{40E8406C-0226-430A-B3D5-8DAADDFA99D3}"/>
                </a:ext>
              </a:extLst>
            </p:cNvPr>
            <p:cNvSpPr>
              <a:spLocks noChangeArrowheads="1"/>
            </p:cNvSpPr>
            <p:nvPr/>
          </p:nvSpPr>
          <p:spPr bwMode="auto">
            <a:xfrm>
              <a:off x="6146800" y="4114800"/>
              <a:ext cx="1295400" cy="609600"/>
            </a:xfrm>
            <a:prstGeom prst="rect">
              <a:avLst/>
            </a:prstGeom>
            <a:solidFill>
              <a:schemeClr val="tx2"/>
            </a:solidFill>
            <a:ln w="9525">
              <a:solidFill>
                <a:schemeClr val="tx1"/>
              </a:solidFill>
              <a:miter lim="800000"/>
              <a:headEnd/>
              <a:tailEnd/>
            </a:ln>
          </p:spPr>
          <p:txBody>
            <a:bodyPr anchor="ctr"/>
            <a:lstStyle>
              <a:lvl1pPr eaLnBrk="0" hangingPunct="0">
                <a:spcBef>
                  <a:spcPct val="20000"/>
                </a:spcBef>
                <a:buClr>
                  <a:schemeClr val="accent2"/>
                </a:buClr>
                <a:buSzPct val="100000"/>
                <a:buFont typeface="Times" panose="02020603050405020304" pitchFamily="18" charset="0"/>
                <a:buChar char="•"/>
                <a:defRPr sz="2800">
                  <a:solidFill>
                    <a:schemeClr val="tx1"/>
                  </a:solidFill>
                  <a:latin typeface="Arial" panose="020B0604020202020204" pitchFamily="34" charset="0"/>
                </a:defRPr>
              </a:lvl1pPr>
              <a:lvl2pPr marL="742950" indent="-285750" eaLnBrk="0" hangingPunct="0">
                <a:spcBef>
                  <a:spcPct val="20000"/>
                </a:spcBef>
                <a:buChar char="–"/>
                <a:defRPr sz="2400">
                  <a:solidFill>
                    <a:schemeClr val="tx1"/>
                  </a:solidFill>
                  <a:latin typeface="Arial" panose="020B0604020202020204" pitchFamily="34" charset="0"/>
                </a:defRPr>
              </a:lvl2pPr>
              <a:lvl3pPr marL="1143000" indent="-228600" eaLnBrk="0" hangingPunct="0">
                <a:spcBef>
                  <a:spcPct val="20000"/>
                </a:spcBef>
                <a:buChar char="•"/>
                <a:defRPr sz="22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buSzTx/>
                <a:buFontTx/>
                <a:buNone/>
              </a:pPr>
              <a:r>
                <a:rPr lang="en-US" altLang="en-US" sz="1800" dirty="0">
                  <a:solidFill>
                    <a:schemeClr val="bg1"/>
                  </a:solidFill>
                  <a:latin typeface="Tahoma" panose="020B0604030504040204" pitchFamily="34" charset="0"/>
                </a:rPr>
                <a:t>Reference monitor</a:t>
              </a:r>
            </a:p>
          </p:txBody>
        </p:sp>
        <p:sp>
          <p:nvSpPr>
            <p:cNvPr id="14" name="Line 10">
              <a:extLst>
                <a:ext uri="{FF2B5EF4-FFF2-40B4-BE49-F238E27FC236}">
                  <a16:creationId xmlns:a16="http://schemas.microsoft.com/office/drawing/2014/main" id="{5036B732-A409-4320-B741-2FC93A556726}"/>
                </a:ext>
              </a:extLst>
            </p:cNvPr>
            <p:cNvSpPr>
              <a:spLocks noChangeShapeType="1"/>
            </p:cNvSpPr>
            <p:nvPr/>
          </p:nvSpPr>
          <p:spPr bwMode="auto">
            <a:xfrm>
              <a:off x="6781800" y="2971800"/>
              <a:ext cx="0" cy="1143000"/>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nchor="ctr"/>
            <a:lstStyle/>
            <a:p>
              <a:endParaRPr lang="en-US"/>
            </a:p>
          </p:txBody>
        </p:sp>
      </p:grpSp>
      <p:sp>
        <p:nvSpPr>
          <p:cNvPr id="10" name="Text Placeholder 9">
            <a:extLst>
              <a:ext uri="{FF2B5EF4-FFF2-40B4-BE49-F238E27FC236}">
                <a16:creationId xmlns:a16="http://schemas.microsoft.com/office/drawing/2014/main" id="{E08F9873-9E11-43D6-8170-C6710C2234E8}"/>
              </a:ext>
            </a:extLst>
          </p:cNvPr>
          <p:cNvSpPr>
            <a:spLocks noGrp="1"/>
          </p:cNvSpPr>
          <p:nvPr>
            <p:ph type="body" sz="quarter" idx="14"/>
          </p:nvPr>
        </p:nvSpPr>
        <p:spPr>
          <a:xfrm>
            <a:off x="576942" y="1917388"/>
            <a:ext cx="6814457" cy="3945329"/>
          </a:xfrm>
        </p:spPr>
        <p:txBody>
          <a:bodyPr/>
          <a:lstStyle/>
          <a:p>
            <a:r>
              <a:rPr lang="en-US" altLang="en-US" sz="2800" dirty="0"/>
              <a:t>Uses the reference monitor concept</a:t>
            </a:r>
          </a:p>
          <a:p>
            <a:endParaRPr lang="en-US" altLang="en-US" sz="2800" dirty="0"/>
          </a:p>
          <a:p>
            <a:r>
              <a:rPr lang="en-US" altLang="en-US" sz="2800" dirty="0"/>
              <a:t>Reference monitor</a:t>
            </a:r>
          </a:p>
          <a:p>
            <a:pPr lvl="1"/>
            <a:r>
              <a:rPr lang="en-US" altLang="en-US" sz="2400" dirty="0"/>
              <a:t>Part of TCB</a:t>
            </a:r>
          </a:p>
          <a:p>
            <a:pPr lvl="1"/>
            <a:r>
              <a:rPr lang="en-US" altLang="en-US" sz="2400" dirty="0"/>
              <a:t>All system calls go through reference monitor for security checking</a:t>
            </a:r>
          </a:p>
          <a:p>
            <a:pPr lvl="1"/>
            <a:r>
              <a:rPr lang="en-US" altLang="en-US" sz="2400" dirty="0"/>
              <a:t>Security does not depends on the whole kernel</a:t>
            </a:r>
          </a:p>
          <a:p>
            <a:pPr lvl="1"/>
            <a:r>
              <a:rPr lang="en-US" altLang="en-US" sz="2400" dirty="0"/>
              <a:t>Most OS not designed this way</a:t>
            </a:r>
          </a:p>
        </p:txBody>
      </p:sp>
      <p:sp>
        <p:nvSpPr>
          <p:cNvPr id="48131" name="Rectangle 2" descr="Kernelized Design for High-Assurance Systems"/>
          <p:cNvSpPr>
            <a:spLocks noGrp="1" noChangeArrowheads="1"/>
          </p:cNvSpPr>
          <p:nvPr>
            <p:ph type="ctrTitle"/>
          </p:nvPr>
        </p:nvSpPr>
        <p:spPr/>
        <p:txBody>
          <a:bodyPr/>
          <a:lstStyle/>
          <a:p>
            <a:r>
              <a:rPr lang="en-US" altLang="en-US" dirty="0"/>
              <a:t>Kernelized Design for High-Assurance Systems</a:t>
            </a: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5" name="Rectangle 2"/>
          <p:cNvSpPr>
            <a:spLocks noGrp="1" noChangeArrowheads="1"/>
          </p:cNvSpPr>
          <p:nvPr>
            <p:ph type="ctrTitle"/>
          </p:nvPr>
        </p:nvSpPr>
        <p:spPr/>
        <p:txBody>
          <a:bodyPr/>
          <a:lstStyle/>
          <a:p>
            <a:r>
              <a:rPr lang="en-US" altLang="en-US"/>
              <a:t>Reference Monitor</a:t>
            </a:r>
          </a:p>
        </p:txBody>
      </p:sp>
      <p:sp>
        <p:nvSpPr>
          <p:cNvPr id="9" name="Subtitle 8">
            <a:extLst>
              <a:ext uri="{FF2B5EF4-FFF2-40B4-BE49-F238E27FC236}">
                <a16:creationId xmlns:a16="http://schemas.microsoft.com/office/drawing/2014/main" id="{5C1C340C-FB51-43DF-BC7A-D8F61DCAF434}"/>
              </a:ext>
            </a:extLst>
          </p:cNvPr>
          <p:cNvSpPr>
            <a:spLocks noGrp="1"/>
          </p:cNvSpPr>
          <p:nvPr>
            <p:ph type="subTitle" idx="1"/>
          </p:nvPr>
        </p:nvSpPr>
        <p:spPr/>
        <p:txBody>
          <a:bodyPr/>
          <a:lstStyle/>
          <a:p>
            <a:endParaRPr lang="en-US"/>
          </a:p>
        </p:txBody>
      </p:sp>
      <p:sp>
        <p:nvSpPr>
          <p:cNvPr id="10" name="Text Placeholder 9">
            <a:extLst>
              <a:ext uri="{FF2B5EF4-FFF2-40B4-BE49-F238E27FC236}">
                <a16:creationId xmlns:a16="http://schemas.microsoft.com/office/drawing/2014/main" id="{A65FBEF0-7380-432F-8EBB-4A4ABE79042F}"/>
              </a:ext>
            </a:extLst>
          </p:cNvPr>
          <p:cNvSpPr>
            <a:spLocks noGrp="1"/>
          </p:cNvSpPr>
          <p:nvPr>
            <p:ph type="body" sz="quarter" idx="14"/>
          </p:nvPr>
        </p:nvSpPr>
        <p:spPr/>
        <p:txBody>
          <a:bodyPr/>
          <a:lstStyle/>
          <a:p>
            <a:r>
              <a:rPr lang="en-US" altLang="en-US" sz="3200" dirty="0"/>
              <a:t>Three required properties for reference monitors in high-assurance systems</a:t>
            </a:r>
          </a:p>
          <a:p>
            <a:pPr lvl="1"/>
            <a:r>
              <a:rPr lang="en-US" altLang="en-US" sz="2400" dirty="0"/>
              <a:t>tamper-proof</a:t>
            </a:r>
          </a:p>
          <a:p>
            <a:pPr lvl="1"/>
            <a:r>
              <a:rPr lang="en-US" altLang="en-US" sz="2400" dirty="0"/>
              <a:t>non-</a:t>
            </a:r>
            <a:r>
              <a:rPr lang="en-US" altLang="en-US" sz="2400" dirty="0" err="1"/>
              <a:t>bypassable</a:t>
            </a:r>
            <a:r>
              <a:rPr lang="en-US" altLang="en-US" sz="2400" dirty="0"/>
              <a:t> (complete mediation)</a:t>
            </a:r>
          </a:p>
          <a:p>
            <a:pPr lvl="1"/>
            <a:r>
              <a:rPr lang="en-US" altLang="en-US" sz="2400" dirty="0"/>
              <a:t>small enough to be analyzable</a:t>
            </a: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9" name="Rectangle 2"/>
          <p:cNvSpPr>
            <a:spLocks noGrp="1" noChangeArrowheads="1"/>
          </p:cNvSpPr>
          <p:nvPr>
            <p:ph type="ctrTitle"/>
          </p:nvPr>
        </p:nvSpPr>
        <p:spPr/>
        <p:txBody>
          <a:bodyPr/>
          <a:lstStyle/>
          <a:p>
            <a:r>
              <a:rPr lang="en-US" altLang="en-US"/>
              <a:t>Assurance Criteria</a:t>
            </a:r>
          </a:p>
        </p:txBody>
      </p:sp>
      <p:sp>
        <p:nvSpPr>
          <p:cNvPr id="9" name="Subtitle 8">
            <a:extLst>
              <a:ext uri="{FF2B5EF4-FFF2-40B4-BE49-F238E27FC236}">
                <a16:creationId xmlns:a16="http://schemas.microsoft.com/office/drawing/2014/main" id="{30AAC994-09D3-44CA-A1AB-78AE2C2EB0DB}"/>
              </a:ext>
            </a:extLst>
          </p:cNvPr>
          <p:cNvSpPr>
            <a:spLocks noGrp="1"/>
          </p:cNvSpPr>
          <p:nvPr>
            <p:ph type="subTitle" idx="1"/>
          </p:nvPr>
        </p:nvSpPr>
        <p:spPr/>
        <p:txBody>
          <a:bodyPr/>
          <a:lstStyle/>
          <a:p>
            <a:endParaRPr lang="en-US"/>
          </a:p>
        </p:txBody>
      </p:sp>
      <p:sp>
        <p:nvSpPr>
          <p:cNvPr id="10" name="Text Placeholder 9">
            <a:extLst>
              <a:ext uri="{FF2B5EF4-FFF2-40B4-BE49-F238E27FC236}">
                <a16:creationId xmlns:a16="http://schemas.microsoft.com/office/drawing/2014/main" id="{7BF76EC7-7D93-494E-A6DD-50E9BE831255}"/>
              </a:ext>
            </a:extLst>
          </p:cNvPr>
          <p:cNvSpPr>
            <a:spLocks noGrp="1"/>
          </p:cNvSpPr>
          <p:nvPr>
            <p:ph type="body" sz="quarter" idx="14"/>
          </p:nvPr>
        </p:nvSpPr>
        <p:spPr/>
        <p:txBody>
          <a:bodyPr/>
          <a:lstStyle/>
          <a:p>
            <a:r>
              <a:rPr lang="en-US" altLang="en-US" sz="3200" dirty="0"/>
              <a:t>Criteria are specified to enable evaluation</a:t>
            </a:r>
          </a:p>
          <a:p>
            <a:r>
              <a:rPr lang="en-US" altLang="en-US" sz="3200" dirty="0"/>
              <a:t>Originally motivated by military applications, but now is much wider</a:t>
            </a:r>
          </a:p>
          <a:p>
            <a:r>
              <a:rPr lang="en-US" altLang="en-US" sz="3200" dirty="0"/>
              <a:t>Examples</a:t>
            </a:r>
          </a:p>
          <a:p>
            <a:pPr lvl="1"/>
            <a:r>
              <a:rPr lang="en-US" altLang="en-US" sz="2400" dirty="0"/>
              <a:t>Orange Book (Trusted Computer System Evaluation Criteria)</a:t>
            </a:r>
          </a:p>
          <a:p>
            <a:pPr lvl="1"/>
            <a:r>
              <a:rPr lang="en-US" altLang="en-US" sz="2400" dirty="0"/>
              <a:t>Common Criteria</a:t>
            </a:r>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3" name="Rectangle 2"/>
          <p:cNvSpPr>
            <a:spLocks noGrp="1" noChangeArrowheads="1"/>
          </p:cNvSpPr>
          <p:nvPr>
            <p:ph type="ctrTitle"/>
          </p:nvPr>
        </p:nvSpPr>
        <p:spPr/>
        <p:txBody>
          <a:bodyPr/>
          <a:lstStyle/>
          <a:p>
            <a:r>
              <a:rPr lang="en-US" altLang="en-US"/>
              <a:t>TCSEC: 1983–1999</a:t>
            </a:r>
          </a:p>
        </p:txBody>
      </p:sp>
      <p:sp>
        <p:nvSpPr>
          <p:cNvPr id="9" name="Subtitle 8">
            <a:extLst>
              <a:ext uri="{FF2B5EF4-FFF2-40B4-BE49-F238E27FC236}">
                <a16:creationId xmlns:a16="http://schemas.microsoft.com/office/drawing/2014/main" id="{B35D6457-10A1-4040-8038-10BB7EC0A55C}"/>
              </a:ext>
            </a:extLst>
          </p:cNvPr>
          <p:cNvSpPr>
            <a:spLocks noGrp="1"/>
          </p:cNvSpPr>
          <p:nvPr>
            <p:ph type="subTitle" idx="1"/>
          </p:nvPr>
        </p:nvSpPr>
        <p:spPr/>
        <p:txBody>
          <a:bodyPr/>
          <a:lstStyle/>
          <a:p>
            <a:endParaRPr lang="en-US"/>
          </a:p>
        </p:txBody>
      </p:sp>
      <p:sp>
        <p:nvSpPr>
          <p:cNvPr id="10" name="Text Placeholder 9">
            <a:extLst>
              <a:ext uri="{FF2B5EF4-FFF2-40B4-BE49-F238E27FC236}">
                <a16:creationId xmlns:a16="http://schemas.microsoft.com/office/drawing/2014/main" id="{C5FBB9FD-94EE-4E3F-A2F1-C9EE50F9853F}"/>
              </a:ext>
            </a:extLst>
          </p:cNvPr>
          <p:cNvSpPr>
            <a:spLocks noGrp="1"/>
          </p:cNvSpPr>
          <p:nvPr>
            <p:ph type="body" sz="quarter" idx="14"/>
          </p:nvPr>
        </p:nvSpPr>
        <p:spPr/>
        <p:txBody>
          <a:bodyPr/>
          <a:lstStyle/>
          <a:p>
            <a:pPr>
              <a:lnSpc>
                <a:spcPct val="90000"/>
              </a:lnSpc>
            </a:pPr>
            <a:r>
              <a:rPr lang="en-US" altLang="en-US" sz="2800" dirty="0"/>
              <a:t>Trusted Computer System Evaluation Criteria</a:t>
            </a:r>
          </a:p>
          <a:p>
            <a:pPr lvl="1">
              <a:lnSpc>
                <a:spcPct val="90000"/>
              </a:lnSpc>
            </a:pPr>
            <a:r>
              <a:rPr lang="en-US" altLang="en-US" sz="2000" dirty="0"/>
              <a:t>Also known as the Orange Book</a:t>
            </a:r>
          </a:p>
          <a:p>
            <a:pPr lvl="1">
              <a:lnSpc>
                <a:spcPct val="90000"/>
              </a:lnSpc>
            </a:pPr>
            <a:r>
              <a:rPr lang="en-US" altLang="en-US" sz="2000" dirty="0"/>
              <a:t>Series that expanded on Orange Book in specific areas was called </a:t>
            </a:r>
            <a:r>
              <a:rPr lang="en-US" altLang="en-US" sz="2000" i="1" dirty="0"/>
              <a:t>Rainbow Series</a:t>
            </a:r>
            <a:endParaRPr lang="en-US" altLang="en-US" sz="2000" dirty="0"/>
          </a:p>
          <a:p>
            <a:pPr lvl="1">
              <a:lnSpc>
                <a:spcPct val="90000"/>
              </a:lnSpc>
            </a:pPr>
            <a:r>
              <a:rPr lang="en-US" altLang="en-US" sz="2000" dirty="0"/>
              <a:t>Developed by National Computer Security Center, US Dept. of Defense</a:t>
            </a:r>
          </a:p>
          <a:p>
            <a:pPr>
              <a:lnSpc>
                <a:spcPct val="90000"/>
              </a:lnSpc>
            </a:pPr>
            <a:endParaRPr lang="en-US" altLang="en-US" sz="2800" dirty="0"/>
          </a:p>
          <a:p>
            <a:pPr>
              <a:lnSpc>
                <a:spcPct val="90000"/>
              </a:lnSpc>
            </a:pPr>
            <a:r>
              <a:rPr lang="en-US" altLang="en-US" sz="2800" dirty="0"/>
              <a:t>Heavily influenced by Bell-</a:t>
            </a:r>
            <a:r>
              <a:rPr lang="en-US" altLang="en-US" sz="2800" dirty="0" err="1"/>
              <a:t>LaPadula</a:t>
            </a:r>
            <a:r>
              <a:rPr lang="en-US" altLang="en-US" sz="2800" dirty="0"/>
              <a:t> model and reference monitor concept</a:t>
            </a:r>
          </a:p>
          <a:p>
            <a:pPr>
              <a:lnSpc>
                <a:spcPct val="90000"/>
              </a:lnSpc>
            </a:pPr>
            <a:endParaRPr lang="en-US" altLang="en-US" sz="2800" dirty="0"/>
          </a:p>
          <a:p>
            <a:pPr>
              <a:lnSpc>
                <a:spcPct val="90000"/>
              </a:lnSpc>
            </a:pPr>
            <a:r>
              <a:rPr lang="en-US" altLang="en-US" sz="2800" dirty="0"/>
              <a:t>Emphasizes confidentiality</a:t>
            </a: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3" name="Rectangle 2"/>
          <p:cNvSpPr>
            <a:spLocks noGrp="1" noChangeArrowheads="1"/>
          </p:cNvSpPr>
          <p:nvPr>
            <p:ph type="ctrTitle"/>
          </p:nvPr>
        </p:nvSpPr>
        <p:spPr>
          <a:xfrm>
            <a:off x="576943" y="137160"/>
            <a:ext cx="11038114" cy="553998"/>
          </a:xfrm>
        </p:spPr>
        <p:txBody>
          <a:bodyPr/>
          <a:lstStyle/>
          <a:p>
            <a:r>
              <a:rPr lang="en-US" altLang="en-US" dirty="0"/>
              <a:t>Evaluation Classes C and D</a:t>
            </a:r>
          </a:p>
        </p:txBody>
      </p:sp>
      <p:sp>
        <p:nvSpPr>
          <p:cNvPr id="9" name="Subtitle 8">
            <a:extLst>
              <a:ext uri="{FF2B5EF4-FFF2-40B4-BE49-F238E27FC236}">
                <a16:creationId xmlns:a16="http://schemas.microsoft.com/office/drawing/2014/main" id="{B35D6457-10A1-4040-8038-10BB7EC0A55C}"/>
              </a:ext>
            </a:extLst>
          </p:cNvPr>
          <p:cNvSpPr>
            <a:spLocks noGrp="1"/>
          </p:cNvSpPr>
          <p:nvPr>
            <p:ph type="subTitle" idx="1"/>
          </p:nvPr>
        </p:nvSpPr>
        <p:spPr/>
        <p:txBody>
          <a:bodyPr/>
          <a:lstStyle/>
          <a:p>
            <a:endParaRPr lang="en-US"/>
          </a:p>
        </p:txBody>
      </p:sp>
      <p:sp>
        <p:nvSpPr>
          <p:cNvPr id="10" name="Text Placeholder 9">
            <a:extLst>
              <a:ext uri="{FF2B5EF4-FFF2-40B4-BE49-F238E27FC236}">
                <a16:creationId xmlns:a16="http://schemas.microsoft.com/office/drawing/2014/main" id="{C5FBB9FD-94EE-4E3F-A2F1-C9EE50F9853F}"/>
              </a:ext>
            </a:extLst>
          </p:cNvPr>
          <p:cNvSpPr>
            <a:spLocks noGrp="1"/>
          </p:cNvSpPr>
          <p:nvPr>
            <p:ph type="body" sz="quarter" idx="14"/>
          </p:nvPr>
        </p:nvSpPr>
        <p:spPr/>
        <p:txBody>
          <a:bodyPr/>
          <a:lstStyle/>
          <a:p>
            <a:pPr marL="571500" indent="-571500">
              <a:lnSpc>
                <a:spcPct val="90000"/>
              </a:lnSpc>
              <a:spcBef>
                <a:spcPts val="600"/>
              </a:spcBef>
              <a:spcAft>
                <a:spcPts val="600"/>
              </a:spcAft>
              <a:buNone/>
            </a:pPr>
            <a:r>
              <a:rPr lang="en-US" altLang="en-US" sz="2400" dirty="0"/>
              <a:t>Division D: Minimal Protection</a:t>
            </a:r>
          </a:p>
          <a:p>
            <a:pPr marL="571500" indent="-571500">
              <a:lnSpc>
                <a:spcPct val="90000"/>
              </a:lnSpc>
              <a:spcBef>
                <a:spcPts val="600"/>
              </a:spcBef>
              <a:spcAft>
                <a:spcPts val="600"/>
              </a:spcAft>
              <a:buNone/>
            </a:pPr>
            <a:r>
              <a:rPr lang="en-US" altLang="en-US" sz="2400" dirty="0"/>
              <a:t>D	Did not meet requirements of any other class</a:t>
            </a:r>
          </a:p>
          <a:p>
            <a:pPr marL="571500" indent="-571500">
              <a:lnSpc>
                <a:spcPct val="90000"/>
              </a:lnSpc>
              <a:spcBef>
                <a:spcPts val="600"/>
              </a:spcBef>
              <a:spcAft>
                <a:spcPts val="600"/>
              </a:spcAft>
              <a:buNone/>
            </a:pPr>
            <a:endParaRPr lang="en-US" altLang="en-US" sz="2400" dirty="0"/>
          </a:p>
          <a:p>
            <a:pPr marL="571500" indent="-571500">
              <a:lnSpc>
                <a:spcPct val="90000"/>
              </a:lnSpc>
              <a:spcBef>
                <a:spcPts val="600"/>
              </a:spcBef>
              <a:spcAft>
                <a:spcPts val="600"/>
              </a:spcAft>
              <a:buNone/>
            </a:pPr>
            <a:r>
              <a:rPr lang="en-US" altLang="en-US" sz="2400" dirty="0"/>
              <a:t>Division C: Discretionary Protection</a:t>
            </a:r>
          </a:p>
          <a:p>
            <a:pPr marL="571500" indent="-571500">
              <a:lnSpc>
                <a:spcPct val="90000"/>
              </a:lnSpc>
              <a:spcBef>
                <a:spcPts val="600"/>
              </a:spcBef>
              <a:spcAft>
                <a:spcPts val="600"/>
              </a:spcAft>
              <a:buNone/>
            </a:pPr>
            <a:r>
              <a:rPr lang="en-US" altLang="en-US" sz="2400" dirty="0"/>
              <a:t>C1	</a:t>
            </a:r>
            <a:r>
              <a:rPr lang="en-US" altLang="en-US" sz="2400" i="1" dirty="0"/>
              <a:t>Discretionary </a:t>
            </a:r>
            <a:r>
              <a:rPr lang="en-US" altLang="en-US" sz="2400" i="1" dirty="0" smtClean="0"/>
              <a:t>protection </a:t>
            </a:r>
            <a:r>
              <a:rPr lang="en-US" altLang="en-US" sz="2400" dirty="0" smtClean="0"/>
              <a:t>: </a:t>
            </a:r>
            <a:r>
              <a:rPr lang="en-US" altLang="en-US" sz="2400" dirty="0"/>
              <a:t>DAC, Identification and Authentication, TCB should be protected from external tampering, …</a:t>
            </a:r>
          </a:p>
          <a:p>
            <a:pPr marL="571500" indent="-571500">
              <a:lnSpc>
                <a:spcPct val="90000"/>
              </a:lnSpc>
              <a:spcBef>
                <a:spcPts val="600"/>
              </a:spcBef>
              <a:spcAft>
                <a:spcPts val="600"/>
              </a:spcAft>
              <a:buNone/>
            </a:pPr>
            <a:r>
              <a:rPr lang="en-US" altLang="en-US" sz="2400" dirty="0"/>
              <a:t>C2	</a:t>
            </a:r>
            <a:r>
              <a:rPr lang="en-US" altLang="en-US" sz="2400" i="1" dirty="0"/>
              <a:t>Controlled access </a:t>
            </a:r>
            <a:r>
              <a:rPr lang="en-US" altLang="en-US" sz="2400" i="1" dirty="0" smtClean="0"/>
              <a:t>protection </a:t>
            </a:r>
            <a:r>
              <a:rPr lang="en-US" altLang="en-US" sz="2400" dirty="0" smtClean="0"/>
              <a:t>: </a:t>
            </a:r>
            <a:r>
              <a:rPr lang="en-US" altLang="en-US" sz="2400" dirty="0"/>
              <a:t>object reuse, auditing, more stringent security testing</a:t>
            </a:r>
          </a:p>
          <a:p>
            <a:pPr>
              <a:lnSpc>
                <a:spcPct val="90000"/>
              </a:lnSpc>
            </a:pPr>
            <a:endParaRPr lang="en-US" altLang="en-US" sz="2800" dirty="0"/>
          </a:p>
        </p:txBody>
      </p:sp>
    </p:spTree>
    <p:extLst>
      <p:ext uri="{BB962C8B-B14F-4D97-AF65-F5344CB8AC3E}">
        <p14:creationId xmlns:p14="http://schemas.microsoft.com/office/powerpoint/2010/main" val="232887617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3" name="Rectangle 2"/>
          <p:cNvSpPr>
            <a:spLocks noGrp="1" noChangeArrowheads="1"/>
          </p:cNvSpPr>
          <p:nvPr>
            <p:ph type="ctrTitle"/>
          </p:nvPr>
        </p:nvSpPr>
        <p:spPr>
          <a:xfrm>
            <a:off x="576943" y="137160"/>
            <a:ext cx="11038114" cy="553998"/>
          </a:xfrm>
        </p:spPr>
        <p:txBody>
          <a:bodyPr/>
          <a:lstStyle/>
          <a:p>
            <a:r>
              <a:rPr lang="en-US" altLang="en-US" dirty="0"/>
              <a:t>Division B: Mandatory Protection</a:t>
            </a:r>
          </a:p>
        </p:txBody>
      </p:sp>
      <p:sp>
        <p:nvSpPr>
          <p:cNvPr id="9" name="Subtitle 8">
            <a:extLst>
              <a:ext uri="{FF2B5EF4-FFF2-40B4-BE49-F238E27FC236}">
                <a16:creationId xmlns:a16="http://schemas.microsoft.com/office/drawing/2014/main" id="{B35D6457-10A1-4040-8038-10BB7EC0A55C}"/>
              </a:ext>
            </a:extLst>
          </p:cNvPr>
          <p:cNvSpPr>
            <a:spLocks noGrp="1"/>
          </p:cNvSpPr>
          <p:nvPr>
            <p:ph type="subTitle" idx="1"/>
          </p:nvPr>
        </p:nvSpPr>
        <p:spPr/>
        <p:txBody>
          <a:bodyPr/>
          <a:lstStyle/>
          <a:p>
            <a:endParaRPr lang="en-US"/>
          </a:p>
        </p:txBody>
      </p:sp>
      <p:sp>
        <p:nvSpPr>
          <p:cNvPr id="10" name="Text Placeholder 9">
            <a:extLst>
              <a:ext uri="{FF2B5EF4-FFF2-40B4-BE49-F238E27FC236}">
                <a16:creationId xmlns:a16="http://schemas.microsoft.com/office/drawing/2014/main" id="{C5FBB9FD-94EE-4E3F-A2F1-C9EE50F9853F}"/>
              </a:ext>
            </a:extLst>
          </p:cNvPr>
          <p:cNvSpPr>
            <a:spLocks noGrp="1"/>
          </p:cNvSpPr>
          <p:nvPr>
            <p:ph type="body" sz="quarter" idx="14"/>
          </p:nvPr>
        </p:nvSpPr>
        <p:spPr/>
        <p:txBody>
          <a:bodyPr/>
          <a:lstStyle/>
          <a:p>
            <a:pPr marL="635000" indent="-635000">
              <a:spcBef>
                <a:spcPts val="600"/>
              </a:spcBef>
              <a:spcAft>
                <a:spcPts val="600"/>
              </a:spcAft>
              <a:buNone/>
              <a:tabLst>
                <a:tab pos="1371600" algn="l"/>
              </a:tabLst>
            </a:pPr>
            <a:r>
              <a:rPr lang="en-US" altLang="en-US" sz="2400" dirty="0"/>
              <a:t>B1	</a:t>
            </a:r>
            <a:r>
              <a:rPr lang="en-US" altLang="en-US" sz="2400" i="1" dirty="0"/>
              <a:t>Labeled security </a:t>
            </a:r>
            <a:r>
              <a:rPr lang="en-US" altLang="en-US" sz="2400" i="1" dirty="0" smtClean="0"/>
              <a:t>protection </a:t>
            </a:r>
            <a:r>
              <a:rPr lang="en-US" altLang="en-US" sz="2400" dirty="0" smtClean="0"/>
              <a:t>: </a:t>
            </a:r>
            <a:r>
              <a:rPr lang="en-US" altLang="en-US" sz="2400" dirty="0"/>
              <a:t>informal security policy model; MAC for named objects; label exported objects; more stringent security testing </a:t>
            </a:r>
          </a:p>
          <a:p>
            <a:pPr marL="635000" indent="-635000">
              <a:spcBef>
                <a:spcPts val="600"/>
              </a:spcBef>
              <a:spcAft>
                <a:spcPts val="600"/>
              </a:spcAft>
              <a:buNone/>
              <a:tabLst>
                <a:tab pos="1371600" algn="l"/>
              </a:tabLst>
            </a:pPr>
            <a:r>
              <a:rPr lang="en-US" altLang="en-US" sz="2400" dirty="0"/>
              <a:t>B2	</a:t>
            </a:r>
            <a:r>
              <a:rPr lang="en-US" altLang="en-US" sz="2400" i="1" dirty="0"/>
              <a:t>Structured </a:t>
            </a:r>
            <a:r>
              <a:rPr lang="en-US" altLang="en-US" sz="2400" i="1" dirty="0" smtClean="0"/>
              <a:t>protection </a:t>
            </a:r>
            <a:r>
              <a:rPr lang="en-US" altLang="en-US" sz="2400" dirty="0" smtClean="0"/>
              <a:t>: </a:t>
            </a:r>
            <a:r>
              <a:rPr lang="en-US" altLang="en-US" sz="2400" dirty="0"/>
              <a:t>formal security policy model; MAC for all objects, labeling; trusted path; least privilege; covert channel analysis, configuration management</a:t>
            </a:r>
          </a:p>
          <a:p>
            <a:pPr marL="635000" indent="-635000">
              <a:spcBef>
                <a:spcPts val="600"/>
              </a:spcBef>
              <a:spcAft>
                <a:spcPts val="600"/>
              </a:spcAft>
              <a:buNone/>
              <a:tabLst>
                <a:tab pos="1371600" algn="l"/>
              </a:tabLst>
            </a:pPr>
            <a:r>
              <a:rPr lang="en-US" altLang="en-US" sz="2400" dirty="0"/>
              <a:t>B3	</a:t>
            </a:r>
            <a:r>
              <a:rPr lang="en-US" altLang="en-US" sz="2400" i="1" dirty="0"/>
              <a:t>Security </a:t>
            </a:r>
            <a:r>
              <a:rPr lang="en-US" altLang="en-US" sz="2400" i="1" dirty="0" smtClean="0"/>
              <a:t>domains </a:t>
            </a:r>
            <a:r>
              <a:rPr lang="en-US" altLang="en-US" sz="2400" dirty="0" smtClean="0"/>
              <a:t>: </a:t>
            </a:r>
            <a:r>
              <a:rPr lang="en-US" altLang="en-US" sz="2400" dirty="0"/>
              <a:t>satisfies three reference monitor requirements; system recovery procedures; constrains code development; more documentation requirements</a:t>
            </a:r>
          </a:p>
          <a:p>
            <a:pPr>
              <a:lnSpc>
                <a:spcPct val="90000"/>
              </a:lnSpc>
            </a:pPr>
            <a:endParaRPr lang="en-US" altLang="en-US" sz="2800" dirty="0"/>
          </a:p>
        </p:txBody>
      </p:sp>
    </p:spTree>
    <p:extLst>
      <p:ext uri="{BB962C8B-B14F-4D97-AF65-F5344CB8AC3E}">
        <p14:creationId xmlns:p14="http://schemas.microsoft.com/office/powerpoint/2010/main" val="76182089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3" name="Rectangle 2"/>
          <p:cNvSpPr>
            <a:spLocks noGrp="1" noChangeArrowheads="1"/>
          </p:cNvSpPr>
          <p:nvPr>
            <p:ph type="ctrTitle"/>
          </p:nvPr>
        </p:nvSpPr>
        <p:spPr>
          <a:xfrm>
            <a:off x="576943" y="137160"/>
            <a:ext cx="11038114" cy="553998"/>
          </a:xfrm>
        </p:spPr>
        <p:txBody>
          <a:bodyPr/>
          <a:lstStyle/>
          <a:p>
            <a:r>
              <a:rPr lang="en-US" altLang="en-US" dirty="0"/>
              <a:t>Division A: Verification Protection</a:t>
            </a:r>
          </a:p>
        </p:txBody>
      </p:sp>
      <p:sp>
        <p:nvSpPr>
          <p:cNvPr id="9" name="Subtitle 8">
            <a:extLst>
              <a:ext uri="{FF2B5EF4-FFF2-40B4-BE49-F238E27FC236}">
                <a16:creationId xmlns:a16="http://schemas.microsoft.com/office/drawing/2014/main" id="{B35D6457-10A1-4040-8038-10BB7EC0A55C}"/>
              </a:ext>
            </a:extLst>
          </p:cNvPr>
          <p:cNvSpPr>
            <a:spLocks noGrp="1"/>
          </p:cNvSpPr>
          <p:nvPr>
            <p:ph type="subTitle" idx="1"/>
          </p:nvPr>
        </p:nvSpPr>
        <p:spPr/>
        <p:txBody>
          <a:bodyPr/>
          <a:lstStyle/>
          <a:p>
            <a:endParaRPr lang="en-US"/>
          </a:p>
        </p:txBody>
      </p:sp>
      <p:sp>
        <p:nvSpPr>
          <p:cNvPr id="10" name="Text Placeholder 9">
            <a:extLst>
              <a:ext uri="{FF2B5EF4-FFF2-40B4-BE49-F238E27FC236}">
                <a16:creationId xmlns:a16="http://schemas.microsoft.com/office/drawing/2014/main" id="{C5FBB9FD-94EE-4E3F-A2F1-C9EE50F9853F}"/>
              </a:ext>
            </a:extLst>
          </p:cNvPr>
          <p:cNvSpPr>
            <a:spLocks noGrp="1"/>
          </p:cNvSpPr>
          <p:nvPr>
            <p:ph type="body" sz="quarter" idx="14"/>
          </p:nvPr>
        </p:nvSpPr>
        <p:spPr/>
        <p:txBody>
          <a:bodyPr/>
          <a:lstStyle/>
          <a:p>
            <a:pPr marL="635000" indent="-635000">
              <a:buNone/>
              <a:tabLst>
                <a:tab pos="1371600" algn="l"/>
              </a:tabLst>
            </a:pPr>
            <a:r>
              <a:rPr lang="en-US" altLang="en-US" sz="2400" dirty="0"/>
              <a:t>A1	</a:t>
            </a:r>
            <a:r>
              <a:rPr lang="en-US" altLang="en-US" sz="2400" i="1" dirty="0"/>
              <a:t>Verified </a:t>
            </a:r>
            <a:r>
              <a:rPr lang="en-US" altLang="en-US" sz="2400" i="1" dirty="0" smtClean="0"/>
              <a:t>design </a:t>
            </a:r>
            <a:r>
              <a:rPr lang="en-US" altLang="en-US" sz="2400" dirty="0" smtClean="0"/>
              <a:t>: </a:t>
            </a:r>
            <a:endParaRPr lang="en-US" altLang="en-US" sz="2400" dirty="0"/>
          </a:p>
          <a:p>
            <a:pPr marL="635000" indent="-635000">
              <a:buNone/>
              <a:tabLst>
                <a:tab pos="1371600" algn="l"/>
              </a:tabLst>
            </a:pPr>
            <a:r>
              <a:rPr lang="en-US" altLang="en-US" sz="2400" dirty="0"/>
              <a:t>      functionally equivalent to B3, but require the use of formal methods for assurance; trusted distribution; code, formal top-level specification (FTLS) correspondence</a:t>
            </a:r>
          </a:p>
          <a:p>
            <a:pPr>
              <a:lnSpc>
                <a:spcPct val="90000"/>
              </a:lnSpc>
            </a:pPr>
            <a:endParaRPr lang="en-US" altLang="en-US" sz="2800" dirty="0"/>
          </a:p>
        </p:txBody>
      </p:sp>
    </p:spTree>
    <p:extLst>
      <p:ext uri="{BB962C8B-B14F-4D97-AF65-F5344CB8AC3E}">
        <p14:creationId xmlns:p14="http://schemas.microsoft.com/office/powerpoint/2010/main" val="40870869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3" name="Rectangle 2"/>
          <p:cNvSpPr>
            <a:spLocks noGrp="1" noChangeArrowheads="1"/>
          </p:cNvSpPr>
          <p:nvPr>
            <p:ph type="ctrTitle"/>
          </p:nvPr>
        </p:nvSpPr>
        <p:spPr>
          <a:xfrm>
            <a:off x="576943" y="137160"/>
            <a:ext cx="11038114" cy="553998"/>
          </a:xfrm>
        </p:spPr>
        <p:txBody>
          <a:bodyPr/>
          <a:lstStyle/>
          <a:p>
            <a:r>
              <a:rPr lang="en-US" altLang="en-US" dirty="0"/>
              <a:t>Limitations</a:t>
            </a:r>
          </a:p>
        </p:txBody>
      </p:sp>
      <p:sp>
        <p:nvSpPr>
          <p:cNvPr id="9" name="Subtitle 8">
            <a:extLst>
              <a:ext uri="{FF2B5EF4-FFF2-40B4-BE49-F238E27FC236}">
                <a16:creationId xmlns:a16="http://schemas.microsoft.com/office/drawing/2014/main" id="{B35D6457-10A1-4040-8038-10BB7EC0A55C}"/>
              </a:ext>
            </a:extLst>
          </p:cNvPr>
          <p:cNvSpPr>
            <a:spLocks noGrp="1"/>
          </p:cNvSpPr>
          <p:nvPr>
            <p:ph type="subTitle" idx="1"/>
          </p:nvPr>
        </p:nvSpPr>
        <p:spPr/>
        <p:txBody>
          <a:bodyPr/>
          <a:lstStyle/>
          <a:p>
            <a:endParaRPr lang="en-US"/>
          </a:p>
        </p:txBody>
      </p:sp>
      <p:sp>
        <p:nvSpPr>
          <p:cNvPr id="10" name="Text Placeholder 9">
            <a:extLst>
              <a:ext uri="{FF2B5EF4-FFF2-40B4-BE49-F238E27FC236}">
                <a16:creationId xmlns:a16="http://schemas.microsoft.com/office/drawing/2014/main" id="{C5FBB9FD-94EE-4E3F-A2F1-C9EE50F9853F}"/>
              </a:ext>
            </a:extLst>
          </p:cNvPr>
          <p:cNvSpPr>
            <a:spLocks noGrp="1"/>
          </p:cNvSpPr>
          <p:nvPr>
            <p:ph type="body" sz="quarter" idx="14"/>
          </p:nvPr>
        </p:nvSpPr>
        <p:spPr>
          <a:xfrm>
            <a:off x="576942" y="1917388"/>
            <a:ext cx="11038115" cy="4178612"/>
          </a:xfrm>
        </p:spPr>
        <p:txBody>
          <a:bodyPr/>
          <a:lstStyle/>
          <a:p>
            <a:pPr>
              <a:spcBef>
                <a:spcPct val="10000"/>
              </a:spcBef>
            </a:pPr>
            <a:r>
              <a:rPr lang="en-US" altLang="en-US" sz="2800" dirty="0"/>
              <a:t>Written for operating systems</a:t>
            </a:r>
          </a:p>
          <a:p>
            <a:pPr lvl="1">
              <a:spcBef>
                <a:spcPct val="10000"/>
              </a:spcBef>
            </a:pPr>
            <a:r>
              <a:rPr lang="en-US" altLang="en-US" sz="2400" dirty="0"/>
              <a:t>NCSC introduced “interpretations” for other things such as networks (</a:t>
            </a:r>
            <a:r>
              <a:rPr lang="en-US" altLang="en-US" sz="2400" i="1" dirty="0"/>
              <a:t>Trusted Network Interpretation</a:t>
            </a:r>
            <a:r>
              <a:rPr lang="en-US" altLang="en-US" sz="2400" dirty="0"/>
              <a:t>, the Red Book), databases (</a:t>
            </a:r>
            <a:r>
              <a:rPr lang="en-US" altLang="en-US" sz="2400" i="1" dirty="0"/>
              <a:t>Trusted Database Interpretation</a:t>
            </a:r>
            <a:r>
              <a:rPr lang="en-US" altLang="en-US" sz="2400" dirty="0"/>
              <a:t>, the Purple or Lavender Book)</a:t>
            </a:r>
          </a:p>
          <a:p>
            <a:pPr>
              <a:spcBef>
                <a:spcPct val="10000"/>
              </a:spcBef>
            </a:pPr>
            <a:r>
              <a:rPr lang="en-US" altLang="en-US" sz="2800" dirty="0"/>
              <a:t>Focuses on BLP</a:t>
            </a:r>
          </a:p>
          <a:p>
            <a:pPr lvl="1">
              <a:spcBef>
                <a:spcPct val="10000"/>
              </a:spcBef>
            </a:pPr>
            <a:r>
              <a:rPr lang="en-US" altLang="en-US" sz="2400" dirty="0"/>
              <a:t>Most commercial firms do not need MAC</a:t>
            </a:r>
          </a:p>
          <a:p>
            <a:pPr>
              <a:spcBef>
                <a:spcPct val="10000"/>
              </a:spcBef>
            </a:pPr>
            <a:r>
              <a:rPr lang="en-US" altLang="en-US" sz="2800" dirty="0"/>
              <a:t>Does not address data integrity or availability</a:t>
            </a:r>
          </a:p>
          <a:p>
            <a:pPr lvl="1">
              <a:spcBef>
                <a:spcPct val="10000"/>
              </a:spcBef>
            </a:pPr>
            <a:r>
              <a:rPr lang="en-US" altLang="en-US" sz="2400" dirty="0"/>
              <a:t>Critical to commercial firms</a:t>
            </a:r>
          </a:p>
          <a:p>
            <a:pPr>
              <a:spcBef>
                <a:spcPct val="10000"/>
              </a:spcBef>
            </a:pPr>
            <a:r>
              <a:rPr lang="en-US" altLang="en-US" sz="2800" dirty="0"/>
              <a:t>Combine functionality and assurance in a single linear scale</a:t>
            </a:r>
          </a:p>
        </p:txBody>
      </p:sp>
    </p:spTree>
    <p:extLst>
      <p:ext uri="{BB962C8B-B14F-4D97-AF65-F5344CB8AC3E}">
        <p14:creationId xmlns:p14="http://schemas.microsoft.com/office/powerpoint/2010/main" val="337009829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3" name="Rectangle 2"/>
          <p:cNvSpPr>
            <a:spLocks noGrp="1" noChangeArrowheads="1"/>
          </p:cNvSpPr>
          <p:nvPr>
            <p:ph type="ctrTitle"/>
          </p:nvPr>
        </p:nvSpPr>
        <p:spPr>
          <a:xfrm>
            <a:off x="576943" y="137160"/>
            <a:ext cx="11038114" cy="553998"/>
          </a:xfrm>
        </p:spPr>
        <p:txBody>
          <a:bodyPr/>
          <a:lstStyle/>
          <a:p>
            <a:r>
              <a:rPr lang="en-US" altLang="en-US" dirty="0"/>
              <a:t>FUNCTIONALITY </a:t>
            </a:r>
            <a:r>
              <a:rPr lang="en-US" altLang="en-US" dirty="0" smtClean="0"/>
              <a:t>VS ASSURANCE</a:t>
            </a:r>
            <a:endParaRPr lang="en-US" altLang="en-US" dirty="0"/>
          </a:p>
        </p:txBody>
      </p:sp>
      <p:sp>
        <p:nvSpPr>
          <p:cNvPr id="9" name="Subtitle 8">
            <a:extLst>
              <a:ext uri="{FF2B5EF4-FFF2-40B4-BE49-F238E27FC236}">
                <a16:creationId xmlns:a16="http://schemas.microsoft.com/office/drawing/2014/main" id="{B35D6457-10A1-4040-8038-10BB7EC0A55C}"/>
              </a:ext>
            </a:extLst>
          </p:cNvPr>
          <p:cNvSpPr>
            <a:spLocks noGrp="1"/>
          </p:cNvSpPr>
          <p:nvPr>
            <p:ph type="subTitle" idx="1"/>
          </p:nvPr>
        </p:nvSpPr>
        <p:spPr/>
        <p:txBody>
          <a:bodyPr/>
          <a:lstStyle/>
          <a:p>
            <a:endParaRPr lang="en-US"/>
          </a:p>
        </p:txBody>
      </p:sp>
      <p:sp>
        <p:nvSpPr>
          <p:cNvPr id="6" name="Rectangle 3"/>
          <p:cNvSpPr>
            <a:spLocks noChangeArrowheads="1"/>
          </p:cNvSpPr>
          <p:nvPr/>
        </p:nvSpPr>
        <p:spPr bwMode="auto">
          <a:xfrm>
            <a:off x="896938" y="2895600"/>
            <a:ext cx="4818062" cy="17274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square" lIns="63595" tIns="25438" rIns="63595" bIns="25438">
            <a:spAutoFit/>
          </a:bodyPr>
          <a:lstStyle>
            <a:lvl1pPr marL="342900" indent="-342900" defTabSz="915988" eaLnBrk="0" hangingPunct="0">
              <a:spcBef>
                <a:spcPct val="20000"/>
              </a:spcBef>
              <a:buClr>
                <a:schemeClr val="accent2"/>
              </a:buClr>
              <a:buSzPct val="100000"/>
              <a:buFont typeface="Times" panose="02020603050405020304" pitchFamily="18" charset="0"/>
              <a:buChar char="•"/>
              <a:defRPr sz="2800">
                <a:solidFill>
                  <a:schemeClr val="tx1"/>
                </a:solidFill>
                <a:latin typeface="Arial" panose="020B0604020202020204" pitchFamily="34" charset="0"/>
              </a:defRPr>
            </a:lvl1pPr>
            <a:lvl2pPr marL="742950" indent="-285750" defTabSz="915988" eaLnBrk="0" hangingPunct="0">
              <a:spcBef>
                <a:spcPct val="20000"/>
              </a:spcBef>
              <a:buChar char="–"/>
              <a:defRPr sz="2400">
                <a:solidFill>
                  <a:schemeClr val="tx1"/>
                </a:solidFill>
                <a:latin typeface="Arial" panose="020B0604020202020204" pitchFamily="34" charset="0"/>
              </a:defRPr>
            </a:lvl2pPr>
            <a:lvl3pPr marL="1143000" indent="-228600" defTabSz="915988" eaLnBrk="0" hangingPunct="0">
              <a:spcBef>
                <a:spcPct val="20000"/>
              </a:spcBef>
              <a:buChar char="•"/>
              <a:defRPr sz="2200">
                <a:solidFill>
                  <a:schemeClr val="tx1"/>
                </a:solidFill>
                <a:latin typeface="Arial" panose="020B0604020202020204" pitchFamily="34" charset="0"/>
              </a:defRPr>
            </a:lvl3pPr>
            <a:lvl4pPr marL="1600200" indent="-228600" defTabSz="915988" eaLnBrk="0" hangingPunct="0">
              <a:spcBef>
                <a:spcPct val="20000"/>
              </a:spcBef>
              <a:buChar char="–"/>
              <a:defRPr sz="2000">
                <a:solidFill>
                  <a:schemeClr val="tx1"/>
                </a:solidFill>
                <a:latin typeface="Arial" panose="020B0604020202020204" pitchFamily="34" charset="0"/>
              </a:defRPr>
            </a:lvl4pPr>
            <a:lvl5pPr marL="2057400" indent="-228600" defTabSz="915988" eaLnBrk="0" hangingPunct="0">
              <a:spcBef>
                <a:spcPct val="20000"/>
              </a:spcBef>
              <a:buChar char="»"/>
              <a:defRPr sz="2000">
                <a:solidFill>
                  <a:schemeClr val="tx1"/>
                </a:solidFill>
                <a:latin typeface="Arial" panose="020B0604020202020204" pitchFamily="34" charset="0"/>
              </a:defRPr>
            </a:lvl5pPr>
            <a:lvl6pPr marL="2514600" indent="-228600" defTabSz="915988"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defTabSz="915988"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defTabSz="915988"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defTabSz="915988"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87000"/>
              </a:lnSpc>
              <a:spcBef>
                <a:spcPct val="41000"/>
              </a:spcBef>
              <a:buClrTx/>
              <a:buFontTx/>
              <a:buChar char="•"/>
            </a:pPr>
            <a:r>
              <a:rPr lang="en-US" altLang="en-US" b="1" dirty="0"/>
              <a:t>functionality is multi-dimensional</a:t>
            </a:r>
          </a:p>
          <a:p>
            <a:pPr>
              <a:lnSpc>
                <a:spcPct val="87000"/>
              </a:lnSpc>
              <a:spcBef>
                <a:spcPct val="41000"/>
              </a:spcBef>
              <a:buClrTx/>
              <a:buFontTx/>
              <a:buChar char="•"/>
            </a:pPr>
            <a:r>
              <a:rPr lang="en-US" altLang="en-US" b="1" dirty="0"/>
              <a:t>assurance has a linear progression</a:t>
            </a:r>
          </a:p>
        </p:txBody>
      </p:sp>
      <p:pic>
        <p:nvPicPr>
          <p:cNvPr id="7" name="Picture 2"/>
          <p:cNvPicPr>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58000" y="2514600"/>
            <a:ext cx="3713163" cy="3028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pic>
    </p:spTree>
    <p:extLst>
      <p:ext uri="{BB962C8B-B14F-4D97-AF65-F5344CB8AC3E}">
        <p14:creationId xmlns:p14="http://schemas.microsoft.com/office/powerpoint/2010/main" val="412025938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3" name="Rectangle 2"/>
          <p:cNvSpPr>
            <a:spLocks noGrp="1" noChangeArrowheads="1"/>
          </p:cNvSpPr>
          <p:nvPr>
            <p:ph type="ctrTitle"/>
          </p:nvPr>
        </p:nvSpPr>
        <p:spPr>
          <a:xfrm>
            <a:off x="576943" y="137160"/>
            <a:ext cx="11038114" cy="553998"/>
          </a:xfrm>
        </p:spPr>
        <p:txBody>
          <a:bodyPr/>
          <a:lstStyle/>
          <a:p>
            <a:r>
              <a:rPr lang="en-US" altLang="en-US" dirty="0"/>
              <a:t>Common Criteria: 1998–Present</a:t>
            </a:r>
          </a:p>
        </p:txBody>
      </p:sp>
      <p:sp>
        <p:nvSpPr>
          <p:cNvPr id="9" name="Subtitle 8">
            <a:extLst>
              <a:ext uri="{FF2B5EF4-FFF2-40B4-BE49-F238E27FC236}">
                <a16:creationId xmlns:a16="http://schemas.microsoft.com/office/drawing/2014/main" id="{B35D6457-10A1-4040-8038-10BB7EC0A55C}"/>
              </a:ext>
            </a:extLst>
          </p:cNvPr>
          <p:cNvSpPr>
            <a:spLocks noGrp="1"/>
          </p:cNvSpPr>
          <p:nvPr>
            <p:ph type="subTitle" idx="1"/>
          </p:nvPr>
        </p:nvSpPr>
        <p:spPr/>
        <p:txBody>
          <a:bodyPr/>
          <a:lstStyle/>
          <a:p>
            <a:endParaRPr lang="en-US"/>
          </a:p>
        </p:txBody>
      </p:sp>
      <p:sp>
        <p:nvSpPr>
          <p:cNvPr id="10" name="Text Placeholder 9">
            <a:extLst>
              <a:ext uri="{FF2B5EF4-FFF2-40B4-BE49-F238E27FC236}">
                <a16:creationId xmlns:a16="http://schemas.microsoft.com/office/drawing/2014/main" id="{C5FBB9FD-94EE-4E3F-A2F1-C9EE50F9853F}"/>
              </a:ext>
            </a:extLst>
          </p:cNvPr>
          <p:cNvSpPr>
            <a:spLocks noGrp="1"/>
          </p:cNvSpPr>
          <p:nvPr>
            <p:ph type="body" sz="quarter" idx="14"/>
          </p:nvPr>
        </p:nvSpPr>
        <p:spPr>
          <a:xfrm>
            <a:off x="576942" y="1917388"/>
            <a:ext cx="11038115" cy="4559612"/>
          </a:xfrm>
        </p:spPr>
        <p:txBody>
          <a:bodyPr/>
          <a:lstStyle/>
          <a:p>
            <a:pPr>
              <a:lnSpc>
                <a:spcPct val="90000"/>
              </a:lnSpc>
              <a:spcBef>
                <a:spcPts val="600"/>
              </a:spcBef>
              <a:spcAft>
                <a:spcPts val="600"/>
              </a:spcAft>
            </a:pPr>
            <a:r>
              <a:rPr lang="en-US" altLang="en-US" sz="2400" dirty="0"/>
              <a:t>An international standard (ISO/IEC 15408)</a:t>
            </a:r>
          </a:p>
          <a:p>
            <a:pPr>
              <a:lnSpc>
                <a:spcPct val="90000"/>
              </a:lnSpc>
              <a:spcBef>
                <a:spcPts val="600"/>
              </a:spcBef>
              <a:spcAft>
                <a:spcPts val="600"/>
              </a:spcAft>
            </a:pPr>
            <a:r>
              <a:rPr lang="en-US" altLang="en-US" sz="2400" dirty="0"/>
              <a:t>Began in 1998 with signing of Common Criteria Recognition Agreement with 5 </a:t>
            </a:r>
            <a:r>
              <a:rPr lang="en-US" altLang="en-US" sz="2400" dirty="0" smtClean="0"/>
              <a:t>signers: </a:t>
            </a:r>
            <a:r>
              <a:rPr lang="en-US" altLang="en-US" sz="2000" dirty="0" smtClean="0"/>
              <a:t>US</a:t>
            </a:r>
            <a:r>
              <a:rPr lang="en-US" altLang="en-US" sz="2000" dirty="0"/>
              <a:t>, UK, Canada, France, Germany</a:t>
            </a:r>
          </a:p>
          <a:p>
            <a:pPr>
              <a:lnSpc>
                <a:spcPct val="90000"/>
              </a:lnSpc>
              <a:spcBef>
                <a:spcPts val="600"/>
              </a:spcBef>
              <a:spcAft>
                <a:spcPts val="600"/>
              </a:spcAft>
            </a:pPr>
            <a:r>
              <a:rPr lang="en-US" altLang="en-US" sz="2400" dirty="0" smtClean="0"/>
              <a:t>As </a:t>
            </a:r>
            <a:r>
              <a:rPr lang="en-US" altLang="en-US" sz="2400" dirty="0"/>
              <a:t>of December 2015, 19 authorizing countries, and 8 consuming countries (do not evaluate, accept evaluated products)</a:t>
            </a:r>
          </a:p>
          <a:p>
            <a:pPr>
              <a:lnSpc>
                <a:spcPct val="90000"/>
              </a:lnSpc>
              <a:spcBef>
                <a:spcPts val="600"/>
              </a:spcBef>
              <a:spcAft>
                <a:spcPts val="600"/>
              </a:spcAft>
            </a:pPr>
            <a:r>
              <a:rPr lang="en-US" altLang="en-US" sz="2400" dirty="0"/>
              <a:t>Standard 15408 of International Standards Organization</a:t>
            </a:r>
          </a:p>
          <a:p>
            <a:pPr>
              <a:lnSpc>
                <a:spcPct val="90000"/>
              </a:lnSpc>
              <a:spcBef>
                <a:spcPts val="600"/>
              </a:spcBef>
              <a:spcAft>
                <a:spcPts val="600"/>
              </a:spcAft>
            </a:pPr>
            <a:r>
              <a:rPr lang="en-US" altLang="en-US" sz="2400" i="1" dirty="0"/>
              <a:t>De facto</a:t>
            </a:r>
            <a:r>
              <a:rPr lang="en-US" altLang="en-US" sz="2400" dirty="0"/>
              <a:t> US security evaluation standard, replaces TCSEC</a:t>
            </a:r>
          </a:p>
        </p:txBody>
      </p:sp>
    </p:spTree>
    <p:extLst>
      <p:ext uri="{BB962C8B-B14F-4D97-AF65-F5344CB8AC3E}">
        <p14:creationId xmlns:p14="http://schemas.microsoft.com/office/powerpoint/2010/main" val="216450187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ctrTitle"/>
          </p:nvPr>
        </p:nvSpPr>
        <p:spPr/>
        <p:txBody>
          <a:bodyPr/>
          <a:lstStyle/>
          <a:p>
            <a:r>
              <a:rPr lang="en-US" altLang="en-US"/>
              <a:t>Access Control at Different Abstractions</a:t>
            </a:r>
          </a:p>
        </p:txBody>
      </p:sp>
      <p:sp>
        <p:nvSpPr>
          <p:cNvPr id="9" name="Subtitle 8">
            <a:extLst>
              <a:ext uri="{FF2B5EF4-FFF2-40B4-BE49-F238E27FC236}">
                <a16:creationId xmlns:a16="http://schemas.microsoft.com/office/drawing/2014/main" id="{EBFFA79D-18BE-48E8-8253-868FFFDA0C71}"/>
              </a:ext>
            </a:extLst>
          </p:cNvPr>
          <p:cNvSpPr>
            <a:spLocks noGrp="1"/>
          </p:cNvSpPr>
          <p:nvPr>
            <p:ph type="subTitle" idx="1"/>
          </p:nvPr>
        </p:nvSpPr>
        <p:spPr/>
        <p:txBody>
          <a:bodyPr/>
          <a:lstStyle/>
          <a:p>
            <a:endParaRPr lang="en-US"/>
          </a:p>
        </p:txBody>
      </p:sp>
      <p:sp>
        <p:nvSpPr>
          <p:cNvPr id="10" name="Text Placeholder 9">
            <a:extLst>
              <a:ext uri="{FF2B5EF4-FFF2-40B4-BE49-F238E27FC236}">
                <a16:creationId xmlns:a16="http://schemas.microsoft.com/office/drawing/2014/main" id="{EA055108-0431-4243-8365-4F123F05B319}"/>
              </a:ext>
            </a:extLst>
          </p:cNvPr>
          <p:cNvSpPr>
            <a:spLocks noGrp="1"/>
          </p:cNvSpPr>
          <p:nvPr>
            <p:ph type="body" sz="quarter" idx="14"/>
          </p:nvPr>
        </p:nvSpPr>
        <p:spPr/>
        <p:txBody>
          <a:bodyPr/>
          <a:lstStyle/>
          <a:p>
            <a:pPr>
              <a:spcBef>
                <a:spcPts val="600"/>
              </a:spcBef>
              <a:spcAft>
                <a:spcPts val="600"/>
              </a:spcAft>
            </a:pPr>
            <a:r>
              <a:rPr lang="en-US" sz="2800" dirty="0"/>
              <a:t>Using principals</a:t>
            </a:r>
          </a:p>
          <a:p>
            <a:pPr lvl="1">
              <a:spcBef>
                <a:spcPts val="600"/>
              </a:spcBef>
              <a:spcAft>
                <a:spcPts val="600"/>
              </a:spcAft>
            </a:pPr>
            <a:r>
              <a:rPr lang="en-US" sz="2400" dirty="0"/>
              <a:t>Determines which principals (user accounts) can access what documents</a:t>
            </a:r>
          </a:p>
          <a:p>
            <a:pPr>
              <a:spcBef>
                <a:spcPts val="600"/>
              </a:spcBef>
              <a:spcAft>
                <a:spcPts val="600"/>
              </a:spcAft>
            </a:pPr>
            <a:r>
              <a:rPr lang="en-US" sz="2800" dirty="0"/>
              <a:t>Using subjects</a:t>
            </a:r>
          </a:p>
          <a:p>
            <a:pPr lvl="1">
              <a:spcBef>
                <a:spcPts val="600"/>
              </a:spcBef>
              <a:spcAft>
                <a:spcPts val="600"/>
              </a:spcAft>
            </a:pPr>
            <a:r>
              <a:rPr lang="en-US" sz="2400" dirty="0"/>
              <a:t>Determines which subjects (processes) can access what resources</a:t>
            </a:r>
          </a:p>
          <a:p>
            <a:pPr lvl="1">
              <a:spcBef>
                <a:spcPts val="600"/>
              </a:spcBef>
              <a:spcAft>
                <a:spcPts val="600"/>
              </a:spcAft>
            </a:pPr>
            <a:r>
              <a:rPr lang="en-US" sz="2400" dirty="0"/>
              <a:t>This is where BLP focuses on</a:t>
            </a:r>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3" name="Rectangle 2"/>
          <p:cNvSpPr>
            <a:spLocks noGrp="1" noChangeArrowheads="1"/>
          </p:cNvSpPr>
          <p:nvPr>
            <p:ph type="ctrTitle"/>
          </p:nvPr>
        </p:nvSpPr>
        <p:spPr>
          <a:xfrm>
            <a:off x="576943" y="137160"/>
            <a:ext cx="11038114" cy="553998"/>
          </a:xfrm>
        </p:spPr>
        <p:txBody>
          <a:bodyPr/>
          <a:lstStyle/>
          <a:p>
            <a:r>
              <a:rPr lang="en-US" altLang="en-US" dirty="0"/>
              <a:t>Common Criteria</a:t>
            </a:r>
          </a:p>
        </p:txBody>
      </p:sp>
      <p:sp>
        <p:nvSpPr>
          <p:cNvPr id="9" name="Subtitle 8">
            <a:extLst>
              <a:ext uri="{FF2B5EF4-FFF2-40B4-BE49-F238E27FC236}">
                <a16:creationId xmlns:a16="http://schemas.microsoft.com/office/drawing/2014/main" id="{B35D6457-10A1-4040-8038-10BB7EC0A55C}"/>
              </a:ext>
            </a:extLst>
          </p:cNvPr>
          <p:cNvSpPr>
            <a:spLocks noGrp="1"/>
          </p:cNvSpPr>
          <p:nvPr>
            <p:ph type="subTitle" idx="1"/>
          </p:nvPr>
        </p:nvSpPr>
        <p:spPr/>
        <p:txBody>
          <a:bodyPr/>
          <a:lstStyle/>
          <a:p>
            <a:endParaRPr lang="en-US"/>
          </a:p>
        </p:txBody>
      </p:sp>
      <p:sp>
        <p:nvSpPr>
          <p:cNvPr id="10" name="Text Placeholder 9">
            <a:extLst>
              <a:ext uri="{FF2B5EF4-FFF2-40B4-BE49-F238E27FC236}">
                <a16:creationId xmlns:a16="http://schemas.microsoft.com/office/drawing/2014/main" id="{C5FBB9FD-94EE-4E3F-A2F1-C9EE50F9853F}"/>
              </a:ext>
            </a:extLst>
          </p:cNvPr>
          <p:cNvSpPr>
            <a:spLocks noGrp="1"/>
          </p:cNvSpPr>
          <p:nvPr>
            <p:ph type="body" sz="quarter" idx="14"/>
          </p:nvPr>
        </p:nvSpPr>
        <p:spPr>
          <a:xfrm>
            <a:off x="576942" y="1917388"/>
            <a:ext cx="11038115" cy="4559612"/>
          </a:xfrm>
        </p:spPr>
        <p:txBody>
          <a:bodyPr/>
          <a:lstStyle/>
          <a:p>
            <a:pPr>
              <a:spcBef>
                <a:spcPct val="10000"/>
              </a:spcBef>
            </a:pPr>
            <a:r>
              <a:rPr lang="en-US" altLang="en-US" sz="2400" dirty="0"/>
              <a:t>Does not provide one list of security features</a:t>
            </a:r>
          </a:p>
          <a:p>
            <a:pPr>
              <a:spcBef>
                <a:spcPct val="10000"/>
              </a:spcBef>
            </a:pPr>
            <a:r>
              <a:rPr lang="en-US" altLang="en-US" sz="2400" dirty="0"/>
              <a:t>Describes a framework where security requirements can be specified, claimed, and evaluated</a:t>
            </a:r>
          </a:p>
          <a:p>
            <a:pPr>
              <a:spcBef>
                <a:spcPct val="10000"/>
              </a:spcBef>
            </a:pPr>
            <a:r>
              <a:rPr lang="en-US" altLang="en-US" sz="2400" dirty="0"/>
              <a:t>Key concepts</a:t>
            </a:r>
          </a:p>
          <a:p>
            <a:pPr lvl="1">
              <a:spcBef>
                <a:spcPct val="10000"/>
              </a:spcBef>
            </a:pPr>
            <a:r>
              <a:rPr lang="en-US" altLang="en-US" sz="2000" b="1" dirty="0"/>
              <a:t>Target Of Evaluation (TOE)</a:t>
            </a:r>
            <a:r>
              <a:rPr lang="en-US" altLang="en-US" sz="2000" dirty="0"/>
              <a:t>: the product or system that is the subject of the evaluation. </a:t>
            </a:r>
            <a:endParaRPr lang="en-US" altLang="en-US" sz="2000" dirty="0" smtClean="0"/>
          </a:p>
          <a:p>
            <a:pPr lvl="1">
              <a:spcBef>
                <a:spcPct val="10000"/>
              </a:spcBef>
            </a:pPr>
            <a:r>
              <a:rPr lang="en-US" altLang="en-US" sz="2000" b="1" dirty="0"/>
              <a:t>Security Target (ST)</a:t>
            </a:r>
            <a:r>
              <a:rPr lang="en-US" altLang="en-US" sz="2000" dirty="0"/>
              <a:t>: a document that identifies the security properties one wants to evaluate against</a:t>
            </a:r>
          </a:p>
          <a:p>
            <a:pPr lvl="1">
              <a:spcBef>
                <a:spcPct val="10000"/>
              </a:spcBef>
            </a:pPr>
            <a:r>
              <a:rPr lang="en-US" altLang="en-US" sz="2000" b="1" dirty="0" smtClean="0"/>
              <a:t>Protection </a:t>
            </a:r>
            <a:r>
              <a:rPr lang="en-US" altLang="en-US" sz="2000" b="1" dirty="0"/>
              <a:t>Profile (PP)</a:t>
            </a:r>
            <a:r>
              <a:rPr lang="en-US" altLang="en-US" sz="2000" dirty="0"/>
              <a:t>: a document that identifies security requirements relevant to a user community for a particular purpose. </a:t>
            </a:r>
          </a:p>
          <a:p>
            <a:pPr lvl="1">
              <a:spcBef>
                <a:spcPct val="10000"/>
              </a:spcBef>
            </a:pPr>
            <a:r>
              <a:rPr lang="en-US" altLang="en-US" sz="2000" b="1" dirty="0" smtClean="0"/>
              <a:t>Evaluation </a:t>
            </a:r>
            <a:r>
              <a:rPr lang="en-US" altLang="en-US" sz="2000" b="1" dirty="0"/>
              <a:t>Assurance Level (EAL)</a:t>
            </a:r>
            <a:r>
              <a:rPr lang="en-US" altLang="en-US" sz="2000" dirty="0"/>
              <a:t> - a numerical rating (1-7) reflecting the assurance requirements fulfilled during the evaluation. </a:t>
            </a:r>
          </a:p>
        </p:txBody>
      </p:sp>
    </p:spTree>
    <p:extLst>
      <p:ext uri="{BB962C8B-B14F-4D97-AF65-F5344CB8AC3E}">
        <p14:creationId xmlns:p14="http://schemas.microsoft.com/office/powerpoint/2010/main" val="424646243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3" name="Rectangle 2"/>
          <p:cNvSpPr>
            <a:spLocks noGrp="1" noChangeArrowheads="1"/>
          </p:cNvSpPr>
          <p:nvPr>
            <p:ph type="ctrTitle"/>
          </p:nvPr>
        </p:nvSpPr>
        <p:spPr>
          <a:xfrm>
            <a:off x="576943" y="137160"/>
            <a:ext cx="11038114" cy="553998"/>
          </a:xfrm>
        </p:spPr>
        <p:txBody>
          <a:bodyPr/>
          <a:lstStyle/>
          <a:p>
            <a:r>
              <a:rPr lang="en-US" altLang="en-US" dirty="0"/>
              <a:t>CC Functional Requirements</a:t>
            </a:r>
          </a:p>
        </p:txBody>
      </p:sp>
      <p:sp>
        <p:nvSpPr>
          <p:cNvPr id="9" name="Subtitle 8">
            <a:extLst>
              <a:ext uri="{FF2B5EF4-FFF2-40B4-BE49-F238E27FC236}">
                <a16:creationId xmlns:a16="http://schemas.microsoft.com/office/drawing/2014/main" id="{B35D6457-10A1-4040-8038-10BB7EC0A55C}"/>
              </a:ext>
            </a:extLst>
          </p:cNvPr>
          <p:cNvSpPr>
            <a:spLocks noGrp="1"/>
          </p:cNvSpPr>
          <p:nvPr>
            <p:ph type="subTitle" idx="1"/>
          </p:nvPr>
        </p:nvSpPr>
        <p:spPr/>
        <p:txBody>
          <a:bodyPr/>
          <a:lstStyle/>
          <a:p>
            <a:endParaRPr lang="en-US"/>
          </a:p>
        </p:txBody>
      </p:sp>
      <p:sp>
        <p:nvSpPr>
          <p:cNvPr id="10" name="Text Placeholder 9">
            <a:extLst>
              <a:ext uri="{FF2B5EF4-FFF2-40B4-BE49-F238E27FC236}">
                <a16:creationId xmlns:a16="http://schemas.microsoft.com/office/drawing/2014/main" id="{C5FBB9FD-94EE-4E3F-A2F1-C9EE50F9853F}"/>
              </a:ext>
            </a:extLst>
          </p:cNvPr>
          <p:cNvSpPr>
            <a:spLocks noGrp="1"/>
          </p:cNvSpPr>
          <p:nvPr>
            <p:ph type="body" sz="quarter" idx="14"/>
          </p:nvPr>
        </p:nvSpPr>
        <p:spPr>
          <a:xfrm>
            <a:off x="576942" y="1917388"/>
            <a:ext cx="11038115" cy="4559612"/>
          </a:xfrm>
        </p:spPr>
        <p:txBody>
          <a:bodyPr/>
          <a:lstStyle/>
          <a:p>
            <a:pPr>
              <a:lnSpc>
                <a:spcPct val="90000"/>
              </a:lnSpc>
              <a:spcBef>
                <a:spcPts val="600"/>
              </a:spcBef>
            </a:pPr>
            <a:r>
              <a:rPr lang="en-US" altLang="en-US" sz="2400" dirty="0"/>
              <a:t>Contains 11 classes of functional requirements</a:t>
            </a:r>
          </a:p>
          <a:p>
            <a:pPr lvl="1">
              <a:lnSpc>
                <a:spcPct val="90000"/>
              </a:lnSpc>
              <a:spcBef>
                <a:spcPts val="600"/>
              </a:spcBef>
            </a:pPr>
            <a:r>
              <a:rPr lang="en-US" altLang="en-US" sz="2400" dirty="0" smtClean="0"/>
              <a:t>Each </a:t>
            </a:r>
            <a:r>
              <a:rPr lang="en-US" altLang="en-US" sz="2400" dirty="0"/>
              <a:t>contains one or more families</a:t>
            </a:r>
          </a:p>
          <a:p>
            <a:pPr lvl="1">
              <a:lnSpc>
                <a:spcPct val="90000"/>
              </a:lnSpc>
              <a:spcBef>
                <a:spcPts val="600"/>
              </a:spcBef>
            </a:pPr>
            <a:r>
              <a:rPr lang="en-US" altLang="en-US" sz="2400" dirty="0"/>
              <a:t>Elaborate naming and numbering scheme</a:t>
            </a:r>
          </a:p>
          <a:p>
            <a:pPr>
              <a:lnSpc>
                <a:spcPct val="90000"/>
              </a:lnSpc>
              <a:spcBef>
                <a:spcPts val="600"/>
              </a:spcBef>
            </a:pPr>
            <a:r>
              <a:rPr lang="en-US" altLang="en-US" sz="2400" dirty="0"/>
              <a:t>Classes: Security Audit, Communication, Cryptographic Support, User Data Protection, Identification and Authentication, Security Management, Privacy, Protection of Security Functions, Resource Utilization, TOE Access, Trusted Path</a:t>
            </a:r>
          </a:p>
          <a:p>
            <a:pPr>
              <a:lnSpc>
                <a:spcPct val="90000"/>
              </a:lnSpc>
              <a:spcBef>
                <a:spcPts val="600"/>
              </a:spcBef>
            </a:pPr>
            <a:r>
              <a:rPr lang="en-US" altLang="en-US" sz="2400" dirty="0" smtClean="0"/>
              <a:t>For example, within </a:t>
            </a:r>
            <a:r>
              <a:rPr lang="en-US" altLang="en-US" sz="2400" dirty="0"/>
              <a:t>Identification and </a:t>
            </a:r>
            <a:r>
              <a:rPr lang="en-US" altLang="en-US" sz="2400" dirty="0" smtClean="0"/>
              <a:t>Authentication, there are the following families</a:t>
            </a:r>
            <a:endParaRPr lang="en-US" altLang="en-US" sz="2400" dirty="0"/>
          </a:p>
          <a:p>
            <a:pPr lvl="1">
              <a:lnSpc>
                <a:spcPct val="90000"/>
              </a:lnSpc>
              <a:spcBef>
                <a:spcPts val="600"/>
              </a:spcBef>
            </a:pPr>
            <a:r>
              <a:rPr lang="en-US" altLang="en-US" sz="2400" dirty="0"/>
              <a:t>Authentication Failures, User Attribute Definition, Specification of Secrets, User Authentication, User Identification, and User/Subject Binding</a:t>
            </a:r>
          </a:p>
        </p:txBody>
      </p:sp>
    </p:spTree>
    <p:extLst>
      <p:ext uri="{BB962C8B-B14F-4D97-AF65-F5344CB8AC3E}">
        <p14:creationId xmlns:p14="http://schemas.microsoft.com/office/powerpoint/2010/main" val="430310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3" name="Rectangle 2"/>
          <p:cNvSpPr>
            <a:spLocks noGrp="1" noChangeArrowheads="1"/>
          </p:cNvSpPr>
          <p:nvPr>
            <p:ph type="ctrTitle"/>
          </p:nvPr>
        </p:nvSpPr>
        <p:spPr>
          <a:xfrm>
            <a:off x="576943" y="137160"/>
            <a:ext cx="11038114" cy="553998"/>
          </a:xfrm>
        </p:spPr>
        <p:txBody>
          <a:bodyPr/>
          <a:lstStyle/>
          <a:p>
            <a:r>
              <a:rPr lang="en-US" altLang="en-US" dirty="0"/>
              <a:t>CC Assurance Requirements</a:t>
            </a:r>
          </a:p>
        </p:txBody>
      </p:sp>
      <p:sp>
        <p:nvSpPr>
          <p:cNvPr id="9" name="Subtitle 8">
            <a:extLst>
              <a:ext uri="{FF2B5EF4-FFF2-40B4-BE49-F238E27FC236}">
                <a16:creationId xmlns:a16="http://schemas.microsoft.com/office/drawing/2014/main" id="{B35D6457-10A1-4040-8038-10BB7EC0A55C}"/>
              </a:ext>
            </a:extLst>
          </p:cNvPr>
          <p:cNvSpPr>
            <a:spLocks noGrp="1"/>
          </p:cNvSpPr>
          <p:nvPr>
            <p:ph type="subTitle" idx="1"/>
          </p:nvPr>
        </p:nvSpPr>
        <p:spPr/>
        <p:txBody>
          <a:bodyPr/>
          <a:lstStyle/>
          <a:p>
            <a:endParaRPr lang="en-US"/>
          </a:p>
        </p:txBody>
      </p:sp>
      <p:sp>
        <p:nvSpPr>
          <p:cNvPr id="10" name="Text Placeholder 9">
            <a:extLst>
              <a:ext uri="{FF2B5EF4-FFF2-40B4-BE49-F238E27FC236}">
                <a16:creationId xmlns:a16="http://schemas.microsoft.com/office/drawing/2014/main" id="{C5FBB9FD-94EE-4E3F-A2F1-C9EE50F9853F}"/>
              </a:ext>
            </a:extLst>
          </p:cNvPr>
          <p:cNvSpPr>
            <a:spLocks noGrp="1"/>
          </p:cNvSpPr>
          <p:nvPr>
            <p:ph type="body" sz="quarter" idx="14"/>
          </p:nvPr>
        </p:nvSpPr>
        <p:spPr>
          <a:xfrm>
            <a:off x="576942" y="1917388"/>
            <a:ext cx="11038115" cy="4559612"/>
          </a:xfrm>
        </p:spPr>
        <p:txBody>
          <a:bodyPr/>
          <a:lstStyle/>
          <a:p>
            <a:pPr>
              <a:lnSpc>
                <a:spcPct val="80000"/>
              </a:lnSpc>
              <a:spcAft>
                <a:spcPts val="600"/>
              </a:spcAft>
            </a:pPr>
            <a:r>
              <a:rPr lang="en-US" altLang="en-US" sz="2800" dirty="0"/>
              <a:t>Ten security assurance classes: </a:t>
            </a:r>
          </a:p>
          <a:p>
            <a:pPr lvl="1">
              <a:lnSpc>
                <a:spcPct val="80000"/>
              </a:lnSpc>
              <a:spcBef>
                <a:spcPts val="0"/>
              </a:spcBef>
              <a:spcAft>
                <a:spcPts val="600"/>
              </a:spcAft>
            </a:pPr>
            <a:r>
              <a:rPr lang="en-US" altLang="en-US" sz="2400" dirty="0" smtClean="0"/>
              <a:t>Protection </a:t>
            </a:r>
            <a:r>
              <a:rPr lang="en-US" altLang="en-US" sz="2400" dirty="0"/>
              <a:t>Profile Evaluation</a:t>
            </a:r>
          </a:p>
          <a:p>
            <a:pPr lvl="1">
              <a:lnSpc>
                <a:spcPct val="80000"/>
              </a:lnSpc>
              <a:spcBef>
                <a:spcPts val="0"/>
              </a:spcBef>
              <a:spcAft>
                <a:spcPts val="600"/>
              </a:spcAft>
            </a:pPr>
            <a:r>
              <a:rPr lang="en-US" altLang="en-US" sz="2400" dirty="0"/>
              <a:t>Security Target Evaluation</a:t>
            </a:r>
          </a:p>
          <a:p>
            <a:pPr lvl="1">
              <a:lnSpc>
                <a:spcPct val="80000"/>
              </a:lnSpc>
              <a:spcBef>
                <a:spcPts val="0"/>
              </a:spcBef>
              <a:spcAft>
                <a:spcPts val="600"/>
              </a:spcAft>
            </a:pPr>
            <a:r>
              <a:rPr lang="en-US" altLang="en-US" sz="2400" dirty="0"/>
              <a:t>Configuration Management</a:t>
            </a:r>
          </a:p>
          <a:p>
            <a:pPr lvl="1">
              <a:lnSpc>
                <a:spcPct val="80000"/>
              </a:lnSpc>
              <a:spcBef>
                <a:spcPts val="0"/>
              </a:spcBef>
              <a:spcAft>
                <a:spcPts val="600"/>
              </a:spcAft>
            </a:pPr>
            <a:r>
              <a:rPr lang="en-US" altLang="en-US" sz="2400" dirty="0"/>
              <a:t>Delivery and Operation</a:t>
            </a:r>
          </a:p>
          <a:p>
            <a:pPr lvl="1">
              <a:lnSpc>
                <a:spcPct val="80000"/>
              </a:lnSpc>
              <a:spcBef>
                <a:spcPts val="0"/>
              </a:spcBef>
              <a:spcAft>
                <a:spcPts val="600"/>
              </a:spcAft>
            </a:pPr>
            <a:r>
              <a:rPr lang="en-US" altLang="en-US" sz="2400" dirty="0"/>
              <a:t>Development</a:t>
            </a:r>
          </a:p>
          <a:p>
            <a:pPr lvl="1">
              <a:lnSpc>
                <a:spcPct val="80000"/>
              </a:lnSpc>
              <a:spcBef>
                <a:spcPts val="0"/>
              </a:spcBef>
              <a:spcAft>
                <a:spcPts val="600"/>
              </a:spcAft>
            </a:pPr>
            <a:r>
              <a:rPr lang="en-US" altLang="en-US" sz="2400" dirty="0"/>
              <a:t>Guidance Documentation</a:t>
            </a:r>
          </a:p>
          <a:p>
            <a:pPr lvl="1">
              <a:lnSpc>
                <a:spcPct val="80000"/>
              </a:lnSpc>
              <a:spcBef>
                <a:spcPts val="0"/>
              </a:spcBef>
              <a:spcAft>
                <a:spcPts val="600"/>
              </a:spcAft>
            </a:pPr>
            <a:r>
              <a:rPr lang="en-US" altLang="en-US" sz="2400" dirty="0"/>
              <a:t>Life Cycle</a:t>
            </a:r>
          </a:p>
          <a:p>
            <a:pPr lvl="1">
              <a:lnSpc>
                <a:spcPct val="80000"/>
              </a:lnSpc>
              <a:spcBef>
                <a:spcPts val="0"/>
              </a:spcBef>
              <a:spcAft>
                <a:spcPts val="600"/>
              </a:spcAft>
            </a:pPr>
            <a:r>
              <a:rPr lang="en-US" altLang="en-US" sz="2400" dirty="0"/>
              <a:t>Tests</a:t>
            </a:r>
          </a:p>
          <a:p>
            <a:pPr lvl="1">
              <a:lnSpc>
                <a:spcPct val="80000"/>
              </a:lnSpc>
              <a:spcBef>
                <a:spcPts val="0"/>
              </a:spcBef>
              <a:spcAft>
                <a:spcPts val="600"/>
              </a:spcAft>
            </a:pPr>
            <a:r>
              <a:rPr lang="en-US" altLang="en-US" sz="2400" dirty="0"/>
              <a:t>Vulnerabilities Assessment</a:t>
            </a:r>
          </a:p>
          <a:p>
            <a:pPr lvl="1">
              <a:lnSpc>
                <a:spcPct val="80000"/>
              </a:lnSpc>
              <a:spcBef>
                <a:spcPts val="0"/>
              </a:spcBef>
              <a:spcAft>
                <a:spcPts val="600"/>
              </a:spcAft>
            </a:pPr>
            <a:r>
              <a:rPr lang="en-US" altLang="en-US" sz="2400" dirty="0"/>
              <a:t>Maintenance of Assurance</a:t>
            </a:r>
          </a:p>
        </p:txBody>
      </p:sp>
    </p:spTree>
    <p:extLst>
      <p:ext uri="{BB962C8B-B14F-4D97-AF65-F5344CB8AC3E}">
        <p14:creationId xmlns:p14="http://schemas.microsoft.com/office/powerpoint/2010/main" val="881694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3" name="Rectangle 2"/>
          <p:cNvSpPr>
            <a:spLocks noGrp="1" noChangeArrowheads="1"/>
          </p:cNvSpPr>
          <p:nvPr>
            <p:ph type="ctrTitle"/>
          </p:nvPr>
        </p:nvSpPr>
        <p:spPr>
          <a:xfrm>
            <a:off x="576943" y="137160"/>
            <a:ext cx="11038114" cy="553998"/>
          </a:xfrm>
        </p:spPr>
        <p:txBody>
          <a:bodyPr/>
          <a:lstStyle/>
          <a:p>
            <a:r>
              <a:rPr lang="en-US" altLang="en-US" dirty="0"/>
              <a:t>Protection Profiles (PP)</a:t>
            </a:r>
          </a:p>
        </p:txBody>
      </p:sp>
      <p:sp>
        <p:nvSpPr>
          <p:cNvPr id="9" name="Subtitle 8">
            <a:extLst>
              <a:ext uri="{FF2B5EF4-FFF2-40B4-BE49-F238E27FC236}">
                <a16:creationId xmlns:a16="http://schemas.microsoft.com/office/drawing/2014/main" id="{B35D6457-10A1-4040-8038-10BB7EC0A55C}"/>
              </a:ext>
            </a:extLst>
          </p:cNvPr>
          <p:cNvSpPr>
            <a:spLocks noGrp="1"/>
          </p:cNvSpPr>
          <p:nvPr>
            <p:ph type="subTitle" idx="1"/>
          </p:nvPr>
        </p:nvSpPr>
        <p:spPr/>
        <p:txBody>
          <a:bodyPr/>
          <a:lstStyle/>
          <a:p>
            <a:endParaRPr lang="en-US"/>
          </a:p>
        </p:txBody>
      </p:sp>
      <p:sp>
        <p:nvSpPr>
          <p:cNvPr id="10" name="Text Placeholder 9">
            <a:extLst>
              <a:ext uri="{FF2B5EF4-FFF2-40B4-BE49-F238E27FC236}">
                <a16:creationId xmlns:a16="http://schemas.microsoft.com/office/drawing/2014/main" id="{C5FBB9FD-94EE-4E3F-A2F1-C9EE50F9853F}"/>
              </a:ext>
            </a:extLst>
          </p:cNvPr>
          <p:cNvSpPr>
            <a:spLocks noGrp="1"/>
          </p:cNvSpPr>
          <p:nvPr>
            <p:ph type="body" sz="quarter" idx="14"/>
          </p:nvPr>
        </p:nvSpPr>
        <p:spPr>
          <a:xfrm>
            <a:off x="576942" y="1917388"/>
            <a:ext cx="11038115" cy="4559612"/>
          </a:xfrm>
        </p:spPr>
        <p:txBody>
          <a:bodyPr/>
          <a:lstStyle/>
          <a:p>
            <a:pPr>
              <a:spcBef>
                <a:spcPts val="600"/>
              </a:spcBef>
              <a:spcAft>
                <a:spcPts val="600"/>
              </a:spcAft>
            </a:pPr>
            <a:r>
              <a:rPr lang="en-US" altLang="en-US" sz="2800" dirty="0"/>
              <a:t>“A CC protection profile (PP) is an implementation-independent set of security requirements for a category of products or systems that meet specific consumer needs”</a:t>
            </a:r>
          </a:p>
          <a:p>
            <a:pPr lvl="1">
              <a:spcBef>
                <a:spcPts val="600"/>
              </a:spcBef>
              <a:spcAft>
                <a:spcPts val="600"/>
              </a:spcAft>
            </a:pPr>
            <a:r>
              <a:rPr lang="en-US" altLang="en-US" sz="2400" dirty="0"/>
              <a:t>Subject to review and certified</a:t>
            </a:r>
          </a:p>
          <a:p>
            <a:pPr>
              <a:spcBef>
                <a:spcPts val="600"/>
              </a:spcBef>
              <a:spcAft>
                <a:spcPts val="600"/>
              </a:spcAft>
            </a:pPr>
            <a:r>
              <a:rPr lang="en-US" altLang="en-US" sz="2800" dirty="0"/>
              <a:t>Requirements</a:t>
            </a:r>
          </a:p>
          <a:p>
            <a:pPr lvl="1">
              <a:spcBef>
                <a:spcPts val="600"/>
              </a:spcBef>
              <a:spcAft>
                <a:spcPts val="600"/>
              </a:spcAft>
            </a:pPr>
            <a:r>
              <a:rPr lang="en-US" altLang="en-US" sz="2400" dirty="0"/>
              <a:t>Functional </a:t>
            </a:r>
          </a:p>
          <a:p>
            <a:pPr lvl="1">
              <a:spcBef>
                <a:spcPts val="600"/>
              </a:spcBef>
              <a:spcAft>
                <a:spcPts val="600"/>
              </a:spcAft>
            </a:pPr>
            <a:r>
              <a:rPr lang="en-US" altLang="en-US" sz="2400" dirty="0"/>
              <a:t>Assurance</a:t>
            </a:r>
          </a:p>
          <a:p>
            <a:pPr lvl="1">
              <a:spcBef>
                <a:spcPts val="600"/>
              </a:spcBef>
              <a:spcAft>
                <a:spcPts val="600"/>
              </a:spcAft>
            </a:pPr>
            <a:r>
              <a:rPr lang="en-US" altLang="en-US" sz="2400" dirty="0"/>
              <a:t>EAL</a:t>
            </a:r>
          </a:p>
          <a:p>
            <a:pPr>
              <a:lnSpc>
                <a:spcPct val="80000"/>
              </a:lnSpc>
              <a:spcAft>
                <a:spcPts val="600"/>
              </a:spcAft>
            </a:pPr>
            <a:endParaRPr lang="en-US" altLang="en-US" sz="2400" dirty="0"/>
          </a:p>
        </p:txBody>
      </p:sp>
    </p:spTree>
    <p:extLst>
      <p:ext uri="{BB962C8B-B14F-4D97-AF65-F5344CB8AC3E}">
        <p14:creationId xmlns:p14="http://schemas.microsoft.com/office/powerpoint/2010/main" val="180190937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3" name="Rectangle 2"/>
          <p:cNvSpPr>
            <a:spLocks noGrp="1" noChangeArrowheads="1"/>
          </p:cNvSpPr>
          <p:nvPr>
            <p:ph type="ctrTitle"/>
          </p:nvPr>
        </p:nvSpPr>
        <p:spPr>
          <a:xfrm>
            <a:off x="576943" y="137160"/>
            <a:ext cx="11038114" cy="553998"/>
          </a:xfrm>
        </p:spPr>
        <p:txBody>
          <a:bodyPr/>
          <a:lstStyle/>
          <a:p>
            <a:r>
              <a:rPr lang="en-US" altLang="en-US" dirty="0"/>
              <a:t>Protection Profiles</a:t>
            </a:r>
          </a:p>
        </p:txBody>
      </p:sp>
      <p:sp>
        <p:nvSpPr>
          <p:cNvPr id="9" name="Subtitle 8">
            <a:extLst>
              <a:ext uri="{FF2B5EF4-FFF2-40B4-BE49-F238E27FC236}">
                <a16:creationId xmlns:a16="http://schemas.microsoft.com/office/drawing/2014/main" id="{B35D6457-10A1-4040-8038-10BB7EC0A55C}"/>
              </a:ext>
            </a:extLst>
          </p:cNvPr>
          <p:cNvSpPr>
            <a:spLocks noGrp="1"/>
          </p:cNvSpPr>
          <p:nvPr>
            <p:ph type="subTitle" idx="1"/>
          </p:nvPr>
        </p:nvSpPr>
        <p:spPr/>
        <p:txBody>
          <a:bodyPr/>
          <a:lstStyle/>
          <a:p>
            <a:endParaRPr lang="en-US"/>
          </a:p>
        </p:txBody>
      </p:sp>
      <p:sp>
        <p:nvSpPr>
          <p:cNvPr id="10" name="Text Placeholder 9">
            <a:extLst>
              <a:ext uri="{FF2B5EF4-FFF2-40B4-BE49-F238E27FC236}">
                <a16:creationId xmlns:a16="http://schemas.microsoft.com/office/drawing/2014/main" id="{C5FBB9FD-94EE-4E3F-A2F1-C9EE50F9853F}"/>
              </a:ext>
            </a:extLst>
          </p:cNvPr>
          <p:cNvSpPr>
            <a:spLocks noGrp="1"/>
          </p:cNvSpPr>
          <p:nvPr>
            <p:ph type="body" sz="quarter" idx="14"/>
          </p:nvPr>
        </p:nvSpPr>
        <p:spPr>
          <a:xfrm>
            <a:off x="576942" y="1917388"/>
            <a:ext cx="11038115" cy="4559612"/>
          </a:xfrm>
        </p:spPr>
        <p:txBody>
          <a:bodyPr/>
          <a:lstStyle/>
          <a:p>
            <a:r>
              <a:rPr lang="en-US" altLang="en-US" sz="2800" dirty="0"/>
              <a:t>Example: Controlled Access PP (CAPP_V1.d)</a:t>
            </a:r>
          </a:p>
          <a:p>
            <a:pPr lvl="1"/>
            <a:r>
              <a:rPr lang="en-US" altLang="en-US" sz="2400" dirty="0"/>
              <a:t>Security functional requirements</a:t>
            </a:r>
          </a:p>
          <a:p>
            <a:pPr lvl="2"/>
            <a:r>
              <a:rPr lang="en-US" altLang="en-US" sz="2400" dirty="0"/>
              <a:t>Authentication, User Data Protection, Prevent Audit Loss</a:t>
            </a:r>
          </a:p>
          <a:p>
            <a:pPr lvl="1"/>
            <a:r>
              <a:rPr lang="en-US" altLang="en-US" sz="2400" dirty="0"/>
              <a:t>Security assurance requirements</a:t>
            </a:r>
          </a:p>
          <a:p>
            <a:pPr lvl="2"/>
            <a:r>
              <a:rPr lang="en-US" altLang="en-US" sz="2400" dirty="0"/>
              <a:t>Security testing, Admin guidance, Life-cycle support,  …</a:t>
            </a:r>
          </a:p>
          <a:p>
            <a:pPr lvl="1"/>
            <a:r>
              <a:rPr lang="en-US" altLang="en-US" sz="2400" dirty="0"/>
              <a:t>Assumes non-hostile and well-managed users</a:t>
            </a:r>
          </a:p>
          <a:p>
            <a:pPr lvl="1"/>
            <a:r>
              <a:rPr lang="en-US" altLang="en-US" sz="2400" dirty="0"/>
              <a:t>Does not consider malicious system developers</a:t>
            </a:r>
          </a:p>
        </p:txBody>
      </p:sp>
    </p:spTree>
    <p:extLst>
      <p:ext uri="{BB962C8B-B14F-4D97-AF65-F5344CB8AC3E}">
        <p14:creationId xmlns:p14="http://schemas.microsoft.com/office/powerpoint/2010/main" val="386928702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3" name="Rectangle 2"/>
          <p:cNvSpPr>
            <a:spLocks noGrp="1" noChangeArrowheads="1"/>
          </p:cNvSpPr>
          <p:nvPr>
            <p:ph type="ctrTitle"/>
          </p:nvPr>
        </p:nvSpPr>
        <p:spPr>
          <a:xfrm>
            <a:off x="576943" y="137160"/>
            <a:ext cx="11038114" cy="553998"/>
          </a:xfrm>
        </p:spPr>
        <p:txBody>
          <a:bodyPr/>
          <a:lstStyle/>
          <a:p>
            <a:r>
              <a:rPr lang="en-US" altLang="en-US" dirty="0"/>
              <a:t>Security Targets (ST)</a:t>
            </a:r>
          </a:p>
        </p:txBody>
      </p:sp>
      <p:sp>
        <p:nvSpPr>
          <p:cNvPr id="9" name="Subtitle 8">
            <a:extLst>
              <a:ext uri="{FF2B5EF4-FFF2-40B4-BE49-F238E27FC236}">
                <a16:creationId xmlns:a16="http://schemas.microsoft.com/office/drawing/2014/main" id="{B35D6457-10A1-4040-8038-10BB7EC0A55C}"/>
              </a:ext>
            </a:extLst>
          </p:cNvPr>
          <p:cNvSpPr>
            <a:spLocks noGrp="1"/>
          </p:cNvSpPr>
          <p:nvPr>
            <p:ph type="subTitle" idx="1"/>
          </p:nvPr>
        </p:nvSpPr>
        <p:spPr/>
        <p:txBody>
          <a:bodyPr/>
          <a:lstStyle/>
          <a:p>
            <a:endParaRPr lang="en-US"/>
          </a:p>
        </p:txBody>
      </p:sp>
      <p:sp>
        <p:nvSpPr>
          <p:cNvPr id="10" name="Text Placeholder 9">
            <a:extLst>
              <a:ext uri="{FF2B5EF4-FFF2-40B4-BE49-F238E27FC236}">
                <a16:creationId xmlns:a16="http://schemas.microsoft.com/office/drawing/2014/main" id="{C5FBB9FD-94EE-4E3F-A2F1-C9EE50F9853F}"/>
              </a:ext>
            </a:extLst>
          </p:cNvPr>
          <p:cNvSpPr>
            <a:spLocks noGrp="1"/>
          </p:cNvSpPr>
          <p:nvPr>
            <p:ph type="body" sz="quarter" idx="14"/>
          </p:nvPr>
        </p:nvSpPr>
        <p:spPr>
          <a:xfrm>
            <a:off x="576942" y="1917388"/>
            <a:ext cx="11038115" cy="4559612"/>
          </a:xfrm>
        </p:spPr>
        <p:txBody>
          <a:bodyPr/>
          <a:lstStyle/>
          <a:p>
            <a:pPr>
              <a:spcBef>
                <a:spcPts val="600"/>
              </a:spcBef>
              <a:spcAft>
                <a:spcPts val="600"/>
              </a:spcAft>
            </a:pPr>
            <a:r>
              <a:rPr lang="en-US" altLang="en-US" sz="2800" dirty="0"/>
              <a:t>“A security target (ST) is a set of security requirements and specifications to be used for evaluation of an identified product or system”</a:t>
            </a:r>
          </a:p>
          <a:p>
            <a:pPr>
              <a:spcBef>
                <a:spcPts val="600"/>
              </a:spcBef>
              <a:spcAft>
                <a:spcPts val="600"/>
              </a:spcAft>
            </a:pPr>
            <a:r>
              <a:rPr lang="en-US" altLang="en-US" sz="2800" dirty="0"/>
              <a:t>Can be based on a PP or directly taking components from CC</a:t>
            </a:r>
          </a:p>
          <a:p>
            <a:pPr>
              <a:spcBef>
                <a:spcPts val="600"/>
              </a:spcBef>
              <a:spcAft>
                <a:spcPts val="600"/>
              </a:spcAft>
            </a:pPr>
            <a:r>
              <a:rPr lang="en-US" altLang="en-US" sz="2800" dirty="0"/>
              <a:t>Describes specific security functions and mechanisms</a:t>
            </a:r>
          </a:p>
        </p:txBody>
      </p:sp>
    </p:spTree>
    <p:extLst>
      <p:ext uri="{BB962C8B-B14F-4D97-AF65-F5344CB8AC3E}">
        <p14:creationId xmlns:p14="http://schemas.microsoft.com/office/powerpoint/2010/main" val="69820942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3" name="Rectangle 2"/>
          <p:cNvSpPr>
            <a:spLocks noGrp="1" noChangeArrowheads="1"/>
          </p:cNvSpPr>
          <p:nvPr>
            <p:ph type="ctrTitle"/>
          </p:nvPr>
        </p:nvSpPr>
        <p:spPr>
          <a:xfrm>
            <a:off x="576943" y="137160"/>
            <a:ext cx="11038114" cy="553998"/>
          </a:xfrm>
        </p:spPr>
        <p:txBody>
          <a:bodyPr/>
          <a:lstStyle/>
          <a:p>
            <a:r>
              <a:rPr lang="en-US" altLang="en-US" dirty="0"/>
              <a:t>Evaluation Assurance Levels 1 – 4</a:t>
            </a:r>
          </a:p>
        </p:txBody>
      </p:sp>
      <p:sp>
        <p:nvSpPr>
          <p:cNvPr id="9" name="Subtitle 8">
            <a:extLst>
              <a:ext uri="{FF2B5EF4-FFF2-40B4-BE49-F238E27FC236}">
                <a16:creationId xmlns:a16="http://schemas.microsoft.com/office/drawing/2014/main" id="{B35D6457-10A1-4040-8038-10BB7EC0A55C}"/>
              </a:ext>
            </a:extLst>
          </p:cNvPr>
          <p:cNvSpPr>
            <a:spLocks noGrp="1"/>
          </p:cNvSpPr>
          <p:nvPr>
            <p:ph type="subTitle" idx="1"/>
          </p:nvPr>
        </p:nvSpPr>
        <p:spPr/>
        <p:txBody>
          <a:bodyPr/>
          <a:lstStyle/>
          <a:p>
            <a:endParaRPr lang="en-US"/>
          </a:p>
        </p:txBody>
      </p:sp>
      <p:sp>
        <p:nvSpPr>
          <p:cNvPr id="10" name="Text Placeholder 9">
            <a:extLst>
              <a:ext uri="{FF2B5EF4-FFF2-40B4-BE49-F238E27FC236}">
                <a16:creationId xmlns:a16="http://schemas.microsoft.com/office/drawing/2014/main" id="{C5FBB9FD-94EE-4E3F-A2F1-C9EE50F9853F}"/>
              </a:ext>
            </a:extLst>
          </p:cNvPr>
          <p:cNvSpPr>
            <a:spLocks noGrp="1"/>
          </p:cNvSpPr>
          <p:nvPr>
            <p:ph type="body" sz="quarter" idx="14"/>
          </p:nvPr>
        </p:nvSpPr>
        <p:spPr>
          <a:xfrm>
            <a:off x="576942" y="1828800"/>
            <a:ext cx="11038115" cy="4559612"/>
          </a:xfrm>
        </p:spPr>
        <p:txBody>
          <a:bodyPr/>
          <a:lstStyle/>
          <a:p>
            <a:pPr>
              <a:spcBef>
                <a:spcPct val="10000"/>
              </a:spcBef>
              <a:buNone/>
            </a:pPr>
            <a:r>
              <a:rPr lang="en-US" altLang="en-US" sz="2400" dirty="0"/>
              <a:t>EAL 1: Functionally Tested</a:t>
            </a:r>
          </a:p>
          <a:p>
            <a:pPr lvl="1">
              <a:spcBef>
                <a:spcPct val="10000"/>
              </a:spcBef>
            </a:pPr>
            <a:r>
              <a:rPr lang="en-US" altLang="en-US" sz="2400" dirty="0"/>
              <a:t>Review of functional and interface specifications</a:t>
            </a:r>
          </a:p>
          <a:p>
            <a:pPr lvl="1">
              <a:spcBef>
                <a:spcPct val="10000"/>
              </a:spcBef>
            </a:pPr>
            <a:r>
              <a:rPr lang="en-US" altLang="en-US" sz="2400" dirty="0"/>
              <a:t>Some independent testing</a:t>
            </a:r>
          </a:p>
          <a:p>
            <a:pPr>
              <a:spcBef>
                <a:spcPct val="10000"/>
              </a:spcBef>
              <a:buNone/>
            </a:pPr>
            <a:r>
              <a:rPr lang="en-US" altLang="en-US" sz="2400" dirty="0"/>
              <a:t>EAL 2: Structurally Tested</a:t>
            </a:r>
          </a:p>
          <a:p>
            <a:pPr lvl="1">
              <a:spcBef>
                <a:spcPct val="10000"/>
              </a:spcBef>
            </a:pPr>
            <a:r>
              <a:rPr lang="en-US" altLang="en-US" sz="2400" dirty="0"/>
              <a:t>Analysis of security functions, incl. high-level design</a:t>
            </a:r>
          </a:p>
          <a:p>
            <a:pPr lvl="1">
              <a:spcBef>
                <a:spcPct val="10000"/>
              </a:spcBef>
            </a:pPr>
            <a:r>
              <a:rPr lang="en-US" altLang="en-US" sz="2400" dirty="0"/>
              <a:t>Independent testing, review of developer testing</a:t>
            </a:r>
          </a:p>
          <a:p>
            <a:pPr>
              <a:spcBef>
                <a:spcPct val="10000"/>
              </a:spcBef>
              <a:buNone/>
            </a:pPr>
            <a:r>
              <a:rPr lang="en-US" altLang="en-US" sz="2400" dirty="0"/>
              <a:t>EAL 3: Methodically Tested and Checked</a:t>
            </a:r>
          </a:p>
          <a:p>
            <a:pPr lvl="1">
              <a:spcBef>
                <a:spcPct val="10000"/>
              </a:spcBef>
            </a:pPr>
            <a:r>
              <a:rPr lang="en-US" altLang="en-US" sz="2400" dirty="0"/>
              <a:t>More testing, Some dev. environment controls; </a:t>
            </a:r>
          </a:p>
          <a:p>
            <a:pPr>
              <a:spcBef>
                <a:spcPct val="10000"/>
              </a:spcBef>
              <a:buNone/>
            </a:pPr>
            <a:r>
              <a:rPr lang="en-US" altLang="en-US" sz="2400" dirty="0"/>
              <a:t>EAL 4: Methodically Designed, Tested, Reviewed</a:t>
            </a:r>
          </a:p>
          <a:p>
            <a:pPr lvl="1">
              <a:spcBef>
                <a:spcPct val="10000"/>
              </a:spcBef>
            </a:pPr>
            <a:r>
              <a:rPr lang="en-US" altLang="en-US" sz="2400" dirty="0"/>
              <a:t>Requires more design description, improved confidence that TOE will not be tampered</a:t>
            </a:r>
          </a:p>
        </p:txBody>
      </p:sp>
    </p:spTree>
    <p:extLst>
      <p:ext uri="{BB962C8B-B14F-4D97-AF65-F5344CB8AC3E}">
        <p14:creationId xmlns:p14="http://schemas.microsoft.com/office/powerpoint/2010/main" val="57937412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3" name="Rectangle 2"/>
          <p:cNvSpPr>
            <a:spLocks noGrp="1" noChangeArrowheads="1"/>
          </p:cNvSpPr>
          <p:nvPr>
            <p:ph type="ctrTitle"/>
          </p:nvPr>
        </p:nvSpPr>
        <p:spPr>
          <a:xfrm>
            <a:off x="576943" y="137160"/>
            <a:ext cx="11038114" cy="553998"/>
          </a:xfrm>
        </p:spPr>
        <p:txBody>
          <a:bodyPr/>
          <a:lstStyle/>
          <a:p>
            <a:r>
              <a:rPr lang="en-US" altLang="en-US" dirty="0"/>
              <a:t>Evaluation Assurance Levels 5 – 7</a:t>
            </a:r>
          </a:p>
        </p:txBody>
      </p:sp>
      <p:sp>
        <p:nvSpPr>
          <p:cNvPr id="9" name="Subtitle 8">
            <a:extLst>
              <a:ext uri="{FF2B5EF4-FFF2-40B4-BE49-F238E27FC236}">
                <a16:creationId xmlns:a16="http://schemas.microsoft.com/office/drawing/2014/main" id="{B35D6457-10A1-4040-8038-10BB7EC0A55C}"/>
              </a:ext>
            </a:extLst>
          </p:cNvPr>
          <p:cNvSpPr>
            <a:spLocks noGrp="1"/>
          </p:cNvSpPr>
          <p:nvPr>
            <p:ph type="subTitle" idx="1"/>
          </p:nvPr>
        </p:nvSpPr>
        <p:spPr/>
        <p:txBody>
          <a:bodyPr/>
          <a:lstStyle/>
          <a:p>
            <a:endParaRPr lang="en-US"/>
          </a:p>
        </p:txBody>
      </p:sp>
      <p:sp>
        <p:nvSpPr>
          <p:cNvPr id="10" name="Text Placeholder 9">
            <a:extLst>
              <a:ext uri="{FF2B5EF4-FFF2-40B4-BE49-F238E27FC236}">
                <a16:creationId xmlns:a16="http://schemas.microsoft.com/office/drawing/2014/main" id="{C5FBB9FD-94EE-4E3F-A2F1-C9EE50F9853F}"/>
              </a:ext>
            </a:extLst>
          </p:cNvPr>
          <p:cNvSpPr>
            <a:spLocks noGrp="1"/>
          </p:cNvSpPr>
          <p:nvPr>
            <p:ph type="body" sz="quarter" idx="14"/>
          </p:nvPr>
        </p:nvSpPr>
        <p:spPr>
          <a:xfrm>
            <a:off x="576942" y="1917388"/>
            <a:ext cx="11038115" cy="4559612"/>
          </a:xfrm>
        </p:spPr>
        <p:txBody>
          <a:bodyPr/>
          <a:lstStyle/>
          <a:p>
            <a:pPr>
              <a:spcAft>
                <a:spcPts val="600"/>
              </a:spcAft>
              <a:buNone/>
            </a:pPr>
            <a:r>
              <a:rPr lang="en-US" altLang="en-US" sz="2800" dirty="0"/>
              <a:t>EAL 5: </a:t>
            </a:r>
            <a:r>
              <a:rPr lang="en-US" altLang="en-US" sz="2800" dirty="0" err="1"/>
              <a:t>Semiformally</a:t>
            </a:r>
            <a:r>
              <a:rPr lang="en-US" altLang="en-US" sz="2800" dirty="0"/>
              <a:t> Designed and Tested</a:t>
            </a:r>
          </a:p>
          <a:p>
            <a:pPr lvl="1">
              <a:spcBef>
                <a:spcPts val="0"/>
              </a:spcBef>
              <a:spcAft>
                <a:spcPts val="600"/>
              </a:spcAft>
            </a:pPr>
            <a:r>
              <a:rPr lang="en-US" altLang="en-US" sz="2400" dirty="0"/>
              <a:t>Formal model, modular design</a:t>
            </a:r>
          </a:p>
          <a:p>
            <a:pPr lvl="1">
              <a:spcBef>
                <a:spcPts val="0"/>
              </a:spcBef>
              <a:spcAft>
                <a:spcPts val="600"/>
              </a:spcAft>
            </a:pPr>
            <a:r>
              <a:rPr lang="en-US" altLang="en-US" sz="2400" dirty="0"/>
              <a:t>Vulnerability search, covert channel analysis </a:t>
            </a:r>
          </a:p>
          <a:p>
            <a:pPr>
              <a:spcAft>
                <a:spcPts val="600"/>
              </a:spcAft>
              <a:buNone/>
            </a:pPr>
            <a:r>
              <a:rPr lang="en-US" altLang="en-US" sz="2800" dirty="0"/>
              <a:t>EAL 6: </a:t>
            </a:r>
            <a:r>
              <a:rPr lang="en-US" altLang="en-US" sz="2800" dirty="0" err="1"/>
              <a:t>Semiformally</a:t>
            </a:r>
            <a:r>
              <a:rPr lang="en-US" altLang="en-US" sz="2800" dirty="0"/>
              <a:t> Verified Design and Tested</a:t>
            </a:r>
          </a:p>
          <a:p>
            <a:pPr lvl="1">
              <a:spcBef>
                <a:spcPts val="0"/>
              </a:spcBef>
              <a:spcAft>
                <a:spcPts val="600"/>
              </a:spcAft>
            </a:pPr>
            <a:r>
              <a:rPr lang="en-US" altLang="en-US" sz="2400" dirty="0"/>
              <a:t>Structured development process</a:t>
            </a:r>
          </a:p>
          <a:p>
            <a:pPr>
              <a:spcAft>
                <a:spcPts val="600"/>
              </a:spcAft>
              <a:buNone/>
            </a:pPr>
            <a:r>
              <a:rPr lang="en-US" altLang="en-US" sz="2800" dirty="0"/>
              <a:t>EAL 7: Formally Verified Design and Tested</a:t>
            </a:r>
          </a:p>
          <a:p>
            <a:pPr lvl="1">
              <a:spcBef>
                <a:spcPts val="0"/>
              </a:spcBef>
              <a:spcAft>
                <a:spcPts val="600"/>
              </a:spcAft>
            </a:pPr>
            <a:r>
              <a:rPr lang="en-US" altLang="en-US" sz="2400" dirty="0"/>
              <a:t>Formal presentation of functional specification</a:t>
            </a:r>
          </a:p>
          <a:p>
            <a:pPr lvl="1">
              <a:spcBef>
                <a:spcPts val="0"/>
              </a:spcBef>
              <a:spcAft>
                <a:spcPts val="600"/>
              </a:spcAft>
            </a:pPr>
            <a:r>
              <a:rPr lang="en-US" altLang="en-US" sz="2400" dirty="0"/>
              <a:t>Product or system design must be simple</a:t>
            </a:r>
          </a:p>
          <a:p>
            <a:pPr lvl="1">
              <a:spcBef>
                <a:spcPts val="0"/>
              </a:spcBef>
              <a:spcAft>
                <a:spcPts val="600"/>
              </a:spcAft>
            </a:pPr>
            <a:r>
              <a:rPr lang="en-US" altLang="en-US" sz="2400" dirty="0"/>
              <a:t>Independent confirmation of developer tests</a:t>
            </a:r>
          </a:p>
        </p:txBody>
      </p:sp>
    </p:spTree>
    <p:extLst>
      <p:ext uri="{BB962C8B-B14F-4D97-AF65-F5344CB8AC3E}">
        <p14:creationId xmlns:p14="http://schemas.microsoft.com/office/powerpoint/2010/main" val="174880082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3" name="Rectangle 2"/>
          <p:cNvSpPr>
            <a:spLocks noGrp="1" noChangeArrowheads="1"/>
          </p:cNvSpPr>
          <p:nvPr>
            <p:ph type="ctrTitle"/>
          </p:nvPr>
        </p:nvSpPr>
        <p:spPr>
          <a:xfrm>
            <a:off x="576943" y="137160"/>
            <a:ext cx="11038114" cy="553998"/>
          </a:xfrm>
        </p:spPr>
        <p:txBody>
          <a:bodyPr/>
          <a:lstStyle/>
          <a:p>
            <a:r>
              <a:rPr lang="en-US" altLang="en-US" dirty="0"/>
              <a:t>Implications of EALs </a:t>
            </a:r>
          </a:p>
        </p:txBody>
      </p:sp>
      <p:sp>
        <p:nvSpPr>
          <p:cNvPr id="9" name="Subtitle 8">
            <a:extLst>
              <a:ext uri="{FF2B5EF4-FFF2-40B4-BE49-F238E27FC236}">
                <a16:creationId xmlns:a16="http://schemas.microsoft.com/office/drawing/2014/main" id="{B35D6457-10A1-4040-8038-10BB7EC0A55C}"/>
              </a:ext>
            </a:extLst>
          </p:cNvPr>
          <p:cNvSpPr>
            <a:spLocks noGrp="1"/>
          </p:cNvSpPr>
          <p:nvPr>
            <p:ph type="subTitle" idx="1"/>
          </p:nvPr>
        </p:nvSpPr>
        <p:spPr/>
        <p:txBody>
          <a:bodyPr/>
          <a:lstStyle/>
          <a:p>
            <a:endParaRPr lang="en-US"/>
          </a:p>
        </p:txBody>
      </p:sp>
      <p:sp>
        <p:nvSpPr>
          <p:cNvPr id="10" name="Text Placeholder 9">
            <a:extLst>
              <a:ext uri="{FF2B5EF4-FFF2-40B4-BE49-F238E27FC236}">
                <a16:creationId xmlns:a16="http://schemas.microsoft.com/office/drawing/2014/main" id="{C5FBB9FD-94EE-4E3F-A2F1-C9EE50F9853F}"/>
              </a:ext>
            </a:extLst>
          </p:cNvPr>
          <p:cNvSpPr>
            <a:spLocks noGrp="1"/>
          </p:cNvSpPr>
          <p:nvPr>
            <p:ph type="body" sz="quarter" idx="14"/>
          </p:nvPr>
        </p:nvSpPr>
        <p:spPr>
          <a:xfrm>
            <a:off x="576942" y="1917388"/>
            <a:ext cx="11038115" cy="4559612"/>
          </a:xfrm>
        </p:spPr>
        <p:txBody>
          <a:bodyPr/>
          <a:lstStyle/>
          <a:p>
            <a:pPr>
              <a:spcAft>
                <a:spcPts val="600"/>
              </a:spcAft>
            </a:pPr>
            <a:r>
              <a:rPr lang="en-US" altLang="en-US" sz="2400" dirty="0"/>
              <a:t>A higher EAL means nothing more, or less, than that the evaluation completed a more stringent set of quality assurance requirements. </a:t>
            </a:r>
          </a:p>
          <a:p>
            <a:pPr>
              <a:spcAft>
                <a:spcPts val="600"/>
              </a:spcAft>
            </a:pPr>
            <a:r>
              <a:rPr lang="en-US" altLang="en-US" sz="2400" dirty="0"/>
              <a:t>It is often assumed that a system that achieves a higher EAL will provide its security features more reliably, but there is little or no published evidence to support that assumption. </a:t>
            </a:r>
          </a:p>
          <a:p>
            <a:pPr>
              <a:spcAft>
                <a:spcPts val="600"/>
              </a:spcAft>
            </a:pPr>
            <a:r>
              <a:rPr lang="en-US" altLang="en-US" sz="2400" dirty="0"/>
              <a:t>Anything below EAL4 doesn’t mean much</a:t>
            </a:r>
          </a:p>
          <a:p>
            <a:pPr>
              <a:spcAft>
                <a:spcPts val="600"/>
              </a:spcAft>
            </a:pPr>
            <a:r>
              <a:rPr lang="en-US" altLang="en-US" sz="2400" dirty="0"/>
              <a:t>Anything above EAL4 is very difficult to achieve for complex systems such as OS</a:t>
            </a:r>
          </a:p>
          <a:p>
            <a:pPr>
              <a:spcAft>
                <a:spcPts val="600"/>
              </a:spcAft>
            </a:pPr>
            <a:r>
              <a:rPr lang="en-US" altLang="en-US" sz="2400" dirty="0"/>
              <a:t>Evaluation is done for environments assumed by vendors</a:t>
            </a:r>
          </a:p>
        </p:txBody>
      </p:sp>
    </p:spTree>
    <p:extLst>
      <p:ext uri="{BB962C8B-B14F-4D97-AF65-F5344CB8AC3E}">
        <p14:creationId xmlns:p14="http://schemas.microsoft.com/office/powerpoint/2010/main" val="229343130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3" name="Rectangle 2"/>
          <p:cNvSpPr>
            <a:spLocks noGrp="1" noChangeArrowheads="1"/>
          </p:cNvSpPr>
          <p:nvPr>
            <p:ph type="ctrTitle"/>
          </p:nvPr>
        </p:nvSpPr>
        <p:spPr>
          <a:xfrm>
            <a:off x="576943" y="137160"/>
            <a:ext cx="11038114" cy="553998"/>
          </a:xfrm>
        </p:spPr>
        <p:txBody>
          <a:bodyPr/>
          <a:lstStyle/>
          <a:p>
            <a:r>
              <a:rPr lang="en-US" altLang="en-US" dirty="0"/>
              <a:t>Criticism of </a:t>
            </a:r>
            <a:r>
              <a:rPr lang="en-US" altLang="en-US" dirty="0" smtClean="0"/>
              <a:t>CC</a:t>
            </a:r>
            <a:endParaRPr lang="en-US" altLang="en-US" dirty="0"/>
          </a:p>
        </p:txBody>
      </p:sp>
      <p:sp>
        <p:nvSpPr>
          <p:cNvPr id="9" name="Subtitle 8">
            <a:extLst>
              <a:ext uri="{FF2B5EF4-FFF2-40B4-BE49-F238E27FC236}">
                <a16:creationId xmlns:a16="http://schemas.microsoft.com/office/drawing/2014/main" id="{B35D6457-10A1-4040-8038-10BB7EC0A55C}"/>
              </a:ext>
            </a:extLst>
          </p:cNvPr>
          <p:cNvSpPr>
            <a:spLocks noGrp="1"/>
          </p:cNvSpPr>
          <p:nvPr>
            <p:ph type="subTitle" idx="1"/>
          </p:nvPr>
        </p:nvSpPr>
        <p:spPr/>
        <p:txBody>
          <a:bodyPr/>
          <a:lstStyle/>
          <a:p>
            <a:endParaRPr lang="en-US"/>
          </a:p>
        </p:txBody>
      </p:sp>
      <p:sp>
        <p:nvSpPr>
          <p:cNvPr id="10" name="Text Placeholder 9">
            <a:extLst>
              <a:ext uri="{FF2B5EF4-FFF2-40B4-BE49-F238E27FC236}">
                <a16:creationId xmlns:a16="http://schemas.microsoft.com/office/drawing/2014/main" id="{C5FBB9FD-94EE-4E3F-A2F1-C9EE50F9853F}"/>
              </a:ext>
            </a:extLst>
          </p:cNvPr>
          <p:cNvSpPr>
            <a:spLocks noGrp="1"/>
          </p:cNvSpPr>
          <p:nvPr>
            <p:ph type="body" sz="quarter" idx="14"/>
          </p:nvPr>
        </p:nvSpPr>
        <p:spPr>
          <a:xfrm>
            <a:off x="576942" y="1917388"/>
            <a:ext cx="11038115" cy="4559612"/>
          </a:xfrm>
        </p:spPr>
        <p:txBody>
          <a:bodyPr/>
          <a:lstStyle/>
          <a:p>
            <a:pPr>
              <a:lnSpc>
                <a:spcPct val="90000"/>
              </a:lnSpc>
              <a:spcAft>
                <a:spcPts val="600"/>
              </a:spcAft>
            </a:pPr>
            <a:r>
              <a:rPr lang="en-US" altLang="en-US" sz="2400" dirty="0"/>
              <a:t>Evaluation is a costly process (often measured in hundreds of thousands of US dollars) -- and the vendor's return on that investment is not necessarily a more secure product </a:t>
            </a:r>
          </a:p>
          <a:p>
            <a:pPr>
              <a:lnSpc>
                <a:spcPct val="90000"/>
              </a:lnSpc>
              <a:spcAft>
                <a:spcPts val="600"/>
              </a:spcAft>
            </a:pPr>
            <a:r>
              <a:rPr lang="en-US" altLang="en-US" sz="2400" dirty="0"/>
              <a:t>Evaluation focuses primarily on assessing the evaluation documentation, not the product itself</a:t>
            </a:r>
          </a:p>
          <a:p>
            <a:pPr>
              <a:lnSpc>
                <a:spcPct val="90000"/>
              </a:lnSpc>
              <a:spcAft>
                <a:spcPts val="600"/>
              </a:spcAft>
            </a:pPr>
            <a:r>
              <a:rPr lang="en-US" altLang="en-US" sz="2400" dirty="0"/>
              <a:t>The effort and time to prepare evaluation-related documentation is so cumbersome that by the time the work is completed, the product in evaluation is generally obsolete </a:t>
            </a:r>
          </a:p>
          <a:p>
            <a:pPr>
              <a:lnSpc>
                <a:spcPct val="90000"/>
              </a:lnSpc>
              <a:spcAft>
                <a:spcPts val="600"/>
              </a:spcAft>
            </a:pPr>
            <a:r>
              <a:rPr lang="en-US" altLang="en-US" sz="2400" dirty="0"/>
              <a:t>Industry input, including that from organizations such as the Common Criteria Vendor's Forum, generally has little impact on the process as a whole </a:t>
            </a:r>
          </a:p>
        </p:txBody>
      </p:sp>
    </p:spTree>
    <p:extLst>
      <p:ext uri="{BB962C8B-B14F-4D97-AF65-F5344CB8AC3E}">
        <p14:creationId xmlns:p14="http://schemas.microsoft.com/office/powerpoint/2010/main" val="87862514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a:spLocks noGrp="1" noChangeArrowheads="1"/>
          </p:cNvSpPr>
          <p:nvPr>
            <p:ph type="ctrTitle"/>
          </p:nvPr>
        </p:nvSpPr>
        <p:spPr>
          <a:xfrm>
            <a:off x="576943" y="137160"/>
            <a:ext cx="11038114" cy="553998"/>
          </a:xfrm>
        </p:spPr>
        <p:txBody>
          <a:bodyPr/>
          <a:lstStyle/>
          <a:p>
            <a:r>
              <a:rPr lang="en-US" altLang="en-US" dirty="0"/>
              <a:t>Multi-Level Security (MLS) (1)</a:t>
            </a:r>
          </a:p>
        </p:txBody>
      </p:sp>
      <p:sp>
        <p:nvSpPr>
          <p:cNvPr id="9" name="Subtitle 8">
            <a:extLst>
              <a:ext uri="{FF2B5EF4-FFF2-40B4-BE49-F238E27FC236}">
                <a16:creationId xmlns:a16="http://schemas.microsoft.com/office/drawing/2014/main" id="{E3E6AB24-F309-419C-B646-9875A688FB97}"/>
              </a:ext>
            </a:extLst>
          </p:cNvPr>
          <p:cNvSpPr>
            <a:spLocks noGrp="1"/>
          </p:cNvSpPr>
          <p:nvPr>
            <p:ph type="subTitle" idx="1"/>
          </p:nvPr>
        </p:nvSpPr>
        <p:spPr/>
        <p:txBody>
          <a:bodyPr/>
          <a:lstStyle/>
          <a:p>
            <a:endParaRPr lang="en-US"/>
          </a:p>
        </p:txBody>
      </p:sp>
      <p:sp>
        <p:nvSpPr>
          <p:cNvPr id="10" name="Text Placeholder 9">
            <a:extLst>
              <a:ext uri="{FF2B5EF4-FFF2-40B4-BE49-F238E27FC236}">
                <a16:creationId xmlns:a16="http://schemas.microsoft.com/office/drawing/2014/main" id="{E5D8F52B-11DF-4456-9626-63F37D49AB57}"/>
              </a:ext>
            </a:extLst>
          </p:cNvPr>
          <p:cNvSpPr>
            <a:spLocks noGrp="1"/>
          </p:cNvSpPr>
          <p:nvPr>
            <p:ph type="body" sz="quarter" idx="14"/>
          </p:nvPr>
        </p:nvSpPr>
        <p:spPr/>
        <p:txBody>
          <a:bodyPr/>
          <a:lstStyle/>
          <a:p>
            <a:pPr>
              <a:spcBef>
                <a:spcPts val="600"/>
              </a:spcBef>
              <a:spcAft>
                <a:spcPts val="600"/>
              </a:spcAft>
            </a:pPr>
            <a:r>
              <a:rPr lang="en-US" sz="2800" dirty="0"/>
              <a:t>There are security classifications or security levels</a:t>
            </a:r>
          </a:p>
          <a:p>
            <a:pPr lvl="1">
              <a:spcBef>
                <a:spcPts val="600"/>
              </a:spcBef>
              <a:spcAft>
                <a:spcPts val="600"/>
              </a:spcAft>
            </a:pPr>
            <a:r>
              <a:rPr lang="en-US" sz="2400" dirty="0"/>
              <a:t>Users/principals/subjects have </a:t>
            </a:r>
            <a:r>
              <a:rPr lang="en-US" sz="2400" b="1" dirty="0"/>
              <a:t>security clearances</a:t>
            </a:r>
          </a:p>
          <a:p>
            <a:pPr lvl="1">
              <a:spcBef>
                <a:spcPts val="600"/>
              </a:spcBef>
              <a:spcAft>
                <a:spcPts val="600"/>
              </a:spcAft>
            </a:pPr>
            <a:r>
              <a:rPr lang="en-US" sz="2400" dirty="0"/>
              <a:t>Objects have </a:t>
            </a:r>
            <a:r>
              <a:rPr lang="en-US" sz="2400" b="1" dirty="0"/>
              <a:t>security classifications</a:t>
            </a:r>
          </a:p>
          <a:p>
            <a:pPr>
              <a:spcBef>
                <a:spcPts val="600"/>
              </a:spcBef>
              <a:spcAft>
                <a:spcPts val="600"/>
              </a:spcAft>
            </a:pPr>
            <a:r>
              <a:rPr lang="en-US" sz="2800" dirty="0"/>
              <a:t>Example of security levels</a:t>
            </a:r>
          </a:p>
          <a:p>
            <a:pPr lvl="1">
              <a:spcBef>
                <a:spcPts val="600"/>
              </a:spcBef>
              <a:spcAft>
                <a:spcPts val="600"/>
              </a:spcAft>
            </a:pPr>
            <a:r>
              <a:rPr lang="en-US" sz="2400" dirty="0" smtClean="0"/>
              <a:t>Top </a:t>
            </a:r>
            <a:r>
              <a:rPr lang="en-US" sz="2400" dirty="0"/>
              <a:t>Secret &gt; Secret &gt; Confidential &gt; Unclassified</a:t>
            </a:r>
          </a:p>
          <a:p>
            <a:pPr>
              <a:spcBef>
                <a:spcPts val="600"/>
              </a:spcBef>
              <a:spcAft>
                <a:spcPts val="600"/>
              </a:spcAft>
            </a:pPr>
            <a:r>
              <a:rPr lang="en-US" sz="2800" dirty="0"/>
              <a:t>Security goal (confidentiality): </a:t>
            </a:r>
            <a:endParaRPr lang="en-US" sz="2800" dirty="0" smtClean="0"/>
          </a:p>
          <a:p>
            <a:pPr lvl="1">
              <a:spcBef>
                <a:spcPts val="600"/>
              </a:spcBef>
              <a:spcAft>
                <a:spcPts val="600"/>
              </a:spcAft>
            </a:pPr>
            <a:r>
              <a:rPr lang="en-US" sz="2400" dirty="0" smtClean="0"/>
              <a:t>Ensures </a:t>
            </a:r>
            <a:r>
              <a:rPr lang="en-US" sz="2400" dirty="0"/>
              <a:t>that information </a:t>
            </a:r>
            <a:r>
              <a:rPr lang="en-US" sz="2400" dirty="0" smtClean="0"/>
              <a:t>does </a:t>
            </a:r>
            <a:r>
              <a:rPr lang="en-US" sz="2400" dirty="0"/>
              <a:t>not flow to those not cleared for that level</a:t>
            </a:r>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ctrTitle"/>
          </p:nvPr>
        </p:nvSpPr>
        <p:spPr/>
        <p:txBody>
          <a:bodyPr/>
          <a:lstStyle/>
          <a:p>
            <a:r>
              <a:rPr lang="en-US" altLang="en-US" dirty="0"/>
              <a:t>Outline</a:t>
            </a:r>
          </a:p>
        </p:txBody>
      </p:sp>
      <p:sp>
        <p:nvSpPr>
          <p:cNvPr id="16" name="Subtitle 15">
            <a:extLst>
              <a:ext uri="{FF2B5EF4-FFF2-40B4-BE49-F238E27FC236}">
                <a16:creationId xmlns:a16="http://schemas.microsoft.com/office/drawing/2014/main" id="{93FADC8A-B6D9-4964-A5DD-7FDCFBAF02B4}"/>
              </a:ext>
            </a:extLst>
          </p:cNvPr>
          <p:cNvSpPr>
            <a:spLocks noGrp="1"/>
          </p:cNvSpPr>
          <p:nvPr>
            <p:ph type="subTitle" idx="1"/>
          </p:nvPr>
        </p:nvSpPr>
        <p:spPr/>
        <p:txBody>
          <a:bodyPr/>
          <a:lstStyle/>
          <a:p>
            <a:endParaRPr lang="en-US" dirty="0"/>
          </a:p>
        </p:txBody>
      </p:sp>
      <p:sp>
        <p:nvSpPr>
          <p:cNvPr id="17" name="Text Placeholder 16">
            <a:extLst>
              <a:ext uri="{FF2B5EF4-FFF2-40B4-BE49-F238E27FC236}">
                <a16:creationId xmlns:a16="http://schemas.microsoft.com/office/drawing/2014/main" id="{51AE7339-3BFD-42E0-8F0E-4CC3809F109E}"/>
              </a:ext>
            </a:extLst>
          </p:cNvPr>
          <p:cNvSpPr>
            <a:spLocks noGrp="1"/>
          </p:cNvSpPr>
          <p:nvPr>
            <p:ph type="body" sz="quarter" idx="14"/>
          </p:nvPr>
        </p:nvSpPr>
        <p:spPr/>
        <p:txBody>
          <a:bodyPr/>
          <a:lstStyle/>
          <a:p>
            <a:pPr>
              <a:spcBef>
                <a:spcPts val="600"/>
              </a:spcBef>
            </a:pPr>
            <a:r>
              <a:rPr lang="en-US" sz="3200" dirty="0" smtClean="0">
                <a:solidFill>
                  <a:schemeClr val="tx2"/>
                </a:solidFill>
              </a:rPr>
              <a:t>Overview of the Bell </a:t>
            </a:r>
            <a:r>
              <a:rPr lang="en-US" sz="3200" dirty="0" err="1" smtClean="0">
                <a:solidFill>
                  <a:schemeClr val="tx2"/>
                </a:solidFill>
              </a:rPr>
              <a:t>Lapadula</a:t>
            </a:r>
            <a:r>
              <a:rPr lang="en-US" sz="3200" dirty="0" smtClean="0">
                <a:solidFill>
                  <a:schemeClr val="tx2"/>
                </a:solidFill>
              </a:rPr>
              <a:t> Model</a:t>
            </a:r>
          </a:p>
          <a:p>
            <a:pPr>
              <a:spcBef>
                <a:spcPts val="600"/>
              </a:spcBef>
            </a:pPr>
            <a:r>
              <a:rPr lang="en-US" sz="3200" dirty="0" smtClean="0">
                <a:solidFill>
                  <a:schemeClr val="tx2"/>
                </a:solidFill>
              </a:rPr>
              <a:t>Details of the Bell </a:t>
            </a:r>
            <a:r>
              <a:rPr lang="en-US" sz="3200" dirty="0" err="1" smtClean="0">
                <a:solidFill>
                  <a:schemeClr val="tx2"/>
                </a:solidFill>
              </a:rPr>
              <a:t>Lapadula</a:t>
            </a:r>
            <a:r>
              <a:rPr lang="en-US" sz="3200" dirty="0" smtClean="0">
                <a:solidFill>
                  <a:schemeClr val="tx2"/>
                </a:solidFill>
              </a:rPr>
              <a:t> Model</a:t>
            </a:r>
          </a:p>
          <a:p>
            <a:pPr>
              <a:spcBef>
                <a:spcPts val="600"/>
              </a:spcBef>
            </a:pPr>
            <a:r>
              <a:rPr lang="en-US" sz="3200" dirty="0" smtClean="0">
                <a:solidFill>
                  <a:schemeClr val="tx2"/>
                </a:solidFill>
              </a:rPr>
              <a:t>Analysis of the Bell </a:t>
            </a:r>
            <a:r>
              <a:rPr lang="en-US" sz="3200" dirty="0" err="1" smtClean="0">
                <a:solidFill>
                  <a:schemeClr val="tx2"/>
                </a:solidFill>
              </a:rPr>
              <a:t>Lapadula</a:t>
            </a:r>
            <a:r>
              <a:rPr lang="en-US" sz="3200" dirty="0" smtClean="0">
                <a:solidFill>
                  <a:schemeClr val="tx2"/>
                </a:solidFill>
              </a:rPr>
              <a:t> Model</a:t>
            </a:r>
          </a:p>
          <a:p>
            <a:pPr>
              <a:spcBef>
                <a:spcPts val="600"/>
              </a:spcBef>
            </a:pPr>
            <a:r>
              <a:rPr lang="en-US" sz="3200" dirty="0" smtClean="0">
                <a:solidFill>
                  <a:schemeClr val="tx2"/>
                </a:solidFill>
              </a:rPr>
              <a:t>More on Multi-level Security</a:t>
            </a:r>
          </a:p>
          <a:p>
            <a:pPr>
              <a:spcBef>
                <a:spcPts val="600"/>
              </a:spcBef>
            </a:pPr>
            <a:r>
              <a:rPr lang="en-US" sz="3200" dirty="0" smtClean="0">
                <a:solidFill>
                  <a:schemeClr val="accent3"/>
                </a:solidFill>
              </a:rPr>
              <a:t>TCSEC and Common Criteria</a:t>
            </a:r>
          </a:p>
          <a:p>
            <a:pPr>
              <a:spcBef>
                <a:spcPts val="600"/>
              </a:spcBef>
            </a:pPr>
            <a:r>
              <a:rPr lang="en-US" sz="3200" dirty="0" err="1" smtClean="0">
                <a:solidFill>
                  <a:schemeClr val="accent1"/>
                </a:solidFill>
              </a:rPr>
              <a:t>Biba</a:t>
            </a:r>
            <a:r>
              <a:rPr lang="en-US" sz="3200" dirty="0" smtClean="0">
                <a:solidFill>
                  <a:schemeClr val="accent1"/>
                </a:solidFill>
              </a:rPr>
              <a:t> Integrity Models</a:t>
            </a:r>
          </a:p>
          <a:p>
            <a:pPr>
              <a:spcBef>
                <a:spcPts val="600"/>
              </a:spcBef>
            </a:pPr>
            <a:r>
              <a:rPr lang="en-US" sz="3200" dirty="0" smtClean="0">
                <a:solidFill>
                  <a:schemeClr val="tx1"/>
                </a:solidFill>
              </a:rPr>
              <a:t>Clark-Wilson Model and Chinese Wall Policy</a:t>
            </a:r>
          </a:p>
        </p:txBody>
      </p:sp>
    </p:spTree>
    <p:extLst>
      <p:ext uri="{BB962C8B-B14F-4D97-AF65-F5344CB8AC3E}">
        <p14:creationId xmlns:p14="http://schemas.microsoft.com/office/powerpoint/2010/main" val="2505663187"/>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ctrTitle"/>
          </p:nvPr>
        </p:nvSpPr>
        <p:spPr>
          <a:xfrm>
            <a:off x="576943" y="137160"/>
            <a:ext cx="11038114" cy="553998"/>
          </a:xfrm>
        </p:spPr>
        <p:txBody>
          <a:bodyPr/>
          <a:lstStyle/>
          <a:p>
            <a:r>
              <a:rPr lang="en-US" altLang="en-US" dirty="0" err="1" smtClean="0"/>
              <a:t>Biba</a:t>
            </a:r>
            <a:r>
              <a:rPr lang="en-US" altLang="en-US" dirty="0" smtClean="0"/>
              <a:t> Integrity Models</a:t>
            </a:r>
            <a:endParaRPr lang="en-US" altLang="en-US" dirty="0"/>
          </a:p>
        </p:txBody>
      </p:sp>
      <p:sp>
        <p:nvSpPr>
          <p:cNvPr id="9" name="Subtitle 8">
            <a:extLst>
              <a:ext uri="{FF2B5EF4-FFF2-40B4-BE49-F238E27FC236}">
                <a16:creationId xmlns:a16="http://schemas.microsoft.com/office/drawing/2014/main" id="{E514063B-F65D-457F-8855-D8294B9FFB5B}"/>
              </a:ext>
            </a:extLst>
          </p:cNvPr>
          <p:cNvSpPr>
            <a:spLocks noGrp="1"/>
          </p:cNvSpPr>
          <p:nvPr>
            <p:ph type="subTitle" idx="1"/>
          </p:nvPr>
        </p:nvSpPr>
        <p:spPr/>
        <p:txBody>
          <a:bodyPr/>
          <a:lstStyle/>
          <a:p>
            <a:endParaRPr lang="en-US"/>
          </a:p>
        </p:txBody>
      </p:sp>
      <p:sp>
        <p:nvSpPr>
          <p:cNvPr id="10" name="Text Placeholder 9">
            <a:extLst>
              <a:ext uri="{FF2B5EF4-FFF2-40B4-BE49-F238E27FC236}">
                <a16:creationId xmlns:a16="http://schemas.microsoft.com/office/drawing/2014/main" id="{0DB7A964-7E5D-4810-B9CE-B8B6611EC6F9}"/>
              </a:ext>
            </a:extLst>
          </p:cNvPr>
          <p:cNvSpPr>
            <a:spLocks noGrp="1"/>
          </p:cNvSpPr>
          <p:nvPr>
            <p:ph type="body" sz="quarter" idx="14"/>
          </p:nvPr>
        </p:nvSpPr>
        <p:spPr/>
        <p:txBody>
          <a:bodyPr/>
          <a:lstStyle/>
          <a:p>
            <a:r>
              <a:rPr lang="en-US" sz="2800" dirty="0"/>
              <a:t>Kenneth J. </a:t>
            </a:r>
            <a:r>
              <a:rPr lang="en-US" sz="2800" dirty="0" err="1"/>
              <a:t>Biba</a:t>
            </a:r>
            <a:r>
              <a:rPr lang="en-US" sz="2800" dirty="0"/>
              <a:t>: "Integrity Considerations for Secure Computer Systems", MTR-3153, The </a:t>
            </a:r>
            <a:r>
              <a:rPr lang="en-US" sz="2800" dirty="0" err="1"/>
              <a:t>Mitre</a:t>
            </a:r>
            <a:r>
              <a:rPr lang="en-US" sz="2800" dirty="0"/>
              <a:t> Corporation, April 1977.</a:t>
            </a:r>
          </a:p>
          <a:p>
            <a:endParaRPr lang="en-US" altLang="en-US" sz="2800" dirty="0" smtClean="0"/>
          </a:p>
          <a:p>
            <a:r>
              <a:rPr lang="en-US" altLang="en-US" sz="2800" dirty="0" smtClean="0"/>
              <a:t>Motivations</a:t>
            </a:r>
          </a:p>
          <a:p>
            <a:pPr lvl="1"/>
            <a:r>
              <a:rPr lang="en-US" altLang="en-US" sz="2400" dirty="0" smtClean="0"/>
              <a:t>BLP </a:t>
            </a:r>
            <a:r>
              <a:rPr lang="en-US" altLang="en-US" sz="2400" dirty="0"/>
              <a:t>focuses on confidentiality</a:t>
            </a:r>
          </a:p>
          <a:p>
            <a:pPr lvl="1"/>
            <a:r>
              <a:rPr lang="en-US" altLang="en-US" sz="2400" dirty="0" smtClean="0"/>
              <a:t>In </a:t>
            </a:r>
            <a:r>
              <a:rPr lang="en-US" altLang="en-US" sz="2400" dirty="0"/>
              <a:t>most systems, integrity is equally, if not more, important</a:t>
            </a:r>
          </a:p>
          <a:p>
            <a:pPr lvl="1"/>
            <a:r>
              <a:rPr lang="en-US" altLang="en-US" sz="2400" dirty="0" smtClean="0"/>
              <a:t>Data </a:t>
            </a:r>
            <a:r>
              <a:rPr lang="en-US" altLang="en-US" sz="2400" dirty="0"/>
              <a:t>integrity vs. System integrity</a:t>
            </a:r>
          </a:p>
          <a:p>
            <a:pPr lvl="2"/>
            <a:r>
              <a:rPr lang="en-US" altLang="en-US" sz="2400" dirty="0"/>
              <a:t>Data integrity means that data cannot be changed without being detected</a:t>
            </a:r>
          </a:p>
        </p:txBody>
      </p:sp>
    </p:spTree>
    <p:extLst>
      <p:ext uri="{BB962C8B-B14F-4D97-AF65-F5344CB8AC3E}">
        <p14:creationId xmlns:p14="http://schemas.microsoft.com/office/powerpoint/2010/main" val="2150715135"/>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a:spLocks noGrp="1" noChangeArrowheads="1"/>
          </p:cNvSpPr>
          <p:nvPr>
            <p:ph type="ctrTitle"/>
          </p:nvPr>
        </p:nvSpPr>
        <p:spPr/>
        <p:txBody>
          <a:bodyPr/>
          <a:lstStyle/>
          <a:p>
            <a:r>
              <a:rPr lang="en-US" altLang="en-US"/>
              <a:t>What is integrity in systems?</a:t>
            </a:r>
          </a:p>
        </p:txBody>
      </p:sp>
      <p:sp>
        <p:nvSpPr>
          <p:cNvPr id="9" name="Subtitle 8">
            <a:extLst>
              <a:ext uri="{FF2B5EF4-FFF2-40B4-BE49-F238E27FC236}">
                <a16:creationId xmlns:a16="http://schemas.microsoft.com/office/drawing/2014/main" id="{7C6AC71E-9C90-47C3-80D8-0CD094157B36}"/>
              </a:ext>
            </a:extLst>
          </p:cNvPr>
          <p:cNvSpPr>
            <a:spLocks noGrp="1"/>
          </p:cNvSpPr>
          <p:nvPr>
            <p:ph type="subTitle" idx="1"/>
          </p:nvPr>
        </p:nvSpPr>
        <p:spPr/>
        <p:txBody>
          <a:bodyPr/>
          <a:lstStyle/>
          <a:p>
            <a:endParaRPr lang="en-US"/>
          </a:p>
        </p:txBody>
      </p:sp>
      <p:sp>
        <p:nvSpPr>
          <p:cNvPr id="10" name="Text Placeholder 9">
            <a:extLst>
              <a:ext uri="{FF2B5EF4-FFF2-40B4-BE49-F238E27FC236}">
                <a16:creationId xmlns:a16="http://schemas.microsoft.com/office/drawing/2014/main" id="{AF4FC48A-78B8-4D6A-B716-3BC063C66C93}"/>
              </a:ext>
            </a:extLst>
          </p:cNvPr>
          <p:cNvSpPr>
            <a:spLocks noGrp="1"/>
          </p:cNvSpPr>
          <p:nvPr>
            <p:ph type="body" sz="quarter" idx="14"/>
          </p:nvPr>
        </p:nvSpPr>
        <p:spPr/>
        <p:txBody>
          <a:bodyPr/>
          <a:lstStyle/>
          <a:p>
            <a:pPr>
              <a:spcBef>
                <a:spcPts val="600"/>
              </a:spcBef>
              <a:spcAft>
                <a:spcPts val="600"/>
              </a:spcAft>
            </a:pPr>
            <a:r>
              <a:rPr lang="en-US" altLang="en-US" sz="2800" dirty="0"/>
              <a:t>Attempt 1: Critical data do not change.</a:t>
            </a:r>
          </a:p>
          <a:p>
            <a:pPr>
              <a:spcBef>
                <a:spcPts val="600"/>
              </a:spcBef>
              <a:spcAft>
                <a:spcPts val="600"/>
              </a:spcAft>
            </a:pPr>
            <a:r>
              <a:rPr lang="en-US" altLang="en-US" sz="2800" dirty="0" smtClean="0"/>
              <a:t>Attempt </a:t>
            </a:r>
            <a:r>
              <a:rPr lang="en-US" altLang="en-US" sz="2800" dirty="0"/>
              <a:t>2: Critical data changed only in “correct ways”</a:t>
            </a:r>
          </a:p>
          <a:p>
            <a:pPr lvl="1">
              <a:spcBef>
                <a:spcPts val="600"/>
              </a:spcBef>
              <a:spcAft>
                <a:spcPts val="600"/>
              </a:spcAft>
            </a:pPr>
            <a:r>
              <a:rPr lang="en-US" altLang="en-US" sz="2400" dirty="0" smtClean="0"/>
              <a:t>Analogy: </a:t>
            </a:r>
            <a:r>
              <a:rPr lang="en-US" altLang="en-US" sz="2400" dirty="0"/>
              <a:t>in DB, integrity constraints are used for consistency</a:t>
            </a:r>
          </a:p>
          <a:p>
            <a:pPr>
              <a:spcBef>
                <a:spcPts val="600"/>
              </a:spcBef>
              <a:spcAft>
                <a:spcPts val="600"/>
              </a:spcAft>
            </a:pPr>
            <a:r>
              <a:rPr lang="en-US" altLang="en-US" sz="2800" dirty="0" smtClean="0"/>
              <a:t>Attempt </a:t>
            </a:r>
            <a:r>
              <a:rPr lang="en-US" altLang="en-US" sz="2800" dirty="0"/>
              <a:t>3: Critical data changed only through certain “trusted programs”</a:t>
            </a:r>
          </a:p>
          <a:p>
            <a:pPr>
              <a:spcBef>
                <a:spcPts val="600"/>
              </a:spcBef>
              <a:spcAft>
                <a:spcPts val="600"/>
              </a:spcAft>
            </a:pPr>
            <a:r>
              <a:rPr lang="en-US" altLang="en-US" sz="2800" dirty="0" smtClean="0"/>
              <a:t>Attempt </a:t>
            </a:r>
            <a:r>
              <a:rPr lang="en-US" altLang="en-US" sz="2800" dirty="0"/>
              <a:t>4: Critical data changed only as intended by authorized users.</a:t>
            </a:r>
          </a:p>
        </p:txBody>
      </p:sp>
    </p:spTree>
    <p:extLst>
      <p:ext uri="{BB962C8B-B14F-4D97-AF65-F5344CB8AC3E}">
        <p14:creationId xmlns:p14="http://schemas.microsoft.com/office/powerpoint/2010/main" val="1113224141"/>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a:spLocks noGrp="1" noChangeArrowheads="1"/>
          </p:cNvSpPr>
          <p:nvPr>
            <p:ph type="ctrTitle"/>
          </p:nvPr>
        </p:nvSpPr>
        <p:spPr/>
        <p:txBody>
          <a:bodyPr/>
          <a:lstStyle/>
          <a:p>
            <a:r>
              <a:rPr lang="en-US" altLang="en-US"/>
              <a:t>Biba: Integrity Levels</a:t>
            </a:r>
          </a:p>
        </p:txBody>
      </p:sp>
      <p:sp>
        <p:nvSpPr>
          <p:cNvPr id="9" name="Subtitle 8">
            <a:extLst>
              <a:ext uri="{FF2B5EF4-FFF2-40B4-BE49-F238E27FC236}">
                <a16:creationId xmlns:a16="http://schemas.microsoft.com/office/drawing/2014/main" id="{14BDB80D-7FA9-4E55-9314-19E7F52AD0AF}"/>
              </a:ext>
            </a:extLst>
          </p:cNvPr>
          <p:cNvSpPr>
            <a:spLocks noGrp="1"/>
          </p:cNvSpPr>
          <p:nvPr>
            <p:ph type="subTitle" idx="1"/>
          </p:nvPr>
        </p:nvSpPr>
        <p:spPr/>
        <p:txBody>
          <a:bodyPr/>
          <a:lstStyle/>
          <a:p>
            <a:endParaRPr lang="en-US"/>
          </a:p>
        </p:txBody>
      </p:sp>
      <p:sp>
        <p:nvSpPr>
          <p:cNvPr id="10" name="Text Placeholder 9">
            <a:extLst>
              <a:ext uri="{FF2B5EF4-FFF2-40B4-BE49-F238E27FC236}">
                <a16:creationId xmlns:a16="http://schemas.microsoft.com/office/drawing/2014/main" id="{03DFC4C5-D5A0-4974-B451-138AE1E941BA}"/>
              </a:ext>
            </a:extLst>
          </p:cNvPr>
          <p:cNvSpPr>
            <a:spLocks noGrp="1"/>
          </p:cNvSpPr>
          <p:nvPr>
            <p:ph type="body" sz="quarter" idx="14"/>
          </p:nvPr>
        </p:nvSpPr>
        <p:spPr/>
        <p:txBody>
          <a:bodyPr/>
          <a:lstStyle/>
          <a:p>
            <a:pPr>
              <a:spcBef>
                <a:spcPts val="600"/>
              </a:spcBef>
              <a:spcAft>
                <a:spcPts val="600"/>
              </a:spcAft>
            </a:pPr>
            <a:r>
              <a:rPr lang="en-US" altLang="en-US" sz="2800" dirty="0"/>
              <a:t>Each subject (process) has an integrity level</a:t>
            </a:r>
          </a:p>
          <a:p>
            <a:pPr>
              <a:spcBef>
                <a:spcPts val="600"/>
              </a:spcBef>
              <a:spcAft>
                <a:spcPts val="600"/>
              </a:spcAft>
            </a:pPr>
            <a:r>
              <a:rPr lang="en-US" altLang="en-US" sz="2800" dirty="0"/>
              <a:t>Each object has an integrity level</a:t>
            </a:r>
          </a:p>
          <a:p>
            <a:pPr>
              <a:spcBef>
                <a:spcPts val="600"/>
              </a:spcBef>
              <a:spcAft>
                <a:spcPts val="600"/>
              </a:spcAft>
            </a:pPr>
            <a:r>
              <a:rPr lang="en-US" altLang="en-US" sz="2800" dirty="0"/>
              <a:t>Integrity levels are totally ordered</a:t>
            </a:r>
          </a:p>
          <a:p>
            <a:pPr>
              <a:spcBef>
                <a:spcPts val="600"/>
              </a:spcBef>
              <a:spcAft>
                <a:spcPts val="600"/>
              </a:spcAft>
            </a:pPr>
            <a:r>
              <a:rPr lang="en-US" altLang="en-US" sz="2800" b="1" dirty="0" smtClean="0"/>
              <a:t>Integrity </a:t>
            </a:r>
            <a:r>
              <a:rPr lang="en-US" altLang="en-US" sz="2800" b="1" dirty="0"/>
              <a:t>levels different from security levels in confidentiality protection</a:t>
            </a:r>
          </a:p>
          <a:p>
            <a:pPr lvl="1">
              <a:spcBef>
                <a:spcPts val="600"/>
              </a:spcBef>
              <a:spcAft>
                <a:spcPts val="600"/>
              </a:spcAft>
            </a:pPr>
            <a:r>
              <a:rPr lang="en-US" altLang="en-US" sz="2400" dirty="0"/>
              <a:t>Highly sensitive data may have low integrity</a:t>
            </a:r>
          </a:p>
          <a:p>
            <a:pPr lvl="1">
              <a:spcBef>
                <a:spcPts val="600"/>
              </a:spcBef>
              <a:spcAft>
                <a:spcPts val="600"/>
              </a:spcAft>
            </a:pPr>
            <a:r>
              <a:rPr lang="en-US" altLang="en-US" sz="2400" dirty="0"/>
              <a:t>What is an example of a piece of data that needs high integrity, but no confidentiality?</a:t>
            </a:r>
          </a:p>
        </p:txBody>
      </p:sp>
    </p:spTree>
    <p:extLst>
      <p:ext uri="{BB962C8B-B14F-4D97-AF65-F5344CB8AC3E}">
        <p14:creationId xmlns:p14="http://schemas.microsoft.com/office/powerpoint/2010/main" val="2143937592"/>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a:spLocks noGrp="1" noChangeArrowheads="1"/>
          </p:cNvSpPr>
          <p:nvPr>
            <p:ph type="ctrTitle"/>
          </p:nvPr>
        </p:nvSpPr>
        <p:spPr/>
        <p:txBody>
          <a:bodyPr/>
          <a:lstStyle/>
          <a:p>
            <a:r>
              <a:rPr lang="en-US" altLang="en-US"/>
              <a:t>Strict Integrity Policy (BLP reversed)</a:t>
            </a:r>
          </a:p>
        </p:txBody>
      </p:sp>
      <p:sp>
        <p:nvSpPr>
          <p:cNvPr id="9" name="Subtitle 8">
            <a:extLst>
              <a:ext uri="{FF2B5EF4-FFF2-40B4-BE49-F238E27FC236}">
                <a16:creationId xmlns:a16="http://schemas.microsoft.com/office/drawing/2014/main" id="{87516873-9760-4812-B518-8D49DC0C330A}"/>
              </a:ext>
            </a:extLst>
          </p:cNvPr>
          <p:cNvSpPr>
            <a:spLocks noGrp="1"/>
          </p:cNvSpPr>
          <p:nvPr>
            <p:ph type="subTitle" idx="1"/>
          </p:nvPr>
        </p:nvSpPr>
        <p:spPr/>
        <p:txBody>
          <a:bodyPr/>
          <a:lstStyle/>
          <a:p>
            <a:endParaRPr lang="en-US"/>
          </a:p>
        </p:txBody>
      </p:sp>
      <p:sp>
        <p:nvSpPr>
          <p:cNvPr id="10" name="Text Placeholder 9">
            <a:extLst>
              <a:ext uri="{FF2B5EF4-FFF2-40B4-BE49-F238E27FC236}">
                <a16:creationId xmlns:a16="http://schemas.microsoft.com/office/drawing/2014/main" id="{DF745A63-71CA-483E-A7DE-412E628F5C41}"/>
              </a:ext>
            </a:extLst>
          </p:cNvPr>
          <p:cNvSpPr>
            <a:spLocks noGrp="1"/>
          </p:cNvSpPr>
          <p:nvPr>
            <p:ph type="body" sz="quarter" idx="14"/>
          </p:nvPr>
        </p:nvSpPr>
        <p:spPr>
          <a:xfrm>
            <a:off x="576942" y="1828800"/>
            <a:ext cx="11038115" cy="3945329"/>
          </a:xfrm>
        </p:spPr>
        <p:txBody>
          <a:bodyPr/>
          <a:lstStyle/>
          <a:p>
            <a:pPr marL="533400" indent="-533400">
              <a:lnSpc>
                <a:spcPct val="90000"/>
              </a:lnSpc>
              <a:spcAft>
                <a:spcPts val="600"/>
              </a:spcAft>
            </a:pPr>
            <a:r>
              <a:rPr lang="en-US" altLang="en-US" sz="2800" dirty="0">
                <a:latin typeface="+mn-lt"/>
              </a:rPr>
              <a:t>Rules:</a:t>
            </a:r>
          </a:p>
          <a:p>
            <a:pPr marL="914400" lvl="1" indent="-457200">
              <a:lnSpc>
                <a:spcPct val="90000"/>
              </a:lnSpc>
              <a:spcBef>
                <a:spcPts val="0"/>
              </a:spcBef>
              <a:spcAft>
                <a:spcPts val="600"/>
              </a:spcAft>
              <a:buFont typeface="Wingdings" panose="05000000000000000000" pitchFamily="2" charset="2"/>
              <a:buChar char="n"/>
            </a:pPr>
            <a:r>
              <a:rPr lang="en-US" altLang="en-US" sz="2400" dirty="0"/>
              <a:t>s can read o 		</a:t>
            </a:r>
            <a:r>
              <a:rPr lang="en-US" altLang="en-US" sz="2400" dirty="0" err="1"/>
              <a:t>iff</a:t>
            </a:r>
            <a:r>
              <a:rPr lang="en-US" altLang="en-US" sz="2400" dirty="0"/>
              <a:t> 	i(s) </a:t>
            </a:r>
            <a:r>
              <a:rPr lang="en-US" altLang="en-US" sz="2400" dirty="0">
                <a:cs typeface="Tahoma" panose="020B0604030504040204" pitchFamily="34" charset="0"/>
                <a:sym typeface="Symbol" panose="05050102010706020507" pitchFamily="18" charset="2"/>
              </a:rPr>
              <a:t></a:t>
            </a:r>
            <a:r>
              <a:rPr lang="en-US" altLang="en-US" sz="2400" dirty="0">
                <a:cs typeface="Tahoma" panose="020B0604030504040204" pitchFamily="34" charset="0"/>
              </a:rPr>
              <a:t> i(o)</a:t>
            </a:r>
          </a:p>
          <a:p>
            <a:pPr marL="1333500" lvl="2" indent="-419100">
              <a:lnSpc>
                <a:spcPct val="90000"/>
              </a:lnSpc>
              <a:spcBef>
                <a:spcPts val="0"/>
              </a:spcBef>
              <a:spcAft>
                <a:spcPts val="600"/>
              </a:spcAft>
            </a:pPr>
            <a:r>
              <a:rPr lang="en-US" altLang="en-US" sz="2400" dirty="0">
                <a:cs typeface="Tahoma" panose="020B0604030504040204" pitchFamily="34" charset="0"/>
              </a:rPr>
              <a:t>no read down</a:t>
            </a:r>
          </a:p>
          <a:p>
            <a:pPr marL="1333500" lvl="2" indent="-419100">
              <a:lnSpc>
                <a:spcPct val="90000"/>
              </a:lnSpc>
              <a:spcBef>
                <a:spcPts val="0"/>
              </a:spcBef>
              <a:spcAft>
                <a:spcPts val="600"/>
              </a:spcAft>
            </a:pPr>
            <a:r>
              <a:rPr lang="en-US" altLang="en-US" sz="2400" dirty="0">
                <a:cs typeface="Tahoma" panose="020B0604030504040204" pitchFamily="34" charset="0"/>
              </a:rPr>
              <a:t>stops indirect sabotage by contaminated data</a:t>
            </a:r>
          </a:p>
          <a:p>
            <a:pPr marL="914400" lvl="1" indent="-457200">
              <a:lnSpc>
                <a:spcPct val="90000"/>
              </a:lnSpc>
              <a:spcBef>
                <a:spcPts val="0"/>
              </a:spcBef>
              <a:spcAft>
                <a:spcPts val="600"/>
              </a:spcAft>
              <a:buFont typeface="Wingdings" panose="05000000000000000000" pitchFamily="2" charset="2"/>
              <a:buChar char="n"/>
            </a:pPr>
            <a:r>
              <a:rPr lang="en-US" altLang="en-US" sz="2400" dirty="0">
                <a:cs typeface="Tahoma" panose="020B0604030504040204" pitchFamily="34" charset="0"/>
              </a:rPr>
              <a:t>s can write to o 	</a:t>
            </a:r>
            <a:r>
              <a:rPr lang="en-US" altLang="en-US" sz="2400" dirty="0" err="1">
                <a:cs typeface="Tahoma" panose="020B0604030504040204" pitchFamily="34" charset="0"/>
              </a:rPr>
              <a:t>iff</a:t>
            </a:r>
            <a:r>
              <a:rPr lang="en-US" altLang="en-US" sz="2400" dirty="0">
                <a:cs typeface="Tahoma" panose="020B0604030504040204" pitchFamily="34" charset="0"/>
              </a:rPr>
              <a:t>	i(s) </a:t>
            </a:r>
            <a:r>
              <a:rPr lang="en-US" altLang="en-US" sz="2400" dirty="0">
                <a:cs typeface="Tahoma" panose="020B0604030504040204" pitchFamily="34" charset="0"/>
                <a:sym typeface="Symbol" panose="05050102010706020507" pitchFamily="18" charset="2"/>
              </a:rPr>
              <a:t> </a:t>
            </a:r>
            <a:r>
              <a:rPr lang="en-US" altLang="en-US" sz="2400" dirty="0">
                <a:cs typeface="Tahoma" panose="020B0604030504040204" pitchFamily="34" charset="0"/>
              </a:rPr>
              <a:t> i(o)</a:t>
            </a:r>
          </a:p>
          <a:p>
            <a:pPr marL="1333500" lvl="2" indent="-419100">
              <a:lnSpc>
                <a:spcPct val="90000"/>
              </a:lnSpc>
              <a:spcBef>
                <a:spcPts val="0"/>
              </a:spcBef>
              <a:spcAft>
                <a:spcPts val="600"/>
              </a:spcAft>
            </a:pPr>
            <a:r>
              <a:rPr lang="en-US" altLang="en-US" sz="2400" dirty="0">
                <a:cs typeface="Tahoma" panose="020B0604030504040204" pitchFamily="34" charset="0"/>
              </a:rPr>
              <a:t>no write up</a:t>
            </a:r>
          </a:p>
          <a:p>
            <a:pPr marL="1333500" lvl="2" indent="-419100">
              <a:lnSpc>
                <a:spcPct val="90000"/>
              </a:lnSpc>
              <a:spcBef>
                <a:spcPts val="0"/>
              </a:spcBef>
              <a:spcAft>
                <a:spcPts val="600"/>
              </a:spcAft>
            </a:pPr>
            <a:r>
              <a:rPr lang="en-US" altLang="en-US" sz="2400" dirty="0">
                <a:cs typeface="Tahoma" panose="020B0604030504040204" pitchFamily="34" charset="0"/>
              </a:rPr>
              <a:t>stops directly malicious modification</a:t>
            </a:r>
          </a:p>
          <a:p>
            <a:pPr marL="533400" indent="-533400">
              <a:lnSpc>
                <a:spcPct val="90000"/>
              </a:lnSpc>
              <a:spcAft>
                <a:spcPts val="600"/>
              </a:spcAft>
            </a:pPr>
            <a:r>
              <a:rPr lang="en-US" altLang="en-US" sz="2800" dirty="0" smtClean="0">
                <a:latin typeface="+mn-lt"/>
                <a:cs typeface="Tahoma" panose="020B0604030504040204" pitchFamily="34" charset="0"/>
              </a:rPr>
              <a:t>Fixed </a:t>
            </a:r>
            <a:r>
              <a:rPr lang="en-US" altLang="en-US" sz="2800" dirty="0">
                <a:latin typeface="+mn-lt"/>
                <a:cs typeface="Tahoma" panose="020B0604030504040204" pitchFamily="34" charset="0"/>
              </a:rPr>
              <a:t>integrity levels</a:t>
            </a:r>
          </a:p>
          <a:p>
            <a:pPr marL="533400" indent="-533400">
              <a:lnSpc>
                <a:spcPct val="90000"/>
              </a:lnSpc>
              <a:spcAft>
                <a:spcPts val="600"/>
              </a:spcAft>
            </a:pPr>
            <a:r>
              <a:rPr lang="en-US" altLang="en-US" sz="2800" dirty="0">
                <a:latin typeface="+mn-lt"/>
                <a:cs typeface="Tahoma" panose="020B0604030504040204" pitchFamily="34" charset="0"/>
              </a:rPr>
              <a:t>No information path from low object/subject to high </a:t>
            </a:r>
            <a:r>
              <a:rPr lang="en-US" altLang="en-US" sz="2800" dirty="0" smtClean="0">
                <a:latin typeface="+mn-lt"/>
                <a:cs typeface="Tahoma" panose="020B0604030504040204" pitchFamily="34" charset="0"/>
              </a:rPr>
              <a:t>object/subject</a:t>
            </a:r>
          </a:p>
          <a:p>
            <a:pPr marL="533400" indent="-533400">
              <a:lnSpc>
                <a:spcPct val="90000"/>
              </a:lnSpc>
              <a:spcAft>
                <a:spcPts val="600"/>
              </a:spcAft>
            </a:pPr>
            <a:r>
              <a:rPr lang="en-US" sz="2800" dirty="0" smtClean="0">
                <a:latin typeface="+mn-lt"/>
                <a:cs typeface="Tahoma" panose="020B0604030504040204" pitchFamily="34" charset="0"/>
              </a:rPr>
              <a:t>Too restrictive for practice.  Why?</a:t>
            </a:r>
            <a:endParaRPr lang="en-US" sz="2800" dirty="0">
              <a:latin typeface="+mn-lt"/>
            </a:endParaRPr>
          </a:p>
        </p:txBody>
      </p:sp>
    </p:spTree>
    <p:extLst>
      <p:ext uri="{BB962C8B-B14F-4D97-AF65-F5344CB8AC3E}">
        <p14:creationId xmlns:p14="http://schemas.microsoft.com/office/powerpoint/2010/main" val="4175139766"/>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Rectangle 2"/>
          <p:cNvSpPr>
            <a:spLocks noGrp="1" noChangeArrowheads="1"/>
          </p:cNvSpPr>
          <p:nvPr>
            <p:ph type="ctrTitle"/>
          </p:nvPr>
        </p:nvSpPr>
        <p:spPr/>
        <p:txBody>
          <a:bodyPr/>
          <a:lstStyle/>
          <a:p>
            <a:r>
              <a:rPr lang="en-US" altLang="en-US"/>
              <a:t>Subject Low-Water Policy</a:t>
            </a:r>
          </a:p>
        </p:txBody>
      </p:sp>
      <p:sp>
        <p:nvSpPr>
          <p:cNvPr id="9" name="Subtitle 8">
            <a:extLst>
              <a:ext uri="{FF2B5EF4-FFF2-40B4-BE49-F238E27FC236}">
                <a16:creationId xmlns:a16="http://schemas.microsoft.com/office/drawing/2014/main" id="{47C43887-9F61-4A72-8132-2DC3CEA254ED}"/>
              </a:ext>
            </a:extLst>
          </p:cNvPr>
          <p:cNvSpPr>
            <a:spLocks noGrp="1"/>
          </p:cNvSpPr>
          <p:nvPr>
            <p:ph type="subTitle" idx="1"/>
          </p:nvPr>
        </p:nvSpPr>
        <p:spPr/>
        <p:txBody>
          <a:bodyPr/>
          <a:lstStyle/>
          <a:p>
            <a:endParaRPr lang="en-US"/>
          </a:p>
        </p:txBody>
      </p:sp>
      <p:sp>
        <p:nvSpPr>
          <p:cNvPr id="10" name="Text Placeholder 9">
            <a:extLst>
              <a:ext uri="{FF2B5EF4-FFF2-40B4-BE49-F238E27FC236}">
                <a16:creationId xmlns:a16="http://schemas.microsoft.com/office/drawing/2014/main" id="{98FB3F26-B256-4B7C-B443-C17478CC7707}"/>
              </a:ext>
            </a:extLst>
          </p:cNvPr>
          <p:cNvSpPr>
            <a:spLocks noGrp="1"/>
          </p:cNvSpPr>
          <p:nvPr>
            <p:ph type="body" sz="quarter" idx="14"/>
          </p:nvPr>
        </p:nvSpPr>
        <p:spPr/>
        <p:txBody>
          <a:bodyPr/>
          <a:lstStyle/>
          <a:p>
            <a:pPr>
              <a:lnSpc>
                <a:spcPct val="90000"/>
              </a:lnSpc>
              <a:spcBef>
                <a:spcPts val="600"/>
              </a:spcBef>
              <a:spcAft>
                <a:spcPts val="600"/>
              </a:spcAft>
            </a:pPr>
            <a:r>
              <a:rPr lang="en-US" altLang="en-US" sz="2800" dirty="0"/>
              <a:t>Rules</a:t>
            </a:r>
          </a:p>
          <a:p>
            <a:pPr lvl="1">
              <a:lnSpc>
                <a:spcPct val="90000"/>
              </a:lnSpc>
              <a:spcBef>
                <a:spcPts val="600"/>
              </a:spcBef>
              <a:spcAft>
                <a:spcPts val="600"/>
              </a:spcAft>
            </a:pPr>
            <a:r>
              <a:rPr lang="en-US" altLang="en-US" sz="2400" dirty="0"/>
              <a:t>s can always read o</a:t>
            </a:r>
            <a:r>
              <a:rPr lang="en-US" altLang="en-US" sz="2400" dirty="0" smtClean="0"/>
              <a:t>; however, after </a:t>
            </a:r>
            <a:r>
              <a:rPr lang="en-US" altLang="en-US" sz="2400" dirty="0"/>
              <a:t>reading </a:t>
            </a:r>
            <a:br>
              <a:rPr lang="en-US" altLang="en-US" sz="2400" dirty="0"/>
            </a:br>
            <a:r>
              <a:rPr lang="en-US" altLang="en-US" sz="2400" dirty="0"/>
              <a:t>                          i(s)</a:t>
            </a:r>
            <a:r>
              <a:rPr lang="en-US" altLang="en-US" sz="2400" dirty="0">
                <a:sym typeface="Symbol" panose="05050102010706020507" pitchFamily="18" charset="2"/>
              </a:rPr>
              <a:t> </a:t>
            </a:r>
            <a:r>
              <a:rPr lang="en-US" altLang="en-US" sz="2400" dirty="0"/>
              <a:t>min[i(s), i(o)]</a:t>
            </a:r>
          </a:p>
          <a:p>
            <a:pPr lvl="1">
              <a:lnSpc>
                <a:spcPct val="90000"/>
              </a:lnSpc>
              <a:spcBef>
                <a:spcPts val="600"/>
              </a:spcBef>
              <a:spcAft>
                <a:spcPts val="600"/>
              </a:spcAft>
            </a:pPr>
            <a:r>
              <a:rPr lang="en-US" altLang="en-US" sz="2400" dirty="0">
                <a:cs typeface="Tahoma" panose="020B0604030504040204" pitchFamily="34" charset="0"/>
              </a:rPr>
              <a:t>s can write to o 	</a:t>
            </a:r>
            <a:r>
              <a:rPr lang="en-US" altLang="en-US" sz="2400" dirty="0" err="1">
                <a:cs typeface="Tahoma" panose="020B0604030504040204" pitchFamily="34" charset="0"/>
              </a:rPr>
              <a:t>iff</a:t>
            </a:r>
            <a:r>
              <a:rPr lang="en-US" altLang="en-US" sz="2400" dirty="0">
                <a:cs typeface="Tahoma" panose="020B0604030504040204" pitchFamily="34" charset="0"/>
              </a:rPr>
              <a:t>	 i(s) </a:t>
            </a:r>
            <a:r>
              <a:rPr lang="en-US" altLang="en-US" sz="2400" dirty="0">
                <a:cs typeface="Tahoma" panose="020B0604030504040204" pitchFamily="34" charset="0"/>
                <a:sym typeface="Symbol" panose="05050102010706020507" pitchFamily="18" charset="2"/>
              </a:rPr>
              <a:t> </a:t>
            </a:r>
            <a:r>
              <a:rPr lang="en-US" altLang="en-US" sz="2400" dirty="0">
                <a:cs typeface="Tahoma" panose="020B0604030504040204" pitchFamily="34" charset="0"/>
              </a:rPr>
              <a:t> </a:t>
            </a:r>
            <a:r>
              <a:rPr lang="en-US" altLang="en-US" sz="2400" dirty="0" err="1">
                <a:cs typeface="Tahoma" panose="020B0604030504040204" pitchFamily="34" charset="0"/>
              </a:rPr>
              <a:t>i</a:t>
            </a:r>
            <a:r>
              <a:rPr lang="en-US" altLang="en-US" sz="2400" dirty="0">
                <a:cs typeface="Tahoma" panose="020B0604030504040204" pitchFamily="34" charset="0"/>
              </a:rPr>
              <a:t>(o</a:t>
            </a:r>
            <a:r>
              <a:rPr lang="en-US" altLang="en-US" sz="2400" dirty="0" smtClean="0">
                <a:cs typeface="Tahoma" panose="020B0604030504040204" pitchFamily="34" charset="0"/>
              </a:rPr>
              <a:t>)</a:t>
            </a:r>
            <a:endParaRPr lang="en-US" altLang="en-US" sz="2000" dirty="0">
              <a:sym typeface="Symbol" panose="05050102010706020507" pitchFamily="18" charset="2"/>
            </a:endParaRPr>
          </a:p>
          <a:p>
            <a:pPr>
              <a:lnSpc>
                <a:spcPct val="90000"/>
              </a:lnSpc>
              <a:spcBef>
                <a:spcPts val="600"/>
              </a:spcBef>
              <a:spcAft>
                <a:spcPts val="600"/>
              </a:spcAft>
            </a:pPr>
            <a:r>
              <a:rPr lang="en-US" altLang="en-US" sz="2800" dirty="0"/>
              <a:t>Subject’s integrity level decreases as reading lower integrity </a:t>
            </a:r>
            <a:r>
              <a:rPr lang="en-US" altLang="en-US" sz="2800" dirty="0" smtClean="0"/>
              <a:t>data</a:t>
            </a:r>
            <a:endParaRPr lang="en-US" altLang="en-US" sz="2800" dirty="0"/>
          </a:p>
          <a:p>
            <a:pPr>
              <a:lnSpc>
                <a:spcPct val="90000"/>
              </a:lnSpc>
              <a:spcBef>
                <a:spcPts val="600"/>
              </a:spcBef>
              <a:spcAft>
                <a:spcPts val="600"/>
              </a:spcAft>
            </a:pPr>
            <a:r>
              <a:rPr lang="en-US" altLang="en-US" sz="2800" dirty="0"/>
              <a:t>No information path from low-object to </a:t>
            </a:r>
            <a:r>
              <a:rPr lang="en-US" altLang="en-US" sz="2800" dirty="0" smtClean="0"/>
              <a:t>high-object</a:t>
            </a:r>
          </a:p>
          <a:p>
            <a:pPr>
              <a:lnSpc>
                <a:spcPct val="90000"/>
              </a:lnSpc>
              <a:spcBef>
                <a:spcPts val="600"/>
              </a:spcBef>
              <a:spcAft>
                <a:spcPts val="600"/>
              </a:spcAft>
            </a:pPr>
            <a:r>
              <a:rPr lang="en-US" sz="2800" dirty="0" smtClean="0"/>
              <a:t>Dual to a form of Tranquility Principle in BLP</a:t>
            </a:r>
            <a:endParaRPr lang="en-US" sz="2800" dirty="0"/>
          </a:p>
        </p:txBody>
      </p:sp>
    </p:spTree>
    <p:extLst>
      <p:ext uri="{BB962C8B-B14F-4D97-AF65-F5344CB8AC3E}">
        <p14:creationId xmlns:p14="http://schemas.microsoft.com/office/powerpoint/2010/main" val="2470302731"/>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Rectangle 2"/>
          <p:cNvSpPr>
            <a:spLocks noGrp="1" noChangeArrowheads="1"/>
          </p:cNvSpPr>
          <p:nvPr>
            <p:ph type="ctrTitle"/>
          </p:nvPr>
        </p:nvSpPr>
        <p:spPr/>
        <p:txBody>
          <a:bodyPr/>
          <a:lstStyle/>
          <a:p>
            <a:r>
              <a:rPr lang="en-US" altLang="en-US"/>
              <a:t>Object Low-Water Mark Policy</a:t>
            </a:r>
          </a:p>
        </p:txBody>
      </p:sp>
      <p:sp>
        <p:nvSpPr>
          <p:cNvPr id="9" name="Subtitle 8">
            <a:extLst>
              <a:ext uri="{FF2B5EF4-FFF2-40B4-BE49-F238E27FC236}">
                <a16:creationId xmlns:a16="http://schemas.microsoft.com/office/drawing/2014/main" id="{5C14BF53-2920-4162-A8CB-0FCA2426AF7B}"/>
              </a:ext>
            </a:extLst>
          </p:cNvPr>
          <p:cNvSpPr>
            <a:spLocks noGrp="1"/>
          </p:cNvSpPr>
          <p:nvPr>
            <p:ph type="subTitle" idx="1"/>
          </p:nvPr>
        </p:nvSpPr>
        <p:spPr/>
        <p:txBody>
          <a:bodyPr/>
          <a:lstStyle/>
          <a:p>
            <a:endParaRPr lang="en-US"/>
          </a:p>
        </p:txBody>
      </p:sp>
      <p:sp>
        <p:nvSpPr>
          <p:cNvPr id="10" name="Text Placeholder 9">
            <a:extLst>
              <a:ext uri="{FF2B5EF4-FFF2-40B4-BE49-F238E27FC236}">
                <a16:creationId xmlns:a16="http://schemas.microsoft.com/office/drawing/2014/main" id="{556E58A0-DC53-4A02-932C-93FF87C7B8A6}"/>
              </a:ext>
            </a:extLst>
          </p:cNvPr>
          <p:cNvSpPr>
            <a:spLocks noGrp="1"/>
          </p:cNvSpPr>
          <p:nvPr>
            <p:ph type="body" sz="quarter" idx="14"/>
          </p:nvPr>
        </p:nvSpPr>
        <p:spPr/>
        <p:txBody>
          <a:bodyPr/>
          <a:lstStyle/>
          <a:p>
            <a:pPr>
              <a:lnSpc>
                <a:spcPct val="90000"/>
              </a:lnSpc>
            </a:pPr>
            <a:r>
              <a:rPr lang="en-US" altLang="en-US" sz="2800" dirty="0"/>
              <a:t>Rules</a:t>
            </a:r>
          </a:p>
          <a:p>
            <a:pPr lvl="1">
              <a:lnSpc>
                <a:spcPct val="90000"/>
              </a:lnSpc>
            </a:pPr>
            <a:r>
              <a:rPr lang="en-US" altLang="en-US" sz="2400" dirty="0"/>
              <a:t>s can read o;	</a:t>
            </a:r>
            <a:r>
              <a:rPr lang="en-US" altLang="en-US" sz="2400" dirty="0" err="1">
                <a:cs typeface="Tahoma" panose="020B0604030504040204" pitchFamily="34" charset="0"/>
              </a:rPr>
              <a:t>iff</a:t>
            </a:r>
            <a:r>
              <a:rPr lang="en-US" altLang="en-US" sz="2400" dirty="0">
                <a:cs typeface="Tahoma" panose="020B0604030504040204" pitchFamily="34" charset="0"/>
              </a:rPr>
              <a:t>	</a:t>
            </a:r>
            <a:r>
              <a:rPr lang="en-US" altLang="en-US" sz="2400" dirty="0"/>
              <a:t>i(s) </a:t>
            </a:r>
            <a:r>
              <a:rPr lang="en-US" altLang="en-US" sz="2400" dirty="0">
                <a:latin typeface="Tahoma" panose="020B0604030504040204" pitchFamily="34" charset="0"/>
                <a:cs typeface="Tahoma" panose="020B0604030504040204" pitchFamily="34" charset="0"/>
                <a:sym typeface="Symbol" panose="05050102010706020507" pitchFamily="18" charset="2"/>
              </a:rPr>
              <a:t></a:t>
            </a:r>
            <a:r>
              <a:rPr lang="en-US" altLang="en-US" sz="2400" dirty="0">
                <a:cs typeface="Tahoma" panose="020B0604030504040204" pitchFamily="34" charset="0"/>
              </a:rPr>
              <a:t> i(o)</a:t>
            </a:r>
          </a:p>
          <a:p>
            <a:pPr lvl="1">
              <a:lnSpc>
                <a:spcPct val="90000"/>
              </a:lnSpc>
            </a:pPr>
            <a:r>
              <a:rPr lang="en-US" altLang="en-US" sz="2400" dirty="0"/>
              <a:t>s can always write to o; after writing </a:t>
            </a:r>
            <a:br>
              <a:rPr lang="en-US" altLang="en-US" sz="2400" dirty="0"/>
            </a:br>
            <a:r>
              <a:rPr lang="en-US" altLang="en-US" sz="2400" dirty="0"/>
              <a:t>                                      i(o)</a:t>
            </a:r>
            <a:r>
              <a:rPr lang="en-US" altLang="en-US" sz="2400" dirty="0">
                <a:sym typeface="Symbol" panose="05050102010706020507" pitchFamily="18" charset="2"/>
              </a:rPr>
              <a:t> </a:t>
            </a:r>
            <a:r>
              <a:rPr lang="en-US" altLang="en-US" sz="2400" dirty="0"/>
              <a:t>min[i(s), i(o)]</a:t>
            </a:r>
          </a:p>
          <a:p>
            <a:pPr>
              <a:lnSpc>
                <a:spcPct val="90000"/>
              </a:lnSpc>
            </a:pPr>
            <a:endParaRPr lang="en-US" altLang="en-US" sz="2800" dirty="0"/>
          </a:p>
          <a:p>
            <a:pPr>
              <a:lnSpc>
                <a:spcPct val="90000"/>
              </a:lnSpc>
            </a:pPr>
            <a:r>
              <a:rPr lang="en-US" altLang="en-US" sz="2800" dirty="0"/>
              <a:t>Object’s integrity level decreases as it is contaminated by subjects</a:t>
            </a:r>
          </a:p>
          <a:p>
            <a:pPr>
              <a:lnSpc>
                <a:spcPct val="90000"/>
              </a:lnSpc>
            </a:pPr>
            <a:endParaRPr lang="en-US" altLang="en-US" sz="2800" dirty="0"/>
          </a:p>
          <a:p>
            <a:pPr>
              <a:lnSpc>
                <a:spcPct val="90000"/>
              </a:lnSpc>
            </a:pPr>
            <a:r>
              <a:rPr lang="en-US" altLang="en-US" sz="2800" dirty="0"/>
              <a:t>In the end, objects that have high labels have not been contaminated</a:t>
            </a:r>
          </a:p>
        </p:txBody>
      </p:sp>
    </p:spTree>
    <p:extLst>
      <p:ext uri="{BB962C8B-B14F-4D97-AF65-F5344CB8AC3E}">
        <p14:creationId xmlns:p14="http://schemas.microsoft.com/office/powerpoint/2010/main" val="3535342832"/>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Rectangle 2"/>
          <p:cNvSpPr>
            <a:spLocks noGrp="1" noChangeArrowheads="1"/>
          </p:cNvSpPr>
          <p:nvPr>
            <p:ph type="ctrTitle"/>
          </p:nvPr>
        </p:nvSpPr>
        <p:spPr/>
        <p:txBody>
          <a:bodyPr/>
          <a:lstStyle/>
          <a:p>
            <a:r>
              <a:rPr lang="en-US" altLang="en-US"/>
              <a:t>Low-Water Mark Integrity Audit Policy</a:t>
            </a:r>
          </a:p>
        </p:txBody>
      </p:sp>
      <p:sp>
        <p:nvSpPr>
          <p:cNvPr id="9" name="Subtitle 8">
            <a:extLst>
              <a:ext uri="{FF2B5EF4-FFF2-40B4-BE49-F238E27FC236}">
                <a16:creationId xmlns:a16="http://schemas.microsoft.com/office/drawing/2014/main" id="{84F00C8E-3954-4A77-9658-D497DB7B3686}"/>
              </a:ext>
            </a:extLst>
          </p:cNvPr>
          <p:cNvSpPr>
            <a:spLocks noGrp="1"/>
          </p:cNvSpPr>
          <p:nvPr>
            <p:ph type="subTitle" idx="1"/>
          </p:nvPr>
        </p:nvSpPr>
        <p:spPr/>
        <p:txBody>
          <a:bodyPr/>
          <a:lstStyle/>
          <a:p>
            <a:endParaRPr lang="en-US"/>
          </a:p>
        </p:txBody>
      </p:sp>
      <p:sp>
        <p:nvSpPr>
          <p:cNvPr id="10" name="Text Placeholder 9">
            <a:extLst>
              <a:ext uri="{FF2B5EF4-FFF2-40B4-BE49-F238E27FC236}">
                <a16:creationId xmlns:a16="http://schemas.microsoft.com/office/drawing/2014/main" id="{C6008FF3-160D-4ABF-B7F4-0434C81308C3}"/>
              </a:ext>
            </a:extLst>
          </p:cNvPr>
          <p:cNvSpPr>
            <a:spLocks noGrp="1"/>
          </p:cNvSpPr>
          <p:nvPr>
            <p:ph type="body" sz="quarter" idx="14"/>
          </p:nvPr>
        </p:nvSpPr>
        <p:spPr/>
        <p:txBody>
          <a:bodyPr/>
          <a:lstStyle/>
          <a:p>
            <a:r>
              <a:rPr lang="en-US" altLang="en-US" sz="2800" dirty="0"/>
              <a:t>Rules</a:t>
            </a:r>
          </a:p>
          <a:p>
            <a:pPr lvl="1"/>
            <a:r>
              <a:rPr lang="en-US" altLang="en-US" sz="2400" dirty="0"/>
              <a:t>s can always read o; after reading</a:t>
            </a:r>
            <a:br>
              <a:rPr lang="en-US" altLang="en-US" sz="2400" dirty="0"/>
            </a:br>
            <a:r>
              <a:rPr lang="en-US" altLang="en-US" sz="2400" dirty="0"/>
              <a:t>                                     i(s)</a:t>
            </a:r>
            <a:r>
              <a:rPr lang="en-US" altLang="en-US" sz="2400" dirty="0">
                <a:sym typeface="Symbol" panose="05050102010706020507" pitchFamily="18" charset="2"/>
              </a:rPr>
              <a:t> </a:t>
            </a:r>
            <a:r>
              <a:rPr lang="en-US" altLang="en-US" sz="2400" dirty="0"/>
              <a:t>min[i(s), i(o)]</a:t>
            </a:r>
          </a:p>
          <a:p>
            <a:pPr lvl="1"/>
            <a:r>
              <a:rPr lang="en-US" altLang="en-US" sz="2400" dirty="0"/>
              <a:t>s can always write to o; after writing</a:t>
            </a:r>
            <a:br>
              <a:rPr lang="en-US" altLang="en-US" sz="2400" dirty="0"/>
            </a:br>
            <a:r>
              <a:rPr lang="en-US" altLang="en-US" sz="2400" dirty="0"/>
              <a:t>                                     i(o)</a:t>
            </a:r>
            <a:r>
              <a:rPr lang="en-US" altLang="en-US" sz="2400" dirty="0">
                <a:sym typeface="Symbol" panose="05050102010706020507" pitchFamily="18" charset="2"/>
              </a:rPr>
              <a:t> </a:t>
            </a:r>
            <a:r>
              <a:rPr lang="en-US" altLang="en-US" sz="2400" dirty="0"/>
              <a:t>min[i(s), i(o)]</a:t>
            </a:r>
          </a:p>
          <a:p>
            <a:endParaRPr lang="en-US" altLang="en-US" sz="2800" dirty="0"/>
          </a:p>
          <a:p>
            <a:r>
              <a:rPr lang="en-US" altLang="en-US" sz="2800" dirty="0"/>
              <a:t>Tracing, but not preventing contamination</a:t>
            </a:r>
            <a:br>
              <a:rPr lang="en-US" altLang="en-US" sz="2800" dirty="0"/>
            </a:br>
            <a:endParaRPr lang="en-US" altLang="en-US" sz="2800" dirty="0"/>
          </a:p>
          <a:p>
            <a:r>
              <a:rPr lang="en-US" altLang="en-US" sz="2800" dirty="0"/>
              <a:t>Similar to the notion of </a:t>
            </a:r>
            <a:r>
              <a:rPr lang="en-US" altLang="en-US" sz="2800" dirty="0" smtClean="0"/>
              <a:t>taint tracking </a:t>
            </a:r>
            <a:r>
              <a:rPr lang="en-US" altLang="en-US" sz="2800" dirty="0"/>
              <a:t>in software security</a:t>
            </a:r>
          </a:p>
        </p:txBody>
      </p:sp>
    </p:spTree>
    <p:extLst>
      <p:ext uri="{BB962C8B-B14F-4D97-AF65-F5344CB8AC3E}">
        <p14:creationId xmlns:p14="http://schemas.microsoft.com/office/powerpoint/2010/main" val="2864458472"/>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Rectangle 2"/>
          <p:cNvSpPr>
            <a:spLocks noGrp="1" noChangeArrowheads="1"/>
          </p:cNvSpPr>
          <p:nvPr>
            <p:ph type="ctrTitle"/>
          </p:nvPr>
        </p:nvSpPr>
        <p:spPr/>
        <p:txBody>
          <a:bodyPr/>
          <a:lstStyle/>
          <a:p>
            <a:r>
              <a:rPr lang="en-US" altLang="en-US"/>
              <a:t>The Ring Policy</a:t>
            </a:r>
          </a:p>
        </p:txBody>
      </p:sp>
      <p:sp>
        <p:nvSpPr>
          <p:cNvPr id="9" name="Subtitle 8">
            <a:extLst>
              <a:ext uri="{FF2B5EF4-FFF2-40B4-BE49-F238E27FC236}">
                <a16:creationId xmlns:a16="http://schemas.microsoft.com/office/drawing/2014/main" id="{EE8F5BBB-E9A9-467E-A27A-5F9EA3942A47}"/>
              </a:ext>
            </a:extLst>
          </p:cNvPr>
          <p:cNvSpPr>
            <a:spLocks noGrp="1"/>
          </p:cNvSpPr>
          <p:nvPr>
            <p:ph type="subTitle" idx="1"/>
          </p:nvPr>
        </p:nvSpPr>
        <p:spPr/>
        <p:txBody>
          <a:bodyPr/>
          <a:lstStyle/>
          <a:p>
            <a:endParaRPr lang="en-US"/>
          </a:p>
        </p:txBody>
      </p:sp>
      <p:sp>
        <p:nvSpPr>
          <p:cNvPr id="10" name="Text Placeholder 9">
            <a:extLst>
              <a:ext uri="{FF2B5EF4-FFF2-40B4-BE49-F238E27FC236}">
                <a16:creationId xmlns:a16="http://schemas.microsoft.com/office/drawing/2014/main" id="{563BE378-3014-499F-9FD1-068622EBBFAF}"/>
              </a:ext>
            </a:extLst>
          </p:cNvPr>
          <p:cNvSpPr>
            <a:spLocks noGrp="1"/>
          </p:cNvSpPr>
          <p:nvPr>
            <p:ph type="body" sz="quarter" idx="14"/>
          </p:nvPr>
        </p:nvSpPr>
        <p:spPr/>
        <p:txBody>
          <a:bodyPr/>
          <a:lstStyle/>
          <a:p>
            <a:pPr marL="533400" indent="-533400">
              <a:spcBef>
                <a:spcPts val="600"/>
              </a:spcBef>
              <a:spcAft>
                <a:spcPts val="600"/>
              </a:spcAft>
            </a:pPr>
            <a:r>
              <a:rPr lang="en-US" altLang="en-US" sz="2800" dirty="0"/>
              <a:t>Rules</a:t>
            </a:r>
          </a:p>
          <a:p>
            <a:pPr marL="914400" lvl="1" indent="-457200">
              <a:spcBef>
                <a:spcPts val="600"/>
              </a:spcBef>
              <a:spcAft>
                <a:spcPts val="600"/>
              </a:spcAft>
            </a:pPr>
            <a:r>
              <a:rPr lang="en-US" altLang="en-US" sz="2400" dirty="0"/>
              <a:t>Any subject can read any object</a:t>
            </a:r>
          </a:p>
          <a:p>
            <a:pPr marL="914400" lvl="1" indent="-457200">
              <a:spcBef>
                <a:spcPts val="600"/>
              </a:spcBef>
              <a:spcAft>
                <a:spcPts val="600"/>
              </a:spcAft>
            </a:pPr>
            <a:r>
              <a:rPr lang="en-US" altLang="en-US" sz="2400" dirty="0"/>
              <a:t>s can write to o 	</a:t>
            </a:r>
            <a:r>
              <a:rPr lang="en-US" altLang="en-US" sz="2400" dirty="0" err="1"/>
              <a:t>iff</a:t>
            </a:r>
            <a:r>
              <a:rPr lang="en-US" altLang="en-US" sz="2400" dirty="0"/>
              <a:t> 	</a:t>
            </a:r>
            <a:r>
              <a:rPr lang="en-US" altLang="en-US" sz="2400" dirty="0">
                <a:cs typeface="Tahoma" panose="020B0604030504040204" pitchFamily="34" charset="0"/>
              </a:rPr>
              <a:t>i(s) </a:t>
            </a:r>
            <a:r>
              <a:rPr lang="en-US" altLang="en-US" sz="2400" dirty="0">
                <a:cs typeface="Tahoma" panose="020B0604030504040204" pitchFamily="34" charset="0"/>
                <a:sym typeface="Symbol" panose="05050102010706020507" pitchFamily="18" charset="2"/>
              </a:rPr>
              <a:t> </a:t>
            </a:r>
            <a:r>
              <a:rPr lang="en-US" altLang="en-US" sz="2400" dirty="0">
                <a:cs typeface="Tahoma" panose="020B0604030504040204" pitchFamily="34" charset="0"/>
              </a:rPr>
              <a:t> i(o)</a:t>
            </a:r>
          </a:p>
          <a:p>
            <a:pPr marL="533400" indent="-533400">
              <a:spcBef>
                <a:spcPts val="600"/>
              </a:spcBef>
              <a:spcAft>
                <a:spcPts val="600"/>
              </a:spcAft>
            </a:pPr>
            <a:r>
              <a:rPr lang="en-US" altLang="en-US" sz="2800" dirty="0" smtClean="0"/>
              <a:t>Integrity </a:t>
            </a:r>
            <a:r>
              <a:rPr lang="en-US" altLang="en-US" sz="2800" dirty="0"/>
              <a:t>levels of subjects and objects are fixed.</a:t>
            </a:r>
          </a:p>
          <a:p>
            <a:pPr marL="533400" indent="-533400">
              <a:spcBef>
                <a:spcPts val="600"/>
              </a:spcBef>
              <a:spcAft>
                <a:spcPts val="600"/>
              </a:spcAft>
            </a:pPr>
            <a:r>
              <a:rPr lang="en-US" altLang="en-US" sz="2800" dirty="0" smtClean="0">
                <a:cs typeface="Tahoma" panose="020B0604030504040204" pitchFamily="34" charset="0"/>
              </a:rPr>
              <a:t>Intuitions</a:t>
            </a:r>
            <a:r>
              <a:rPr lang="en-US" altLang="en-US" sz="2800" dirty="0">
                <a:cs typeface="Tahoma" panose="020B0604030504040204" pitchFamily="34" charset="0"/>
              </a:rPr>
              <a:t>:</a:t>
            </a:r>
          </a:p>
          <a:p>
            <a:pPr marL="914400" lvl="1" indent="-457200">
              <a:spcBef>
                <a:spcPts val="600"/>
              </a:spcBef>
              <a:spcAft>
                <a:spcPts val="600"/>
              </a:spcAft>
            </a:pPr>
            <a:r>
              <a:rPr lang="en-US" altLang="en-US" sz="2400" dirty="0">
                <a:cs typeface="Tahoma" panose="020B0604030504040204" pitchFamily="34" charset="0"/>
              </a:rPr>
              <a:t>subjects are trusted to process low-level inputs </a:t>
            </a:r>
            <a:r>
              <a:rPr lang="en-US" altLang="en-US" sz="2400" dirty="0" smtClean="0">
                <a:cs typeface="Tahoma" panose="020B0604030504040204" pitchFamily="34" charset="0"/>
              </a:rPr>
              <a:t>correctly</a:t>
            </a:r>
          </a:p>
          <a:p>
            <a:pPr marL="731520" indent="-457200">
              <a:spcBef>
                <a:spcPts val="600"/>
              </a:spcBef>
              <a:spcAft>
                <a:spcPts val="600"/>
              </a:spcAft>
            </a:pPr>
            <a:r>
              <a:rPr lang="en-US" altLang="en-US" sz="2800" dirty="0" smtClean="0">
                <a:cs typeface="Tahoma" panose="020B0604030504040204" pitchFamily="34" charset="0"/>
              </a:rPr>
              <a:t>Dual to Trusted Subjects (not subject to star-property) in BLP</a:t>
            </a:r>
            <a:endParaRPr lang="en-US" altLang="en-US" sz="2800" dirty="0">
              <a:cs typeface="Tahoma" panose="020B0604030504040204" pitchFamily="34" charset="0"/>
            </a:endParaRPr>
          </a:p>
        </p:txBody>
      </p:sp>
    </p:spTree>
    <p:extLst>
      <p:ext uri="{BB962C8B-B14F-4D97-AF65-F5344CB8AC3E}">
        <p14:creationId xmlns:p14="http://schemas.microsoft.com/office/powerpoint/2010/main" val="2653875983"/>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9" name="Rectangle 2"/>
          <p:cNvSpPr>
            <a:spLocks noGrp="1" noChangeArrowheads="1"/>
          </p:cNvSpPr>
          <p:nvPr>
            <p:ph type="ctrTitle"/>
          </p:nvPr>
        </p:nvSpPr>
        <p:spPr/>
        <p:txBody>
          <a:bodyPr/>
          <a:lstStyle/>
          <a:p>
            <a:r>
              <a:rPr lang="en-US" altLang="en-US"/>
              <a:t>Five Mandatory Policies in Biba</a:t>
            </a:r>
          </a:p>
        </p:txBody>
      </p:sp>
      <p:sp>
        <p:nvSpPr>
          <p:cNvPr id="9" name="Subtitle 8">
            <a:extLst>
              <a:ext uri="{FF2B5EF4-FFF2-40B4-BE49-F238E27FC236}">
                <a16:creationId xmlns:a16="http://schemas.microsoft.com/office/drawing/2014/main" id="{FA3A0C13-FC4C-4A74-AC35-372E56D8C1C5}"/>
              </a:ext>
            </a:extLst>
          </p:cNvPr>
          <p:cNvSpPr>
            <a:spLocks noGrp="1"/>
          </p:cNvSpPr>
          <p:nvPr>
            <p:ph type="subTitle" idx="1"/>
          </p:nvPr>
        </p:nvSpPr>
        <p:spPr/>
        <p:txBody>
          <a:bodyPr/>
          <a:lstStyle/>
          <a:p>
            <a:endParaRPr lang="en-US"/>
          </a:p>
        </p:txBody>
      </p:sp>
      <p:sp>
        <p:nvSpPr>
          <p:cNvPr id="10" name="Text Placeholder 9">
            <a:extLst>
              <a:ext uri="{FF2B5EF4-FFF2-40B4-BE49-F238E27FC236}">
                <a16:creationId xmlns:a16="http://schemas.microsoft.com/office/drawing/2014/main" id="{6BABDF37-07FA-41CF-AC1F-D1979C144BED}"/>
              </a:ext>
            </a:extLst>
          </p:cNvPr>
          <p:cNvSpPr>
            <a:spLocks noGrp="1"/>
          </p:cNvSpPr>
          <p:nvPr>
            <p:ph type="body" sz="quarter" idx="14"/>
          </p:nvPr>
        </p:nvSpPr>
        <p:spPr/>
        <p:txBody>
          <a:bodyPr/>
          <a:lstStyle/>
          <a:p>
            <a:pPr>
              <a:spcAft>
                <a:spcPts val="600"/>
              </a:spcAft>
            </a:pPr>
            <a:r>
              <a:rPr lang="en-US" altLang="en-US" sz="2400" dirty="0"/>
              <a:t>Strict integrity policy</a:t>
            </a:r>
          </a:p>
          <a:p>
            <a:pPr>
              <a:spcAft>
                <a:spcPts val="600"/>
              </a:spcAft>
            </a:pPr>
            <a:r>
              <a:rPr lang="en-US" altLang="en-US" sz="2400" dirty="0"/>
              <a:t>Subject low-water mark policy</a:t>
            </a:r>
          </a:p>
          <a:p>
            <a:pPr>
              <a:spcAft>
                <a:spcPts val="600"/>
              </a:spcAft>
            </a:pPr>
            <a:r>
              <a:rPr lang="en-US" altLang="en-US" sz="2400" dirty="0"/>
              <a:t>Object low-water mark policy</a:t>
            </a:r>
          </a:p>
          <a:p>
            <a:pPr>
              <a:spcAft>
                <a:spcPts val="600"/>
              </a:spcAft>
            </a:pPr>
            <a:r>
              <a:rPr lang="en-US" altLang="en-US" sz="2400" dirty="0"/>
              <a:t>Low-water mark Integrity audit policy</a:t>
            </a:r>
          </a:p>
          <a:p>
            <a:pPr>
              <a:spcAft>
                <a:spcPts val="600"/>
              </a:spcAft>
            </a:pPr>
            <a:r>
              <a:rPr lang="en-US" altLang="en-US" sz="2400" dirty="0"/>
              <a:t>Ring policy</a:t>
            </a:r>
          </a:p>
          <a:p>
            <a:pPr>
              <a:spcAft>
                <a:spcPts val="600"/>
              </a:spcAft>
            </a:pPr>
            <a:endParaRPr lang="en-US" altLang="en-US" sz="2400" dirty="0"/>
          </a:p>
          <a:p>
            <a:pPr>
              <a:spcAft>
                <a:spcPts val="600"/>
              </a:spcAft>
            </a:pPr>
            <a:r>
              <a:rPr lang="en-US" altLang="en-US" sz="2400" dirty="0"/>
              <a:t>In practice, one may be using one or more of these policies, possibly applying different policies to different subjects</a:t>
            </a:r>
          </a:p>
          <a:p>
            <a:pPr lvl="1">
              <a:spcBef>
                <a:spcPts val="0"/>
              </a:spcBef>
              <a:spcAft>
                <a:spcPts val="600"/>
              </a:spcAft>
            </a:pPr>
            <a:r>
              <a:rPr lang="en-US" altLang="en-US" sz="2000" dirty="0"/>
              <a:t>E.g., subjects for which ring policy is applied are trusted to be able to correctly handle inputs;</a:t>
            </a:r>
          </a:p>
        </p:txBody>
      </p:sp>
    </p:spTree>
    <p:extLst>
      <p:ext uri="{BB962C8B-B14F-4D97-AF65-F5344CB8AC3E}">
        <p14:creationId xmlns:p14="http://schemas.microsoft.com/office/powerpoint/2010/main" val="379248160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a:spLocks noGrp="1" noChangeArrowheads="1"/>
          </p:cNvSpPr>
          <p:nvPr>
            <p:ph type="ctrTitle"/>
          </p:nvPr>
        </p:nvSpPr>
        <p:spPr>
          <a:xfrm>
            <a:off x="576943" y="137160"/>
            <a:ext cx="11038114" cy="553998"/>
          </a:xfrm>
        </p:spPr>
        <p:txBody>
          <a:bodyPr/>
          <a:lstStyle/>
          <a:p>
            <a:r>
              <a:rPr lang="en-US" altLang="en-US" dirty="0"/>
              <a:t>Multi-Level Security (MLS) (2)</a:t>
            </a:r>
          </a:p>
        </p:txBody>
      </p:sp>
      <p:sp>
        <p:nvSpPr>
          <p:cNvPr id="9" name="Subtitle 8">
            <a:extLst>
              <a:ext uri="{FF2B5EF4-FFF2-40B4-BE49-F238E27FC236}">
                <a16:creationId xmlns:a16="http://schemas.microsoft.com/office/drawing/2014/main" id="{49D4F602-2789-45B2-8645-F79627FAFB83}"/>
              </a:ext>
            </a:extLst>
          </p:cNvPr>
          <p:cNvSpPr>
            <a:spLocks noGrp="1"/>
          </p:cNvSpPr>
          <p:nvPr>
            <p:ph type="subTitle" idx="1"/>
          </p:nvPr>
        </p:nvSpPr>
        <p:spPr/>
        <p:txBody>
          <a:bodyPr/>
          <a:lstStyle/>
          <a:p>
            <a:endParaRPr lang="en-US"/>
          </a:p>
        </p:txBody>
      </p:sp>
      <p:sp>
        <p:nvSpPr>
          <p:cNvPr id="10" name="Text Placeholder 9">
            <a:extLst>
              <a:ext uri="{FF2B5EF4-FFF2-40B4-BE49-F238E27FC236}">
                <a16:creationId xmlns:a16="http://schemas.microsoft.com/office/drawing/2014/main" id="{7691DB35-9979-4273-9AFF-8BFCFB142B42}"/>
              </a:ext>
            </a:extLst>
          </p:cNvPr>
          <p:cNvSpPr>
            <a:spLocks noGrp="1"/>
          </p:cNvSpPr>
          <p:nvPr>
            <p:ph type="body" sz="quarter" idx="14"/>
          </p:nvPr>
        </p:nvSpPr>
        <p:spPr/>
        <p:txBody>
          <a:bodyPr/>
          <a:lstStyle/>
          <a:p>
            <a:pPr>
              <a:spcAft>
                <a:spcPts val="600"/>
              </a:spcAft>
            </a:pPr>
            <a:r>
              <a:rPr lang="en-US" sz="2800" dirty="0"/>
              <a:t>The capability of a computer system to carry information with different sensitivities (i.e. classified information at different security levels), permit simultaneous access by users with different security clearances and needs-to-know, and prevent users from obtaining access to information for which they lack authorization. </a:t>
            </a:r>
          </a:p>
          <a:p>
            <a:pPr lvl="1">
              <a:spcBef>
                <a:spcPts val="0"/>
              </a:spcBef>
              <a:spcAft>
                <a:spcPts val="600"/>
              </a:spcAft>
            </a:pPr>
            <a:r>
              <a:rPr lang="en-US" sz="2400" dirty="0"/>
              <a:t>Discretionary access control fails to achieve MLS</a:t>
            </a:r>
          </a:p>
          <a:p>
            <a:pPr>
              <a:spcAft>
                <a:spcPts val="600"/>
              </a:spcAft>
            </a:pPr>
            <a:r>
              <a:rPr lang="en-US" sz="2800" dirty="0"/>
              <a:t>Typically use Mandatory Access Control</a:t>
            </a:r>
          </a:p>
          <a:p>
            <a:pPr>
              <a:spcAft>
                <a:spcPts val="600"/>
              </a:spcAft>
            </a:pPr>
            <a:r>
              <a:rPr lang="en-US" sz="2800" dirty="0"/>
              <a:t>Primary Security Goal: Confidentiality</a:t>
            </a:r>
          </a:p>
        </p:txBody>
      </p:sp>
    </p:spTree>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9" name="Rectangle 2"/>
          <p:cNvSpPr>
            <a:spLocks noGrp="1" noChangeArrowheads="1"/>
          </p:cNvSpPr>
          <p:nvPr>
            <p:ph type="ctrTitle"/>
          </p:nvPr>
        </p:nvSpPr>
        <p:spPr>
          <a:xfrm>
            <a:off x="576943" y="137160"/>
            <a:ext cx="11038114" cy="553998"/>
          </a:xfrm>
        </p:spPr>
        <p:txBody>
          <a:bodyPr/>
          <a:lstStyle/>
          <a:p>
            <a:r>
              <a:rPr lang="en-US" altLang="en-US" dirty="0" smtClean="0"/>
              <a:t>Integrity </a:t>
            </a:r>
            <a:r>
              <a:rPr lang="en-US" altLang="en-US" dirty="0"/>
              <a:t>Policies </a:t>
            </a:r>
            <a:r>
              <a:rPr lang="en-US" altLang="en-US" dirty="0" smtClean="0"/>
              <a:t>Options</a:t>
            </a:r>
            <a:endParaRPr lang="en-US" altLang="en-US" dirty="0"/>
          </a:p>
        </p:txBody>
      </p:sp>
      <p:graphicFrame>
        <p:nvGraphicFramePr>
          <p:cNvPr id="3" name="Table 2"/>
          <p:cNvGraphicFramePr>
            <a:graphicFrameLocks noGrp="1"/>
          </p:cNvGraphicFramePr>
          <p:nvPr>
            <p:extLst>
              <p:ext uri="{D42A27DB-BD31-4B8C-83A1-F6EECF244321}">
                <p14:modId xmlns:p14="http://schemas.microsoft.com/office/powerpoint/2010/main" val="2371462925"/>
              </p:ext>
            </p:extLst>
          </p:nvPr>
        </p:nvGraphicFramePr>
        <p:xfrm>
          <a:off x="576944" y="1031240"/>
          <a:ext cx="10929255" cy="4318000"/>
        </p:xfrm>
        <a:graphic>
          <a:graphicData uri="http://schemas.openxmlformats.org/drawingml/2006/table">
            <a:tbl>
              <a:tblPr bandRow="1">
                <a:tableStyleId>{5C22544A-7EE6-4342-B048-85BDC9FD1C3A}</a:tableStyleId>
              </a:tblPr>
              <a:tblGrid>
                <a:gridCol w="1785256">
                  <a:extLst>
                    <a:ext uri="{9D8B030D-6E8A-4147-A177-3AD203B41FA5}">
                      <a16:colId xmlns:a16="http://schemas.microsoft.com/office/drawing/2014/main" val="3207621679"/>
                    </a:ext>
                  </a:extLst>
                </a:gridCol>
                <a:gridCol w="2586446">
                  <a:extLst>
                    <a:ext uri="{9D8B030D-6E8A-4147-A177-3AD203B41FA5}">
                      <a16:colId xmlns:a16="http://schemas.microsoft.com/office/drawing/2014/main" val="471441733"/>
                    </a:ext>
                  </a:extLst>
                </a:gridCol>
                <a:gridCol w="2185851">
                  <a:extLst>
                    <a:ext uri="{9D8B030D-6E8A-4147-A177-3AD203B41FA5}">
                      <a16:colId xmlns:a16="http://schemas.microsoft.com/office/drawing/2014/main" val="405933931"/>
                    </a:ext>
                  </a:extLst>
                </a:gridCol>
                <a:gridCol w="2185851">
                  <a:extLst>
                    <a:ext uri="{9D8B030D-6E8A-4147-A177-3AD203B41FA5}">
                      <a16:colId xmlns:a16="http://schemas.microsoft.com/office/drawing/2014/main" val="1328442358"/>
                    </a:ext>
                  </a:extLst>
                </a:gridCol>
                <a:gridCol w="2185851">
                  <a:extLst>
                    <a:ext uri="{9D8B030D-6E8A-4147-A177-3AD203B41FA5}">
                      <a16:colId xmlns:a16="http://schemas.microsoft.com/office/drawing/2014/main" val="310112900"/>
                    </a:ext>
                  </a:extLst>
                </a:gridCol>
              </a:tblGrid>
              <a:tr h="660400">
                <a:tc rowSpan="2" gridSpan="2">
                  <a:txBody>
                    <a:bodyPr/>
                    <a:lstStyle/>
                    <a:p>
                      <a:endParaRPr lang="en-US" dirty="0"/>
                    </a:p>
                  </a:txBody>
                  <a:tcPr/>
                </a:tc>
                <a:tc rowSpan="2" hMerge="1">
                  <a:txBody>
                    <a:bodyPr/>
                    <a:lstStyle/>
                    <a:p>
                      <a:endParaRPr lang="en-US" dirty="0"/>
                    </a:p>
                  </a:txBody>
                  <a:tcPr/>
                </a:tc>
                <a:tc gridSpan="3">
                  <a:txBody>
                    <a:bodyPr/>
                    <a:lstStyle/>
                    <a:p>
                      <a:r>
                        <a:rPr lang="en-US" sz="2400" dirty="0" smtClean="0"/>
                        <a:t>When</a:t>
                      </a:r>
                      <a:r>
                        <a:rPr lang="en-US" sz="2400" baseline="0" dirty="0" smtClean="0"/>
                        <a:t> high subject requests to read low object:</a:t>
                      </a:r>
                      <a:endParaRPr lang="en-US" sz="2400" dirty="0"/>
                    </a:p>
                  </a:txBody>
                  <a:tcPr/>
                </a:tc>
                <a:tc hMerge="1">
                  <a:txBody>
                    <a:bodyPr/>
                    <a:lstStyle/>
                    <a:p>
                      <a:endParaRPr lang="en-US" dirty="0"/>
                    </a:p>
                  </a:txBody>
                  <a:tcPr/>
                </a:tc>
                <a:tc hMerge="1">
                  <a:txBody>
                    <a:bodyPr/>
                    <a:lstStyle/>
                    <a:p>
                      <a:endParaRPr lang="en-US" dirty="0"/>
                    </a:p>
                  </a:txBody>
                  <a:tcPr/>
                </a:tc>
                <a:extLst>
                  <a:ext uri="{0D108BD9-81ED-4DB2-BD59-A6C34878D82A}">
                    <a16:rowId xmlns:a16="http://schemas.microsoft.com/office/drawing/2014/main" val="3105642503"/>
                  </a:ext>
                </a:extLst>
              </a:tr>
              <a:tr h="660400">
                <a:tc gridSpan="2" vMerge="1">
                  <a:txBody>
                    <a:bodyPr/>
                    <a:lstStyle/>
                    <a:p>
                      <a:endParaRPr lang="en-US" dirty="0"/>
                    </a:p>
                  </a:txBody>
                  <a:tcPr/>
                </a:tc>
                <a:tc hMerge="1" vMerge="1">
                  <a:txBody>
                    <a:bodyPr/>
                    <a:lstStyle/>
                    <a:p>
                      <a:endParaRPr lang="en-US" dirty="0"/>
                    </a:p>
                  </a:txBody>
                  <a:tcPr/>
                </a:tc>
                <a:tc>
                  <a:txBody>
                    <a:bodyPr/>
                    <a:lstStyle/>
                    <a:p>
                      <a:r>
                        <a:rPr lang="en-US" sz="2400" dirty="0" smtClean="0"/>
                        <a:t>Deny</a:t>
                      </a:r>
                      <a:endParaRPr lang="en-US" sz="2400" dirty="0"/>
                    </a:p>
                  </a:txBody>
                  <a:tcPr/>
                </a:tc>
                <a:tc>
                  <a:txBody>
                    <a:bodyPr/>
                    <a:lstStyle/>
                    <a:p>
                      <a:r>
                        <a:rPr lang="en-US" sz="2400" dirty="0" smtClean="0"/>
                        <a:t>Allow, drop</a:t>
                      </a:r>
                      <a:r>
                        <a:rPr lang="en-US" sz="2400" baseline="0" dirty="0" smtClean="0"/>
                        <a:t> subject level afterwards</a:t>
                      </a:r>
                      <a:endParaRPr lang="en-US" sz="2400" dirty="0"/>
                    </a:p>
                  </a:txBody>
                  <a:tcPr/>
                </a:tc>
                <a:tc>
                  <a:txBody>
                    <a:bodyPr/>
                    <a:lstStyle/>
                    <a:p>
                      <a:r>
                        <a:rPr lang="en-US" sz="2400" dirty="0" smtClean="0"/>
                        <a:t>Allow, no change to subject level</a:t>
                      </a:r>
                      <a:endParaRPr lang="en-US" sz="2400" dirty="0"/>
                    </a:p>
                  </a:txBody>
                  <a:tcPr/>
                </a:tc>
                <a:extLst>
                  <a:ext uri="{0D108BD9-81ED-4DB2-BD59-A6C34878D82A}">
                    <a16:rowId xmlns:a16="http://schemas.microsoft.com/office/drawing/2014/main" val="3625094003"/>
                  </a:ext>
                </a:extLst>
              </a:tr>
              <a:tr h="660400">
                <a:tc rowSpan="3">
                  <a:txBody>
                    <a:bodyPr/>
                    <a:lstStyle/>
                    <a:p>
                      <a:r>
                        <a:rPr lang="en-US" sz="2400" dirty="0" smtClean="0"/>
                        <a:t>When low subject</a:t>
                      </a:r>
                      <a:r>
                        <a:rPr lang="en-US" sz="2400" baseline="0" dirty="0" smtClean="0"/>
                        <a:t> requests to write high object:</a:t>
                      </a:r>
                      <a:endParaRPr lang="en-US" sz="2400" dirty="0"/>
                    </a:p>
                  </a:txBody>
                  <a:tcPr/>
                </a:tc>
                <a:tc>
                  <a:txBody>
                    <a:bodyPr/>
                    <a:lstStyle/>
                    <a:p>
                      <a:r>
                        <a:rPr lang="en-US" sz="2400" dirty="0" smtClean="0"/>
                        <a:t>Deny</a:t>
                      </a:r>
                      <a:endParaRPr lang="en-US" sz="2400" dirty="0"/>
                    </a:p>
                  </a:txBody>
                  <a:tcPr/>
                </a:tc>
                <a:tc>
                  <a:txBody>
                    <a:bodyPr/>
                    <a:lstStyle/>
                    <a:p>
                      <a:r>
                        <a:rPr lang="en-US" sz="2400" dirty="0" smtClean="0"/>
                        <a:t>Strict Integrity Policy</a:t>
                      </a:r>
                      <a:endParaRPr lang="en-US" sz="2400" dirty="0"/>
                    </a:p>
                  </a:txBody>
                  <a:tcPr/>
                </a:tc>
                <a:tc>
                  <a:txBody>
                    <a:bodyPr/>
                    <a:lstStyle/>
                    <a:p>
                      <a:r>
                        <a:rPr lang="en-US" sz="2400" dirty="0" smtClean="0"/>
                        <a:t>Subject Low Water Policy</a:t>
                      </a:r>
                      <a:endParaRPr lang="en-US" sz="2400" dirty="0"/>
                    </a:p>
                  </a:txBody>
                  <a:tcPr/>
                </a:tc>
                <a:tc>
                  <a:txBody>
                    <a:bodyPr/>
                    <a:lstStyle/>
                    <a:p>
                      <a:r>
                        <a:rPr lang="en-US" sz="2400" dirty="0" smtClean="0"/>
                        <a:t>Ring Policy</a:t>
                      </a:r>
                      <a:endParaRPr lang="en-US" sz="2400" dirty="0"/>
                    </a:p>
                  </a:txBody>
                  <a:tcPr/>
                </a:tc>
                <a:extLst>
                  <a:ext uri="{0D108BD9-81ED-4DB2-BD59-A6C34878D82A}">
                    <a16:rowId xmlns:a16="http://schemas.microsoft.com/office/drawing/2014/main" val="794902826"/>
                  </a:ext>
                </a:extLst>
              </a:tr>
              <a:tr h="660400">
                <a:tc vMerge="1">
                  <a:txBody>
                    <a:bodyPr/>
                    <a:lstStyle/>
                    <a:p>
                      <a:endParaRPr lang="en-US" dirty="0"/>
                    </a:p>
                  </a:txBody>
                  <a:tcPr/>
                </a:tc>
                <a:tc>
                  <a:txBody>
                    <a:bodyPr/>
                    <a:lstStyle/>
                    <a:p>
                      <a:r>
                        <a:rPr lang="en-US" sz="2400" dirty="0" smtClean="0"/>
                        <a:t>Allow, drop object level afterwards</a:t>
                      </a:r>
                      <a:endParaRPr lang="en-US" sz="2400" dirty="0"/>
                    </a:p>
                  </a:txBody>
                  <a:tcPr/>
                </a:tc>
                <a:tc>
                  <a:txBody>
                    <a:bodyPr/>
                    <a:lstStyle/>
                    <a:p>
                      <a:r>
                        <a:rPr lang="en-US" sz="2400" dirty="0" smtClean="0"/>
                        <a:t>Object Low Water Policy</a:t>
                      </a:r>
                      <a:endParaRPr lang="en-US" sz="2400" dirty="0"/>
                    </a:p>
                  </a:txBody>
                  <a:tcPr/>
                </a:tc>
                <a:tc>
                  <a:txBody>
                    <a:bodyPr/>
                    <a:lstStyle/>
                    <a:p>
                      <a:r>
                        <a:rPr lang="en-US" sz="2400" dirty="0" smtClean="0"/>
                        <a:t>Low-Water Audit Policy</a:t>
                      </a:r>
                      <a:endParaRPr lang="en-US" sz="2400" dirty="0"/>
                    </a:p>
                  </a:txBody>
                  <a:tcPr/>
                </a:tc>
                <a:tc>
                  <a:txBody>
                    <a:bodyPr/>
                    <a:lstStyle/>
                    <a:p>
                      <a:endParaRPr lang="en-US" sz="2400" dirty="0"/>
                    </a:p>
                  </a:txBody>
                  <a:tcPr/>
                </a:tc>
                <a:extLst>
                  <a:ext uri="{0D108BD9-81ED-4DB2-BD59-A6C34878D82A}">
                    <a16:rowId xmlns:a16="http://schemas.microsoft.com/office/drawing/2014/main" val="52280402"/>
                  </a:ext>
                </a:extLst>
              </a:tr>
              <a:tr h="660400">
                <a:tc vMerge="1">
                  <a:txBody>
                    <a:bodyPr/>
                    <a:lstStyle/>
                    <a:p>
                      <a:endParaRPr lang="en-US" dirty="0"/>
                    </a:p>
                  </a:txBody>
                  <a:tcPr/>
                </a:tc>
                <a:tc>
                  <a:txBody>
                    <a:bodyPr/>
                    <a:lstStyle/>
                    <a:p>
                      <a:r>
                        <a:rPr lang="en-US" sz="2400" dirty="0" smtClean="0"/>
                        <a:t>Allow, no</a:t>
                      </a:r>
                      <a:r>
                        <a:rPr lang="en-US" sz="2400" baseline="0" dirty="0" smtClean="0"/>
                        <a:t> change to object level</a:t>
                      </a:r>
                      <a:endParaRPr lang="en-US" sz="2400" dirty="0"/>
                    </a:p>
                  </a:txBody>
                  <a:tcPr/>
                </a:tc>
                <a:tc>
                  <a:txBody>
                    <a:bodyPr/>
                    <a:lstStyle/>
                    <a:p>
                      <a:endParaRPr lang="en-US" sz="2400" dirty="0"/>
                    </a:p>
                  </a:txBody>
                  <a:tcPr/>
                </a:tc>
                <a:tc>
                  <a:txBody>
                    <a:bodyPr/>
                    <a:lstStyle/>
                    <a:p>
                      <a:endParaRPr lang="en-US" sz="2400" dirty="0"/>
                    </a:p>
                  </a:txBody>
                  <a:tcPr/>
                </a:tc>
                <a:tc>
                  <a:txBody>
                    <a:bodyPr/>
                    <a:lstStyle/>
                    <a:p>
                      <a:endParaRPr lang="en-US" sz="2400" dirty="0"/>
                    </a:p>
                  </a:txBody>
                  <a:tcPr/>
                </a:tc>
                <a:extLst>
                  <a:ext uri="{0D108BD9-81ED-4DB2-BD59-A6C34878D82A}">
                    <a16:rowId xmlns:a16="http://schemas.microsoft.com/office/drawing/2014/main" val="3826713515"/>
                  </a:ext>
                </a:extLst>
              </a:tr>
            </a:tbl>
          </a:graphicData>
        </a:graphic>
      </p:graphicFrame>
      <p:sp>
        <p:nvSpPr>
          <p:cNvPr id="2" name="TextBox 1"/>
          <p:cNvSpPr txBox="1"/>
          <p:nvPr/>
        </p:nvSpPr>
        <p:spPr>
          <a:xfrm>
            <a:off x="3429000" y="5943600"/>
            <a:ext cx="8077200" cy="523220"/>
          </a:xfrm>
          <a:prstGeom prst="rect">
            <a:avLst/>
          </a:prstGeom>
          <a:noFill/>
        </p:spPr>
        <p:txBody>
          <a:bodyPr wrap="square" rtlCol="0">
            <a:spAutoFit/>
          </a:bodyPr>
          <a:lstStyle/>
          <a:p>
            <a:r>
              <a:rPr lang="en-US" sz="2800" dirty="0" smtClean="0"/>
              <a:t>Why last row is empty, but last column is not?</a:t>
            </a:r>
            <a:endParaRPr lang="en-US" sz="2800" dirty="0"/>
          </a:p>
        </p:txBody>
      </p:sp>
    </p:spTree>
    <p:extLst>
      <p:ext uri="{BB962C8B-B14F-4D97-AF65-F5344CB8AC3E}">
        <p14:creationId xmlns:p14="http://schemas.microsoft.com/office/powerpoint/2010/main" val="3122957059"/>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3" name="Rectangle 2"/>
          <p:cNvSpPr>
            <a:spLocks noGrp="1" noChangeArrowheads="1"/>
          </p:cNvSpPr>
          <p:nvPr>
            <p:ph type="ctrTitle"/>
          </p:nvPr>
        </p:nvSpPr>
        <p:spPr/>
        <p:txBody>
          <a:bodyPr/>
          <a:lstStyle/>
          <a:p>
            <a:r>
              <a:rPr lang="en-US" altLang="en-US"/>
              <a:t>Object Integrity Levels</a:t>
            </a:r>
          </a:p>
        </p:txBody>
      </p:sp>
      <p:sp>
        <p:nvSpPr>
          <p:cNvPr id="9" name="Subtitle 8">
            <a:extLst>
              <a:ext uri="{FF2B5EF4-FFF2-40B4-BE49-F238E27FC236}">
                <a16:creationId xmlns:a16="http://schemas.microsoft.com/office/drawing/2014/main" id="{87167A7A-E499-4D4F-96B8-15E152EC192C}"/>
              </a:ext>
            </a:extLst>
          </p:cNvPr>
          <p:cNvSpPr>
            <a:spLocks noGrp="1"/>
          </p:cNvSpPr>
          <p:nvPr>
            <p:ph type="subTitle" idx="1"/>
          </p:nvPr>
        </p:nvSpPr>
        <p:spPr/>
        <p:txBody>
          <a:bodyPr/>
          <a:lstStyle/>
          <a:p>
            <a:endParaRPr lang="en-US"/>
          </a:p>
        </p:txBody>
      </p:sp>
      <p:sp>
        <p:nvSpPr>
          <p:cNvPr id="10" name="Text Placeholder 9">
            <a:extLst>
              <a:ext uri="{FF2B5EF4-FFF2-40B4-BE49-F238E27FC236}">
                <a16:creationId xmlns:a16="http://schemas.microsoft.com/office/drawing/2014/main" id="{475BA3BA-5F55-4B9E-84D3-6133F7099D5C}"/>
              </a:ext>
            </a:extLst>
          </p:cNvPr>
          <p:cNvSpPr>
            <a:spLocks noGrp="1"/>
          </p:cNvSpPr>
          <p:nvPr>
            <p:ph type="body" sz="quarter" idx="14"/>
          </p:nvPr>
        </p:nvSpPr>
        <p:spPr/>
        <p:txBody>
          <a:bodyPr/>
          <a:lstStyle/>
          <a:p>
            <a:pPr>
              <a:lnSpc>
                <a:spcPct val="90000"/>
              </a:lnSpc>
            </a:pPr>
            <a:r>
              <a:rPr lang="en-US" altLang="en-US" sz="2400" dirty="0"/>
              <a:t>The integrity level of an object may be based on</a:t>
            </a:r>
          </a:p>
          <a:p>
            <a:pPr lvl="1">
              <a:lnSpc>
                <a:spcPct val="90000"/>
              </a:lnSpc>
            </a:pPr>
            <a:r>
              <a:rPr lang="en-US" altLang="en-US" sz="2000" b="1" dirty="0">
                <a:solidFill>
                  <a:schemeClr val="bg1"/>
                </a:solidFill>
              </a:rPr>
              <a:t>Quality</a:t>
            </a:r>
            <a:r>
              <a:rPr lang="en-US" altLang="en-US" sz="2000" dirty="0"/>
              <a:t> of information  (levels may change)</a:t>
            </a:r>
          </a:p>
          <a:p>
            <a:pPr lvl="2">
              <a:lnSpc>
                <a:spcPct val="90000"/>
              </a:lnSpc>
            </a:pPr>
            <a:r>
              <a:rPr lang="en-US" altLang="en-US" sz="2000" dirty="0"/>
              <a:t>Degree of trustworthiness</a:t>
            </a:r>
          </a:p>
          <a:p>
            <a:pPr lvl="2">
              <a:lnSpc>
                <a:spcPct val="90000"/>
              </a:lnSpc>
            </a:pPr>
            <a:r>
              <a:rPr lang="en-US" altLang="en-US" sz="2000" dirty="0"/>
              <a:t>Contamination level: </a:t>
            </a:r>
          </a:p>
          <a:p>
            <a:pPr lvl="1">
              <a:lnSpc>
                <a:spcPct val="90000"/>
              </a:lnSpc>
            </a:pPr>
            <a:r>
              <a:rPr lang="en-US" altLang="en-US" sz="2000" b="1" dirty="0">
                <a:solidFill>
                  <a:schemeClr val="bg1"/>
                </a:solidFill>
              </a:rPr>
              <a:t>Importance</a:t>
            </a:r>
            <a:r>
              <a:rPr lang="en-US" altLang="en-US" sz="2000" dirty="0"/>
              <a:t> of the object  (levels do not change)</a:t>
            </a:r>
          </a:p>
          <a:p>
            <a:pPr lvl="2">
              <a:lnSpc>
                <a:spcPct val="90000"/>
              </a:lnSpc>
            </a:pPr>
            <a:r>
              <a:rPr lang="en-US" altLang="en-US" sz="2000" dirty="0"/>
              <a:t>Degree of being trusted</a:t>
            </a:r>
          </a:p>
          <a:p>
            <a:pPr lvl="2">
              <a:lnSpc>
                <a:spcPct val="90000"/>
              </a:lnSpc>
            </a:pPr>
            <a:r>
              <a:rPr lang="en-US" altLang="en-US" sz="2000" dirty="0"/>
              <a:t>Protection level: writing to the objects should be protected</a:t>
            </a:r>
          </a:p>
          <a:p>
            <a:pPr>
              <a:lnSpc>
                <a:spcPct val="90000"/>
              </a:lnSpc>
            </a:pPr>
            <a:endParaRPr lang="en-US" altLang="en-US" sz="2400" dirty="0"/>
          </a:p>
          <a:p>
            <a:pPr>
              <a:lnSpc>
                <a:spcPct val="90000"/>
              </a:lnSpc>
            </a:pPr>
            <a:r>
              <a:rPr lang="en-US" altLang="en-US" sz="2400" dirty="0"/>
              <a:t>What should be the relationship between the two meanings, which level should be higher?</a:t>
            </a:r>
            <a:endParaRPr lang="en-US" sz="2400" dirty="0"/>
          </a:p>
        </p:txBody>
      </p:sp>
    </p:spTree>
    <p:extLst>
      <p:ext uri="{BB962C8B-B14F-4D97-AF65-F5344CB8AC3E}">
        <p14:creationId xmlns:p14="http://schemas.microsoft.com/office/powerpoint/2010/main" val="3217573274"/>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 Placeholder 8">
            <a:extLst>
              <a:ext uri="{FF2B5EF4-FFF2-40B4-BE49-F238E27FC236}">
                <a16:creationId xmlns:a16="http://schemas.microsoft.com/office/drawing/2014/main" id="{124FD519-B6F8-413C-90CB-9289D7E01017}"/>
              </a:ext>
            </a:extLst>
          </p:cNvPr>
          <p:cNvSpPr>
            <a:spLocks noGrp="1"/>
          </p:cNvSpPr>
          <p:nvPr>
            <p:ph type="body" sz="quarter" idx="14"/>
          </p:nvPr>
        </p:nvSpPr>
        <p:spPr>
          <a:xfrm>
            <a:off x="2019299" y="5334000"/>
            <a:ext cx="8153400" cy="533400"/>
          </a:xfrm>
        </p:spPr>
        <p:txBody>
          <a:bodyPr/>
          <a:lstStyle/>
          <a:p>
            <a:pPr marL="0" indent="0" algn="ctr">
              <a:buNone/>
            </a:pPr>
            <a:r>
              <a:rPr lang="en-US" altLang="en-US" sz="2800" dirty="0">
                <a:latin typeface="+mn-lt"/>
              </a:rPr>
              <a:t>Integrity requires trust in subjects!</a:t>
            </a:r>
          </a:p>
        </p:txBody>
      </p:sp>
      <p:graphicFrame>
        <p:nvGraphicFramePr>
          <p:cNvPr id="2" name="Table 1">
            <a:extLst>
              <a:ext uri="{FF2B5EF4-FFF2-40B4-BE49-F238E27FC236}">
                <a16:creationId xmlns:a16="http://schemas.microsoft.com/office/drawing/2014/main" id="{4E66DD90-1EEC-4EE5-94AF-A4C3623CA8B2}"/>
              </a:ext>
            </a:extLst>
          </p:cNvPr>
          <p:cNvGraphicFramePr>
            <a:graphicFrameLocks noGrp="1"/>
          </p:cNvGraphicFramePr>
          <p:nvPr>
            <p:extLst>
              <p:ext uri="{D42A27DB-BD31-4B8C-83A1-F6EECF244321}">
                <p14:modId xmlns:p14="http://schemas.microsoft.com/office/powerpoint/2010/main" val="133467260"/>
              </p:ext>
            </p:extLst>
          </p:nvPr>
        </p:nvGraphicFramePr>
        <p:xfrm>
          <a:off x="2019299" y="1524000"/>
          <a:ext cx="8153400" cy="3657600"/>
        </p:xfrm>
        <a:graphic>
          <a:graphicData uri="http://schemas.openxmlformats.org/drawingml/2006/table">
            <a:tbl>
              <a:tblPr firstRow="1" bandRow="1">
                <a:tableStyleId>{BC89EF96-8CEA-46FF-86C4-4CE0E7609802}</a:tableStyleId>
              </a:tblPr>
              <a:tblGrid>
                <a:gridCol w="4076700">
                  <a:extLst>
                    <a:ext uri="{9D8B030D-6E8A-4147-A177-3AD203B41FA5}">
                      <a16:colId xmlns:a16="http://schemas.microsoft.com/office/drawing/2014/main" val="1512891406"/>
                    </a:ext>
                  </a:extLst>
                </a:gridCol>
                <a:gridCol w="4076700">
                  <a:extLst>
                    <a:ext uri="{9D8B030D-6E8A-4147-A177-3AD203B41FA5}">
                      <a16:colId xmlns:a16="http://schemas.microsoft.com/office/drawing/2014/main" val="3286712618"/>
                    </a:ext>
                  </a:extLst>
                </a:gridCol>
              </a:tblGrid>
              <a:tr h="618726">
                <a:tc>
                  <a:txBody>
                    <a:bodyPr/>
                    <a:lstStyle/>
                    <a:p>
                      <a:pPr marL="0" marR="0" lvl="0" indent="0" algn="l" defTabSz="914400" rtl="0" eaLnBrk="1" fontAlgn="base" latinLnBrk="0" hangingPunct="1">
                        <a:lnSpc>
                          <a:spcPct val="100000"/>
                        </a:lnSpc>
                        <a:spcBef>
                          <a:spcPct val="20000"/>
                        </a:spcBef>
                        <a:spcAft>
                          <a:spcPct val="0"/>
                        </a:spcAft>
                        <a:buClr>
                          <a:schemeClr val="accent2"/>
                        </a:buClr>
                        <a:buSzPct val="100000"/>
                        <a:buFont typeface="Times" pitchFamily="18" charset="0"/>
                        <a:buNone/>
                        <a:tabLst/>
                      </a:pPr>
                      <a:r>
                        <a:rPr kumimoji="0" lang="en-US" sz="2400" u="none" strike="noStrike" cap="none" normalizeH="0" baseline="0" dirty="0">
                          <a:ln>
                            <a:noFill/>
                          </a:ln>
                          <a:effectLst/>
                        </a:rPr>
                        <a:t>Confidentiality</a:t>
                      </a:r>
                      <a:endParaRPr kumimoji="0" lang="en-US" sz="2400" b="0" i="0" u="none" strike="noStrike" cap="none" normalizeH="0" baseline="0" dirty="0">
                        <a:ln>
                          <a:noFill/>
                        </a:ln>
                        <a:solidFill>
                          <a:schemeClr val="tx1"/>
                        </a:solidFill>
                        <a:effectLst/>
                        <a:latin typeface="+mn-lt"/>
                      </a:endParaRPr>
                    </a:p>
                  </a:txBody>
                  <a:tcPr horzOverflow="overflow"/>
                </a:tc>
                <a:tc>
                  <a:txBody>
                    <a:bodyPr/>
                    <a:lstStyle/>
                    <a:p>
                      <a:pPr marL="0" marR="0" lvl="0" indent="0" algn="l" defTabSz="914400" rtl="0" eaLnBrk="1" fontAlgn="base" latinLnBrk="0" hangingPunct="1">
                        <a:lnSpc>
                          <a:spcPct val="100000"/>
                        </a:lnSpc>
                        <a:spcBef>
                          <a:spcPct val="20000"/>
                        </a:spcBef>
                        <a:spcAft>
                          <a:spcPct val="0"/>
                        </a:spcAft>
                        <a:buClr>
                          <a:schemeClr val="accent2"/>
                        </a:buClr>
                        <a:buSzPct val="100000"/>
                        <a:buFont typeface="Times" pitchFamily="18" charset="0"/>
                        <a:buNone/>
                        <a:tabLst/>
                      </a:pPr>
                      <a:r>
                        <a:rPr kumimoji="0" lang="en-US" sz="2400" u="none" strike="noStrike" cap="none" normalizeH="0" baseline="0" dirty="0">
                          <a:ln>
                            <a:noFill/>
                          </a:ln>
                          <a:effectLst/>
                        </a:rPr>
                        <a:t>Integrity</a:t>
                      </a:r>
                      <a:endParaRPr kumimoji="0" lang="en-US" sz="2400" b="0" i="0" u="none" strike="noStrike" cap="none" normalizeH="0" baseline="0" dirty="0">
                        <a:ln>
                          <a:noFill/>
                        </a:ln>
                        <a:solidFill>
                          <a:schemeClr val="tx1"/>
                        </a:solidFill>
                        <a:effectLst/>
                        <a:latin typeface="+mn-lt"/>
                      </a:endParaRPr>
                    </a:p>
                  </a:txBody>
                  <a:tcPr horzOverflow="overflow"/>
                </a:tc>
                <a:extLst>
                  <a:ext uri="{0D108BD9-81ED-4DB2-BD59-A6C34878D82A}">
                    <a16:rowId xmlns:a16="http://schemas.microsoft.com/office/drawing/2014/main" val="2299003012"/>
                  </a:ext>
                </a:extLst>
              </a:tr>
              <a:tr h="1430186">
                <a:tc>
                  <a:txBody>
                    <a:bodyPr/>
                    <a:lstStyle/>
                    <a:p>
                      <a:pPr marL="0" marR="0" lvl="0" indent="0" algn="l" defTabSz="914400" rtl="0" eaLnBrk="1" fontAlgn="base" latinLnBrk="0" hangingPunct="1">
                        <a:lnSpc>
                          <a:spcPct val="100000"/>
                        </a:lnSpc>
                        <a:spcBef>
                          <a:spcPct val="20000"/>
                        </a:spcBef>
                        <a:spcAft>
                          <a:spcPct val="0"/>
                        </a:spcAft>
                        <a:buClr>
                          <a:schemeClr val="accent2"/>
                        </a:buClr>
                        <a:buSzPct val="100000"/>
                        <a:buFont typeface="Times" pitchFamily="18" charset="0"/>
                        <a:buNone/>
                        <a:tabLst/>
                      </a:pPr>
                      <a:r>
                        <a:rPr kumimoji="0" lang="en-US" sz="2400" u="none" strike="noStrike" cap="none" normalizeH="0" baseline="0" dirty="0">
                          <a:ln>
                            <a:noFill/>
                          </a:ln>
                          <a:effectLst/>
                        </a:rPr>
                        <a:t>Control reading</a:t>
                      </a:r>
                    </a:p>
                    <a:p>
                      <a:pPr marL="0" marR="0" lvl="0" indent="0" algn="l" defTabSz="914400" rtl="0" eaLnBrk="1" fontAlgn="base" latinLnBrk="0" hangingPunct="1">
                        <a:lnSpc>
                          <a:spcPct val="100000"/>
                        </a:lnSpc>
                        <a:spcBef>
                          <a:spcPct val="20000"/>
                        </a:spcBef>
                        <a:spcAft>
                          <a:spcPct val="0"/>
                        </a:spcAft>
                        <a:buClr>
                          <a:schemeClr val="accent2"/>
                        </a:buClr>
                        <a:buSzPct val="100000"/>
                        <a:buFont typeface="Arial" pitchFamily="34" charset="0"/>
                        <a:buNone/>
                        <a:tabLst/>
                      </a:pPr>
                      <a:r>
                        <a:rPr kumimoji="0" lang="en-US" sz="2400" u="none" strike="noStrike" cap="none" normalizeH="0" baseline="0" dirty="0">
                          <a:ln>
                            <a:noFill/>
                          </a:ln>
                          <a:effectLst/>
                        </a:rPr>
                        <a:t>preserved if confidential info is not read</a:t>
                      </a:r>
                      <a:endParaRPr kumimoji="0" lang="en-US" sz="2400" b="0" i="0" u="none" strike="noStrike" cap="none" normalizeH="0" baseline="0" dirty="0">
                        <a:ln>
                          <a:noFill/>
                        </a:ln>
                        <a:solidFill>
                          <a:schemeClr val="tx1"/>
                        </a:solidFill>
                        <a:effectLst/>
                        <a:latin typeface="+mn-lt"/>
                      </a:endParaRPr>
                    </a:p>
                  </a:txBody>
                  <a:tcPr horzOverflow="overflow"/>
                </a:tc>
                <a:tc>
                  <a:txBody>
                    <a:bodyPr/>
                    <a:lstStyle/>
                    <a:p>
                      <a:pPr marL="0" marR="0" lvl="0" indent="0" algn="l" defTabSz="914400" rtl="0" eaLnBrk="1" fontAlgn="base" latinLnBrk="0" hangingPunct="1">
                        <a:lnSpc>
                          <a:spcPct val="100000"/>
                        </a:lnSpc>
                        <a:spcBef>
                          <a:spcPct val="20000"/>
                        </a:spcBef>
                        <a:spcAft>
                          <a:spcPct val="0"/>
                        </a:spcAft>
                        <a:buClr>
                          <a:schemeClr val="accent2"/>
                        </a:buClr>
                        <a:buSzPct val="100000"/>
                        <a:buFont typeface="Times" pitchFamily="18" charset="0"/>
                        <a:buNone/>
                        <a:tabLst/>
                      </a:pPr>
                      <a:r>
                        <a:rPr kumimoji="0" lang="en-US" sz="2400" u="none" strike="noStrike" cap="none" normalizeH="0" baseline="0" dirty="0">
                          <a:ln>
                            <a:noFill/>
                          </a:ln>
                          <a:effectLst/>
                        </a:rPr>
                        <a:t>Control writing</a:t>
                      </a:r>
                    </a:p>
                    <a:p>
                      <a:pPr marL="0" marR="0" lvl="0" indent="0" algn="l" defTabSz="914400" rtl="0" eaLnBrk="1" fontAlgn="base" latinLnBrk="0" hangingPunct="1">
                        <a:lnSpc>
                          <a:spcPct val="100000"/>
                        </a:lnSpc>
                        <a:spcBef>
                          <a:spcPct val="20000"/>
                        </a:spcBef>
                        <a:spcAft>
                          <a:spcPct val="0"/>
                        </a:spcAft>
                        <a:buClr>
                          <a:schemeClr val="accent2"/>
                        </a:buClr>
                        <a:buSzPct val="100000"/>
                        <a:buFont typeface="Arial" pitchFamily="34" charset="0"/>
                        <a:buNone/>
                        <a:tabLst/>
                      </a:pPr>
                      <a:r>
                        <a:rPr kumimoji="0" lang="en-US" sz="2400" u="none" strike="noStrike" cap="none" normalizeH="0" baseline="0" dirty="0">
                          <a:ln>
                            <a:noFill/>
                          </a:ln>
                          <a:effectLst/>
                        </a:rPr>
                        <a:t>preserved if important </a:t>
                      </a:r>
                      <a:r>
                        <a:rPr kumimoji="0" lang="en-US" sz="2400" u="none" strike="noStrike" cap="none" normalizeH="0" baseline="0" dirty="0" err="1">
                          <a:ln>
                            <a:noFill/>
                          </a:ln>
                          <a:effectLst/>
                        </a:rPr>
                        <a:t>obj</a:t>
                      </a:r>
                      <a:r>
                        <a:rPr kumimoji="0" lang="en-US" sz="2400" u="none" strike="noStrike" cap="none" normalizeH="0" baseline="0" dirty="0">
                          <a:ln>
                            <a:noFill/>
                          </a:ln>
                          <a:effectLst/>
                        </a:rPr>
                        <a:t> is not </a:t>
                      </a:r>
                      <a:r>
                        <a:rPr kumimoji="0" lang="en-US" sz="2400" u="none" strike="noStrike" cap="none" normalizeH="0" baseline="0" dirty="0" smtClean="0">
                          <a:ln>
                            <a:noFill/>
                          </a:ln>
                          <a:effectLst/>
                        </a:rPr>
                        <a:t>changed (by writing)</a:t>
                      </a:r>
                      <a:endParaRPr kumimoji="0" lang="en-US" sz="2400" b="0" i="0" u="none" strike="noStrike" cap="none" normalizeH="0" baseline="0" dirty="0">
                        <a:ln>
                          <a:noFill/>
                        </a:ln>
                        <a:solidFill>
                          <a:schemeClr val="tx1"/>
                        </a:solidFill>
                        <a:effectLst/>
                        <a:latin typeface="+mn-lt"/>
                      </a:endParaRPr>
                    </a:p>
                  </a:txBody>
                  <a:tcPr horzOverflow="overflow"/>
                </a:tc>
                <a:extLst>
                  <a:ext uri="{0D108BD9-81ED-4DB2-BD59-A6C34878D82A}">
                    <a16:rowId xmlns:a16="http://schemas.microsoft.com/office/drawing/2014/main" val="1643365819"/>
                  </a:ext>
                </a:extLst>
              </a:tr>
              <a:tr h="1608688">
                <a:tc>
                  <a:txBody>
                    <a:bodyPr/>
                    <a:lstStyle/>
                    <a:p>
                      <a:pPr marL="0" marR="0" lvl="0" indent="0" algn="l" defTabSz="914400" rtl="0" eaLnBrk="1" fontAlgn="base" latinLnBrk="0" hangingPunct="1">
                        <a:lnSpc>
                          <a:spcPct val="100000"/>
                        </a:lnSpc>
                        <a:spcBef>
                          <a:spcPct val="20000"/>
                        </a:spcBef>
                        <a:spcAft>
                          <a:spcPct val="0"/>
                        </a:spcAft>
                        <a:buClr>
                          <a:schemeClr val="accent2"/>
                        </a:buClr>
                        <a:buSzPct val="100000"/>
                        <a:buFont typeface="Times" pitchFamily="18" charset="0"/>
                        <a:buNone/>
                        <a:tabLst/>
                      </a:pPr>
                      <a:r>
                        <a:rPr kumimoji="0" lang="en-US" sz="2400" u="none" strike="noStrike" cap="none" normalizeH="0" baseline="0" dirty="0">
                          <a:ln>
                            <a:noFill/>
                          </a:ln>
                          <a:effectLst/>
                        </a:rPr>
                        <a:t>For subjects who need to read, control writing after reading is sufficient, no need to trust them</a:t>
                      </a:r>
                      <a:endParaRPr kumimoji="0" lang="en-US" sz="2400" b="0" i="0" u="none" strike="noStrike" cap="none" normalizeH="0" baseline="0" dirty="0">
                        <a:ln>
                          <a:noFill/>
                        </a:ln>
                        <a:solidFill>
                          <a:schemeClr val="tx1"/>
                        </a:solidFill>
                        <a:effectLst/>
                        <a:latin typeface="+mn-lt"/>
                      </a:endParaRPr>
                    </a:p>
                  </a:txBody>
                  <a:tcPr horzOverflow="overflow"/>
                </a:tc>
                <a:tc>
                  <a:txBody>
                    <a:bodyPr/>
                    <a:lstStyle/>
                    <a:p>
                      <a:pPr marL="0" marR="0" lvl="0" indent="0" algn="l" defTabSz="914400" rtl="0" eaLnBrk="1" fontAlgn="base" latinLnBrk="0" hangingPunct="1">
                        <a:lnSpc>
                          <a:spcPct val="100000"/>
                        </a:lnSpc>
                        <a:spcBef>
                          <a:spcPct val="20000"/>
                        </a:spcBef>
                        <a:spcAft>
                          <a:spcPct val="0"/>
                        </a:spcAft>
                        <a:buClr>
                          <a:schemeClr val="accent2"/>
                        </a:buClr>
                        <a:buSzPct val="100000"/>
                        <a:buFont typeface="Times" pitchFamily="18" charset="0"/>
                        <a:buNone/>
                        <a:tabLst/>
                      </a:pPr>
                      <a:r>
                        <a:rPr kumimoji="0" lang="en-US" sz="2400" u="none" strike="noStrike" cap="none" normalizeH="0" baseline="0" dirty="0">
                          <a:ln>
                            <a:noFill/>
                          </a:ln>
                          <a:effectLst/>
                        </a:rPr>
                        <a:t>For subjects who need to write, </a:t>
                      </a:r>
                      <a:r>
                        <a:rPr kumimoji="0" lang="en-US" sz="2400" u="none" strike="noStrike" cap="none" normalizeH="0" baseline="0" dirty="0" smtClean="0">
                          <a:ln>
                            <a:noFill/>
                          </a:ln>
                          <a:effectLst/>
                        </a:rPr>
                        <a:t>one has </a:t>
                      </a:r>
                      <a:r>
                        <a:rPr kumimoji="0" lang="en-US" sz="2400" u="none" strike="noStrike" cap="none" normalizeH="0" baseline="0" dirty="0">
                          <a:ln>
                            <a:noFill/>
                          </a:ln>
                          <a:effectLst/>
                        </a:rPr>
                        <a:t>to trust them, control reading before writing is </a:t>
                      </a:r>
                      <a:r>
                        <a:rPr kumimoji="0" lang="en-US" sz="2400" b="1" u="none" strike="noStrike" cap="none" normalizeH="0" baseline="0" dirty="0">
                          <a:ln>
                            <a:noFill/>
                          </a:ln>
                          <a:effectLst/>
                        </a:rPr>
                        <a:t>not</a:t>
                      </a:r>
                      <a:r>
                        <a:rPr kumimoji="0" lang="en-US" sz="2400" u="none" strike="noStrike" cap="none" normalizeH="0" baseline="0" dirty="0">
                          <a:ln>
                            <a:noFill/>
                          </a:ln>
                          <a:effectLst/>
                        </a:rPr>
                        <a:t> sufficient</a:t>
                      </a:r>
                      <a:endParaRPr kumimoji="0" lang="en-US" sz="2400" b="0" i="0" u="none" strike="noStrike" cap="none" normalizeH="0" baseline="0" dirty="0">
                        <a:ln>
                          <a:noFill/>
                        </a:ln>
                        <a:solidFill>
                          <a:schemeClr val="tx1"/>
                        </a:solidFill>
                        <a:effectLst/>
                        <a:latin typeface="+mn-lt"/>
                      </a:endParaRPr>
                    </a:p>
                  </a:txBody>
                  <a:tcPr horzOverflow="overflow"/>
                </a:tc>
                <a:extLst>
                  <a:ext uri="{0D108BD9-81ED-4DB2-BD59-A6C34878D82A}">
                    <a16:rowId xmlns:a16="http://schemas.microsoft.com/office/drawing/2014/main" val="724502891"/>
                  </a:ext>
                </a:extLst>
              </a:tr>
            </a:tbl>
          </a:graphicData>
        </a:graphic>
      </p:graphicFrame>
      <p:sp>
        <p:nvSpPr>
          <p:cNvPr id="27651" name="Rectangle 2"/>
          <p:cNvSpPr>
            <a:spLocks noGrp="1" noChangeArrowheads="1"/>
          </p:cNvSpPr>
          <p:nvPr>
            <p:ph type="ctrTitle"/>
          </p:nvPr>
        </p:nvSpPr>
        <p:spPr/>
        <p:txBody>
          <a:bodyPr/>
          <a:lstStyle/>
          <a:p>
            <a:r>
              <a:rPr lang="en-US" altLang="en-US" dirty="0"/>
              <a:t>Integrity vs. Confidentiality</a:t>
            </a:r>
          </a:p>
        </p:txBody>
      </p:sp>
    </p:spTree>
    <p:extLst>
      <p:ext uri="{BB962C8B-B14F-4D97-AF65-F5344CB8AC3E}">
        <p14:creationId xmlns:p14="http://schemas.microsoft.com/office/powerpoint/2010/main" val="2869868668"/>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ctrTitle"/>
          </p:nvPr>
        </p:nvSpPr>
        <p:spPr/>
        <p:txBody>
          <a:bodyPr/>
          <a:lstStyle/>
          <a:p>
            <a:r>
              <a:rPr lang="en-US" altLang="en-US"/>
              <a:t>Analogy</a:t>
            </a:r>
          </a:p>
        </p:txBody>
      </p:sp>
      <p:sp>
        <p:nvSpPr>
          <p:cNvPr id="9" name="Subtitle 8">
            <a:extLst>
              <a:ext uri="{FF2B5EF4-FFF2-40B4-BE49-F238E27FC236}">
                <a16:creationId xmlns:a16="http://schemas.microsoft.com/office/drawing/2014/main" id="{9ED46574-9BDC-4C35-B832-417A33458C46}"/>
              </a:ext>
            </a:extLst>
          </p:cNvPr>
          <p:cNvSpPr>
            <a:spLocks noGrp="1"/>
          </p:cNvSpPr>
          <p:nvPr>
            <p:ph type="subTitle" idx="1"/>
          </p:nvPr>
        </p:nvSpPr>
        <p:spPr/>
        <p:txBody>
          <a:bodyPr/>
          <a:lstStyle/>
          <a:p>
            <a:endParaRPr lang="en-US"/>
          </a:p>
        </p:txBody>
      </p:sp>
      <p:sp>
        <p:nvSpPr>
          <p:cNvPr id="10" name="Text Placeholder 9">
            <a:extLst>
              <a:ext uri="{FF2B5EF4-FFF2-40B4-BE49-F238E27FC236}">
                <a16:creationId xmlns:a16="http://schemas.microsoft.com/office/drawing/2014/main" id="{D0BC4DE2-A31E-40A8-98AA-FCAC34599A65}"/>
              </a:ext>
            </a:extLst>
          </p:cNvPr>
          <p:cNvSpPr>
            <a:spLocks noGrp="1"/>
          </p:cNvSpPr>
          <p:nvPr>
            <p:ph type="body" sz="quarter" idx="14"/>
          </p:nvPr>
        </p:nvSpPr>
        <p:spPr/>
        <p:txBody>
          <a:bodyPr/>
          <a:lstStyle/>
          <a:p>
            <a:pPr>
              <a:spcBef>
                <a:spcPts val="600"/>
              </a:spcBef>
            </a:pPr>
            <a:r>
              <a:rPr lang="en-US" altLang="en-US" sz="2800" dirty="0"/>
              <a:t>Confidentiality violation: leak a secret</a:t>
            </a:r>
          </a:p>
          <a:p>
            <a:pPr lvl="1">
              <a:spcBef>
                <a:spcPts val="600"/>
              </a:spcBef>
            </a:pPr>
            <a:r>
              <a:rPr lang="en-US" altLang="en-US" sz="2400" dirty="0"/>
              <a:t>CAN be prevented even if I tell the secret to a person I do not trust, so long as I can lock the person up AFTERWARDS to prevent further leakage</a:t>
            </a:r>
          </a:p>
          <a:p>
            <a:pPr lvl="2">
              <a:spcBef>
                <a:spcPts val="600"/>
              </a:spcBef>
            </a:pPr>
            <a:r>
              <a:rPr lang="en-US" altLang="en-US" sz="2400" dirty="0"/>
              <a:t>The person cannot leak confidential info w/o talking</a:t>
            </a:r>
          </a:p>
          <a:p>
            <a:pPr>
              <a:spcBef>
                <a:spcPts val="600"/>
              </a:spcBef>
            </a:pPr>
            <a:r>
              <a:rPr lang="en-US" altLang="en-US" sz="2800" dirty="0"/>
              <a:t>Integrity violation: follow a wrong instruction</a:t>
            </a:r>
          </a:p>
          <a:p>
            <a:pPr lvl="1">
              <a:spcBef>
                <a:spcPts val="600"/>
              </a:spcBef>
            </a:pPr>
            <a:r>
              <a:rPr lang="en-US" altLang="en-US" sz="2400" dirty="0"/>
              <a:t>CANNOT be prevented if I follow instruction from an person I do not trust even if I lock the person up BEFOREHAND to prevent the person from receiving any malicious instruction</a:t>
            </a:r>
          </a:p>
          <a:p>
            <a:pPr lvl="2">
              <a:spcBef>
                <a:spcPts val="600"/>
              </a:spcBef>
            </a:pPr>
            <a:r>
              <a:rPr lang="en-US" altLang="en-US" sz="2400" dirty="0"/>
              <a:t>The person can invent malicious instruction without outside input</a:t>
            </a:r>
          </a:p>
        </p:txBody>
      </p:sp>
    </p:spTree>
    <p:extLst>
      <p:ext uri="{BB962C8B-B14F-4D97-AF65-F5344CB8AC3E}">
        <p14:creationId xmlns:p14="http://schemas.microsoft.com/office/powerpoint/2010/main" val="196524215"/>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9" name="Rectangle 2"/>
          <p:cNvSpPr>
            <a:spLocks noGrp="1" noChangeArrowheads="1"/>
          </p:cNvSpPr>
          <p:nvPr>
            <p:ph type="ctrTitle"/>
          </p:nvPr>
        </p:nvSpPr>
        <p:spPr/>
        <p:txBody>
          <a:bodyPr/>
          <a:lstStyle/>
          <a:p>
            <a:r>
              <a:rPr lang="en-US" altLang="en-US"/>
              <a:t>Key Difference between Confidentiality and Integrity</a:t>
            </a:r>
          </a:p>
        </p:txBody>
      </p:sp>
      <p:sp>
        <p:nvSpPr>
          <p:cNvPr id="9" name="Subtitle 8">
            <a:extLst>
              <a:ext uri="{FF2B5EF4-FFF2-40B4-BE49-F238E27FC236}">
                <a16:creationId xmlns:a16="http://schemas.microsoft.com/office/drawing/2014/main" id="{7442415A-A85D-4C6A-B9FA-CA1BBDED0398}"/>
              </a:ext>
            </a:extLst>
          </p:cNvPr>
          <p:cNvSpPr>
            <a:spLocks noGrp="1"/>
          </p:cNvSpPr>
          <p:nvPr>
            <p:ph type="subTitle" idx="1"/>
          </p:nvPr>
        </p:nvSpPr>
        <p:spPr/>
        <p:txBody>
          <a:bodyPr/>
          <a:lstStyle/>
          <a:p>
            <a:endParaRPr lang="en-US"/>
          </a:p>
        </p:txBody>
      </p:sp>
      <p:sp>
        <p:nvSpPr>
          <p:cNvPr id="10" name="Text Placeholder 9">
            <a:extLst>
              <a:ext uri="{FF2B5EF4-FFF2-40B4-BE49-F238E27FC236}">
                <a16:creationId xmlns:a16="http://schemas.microsoft.com/office/drawing/2014/main" id="{4DE6C255-C44E-4E44-AE0E-E4776527172E}"/>
              </a:ext>
            </a:extLst>
          </p:cNvPr>
          <p:cNvSpPr>
            <a:spLocks noGrp="1"/>
          </p:cNvSpPr>
          <p:nvPr>
            <p:ph type="body" sz="quarter" idx="14"/>
          </p:nvPr>
        </p:nvSpPr>
        <p:spPr/>
        <p:txBody>
          <a:bodyPr/>
          <a:lstStyle/>
          <a:p>
            <a:r>
              <a:rPr lang="en-US" altLang="en-US" sz="3200" dirty="0"/>
              <a:t>For confidentiality, controlling reading &amp; writing is sufficient</a:t>
            </a:r>
          </a:p>
          <a:p>
            <a:pPr lvl="1"/>
            <a:r>
              <a:rPr lang="en-US" altLang="en-US" sz="2400" dirty="0"/>
              <a:t>theoretically, no subject needs to be trusted for confidentiality; however, one does need trusted subjects in BLP to make system realistic</a:t>
            </a:r>
          </a:p>
          <a:p>
            <a:endParaRPr lang="en-US" altLang="en-US" sz="3200" dirty="0"/>
          </a:p>
          <a:p>
            <a:r>
              <a:rPr lang="en-US" altLang="en-US" sz="3200" dirty="0"/>
              <a:t>For integrity, controlling reading and writing is insufficient</a:t>
            </a:r>
          </a:p>
          <a:p>
            <a:pPr lvl="1"/>
            <a:r>
              <a:rPr lang="en-US" altLang="en-US" sz="2400" dirty="0"/>
              <a:t>one has to trust all subjects who can write to critical data</a:t>
            </a:r>
          </a:p>
        </p:txBody>
      </p:sp>
    </p:spTree>
    <p:extLst>
      <p:ext uri="{BB962C8B-B14F-4D97-AF65-F5344CB8AC3E}">
        <p14:creationId xmlns:p14="http://schemas.microsoft.com/office/powerpoint/2010/main" val="1817756811"/>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ctrTitle"/>
          </p:nvPr>
        </p:nvSpPr>
        <p:spPr/>
        <p:txBody>
          <a:bodyPr/>
          <a:lstStyle/>
          <a:p>
            <a:r>
              <a:rPr lang="en-US" altLang="en-US"/>
              <a:t>Impacts of The Need to Trust Subjects</a:t>
            </a:r>
          </a:p>
        </p:txBody>
      </p:sp>
      <p:sp>
        <p:nvSpPr>
          <p:cNvPr id="9" name="Subtitle 8">
            <a:extLst>
              <a:ext uri="{FF2B5EF4-FFF2-40B4-BE49-F238E27FC236}">
                <a16:creationId xmlns:a16="http://schemas.microsoft.com/office/drawing/2014/main" id="{D632420A-4754-4EA3-BEB8-9F5EFFF397B2}"/>
              </a:ext>
            </a:extLst>
          </p:cNvPr>
          <p:cNvSpPr>
            <a:spLocks noGrp="1"/>
          </p:cNvSpPr>
          <p:nvPr>
            <p:ph type="subTitle" idx="1"/>
          </p:nvPr>
        </p:nvSpPr>
        <p:spPr/>
        <p:txBody>
          <a:bodyPr/>
          <a:lstStyle/>
          <a:p>
            <a:endParaRPr lang="en-US"/>
          </a:p>
        </p:txBody>
      </p:sp>
      <p:sp>
        <p:nvSpPr>
          <p:cNvPr id="10" name="Text Placeholder 9">
            <a:extLst>
              <a:ext uri="{FF2B5EF4-FFF2-40B4-BE49-F238E27FC236}">
                <a16:creationId xmlns:a16="http://schemas.microsoft.com/office/drawing/2014/main" id="{68FCE4F3-62A7-4CF0-B2E4-02951EEE06C2}"/>
              </a:ext>
            </a:extLst>
          </p:cNvPr>
          <p:cNvSpPr>
            <a:spLocks noGrp="1"/>
          </p:cNvSpPr>
          <p:nvPr>
            <p:ph type="body" sz="quarter" idx="14"/>
          </p:nvPr>
        </p:nvSpPr>
        <p:spPr/>
        <p:txBody>
          <a:bodyPr/>
          <a:lstStyle/>
          <a:p>
            <a:r>
              <a:rPr lang="en-US" altLang="en-US" sz="2800" dirty="0"/>
              <a:t>Trusting only a small security kernel is no longer possible</a:t>
            </a:r>
          </a:p>
          <a:p>
            <a:endParaRPr lang="en-US" altLang="en-US" sz="2800" dirty="0"/>
          </a:p>
          <a:p>
            <a:r>
              <a:rPr lang="en-US" altLang="en-US" sz="2800" dirty="0"/>
              <a:t>No need to worry about covert channels for integrity protection</a:t>
            </a:r>
          </a:p>
          <a:p>
            <a:endParaRPr lang="en-US" altLang="en-US" sz="2800" dirty="0"/>
          </a:p>
          <a:p>
            <a:r>
              <a:rPr lang="en-US" altLang="en-US" sz="2800" dirty="0"/>
              <a:t>How to establish trust in subjects becomes a challenge.</a:t>
            </a:r>
          </a:p>
        </p:txBody>
      </p:sp>
    </p:spTree>
    <p:extLst>
      <p:ext uri="{BB962C8B-B14F-4D97-AF65-F5344CB8AC3E}">
        <p14:creationId xmlns:p14="http://schemas.microsoft.com/office/powerpoint/2010/main" val="1007336287"/>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ctrTitle"/>
          </p:nvPr>
        </p:nvSpPr>
        <p:spPr/>
        <p:txBody>
          <a:bodyPr/>
          <a:lstStyle/>
          <a:p>
            <a:r>
              <a:rPr lang="en-US" altLang="en-US"/>
              <a:t>Application of Integrity Protection</a:t>
            </a:r>
          </a:p>
        </p:txBody>
      </p:sp>
      <p:sp>
        <p:nvSpPr>
          <p:cNvPr id="9" name="Subtitle 8">
            <a:extLst>
              <a:ext uri="{FF2B5EF4-FFF2-40B4-BE49-F238E27FC236}">
                <a16:creationId xmlns:a16="http://schemas.microsoft.com/office/drawing/2014/main" id="{8367E2B9-7ECA-43F4-BBAA-253C017A954C}"/>
              </a:ext>
            </a:extLst>
          </p:cNvPr>
          <p:cNvSpPr>
            <a:spLocks noGrp="1"/>
          </p:cNvSpPr>
          <p:nvPr>
            <p:ph type="subTitle" idx="1"/>
          </p:nvPr>
        </p:nvSpPr>
        <p:spPr/>
        <p:txBody>
          <a:bodyPr/>
          <a:lstStyle/>
          <a:p>
            <a:endParaRPr lang="en-US"/>
          </a:p>
        </p:txBody>
      </p:sp>
      <p:sp>
        <p:nvSpPr>
          <p:cNvPr id="10" name="Text Placeholder 9">
            <a:extLst>
              <a:ext uri="{FF2B5EF4-FFF2-40B4-BE49-F238E27FC236}">
                <a16:creationId xmlns:a16="http://schemas.microsoft.com/office/drawing/2014/main" id="{4F1894C4-471A-454C-AD27-39FA952763D8}"/>
              </a:ext>
            </a:extLst>
          </p:cNvPr>
          <p:cNvSpPr>
            <a:spLocks noGrp="1"/>
          </p:cNvSpPr>
          <p:nvPr>
            <p:ph type="body" sz="quarter" idx="14"/>
          </p:nvPr>
        </p:nvSpPr>
        <p:spPr/>
        <p:txBody>
          <a:bodyPr/>
          <a:lstStyle/>
          <a:p>
            <a:pPr>
              <a:spcAft>
                <a:spcPts val="600"/>
              </a:spcAft>
            </a:pPr>
            <a:r>
              <a:rPr lang="en-US" altLang="en-US" sz="2800" dirty="0"/>
              <a:t>Mandatory Integrity Control in Windows (since Vista)</a:t>
            </a:r>
          </a:p>
          <a:p>
            <a:pPr lvl="1">
              <a:spcBef>
                <a:spcPts val="0"/>
              </a:spcBef>
              <a:spcAft>
                <a:spcPts val="600"/>
              </a:spcAft>
            </a:pPr>
            <a:r>
              <a:rPr lang="en-US" altLang="en-US" sz="2400" dirty="0"/>
              <a:t>Uses four integrity levels: Low, Medium, High, and System</a:t>
            </a:r>
          </a:p>
          <a:p>
            <a:pPr lvl="1">
              <a:spcBef>
                <a:spcPts val="0"/>
              </a:spcBef>
              <a:spcAft>
                <a:spcPts val="600"/>
              </a:spcAft>
            </a:pPr>
            <a:r>
              <a:rPr lang="en-US" altLang="en-US" sz="2400" dirty="0"/>
              <a:t>Each process is assigned a level, which limit resources it can access</a:t>
            </a:r>
          </a:p>
          <a:p>
            <a:pPr lvl="1">
              <a:spcBef>
                <a:spcPts val="0"/>
              </a:spcBef>
              <a:spcAft>
                <a:spcPts val="600"/>
              </a:spcAft>
            </a:pPr>
            <a:r>
              <a:rPr lang="en-US" altLang="en-US" sz="2400" dirty="0"/>
              <a:t>Processes started by normal users have Medium</a:t>
            </a:r>
          </a:p>
          <a:p>
            <a:pPr lvl="1">
              <a:spcBef>
                <a:spcPts val="0"/>
              </a:spcBef>
              <a:spcAft>
                <a:spcPts val="600"/>
              </a:spcAft>
            </a:pPr>
            <a:r>
              <a:rPr lang="en-US" altLang="en-US" sz="2400" dirty="0"/>
              <a:t>Elevated processes have High</a:t>
            </a:r>
          </a:p>
          <a:p>
            <a:pPr lvl="2">
              <a:spcBef>
                <a:spcPts val="0"/>
              </a:spcBef>
              <a:spcAft>
                <a:spcPts val="600"/>
              </a:spcAft>
            </a:pPr>
            <a:r>
              <a:rPr lang="en-US" altLang="en-US" sz="2000" dirty="0"/>
              <a:t>Through the User Account Control feature</a:t>
            </a:r>
          </a:p>
          <a:p>
            <a:pPr lvl="1">
              <a:spcBef>
                <a:spcPts val="0"/>
              </a:spcBef>
              <a:spcAft>
                <a:spcPts val="600"/>
              </a:spcAft>
            </a:pPr>
            <a:r>
              <a:rPr lang="en-US" altLang="en-US" sz="2400" dirty="0"/>
              <a:t>Some processes run as Low, such as IE in protected mode</a:t>
            </a:r>
          </a:p>
          <a:p>
            <a:pPr lvl="1">
              <a:spcBef>
                <a:spcPts val="0"/>
              </a:spcBef>
              <a:spcAft>
                <a:spcPts val="600"/>
              </a:spcAft>
            </a:pPr>
            <a:r>
              <a:rPr lang="en-US" altLang="en-US" sz="2400" dirty="0"/>
              <a:t>Reading and writing do not change the integrity level</a:t>
            </a:r>
          </a:p>
          <a:p>
            <a:pPr lvl="2">
              <a:spcBef>
                <a:spcPts val="0"/>
              </a:spcBef>
              <a:spcAft>
                <a:spcPts val="600"/>
              </a:spcAft>
            </a:pPr>
            <a:r>
              <a:rPr lang="en-US" altLang="en-US" sz="2000" dirty="0"/>
              <a:t>Ring policy.</a:t>
            </a:r>
            <a:endParaRPr lang="en-US" sz="1800" dirty="0"/>
          </a:p>
        </p:txBody>
      </p:sp>
    </p:spTree>
    <p:extLst>
      <p:ext uri="{BB962C8B-B14F-4D97-AF65-F5344CB8AC3E}">
        <p14:creationId xmlns:p14="http://schemas.microsoft.com/office/powerpoint/2010/main" val="2202617270"/>
      </p:ext>
    </p:ext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ctrTitle"/>
          </p:nvPr>
        </p:nvSpPr>
        <p:spPr/>
        <p:txBody>
          <a:bodyPr/>
          <a:lstStyle/>
          <a:p>
            <a:r>
              <a:rPr lang="en-US" altLang="en-US" dirty="0"/>
              <a:t>Outline</a:t>
            </a:r>
          </a:p>
        </p:txBody>
      </p:sp>
      <p:sp>
        <p:nvSpPr>
          <p:cNvPr id="16" name="Subtitle 15">
            <a:extLst>
              <a:ext uri="{FF2B5EF4-FFF2-40B4-BE49-F238E27FC236}">
                <a16:creationId xmlns:a16="http://schemas.microsoft.com/office/drawing/2014/main" id="{93FADC8A-B6D9-4964-A5DD-7FDCFBAF02B4}"/>
              </a:ext>
            </a:extLst>
          </p:cNvPr>
          <p:cNvSpPr>
            <a:spLocks noGrp="1"/>
          </p:cNvSpPr>
          <p:nvPr>
            <p:ph type="subTitle" idx="1"/>
          </p:nvPr>
        </p:nvSpPr>
        <p:spPr/>
        <p:txBody>
          <a:bodyPr/>
          <a:lstStyle/>
          <a:p>
            <a:endParaRPr lang="en-US" dirty="0"/>
          </a:p>
        </p:txBody>
      </p:sp>
      <p:sp>
        <p:nvSpPr>
          <p:cNvPr id="17" name="Text Placeholder 16">
            <a:extLst>
              <a:ext uri="{FF2B5EF4-FFF2-40B4-BE49-F238E27FC236}">
                <a16:creationId xmlns:a16="http://schemas.microsoft.com/office/drawing/2014/main" id="{51AE7339-3BFD-42E0-8F0E-4CC3809F109E}"/>
              </a:ext>
            </a:extLst>
          </p:cNvPr>
          <p:cNvSpPr>
            <a:spLocks noGrp="1"/>
          </p:cNvSpPr>
          <p:nvPr>
            <p:ph type="body" sz="quarter" idx="14"/>
          </p:nvPr>
        </p:nvSpPr>
        <p:spPr/>
        <p:txBody>
          <a:bodyPr/>
          <a:lstStyle/>
          <a:p>
            <a:pPr>
              <a:spcBef>
                <a:spcPts val="600"/>
              </a:spcBef>
            </a:pPr>
            <a:r>
              <a:rPr lang="en-US" sz="3200" dirty="0" smtClean="0">
                <a:solidFill>
                  <a:schemeClr val="tx2"/>
                </a:solidFill>
              </a:rPr>
              <a:t>Overview of the Bell </a:t>
            </a:r>
            <a:r>
              <a:rPr lang="en-US" sz="3200" dirty="0" err="1" smtClean="0">
                <a:solidFill>
                  <a:schemeClr val="tx2"/>
                </a:solidFill>
              </a:rPr>
              <a:t>Lapadula</a:t>
            </a:r>
            <a:r>
              <a:rPr lang="en-US" sz="3200" dirty="0" smtClean="0">
                <a:solidFill>
                  <a:schemeClr val="tx2"/>
                </a:solidFill>
              </a:rPr>
              <a:t> Model</a:t>
            </a:r>
          </a:p>
          <a:p>
            <a:pPr>
              <a:spcBef>
                <a:spcPts val="600"/>
              </a:spcBef>
            </a:pPr>
            <a:r>
              <a:rPr lang="en-US" sz="3200" dirty="0" smtClean="0">
                <a:solidFill>
                  <a:schemeClr val="tx2"/>
                </a:solidFill>
              </a:rPr>
              <a:t>Details of the Bell </a:t>
            </a:r>
            <a:r>
              <a:rPr lang="en-US" sz="3200" dirty="0" err="1" smtClean="0">
                <a:solidFill>
                  <a:schemeClr val="tx2"/>
                </a:solidFill>
              </a:rPr>
              <a:t>Lapadula</a:t>
            </a:r>
            <a:r>
              <a:rPr lang="en-US" sz="3200" dirty="0" smtClean="0">
                <a:solidFill>
                  <a:schemeClr val="tx2"/>
                </a:solidFill>
              </a:rPr>
              <a:t> Model</a:t>
            </a:r>
          </a:p>
          <a:p>
            <a:pPr>
              <a:spcBef>
                <a:spcPts val="600"/>
              </a:spcBef>
            </a:pPr>
            <a:r>
              <a:rPr lang="en-US" sz="3200" dirty="0" smtClean="0">
                <a:solidFill>
                  <a:schemeClr val="tx2"/>
                </a:solidFill>
              </a:rPr>
              <a:t>Analysis of the Bell </a:t>
            </a:r>
            <a:r>
              <a:rPr lang="en-US" sz="3200" dirty="0" err="1" smtClean="0">
                <a:solidFill>
                  <a:schemeClr val="tx2"/>
                </a:solidFill>
              </a:rPr>
              <a:t>Lapadula</a:t>
            </a:r>
            <a:r>
              <a:rPr lang="en-US" sz="3200" dirty="0" smtClean="0">
                <a:solidFill>
                  <a:schemeClr val="tx2"/>
                </a:solidFill>
              </a:rPr>
              <a:t> Model</a:t>
            </a:r>
          </a:p>
          <a:p>
            <a:pPr>
              <a:spcBef>
                <a:spcPts val="600"/>
              </a:spcBef>
            </a:pPr>
            <a:r>
              <a:rPr lang="en-US" sz="3200" dirty="0" smtClean="0">
                <a:solidFill>
                  <a:schemeClr val="tx2"/>
                </a:solidFill>
              </a:rPr>
              <a:t>More on Multi-level Security</a:t>
            </a:r>
          </a:p>
          <a:p>
            <a:pPr>
              <a:spcBef>
                <a:spcPts val="600"/>
              </a:spcBef>
            </a:pPr>
            <a:r>
              <a:rPr lang="en-US" sz="3200" dirty="0" smtClean="0">
                <a:solidFill>
                  <a:schemeClr val="accent3"/>
                </a:solidFill>
              </a:rPr>
              <a:t>TCSEC and Common Criteria</a:t>
            </a:r>
          </a:p>
          <a:p>
            <a:pPr>
              <a:spcBef>
                <a:spcPts val="600"/>
              </a:spcBef>
            </a:pPr>
            <a:r>
              <a:rPr lang="en-US" sz="3200" dirty="0" err="1" smtClean="0">
                <a:solidFill>
                  <a:schemeClr val="tx2"/>
                </a:solidFill>
              </a:rPr>
              <a:t>Biba</a:t>
            </a:r>
            <a:r>
              <a:rPr lang="en-US" sz="3200" dirty="0" smtClean="0">
                <a:solidFill>
                  <a:schemeClr val="tx2"/>
                </a:solidFill>
              </a:rPr>
              <a:t> Integrity Models</a:t>
            </a:r>
          </a:p>
          <a:p>
            <a:pPr>
              <a:spcBef>
                <a:spcPts val="600"/>
              </a:spcBef>
            </a:pPr>
            <a:r>
              <a:rPr lang="en-US" sz="3200" dirty="0" smtClean="0">
                <a:solidFill>
                  <a:schemeClr val="accent1"/>
                </a:solidFill>
              </a:rPr>
              <a:t>Clark-Wilson Model and Chinese Wall Policy</a:t>
            </a:r>
          </a:p>
        </p:txBody>
      </p:sp>
    </p:spTree>
    <p:extLst>
      <p:ext uri="{BB962C8B-B14F-4D97-AF65-F5344CB8AC3E}">
        <p14:creationId xmlns:p14="http://schemas.microsoft.com/office/powerpoint/2010/main" val="3840034258"/>
      </p:ext>
    </p:extLst>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1" name="Rectangle 2"/>
          <p:cNvSpPr>
            <a:spLocks noGrp="1" noChangeArrowheads="1"/>
          </p:cNvSpPr>
          <p:nvPr>
            <p:ph type="ctrTitle"/>
          </p:nvPr>
        </p:nvSpPr>
        <p:spPr/>
        <p:txBody>
          <a:bodyPr/>
          <a:lstStyle/>
          <a:p>
            <a:r>
              <a:rPr lang="en-US" altLang="en-US"/>
              <a:t>The Clark-Wilson Model</a:t>
            </a:r>
          </a:p>
        </p:txBody>
      </p:sp>
      <p:sp>
        <p:nvSpPr>
          <p:cNvPr id="9" name="Subtitle 8">
            <a:extLst>
              <a:ext uri="{FF2B5EF4-FFF2-40B4-BE49-F238E27FC236}">
                <a16:creationId xmlns:a16="http://schemas.microsoft.com/office/drawing/2014/main" id="{EDDBC205-31B5-48FD-B145-A0600CAFA8F8}"/>
              </a:ext>
            </a:extLst>
          </p:cNvPr>
          <p:cNvSpPr>
            <a:spLocks noGrp="1"/>
          </p:cNvSpPr>
          <p:nvPr>
            <p:ph type="subTitle" idx="1"/>
          </p:nvPr>
        </p:nvSpPr>
        <p:spPr/>
        <p:txBody>
          <a:bodyPr/>
          <a:lstStyle/>
          <a:p>
            <a:endParaRPr lang="en-US"/>
          </a:p>
        </p:txBody>
      </p:sp>
      <p:sp>
        <p:nvSpPr>
          <p:cNvPr id="10" name="Text Placeholder 9">
            <a:extLst>
              <a:ext uri="{FF2B5EF4-FFF2-40B4-BE49-F238E27FC236}">
                <a16:creationId xmlns:a16="http://schemas.microsoft.com/office/drawing/2014/main" id="{2206A697-D25E-4950-B178-78017527EAFE}"/>
              </a:ext>
            </a:extLst>
          </p:cNvPr>
          <p:cNvSpPr>
            <a:spLocks noGrp="1"/>
          </p:cNvSpPr>
          <p:nvPr>
            <p:ph type="body" sz="quarter" idx="14"/>
          </p:nvPr>
        </p:nvSpPr>
        <p:spPr>
          <a:xfrm>
            <a:off x="576942" y="1828800"/>
            <a:ext cx="11038115" cy="3945329"/>
          </a:xfrm>
        </p:spPr>
        <p:txBody>
          <a:bodyPr/>
          <a:lstStyle/>
          <a:p>
            <a:pPr>
              <a:lnSpc>
                <a:spcPct val="90000"/>
              </a:lnSpc>
              <a:spcAft>
                <a:spcPts val="600"/>
              </a:spcAft>
            </a:pPr>
            <a:r>
              <a:rPr lang="en-US" altLang="en-US" sz="2800" dirty="0"/>
              <a:t>David D. Clark and David R. Wilson.  “A Comparison of Commercial and Military Computer Security Policies.” In IEEE SSP 1987.</a:t>
            </a:r>
          </a:p>
          <a:p>
            <a:pPr>
              <a:lnSpc>
                <a:spcPct val="90000"/>
              </a:lnSpc>
              <a:spcAft>
                <a:spcPts val="600"/>
              </a:spcAft>
            </a:pPr>
            <a:r>
              <a:rPr lang="en-US" altLang="en-US" sz="2800" dirty="0" smtClean="0"/>
              <a:t>Paper defends two conclusions:</a:t>
            </a:r>
          </a:p>
          <a:p>
            <a:pPr lvl="1">
              <a:lnSpc>
                <a:spcPct val="90000"/>
              </a:lnSpc>
              <a:spcBef>
                <a:spcPts val="0"/>
              </a:spcBef>
              <a:spcAft>
                <a:spcPts val="600"/>
              </a:spcAft>
            </a:pPr>
            <a:r>
              <a:rPr lang="en-US" altLang="en-US" sz="2400" dirty="0" smtClean="0"/>
              <a:t>There </a:t>
            </a:r>
            <a:r>
              <a:rPr lang="en-US" altLang="en-US" sz="2400" dirty="0"/>
              <a:t>is a distinct set of security policies, related to integrity rather than disclosure, which are often of highest priority in the commercial data processing environment</a:t>
            </a:r>
          </a:p>
          <a:p>
            <a:pPr lvl="2">
              <a:lnSpc>
                <a:spcPct val="90000"/>
              </a:lnSpc>
              <a:spcBef>
                <a:spcPts val="0"/>
              </a:spcBef>
              <a:spcAft>
                <a:spcPts val="600"/>
              </a:spcAft>
            </a:pPr>
            <a:r>
              <a:rPr lang="en-US" altLang="en-US" sz="2400" dirty="0" smtClean="0"/>
              <a:t>no </a:t>
            </a:r>
            <a:r>
              <a:rPr lang="en-US" altLang="en-US" sz="2400" dirty="0"/>
              <a:t>user of the system, even if authorized, may be permitted to modify data items in such a way that assets or accounting records of the company are lost or </a:t>
            </a:r>
            <a:r>
              <a:rPr lang="en-US" altLang="en-US" sz="2400" dirty="0" smtClean="0"/>
              <a:t>corrupted</a:t>
            </a:r>
          </a:p>
          <a:p>
            <a:pPr lvl="1">
              <a:spcBef>
                <a:spcPts val="0"/>
              </a:spcBef>
              <a:spcAft>
                <a:spcPts val="600"/>
              </a:spcAft>
            </a:pPr>
            <a:r>
              <a:rPr lang="en-US" altLang="en-US" sz="2400" dirty="0"/>
              <a:t>Some separate mechanisms are required for enforcement of these policies, disjoint from those in the Orange Book</a:t>
            </a:r>
          </a:p>
          <a:p>
            <a:pPr>
              <a:spcAft>
                <a:spcPts val="600"/>
              </a:spcAft>
            </a:pPr>
            <a:endParaRPr lang="en-US" altLang="en-US" sz="2400" dirty="0"/>
          </a:p>
          <a:p>
            <a:pPr>
              <a:spcAft>
                <a:spcPts val="600"/>
              </a:spcAft>
            </a:pPr>
            <a:endParaRPr lang="en-US" altLang="en-US" sz="2400" dirty="0"/>
          </a:p>
          <a:p>
            <a:pPr lvl="1">
              <a:lnSpc>
                <a:spcPct val="90000"/>
              </a:lnSpc>
            </a:pPr>
            <a:endParaRPr lang="en-US" altLang="en-US" sz="2400" dirty="0"/>
          </a:p>
        </p:txBody>
      </p:sp>
    </p:spTree>
    <p:extLst>
      <p:ext uri="{BB962C8B-B14F-4D97-AF65-F5344CB8AC3E}">
        <p14:creationId xmlns:p14="http://schemas.microsoft.com/office/powerpoint/2010/main" val="926031206"/>
      </p:ext>
    </p:extLst>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a:spLocks noGrp="1" noChangeArrowheads="1"/>
          </p:cNvSpPr>
          <p:nvPr>
            <p:ph type="ctrTitle"/>
          </p:nvPr>
        </p:nvSpPr>
        <p:spPr>
          <a:xfrm>
            <a:off x="576943" y="137160"/>
            <a:ext cx="11038114" cy="553998"/>
          </a:xfrm>
        </p:spPr>
        <p:txBody>
          <a:bodyPr/>
          <a:lstStyle/>
          <a:p>
            <a:r>
              <a:rPr lang="en-US" altLang="en-US" dirty="0"/>
              <a:t>Two High-level Mechanisms for Enforcing Data Integrity (1)</a:t>
            </a:r>
          </a:p>
        </p:txBody>
      </p:sp>
      <p:sp>
        <p:nvSpPr>
          <p:cNvPr id="9" name="Subtitle 8">
            <a:extLst>
              <a:ext uri="{FF2B5EF4-FFF2-40B4-BE49-F238E27FC236}">
                <a16:creationId xmlns:a16="http://schemas.microsoft.com/office/drawing/2014/main" id="{D88FAE9F-0D3B-4F5B-B0A0-596EB78DCCAC}"/>
              </a:ext>
            </a:extLst>
          </p:cNvPr>
          <p:cNvSpPr>
            <a:spLocks noGrp="1"/>
          </p:cNvSpPr>
          <p:nvPr>
            <p:ph type="subTitle" idx="1"/>
          </p:nvPr>
        </p:nvSpPr>
        <p:spPr/>
        <p:txBody>
          <a:bodyPr/>
          <a:lstStyle/>
          <a:p>
            <a:endParaRPr lang="en-US"/>
          </a:p>
        </p:txBody>
      </p:sp>
      <p:sp>
        <p:nvSpPr>
          <p:cNvPr id="10" name="Text Placeholder 9">
            <a:extLst>
              <a:ext uri="{FF2B5EF4-FFF2-40B4-BE49-F238E27FC236}">
                <a16:creationId xmlns:a16="http://schemas.microsoft.com/office/drawing/2014/main" id="{AF26728D-5A97-4054-AB1D-B84C86C3E983}"/>
              </a:ext>
            </a:extLst>
          </p:cNvPr>
          <p:cNvSpPr>
            <a:spLocks noGrp="1"/>
          </p:cNvSpPr>
          <p:nvPr>
            <p:ph type="body" sz="quarter" idx="14"/>
          </p:nvPr>
        </p:nvSpPr>
        <p:spPr/>
        <p:txBody>
          <a:bodyPr/>
          <a:lstStyle/>
          <a:p>
            <a:r>
              <a:rPr lang="en-US" altLang="en-US" sz="2800" b="1" dirty="0"/>
              <a:t>Well-formed transaction</a:t>
            </a:r>
          </a:p>
          <a:p>
            <a:pPr lvl="1"/>
            <a:r>
              <a:rPr lang="en-US" altLang="en-US" sz="2400" dirty="0"/>
              <a:t>a user should not manipulate data arbitrarily, but only in constrained ways that preserve or ensure data integrity</a:t>
            </a:r>
          </a:p>
          <a:p>
            <a:pPr lvl="2"/>
            <a:r>
              <a:rPr lang="en-US" altLang="en-US" sz="2400" dirty="0"/>
              <a:t>e.g., use an append-only log to record all transactions</a:t>
            </a:r>
          </a:p>
          <a:p>
            <a:pPr lvl="2"/>
            <a:r>
              <a:rPr lang="en-US" altLang="en-US" sz="2400" dirty="0"/>
              <a:t>e.g., double-entry bookkeeping</a:t>
            </a:r>
          </a:p>
          <a:p>
            <a:pPr lvl="2"/>
            <a:r>
              <a:rPr lang="en-US" altLang="en-US" sz="2400" dirty="0"/>
              <a:t>e.g., passwd</a:t>
            </a:r>
          </a:p>
          <a:p>
            <a:pPr lvl="2">
              <a:buNone/>
            </a:pPr>
            <a:r>
              <a:rPr lang="en-US" altLang="en-US" sz="2000" dirty="0"/>
              <a:t/>
            </a:r>
            <a:br>
              <a:rPr lang="en-US" altLang="en-US" sz="2000" dirty="0"/>
            </a:br>
            <a:endParaRPr lang="en-US" altLang="en-US" sz="2000" dirty="0"/>
          </a:p>
          <a:p>
            <a:pPr marL="0" indent="0" algn="ctr">
              <a:buNone/>
            </a:pPr>
            <a:r>
              <a:rPr lang="en-US" sz="2800" b="1" dirty="0"/>
              <a:t>Data can be manipulated only through trusted code!</a:t>
            </a:r>
          </a:p>
        </p:txBody>
      </p:sp>
    </p:spTree>
    <p:extLst>
      <p:ext uri="{BB962C8B-B14F-4D97-AF65-F5344CB8AC3E}">
        <p14:creationId xmlns:p14="http://schemas.microsoft.com/office/powerpoint/2010/main" val="147378546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Rectangle 2"/>
          <p:cNvSpPr>
            <a:spLocks noGrp="1" noChangeArrowheads="1"/>
          </p:cNvSpPr>
          <p:nvPr>
            <p:ph type="ctrTitle"/>
          </p:nvPr>
        </p:nvSpPr>
        <p:spPr/>
        <p:txBody>
          <a:bodyPr/>
          <a:lstStyle/>
          <a:p>
            <a:r>
              <a:rPr lang="en-US" altLang="en-US"/>
              <a:t>Mandatory Access Control </a:t>
            </a:r>
          </a:p>
        </p:txBody>
      </p:sp>
      <p:sp>
        <p:nvSpPr>
          <p:cNvPr id="9" name="Subtitle 8">
            <a:extLst>
              <a:ext uri="{FF2B5EF4-FFF2-40B4-BE49-F238E27FC236}">
                <a16:creationId xmlns:a16="http://schemas.microsoft.com/office/drawing/2014/main" id="{F130A501-C8EF-4E1C-AF23-AC8A90380F07}"/>
              </a:ext>
            </a:extLst>
          </p:cNvPr>
          <p:cNvSpPr>
            <a:spLocks noGrp="1"/>
          </p:cNvSpPr>
          <p:nvPr>
            <p:ph type="subTitle" idx="1"/>
          </p:nvPr>
        </p:nvSpPr>
        <p:spPr/>
        <p:txBody>
          <a:bodyPr/>
          <a:lstStyle/>
          <a:p>
            <a:endParaRPr lang="en-US"/>
          </a:p>
        </p:txBody>
      </p:sp>
      <p:sp>
        <p:nvSpPr>
          <p:cNvPr id="10" name="Text Placeholder 9">
            <a:extLst>
              <a:ext uri="{FF2B5EF4-FFF2-40B4-BE49-F238E27FC236}">
                <a16:creationId xmlns:a16="http://schemas.microsoft.com/office/drawing/2014/main" id="{DBAA788D-A941-4599-8B67-CBCC00EDE6FA}"/>
              </a:ext>
            </a:extLst>
          </p:cNvPr>
          <p:cNvSpPr>
            <a:spLocks noGrp="1"/>
          </p:cNvSpPr>
          <p:nvPr>
            <p:ph type="body" sz="quarter" idx="14"/>
          </p:nvPr>
        </p:nvSpPr>
        <p:spPr/>
        <p:txBody>
          <a:bodyPr/>
          <a:lstStyle/>
          <a:p>
            <a:r>
              <a:rPr lang="en-US" sz="2800" dirty="0"/>
              <a:t>Mandatory access controls (MAC) restrict the access of subjects to objects based on a system-wide policy</a:t>
            </a:r>
          </a:p>
          <a:p>
            <a:pPr lvl="1"/>
            <a:r>
              <a:rPr lang="en-US" sz="2400" dirty="0"/>
              <a:t>denying users full control over the access to resources that they create. The system security policy (as set by the administrator) entirely determines the access rights granted</a:t>
            </a:r>
          </a:p>
        </p:txBody>
      </p:sp>
    </p:spTree>
  </p:cSld>
  <p:clrMapOvr>
    <a:masterClrMapping/>
  </p:clrMapOvr>
  <p:transition/>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9" name="Rectangle 2"/>
          <p:cNvSpPr>
            <a:spLocks noGrp="1" noChangeArrowheads="1"/>
          </p:cNvSpPr>
          <p:nvPr>
            <p:ph type="ctrTitle"/>
          </p:nvPr>
        </p:nvSpPr>
        <p:spPr>
          <a:xfrm>
            <a:off x="576943" y="137160"/>
            <a:ext cx="11038114" cy="553998"/>
          </a:xfrm>
        </p:spPr>
        <p:txBody>
          <a:bodyPr/>
          <a:lstStyle/>
          <a:p>
            <a:r>
              <a:rPr lang="en-US" altLang="en-US" dirty="0"/>
              <a:t>Two High-level Mechanisms for Enforcing Data Integrity (2)</a:t>
            </a:r>
          </a:p>
        </p:txBody>
      </p:sp>
      <p:sp>
        <p:nvSpPr>
          <p:cNvPr id="9" name="Subtitle 8">
            <a:extLst>
              <a:ext uri="{FF2B5EF4-FFF2-40B4-BE49-F238E27FC236}">
                <a16:creationId xmlns:a16="http://schemas.microsoft.com/office/drawing/2014/main" id="{3D46813F-A64B-4FF0-AEBE-C7B8C9C7288B}"/>
              </a:ext>
            </a:extLst>
          </p:cNvPr>
          <p:cNvSpPr>
            <a:spLocks noGrp="1"/>
          </p:cNvSpPr>
          <p:nvPr>
            <p:ph type="subTitle" idx="1"/>
          </p:nvPr>
        </p:nvSpPr>
        <p:spPr/>
        <p:txBody>
          <a:bodyPr/>
          <a:lstStyle/>
          <a:p>
            <a:endParaRPr lang="en-US"/>
          </a:p>
        </p:txBody>
      </p:sp>
      <p:sp>
        <p:nvSpPr>
          <p:cNvPr id="10" name="Text Placeholder 9">
            <a:extLst>
              <a:ext uri="{FF2B5EF4-FFF2-40B4-BE49-F238E27FC236}">
                <a16:creationId xmlns:a16="http://schemas.microsoft.com/office/drawing/2014/main" id="{5C8FB915-07D0-44A8-AE46-24FAE0EF5F1C}"/>
              </a:ext>
            </a:extLst>
          </p:cNvPr>
          <p:cNvSpPr>
            <a:spLocks noGrp="1"/>
          </p:cNvSpPr>
          <p:nvPr>
            <p:ph type="body" sz="quarter" idx="14"/>
          </p:nvPr>
        </p:nvSpPr>
        <p:spPr/>
        <p:txBody>
          <a:bodyPr/>
          <a:lstStyle/>
          <a:p>
            <a:r>
              <a:rPr lang="en-US" sz="3200" dirty="0"/>
              <a:t>Separation of duty</a:t>
            </a:r>
          </a:p>
          <a:p>
            <a:pPr lvl="1"/>
            <a:r>
              <a:rPr lang="en-US" sz="2400" dirty="0"/>
              <a:t>ensure external consistency: data objects correspond to the real world objects </a:t>
            </a:r>
          </a:p>
          <a:p>
            <a:pPr lvl="1"/>
            <a:r>
              <a:rPr lang="en-US" sz="2400" dirty="0"/>
              <a:t>separating all operations into several subparts and requiring that each subpart be executed by a different person</a:t>
            </a:r>
          </a:p>
          <a:p>
            <a:pPr lvl="1"/>
            <a:r>
              <a:rPr lang="en-US" sz="2400" dirty="0"/>
              <a:t>e.g., the two-man rule</a:t>
            </a:r>
          </a:p>
        </p:txBody>
      </p:sp>
    </p:spTree>
    <p:extLst>
      <p:ext uri="{BB962C8B-B14F-4D97-AF65-F5344CB8AC3E}">
        <p14:creationId xmlns:p14="http://schemas.microsoft.com/office/powerpoint/2010/main" val="1452573938"/>
      </p:ext>
    </p:extLst>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3" name="Rectangle 2"/>
          <p:cNvSpPr>
            <a:spLocks noGrp="1" noChangeArrowheads="1"/>
          </p:cNvSpPr>
          <p:nvPr>
            <p:ph type="ctrTitle"/>
          </p:nvPr>
        </p:nvSpPr>
        <p:spPr/>
        <p:txBody>
          <a:bodyPr/>
          <a:lstStyle/>
          <a:p>
            <a:r>
              <a:rPr lang="en-US" altLang="en-US"/>
              <a:t>Implementing the Two High-level Mechanisms</a:t>
            </a:r>
          </a:p>
        </p:txBody>
      </p:sp>
      <p:sp>
        <p:nvSpPr>
          <p:cNvPr id="9" name="Subtitle 8">
            <a:extLst>
              <a:ext uri="{FF2B5EF4-FFF2-40B4-BE49-F238E27FC236}">
                <a16:creationId xmlns:a16="http://schemas.microsoft.com/office/drawing/2014/main" id="{F07E82A2-A8AD-486F-B069-3E6791A7C402}"/>
              </a:ext>
            </a:extLst>
          </p:cNvPr>
          <p:cNvSpPr>
            <a:spLocks noGrp="1"/>
          </p:cNvSpPr>
          <p:nvPr>
            <p:ph type="subTitle" idx="1"/>
          </p:nvPr>
        </p:nvSpPr>
        <p:spPr/>
        <p:txBody>
          <a:bodyPr/>
          <a:lstStyle/>
          <a:p>
            <a:endParaRPr lang="en-US"/>
          </a:p>
        </p:txBody>
      </p:sp>
      <p:sp>
        <p:nvSpPr>
          <p:cNvPr id="10" name="Text Placeholder 9">
            <a:extLst>
              <a:ext uri="{FF2B5EF4-FFF2-40B4-BE49-F238E27FC236}">
                <a16:creationId xmlns:a16="http://schemas.microsoft.com/office/drawing/2014/main" id="{D3543124-AB9D-424E-9A09-D7BEDE97FDBA}"/>
              </a:ext>
            </a:extLst>
          </p:cNvPr>
          <p:cNvSpPr>
            <a:spLocks noGrp="1"/>
          </p:cNvSpPr>
          <p:nvPr>
            <p:ph type="body" sz="quarter" idx="14"/>
          </p:nvPr>
        </p:nvSpPr>
        <p:spPr>
          <a:xfrm>
            <a:off x="576942" y="1828800"/>
            <a:ext cx="11038115" cy="3945329"/>
          </a:xfrm>
        </p:spPr>
        <p:txBody>
          <a:bodyPr/>
          <a:lstStyle/>
          <a:p>
            <a:r>
              <a:rPr lang="en-US" sz="3200" dirty="0"/>
              <a:t>Mechanisms are needed to ensure</a:t>
            </a:r>
          </a:p>
          <a:p>
            <a:pPr lvl="1"/>
            <a:r>
              <a:rPr lang="en-US" sz="2400" b="1" dirty="0"/>
              <a:t>control access to data:</a:t>
            </a:r>
            <a:r>
              <a:rPr lang="en-US" sz="2400" dirty="0"/>
              <a:t> a data item can be manipulated only by a specific set of programs</a:t>
            </a:r>
          </a:p>
          <a:p>
            <a:pPr lvl="1"/>
            <a:r>
              <a:rPr lang="en-US" sz="2400" b="1" dirty="0"/>
              <a:t>program certification:</a:t>
            </a:r>
            <a:r>
              <a:rPr lang="en-US" sz="2400" dirty="0"/>
              <a:t> programs must be inspected for proper construction, controls must be provided on the ability to install and modify these programs</a:t>
            </a:r>
          </a:p>
          <a:p>
            <a:pPr lvl="1"/>
            <a:r>
              <a:rPr lang="en-US" sz="2400" b="1" dirty="0"/>
              <a:t>control access to programs:</a:t>
            </a:r>
            <a:r>
              <a:rPr lang="en-US" sz="2400" dirty="0"/>
              <a:t> each user must be permitted to use only certain sets of programs</a:t>
            </a:r>
          </a:p>
          <a:p>
            <a:pPr lvl="1"/>
            <a:r>
              <a:rPr lang="en-US" sz="2400" b="1" dirty="0"/>
              <a:t>control administration:</a:t>
            </a:r>
            <a:r>
              <a:rPr lang="en-US" sz="2400" dirty="0"/>
              <a:t> assignment of people to programs must be controlled and inspected</a:t>
            </a:r>
          </a:p>
        </p:txBody>
      </p:sp>
    </p:spTree>
    <p:extLst>
      <p:ext uri="{BB962C8B-B14F-4D97-AF65-F5344CB8AC3E}">
        <p14:creationId xmlns:p14="http://schemas.microsoft.com/office/powerpoint/2010/main" val="1916222888"/>
      </p:ext>
    </p:extLst>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7" name="Rectangle 2"/>
          <p:cNvSpPr>
            <a:spLocks noGrp="1" noChangeArrowheads="1"/>
          </p:cNvSpPr>
          <p:nvPr>
            <p:ph type="ctrTitle"/>
          </p:nvPr>
        </p:nvSpPr>
        <p:spPr/>
        <p:txBody>
          <a:bodyPr/>
          <a:lstStyle/>
          <a:p>
            <a:r>
              <a:rPr lang="en-US" altLang="en-US"/>
              <a:t>The Clarke-Wilson Model for Integrity</a:t>
            </a:r>
          </a:p>
        </p:txBody>
      </p:sp>
      <p:sp>
        <p:nvSpPr>
          <p:cNvPr id="9" name="Subtitle 8">
            <a:extLst>
              <a:ext uri="{FF2B5EF4-FFF2-40B4-BE49-F238E27FC236}">
                <a16:creationId xmlns:a16="http://schemas.microsoft.com/office/drawing/2014/main" id="{C6834039-B666-4C70-905D-EB661D5D7561}"/>
              </a:ext>
            </a:extLst>
          </p:cNvPr>
          <p:cNvSpPr>
            <a:spLocks noGrp="1"/>
          </p:cNvSpPr>
          <p:nvPr>
            <p:ph type="subTitle" idx="1"/>
          </p:nvPr>
        </p:nvSpPr>
        <p:spPr/>
        <p:txBody>
          <a:bodyPr/>
          <a:lstStyle/>
          <a:p>
            <a:endParaRPr lang="en-US"/>
          </a:p>
        </p:txBody>
      </p:sp>
      <p:sp>
        <p:nvSpPr>
          <p:cNvPr id="10" name="Text Placeholder 9">
            <a:extLst>
              <a:ext uri="{FF2B5EF4-FFF2-40B4-BE49-F238E27FC236}">
                <a16:creationId xmlns:a16="http://schemas.microsoft.com/office/drawing/2014/main" id="{D04570C6-B54E-4978-9D54-C8AFEFA9EFC3}"/>
              </a:ext>
            </a:extLst>
          </p:cNvPr>
          <p:cNvSpPr>
            <a:spLocks noGrp="1"/>
          </p:cNvSpPr>
          <p:nvPr>
            <p:ph type="body" sz="quarter" idx="14"/>
          </p:nvPr>
        </p:nvSpPr>
        <p:spPr/>
        <p:txBody>
          <a:bodyPr/>
          <a:lstStyle/>
          <a:p>
            <a:pPr>
              <a:spcAft>
                <a:spcPts val="600"/>
              </a:spcAft>
            </a:pPr>
            <a:r>
              <a:rPr lang="en-US" altLang="en-US" sz="2800" dirty="0"/>
              <a:t>Unconstrained Data Items (UDIs)</a:t>
            </a:r>
          </a:p>
          <a:p>
            <a:pPr lvl="1">
              <a:spcBef>
                <a:spcPts val="0"/>
              </a:spcBef>
              <a:spcAft>
                <a:spcPts val="600"/>
              </a:spcAft>
            </a:pPr>
            <a:r>
              <a:rPr lang="en-US" altLang="en-US" sz="2400" dirty="0"/>
              <a:t>data with low integrity</a:t>
            </a:r>
          </a:p>
          <a:p>
            <a:pPr>
              <a:spcAft>
                <a:spcPts val="600"/>
              </a:spcAft>
            </a:pPr>
            <a:r>
              <a:rPr lang="en-US" altLang="en-US" sz="2800" dirty="0"/>
              <a:t>Constrained Data Items (CDIs)</a:t>
            </a:r>
          </a:p>
          <a:p>
            <a:pPr lvl="1">
              <a:spcBef>
                <a:spcPts val="0"/>
              </a:spcBef>
              <a:spcAft>
                <a:spcPts val="600"/>
              </a:spcAft>
            </a:pPr>
            <a:r>
              <a:rPr lang="en-US" altLang="en-US" sz="2400" dirty="0"/>
              <a:t>data items within the system to which the integrity model must apply</a:t>
            </a:r>
          </a:p>
          <a:p>
            <a:pPr>
              <a:spcAft>
                <a:spcPts val="600"/>
              </a:spcAft>
            </a:pPr>
            <a:r>
              <a:rPr lang="en-US" altLang="en-US" sz="2800" dirty="0"/>
              <a:t>Integrity Verification Procedures (IVPs)</a:t>
            </a:r>
          </a:p>
          <a:p>
            <a:pPr lvl="1">
              <a:spcBef>
                <a:spcPts val="0"/>
              </a:spcBef>
              <a:spcAft>
                <a:spcPts val="600"/>
              </a:spcAft>
            </a:pPr>
            <a:r>
              <a:rPr lang="en-US" altLang="en-US" sz="2400" dirty="0"/>
              <a:t>confirm that all of the CDIs in the system conform to the integrity specification</a:t>
            </a:r>
          </a:p>
          <a:p>
            <a:pPr>
              <a:spcAft>
                <a:spcPts val="600"/>
              </a:spcAft>
            </a:pPr>
            <a:r>
              <a:rPr lang="en-US" altLang="en-US" sz="2800" dirty="0"/>
              <a:t>Transformation Procedures (TPs)</a:t>
            </a:r>
          </a:p>
          <a:p>
            <a:pPr lvl="1">
              <a:spcBef>
                <a:spcPts val="0"/>
              </a:spcBef>
              <a:spcAft>
                <a:spcPts val="600"/>
              </a:spcAft>
            </a:pPr>
            <a:r>
              <a:rPr lang="en-US" altLang="en-US" sz="2400" dirty="0"/>
              <a:t>well-formed transactions</a:t>
            </a:r>
          </a:p>
        </p:txBody>
      </p:sp>
    </p:spTree>
    <p:extLst>
      <p:ext uri="{BB962C8B-B14F-4D97-AF65-F5344CB8AC3E}">
        <p14:creationId xmlns:p14="http://schemas.microsoft.com/office/powerpoint/2010/main" val="51236838"/>
      </p:ext>
    </p:extLst>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1" name="Rectangle 2"/>
          <p:cNvSpPr>
            <a:spLocks noGrp="1" noChangeArrowheads="1"/>
          </p:cNvSpPr>
          <p:nvPr>
            <p:ph type="ctrTitle"/>
          </p:nvPr>
        </p:nvSpPr>
        <p:spPr/>
        <p:txBody>
          <a:bodyPr/>
          <a:lstStyle/>
          <a:p>
            <a:r>
              <a:rPr lang="en-US" altLang="en-US"/>
              <a:t>Differences of Clark-Wilson from MAC/BLP</a:t>
            </a:r>
          </a:p>
        </p:txBody>
      </p:sp>
      <p:sp>
        <p:nvSpPr>
          <p:cNvPr id="9" name="Subtitle 8">
            <a:extLst>
              <a:ext uri="{FF2B5EF4-FFF2-40B4-BE49-F238E27FC236}">
                <a16:creationId xmlns:a16="http://schemas.microsoft.com/office/drawing/2014/main" id="{72F5D911-7798-4F2E-B379-0BF50814FACC}"/>
              </a:ext>
            </a:extLst>
          </p:cNvPr>
          <p:cNvSpPr>
            <a:spLocks noGrp="1"/>
          </p:cNvSpPr>
          <p:nvPr>
            <p:ph type="subTitle" idx="1"/>
          </p:nvPr>
        </p:nvSpPr>
        <p:spPr/>
        <p:txBody>
          <a:bodyPr/>
          <a:lstStyle/>
          <a:p>
            <a:endParaRPr lang="en-US"/>
          </a:p>
        </p:txBody>
      </p:sp>
      <p:sp>
        <p:nvSpPr>
          <p:cNvPr id="10" name="Text Placeholder 9">
            <a:extLst>
              <a:ext uri="{FF2B5EF4-FFF2-40B4-BE49-F238E27FC236}">
                <a16:creationId xmlns:a16="http://schemas.microsoft.com/office/drawing/2014/main" id="{B1445771-4AFD-4B46-B373-CF585C6B0CC7}"/>
              </a:ext>
            </a:extLst>
          </p:cNvPr>
          <p:cNvSpPr>
            <a:spLocks noGrp="1"/>
          </p:cNvSpPr>
          <p:nvPr>
            <p:ph type="body" sz="quarter" idx="14"/>
          </p:nvPr>
        </p:nvSpPr>
        <p:spPr/>
        <p:txBody>
          <a:bodyPr/>
          <a:lstStyle/>
          <a:p>
            <a:r>
              <a:rPr lang="en-US" altLang="en-US" sz="2800" dirty="0"/>
              <a:t>A data item is not associated with a particular security level, but rather with a set of TPs </a:t>
            </a:r>
          </a:p>
          <a:p>
            <a:endParaRPr lang="en-US" altLang="en-US" sz="2800" dirty="0"/>
          </a:p>
          <a:p>
            <a:r>
              <a:rPr lang="en-US" altLang="en-US" sz="2800" dirty="0"/>
              <a:t>A user is not given read/write access to data items, but rather permissions to execute certain programs</a:t>
            </a:r>
          </a:p>
        </p:txBody>
      </p:sp>
    </p:spTree>
    <p:extLst>
      <p:ext uri="{BB962C8B-B14F-4D97-AF65-F5344CB8AC3E}">
        <p14:creationId xmlns:p14="http://schemas.microsoft.com/office/powerpoint/2010/main" val="2379453351"/>
      </p:ext>
    </p:extLst>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5" name="Rectangle 2"/>
          <p:cNvSpPr>
            <a:spLocks noGrp="1" noChangeArrowheads="1"/>
          </p:cNvSpPr>
          <p:nvPr>
            <p:ph type="ctrTitle"/>
          </p:nvPr>
        </p:nvSpPr>
        <p:spPr/>
        <p:txBody>
          <a:bodyPr/>
          <a:lstStyle/>
          <a:p>
            <a:r>
              <a:rPr lang="en-US" altLang="en-US"/>
              <a:t>Comparison with Biba</a:t>
            </a:r>
          </a:p>
        </p:txBody>
      </p:sp>
      <p:sp>
        <p:nvSpPr>
          <p:cNvPr id="9" name="Subtitle 8">
            <a:extLst>
              <a:ext uri="{FF2B5EF4-FFF2-40B4-BE49-F238E27FC236}">
                <a16:creationId xmlns:a16="http://schemas.microsoft.com/office/drawing/2014/main" id="{F3EEE40B-BF63-491E-8551-8426C7744097}"/>
              </a:ext>
            </a:extLst>
          </p:cNvPr>
          <p:cNvSpPr>
            <a:spLocks noGrp="1"/>
          </p:cNvSpPr>
          <p:nvPr>
            <p:ph type="subTitle" idx="1"/>
          </p:nvPr>
        </p:nvSpPr>
        <p:spPr/>
        <p:txBody>
          <a:bodyPr/>
          <a:lstStyle/>
          <a:p>
            <a:endParaRPr lang="en-US"/>
          </a:p>
        </p:txBody>
      </p:sp>
      <p:sp>
        <p:nvSpPr>
          <p:cNvPr id="10" name="Text Placeholder 9">
            <a:extLst>
              <a:ext uri="{FF2B5EF4-FFF2-40B4-BE49-F238E27FC236}">
                <a16:creationId xmlns:a16="http://schemas.microsoft.com/office/drawing/2014/main" id="{B8F09478-5DCF-4718-BCB0-87793130BB4B}"/>
              </a:ext>
            </a:extLst>
          </p:cNvPr>
          <p:cNvSpPr>
            <a:spLocks noGrp="1"/>
          </p:cNvSpPr>
          <p:nvPr>
            <p:ph type="body" sz="quarter" idx="14"/>
          </p:nvPr>
        </p:nvSpPr>
        <p:spPr/>
        <p:txBody>
          <a:bodyPr/>
          <a:lstStyle/>
          <a:p>
            <a:r>
              <a:rPr lang="en-US" altLang="en-US" sz="3200" dirty="0"/>
              <a:t>Biba lacks the procedures and requirements on identifying subjects as trusted</a:t>
            </a:r>
          </a:p>
          <a:p>
            <a:endParaRPr lang="en-US" altLang="en-US" sz="3200" dirty="0"/>
          </a:p>
          <a:p>
            <a:r>
              <a:rPr lang="en-US" altLang="en-US" sz="3200" dirty="0"/>
              <a:t>Clark-Wilson focuses on how to ensure that programs can be trusted</a:t>
            </a:r>
          </a:p>
        </p:txBody>
      </p:sp>
    </p:spTree>
    <p:extLst>
      <p:ext uri="{BB962C8B-B14F-4D97-AF65-F5344CB8AC3E}">
        <p14:creationId xmlns:p14="http://schemas.microsoft.com/office/powerpoint/2010/main" val="4165704181"/>
      </p:ext>
    </p:extLst>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9" name="Rectangle 2"/>
          <p:cNvSpPr>
            <a:spLocks noGrp="1" noChangeArrowheads="1"/>
          </p:cNvSpPr>
          <p:nvPr>
            <p:ph type="ctrTitle"/>
          </p:nvPr>
        </p:nvSpPr>
        <p:spPr/>
        <p:txBody>
          <a:bodyPr/>
          <a:lstStyle/>
          <a:p>
            <a:r>
              <a:rPr lang="en-US" altLang="en-US"/>
              <a:t>The Chinese Wall Security Policy</a:t>
            </a:r>
          </a:p>
        </p:txBody>
      </p:sp>
      <p:sp>
        <p:nvSpPr>
          <p:cNvPr id="9" name="Subtitle 8">
            <a:extLst>
              <a:ext uri="{FF2B5EF4-FFF2-40B4-BE49-F238E27FC236}">
                <a16:creationId xmlns:a16="http://schemas.microsoft.com/office/drawing/2014/main" id="{7E17234C-E41F-4EDB-BF79-3FA085500870}"/>
              </a:ext>
            </a:extLst>
          </p:cNvPr>
          <p:cNvSpPr>
            <a:spLocks noGrp="1"/>
          </p:cNvSpPr>
          <p:nvPr>
            <p:ph type="subTitle" idx="1"/>
          </p:nvPr>
        </p:nvSpPr>
        <p:spPr/>
        <p:txBody>
          <a:bodyPr/>
          <a:lstStyle/>
          <a:p>
            <a:endParaRPr lang="en-US"/>
          </a:p>
        </p:txBody>
      </p:sp>
      <p:sp>
        <p:nvSpPr>
          <p:cNvPr id="10" name="Text Placeholder 9">
            <a:extLst>
              <a:ext uri="{FF2B5EF4-FFF2-40B4-BE49-F238E27FC236}">
                <a16:creationId xmlns:a16="http://schemas.microsoft.com/office/drawing/2014/main" id="{53CC75D1-793D-4E62-813A-636D358CB815}"/>
              </a:ext>
            </a:extLst>
          </p:cNvPr>
          <p:cNvSpPr>
            <a:spLocks noGrp="1"/>
          </p:cNvSpPr>
          <p:nvPr>
            <p:ph type="body" sz="quarter" idx="14"/>
          </p:nvPr>
        </p:nvSpPr>
        <p:spPr/>
        <p:txBody>
          <a:bodyPr/>
          <a:lstStyle/>
          <a:p>
            <a:pPr>
              <a:spcAft>
                <a:spcPts val="600"/>
              </a:spcAft>
            </a:pPr>
            <a:r>
              <a:rPr lang="en-US" altLang="en-US" sz="3200" dirty="0"/>
              <a:t>Goal: </a:t>
            </a:r>
            <a:r>
              <a:rPr lang="en-US" altLang="en-US" sz="3200" b="1" dirty="0"/>
              <a:t>Avoid Conflict of Interest</a:t>
            </a:r>
          </a:p>
          <a:p>
            <a:pPr>
              <a:spcAft>
                <a:spcPts val="600"/>
              </a:spcAft>
            </a:pPr>
            <a:r>
              <a:rPr lang="en-US" altLang="en-US" sz="3200" dirty="0"/>
              <a:t>Data are stored in a hierarchical arranged system</a:t>
            </a:r>
          </a:p>
          <a:p>
            <a:pPr lvl="1">
              <a:spcBef>
                <a:spcPts val="0"/>
              </a:spcBef>
              <a:spcAft>
                <a:spcPts val="600"/>
              </a:spcAft>
            </a:pPr>
            <a:r>
              <a:rPr lang="en-US" altLang="en-US" sz="2400" dirty="0"/>
              <a:t>the lowest level consists of individual data items</a:t>
            </a:r>
          </a:p>
          <a:p>
            <a:pPr lvl="1">
              <a:spcBef>
                <a:spcPts val="0"/>
              </a:spcBef>
              <a:spcAft>
                <a:spcPts val="600"/>
              </a:spcAft>
            </a:pPr>
            <a:r>
              <a:rPr lang="en-US" altLang="en-US" sz="2400" dirty="0"/>
              <a:t>the intermediate level group data items into company data sets</a:t>
            </a:r>
          </a:p>
          <a:p>
            <a:pPr lvl="1">
              <a:spcBef>
                <a:spcPts val="0"/>
              </a:spcBef>
              <a:spcAft>
                <a:spcPts val="600"/>
              </a:spcAft>
            </a:pPr>
            <a:r>
              <a:rPr lang="en-US" altLang="en-US" sz="2400" dirty="0"/>
              <a:t>the highest level group company datasets whose corporation are in competition</a:t>
            </a:r>
          </a:p>
        </p:txBody>
      </p:sp>
    </p:spTree>
    <p:extLst>
      <p:ext uri="{BB962C8B-B14F-4D97-AF65-F5344CB8AC3E}">
        <p14:creationId xmlns:p14="http://schemas.microsoft.com/office/powerpoint/2010/main" val="947599299"/>
      </p:ext>
    </p:extLst>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 name="Picture 2" descr="The Set of All Objects, 0">
            <a:extLst>
              <a:ext uri="{FF2B5EF4-FFF2-40B4-BE49-F238E27FC236}">
                <a16:creationId xmlns:a16="http://schemas.microsoft.com/office/drawing/2014/main" id="{0C61FD13-34C8-48B5-9746-AEBD2D7ED05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21239" y="1143000"/>
            <a:ext cx="6349521" cy="484632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pic>
      <p:sp>
        <p:nvSpPr>
          <p:cNvPr id="9" name="Title 8">
            <a:extLst>
              <a:ext uri="{FF2B5EF4-FFF2-40B4-BE49-F238E27FC236}">
                <a16:creationId xmlns:a16="http://schemas.microsoft.com/office/drawing/2014/main" id="{83F47258-ED96-400D-B974-F7870899817C}"/>
              </a:ext>
            </a:extLst>
          </p:cNvPr>
          <p:cNvSpPr>
            <a:spLocks noGrp="1"/>
          </p:cNvSpPr>
          <p:nvPr>
            <p:ph type="ctrTitle"/>
          </p:nvPr>
        </p:nvSpPr>
        <p:spPr>
          <a:xfrm>
            <a:off x="576943" y="137160"/>
            <a:ext cx="11038114" cy="553998"/>
          </a:xfrm>
        </p:spPr>
        <p:txBody>
          <a:bodyPr/>
          <a:lstStyle/>
          <a:p>
            <a:r>
              <a:rPr lang="en-US" dirty="0"/>
              <a:t>The Set of All Objects, 0</a:t>
            </a:r>
          </a:p>
        </p:txBody>
      </p:sp>
    </p:spTree>
    <p:extLst>
      <p:ext uri="{BB962C8B-B14F-4D97-AF65-F5344CB8AC3E}">
        <p14:creationId xmlns:p14="http://schemas.microsoft.com/office/powerpoint/2010/main" val="2608711145"/>
      </p:ext>
    </p:extLst>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7" name="Rectangle 2"/>
          <p:cNvSpPr>
            <a:spLocks noGrp="1" noChangeArrowheads="1"/>
          </p:cNvSpPr>
          <p:nvPr>
            <p:ph type="ctrTitle"/>
          </p:nvPr>
        </p:nvSpPr>
        <p:spPr/>
        <p:txBody>
          <a:bodyPr/>
          <a:lstStyle/>
          <a:p>
            <a:r>
              <a:rPr lang="en-US" altLang="en-US"/>
              <a:t>Simple Security Rule in Chinese Wall Policy</a:t>
            </a:r>
          </a:p>
        </p:txBody>
      </p:sp>
      <p:sp>
        <p:nvSpPr>
          <p:cNvPr id="9" name="Subtitle 8">
            <a:extLst>
              <a:ext uri="{FF2B5EF4-FFF2-40B4-BE49-F238E27FC236}">
                <a16:creationId xmlns:a16="http://schemas.microsoft.com/office/drawing/2014/main" id="{D7216757-0A67-4535-8628-4795C13B1805}"/>
              </a:ext>
            </a:extLst>
          </p:cNvPr>
          <p:cNvSpPr>
            <a:spLocks noGrp="1"/>
          </p:cNvSpPr>
          <p:nvPr>
            <p:ph type="subTitle" idx="1"/>
          </p:nvPr>
        </p:nvSpPr>
        <p:spPr/>
        <p:txBody>
          <a:bodyPr/>
          <a:lstStyle/>
          <a:p>
            <a:endParaRPr lang="en-US"/>
          </a:p>
        </p:txBody>
      </p:sp>
      <p:sp>
        <p:nvSpPr>
          <p:cNvPr id="10" name="Text Placeholder 9">
            <a:extLst>
              <a:ext uri="{FF2B5EF4-FFF2-40B4-BE49-F238E27FC236}">
                <a16:creationId xmlns:a16="http://schemas.microsoft.com/office/drawing/2014/main" id="{38CE3F5D-B1D7-4944-A2BB-E536CC81261D}"/>
              </a:ext>
            </a:extLst>
          </p:cNvPr>
          <p:cNvSpPr>
            <a:spLocks noGrp="1"/>
          </p:cNvSpPr>
          <p:nvPr>
            <p:ph type="body" sz="quarter" idx="14"/>
          </p:nvPr>
        </p:nvSpPr>
        <p:spPr/>
        <p:txBody>
          <a:bodyPr/>
          <a:lstStyle/>
          <a:p>
            <a:r>
              <a:rPr lang="en-US" sz="2800" dirty="0"/>
              <a:t>Access is only granted if the object requested:</a:t>
            </a:r>
          </a:p>
          <a:p>
            <a:pPr lvl="1"/>
            <a:r>
              <a:rPr lang="en-US" sz="2400" dirty="0"/>
              <a:t>is in the same company dataset as an object already accessed by that subject, i.e., within the Wall,</a:t>
            </a:r>
          </a:p>
          <a:p>
            <a:pPr marL="0" indent="0" algn="ctr">
              <a:buNone/>
            </a:pPr>
            <a:r>
              <a:rPr lang="en-US" sz="2800" dirty="0"/>
              <a:t/>
            </a:r>
            <a:br>
              <a:rPr lang="en-US" sz="2800" dirty="0"/>
            </a:br>
            <a:r>
              <a:rPr lang="en-US" sz="3200" dirty="0"/>
              <a:t>or</a:t>
            </a:r>
            <a:r>
              <a:rPr lang="en-US" sz="2800" dirty="0"/>
              <a:t/>
            </a:r>
            <a:br>
              <a:rPr lang="en-US" sz="2800" dirty="0"/>
            </a:br>
            <a:endParaRPr lang="en-US" sz="2800" dirty="0"/>
          </a:p>
          <a:p>
            <a:pPr lvl="1"/>
            <a:r>
              <a:rPr lang="en-US" sz="2400" dirty="0"/>
              <a:t>belongs to an entirely different conflict of interest class.</a:t>
            </a:r>
          </a:p>
        </p:txBody>
      </p:sp>
    </p:spTree>
    <p:extLst>
      <p:ext uri="{BB962C8B-B14F-4D97-AF65-F5344CB8AC3E}">
        <p14:creationId xmlns:p14="http://schemas.microsoft.com/office/powerpoint/2010/main" val="1573479779"/>
      </p:ext>
    </p:extLst>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76943" y="137160"/>
            <a:ext cx="11038114" cy="553998"/>
          </a:xfrm>
        </p:spPr>
        <p:txBody>
          <a:bodyPr/>
          <a:lstStyle/>
          <a:p>
            <a:r>
              <a:rPr lang="en-US" dirty="0" smtClean="0"/>
              <a:t>Summary</a:t>
            </a:r>
            <a:endParaRPr lang="en-US" dirty="0"/>
          </a:p>
        </p:txBody>
      </p:sp>
      <p:sp>
        <p:nvSpPr>
          <p:cNvPr id="3" name="Subtitle 2"/>
          <p:cNvSpPr>
            <a:spLocks noGrp="1"/>
          </p:cNvSpPr>
          <p:nvPr>
            <p:ph type="subTitle" idx="1"/>
          </p:nvPr>
        </p:nvSpPr>
        <p:spPr/>
        <p:txBody>
          <a:bodyPr/>
          <a:lstStyle/>
          <a:p>
            <a:endParaRPr lang="en-US"/>
          </a:p>
        </p:txBody>
      </p:sp>
      <p:sp>
        <p:nvSpPr>
          <p:cNvPr id="4" name="Text Placeholder 3"/>
          <p:cNvSpPr>
            <a:spLocks noGrp="1"/>
          </p:cNvSpPr>
          <p:nvPr>
            <p:ph type="body" sz="quarter" idx="14"/>
          </p:nvPr>
        </p:nvSpPr>
        <p:spPr/>
        <p:txBody>
          <a:bodyPr/>
          <a:lstStyle/>
          <a:p>
            <a:pPr>
              <a:spcBef>
                <a:spcPts val="600"/>
              </a:spcBef>
            </a:pPr>
            <a:r>
              <a:rPr lang="en-US" sz="2800" dirty="0" smtClean="0"/>
              <a:t>Multi-level security focuses on protecting confidentiality</a:t>
            </a:r>
          </a:p>
          <a:p>
            <a:pPr>
              <a:spcBef>
                <a:spcPts val="600"/>
              </a:spcBef>
            </a:pPr>
            <a:r>
              <a:rPr lang="en-US" sz="2800" dirty="0" smtClean="0"/>
              <a:t>Bell-</a:t>
            </a:r>
            <a:r>
              <a:rPr lang="en-US" sz="2800" dirty="0" err="1" smtClean="0"/>
              <a:t>Lapadula</a:t>
            </a:r>
            <a:r>
              <a:rPr lang="en-US" sz="2800" dirty="0" smtClean="0"/>
              <a:t> Model</a:t>
            </a:r>
          </a:p>
          <a:p>
            <a:pPr>
              <a:spcBef>
                <a:spcPts val="600"/>
              </a:spcBef>
            </a:pPr>
            <a:r>
              <a:rPr lang="en-US" sz="2800" dirty="0" err="1" smtClean="0"/>
              <a:t>Biba</a:t>
            </a:r>
            <a:r>
              <a:rPr lang="en-US" sz="2800" dirty="0" smtClean="0"/>
              <a:t> Integrity Model</a:t>
            </a:r>
          </a:p>
          <a:p>
            <a:pPr>
              <a:spcBef>
                <a:spcPts val="600"/>
              </a:spcBef>
            </a:pPr>
            <a:r>
              <a:rPr lang="en-US" sz="2800" dirty="0" smtClean="0"/>
              <a:t>Clark Wilson Model and Chinese wall policy </a:t>
            </a:r>
            <a:endParaRPr lang="en-US" sz="2800" dirty="0"/>
          </a:p>
        </p:txBody>
      </p:sp>
      <p:sp>
        <p:nvSpPr>
          <p:cNvPr id="5" name="Slide Number Placeholder 4"/>
          <p:cNvSpPr>
            <a:spLocks noGrp="1"/>
          </p:cNvSpPr>
          <p:nvPr>
            <p:ph type="sldNum" sz="quarter" idx="4"/>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8A7A6979-0714-4377-B894-6BE4C2D6E202}" type="slidenum">
              <a:rPr kumimoji="0" lang="en-US" sz="1400" b="0" i="0" u="none" strike="noStrike" kern="1200" cap="none" spc="0" normalizeH="0" baseline="0" noProof="0" smtClean="0">
                <a:ln>
                  <a:noFill/>
                </a:ln>
                <a:solidFill>
                  <a:srgbClr val="000000"/>
                </a:solidFill>
                <a:effectLst/>
                <a:uLnTx/>
                <a:uFillTx/>
                <a:latin typeface="Acumin Pro"/>
                <a:ea typeface="+mn-ea"/>
                <a:cs typeface="+mn-cs"/>
              </a:rPr>
              <a:pPr marL="0" marR="0" lvl="0" indent="0" algn="ctr" defTabSz="457200" rtl="0" eaLnBrk="1" fontAlgn="auto" latinLnBrk="0" hangingPunct="1">
                <a:lnSpc>
                  <a:spcPct val="100000"/>
                </a:lnSpc>
                <a:spcBef>
                  <a:spcPts val="0"/>
                </a:spcBef>
                <a:spcAft>
                  <a:spcPts val="0"/>
                </a:spcAft>
                <a:buClrTx/>
                <a:buSzTx/>
                <a:buFontTx/>
                <a:buNone/>
                <a:tabLst/>
                <a:defRPr/>
              </a:pPr>
              <a:t>88</a:t>
            </a:fld>
            <a:endParaRPr kumimoji="0" lang="en-US" sz="1400" b="0" i="0" u="none" strike="noStrike" kern="1200" cap="none" spc="0" normalizeH="0" baseline="0" noProof="0" dirty="0">
              <a:ln>
                <a:noFill/>
              </a:ln>
              <a:solidFill>
                <a:srgbClr val="000000"/>
              </a:solidFill>
              <a:effectLst/>
              <a:uLnTx/>
              <a:uFillTx/>
              <a:latin typeface="Acumin Pro"/>
              <a:ea typeface="+mn-ea"/>
              <a:cs typeface="+mn-cs"/>
            </a:endParaRPr>
          </a:p>
        </p:txBody>
      </p:sp>
    </p:spTree>
    <p:extLst>
      <p:ext uri="{BB962C8B-B14F-4D97-AF65-F5344CB8AC3E}">
        <p14:creationId xmlns:p14="http://schemas.microsoft.com/office/powerpoint/2010/main" val="3599860763"/>
      </p:ext>
    </p:extLst>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Title 1"/>
          <p:cNvSpPr>
            <a:spLocks noGrp="1"/>
          </p:cNvSpPr>
          <p:nvPr>
            <p:ph type="ctrTitle"/>
          </p:nvPr>
        </p:nvSpPr>
        <p:spPr/>
        <p:txBody>
          <a:bodyPr/>
          <a:lstStyle/>
          <a:p>
            <a:r>
              <a:rPr lang="en-US" altLang="en-US" dirty="0"/>
              <a:t>Next Topic</a:t>
            </a:r>
          </a:p>
        </p:txBody>
      </p:sp>
      <p:sp>
        <p:nvSpPr>
          <p:cNvPr id="6" name="Subtitle 5">
            <a:extLst>
              <a:ext uri="{FF2B5EF4-FFF2-40B4-BE49-F238E27FC236}">
                <a16:creationId xmlns:a16="http://schemas.microsoft.com/office/drawing/2014/main" id="{873201F1-1F81-471E-9FF8-A3D086BB35A6}"/>
              </a:ext>
            </a:extLst>
          </p:cNvPr>
          <p:cNvSpPr>
            <a:spLocks noGrp="1"/>
          </p:cNvSpPr>
          <p:nvPr>
            <p:ph type="subTitle" idx="1"/>
          </p:nvPr>
        </p:nvSpPr>
        <p:spPr/>
        <p:txBody>
          <a:bodyPr/>
          <a:lstStyle/>
          <a:p>
            <a:endParaRPr lang="en-US"/>
          </a:p>
        </p:txBody>
      </p:sp>
      <p:sp>
        <p:nvSpPr>
          <p:cNvPr id="7" name="Text Placeholder 6">
            <a:extLst>
              <a:ext uri="{FF2B5EF4-FFF2-40B4-BE49-F238E27FC236}">
                <a16:creationId xmlns:a16="http://schemas.microsoft.com/office/drawing/2014/main" id="{C0854CE8-11AF-44C6-BA96-3C18D2DB0543}"/>
              </a:ext>
            </a:extLst>
          </p:cNvPr>
          <p:cNvSpPr>
            <a:spLocks noGrp="1"/>
          </p:cNvSpPr>
          <p:nvPr>
            <p:ph type="body" sz="quarter" idx="14"/>
          </p:nvPr>
        </p:nvSpPr>
        <p:spPr/>
        <p:txBody>
          <a:bodyPr/>
          <a:lstStyle/>
          <a:p>
            <a:pPr>
              <a:spcBef>
                <a:spcPts val="600"/>
              </a:spcBef>
            </a:pPr>
            <a:r>
              <a:rPr lang="en-US" sz="3200" dirty="0" smtClean="0"/>
              <a:t>Non-interference and non-deducibility</a:t>
            </a:r>
          </a:p>
          <a:p>
            <a:pPr>
              <a:spcBef>
                <a:spcPts val="600"/>
              </a:spcBef>
            </a:pPr>
            <a:r>
              <a:rPr lang="en-US" sz="3200" dirty="0" smtClean="0"/>
              <a:t>Role based access control</a:t>
            </a:r>
            <a:endParaRPr lang="en-US" sz="3200" dirty="0"/>
          </a:p>
          <a:p>
            <a:endParaRPr lang="en-US" sz="4000" dirty="0"/>
          </a:p>
        </p:txBody>
      </p:sp>
    </p:spTree>
    <p:extLst>
      <p:ext uri="{BB962C8B-B14F-4D97-AF65-F5344CB8AC3E}">
        <p14:creationId xmlns:p14="http://schemas.microsoft.com/office/powerpoint/2010/main" val="268573536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Rectangle 2"/>
          <p:cNvSpPr>
            <a:spLocks noGrp="1" noChangeArrowheads="1"/>
          </p:cNvSpPr>
          <p:nvPr>
            <p:ph type="ctrTitle"/>
          </p:nvPr>
        </p:nvSpPr>
        <p:spPr>
          <a:xfrm>
            <a:off x="576943" y="137160"/>
            <a:ext cx="11038114" cy="553998"/>
          </a:xfrm>
        </p:spPr>
        <p:txBody>
          <a:bodyPr/>
          <a:lstStyle/>
          <a:p>
            <a:r>
              <a:rPr lang="en-US" altLang="en-US" dirty="0"/>
              <a:t>Bell-</a:t>
            </a:r>
            <a:r>
              <a:rPr lang="en-US" altLang="en-US" dirty="0" err="1"/>
              <a:t>LaPadula</a:t>
            </a:r>
            <a:r>
              <a:rPr lang="en-US" altLang="en-US" dirty="0"/>
              <a:t> Model: A MAC Model for </a:t>
            </a:r>
            <a:r>
              <a:rPr lang="en-US" altLang="en-US" dirty="0" smtClean="0"/>
              <a:t>Multi-level </a:t>
            </a:r>
            <a:r>
              <a:rPr lang="en-US" altLang="en-US" dirty="0"/>
              <a:t>Security</a:t>
            </a:r>
          </a:p>
        </p:txBody>
      </p:sp>
      <p:sp>
        <p:nvSpPr>
          <p:cNvPr id="9" name="Subtitle 8">
            <a:extLst>
              <a:ext uri="{FF2B5EF4-FFF2-40B4-BE49-F238E27FC236}">
                <a16:creationId xmlns:a16="http://schemas.microsoft.com/office/drawing/2014/main" id="{9210CD07-D35D-4666-ABB0-4092650104D1}"/>
              </a:ext>
            </a:extLst>
          </p:cNvPr>
          <p:cNvSpPr>
            <a:spLocks noGrp="1"/>
          </p:cNvSpPr>
          <p:nvPr>
            <p:ph type="subTitle" idx="1"/>
          </p:nvPr>
        </p:nvSpPr>
        <p:spPr/>
        <p:txBody>
          <a:bodyPr/>
          <a:lstStyle/>
          <a:p>
            <a:endParaRPr lang="en-US"/>
          </a:p>
        </p:txBody>
      </p:sp>
      <p:sp>
        <p:nvSpPr>
          <p:cNvPr id="10" name="Text Placeholder 9">
            <a:extLst>
              <a:ext uri="{FF2B5EF4-FFF2-40B4-BE49-F238E27FC236}">
                <a16:creationId xmlns:a16="http://schemas.microsoft.com/office/drawing/2014/main" id="{D1647191-05C8-4F5F-A878-A63848076CBE}"/>
              </a:ext>
            </a:extLst>
          </p:cNvPr>
          <p:cNvSpPr>
            <a:spLocks noGrp="1"/>
          </p:cNvSpPr>
          <p:nvPr>
            <p:ph type="body" sz="quarter" idx="14"/>
          </p:nvPr>
        </p:nvSpPr>
        <p:spPr/>
        <p:txBody>
          <a:bodyPr/>
          <a:lstStyle/>
          <a:p>
            <a:pPr>
              <a:spcBef>
                <a:spcPts val="600"/>
              </a:spcBef>
              <a:spcAft>
                <a:spcPts val="600"/>
              </a:spcAft>
            </a:pPr>
            <a:r>
              <a:rPr lang="en-US" sz="2800" dirty="0"/>
              <a:t>Introduce in 1973</a:t>
            </a:r>
          </a:p>
          <a:p>
            <a:pPr>
              <a:spcBef>
                <a:spcPts val="600"/>
              </a:spcBef>
              <a:spcAft>
                <a:spcPts val="600"/>
              </a:spcAft>
            </a:pPr>
            <a:r>
              <a:rPr lang="en-US" sz="2800" dirty="0" smtClean="0"/>
              <a:t>Air </a:t>
            </a:r>
            <a:r>
              <a:rPr lang="en-US" sz="2800" dirty="0"/>
              <a:t>Force was concerned with security in time-sharing systems</a:t>
            </a:r>
          </a:p>
          <a:p>
            <a:pPr lvl="1">
              <a:spcBef>
                <a:spcPts val="600"/>
              </a:spcBef>
              <a:spcAft>
                <a:spcPts val="600"/>
              </a:spcAft>
            </a:pPr>
            <a:r>
              <a:rPr lang="en-US" sz="2400" dirty="0"/>
              <a:t>Many OS bugs</a:t>
            </a:r>
          </a:p>
          <a:p>
            <a:pPr lvl="1">
              <a:spcBef>
                <a:spcPts val="600"/>
              </a:spcBef>
              <a:spcAft>
                <a:spcPts val="600"/>
              </a:spcAft>
            </a:pPr>
            <a:r>
              <a:rPr lang="en-US" sz="2400" dirty="0"/>
              <a:t>Accidental misuse</a:t>
            </a:r>
          </a:p>
          <a:p>
            <a:pPr>
              <a:spcBef>
                <a:spcPts val="600"/>
              </a:spcBef>
              <a:spcAft>
                <a:spcPts val="600"/>
              </a:spcAft>
            </a:pPr>
            <a:r>
              <a:rPr lang="en-US" sz="2800" dirty="0" smtClean="0"/>
              <a:t>Main </a:t>
            </a:r>
            <a:r>
              <a:rPr lang="en-US" sz="2800" dirty="0"/>
              <a:t>Objective:</a:t>
            </a:r>
          </a:p>
          <a:p>
            <a:pPr lvl="1">
              <a:spcBef>
                <a:spcPts val="600"/>
              </a:spcBef>
              <a:spcAft>
                <a:spcPts val="600"/>
              </a:spcAft>
            </a:pPr>
            <a:r>
              <a:rPr lang="en-US" sz="2400" dirty="0"/>
              <a:t>Enable one to formally show that a computer system can securely process classified information</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Purdue2">
  <a:themeElements>
    <a:clrScheme name="PurdueColors">
      <a:dk1>
        <a:srgbClr val="000000"/>
      </a:dk1>
      <a:lt1>
        <a:srgbClr val="000000"/>
      </a:lt1>
      <a:dk2>
        <a:srgbClr val="C4BFC0"/>
      </a:dk2>
      <a:lt2>
        <a:srgbClr val="C9B991"/>
      </a:lt2>
      <a:accent1>
        <a:srgbClr val="8E6F3E"/>
      </a:accent1>
      <a:accent2>
        <a:srgbClr val="555960"/>
      </a:accent2>
      <a:accent3>
        <a:srgbClr val="C9B991"/>
      </a:accent3>
      <a:accent4>
        <a:srgbClr val="FFFFFF"/>
      </a:accent4>
      <a:accent5>
        <a:srgbClr val="000000"/>
      </a:accent5>
      <a:accent6>
        <a:srgbClr val="555960"/>
      </a:accent6>
      <a:hlink>
        <a:srgbClr val="000000"/>
      </a:hlink>
      <a:folHlink>
        <a:srgbClr val="555960"/>
      </a:folHlink>
    </a:clrScheme>
    <a:fontScheme name="PurdueBrand">
      <a:majorFont>
        <a:latin typeface="Acumin Pro ExtraCondensed Smbd"/>
        <a:ea typeface=""/>
        <a:cs typeface=""/>
      </a:majorFont>
      <a:minorFont>
        <a:latin typeface="Acumin Pro"/>
        <a:ea typeface=""/>
        <a:cs typeface=""/>
      </a:minorFont>
    </a:fontScheme>
    <a:fmtScheme name="Parcel">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BCM-Template-v3" id="{D7F97523-C197-41AD-B9C0-F7306DDB89C3}" vid="{8F899DD9-3EE7-433F-9563-16F621F1088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18690</TotalTime>
  <Words>6464</Words>
  <Application>Microsoft Office PowerPoint</Application>
  <PresentationFormat>Widescreen</PresentationFormat>
  <Paragraphs>797</Paragraphs>
  <Slides>89</Slides>
  <Notes>55</Notes>
  <HiddenSlides>0</HiddenSlides>
  <MMClips>0</MMClips>
  <ScaleCrop>false</ScaleCrop>
  <HeadingPairs>
    <vt:vector size="6" baseType="variant">
      <vt:variant>
        <vt:lpstr>Fonts Used</vt:lpstr>
      </vt:variant>
      <vt:variant>
        <vt:i4>14</vt:i4>
      </vt:variant>
      <vt:variant>
        <vt:lpstr>Theme</vt:lpstr>
      </vt:variant>
      <vt:variant>
        <vt:i4>1</vt:i4>
      </vt:variant>
      <vt:variant>
        <vt:lpstr>Slide Titles</vt:lpstr>
      </vt:variant>
      <vt:variant>
        <vt:i4>89</vt:i4>
      </vt:variant>
    </vt:vector>
  </HeadingPairs>
  <TitlesOfParts>
    <vt:vector size="104" baseType="lpstr">
      <vt:lpstr>Acumin Pro</vt:lpstr>
      <vt:lpstr>Acumin Pro ExtraCondensed</vt:lpstr>
      <vt:lpstr>Acumin Pro ExtraCondensed Smbd</vt:lpstr>
      <vt:lpstr>Acumin Pro Medium</vt:lpstr>
      <vt:lpstr>Acumin Pro SemiCondensed</vt:lpstr>
      <vt:lpstr>Arial</vt:lpstr>
      <vt:lpstr>Symbol</vt:lpstr>
      <vt:lpstr>Tahoma</vt:lpstr>
      <vt:lpstr>Times</vt:lpstr>
      <vt:lpstr>Times New Roman</vt:lpstr>
      <vt:lpstr>United Sans Cd Md</vt:lpstr>
      <vt:lpstr>United Sans Rg Lt</vt:lpstr>
      <vt:lpstr>United Sans Rg Md</vt:lpstr>
      <vt:lpstr>Wingdings</vt:lpstr>
      <vt:lpstr>Purdue2</vt:lpstr>
      <vt:lpstr>Data Security and Privacy</vt:lpstr>
      <vt:lpstr>Readings for This Lecture</vt:lpstr>
      <vt:lpstr>Related Readings for This Lecture</vt:lpstr>
      <vt:lpstr>Outline</vt:lpstr>
      <vt:lpstr>Access Control at Different Abstractions</vt:lpstr>
      <vt:lpstr>Multi-Level Security (MLS) (1)</vt:lpstr>
      <vt:lpstr>Multi-Level Security (MLS) (2)</vt:lpstr>
      <vt:lpstr>Mandatory Access Control </vt:lpstr>
      <vt:lpstr>Bell-LaPadula Model: A MAC Model for Multi-level Security</vt:lpstr>
      <vt:lpstr>What is a Security Model?</vt:lpstr>
      <vt:lpstr>Approach of BLP</vt:lpstr>
      <vt:lpstr>Outline</vt:lpstr>
      <vt:lpstr>The BLP Security Model</vt:lpstr>
      <vt:lpstr>Elements of the BLP Model</vt:lpstr>
      <vt:lpstr>The BLP Security Policy</vt:lpstr>
      <vt:lpstr>Implication of the BLP Policy</vt:lpstr>
      <vt:lpstr>STAR-PROPERTY</vt:lpstr>
      <vt:lpstr>Outline</vt:lpstr>
      <vt:lpstr>Is BLP Notion of Security Good?</vt:lpstr>
      <vt:lpstr>BLP Security Is Not Sufficient! </vt:lpstr>
      <vt:lpstr>More on the BLP Notion of Security </vt:lpstr>
      <vt:lpstr>How to Fix The BLP Notion of Security (if we want to)?</vt:lpstr>
      <vt:lpstr>The Basic Security Theorem</vt:lpstr>
      <vt:lpstr>Observations of the BST</vt:lpstr>
      <vt:lpstr>Main Contributions of BLP</vt:lpstr>
      <vt:lpstr>Outline</vt:lpstr>
      <vt:lpstr>Other Limitations with BLP</vt:lpstr>
      <vt:lpstr>Overt (Explicit) Channels vs. Covert Channels</vt:lpstr>
      <vt:lpstr>Examples of Covert Channels</vt:lpstr>
      <vt:lpstr>More on Covert Channels</vt:lpstr>
      <vt:lpstr>More on MLS: Security Levels</vt:lpstr>
      <vt:lpstr>Security Categories</vt:lpstr>
      <vt:lpstr>Security Labels</vt:lpstr>
      <vt:lpstr>An Example Security Lattice</vt:lpstr>
      <vt:lpstr>The need-to-know principle</vt:lpstr>
      <vt:lpstr>Outline</vt:lpstr>
      <vt:lpstr>Terminology: Trusted vs. Trustworthy</vt:lpstr>
      <vt:lpstr>Terminology: Trusted Computing Base (TCB)</vt:lpstr>
      <vt:lpstr>Assurance </vt:lpstr>
      <vt:lpstr>Kernelized Design for High-Assurance Systems</vt:lpstr>
      <vt:lpstr>Reference Monitor</vt:lpstr>
      <vt:lpstr>Assurance Criteria</vt:lpstr>
      <vt:lpstr>TCSEC: 1983–1999</vt:lpstr>
      <vt:lpstr>Evaluation Classes C and D</vt:lpstr>
      <vt:lpstr>Division B: Mandatory Protection</vt:lpstr>
      <vt:lpstr>Division A: Verification Protection</vt:lpstr>
      <vt:lpstr>Limitations</vt:lpstr>
      <vt:lpstr>FUNCTIONALITY VS ASSURANCE</vt:lpstr>
      <vt:lpstr>Common Criteria: 1998–Present</vt:lpstr>
      <vt:lpstr>Common Criteria</vt:lpstr>
      <vt:lpstr>CC Functional Requirements</vt:lpstr>
      <vt:lpstr>CC Assurance Requirements</vt:lpstr>
      <vt:lpstr>Protection Profiles (PP)</vt:lpstr>
      <vt:lpstr>Protection Profiles</vt:lpstr>
      <vt:lpstr>Security Targets (ST)</vt:lpstr>
      <vt:lpstr>Evaluation Assurance Levels 1 – 4</vt:lpstr>
      <vt:lpstr>Evaluation Assurance Levels 5 – 7</vt:lpstr>
      <vt:lpstr>Implications of EALs </vt:lpstr>
      <vt:lpstr>Criticism of CC</vt:lpstr>
      <vt:lpstr>Outline</vt:lpstr>
      <vt:lpstr>Biba Integrity Models</vt:lpstr>
      <vt:lpstr>What is integrity in systems?</vt:lpstr>
      <vt:lpstr>Biba: Integrity Levels</vt:lpstr>
      <vt:lpstr>Strict Integrity Policy (BLP reversed)</vt:lpstr>
      <vt:lpstr>Subject Low-Water Policy</vt:lpstr>
      <vt:lpstr>Object Low-Water Mark Policy</vt:lpstr>
      <vt:lpstr>Low-Water Mark Integrity Audit Policy</vt:lpstr>
      <vt:lpstr>The Ring Policy</vt:lpstr>
      <vt:lpstr>Five Mandatory Policies in Biba</vt:lpstr>
      <vt:lpstr>Integrity Policies Options</vt:lpstr>
      <vt:lpstr>Object Integrity Levels</vt:lpstr>
      <vt:lpstr>Integrity vs. Confidentiality</vt:lpstr>
      <vt:lpstr>Analogy</vt:lpstr>
      <vt:lpstr>Key Difference between Confidentiality and Integrity</vt:lpstr>
      <vt:lpstr>Impacts of The Need to Trust Subjects</vt:lpstr>
      <vt:lpstr>Application of Integrity Protection</vt:lpstr>
      <vt:lpstr>Outline</vt:lpstr>
      <vt:lpstr>The Clark-Wilson Model</vt:lpstr>
      <vt:lpstr>Two High-level Mechanisms for Enforcing Data Integrity (1)</vt:lpstr>
      <vt:lpstr>Two High-level Mechanisms for Enforcing Data Integrity (2)</vt:lpstr>
      <vt:lpstr>Implementing the Two High-level Mechanisms</vt:lpstr>
      <vt:lpstr>The Clarke-Wilson Model for Integrity</vt:lpstr>
      <vt:lpstr>Differences of Clark-Wilson from MAC/BLP</vt:lpstr>
      <vt:lpstr>Comparison with Biba</vt:lpstr>
      <vt:lpstr>The Chinese Wall Security Policy</vt:lpstr>
      <vt:lpstr>The Set of All Objects, 0</vt:lpstr>
      <vt:lpstr>Simple Security Rule in Chinese Wall Policy</vt:lpstr>
      <vt:lpstr>Summary</vt:lpstr>
      <vt:lpstr>Next Topic</vt:lpstr>
    </vt:vector>
  </TitlesOfParts>
  <Company>CNDS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Ninghui Li</dc:creator>
  <cp:lastModifiedBy>Li, Ninghui</cp:lastModifiedBy>
  <cp:revision>1300</cp:revision>
  <cp:lastPrinted>2003-08-26T19:30:50Z</cp:lastPrinted>
  <dcterms:created xsi:type="dcterms:W3CDTF">2003-06-16T20:07:26Z</dcterms:created>
  <dcterms:modified xsi:type="dcterms:W3CDTF">2022-01-27T14:25:16Z</dcterms:modified>
</cp:coreProperties>
</file>