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6" r:id="rId1"/>
  </p:sldMasterIdLst>
  <p:notesMasterIdLst>
    <p:notesMasterId r:id="rId67"/>
  </p:notesMasterIdLst>
  <p:handoutMasterIdLst>
    <p:handoutMasterId r:id="rId68"/>
  </p:handoutMasterIdLst>
  <p:sldIdLst>
    <p:sldId id="256" r:id="rId2"/>
    <p:sldId id="435" r:id="rId3"/>
    <p:sldId id="436" r:id="rId4"/>
    <p:sldId id="558" r:id="rId5"/>
    <p:sldId id="437" r:id="rId6"/>
    <p:sldId id="438" r:id="rId7"/>
    <p:sldId id="439" r:id="rId8"/>
    <p:sldId id="440" r:id="rId9"/>
    <p:sldId id="441" r:id="rId10"/>
    <p:sldId id="442" r:id="rId11"/>
    <p:sldId id="443" r:id="rId12"/>
    <p:sldId id="444" r:id="rId13"/>
    <p:sldId id="445" r:id="rId14"/>
    <p:sldId id="446" r:id="rId15"/>
    <p:sldId id="549" r:id="rId16"/>
    <p:sldId id="550" r:id="rId17"/>
    <p:sldId id="524" r:id="rId18"/>
    <p:sldId id="525" r:id="rId19"/>
    <p:sldId id="526" r:id="rId20"/>
    <p:sldId id="527" r:id="rId21"/>
    <p:sldId id="533" r:id="rId22"/>
    <p:sldId id="528" r:id="rId23"/>
    <p:sldId id="529" r:id="rId24"/>
    <p:sldId id="530" r:id="rId25"/>
    <p:sldId id="531" r:id="rId26"/>
    <p:sldId id="532" r:id="rId27"/>
    <p:sldId id="534" r:id="rId28"/>
    <p:sldId id="535" r:id="rId29"/>
    <p:sldId id="536" r:id="rId30"/>
    <p:sldId id="537" r:id="rId31"/>
    <p:sldId id="538" r:id="rId32"/>
    <p:sldId id="539" r:id="rId33"/>
    <p:sldId id="551" r:id="rId34"/>
    <p:sldId id="540" r:id="rId35"/>
    <p:sldId id="541" r:id="rId36"/>
    <p:sldId id="542" r:id="rId37"/>
    <p:sldId id="543" r:id="rId38"/>
    <p:sldId id="552" r:id="rId39"/>
    <p:sldId id="544" r:id="rId40"/>
    <p:sldId id="545" r:id="rId41"/>
    <p:sldId id="546" r:id="rId42"/>
    <p:sldId id="547" r:id="rId43"/>
    <p:sldId id="548" r:id="rId44"/>
    <p:sldId id="554" r:id="rId45"/>
    <p:sldId id="553" r:id="rId46"/>
    <p:sldId id="555" r:id="rId47"/>
    <p:sldId id="503" r:id="rId48"/>
    <p:sldId id="504" r:id="rId49"/>
    <p:sldId id="505" r:id="rId50"/>
    <p:sldId id="506" r:id="rId51"/>
    <p:sldId id="507" r:id="rId52"/>
    <p:sldId id="509" r:id="rId53"/>
    <p:sldId id="556" r:id="rId54"/>
    <p:sldId id="511" r:id="rId55"/>
    <p:sldId id="512" r:id="rId56"/>
    <p:sldId id="514" r:id="rId57"/>
    <p:sldId id="516" r:id="rId58"/>
    <p:sldId id="515" r:id="rId59"/>
    <p:sldId id="517" r:id="rId60"/>
    <p:sldId id="518" r:id="rId61"/>
    <p:sldId id="519" r:id="rId62"/>
    <p:sldId id="520" r:id="rId63"/>
    <p:sldId id="521" r:id="rId64"/>
    <p:sldId id="557" r:id="rId65"/>
    <p:sldId id="474" r:id="rId66"/>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99CC00"/>
    <a:srgbClr val="CC0000"/>
    <a:srgbClr val="A50021"/>
    <a:srgbClr val="FF9900"/>
    <a:srgbClr val="6600CC"/>
    <a:srgbClr val="254C9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86337" autoAdjust="0"/>
  </p:normalViewPr>
  <p:slideViewPr>
    <p:cSldViewPr>
      <p:cViewPr varScale="1">
        <p:scale>
          <a:sx n="90" d="100"/>
          <a:sy n="90" d="100"/>
        </p:scale>
        <p:origin x="726" y="108"/>
      </p:cViewPr>
      <p:guideLst>
        <p:guide orient="horz" pos="2208"/>
        <p:guide pos="38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defTabSz="936625">
              <a:defRPr sz="1200"/>
            </a:lvl1pPr>
          </a:lstStyle>
          <a:p>
            <a:pPr>
              <a:defRPr/>
            </a:pPr>
            <a:endParaRPr lang="en-US" altLang="en-US"/>
          </a:p>
        </p:txBody>
      </p:sp>
      <p:sp>
        <p:nvSpPr>
          <p:cNvPr id="1525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algn="r" defTabSz="936625">
              <a:defRPr sz="1200"/>
            </a:lvl1pPr>
          </a:lstStyle>
          <a:p>
            <a:pPr>
              <a:defRPr/>
            </a:pPr>
            <a:endParaRPr lang="en-US" altLang="en-US"/>
          </a:p>
        </p:txBody>
      </p:sp>
      <p:sp>
        <p:nvSpPr>
          <p:cNvPr id="152580" name="Rectangle 4"/>
          <p:cNvSpPr>
            <a:spLocks noGrp="1" noChangeArrowheads="1"/>
          </p:cNvSpPr>
          <p:nvPr>
            <p:ph type="ftr" sz="quarter" idx="2"/>
          </p:nvPr>
        </p:nvSpPr>
        <p:spPr bwMode="auto">
          <a:xfrm>
            <a:off x="0"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defTabSz="936625">
              <a:defRPr sz="1200"/>
            </a:lvl1pPr>
          </a:lstStyle>
          <a:p>
            <a:pPr>
              <a:defRPr/>
            </a:pPr>
            <a:endParaRPr lang="en-US" altLang="en-US"/>
          </a:p>
        </p:txBody>
      </p:sp>
      <p:sp>
        <p:nvSpPr>
          <p:cNvPr id="152581" name="Rectangle 5"/>
          <p:cNvSpPr>
            <a:spLocks noGrp="1" noChangeArrowheads="1"/>
          </p:cNvSpPr>
          <p:nvPr>
            <p:ph type="sldNum" sz="quarter" idx="3"/>
          </p:nvPr>
        </p:nvSpPr>
        <p:spPr bwMode="auto">
          <a:xfrm>
            <a:off x="4143375"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algn="r" defTabSz="936625">
              <a:defRPr sz="1200"/>
            </a:lvl1pPr>
          </a:lstStyle>
          <a:p>
            <a:fld id="{86E6ADB4-53D9-4B4E-A286-96D30943E96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defTabSz="989013">
              <a:defRPr sz="1300"/>
            </a:lvl1pPr>
          </a:lstStyle>
          <a:p>
            <a:pPr>
              <a:defRPr/>
            </a:pPr>
            <a:endParaRPr lang="en-US" altLang="en-US"/>
          </a:p>
        </p:txBody>
      </p:sp>
      <p:sp>
        <p:nvSpPr>
          <p:cNvPr id="27651"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algn="r" defTabSz="989013">
              <a:defRPr sz="1300"/>
            </a:lvl1pPr>
          </a:lstStyle>
          <a:p>
            <a:pPr>
              <a:defRPr/>
            </a:pPr>
            <a:endParaRPr lang="en-US" altLang="en-US"/>
          </a:p>
        </p:txBody>
      </p:sp>
      <p:sp>
        <p:nvSpPr>
          <p:cNvPr id="55300" name="Rectangle 4"/>
          <p:cNvSpPr>
            <a:spLocks noGrp="1" noRot="1" noChangeAspect="1" noChangeArrowheads="1" noTextEdit="1"/>
          </p:cNvSpPr>
          <p:nvPr>
            <p:ph type="sldImg" idx="2"/>
          </p:nvPr>
        </p:nvSpPr>
        <p:spPr bwMode="auto">
          <a:xfrm>
            <a:off x="460375" y="720725"/>
            <a:ext cx="6399213"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defTabSz="989013">
              <a:defRPr sz="1300"/>
            </a:lvl1pPr>
          </a:lstStyle>
          <a:p>
            <a:pPr>
              <a:defRPr/>
            </a:pPr>
            <a:endParaRPr lang="en-US" altLang="en-US"/>
          </a:p>
        </p:txBody>
      </p:sp>
      <p:sp>
        <p:nvSpPr>
          <p:cNvPr id="27655"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algn="r" defTabSz="989013">
              <a:defRPr sz="1300"/>
            </a:lvl1pPr>
          </a:lstStyle>
          <a:p>
            <a:fld id="{80DF2C00-966F-4EF2-A81E-2C1E5EA65F2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Clifford_Stoll" TargetMode="External"/><Relationship Id="rId3" Type="http://schemas.openxmlformats.org/officeDocument/2006/relationships/hyperlink" Target="http://en.wikipedia.org/wiki/Bell_Labs" TargetMode="External"/><Relationship Id="rId7" Type="http://schemas.openxmlformats.org/officeDocument/2006/relationships/hyperlink" Target="http://en.wikipedia.org/wiki/Robert_Morris_(cryptographer)#cite_note-6" TargetMode="External"/><Relationship Id="rId12" Type="http://schemas.openxmlformats.org/officeDocument/2006/relationships/hyperlink" Target="http://en.wikipedia.org/wiki/Computer_security"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en.wikipedia.org/wiki/Plaintext" TargetMode="External"/><Relationship Id="rId11" Type="http://schemas.openxmlformats.org/officeDocument/2006/relationships/hyperlink" Target="http://en.wikipedia.org/wiki/John_H._Conway" TargetMode="External"/><Relationship Id="rId5" Type="http://schemas.openxmlformats.org/officeDocument/2006/relationships/hyperlink" Target="http://en.wikipedia.org/wiki/Rainbow_Series" TargetMode="External"/><Relationship Id="rId10" Type="http://schemas.openxmlformats.org/officeDocument/2006/relationships/hyperlink" Target="http://en.wikipedia.org/wiki/Puzzle" TargetMode="External"/><Relationship Id="rId4" Type="http://schemas.openxmlformats.org/officeDocument/2006/relationships/hyperlink" Target="http://en.wikipedia.org/wiki/National_Computer_Security_Center" TargetMode="External"/><Relationship Id="rId9" Type="http://schemas.openxmlformats.org/officeDocument/2006/relationships/hyperlink" Target="http://en.wikipedia.org/wiki/The_Cuckoo's_Egg_(book)"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dblp.org/pid/05/1767.html" TargetMode="External"/><Relationship Id="rId7" Type="http://schemas.openxmlformats.org/officeDocument/2006/relationships/hyperlink" Target="https://dblp.org/db/conf/sp/sp2007.html#LiMC07" TargetMode="External"/><Relationship Id="rId2" Type="http://schemas.openxmlformats.org/officeDocument/2006/relationships/slide" Target="../slides/slide44.xml"/><Relationship Id="rId1" Type="http://schemas.openxmlformats.org/officeDocument/2006/relationships/notesMaster" Target="../notesMasters/notesMaster1.xml"/><Relationship Id="rId6" Type="http://schemas.openxmlformats.org/officeDocument/2006/relationships/hyperlink" Target="https://dblp.org/db/journals/tissec/tissec14.html#MaoLCJ11" TargetMode="External"/><Relationship Id="rId5" Type="http://schemas.openxmlformats.org/officeDocument/2006/relationships/hyperlink" Target="https://dblp.org/pid/80/6988.html" TargetMode="External"/><Relationship Id="rId4" Type="http://schemas.openxmlformats.org/officeDocument/2006/relationships/hyperlink" Target="https://dblp.org/pid/52/4150.html"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n.wikipedia.org/wiki/Command_line_interface"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en.wikipedia.org/wiki/Transmission_Control_Protocol" TargetMode="External"/><Relationship Id="rId4" Type="http://schemas.openxmlformats.org/officeDocument/2006/relationships/hyperlink" Target="http://en.wikipedia.org/wiki/Computer_software"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en.wikipedia.org/wiki/Michael_O._Rabin"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en.wikipedia.org/wiki/Mantr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4878382C-82B0-4953-BFC5-C3E2C69B026D}" type="slidenum">
              <a:rPr kumimoji="0" lang="en-US" altLang="en-US" sz="1300"/>
              <a:pPr eaLnBrk="1" hangingPunct="1">
                <a:spcBef>
                  <a:spcPct val="0"/>
                </a:spcBef>
              </a:pPr>
              <a:t>5</a:t>
            </a:fld>
            <a:endParaRPr kumimoji="0" lang="en-US" altLang="en-US" sz="1300" dirty="0"/>
          </a:p>
        </p:txBody>
      </p:sp>
      <p:sp>
        <p:nvSpPr>
          <p:cNvPr id="56323" name="Rectangle 2"/>
          <p:cNvSpPr>
            <a:spLocks noGrp="1" noRot="1" noChangeAspect="1" noChangeArrowheads="1" noTextEdit="1"/>
          </p:cNvSpPr>
          <p:nvPr>
            <p:ph type="sldImg"/>
          </p:nvPr>
        </p:nvSpPr>
        <p:spPr>
          <a:xfrm>
            <a:off x="661988" y="831850"/>
            <a:ext cx="5991225" cy="3370263"/>
          </a:xfrm>
          <a:ln/>
        </p:spPr>
      </p:sp>
      <p:sp>
        <p:nvSpPr>
          <p:cNvPr id="45060" name="Rectangle 3"/>
          <p:cNvSpPr>
            <a:spLocks noGrp="1" noChangeArrowheads="1"/>
          </p:cNvSpPr>
          <p:nvPr>
            <p:ph type="body" idx="1"/>
          </p:nvPr>
        </p:nvSpPr>
        <p:spPr>
          <a:xfrm>
            <a:off x="889000" y="4564063"/>
            <a:ext cx="5537200" cy="4040187"/>
          </a:xfrm>
          <a:ln/>
        </p:spPr>
        <p:txBody>
          <a:bodyPr/>
          <a:lstStyle/>
          <a:p>
            <a:pPr eaLnBrk="1" hangingPunct="1">
              <a:defRPr/>
            </a:pPr>
            <a:r>
              <a:rPr lang="en-US" dirty="0"/>
              <a:t>His father, Robert H. Morris was a researcher at </a:t>
            </a:r>
            <a:r>
              <a:rPr lang="en-US" dirty="0">
                <a:hlinkClick r:id="rId3" tooltip="Bell Labs"/>
              </a:rPr>
              <a:t>Bell Labs</a:t>
            </a:r>
            <a:r>
              <a:rPr lang="en-US" dirty="0"/>
              <a:t> from 1960 until 1986.  Then working at the (NSA). Served as chief scientist of the NSA's </a:t>
            </a:r>
            <a:r>
              <a:rPr lang="en-US" dirty="0">
                <a:hlinkClick r:id="rId4" tooltip="National Computer Security Center"/>
              </a:rPr>
              <a:t>National Computer Security Center</a:t>
            </a:r>
            <a:r>
              <a:rPr lang="en-US" dirty="0"/>
              <a:t>, where he was involved in the production of the </a:t>
            </a:r>
            <a:r>
              <a:rPr lang="en-US" dirty="0">
                <a:hlinkClick r:id="rId5" tooltip="Rainbow Series"/>
              </a:rPr>
              <a:t>Rainbow Series</a:t>
            </a:r>
            <a:r>
              <a:rPr lang="en-US" dirty="0"/>
              <a:t> of computer security standards, and retired from the NSA in 1994.</a:t>
            </a:r>
          </a:p>
          <a:p>
            <a:pPr eaLnBrk="1" hangingPunct="1">
              <a:defRPr/>
            </a:pPr>
            <a:endParaRPr lang="en-US" i="1" dirty="0"/>
          </a:p>
          <a:p>
            <a:pPr eaLnBrk="1" hangingPunct="1">
              <a:defRPr/>
            </a:pPr>
            <a:r>
              <a:rPr lang="en-US" i="1" dirty="0"/>
              <a:t>Quotes from Robert Morris</a:t>
            </a:r>
            <a:endParaRPr lang="en-US" i="1" dirty="0">
              <a:latin typeface="Times New Roman" charset="0"/>
            </a:endParaRPr>
          </a:p>
          <a:p>
            <a:pPr marL="228580" indent="-228580">
              <a:buFontTx/>
              <a:buAutoNum type="arabicPeriod"/>
              <a:defRPr/>
            </a:pPr>
            <a:r>
              <a:rPr lang="en-US" dirty="0"/>
              <a:t>Never underestimate the attention, risk, money and time that an opponent will put into reading traffic. </a:t>
            </a:r>
          </a:p>
          <a:p>
            <a:pPr marL="228580" indent="-228580">
              <a:buFontTx/>
              <a:buAutoNum type="arabicPeriod"/>
              <a:defRPr/>
            </a:pPr>
            <a:r>
              <a:rPr lang="en-US" dirty="0"/>
              <a:t>Rule 1 of cryptanalysis: check for </a:t>
            </a:r>
            <a:r>
              <a:rPr lang="en-US" dirty="0">
                <a:hlinkClick r:id="rId6"/>
              </a:rPr>
              <a:t>plaintext</a:t>
            </a:r>
            <a:r>
              <a:rPr lang="en-US" dirty="0"/>
              <a:t>.</a:t>
            </a:r>
            <a:r>
              <a:rPr lang="en-US" baseline="30000" dirty="0">
                <a:hlinkClick r:id="rId7"/>
              </a:rPr>
              <a:t>[7]</a:t>
            </a:r>
            <a:r>
              <a:rPr lang="en-US" dirty="0"/>
              <a:t> </a:t>
            </a:r>
          </a:p>
          <a:p>
            <a:pPr marL="228580" indent="-228580">
              <a:buFontTx/>
              <a:buAutoNum type="arabicPeriod"/>
              <a:defRPr/>
            </a:pPr>
            <a:r>
              <a:rPr lang="en-US" dirty="0"/>
              <a:t>The three golden rules to ensure computer security are: do not own a computer; do not power it on; and do not use it.</a:t>
            </a:r>
          </a:p>
          <a:p>
            <a:pPr marL="228580" indent="-228580">
              <a:buFontTx/>
              <a:buAutoNum type="arabicPeriod"/>
              <a:defRPr/>
            </a:pPr>
            <a:endParaRPr lang="en-US" dirty="0">
              <a:latin typeface="Times New Roman" charset="0"/>
            </a:endParaRPr>
          </a:p>
          <a:p>
            <a:pPr eaLnBrk="1" hangingPunct="1">
              <a:defRPr/>
            </a:pPr>
            <a:r>
              <a:rPr lang="en-US" dirty="0"/>
              <a:t>There is a description of Morris in </a:t>
            </a:r>
            <a:r>
              <a:rPr lang="en-US" dirty="0">
                <a:hlinkClick r:id="rId8"/>
              </a:rPr>
              <a:t>Clifford Stoll</a:t>
            </a:r>
            <a:r>
              <a:rPr lang="en-US" dirty="0"/>
              <a:t>'s book </a:t>
            </a:r>
            <a:r>
              <a:rPr lang="en-US" i="1" dirty="0">
                <a:hlinkClick r:id="rId9" tooltip="The Cuckoo's Egg (book)"/>
              </a:rPr>
              <a:t>The Cuckoo's Egg</a:t>
            </a:r>
            <a:r>
              <a:rPr lang="en-US" dirty="0"/>
              <a:t>. Many readers of Stoll's book remember Morris for giving Stoll a challenging mathematical </a:t>
            </a:r>
            <a:r>
              <a:rPr lang="en-US" dirty="0">
                <a:hlinkClick r:id="rId10"/>
              </a:rPr>
              <a:t>puzzle</a:t>
            </a:r>
            <a:r>
              <a:rPr lang="en-US" dirty="0"/>
              <a:t> (originally due to </a:t>
            </a:r>
            <a:r>
              <a:rPr lang="en-US" dirty="0">
                <a:hlinkClick r:id="rId11" tooltip="John H. Conway"/>
              </a:rPr>
              <a:t>John H. Conway</a:t>
            </a:r>
            <a:r>
              <a:rPr lang="en-US" dirty="0"/>
              <a:t>) in the course of their discussions on </a:t>
            </a:r>
            <a:r>
              <a:rPr lang="en-US" dirty="0">
                <a:hlinkClick r:id="rId12"/>
              </a:rPr>
              <a:t>computer security</a:t>
            </a:r>
            <a:r>
              <a:rPr lang="en-US" dirty="0"/>
              <a:t>: </a:t>
            </a:r>
            <a:r>
              <a:rPr lang="en-US" i="1" dirty="0"/>
              <a:t>What is the next number in the sequence 1 11 21 1211 111221?  </a:t>
            </a:r>
          </a:p>
          <a:p>
            <a:pPr eaLnBrk="1" hangingPunct="1">
              <a:defRPr/>
            </a:pPr>
            <a:r>
              <a:rPr lang="en-US" i="1" dirty="0"/>
              <a:t>The next sequence is reading out the previous sequence.</a:t>
            </a:r>
          </a:p>
          <a:p>
            <a:pPr eaLnBrk="1" hangingPunct="1">
              <a:defRPr/>
            </a:pPr>
            <a:endParaRPr lang="en-US" i="1" dirty="0"/>
          </a:p>
          <a:p>
            <a:pPr marL="228580" indent="-228580">
              <a:defRPr/>
            </a:pPr>
            <a:endParaRPr lang="en-US" dirty="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460375" y="720725"/>
            <a:ext cx="6399213" cy="3600450"/>
          </a:xfrm>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Owners have discretion to further share. </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80148032-8315-4DE0-838D-7295916E200D}" type="slidenum">
              <a:rPr kumimoji="0" lang="en-US" altLang="en-US" sz="1300"/>
              <a:pPr eaLnBrk="1" hangingPunct="1">
                <a:spcBef>
                  <a:spcPct val="0"/>
                </a:spcBef>
              </a:pPr>
              <a:t>17</a:t>
            </a:fld>
            <a:endParaRPr kumimoji="0" lang="en-US" altLang="en-US" sz="1300"/>
          </a:p>
        </p:txBody>
      </p:sp>
    </p:spTree>
    <p:extLst>
      <p:ext uri="{BB962C8B-B14F-4D97-AF65-F5344CB8AC3E}">
        <p14:creationId xmlns:p14="http://schemas.microsoft.com/office/powerpoint/2010/main" val="1894105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460375" y="720725"/>
            <a:ext cx="6399213" cy="3600450"/>
          </a:xfrm>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a:t>The compiler program is SYSX/FORT.</a:t>
            </a:r>
          </a:p>
          <a:p>
            <a:pPr lvl="1"/>
            <a:r>
              <a:rPr lang="en-US" altLang="en-US"/>
              <a:t>Other files under SYSX include STAT and BILL.</a:t>
            </a:r>
          </a:p>
          <a:p>
            <a:pPr lvl="1"/>
            <a:r>
              <a:rPr lang="en-US" altLang="en-US"/>
              <a:t>The compiler program needs to write to files in SYSX directory, so it is given authority to write to files in SYSX.</a:t>
            </a:r>
          </a:p>
          <a:p>
            <a:pPr lvl="1"/>
            <a:r>
              <a:rPr lang="en-US" altLang="en-US"/>
              <a:t>A user who runs SYSX/FORT can provide a file name to receive output info.</a:t>
            </a:r>
          </a:p>
          <a:p>
            <a:pPr lvl="1"/>
            <a:r>
              <a:rPr lang="en-US" altLang="en-US"/>
              <a:t>A malicious user may use SYSX/BILL as the output name, resulting in billing info being erased.</a:t>
            </a:r>
          </a:p>
          <a:p>
            <a:endParaRPr lang="en-US" altLang="en-US"/>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7E968546-B4F3-48CA-9B29-3D7E4A8D4355}" type="slidenum">
              <a:rPr kumimoji="0" lang="en-US" altLang="en-US" sz="1300"/>
              <a:pPr eaLnBrk="1" hangingPunct="1">
                <a:spcBef>
                  <a:spcPct val="0"/>
                </a:spcBef>
              </a:pPr>
              <a:t>19</a:t>
            </a:fld>
            <a:endParaRPr kumimoji="0" lang="en-US" altLang="en-US" sz="1300"/>
          </a:p>
        </p:txBody>
      </p:sp>
    </p:spTree>
    <p:extLst>
      <p:ext uri="{BB962C8B-B14F-4D97-AF65-F5344CB8AC3E}">
        <p14:creationId xmlns:p14="http://schemas.microsoft.com/office/powerpoint/2010/main" val="955026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460375" y="720725"/>
            <a:ext cx="6399213" cy="3600450"/>
          </a:xfrm>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How is this problem solved in UNIX access control?</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A73B0314-3C9F-4803-9608-7F878F2C450E}" type="slidenum">
              <a:rPr kumimoji="0" lang="en-US" altLang="en-US" sz="1300"/>
              <a:pPr eaLnBrk="1" hangingPunct="1">
                <a:spcBef>
                  <a:spcPct val="0"/>
                </a:spcBef>
              </a:pPr>
              <a:t>20</a:t>
            </a:fld>
            <a:endParaRPr kumimoji="0" lang="en-US" altLang="en-US" sz="1300"/>
          </a:p>
        </p:txBody>
      </p:sp>
    </p:spTree>
    <p:extLst>
      <p:ext uri="{BB962C8B-B14F-4D97-AF65-F5344CB8AC3E}">
        <p14:creationId xmlns:p14="http://schemas.microsoft.com/office/powerpoint/2010/main" val="3481301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460375" y="720725"/>
            <a:ext cx="6399213" cy="3600450"/>
          </a:xfrm>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reviews Access Matrices as representation</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170E01D-6B59-4850-97F2-659A68FC71C0}" type="slidenum">
              <a:rPr kumimoji="0" lang="en-US" altLang="en-US" sz="1300"/>
              <a:pPr eaLnBrk="1" hangingPunct="1">
                <a:spcBef>
                  <a:spcPct val="0"/>
                </a:spcBef>
              </a:pPr>
              <a:t>22</a:t>
            </a:fld>
            <a:endParaRPr kumimoji="0" lang="en-US" altLang="en-US" sz="1300"/>
          </a:p>
        </p:txBody>
      </p:sp>
    </p:spTree>
    <p:extLst>
      <p:ext uri="{BB962C8B-B14F-4D97-AF65-F5344CB8AC3E}">
        <p14:creationId xmlns:p14="http://schemas.microsoft.com/office/powerpoint/2010/main" val="3741830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60375" y="720725"/>
            <a:ext cx="6399213" cy="3600450"/>
          </a:xfrm>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Example: a secretary works for two faculty members with last name Li, an charges one’s bill to another’s account.  </a:t>
            </a:r>
          </a:p>
          <a:p>
            <a:r>
              <a:rPr lang="en-US" altLang="en-US"/>
              <a:t>In ACL, both faculty members authorize the secretary to charge to their accounts.  Confusion may occur.</a:t>
            </a:r>
          </a:p>
          <a:p>
            <a:r>
              <a:rPr lang="en-US" altLang="en-US"/>
              <a:t>In Capability-based systems, the secretary is given the rights to charge to the accounts, they came in the forms of tokens.  The secretary when processing one faculty member’s charges, must present the capability, avoiding a confusion.</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388F0F5-8DAB-4E32-95ED-62873C92A7D0}" type="slidenum">
              <a:rPr kumimoji="0" lang="en-US" altLang="en-US" sz="1300"/>
              <a:pPr eaLnBrk="1" hangingPunct="1">
                <a:spcBef>
                  <a:spcPct val="0"/>
                </a:spcBef>
              </a:pPr>
              <a:t>27</a:t>
            </a:fld>
            <a:endParaRPr kumimoji="0" lang="en-US" altLang="en-US" sz="1300"/>
          </a:p>
        </p:txBody>
      </p:sp>
    </p:spTree>
    <p:extLst>
      <p:ext uri="{BB962C8B-B14F-4D97-AF65-F5344CB8AC3E}">
        <p14:creationId xmlns:p14="http://schemas.microsoft.com/office/powerpoint/2010/main" val="1602823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460375" y="720725"/>
            <a:ext cx="6399213" cy="360045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a:t>The compiler program is given capabilities to access SYSX/STAT and SYSX/BILL, which are stored in capability slots 1 &amp; 2</a:t>
            </a:r>
          </a:p>
          <a:p>
            <a:pPr>
              <a:lnSpc>
                <a:spcPct val="90000"/>
              </a:lnSpc>
            </a:pPr>
            <a:r>
              <a:rPr lang="en-US" altLang="en-US"/>
              <a:t>When the invoker runs the compiler program, it gives a capability to write to the output file, which is stored in capability slot 3.  The invoker cannot give a capability for SYSX/BILL if it doesn’t have the capability.</a:t>
            </a:r>
          </a:p>
          <a:p>
            <a:pPr>
              <a:lnSpc>
                <a:spcPct val="90000"/>
              </a:lnSpc>
            </a:pPr>
            <a:r>
              <a:rPr lang="en-US" altLang="en-US"/>
              <a:t>When writing billing info, the program uses capability in slot 2.  When writing the output, it uses capability in slot 3.</a:t>
            </a:r>
          </a:p>
          <a:p>
            <a:endParaRPr lang="en-US" altLang="en-US"/>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7D953424-9490-4EB5-A514-2B9A5259E2FA}" type="slidenum">
              <a:rPr kumimoji="0" lang="en-US" altLang="en-US" sz="1300"/>
              <a:pPr eaLnBrk="1" hangingPunct="1">
                <a:spcBef>
                  <a:spcPct val="0"/>
                </a:spcBef>
              </a:pPr>
              <a:t>28</a:t>
            </a:fld>
            <a:endParaRPr kumimoji="0" lang="en-US" altLang="en-US" sz="1300"/>
          </a:p>
        </p:txBody>
      </p:sp>
    </p:spTree>
    <p:extLst>
      <p:ext uri="{BB962C8B-B14F-4D97-AF65-F5344CB8AC3E}">
        <p14:creationId xmlns:p14="http://schemas.microsoft.com/office/powerpoint/2010/main" val="2641986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460375" y="720725"/>
            <a:ext cx="6399213" cy="3600450"/>
          </a:xfrm>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You are carrying a lot of keys.  When you walk to a door, the door automatically opens if you have the right key.  You don’t need to select a key.  Problematic when you work for multiple masters.</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FA8A2AA-E621-4C6B-9985-84C7B4CB7F96}" type="slidenum">
              <a:rPr kumimoji="0" lang="en-US" altLang="en-US" sz="1300"/>
              <a:pPr eaLnBrk="1" hangingPunct="1">
                <a:spcBef>
                  <a:spcPct val="0"/>
                </a:spcBef>
              </a:pPr>
              <a:t>30</a:t>
            </a:fld>
            <a:endParaRPr kumimoji="0" lang="en-US" altLang="en-US" sz="1300"/>
          </a:p>
        </p:txBody>
      </p:sp>
    </p:spTree>
    <p:extLst>
      <p:ext uri="{BB962C8B-B14F-4D97-AF65-F5344CB8AC3E}">
        <p14:creationId xmlns:p14="http://schemas.microsoft.com/office/powerpoint/2010/main" val="28632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60375" y="720725"/>
            <a:ext cx="6399213" cy="3600450"/>
          </a:xfrm>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A57E86A-4C1E-4B64-8D8A-0BA370804A9E}" type="slidenum">
              <a:rPr kumimoji="0" lang="en-US" altLang="en-US" sz="1300"/>
              <a:pPr eaLnBrk="1" hangingPunct="1">
                <a:spcBef>
                  <a:spcPct val="0"/>
                </a:spcBef>
              </a:pPr>
              <a:t>31</a:t>
            </a:fld>
            <a:endParaRPr kumimoji="0" lang="en-US" altLang="en-US" sz="1300"/>
          </a:p>
        </p:txBody>
      </p:sp>
    </p:spTree>
    <p:extLst>
      <p:ext uri="{BB962C8B-B14F-4D97-AF65-F5344CB8AC3E}">
        <p14:creationId xmlns:p14="http://schemas.microsoft.com/office/powerpoint/2010/main" val="289404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60375" y="720725"/>
            <a:ext cx="6399213" cy="3600450"/>
          </a:xfrm>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When a user shares a file with another user.  Subjects that access the file do not exist yet.  Hence a naming scheme needs to exist. </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3242D4B7-AC43-4A32-9CBF-B6446BAC7CDB}" type="slidenum">
              <a:rPr kumimoji="0" lang="en-US" altLang="en-US" sz="1300"/>
              <a:pPr eaLnBrk="1" hangingPunct="1">
                <a:spcBef>
                  <a:spcPct val="0"/>
                </a:spcBef>
              </a:pPr>
              <a:t>32</a:t>
            </a:fld>
            <a:endParaRPr kumimoji="0" lang="en-US" altLang="en-US" sz="1300"/>
          </a:p>
        </p:txBody>
      </p:sp>
    </p:spTree>
    <p:extLst>
      <p:ext uri="{BB962C8B-B14F-4D97-AF65-F5344CB8AC3E}">
        <p14:creationId xmlns:p14="http://schemas.microsoft.com/office/powerpoint/2010/main" val="4112755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460375" y="720725"/>
            <a:ext cx="6399213" cy="3600450"/>
          </a:xfrm>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Suppose </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FAF4826-5329-466A-8D41-C07C22C05CAA}" type="slidenum">
              <a:rPr kumimoji="0" lang="en-US" altLang="en-US" sz="1300"/>
              <a:pPr eaLnBrk="1" hangingPunct="1">
                <a:spcBef>
                  <a:spcPct val="0"/>
                </a:spcBef>
              </a:pPr>
              <a:t>34</a:t>
            </a:fld>
            <a:endParaRPr kumimoji="0" lang="en-US" altLang="en-US" sz="1300"/>
          </a:p>
        </p:txBody>
      </p:sp>
    </p:spTree>
    <p:extLst>
      <p:ext uri="{BB962C8B-B14F-4D97-AF65-F5344CB8AC3E}">
        <p14:creationId xmlns:p14="http://schemas.microsoft.com/office/powerpoint/2010/main" val="1344657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CA300D1-CEAB-41F7-9B3E-6482DC41DF57}" type="slidenum">
              <a:rPr kumimoji="0" lang="en-US" altLang="en-US" sz="1300"/>
              <a:pPr eaLnBrk="1" hangingPunct="1">
                <a:spcBef>
                  <a:spcPct val="0"/>
                </a:spcBef>
              </a:pPr>
              <a:t>6</a:t>
            </a:fld>
            <a:endParaRPr kumimoji="0" lang="en-US" altLang="en-US" sz="1300" dirty="0"/>
          </a:p>
        </p:txBody>
      </p:sp>
      <p:sp>
        <p:nvSpPr>
          <p:cNvPr id="57347" name="Rectangle 2"/>
          <p:cNvSpPr>
            <a:spLocks noGrp="1" noRot="1" noChangeAspect="1" noChangeArrowheads="1" noTextEdit="1"/>
          </p:cNvSpPr>
          <p:nvPr>
            <p:ph type="sldImg"/>
          </p:nvPr>
        </p:nvSpPr>
        <p:spPr>
          <a:xfrm>
            <a:off x="661988" y="831850"/>
            <a:ext cx="5991225" cy="3370263"/>
          </a:xfrm>
          <a:ln/>
        </p:spPr>
      </p:sp>
      <p:sp>
        <p:nvSpPr>
          <p:cNvPr id="57348"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60375" y="720725"/>
            <a:ext cx="6399213" cy="360045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We summarize the above analysis.</a:t>
            </a:r>
          </a:p>
          <a:p>
            <a:pPr eaLnBrk="1" hangingPunct="1">
              <a:spcBef>
                <a:spcPct val="0"/>
              </a:spcBef>
            </a:pPr>
            <a:r>
              <a:rPr lang="en-US" altLang="en-US"/>
              <a:t>On one hand, in the request, a subject wants to perform an action.</a:t>
            </a:r>
          </a:p>
          <a:p>
            <a:pPr eaLnBrk="1" hangingPunct="1">
              <a:spcBef>
                <a:spcPct val="0"/>
              </a:spcBef>
            </a:pPr>
            <a:r>
              <a:rPr lang="en-US" altLang="en-US"/>
              <a:t>On the other hand, in the policy, the privileges are granted to principals.</a:t>
            </a:r>
          </a:p>
          <a:p>
            <a:pPr eaLnBrk="1" hangingPunct="1">
              <a:spcBef>
                <a:spcPct val="0"/>
              </a:spcBef>
            </a:pPr>
            <a:r>
              <a:rPr lang="en-US" altLang="en-US"/>
              <a:t>In order to decide whether to allow or deny the request, we have to fill the gap between the subject in the request and the principals in the policy. In particular, we need to relate the subject to the principals, so that we can determine whether the subject has the privilege to perform the action based on the policy.</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49EEECE-C128-458D-A27C-D116FB4724E2}" type="slidenum">
              <a:rPr kumimoji="0" lang="en-US" altLang="en-US" sz="1300"/>
              <a:pPr eaLnBrk="1" hangingPunct="1">
                <a:spcBef>
                  <a:spcPct val="0"/>
                </a:spcBef>
              </a:pPr>
              <a:t>39</a:t>
            </a:fld>
            <a:endParaRPr kumimoji="0" lang="en-US" altLang="en-US" sz="1300"/>
          </a:p>
        </p:txBody>
      </p:sp>
    </p:spTree>
    <p:extLst>
      <p:ext uri="{BB962C8B-B14F-4D97-AF65-F5344CB8AC3E}">
        <p14:creationId xmlns:p14="http://schemas.microsoft.com/office/powerpoint/2010/main" val="15815500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460375" y="720725"/>
            <a:ext cx="6399213" cy="3600450"/>
          </a:xfrm>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Both User A and User B </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CE5CA66-22F1-444A-A831-2A61106B3769}" type="slidenum">
              <a:rPr kumimoji="0" lang="en-US" altLang="en-US" sz="1300"/>
              <a:pPr eaLnBrk="1" hangingPunct="1">
                <a:spcBef>
                  <a:spcPct val="0"/>
                </a:spcBef>
              </a:pPr>
              <a:t>40</a:t>
            </a:fld>
            <a:endParaRPr kumimoji="0" lang="en-US" altLang="en-US" sz="1300"/>
          </a:p>
        </p:txBody>
      </p:sp>
    </p:spTree>
    <p:extLst>
      <p:ext uri="{BB962C8B-B14F-4D97-AF65-F5344CB8AC3E}">
        <p14:creationId xmlns:p14="http://schemas.microsoft.com/office/powerpoint/2010/main" val="1353977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460375" y="720725"/>
            <a:ext cx="6399213" cy="360045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89013" eaLnBrk="1" hangingPunct="1">
              <a:spcBef>
                <a:spcPct val="0"/>
              </a:spcBef>
            </a:pPr>
            <a:r>
              <a:rPr lang="en-US" altLang="en-US" dirty="0"/>
              <a:t>Based on the above analysis, by identifying the origin to be the program invoker, DAC actually makes two implicit assumptions.</a:t>
            </a:r>
          </a:p>
          <a:p>
            <a:pPr defTabSz="989013" eaLnBrk="1" hangingPunct="1">
              <a:spcBef>
                <a:spcPct val="0"/>
              </a:spcBef>
            </a:pPr>
            <a:r>
              <a:rPr lang="en-US" altLang="en-US" dirty="0"/>
              <a:t>First, it assumes all software are benign. All software are functional as intended without performing any malicious activities. </a:t>
            </a:r>
          </a:p>
          <a:p>
            <a:pPr defTabSz="989013" eaLnBrk="1" hangingPunct="1">
              <a:spcBef>
                <a:spcPct val="0"/>
              </a:spcBef>
            </a:pPr>
            <a:r>
              <a:rPr lang="en-US" altLang="en-US" dirty="0"/>
              <a:t>Second, it assumes software are correct. In particular, the input-provider cannot inject malicious code into the program.</a:t>
            </a:r>
          </a:p>
          <a:p>
            <a:pPr defTabSz="989013" eaLnBrk="1" hangingPunct="1">
              <a:spcBef>
                <a:spcPct val="0"/>
              </a:spcBef>
            </a:pPr>
            <a:r>
              <a:rPr lang="en-US" altLang="en-US" dirty="0"/>
              <a:t>However, these assumptions do not hold in the real-world. The reality is malware are popular and software are commonly vulnerable.</a:t>
            </a:r>
          </a:p>
          <a:p>
            <a:pPr defTabSz="989013" eaLnBrk="1" hangingPunct="1">
              <a:spcBef>
                <a:spcPct val="0"/>
              </a:spcBef>
            </a:pPr>
            <a:endParaRPr lang="en-US" altLang="en-US" dirty="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6020693-4A5E-4558-9507-23F4BDFEC76A}" type="slidenum">
              <a:rPr kumimoji="0" lang="en-US" altLang="en-US" sz="1300"/>
              <a:pPr eaLnBrk="1" hangingPunct="1">
                <a:spcBef>
                  <a:spcPct val="0"/>
                </a:spcBef>
              </a:pPr>
              <a:t>42</a:t>
            </a:fld>
            <a:endParaRPr kumimoji="0" lang="en-US" altLang="en-US" sz="1300" dirty="0"/>
          </a:p>
        </p:txBody>
      </p:sp>
    </p:spTree>
    <p:extLst>
      <p:ext uri="{BB962C8B-B14F-4D97-AF65-F5344CB8AC3E}">
        <p14:creationId xmlns:p14="http://schemas.microsoft.com/office/powerpoint/2010/main" val="3738552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460375" y="720725"/>
            <a:ext cx="6399213" cy="3600450"/>
          </a:xfrm>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The fundamental reason that makes DAC vulnerable is because a single invoker is not enough to capture the origin of a process.</a:t>
            </a:r>
          </a:p>
          <a:p>
            <a:pPr eaLnBrk="1" hangingPunct="1">
              <a:spcBef>
                <a:spcPct val="0"/>
              </a:spcBef>
            </a:pPr>
            <a:r>
              <a:rPr lang="en-US" altLang="en-US"/>
              <a:t>When the program is a Trojan horse, the program-provider should be responsible for the requests issue by the program.</a:t>
            </a:r>
          </a:p>
          <a:p>
            <a:pPr eaLnBrk="1" hangingPunct="1">
              <a:spcBef>
                <a:spcPct val="0"/>
              </a:spcBef>
            </a:pPr>
            <a:r>
              <a:rPr lang="en-US" altLang="en-US"/>
              <a:t>When the program contains bugs, it may be exploited by the input-providers. The requests may be issued by injected code from the input providers.</a:t>
            </a:r>
          </a:p>
          <a:p>
            <a:pPr eaLnBrk="1" hangingPunct="1">
              <a:spcBef>
                <a:spcPct val="0"/>
              </a:spcBef>
            </a:pPr>
            <a:r>
              <a:rPr lang="en-US" altLang="en-US"/>
              <a:t>To fix the weakness in DAC, we need to consider the program-provider and input-providers when identifying the origins.</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7A9FC1B0-F4FE-455B-89D3-1048B24A469B}" type="slidenum">
              <a:rPr kumimoji="0" lang="en-US" altLang="en-US" sz="1300"/>
              <a:pPr eaLnBrk="1" hangingPunct="1">
                <a:spcBef>
                  <a:spcPct val="0"/>
                </a:spcBef>
              </a:pPr>
              <a:t>43</a:t>
            </a:fld>
            <a:endParaRPr kumimoji="0" lang="en-US" altLang="en-US" sz="1300"/>
          </a:p>
        </p:txBody>
      </p:sp>
    </p:spTree>
    <p:extLst>
      <p:ext uri="{BB962C8B-B14F-4D97-AF65-F5344CB8AC3E}">
        <p14:creationId xmlns:p14="http://schemas.microsoft.com/office/powerpoint/2010/main" val="14660025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dirty="0" smtClean="0">
                <a:solidFill>
                  <a:schemeClr val="tx1"/>
                </a:solidFill>
                <a:effectLst/>
                <a:latin typeface="Times New Roman" pitchFamily="18" charset="0"/>
                <a:ea typeface="+mn-ea"/>
                <a:cs typeface="+mn-cs"/>
                <a:hlinkClick r:id="rId3"/>
              </a:rPr>
              <a:t/>
            </a:r>
            <a:br>
              <a:rPr kumimoji="1" lang="en-US" sz="1200" b="0" i="0" u="none" strike="noStrike" kern="1200" dirty="0" smtClean="0">
                <a:solidFill>
                  <a:schemeClr val="tx1"/>
                </a:solidFill>
                <a:effectLst/>
                <a:latin typeface="Times New Roman" pitchFamily="18" charset="0"/>
                <a:ea typeface="+mn-ea"/>
                <a:cs typeface="+mn-cs"/>
                <a:hlinkClick r:id="rId3"/>
              </a:rPr>
            </a:br>
            <a:r>
              <a:rPr kumimoji="1" lang="en-US" sz="1200" b="0" i="0" u="none" strike="noStrike" kern="1200" dirty="0" smtClean="0">
                <a:solidFill>
                  <a:schemeClr val="tx1"/>
                </a:solidFill>
                <a:effectLst/>
                <a:latin typeface="Times New Roman" pitchFamily="18" charset="0"/>
                <a:ea typeface="+mn-ea"/>
                <a:cs typeface="+mn-cs"/>
                <a:hlinkClick r:id="rId3"/>
              </a:rPr>
              <a:t>Ziqing Mao</a:t>
            </a:r>
            <a:r>
              <a:rPr kumimoji="1" lang="en-US" sz="1200" b="0" i="0" kern="1200" dirty="0" smtClean="0">
                <a:solidFill>
                  <a:schemeClr val="tx1"/>
                </a:solidFill>
                <a:effectLst/>
                <a:latin typeface="Times New Roman" pitchFamily="18" charset="0"/>
                <a:ea typeface="+mn-ea"/>
                <a:cs typeface="+mn-cs"/>
              </a:rPr>
              <a:t>, Ninghui Li, </a:t>
            </a:r>
            <a:r>
              <a:rPr kumimoji="1" lang="en-US" sz="1200" b="0" i="0" u="sng" kern="1200" dirty="0" smtClean="0">
                <a:solidFill>
                  <a:schemeClr val="tx1"/>
                </a:solidFill>
                <a:effectLst/>
                <a:latin typeface="Times New Roman" pitchFamily="18" charset="0"/>
                <a:ea typeface="+mn-ea"/>
                <a:cs typeface="+mn-cs"/>
                <a:hlinkClick r:id="rId4"/>
              </a:rPr>
              <a:t>Hong Chen</a:t>
            </a:r>
            <a:r>
              <a:rPr kumimoji="1" lang="en-US" sz="1200" b="0" i="0" kern="1200" dirty="0" smtClean="0">
                <a:solidFill>
                  <a:schemeClr val="tx1"/>
                </a:solidFill>
                <a:effectLst/>
                <a:latin typeface="Times New Roman" pitchFamily="18" charset="0"/>
                <a:ea typeface="+mn-ea"/>
                <a:cs typeface="+mn-cs"/>
              </a:rPr>
              <a:t>, </a:t>
            </a:r>
            <a:r>
              <a:rPr kumimoji="1" lang="en-US" sz="1200" b="0" i="0" u="none" strike="noStrike" kern="1200" dirty="0" err="1" smtClean="0">
                <a:solidFill>
                  <a:schemeClr val="tx1"/>
                </a:solidFill>
                <a:effectLst/>
                <a:latin typeface="Times New Roman" pitchFamily="18" charset="0"/>
                <a:ea typeface="+mn-ea"/>
                <a:cs typeface="+mn-cs"/>
                <a:hlinkClick r:id="rId5"/>
              </a:rPr>
              <a:t>Xuxian</a:t>
            </a:r>
            <a:r>
              <a:rPr kumimoji="1" lang="en-US" sz="1200" b="0" i="0" u="none" strike="noStrike" kern="1200" dirty="0" smtClean="0">
                <a:solidFill>
                  <a:schemeClr val="tx1"/>
                </a:solidFill>
                <a:effectLst/>
                <a:latin typeface="Times New Roman" pitchFamily="18" charset="0"/>
                <a:ea typeface="+mn-ea"/>
                <a:cs typeface="+mn-cs"/>
                <a:hlinkClick r:id="rId5"/>
              </a:rPr>
              <a:t> Jiang</a:t>
            </a:r>
            <a:r>
              <a:rPr kumimoji="1" lang="en-US" sz="1200" b="0" i="0" kern="1200" dirty="0" smtClean="0">
                <a:solidFill>
                  <a:schemeClr val="tx1"/>
                </a:solidFill>
                <a:effectLst/>
                <a:latin typeface="Times New Roman" pitchFamily="18" charset="0"/>
                <a:ea typeface="+mn-ea"/>
                <a:cs typeface="+mn-cs"/>
              </a:rPr>
              <a:t>:</a:t>
            </a:r>
            <a:r>
              <a:rPr lang="en-US" dirty="0" smtClean="0"/>
              <a:t/>
            </a:r>
            <a:br>
              <a:rPr lang="en-US" dirty="0" smtClean="0"/>
            </a:br>
            <a:r>
              <a:rPr kumimoji="1" lang="en-US" sz="1200" b="1" i="0" kern="1200" dirty="0" smtClean="0">
                <a:solidFill>
                  <a:schemeClr val="tx1"/>
                </a:solidFill>
                <a:effectLst/>
                <a:latin typeface="Times New Roman" pitchFamily="18" charset="0"/>
                <a:ea typeface="+mn-ea"/>
                <a:cs typeface="+mn-cs"/>
              </a:rPr>
              <a:t>Combining Discretionary Policy with Mandatory Information Flow in Operating Systems.</a:t>
            </a:r>
            <a:r>
              <a:rPr kumimoji="1" lang="en-US" sz="1200" b="0" i="0" kern="1200" dirty="0" smtClean="0">
                <a:solidFill>
                  <a:schemeClr val="tx1"/>
                </a:solidFill>
                <a:effectLst/>
                <a:latin typeface="Times New Roman" pitchFamily="18" charset="0"/>
                <a:ea typeface="+mn-ea"/>
                <a:cs typeface="+mn-cs"/>
              </a:rPr>
              <a:t> </a:t>
            </a:r>
            <a:r>
              <a:rPr kumimoji="1" lang="en-US" sz="1200" b="0" i="0" u="none" strike="noStrike" kern="1200" dirty="0" smtClean="0">
                <a:solidFill>
                  <a:schemeClr val="tx1"/>
                </a:solidFill>
                <a:effectLst/>
                <a:latin typeface="Times New Roman" pitchFamily="18" charset="0"/>
                <a:ea typeface="+mn-ea"/>
                <a:cs typeface="+mn-cs"/>
                <a:hlinkClick r:id="rId6"/>
              </a:rPr>
              <a:t>ACM Trans. Inf. Syst. </a:t>
            </a:r>
            <a:r>
              <a:rPr kumimoji="1" lang="en-US" sz="1200" b="0" i="0" u="none" strike="noStrike" kern="1200" dirty="0" err="1" smtClean="0">
                <a:solidFill>
                  <a:schemeClr val="tx1"/>
                </a:solidFill>
                <a:effectLst/>
                <a:latin typeface="Times New Roman" pitchFamily="18" charset="0"/>
                <a:ea typeface="+mn-ea"/>
                <a:cs typeface="+mn-cs"/>
                <a:hlinkClick r:id="rId6"/>
              </a:rPr>
              <a:t>Secur</a:t>
            </a:r>
            <a:r>
              <a:rPr kumimoji="1" lang="en-US" sz="1200" b="0" i="0" u="none" strike="noStrike" kern="1200" dirty="0" smtClean="0">
                <a:solidFill>
                  <a:schemeClr val="tx1"/>
                </a:solidFill>
                <a:effectLst/>
                <a:latin typeface="Times New Roman" pitchFamily="18" charset="0"/>
                <a:ea typeface="+mn-ea"/>
                <a:cs typeface="+mn-cs"/>
                <a:hlinkClick r:id="rId6"/>
              </a:rPr>
              <a:t>. 14(3)</a:t>
            </a:r>
            <a:r>
              <a:rPr kumimoji="1" lang="en-US" sz="1200" b="0" i="0" kern="1200" dirty="0" smtClean="0">
                <a:solidFill>
                  <a:schemeClr val="tx1"/>
                </a:solidFill>
                <a:effectLst/>
                <a:latin typeface="Times New Roman" pitchFamily="18" charset="0"/>
                <a:ea typeface="+mn-ea"/>
                <a:cs typeface="+mn-cs"/>
              </a:rPr>
              <a:t>: 24:1-24:27 (2011)</a:t>
            </a:r>
          </a:p>
          <a:p>
            <a:r>
              <a:rPr kumimoji="1" lang="en-US" sz="1200" b="0" i="1" kern="1200" dirty="0" smtClean="0">
                <a:solidFill>
                  <a:schemeClr val="tx1"/>
                </a:solidFill>
                <a:effectLst/>
                <a:latin typeface="Times New Roman" pitchFamily="18" charset="0"/>
                <a:ea typeface="+mn-ea"/>
                <a:cs typeface="+mn-cs"/>
              </a:rPr>
              <a:t>Ninghui Li, </a:t>
            </a:r>
            <a:r>
              <a:rPr kumimoji="1" lang="en-US" sz="1200" b="0" i="1" u="none" strike="noStrike" kern="1200" dirty="0" smtClean="0">
                <a:solidFill>
                  <a:schemeClr val="tx1"/>
                </a:solidFill>
                <a:effectLst/>
                <a:latin typeface="Times New Roman" pitchFamily="18" charset="0"/>
                <a:ea typeface="+mn-ea"/>
                <a:cs typeface="+mn-cs"/>
                <a:hlinkClick r:id="rId3"/>
              </a:rPr>
              <a:t>Ziqing Mao</a:t>
            </a:r>
            <a:r>
              <a:rPr kumimoji="1" lang="en-US" sz="1200" b="0" i="1" kern="1200" dirty="0" smtClean="0">
                <a:solidFill>
                  <a:schemeClr val="tx1"/>
                </a:solidFill>
                <a:effectLst/>
                <a:latin typeface="Times New Roman" pitchFamily="18" charset="0"/>
                <a:ea typeface="+mn-ea"/>
                <a:cs typeface="+mn-cs"/>
              </a:rPr>
              <a:t>, </a:t>
            </a:r>
            <a:r>
              <a:rPr kumimoji="1" lang="en-US" sz="1200" b="0" i="1" u="none" strike="noStrike" kern="1200" dirty="0" smtClean="0">
                <a:solidFill>
                  <a:schemeClr val="tx1"/>
                </a:solidFill>
                <a:effectLst/>
                <a:latin typeface="Times New Roman" pitchFamily="18" charset="0"/>
                <a:ea typeface="+mn-ea"/>
                <a:cs typeface="+mn-cs"/>
                <a:hlinkClick r:id="rId4"/>
              </a:rPr>
              <a:t>Hong Chen</a:t>
            </a:r>
            <a:r>
              <a:rPr kumimoji="1" lang="en-US" sz="1200" b="0" i="1" kern="1200" dirty="0" smtClean="0">
                <a:solidFill>
                  <a:schemeClr val="tx1"/>
                </a:solidFill>
                <a:effectLst/>
                <a:latin typeface="Times New Roman" pitchFamily="18" charset="0"/>
                <a:ea typeface="+mn-ea"/>
                <a:cs typeface="+mn-cs"/>
              </a:rPr>
              <a:t>:</a:t>
            </a:r>
            <a:br>
              <a:rPr kumimoji="1" lang="en-US" sz="1200" b="0" i="1" kern="1200" dirty="0" smtClean="0">
                <a:solidFill>
                  <a:schemeClr val="tx1"/>
                </a:solidFill>
                <a:effectLst/>
                <a:latin typeface="Times New Roman" pitchFamily="18" charset="0"/>
                <a:ea typeface="+mn-ea"/>
                <a:cs typeface="+mn-cs"/>
              </a:rPr>
            </a:br>
            <a:r>
              <a:rPr kumimoji="1" lang="en-US" sz="1200" b="1" i="1" kern="1200" dirty="0" smtClean="0">
                <a:solidFill>
                  <a:schemeClr val="tx1"/>
                </a:solidFill>
                <a:effectLst/>
                <a:latin typeface="Times New Roman" pitchFamily="18" charset="0"/>
                <a:ea typeface="+mn-ea"/>
                <a:cs typeface="+mn-cs"/>
              </a:rPr>
              <a:t>Usable Mandatory Integrity Protection for Operating Systems.</a:t>
            </a:r>
            <a:r>
              <a:rPr kumimoji="1" lang="en-US" sz="1200" b="0" i="1" kern="1200" dirty="0" smtClean="0">
                <a:solidFill>
                  <a:schemeClr val="tx1"/>
                </a:solidFill>
                <a:effectLst/>
                <a:latin typeface="Times New Roman" pitchFamily="18" charset="0"/>
                <a:ea typeface="+mn-ea"/>
                <a:cs typeface="+mn-cs"/>
              </a:rPr>
              <a:t> </a:t>
            </a:r>
            <a:r>
              <a:rPr kumimoji="1" lang="en-US" sz="1200" b="0" i="1" u="none" strike="noStrike" kern="1200" dirty="0" smtClean="0">
                <a:solidFill>
                  <a:schemeClr val="tx1"/>
                </a:solidFill>
                <a:effectLst/>
                <a:latin typeface="Times New Roman" pitchFamily="18" charset="0"/>
                <a:ea typeface="+mn-ea"/>
                <a:cs typeface="+mn-cs"/>
                <a:hlinkClick r:id="rId7"/>
              </a:rPr>
              <a:t>IEEE Symposium on Security and Privacy 2007</a:t>
            </a:r>
            <a:r>
              <a:rPr kumimoji="1" lang="en-US" sz="1200" b="0" i="1" kern="1200" dirty="0" smtClean="0">
                <a:solidFill>
                  <a:schemeClr val="tx1"/>
                </a:solidFill>
                <a:effectLst/>
                <a:latin typeface="Times New Roman" pitchFamily="18" charset="0"/>
                <a:ea typeface="+mn-ea"/>
                <a:cs typeface="+mn-cs"/>
              </a:rPr>
              <a:t>: 164-178</a:t>
            </a:r>
            <a:endParaRPr kumimoji="1" lang="en-US" sz="1200" b="0" i="0" kern="1200" dirty="0" smtClean="0">
              <a:solidFill>
                <a:schemeClr val="tx1"/>
              </a:solidFill>
              <a:effectLst/>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80DF2C00-966F-4EF2-A81E-2C1E5EA65F23}" type="slidenum">
              <a:rPr lang="en-US" altLang="en-US" smtClean="0"/>
              <a:pPr/>
              <a:t>44</a:t>
            </a:fld>
            <a:endParaRPr lang="en-US" altLang="en-US"/>
          </a:p>
        </p:txBody>
      </p:sp>
    </p:spTree>
    <p:extLst>
      <p:ext uri="{BB962C8B-B14F-4D97-AF65-F5344CB8AC3E}">
        <p14:creationId xmlns:p14="http://schemas.microsoft.com/office/powerpoint/2010/main" val="438233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60375" y="720725"/>
            <a:ext cx="6399213" cy="360045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23900" indent="-277813" defTabSz="989013" eaLnBrk="0" hangingPunct="0">
              <a:spcBef>
                <a:spcPct val="30000"/>
              </a:spcBef>
              <a:defRPr kumimoji="1" sz="1200">
                <a:solidFill>
                  <a:schemeClr val="tx1"/>
                </a:solidFill>
                <a:latin typeface="Times New Roman" panose="02020603050405020304" pitchFamily="18" charset="0"/>
              </a:defRPr>
            </a:lvl2pPr>
            <a:lvl3pPr marL="1114425" indent="-222250" defTabSz="989013" eaLnBrk="0" hangingPunct="0">
              <a:spcBef>
                <a:spcPct val="30000"/>
              </a:spcBef>
              <a:defRPr kumimoji="1" sz="1200">
                <a:solidFill>
                  <a:schemeClr val="tx1"/>
                </a:solidFill>
                <a:latin typeface="Times New Roman" panose="02020603050405020304" pitchFamily="18" charset="0"/>
              </a:defRPr>
            </a:lvl3pPr>
            <a:lvl4pPr marL="1560513" indent="-222250" defTabSz="989013" eaLnBrk="0" hangingPunct="0">
              <a:spcBef>
                <a:spcPct val="30000"/>
              </a:spcBef>
              <a:defRPr kumimoji="1" sz="1200">
                <a:solidFill>
                  <a:schemeClr val="tx1"/>
                </a:solidFill>
                <a:latin typeface="Times New Roman" panose="02020603050405020304" pitchFamily="18" charset="0"/>
              </a:defRPr>
            </a:lvl4pPr>
            <a:lvl5pPr marL="2006600" indent="-222250" defTabSz="989013" eaLnBrk="0" hangingPunct="0">
              <a:spcBef>
                <a:spcPct val="30000"/>
              </a:spcBef>
              <a:defRPr kumimoji="1" sz="1200">
                <a:solidFill>
                  <a:schemeClr val="tx1"/>
                </a:solidFill>
                <a:latin typeface="Times New Roman" panose="02020603050405020304" pitchFamily="18" charset="0"/>
              </a:defRPr>
            </a:lvl5pPr>
            <a:lvl6pPr marL="24638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210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3782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354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648ACD8-2366-4CBC-9CD2-D6FB9CFDF4B0}" type="slidenum">
              <a:rPr kumimoji="0" lang="en-US" altLang="en-US" sz="1300"/>
              <a:pPr eaLnBrk="1" hangingPunct="1">
                <a:spcBef>
                  <a:spcPct val="0"/>
                </a:spcBef>
              </a:pPr>
              <a:t>47</a:t>
            </a:fld>
            <a:endParaRPr kumimoji="0" lang="en-US" altLang="en-US" sz="1300"/>
          </a:p>
        </p:txBody>
      </p:sp>
    </p:spTree>
    <p:extLst>
      <p:ext uri="{BB962C8B-B14F-4D97-AF65-F5344CB8AC3E}">
        <p14:creationId xmlns:p14="http://schemas.microsoft.com/office/powerpoint/2010/main" val="4288635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460375" y="720725"/>
            <a:ext cx="6399213" cy="3600450"/>
          </a:xfrm>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err="1"/>
              <a:t>chroot</a:t>
            </a:r>
            <a:r>
              <a:rPr lang="en-US" altLang="en-US" dirty="0"/>
              <a:t> exists in almost all versions of UNIX, </a:t>
            </a:r>
          </a:p>
          <a:p>
            <a:r>
              <a:rPr lang="en-US" altLang="en-US" dirty="0"/>
              <a:t>Initially developed for testing and developing Operating System.  </a:t>
            </a:r>
          </a:p>
          <a:p>
            <a:r>
              <a:rPr lang="en-US" altLang="en-US" dirty="0"/>
              <a:t>The new root is nearly always some restricted subdirectory below the real root of the </a:t>
            </a:r>
            <a:r>
              <a:rPr lang="en-US" altLang="en-US" dirty="0" err="1"/>
              <a:t>filesystem</a:t>
            </a:r>
            <a:r>
              <a:rPr lang="en-US" altLang="en-US" dirty="0"/>
              <a:t>.</a:t>
            </a:r>
          </a:p>
          <a:p>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23900" indent="-277813" defTabSz="989013" eaLnBrk="0" hangingPunct="0">
              <a:spcBef>
                <a:spcPct val="30000"/>
              </a:spcBef>
              <a:defRPr kumimoji="1" sz="1200">
                <a:solidFill>
                  <a:schemeClr val="tx1"/>
                </a:solidFill>
                <a:latin typeface="Times New Roman" panose="02020603050405020304" pitchFamily="18" charset="0"/>
              </a:defRPr>
            </a:lvl2pPr>
            <a:lvl3pPr marL="1114425" indent="-222250" defTabSz="989013" eaLnBrk="0" hangingPunct="0">
              <a:spcBef>
                <a:spcPct val="30000"/>
              </a:spcBef>
              <a:defRPr kumimoji="1" sz="1200">
                <a:solidFill>
                  <a:schemeClr val="tx1"/>
                </a:solidFill>
                <a:latin typeface="Times New Roman" panose="02020603050405020304" pitchFamily="18" charset="0"/>
              </a:defRPr>
            </a:lvl3pPr>
            <a:lvl4pPr marL="1560513" indent="-222250" defTabSz="989013" eaLnBrk="0" hangingPunct="0">
              <a:spcBef>
                <a:spcPct val="30000"/>
              </a:spcBef>
              <a:defRPr kumimoji="1" sz="1200">
                <a:solidFill>
                  <a:schemeClr val="tx1"/>
                </a:solidFill>
                <a:latin typeface="Times New Roman" panose="02020603050405020304" pitchFamily="18" charset="0"/>
              </a:defRPr>
            </a:lvl4pPr>
            <a:lvl5pPr marL="2006600" indent="-222250" defTabSz="989013" eaLnBrk="0" hangingPunct="0">
              <a:spcBef>
                <a:spcPct val="30000"/>
              </a:spcBef>
              <a:defRPr kumimoji="1" sz="1200">
                <a:solidFill>
                  <a:schemeClr val="tx1"/>
                </a:solidFill>
                <a:latin typeface="Times New Roman" panose="02020603050405020304" pitchFamily="18" charset="0"/>
              </a:defRPr>
            </a:lvl5pPr>
            <a:lvl6pPr marL="24638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210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3782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354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49995E79-0BC3-41B1-8579-2D71995464C0}" type="slidenum">
              <a:rPr kumimoji="0" lang="en-US" altLang="en-US" sz="1300"/>
              <a:pPr eaLnBrk="1" hangingPunct="1">
                <a:spcBef>
                  <a:spcPct val="0"/>
                </a:spcBef>
              </a:pPr>
              <a:t>48</a:t>
            </a:fld>
            <a:endParaRPr kumimoji="0" lang="en-US" altLang="en-US" sz="1300"/>
          </a:p>
        </p:txBody>
      </p:sp>
    </p:spTree>
    <p:extLst>
      <p:ext uri="{BB962C8B-B14F-4D97-AF65-F5344CB8AC3E}">
        <p14:creationId xmlns:p14="http://schemas.microsoft.com/office/powerpoint/2010/main" val="7960583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460375" y="720725"/>
            <a:ext cx="6399213" cy="3600450"/>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How would one abuse chroot if not limited to </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23900" indent="-277813" defTabSz="989013" eaLnBrk="0" hangingPunct="0">
              <a:spcBef>
                <a:spcPct val="30000"/>
              </a:spcBef>
              <a:defRPr kumimoji="1" sz="1200">
                <a:solidFill>
                  <a:schemeClr val="tx1"/>
                </a:solidFill>
                <a:latin typeface="Times New Roman" panose="02020603050405020304" pitchFamily="18" charset="0"/>
              </a:defRPr>
            </a:lvl2pPr>
            <a:lvl3pPr marL="1114425" indent="-222250" defTabSz="989013" eaLnBrk="0" hangingPunct="0">
              <a:spcBef>
                <a:spcPct val="30000"/>
              </a:spcBef>
              <a:defRPr kumimoji="1" sz="1200">
                <a:solidFill>
                  <a:schemeClr val="tx1"/>
                </a:solidFill>
                <a:latin typeface="Times New Roman" panose="02020603050405020304" pitchFamily="18" charset="0"/>
              </a:defRPr>
            </a:lvl3pPr>
            <a:lvl4pPr marL="1560513" indent="-222250" defTabSz="989013" eaLnBrk="0" hangingPunct="0">
              <a:spcBef>
                <a:spcPct val="30000"/>
              </a:spcBef>
              <a:defRPr kumimoji="1" sz="1200">
                <a:solidFill>
                  <a:schemeClr val="tx1"/>
                </a:solidFill>
                <a:latin typeface="Times New Roman" panose="02020603050405020304" pitchFamily="18" charset="0"/>
              </a:defRPr>
            </a:lvl4pPr>
            <a:lvl5pPr marL="2006600" indent="-222250" defTabSz="989013" eaLnBrk="0" hangingPunct="0">
              <a:spcBef>
                <a:spcPct val="30000"/>
              </a:spcBef>
              <a:defRPr kumimoji="1" sz="1200">
                <a:solidFill>
                  <a:schemeClr val="tx1"/>
                </a:solidFill>
                <a:latin typeface="Times New Roman" panose="02020603050405020304" pitchFamily="18" charset="0"/>
              </a:defRPr>
            </a:lvl5pPr>
            <a:lvl6pPr marL="24638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210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3782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35400" indent="-22225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D1BFBA1-D286-48AA-8746-897B094DF5A3}" type="slidenum">
              <a:rPr kumimoji="0" lang="en-US" altLang="en-US" sz="1300"/>
              <a:pPr eaLnBrk="1" hangingPunct="1">
                <a:spcBef>
                  <a:spcPct val="0"/>
                </a:spcBef>
              </a:pPr>
              <a:t>50</a:t>
            </a:fld>
            <a:endParaRPr kumimoji="0" lang="en-US" altLang="en-US" sz="1300"/>
          </a:p>
        </p:txBody>
      </p:sp>
    </p:spTree>
    <p:extLst>
      <p:ext uri="{BB962C8B-B14F-4D97-AF65-F5344CB8AC3E}">
        <p14:creationId xmlns:p14="http://schemas.microsoft.com/office/powerpoint/2010/main" val="4245617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C800372-F161-40DE-8232-786146E047F9}" type="slidenum">
              <a:rPr kumimoji="0" lang="en-US" altLang="en-US" sz="1300"/>
              <a:pPr eaLnBrk="1" hangingPunct="1">
                <a:spcBef>
                  <a:spcPct val="0"/>
                </a:spcBef>
              </a:pPr>
              <a:t>7</a:t>
            </a:fld>
            <a:endParaRPr kumimoji="0" lang="en-US" altLang="en-US" sz="1300"/>
          </a:p>
        </p:txBody>
      </p:sp>
      <p:sp>
        <p:nvSpPr>
          <p:cNvPr id="58371" name="Rectangle 2"/>
          <p:cNvSpPr>
            <a:spLocks noGrp="1" noRot="1" noChangeAspect="1" noChangeArrowheads="1" noTextEdit="1"/>
          </p:cNvSpPr>
          <p:nvPr>
            <p:ph type="sldImg"/>
          </p:nvPr>
        </p:nvSpPr>
        <p:spPr>
          <a:xfrm>
            <a:off x="661988" y="831850"/>
            <a:ext cx="5991225" cy="3370263"/>
          </a:xfrm>
          <a:ln/>
        </p:spPr>
      </p:sp>
      <p:sp>
        <p:nvSpPr>
          <p:cNvPr id="58372"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err="1"/>
              <a:t>Sendmail</a:t>
            </a:r>
            <a:r>
              <a:rPr lang="en-US" altLang="en-US" dirty="0"/>
              <a:t> is a general purpose email routing program. </a:t>
            </a:r>
          </a:p>
          <a:p>
            <a:pPr lvl="1" eaLnBrk="1" hangingPunct="1">
              <a:buFontTx/>
              <a:buChar char="•"/>
            </a:pPr>
            <a:r>
              <a:rPr lang="en-US" altLang="en-US" dirty="0"/>
              <a:t>Both mail transfer agent and mail submission program</a:t>
            </a:r>
          </a:p>
          <a:p>
            <a:pPr lvl="1">
              <a:buFontTx/>
              <a:buChar char="•"/>
            </a:pPr>
            <a:r>
              <a:rPr lang="en-US" altLang="en-US" dirty="0"/>
              <a:t>For mail transfer agent, needs to listen on port 25/</a:t>
            </a:r>
            <a:r>
              <a:rPr lang="en-US" altLang="en-US" dirty="0" err="1"/>
              <a:t>tcp</a:t>
            </a:r>
            <a:r>
              <a:rPr lang="en-US" altLang="en-US" dirty="0"/>
              <a:t> for </a:t>
            </a:r>
            <a:r>
              <a:rPr lang="en-US" altLang="en-US" i="1" dirty="0"/>
              <a:t>incoming</a:t>
            </a:r>
            <a:r>
              <a:rPr lang="en-US" altLang="en-US" dirty="0"/>
              <a:t> messages from outside of the machine</a:t>
            </a:r>
          </a:p>
          <a:p>
            <a:pPr lvl="1">
              <a:buFontTx/>
              <a:buChar char="•"/>
            </a:pPr>
            <a:r>
              <a:rPr lang="en-US" altLang="en-US" dirty="0"/>
              <a:t>Flushing the local queue of unsent messages on a periodic basis </a:t>
            </a:r>
          </a:p>
          <a:p>
            <a:pPr eaLnBrk="1" hangingPunct="1">
              <a:buFontTx/>
              <a:buChar char="•"/>
            </a:pPr>
            <a:r>
              <a:rPr lang="en-US" altLang="en-US" dirty="0" err="1"/>
              <a:t>Sendmail</a:t>
            </a:r>
            <a:r>
              <a:rPr lang="en-US" altLang="en-US" dirty="0"/>
              <a:t> is an ‘infamous source of many secure vulnerabilities.  </a:t>
            </a:r>
          </a:p>
          <a:p>
            <a:pPr eaLnBrk="1" hangingPunct="1"/>
            <a:endParaRPr lang="en-US" altLang="en-US" dirty="0"/>
          </a:p>
          <a:p>
            <a:pPr eaLnBrk="1" hangingPunct="1"/>
            <a:r>
              <a:rPr lang="en-US" altLang="en-US" dirty="0"/>
              <a:t>The worm uses TCP to connect to PORT 25 on target machine.  Invoke the debug mode.</a:t>
            </a:r>
          </a:p>
          <a:p>
            <a:pPr eaLnBrk="1" hangingPunct="1"/>
            <a:r>
              <a:rPr lang="en-US" altLang="en-US" dirty="0"/>
              <a:t>Shell script creates a C program in a temporary file called x$$,l1.c where $$ is current process ID,</a:t>
            </a:r>
            <a:br>
              <a:rPr lang="en-US" altLang="en-US" dirty="0"/>
            </a:br>
            <a:r>
              <a:rPr lang="en-US" altLang="en-US" dirty="0"/>
              <a:t>Then compiles and executes this program</a:t>
            </a:r>
          </a:p>
          <a:p>
            <a:pPr eaLnBrk="1" hangingPunct="1"/>
            <a:r>
              <a:rPr lang="en-US" altLang="en-US" dirty="0"/>
              <a:t>The program opens socket to machine that sent script</a:t>
            </a:r>
          </a:p>
          <a:p>
            <a:pPr eaLnBrk="1" hangingPunct="1"/>
            <a:r>
              <a:rPr lang="en-US" altLang="en-US" dirty="0"/>
              <a:t>Retrieves worm main program, compiles it and runs</a:t>
            </a:r>
          </a:p>
          <a:p>
            <a:pPr eaLnBrk="1" hangingPunct="1"/>
            <a:endParaRPr lang="en-US" altLang="en-US" dirty="0"/>
          </a:p>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ED2A83A-A737-4B44-8F45-EDAA8E8AC04C}" type="slidenum">
              <a:rPr kumimoji="0" lang="en-US" altLang="en-US" sz="1300"/>
              <a:pPr eaLnBrk="1" hangingPunct="1">
                <a:spcBef>
                  <a:spcPct val="0"/>
                </a:spcBef>
              </a:pPr>
              <a:t>8</a:t>
            </a:fld>
            <a:endParaRPr kumimoji="0" lang="en-US" altLang="en-US" sz="1300"/>
          </a:p>
        </p:txBody>
      </p:sp>
      <p:sp>
        <p:nvSpPr>
          <p:cNvPr id="59395" name="Rectangle 2"/>
          <p:cNvSpPr>
            <a:spLocks noGrp="1" noRot="1" noChangeAspect="1" noChangeArrowheads="1" noTextEdit="1"/>
          </p:cNvSpPr>
          <p:nvPr>
            <p:ph type="sldImg"/>
          </p:nvPr>
        </p:nvSpPr>
        <p:spPr>
          <a:xfrm>
            <a:off x="661988" y="831850"/>
            <a:ext cx="5991225" cy="3370263"/>
          </a:xfrm>
          <a:ln/>
        </p:spPr>
      </p:sp>
      <p:sp>
        <p:nvSpPr>
          <p:cNvPr id="59396"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Unix, finger is a program you can use to find information about computer users. It usually lists the Using finger, one can find login name, the full name, login time, idle time, time mail was last read, and the user's plan and project files. </a:t>
            </a:r>
          </a:p>
          <a:p>
            <a:pPr eaLnBrk="1" hangingPunct="1"/>
            <a:r>
              <a:rPr lang="en-US" altLang="en-US" dirty="0"/>
              <a:t>Useful tools for social engineering attacks, and gathering information.   </a:t>
            </a:r>
          </a:p>
          <a:p>
            <a:pPr eaLnBrk="1" hangingPunct="1"/>
            <a:r>
              <a:rPr lang="en-US" altLang="en-US" dirty="0"/>
              <a:t>Often blocked to outside domains.</a:t>
            </a:r>
          </a:p>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380C69BF-777B-4317-BBC5-834B815924E9}" type="slidenum">
              <a:rPr kumimoji="0" lang="en-US" altLang="en-US" sz="1300"/>
              <a:pPr eaLnBrk="1" hangingPunct="1">
                <a:spcBef>
                  <a:spcPct val="0"/>
                </a:spcBef>
              </a:pPr>
              <a:t>9</a:t>
            </a:fld>
            <a:endParaRPr kumimoji="0" lang="en-US" altLang="en-US" sz="1300"/>
          </a:p>
        </p:txBody>
      </p:sp>
      <p:sp>
        <p:nvSpPr>
          <p:cNvPr id="60419" name="Rectangle 2"/>
          <p:cNvSpPr>
            <a:spLocks noGrp="1" noRot="1" noChangeAspect="1" noChangeArrowheads="1" noTextEdit="1"/>
          </p:cNvSpPr>
          <p:nvPr>
            <p:ph type="sldImg"/>
          </p:nvPr>
        </p:nvSpPr>
        <p:spPr>
          <a:xfrm>
            <a:off x="661988" y="831850"/>
            <a:ext cx="5991225" cy="3370263"/>
          </a:xfrm>
          <a:ln/>
        </p:spPr>
      </p:sp>
      <p:sp>
        <p:nvSpPr>
          <p:cNvPr id="60420"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Fingerd is the daemon for answering finger requests.</a:t>
            </a:r>
          </a:p>
          <a:p>
            <a:pPr eaLnBrk="1" hangingPunct="1"/>
            <a:r>
              <a:rPr lang="en-US" altLang="en-US"/>
              <a:t>Classical stack-based shell-code exploit.</a:t>
            </a:r>
          </a:p>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4DDDD39-5930-4210-A427-970ED9BD6702}" type="slidenum">
              <a:rPr kumimoji="0" lang="en-US" altLang="en-US" sz="1300"/>
              <a:pPr eaLnBrk="1" hangingPunct="1">
                <a:spcBef>
                  <a:spcPct val="0"/>
                </a:spcBef>
              </a:pPr>
              <a:t>10</a:t>
            </a:fld>
            <a:endParaRPr kumimoji="0" lang="en-US" altLang="en-US" sz="1300"/>
          </a:p>
        </p:txBody>
      </p:sp>
      <p:sp>
        <p:nvSpPr>
          <p:cNvPr id="61443" name="Rectangle 2"/>
          <p:cNvSpPr>
            <a:spLocks noGrp="1" noRot="1" noChangeAspect="1" noChangeArrowheads="1" noTextEdit="1"/>
          </p:cNvSpPr>
          <p:nvPr>
            <p:ph type="sldImg"/>
          </p:nvPr>
        </p:nvSpPr>
        <p:spPr>
          <a:xfrm>
            <a:off x="661988" y="831850"/>
            <a:ext cx="5991225" cy="3370263"/>
          </a:xfrm>
          <a:ln/>
        </p:spPr>
      </p:sp>
      <p:sp>
        <p:nvSpPr>
          <p:cNvPr id="61444"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t>Remote login utilities were designed to make using networked computers easy.</a:t>
            </a:r>
          </a:p>
          <a:p>
            <a:pPr eaLnBrk="1" hangingPunct="1">
              <a:buFontTx/>
              <a:buChar char="•"/>
            </a:pPr>
            <a:r>
              <a:rPr lang="en-US" altLang="en-US" dirty="0"/>
              <a:t>Insecure because of passwords are transmitted in clear.  Mostly disabled today.  Replaced by </a:t>
            </a:r>
            <a:r>
              <a:rPr lang="en-US" altLang="en-US" dirty="0" err="1"/>
              <a:t>ssh</a:t>
            </a:r>
            <a:r>
              <a:rPr lang="en-US" altLang="en-US" dirty="0"/>
              <a:t>.</a:t>
            </a:r>
          </a:p>
          <a:p>
            <a:pPr eaLnBrk="1" hangingPunct="1">
              <a:buFontTx/>
              <a:buChar char="•"/>
            </a:pPr>
            <a:r>
              <a:rPr lang="en-US" altLang="en-US" dirty="0"/>
              <a:t>Exploit the fact that many computers on a local domain share the same user accounts.</a:t>
            </a:r>
          </a:p>
          <a:p>
            <a:pPr eaLnBrk="1" hangingPunct="1">
              <a:buFontTx/>
              <a:buChar char="•"/>
            </a:pPr>
            <a:r>
              <a:rPr lang="en-US" altLang="en-US" dirty="0"/>
              <a:t>To avoid repeated entering of passwords, have a trusting mechanism.  </a:t>
            </a:r>
          </a:p>
          <a:p>
            <a:pPr eaLnBrk="1" hangingPunct="1"/>
            <a:endParaRPr lang="en-US" altLang="en-US" dirty="0"/>
          </a:p>
          <a:p>
            <a:pPr eaLnBrk="1" hangingPunct="1">
              <a:buFontTx/>
              <a:buChar char="•"/>
            </a:pPr>
            <a:r>
              <a:rPr lang="en-US" altLang="en-US" dirty="0"/>
              <a:t>Each remote machine may have a file named /</a:t>
            </a:r>
            <a:r>
              <a:rPr lang="en-US" altLang="en-US" dirty="0" err="1"/>
              <a:t>etc</a:t>
            </a:r>
            <a:r>
              <a:rPr lang="en-US" altLang="en-US" dirty="0"/>
              <a:t>/</a:t>
            </a:r>
            <a:r>
              <a:rPr lang="en-US" altLang="en-US" dirty="0" err="1"/>
              <a:t>hosts.equiv</a:t>
            </a:r>
            <a:r>
              <a:rPr lang="en-US" altLang="en-US" dirty="0"/>
              <a:t> containing a list of trusted hostnames with which it shares usernames. Users with the same username on both the local and remote machine may rlogin from the machines listed in the remote machine's /</a:t>
            </a:r>
            <a:r>
              <a:rPr lang="en-US" altLang="en-US" dirty="0" err="1"/>
              <a:t>etc</a:t>
            </a:r>
            <a:r>
              <a:rPr lang="en-US" altLang="en-US" dirty="0"/>
              <a:t>/</a:t>
            </a:r>
            <a:r>
              <a:rPr lang="en-US" altLang="en-US" dirty="0" err="1"/>
              <a:t>hosts.equiv</a:t>
            </a:r>
            <a:r>
              <a:rPr lang="en-US" altLang="en-US" dirty="0"/>
              <a:t> file without supplying a password. </a:t>
            </a:r>
          </a:p>
          <a:p>
            <a:pPr eaLnBrk="1" hangingPunct="1">
              <a:buFontTx/>
              <a:buChar char="•"/>
            </a:pPr>
            <a:r>
              <a:rPr lang="en-US" altLang="en-US" dirty="0"/>
              <a:t>Individual users may set up a similar private equivalence list with the file .</a:t>
            </a:r>
            <a:r>
              <a:rPr lang="en-US" altLang="en-US" dirty="0" err="1"/>
              <a:t>rhosts</a:t>
            </a:r>
            <a:r>
              <a:rPr lang="en-US" altLang="en-US" dirty="0"/>
              <a:t> in their home directories. Each line in this file contains two names: a host- name and a username separated by a space. An entry in a remote user's .</a:t>
            </a:r>
            <a:r>
              <a:rPr lang="en-US" altLang="en-US" dirty="0" err="1"/>
              <a:t>rhosts</a:t>
            </a:r>
            <a:r>
              <a:rPr lang="en-US" altLang="en-US" dirty="0"/>
              <a:t> file permits the user named username  who is logged into hostname to log in to the remote machine as the remote user without supplying a password. </a:t>
            </a:r>
          </a:p>
          <a:p>
            <a:pPr eaLnBrk="1" hangingPunct="1"/>
            <a:endParaRPr lang="en-US" altLang="en-US" dirty="0"/>
          </a:p>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E0F0DE5A-8EB0-4B96-919D-7336C867EEAA}" type="slidenum">
              <a:rPr kumimoji="0" lang="en-US" altLang="en-US" sz="1300"/>
              <a:pPr eaLnBrk="1" hangingPunct="1">
                <a:spcBef>
                  <a:spcPct val="0"/>
                </a:spcBef>
              </a:pPr>
              <a:t>11</a:t>
            </a:fld>
            <a:endParaRPr kumimoji="0" lang="en-US" altLang="en-US" sz="1300"/>
          </a:p>
        </p:txBody>
      </p:sp>
      <p:sp>
        <p:nvSpPr>
          <p:cNvPr id="62467" name="Rectangle 2"/>
          <p:cNvSpPr>
            <a:spLocks noGrp="1" noRot="1" noChangeAspect="1" noChangeArrowheads="1" noTextEdit="1"/>
          </p:cNvSpPr>
          <p:nvPr>
            <p:ph type="sldImg"/>
          </p:nvPr>
        </p:nvSpPr>
        <p:spPr>
          <a:xfrm>
            <a:off x="661988" y="831850"/>
            <a:ext cx="5991225" cy="3370263"/>
          </a:xfrm>
          <a:ln/>
        </p:spPr>
      </p:sp>
      <p:sp>
        <p:nvSpPr>
          <p:cNvPr id="62468" name="Rectangle 3"/>
          <p:cNvSpPr>
            <a:spLocks noGrp="1" noChangeArrowheads="1"/>
          </p:cNvSpPr>
          <p:nvPr>
            <p:ph type="body" idx="1"/>
          </p:nvPr>
        </p:nvSpPr>
        <p:spPr>
          <a:xfrm>
            <a:off x="889000" y="4564063"/>
            <a:ext cx="5537200" cy="404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Attack on second host, but need to get first host, can do so if second host is trusted by first.  This info is stored in first host, and the worm cannot see yet.</a:t>
            </a:r>
          </a:p>
          <a:p>
            <a:pPr eaLnBrk="1" hangingPunct="1"/>
            <a:r>
              <a:rPr lang="en-US" altLang="en-US"/>
              <a:t>Must be a regular user to use rlogin feature.  </a:t>
            </a:r>
          </a:p>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460375" y="720725"/>
            <a:ext cx="6399213" cy="3600450"/>
          </a:xfrm>
          <a:ln/>
        </p:spPr>
      </p:sp>
      <p:sp>
        <p:nvSpPr>
          <p:cNvPr id="3" name="Notes Placeholder 2"/>
          <p:cNvSpPr>
            <a:spLocks noGrp="1"/>
          </p:cNvSpPr>
          <p:nvPr>
            <p:ph type="body" idx="1"/>
          </p:nvPr>
        </p:nvSpPr>
        <p:spPr/>
        <p:txBody>
          <a:bodyPr>
            <a:normAutofit fontScale="92500"/>
          </a:bodyPr>
          <a:lstStyle/>
          <a:p>
            <a:pPr marL="0" lvl="1">
              <a:buFont typeface="Arial" pitchFamily="34" charset="0"/>
              <a:buChar char="•"/>
              <a:defRPr/>
            </a:pPr>
            <a:r>
              <a:rPr lang="en-US" sz="2000" dirty="0"/>
              <a:t> Clobbers </a:t>
            </a:r>
            <a:r>
              <a:rPr lang="en-US" sz="2000" dirty="0" err="1"/>
              <a:t>argv</a:t>
            </a:r>
            <a:r>
              <a:rPr lang="en-US" sz="2000" dirty="0"/>
              <a:t> array so a '</a:t>
            </a:r>
            <a:r>
              <a:rPr lang="en-US" sz="2000" dirty="0" err="1"/>
              <a:t>ps</a:t>
            </a:r>
            <a:r>
              <a:rPr lang="en-US" sz="2000" dirty="0"/>
              <a:t>' will not show its name</a:t>
            </a:r>
          </a:p>
          <a:p>
            <a:pPr marL="0" lvl="1">
              <a:buFont typeface="Arial" pitchFamily="34" charset="0"/>
              <a:buChar char="•"/>
              <a:defRPr/>
            </a:pPr>
            <a:r>
              <a:rPr lang="en-US" sz="2000" dirty="0"/>
              <a:t>Opens its files, then unlinks (deletes) them so can't be found; since files are open, worm can still access their contents</a:t>
            </a:r>
          </a:p>
          <a:p>
            <a:pPr marL="0" lvl="1">
              <a:buFont typeface="Arial" pitchFamily="34" charset="0"/>
              <a:buChar char="•"/>
              <a:defRPr/>
            </a:pPr>
            <a:r>
              <a:rPr lang="en-US" sz="2000" dirty="0"/>
              <a:t>Try to find neighbors (connected hosts) to compromise</a:t>
            </a:r>
          </a:p>
          <a:p>
            <a:pPr marL="0" lvl="1">
              <a:buFont typeface="Arial" pitchFamily="34" charset="0"/>
              <a:buChar char="•"/>
              <a:defRPr/>
            </a:pPr>
            <a:r>
              <a:rPr lang="en-US" sz="2000" b="1" dirty="0" err="1"/>
              <a:t>netstat</a:t>
            </a:r>
            <a:r>
              <a:rPr lang="en-US" sz="2000" dirty="0"/>
              <a:t> (</a:t>
            </a:r>
            <a:r>
              <a:rPr lang="en-US" sz="2000" b="1" dirty="0"/>
              <a:t>net</a:t>
            </a:r>
            <a:r>
              <a:rPr lang="en-US" sz="2000" dirty="0"/>
              <a:t>work </a:t>
            </a:r>
            <a:r>
              <a:rPr lang="en-US" sz="2000" b="1" dirty="0"/>
              <a:t>stat</a:t>
            </a:r>
            <a:r>
              <a:rPr lang="en-US" sz="2000" dirty="0"/>
              <a:t>istics) is a </a:t>
            </a:r>
            <a:r>
              <a:rPr lang="en-US" sz="2000" dirty="0">
                <a:hlinkClick r:id="rId3" tooltip="Command line interface"/>
              </a:rPr>
              <a:t>command-line</a:t>
            </a:r>
            <a:r>
              <a:rPr lang="en-US" sz="2000" dirty="0"/>
              <a:t> </a:t>
            </a:r>
            <a:r>
              <a:rPr lang="en-US" sz="2000" dirty="0">
                <a:hlinkClick r:id="rId4" tooltip="Computer software"/>
              </a:rPr>
              <a:t>tool</a:t>
            </a:r>
            <a:r>
              <a:rPr lang="en-US" sz="2000" dirty="0"/>
              <a:t> that displays </a:t>
            </a:r>
            <a:r>
              <a:rPr lang="en-US" sz="2000" dirty="0">
                <a:hlinkClick r:id="rId5" tooltip="Transmission Control Protocol"/>
              </a:rPr>
              <a:t>network connections</a:t>
            </a:r>
            <a:r>
              <a:rPr lang="en-US" sz="2000" dirty="0"/>
              <a:t> (both incoming and outgoing), routing tables, and a number of network interface statistics.</a:t>
            </a:r>
          </a:p>
          <a:p>
            <a:pPr marL="0" lvl="1">
              <a:buFont typeface="Arial" pitchFamily="34" charset="0"/>
              <a:buChar char="•"/>
              <a:defRPr/>
            </a:pPr>
            <a:r>
              <a:rPr lang="en-US" sz="2000" dirty="0"/>
              <a:t>Worm does not delete system's files, modify existing files, install </a:t>
            </a:r>
            <a:r>
              <a:rPr lang="en-US" sz="2000" dirty="0" err="1"/>
              <a:t>trojan</a:t>
            </a:r>
            <a:r>
              <a:rPr lang="en-US" sz="2000" dirty="0"/>
              <a:t> horses, record or transmit decrypted passwords, capture </a:t>
            </a:r>
            <a:r>
              <a:rPr lang="en-US" sz="2000" dirty="0" err="1"/>
              <a:t>superuser</a:t>
            </a:r>
            <a:r>
              <a:rPr lang="en-US" sz="2000" dirty="0"/>
              <a:t> privileges</a:t>
            </a:r>
          </a:p>
          <a:p>
            <a:pPr>
              <a:defRPr/>
            </a:pPr>
            <a:endParaRPr lang="en-US" dirty="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38BFDE7-4BB0-4584-9CE9-BCB9EC1DDBFC}" type="slidenum">
              <a:rPr kumimoji="0" lang="en-US" altLang="en-US" sz="1300"/>
              <a:pPr eaLnBrk="1" hangingPunct="1">
                <a:spcBef>
                  <a:spcPct val="0"/>
                </a:spcBef>
              </a:pPr>
              <a:t>12</a:t>
            </a:fld>
            <a:endParaRPr kumimoji="0" lang="en-US" alt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60375" y="720725"/>
            <a:ext cx="6399213" cy="3600450"/>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According to its creator, the Morris worm was not written to cause damage, but to gauge the size of the Internet. However, the worm was released from MIT to disguise the fact that the worm originally came from Cornell. (Incidentally, Morris is now a professor at MIT.)</a:t>
            </a:r>
          </a:p>
          <a:p>
            <a:r>
              <a:rPr lang="en-US" altLang="en-US" dirty="0"/>
              <a:t>A supposedly unintended consequence of the code, however, caused it to be more damaging: a computer could be infected multiple times and each additional process would slow the machine down, eventually to the point of being unusable.</a:t>
            </a:r>
          </a:p>
          <a:p>
            <a:r>
              <a:rPr lang="en-US" altLang="en-US" dirty="0"/>
              <a:t>The worm could have determined whether to invade a new computer by asking if there was already a copy running. But just doing this would have made it trivially easy to kill; everyone could just run a process that would answer "yes" when asked if there was already a copy, and the worm would stay away. The defense against this was inspired by </a:t>
            </a:r>
            <a:r>
              <a:rPr lang="en-US" altLang="en-US" dirty="0">
                <a:hlinkClick r:id="rId3" tooltip="Michael O. Rabin"/>
              </a:rPr>
              <a:t>Michael Rabin</a:t>
            </a:r>
            <a:r>
              <a:rPr lang="en-US" altLang="en-US" dirty="0"/>
              <a:t>'s </a:t>
            </a:r>
            <a:r>
              <a:rPr lang="en-US" altLang="en-US" dirty="0">
                <a:hlinkClick r:id="rId4" tooltip="Mantra"/>
              </a:rPr>
              <a:t>mantra</a:t>
            </a:r>
            <a:r>
              <a:rPr lang="en-US" altLang="en-US" dirty="0"/>
              <a:t>, "Randomization." To compensate for this possibility, Morris directed the worm to copy itself even if the response is "yes", 1 out of 7 times.</a:t>
            </a:r>
          </a:p>
          <a:p>
            <a:endParaRPr lang="en-US" altLang="en-US" dirty="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kumimoji="1" sz="1200">
                <a:solidFill>
                  <a:schemeClr val="tx1"/>
                </a:solidFill>
                <a:latin typeface="Times New Roman" panose="02020603050405020304" pitchFamily="18" charset="0"/>
              </a:defRPr>
            </a:lvl1pPr>
            <a:lvl2pPr marL="741363" indent="-284163" defTabSz="987425" eaLnBrk="0" hangingPunct="0">
              <a:spcBef>
                <a:spcPct val="30000"/>
              </a:spcBef>
              <a:defRPr kumimoji="1" sz="1200">
                <a:solidFill>
                  <a:schemeClr val="tx1"/>
                </a:solidFill>
                <a:latin typeface="Times New Roman" panose="02020603050405020304" pitchFamily="18" charset="0"/>
              </a:defRPr>
            </a:lvl2pPr>
            <a:lvl3pPr marL="1141413" indent="-227013" defTabSz="987425" eaLnBrk="0" hangingPunct="0">
              <a:spcBef>
                <a:spcPct val="30000"/>
              </a:spcBef>
              <a:defRPr kumimoji="1" sz="1200">
                <a:solidFill>
                  <a:schemeClr val="tx1"/>
                </a:solidFill>
                <a:latin typeface="Times New Roman" panose="02020603050405020304" pitchFamily="18" charset="0"/>
              </a:defRPr>
            </a:lvl3pPr>
            <a:lvl4pPr marL="1598613" indent="-227013" defTabSz="987425" eaLnBrk="0" hangingPunct="0">
              <a:spcBef>
                <a:spcPct val="30000"/>
              </a:spcBef>
              <a:defRPr kumimoji="1" sz="1200">
                <a:solidFill>
                  <a:schemeClr val="tx1"/>
                </a:solidFill>
                <a:latin typeface="Times New Roman" panose="02020603050405020304" pitchFamily="18" charset="0"/>
              </a:defRPr>
            </a:lvl4pPr>
            <a:lvl5pPr marL="2055813" indent="-227013" defTabSz="987425" eaLnBrk="0" hangingPunct="0">
              <a:spcBef>
                <a:spcPct val="30000"/>
              </a:spcBef>
              <a:defRPr kumimoji="1" sz="1200">
                <a:solidFill>
                  <a:schemeClr val="tx1"/>
                </a:solidFill>
                <a:latin typeface="Times New Roman" panose="02020603050405020304" pitchFamily="18" charset="0"/>
              </a:defRPr>
            </a:lvl5pPr>
            <a:lvl6pPr marL="25130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6pPr>
            <a:lvl7pPr marL="29702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7pPr>
            <a:lvl8pPr marL="34274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8pPr>
            <a:lvl9pPr marL="3884613" indent="-227013" defTabSz="98742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71F9491-4881-4674-95CC-E041DDD75BCC}" type="slidenum">
              <a:rPr kumimoji="0" lang="en-US" altLang="en-US" sz="1300"/>
              <a:pPr eaLnBrk="1" hangingPunct="1">
                <a:spcBef>
                  <a:spcPct val="0"/>
                </a:spcBef>
              </a:pPr>
              <a:t>13</a:t>
            </a:fld>
            <a:endParaRPr kumimoji="0"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667000" y="1597306"/>
            <a:ext cx="6581494" cy="1661993"/>
          </a:xfrm>
          <a:noFill/>
        </p:spPr>
        <p:txBody>
          <a:bodyPr wrap="square" lIns="0" tIns="0" rIns="0" bIns="0" anchor="t" anchorCtr="0">
            <a:spAutoFit/>
          </a:bodyPr>
          <a:lstStyle>
            <a:lvl1pPr marL="0" indent="0" algn="l">
              <a:buNone/>
              <a:defRPr lang="en-US" b="0" smtClean="0">
                <a:solidFill>
                  <a:schemeClr val="bg1"/>
                </a:solidFill>
                <a:effectLst/>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667001" y="3813008"/>
            <a:ext cx="6725194" cy="602238"/>
          </a:xfrm>
        </p:spPr>
        <p:txBody>
          <a:bodyPr lIns="0" tIns="0" rIns="0" bIns="0">
            <a:norm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67068156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2647199" y="1501742"/>
            <a:ext cx="6801602" cy="1685077"/>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647197" y="3937834"/>
            <a:ext cx="6801603" cy="336015"/>
          </a:xfrm>
          <a:noFill/>
        </p:spPr>
        <p:txBody>
          <a:bodyPr wrap="square" lIns="0" tIns="0" rIns="0" bIns="0" anchor="t" anchorCtr="0">
            <a:spAutoFit/>
          </a:bodyPr>
          <a:lstStyle>
            <a:lvl1pPr marL="0" indent="0" algn="l">
              <a:buNone/>
              <a:defRPr sz="2200" b="1" i="0">
                <a:solidFill>
                  <a:schemeClr val="accent4"/>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FFFFFF"/>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FFFFF"/>
              </a:solidFill>
              <a:effectLst/>
              <a:uLnTx/>
              <a:uFillTx/>
              <a:latin typeface="Acumin Pro"/>
              <a:ea typeface="+mn-ea"/>
              <a:cs typeface="+mn-cs"/>
            </a:endParaRPr>
          </a:p>
        </p:txBody>
      </p:sp>
    </p:spTree>
    <p:extLst>
      <p:ext uri="{BB962C8B-B14F-4D97-AF65-F5344CB8AC3E}">
        <p14:creationId xmlns:p14="http://schemas.microsoft.com/office/powerpoint/2010/main" val="1262564414"/>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576942" y="1917388"/>
            <a:ext cx="11038115" cy="3945329"/>
          </a:xfrm>
        </p:spPr>
        <p:txBody>
          <a:bodyPr lIns="0" tIns="0" rIns="0" bIns="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212679571"/>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576943" y="1920240"/>
            <a:ext cx="5519057"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053460" y="1937543"/>
            <a:ext cx="4561597" cy="2982913"/>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82056769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2192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8174039" y="1231228"/>
            <a:ext cx="3441018" cy="1107996"/>
          </a:xfrm>
          <a:noFill/>
        </p:spPr>
        <p:txBody>
          <a:bodyPr wrap="square" lIns="0" tIns="0" rIns="0" bIns="0" anchor="t" anchorCtr="0">
            <a:spAutoFit/>
          </a:bodyPr>
          <a:lstStyle>
            <a:lvl1pPr marL="0" indent="0" algn="l">
              <a:buNone/>
              <a:defRPr sz="1800" b="1" i="0">
                <a:solidFill>
                  <a:schemeClr val="bg1"/>
                </a:solidFill>
                <a:latin typeface="Acumin Pro" panose="020B0504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576943" y="1231228"/>
            <a:ext cx="7221583"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555960"/>
              </a:buClr>
              <a:buSzTx/>
              <a:buFont typeface="Arial" panose="020B0604020202020204" pitchFamily="34" charset="0"/>
              <a:buNone/>
              <a:tabLst/>
              <a:defRPr/>
            </a:pPr>
            <a:r>
              <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Subhead </a:t>
            </a:r>
            <a:r>
              <a:rPr kumimoji="0" lang="en-US" sz="2400"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Acumin</a:t>
            </a:r>
            <a:r>
              <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 Pro Semi Cond Bold 24 </a:t>
            </a:r>
            <a:r>
              <a:rPr kumimoji="0" lang="en-US" sz="2400"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pt</a:t>
            </a:r>
            <a:endPar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endParaRPr>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68744759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1" y="0"/>
            <a:ext cx="12191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2893545" y="1479629"/>
            <a:ext cx="6419331" cy="1210973"/>
          </a:xfrm>
          <a:prstGeom prst="rect">
            <a:avLst/>
          </a:prstGeom>
          <a:noFill/>
          <a:ln w="38100">
            <a:noFill/>
          </a:ln>
        </p:spPr>
        <p:txBody>
          <a:bodyPr wrap="square" lIns="0" tIns="0" rIns="0" bIns="0" anchor="t" anchorCtr="0">
            <a:spAutoFit/>
          </a:bodyPr>
          <a:lstStyle>
            <a:lvl1pPr algn="ctr">
              <a:defRPr sz="8600" b="1" i="0" cap="none" spc="300">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648277" y="2744421"/>
            <a:ext cx="6905456"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3" name="Subhead"/>
          <p:cNvSpPr>
            <a:spLocks noGrp="1"/>
          </p:cNvSpPr>
          <p:nvPr>
            <p:ph type="subTitle" idx="1" hasCustomPrompt="1"/>
          </p:nvPr>
        </p:nvSpPr>
        <p:spPr>
          <a:xfrm>
            <a:off x="2648276" y="2706475"/>
            <a:ext cx="6895463" cy="553998"/>
          </a:xfrm>
          <a:noFill/>
        </p:spPr>
        <p:txBody>
          <a:bodyPr wrap="square" lIns="0" tIns="0" rIns="0" bIns="0" anchor="t" anchorCtr="0">
            <a:spAutoFit/>
          </a:bodyPr>
          <a:lstStyle>
            <a:lvl1pPr marL="0" indent="0" algn="ctr">
              <a:buNone/>
              <a:defRPr sz="3600" b="1" i="0" spc="300">
                <a:solidFill>
                  <a:schemeClr val="accent4"/>
                </a:solidFill>
                <a:latin typeface="United Sans Cd Md" pitchFamily="50"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875268" y="3540352"/>
            <a:ext cx="6678467"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457200" y="5943600"/>
            <a:ext cx="2463665" cy="440990"/>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1540476706"/>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2483034" y="1521334"/>
            <a:ext cx="6347458" cy="854080"/>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483032" y="2548210"/>
            <a:ext cx="6347460"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FFFFFF"/>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FFFFF"/>
              </a:solidFill>
              <a:effectLst/>
              <a:uLnTx/>
              <a:uFillTx/>
              <a:latin typeface="Acumin Pro"/>
              <a:ea typeface="+mn-ea"/>
              <a:cs typeface="+mn-cs"/>
            </a:endParaRPr>
          </a:p>
        </p:txBody>
      </p:sp>
    </p:spTree>
    <p:extLst>
      <p:ext uri="{BB962C8B-B14F-4D97-AF65-F5344CB8AC3E}">
        <p14:creationId xmlns:p14="http://schemas.microsoft.com/office/powerpoint/2010/main" val="40377059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Acumin Pro"/>
                <a:ea typeface="+mn-ea"/>
                <a:cs typeface="+mn-cs"/>
              </a:rPr>
              <a:t>CS526</a:t>
            </a:r>
          </a:p>
        </p:txBody>
      </p:sp>
      <p:sp>
        <p:nvSpPr>
          <p:cNvPr id="5" name="Footer Placeholder 4"/>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000" b="0" i="0" u="none" strike="noStrike" kern="1200" cap="none" spc="0" normalizeH="0" baseline="0" noProof="0">
                <a:ln>
                  <a:noFill/>
                </a:ln>
                <a:solidFill>
                  <a:srgbClr val="000000">
                    <a:alpha val="70000"/>
                  </a:srgbClr>
                </a:solidFill>
                <a:effectLst/>
                <a:uLnTx/>
                <a:uFillTx/>
                <a:latin typeface="Acumin Pro"/>
                <a:ea typeface="+mn-ea"/>
                <a:cs typeface="+mn-cs"/>
              </a:rPr>
              <a:t>Fall 2008/Lecture 9 and 10</a:t>
            </a:r>
            <a:endParaRPr kumimoji="0" lang="en-US" altLang="en-US" sz="1000" b="0" i="0" u="none" strike="noStrike" kern="1200" cap="none" spc="0" normalizeH="0" baseline="0" noProof="0">
              <a:ln>
                <a:noFill/>
              </a:ln>
              <a:solidFill>
                <a:srgbClr val="000000"/>
              </a:solidFill>
              <a:effectLst/>
              <a:uLnTx/>
              <a:uFillTx/>
              <a:latin typeface="Acumin Pro"/>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CB68372-B30E-4916-B823-6874087AFFD3}" type="slidenum">
              <a:rPr kumimoji="0" lang="en-US" altLang="en-US" sz="1400" b="0" i="0" u="none" strike="noStrike" kern="1200" cap="none" spc="0" normalizeH="0" baseline="0" noProof="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43460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41394" y="964692"/>
            <a:ext cx="7917007"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41394" y="2638046"/>
            <a:ext cx="7917007"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383280" y="6281928"/>
            <a:ext cx="6725996" cy="320040"/>
          </a:xfrm>
          <a:prstGeom prst="rect">
            <a:avLst/>
          </a:prstGeom>
        </p:spPr>
        <p:txBody>
          <a:bodyPr vert="horz" lIns="91440" tIns="45720" rIns="91440" bIns="45720" rtlCol="0" anchor="ctr"/>
          <a:lstStyle>
            <a:lvl1pPr algn="l">
              <a:defRPr sz="1000">
                <a:solidFill>
                  <a:schemeClr val="tx1">
                    <a:alpha val="7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alpha val="70000"/>
                </a:srgbClr>
              </a:solidFill>
              <a:effectLst/>
              <a:uLnTx/>
              <a:uFillTx/>
              <a:latin typeface="Acumin Pro"/>
              <a:ea typeface="+mn-ea"/>
              <a:cs typeface="+mn-cs"/>
            </a:endParaRPr>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0"/>
          <a:stretch>
            <a:fillRect/>
          </a:stretch>
        </p:blipFill>
        <p:spPr>
          <a:xfrm>
            <a:off x="457200" y="6217920"/>
            <a:ext cx="2463665" cy="440990"/>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1237749863"/>
      </p:ext>
    </p:extLst>
  </p:cSld>
  <p:clrMap bg1="lt1" tx1="dk1" bg2="lt2" tx2="dk2" accent1="accent1" accent2="accent2" accent3="accent3" accent4="accent4" accent5="accent5" accent6="accent6" hlink="hlink" folHlink="folHlink"/>
  <p:sldLayoutIdLst>
    <p:sldLayoutId id="2147484527" r:id="rId1"/>
    <p:sldLayoutId id="2147484528" r:id="rId2"/>
    <p:sldLayoutId id="2147484529" r:id="rId3"/>
    <p:sldLayoutId id="2147484530" r:id="rId4"/>
    <p:sldLayoutId id="2147484531" r:id="rId5"/>
    <p:sldLayoutId id="2147484532" r:id="rId6"/>
    <p:sldLayoutId id="2147484533" r:id="rId7"/>
    <p:sldLayoutId id="2147484534" r:id="rId8"/>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dl.acm.org/doi/10.1145/54289.871709" TargetMode="External"/><Relationship Id="rId2" Type="http://schemas.openxmlformats.org/officeDocument/2006/relationships/hyperlink" Target="https://collections.lib.utah.edu/details?id=702918" TargetMode="External"/><Relationship Id="rId1" Type="http://schemas.openxmlformats.org/officeDocument/2006/relationships/slideLayout" Target="../slideLayouts/slideLayout3.xml"/><Relationship Id="rId5" Type="http://schemas.openxmlformats.org/officeDocument/2006/relationships/hyperlink" Target="https://dl.acm.org/doi/10.1145/2043621.2043624" TargetMode="External"/><Relationship Id="rId4" Type="http://schemas.openxmlformats.org/officeDocument/2006/relationships/hyperlink" Target="https://srl.cs.jhu.edu/pubs/SRL2003-02.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creativecommons.org/licenses/by-sa/2.0/" TargetMode="External"/><Relationship Id="rId4" Type="http://schemas.openxmlformats.org/officeDocument/2006/relationships/hyperlink" Target="https://en.wikipedia.org/wiki/Morris_worm#/media/File:Morris_Worm.jpg"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p:nvPr>
        </p:nvSpPr>
        <p:spPr/>
        <p:txBody>
          <a:bodyPr/>
          <a:lstStyle/>
          <a:p>
            <a:r>
              <a:rPr lang="en-US" altLang="en-US" dirty="0"/>
              <a:t>Data Security and Privacy</a:t>
            </a:r>
          </a:p>
        </p:txBody>
      </p:sp>
      <p:sp>
        <p:nvSpPr>
          <p:cNvPr id="14340" name="Rectangle 3"/>
          <p:cNvSpPr>
            <a:spLocks noGrp="1" noChangeArrowheads="1"/>
          </p:cNvSpPr>
          <p:nvPr>
            <p:ph type="subTitle" idx="1"/>
          </p:nvPr>
        </p:nvSpPr>
        <p:spPr>
          <a:xfrm>
            <a:off x="2647197" y="3937834"/>
            <a:ext cx="6801603" cy="553998"/>
          </a:xfrm>
        </p:spPr>
        <p:txBody>
          <a:bodyPr/>
          <a:lstStyle/>
          <a:p>
            <a:r>
              <a:rPr lang="en-US" altLang="en-US" sz="3600" dirty="0" smtClean="0"/>
              <a:t>Week 2: Weakness </a:t>
            </a:r>
            <a:r>
              <a:rPr lang="en-US" altLang="en-US" sz="3600" dirty="0"/>
              <a:t>of DAC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ctrTitle"/>
          </p:nvPr>
        </p:nvSpPr>
        <p:spPr/>
        <p:txBody>
          <a:bodyPr/>
          <a:lstStyle/>
          <a:p>
            <a:r>
              <a:rPr lang="en-GB" altLang="en-US"/>
              <a:t>Vector 3: Exploiting Trust in Remote Login</a:t>
            </a:r>
          </a:p>
        </p:txBody>
      </p:sp>
      <p:sp>
        <p:nvSpPr>
          <p:cNvPr id="14" name="Subtitle 13">
            <a:extLst>
              <a:ext uri="{FF2B5EF4-FFF2-40B4-BE49-F238E27FC236}">
                <a16:creationId xmlns:a16="http://schemas.microsoft.com/office/drawing/2014/main" id="{69AB13FA-2107-4804-A804-63460392B105}"/>
              </a:ext>
            </a:extLst>
          </p:cNvPr>
          <p:cNvSpPr>
            <a:spLocks noGrp="1"/>
          </p:cNvSpPr>
          <p:nvPr>
            <p:ph type="subTitle" idx="1"/>
          </p:nvPr>
        </p:nvSpPr>
        <p:spPr/>
        <p:txBody>
          <a:bodyPr/>
          <a:lstStyle/>
          <a:p>
            <a:endParaRPr lang="en-US"/>
          </a:p>
        </p:txBody>
      </p:sp>
      <p:grpSp>
        <p:nvGrpSpPr>
          <p:cNvPr id="15" name="Group 14">
            <a:extLst>
              <a:ext uri="{FF2B5EF4-FFF2-40B4-BE49-F238E27FC236}">
                <a16:creationId xmlns:a16="http://schemas.microsoft.com/office/drawing/2014/main" id="{57F3B80C-928A-4257-9162-98BEE949C10B}"/>
              </a:ext>
            </a:extLst>
          </p:cNvPr>
          <p:cNvGrpSpPr/>
          <p:nvPr/>
        </p:nvGrpSpPr>
        <p:grpSpPr>
          <a:xfrm>
            <a:off x="576941" y="4648200"/>
            <a:ext cx="11038113" cy="1352550"/>
            <a:chOff x="1295400" y="5029200"/>
            <a:chExt cx="7467600" cy="1276350"/>
          </a:xfrm>
        </p:grpSpPr>
        <p:sp>
          <p:nvSpPr>
            <p:cNvPr id="19" name="TextBox 18">
              <a:extLst>
                <a:ext uri="{FF2B5EF4-FFF2-40B4-BE49-F238E27FC236}">
                  <a16:creationId xmlns:a16="http://schemas.microsoft.com/office/drawing/2014/main" id="{DB30EE8D-FF79-4EA1-89F9-0570F068A99D}"/>
                </a:ext>
              </a:extLst>
            </p:cNvPr>
            <p:cNvSpPr txBox="1"/>
            <p:nvPr/>
          </p:nvSpPr>
          <p:spPr>
            <a:xfrm>
              <a:off x="1295400" y="5029200"/>
              <a:ext cx="2667000"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solidFill>
                    <a:schemeClr val="accent4"/>
                  </a:solidFill>
                </a:rPr>
                <a:t>Host aaa.xyz.com</a:t>
              </a:r>
            </a:p>
            <a:p>
              <a:pPr>
                <a:defRPr/>
              </a:pPr>
              <a:r>
                <a:rPr lang="en-US" dirty="0">
                  <a:solidFill>
                    <a:schemeClr val="accent4"/>
                  </a:solidFill>
                </a:rPr>
                <a:t>  /etc/</a:t>
              </a:r>
              <a:r>
                <a:rPr lang="en-US" dirty="0" err="1">
                  <a:solidFill>
                    <a:schemeClr val="accent4"/>
                  </a:solidFill>
                </a:rPr>
                <a:t>host.equiv</a:t>
              </a:r>
              <a:endParaRPr lang="en-US" dirty="0">
                <a:solidFill>
                  <a:schemeClr val="accent4"/>
                </a:solidFill>
              </a:endParaRPr>
            </a:p>
            <a:p>
              <a:pPr>
                <a:defRPr/>
              </a:pPr>
              <a:r>
                <a:rPr lang="en-US" dirty="0">
                  <a:solidFill>
                    <a:schemeClr val="accent4"/>
                  </a:solidFill>
                </a:rPr>
                <a:t>     bbb.xyz.com</a:t>
              </a:r>
            </a:p>
          </p:txBody>
        </p:sp>
        <p:sp>
          <p:nvSpPr>
            <p:cNvPr id="20" name="TextBox 19">
              <a:extLst>
                <a:ext uri="{FF2B5EF4-FFF2-40B4-BE49-F238E27FC236}">
                  <a16:creationId xmlns:a16="http://schemas.microsoft.com/office/drawing/2014/main" id="{1834BDC0-BD58-4C40-B4D5-A4DC69957CD5}"/>
                </a:ext>
              </a:extLst>
            </p:cNvPr>
            <p:cNvSpPr txBox="1"/>
            <p:nvPr/>
          </p:nvSpPr>
          <p:spPr>
            <a:xfrm>
              <a:off x="6096000" y="5105400"/>
              <a:ext cx="2667000" cy="120015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dirty="0">
                  <a:solidFill>
                    <a:schemeClr val="accent4"/>
                  </a:solidFill>
                </a:rPr>
                <a:t>Host bbb.xyz.com</a:t>
              </a:r>
            </a:p>
            <a:p>
              <a:pPr>
                <a:defRPr/>
              </a:pPr>
              <a:endParaRPr lang="en-US" dirty="0">
                <a:solidFill>
                  <a:schemeClr val="accent4"/>
                </a:solidFill>
              </a:endParaRPr>
            </a:p>
            <a:p>
              <a:pPr>
                <a:defRPr/>
              </a:pPr>
              <a:r>
                <a:rPr lang="en-US" dirty="0">
                  <a:solidFill>
                    <a:schemeClr val="accent4"/>
                  </a:solidFill>
                </a:rPr>
                <a:t>User </a:t>
              </a:r>
              <a:r>
                <a:rPr lang="en-US" dirty="0" err="1">
                  <a:solidFill>
                    <a:schemeClr val="accent4"/>
                  </a:solidFill>
                </a:rPr>
                <a:t>alice</a:t>
              </a:r>
              <a:endParaRPr lang="en-US" dirty="0">
                <a:solidFill>
                  <a:schemeClr val="accent4"/>
                </a:solidFill>
              </a:endParaRPr>
            </a:p>
          </p:txBody>
        </p:sp>
        <p:cxnSp>
          <p:nvCxnSpPr>
            <p:cNvPr id="21" name="Straight Arrow Connector 10">
              <a:extLst>
                <a:ext uri="{FF2B5EF4-FFF2-40B4-BE49-F238E27FC236}">
                  <a16:creationId xmlns:a16="http://schemas.microsoft.com/office/drawing/2014/main" id="{C7FD08E8-9963-491A-8C00-A02239BD44D8}"/>
                </a:ext>
              </a:extLst>
            </p:cNvPr>
            <p:cNvCxnSpPr>
              <a:cxnSpLocks noChangeShapeType="1"/>
            </p:cNvCxnSpPr>
            <p:nvPr/>
          </p:nvCxnSpPr>
          <p:spPr bwMode="auto">
            <a:xfrm rot="10800000">
              <a:off x="3962400" y="5943600"/>
              <a:ext cx="21336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2" name="TextBox 11">
              <a:extLst>
                <a:ext uri="{FF2B5EF4-FFF2-40B4-BE49-F238E27FC236}">
                  <a16:creationId xmlns:a16="http://schemas.microsoft.com/office/drawing/2014/main" id="{C09A07E0-E289-424F-9C6D-CF540518E82D}"/>
                </a:ext>
              </a:extLst>
            </p:cNvPr>
            <p:cNvSpPr txBox="1">
              <a:spLocks noChangeArrowheads="1"/>
            </p:cNvSpPr>
            <p:nvPr/>
          </p:nvSpPr>
          <p:spPr bwMode="auto">
            <a:xfrm>
              <a:off x="4495800" y="556260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rlogin</a:t>
              </a:r>
            </a:p>
          </p:txBody>
        </p:sp>
      </p:grpSp>
      <p:sp>
        <p:nvSpPr>
          <p:cNvPr id="13" name="Text Placeholder 12">
            <a:extLst>
              <a:ext uri="{FF2B5EF4-FFF2-40B4-BE49-F238E27FC236}">
                <a16:creationId xmlns:a16="http://schemas.microsoft.com/office/drawing/2014/main" id="{4CB1CD79-CE54-4787-B2B2-0F0D8534D7BD}"/>
              </a:ext>
            </a:extLst>
          </p:cNvPr>
          <p:cNvSpPr>
            <a:spLocks noGrp="1"/>
          </p:cNvSpPr>
          <p:nvPr>
            <p:ph type="body" sz="quarter" idx="14"/>
          </p:nvPr>
        </p:nvSpPr>
        <p:spPr>
          <a:xfrm>
            <a:off x="576942" y="1917388"/>
            <a:ext cx="11038115" cy="2289673"/>
          </a:xfrm>
        </p:spPr>
        <p:txBody>
          <a:bodyPr numCol="2">
            <a:normAutofit fontScale="92500" lnSpcReduction="10000"/>
          </a:bodyPr>
          <a:lstStyle/>
          <a:p>
            <a:r>
              <a:rPr lang="en-US" altLang="en-US" sz="2800" dirty="0">
                <a:latin typeface="Acumin Pro (Body)"/>
              </a:rPr>
              <a:t>Remote login on UNIX</a:t>
            </a:r>
          </a:p>
          <a:p>
            <a:pPr lvl="1"/>
            <a:r>
              <a:rPr lang="en-US" altLang="en-US" sz="2600" dirty="0">
                <a:latin typeface="Acumin Pro (Body)"/>
              </a:rPr>
              <a:t>rlogin, </a:t>
            </a:r>
            <a:r>
              <a:rPr lang="en-US" altLang="en-US" sz="2600" dirty="0" err="1">
                <a:latin typeface="Acumin Pro (Body)"/>
              </a:rPr>
              <a:t>rsh</a:t>
            </a:r>
            <a:endParaRPr lang="en-US" altLang="en-US" sz="2600" dirty="0">
              <a:latin typeface="Acumin Pro (Body)"/>
            </a:endParaRPr>
          </a:p>
          <a:p>
            <a:pPr lvl="1"/>
            <a:endParaRPr lang="en-US" altLang="en-US" sz="2000" dirty="0">
              <a:latin typeface="Acumin Pro (Body)"/>
            </a:endParaRPr>
          </a:p>
          <a:p>
            <a:pPr lvl="1"/>
            <a:endParaRPr lang="en-US" altLang="en-US" sz="2000" dirty="0">
              <a:latin typeface="Acumin Pro (Body)"/>
            </a:endParaRPr>
          </a:p>
          <a:p>
            <a:pPr lvl="1"/>
            <a:endParaRPr lang="en-US" altLang="en-US" sz="2000" dirty="0">
              <a:latin typeface="Acumin Pro (Body)"/>
            </a:endParaRPr>
          </a:p>
          <a:p>
            <a:r>
              <a:rPr lang="en-US" altLang="en-US" sz="2800" dirty="0">
                <a:latin typeface="Acumin Pro (Body)"/>
              </a:rPr>
              <a:t>Trusting mechanism</a:t>
            </a:r>
          </a:p>
          <a:p>
            <a:pPr lvl="1"/>
            <a:r>
              <a:rPr lang="en-US" altLang="en-US" sz="2000" dirty="0">
                <a:latin typeface="Acumin Pro (Body)"/>
              </a:rPr>
              <a:t>Trusted machines have the same user accounts</a:t>
            </a:r>
          </a:p>
          <a:p>
            <a:pPr lvl="1"/>
            <a:r>
              <a:rPr lang="en-US" altLang="en-US" sz="2000" dirty="0">
                <a:latin typeface="Acumin Pro (Body)"/>
              </a:rPr>
              <a:t>Users from trusted machines</a:t>
            </a:r>
          </a:p>
          <a:p>
            <a:pPr lvl="1"/>
            <a:r>
              <a:rPr lang="en-US" altLang="en-US" sz="2000" dirty="0">
                <a:latin typeface="Acumin Pro (Body)"/>
              </a:rPr>
              <a:t>/</a:t>
            </a:r>
            <a:r>
              <a:rPr lang="en-US" altLang="en-US" sz="2000" dirty="0" err="1">
                <a:latin typeface="Acumin Pro (Body)"/>
              </a:rPr>
              <a:t>etc</a:t>
            </a:r>
            <a:r>
              <a:rPr lang="en-US" altLang="en-US" sz="2000" dirty="0">
                <a:latin typeface="Acumin Pro (Body)"/>
              </a:rPr>
              <a:t>/</a:t>
            </a:r>
            <a:r>
              <a:rPr lang="en-US" altLang="en-US" sz="2000" dirty="0" err="1">
                <a:latin typeface="Acumin Pro (Body)"/>
              </a:rPr>
              <a:t>host.equiv</a:t>
            </a:r>
            <a:r>
              <a:rPr lang="en-US" altLang="en-US" sz="2000" dirty="0">
                <a:latin typeface="Acumin Pro (Body)"/>
              </a:rPr>
              <a:t> – system wide trusted hosts file</a:t>
            </a:r>
          </a:p>
          <a:p>
            <a:pPr lvl="1"/>
            <a:r>
              <a:rPr lang="en-US" altLang="en-US" sz="2000" dirty="0">
                <a:latin typeface="Acumin Pro (Body)"/>
              </a:rPr>
              <a:t>/.</a:t>
            </a:r>
            <a:r>
              <a:rPr lang="en-US" altLang="en-US" sz="2000" dirty="0" err="1">
                <a:latin typeface="Acumin Pro (Body)"/>
              </a:rPr>
              <a:t>rhosts</a:t>
            </a:r>
            <a:r>
              <a:rPr lang="en-US" altLang="en-US" sz="2000" dirty="0">
                <a:latin typeface="Acumin Pro (Body)"/>
              </a:rPr>
              <a:t> and ~/.</a:t>
            </a:r>
            <a:r>
              <a:rPr lang="en-US" altLang="en-US" sz="2000" dirty="0" err="1">
                <a:latin typeface="Acumin Pro (Body)"/>
              </a:rPr>
              <a:t>rhosts</a:t>
            </a:r>
            <a:r>
              <a:rPr lang="en-US" altLang="en-US" sz="2000" dirty="0">
                <a:latin typeface="Acumin Pro (Body)"/>
              </a:rPr>
              <a:t> – users’ trusted hosts file</a:t>
            </a:r>
            <a:endParaRPr lang="en-GB" altLang="en-US" sz="2000" dirty="0">
              <a:latin typeface="Acumin Pro (Body)"/>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ctrTitle"/>
          </p:nvPr>
        </p:nvSpPr>
        <p:spPr/>
        <p:txBody>
          <a:bodyPr/>
          <a:lstStyle/>
          <a:p>
            <a:r>
              <a:rPr lang="en-GB" altLang="en-US"/>
              <a:t>Vector 3: Exploiting Trust in Remote Login</a:t>
            </a:r>
          </a:p>
        </p:txBody>
      </p:sp>
      <p:sp>
        <p:nvSpPr>
          <p:cNvPr id="10" name="Subtitle 9">
            <a:extLst>
              <a:ext uri="{FF2B5EF4-FFF2-40B4-BE49-F238E27FC236}">
                <a16:creationId xmlns:a16="http://schemas.microsoft.com/office/drawing/2014/main" id="{A42C8A50-8004-4B19-8CB7-BB3A91E68336}"/>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3DFA378F-D473-40A3-8563-0EB602F952A4}"/>
              </a:ext>
            </a:extLst>
          </p:cNvPr>
          <p:cNvSpPr>
            <a:spLocks noGrp="1"/>
          </p:cNvSpPr>
          <p:nvPr>
            <p:ph type="body" sz="quarter" idx="14"/>
          </p:nvPr>
        </p:nvSpPr>
        <p:spPr/>
        <p:txBody>
          <a:bodyPr/>
          <a:lstStyle/>
          <a:p>
            <a:pPr>
              <a:spcBef>
                <a:spcPts val="600"/>
              </a:spcBef>
            </a:pPr>
            <a:r>
              <a:rPr lang="en-GB" altLang="en-US" sz="2800" dirty="0"/>
              <a:t>Worm exploited </a:t>
            </a:r>
            <a:r>
              <a:rPr lang="en-US" altLang="en-US" sz="2800" dirty="0"/>
              <a:t>trust information</a:t>
            </a:r>
            <a:r>
              <a:rPr lang="en-GB" altLang="en-US" sz="2800" dirty="0"/>
              <a:t> </a:t>
            </a:r>
          </a:p>
          <a:p>
            <a:pPr lvl="1">
              <a:spcBef>
                <a:spcPts val="600"/>
              </a:spcBef>
            </a:pPr>
            <a:r>
              <a:rPr lang="en-GB" altLang="en-US" sz="2400" dirty="0"/>
              <a:t>Examining </a:t>
            </a:r>
            <a:r>
              <a:rPr lang="en-GB" altLang="en-US" sz="2400" dirty="0" smtClean="0"/>
              <a:t>trusted </a:t>
            </a:r>
            <a:r>
              <a:rPr lang="en-GB" altLang="en-US" sz="2400" dirty="0"/>
              <a:t>hosts files</a:t>
            </a:r>
          </a:p>
          <a:p>
            <a:pPr lvl="1">
              <a:spcBef>
                <a:spcPts val="600"/>
              </a:spcBef>
            </a:pPr>
            <a:r>
              <a:rPr lang="en-GB" altLang="en-US" sz="2400" dirty="0"/>
              <a:t>Assume reciprocal trust</a:t>
            </a:r>
          </a:p>
          <a:p>
            <a:pPr lvl="2">
              <a:spcBef>
                <a:spcPts val="600"/>
              </a:spcBef>
            </a:pPr>
            <a:r>
              <a:rPr lang="en-GB" altLang="en-US" sz="2400" dirty="0"/>
              <a:t>If X trusts Y, then </a:t>
            </a:r>
            <a:r>
              <a:rPr lang="en-GB" altLang="en-US" sz="2400" dirty="0" smtClean="0"/>
              <a:t>most likely </a:t>
            </a:r>
            <a:r>
              <a:rPr lang="en-GB" altLang="en-US" sz="2400" dirty="0"/>
              <a:t>Y trusts </a:t>
            </a:r>
            <a:r>
              <a:rPr lang="en-GB" altLang="en-US" sz="2400" dirty="0" smtClean="0"/>
              <a:t>X</a:t>
            </a:r>
            <a:endParaRPr lang="en-GB" altLang="en-US" sz="2400" dirty="0"/>
          </a:p>
          <a:p>
            <a:pPr>
              <a:spcBef>
                <a:spcPts val="600"/>
              </a:spcBef>
            </a:pPr>
            <a:r>
              <a:rPr lang="en-GB" altLang="en-US" sz="2800" dirty="0"/>
              <a:t>Password cracking</a:t>
            </a:r>
          </a:p>
          <a:p>
            <a:pPr lvl="1">
              <a:spcBef>
                <a:spcPts val="600"/>
              </a:spcBef>
            </a:pPr>
            <a:r>
              <a:rPr lang="en-GB" altLang="en-US" sz="2400" dirty="0"/>
              <a:t>Worm coming in through </a:t>
            </a:r>
            <a:r>
              <a:rPr lang="en-GB" altLang="en-US" sz="2400" dirty="0" err="1"/>
              <a:t>fingerd</a:t>
            </a:r>
            <a:r>
              <a:rPr lang="en-GB" altLang="en-US" sz="2400" dirty="0"/>
              <a:t> was running as daemon (not root) so needed to break into accounts to use .</a:t>
            </a:r>
            <a:r>
              <a:rPr lang="en-GB" altLang="en-US" sz="2400" dirty="0" err="1"/>
              <a:t>rhosts</a:t>
            </a:r>
            <a:r>
              <a:rPr lang="en-GB" altLang="en-US" sz="2400" dirty="0"/>
              <a:t> feature</a:t>
            </a:r>
          </a:p>
          <a:p>
            <a:pPr lvl="1">
              <a:spcBef>
                <a:spcPts val="600"/>
              </a:spcBef>
            </a:pPr>
            <a:r>
              <a:rPr lang="en-GB" altLang="en-US" sz="2400" dirty="0"/>
              <a:t>Read /etc/passwd, used ~400 common password strings &amp; local dictionary to do a dictionary attack</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p:txBody>
          <a:bodyPr/>
          <a:lstStyle/>
          <a:p>
            <a:r>
              <a:rPr lang="en-US" altLang="en-US"/>
              <a:t>Other Features of The Worm</a:t>
            </a:r>
          </a:p>
        </p:txBody>
      </p:sp>
      <p:sp>
        <p:nvSpPr>
          <p:cNvPr id="10" name="Subtitle 9">
            <a:extLst>
              <a:ext uri="{FF2B5EF4-FFF2-40B4-BE49-F238E27FC236}">
                <a16:creationId xmlns:a16="http://schemas.microsoft.com/office/drawing/2014/main" id="{6A0043F9-6943-4309-97D4-0FA2EF28A936}"/>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672830E8-DB80-428F-A4B5-0ACEEC2AB992}"/>
              </a:ext>
            </a:extLst>
          </p:cNvPr>
          <p:cNvSpPr>
            <a:spLocks noGrp="1"/>
          </p:cNvSpPr>
          <p:nvPr>
            <p:ph type="body" sz="quarter" idx="14"/>
          </p:nvPr>
        </p:nvSpPr>
        <p:spPr/>
        <p:txBody>
          <a:bodyPr/>
          <a:lstStyle/>
          <a:p>
            <a:pPr>
              <a:spcBef>
                <a:spcPts val="600"/>
              </a:spcBef>
            </a:pPr>
            <a:r>
              <a:rPr lang="en-US" sz="2400" dirty="0"/>
              <a:t>Self-hiding</a:t>
            </a:r>
          </a:p>
          <a:p>
            <a:pPr lvl="1">
              <a:spcBef>
                <a:spcPts val="600"/>
              </a:spcBef>
            </a:pPr>
            <a:r>
              <a:rPr lang="en-US" sz="2000" dirty="0"/>
              <a:t>Program is shown as '</a:t>
            </a:r>
            <a:r>
              <a:rPr lang="en-US" sz="2000" dirty="0" err="1"/>
              <a:t>sh</a:t>
            </a:r>
            <a:r>
              <a:rPr lang="en-US" sz="2000" dirty="0"/>
              <a:t>' when </a:t>
            </a:r>
            <a:r>
              <a:rPr lang="en-US" sz="2000" dirty="0" err="1"/>
              <a:t>ps</a:t>
            </a:r>
            <a:endParaRPr lang="en-US" sz="2000" dirty="0"/>
          </a:p>
          <a:p>
            <a:pPr lvl="1">
              <a:spcBef>
                <a:spcPts val="600"/>
              </a:spcBef>
            </a:pPr>
            <a:r>
              <a:rPr lang="en-US" sz="2000" dirty="0"/>
              <a:t>Files didn’t show up in ls</a:t>
            </a:r>
          </a:p>
          <a:p>
            <a:pPr>
              <a:spcBef>
                <a:spcPts val="600"/>
              </a:spcBef>
            </a:pPr>
            <a:r>
              <a:rPr lang="en-US" sz="2400" dirty="0"/>
              <a:t>Find targets using several mechanisms: </a:t>
            </a:r>
          </a:p>
          <a:p>
            <a:pPr lvl="1">
              <a:spcBef>
                <a:spcPts val="600"/>
              </a:spcBef>
            </a:pPr>
            <a:r>
              <a:rPr lang="en-US" sz="2000" dirty="0"/>
              <a:t>'netstat -r -n‘, /</a:t>
            </a:r>
            <a:r>
              <a:rPr lang="en-US" sz="2000" dirty="0" err="1"/>
              <a:t>etc</a:t>
            </a:r>
            <a:r>
              <a:rPr lang="en-US" sz="2000" dirty="0"/>
              <a:t>/hosts, …</a:t>
            </a:r>
          </a:p>
          <a:p>
            <a:pPr>
              <a:spcBef>
                <a:spcPts val="600"/>
              </a:spcBef>
            </a:pPr>
            <a:r>
              <a:rPr lang="en-US" sz="2400" dirty="0"/>
              <a:t>Compromise multiple hosts in parallel</a:t>
            </a:r>
          </a:p>
          <a:p>
            <a:pPr lvl="1">
              <a:spcBef>
                <a:spcPts val="600"/>
              </a:spcBef>
            </a:pPr>
            <a:r>
              <a:rPr lang="en-US" sz="2000" dirty="0"/>
              <a:t>When worm successfully connects, forks a child to continue the infection while the parent keeps trying new hosts</a:t>
            </a:r>
          </a:p>
          <a:p>
            <a:pPr>
              <a:spcBef>
                <a:spcPts val="600"/>
              </a:spcBef>
            </a:pPr>
            <a:r>
              <a:rPr lang="en-US" sz="2400" dirty="0"/>
              <a:t>Worm has no malicious payload</a:t>
            </a:r>
          </a:p>
          <a:p>
            <a:pPr>
              <a:spcBef>
                <a:spcPts val="600"/>
              </a:spcBef>
            </a:pPr>
            <a:r>
              <a:rPr lang="en-US" sz="2400" b="1" dirty="0"/>
              <a:t>Where does the damage come from?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p:txBody>
          <a:bodyPr/>
          <a:lstStyle/>
          <a:p>
            <a:r>
              <a:rPr lang="en-US" altLang="en-US"/>
              <a:t>Damage</a:t>
            </a:r>
          </a:p>
        </p:txBody>
      </p:sp>
      <p:sp>
        <p:nvSpPr>
          <p:cNvPr id="6" name="Subtitle 5">
            <a:extLst>
              <a:ext uri="{FF2B5EF4-FFF2-40B4-BE49-F238E27FC236}">
                <a16:creationId xmlns:a16="http://schemas.microsoft.com/office/drawing/2014/main" id="{A68B8823-C05A-4039-9266-08977398D032}"/>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B74E9F68-7266-46E3-99B1-180225AC9205}"/>
              </a:ext>
            </a:extLst>
          </p:cNvPr>
          <p:cNvSpPr>
            <a:spLocks noGrp="1"/>
          </p:cNvSpPr>
          <p:nvPr>
            <p:ph type="body" sz="quarter" idx="14"/>
          </p:nvPr>
        </p:nvSpPr>
        <p:spPr/>
        <p:txBody>
          <a:bodyPr/>
          <a:lstStyle/>
          <a:p>
            <a:pPr>
              <a:spcBef>
                <a:spcPts val="600"/>
              </a:spcBef>
              <a:spcAft>
                <a:spcPts val="600"/>
              </a:spcAft>
            </a:pPr>
            <a:r>
              <a:rPr lang="en-US" sz="2800" dirty="0"/>
              <a:t>One host may be repeatedly compromised</a:t>
            </a:r>
          </a:p>
          <a:p>
            <a:pPr>
              <a:spcBef>
                <a:spcPts val="600"/>
              </a:spcBef>
              <a:spcAft>
                <a:spcPts val="600"/>
              </a:spcAft>
            </a:pPr>
            <a:r>
              <a:rPr lang="en-US" sz="2800" dirty="0"/>
              <a:t>Supposedly designed to gauge the size of the Internet</a:t>
            </a:r>
          </a:p>
          <a:p>
            <a:pPr>
              <a:spcBef>
                <a:spcPts val="600"/>
              </a:spcBef>
              <a:spcAft>
                <a:spcPts val="600"/>
              </a:spcAft>
            </a:pPr>
            <a:r>
              <a:rPr lang="en-US" sz="2800" dirty="0"/>
              <a:t>The following </a:t>
            </a:r>
            <a:r>
              <a:rPr lang="en-US" sz="2800" dirty="0" smtClean="0"/>
              <a:t>bug/feature </a:t>
            </a:r>
            <a:r>
              <a:rPr lang="en-US" sz="2800" dirty="0"/>
              <a:t>made it more damaging.</a:t>
            </a:r>
          </a:p>
          <a:p>
            <a:pPr lvl="1">
              <a:spcBef>
                <a:spcPts val="600"/>
              </a:spcBef>
              <a:spcAft>
                <a:spcPts val="600"/>
              </a:spcAft>
            </a:pPr>
            <a:r>
              <a:rPr lang="en-US" sz="2400" dirty="0"/>
              <a:t>Asks a host whether it is </a:t>
            </a:r>
            <a:r>
              <a:rPr lang="en-US" sz="2400" dirty="0" smtClean="0"/>
              <a:t>already running the Morris Worm; </a:t>
            </a:r>
            <a:r>
              <a:rPr lang="en-US" sz="2400" dirty="0"/>
              <a:t>however, even if it answers yes, still compromise it with probability 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a:xfrm>
            <a:off x="576943" y="137160"/>
            <a:ext cx="11038114" cy="553998"/>
          </a:xfrm>
        </p:spPr>
        <p:txBody>
          <a:bodyPr/>
          <a:lstStyle/>
          <a:p>
            <a:r>
              <a:rPr lang="en-US" altLang="en-US" dirty="0" smtClean="0"/>
              <a:t>Review: How </a:t>
            </a:r>
            <a:r>
              <a:rPr lang="en-US" altLang="en-US" dirty="0"/>
              <a:t>does a computer get </a:t>
            </a:r>
            <a:r>
              <a:rPr lang="en-US" altLang="en-US" dirty="0" smtClean="0"/>
              <a:t>compromised?</a:t>
            </a:r>
            <a:endParaRPr lang="en-US" altLang="en-US" dirty="0"/>
          </a:p>
        </p:txBody>
      </p:sp>
      <p:sp>
        <p:nvSpPr>
          <p:cNvPr id="6" name="Subtitle 5">
            <a:extLst>
              <a:ext uri="{FF2B5EF4-FFF2-40B4-BE49-F238E27FC236}">
                <a16:creationId xmlns:a16="http://schemas.microsoft.com/office/drawing/2014/main" id="{0E6ECE87-35B9-4046-BD64-4E46E14068FD}"/>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397B45FB-81A4-4FB4-8455-E5D26178A3B6}"/>
              </a:ext>
            </a:extLst>
          </p:cNvPr>
          <p:cNvSpPr>
            <a:spLocks noGrp="1"/>
          </p:cNvSpPr>
          <p:nvPr>
            <p:ph type="body" sz="quarter" idx="14"/>
          </p:nvPr>
        </p:nvSpPr>
        <p:spPr>
          <a:xfrm>
            <a:off x="576942" y="1828800"/>
            <a:ext cx="11038115" cy="3945329"/>
          </a:xfrm>
        </p:spPr>
        <p:txBody>
          <a:bodyPr/>
          <a:lstStyle/>
          <a:p>
            <a:pPr>
              <a:spcBef>
                <a:spcPts val="600"/>
              </a:spcBef>
            </a:pPr>
            <a:r>
              <a:rPr lang="en-US" sz="2400" dirty="0" smtClean="0"/>
              <a:t>Buggy </a:t>
            </a:r>
            <a:r>
              <a:rPr lang="en-US" sz="2400" dirty="0"/>
              <a:t>programs accept malicious input</a:t>
            </a:r>
          </a:p>
          <a:p>
            <a:pPr lvl="1">
              <a:spcBef>
                <a:spcPts val="600"/>
              </a:spcBef>
            </a:pPr>
            <a:r>
              <a:rPr lang="en-US" sz="2000" dirty="0"/>
              <a:t>daemon programs that receive network traffic</a:t>
            </a:r>
          </a:p>
          <a:p>
            <a:pPr lvl="1">
              <a:spcBef>
                <a:spcPts val="600"/>
              </a:spcBef>
            </a:pPr>
            <a:r>
              <a:rPr lang="en-US" sz="2000" dirty="0"/>
              <a:t>client programs (e.g., web browser, mail client) that receive input data from network</a:t>
            </a:r>
          </a:p>
          <a:p>
            <a:pPr lvl="1">
              <a:spcBef>
                <a:spcPts val="600"/>
              </a:spcBef>
            </a:pPr>
            <a:r>
              <a:rPr lang="en-US" sz="2000" dirty="0" smtClean="0"/>
              <a:t>buggy programs (e.g., pdf readers) read </a:t>
            </a:r>
            <a:r>
              <a:rPr lang="en-US" sz="2000" dirty="0"/>
              <a:t>malicious </a:t>
            </a:r>
            <a:r>
              <a:rPr lang="en-US" sz="2000" dirty="0" smtClean="0"/>
              <a:t>files saved from the network</a:t>
            </a:r>
            <a:endParaRPr lang="en-US" sz="2000" dirty="0"/>
          </a:p>
          <a:p>
            <a:pPr>
              <a:spcBef>
                <a:spcPts val="600"/>
              </a:spcBef>
            </a:pPr>
            <a:r>
              <a:rPr lang="en-US" sz="2400" dirty="0"/>
              <a:t>Configuration errors (e.g., weak passwords, guest accounts, DEBUG options, </a:t>
            </a:r>
            <a:r>
              <a:rPr lang="en-US" sz="2400" dirty="0" err="1"/>
              <a:t>etc</a:t>
            </a:r>
            <a:r>
              <a:rPr lang="en-US" sz="2400" dirty="0" smtClean="0"/>
              <a:t>)</a:t>
            </a:r>
          </a:p>
          <a:p>
            <a:pPr>
              <a:spcBef>
                <a:spcPts val="600"/>
              </a:spcBef>
            </a:pPr>
            <a:r>
              <a:rPr lang="en-US" sz="2400" dirty="0" smtClean="0"/>
              <a:t>Human errors (e.g., leaking passwords due to social engineering attacks, executing </a:t>
            </a:r>
            <a:r>
              <a:rPr lang="en-US" sz="2400" dirty="0"/>
              <a:t>malicious code </a:t>
            </a:r>
            <a:r>
              <a:rPr lang="en-US" sz="2400" dirty="0" smtClean="0"/>
              <a:t>such as email </a:t>
            </a:r>
            <a:r>
              <a:rPr lang="en-US" sz="2400" dirty="0"/>
              <a:t>attachment, </a:t>
            </a:r>
            <a:r>
              <a:rPr lang="en-US" sz="2400" dirty="0" smtClean="0"/>
              <a:t>or downloading </a:t>
            </a:r>
            <a:r>
              <a:rPr lang="en-US" sz="2400" dirty="0"/>
              <a:t>and </a:t>
            </a:r>
            <a:r>
              <a:rPr lang="en-US" sz="2400" dirty="0" smtClean="0"/>
              <a:t>executing </a:t>
            </a:r>
            <a:r>
              <a:rPr lang="en-US" sz="2400" dirty="0" err="1"/>
              <a:t>trojan</a:t>
            </a:r>
            <a:r>
              <a:rPr lang="en-US" sz="2400" dirty="0"/>
              <a:t> horses</a:t>
            </a:r>
            <a:r>
              <a:rPr lang="en-US" sz="2400" dirty="0" smtClean="0"/>
              <a:t>)</a:t>
            </a:r>
            <a:endParaRPr lang="en-US" sz="2400" dirty="0"/>
          </a:p>
          <a:p>
            <a:pPr>
              <a:spcBef>
                <a:spcPts val="600"/>
              </a:spcBef>
            </a:pPr>
            <a:r>
              <a:rPr lang="en-US" sz="2400" dirty="0" smtClean="0"/>
              <a:t>Giving attacker physical </a:t>
            </a:r>
            <a:r>
              <a:rPr lang="en-US" sz="2400" dirty="0"/>
              <a:t>access to computer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a:solidFill>
                  <a:schemeClr val="bg2"/>
                </a:solidFill>
              </a:rPr>
              <a:t>Morris Worm as an example to illustrate the limitation of UNIX DAC </a:t>
            </a:r>
            <a:r>
              <a:rPr lang="en-US" sz="3200" dirty="0" smtClean="0">
                <a:solidFill>
                  <a:schemeClr val="bg2"/>
                </a:solidFill>
              </a:rPr>
              <a:t>protection</a:t>
            </a:r>
          </a:p>
          <a:p>
            <a:pPr>
              <a:spcBef>
                <a:spcPts val="600"/>
              </a:spcBef>
            </a:pPr>
            <a:r>
              <a:rPr lang="en-US" sz="3200" dirty="0" smtClean="0">
                <a:solidFill>
                  <a:schemeClr val="accent1"/>
                </a:solidFill>
              </a:rPr>
              <a:t>Analysis of DAC Weaknesses</a:t>
            </a:r>
          </a:p>
          <a:p>
            <a:pPr lvl="1">
              <a:spcBef>
                <a:spcPts val="600"/>
              </a:spcBef>
            </a:pPr>
            <a:r>
              <a:rPr lang="en-US" sz="2800" dirty="0">
                <a:solidFill>
                  <a:schemeClr val="accent1"/>
                </a:solidFill>
              </a:rPr>
              <a:t>Confused </a:t>
            </a:r>
            <a:r>
              <a:rPr lang="en-US" sz="2800" dirty="0" smtClean="0">
                <a:solidFill>
                  <a:schemeClr val="accent1"/>
                </a:solidFill>
              </a:rPr>
              <a:t>deputy and capability system</a:t>
            </a:r>
            <a:endParaRPr lang="en-US" sz="2800" dirty="0">
              <a:solidFill>
                <a:schemeClr val="accent1"/>
              </a:solidFill>
            </a:endParaRPr>
          </a:p>
          <a:p>
            <a:pPr lvl="1">
              <a:spcBef>
                <a:spcPts val="600"/>
              </a:spcBef>
            </a:pPr>
            <a:r>
              <a:rPr lang="en-US" sz="2800" dirty="0" smtClean="0">
                <a:solidFill>
                  <a:schemeClr val="accent1"/>
                </a:solidFill>
              </a:rPr>
              <a:t>DAC’s implicit trust in programs being benign and correct</a:t>
            </a:r>
            <a:endParaRPr lang="en-US" sz="2800" dirty="0">
              <a:solidFill>
                <a:schemeClr val="accent1"/>
              </a:solidFill>
            </a:endParaRPr>
          </a:p>
          <a:p>
            <a:pPr>
              <a:spcBef>
                <a:spcPts val="600"/>
              </a:spcBef>
            </a:pPr>
            <a:r>
              <a:rPr lang="en-US" sz="3200" dirty="0" smtClean="0"/>
              <a:t>Sandboxing/virtualization/isolation </a:t>
            </a:r>
            <a:r>
              <a:rPr lang="en-US" sz="3200" dirty="0"/>
              <a:t>approaches</a:t>
            </a:r>
          </a:p>
          <a:p>
            <a:pPr>
              <a:spcBef>
                <a:spcPts val="600"/>
              </a:spcBef>
            </a:pPr>
            <a:r>
              <a:rPr lang="en-US" sz="3200" dirty="0"/>
              <a:t>Create access control policies depend on </a:t>
            </a:r>
            <a:r>
              <a:rPr lang="en-US" sz="3200" dirty="0" smtClean="0"/>
              <a:t>programs</a:t>
            </a:r>
          </a:p>
        </p:txBody>
      </p:sp>
    </p:spTree>
    <p:extLst>
      <p:ext uri="{BB962C8B-B14F-4D97-AF65-F5344CB8AC3E}">
        <p14:creationId xmlns:p14="http://schemas.microsoft.com/office/powerpoint/2010/main" val="1382434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Could Better Access Control  Help Stop  Morris Worm?</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400" dirty="0" smtClean="0"/>
              <a:t>Vector 1: Exploiting buffer overflow vulnerability in </a:t>
            </a:r>
            <a:r>
              <a:rPr lang="en-US" sz="2400" dirty="0" err="1" smtClean="0"/>
              <a:t>fingerd</a:t>
            </a:r>
            <a:r>
              <a:rPr lang="en-US" sz="2400" dirty="0" smtClean="0"/>
              <a:t>, and then take over the </a:t>
            </a:r>
            <a:r>
              <a:rPr lang="en-US" sz="2400" dirty="0" err="1" smtClean="0"/>
              <a:t>fingerd</a:t>
            </a:r>
            <a:r>
              <a:rPr lang="en-US" sz="2400" dirty="0" smtClean="0"/>
              <a:t> process to execute a malicious shell script</a:t>
            </a:r>
          </a:p>
          <a:p>
            <a:pPr lvl="1">
              <a:spcBef>
                <a:spcPts val="600"/>
              </a:spcBef>
            </a:pPr>
            <a:r>
              <a:rPr lang="en-US" sz="2000" dirty="0" smtClean="0"/>
              <a:t>In UNIX access control, </a:t>
            </a:r>
            <a:r>
              <a:rPr lang="en-US" sz="2000" dirty="0" err="1" smtClean="0"/>
              <a:t>fingerd</a:t>
            </a:r>
            <a:r>
              <a:rPr lang="en-US" sz="2000" dirty="0" smtClean="0"/>
              <a:t> runs as a daemon user which can run shell and many other programs </a:t>
            </a:r>
          </a:p>
          <a:p>
            <a:pPr lvl="1">
              <a:spcBef>
                <a:spcPts val="600"/>
              </a:spcBef>
            </a:pPr>
            <a:r>
              <a:rPr lang="en-US" sz="2000" dirty="0" smtClean="0"/>
              <a:t>If </a:t>
            </a:r>
            <a:r>
              <a:rPr lang="en-US" sz="2000" dirty="0" err="1" smtClean="0"/>
              <a:t>fingerd</a:t>
            </a:r>
            <a:r>
              <a:rPr lang="en-US" sz="2000" dirty="0" smtClean="0"/>
              <a:t> is prevented from running shell, then this attack would fail.</a:t>
            </a:r>
          </a:p>
          <a:p>
            <a:pPr>
              <a:spcBef>
                <a:spcPts val="600"/>
              </a:spcBef>
            </a:pPr>
            <a:r>
              <a:rPr lang="en-US" sz="2400" dirty="0" smtClean="0"/>
              <a:t>Vector 2: Exploit DEBUG option</a:t>
            </a:r>
          </a:p>
          <a:p>
            <a:pPr lvl="1">
              <a:spcBef>
                <a:spcPts val="600"/>
              </a:spcBef>
            </a:pPr>
            <a:r>
              <a:rPr lang="en-US" sz="2000" dirty="0" smtClean="0"/>
              <a:t>Cannot be stopped by access control. </a:t>
            </a:r>
          </a:p>
          <a:p>
            <a:pPr>
              <a:spcBef>
                <a:spcPts val="600"/>
              </a:spcBef>
            </a:pPr>
            <a:r>
              <a:rPr lang="en-US" sz="2400" dirty="0" smtClean="0"/>
              <a:t>Vector 3: Exploit mutual trust</a:t>
            </a:r>
          </a:p>
          <a:p>
            <a:pPr lvl="1">
              <a:spcBef>
                <a:spcPts val="600"/>
              </a:spcBef>
            </a:pPr>
            <a:r>
              <a:rPr lang="en-US" sz="2000" dirty="0" smtClean="0"/>
              <a:t>Cannot be stopped by access control, if the convenience is desired.  This is an issue only when a host on a local network is compromised. </a:t>
            </a:r>
            <a:endParaRPr lang="en-US" sz="2000"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474964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ctrTitle"/>
          </p:nvPr>
        </p:nvSpPr>
        <p:spPr/>
        <p:txBody>
          <a:bodyPr/>
          <a:lstStyle/>
          <a:p>
            <a:r>
              <a:rPr lang="en-US" altLang="en-US"/>
              <a:t>Discretionary Access Control</a:t>
            </a:r>
          </a:p>
        </p:txBody>
      </p:sp>
      <p:sp>
        <p:nvSpPr>
          <p:cNvPr id="6" name="Subtitle 5">
            <a:extLst>
              <a:ext uri="{FF2B5EF4-FFF2-40B4-BE49-F238E27FC236}">
                <a16:creationId xmlns:a16="http://schemas.microsoft.com/office/drawing/2014/main" id="{A00EB31A-5F07-4A83-B97C-35198A602799}"/>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66DD2794-61A9-427A-A0CA-F09139A11C53}"/>
              </a:ext>
            </a:extLst>
          </p:cNvPr>
          <p:cNvSpPr>
            <a:spLocks noGrp="1"/>
          </p:cNvSpPr>
          <p:nvPr>
            <p:ph type="body" sz="quarter" idx="14"/>
          </p:nvPr>
        </p:nvSpPr>
        <p:spPr>
          <a:xfrm>
            <a:off x="576942" y="1752600"/>
            <a:ext cx="11038115" cy="3945329"/>
          </a:xfrm>
        </p:spPr>
        <p:txBody>
          <a:bodyPr/>
          <a:lstStyle/>
          <a:p>
            <a:pPr>
              <a:spcBef>
                <a:spcPts val="600"/>
              </a:spcBef>
            </a:pPr>
            <a:r>
              <a:rPr lang="en-US" sz="2400" dirty="0"/>
              <a:t>No precise definition.  Basically, DAC allows access rights to be propagated at subject’s discretion</a:t>
            </a:r>
          </a:p>
          <a:p>
            <a:pPr lvl="1">
              <a:spcBef>
                <a:spcPts val="600"/>
              </a:spcBef>
            </a:pPr>
            <a:r>
              <a:rPr lang="en-US" sz="2000" dirty="0"/>
              <a:t>often has the notion of owner of an object</a:t>
            </a:r>
          </a:p>
          <a:p>
            <a:pPr lvl="1">
              <a:spcBef>
                <a:spcPts val="600"/>
              </a:spcBef>
            </a:pPr>
            <a:r>
              <a:rPr lang="en-US" sz="2000" dirty="0"/>
              <a:t>used in UNIX, Windows, etc.</a:t>
            </a:r>
          </a:p>
          <a:p>
            <a:pPr>
              <a:spcBef>
                <a:spcPts val="600"/>
              </a:spcBef>
            </a:pPr>
            <a:r>
              <a:rPr lang="en-US" sz="2400" dirty="0"/>
              <a:t>According to TCSEC (Trusted Computer System Evaluation Criteria) </a:t>
            </a:r>
          </a:p>
          <a:p>
            <a:pPr lvl="1">
              <a:spcBef>
                <a:spcPts val="600"/>
              </a:spcBef>
            </a:pPr>
            <a:r>
              <a:rPr lang="en-US" sz="2000" dirty="0"/>
              <a:t>"A means of restricting access to objects based on the identity and need-to-know of users and/or groups to which they belong. Controls are discretionary in the sense that a subject with a certain access permission is capable of passing that permission (directly or indirectly) to any other subject." </a:t>
            </a:r>
          </a:p>
          <a:p>
            <a:pPr>
              <a:spcBef>
                <a:spcPts val="600"/>
              </a:spcBef>
            </a:pPr>
            <a:r>
              <a:rPr lang="en-US" sz="2400" dirty="0"/>
              <a:t>Often compared to Mandatory Access Control</a:t>
            </a:r>
          </a:p>
        </p:txBody>
      </p:sp>
    </p:spTree>
    <p:extLst>
      <p:ext uri="{BB962C8B-B14F-4D97-AF65-F5344CB8AC3E}">
        <p14:creationId xmlns:p14="http://schemas.microsoft.com/office/powerpoint/2010/main" val="272878532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en-US" altLang="en-US"/>
              <a:t>Analysis why DAC is not Good enough</a:t>
            </a:r>
          </a:p>
        </p:txBody>
      </p:sp>
      <p:sp>
        <p:nvSpPr>
          <p:cNvPr id="6" name="Subtitle 5">
            <a:extLst>
              <a:ext uri="{FF2B5EF4-FFF2-40B4-BE49-F238E27FC236}">
                <a16:creationId xmlns:a16="http://schemas.microsoft.com/office/drawing/2014/main" id="{370D86AA-D03B-40CA-8603-7C25C752F6C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018E31C-28DF-4692-B555-557AB9E9643E}"/>
              </a:ext>
            </a:extLst>
          </p:cNvPr>
          <p:cNvSpPr>
            <a:spLocks noGrp="1"/>
          </p:cNvSpPr>
          <p:nvPr>
            <p:ph type="body" sz="quarter" idx="14"/>
          </p:nvPr>
        </p:nvSpPr>
        <p:spPr/>
        <p:txBody>
          <a:bodyPr/>
          <a:lstStyle/>
          <a:p>
            <a:r>
              <a:rPr lang="en-US" sz="2800" dirty="0"/>
              <a:t>DAC causes the Confused Deputy problem</a:t>
            </a:r>
          </a:p>
          <a:p>
            <a:pPr lvl="1"/>
            <a:r>
              <a:rPr lang="en-US" sz="2400" dirty="0"/>
              <a:t>Solution: use capability-based systems</a:t>
            </a:r>
          </a:p>
          <a:p>
            <a:pPr>
              <a:spcBef>
                <a:spcPts val="1200"/>
              </a:spcBef>
            </a:pPr>
            <a:r>
              <a:rPr lang="en-US" sz="2800" dirty="0" smtClean="0"/>
              <a:t>DAC </a:t>
            </a:r>
            <a:r>
              <a:rPr lang="en-US" sz="2800" dirty="0"/>
              <a:t>does not preserve confidentiality when facing Trojan horses</a:t>
            </a:r>
          </a:p>
          <a:p>
            <a:pPr lvl="1"/>
            <a:r>
              <a:rPr lang="en-US" sz="2400" dirty="0"/>
              <a:t>Solution: use Mandatory Access Control (BLP)</a:t>
            </a:r>
          </a:p>
          <a:p>
            <a:pPr>
              <a:spcBef>
                <a:spcPts val="1200"/>
              </a:spcBef>
            </a:pPr>
            <a:r>
              <a:rPr lang="en-US" sz="2800" dirty="0" smtClean="0"/>
              <a:t>DAC implementation </a:t>
            </a:r>
            <a:r>
              <a:rPr lang="en-US" sz="2800" dirty="0"/>
              <a:t>fails to keep track of for which principals a subject (process) is acting on behalf of</a:t>
            </a:r>
          </a:p>
          <a:p>
            <a:pPr lvl="1"/>
            <a:r>
              <a:rPr lang="en-US" sz="2400" dirty="0" smtClean="0"/>
              <a:t>Solution</a:t>
            </a:r>
            <a:r>
              <a:rPr lang="en-US" sz="2400" dirty="0"/>
              <a:t>: fixing the DAC implementation to better keep track of </a:t>
            </a:r>
            <a:r>
              <a:rPr lang="en-US" sz="2400" dirty="0" smtClean="0"/>
              <a:t>principals</a:t>
            </a:r>
          </a:p>
          <a:p>
            <a:pPr lvl="1"/>
            <a:r>
              <a:rPr lang="en-US" sz="2400" dirty="0"/>
              <a:t>Solution: </a:t>
            </a:r>
            <a:r>
              <a:rPr lang="en-US" sz="2400" dirty="0" smtClean="0"/>
              <a:t>adding </a:t>
            </a:r>
            <a:r>
              <a:rPr lang="en-US" sz="2400" dirty="0"/>
              <a:t>additional access control mechanism</a:t>
            </a:r>
          </a:p>
          <a:p>
            <a:pPr lvl="1"/>
            <a:endParaRPr lang="en-US" sz="2000" dirty="0"/>
          </a:p>
        </p:txBody>
      </p:sp>
    </p:spTree>
    <p:extLst>
      <p:ext uri="{BB962C8B-B14F-4D97-AF65-F5344CB8AC3E}">
        <p14:creationId xmlns:p14="http://schemas.microsoft.com/office/powerpoint/2010/main" val="739343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itle 1"/>
          <p:cNvSpPr>
            <a:spLocks noGrp="1"/>
          </p:cNvSpPr>
          <p:nvPr>
            <p:ph type="ctrTitle"/>
          </p:nvPr>
        </p:nvSpPr>
        <p:spPr/>
        <p:txBody>
          <a:bodyPr/>
          <a:lstStyle/>
          <a:p>
            <a:r>
              <a:rPr lang="en-US" altLang="en-US"/>
              <a:t>The Confused Deputy Problem</a:t>
            </a:r>
          </a:p>
        </p:txBody>
      </p:sp>
      <p:grpSp>
        <p:nvGrpSpPr>
          <p:cNvPr id="29" name="Group 28">
            <a:extLst>
              <a:ext uri="{FF2B5EF4-FFF2-40B4-BE49-F238E27FC236}">
                <a16:creationId xmlns:a16="http://schemas.microsoft.com/office/drawing/2014/main" id="{1CED4BA1-7E2C-47B3-B85B-3E2118AD0A96}"/>
              </a:ext>
            </a:extLst>
          </p:cNvPr>
          <p:cNvGrpSpPr/>
          <p:nvPr/>
        </p:nvGrpSpPr>
        <p:grpSpPr>
          <a:xfrm>
            <a:off x="2857500" y="1231228"/>
            <a:ext cx="6477000" cy="4800600"/>
            <a:chOff x="533400" y="1524000"/>
            <a:chExt cx="6477000" cy="4800600"/>
          </a:xfrm>
        </p:grpSpPr>
        <p:sp>
          <p:nvSpPr>
            <p:cNvPr id="30" name="Oval 19">
              <a:extLst>
                <a:ext uri="{FF2B5EF4-FFF2-40B4-BE49-F238E27FC236}">
                  <a16:creationId xmlns:a16="http://schemas.microsoft.com/office/drawing/2014/main" id="{E4CA576A-B357-4D12-8FD9-DC86F2577AC9}"/>
                </a:ext>
              </a:extLst>
            </p:cNvPr>
            <p:cNvSpPr>
              <a:spLocks noChangeArrowheads="1"/>
            </p:cNvSpPr>
            <p:nvPr/>
          </p:nvSpPr>
          <p:spPr bwMode="auto">
            <a:xfrm>
              <a:off x="5105400" y="1524000"/>
              <a:ext cx="1295400" cy="685800"/>
            </a:xfrm>
            <a:prstGeom prst="ellipse">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1" name="Oval 14">
              <a:extLst>
                <a:ext uri="{FF2B5EF4-FFF2-40B4-BE49-F238E27FC236}">
                  <a16:creationId xmlns:a16="http://schemas.microsoft.com/office/drawing/2014/main" id="{73CA90AE-217E-4E8A-A61E-49F4A8BC1A84}"/>
                </a:ext>
              </a:extLst>
            </p:cNvPr>
            <p:cNvSpPr>
              <a:spLocks noChangeArrowheads="1"/>
            </p:cNvSpPr>
            <p:nvPr/>
          </p:nvSpPr>
          <p:spPr bwMode="auto">
            <a:xfrm>
              <a:off x="685800" y="1981200"/>
              <a:ext cx="1447800" cy="1143000"/>
            </a:xfrm>
            <a:prstGeom prst="ellipse">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2" name="TextBox 6">
              <a:extLst>
                <a:ext uri="{FF2B5EF4-FFF2-40B4-BE49-F238E27FC236}">
                  <a16:creationId xmlns:a16="http://schemas.microsoft.com/office/drawing/2014/main" id="{04249895-6DB5-4D48-8877-4E240C41FC5C}"/>
                </a:ext>
              </a:extLst>
            </p:cNvPr>
            <p:cNvSpPr txBox="1">
              <a:spLocks noChangeArrowheads="1"/>
            </p:cNvSpPr>
            <p:nvPr/>
          </p:nvSpPr>
          <p:spPr bwMode="auto">
            <a:xfrm>
              <a:off x="2743200" y="2514600"/>
              <a:ext cx="3657600" cy="8382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SYSX/FORT   $OUTPUT</a:t>
              </a:r>
            </a:p>
            <a:p>
              <a:pPr eaLnBrk="1" hangingPunct="1">
                <a:spcBef>
                  <a:spcPct val="0"/>
                </a:spcBef>
                <a:buClrTx/>
                <a:buSzTx/>
                <a:buFontTx/>
                <a:buNone/>
              </a:pPr>
              <a:r>
                <a:rPr lang="en-US" altLang="en-US" sz="2400" dirty="0">
                  <a:latin typeface="Times New Roman" panose="02020603050405020304" pitchFamily="18" charset="0"/>
                </a:rPr>
                <a:t>Compiler Program</a:t>
              </a:r>
            </a:p>
          </p:txBody>
        </p:sp>
        <p:sp>
          <p:nvSpPr>
            <p:cNvPr id="33" name="TextBox 7">
              <a:extLst>
                <a:ext uri="{FF2B5EF4-FFF2-40B4-BE49-F238E27FC236}">
                  <a16:creationId xmlns:a16="http://schemas.microsoft.com/office/drawing/2014/main" id="{AC531CDD-2F6E-4057-B181-E761060253BF}"/>
                </a:ext>
              </a:extLst>
            </p:cNvPr>
            <p:cNvSpPr txBox="1">
              <a:spLocks noChangeArrowheads="1"/>
            </p:cNvSpPr>
            <p:nvPr/>
          </p:nvSpPr>
          <p:spPr bwMode="auto">
            <a:xfrm>
              <a:off x="533400" y="3733800"/>
              <a:ext cx="2438400" cy="157003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SYSX (Dir)</a:t>
              </a:r>
            </a:p>
            <a:p>
              <a:pPr eaLnBrk="1" hangingPunct="1">
                <a:spcBef>
                  <a:spcPct val="0"/>
                </a:spcBef>
                <a:buClrTx/>
                <a:buSzTx/>
                <a:buFontTx/>
                <a:buNone/>
              </a:pPr>
              <a:r>
                <a:rPr lang="en-US" altLang="en-US" sz="2400" dirty="0">
                  <a:latin typeface="Times New Roman" panose="02020603050405020304" pitchFamily="18" charset="0"/>
                </a:rPr>
                <a:t>	FORT</a:t>
              </a:r>
            </a:p>
            <a:p>
              <a:pPr eaLnBrk="1" hangingPunct="1">
                <a:spcBef>
                  <a:spcPct val="0"/>
                </a:spcBef>
                <a:buClrTx/>
                <a:buSzTx/>
                <a:buFontTx/>
                <a:buNone/>
              </a:pPr>
              <a:r>
                <a:rPr lang="en-US" altLang="en-US" sz="2400" dirty="0">
                  <a:latin typeface="Times New Roman" panose="02020603050405020304" pitchFamily="18" charset="0"/>
                </a:rPr>
                <a:t>	STAT</a:t>
              </a:r>
            </a:p>
            <a:p>
              <a:pPr eaLnBrk="1" hangingPunct="1">
                <a:spcBef>
                  <a:spcPct val="0"/>
                </a:spcBef>
                <a:buClrTx/>
                <a:buSzTx/>
                <a:buFontTx/>
                <a:buNone/>
              </a:pPr>
              <a:r>
                <a:rPr lang="en-US" altLang="en-US" sz="2400" dirty="0">
                  <a:latin typeface="Times New Roman" panose="02020603050405020304" pitchFamily="18" charset="0"/>
                </a:rPr>
                <a:t>	BILL</a:t>
              </a:r>
            </a:p>
          </p:txBody>
        </p:sp>
        <p:sp>
          <p:nvSpPr>
            <p:cNvPr id="34" name="Down Arrow 10">
              <a:extLst>
                <a:ext uri="{FF2B5EF4-FFF2-40B4-BE49-F238E27FC236}">
                  <a16:creationId xmlns:a16="http://schemas.microsoft.com/office/drawing/2014/main" id="{3C0D94A7-50B1-4524-A098-5B4FB9E2BA0D}"/>
                </a:ext>
              </a:extLst>
            </p:cNvPr>
            <p:cNvSpPr>
              <a:spLocks noChangeArrowheads="1"/>
            </p:cNvSpPr>
            <p:nvPr/>
          </p:nvSpPr>
          <p:spPr bwMode="auto">
            <a:xfrm>
              <a:off x="3810000" y="3352800"/>
              <a:ext cx="228600" cy="18288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5" name="TextBox 11">
              <a:extLst>
                <a:ext uri="{FF2B5EF4-FFF2-40B4-BE49-F238E27FC236}">
                  <a16:creationId xmlns:a16="http://schemas.microsoft.com/office/drawing/2014/main" id="{1BB096D4-AD7E-48E8-8116-65B07602B3DC}"/>
                </a:ext>
              </a:extLst>
            </p:cNvPr>
            <p:cNvSpPr txBox="1">
              <a:spLocks noChangeArrowheads="1"/>
            </p:cNvSpPr>
            <p:nvPr/>
          </p:nvSpPr>
          <p:spPr bwMode="auto">
            <a:xfrm>
              <a:off x="3962400" y="3600450"/>
              <a:ext cx="1219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Write to the bill file</a:t>
              </a:r>
            </a:p>
          </p:txBody>
        </p:sp>
        <p:sp>
          <p:nvSpPr>
            <p:cNvPr id="36" name="TextBox 13">
              <a:extLst>
                <a:ext uri="{FF2B5EF4-FFF2-40B4-BE49-F238E27FC236}">
                  <a16:creationId xmlns:a16="http://schemas.microsoft.com/office/drawing/2014/main" id="{FA5BA921-681E-44CD-805B-1D8BBAFFDB70}"/>
                </a:ext>
              </a:extLst>
            </p:cNvPr>
            <p:cNvSpPr txBox="1">
              <a:spLocks noChangeArrowheads="1"/>
            </p:cNvSpPr>
            <p:nvPr/>
          </p:nvSpPr>
          <p:spPr bwMode="auto">
            <a:xfrm>
              <a:off x="838200" y="2133600"/>
              <a:ext cx="1219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accent4"/>
                  </a:solidFill>
                  <a:latin typeface="Times New Roman" panose="02020603050405020304" pitchFamily="18" charset="0"/>
                </a:rPr>
                <a:t>System Admin</a:t>
              </a:r>
            </a:p>
          </p:txBody>
        </p:sp>
        <p:sp>
          <p:nvSpPr>
            <p:cNvPr id="37" name="Down Arrow 17">
              <a:extLst>
                <a:ext uri="{FF2B5EF4-FFF2-40B4-BE49-F238E27FC236}">
                  <a16:creationId xmlns:a16="http://schemas.microsoft.com/office/drawing/2014/main" id="{59FB3B1A-ABC0-4B1F-BD82-8B317B4924BB}"/>
                </a:ext>
              </a:extLst>
            </p:cNvPr>
            <p:cNvSpPr>
              <a:spLocks noChangeArrowheads="1"/>
            </p:cNvSpPr>
            <p:nvPr/>
          </p:nvSpPr>
          <p:spPr bwMode="auto">
            <a:xfrm>
              <a:off x="5486400" y="3352800"/>
              <a:ext cx="228600" cy="19050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8" name="TextBox 18">
              <a:extLst>
                <a:ext uri="{FF2B5EF4-FFF2-40B4-BE49-F238E27FC236}">
                  <a16:creationId xmlns:a16="http://schemas.microsoft.com/office/drawing/2014/main" id="{45739EAB-B133-47C0-B6C2-A6C175593885}"/>
                </a:ext>
              </a:extLst>
            </p:cNvPr>
            <p:cNvSpPr txBox="1">
              <a:spLocks noChangeArrowheads="1"/>
            </p:cNvSpPr>
            <p:nvPr/>
          </p:nvSpPr>
          <p:spPr bwMode="auto">
            <a:xfrm>
              <a:off x="4953000" y="5176838"/>
              <a:ext cx="1752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$Output</a:t>
              </a:r>
            </a:p>
          </p:txBody>
        </p:sp>
        <p:sp>
          <p:nvSpPr>
            <p:cNvPr id="39" name="TextBox 20">
              <a:extLst>
                <a:ext uri="{FF2B5EF4-FFF2-40B4-BE49-F238E27FC236}">
                  <a16:creationId xmlns:a16="http://schemas.microsoft.com/office/drawing/2014/main" id="{9F49C420-240B-438C-8C7E-DE6D1C06D4F6}"/>
                </a:ext>
              </a:extLst>
            </p:cNvPr>
            <p:cNvSpPr txBox="1">
              <a:spLocks noChangeArrowheads="1"/>
            </p:cNvSpPr>
            <p:nvPr/>
          </p:nvSpPr>
          <p:spPr bwMode="auto">
            <a:xfrm>
              <a:off x="2971800" y="5181600"/>
              <a:ext cx="182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SYSX/BILL</a:t>
              </a:r>
            </a:p>
          </p:txBody>
        </p:sp>
        <p:sp>
          <p:nvSpPr>
            <p:cNvPr id="40" name="TextBox 21">
              <a:extLst>
                <a:ext uri="{FF2B5EF4-FFF2-40B4-BE49-F238E27FC236}">
                  <a16:creationId xmlns:a16="http://schemas.microsoft.com/office/drawing/2014/main" id="{03D64590-112F-4285-8483-53F5A078BA60}"/>
                </a:ext>
              </a:extLst>
            </p:cNvPr>
            <p:cNvSpPr txBox="1">
              <a:spLocks noChangeArrowheads="1"/>
            </p:cNvSpPr>
            <p:nvPr/>
          </p:nvSpPr>
          <p:spPr bwMode="auto">
            <a:xfrm>
              <a:off x="5715000" y="3657600"/>
              <a:ext cx="1219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Write output file</a:t>
              </a:r>
            </a:p>
          </p:txBody>
        </p:sp>
        <p:sp>
          <p:nvSpPr>
            <p:cNvPr id="41" name="Curved Down Arrow 25">
              <a:extLst>
                <a:ext uri="{FF2B5EF4-FFF2-40B4-BE49-F238E27FC236}">
                  <a16:creationId xmlns:a16="http://schemas.microsoft.com/office/drawing/2014/main" id="{FA053958-6B8D-4CCF-86E3-72C617320804}"/>
                </a:ext>
              </a:extLst>
            </p:cNvPr>
            <p:cNvSpPr>
              <a:spLocks noChangeArrowheads="1"/>
            </p:cNvSpPr>
            <p:nvPr/>
          </p:nvSpPr>
          <p:spPr bwMode="auto">
            <a:xfrm>
              <a:off x="2057400" y="1828800"/>
              <a:ext cx="2133600" cy="685800"/>
            </a:xfrm>
            <a:prstGeom prst="curvedDownArrow">
              <a:avLst>
                <a:gd name="adj1" fmla="val 24990"/>
                <a:gd name="adj2" fmla="val 49994"/>
                <a:gd name="adj3" fmla="val 25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42" name="TextBox 26">
              <a:extLst>
                <a:ext uri="{FF2B5EF4-FFF2-40B4-BE49-F238E27FC236}">
                  <a16:creationId xmlns:a16="http://schemas.microsoft.com/office/drawing/2014/main" id="{7171D361-3AAD-4543-B5C8-9E57CC69DE7B}"/>
                </a:ext>
              </a:extLst>
            </p:cNvPr>
            <p:cNvSpPr txBox="1">
              <a:spLocks noChangeArrowheads="1"/>
            </p:cNvSpPr>
            <p:nvPr/>
          </p:nvSpPr>
          <p:spPr bwMode="auto">
            <a:xfrm>
              <a:off x="5334000" y="16764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b="1" dirty="0">
                  <a:solidFill>
                    <a:schemeClr val="accent4"/>
                  </a:solidFill>
                  <a:latin typeface="Times New Roman" panose="02020603050405020304" pitchFamily="18" charset="0"/>
                </a:rPr>
                <a:t>User</a:t>
              </a:r>
            </a:p>
          </p:txBody>
        </p:sp>
        <p:sp>
          <p:nvSpPr>
            <p:cNvPr id="43" name="Curved Left Arrow 33">
              <a:extLst>
                <a:ext uri="{FF2B5EF4-FFF2-40B4-BE49-F238E27FC236}">
                  <a16:creationId xmlns:a16="http://schemas.microsoft.com/office/drawing/2014/main" id="{0A2607D0-88FE-4529-BD3C-7A240EEDC858}"/>
                </a:ext>
              </a:extLst>
            </p:cNvPr>
            <p:cNvSpPr>
              <a:spLocks noChangeArrowheads="1"/>
            </p:cNvSpPr>
            <p:nvPr/>
          </p:nvSpPr>
          <p:spPr bwMode="auto">
            <a:xfrm>
              <a:off x="6400800" y="1752600"/>
              <a:ext cx="609600" cy="1371600"/>
            </a:xfrm>
            <a:prstGeom prst="curvedLeftArrow">
              <a:avLst>
                <a:gd name="adj1" fmla="val 25000"/>
                <a:gd name="adj2" fmla="val 50000"/>
                <a:gd name="adj3" fmla="val 25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44" name="TextBox 20">
              <a:extLst>
                <a:ext uri="{FF2B5EF4-FFF2-40B4-BE49-F238E27FC236}">
                  <a16:creationId xmlns:a16="http://schemas.microsoft.com/office/drawing/2014/main" id="{5015544A-5F9C-4854-9216-2427175CA49B}"/>
                </a:ext>
              </a:extLst>
            </p:cNvPr>
            <p:cNvSpPr txBox="1">
              <a:spLocks noChangeArrowheads="1"/>
            </p:cNvSpPr>
            <p:nvPr/>
          </p:nvSpPr>
          <p:spPr bwMode="auto">
            <a:xfrm>
              <a:off x="1752600" y="5867400"/>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The Confused Deputy by </a:t>
              </a:r>
              <a:r>
                <a:rPr lang="en-US" altLang="en-US" sz="2400" i="1">
                  <a:latin typeface="Times New Roman" panose="02020603050405020304" pitchFamily="18" charset="0"/>
                </a:rPr>
                <a:t>Norm Hardy</a:t>
              </a:r>
              <a:r>
                <a:rPr lang="en-US" altLang="en-US" sz="2400">
                  <a:latin typeface="Times New Roman" panose="02020603050405020304" pitchFamily="18" charset="0"/>
                </a:rPr>
                <a:t> </a:t>
              </a:r>
            </a:p>
          </p:txBody>
        </p:sp>
      </p:grpSp>
    </p:spTree>
    <p:extLst>
      <p:ext uri="{BB962C8B-B14F-4D97-AF65-F5344CB8AC3E}">
        <p14:creationId xmlns:p14="http://schemas.microsoft.com/office/powerpoint/2010/main" val="1426789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ctrTitle"/>
          </p:nvPr>
        </p:nvSpPr>
        <p:spPr/>
        <p:txBody>
          <a:bodyPr/>
          <a:lstStyle/>
          <a:p>
            <a:r>
              <a:rPr lang="en-US" altLang="en-US" dirty="0"/>
              <a:t>Readings for this lecture</a:t>
            </a:r>
          </a:p>
        </p:txBody>
      </p:sp>
      <p:sp>
        <p:nvSpPr>
          <p:cNvPr id="20" name="Subtitle 19">
            <a:extLst>
              <a:ext uri="{FF2B5EF4-FFF2-40B4-BE49-F238E27FC236}">
                <a16:creationId xmlns:a16="http://schemas.microsoft.com/office/drawing/2014/main" id="{C73A466C-E9B0-4F0A-A2A6-5E19D89EAFC3}"/>
              </a:ext>
            </a:extLst>
          </p:cNvPr>
          <p:cNvSpPr>
            <a:spLocks noGrp="1"/>
          </p:cNvSpPr>
          <p:nvPr>
            <p:ph type="subTitle" idx="1"/>
          </p:nvPr>
        </p:nvSpPr>
        <p:spPr/>
        <p:txBody>
          <a:bodyPr/>
          <a:lstStyle/>
          <a:p>
            <a:endParaRPr lang="en-US" dirty="0"/>
          </a:p>
        </p:txBody>
      </p:sp>
      <p:sp>
        <p:nvSpPr>
          <p:cNvPr id="21" name="Text Placeholder 20">
            <a:extLst>
              <a:ext uri="{FF2B5EF4-FFF2-40B4-BE49-F238E27FC236}">
                <a16:creationId xmlns:a16="http://schemas.microsoft.com/office/drawing/2014/main" id="{8955844F-2FA9-429A-A73B-32857CE8E61A}"/>
              </a:ext>
            </a:extLst>
          </p:cNvPr>
          <p:cNvSpPr>
            <a:spLocks noGrp="1"/>
          </p:cNvSpPr>
          <p:nvPr>
            <p:ph type="body" sz="quarter" idx="14"/>
          </p:nvPr>
        </p:nvSpPr>
        <p:spPr>
          <a:xfrm>
            <a:off x="576942" y="1917388"/>
            <a:ext cx="11157858" cy="3945329"/>
          </a:xfrm>
        </p:spPr>
        <p:txBody>
          <a:bodyPr/>
          <a:lstStyle/>
          <a:p>
            <a:pPr>
              <a:spcBef>
                <a:spcPts val="600"/>
              </a:spcBef>
            </a:pPr>
            <a:r>
              <a:rPr lang="en-US" sz="2400" dirty="0" smtClean="0"/>
              <a:t>Seeley: “A Tour of the Worm”. In </a:t>
            </a:r>
            <a:r>
              <a:rPr lang="en-US" sz="2400" dirty="0"/>
              <a:t>Proc. Winter </a:t>
            </a:r>
            <a:r>
              <a:rPr lang="en-US" sz="2400" dirty="0" err="1"/>
              <a:t>Usenix</a:t>
            </a:r>
            <a:r>
              <a:rPr lang="en-US" sz="2400" dirty="0"/>
              <a:t> Conf., February </a:t>
            </a:r>
            <a:r>
              <a:rPr lang="en-US" sz="2400" dirty="0" smtClean="0"/>
              <a:t>1989.</a:t>
            </a:r>
            <a:endParaRPr lang="en-US" sz="2400" dirty="0"/>
          </a:p>
          <a:p>
            <a:pPr lvl="1">
              <a:spcBef>
                <a:spcPts val="600"/>
              </a:spcBef>
            </a:pPr>
            <a:r>
              <a:rPr lang="en-US" sz="2000" dirty="0">
                <a:hlinkClick r:id="rId2"/>
              </a:rPr>
              <a:t>https://</a:t>
            </a:r>
            <a:r>
              <a:rPr lang="en-US" sz="2000" dirty="0" smtClean="0">
                <a:hlinkClick r:id="rId2"/>
              </a:rPr>
              <a:t>collections.lib.utah.edu/details?id=702918</a:t>
            </a:r>
            <a:endParaRPr lang="en-US" sz="2000" dirty="0" smtClean="0"/>
          </a:p>
          <a:p>
            <a:pPr>
              <a:spcBef>
                <a:spcPts val="600"/>
              </a:spcBef>
            </a:pPr>
            <a:r>
              <a:rPr lang="en-US" sz="2400" dirty="0" smtClean="0"/>
              <a:t>Hardy: “Confused </a:t>
            </a:r>
            <a:r>
              <a:rPr lang="en-US" sz="2400" dirty="0"/>
              <a:t>Deputy</a:t>
            </a:r>
            <a:r>
              <a:rPr lang="en-US" sz="2400" dirty="0" smtClean="0"/>
              <a:t>.” ACM </a:t>
            </a:r>
            <a:r>
              <a:rPr lang="en-US" sz="2400" dirty="0"/>
              <a:t>SIGOPS Operating Systems </a:t>
            </a:r>
            <a:r>
              <a:rPr lang="en-US" sz="2400" dirty="0" smtClean="0"/>
              <a:t>Review. Oct</a:t>
            </a:r>
            <a:r>
              <a:rPr lang="en-US" sz="2400" dirty="0"/>
              <a:t>. 1988 </a:t>
            </a:r>
            <a:endParaRPr lang="en-US" sz="2400" dirty="0" smtClean="0"/>
          </a:p>
          <a:p>
            <a:pPr lvl="1">
              <a:spcBef>
                <a:spcPts val="600"/>
              </a:spcBef>
            </a:pPr>
            <a:r>
              <a:rPr lang="en-US" sz="2000" dirty="0">
                <a:hlinkClick r:id="rId3"/>
              </a:rPr>
              <a:t>https://</a:t>
            </a:r>
            <a:r>
              <a:rPr lang="en-US" sz="2000" dirty="0" smtClean="0">
                <a:hlinkClick r:id="rId3"/>
              </a:rPr>
              <a:t>dl.acm.org/doi/10.1145/54289.871709</a:t>
            </a:r>
            <a:endParaRPr lang="en-US" sz="2000" dirty="0" smtClean="0"/>
          </a:p>
          <a:p>
            <a:pPr>
              <a:spcBef>
                <a:spcPts val="600"/>
              </a:spcBef>
            </a:pPr>
            <a:r>
              <a:rPr lang="en-US" sz="2400" dirty="0" smtClean="0"/>
              <a:t>Miller et al. “Capability </a:t>
            </a:r>
            <a:r>
              <a:rPr lang="en-US" sz="2400" dirty="0"/>
              <a:t>Myths </a:t>
            </a:r>
            <a:r>
              <a:rPr lang="en-US" sz="2400" dirty="0" smtClean="0"/>
              <a:t>Demolished”</a:t>
            </a:r>
          </a:p>
          <a:p>
            <a:pPr lvl="1">
              <a:spcBef>
                <a:spcPts val="600"/>
              </a:spcBef>
            </a:pPr>
            <a:r>
              <a:rPr lang="en-US" sz="2000" dirty="0">
                <a:hlinkClick r:id="rId4"/>
              </a:rPr>
              <a:t>https://</a:t>
            </a:r>
            <a:r>
              <a:rPr lang="en-US" sz="2000" dirty="0" smtClean="0">
                <a:hlinkClick r:id="rId4"/>
              </a:rPr>
              <a:t>srl.cs.jhu.edu/pubs/SRL2003-02.pdf</a:t>
            </a:r>
            <a:endParaRPr lang="en-US" sz="2000" dirty="0" smtClean="0"/>
          </a:p>
          <a:p>
            <a:pPr>
              <a:spcBef>
                <a:spcPts val="600"/>
              </a:spcBef>
            </a:pPr>
            <a:r>
              <a:rPr lang="en-US" sz="2400" dirty="0" smtClean="0"/>
              <a:t>Mao et al</a:t>
            </a:r>
            <a:r>
              <a:rPr lang="en-US" sz="2400" dirty="0"/>
              <a:t>. “Combining Discretionary Policy with Mandatory Information Flow in Operating </a:t>
            </a:r>
            <a:r>
              <a:rPr lang="en-US" sz="2400" dirty="0" smtClean="0"/>
              <a:t>Systems” ACM TISSEC, November 2011.  </a:t>
            </a:r>
          </a:p>
          <a:p>
            <a:pPr lvl="1">
              <a:spcBef>
                <a:spcPts val="600"/>
              </a:spcBef>
            </a:pPr>
            <a:r>
              <a:rPr lang="en-US" sz="2000" dirty="0">
                <a:hlinkClick r:id="rId5"/>
              </a:rPr>
              <a:t>https://</a:t>
            </a:r>
            <a:r>
              <a:rPr lang="en-US" sz="2000" dirty="0" smtClean="0">
                <a:hlinkClick r:id="rId5"/>
              </a:rPr>
              <a:t>dl.acm.org/doi/10.1145/2043621.2043624</a:t>
            </a:r>
            <a:endParaRPr lang="en-US" sz="2000" dirty="0" smtClean="0"/>
          </a:p>
          <a:p>
            <a:pPr lvl="1">
              <a:spcBef>
                <a:spcPts val="600"/>
              </a:spcBef>
            </a:pPr>
            <a:r>
              <a:rPr lang="en-US" sz="2000" dirty="0" smtClean="0"/>
              <a:t>Reading the introduction is sufficient</a:t>
            </a:r>
          </a:p>
          <a:p>
            <a:pPr lvl="1">
              <a:spcBef>
                <a:spcPts val="600"/>
              </a:spcBef>
            </a:pP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p:txBody>
          <a:bodyPr/>
          <a:lstStyle/>
          <a:p>
            <a:r>
              <a:rPr lang="en-US" altLang="en-US"/>
              <a:t>Analysis of The Confused Deputy Problem</a:t>
            </a:r>
          </a:p>
        </p:txBody>
      </p:sp>
      <p:sp>
        <p:nvSpPr>
          <p:cNvPr id="6" name="Subtitle 5">
            <a:extLst>
              <a:ext uri="{FF2B5EF4-FFF2-40B4-BE49-F238E27FC236}">
                <a16:creationId xmlns:a16="http://schemas.microsoft.com/office/drawing/2014/main" id="{C8051C79-3E4A-45A9-86B6-B4497759CC95}"/>
              </a:ext>
            </a:extLst>
          </p:cNvPr>
          <p:cNvSpPr>
            <a:spLocks noGrp="1"/>
          </p:cNvSpPr>
          <p:nvPr>
            <p:ph type="subTitle" idx="1"/>
          </p:nvPr>
        </p:nvSpPr>
        <p:spPr/>
        <p:txBody>
          <a:bodyPr/>
          <a:lstStyle/>
          <a:p>
            <a:endParaRPr lang="en-US" dirty="0"/>
          </a:p>
        </p:txBody>
      </p:sp>
      <p:sp>
        <p:nvSpPr>
          <p:cNvPr id="7" name="Text Placeholder 6">
            <a:extLst>
              <a:ext uri="{FF2B5EF4-FFF2-40B4-BE49-F238E27FC236}">
                <a16:creationId xmlns:a16="http://schemas.microsoft.com/office/drawing/2014/main" id="{6584D365-1AC0-4AFB-A975-227786E5D957}"/>
              </a:ext>
            </a:extLst>
          </p:cNvPr>
          <p:cNvSpPr>
            <a:spLocks noGrp="1"/>
          </p:cNvSpPr>
          <p:nvPr>
            <p:ph type="body" sz="quarter" idx="14"/>
          </p:nvPr>
        </p:nvSpPr>
        <p:spPr/>
        <p:txBody>
          <a:bodyPr/>
          <a:lstStyle/>
          <a:p>
            <a:r>
              <a:rPr lang="en-US" sz="2800" dirty="0"/>
              <a:t>The compiler runs with authority from two sources</a:t>
            </a:r>
          </a:p>
          <a:p>
            <a:pPr lvl="1"/>
            <a:r>
              <a:rPr lang="en-US" sz="2000" dirty="0"/>
              <a:t>the invoker (i.e., the programmer)</a:t>
            </a:r>
          </a:p>
          <a:p>
            <a:pPr lvl="1"/>
            <a:r>
              <a:rPr lang="en-US" sz="2000" dirty="0"/>
              <a:t>the system admin (who installed the compiler and controls billing and other info)</a:t>
            </a:r>
          </a:p>
          <a:p>
            <a:pPr>
              <a:spcBef>
                <a:spcPts val="600"/>
              </a:spcBef>
            </a:pPr>
            <a:r>
              <a:rPr lang="en-US" sz="2800" dirty="0"/>
              <a:t>It is the deputy of two masters</a:t>
            </a:r>
          </a:p>
          <a:p>
            <a:pPr>
              <a:spcBef>
                <a:spcPts val="600"/>
              </a:spcBef>
            </a:pPr>
            <a:r>
              <a:rPr lang="en-US" sz="2800" dirty="0"/>
              <a:t>There is no way to tell which master the deputy is serving when performing a write</a:t>
            </a:r>
          </a:p>
          <a:p>
            <a:pPr>
              <a:spcBef>
                <a:spcPts val="600"/>
              </a:spcBef>
            </a:pPr>
            <a:r>
              <a:rPr lang="en-US" sz="2800" dirty="0"/>
              <a:t>Solution: Use </a:t>
            </a:r>
            <a:r>
              <a:rPr lang="en-US" sz="2800" dirty="0" smtClean="0"/>
              <a:t>capability</a:t>
            </a:r>
          </a:p>
        </p:txBody>
      </p:sp>
    </p:spTree>
    <p:extLst>
      <p:ext uri="{BB962C8B-B14F-4D97-AF65-F5344CB8AC3E}">
        <p14:creationId xmlns:p14="http://schemas.microsoft.com/office/powerpoint/2010/main" val="2168688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p:txBody>
          <a:bodyPr/>
          <a:lstStyle/>
          <a:p>
            <a:r>
              <a:rPr lang="en-US" altLang="en-US"/>
              <a:t>Different Notions of Capabilities </a:t>
            </a:r>
          </a:p>
        </p:txBody>
      </p:sp>
      <p:sp>
        <p:nvSpPr>
          <p:cNvPr id="6" name="Subtitle 5">
            <a:extLst>
              <a:ext uri="{FF2B5EF4-FFF2-40B4-BE49-F238E27FC236}">
                <a16:creationId xmlns:a16="http://schemas.microsoft.com/office/drawing/2014/main" id="{B9236183-23A2-4E9D-B1BB-7A7749841A7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323CB6E7-005E-4657-9BB1-4E25F815D756}"/>
              </a:ext>
            </a:extLst>
          </p:cNvPr>
          <p:cNvSpPr>
            <a:spLocks noGrp="1"/>
          </p:cNvSpPr>
          <p:nvPr>
            <p:ph type="body" sz="quarter" idx="14"/>
          </p:nvPr>
        </p:nvSpPr>
        <p:spPr/>
        <p:txBody>
          <a:bodyPr/>
          <a:lstStyle/>
          <a:p>
            <a:pPr>
              <a:spcBef>
                <a:spcPts val="600"/>
              </a:spcBef>
            </a:pPr>
            <a:r>
              <a:rPr lang="en-US" sz="2800" dirty="0">
                <a:solidFill>
                  <a:schemeClr val="accent6"/>
                </a:solidFill>
              </a:rPr>
              <a:t>Capabilities used in POSIX/Linux as a way to divide the root power into multiple pieces that can be given out </a:t>
            </a:r>
            <a:r>
              <a:rPr lang="en-US" sz="2800" dirty="0" smtClean="0">
                <a:solidFill>
                  <a:schemeClr val="accent6"/>
                </a:solidFill>
              </a:rPr>
              <a:t>separately</a:t>
            </a:r>
            <a:endParaRPr lang="en-US" sz="2800" dirty="0">
              <a:solidFill>
                <a:schemeClr val="accent6"/>
              </a:solidFill>
            </a:endParaRPr>
          </a:p>
          <a:p>
            <a:pPr>
              <a:spcBef>
                <a:spcPts val="600"/>
              </a:spcBef>
            </a:pPr>
            <a:r>
              <a:rPr lang="en-US" sz="2800" dirty="0" smtClean="0"/>
              <a:t>Capabilities </a:t>
            </a:r>
            <a:r>
              <a:rPr lang="en-US" sz="2800" dirty="0"/>
              <a:t>as a row representation of Access Matrices</a:t>
            </a:r>
          </a:p>
          <a:p>
            <a:pPr>
              <a:spcBef>
                <a:spcPts val="600"/>
              </a:spcBef>
            </a:pPr>
            <a:r>
              <a:rPr lang="en-US" sz="2800" dirty="0" smtClean="0"/>
              <a:t>Capabilities </a:t>
            </a:r>
            <a:r>
              <a:rPr lang="en-US" sz="2800" dirty="0"/>
              <a:t>as a way of implementing the whole access control systems</a:t>
            </a:r>
          </a:p>
          <a:p>
            <a:pPr>
              <a:spcBef>
                <a:spcPts val="600"/>
              </a:spcBef>
            </a:pPr>
            <a:r>
              <a:rPr lang="en-US" sz="2400" dirty="0" smtClean="0"/>
              <a:t>We </a:t>
            </a:r>
            <a:r>
              <a:rPr lang="en-US" sz="2400" dirty="0"/>
              <a:t>will examine </a:t>
            </a:r>
            <a:r>
              <a:rPr lang="en-US" sz="2400" dirty="0" smtClean="0"/>
              <a:t>the second and third </a:t>
            </a:r>
            <a:r>
              <a:rPr lang="en-US" sz="2400" dirty="0"/>
              <a:t>notion </a:t>
            </a:r>
            <a:r>
              <a:rPr lang="en-US" sz="2400" dirty="0" smtClean="0"/>
              <a:t>next in this lecture</a:t>
            </a:r>
            <a:endParaRPr lang="en-US" sz="2400" dirty="0"/>
          </a:p>
        </p:txBody>
      </p:sp>
    </p:spTree>
    <p:extLst>
      <p:ext uri="{BB962C8B-B14F-4D97-AF65-F5344CB8AC3E}">
        <p14:creationId xmlns:p14="http://schemas.microsoft.com/office/powerpoint/2010/main" val="1954543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p:txBody>
          <a:bodyPr/>
          <a:lstStyle/>
          <a:p>
            <a:r>
              <a:rPr lang="en-US" altLang="en-US"/>
              <a:t>ACCESS MATRIX MODEL</a:t>
            </a:r>
          </a:p>
        </p:txBody>
      </p:sp>
      <p:grpSp>
        <p:nvGrpSpPr>
          <p:cNvPr id="35" name="Group 34">
            <a:extLst>
              <a:ext uri="{FF2B5EF4-FFF2-40B4-BE49-F238E27FC236}">
                <a16:creationId xmlns:a16="http://schemas.microsoft.com/office/drawing/2014/main" id="{AEF412E4-1094-4761-A5E0-16A9731D676E}"/>
              </a:ext>
            </a:extLst>
          </p:cNvPr>
          <p:cNvGrpSpPr/>
          <p:nvPr/>
        </p:nvGrpSpPr>
        <p:grpSpPr>
          <a:xfrm>
            <a:off x="2140744" y="1254555"/>
            <a:ext cx="7910512" cy="4716463"/>
            <a:chOff x="646113" y="1724025"/>
            <a:chExt cx="7910512" cy="4716463"/>
          </a:xfrm>
        </p:grpSpPr>
        <p:sp>
          <p:nvSpPr>
            <p:cNvPr id="36" name="Rectangle 3">
              <a:extLst>
                <a:ext uri="{FF2B5EF4-FFF2-40B4-BE49-F238E27FC236}">
                  <a16:creationId xmlns:a16="http://schemas.microsoft.com/office/drawing/2014/main" id="{4C0A22F5-D1A7-42E2-9C96-1F18CABD772C}"/>
                </a:ext>
              </a:extLst>
            </p:cNvPr>
            <p:cNvSpPr>
              <a:spLocks noChangeArrowheads="1"/>
            </p:cNvSpPr>
            <p:nvPr/>
          </p:nvSpPr>
          <p:spPr bwMode="auto">
            <a:xfrm>
              <a:off x="2038350" y="2632075"/>
              <a:ext cx="5518150" cy="316230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37" name="Line 4">
              <a:extLst>
                <a:ext uri="{FF2B5EF4-FFF2-40B4-BE49-F238E27FC236}">
                  <a16:creationId xmlns:a16="http://schemas.microsoft.com/office/drawing/2014/main" id="{95E1B885-EFE8-47D3-95B4-EDED65984D45}"/>
                </a:ext>
              </a:extLst>
            </p:cNvPr>
            <p:cNvSpPr>
              <a:spLocks noChangeShapeType="1"/>
            </p:cNvSpPr>
            <p:nvPr/>
          </p:nvSpPr>
          <p:spPr bwMode="auto">
            <a:xfrm>
              <a:off x="2012950" y="3055938"/>
              <a:ext cx="556895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Rectangle 5">
              <a:extLst>
                <a:ext uri="{FF2B5EF4-FFF2-40B4-BE49-F238E27FC236}">
                  <a16:creationId xmlns:a16="http://schemas.microsoft.com/office/drawing/2014/main" id="{8E9F0B7F-2443-48B0-9EB3-C8084AF9A31E}"/>
                </a:ext>
              </a:extLst>
            </p:cNvPr>
            <p:cNvSpPr>
              <a:spLocks noChangeArrowheads="1"/>
            </p:cNvSpPr>
            <p:nvPr/>
          </p:nvSpPr>
          <p:spPr bwMode="auto">
            <a:xfrm>
              <a:off x="1498600" y="3217863"/>
              <a:ext cx="3429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U</a:t>
              </a:r>
            </a:p>
          </p:txBody>
        </p:sp>
        <p:sp>
          <p:nvSpPr>
            <p:cNvPr id="39" name="Line 6">
              <a:extLst>
                <a:ext uri="{FF2B5EF4-FFF2-40B4-BE49-F238E27FC236}">
                  <a16:creationId xmlns:a16="http://schemas.microsoft.com/office/drawing/2014/main" id="{F6F77B4B-A48C-4D98-9E19-038422964FC4}"/>
                </a:ext>
              </a:extLst>
            </p:cNvPr>
            <p:cNvSpPr>
              <a:spLocks noChangeShapeType="1"/>
            </p:cNvSpPr>
            <p:nvPr/>
          </p:nvSpPr>
          <p:spPr bwMode="auto">
            <a:xfrm>
              <a:off x="2012950" y="3789363"/>
              <a:ext cx="556895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Rectangle 7">
              <a:extLst>
                <a:ext uri="{FF2B5EF4-FFF2-40B4-BE49-F238E27FC236}">
                  <a16:creationId xmlns:a16="http://schemas.microsoft.com/office/drawing/2014/main" id="{D919A170-0B94-4C27-8015-87E40C4E7D9D}"/>
                </a:ext>
              </a:extLst>
            </p:cNvPr>
            <p:cNvSpPr>
              <a:spLocks noChangeArrowheads="1"/>
            </p:cNvSpPr>
            <p:nvPr/>
          </p:nvSpPr>
          <p:spPr bwMode="auto">
            <a:xfrm>
              <a:off x="3532188" y="3068638"/>
              <a:ext cx="725487"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r w</a:t>
              </a:r>
            </a:p>
            <a:p>
              <a:pPr>
                <a:lnSpc>
                  <a:spcPct val="87000"/>
                </a:lnSpc>
                <a:spcBef>
                  <a:spcPct val="0"/>
                </a:spcBef>
                <a:buClrTx/>
                <a:buSzTx/>
                <a:buFontTx/>
                <a:buNone/>
              </a:pPr>
              <a:r>
                <a:rPr lang="en-US" altLang="en-US" sz="2400" b="1"/>
                <a:t>own</a:t>
              </a:r>
            </a:p>
          </p:txBody>
        </p:sp>
        <p:sp>
          <p:nvSpPr>
            <p:cNvPr id="41" name="Line 8">
              <a:extLst>
                <a:ext uri="{FF2B5EF4-FFF2-40B4-BE49-F238E27FC236}">
                  <a16:creationId xmlns:a16="http://schemas.microsoft.com/office/drawing/2014/main" id="{444354EE-F4C7-422E-A4FD-AFCC6C9FEC52}"/>
                </a:ext>
              </a:extLst>
            </p:cNvPr>
            <p:cNvSpPr>
              <a:spLocks noChangeShapeType="1"/>
            </p:cNvSpPr>
            <p:nvPr/>
          </p:nvSpPr>
          <p:spPr bwMode="auto">
            <a:xfrm>
              <a:off x="2012950" y="4325938"/>
              <a:ext cx="556895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Rectangle 9">
              <a:extLst>
                <a:ext uri="{FF2B5EF4-FFF2-40B4-BE49-F238E27FC236}">
                  <a16:creationId xmlns:a16="http://schemas.microsoft.com/office/drawing/2014/main" id="{CA7E7206-136D-4C17-8005-2097C661A2DF}"/>
                </a:ext>
              </a:extLst>
            </p:cNvPr>
            <p:cNvSpPr>
              <a:spLocks noChangeArrowheads="1"/>
            </p:cNvSpPr>
            <p:nvPr/>
          </p:nvSpPr>
          <p:spPr bwMode="auto">
            <a:xfrm>
              <a:off x="1498600" y="4486275"/>
              <a:ext cx="32702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V</a:t>
              </a:r>
            </a:p>
          </p:txBody>
        </p:sp>
        <p:sp>
          <p:nvSpPr>
            <p:cNvPr id="43" name="Line 10">
              <a:extLst>
                <a:ext uri="{FF2B5EF4-FFF2-40B4-BE49-F238E27FC236}">
                  <a16:creationId xmlns:a16="http://schemas.microsoft.com/office/drawing/2014/main" id="{1B16E911-68C6-4D3A-B3DD-0D8C383A5563}"/>
                </a:ext>
              </a:extLst>
            </p:cNvPr>
            <p:cNvSpPr>
              <a:spLocks noChangeShapeType="1"/>
            </p:cNvSpPr>
            <p:nvPr/>
          </p:nvSpPr>
          <p:spPr bwMode="auto">
            <a:xfrm>
              <a:off x="2012950" y="4997450"/>
              <a:ext cx="556895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Rectangle 11">
              <a:extLst>
                <a:ext uri="{FF2B5EF4-FFF2-40B4-BE49-F238E27FC236}">
                  <a16:creationId xmlns:a16="http://schemas.microsoft.com/office/drawing/2014/main" id="{4BFA7D80-679D-4E7F-831E-C152B28B31D5}"/>
                </a:ext>
              </a:extLst>
            </p:cNvPr>
            <p:cNvSpPr>
              <a:spLocks noChangeArrowheads="1"/>
            </p:cNvSpPr>
            <p:nvPr/>
          </p:nvSpPr>
          <p:spPr bwMode="auto">
            <a:xfrm>
              <a:off x="3756025" y="2171700"/>
              <a:ext cx="3095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F</a:t>
              </a:r>
            </a:p>
          </p:txBody>
        </p:sp>
        <p:sp>
          <p:nvSpPr>
            <p:cNvPr id="45" name="Line 12">
              <a:extLst>
                <a:ext uri="{FF2B5EF4-FFF2-40B4-BE49-F238E27FC236}">
                  <a16:creationId xmlns:a16="http://schemas.microsoft.com/office/drawing/2014/main" id="{2FBC66CD-F349-478A-A6FD-8A109CFC1760}"/>
                </a:ext>
              </a:extLst>
            </p:cNvPr>
            <p:cNvSpPr>
              <a:spLocks noChangeShapeType="1"/>
            </p:cNvSpPr>
            <p:nvPr/>
          </p:nvSpPr>
          <p:spPr bwMode="auto">
            <a:xfrm>
              <a:off x="3517900" y="2608263"/>
              <a:ext cx="0" cy="320992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13">
              <a:extLst>
                <a:ext uri="{FF2B5EF4-FFF2-40B4-BE49-F238E27FC236}">
                  <a16:creationId xmlns:a16="http://schemas.microsoft.com/office/drawing/2014/main" id="{F1342B52-57A3-4852-8B9F-AF97D091007F}"/>
                </a:ext>
              </a:extLst>
            </p:cNvPr>
            <p:cNvSpPr>
              <a:spLocks noChangeShapeType="1"/>
            </p:cNvSpPr>
            <p:nvPr/>
          </p:nvSpPr>
          <p:spPr bwMode="auto">
            <a:xfrm>
              <a:off x="4270375" y="2608263"/>
              <a:ext cx="0" cy="320992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Rectangle 14">
              <a:extLst>
                <a:ext uri="{FF2B5EF4-FFF2-40B4-BE49-F238E27FC236}">
                  <a16:creationId xmlns:a16="http://schemas.microsoft.com/office/drawing/2014/main" id="{B34D19DD-9A99-4DB4-A265-5C47A0637630}"/>
                </a:ext>
              </a:extLst>
            </p:cNvPr>
            <p:cNvSpPr>
              <a:spLocks noChangeArrowheads="1"/>
            </p:cNvSpPr>
            <p:nvPr/>
          </p:nvSpPr>
          <p:spPr bwMode="auto">
            <a:xfrm>
              <a:off x="646113" y="3143250"/>
              <a:ext cx="325437" cy="253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S</a:t>
              </a:r>
            </a:p>
            <a:p>
              <a:pPr>
                <a:lnSpc>
                  <a:spcPct val="87000"/>
                </a:lnSpc>
                <a:spcBef>
                  <a:spcPct val="0"/>
                </a:spcBef>
                <a:buClrTx/>
                <a:buSzTx/>
                <a:buFontTx/>
                <a:buNone/>
              </a:pPr>
              <a:r>
                <a:rPr lang="en-US" altLang="en-US" sz="2400" b="1"/>
                <a:t>u</a:t>
              </a:r>
            </a:p>
            <a:p>
              <a:pPr>
                <a:lnSpc>
                  <a:spcPct val="87000"/>
                </a:lnSpc>
                <a:spcBef>
                  <a:spcPct val="0"/>
                </a:spcBef>
                <a:buClrTx/>
                <a:buSzTx/>
                <a:buFontTx/>
                <a:buNone/>
              </a:pPr>
              <a:r>
                <a:rPr lang="en-US" altLang="en-US" sz="2400" b="1"/>
                <a:t>b</a:t>
              </a:r>
            </a:p>
            <a:p>
              <a:pPr>
                <a:lnSpc>
                  <a:spcPct val="87000"/>
                </a:lnSpc>
                <a:spcBef>
                  <a:spcPct val="0"/>
                </a:spcBef>
                <a:buClrTx/>
                <a:buSzTx/>
                <a:buFontTx/>
                <a:buNone/>
              </a:pPr>
              <a:r>
                <a:rPr lang="en-US" altLang="en-US" sz="2400" b="1"/>
                <a:t>j</a:t>
              </a:r>
            </a:p>
            <a:p>
              <a:pPr>
                <a:lnSpc>
                  <a:spcPct val="87000"/>
                </a:lnSpc>
                <a:spcBef>
                  <a:spcPct val="0"/>
                </a:spcBef>
                <a:buClrTx/>
                <a:buSzTx/>
                <a:buFontTx/>
                <a:buNone/>
              </a:pPr>
              <a:r>
                <a:rPr lang="en-US" altLang="en-US" sz="2400" b="1"/>
                <a:t>e</a:t>
              </a:r>
            </a:p>
            <a:p>
              <a:pPr>
                <a:lnSpc>
                  <a:spcPct val="87000"/>
                </a:lnSpc>
                <a:spcBef>
                  <a:spcPct val="0"/>
                </a:spcBef>
                <a:buClrTx/>
                <a:buSzTx/>
                <a:buFontTx/>
                <a:buNone/>
              </a:pPr>
              <a:r>
                <a:rPr lang="en-US" altLang="en-US" sz="2400" b="1"/>
                <a:t>c</a:t>
              </a:r>
            </a:p>
            <a:p>
              <a:pPr>
                <a:lnSpc>
                  <a:spcPct val="87000"/>
                </a:lnSpc>
                <a:spcBef>
                  <a:spcPct val="0"/>
                </a:spcBef>
                <a:buClrTx/>
                <a:buSzTx/>
                <a:buFontTx/>
                <a:buNone/>
              </a:pPr>
              <a:r>
                <a:rPr lang="en-US" altLang="en-US" sz="2400" b="1"/>
                <a:t>t</a:t>
              </a:r>
            </a:p>
            <a:p>
              <a:pPr>
                <a:lnSpc>
                  <a:spcPct val="87000"/>
                </a:lnSpc>
                <a:spcBef>
                  <a:spcPct val="0"/>
                </a:spcBef>
                <a:buClrTx/>
                <a:buSzTx/>
                <a:buFontTx/>
                <a:buNone/>
              </a:pPr>
              <a:r>
                <a:rPr lang="en-US" altLang="en-US" sz="2400" b="1"/>
                <a:t>s</a:t>
              </a:r>
            </a:p>
          </p:txBody>
        </p:sp>
        <p:sp>
          <p:nvSpPr>
            <p:cNvPr id="48" name="Rectangle 15">
              <a:extLst>
                <a:ext uri="{FF2B5EF4-FFF2-40B4-BE49-F238E27FC236}">
                  <a16:creationId xmlns:a16="http://schemas.microsoft.com/office/drawing/2014/main" id="{B170B05E-A703-43AA-9C0E-7B89A31D8BF8}"/>
                </a:ext>
              </a:extLst>
            </p:cNvPr>
            <p:cNvSpPr>
              <a:spLocks noChangeArrowheads="1"/>
            </p:cNvSpPr>
            <p:nvPr/>
          </p:nvSpPr>
          <p:spPr bwMode="auto">
            <a:xfrm>
              <a:off x="3455988" y="1724025"/>
              <a:ext cx="33845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Objects (and Subjects)</a:t>
              </a:r>
            </a:p>
          </p:txBody>
        </p:sp>
        <p:sp>
          <p:nvSpPr>
            <p:cNvPr id="49" name="Line 16">
              <a:extLst>
                <a:ext uri="{FF2B5EF4-FFF2-40B4-BE49-F238E27FC236}">
                  <a16:creationId xmlns:a16="http://schemas.microsoft.com/office/drawing/2014/main" id="{15EFA634-36AE-46E4-AFAF-DCE8BC7B0362}"/>
                </a:ext>
              </a:extLst>
            </p:cNvPr>
            <p:cNvSpPr>
              <a:spLocks noChangeShapeType="1"/>
            </p:cNvSpPr>
            <p:nvPr/>
          </p:nvSpPr>
          <p:spPr bwMode="auto">
            <a:xfrm>
              <a:off x="2012950" y="1935163"/>
              <a:ext cx="1354138"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17">
              <a:extLst>
                <a:ext uri="{FF2B5EF4-FFF2-40B4-BE49-F238E27FC236}">
                  <a16:creationId xmlns:a16="http://schemas.microsoft.com/office/drawing/2014/main" id="{6203E3FC-3D24-4C43-B899-7F1BDE93C476}"/>
                </a:ext>
              </a:extLst>
            </p:cNvPr>
            <p:cNvSpPr>
              <a:spLocks noChangeShapeType="1"/>
            </p:cNvSpPr>
            <p:nvPr/>
          </p:nvSpPr>
          <p:spPr bwMode="auto">
            <a:xfrm>
              <a:off x="6816725" y="1935163"/>
              <a:ext cx="1504950" cy="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 name="Line 18">
              <a:extLst>
                <a:ext uri="{FF2B5EF4-FFF2-40B4-BE49-F238E27FC236}">
                  <a16:creationId xmlns:a16="http://schemas.microsoft.com/office/drawing/2014/main" id="{A1CCD851-506D-4695-9823-928803C2A786}"/>
                </a:ext>
              </a:extLst>
            </p:cNvPr>
            <p:cNvSpPr>
              <a:spLocks noChangeShapeType="1"/>
            </p:cNvSpPr>
            <p:nvPr/>
          </p:nvSpPr>
          <p:spPr bwMode="auto">
            <a:xfrm>
              <a:off x="809625" y="2682875"/>
              <a:ext cx="0" cy="37306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Line 19">
              <a:extLst>
                <a:ext uri="{FF2B5EF4-FFF2-40B4-BE49-F238E27FC236}">
                  <a16:creationId xmlns:a16="http://schemas.microsoft.com/office/drawing/2014/main" id="{E55CA11B-C895-4645-9885-7CB6769CF0E4}"/>
                </a:ext>
              </a:extLst>
            </p:cNvPr>
            <p:cNvSpPr>
              <a:spLocks noChangeShapeType="1"/>
            </p:cNvSpPr>
            <p:nvPr/>
          </p:nvSpPr>
          <p:spPr bwMode="auto">
            <a:xfrm>
              <a:off x="796925" y="5843588"/>
              <a:ext cx="0" cy="5969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 name="Rectangle 20">
              <a:extLst>
                <a:ext uri="{FF2B5EF4-FFF2-40B4-BE49-F238E27FC236}">
                  <a16:creationId xmlns:a16="http://schemas.microsoft.com/office/drawing/2014/main" id="{6DF27525-9CB7-4460-8F90-A5AEEE312DBE}"/>
                </a:ext>
              </a:extLst>
            </p:cNvPr>
            <p:cNvSpPr>
              <a:spLocks noChangeArrowheads="1"/>
            </p:cNvSpPr>
            <p:nvPr/>
          </p:nvSpPr>
          <p:spPr bwMode="auto">
            <a:xfrm>
              <a:off x="5062538" y="4325938"/>
              <a:ext cx="725487"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r w</a:t>
              </a:r>
            </a:p>
            <a:p>
              <a:pPr>
                <a:lnSpc>
                  <a:spcPct val="87000"/>
                </a:lnSpc>
                <a:spcBef>
                  <a:spcPct val="0"/>
                </a:spcBef>
                <a:buClrTx/>
                <a:buSzTx/>
                <a:buFontTx/>
                <a:buNone/>
              </a:pPr>
              <a:r>
                <a:rPr lang="en-US" altLang="en-US" sz="2400" b="1"/>
                <a:t>own</a:t>
              </a:r>
            </a:p>
          </p:txBody>
        </p:sp>
        <p:sp>
          <p:nvSpPr>
            <p:cNvPr id="54" name="Rectangle 21">
              <a:extLst>
                <a:ext uri="{FF2B5EF4-FFF2-40B4-BE49-F238E27FC236}">
                  <a16:creationId xmlns:a16="http://schemas.microsoft.com/office/drawing/2014/main" id="{DCA41CD5-73FF-456F-940E-721672DF2DE9}"/>
                </a:ext>
              </a:extLst>
            </p:cNvPr>
            <p:cNvSpPr>
              <a:spLocks noChangeArrowheads="1"/>
            </p:cNvSpPr>
            <p:nvPr/>
          </p:nvSpPr>
          <p:spPr bwMode="auto">
            <a:xfrm>
              <a:off x="5286375" y="2159000"/>
              <a:ext cx="3603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G</a:t>
              </a:r>
            </a:p>
          </p:txBody>
        </p:sp>
        <p:sp>
          <p:nvSpPr>
            <p:cNvPr id="55" name="Line 22">
              <a:extLst>
                <a:ext uri="{FF2B5EF4-FFF2-40B4-BE49-F238E27FC236}">
                  <a16:creationId xmlns:a16="http://schemas.microsoft.com/office/drawing/2014/main" id="{6431D35E-BF59-4E82-85C0-1ADEF53DD178}"/>
                </a:ext>
              </a:extLst>
            </p:cNvPr>
            <p:cNvSpPr>
              <a:spLocks noChangeShapeType="1"/>
            </p:cNvSpPr>
            <p:nvPr/>
          </p:nvSpPr>
          <p:spPr bwMode="auto">
            <a:xfrm>
              <a:off x="5048250" y="2632075"/>
              <a:ext cx="0" cy="321151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Line 23">
              <a:extLst>
                <a:ext uri="{FF2B5EF4-FFF2-40B4-BE49-F238E27FC236}">
                  <a16:creationId xmlns:a16="http://schemas.microsoft.com/office/drawing/2014/main" id="{81E8D190-3167-4036-B491-C347BAD5B575}"/>
                </a:ext>
              </a:extLst>
            </p:cNvPr>
            <p:cNvSpPr>
              <a:spLocks noChangeShapeType="1"/>
            </p:cNvSpPr>
            <p:nvPr/>
          </p:nvSpPr>
          <p:spPr bwMode="auto">
            <a:xfrm>
              <a:off x="5800725" y="2632075"/>
              <a:ext cx="0" cy="321151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 name="Rectangle 24">
              <a:extLst>
                <a:ext uri="{FF2B5EF4-FFF2-40B4-BE49-F238E27FC236}">
                  <a16:creationId xmlns:a16="http://schemas.microsoft.com/office/drawing/2014/main" id="{62FEA8A0-B96A-41D2-8387-14CBD50C4106}"/>
                </a:ext>
              </a:extLst>
            </p:cNvPr>
            <p:cNvSpPr>
              <a:spLocks noChangeArrowheads="1"/>
            </p:cNvSpPr>
            <p:nvPr/>
          </p:nvSpPr>
          <p:spPr bwMode="auto">
            <a:xfrm>
              <a:off x="5262563" y="3179763"/>
              <a:ext cx="24288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r</a:t>
              </a:r>
            </a:p>
          </p:txBody>
        </p:sp>
        <p:sp>
          <p:nvSpPr>
            <p:cNvPr id="58" name="Line 25">
              <a:extLst>
                <a:ext uri="{FF2B5EF4-FFF2-40B4-BE49-F238E27FC236}">
                  <a16:creationId xmlns:a16="http://schemas.microsoft.com/office/drawing/2014/main" id="{C50AC98E-8581-4111-B3D9-58F040E94522}"/>
                </a:ext>
              </a:extLst>
            </p:cNvPr>
            <p:cNvSpPr>
              <a:spLocks noChangeShapeType="1"/>
            </p:cNvSpPr>
            <p:nvPr/>
          </p:nvSpPr>
          <p:spPr bwMode="auto">
            <a:xfrm flipH="1" flipV="1">
              <a:off x="5600700" y="3529013"/>
              <a:ext cx="1830388" cy="256381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 name="Rectangle 26">
              <a:extLst>
                <a:ext uri="{FF2B5EF4-FFF2-40B4-BE49-F238E27FC236}">
                  <a16:creationId xmlns:a16="http://schemas.microsoft.com/office/drawing/2014/main" id="{91280062-2BF7-4CEF-8C6B-C8B2B441B3AD}"/>
                </a:ext>
              </a:extLst>
            </p:cNvPr>
            <p:cNvSpPr>
              <a:spLocks noChangeArrowheads="1"/>
            </p:cNvSpPr>
            <p:nvPr/>
          </p:nvSpPr>
          <p:spPr bwMode="auto">
            <a:xfrm>
              <a:off x="7594600" y="5967413"/>
              <a:ext cx="96202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rights</a:t>
              </a:r>
            </a:p>
          </p:txBody>
        </p:sp>
      </p:grpSp>
    </p:spTree>
    <p:extLst>
      <p:ext uri="{BB962C8B-B14F-4D97-AF65-F5344CB8AC3E}">
        <p14:creationId xmlns:p14="http://schemas.microsoft.com/office/powerpoint/2010/main" val="71419138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ctrTitle"/>
          </p:nvPr>
        </p:nvSpPr>
        <p:spPr/>
        <p:txBody>
          <a:bodyPr/>
          <a:lstStyle/>
          <a:p>
            <a:r>
              <a:rPr lang="en-US" altLang="en-US"/>
              <a:t>IMPLEMENTATION OF AN ACCESS MATRIX</a:t>
            </a:r>
            <a:endParaRPr lang="en-US" altLang="en-US" dirty="0"/>
          </a:p>
        </p:txBody>
      </p:sp>
      <p:sp>
        <p:nvSpPr>
          <p:cNvPr id="8" name="Subtitle 7">
            <a:extLst>
              <a:ext uri="{FF2B5EF4-FFF2-40B4-BE49-F238E27FC236}">
                <a16:creationId xmlns:a16="http://schemas.microsoft.com/office/drawing/2014/main" id="{1EA5F721-C831-40C0-9ECD-3F41A3F44675}"/>
              </a:ext>
            </a:extLst>
          </p:cNvPr>
          <p:cNvSpPr>
            <a:spLocks noGrp="1"/>
          </p:cNvSpPr>
          <p:nvPr>
            <p:ph type="subTitle" idx="1"/>
          </p:nvPr>
        </p:nvSpPr>
        <p:spPr/>
        <p:txBody>
          <a:bodyPr/>
          <a:lstStyle/>
          <a:p>
            <a:endParaRPr lang="en-US"/>
          </a:p>
        </p:txBody>
      </p:sp>
      <p:sp>
        <p:nvSpPr>
          <p:cNvPr id="9" name="Text Placeholder 8">
            <a:extLst>
              <a:ext uri="{FF2B5EF4-FFF2-40B4-BE49-F238E27FC236}">
                <a16:creationId xmlns:a16="http://schemas.microsoft.com/office/drawing/2014/main" id="{6179C02C-A64B-4FAE-8796-2E76DFDE90CC}"/>
              </a:ext>
            </a:extLst>
          </p:cNvPr>
          <p:cNvSpPr>
            <a:spLocks noGrp="1"/>
          </p:cNvSpPr>
          <p:nvPr>
            <p:ph type="body" sz="quarter" idx="14"/>
          </p:nvPr>
        </p:nvSpPr>
        <p:spPr/>
        <p:txBody>
          <a:bodyPr/>
          <a:lstStyle/>
          <a:p>
            <a:r>
              <a:rPr lang="en-US" sz="3200" dirty="0"/>
              <a:t>Access Control Lists</a:t>
            </a:r>
          </a:p>
          <a:p>
            <a:pPr lvl="1"/>
            <a:r>
              <a:rPr lang="en-US" sz="2400" dirty="0"/>
              <a:t>Encode columns</a:t>
            </a:r>
          </a:p>
          <a:p>
            <a:pPr>
              <a:spcBef>
                <a:spcPts val="600"/>
              </a:spcBef>
            </a:pPr>
            <a:r>
              <a:rPr lang="en-US" sz="3200" dirty="0"/>
              <a:t>Capabilities</a:t>
            </a:r>
          </a:p>
          <a:p>
            <a:pPr lvl="1"/>
            <a:r>
              <a:rPr lang="en-US" sz="2400" dirty="0"/>
              <a:t>Encode rows</a:t>
            </a:r>
          </a:p>
          <a:p>
            <a:pPr>
              <a:spcBef>
                <a:spcPts val="600"/>
              </a:spcBef>
            </a:pPr>
            <a:r>
              <a:rPr lang="en-US" sz="3200" dirty="0"/>
              <a:t>Access control triples</a:t>
            </a:r>
          </a:p>
          <a:p>
            <a:pPr lvl="1"/>
            <a:r>
              <a:rPr lang="en-US" sz="2400" dirty="0"/>
              <a:t>Encode cells</a:t>
            </a:r>
          </a:p>
        </p:txBody>
      </p:sp>
    </p:spTree>
    <p:extLst>
      <p:ext uri="{BB962C8B-B14F-4D97-AF65-F5344CB8AC3E}">
        <p14:creationId xmlns:p14="http://schemas.microsoft.com/office/powerpoint/2010/main" val="252975211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ctrTitle"/>
          </p:nvPr>
        </p:nvSpPr>
        <p:spPr/>
        <p:txBody>
          <a:bodyPr/>
          <a:lstStyle/>
          <a:p>
            <a:r>
              <a:rPr lang="en-US" altLang="en-US"/>
              <a:t>ACCESS CONTROL LISTS (ACLs)</a:t>
            </a:r>
          </a:p>
        </p:txBody>
      </p:sp>
      <p:sp>
        <p:nvSpPr>
          <p:cNvPr id="11" name="Subtitle 10">
            <a:extLst>
              <a:ext uri="{FF2B5EF4-FFF2-40B4-BE49-F238E27FC236}">
                <a16:creationId xmlns:a16="http://schemas.microsoft.com/office/drawing/2014/main" id="{61638D7E-0BDC-408B-9BED-FA6992C66EFC}"/>
              </a:ext>
            </a:extLst>
          </p:cNvPr>
          <p:cNvSpPr>
            <a:spLocks noGrp="1"/>
          </p:cNvSpPr>
          <p:nvPr>
            <p:ph type="subTitle" idx="1"/>
          </p:nvPr>
        </p:nvSpPr>
        <p:spPr/>
        <p:txBody>
          <a:bodyPr/>
          <a:lstStyle/>
          <a:p>
            <a:endParaRPr lang="en-US"/>
          </a:p>
        </p:txBody>
      </p:sp>
      <p:grpSp>
        <p:nvGrpSpPr>
          <p:cNvPr id="13" name="Group 12">
            <a:extLst>
              <a:ext uri="{FF2B5EF4-FFF2-40B4-BE49-F238E27FC236}">
                <a16:creationId xmlns:a16="http://schemas.microsoft.com/office/drawing/2014/main" id="{520CD89D-A941-4EF7-A417-087E9818DA27}"/>
              </a:ext>
            </a:extLst>
          </p:cNvPr>
          <p:cNvGrpSpPr/>
          <p:nvPr/>
        </p:nvGrpSpPr>
        <p:grpSpPr>
          <a:xfrm>
            <a:off x="2728912" y="2025000"/>
            <a:ext cx="6734175" cy="3461399"/>
            <a:chOff x="1255713" y="2035175"/>
            <a:chExt cx="6734175" cy="3330400"/>
          </a:xfrm>
        </p:grpSpPr>
        <p:sp>
          <p:nvSpPr>
            <p:cNvPr id="20" name="Rectangle 3">
              <a:extLst>
                <a:ext uri="{FF2B5EF4-FFF2-40B4-BE49-F238E27FC236}">
                  <a16:creationId xmlns:a16="http://schemas.microsoft.com/office/drawing/2014/main" id="{224E6142-A9E2-4429-B691-F3184C326C61}"/>
                </a:ext>
              </a:extLst>
            </p:cNvPr>
            <p:cNvSpPr>
              <a:spLocks noChangeArrowheads="1"/>
            </p:cNvSpPr>
            <p:nvPr/>
          </p:nvSpPr>
          <p:spPr bwMode="auto">
            <a:xfrm>
              <a:off x="2000250" y="2035175"/>
              <a:ext cx="1606550"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2503" tIns="25001" rIns="62503" bIns="25001">
              <a:spAutoFit/>
            </a:bodyPr>
            <a:lstStyle>
              <a:lvl1pPr marL="474663" indent="-474663"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2000"/>
                </a:lnSpc>
                <a:spcBef>
                  <a:spcPct val="46000"/>
                </a:spcBef>
                <a:buClrTx/>
                <a:buSzTx/>
                <a:buFontTx/>
                <a:buNone/>
              </a:pPr>
              <a:r>
                <a:rPr lang="en-US" altLang="en-US" sz="2400" b="1" dirty="0"/>
                <a:t>F</a:t>
              </a:r>
            </a:p>
            <a:p>
              <a:pPr>
                <a:lnSpc>
                  <a:spcPct val="92000"/>
                </a:lnSpc>
                <a:spcBef>
                  <a:spcPct val="46000"/>
                </a:spcBef>
                <a:buClrTx/>
                <a:buSzTx/>
                <a:buFontTx/>
                <a:buNone/>
              </a:pPr>
              <a:r>
                <a:rPr lang="en-US" altLang="en-US" sz="2400" b="1" dirty="0"/>
                <a:t>U:r</a:t>
              </a:r>
            </a:p>
            <a:p>
              <a:pPr>
                <a:lnSpc>
                  <a:spcPct val="92000"/>
                </a:lnSpc>
                <a:spcBef>
                  <a:spcPct val="46000"/>
                </a:spcBef>
                <a:buClrTx/>
                <a:buSzTx/>
                <a:buFontTx/>
                <a:buNone/>
              </a:pPr>
              <a:r>
                <a:rPr lang="en-US" altLang="en-US" sz="2400" b="1" dirty="0"/>
                <a:t>U:w</a:t>
              </a:r>
            </a:p>
            <a:p>
              <a:pPr>
                <a:lnSpc>
                  <a:spcPct val="92000"/>
                </a:lnSpc>
                <a:spcBef>
                  <a:spcPct val="46000"/>
                </a:spcBef>
                <a:buClrTx/>
                <a:buSzTx/>
                <a:buFontTx/>
                <a:buNone/>
              </a:pPr>
              <a:r>
                <a:rPr lang="en-US" altLang="en-US" sz="2400" b="1" dirty="0"/>
                <a:t>U:own</a:t>
              </a:r>
            </a:p>
          </p:txBody>
        </p:sp>
        <p:sp>
          <p:nvSpPr>
            <p:cNvPr id="21" name="Rectangle 4">
              <a:extLst>
                <a:ext uri="{FF2B5EF4-FFF2-40B4-BE49-F238E27FC236}">
                  <a16:creationId xmlns:a16="http://schemas.microsoft.com/office/drawing/2014/main" id="{F7AC251E-9A12-4203-99BB-6F51DC2AEFF0}"/>
                </a:ext>
              </a:extLst>
            </p:cNvPr>
            <p:cNvSpPr>
              <a:spLocks noChangeArrowheads="1"/>
            </p:cNvSpPr>
            <p:nvPr/>
          </p:nvSpPr>
          <p:spPr bwMode="auto">
            <a:xfrm>
              <a:off x="1987550" y="2470150"/>
              <a:ext cx="1643063" cy="1444625"/>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2" name="Rectangle 5">
              <a:extLst>
                <a:ext uri="{FF2B5EF4-FFF2-40B4-BE49-F238E27FC236}">
                  <a16:creationId xmlns:a16="http://schemas.microsoft.com/office/drawing/2014/main" id="{3851E119-FD7B-4097-A76E-9E738C580F72}"/>
                </a:ext>
              </a:extLst>
            </p:cNvPr>
            <p:cNvSpPr>
              <a:spLocks noChangeArrowheads="1"/>
            </p:cNvSpPr>
            <p:nvPr/>
          </p:nvSpPr>
          <p:spPr bwMode="auto">
            <a:xfrm>
              <a:off x="5299075" y="2060575"/>
              <a:ext cx="1606550" cy="230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2503" tIns="25001" rIns="62503" bIns="25001">
              <a:spAutoFit/>
            </a:bodyPr>
            <a:lstStyle>
              <a:lvl1pPr marL="474663" indent="-474663"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45000"/>
                </a:spcBef>
                <a:buClrTx/>
                <a:buSzTx/>
                <a:buFontTx/>
                <a:buNone/>
              </a:pPr>
              <a:r>
                <a:rPr lang="en-US" altLang="en-US" sz="2400" b="1"/>
                <a:t>G</a:t>
              </a:r>
            </a:p>
            <a:p>
              <a:pPr>
                <a:lnSpc>
                  <a:spcPct val="90000"/>
                </a:lnSpc>
                <a:spcBef>
                  <a:spcPct val="45000"/>
                </a:spcBef>
                <a:buClrTx/>
                <a:buSzTx/>
                <a:buFontTx/>
                <a:buNone/>
              </a:pPr>
              <a:r>
                <a:rPr lang="en-US" altLang="en-US" sz="2400" b="1"/>
                <a:t>U:r</a:t>
              </a:r>
            </a:p>
            <a:p>
              <a:pPr>
                <a:lnSpc>
                  <a:spcPct val="90000"/>
                </a:lnSpc>
                <a:spcBef>
                  <a:spcPct val="45000"/>
                </a:spcBef>
                <a:buClrTx/>
                <a:buSzTx/>
                <a:buFontTx/>
                <a:buNone/>
              </a:pPr>
              <a:r>
                <a:rPr lang="en-US" altLang="en-US" sz="2400" b="1"/>
                <a:t>V:r</a:t>
              </a:r>
            </a:p>
            <a:p>
              <a:pPr>
                <a:lnSpc>
                  <a:spcPct val="90000"/>
                </a:lnSpc>
                <a:spcBef>
                  <a:spcPct val="45000"/>
                </a:spcBef>
                <a:buClrTx/>
                <a:buSzTx/>
                <a:buFontTx/>
                <a:buNone/>
              </a:pPr>
              <a:r>
                <a:rPr lang="en-US" altLang="en-US" sz="2400" b="1"/>
                <a:t>V:w</a:t>
              </a:r>
            </a:p>
            <a:p>
              <a:pPr>
                <a:lnSpc>
                  <a:spcPct val="90000"/>
                </a:lnSpc>
                <a:spcBef>
                  <a:spcPct val="45000"/>
                </a:spcBef>
                <a:buClrTx/>
                <a:buSzTx/>
                <a:buFontTx/>
                <a:buNone/>
              </a:pPr>
              <a:r>
                <a:rPr lang="en-US" altLang="en-US" sz="2400" b="1"/>
                <a:t>V:own</a:t>
              </a:r>
            </a:p>
          </p:txBody>
        </p:sp>
        <p:sp>
          <p:nvSpPr>
            <p:cNvPr id="23" name="Rectangle 6">
              <a:extLst>
                <a:ext uri="{FF2B5EF4-FFF2-40B4-BE49-F238E27FC236}">
                  <a16:creationId xmlns:a16="http://schemas.microsoft.com/office/drawing/2014/main" id="{A4728925-EF26-427A-9A26-270C46544BE6}"/>
                </a:ext>
              </a:extLst>
            </p:cNvPr>
            <p:cNvSpPr>
              <a:spLocks noChangeArrowheads="1"/>
            </p:cNvSpPr>
            <p:nvPr/>
          </p:nvSpPr>
          <p:spPr bwMode="auto">
            <a:xfrm>
              <a:off x="5286375" y="2495550"/>
              <a:ext cx="1668463" cy="1830388"/>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4" name="Rectangle 7">
              <a:extLst>
                <a:ext uri="{FF2B5EF4-FFF2-40B4-BE49-F238E27FC236}">
                  <a16:creationId xmlns:a16="http://schemas.microsoft.com/office/drawing/2014/main" id="{C74A618A-C4AE-4E3F-AE13-900E4FABDEB3}"/>
                </a:ext>
              </a:extLst>
            </p:cNvPr>
            <p:cNvSpPr txBox="1">
              <a:spLocks noChangeArrowheads="1"/>
            </p:cNvSpPr>
            <p:nvPr/>
          </p:nvSpPr>
          <p:spPr>
            <a:xfrm>
              <a:off x="1255713" y="4657725"/>
              <a:ext cx="6734175" cy="707850"/>
            </a:xfrm>
            <a:prstGeom prst="rect">
              <a:avLst/>
            </a:prstGeom>
            <a:solidFill>
              <a:schemeClr val="bg1"/>
            </a:solidFill>
            <a:ln w="50800">
              <a:solidFill>
                <a:schemeClr val="tx1"/>
              </a:solidFill>
              <a:miter lim="800000"/>
              <a:headEnd/>
              <a:tailEnd/>
            </a:ln>
            <a:effectLst>
              <a:outerShdw dist="107763" dir="2700000" algn="ctr" rotWithShape="0">
                <a:schemeClr val="bg2"/>
              </a:outerShdw>
            </a:effectLst>
          </p:spPr>
          <p:txBody>
            <a:bodyPr vert="horz" wrap="square" lIns="62503" tIns="25001" rIns="62503" bIns="25001"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ctr" fontAlgn="auto">
                <a:lnSpc>
                  <a:spcPct val="89000"/>
                </a:lnSpc>
                <a:spcBef>
                  <a:spcPct val="43000"/>
                </a:spcBef>
                <a:spcAft>
                  <a:spcPts val="0"/>
                </a:spcAft>
                <a:buFont typeface="Times" panose="02020603050405020304" pitchFamily="18" charset="0"/>
                <a:buNone/>
              </a:pPr>
              <a:r>
                <a:rPr lang="en-US" altLang="en-US" dirty="0">
                  <a:solidFill>
                    <a:schemeClr val="accent4"/>
                  </a:solidFill>
                </a:rPr>
                <a:t>each column of the access matrix is stored with the object corresponding to that column</a:t>
              </a:r>
            </a:p>
          </p:txBody>
        </p:sp>
      </p:grpSp>
    </p:spTree>
    <p:extLst>
      <p:ext uri="{BB962C8B-B14F-4D97-AF65-F5344CB8AC3E}">
        <p14:creationId xmlns:p14="http://schemas.microsoft.com/office/powerpoint/2010/main" val="423370843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p:txBody>
          <a:bodyPr/>
          <a:lstStyle/>
          <a:p>
            <a:r>
              <a:rPr lang="en-US" altLang="en-US"/>
              <a:t>CAPABILITY LISTS</a:t>
            </a:r>
          </a:p>
        </p:txBody>
      </p:sp>
      <p:grpSp>
        <p:nvGrpSpPr>
          <p:cNvPr id="8" name="Group 7">
            <a:extLst>
              <a:ext uri="{FF2B5EF4-FFF2-40B4-BE49-F238E27FC236}">
                <a16:creationId xmlns:a16="http://schemas.microsoft.com/office/drawing/2014/main" id="{C47000B4-B9F7-4961-A725-76C25F7E7233}"/>
              </a:ext>
            </a:extLst>
          </p:cNvPr>
          <p:cNvGrpSpPr/>
          <p:nvPr/>
        </p:nvGrpSpPr>
        <p:grpSpPr>
          <a:xfrm>
            <a:off x="2240359" y="1741487"/>
            <a:ext cx="7711281" cy="3375025"/>
            <a:chOff x="1281113" y="2457450"/>
            <a:chExt cx="6735762" cy="2590625"/>
          </a:xfrm>
        </p:grpSpPr>
        <p:sp>
          <p:nvSpPr>
            <p:cNvPr id="15" name="Rectangle 3">
              <a:extLst>
                <a:ext uri="{FF2B5EF4-FFF2-40B4-BE49-F238E27FC236}">
                  <a16:creationId xmlns:a16="http://schemas.microsoft.com/office/drawing/2014/main" id="{586FEB2B-5273-436A-B774-BEB4A9A121E8}"/>
                </a:ext>
              </a:extLst>
            </p:cNvPr>
            <p:cNvSpPr>
              <a:spLocks noChangeArrowheads="1"/>
            </p:cNvSpPr>
            <p:nvPr/>
          </p:nvSpPr>
          <p:spPr bwMode="auto">
            <a:xfrm>
              <a:off x="3317875" y="2457450"/>
              <a:ext cx="2859088" cy="473075"/>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16" name="Rectangle 4">
              <a:extLst>
                <a:ext uri="{FF2B5EF4-FFF2-40B4-BE49-F238E27FC236}">
                  <a16:creationId xmlns:a16="http://schemas.microsoft.com/office/drawing/2014/main" id="{B74683F1-964F-4CD0-A75B-BEA2B3C6BE52}"/>
                </a:ext>
              </a:extLst>
            </p:cNvPr>
            <p:cNvSpPr>
              <a:spLocks noChangeArrowheads="1"/>
            </p:cNvSpPr>
            <p:nvPr/>
          </p:nvSpPr>
          <p:spPr bwMode="auto">
            <a:xfrm>
              <a:off x="3305175" y="3230563"/>
              <a:ext cx="2571750" cy="447675"/>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17" name="Rectangle 5">
              <a:extLst>
                <a:ext uri="{FF2B5EF4-FFF2-40B4-BE49-F238E27FC236}">
                  <a16:creationId xmlns:a16="http://schemas.microsoft.com/office/drawing/2014/main" id="{43E4C5B2-0A22-4798-BC73-DAC0DE5C4CD5}"/>
                </a:ext>
              </a:extLst>
            </p:cNvPr>
            <p:cNvSpPr txBox="1">
              <a:spLocks noChangeArrowheads="1"/>
            </p:cNvSpPr>
            <p:nvPr/>
          </p:nvSpPr>
          <p:spPr>
            <a:xfrm>
              <a:off x="1281113" y="4340225"/>
              <a:ext cx="6735762" cy="707850"/>
            </a:xfrm>
            <a:prstGeom prst="rect">
              <a:avLst/>
            </a:prstGeom>
            <a:solidFill>
              <a:schemeClr val="bg1"/>
            </a:solidFill>
            <a:ln w="50800">
              <a:solidFill>
                <a:schemeClr val="tx1"/>
              </a:solidFill>
              <a:miter lim="800000"/>
              <a:headEnd/>
              <a:tailEnd/>
            </a:ln>
            <a:effectLst>
              <a:outerShdw dist="107763" dir="2700000" algn="ctr" rotWithShape="0">
                <a:schemeClr val="bg2"/>
              </a:outerShdw>
            </a:effectLst>
          </p:spPr>
          <p:txBody>
            <a:bodyPr vert="horz" wrap="square" lIns="62503" tIns="25001" rIns="62503" bIns="25001"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ctr" fontAlgn="auto">
                <a:lnSpc>
                  <a:spcPct val="89000"/>
                </a:lnSpc>
                <a:spcBef>
                  <a:spcPct val="43000"/>
                </a:spcBef>
                <a:spcAft>
                  <a:spcPts val="0"/>
                </a:spcAft>
                <a:buFont typeface="Times" panose="02020603050405020304" pitchFamily="18" charset="0"/>
                <a:buNone/>
              </a:pPr>
              <a:r>
                <a:rPr lang="en-US" altLang="en-US" dirty="0">
                  <a:solidFill>
                    <a:schemeClr val="accent4"/>
                  </a:solidFill>
                </a:rPr>
                <a:t>each row of the access matrix is stored with the subject corresponding to that row</a:t>
              </a:r>
            </a:p>
          </p:txBody>
        </p:sp>
        <p:sp>
          <p:nvSpPr>
            <p:cNvPr id="18" name="Rectangle 6">
              <a:extLst>
                <a:ext uri="{FF2B5EF4-FFF2-40B4-BE49-F238E27FC236}">
                  <a16:creationId xmlns:a16="http://schemas.microsoft.com/office/drawing/2014/main" id="{7248D23D-AF1E-40C7-BBA7-3E50096F062C}"/>
                </a:ext>
              </a:extLst>
            </p:cNvPr>
            <p:cNvSpPr>
              <a:spLocks noChangeArrowheads="1"/>
            </p:cNvSpPr>
            <p:nvPr/>
          </p:nvSpPr>
          <p:spPr bwMode="auto">
            <a:xfrm>
              <a:off x="2425700" y="2497138"/>
              <a:ext cx="37655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89067" tIns="43752" rIns="89067" bIns="43752">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Tx/>
                <a:buNone/>
              </a:pPr>
              <a:r>
                <a:rPr lang="en-US" altLang="en-US" sz="2400" b="1"/>
                <a:t>U	F/r, F/w, F/own, G/r</a:t>
              </a:r>
            </a:p>
          </p:txBody>
        </p:sp>
        <p:sp>
          <p:nvSpPr>
            <p:cNvPr id="19" name="Rectangle 7">
              <a:extLst>
                <a:ext uri="{FF2B5EF4-FFF2-40B4-BE49-F238E27FC236}">
                  <a16:creationId xmlns:a16="http://schemas.microsoft.com/office/drawing/2014/main" id="{32530D2F-C602-4298-9A51-93E6006B17F3}"/>
                </a:ext>
              </a:extLst>
            </p:cNvPr>
            <p:cNvSpPr>
              <a:spLocks noChangeArrowheads="1"/>
            </p:cNvSpPr>
            <p:nvPr/>
          </p:nvSpPr>
          <p:spPr bwMode="auto">
            <a:xfrm>
              <a:off x="2476500" y="3268663"/>
              <a:ext cx="33147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89067" tIns="43752" rIns="89067" bIns="43752">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Tx/>
                <a:buNone/>
              </a:pPr>
              <a:r>
                <a:rPr lang="en-US" altLang="en-US" sz="2400" b="1"/>
                <a:t>V	G/r, G/w, G/own</a:t>
              </a:r>
            </a:p>
          </p:txBody>
        </p:sp>
      </p:grpSp>
    </p:spTree>
    <p:extLst>
      <p:ext uri="{BB962C8B-B14F-4D97-AF65-F5344CB8AC3E}">
        <p14:creationId xmlns:p14="http://schemas.microsoft.com/office/powerpoint/2010/main" val="422896505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ctrTitle"/>
          </p:nvPr>
        </p:nvSpPr>
        <p:spPr/>
        <p:txBody>
          <a:bodyPr/>
          <a:lstStyle/>
          <a:p>
            <a:r>
              <a:rPr lang="en-US" altLang="en-US"/>
              <a:t>ACCESS CONTROL TRIPLES</a:t>
            </a:r>
            <a:endParaRPr lang="en-US" altLang="en-US" dirty="0"/>
          </a:p>
        </p:txBody>
      </p:sp>
      <p:grpSp>
        <p:nvGrpSpPr>
          <p:cNvPr id="12" name="Group 11">
            <a:extLst>
              <a:ext uri="{FF2B5EF4-FFF2-40B4-BE49-F238E27FC236}">
                <a16:creationId xmlns:a16="http://schemas.microsoft.com/office/drawing/2014/main" id="{A7F9AD68-E5BA-48A1-B89C-9FF582D032A6}"/>
              </a:ext>
            </a:extLst>
          </p:cNvPr>
          <p:cNvGrpSpPr/>
          <p:nvPr/>
        </p:nvGrpSpPr>
        <p:grpSpPr>
          <a:xfrm>
            <a:off x="3348831" y="1415894"/>
            <a:ext cx="5494337" cy="4417770"/>
            <a:chOff x="2125663" y="1600200"/>
            <a:chExt cx="5494337" cy="4417770"/>
          </a:xfrm>
        </p:grpSpPr>
        <p:sp>
          <p:nvSpPr>
            <p:cNvPr id="19" name="Rectangle 3">
              <a:extLst>
                <a:ext uri="{FF2B5EF4-FFF2-40B4-BE49-F238E27FC236}">
                  <a16:creationId xmlns:a16="http://schemas.microsoft.com/office/drawing/2014/main" id="{DE7FE2D3-AC37-4F8F-9B44-C535CBFC03A0}"/>
                </a:ext>
              </a:extLst>
            </p:cNvPr>
            <p:cNvSpPr txBox="1">
              <a:spLocks noChangeArrowheads="1"/>
            </p:cNvSpPr>
            <p:nvPr/>
          </p:nvSpPr>
          <p:spPr>
            <a:xfrm>
              <a:off x="2179638" y="1600200"/>
              <a:ext cx="4899025" cy="3852863"/>
            </a:xfrm>
            <a:prstGeom prst="rect">
              <a:avLst/>
            </a:prstGeom>
            <a:noFill/>
            <a:ln w="50800">
              <a:solidFill>
                <a:schemeClr val="tx1"/>
              </a:solidFill>
              <a:miter lim="800000"/>
              <a:headEnd/>
              <a:tailEnd/>
            </a:ln>
          </p:spPr>
          <p:txBody>
            <a:bodyPr vert="horz" wrap="square" lIns="62503" tIns="25001" rIns="62503" bIns="25001"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Subject	Access	Object</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U		r		F</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U		w		F</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U		own		F</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U		r		G</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V		r		G</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V		w		G</a:t>
              </a:r>
            </a:p>
            <a:p>
              <a:pPr marL="482600" indent="-482600" fontAlgn="auto">
                <a:lnSpc>
                  <a:spcPct val="87000"/>
                </a:lnSpc>
                <a:spcBef>
                  <a:spcPct val="42000"/>
                </a:spcBef>
                <a:spcAft>
                  <a:spcPts val="0"/>
                </a:spcAft>
                <a:buFont typeface="Times" panose="02020603050405020304" pitchFamily="18" charset="0"/>
                <a:buNone/>
                <a:tabLst>
                  <a:tab pos="533400" algn="l"/>
                  <a:tab pos="1854200" algn="l"/>
                  <a:tab pos="2171700" algn="l"/>
                  <a:tab pos="3683000" algn="l"/>
                  <a:tab pos="4191000" algn="l"/>
                </a:tabLst>
              </a:pPr>
              <a:r>
                <a:rPr lang="en-US" altLang="en-US" dirty="0"/>
                <a:t>	V		own		G</a:t>
              </a:r>
            </a:p>
          </p:txBody>
        </p:sp>
        <p:sp>
          <p:nvSpPr>
            <p:cNvPr id="20" name="Line 4">
              <a:extLst>
                <a:ext uri="{FF2B5EF4-FFF2-40B4-BE49-F238E27FC236}">
                  <a16:creationId xmlns:a16="http://schemas.microsoft.com/office/drawing/2014/main" id="{11A80285-F1BE-4A8C-917B-919DEA20A027}"/>
                </a:ext>
              </a:extLst>
            </p:cNvPr>
            <p:cNvSpPr>
              <a:spLocks noChangeShapeType="1"/>
            </p:cNvSpPr>
            <p:nvPr/>
          </p:nvSpPr>
          <p:spPr bwMode="auto">
            <a:xfrm>
              <a:off x="2151063" y="2013106"/>
              <a:ext cx="4929187"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5">
              <a:extLst>
                <a:ext uri="{FF2B5EF4-FFF2-40B4-BE49-F238E27FC236}">
                  <a16:creationId xmlns:a16="http://schemas.microsoft.com/office/drawing/2014/main" id="{4B044B9F-278C-4B4F-91CD-DA40066BCB54}"/>
                </a:ext>
              </a:extLst>
            </p:cNvPr>
            <p:cNvSpPr>
              <a:spLocks noChangeShapeType="1"/>
            </p:cNvSpPr>
            <p:nvPr/>
          </p:nvSpPr>
          <p:spPr bwMode="auto">
            <a:xfrm>
              <a:off x="3619500" y="1676400"/>
              <a:ext cx="0" cy="3659188"/>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6">
              <a:extLst>
                <a:ext uri="{FF2B5EF4-FFF2-40B4-BE49-F238E27FC236}">
                  <a16:creationId xmlns:a16="http://schemas.microsoft.com/office/drawing/2014/main" id="{8080E065-ADC4-4344-AF7F-67AA1F5B274D}"/>
                </a:ext>
              </a:extLst>
            </p:cNvPr>
            <p:cNvSpPr>
              <a:spLocks noChangeShapeType="1"/>
            </p:cNvSpPr>
            <p:nvPr/>
          </p:nvSpPr>
          <p:spPr bwMode="auto">
            <a:xfrm>
              <a:off x="5549900" y="1676400"/>
              <a:ext cx="0" cy="3646488"/>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7">
              <a:extLst>
                <a:ext uri="{FF2B5EF4-FFF2-40B4-BE49-F238E27FC236}">
                  <a16:creationId xmlns:a16="http://schemas.microsoft.com/office/drawing/2014/main" id="{A362B6F5-3776-4B9A-8472-158D3CDB8D65}"/>
                </a:ext>
              </a:extLst>
            </p:cNvPr>
            <p:cNvSpPr>
              <a:spLocks noChangeArrowheads="1"/>
            </p:cNvSpPr>
            <p:nvPr/>
          </p:nvSpPr>
          <p:spPr bwMode="auto">
            <a:xfrm>
              <a:off x="2125663" y="5638800"/>
              <a:ext cx="5494337" cy="379170"/>
            </a:xfrm>
            <a:prstGeom prst="rect">
              <a:avLst/>
            </a:prstGeom>
            <a:solidFill>
              <a:schemeClr val="bg1"/>
            </a:solidFill>
            <a:ln w="50800">
              <a:solidFill>
                <a:schemeClr val="tx1"/>
              </a:solidFill>
              <a:miter lim="800000"/>
              <a:headEnd/>
              <a:tailEnd/>
            </a:ln>
            <a:effectLst>
              <a:outerShdw dist="107763" dir="2700000" algn="ctr" rotWithShape="0">
                <a:schemeClr val="bg2"/>
              </a:outerShdw>
            </a:effectLst>
          </p:spPr>
          <p:txBody>
            <a:bodyPr lIns="62503" tIns="25001" rIns="62503" bIns="25001">
              <a:spAutoFit/>
            </a:bodyPr>
            <a:lstStyle>
              <a:lvl1pPr marL="25400" indent="-25400"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9000"/>
                </a:lnSpc>
                <a:spcBef>
                  <a:spcPct val="43000"/>
                </a:spcBef>
                <a:buClrTx/>
                <a:buSzTx/>
                <a:buFontTx/>
                <a:buNone/>
              </a:pPr>
              <a:r>
                <a:rPr lang="en-US" altLang="en-US" sz="2400" b="1" dirty="0">
                  <a:solidFill>
                    <a:schemeClr val="accent4"/>
                  </a:solidFill>
                </a:rPr>
                <a:t>commonly used in relational DBMS</a:t>
              </a:r>
            </a:p>
          </p:txBody>
        </p:sp>
      </p:grpSp>
    </p:spTree>
    <p:extLst>
      <p:ext uri="{BB962C8B-B14F-4D97-AF65-F5344CB8AC3E}">
        <p14:creationId xmlns:p14="http://schemas.microsoft.com/office/powerpoint/2010/main" val="55351010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576943" y="137160"/>
            <a:ext cx="11038114" cy="553998"/>
          </a:xfrm>
        </p:spPr>
        <p:txBody>
          <a:bodyPr/>
          <a:lstStyle/>
          <a:p>
            <a:r>
              <a:rPr lang="en-US" altLang="en-US" dirty="0" smtClean="0"/>
              <a:t>Capability </a:t>
            </a:r>
            <a:r>
              <a:rPr lang="en-US" altLang="en-US" dirty="0"/>
              <a:t>Based Access Control</a:t>
            </a:r>
          </a:p>
        </p:txBody>
      </p:sp>
      <p:sp>
        <p:nvSpPr>
          <p:cNvPr id="6" name="Subtitle 5">
            <a:extLst>
              <a:ext uri="{FF2B5EF4-FFF2-40B4-BE49-F238E27FC236}">
                <a16:creationId xmlns:a16="http://schemas.microsoft.com/office/drawing/2014/main" id="{5E02027A-3C66-4BCD-98A1-C60CBE916F65}"/>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64C6559-C328-4B42-B375-910BFD89F28A}"/>
              </a:ext>
            </a:extLst>
          </p:cNvPr>
          <p:cNvSpPr>
            <a:spLocks noGrp="1"/>
          </p:cNvSpPr>
          <p:nvPr>
            <p:ph type="body" sz="quarter" idx="14"/>
          </p:nvPr>
        </p:nvSpPr>
        <p:spPr/>
        <p:txBody>
          <a:bodyPr/>
          <a:lstStyle/>
          <a:p>
            <a:r>
              <a:rPr lang="en-US" sz="2400" dirty="0" smtClean="0"/>
              <a:t>Subjects </a:t>
            </a:r>
            <a:r>
              <a:rPr lang="en-US" sz="2400" dirty="0"/>
              <a:t>have capabilities, </a:t>
            </a:r>
            <a:r>
              <a:rPr lang="en-US" sz="2400" dirty="0" smtClean="0"/>
              <a:t>which </a:t>
            </a:r>
            <a:endParaRPr lang="en-US" sz="2400" dirty="0"/>
          </a:p>
          <a:p>
            <a:pPr lvl="1">
              <a:spcBef>
                <a:spcPts val="600"/>
              </a:spcBef>
            </a:pPr>
            <a:r>
              <a:rPr lang="en-US" sz="2000" dirty="0"/>
              <a:t>Give them accesses to </a:t>
            </a:r>
            <a:r>
              <a:rPr lang="en-US" sz="2000" dirty="0" smtClean="0"/>
              <a:t>resources (similar to keys that can open doors)</a:t>
            </a:r>
            <a:endParaRPr lang="en-US" sz="2000" dirty="0"/>
          </a:p>
          <a:p>
            <a:pPr lvl="1">
              <a:spcBef>
                <a:spcPts val="600"/>
              </a:spcBef>
            </a:pPr>
            <a:r>
              <a:rPr lang="en-US" sz="2000" dirty="0" smtClean="0"/>
              <a:t>Can be transferred to other subjects </a:t>
            </a:r>
          </a:p>
          <a:p>
            <a:pPr lvl="1">
              <a:spcBef>
                <a:spcPts val="600"/>
              </a:spcBef>
            </a:pPr>
            <a:r>
              <a:rPr lang="en-US" sz="2000" dirty="0" smtClean="0"/>
              <a:t>Are unforgeable </a:t>
            </a:r>
            <a:r>
              <a:rPr lang="en-US" sz="2000" dirty="0"/>
              <a:t>tokens of </a:t>
            </a:r>
            <a:r>
              <a:rPr lang="en-US" sz="2000" dirty="0" smtClean="0"/>
              <a:t>authority</a:t>
            </a:r>
            <a:endParaRPr lang="en-US" sz="2000" dirty="0"/>
          </a:p>
          <a:p>
            <a:pPr>
              <a:spcBef>
                <a:spcPts val="600"/>
              </a:spcBef>
            </a:pPr>
            <a:r>
              <a:rPr lang="en-US" sz="2400" dirty="0" smtClean="0"/>
              <a:t>Example: a UNIX system where only owner of a file can open the file, and file </a:t>
            </a:r>
            <a:r>
              <a:rPr lang="en-US" sz="2400" dirty="0"/>
              <a:t>sharing is </a:t>
            </a:r>
            <a:r>
              <a:rPr lang="en-US" sz="2400" dirty="0" smtClean="0"/>
              <a:t>done </a:t>
            </a:r>
            <a:r>
              <a:rPr lang="en-US" sz="2400" dirty="0"/>
              <a:t>by passing opened file descriptors around</a:t>
            </a:r>
          </a:p>
          <a:p>
            <a:pPr>
              <a:spcBef>
                <a:spcPts val="600"/>
              </a:spcBef>
            </a:pPr>
            <a:r>
              <a:rPr lang="en-US" sz="2400" dirty="0" smtClean="0"/>
              <a:t>Why </a:t>
            </a:r>
            <a:r>
              <a:rPr lang="en-US" sz="2400" dirty="0"/>
              <a:t>capabilities may solve the confused deputy problems?</a:t>
            </a:r>
          </a:p>
          <a:p>
            <a:pPr lvl="1"/>
            <a:r>
              <a:rPr lang="en-US" sz="1800" dirty="0"/>
              <a:t>When access a resource, must select a capability, which also selects a master</a:t>
            </a:r>
          </a:p>
        </p:txBody>
      </p:sp>
    </p:spTree>
    <p:extLst>
      <p:ext uri="{BB962C8B-B14F-4D97-AF65-F5344CB8AC3E}">
        <p14:creationId xmlns:p14="http://schemas.microsoft.com/office/powerpoint/2010/main" val="116343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ctrTitle"/>
          </p:nvPr>
        </p:nvSpPr>
        <p:spPr>
          <a:xfrm>
            <a:off x="576943" y="137160"/>
            <a:ext cx="11038114" cy="553998"/>
          </a:xfrm>
        </p:spPr>
        <p:txBody>
          <a:bodyPr/>
          <a:lstStyle/>
          <a:p>
            <a:r>
              <a:rPr lang="en-US" altLang="en-US" dirty="0"/>
              <a:t>How </a:t>
            </a:r>
            <a:r>
              <a:rPr lang="en-US" altLang="en-US" dirty="0" smtClean="0"/>
              <a:t>Do Capabilities Solve </a:t>
            </a:r>
            <a:r>
              <a:rPr lang="en-US" altLang="en-US" dirty="0"/>
              <a:t>the Confused Deputy Problem</a:t>
            </a:r>
          </a:p>
        </p:txBody>
      </p:sp>
      <p:sp>
        <p:nvSpPr>
          <p:cNvPr id="9" name="Text Placeholder 8">
            <a:extLst>
              <a:ext uri="{FF2B5EF4-FFF2-40B4-BE49-F238E27FC236}">
                <a16:creationId xmlns:a16="http://schemas.microsoft.com/office/drawing/2014/main" id="{9CAE64BE-BD95-4B91-BE3B-715F7891656B}"/>
              </a:ext>
            </a:extLst>
          </p:cNvPr>
          <p:cNvSpPr>
            <a:spLocks noGrp="1"/>
          </p:cNvSpPr>
          <p:nvPr>
            <p:ph type="body" sz="quarter" idx="14"/>
          </p:nvPr>
        </p:nvSpPr>
        <p:spPr>
          <a:xfrm>
            <a:off x="576942" y="4597723"/>
            <a:ext cx="11038115" cy="1264994"/>
          </a:xfrm>
        </p:spPr>
        <p:txBody>
          <a:bodyPr/>
          <a:lstStyle/>
          <a:p>
            <a:r>
              <a:rPr lang="en-US" sz="2400" dirty="0"/>
              <a:t>Invoker must pass in a capability for $OUTPUT, which is stored in slot 3.</a:t>
            </a:r>
          </a:p>
          <a:p>
            <a:r>
              <a:rPr lang="en-US" sz="2400" dirty="0"/>
              <a:t>Writing to output uses the capability in slot 3.</a:t>
            </a:r>
          </a:p>
          <a:p>
            <a:r>
              <a:rPr lang="en-US" sz="2400" dirty="0"/>
              <a:t>Invoker cannot pass a capability it doesn’t have.</a:t>
            </a:r>
          </a:p>
        </p:txBody>
      </p:sp>
      <p:sp>
        <p:nvSpPr>
          <p:cNvPr id="20" name="TextBox 6">
            <a:extLst>
              <a:ext uri="{FF2B5EF4-FFF2-40B4-BE49-F238E27FC236}">
                <a16:creationId xmlns:a16="http://schemas.microsoft.com/office/drawing/2014/main" id="{51805819-7DB9-4DEB-A138-92F580DEA355}"/>
              </a:ext>
            </a:extLst>
          </p:cNvPr>
          <p:cNvSpPr txBox="1">
            <a:spLocks noChangeArrowheads="1"/>
          </p:cNvSpPr>
          <p:nvPr/>
        </p:nvSpPr>
        <p:spPr bwMode="auto">
          <a:xfrm>
            <a:off x="3200400" y="1454473"/>
            <a:ext cx="6553200" cy="12001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SYSX/FORT   $OUTPUT</a:t>
            </a:r>
          </a:p>
          <a:p>
            <a:pPr eaLnBrk="1" hangingPunct="1">
              <a:spcBef>
                <a:spcPct val="0"/>
              </a:spcBef>
              <a:buClrTx/>
              <a:buSzTx/>
              <a:buFontTx/>
              <a:buNone/>
            </a:pPr>
            <a:endParaRPr lang="en-US" altLang="en-US" sz="2400">
              <a:latin typeface="Times New Roman" panose="02020603050405020304" pitchFamily="18" charset="0"/>
            </a:endParaRPr>
          </a:p>
          <a:p>
            <a:pPr eaLnBrk="1" hangingPunct="1">
              <a:spcBef>
                <a:spcPct val="0"/>
              </a:spcBef>
              <a:buClrTx/>
              <a:buSzTx/>
              <a:buFontTx/>
              <a:buNone/>
            </a:pPr>
            <a:endParaRPr lang="en-US" altLang="en-US" sz="2400">
              <a:latin typeface="Times New Roman" panose="02020603050405020304" pitchFamily="18" charset="0"/>
            </a:endParaRPr>
          </a:p>
        </p:txBody>
      </p:sp>
      <p:graphicFrame>
        <p:nvGraphicFramePr>
          <p:cNvPr id="21" name="Table 20">
            <a:extLst>
              <a:ext uri="{FF2B5EF4-FFF2-40B4-BE49-F238E27FC236}">
                <a16:creationId xmlns:a16="http://schemas.microsoft.com/office/drawing/2014/main" id="{AF6BD5E2-5087-4555-A357-101CCD9966C7}"/>
              </a:ext>
            </a:extLst>
          </p:cNvPr>
          <p:cNvGraphicFramePr>
            <a:graphicFrameLocks noGrp="1"/>
          </p:cNvGraphicFramePr>
          <p:nvPr>
            <p:extLst/>
          </p:nvPr>
        </p:nvGraphicFramePr>
        <p:xfrm>
          <a:off x="3429000" y="2064073"/>
          <a:ext cx="6096000" cy="473075"/>
        </p:xfrm>
        <a:graphic>
          <a:graphicData uri="http://schemas.openxmlformats.org/drawingml/2006/table">
            <a:tbl>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0"/>
                  </a:ext>
                </a:extLst>
              </a:tr>
            </a:tbl>
          </a:graphicData>
        </a:graphic>
      </p:graphicFrame>
      <p:sp>
        <p:nvSpPr>
          <p:cNvPr id="22" name="Down Arrow 8">
            <a:extLst>
              <a:ext uri="{FF2B5EF4-FFF2-40B4-BE49-F238E27FC236}">
                <a16:creationId xmlns:a16="http://schemas.microsoft.com/office/drawing/2014/main" id="{3DA731D5-5237-4193-A077-B58CDB20CC8C}"/>
              </a:ext>
            </a:extLst>
          </p:cNvPr>
          <p:cNvSpPr>
            <a:spLocks noChangeArrowheads="1"/>
          </p:cNvSpPr>
          <p:nvPr/>
        </p:nvSpPr>
        <p:spPr bwMode="auto">
          <a:xfrm>
            <a:off x="3733800" y="2292673"/>
            <a:ext cx="304800" cy="13716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3" name="Rectangle 9">
            <a:extLst>
              <a:ext uri="{FF2B5EF4-FFF2-40B4-BE49-F238E27FC236}">
                <a16:creationId xmlns:a16="http://schemas.microsoft.com/office/drawing/2014/main" id="{6A554104-44D3-4848-950F-859B7B46EE76}"/>
              </a:ext>
            </a:extLst>
          </p:cNvPr>
          <p:cNvSpPr>
            <a:spLocks noChangeArrowheads="1"/>
          </p:cNvSpPr>
          <p:nvPr/>
        </p:nvSpPr>
        <p:spPr bwMode="auto">
          <a:xfrm>
            <a:off x="2438400" y="3664273"/>
            <a:ext cx="190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SYSX/	STAT</a:t>
            </a:r>
          </a:p>
        </p:txBody>
      </p:sp>
      <p:sp>
        <p:nvSpPr>
          <p:cNvPr id="24" name="Down Arrow 10">
            <a:extLst>
              <a:ext uri="{FF2B5EF4-FFF2-40B4-BE49-F238E27FC236}">
                <a16:creationId xmlns:a16="http://schemas.microsoft.com/office/drawing/2014/main" id="{6615AC26-2A60-494F-8642-2C6C175FA92E}"/>
              </a:ext>
            </a:extLst>
          </p:cNvPr>
          <p:cNvSpPr>
            <a:spLocks noChangeArrowheads="1"/>
          </p:cNvSpPr>
          <p:nvPr/>
        </p:nvSpPr>
        <p:spPr bwMode="auto">
          <a:xfrm>
            <a:off x="4876800" y="2292673"/>
            <a:ext cx="304800" cy="13716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5" name="Down Arrow 11">
            <a:extLst>
              <a:ext uri="{FF2B5EF4-FFF2-40B4-BE49-F238E27FC236}">
                <a16:creationId xmlns:a16="http://schemas.microsoft.com/office/drawing/2014/main" id="{EDD148FE-72C7-48E9-8ED2-0148763B27F2}"/>
              </a:ext>
            </a:extLst>
          </p:cNvPr>
          <p:cNvSpPr>
            <a:spLocks noChangeArrowheads="1"/>
          </p:cNvSpPr>
          <p:nvPr/>
        </p:nvSpPr>
        <p:spPr bwMode="auto">
          <a:xfrm>
            <a:off x="6096000" y="2292673"/>
            <a:ext cx="304800" cy="13716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6" name="Rectangle 12">
            <a:extLst>
              <a:ext uri="{FF2B5EF4-FFF2-40B4-BE49-F238E27FC236}">
                <a16:creationId xmlns:a16="http://schemas.microsoft.com/office/drawing/2014/main" id="{AECB35E9-4BDD-4262-B4B5-917F016703AB}"/>
              </a:ext>
            </a:extLst>
          </p:cNvPr>
          <p:cNvSpPr>
            <a:spLocks noChangeArrowheads="1"/>
          </p:cNvSpPr>
          <p:nvPr/>
        </p:nvSpPr>
        <p:spPr bwMode="auto">
          <a:xfrm>
            <a:off x="4267200" y="3664273"/>
            <a:ext cx="190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SYSX/	BILL</a:t>
            </a:r>
          </a:p>
        </p:txBody>
      </p:sp>
      <p:sp>
        <p:nvSpPr>
          <p:cNvPr id="27" name="TextBox 13">
            <a:extLst>
              <a:ext uri="{FF2B5EF4-FFF2-40B4-BE49-F238E27FC236}">
                <a16:creationId xmlns:a16="http://schemas.microsoft.com/office/drawing/2014/main" id="{7277839E-AF39-4D25-BBE8-94B16FD52021}"/>
              </a:ext>
            </a:extLst>
          </p:cNvPr>
          <p:cNvSpPr txBox="1">
            <a:spLocks noChangeArrowheads="1"/>
          </p:cNvSpPr>
          <p:nvPr/>
        </p:nvSpPr>
        <p:spPr bwMode="auto">
          <a:xfrm>
            <a:off x="6096000" y="3588073"/>
            <a:ext cx="182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$OUTPUT</a:t>
            </a:r>
          </a:p>
        </p:txBody>
      </p:sp>
    </p:spTree>
    <p:extLst>
      <p:ext uri="{BB962C8B-B14F-4D97-AF65-F5344CB8AC3E}">
        <p14:creationId xmlns:p14="http://schemas.microsoft.com/office/powerpoint/2010/main" val="14529911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p:txBody>
          <a:bodyPr/>
          <a:lstStyle/>
          <a:p>
            <a:r>
              <a:rPr lang="en-US" altLang="en-US"/>
              <a:t>Capability vs. ACL</a:t>
            </a:r>
          </a:p>
        </p:txBody>
      </p:sp>
      <p:sp>
        <p:nvSpPr>
          <p:cNvPr id="6" name="Subtitle 5">
            <a:extLst>
              <a:ext uri="{FF2B5EF4-FFF2-40B4-BE49-F238E27FC236}">
                <a16:creationId xmlns:a16="http://schemas.microsoft.com/office/drawing/2014/main" id="{3A6954BB-7E27-41AE-BEF8-F09CF5771655}"/>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8D6711DF-0650-4A1F-AA89-054B637B4EA7}"/>
              </a:ext>
            </a:extLst>
          </p:cNvPr>
          <p:cNvSpPr>
            <a:spLocks noGrp="1"/>
          </p:cNvSpPr>
          <p:nvPr>
            <p:ph type="body" sz="quarter" idx="14"/>
          </p:nvPr>
        </p:nvSpPr>
        <p:spPr/>
        <p:txBody>
          <a:bodyPr/>
          <a:lstStyle/>
          <a:p>
            <a:pPr>
              <a:spcBef>
                <a:spcPts val="600"/>
              </a:spcBef>
            </a:pPr>
            <a:r>
              <a:rPr lang="en-US" sz="2800" dirty="0"/>
              <a:t>Consider two security mechanisms for bank accounts. </a:t>
            </a:r>
          </a:p>
          <a:p>
            <a:pPr>
              <a:spcBef>
                <a:spcPts val="600"/>
              </a:spcBef>
            </a:pPr>
            <a:r>
              <a:rPr lang="en-US" sz="2800" dirty="0"/>
              <a:t>One is identity-based.  Each account has multiple authorized owners.  You go into the bank and shows your ID, then you can access all accounts you are authorized.</a:t>
            </a:r>
          </a:p>
          <a:p>
            <a:pPr lvl="1">
              <a:spcBef>
                <a:spcPts val="600"/>
              </a:spcBef>
            </a:pPr>
            <a:r>
              <a:rPr lang="en-US" sz="2400" dirty="0"/>
              <a:t>Once you show ID, you can access all accounts.</a:t>
            </a:r>
          </a:p>
          <a:p>
            <a:pPr lvl="1">
              <a:spcBef>
                <a:spcPts val="600"/>
              </a:spcBef>
            </a:pPr>
            <a:r>
              <a:rPr lang="en-US" sz="2400" dirty="0"/>
              <a:t>You have to tell the bank which account to take money from.</a:t>
            </a:r>
          </a:p>
          <a:p>
            <a:pPr>
              <a:spcBef>
                <a:spcPts val="600"/>
              </a:spcBef>
            </a:pPr>
            <a:r>
              <a:rPr lang="en-US" sz="2800" dirty="0"/>
              <a:t>The other is token-based.  When opening an account, you get a passport to that account and a PIN, whoever has the passport and the PIN can access</a:t>
            </a:r>
          </a:p>
        </p:txBody>
      </p:sp>
    </p:spTree>
    <p:extLst>
      <p:ext uri="{BB962C8B-B14F-4D97-AF65-F5344CB8AC3E}">
        <p14:creationId xmlns:p14="http://schemas.microsoft.com/office/powerpoint/2010/main" val="895386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a:solidFill>
                  <a:schemeClr val="accent1"/>
                </a:solidFill>
              </a:rPr>
              <a:t>Morris Worm as an example to illustrate the limitation of UNIX DAC </a:t>
            </a:r>
            <a:r>
              <a:rPr lang="en-US" sz="3200" dirty="0" smtClean="0">
                <a:solidFill>
                  <a:schemeClr val="accent1"/>
                </a:solidFill>
              </a:rPr>
              <a:t>protection</a:t>
            </a:r>
          </a:p>
          <a:p>
            <a:pPr>
              <a:spcBef>
                <a:spcPts val="600"/>
              </a:spcBef>
            </a:pPr>
            <a:r>
              <a:rPr lang="en-US" sz="3200" dirty="0" smtClean="0">
                <a:solidFill>
                  <a:schemeClr val="tx1"/>
                </a:solidFill>
              </a:rPr>
              <a:t>Analysis of DAC Weaknesses</a:t>
            </a:r>
          </a:p>
          <a:p>
            <a:pPr lvl="1">
              <a:spcBef>
                <a:spcPts val="600"/>
              </a:spcBef>
            </a:pPr>
            <a:r>
              <a:rPr lang="en-US" sz="2800" dirty="0">
                <a:solidFill>
                  <a:schemeClr val="tx1"/>
                </a:solidFill>
              </a:rPr>
              <a:t>Confused deputy</a:t>
            </a:r>
          </a:p>
          <a:p>
            <a:pPr lvl="1">
              <a:spcBef>
                <a:spcPts val="600"/>
              </a:spcBef>
            </a:pPr>
            <a:r>
              <a:rPr lang="en-US" sz="2800" dirty="0" smtClean="0">
                <a:solidFill>
                  <a:schemeClr val="tx1"/>
                </a:solidFill>
              </a:rPr>
              <a:t>DAC’s implicit trust in programs being benign and correct</a:t>
            </a:r>
            <a:endParaRPr lang="en-US" sz="2800" dirty="0">
              <a:solidFill>
                <a:schemeClr val="tx1"/>
              </a:solidFill>
            </a:endParaRPr>
          </a:p>
          <a:p>
            <a:pPr>
              <a:spcBef>
                <a:spcPts val="600"/>
              </a:spcBef>
            </a:pPr>
            <a:r>
              <a:rPr lang="en-US" sz="3200" dirty="0" smtClean="0">
                <a:solidFill>
                  <a:schemeClr val="tx1"/>
                </a:solidFill>
              </a:rPr>
              <a:t>Sandboxing/virtualization/isolation </a:t>
            </a:r>
            <a:r>
              <a:rPr lang="en-US" sz="3200" dirty="0">
                <a:solidFill>
                  <a:schemeClr val="tx1"/>
                </a:solidFill>
              </a:rPr>
              <a:t>approaches</a:t>
            </a:r>
          </a:p>
          <a:p>
            <a:pPr>
              <a:spcBef>
                <a:spcPts val="600"/>
              </a:spcBef>
            </a:pPr>
            <a:r>
              <a:rPr lang="en-US" sz="3200" dirty="0">
                <a:solidFill>
                  <a:schemeClr val="tx1"/>
                </a:solidFill>
              </a:rPr>
              <a:t>Create access control policies depend on </a:t>
            </a:r>
            <a:r>
              <a:rPr lang="en-US" sz="3200" dirty="0" smtClean="0">
                <a:solidFill>
                  <a:schemeClr val="tx1"/>
                </a:solidFill>
              </a:rPr>
              <a:t>programs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ctrTitle"/>
          </p:nvPr>
        </p:nvSpPr>
        <p:spPr/>
        <p:txBody>
          <a:bodyPr/>
          <a:lstStyle/>
          <a:p>
            <a:r>
              <a:rPr lang="en-US" altLang="en-US"/>
              <a:t>Capabilities vs. ACL: Ambient Authority</a:t>
            </a:r>
          </a:p>
        </p:txBody>
      </p:sp>
      <p:sp>
        <p:nvSpPr>
          <p:cNvPr id="6" name="Subtitle 5">
            <a:extLst>
              <a:ext uri="{FF2B5EF4-FFF2-40B4-BE49-F238E27FC236}">
                <a16:creationId xmlns:a16="http://schemas.microsoft.com/office/drawing/2014/main" id="{78002C16-B262-42CC-BC29-D030AD5E6B74}"/>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3AFD7677-ED43-460F-91A0-799A94B9E412}"/>
              </a:ext>
            </a:extLst>
          </p:cNvPr>
          <p:cNvSpPr>
            <a:spLocks noGrp="1"/>
          </p:cNvSpPr>
          <p:nvPr>
            <p:ph type="body" sz="quarter" idx="14"/>
          </p:nvPr>
        </p:nvSpPr>
        <p:spPr/>
        <p:txBody>
          <a:bodyPr/>
          <a:lstStyle/>
          <a:p>
            <a:pPr>
              <a:spcBef>
                <a:spcPts val="600"/>
              </a:spcBef>
            </a:pPr>
            <a:r>
              <a:rPr lang="en-US" sz="3200" dirty="0"/>
              <a:t>Ambient authority means that a user’s authority is automatically exercised, without the need of being selected.</a:t>
            </a:r>
          </a:p>
          <a:p>
            <a:pPr lvl="1">
              <a:spcBef>
                <a:spcPts val="600"/>
              </a:spcBef>
            </a:pPr>
            <a:r>
              <a:rPr lang="en-US" sz="2400" dirty="0"/>
              <a:t>Causes the confused deputy problem</a:t>
            </a:r>
          </a:p>
          <a:p>
            <a:pPr lvl="1">
              <a:spcBef>
                <a:spcPts val="600"/>
              </a:spcBef>
            </a:pPr>
            <a:r>
              <a:rPr lang="en-US" sz="2400" dirty="0"/>
              <a:t>Violates the least privilege principle</a:t>
            </a:r>
          </a:p>
          <a:p>
            <a:pPr>
              <a:spcBef>
                <a:spcPts val="600"/>
              </a:spcBef>
            </a:pPr>
            <a:r>
              <a:rPr lang="en-US" sz="3200" dirty="0"/>
              <a:t>No Ambient Authority in capability systems</a:t>
            </a:r>
          </a:p>
        </p:txBody>
      </p:sp>
    </p:spTree>
    <p:extLst>
      <p:ext uri="{BB962C8B-B14F-4D97-AF65-F5344CB8AC3E}">
        <p14:creationId xmlns:p14="http://schemas.microsoft.com/office/powerpoint/2010/main" val="25635977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ctrTitle"/>
          </p:nvPr>
        </p:nvSpPr>
        <p:spPr/>
        <p:txBody>
          <a:bodyPr/>
          <a:lstStyle/>
          <a:p>
            <a:r>
              <a:rPr lang="en-US" altLang="en-US"/>
              <a:t>Capability vs. ACL: Naming</a:t>
            </a:r>
          </a:p>
        </p:txBody>
      </p:sp>
      <p:sp>
        <p:nvSpPr>
          <p:cNvPr id="6" name="Subtitle 5">
            <a:extLst>
              <a:ext uri="{FF2B5EF4-FFF2-40B4-BE49-F238E27FC236}">
                <a16:creationId xmlns:a16="http://schemas.microsoft.com/office/drawing/2014/main" id="{6F0B88AA-4CBB-4ADE-AF7B-0B0CD634C167}"/>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5C09195-F0FA-4F9C-B57E-F16FDD133334}"/>
              </a:ext>
            </a:extLst>
          </p:cNvPr>
          <p:cNvSpPr>
            <a:spLocks noGrp="1"/>
          </p:cNvSpPr>
          <p:nvPr>
            <p:ph type="body" sz="quarter" idx="14"/>
          </p:nvPr>
        </p:nvSpPr>
        <p:spPr/>
        <p:txBody>
          <a:bodyPr/>
          <a:lstStyle/>
          <a:p>
            <a:pPr>
              <a:spcBef>
                <a:spcPts val="600"/>
              </a:spcBef>
            </a:pPr>
            <a:r>
              <a:rPr lang="en-US" sz="2800" dirty="0"/>
              <a:t>ACL systems need a namespace for objects</a:t>
            </a:r>
          </a:p>
          <a:p>
            <a:pPr>
              <a:spcBef>
                <a:spcPts val="600"/>
              </a:spcBef>
            </a:pPr>
            <a:r>
              <a:rPr lang="en-US" sz="2800" dirty="0"/>
              <a:t>In capability systems, a capability can serve both to designate a resource and to provide authority.</a:t>
            </a:r>
          </a:p>
          <a:p>
            <a:pPr>
              <a:spcBef>
                <a:spcPts val="600"/>
              </a:spcBef>
            </a:pPr>
            <a:r>
              <a:rPr lang="en-US" sz="2800" dirty="0"/>
              <a:t>ACLs also need a namespace for subjects or principals</a:t>
            </a:r>
          </a:p>
          <a:p>
            <a:pPr lvl="1">
              <a:spcBef>
                <a:spcPts val="600"/>
              </a:spcBef>
            </a:pPr>
            <a:r>
              <a:rPr lang="en-US" sz="2000" dirty="0"/>
              <a:t>as they need to refer to subjects or principals</a:t>
            </a:r>
          </a:p>
          <a:p>
            <a:pPr>
              <a:spcBef>
                <a:spcPts val="600"/>
              </a:spcBef>
            </a:pPr>
            <a:r>
              <a:rPr lang="en-US" sz="2800" dirty="0"/>
              <a:t>Implications</a:t>
            </a:r>
          </a:p>
          <a:p>
            <a:pPr lvl="1">
              <a:spcBef>
                <a:spcPts val="600"/>
              </a:spcBef>
            </a:pPr>
            <a:r>
              <a:rPr lang="en-US" sz="2000" dirty="0"/>
              <a:t>the set of subjects cannot be too many or too dynamic</a:t>
            </a:r>
          </a:p>
          <a:p>
            <a:pPr lvl="1">
              <a:spcBef>
                <a:spcPts val="600"/>
              </a:spcBef>
            </a:pPr>
            <a:r>
              <a:rPr lang="en-US" sz="2000" dirty="0"/>
              <a:t>most ACL systems grant rights to user accounts principals, and do not support fine-grained subject rights management</a:t>
            </a:r>
            <a:endParaRPr lang="en-US" sz="2800" dirty="0"/>
          </a:p>
        </p:txBody>
      </p:sp>
    </p:spTree>
    <p:extLst>
      <p:ext uri="{BB962C8B-B14F-4D97-AF65-F5344CB8AC3E}">
        <p14:creationId xmlns:p14="http://schemas.microsoft.com/office/powerpoint/2010/main" val="36528251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a:xfrm>
            <a:off x="576943" y="137160"/>
            <a:ext cx="11038114" cy="553998"/>
          </a:xfrm>
        </p:spPr>
        <p:txBody>
          <a:bodyPr/>
          <a:lstStyle/>
          <a:p>
            <a:r>
              <a:rPr lang="en-US" altLang="en-US" dirty="0">
                <a:solidFill>
                  <a:schemeClr val="accent4"/>
                </a:solidFill>
              </a:rPr>
              <a:t>Conjectures</a:t>
            </a:r>
            <a:r>
              <a:rPr lang="en-US" altLang="en-US" dirty="0"/>
              <a:t> on Why </a:t>
            </a:r>
            <a:r>
              <a:rPr lang="en-US" altLang="en-US" dirty="0" smtClean="0"/>
              <a:t>Capability-based AC is Rarely Used</a:t>
            </a:r>
            <a:endParaRPr lang="en-US" altLang="en-US" dirty="0"/>
          </a:p>
        </p:txBody>
      </p:sp>
      <p:sp>
        <p:nvSpPr>
          <p:cNvPr id="6" name="Subtitle 5">
            <a:extLst>
              <a:ext uri="{FF2B5EF4-FFF2-40B4-BE49-F238E27FC236}">
                <a16:creationId xmlns:a16="http://schemas.microsoft.com/office/drawing/2014/main" id="{CF3FBFA9-78EA-45DB-8F79-F6910FEB767B}"/>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5E622D8-71F2-4B1D-94CE-7444F2E76480}"/>
              </a:ext>
            </a:extLst>
          </p:cNvPr>
          <p:cNvSpPr>
            <a:spLocks noGrp="1"/>
          </p:cNvSpPr>
          <p:nvPr>
            <p:ph type="body" sz="quarter" idx="14"/>
          </p:nvPr>
        </p:nvSpPr>
        <p:spPr/>
        <p:txBody>
          <a:bodyPr/>
          <a:lstStyle/>
          <a:p>
            <a:r>
              <a:rPr lang="en-US" sz="3200" dirty="0"/>
              <a:t>Capability is more suitable for process level sharing, but not user-level sharing</a:t>
            </a:r>
          </a:p>
          <a:p>
            <a:pPr lvl="1"/>
            <a:r>
              <a:rPr lang="en-US" sz="2400" dirty="0"/>
              <a:t>user-level sharing is what is really needed</a:t>
            </a:r>
          </a:p>
          <a:p>
            <a:pPr>
              <a:spcBef>
                <a:spcPts val="600"/>
              </a:spcBef>
            </a:pPr>
            <a:r>
              <a:rPr lang="en-US" sz="3200" dirty="0"/>
              <a:t>Processes are more tightly coupled in capability-based systems because the need to pass capabilities around</a:t>
            </a:r>
          </a:p>
          <a:p>
            <a:pPr lvl="1"/>
            <a:r>
              <a:rPr lang="en-US" sz="2400" dirty="0"/>
              <a:t>programming may be more difficult</a:t>
            </a:r>
          </a:p>
        </p:txBody>
      </p:sp>
    </p:spTree>
    <p:extLst>
      <p:ext uri="{BB962C8B-B14F-4D97-AF65-F5344CB8AC3E}">
        <p14:creationId xmlns:p14="http://schemas.microsoft.com/office/powerpoint/2010/main" val="13750259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en-US" altLang="en-US"/>
              <a:t>Analysis why DAC is not Good enough</a:t>
            </a:r>
          </a:p>
        </p:txBody>
      </p:sp>
      <p:sp>
        <p:nvSpPr>
          <p:cNvPr id="6" name="Subtitle 5">
            <a:extLst>
              <a:ext uri="{FF2B5EF4-FFF2-40B4-BE49-F238E27FC236}">
                <a16:creationId xmlns:a16="http://schemas.microsoft.com/office/drawing/2014/main" id="{370D86AA-D03B-40CA-8603-7C25C752F6C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018E31C-28DF-4692-B555-557AB9E9643E}"/>
              </a:ext>
            </a:extLst>
          </p:cNvPr>
          <p:cNvSpPr>
            <a:spLocks noGrp="1"/>
          </p:cNvSpPr>
          <p:nvPr>
            <p:ph type="body" sz="quarter" idx="14"/>
          </p:nvPr>
        </p:nvSpPr>
        <p:spPr/>
        <p:txBody>
          <a:bodyPr/>
          <a:lstStyle/>
          <a:p>
            <a:r>
              <a:rPr lang="en-US" sz="2800" dirty="0">
                <a:solidFill>
                  <a:schemeClr val="accent6">
                    <a:lumMod val="60000"/>
                    <a:lumOff val="40000"/>
                  </a:schemeClr>
                </a:solidFill>
              </a:rPr>
              <a:t>DAC causes the Confused Deputy problem</a:t>
            </a:r>
          </a:p>
          <a:p>
            <a:pPr lvl="1"/>
            <a:r>
              <a:rPr lang="en-US" sz="2000" dirty="0">
                <a:solidFill>
                  <a:schemeClr val="accent6">
                    <a:lumMod val="60000"/>
                    <a:lumOff val="40000"/>
                  </a:schemeClr>
                </a:solidFill>
              </a:rPr>
              <a:t>Solution: use capability-based systems</a:t>
            </a:r>
          </a:p>
          <a:p>
            <a:pPr>
              <a:spcBef>
                <a:spcPts val="1200"/>
              </a:spcBef>
            </a:pPr>
            <a:r>
              <a:rPr lang="en-US" sz="2800" dirty="0" smtClean="0">
                <a:solidFill>
                  <a:schemeClr val="accent1"/>
                </a:solidFill>
              </a:rPr>
              <a:t>DAC </a:t>
            </a:r>
            <a:r>
              <a:rPr lang="en-US" sz="2800" dirty="0">
                <a:solidFill>
                  <a:schemeClr val="accent1"/>
                </a:solidFill>
              </a:rPr>
              <a:t>does not preserve confidentiality when facing Trojan horses</a:t>
            </a:r>
          </a:p>
          <a:p>
            <a:pPr lvl="1"/>
            <a:r>
              <a:rPr lang="en-US" sz="2000" dirty="0">
                <a:solidFill>
                  <a:schemeClr val="accent1"/>
                </a:solidFill>
              </a:rPr>
              <a:t>Solution: use Mandatory Access Control (BLP)</a:t>
            </a:r>
          </a:p>
          <a:p>
            <a:pPr>
              <a:spcBef>
                <a:spcPts val="1200"/>
              </a:spcBef>
            </a:pPr>
            <a:r>
              <a:rPr lang="en-US" sz="2800" dirty="0" smtClean="0"/>
              <a:t>DAC implementation </a:t>
            </a:r>
            <a:r>
              <a:rPr lang="en-US" sz="2800" dirty="0"/>
              <a:t>fails to keep track of for which principals a subject (process) is acting on behalf of</a:t>
            </a:r>
          </a:p>
          <a:p>
            <a:pPr lvl="1"/>
            <a:r>
              <a:rPr lang="en-US" sz="2000" dirty="0" smtClean="0"/>
              <a:t>Solution</a:t>
            </a:r>
            <a:r>
              <a:rPr lang="en-US" sz="2000" dirty="0"/>
              <a:t>: fixing the DAC implementation to better keep track of </a:t>
            </a:r>
            <a:r>
              <a:rPr lang="en-US" sz="2000" dirty="0" smtClean="0"/>
              <a:t>principals</a:t>
            </a:r>
          </a:p>
          <a:p>
            <a:pPr lvl="1"/>
            <a:r>
              <a:rPr lang="en-US" sz="2000" dirty="0"/>
              <a:t>Solution: </a:t>
            </a:r>
            <a:r>
              <a:rPr lang="en-US" sz="2000" dirty="0" smtClean="0"/>
              <a:t>adding </a:t>
            </a:r>
            <a:r>
              <a:rPr lang="en-US" sz="2000" dirty="0"/>
              <a:t>additional access control mechanism</a:t>
            </a:r>
          </a:p>
          <a:p>
            <a:pPr lvl="1"/>
            <a:endParaRPr lang="en-US" sz="2000" dirty="0"/>
          </a:p>
        </p:txBody>
      </p:sp>
    </p:spTree>
    <p:extLst>
      <p:ext uri="{BB962C8B-B14F-4D97-AF65-F5344CB8AC3E}">
        <p14:creationId xmlns:p14="http://schemas.microsoft.com/office/powerpoint/2010/main" val="21511172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ctrTitle"/>
          </p:nvPr>
        </p:nvSpPr>
        <p:spPr>
          <a:xfrm>
            <a:off x="576943" y="137160"/>
            <a:ext cx="11038114" cy="553998"/>
          </a:xfrm>
        </p:spPr>
        <p:txBody>
          <a:bodyPr/>
          <a:lstStyle/>
          <a:p>
            <a:r>
              <a:rPr lang="en-US" altLang="en-US" dirty="0" smtClean="0"/>
              <a:t>Weakness OF DAC in Information Flow Control</a:t>
            </a:r>
            <a:endParaRPr lang="en-US" altLang="en-US" dirty="0"/>
          </a:p>
        </p:txBody>
      </p:sp>
      <p:sp>
        <p:nvSpPr>
          <p:cNvPr id="6" name="Subtitle 5">
            <a:extLst>
              <a:ext uri="{FF2B5EF4-FFF2-40B4-BE49-F238E27FC236}">
                <a16:creationId xmlns:a16="http://schemas.microsoft.com/office/drawing/2014/main" id="{06D9E4D9-82A3-4E9C-A30C-20B3A030EC74}"/>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6D865D3A-950A-4D58-917F-9EE94AF2DCF3}"/>
              </a:ext>
            </a:extLst>
          </p:cNvPr>
          <p:cNvSpPr>
            <a:spLocks noGrp="1"/>
          </p:cNvSpPr>
          <p:nvPr>
            <p:ph type="body" sz="quarter" idx="14"/>
          </p:nvPr>
        </p:nvSpPr>
        <p:spPr/>
        <p:txBody>
          <a:bodyPr/>
          <a:lstStyle/>
          <a:p>
            <a:pPr>
              <a:spcBef>
                <a:spcPts val="600"/>
              </a:spcBef>
            </a:pPr>
            <a:r>
              <a:rPr lang="en-US" sz="3200" dirty="0"/>
              <a:t>Unrestricted DAC allows information flows from an object which can be read to any other object which can be written by a subject </a:t>
            </a:r>
          </a:p>
          <a:p>
            <a:pPr lvl="1">
              <a:spcBef>
                <a:spcPts val="600"/>
              </a:spcBef>
            </a:pPr>
            <a:r>
              <a:rPr lang="en-US" sz="2400" dirty="0"/>
              <a:t>Suppose A is allowed to read some information and B is not, A can reads and tells B</a:t>
            </a:r>
          </a:p>
          <a:p>
            <a:pPr>
              <a:spcBef>
                <a:spcPts val="600"/>
              </a:spcBef>
            </a:pPr>
            <a:r>
              <a:rPr lang="en-US" sz="3200" dirty="0"/>
              <a:t>Suppose </a:t>
            </a:r>
            <a:r>
              <a:rPr lang="en-US" sz="3200" dirty="0" smtClean="0"/>
              <a:t>that </a:t>
            </a:r>
            <a:r>
              <a:rPr lang="en-US" sz="3200" dirty="0"/>
              <a:t>users are trusted not to do this deliberately.  It is still possible for Trojan Horses to copy information from one object to another.</a:t>
            </a:r>
          </a:p>
        </p:txBody>
      </p:sp>
    </p:spTree>
    <p:extLst>
      <p:ext uri="{BB962C8B-B14F-4D97-AF65-F5344CB8AC3E}">
        <p14:creationId xmlns:p14="http://schemas.microsoft.com/office/powerpoint/2010/main" val="88316904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ctrTitle"/>
          </p:nvPr>
        </p:nvSpPr>
        <p:spPr/>
        <p:txBody>
          <a:bodyPr/>
          <a:lstStyle/>
          <a:p>
            <a:r>
              <a:rPr lang="en-US" altLang="en-US"/>
              <a:t>TROJAN HORSE EXAMPLE</a:t>
            </a:r>
          </a:p>
        </p:txBody>
      </p:sp>
      <p:grpSp>
        <p:nvGrpSpPr>
          <p:cNvPr id="9" name="Group 8">
            <a:extLst>
              <a:ext uri="{FF2B5EF4-FFF2-40B4-BE49-F238E27FC236}">
                <a16:creationId xmlns:a16="http://schemas.microsoft.com/office/drawing/2014/main" id="{3435CA1B-7B8C-46EF-9392-E86ED0115474}"/>
              </a:ext>
            </a:extLst>
          </p:cNvPr>
          <p:cNvGrpSpPr/>
          <p:nvPr/>
        </p:nvGrpSpPr>
        <p:grpSpPr>
          <a:xfrm>
            <a:off x="2320925" y="1600560"/>
            <a:ext cx="7550150" cy="3984926"/>
            <a:chOff x="533400" y="1960563"/>
            <a:chExt cx="7550150" cy="3984926"/>
          </a:xfrm>
        </p:grpSpPr>
        <p:sp>
          <p:nvSpPr>
            <p:cNvPr id="17" name="Rectangle 3">
              <a:extLst>
                <a:ext uri="{FF2B5EF4-FFF2-40B4-BE49-F238E27FC236}">
                  <a16:creationId xmlns:a16="http://schemas.microsoft.com/office/drawing/2014/main" id="{B32B12FB-AF72-42D5-AE00-B3795089186F}"/>
                </a:ext>
              </a:extLst>
            </p:cNvPr>
            <p:cNvSpPr>
              <a:spLocks noChangeArrowheads="1"/>
            </p:cNvSpPr>
            <p:nvPr/>
          </p:nvSpPr>
          <p:spPr bwMode="auto">
            <a:xfrm>
              <a:off x="4772025" y="2557463"/>
              <a:ext cx="1681163" cy="9461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89067" tIns="43752" rIns="89067" bIns="43752" anchor="ct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b="1"/>
                <a:t>File F</a:t>
              </a:r>
            </a:p>
          </p:txBody>
        </p:sp>
        <p:sp>
          <p:nvSpPr>
            <p:cNvPr id="18" name="Rectangle 4">
              <a:extLst>
                <a:ext uri="{FF2B5EF4-FFF2-40B4-BE49-F238E27FC236}">
                  <a16:creationId xmlns:a16="http://schemas.microsoft.com/office/drawing/2014/main" id="{62D777DC-BCC7-4379-BA3C-2BAA95B46E7E}"/>
                </a:ext>
              </a:extLst>
            </p:cNvPr>
            <p:cNvSpPr>
              <a:spLocks noChangeArrowheads="1"/>
            </p:cNvSpPr>
            <p:nvPr/>
          </p:nvSpPr>
          <p:spPr bwMode="auto">
            <a:xfrm>
              <a:off x="7205663" y="2557463"/>
              <a:ext cx="865187" cy="8826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2503" tIns="25001" rIns="62503" bIns="25001">
              <a:spAutoFit/>
            </a:bodyPr>
            <a:lstStyle>
              <a:lvl1pPr marL="338138" indent="-338138"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8000"/>
                </a:lnSpc>
                <a:spcBef>
                  <a:spcPct val="43000"/>
                </a:spcBef>
                <a:buClrTx/>
                <a:buSzTx/>
                <a:buFontTx/>
                <a:buNone/>
              </a:pPr>
              <a:r>
                <a:rPr lang="en-US" altLang="en-US" sz="2400" b="1"/>
                <a:t>A:r</a:t>
              </a:r>
            </a:p>
            <a:p>
              <a:pPr>
                <a:lnSpc>
                  <a:spcPct val="88000"/>
                </a:lnSpc>
                <a:spcBef>
                  <a:spcPct val="43000"/>
                </a:spcBef>
                <a:buClrTx/>
                <a:buSzTx/>
                <a:buFontTx/>
                <a:buNone/>
              </a:pPr>
              <a:r>
                <a:rPr lang="en-US" altLang="en-US" sz="2400" b="1"/>
                <a:t>A:w</a:t>
              </a:r>
            </a:p>
          </p:txBody>
        </p:sp>
        <p:sp>
          <p:nvSpPr>
            <p:cNvPr id="19" name="Rectangle 5">
              <a:extLst>
                <a:ext uri="{FF2B5EF4-FFF2-40B4-BE49-F238E27FC236}">
                  <a16:creationId xmlns:a16="http://schemas.microsoft.com/office/drawing/2014/main" id="{ED4DF679-C91A-482C-A831-2486036AAEA8}"/>
                </a:ext>
              </a:extLst>
            </p:cNvPr>
            <p:cNvSpPr>
              <a:spLocks noChangeArrowheads="1"/>
            </p:cNvSpPr>
            <p:nvPr/>
          </p:nvSpPr>
          <p:spPr bwMode="auto">
            <a:xfrm>
              <a:off x="4822825" y="4349750"/>
              <a:ext cx="1681163" cy="9461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89067" tIns="43752" rIns="89067" bIns="43752" anchor="ct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b="1"/>
                <a:t>File G</a:t>
              </a:r>
            </a:p>
          </p:txBody>
        </p:sp>
        <p:sp>
          <p:nvSpPr>
            <p:cNvPr id="20" name="Rectangle 6">
              <a:extLst>
                <a:ext uri="{FF2B5EF4-FFF2-40B4-BE49-F238E27FC236}">
                  <a16:creationId xmlns:a16="http://schemas.microsoft.com/office/drawing/2014/main" id="{66BF3331-91F9-48AD-B4F8-6AB765548199}"/>
                </a:ext>
              </a:extLst>
            </p:cNvPr>
            <p:cNvSpPr>
              <a:spLocks noChangeArrowheads="1"/>
            </p:cNvSpPr>
            <p:nvPr/>
          </p:nvSpPr>
          <p:spPr bwMode="auto">
            <a:xfrm>
              <a:off x="7180263" y="4349750"/>
              <a:ext cx="903287" cy="8826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2503" tIns="25001" rIns="62503" bIns="25001">
              <a:spAutoFit/>
            </a:bodyPr>
            <a:lstStyle>
              <a:lvl1pPr marL="338138" indent="-338138"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8000"/>
                </a:lnSpc>
                <a:spcBef>
                  <a:spcPct val="43000"/>
                </a:spcBef>
                <a:buClrTx/>
                <a:buSzTx/>
                <a:buFontTx/>
                <a:buNone/>
              </a:pPr>
              <a:r>
                <a:rPr lang="en-US" altLang="en-US" sz="2400" b="1"/>
                <a:t>B:r</a:t>
              </a:r>
            </a:p>
            <a:p>
              <a:pPr>
                <a:lnSpc>
                  <a:spcPct val="88000"/>
                </a:lnSpc>
                <a:spcBef>
                  <a:spcPct val="43000"/>
                </a:spcBef>
                <a:buClrTx/>
                <a:buSzTx/>
                <a:buFontTx/>
                <a:buNone/>
              </a:pPr>
              <a:r>
                <a:rPr lang="en-US" altLang="en-US" sz="2400" b="1"/>
                <a:t>A:w</a:t>
              </a:r>
            </a:p>
          </p:txBody>
        </p:sp>
        <p:sp>
          <p:nvSpPr>
            <p:cNvPr id="21" name="Rectangle 7">
              <a:extLst>
                <a:ext uri="{FF2B5EF4-FFF2-40B4-BE49-F238E27FC236}">
                  <a16:creationId xmlns:a16="http://schemas.microsoft.com/office/drawing/2014/main" id="{8AAB81F3-202F-4DB7-9FF8-808C5E286BE7}"/>
                </a:ext>
              </a:extLst>
            </p:cNvPr>
            <p:cNvSpPr>
              <a:spLocks noChangeArrowheads="1"/>
            </p:cNvSpPr>
            <p:nvPr/>
          </p:nvSpPr>
          <p:spPr bwMode="auto">
            <a:xfrm>
              <a:off x="533400" y="5562600"/>
              <a:ext cx="4414838" cy="382889"/>
            </a:xfrm>
            <a:prstGeom prst="rect">
              <a:avLst/>
            </a:prstGeom>
            <a:solidFill>
              <a:schemeClr val="bg1"/>
            </a:solidFill>
            <a:ln w="50800">
              <a:solidFill>
                <a:schemeClr val="tx1"/>
              </a:solidFill>
              <a:miter lim="800000"/>
              <a:headEnd/>
              <a:tailEnd/>
            </a:ln>
            <a:effectLst>
              <a:outerShdw dist="107763" dir="2700000" algn="ctr" rotWithShape="0">
                <a:schemeClr val="bg2"/>
              </a:outerShdw>
            </a:effectLst>
          </p:spPr>
          <p:txBody>
            <a:bodyPr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45000"/>
                </a:spcBef>
                <a:buClrTx/>
                <a:buSzTx/>
                <a:buFontTx/>
                <a:buNone/>
              </a:pPr>
              <a:r>
                <a:rPr lang="en-US" altLang="en-US" sz="2400" b="1" dirty="0">
                  <a:solidFill>
                    <a:schemeClr val="accent4"/>
                  </a:solidFill>
                </a:rPr>
                <a:t>Principal B cannot read file F</a:t>
              </a:r>
            </a:p>
          </p:txBody>
        </p:sp>
        <p:sp>
          <p:nvSpPr>
            <p:cNvPr id="22" name="Rectangle 8">
              <a:extLst>
                <a:ext uri="{FF2B5EF4-FFF2-40B4-BE49-F238E27FC236}">
                  <a16:creationId xmlns:a16="http://schemas.microsoft.com/office/drawing/2014/main" id="{BD7DDCCB-7405-4E20-9B2F-5CA695AFDABE}"/>
                </a:ext>
              </a:extLst>
            </p:cNvPr>
            <p:cNvSpPr>
              <a:spLocks noChangeArrowheads="1"/>
            </p:cNvSpPr>
            <p:nvPr/>
          </p:nvSpPr>
          <p:spPr bwMode="auto">
            <a:xfrm>
              <a:off x="7192963" y="1960563"/>
              <a:ext cx="7445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ACL</a:t>
              </a:r>
            </a:p>
          </p:txBody>
        </p:sp>
      </p:grpSp>
    </p:spTree>
    <p:extLst>
      <p:ext uri="{BB962C8B-B14F-4D97-AF65-F5344CB8AC3E}">
        <p14:creationId xmlns:p14="http://schemas.microsoft.com/office/powerpoint/2010/main" val="3743418986"/>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ctrTitle"/>
          </p:nvPr>
        </p:nvSpPr>
        <p:spPr/>
        <p:txBody>
          <a:bodyPr/>
          <a:lstStyle/>
          <a:p>
            <a:r>
              <a:rPr lang="en-US" altLang="en-US"/>
              <a:t>TROJAN HORSE EXAMPLE</a:t>
            </a:r>
          </a:p>
        </p:txBody>
      </p:sp>
      <p:grpSp>
        <p:nvGrpSpPr>
          <p:cNvPr id="9" name="Group 8">
            <a:extLst>
              <a:ext uri="{FF2B5EF4-FFF2-40B4-BE49-F238E27FC236}">
                <a16:creationId xmlns:a16="http://schemas.microsoft.com/office/drawing/2014/main" id="{9E1367B8-FC6E-427C-A80B-E495D14BFE6E}"/>
              </a:ext>
            </a:extLst>
          </p:cNvPr>
          <p:cNvGrpSpPr/>
          <p:nvPr/>
        </p:nvGrpSpPr>
        <p:grpSpPr>
          <a:xfrm>
            <a:off x="1447801" y="1263884"/>
            <a:ext cx="8824912" cy="4437359"/>
            <a:chOff x="282575" y="1960563"/>
            <a:chExt cx="8353425" cy="4062603"/>
          </a:xfrm>
        </p:grpSpPr>
        <p:sp>
          <p:nvSpPr>
            <p:cNvPr id="26" name="Rectangle 3">
              <a:extLst>
                <a:ext uri="{FF2B5EF4-FFF2-40B4-BE49-F238E27FC236}">
                  <a16:creationId xmlns:a16="http://schemas.microsoft.com/office/drawing/2014/main" id="{6FFE9F21-C67E-46EC-82FE-7D8548118846}"/>
                </a:ext>
              </a:extLst>
            </p:cNvPr>
            <p:cNvSpPr>
              <a:spLocks noChangeArrowheads="1"/>
            </p:cNvSpPr>
            <p:nvPr/>
          </p:nvSpPr>
          <p:spPr bwMode="auto">
            <a:xfrm>
              <a:off x="5324475" y="2557463"/>
              <a:ext cx="1681163" cy="9461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89067" tIns="43752" rIns="89067" bIns="43752" anchor="ct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b="1"/>
                <a:t>File F</a:t>
              </a:r>
            </a:p>
          </p:txBody>
        </p:sp>
        <p:sp>
          <p:nvSpPr>
            <p:cNvPr id="27" name="Rectangle 4">
              <a:extLst>
                <a:ext uri="{FF2B5EF4-FFF2-40B4-BE49-F238E27FC236}">
                  <a16:creationId xmlns:a16="http://schemas.microsoft.com/office/drawing/2014/main" id="{4018EE2A-0DAD-4605-8211-DB322F85C557}"/>
                </a:ext>
              </a:extLst>
            </p:cNvPr>
            <p:cNvSpPr>
              <a:spLocks noChangeArrowheads="1"/>
            </p:cNvSpPr>
            <p:nvPr/>
          </p:nvSpPr>
          <p:spPr bwMode="auto">
            <a:xfrm>
              <a:off x="7758113" y="2557463"/>
              <a:ext cx="865187" cy="8826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2503" tIns="25001" rIns="62503" bIns="25001">
              <a:spAutoFit/>
            </a:bodyPr>
            <a:lstStyle>
              <a:lvl1pPr marL="338138" indent="-338138"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8000"/>
                </a:lnSpc>
                <a:spcBef>
                  <a:spcPct val="43000"/>
                </a:spcBef>
                <a:buClrTx/>
                <a:buSzTx/>
                <a:buFontTx/>
                <a:buNone/>
              </a:pPr>
              <a:r>
                <a:rPr lang="en-US" altLang="en-US" sz="2400" b="1"/>
                <a:t>A:r</a:t>
              </a:r>
            </a:p>
            <a:p>
              <a:pPr>
                <a:lnSpc>
                  <a:spcPct val="88000"/>
                </a:lnSpc>
                <a:spcBef>
                  <a:spcPct val="43000"/>
                </a:spcBef>
                <a:buClrTx/>
                <a:buSzTx/>
                <a:buFontTx/>
                <a:buNone/>
              </a:pPr>
              <a:r>
                <a:rPr lang="en-US" altLang="en-US" sz="2400" b="1"/>
                <a:t>A:w</a:t>
              </a:r>
            </a:p>
          </p:txBody>
        </p:sp>
        <p:sp>
          <p:nvSpPr>
            <p:cNvPr id="28" name="Rectangle 5">
              <a:extLst>
                <a:ext uri="{FF2B5EF4-FFF2-40B4-BE49-F238E27FC236}">
                  <a16:creationId xmlns:a16="http://schemas.microsoft.com/office/drawing/2014/main" id="{ECC0D79F-2728-4716-999D-89FE7699A641}"/>
                </a:ext>
              </a:extLst>
            </p:cNvPr>
            <p:cNvSpPr>
              <a:spLocks noChangeArrowheads="1"/>
            </p:cNvSpPr>
            <p:nvPr/>
          </p:nvSpPr>
          <p:spPr bwMode="auto">
            <a:xfrm>
              <a:off x="5375275" y="4349750"/>
              <a:ext cx="1679575" cy="9461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89067" tIns="43752" rIns="89067" bIns="43752" anchor="ct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b="1"/>
                <a:t>File G</a:t>
              </a:r>
            </a:p>
          </p:txBody>
        </p:sp>
        <p:sp>
          <p:nvSpPr>
            <p:cNvPr id="29" name="Rectangle 6">
              <a:extLst>
                <a:ext uri="{FF2B5EF4-FFF2-40B4-BE49-F238E27FC236}">
                  <a16:creationId xmlns:a16="http://schemas.microsoft.com/office/drawing/2014/main" id="{8AA84C05-D8A1-467F-B6A9-FA99986A89B3}"/>
                </a:ext>
              </a:extLst>
            </p:cNvPr>
            <p:cNvSpPr>
              <a:spLocks noChangeArrowheads="1"/>
            </p:cNvSpPr>
            <p:nvPr/>
          </p:nvSpPr>
          <p:spPr bwMode="auto">
            <a:xfrm>
              <a:off x="7732713" y="4349750"/>
              <a:ext cx="903287" cy="88265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2503" tIns="25001" rIns="62503" bIns="25001">
              <a:spAutoFit/>
            </a:bodyPr>
            <a:lstStyle>
              <a:lvl1pPr marL="338138" indent="-338138"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8000"/>
                </a:lnSpc>
                <a:spcBef>
                  <a:spcPct val="43000"/>
                </a:spcBef>
                <a:buClrTx/>
                <a:buSzTx/>
                <a:buFontTx/>
                <a:buNone/>
              </a:pPr>
              <a:r>
                <a:rPr lang="en-US" altLang="en-US" sz="2400" b="1"/>
                <a:t>B:r</a:t>
              </a:r>
            </a:p>
            <a:p>
              <a:pPr>
                <a:lnSpc>
                  <a:spcPct val="88000"/>
                </a:lnSpc>
                <a:spcBef>
                  <a:spcPct val="43000"/>
                </a:spcBef>
                <a:buClrTx/>
                <a:buSzTx/>
                <a:buFontTx/>
                <a:buNone/>
              </a:pPr>
              <a:r>
                <a:rPr lang="en-US" altLang="en-US" sz="2400" b="1"/>
                <a:t>A:w</a:t>
              </a:r>
            </a:p>
          </p:txBody>
        </p:sp>
        <p:sp>
          <p:nvSpPr>
            <p:cNvPr id="30" name="Rectangle 7">
              <a:extLst>
                <a:ext uri="{FF2B5EF4-FFF2-40B4-BE49-F238E27FC236}">
                  <a16:creationId xmlns:a16="http://schemas.microsoft.com/office/drawing/2014/main" id="{42D9C64C-6C11-4C99-AAAC-92D275A40AAC}"/>
                </a:ext>
              </a:extLst>
            </p:cNvPr>
            <p:cNvSpPr txBox="1">
              <a:spLocks noChangeArrowheads="1"/>
            </p:cNvSpPr>
            <p:nvPr/>
          </p:nvSpPr>
          <p:spPr>
            <a:xfrm>
              <a:off x="282575" y="5638800"/>
              <a:ext cx="8228013" cy="384366"/>
            </a:xfrm>
            <a:prstGeom prst="rect">
              <a:avLst/>
            </a:prstGeom>
            <a:solidFill>
              <a:schemeClr val="bg1"/>
            </a:solidFill>
            <a:ln w="50800">
              <a:solidFill>
                <a:schemeClr val="tx1"/>
              </a:solidFill>
              <a:miter lim="800000"/>
              <a:headEnd/>
              <a:tailEnd/>
            </a:ln>
            <a:effectLst>
              <a:outerShdw dist="107763" dir="2700000" algn="ctr" rotWithShape="0">
                <a:schemeClr val="bg2"/>
              </a:outerShdw>
            </a:effectLst>
          </p:spPr>
          <p:txBody>
            <a:bodyPr vert="horz" wrap="square" lIns="62503" tIns="25001" rIns="62503" bIns="25001"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ctr" fontAlgn="auto">
                <a:spcBef>
                  <a:spcPct val="45000"/>
                </a:spcBef>
                <a:spcAft>
                  <a:spcPts val="0"/>
                </a:spcAft>
                <a:buFont typeface="Times" panose="02020603050405020304" pitchFamily="18" charset="0"/>
                <a:buNone/>
              </a:pPr>
              <a:r>
                <a:rPr lang="en-US" altLang="en-US" dirty="0">
                  <a:solidFill>
                    <a:schemeClr val="accent4"/>
                  </a:solidFill>
                </a:rPr>
                <a:t>Principal B can read contents of file F copied to file G</a:t>
              </a:r>
            </a:p>
          </p:txBody>
        </p:sp>
        <p:sp>
          <p:nvSpPr>
            <p:cNvPr id="31" name="Rectangle 8">
              <a:extLst>
                <a:ext uri="{FF2B5EF4-FFF2-40B4-BE49-F238E27FC236}">
                  <a16:creationId xmlns:a16="http://schemas.microsoft.com/office/drawing/2014/main" id="{2396763F-9437-4E83-97CB-768D5B9F60A7}"/>
                </a:ext>
              </a:extLst>
            </p:cNvPr>
            <p:cNvSpPr>
              <a:spLocks noChangeArrowheads="1"/>
            </p:cNvSpPr>
            <p:nvPr/>
          </p:nvSpPr>
          <p:spPr bwMode="auto">
            <a:xfrm>
              <a:off x="7745413" y="1960563"/>
              <a:ext cx="7445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ACL</a:t>
              </a:r>
            </a:p>
          </p:txBody>
        </p:sp>
        <p:sp>
          <p:nvSpPr>
            <p:cNvPr id="32" name="Rectangle 9">
              <a:extLst>
                <a:ext uri="{FF2B5EF4-FFF2-40B4-BE49-F238E27FC236}">
                  <a16:creationId xmlns:a16="http://schemas.microsoft.com/office/drawing/2014/main" id="{22C306CD-17EB-4D53-9ED6-3AE2604943BF}"/>
                </a:ext>
              </a:extLst>
            </p:cNvPr>
            <p:cNvSpPr>
              <a:spLocks noChangeArrowheads="1"/>
            </p:cNvSpPr>
            <p:nvPr/>
          </p:nvSpPr>
          <p:spPr bwMode="auto">
            <a:xfrm>
              <a:off x="871538" y="2035175"/>
              <a:ext cx="1697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Principal A</a:t>
              </a:r>
            </a:p>
          </p:txBody>
        </p:sp>
        <p:sp>
          <p:nvSpPr>
            <p:cNvPr id="33" name="Rectangle 10">
              <a:extLst>
                <a:ext uri="{FF2B5EF4-FFF2-40B4-BE49-F238E27FC236}">
                  <a16:creationId xmlns:a16="http://schemas.microsoft.com/office/drawing/2014/main" id="{1CABCDB2-BE93-4B52-887A-7A4AE156A109}"/>
                </a:ext>
              </a:extLst>
            </p:cNvPr>
            <p:cNvSpPr>
              <a:spLocks noChangeArrowheads="1"/>
            </p:cNvSpPr>
            <p:nvPr/>
          </p:nvSpPr>
          <p:spPr bwMode="auto">
            <a:xfrm>
              <a:off x="1323975" y="3092450"/>
              <a:ext cx="2771775" cy="134461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2503" tIns="25001" rIns="62503" bIns="25001">
              <a:spAutoFit/>
            </a:bodyPr>
            <a:lstStyle>
              <a:lvl1pPr marL="474663" indent="-474663"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8000"/>
                </a:lnSpc>
                <a:spcBef>
                  <a:spcPct val="42000"/>
                </a:spcBef>
                <a:buClrTx/>
                <a:buSzTx/>
                <a:buFontTx/>
                <a:buNone/>
              </a:pPr>
              <a:r>
                <a:rPr lang="en-US" altLang="en-US" sz="2400" b="1"/>
                <a:t>Program Goodies</a:t>
              </a:r>
            </a:p>
            <a:p>
              <a:pPr>
                <a:lnSpc>
                  <a:spcPct val="88000"/>
                </a:lnSpc>
                <a:spcBef>
                  <a:spcPct val="42000"/>
                </a:spcBef>
                <a:buClrTx/>
                <a:buSzTx/>
                <a:buFontTx/>
                <a:buNone/>
              </a:pPr>
              <a:endParaRPr lang="en-US" altLang="en-US" sz="2400" b="1"/>
            </a:p>
            <a:p>
              <a:pPr eaLnBrk="1">
                <a:lnSpc>
                  <a:spcPct val="88000"/>
                </a:lnSpc>
                <a:spcBef>
                  <a:spcPct val="42000"/>
                </a:spcBef>
                <a:buClrTx/>
                <a:buSzTx/>
                <a:buFontTx/>
                <a:buNone/>
              </a:pPr>
              <a:endParaRPr lang="en-US" altLang="en-US" sz="2400" b="1"/>
            </a:p>
          </p:txBody>
        </p:sp>
        <p:sp>
          <p:nvSpPr>
            <p:cNvPr id="34" name="Rectangle 11">
              <a:extLst>
                <a:ext uri="{FF2B5EF4-FFF2-40B4-BE49-F238E27FC236}">
                  <a16:creationId xmlns:a16="http://schemas.microsoft.com/office/drawing/2014/main" id="{B9B51655-5D43-4850-A72E-852ACD6B1C02}"/>
                </a:ext>
              </a:extLst>
            </p:cNvPr>
            <p:cNvSpPr>
              <a:spLocks noChangeArrowheads="1"/>
            </p:cNvSpPr>
            <p:nvPr/>
          </p:nvSpPr>
          <p:spPr bwMode="auto">
            <a:xfrm>
              <a:off x="2038350" y="4013200"/>
              <a:ext cx="2032000" cy="4365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4000"/>
                </a:lnSpc>
                <a:spcBef>
                  <a:spcPct val="0"/>
                </a:spcBef>
                <a:buClrTx/>
                <a:buSzTx/>
                <a:buFontTx/>
                <a:buNone/>
              </a:pPr>
              <a:r>
                <a:rPr lang="en-US" altLang="en-US" sz="2400" b="1"/>
                <a:t>Trojan Horse</a:t>
              </a:r>
            </a:p>
          </p:txBody>
        </p:sp>
        <p:sp>
          <p:nvSpPr>
            <p:cNvPr id="35" name="Line 12">
              <a:extLst>
                <a:ext uri="{FF2B5EF4-FFF2-40B4-BE49-F238E27FC236}">
                  <a16:creationId xmlns:a16="http://schemas.microsoft.com/office/drawing/2014/main" id="{D7B63A61-7981-4C29-B142-05BEC5CC0588}"/>
                </a:ext>
              </a:extLst>
            </p:cNvPr>
            <p:cNvSpPr>
              <a:spLocks noChangeShapeType="1"/>
            </p:cNvSpPr>
            <p:nvPr/>
          </p:nvSpPr>
          <p:spPr bwMode="auto">
            <a:xfrm>
              <a:off x="2389188" y="2508250"/>
              <a:ext cx="552450" cy="547688"/>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 name="Rectangle 13">
              <a:extLst>
                <a:ext uri="{FF2B5EF4-FFF2-40B4-BE49-F238E27FC236}">
                  <a16:creationId xmlns:a16="http://schemas.microsoft.com/office/drawing/2014/main" id="{4117E8E2-F309-4351-91E2-6815457DE4A5}"/>
                </a:ext>
              </a:extLst>
            </p:cNvPr>
            <p:cNvSpPr>
              <a:spLocks noChangeArrowheads="1"/>
            </p:cNvSpPr>
            <p:nvPr/>
          </p:nvSpPr>
          <p:spPr bwMode="auto">
            <a:xfrm>
              <a:off x="2828925" y="2359025"/>
              <a:ext cx="14160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executes</a:t>
              </a:r>
            </a:p>
          </p:txBody>
        </p:sp>
        <p:sp>
          <p:nvSpPr>
            <p:cNvPr id="37" name="Line 14">
              <a:extLst>
                <a:ext uri="{FF2B5EF4-FFF2-40B4-BE49-F238E27FC236}">
                  <a16:creationId xmlns:a16="http://schemas.microsoft.com/office/drawing/2014/main" id="{3A08DF21-8BCA-4470-8274-D641F5EE2B45}"/>
                </a:ext>
              </a:extLst>
            </p:cNvPr>
            <p:cNvSpPr>
              <a:spLocks noChangeShapeType="1"/>
            </p:cNvSpPr>
            <p:nvPr/>
          </p:nvSpPr>
          <p:spPr bwMode="auto">
            <a:xfrm flipH="1">
              <a:off x="4121150" y="3105150"/>
              <a:ext cx="1177925" cy="995363"/>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 name="Line 15">
              <a:extLst>
                <a:ext uri="{FF2B5EF4-FFF2-40B4-BE49-F238E27FC236}">
                  <a16:creationId xmlns:a16="http://schemas.microsoft.com/office/drawing/2014/main" id="{AF06DAEA-C330-48BF-9039-D28960B51FEF}"/>
                </a:ext>
              </a:extLst>
            </p:cNvPr>
            <p:cNvSpPr>
              <a:spLocks noChangeShapeType="1"/>
            </p:cNvSpPr>
            <p:nvPr/>
          </p:nvSpPr>
          <p:spPr bwMode="auto">
            <a:xfrm>
              <a:off x="4121150" y="4275138"/>
              <a:ext cx="1228725" cy="6223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 name="Rectangle 16">
              <a:extLst>
                <a:ext uri="{FF2B5EF4-FFF2-40B4-BE49-F238E27FC236}">
                  <a16:creationId xmlns:a16="http://schemas.microsoft.com/office/drawing/2014/main" id="{60D3CECE-481C-49B3-9389-7CE9D4F37B73}"/>
                </a:ext>
              </a:extLst>
            </p:cNvPr>
            <p:cNvSpPr>
              <a:spLocks noChangeArrowheads="1"/>
            </p:cNvSpPr>
            <p:nvPr/>
          </p:nvSpPr>
          <p:spPr bwMode="auto">
            <a:xfrm>
              <a:off x="4283075" y="2881313"/>
              <a:ext cx="762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read</a:t>
              </a:r>
            </a:p>
          </p:txBody>
        </p:sp>
        <p:sp>
          <p:nvSpPr>
            <p:cNvPr id="40" name="Rectangle 17">
              <a:extLst>
                <a:ext uri="{FF2B5EF4-FFF2-40B4-BE49-F238E27FC236}">
                  <a16:creationId xmlns:a16="http://schemas.microsoft.com/office/drawing/2014/main" id="{8EEFF590-5BDC-4575-ACA5-E97F5C5CDBD5}"/>
                </a:ext>
              </a:extLst>
            </p:cNvPr>
            <p:cNvSpPr>
              <a:spLocks noChangeArrowheads="1"/>
            </p:cNvSpPr>
            <p:nvPr/>
          </p:nvSpPr>
          <p:spPr bwMode="auto">
            <a:xfrm>
              <a:off x="4183063" y="4872038"/>
              <a:ext cx="82867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62503" tIns="25001" rIns="62503" bIns="25001">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400" b="1"/>
                <a:t>write</a:t>
              </a:r>
            </a:p>
          </p:txBody>
        </p:sp>
      </p:grpSp>
    </p:spTree>
    <p:extLst>
      <p:ext uri="{BB962C8B-B14F-4D97-AF65-F5344CB8AC3E}">
        <p14:creationId xmlns:p14="http://schemas.microsoft.com/office/powerpoint/2010/main" val="335046199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ctrTitle"/>
          </p:nvPr>
        </p:nvSpPr>
        <p:spPr/>
        <p:txBody>
          <a:bodyPr/>
          <a:lstStyle/>
          <a:p>
            <a:r>
              <a:rPr lang="en-US" altLang="en-US"/>
              <a:t>Buggy Software Can Become Trojan Horse</a:t>
            </a:r>
          </a:p>
        </p:txBody>
      </p:sp>
      <p:sp>
        <p:nvSpPr>
          <p:cNvPr id="6" name="Subtitle 5">
            <a:extLst>
              <a:ext uri="{FF2B5EF4-FFF2-40B4-BE49-F238E27FC236}">
                <a16:creationId xmlns:a16="http://schemas.microsoft.com/office/drawing/2014/main" id="{5C6F5636-F971-4A05-BCF4-0948B93D8BFD}"/>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0D0446FD-8BED-4DCB-8E91-9A05EDDAA896}"/>
              </a:ext>
            </a:extLst>
          </p:cNvPr>
          <p:cNvSpPr>
            <a:spLocks noGrp="1"/>
          </p:cNvSpPr>
          <p:nvPr>
            <p:ph type="body" sz="quarter" idx="14"/>
          </p:nvPr>
        </p:nvSpPr>
        <p:spPr/>
        <p:txBody>
          <a:bodyPr/>
          <a:lstStyle/>
          <a:p>
            <a:r>
              <a:rPr lang="en-US" sz="2800" dirty="0"/>
              <a:t>When a buggy software is exploited, it execute the code/intention of the attacker, while using the privileges of the user who started it.</a:t>
            </a:r>
          </a:p>
          <a:p>
            <a:endParaRPr lang="en-US" sz="2800" dirty="0"/>
          </a:p>
          <a:p>
            <a:r>
              <a:rPr lang="en-US" sz="2800" dirty="0"/>
              <a:t>This means that computers with only DAC cannot be trusted to process information classified at different levels</a:t>
            </a:r>
          </a:p>
          <a:p>
            <a:pPr lvl="1"/>
            <a:r>
              <a:rPr lang="en-US" sz="2000" dirty="0"/>
              <a:t>Mandatory Access Control is developed to address this problem</a:t>
            </a:r>
          </a:p>
          <a:p>
            <a:pPr lvl="1"/>
            <a:r>
              <a:rPr lang="en-US" sz="2000" dirty="0"/>
              <a:t>We will cover this in the next topic</a:t>
            </a:r>
          </a:p>
        </p:txBody>
      </p:sp>
    </p:spTree>
    <p:extLst>
      <p:ext uri="{BB962C8B-B14F-4D97-AF65-F5344CB8AC3E}">
        <p14:creationId xmlns:p14="http://schemas.microsoft.com/office/powerpoint/2010/main" val="23472406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en-US" altLang="en-US"/>
              <a:t>Analysis why DAC is not Good enough</a:t>
            </a:r>
          </a:p>
        </p:txBody>
      </p:sp>
      <p:sp>
        <p:nvSpPr>
          <p:cNvPr id="6" name="Subtitle 5">
            <a:extLst>
              <a:ext uri="{FF2B5EF4-FFF2-40B4-BE49-F238E27FC236}">
                <a16:creationId xmlns:a16="http://schemas.microsoft.com/office/drawing/2014/main" id="{370D86AA-D03B-40CA-8603-7C25C752F6C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018E31C-28DF-4692-B555-557AB9E9643E}"/>
              </a:ext>
            </a:extLst>
          </p:cNvPr>
          <p:cNvSpPr>
            <a:spLocks noGrp="1"/>
          </p:cNvSpPr>
          <p:nvPr>
            <p:ph type="body" sz="quarter" idx="14"/>
          </p:nvPr>
        </p:nvSpPr>
        <p:spPr/>
        <p:txBody>
          <a:bodyPr/>
          <a:lstStyle/>
          <a:p>
            <a:r>
              <a:rPr lang="en-US" sz="2800" dirty="0">
                <a:solidFill>
                  <a:schemeClr val="accent6">
                    <a:lumMod val="60000"/>
                    <a:lumOff val="40000"/>
                  </a:schemeClr>
                </a:solidFill>
              </a:rPr>
              <a:t>DAC causes the Confused Deputy problem</a:t>
            </a:r>
          </a:p>
          <a:p>
            <a:pPr lvl="1"/>
            <a:r>
              <a:rPr lang="en-US" sz="2000" dirty="0">
                <a:solidFill>
                  <a:schemeClr val="accent6">
                    <a:lumMod val="60000"/>
                    <a:lumOff val="40000"/>
                  </a:schemeClr>
                </a:solidFill>
              </a:rPr>
              <a:t>Solution: use capability-based systems</a:t>
            </a:r>
          </a:p>
          <a:p>
            <a:pPr>
              <a:spcBef>
                <a:spcPts val="1200"/>
              </a:spcBef>
            </a:pPr>
            <a:r>
              <a:rPr lang="en-US" sz="2800" dirty="0" smtClean="0">
                <a:solidFill>
                  <a:schemeClr val="accent6">
                    <a:lumMod val="60000"/>
                    <a:lumOff val="40000"/>
                  </a:schemeClr>
                </a:solidFill>
              </a:rPr>
              <a:t>DAC </a:t>
            </a:r>
            <a:r>
              <a:rPr lang="en-US" sz="2800" dirty="0">
                <a:solidFill>
                  <a:schemeClr val="accent6">
                    <a:lumMod val="60000"/>
                    <a:lumOff val="40000"/>
                  </a:schemeClr>
                </a:solidFill>
              </a:rPr>
              <a:t>does not preserve confidentiality when facing Trojan horses</a:t>
            </a:r>
          </a:p>
          <a:p>
            <a:pPr lvl="1"/>
            <a:r>
              <a:rPr lang="en-US" sz="2000" dirty="0">
                <a:solidFill>
                  <a:schemeClr val="accent6">
                    <a:lumMod val="60000"/>
                    <a:lumOff val="40000"/>
                  </a:schemeClr>
                </a:solidFill>
              </a:rPr>
              <a:t>Solution: use Mandatory Access Control (BLP)</a:t>
            </a:r>
          </a:p>
          <a:p>
            <a:pPr>
              <a:spcBef>
                <a:spcPts val="1200"/>
              </a:spcBef>
            </a:pPr>
            <a:r>
              <a:rPr lang="en-US" sz="2800" dirty="0" smtClean="0">
                <a:solidFill>
                  <a:schemeClr val="accent1"/>
                </a:solidFill>
              </a:rPr>
              <a:t>DAC implementation </a:t>
            </a:r>
            <a:r>
              <a:rPr lang="en-US" sz="2800" dirty="0">
                <a:solidFill>
                  <a:schemeClr val="accent1"/>
                </a:solidFill>
              </a:rPr>
              <a:t>fails to keep track of for which principals a subject (process) is acting on behalf of</a:t>
            </a:r>
          </a:p>
          <a:p>
            <a:pPr lvl="1"/>
            <a:r>
              <a:rPr lang="en-US" sz="2000" dirty="0" smtClean="0">
                <a:solidFill>
                  <a:schemeClr val="accent1"/>
                </a:solidFill>
              </a:rPr>
              <a:t>Solution</a:t>
            </a:r>
            <a:r>
              <a:rPr lang="en-US" sz="2000" dirty="0">
                <a:solidFill>
                  <a:schemeClr val="accent1"/>
                </a:solidFill>
              </a:rPr>
              <a:t>: fixing the DAC implementation to better keep track of </a:t>
            </a:r>
            <a:r>
              <a:rPr lang="en-US" sz="2000" dirty="0" smtClean="0">
                <a:solidFill>
                  <a:schemeClr val="accent1"/>
                </a:solidFill>
              </a:rPr>
              <a:t>principals</a:t>
            </a:r>
          </a:p>
          <a:p>
            <a:pPr lvl="1"/>
            <a:r>
              <a:rPr lang="en-US" sz="2000" dirty="0">
                <a:solidFill>
                  <a:schemeClr val="accent1"/>
                </a:solidFill>
              </a:rPr>
              <a:t>Solution: </a:t>
            </a:r>
            <a:r>
              <a:rPr lang="en-US" sz="2000" dirty="0" smtClean="0">
                <a:solidFill>
                  <a:schemeClr val="accent1"/>
                </a:solidFill>
              </a:rPr>
              <a:t>adding </a:t>
            </a:r>
            <a:r>
              <a:rPr lang="en-US" sz="2000" dirty="0">
                <a:solidFill>
                  <a:schemeClr val="accent1"/>
                </a:solidFill>
              </a:rPr>
              <a:t>additional access control mechanism</a:t>
            </a:r>
          </a:p>
          <a:p>
            <a:pPr lvl="1"/>
            <a:endParaRPr lang="en-US" sz="2000" dirty="0"/>
          </a:p>
        </p:txBody>
      </p:sp>
    </p:spTree>
    <p:extLst>
      <p:ext uri="{BB962C8B-B14F-4D97-AF65-F5344CB8AC3E}">
        <p14:creationId xmlns:p14="http://schemas.microsoft.com/office/powerpoint/2010/main" val="31754014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p:txBody>
          <a:bodyPr/>
          <a:lstStyle/>
          <a:p>
            <a:r>
              <a:rPr lang="en-US" altLang="en-US"/>
              <a:t>DAC’s Weaknesses Caused by The Gap </a:t>
            </a:r>
          </a:p>
        </p:txBody>
      </p:sp>
      <p:sp>
        <p:nvSpPr>
          <p:cNvPr id="6" name="Subtitle 5">
            <a:extLst>
              <a:ext uri="{FF2B5EF4-FFF2-40B4-BE49-F238E27FC236}">
                <a16:creationId xmlns:a16="http://schemas.microsoft.com/office/drawing/2014/main" id="{A981B816-1771-4C2C-AB9F-32254AF62EBA}"/>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17D57AF-D715-40FD-BA6F-5131A6C0FEB3}"/>
              </a:ext>
            </a:extLst>
          </p:cNvPr>
          <p:cNvSpPr>
            <a:spLocks noGrp="1"/>
          </p:cNvSpPr>
          <p:nvPr>
            <p:ph type="body" sz="quarter" idx="14"/>
          </p:nvPr>
        </p:nvSpPr>
        <p:spPr/>
        <p:txBody>
          <a:bodyPr/>
          <a:lstStyle/>
          <a:p>
            <a:pPr>
              <a:spcBef>
                <a:spcPts val="600"/>
              </a:spcBef>
            </a:pPr>
            <a:r>
              <a:rPr lang="en-US" sz="3200" dirty="0"/>
              <a:t>A  request:  a subject wants to perform an action</a:t>
            </a:r>
          </a:p>
          <a:p>
            <a:pPr lvl="1">
              <a:spcBef>
                <a:spcPts val="600"/>
              </a:spcBef>
            </a:pPr>
            <a:r>
              <a:rPr lang="en-US" sz="2400" dirty="0"/>
              <a:t>E.g., processes in OS</a:t>
            </a:r>
          </a:p>
          <a:p>
            <a:pPr>
              <a:spcBef>
                <a:spcPts val="600"/>
              </a:spcBef>
            </a:pPr>
            <a:r>
              <a:rPr lang="en-US" sz="3200" dirty="0"/>
              <a:t>The policy:  each principal has a set of privileges</a:t>
            </a:r>
          </a:p>
          <a:p>
            <a:pPr lvl="1">
              <a:spcBef>
                <a:spcPts val="600"/>
              </a:spcBef>
            </a:pPr>
            <a:r>
              <a:rPr lang="en-US" sz="2400" dirty="0"/>
              <a:t>E.g., user accounts in OS</a:t>
            </a:r>
          </a:p>
          <a:p>
            <a:pPr>
              <a:spcBef>
                <a:spcPts val="600"/>
              </a:spcBef>
            </a:pPr>
            <a:r>
              <a:rPr lang="en-US" sz="3200" dirty="0" smtClean="0"/>
              <a:t>Challenging </a:t>
            </a:r>
            <a:r>
              <a:rPr lang="en-US" sz="3200" dirty="0"/>
              <a:t>to fill the gap between the subjects and the principals</a:t>
            </a:r>
          </a:p>
          <a:p>
            <a:pPr lvl="1">
              <a:spcBef>
                <a:spcPts val="600"/>
              </a:spcBef>
            </a:pPr>
            <a:r>
              <a:rPr lang="en-US" sz="2400" dirty="0"/>
              <a:t>relate the subject to the principals</a:t>
            </a:r>
          </a:p>
        </p:txBody>
      </p:sp>
    </p:spTree>
    <p:extLst>
      <p:ext uri="{BB962C8B-B14F-4D97-AF65-F5344CB8AC3E}">
        <p14:creationId xmlns:p14="http://schemas.microsoft.com/office/powerpoint/2010/main" val="1087485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What is a Worm?</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r>
              <a:rPr lang="en-US" sz="2800" dirty="0" smtClean="0"/>
              <a:t>What is a worm? </a:t>
            </a:r>
          </a:p>
          <a:p>
            <a:pPr lvl="1"/>
            <a:r>
              <a:rPr lang="en-US" sz="2400" dirty="0" smtClean="0"/>
              <a:t>Self-propagating malware</a:t>
            </a:r>
          </a:p>
          <a:p>
            <a:pPr lvl="1"/>
            <a:endParaRPr lang="en-US" sz="2000" dirty="0"/>
          </a:p>
          <a:p>
            <a:r>
              <a:rPr lang="en-US" sz="2800" dirty="0" smtClean="0"/>
              <a:t>Three steps</a:t>
            </a:r>
          </a:p>
          <a:p>
            <a:pPr lvl="1"/>
            <a:r>
              <a:rPr lang="en-US" sz="2400" dirty="0" smtClean="0"/>
              <a:t>Find targets</a:t>
            </a:r>
          </a:p>
          <a:p>
            <a:pPr lvl="1"/>
            <a:r>
              <a:rPr lang="en-US" sz="2400" dirty="0" smtClean="0"/>
              <a:t>Compromise target</a:t>
            </a:r>
          </a:p>
          <a:p>
            <a:pPr lvl="1"/>
            <a:r>
              <a:rPr lang="en-US" sz="2400" dirty="0" smtClean="0"/>
              <a:t>Copy itself and execute</a:t>
            </a:r>
            <a:endParaRPr lang="en-US" sz="2400"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3025001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p:txBody>
          <a:bodyPr/>
          <a:lstStyle/>
          <a:p>
            <a:r>
              <a:rPr lang="en-US" altLang="en-US"/>
              <a:t>Unix DAC Revisited (1)</a:t>
            </a:r>
          </a:p>
        </p:txBody>
      </p:sp>
      <p:sp>
        <p:nvSpPr>
          <p:cNvPr id="10" name="Subtitle 9">
            <a:extLst>
              <a:ext uri="{FF2B5EF4-FFF2-40B4-BE49-F238E27FC236}">
                <a16:creationId xmlns:a16="http://schemas.microsoft.com/office/drawing/2014/main" id="{2652DB5B-1A53-474D-819D-70C63EEB2881}"/>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E9A063E2-AEB8-480F-91B8-6289CD0AA2A8}"/>
              </a:ext>
            </a:extLst>
          </p:cNvPr>
          <p:cNvSpPr>
            <a:spLocks noGrp="1"/>
          </p:cNvSpPr>
          <p:nvPr>
            <p:ph type="body" sz="quarter" idx="14"/>
          </p:nvPr>
        </p:nvSpPr>
        <p:spPr>
          <a:xfrm>
            <a:off x="576942" y="4487504"/>
            <a:ext cx="11038115" cy="1375213"/>
          </a:xfrm>
        </p:spPr>
        <p:txBody>
          <a:bodyPr/>
          <a:lstStyle/>
          <a:p>
            <a:r>
              <a:rPr lang="en-US" dirty="0"/>
              <a:t>When the Goodie process issues a request, what principal(s) is/are responsible for the request?</a:t>
            </a:r>
          </a:p>
          <a:p>
            <a:r>
              <a:rPr lang="en-US" dirty="0"/>
              <a:t>Under what assumption, it is correct to say that User A is responsible for the request?</a:t>
            </a:r>
          </a:p>
          <a:p>
            <a:endParaRPr lang="en-US" b="1" dirty="0"/>
          </a:p>
          <a:p>
            <a:r>
              <a:rPr lang="en-US" b="1" dirty="0"/>
              <a:t>Assumption: Programs are benign, i.e., they only do what they are told to do.</a:t>
            </a:r>
          </a:p>
        </p:txBody>
      </p:sp>
      <p:graphicFrame>
        <p:nvGraphicFramePr>
          <p:cNvPr id="15" name="Table 14">
            <a:extLst>
              <a:ext uri="{FF2B5EF4-FFF2-40B4-BE49-F238E27FC236}">
                <a16:creationId xmlns:a16="http://schemas.microsoft.com/office/drawing/2014/main" id="{33902246-9873-411F-8C4E-A927DE5D2132}"/>
              </a:ext>
            </a:extLst>
          </p:cNvPr>
          <p:cNvGraphicFramePr>
            <a:graphicFrameLocks noGrp="1"/>
          </p:cNvGraphicFramePr>
          <p:nvPr>
            <p:extLst/>
          </p:nvPr>
        </p:nvGraphicFramePr>
        <p:xfrm>
          <a:off x="576942" y="1828800"/>
          <a:ext cx="8077200" cy="2430464"/>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762245">
                <a:tc>
                  <a:txBody>
                    <a:bodyPr/>
                    <a:lstStyle/>
                    <a:p>
                      <a:pPr algn="ctr"/>
                      <a:r>
                        <a:rPr lang="en-US" sz="2200" dirty="0">
                          <a:solidFill>
                            <a:schemeClr val="accent4"/>
                          </a:solidFill>
                        </a:rPr>
                        <a:t>Action</a:t>
                      </a:r>
                    </a:p>
                  </a:txBody>
                  <a:tcPr marT="45735" marB="45735"/>
                </a:tc>
                <a:tc>
                  <a:txBody>
                    <a:bodyPr/>
                    <a:lstStyle/>
                    <a:p>
                      <a:pPr algn="ctr"/>
                      <a:r>
                        <a:rPr lang="en-US" sz="2200" dirty="0">
                          <a:solidFill>
                            <a:schemeClr val="accent4"/>
                          </a:solidFill>
                        </a:rPr>
                        <a:t>Process</a:t>
                      </a:r>
                    </a:p>
                  </a:txBody>
                  <a:tcPr marT="45735" marB="45735"/>
                </a:tc>
                <a:tc>
                  <a:txBody>
                    <a:bodyPr/>
                    <a:lstStyle/>
                    <a:p>
                      <a:pPr algn="ctr"/>
                      <a:r>
                        <a:rPr lang="en-US" sz="2200" dirty="0">
                          <a:solidFill>
                            <a:schemeClr val="accent4"/>
                          </a:solidFill>
                        </a:rPr>
                        <a:t>Effective UID</a:t>
                      </a:r>
                    </a:p>
                  </a:txBody>
                  <a:tcPr marT="45735" marB="45735"/>
                </a:tc>
                <a:tc>
                  <a:txBody>
                    <a:bodyPr/>
                    <a:lstStyle/>
                    <a:p>
                      <a:pPr algn="ctr"/>
                      <a:r>
                        <a:rPr lang="en-US" sz="2200" dirty="0">
                          <a:solidFill>
                            <a:schemeClr val="accent4"/>
                          </a:solidFill>
                        </a:rPr>
                        <a:t>Real</a:t>
                      </a:r>
                      <a:r>
                        <a:rPr lang="en-US" sz="2200" baseline="0" dirty="0">
                          <a:solidFill>
                            <a:schemeClr val="accent4"/>
                          </a:solidFill>
                        </a:rPr>
                        <a:t> Principals</a:t>
                      </a:r>
                      <a:endParaRPr lang="en-US" sz="2200" dirty="0">
                        <a:solidFill>
                          <a:schemeClr val="accent4"/>
                        </a:solidFill>
                      </a:endParaRPr>
                    </a:p>
                  </a:txBody>
                  <a:tcPr marT="45735" marB="45735"/>
                </a:tc>
                <a:extLst>
                  <a:ext uri="{0D108BD9-81ED-4DB2-BD59-A6C34878D82A}">
                    <a16:rowId xmlns:a16="http://schemas.microsoft.com/office/drawing/2014/main" val="10000"/>
                  </a:ext>
                </a:extLst>
              </a:tr>
              <a:tr h="647022">
                <a:tc>
                  <a:txBody>
                    <a:bodyPr/>
                    <a:lstStyle/>
                    <a:p>
                      <a:r>
                        <a:rPr lang="en-US" sz="2200" b="1" dirty="0"/>
                        <a:t>User A Logs In</a:t>
                      </a:r>
                    </a:p>
                  </a:txBody>
                  <a:tcPr marT="45735" marB="45735"/>
                </a:tc>
                <a:tc>
                  <a:txBody>
                    <a:bodyPr/>
                    <a:lstStyle/>
                    <a:p>
                      <a:r>
                        <a:rPr lang="en-US" sz="2200" b="1" dirty="0"/>
                        <a:t>shell</a:t>
                      </a:r>
                    </a:p>
                  </a:txBody>
                  <a:tcPr marT="45735" marB="45735"/>
                </a:tc>
                <a:tc>
                  <a:txBody>
                    <a:bodyPr/>
                    <a:lstStyle/>
                    <a:p>
                      <a:r>
                        <a:rPr lang="en-US" sz="2200" b="1" dirty="0"/>
                        <a:t>User A</a:t>
                      </a:r>
                    </a:p>
                  </a:txBody>
                  <a:tcPr marT="45735" marB="45735"/>
                </a:tc>
                <a:tc>
                  <a:txBody>
                    <a:bodyPr/>
                    <a:lstStyle/>
                    <a:p>
                      <a:r>
                        <a:rPr lang="en-US" sz="2200" b="1" dirty="0"/>
                        <a:t>User A</a:t>
                      </a:r>
                    </a:p>
                  </a:txBody>
                  <a:tcPr marT="45735" marB="45735"/>
                </a:tc>
                <a:extLst>
                  <a:ext uri="{0D108BD9-81ED-4DB2-BD59-A6C34878D82A}">
                    <a16:rowId xmlns:a16="http://schemas.microsoft.com/office/drawing/2014/main" val="10001"/>
                  </a:ext>
                </a:extLst>
              </a:tr>
              <a:tr h="1021197">
                <a:tc>
                  <a:txBody>
                    <a:bodyPr/>
                    <a:lstStyle/>
                    <a:p>
                      <a:r>
                        <a:rPr lang="en-US" sz="2200" b="1" dirty="0"/>
                        <a:t>Load</a:t>
                      </a:r>
                      <a:r>
                        <a:rPr lang="en-US" sz="2200" b="1" baseline="0" dirty="0"/>
                        <a:t> Binary “Goodie” Controlled by user B</a:t>
                      </a:r>
                      <a:endParaRPr lang="en-US" sz="2200" b="1" dirty="0"/>
                    </a:p>
                  </a:txBody>
                  <a:tcPr marT="45735" marB="45735"/>
                </a:tc>
                <a:tc>
                  <a:txBody>
                    <a:bodyPr/>
                    <a:lstStyle/>
                    <a:p>
                      <a:r>
                        <a:rPr lang="en-US" sz="2200" b="1" dirty="0"/>
                        <a:t>Goodie</a:t>
                      </a:r>
                    </a:p>
                  </a:txBody>
                  <a:tcPr marT="45735" marB="45735"/>
                </a:tc>
                <a:tc>
                  <a:txBody>
                    <a:bodyPr/>
                    <a:lstStyle/>
                    <a:p>
                      <a:r>
                        <a:rPr lang="en-US" sz="2200" b="1" dirty="0"/>
                        <a:t>User A</a:t>
                      </a:r>
                    </a:p>
                  </a:txBody>
                  <a:tcPr marT="45735" marB="45735"/>
                </a:tc>
                <a:tc>
                  <a:txBody>
                    <a:bodyPr/>
                    <a:lstStyle/>
                    <a:p>
                      <a:r>
                        <a:rPr lang="en-US" sz="2200" b="1" dirty="0"/>
                        <a:t>? ?</a:t>
                      </a:r>
                    </a:p>
                  </a:txBody>
                  <a:tcPr marT="45735" marB="45735"/>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737850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ctrTitle"/>
          </p:nvPr>
        </p:nvSpPr>
        <p:spPr/>
        <p:txBody>
          <a:bodyPr/>
          <a:lstStyle/>
          <a:p>
            <a:r>
              <a:rPr lang="en-US" altLang="en-US"/>
              <a:t>UNIX DAC Revisited (2)</a:t>
            </a:r>
          </a:p>
        </p:txBody>
      </p:sp>
      <p:sp>
        <p:nvSpPr>
          <p:cNvPr id="8" name="Subtitle 7">
            <a:extLst>
              <a:ext uri="{FF2B5EF4-FFF2-40B4-BE49-F238E27FC236}">
                <a16:creationId xmlns:a16="http://schemas.microsoft.com/office/drawing/2014/main" id="{F87887C7-DEB3-4C77-9631-36FEF50B436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4174F24-97F2-4FA1-89E8-C7962D39AA44}"/>
              </a:ext>
            </a:extLst>
          </p:cNvPr>
          <p:cNvSpPr>
            <a:spLocks noGrp="1"/>
          </p:cNvSpPr>
          <p:nvPr>
            <p:ph type="body" sz="quarter" idx="14"/>
          </p:nvPr>
        </p:nvSpPr>
        <p:spPr>
          <a:xfrm>
            <a:off x="576943" y="4152116"/>
            <a:ext cx="11038114" cy="1710601"/>
          </a:xfrm>
        </p:spPr>
        <p:txBody>
          <a:bodyPr/>
          <a:lstStyle/>
          <a:p>
            <a:r>
              <a:rPr lang="en-US" dirty="0"/>
              <a:t>When the </a:t>
            </a:r>
            <a:r>
              <a:rPr lang="en-US" dirty="0" err="1"/>
              <a:t>AcroBat</a:t>
            </a:r>
            <a:r>
              <a:rPr lang="en-US" dirty="0"/>
              <a:t> process (after reading the file) issues a request, which principal(s) is/are responsible for the request?</a:t>
            </a:r>
          </a:p>
          <a:p>
            <a:r>
              <a:rPr lang="en-US" dirty="0"/>
              <a:t>Under what assumption, it is correct to say that User A is responsible for the request?</a:t>
            </a:r>
          </a:p>
          <a:p>
            <a:endParaRPr lang="en-US" dirty="0"/>
          </a:p>
          <a:p>
            <a:r>
              <a:rPr lang="en-US" b="1" dirty="0"/>
              <a:t>Assumption: Programs are correct, i.e., they handle inputs correctly.</a:t>
            </a:r>
          </a:p>
        </p:txBody>
      </p:sp>
      <p:graphicFrame>
        <p:nvGraphicFramePr>
          <p:cNvPr id="15" name="Table 14">
            <a:extLst>
              <a:ext uri="{FF2B5EF4-FFF2-40B4-BE49-F238E27FC236}">
                <a16:creationId xmlns:a16="http://schemas.microsoft.com/office/drawing/2014/main" id="{5B981141-F524-45F9-B4C5-8F169B474527}"/>
              </a:ext>
            </a:extLst>
          </p:cNvPr>
          <p:cNvGraphicFramePr>
            <a:graphicFrameLocks noGrp="1"/>
          </p:cNvGraphicFramePr>
          <p:nvPr>
            <p:extLst/>
          </p:nvPr>
        </p:nvGraphicFramePr>
        <p:xfrm>
          <a:off x="761433" y="1739688"/>
          <a:ext cx="10853624" cy="2273300"/>
        </p:xfrm>
        <a:graphic>
          <a:graphicData uri="http://schemas.openxmlformats.org/drawingml/2006/table">
            <a:tbl>
              <a:tblPr/>
              <a:tblGrid>
                <a:gridCol w="4558522">
                  <a:extLst>
                    <a:ext uri="{9D8B030D-6E8A-4147-A177-3AD203B41FA5}">
                      <a16:colId xmlns:a16="http://schemas.microsoft.com/office/drawing/2014/main" val="20000"/>
                    </a:ext>
                  </a:extLst>
                </a:gridCol>
                <a:gridCol w="1953652">
                  <a:extLst>
                    <a:ext uri="{9D8B030D-6E8A-4147-A177-3AD203B41FA5}">
                      <a16:colId xmlns:a16="http://schemas.microsoft.com/office/drawing/2014/main" val="20001"/>
                    </a:ext>
                  </a:extLst>
                </a:gridCol>
                <a:gridCol w="2170725">
                  <a:extLst>
                    <a:ext uri="{9D8B030D-6E8A-4147-A177-3AD203B41FA5}">
                      <a16:colId xmlns:a16="http://schemas.microsoft.com/office/drawing/2014/main" val="20002"/>
                    </a:ext>
                  </a:extLst>
                </a:gridCol>
                <a:gridCol w="2170725">
                  <a:extLst>
                    <a:ext uri="{9D8B030D-6E8A-4147-A177-3AD203B41FA5}">
                      <a16:colId xmlns:a16="http://schemas.microsoft.com/office/drawing/2014/main" val="20003"/>
                    </a:ext>
                  </a:extLst>
                </a:gridCol>
              </a:tblGrid>
              <a:tr h="6400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rPr>
                        <a:t>Action</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rPr>
                        <a:t>Process</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rPr>
                        <a:t>Effective UID</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FF"/>
                          </a:solidFill>
                          <a:effectLst/>
                          <a:latin typeface="Arial" charset="0"/>
                        </a:rPr>
                        <a:t>Real Principals</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96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rgbClr val="000000"/>
                          </a:solidFill>
                          <a:effectLst/>
                          <a:latin typeface="Arial" charset="0"/>
                        </a:rPr>
                        <a:t> </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shell</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User A</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 User A</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extLst>
                  <a:ext uri="{0D108BD9-81ED-4DB2-BD59-A6C34878D82A}">
                    <a16:rowId xmlns:a16="http://schemas.microsoft.com/office/drawing/2014/main" val="10001"/>
                  </a:ext>
                </a:extLst>
              </a:tr>
              <a:tr h="496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Load AcroBat Reader Binary</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AcroBat</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User A</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 User A</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FF6"/>
                    </a:solidFill>
                  </a:tcPr>
                </a:tc>
                <a:extLst>
                  <a:ext uri="{0D108BD9-81ED-4DB2-BD59-A6C34878D82A}">
                    <a16:rowId xmlns:a16="http://schemas.microsoft.com/office/drawing/2014/main" val="10002"/>
                  </a:ext>
                </a:extLst>
              </a:tr>
              <a:tr h="6400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Read File Downloaded from Network</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AcroBat</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rPr>
                        <a:t>User A</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rPr>
                        <a:t>? ?</a:t>
                      </a:r>
                    </a:p>
                  </a:txBody>
                  <a:tcPr marT="45696" marB="4569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EE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342365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ctrTitle"/>
          </p:nvPr>
        </p:nvSpPr>
        <p:spPr/>
        <p:txBody>
          <a:bodyPr/>
          <a:lstStyle/>
          <a:p>
            <a:r>
              <a:rPr lang="en-US" altLang="en-US"/>
              <a:t>Why DAC is vulnerable?</a:t>
            </a:r>
          </a:p>
        </p:txBody>
      </p:sp>
      <p:sp>
        <p:nvSpPr>
          <p:cNvPr id="6" name="Subtitle 5">
            <a:extLst>
              <a:ext uri="{FF2B5EF4-FFF2-40B4-BE49-F238E27FC236}">
                <a16:creationId xmlns:a16="http://schemas.microsoft.com/office/drawing/2014/main" id="{D7BE135B-B22D-45D9-B5FB-3E900F6B7166}"/>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46617F4E-0A3E-4625-A94B-B11351D1C0B7}"/>
              </a:ext>
            </a:extLst>
          </p:cNvPr>
          <p:cNvSpPr>
            <a:spLocks noGrp="1"/>
          </p:cNvSpPr>
          <p:nvPr>
            <p:ph type="body" sz="quarter" idx="14"/>
          </p:nvPr>
        </p:nvSpPr>
        <p:spPr/>
        <p:txBody>
          <a:bodyPr/>
          <a:lstStyle/>
          <a:p>
            <a:pPr>
              <a:spcBef>
                <a:spcPts val="600"/>
              </a:spcBef>
            </a:pPr>
            <a:r>
              <a:rPr lang="en-US" sz="2800" dirty="0"/>
              <a:t>Implicit assumptions</a:t>
            </a:r>
          </a:p>
          <a:p>
            <a:pPr lvl="1">
              <a:spcBef>
                <a:spcPts val="600"/>
              </a:spcBef>
            </a:pPr>
            <a:r>
              <a:rPr lang="en-US" sz="2000" dirty="0"/>
              <a:t>Software are benign, i.e., behave as intended</a:t>
            </a:r>
          </a:p>
          <a:p>
            <a:pPr lvl="1">
              <a:spcBef>
                <a:spcPts val="600"/>
              </a:spcBef>
            </a:pPr>
            <a:r>
              <a:rPr lang="en-US" sz="2000" dirty="0"/>
              <a:t>Software are correct, i.e., bug-free</a:t>
            </a:r>
          </a:p>
          <a:p>
            <a:pPr>
              <a:spcBef>
                <a:spcPts val="600"/>
              </a:spcBef>
            </a:pPr>
            <a:r>
              <a:rPr lang="en-US" sz="2800" dirty="0"/>
              <a:t>The reality</a:t>
            </a:r>
          </a:p>
          <a:p>
            <a:pPr lvl="1">
              <a:spcBef>
                <a:spcPts val="600"/>
              </a:spcBef>
            </a:pPr>
            <a:r>
              <a:rPr lang="en-US" sz="2000" dirty="0"/>
              <a:t>Malware are popular</a:t>
            </a:r>
          </a:p>
          <a:p>
            <a:pPr lvl="1">
              <a:spcBef>
                <a:spcPts val="600"/>
              </a:spcBef>
            </a:pPr>
            <a:r>
              <a:rPr lang="en-US" sz="2000" dirty="0"/>
              <a:t>Software are vulnerable</a:t>
            </a:r>
          </a:p>
          <a:p>
            <a:pPr>
              <a:spcBef>
                <a:spcPts val="600"/>
              </a:spcBef>
            </a:pPr>
            <a:r>
              <a:rPr lang="en-US" sz="2800" dirty="0" smtClean="0"/>
              <a:t>Arguably the </a:t>
            </a:r>
            <a:r>
              <a:rPr lang="en-US" sz="2800" dirty="0"/>
              <a:t>problem is not caused by the discretionary nature of policy specification!</a:t>
            </a:r>
          </a:p>
          <a:p>
            <a:pPr lvl="1">
              <a:spcBef>
                <a:spcPts val="600"/>
              </a:spcBef>
            </a:pPr>
            <a:r>
              <a:rPr lang="en-US" sz="2000" dirty="0"/>
              <a:t>i.e., owners can set policies for files</a:t>
            </a:r>
          </a:p>
        </p:txBody>
      </p:sp>
    </p:spTree>
    <p:extLst>
      <p:ext uri="{BB962C8B-B14F-4D97-AF65-F5344CB8AC3E}">
        <p14:creationId xmlns:p14="http://schemas.microsoft.com/office/powerpoint/2010/main" val="16410019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ctrTitle"/>
          </p:nvPr>
        </p:nvSpPr>
        <p:spPr/>
        <p:txBody>
          <a:bodyPr/>
          <a:lstStyle/>
          <a:p>
            <a:r>
              <a:rPr lang="en-US" altLang="en-US" dirty="0"/>
              <a:t>Why DAC is Vulnerable? (</a:t>
            </a:r>
            <a:r>
              <a:rPr lang="en-US" altLang="en-US" dirty="0" err="1"/>
              <a:t>cont</a:t>
            </a:r>
            <a:r>
              <a:rPr lang="en-US" altLang="en-US" dirty="0"/>
              <a:t>’)</a:t>
            </a:r>
          </a:p>
        </p:txBody>
      </p:sp>
      <p:sp>
        <p:nvSpPr>
          <p:cNvPr id="6" name="Subtitle 5">
            <a:extLst>
              <a:ext uri="{FF2B5EF4-FFF2-40B4-BE49-F238E27FC236}">
                <a16:creationId xmlns:a16="http://schemas.microsoft.com/office/drawing/2014/main" id="{31F3325A-5059-4F6B-8DBB-9C6CB1777B3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ED41ADF0-D673-424F-91F1-8D47DE51E4D4}"/>
              </a:ext>
            </a:extLst>
          </p:cNvPr>
          <p:cNvSpPr>
            <a:spLocks noGrp="1"/>
          </p:cNvSpPr>
          <p:nvPr>
            <p:ph type="body" sz="quarter" idx="14"/>
          </p:nvPr>
        </p:nvSpPr>
        <p:spPr>
          <a:xfrm>
            <a:off x="576942" y="1676400"/>
            <a:ext cx="11038115" cy="4343400"/>
          </a:xfrm>
        </p:spPr>
        <p:txBody>
          <a:bodyPr/>
          <a:lstStyle/>
          <a:p>
            <a:pPr>
              <a:spcBef>
                <a:spcPts val="600"/>
              </a:spcBef>
            </a:pPr>
            <a:r>
              <a:rPr lang="en-US" sz="2800" dirty="0"/>
              <a:t>A </a:t>
            </a:r>
            <a:r>
              <a:rPr lang="en-US" sz="2800" dirty="0" smtClean="0"/>
              <a:t>limitation </a:t>
            </a:r>
            <a:r>
              <a:rPr lang="en-US" sz="2800" dirty="0"/>
              <a:t>in the enforcement mechanism</a:t>
            </a:r>
          </a:p>
          <a:p>
            <a:pPr lvl="1">
              <a:spcBef>
                <a:spcPts val="600"/>
              </a:spcBef>
            </a:pPr>
            <a:r>
              <a:rPr lang="en-US" sz="2400" dirty="0" smtClean="0"/>
              <a:t>UNIX DAC maintains a single principal (</a:t>
            </a:r>
            <a:r>
              <a:rPr lang="en-US" sz="2400" dirty="0" err="1" smtClean="0"/>
              <a:t>euid</a:t>
            </a:r>
            <a:r>
              <a:rPr lang="en-US" sz="2400" dirty="0" smtClean="0"/>
              <a:t>) for a subject/process; this is </a:t>
            </a:r>
            <a:r>
              <a:rPr lang="en-US" sz="2400" dirty="0"/>
              <a:t>not enough to capture </a:t>
            </a:r>
            <a:r>
              <a:rPr lang="en-US" sz="2400" dirty="0" smtClean="0"/>
              <a:t>on whose behalf the process is acting</a:t>
            </a:r>
            <a:endParaRPr lang="en-US" sz="2400" dirty="0"/>
          </a:p>
          <a:p>
            <a:pPr>
              <a:spcBef>
                <a:spcPts val="600"/>
              </a:spcBef>
            </a:pPr>
            <a:r>
              <a:rPr lang="en-US" sz="2800" dirty="0"/>
              <a:t>When the program is a Trojan</a:t>
            </a:r>
          </a:p>
          <a:p>
            <a:pPr lvl="1">
              <a:spcBef>
                <a:spcPts val="600"/>
              </a:spcBef>
            </a:pPr>
            <a:r>
              <a:rPr lang="en-US" sz="2400" dirty="0"/>
              <a:t>The program-provider should </a:t>
            </a:r>
            <a:r>
              <a:rPr lang="en-US" sz="2400" dirty="0" smtClean="0"/>
              <a:t>also be </a:t>
            </a:r>
            <a:r>
              <a:rPr lang="en-US" sz="2400" dirty="0"/>
              <a:t>responsible for the requests</a:t>
            </a:r>
          </a:p>
          <a:p>
            <a:pPr>
              <a:spcBef>
                <a:spcPts val="600"/>
              </a:spcBef>
            </a:pPr>
            <a:r>
              <a:rPr lang="en-US" sz="2800" dirty="0"/>
              <a:t>When the program is vulnerable</a:t>
            </a:r>
          </a:p>
          <a:p>
            <a:pPr lvl="1">
              <a:spcBef>
                <a:spcPts val="600"/>
              </a:spcBef>
            </a:pPr>
            <a:r>
              <a:rPr lang="en-US" sz="2400" dirty="0"/>
              <a:t>It may be exploited by input-providers</a:t>
            </a:r>
          </a:p>
          <a:p>
            <a:pPr lvl="1">
              <a:spcBef>
                <a:spcPts val="600"/>
              </a:spcBef>
            </a:pPr>
            <a:r>
              <a:rPr lang="en-US" sz="2400" dirty="0"/>
              <a:t>The requests may be issued by injected code from input-providers</a:t>
            </a:r>
          </a:p>
          <a:p>
            <a:pPr>
              <a:spcBef>
                <a:spcPts val="600"/>
              </a:spcBef>
            </a:pPr>
            <a:r>
              <a:rPr lang="en-US" sz="2800" dirty="0"/>
              <a:t>Solution: </a:t>
            </a:r>
            <a:r>
              <a:rPr lang="en-US" sz="2800" dirty="0" smtClean="0"/>
              <a:t>accept that a subject may be acting on behalf of multiple principals, and that we are uncertain. </a:t>
            </a:r>
            <a:endParaRPr lang="en-US" sz="2800" dirty="0"/>
          </a:p>
        </p:txBody>
      </p:sp>
    </p:spTree>
    <p:extLst>
      <p:ext uri="{BB962C8B-B14F-4D97-AF65-F5344CB8AC3E}">
        <p14:creationId xmlns:p14="http://schemas.microsoft.com/office/powerpoint/2010/main" val="12747330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Proposals to Radically Change DAC</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800" dirty="0"/>
              <a:t>DAC causes the Confused Deputy problem</a:t>
            </a:r>
          </a:p>
          <a:p>
            <a:pPr lvl="1">
              <a:spcBef>
                <a:spcPts val="600"/>
              </a:spcBef>
            </a:pPr>
            <a:r>
              <a:rPr lang="en-US" sz="2400" dirty="0"/>
              <a:t>Solution: use capability-based systems</a:t>
            </a:r>
          </a:p>
          <a:p>
            <a:pPr>
              <a:spcBef>
                <a:spcPts val="600"/>
              </a:spcBef>
            </a:pPr>
            <a:r>
              <a:rPr lang="en-US" sz="2800" dirty="0"/>
              <a:t>DAC does not preserve confidentiality when facing Trojan horses</a:t>
            </a:r>
          </a:p>
          <a:p>
            <a:pPr lvl="1">
              <a:spcBef>
                <a:spcPts val="600"/>
              </a:spcBef>
            </a:pPr>
            <a:r>
              <a:rPr lang="en-US" sz="2400" dirty="0"/>
              <a:t>Solution: use Mandatory Access </a:t>
            </a:r>
            <a:r>
              <a:rPr lang="en-US" sz="2400" dirty="0" smtClean="0"/>
              <a:t>Control, e.g., BLP</a:t>
            </a:r>
            <a:endParaRPr lang="en-US" sz="2400" dirty="0"/>
          </a:p>
          <a:p>
            <a:pPr>
              <a:spcBef>
                <a:spcPts val="600"/>
              </a:spcBef>
            </a:pPr>
            <a:r>
              <a:rPr lang="en-US" sz="2800" dirty="0"/>
              <a:t>DAC implementation fails to keep track of for which principals a subject (process) is acting on behalf </a:t>
            </a:r>
            <a:r>
              <a:rPr lang="en-US" sz="2800" dirty="0" smtClean="0"/>
              <a:t>of</a:t>
            </a:r>
          </a:p>
          <a:p>
            <a:pPr lvl="1">
              <a:spcBef>
                <a:spcPts val="600"/>
              </a:spcBef>
            </a:pPr>
            <a:r>
              <a:rPr lang="en-US" sz="2400" dirty="0" smtClean="0"/>
              <a:t>Solution: UMIP and IFEDAC</a:t>
            </a:r>
          </a:p>
          <a:p>
            <a:pPr>
              <a:spcBef>
                <a:spcPts val="600"/>
              </a:spcBef>
            </a:pPr>
            <a:r>
              <a:rPr lang="en-US" sz="2800" dirty="0" smtClean="0"/>
              <a:t>None of these is widely used in commercial systems</a:t>
            </a:r>
            <a:endParaRPr lang="en-US" sz="2800" dirty="0"/>
          </a:p>
          <a:p>
            <a:endParaRPr lang="en-US"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44</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9815413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a:solidFill>
                  <a:schemeClr val="accent6">
                    <a:lumMod val="60000"/>
                    <a:lumOff val="40000"/>
                  </a:schemeClr>
                </a:solidFill>
              </a:rPr>
              <a:t>Morris Worm as an example to illustrate the limitation of UNIX DAC </a:t>
            </a:r>
            <a:r>
              <a:rPr lang="en-US" sz="3200" dirty="0" smtClean="0">
                <a:solidFill>
                  <a:schemeClr val="accent6">
                    <a:lumMod val="60000"/>
                    <a:lumOff val="40000"/>
                  </a:schemeClr>
                </a:solidFill>
              </a:rPr>
              <a:t>protection</a:t>
            </a:r>
          </a:p>
          <a:p>
            <a:pPr>
              <a:spcBef>
                <a:spcPts val="600"/>
              </a:spcBef>
            </a:pPr>
            <a:r>
              <a:rPr lang="en-US" sz="3200" dirty="0" smtClean="0">
                <a:solidFill>
                  <a:schemeClr val="accent6">
                    <a:lumMod val="60000"/>
                    <a:lumOff val="40000"/>
                  </a:schemeClr>
                </a:solidFill>
              </a:rPr>
              <a:t>Analysis of DAC Weaknesses</a:t>
            </a:r>
          </a:p>
          <a:p>
            <a:pPr lvl="1">
              <a:spcBef>
                <a:spcPts val="600"/>
              </a:spcBef>
            </a:pPr>
            <a:r>
              <a:rPr lang="en-US" sz="2800" dirty="0">
                <a:solidFill>
                  <a:schemeClr val="accent6">
                    <a:lumMod val="60000"/>
                    <a:lumOff val="40000"/>
                  </a:schemeClr>
                </a:solidFill>
              </a:rPr>
              <a:t>Confused deputy</a:t>
            </a:r>
          </a:p>
          <a:p>
            <a:pPr lvl="1">
              <a:spcBef>
                <a:spcPts val="600"/>
              </a:spcBef>
            </a:pPr>
            <a:r>
              <a:rPr lang="en-US" sz="2800" dirty="0" smtClean="0">
                <a:solidFill>
                  <a:schemeClr val="accent6">
                    <a:lumMod val="60000"/>
                    <a:lumOff val="40000"/>
                  </a:schemeClr>
                </a:solidFill>
              </a:rPr>
              <a:t>DAC’s implicit trust in programs being benign and correct</a:t>
            </a:r>
            <a:endParaRPr lang="en-US" sz="2800" dirty="0">
              <a:solidFill>
                <a:schemeClr val="accent6">
                  <a:lumMod val="60000"/>
                  <a:lumOff val="40000"/>
                </a:schemeClr>
              </a:solidFill>
            </a:endParaRPr>
          </a:p>
          <a:p>
            <a:pPr>
              <a:spcBef>
                <a:spcPts val="600"/>
              </a:spcBef>
            </a:pPr>
            <a:r>
              <a:rPr lang="en-US" sz="3200" dirty="0" smtClean="0">
                <a:solidFill>
                  <a:schemeClr val="accent1"/>
                </a:solidFill>
              </a:rPr>
              <a:t>Sandboxing/virtualization/isolation </a:t>
            </a:r>
            <a:r>
              <a:rPr lang="en-US" sz="3200" dirty="0">
                <a:solidFill>
                  <a:schemeClr val="accent1"/>
                </a:solidFill>
              </a:rPr>
              <a:t>approaches</a:t>
            </a:r>
          </a:p>
          <a:p>
            <a:pPr>
              <a:spcBef>
                <a:spcPts val="600"/>
              </a:spcBef>
            </a:pPr>
            <a:r>
              <a:rPr lang="en-US" sz="3200" dirty="0">
                <a:solidFill>
                  <a:schemeClr val="tx1"/>
                </a:solidFill>
              </a:rPr>
              <a:t>Create access control policies depend on </a:t>
            </a:r>
            <a:r>
              <a:rPr lang="en-US" sz="3200" dirty="0" smtClean="0">
                <a:solidFill>
                  <a:schemeClr val="tx1"/>
                </a:solidFill>
              </a:rPr>
              <a:t>programs</a:t>
            </a:r>
          </a:p>
        </p:txBody>
      </p:sp>
    </p:spTree>
    <p:extLst>
      <p:ext uri="{BB962C8B-B14F-4D97-AF65-F5344CB8AC3E}">
        <p14:creationId xmlns:p14="http://schemas.microsoft.com/office/powerpoint/2010/main" val="5691374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Goal of  </a:t>
            </a:r>
            <a:r>
              <a:rPr lang="en-US" dirty="0" smtClean="0"/>
              <a:t>Sandboxing/virtualization/Isolation</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800" dirty="0" smtClean="0"/>
              <a:t>Sandboxing: Separate running programs, to mitigate system failures and/or software vulnerabilities</a:t>
            </a:r>
          </a:p>
          <a:p>
            <a:pPr>
              <a:spcBef>
                <a:spcPts val="600"/>
              </a:spcBef>
            </a:pPr>
            <a:r>
              <a:rPr lang="en-US" sz="2800" dirty="0" smtClean="0"/>
              <a:t>Ensure that a program, even if compromised, causes only limited damage.</a:t>
            </a:r>
            <a:endParaRPr lang="en-US" sz="2800"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46</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4416494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ctrTitle"/>
          </p:nvPr>
        </p:nvSpPr>
        <p:spPr>
          <a:xfrm>
            <a:off x="576943" y="137160"/>
            <a:ext cx="11038114" cy="553998"/>
          </a:xfrm>
        </p:spPr>
        <p:txBody>
          <a:bodyPr/>
          <a:lstStyle/>
          <a:p>
            <a:r>
              <a:rPr lang="en-US" altLang="en-US" dirty="0"/>
              <a:t>Confinement by Virtualization (Option 1)</a:t>
            </a:r>
          </a:p>
        </p:txBody>
      </p:sp>
      <p:sp>
        <p:nvSpPr>
          <p:cNvPr id="6" name="Subtitle 5">
            <a:extLst>
              <a:ext uri="{FF2B5EF4-FFF2-40B4-BE49-F238E27FC236}">
                <a16:creationId xmlns:a16="http://schemas.microsoft.com/office/drawing/2014/main" id="{3D9A5251-B581-40BA-A20E-C64F40ABCEB7}"/>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B85E6220-85E7-4416-8122-D55D3D380EFF}"/>
              </a:ext>
            </a:extLst>
          </p:cNvPr>
          <p:cNvSpPr>
            <a:spLocks noGrp="1"/>
          </p:cNvSpPr>
          <p:nvPr>
            <p:ph type="body" sz="quarter" idx="14"/>
          </p:nvPr>
        </p:nvSpPr>
        <p:spPr/>
        <p:txBody>
          <a:bodyPr/>
          <a:lstStyle/>
          <a:p>
            <a:r>
              <a:rPr lang="en-US" sz="2800" dirty="0"/>
              <a:t>Runs a single kernel, virtualizes servers on one operating system using built-in mechanism </a:t>
            </a:r>
          </a:p>
          <a:p>
            <a:pPr lvl="1"/>
            <a:r>
              <a:rPr lang="en-US" sz="2400" dirty="0"/>
              <a:t>e.g., chroot, FreeBSD jail, …</a:t>
            </a:r>
          </a:p>
          <a:p>
            <a:pPr lvl="1"/>
            <a:r>
              <a:rPr lang="en-US" sz="2400" dirty="0"/>
              <a:t>used by service providers who want to provide low-cost hosting services to customers. </a:t>
            </a:r>
          </a:p>
          <a:p>
            <a:pPr lvl="1"/>
            <a:r>
              <a:rPr lang="en-US" sz="2400" dirty="0"/>
              <a:t>Pros: </a:t>
            </a:r>
            <a:r>
              <a:rPr lang="en-US" sz="2400" dirty="0" smtClean="0"/>
              <a:t>little performance overhead, </a:t>
            </a:r>
            <a:r>
              <a:rPr lang="en-US" sz="2400" dirty="0"/>
              <a:t>easy to set up/administer</a:t>
            </a:r>
          </a:p>
          <a:p>
            <a:pPr lvl="1"/>
            <a:r>
              <a:rPr lang="en-US" sz="2400" dirty="0"/>
              <a:t>Cons: </a:t>
            </a:r>
            <a:r>
              <a:rPr lang="en-US" sz="2400" dirty="0" smtClean="0"/>
              <a:t>some </a:t>
            </a:r>
            <a:r>
              <a:rPr lang="en-US" sz="2400" dirty="0"/>
              <a:t>confinement can be </a:t>
            </a:r>
            <a:r>
              <a:rPr lang="en-US" sz="2400" dirty="0" smtClean="0"/>
              <a:t>broken, some servers cannot be easily confined</a:t>
            </a:r>
            <a:endParaRPr lang="en-US" sz="2400" dirty="0"/>
          </a:p>
        </p:txBody>
      </p:sp>
    </p:spTree>
    <p:extLst>
      <p:ext uri="{BB962C8B-B14F-4D97-AF65-F5344CB8AC3E}">
        <p14:creationId xmlns:p14="http://schemas.microsoft.com/office/powerpoint/2010/main" val="11895373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ctrTitle"/>
          </p:nvPr>
        </p:nvSpPr>
        <p:spPr/>
        <p:txBody>
          <a:bodyPr/>
          <a:lstStyle/>
          <a:p>
            <a:r>
              <a:rPr lang="en-US" altLang="en-US"/>
              <a:t>chroot	</a:t>
            </a:r>
          </a:p>
        </p:txBody>
      </p:sp>
      <p:sp>
        <p:nvSpPr>
          <p:cNvPr id="6" name="Subtitle 5">
            <a:extLst>
              <a:ext uri="{FF2B5EF4-FFF2-40B4-BE49-F238E27FC236}">
                <a16:creationId xmlns:a16="http://schemas.microsoft.com/office/drawing/2014/main" id="{7AD51A0A-4D89-4F16-84E0-D482ED4349DC}"/>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A3EA1FD-A3C1-41DF-A4C1-6657D2AEDECF}"/>
              </a:ext>
            </a:extLst>
          </p:cNvPr>
          <p:cNvSpPr>
            <a:spLocks noGrp="1"/>
          </p:cNvSpPr>
          <p:nvPr>
            <p:ph type="body" sz="quarter" idx="14"/>
          </p:nvPr>
        </p:nvSpPr>
        <p:spPr/>
        <p:txBody>
          <a:bodyPr/>
          <a:lstStyle/>
          <a:p>
            <a:r>
              <a:rPr lang="en-US" sz="2800" dirty="0"/>
              <a:t>The chroot system call </a:t>
            </a:r>
            <a:r>
              <a:rPr lang="en-US" sz="2800" b="1" dirty="0"/>
              <a:t>ch</a:t>
            </a:r>
            <a:r>
              <a:rPr lang="en-US" sz="2800" dirty="0"/>
              <a:t>anges the </a:t>
            </a:r>
            <a:r>
              <a:rPr lang="en-US" sz="2800" b="1" dirty="0"/>
              <a:t>root</a:t>
            </a:r>
            <a:r>
              <a:rPr lang="en-US" sz="2800" dirty="0"/>
              <a:t> directory of the current and all child processes to the given path. </a:t>
            </a:r>
          </a:p>
          <a:p>
            <a:r>
              <a:rPr lang="en-US" sz="2800" dirty="0" smtClean="0"/>
              <a:t>To use </a:t>
            </a:r>
            <a:r>
              <a:rPr lang="en-US" sz="2800" dirty="0" err="1" smtClean="0"/>
              <a:t>chroot</a:t>
            </a:r>
            <a:r>
              <a:rPr lang="en-US" sz="2800" dirty="0" smtClean="0"/>
              <a:t>, </a:t>
            </a:r>
            <a:endParaRPr lang="en-US" sz="2800" dirty="0"/>
          </a:p>
          <a:p>
            <a:pPr lvl="1"/>
            <a:r>
              <a:rPr lang="en-US" sz="2400" dirty="0" smtClean="0"/>
              <a:t>One first creates </a:t>
            </a:r>
            <a:r>
              <a:rPr lang="en-US" sz="2400" dirty="0"/>
              <a:t>a temporary root directory for a running process, </a:t>
            </a:r>
          </a:p>
          <a:p>
            <a:pPr lvl="1"/>
            <a:r>
              <a:rPr lang="en-US" sz="2400" dirty="0" smtClean="0"/>
              <a:t>Then takes </a:t>
            </a:r>
            <a:r>
              <a:rPr lang="en-US" sz="2400" dirty="0"/>
              <a:t>a limited hierarchy of a filesystem (say, /chroot/named) and making this the top of the directory tree as seen by the application. </a:t>
            </a:r>
          </a:p>
          <a:p>
            <a:pPr lvl="1"/>
            <a:r>
              <a:rPr lang="en-US" sz="2400" dirty="0" smtClean="0"/>
              <a:t>Make the </a:t>
            </a:r>
            <a:r>
              <a:rPr lang="en-US" sz="2400" dirty="0" err="1" smtClean="0"/>
              <a:t>chroot</a:t>
            </a:r>
            <a:r>
              <a:rPr lang="en-US" sz="2400" dirty="0" smtClean="0"/>
              <a:t> system call: a </a:t>
            </a:r>
            <a:r>
              <a:rPr lang="en-US" sz="2400" dirty="0"/>
              <a:t>network daemon program can call chroot itself, or a script can call chroot and then start the daemon</a:t>
            </a:r>
          </a:p>
        </p:txBody>
      </p:sp>
    </p:spTree>
    <p:extLst>
      <p:ext uri="{BB962C8B-B14F-4D97-AF65-F5344CB8AC3E}">
        <p14:creationId xmlns:p14="http://schemas.microsoft.com/office/powerpoint/2010/main" val="28975463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p:txBody>
          <a:bodyPr/>
          <a:lstStyle/>
          <a:p>
            <a:r>
              <a:rPr lang="en-US" altLang="en-US"/>
              <a:t>Using chroot</a:t>
            </a:r>
          </a:p>
        </p:txBody>
      </p:sp>
      <p:sp>
        <p:nvSpPr>
          <p:cNvPr id="7" name="Subtitle 6">
            <a:extLst>
              <a:ext uri="{FF2B5EF4-FFF2-40B4-BE49-F238E27FC236}">
                <a16:creationId xmlns:a16="http://schemas.microsoft.com/office/drawing/2014/main" id="{9724135F-5BA7-4306-8456-F401FF1977EA}"/>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DD39507C-60EB-4FFE-9788-405089A80068}"/>
              </a:ext>
            </a:extLst>
          </p:cNvPr>
          <p:cNvSpPr>
            <a:spLocks noGrp="1"/>
          </p:cNvSpPr>
          <p:nvPr>
            <p:ph type="body" sz="quarter" idx="14"/>
          </p:nvPr>
        </p:nvSpPr>
        <p:spPr/>
        <p:txBody>
          <a:bodyPr/>
          <a:lstStyle/>
          <a:p>
            <a:pPr>
              <a:spcBef>
                <a:spcPts val="600"/>
              </a:spcBef>
            </a:pPr>
            <a:r>
              <a:rPr lang="en-US" sz="2800" dirty="0"/>
              <a:t>What are the security benefits?</a:t>
            </a:r>
          </a:p>
          <a:p>
            <a:pPr lvl="1">
              <a:spcBef>
                <a:spcPts val="600"/>
              </a:spcBef>
            </a:pPr>
            <a:r>
              <a:rPr lang="en-US" sz="2400" dirty="0"/>
              <a:t>under the new root, many system utilities and resources do not exist, even if the attacker compromises the process, damage can be limited</a:t>
            </a:r>
          </a:p>
          <a:p>
            <a:pPr lvl="1">
              <a:spcBef>
                <a:spcPts val="600"/>
              </a:spcBef>
            </a:pPr>
            <a:r>
              <a:rPr lang="en-US" sz="2400" b="1" dirty="0"/>
              <a:t>consider the Morris worm, how would using chroot for </a:t>
            </a:r>
            <a:r>
              <a:rPr lang="en-US" sz="2400" b="1" dirty="0" err="1"/>
              <a:t>fingerd</a:t>
            </a:r>
            <a:r>
              <a:rPr lang="en-US" sz="2400" b="1" dirty="0"/>
              <a:t> affect its propagation</a:t>
            </a:r>
            <a:r>
              <a:rPr lang="en-US" sz="2400" b="1" dirty="0" smtClean="0"/>
              <a:t>?</a:t>
            </a:r>
            <a:endParaRPr lang="en-US" sz="2400" b="1" dirty="0"/>
          </a:p>
        </p:txBody>
      </p:sp>
    </p:spTree>
    <p:extLst>
      <p:ext uri="{BB962C8B-B14F-4D97-AF65-F5344CB8AC3E}">
        <p14:creationId xmlns:p14="http://schemas.microsoft.com/office/powerpoint/2010/main" val="4236758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F0CE0A84-E23F-4D64-8BDC-297CBD67F1AC}"/>
              </a:ext>
            </a:extLst>
          </p:cNvPr>
          <p:cNvSpPr>
            <a:spLocks noGrp="1"/>
          </p:cNvSpPr>
          <p:nvPr>
            <p:ph type="body" sz="quarter" idx="14"/>
          </p:nvPr>
        </p:nvSpPr>
        <p:spPr/>
        <p:txBody>
          <a:bodyPr>
            <a:normAutofit/>
          </a:bodyPr>
          <a:lstStyle/>
          <a:p>
            <a:r>
              <a:rPr lang="en-US" sz="2800" dirty="0"/>
              <a:t>First major </a:t>
            </a:r>
            <a:r>
              <a:rPr lang="en-US" sz="2800" dirty="0" smtClean="0"/>
              <a:t>internet worm</a:t>
            </a:r>
            <a:endParaRPr lang="en-US" sz="2800" dirty="0"/>
          </a:p>
          <a:p>
            <a:r>
              <a:rPr lang="en-US" sz="2800" dirty="0"/>
              <a:t>Written by Robert </a:t>
            </a:r>
            <a:r>
              <a:rPr lang="en-US" sz="2800" dirty="0" smtClean="0"/>
              <a:t>Morris Jr.</a:t>
            </a:r>
            <a:endParaRPr lang="en-US" sz="2800" dirty="0"/>
          </a:p>
          <a:p>
            <a:pPr lvl="1"/>
            <a:r>
              <a:rPr lang="en-US" sz="2400" dirty="0"/>
              <a:t>Son of former chief scientist of NSA’s National Computer Security Center</a:t>
            </a:r>
          </a:p>
        </p:txBody>
      </p:sp>
      <p:sp>
        <p:nvSpPr>
          <p:cNvPr id="28677" name="Rectangle 2"/>
          <p:cNvSpPr>
            <a:spLocks noGrp="1" noChangeArrowheads="1"/>
          </p:cNvSpPr>
          <p:nvPr>
            <p:ph type="ctrTitle"/>
          </p:nvPr>
        </p:nvSpPr>
        <p:spPr>
          <a:xfrm>
            <a:off x="576943" y="137160"/>
            <a:ext cx="11038114" cy="553998"/>
          </a:xfrm>
        </p:spPr>
        <p:txBody>
          <a:bodyPr/>
          <a:lstStyle/>
          <a:p>
            <a:r>
              <a:rPr lang="en-GB" altLang="en-US" dirty="0"/>
              <a:t>Morris Worm (November 1988)</a:t>
            </a:r>
          </a:p>
        </p:txBody>
      </p:sp>
      <p:sp>
        <p:nvSpPr>
          <p:cNvPr id="8" name="Subtitle 7">
            <a:extLst>
              <a:ext uri="{FF2B5EF4-FFF2-40B4-BE49-F238E27FC236}">
                <a16:creationId xmlns:a16="http://schemas.microsoft.com/office/drawing/2014/main" id="{9B8EA378-78AE-47AE-AFA2-2A581CCE5C9B}"/>
              </a:ext>
            </a:extLst>
          </p:cNvPr>
          <p:cNvSpPr>
            <a:spLocks noGrp="1"/>
          </p:cNvSpPr>
          <p:nvPr>
            <p:ph type="subTitle" idx="1"/>
          </p:nvPr>
        </p:nvSpPr>
        <p:spPr/>
        <p:txBody>
          <a:bodyPr/>
          <a:lstStyle/>
          <a:p>
            <a:endParaRPr lang="en-US" dirty="0"/>
          </a:p>
        </p:txBody>
      </p:sp>
      <p:pic>
        <p:nvPicPr>
          <p:cNvPr id="16" name="Picture 7">
            <a:extLst>
              <a:ext uri="{FF2B5EF4-FFF2-40B4-BE49-F238E27FC236}">
                <a16:creationId xmlns:a16="http://schemas.microsoft.com/office/drawing/2014/main" id="{48BF2F2C-1845-4BE8-A06B-6EE0E884EE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960" y="990600"/>
            <a:ext cx="3657600" cy="531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680960" y="6324600"/>
            <a:ext cx="4206240" cy="338554"/>
          </a:xfrm>
          <a:prstGeom prst="rect">
            <a:avLst/>
          </a:prstGeom>
          <a:noFill/>
        </p:spPr>
        <p:txBody>
          <a:bodyPr wrap="square" rtlCol="0">
            <a:spAutoFit/>
          </a:bodyPr>
          <a:lstStyle/>
          <a:p>
            <a:r>
              <a:rPr lang="en-US" sz="1600" dirty="0"/>
              <a:t>Image from </a:t>
            </a:r>
            <a:r>
              <a:rPr lang="en-US" sz="1600" dirty="0" smtClean="0">
                <a:hlinkClick r:id="rId4"/>
              </a:rPr>
              <a:t>wiki</a:t>
            </a:r>
            <a:r>
              <a:rPr lang="en-US" sz="1600" dirty="0" smtClean="0"/>
              <a:t>   Under </a:t>
            </a:r>
            <a:r>
              <a:rPr lang="en-US" sz="1600" dirty="0" smtClean="0">
                <a:hlinkClick r:id="rId5"/>
              </a:rPr>
              <a:t>CC BY_SA 2.0</a:t>
            </a:r>
            <a:endParaRPr lang="en-US" sz="1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ctrTitle"/>
          </p:nvPr>
        </p:nvSpPr>
        <p:spPr/>
        <p:txBody>
          <a:bodyPr/>
          <a:lstStyle/>
          <a:p>
            <a:r>
              <a:rPr lang="en-US" altLang="en-US"/>
              <a:t>Limitations of chroot</a:t>
            </a:r>
          </a:p>
        </p:txBody>
      </p:sp>
      <p:sp>
        <p:nvSpPr>
          <p:cNvPr id="6" name="Subtitle 5">
            <a:extLst>
              <a:ext uri="{FF2B5EF4-FFF2-40B4-BE49-F238E27FC236}">
                <a16:creationId xmlns:a16="http://schemas.microsoft.com/office/drawing/2014/main" id="{0F65BCA8-C3B2-4D88-835B-D85BC4547973}"/>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39EFDAE-FC3F-4E41-B56E-C7B7E398DD5C}"/>
              </a:ext>
            </a:extLst>
          </p:cNvPr>
          <p:cNvSpPr>
            <a:spLocks noGrp="1"/>
          </p:cNvSpPr>
          <p:nvPr>
            <p:ph type="body" sz="quarter" idx="14"/>
          </p:nvPr>
        </p:nvSpPr>
        <p:spPr/>
        <p:txBody>
          <a:bodyPr/>
          <a:lstStyle/>
          <a:p>
            <a:pPr>
              <a:spcBef>
                <a:spcPts val="600"/>
              </a:spcBef>
            </a:pPr>
            <a:r>
              <a:rPr lang="en-US" sz="2800" dirty="0"/>
              <a:t>Only the root user can perform a chroot. </a:t>
            </a:r>
          </a:p>
          <a:p>
            <a:pPr lvl="1">
              <a:spcBef>
                <a:spcPts val="600"/>
              </a:spcBef>
            </a:pPr>
            <a:r>
              <a:rPr lang="en-US" sz="2000" dirty="0"/>
              <a:t>intended to prevent users from putting a </a:t>
            </a:r>
            <a:r>
              <a:rPr lang="en-US" sz="2000" dirty="0" err="1"/>
              <a:t>setuid</a:t>
            </a:r>
            <a:r>
              <a:rPr lang="en-US" sz="2000" dirty="0"/>
              <a:t> program inside a specially-crafted chroot jail (for example, with a fake /</a:t>
            </a:r>
            <a:r>
              <a:rPr lang="en-US" sz="2000" dirty="0" err="1"/>
              <a:t>etc</a:t>
            </a:r>
            <a:r>
              <a:rPr lang="en-US" sz="2000" dirty="0"/>
              <a:t>/passwd file) that would fool it into giving out privileges. </a:t>
            </a:r>
          </a:p>
          <a:p>
            <a:pPr>
              <a:spcBef>
                <a:spcPts val="600"/>
              </a:spcBef>
            </a:pPr>
            <a:r>
              <a:rPr lang="en-US" sz="2800" dirty="0"/>
              <a:t>chroot is not entirely secure on all systems. </a:t>
            </a:r>
          </a:p>
          <a:p>
            <a:pPr lvl="1">
              <a:spcBef>
                <a:spcPts val="600"/>
              </a:spcBef>
            </a:pPr>
            <a:r>
              <a:rPr lang="en-US" sz="2000" dirty="0"/>
              <a:t>With root privilege inside chroot environment, it is sometimes possible to break out</a:t>
            </a:r>
          </a:p>
          <a:p>
            <a:pPr>
              <a:spcBef>
                <a:spcPts val="600"/>
              </a:spcBef>
            </a:pPr>
            <a:r>
              <a:rPr lang="en-US" sz="2800" dirty="0"/>
              <a:t>process inside chroot environment can still see/affect all other processes and networking spaces</a:t>
            </a:r>
          </a:p>
          <a:p>
            <a:pPr>
              <a:spcBef>
                <a:spcPts val="600"/>
              </a:spcBef>
            </a:pPr>
            <a:r>
              <a:rPr lang="en-US" sz="2800" dirty="0"/>
              <a:t>chroot does not restrict the use of resources like I/O, bandwidth, disk space or CPU time. </a:t>
            </a:r>
          </a:p>
        </p:txBody>
      </p:sp>
    </p:spTree>
    <p:extLst>
      <p:ext uri="{BB962C8B-B14F-4D97-AF65-F5344CB8AC3E}">
        <p14:creationId xmlns:p14="http://schemas.microsoft.com/office/powerpoint/2010/main" val="22529732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ctrTitle"/>
          </p:nvPr>
        </p:nvSpPr>
        <p:spPr>
          <a:xfrm>
            <a:off x="576943" y="137160"/>
            <a:ext cx="11038114" cy="553998"/>
          </a:xfrm>
        </p:spPr>
        <p:txBody>
          <a:bodyPr/>
          <a:lstStyle/>
          <a:p>
            <a:r>
              <a:rPr lang="en-US" altLang="en-US" dirty="0"/>
              <a:t>Confinement by Virtualization (Option 2)</a:t>
            </a:r>
          </a:p>
        </p:txBody>
      </p:sp>
      <p:sp>
        <p:nvSpPr>
          <p:cNvPr id="6" name="Subtitle 5">
            <a:extLst>
              <a:ext uri="{FF2B5EF4-FFF2-40B4-BE49-F238E27FC236}">
                <a16:creationId xmlns:a16="http://schemas.microsoft.com/office/drawing/2014/main" id="{98F08EE5-0FC2-464E-9229-8F6C224723A2}"/>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E58E0C2-B897-4435-9C93-2500A5F62E29}"/>
              </a:ext>
            </a:extLst>
          </p:cNvPr>
          <p:cNvSpPr>
            <a:spLocks noGrp="1"/>
          </p:cNvSpPr>
          <p:nvPr>
            <p:ph type="body" sz="quarter" idx="14"/>
          </p:nvPr>
        </p:nvSpPr>
        <p:spPr/>
        <p:txBody>
          <a:bodyPr/>
          <a:lstStyle/>
          <a:p>
            <a:pPr>
              <a:spcBef>
                <a:spcPts val="600"/>
              </a:spcBef>
            </a:pPr>
            <a:r>
              <a:rPr lang="en-US" sz="3200" dirty="0"/>
              <a:t>Virtual </a:t>
            </a:r>
            <a:r>
              <a:rPr lang="en-US" sz="3200" dirty="0" smtClean="0"/>
              <a:t>machines: </a:t>
            </a:r>
            <a:r>
              <a:rPr lang="en-US" sz="2800" dirty="0" smtClean="0"/>
              <a:t>emulate </a:t>
            </a:r>
            <a:r>
              <a:rPr lang="en-US" sz="2800" dirty="0"/>
              <a:t>hardware in a user-space process</a:t>
            </a:r>
          </a:p>
          <a:p>
            <a:pPr lvl="1">
              <a:spcBef>
                <a:spcPts val="600"/>
              </a:spcBef>
            </a:pPr>
            <a:r>
              <a:rPr lang="en-US" sz="2400" dirty="0"/>
              <a:t>the emulation software runs on a host OS; guest OSes run in the emulation software</a:t>
            </a:r>
          </a:p>
          <a:p>
            <a:pPr lvl="1">
              <a:spcBef>
                <a:spcPts val="600"/>
              </a:spcBef>
            </a:pPr>
            <a:r>
              <a:rPr lang="en-US" sz="2400" dirty="0"/>
              <a:t>needs to do binary analysis/change on the fly</a:t>
            </a:r>
          </a:p>
          <a:p>
            <a:pPr lvl="1">
              <a:spcBef>
                <a:spcPts val="600"/>
              </a:spcBef>
            </a:pPr>
            <a:r>
              <a:rPr lang="en-US" sz="2400" dirty="0"/>
              <a:t>e.g., Oracle </a:t>
            </a:r>
            <a:r>
              <a:rPr lang="en-US" sz="2400" dirty="0" err="1" smtClean="0"/>
              <a:t>VirtualBox</a:t>
            </a:r>
            <a:r>
              <a:rPr lang="en-US" sz="2400" dirty="0" smtClean="0"/>
              <a:t>, VMWare</a:t>
            </a:r>
            <a:r>
              <a:rPr lang="en-US" sz="2400" dirty="0"/>
              <a:t>, </a:t>
            </a:r>
            <a:endParaRPr lang="en-US" sz="2400" dirty="0" smtClean="0"/>
          </a:p>
          <a:p>
            <a:pPr lvl="1">
              <a:spcBef>
                <a:spcPts val="600"/>
              </a:spcBef>
            </a:pPr>
            <a:r>
              <a:rPr lang="en-US" sz="2400" dirty="0" smtClean="0"/>
              <a:t>Pros</a:t>
            </a:r>
            <a:r>
              <a:rPr lang="en-US" sz="2400" dirty="0"/>
              <a:t>: can run other guest OS without modification to the OS</a:t>
            </a:r>
          </a:p>
          <a:p>
            <a:pPr lvl="1">
              <a:spcBef>
                <a:spcPts val="600"/>
              </a:spcBef>
            </a:pPr>
            <a:r>
              <a:rPr lang="en-US" sz="2400" dirty="0"/>
              <a:t>Cons: </a:t>
            </a:r>
            <a:r>
              <a:rPr lang="en-US" sz="2400" dirty="0" smtClean="0"/>
              <a:t>significant performance overhead</a:t>
            </a:r>
            <a:endParaRPr lang="en-US" sz="2400" dirty="0"/>
          </a:p>
        </p:txBody>
      </p:sp>
    </p:spTree>
    <p:extLst>
      <p:ext uri="{BB962C8B-B14F-4D97-AF65-F5344CB8AC3E}">
        <p14:creationId xmlns:p14="http://schemas.microsoft.com/office/powerpoint/2010/main" val="41606599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p:txBody>
          <a:bodyPr/>
          <a:lstStyle/>
          <a:p>
            <a:r>
              <a:rPr lang="en-US" altLang="en-US"/>
              <a:t>Limitation of Confinement by Virtualization</a:t>
            </a:r>
          </a:p>
        </p:txBody>
      </p:sp>
      <p:sp>
        <p:nvSpPr>
          <p:cNvPr id="6" name="Subtitle 5">
            <a:extLst>
              <a:ext uri="{FF2B5EF4-FFF2-40B4-BE49-F238E27FC236}">
                <a16:creationId xmlns:a16="http://schemas.microsoft.com/office/drawing/2014/main" id="{D9A8BFCB-0CB3-46B4-BE54-0307498C3D58}"/>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80A1E713-3769-4592-BE53-2D21498DBDAA}"/>
              </a:ext>
            </a:extLst>
          </p:cNvPr>
          <p:cNvSpPr>
            <a:spLocks noGrp="1"/>
          </p:cNvSpPr>
          <p:nvPr>
            <p:ph type="body" sz="quarter" idx="14"/>
          </p:nvPr>
        </p:nvSpPr>
        <p:spPr/>
        <p:txBody>
          <a:bodyPr/>
          <a:lstStyle/>
          <a:p>
            <a:r>
              <a:rPr lang="en-US" sz="3200" dirty="0"/>
              <a:t>Pro. Policy is simple: just isolate each instance</a:t>
            </a:r>
            <a:br>
              <a:rPr lang="en-US" sz="3200" dirty="0"/>
            </a:br>
            <a:endParaRPr lang="en-US" sz="3200" dirty="0"/>
          </a:p>
          <a:p>
            <a:r>
              <a:rPr lang="en-US" sz="3200" dirty="0"/>
              <a:t>Con. Things within one virtual machine can still affect each other. </a:t>
            </a:r>
          </a:p>
        </p:txBody>
      </p:sp>
    </p:spTree>
    <p:extLst>
      <p:ext uri="{BB962C8B-B14F-4D97-AF65-F5344CB8AC3E}">
        <p14:creationId xmlns:p14="http://schemas.microsoft.com/office/powerpoint/2010/main" val="5163575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a:solidFill>
                  <a:schemeClr val="accent6">
                    <a:lumMod val="60000"/>
                    <a:lumOff val="40000"/>
                  </a:schemeClr>
                </a:solidFill>
              </a:rPr>
              <a:t>Morris Worm as an example to illustrate the limitation of UNIX DAC </a:t>
            </a:r>
            <a:r>
              <a:rPr lang="en-US" sz="3200" dirty="0" smtClean="0">
                <a:solidFill>
                  <a:schemeClr val="accent6">
                    <a:lumMod val="60000"/>
                    <a:lumOff val="40000"/>
                  </a:schemeClr>
                </a:solidFill>
              </a:rPr>
              <a:t>protection</a:t>
            </a:r>
          </a:p>
          <a:p>
            <a:pPr>
              <a:spcBef>
                <a:spcPts val="600"/>
              </a:spcBef>
            </a:pPr>
            <a:r>
              <a:rPr lang="en-US" sz="3200" dirty="0" smtClean="0">
                <a:solidFill>
                  <a:schemeClr val="accent6">
                    <a:lumMod val="60000"/>
                    <a:lumOff val="40000"/>
                  </a:schemeClr>
                </a:solidFill>
              </a:rPr>
              <a:t>Analysis of DAC Weaknesses</a:t>
            </a:r>
          </a:p>
          <a:p>
            <a:pPr lvl="1">
              <a:spcBef>
                <a:spcPts val="600"/>
              </a:spcBef>
            </a:pPr>
            <a:r>
              <a:rPr lang="en-US" sz="2800" dirty="0">
                <a:solidFill>
                  <a:schemeClr val="accent6">
                    <a:lumMod val="60000"/>
                    <a:lumOff val="40000"/>
                  </a:schemeClr>
                </a:solidFill>
              </a:rPr>
              <a:t>Confused deputy</a:t>
            </a:r>
          </a:p>
          <a:p>
            <a:pPr lvl="1">
              <a:spcBef>
                <a:spcPts val="600"/>
              </a:spcBef>
            </a:pPr>
            <a:r>
              <a:rPr lang="en-US" sz="2800" dirty="0" smtClean="0">
                <a:solidFill>
                  <a:schemeClr val="accent6">
                    <a:lumMod val="60000"/>
                    <a:lumOff val="40000"/>
                  </a:schemeClr>
                </a:solidFill>
              </a:rPr>
              <a:t>DAC’s implicit trust in programs being benign and correct</a:t>
            </a:r>
            <a:endParaRPr lang="en-US" sz="2800" dirty="0">
              <a:solidFill>
                <a:schemeClr val="accent6">
                  <a:lumMod val="60000"/>
                  <a:lumOff val="40000"/>
                </a:schemeClr>
              </a:solidFill>
            </a:endParaRPr>
          </a:p>
          <a:p>
            <a:pPr>
              <a:spcBef>
                <a:spcPts val="600"/>
              </a:spcBef>
            </a:pPr>
            <a:r>
              <a:rPr lang="en-US" sz="3200" dirty="0" smtClean="0">
                <a:solidFill>
                  <a:schemeClr val="accent6">
                    <a:lumMod val="60000"/>
                    <a:lumOff val="40000"/>
                  </a:schemeClr>
                </a:solidFill>
              </a:rPr>
              <a:t>Sandboxing/virtualization/isolation </a:t>
            </a:r>
            <a:r>
              <a:rPr lang="en-US" sz="3200" dirty="0">
                <a:solidFill>
                  <a:schemeClr val="accent6">
                    <a:lumMod val="60000"/>
                    <a:lumOff val="40000"/>
                  </a:schemeClr>
                </a:solidFill>
              </a:rPr>
              <a:t>approaches</a:t>
            </a:r>
          </a:p>
          <a:p>
            <a:pPr>
              <a:spcBef>
                <a:spcPts val="600"/>
              </a:spcBef>
            </a:pPr>
            <a:r>
              <a:rPr lang="en-US" sz="3200" dirty="0">
                <a:solidFill>
                  <a:schemeClr val="accent1"/>
                </a:solidFill>
              </a:rPr>
              <a:t>Create access control policies depend on </a:t>
            </a:r>
            <a:r>
              <a:rPr lang="en-US" sz="3200" dirty="0" smtClean="0">
                <a:solidFill>
                  <a:schemeClr val="accent1"/>
                </a:solidFill>
              </a:rPr>
              <a:t>programs</a:t>
            </a:r>
          </a:p>
        </p:txBody>
      </p:sp>
    </p:spTree>
    <p:extLst>
      <p:ext uri="{BB962C8B-B14F-4D97-AF65-F5344CB8AC3E}">
        <p14:creationId xmlns:p14="http://schemas.microsoft.com/office/powerpoint/2010/main" val="42548121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ctrTitle"/>
          </p:nvPr>
        </p:nvSpPr>
        <p:spPr/>
        <p:txBody>
          <a:bodyPr/>
          <a:lstStyle/>
          <a:p>
            <a:r>
              <a:rPr lang="en-US" altLang="en-US"/>
              <a:t>Program-Based Access Control</a:t>
            </a:r>
          </a:p>
        </p:txBody>
      </p:sp>
      <p:sp>
        <p:nvSpPr>
          <p:cNvPr id="6" name="Subtitle 5">
            <a:extLst>
              <a:ext uri="{FF2B5EF4-FFF2-40B4-BE49-F238E27FC236}">
                <a16:creationId xmlns:a16="http://schemas.microsoft.com/office/drawing/2014/main" id="{96E4DEBF-3099-4BD2-86FF-EF9025F6E644}"/>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B38C2D3-13C0-4509-98A4-2845539DEA60}"/>
              </a:ext>
            </a:extLst>
          </p:cNvPr>
          <p:cNvSpPr>
            <a:spLocks noGrp="1"/>
          </p:cNvSpPr>
          <p:nvPr>
            <p:ph type="body" sz="quarter" idx="14"/>
          </p:nvPr>
        </p:nvSpPr>
        <p:spPr/>
        <p:txBody>
          <a:bodyPr/>
          <a:lstStyle/>
          <a:p>
            <a:r>
              <a:rPr lang="en-US" sz="3200" dirty="0"/>
              <a:t>For each process, there is an additional policy limiting what it can do, which is based on the binary file</a:t>
            </a:r>
          </a:p>
          <a:p>
            <a:pPr lvl="1"/>
            <a:r>
              <a:rPr lang="en-US" sz="2400" dirty="0"/>
              <a:t>E.g., what system call it can make, what files it can access, </a:t>
            </a:r>
            <a:r>
              <a:rPr lang="en-US" sz="2400" dirty="0" err="1"/>
              <a:t>et.c</a:t>
            </a:r>
            <a:endParaRPr lang="en-US" sz="2400" dirty="0"/>
          </a:p>
          <a:p>
            <a:pPr lvl="1"/>
            <a:r>
              <a:rPr lang="en-US" sz="2400" dirty="0"/>
              <a:t>This is in addition to the DAC restriction based on the user ids</a:t>
            </a:r>
          </a:p>
          <a:p>
            <a:endParaRPr lang="en-US" sz="3200" dirty="0"/>
          </a:p>
          <a:p>
            <a:r>
              <a:rPr lang="en-US" sz="3200" dirty="0"/>
              <a:t>The key challenge</a:t>
            </a:r>
          </a:p>
          <a:p>
            <a:pPr lvl="1"/>
            <a:r>
              <a:rPr lang="en-US" sz="2400" dirty="0"/>
              <a:t>how to specify the policy</a:t>
            </a:r>
          </a:p>
        </p:txBody>
      </p:sp>
    </p:spTree>
    <p:extLst>
      <p:ext uri="{BB962C8B-B14F-4D97-AF65-F5344CB8AC3E}">
        <p14:creationId xmlns:p14="http://schemas.microsoft.com/office/powerpoint/2010/main" val="41437963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ctrTitle"/>
          </p:nvPr>
        </p:nvSpPr>
        <p:spPr>
          <a:xfrm>
            <a:off x="576943" y="137160"/>
            <a:ext cx="11038114" cy="553998"/>
          </a:xfrm>
        </p:spPr>
        <p:txBody>
          <a:bodyPr/>
          <a:lstStyle/>
          <a:p>
            <a:r>
              <a:rPr lang="en-US" altLang="en-US" dirty="0" smtClean="0"/>
              <a:t>Examples  of Program-Based </a:t>
            </a:r>
            <a:r>
              <a:rPr lang="en-US" altLang="en-US" dirty="0"/>
              <a:t>Policies Access Control</a:t>
            </a:r>
          </a:p>
        </p:txBody>
      </p:sp>
      <p:sp>
        <p:nvSpPr>
          <p:cNvPr id="6" name="Subtitle 5">
            <a:extLst>
              <a:ext uri="{FF2B5EF4-FFF2-40B4-BE49-F238E27FC236}">
                <a16:creationId xmlns:a16="http://schemas.microsoft.com/office/drawing/2014/main" id="{C93C62A9-C4A4-4C5B-9FC6-2B0128113BA9}"/>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9F40F931-742B-42E9-A15E-D493BE958F36}"/>
              </a:ext>
            </a:extLst>
          </p:cNvPr>
          <p:cNvSpPr>
            <a:spLocks noGrp="1"/>
          </p:cNvSpPr>
          <p:nvPr>
            <p:ph type="body" sz="quarter" idx="14"/>
          </p:nvPr>
        </p:nvSpPr>
        <p:spPr/>
        <p:txBody>
          <a:bodyPr/>
          <a:lstStyle/>
          <a:p>
            <a:r>
              <a:rPr lang="en-US" sz="3200" dirty="0"/>
              <a:t>Security Enhanced Linux (</a:t>
            </a:r>
            <a:r>
              <a:rPr lang="en-US" sz="3200" dirty="0" err="1"/>
              <a:t>SELinux</a:t>
            </a:r>
            <a:r>
              <a:rPr lang="en-US" sz="3200" dirty="0"/>
              <a:t>)</a:t>
            </a:r>
          </a:p>
          <a:p>
            <a:pPr lvl="1">
              <a:spcBef>
                <a:spcPts val="600"/>
              </a:spcBef>
            </a:pPr>
            <a:r>
              <a:rPr lang="en-US" sz="2400" dirty="0"/>
              <a:t>Developed by National Security Agency (NSA) and Secure Computing Corporation (SCC) to promote MAC technologies</a:t>
            </a:r>
          </a:p>
          <a:p>
            <a:pPr lvl="1"/>
            <a:r>
              <a:rPr lang="en-US" sz="2400" dirty="0" smtClean="0"/>
              <a:t>Shipped </a:t>
            </a:r>
            <a:r>
              <a:rPr lang="en-US" sz="2400" dirty="0"/>
              <a:t>with Fedora and some other Linux distributions</a:t>
            </a:r>
          </a:p>
          <a:p>
            <a:pPr lvl="1"/>
            <a:r>
              <a:rPr lang="en-US" sz="2400" dirty="0"/>
              <a:t>Also part of Android as Security Enhanced Android</a:t>
            </a:r>
          </a:p>
          <a:p>
            <a:endParaRPr lang="en-US" sz="3200" dirty="0"/>
          </a:p>
          <a:p>
            <a:r>
              <a:rPr lang="en-US" sz="3200" dirty="0" err="1"/>
              <a:t>AppArmor</a:t>
            </a:r>
            <a:endParaRPr lang="en-US" sz="3200" dirty="0"/>
          </a:p>
          <a:p>
            <a:pPr lvl="1"/>
            <a:r>
              <a:rPr lang="en-US" sz="2400" dirty="0" smtClean="0"/>
              <a:t>Shipped in </a:t>
            </a:r>
            <a:r>
              <a:rPr lang="en-US" sz="2400" dirty="0" err="1" smtClean="0"/>
              <a:t>Debian</a:t>
            </a:r>
            <a:r>
              <a:rPr lang="en-US" sz="2400" dirty="0" smtClean="0"/>
              <a:t>, Ubuntu, </a:t>
            </a:r>
            <a:r>
              <a:rPr lang="en-US" sz="2400" dirty="0" err="1" smtClean="0"/>
              <a:t>OpenSUSE</a:t>
            </a:r>
            <a:r>
              <a:rPr lang="en-US" sz="2400" dirty="0" smtClean="0"/>
              <a:t> Linux distributions</a:t>
            </a:r>
            <a:endParaRPr lang="en-US" sz="2400" dirty="0"/>
          </a:p>
        </p:txBody>
      </p:sp>
    </p:spTree>
    <p:extLst>
      <p:ext uri="{BB962C8B-B14F-4D97-AF65-F5344CB8AC3E}">
        <p14:creationId xmlns:p14="http://schemas.microsoft.com/office/powerpoint/2010/main" val="40664109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576943" y="137160"/>
            <a:ext cx="11038114" cy="553998"/>
          </a:xfrm>
        </p:spPr>
        <p:txBody>
          <a:bodyPr/>
          <a:lstStyle/>
          <a:p>
            <a:r>
              <a:rPr lang="en-US" altLang="en-US" dirty="0" smtClean="0"/>
              <a:t>Main Idea of </a:t>
            </a:r>
            <a:r>
              <a:rPr lang="en-US" altLang="en-US" dirty="0" err="1" smtClean="0"/>
              <a:t>SElinux</a:t>
            </a:r>
            <a:endParaRPr lang="en-US" altLang="en-US" dirty="0"/>
          </a:p>
        </p:txBody>
      </p:sp>
      <p:sp>
        <p:nvSpPr>
          <p:cNvPr id="6" name="Subtitle 5">
            <a:extLst>
              <a:ext uri="{FF2B5EF4-FFF2-40B4-BE49-F238E27FC236}">
                <a16:creationId xmlns:a16="http://schemas.microsoft.com/office/drawing/2014/main" id="{946E5D02-7738-45FB-A6F4-A959D7BE7D60}"/>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11180765-DEE9-4EEA-8794-5A3A926919E2}"/>
              </a:ext>
            </a:extLst>
          </p:cNvPr>
          <p:cNvSpPr>
            <a:spLocks noGrp="1"/>
          </p:cNvSpPr>
          <p:nvPr>
            <p:ph type="body" sz="quarter" idx="14"/>
          </p:nvPr>
        </p:nvSpPr>
        <p:spPr/>
        <p:txBody>
          <a:bodyPr/>
          <a:lstStyle/>
          <a:p>
            <a:pPr>
              <a:spcBef>
                <a:spcPts val="600"/>
              </a:spcBef>
              <a:defRPr/>
            </a:pPr>
            <a:r>
              <a:rPr lang="en-US" altLang="zh-CN" sz="2800" dirty="0">
                <a:ea typeface="宋体" pitchFamily="2" charset="-122"/>
              </a:rPr>
              <a:t>Consider more information </a:t>
            </a:r>
            <a:r>
              <a:rPr lang="en-US" altLang="zh-CN" sz="2800" dirty="0" smtClean="0">
                <a:ea typeface="宋体" pitchFamily="2" charset="-122"/>
              </a:rPr>
              <a:t>(especially which program is running) when </a:t>
            </a:r>
            <a:r>
              <a:rPr lang="en-US" altLang="zh-CN" sz="2800" dirty="0">
                <a:ea typeface="宋体" pitchFamily="2" charset="-122"/>
              </a:rPr>
              <a:t>making access control decisions</a:t>
            </a:r>
          </a:p>
          <a:p>
            <a:pPr>
              <a:spcBef>
                <a:spcPts val="600"/>
              </a:spcBef>
              <a:defRPr/>
            </a:pPr>
            <a:r>
              <a:rPr lang="en-US" altLang="zh-CN" sz="2800" dirty="0" smtClean="0">
                <a:ea typeface="宋体" pitchFamily="2" charset="-122"/>
              </a:rPr>
              <a:t>Enable </a:t>
            </a:r>
            <a:r>
              <a:rPr lang="en-US" altLang="zh-CN" sz="2800" dirty="0">
                <a:ea typeface="宋体" pitchFamily="2" charset="-122"/>
              </a:rPr>
              <a:t>fine-grain control</a:t>
            </a:r>
          </a:p>
          <a:p>
            <a:pPr>
              <a:spcBef>
                <a:spcPts val="600"/>
              </a:spcBef>
              <a:defRPr/>
            </a:pPr>
            <a:r>
              <a:rPr lang="en-US" altLang="zh-CN" sz="2800" dirty="0" smtClean="0">
                <a:ea typeface="宋体" pitchFamily="2" charset="-122"/>
              </a:rPr>
              <a:t>Support </a:t>
            </a:r>
            <a:r>
              <a:rPr lang="en-US" altLang="zh-CN" sz="2800" dirty="0">
                <a:ea typeface="宋体" pitchFamily="2" charset="-122"/>
              </a:rPr>
              <a:t>flexible security policies, “user friendly” security language (syntax</a:t>
            </a:r>
            <a:r>
              <a:rPr lang="en-US" altLang="zh-CN" sz="2800" dirty="0" smtClean="0">
                <a:ea typeface="宋体" pitchFamily="2" charset="-122"/>
              </a:rPr>
              <a:t>)</a:t>
            </a:r>
          </a:p>
          <a:p>
            <a:pPr lvl="1">
              <a:spcBef>
                <a:spcPts val="600"/>
              </a:spcBef>
              <a:defRPr/>
            </a:pPr>
            <a:r>
              <a:rPr lang="en-US" altLang="zh-CN" sz="2400" dirty="0" smtClean="0">
                <a:ea typeface="宋体" pitchFamily="2" charset="-122"/>
              </a:rPr>
              <a:t>Overall policy is extremely complex</a:t>
            </a:r>
            <a:endParaRPr lang="en-US" altLang="zh-CN" sz="2400" dirty="0">
              <a:ea typeface="宋体" pitchFamily="2" charset="-122"/>
            </a:endParaRPr>
          </a:p>
        </p:txBody>
      </p:sp>
    </p:spTree>
    <p:extLst>
      <p:ext uri="{BB962C8B-B14F-4D97-AF65-F5344CB8AC3E}">
        <p14:creationId xmlns:p14="http://schemas.microsoft.com/office/powerpoint/2010/main" val="181544714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p:nvPr>
        </p:nvSpPr>
        <p:spPr>
          <a:xfrm>
            <a:off x="576943" y="137160"/>
            <a:ext cx="11038114" cy="553998"/>
          </a:xfrm>
        </p:spPr>
        <p:txBody>
          <a:bodyPr/>
          <a:lstStyle/>
          <a:p>
            <a:r>
              <a:rPr lang="en-US" altLang="en-US" dirty="0"/>
              <a:t>Policy: Domain-type Enforcement</a:t>
            </a:r>
          </a:p>
        </p:txBody>
      </p:sp>
      <p:sp>
        <p:nvSpPr>
          <p:cNvPr id="6" name="Subtitle 5">
            <a:extLst>
              <a:ext uri="{FF2B5EF4-FFF2-40B4-BE49-F238E27FC236}">
                <a16:creationId xmlns:a16="http://schemas.microsoft.com/office/drawing/2014/main" id="{F2A2C367-BAEE-42A6-B972-9118848A1CDB}"/>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B5823748-EC8C-4762-B36F-46898261FFB2}"/>
              </a:ext>
            </a:extLst>
          </p:cNvPr>
          <p:cNvSpPr>
            <a:spLocks noGrp="1"/>
          </p:cNvSpPr>
          <p:nvPr>
            <p:ph type="body" sz="quarter" idx="14"/>
          </p:nvPr>
        </p:nvSpPr>
        <p:spPr/>
        <p:txBody>
          <a:bodyPr/>
          <a:lstStyle/>
          <a:p>
            <a:pPr>
              <a:spcBef>
                <a:spcPts val="600"/>
              </a:spcBef>
            </a:pPr>
            <a:r>
              <a:rPr lang="en-US" sz="2800" dirty="0"/>
              <a:t>The access matrix consisting of subjects and objects is too large and impractical</a:t>
            </a:r>
            <a:r>
              <a:rPr lang="en-US" sz="2800" dirty="0" smtClean="0"/>
              <a:t>.</a:t>
            </a:r>
          </a:p>
          <a:p>
            <a:pPr>
              <a:spcBef>
                <a:spcPts val="600"/>
              </a:spcBef>
            </a:pPr>
            <a:r>
              <a:rPr lang="en-US" sz="2800" dirty="0" smtClean="0"/>
              <a:t>To reduce the size of the access matrix, subjects </a:t>
            </a:r>
            <a:r>
              <a:rPr lang="en-US" sz="2800" dirty="0"/>
              <a:t>are grouped into domains, objects are grouped into types.</a:t>
            </a:r>
          </a:p>
          <a:p>
            <a:pPr>
              <a:spcBef>
                <a:spcPts val="600"/>
              </a:spcBef>
            </a:pPr>
            <a:r>
              <a:rPr lang="en-US" sz="2800" dirty="0"/>
              <a:t>A smaller (but still big) access matrix with domains and types can then be specified.</a:t>
            </a:r>
          </a:p>
        </p:txBody>
      </p:sp>
    </p:spTree>
    <p:extLst>
      <p:ext uri="{BB962C8B-B14F-4D97-AF65-F5344CB8AC3E}">
        <p14:creationId xmlns:p14="http://schemas.microsoft.com/office/powerpoint/2010/main" val="26714747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US" altLang="en-US" dirty="0"/>
              <a:t>Policy: Domain-type Enforcement</a:t>
            </a:r>
          </a:p>
        </p:txBody>
      </p:sp>
      <p:sp>
        <p:nvSpPr>
          <p:cNvPr id="6" name="Subtitle 5">
            <a:extLst>
              <a:ext uri="{FF2B5EF4-FFF2-40B4-BE49-F238E27FC236}">
                <a16:creationId xmlns:a16="http://schemas.microsoft.com/office/drawing/2014/main" id="{6D3C42B0-F42B-4180-A8E3-A161F1A9A94F}"/>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D0EC3DD7-3A01-4031-B5A2-F51B673F84D0}"/>
              </a:ext>
            </a:extLst>
          </p:cNvPr>
          <p:cNvSpPr>
            <a:spLocks noGrp="1"/>
          </p:cNvSpPr>
          <p:nvPr>
            <p:ph type="body" sz="quarter" idx="14"/>
          </p:nvPr>
        </p:nvSpPr>
        <p:spPr/>
        <p:txBody>
          <a:bodyPr/>
          <a:lstStyle/>
          <a:p>
            <a:pPr>
              <a:spcBef>
                <a:spcPts val="600"/>
              </a:spcBef>
            </a:pPr>
            <a:r>
              <a:rPr lang="en-US" sz="2400" dirty="0"/>
              <a:t>Each object is labeled by a type</a:t>
            </a:r>
          </a:p>
          <a:p>
            <a:pPr lvl="1">
              <a:spcBef>
                <a:spcPts val="600"/>
              </a:spcBef>
            </a:pPr>
            <a:r>
              <a:rPr lang="en-US" sz="1800" dirty="0"/>
              <a:t>Example:</a:t>
            </a:r>
          </a:p>
          <a:p>
            <a:pPr lvl="1">
              <a:spcBef>
                <a:spcPts val="600"/>
              </a:spcBef>
            </a:pPr>
            <a:r>
              <a:rPr lang="en-US" sz="1800" dirty="0"/>
              <a:t>/</a:t>
            </a:r>
            <a:r>
              <a:rPr lang="en-US" sz="1800" dirty="0" err="1"/>
              <a:t>etc</a:t>
            </a:r>
            <a:r>
              <a:rPr lang="en-US" sz="1800" dirty="0"/>
              <a:t>/shadow                     </a:t>
            </a:r>
            <a:r>
              <a:rPr lang="en-US" sz="1800" dirty="0" err="1"/>
              <a:t>etc_t</a:t>
            </a:r>
            <a:endParaRPr lang="en-US" sz="1800" dirty="0"/>
          </a:p>
          <a:p>
            <a:pPr lvl="1">
              <a:spcBef>
                <a:spcPts val="600"/>
              </a:spcBef>
            </a:pPr>
            <a:r>
              <a:rPr lang="en-US" sz="1800" dirty="0"/>
              <a:t>/</a:t>
            </a:r>
            <a:r>
              <a:rPr lang="en-US" sz="1800" dirty="0" err="1"/>
              <a:t>etc</a:t>
            </a:r>
            <a:r>
              <a:rPr lang="en-US" sz="1800" dirty="0"/>
              <a:t>/</a:t>
            </a:r>
            <a:r>
              <a:rPr lang="en-US" sz="1800" dirty="0" err="1"/>
              <a:t>rc.d</a:t>
            </a:r>
            <a:r>
              <a:rPr lang="en-US" sz="1800" dirty="0"/>
              <a:t>/</a:t>
            </a:r>
            <a:r>
              <a:rPr lang="en-US" sz="1800" dirty="0" err="1"/>
              <a:t>init.d</a:t>
            </a:r>
            <a:r>
              <a:rPr lang="en-US" sz="1800" dirty="0"/>
              <a:t>/</a:t>
            </a:r>
            <a:r>
              <a:rPr lang="en-US" sz="1800" dirty="0" err="1"/>
              <a:t>httpd</a:t>
            </a:r>
            <a:r>
              <a:rPr lang="en-US" sz="1800" dirty="0"/>
              <a:t>         </a:t>
            </a:r>
            <a:r>
              <a:rPr lang="en-US" sz="1800" dirty="0" err="1"/>
              <a:t>httpd_script_exec_t</a:t>
            </a:r>
            <a:endParaRPr lang="en-US" sz="1800" dirty="0"/>
          </a:p>
          <a:p>
            <a:pPr>
              <a:spcBef>
                <a:spcPts val="600"/>
              </a:spcBef>
            </a:pPr>
            <a:r>
              <a:rPr lang="en-US" sz="2400" dirty="0"/>
              <a:t>Objects are grouped by object security classes</a:t>
            </a:r>
          </a:p>
          <a:p>
            <a:pPr lvl="1">
              <a:spcBef>
                <a:spcPts val="600"/>
              </a:spcBef>
            </a:pPr>
            <a:r>
              <a:rPr lang="en-US" sz="1800" dirty="0"/>
              <a:t>Files, sockets, IPC channels, capabilities</a:t>
            </a:r>
          </a:p>
          <a:p>
            <a:pPr lvl="1">
              <a:spcBef>
                <a:spcPts val="600"/>
              </a:spcBef>
            </a:pPr>
            <a:r>
              <a:rPr lang="en-US" sz="1800" dirty="0"/>
              <a:t>Operations are defined upon each security class</a:t>
            </a:r>
          </a:p>
          <a:p>
            <a:pPr>
              <a:spcBef>
                <a:spcPts val="600"/>
              </a:spcBef>
            </a:pPr>
            <a:r>
              <a:rPr lang="en-US" sz="2400" dirty="0"/>
              <a:t>Each subject (process) is associated with a domain</a:t>
            </a:r>
          </a:p>
          <a:p>
            <a:pPr lvl="1">
              <a:spcBef>
                <a:spcPts val="600"/>
              </a:spcBef>
            </a:pPr>
            <a:r>
              <a:rPr lang="en-US" sz="1800" dirty="0" smtClean="0"/>
              <a:t>E.g., </a:t>
            </a:r>
            <a:r>
              <a:rPr lang="en-US" sz="1800" dirty="0" err="1" smtClean="0"/>
              <a:t>httpd_t</a:t>
            </a:r>
            <a:r>
              <a:rPr lang="en-US" sz="1800" dirty="0" smtClean="0"/>
              <a:t>, </a:t>
            </a:r>
            <a:r>
              <a:rPr lang="en-US" sz="1800" dirty="0" err="1" smtClean="0"/>
              <a:t>sshd_t</a:t>
            </a:r>
            <a:r>
              <a:rPr lang="en-US" sz="1800" dirty="0" smtClean="0"/>
              <a:t>, </a:t>
            </a:r>
            <a:r>
              <a:rPr lang="en-US" sz="1800" dirty="0" err="1" smtClean="0"/>
              <a:t>sendmail_t</a:t>
            </a:r>
            <a:endParaRPr lang="en-US" sz="1800" dirty="0"/>
          </a:p>
        </p:txBody>
      </p:sp>
    </p:spTree>
    <p:extLst>
      <p:ext uri="{BB962C8B-B14F-4D97-AF65-F5344CB8AC3E}">
        <p14:creationId xmlns:p14="http://schemas.microsoft.com/office/powerpoint/2010/main" val="176233264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ctrTitle"/>
          </p:nvPr>
        </p:nvSpPr>
        <p:spPr/>
        <p:txBody>
          <a:bodyPr/>
          <a:lstStyle/>
          <a:p>
            <a:r>
              <a:rPr lang="en-US" altLang="en-US"/>
              <a:t>Policy: Domain-type Enforcement</a:t>
            </a:r>
          </a:p>
        </p:txBody>
      </p:sp>
      <p:sp>
        <p:nvSpPr>
          <p:cNvPr id="9" name="Subtitle 8">
            <a:extLst>
              <a:ext uri="{FF2B5EF4-FFF2-40B4-BE49-F238E27FC236}">
                <a16:creationId xmlns:a16="http://schemas.microsoft.com/office/drawing/2014/main" id="{91EB6281-3155-4370-8E84-50D5E7D6EEF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4535E08-C530-4C64-9D4B-9CE5A522986F}"/>
              </a:ext>
            </a:extLst>
          </p:cNvPr>
          <p:cNvSpPr>
            <a:spLocks noGrp="1"/>
          </p:cNvSpPr>
          <p:nvPr>
            <p:ph type="body" sz="quarter" idx="14"/>
          </p:nvPr>
        </p:nvSpPr>
        <p:spPr/>
        <p:txBody>
          <a:bodyPr/>
          <a:lstStyle/>
          <a:p>
            <a:pPr>
              <a:spcBef>
                <a:spcPts val="600"/>
              </a:spcBef>
            </a:pPr>
            <a:r>
              <a:rPr lang="en-US" sz="2800" dirty="0"/>
              <a:t>Access control decision</a:t>
            </a:r>
          </a:p>
          <a:p>
            <a:pPr lvl="1">
              <a:spcBef>
                <a:spcPts val="600"/>
              </a:spcBef>
            </a:pPr>
            <a:r>
              <a:rPr lang="en-US" sz="2400" dirty="0"/>
              <a:t>When a process wants to access an </a:t>
            </a:r>
            <a:r>
              <a:rPr lang="en-US" sz="2400" dirty="0" smtClean="0"/>
              <a:t>object, the decision is based on process </a:t>
            </a:r>
            <a:r>
              <a:rPr lang="en-US" sz="2400" dirty="0"/>
              <a:t>domain, object type, object security class, </a:t>
            </a:r>
            <a:r>
              <a:rPr lang="en-US" sz="2400" dirty="0" smtClean="0"/>
              <a:t>type of operation</a:t>
            </a:r>
            <a:endParaRPr lang="en-US" sz="2400" dirty="0"/>
          </a:p>
          <a:p>
            <a:pPr>
              <a:spcBef>
                <a:spcPts val="600"/>
              </a:spcBef>
            </a:pPr>
            <a:r>
              <a:rPr lang="en-US" sz="2800" dirty="0" smtClean="0"/>
              <a:t>Example access </a:t>
            </a:r>
            <a:r>
              <a:rPr lang="en-US" sz="2800" dirty="0"/>
              <a:t>vector rules</a:t>
            </a:r>
          </a:p>
          <a:p>
            <a:pPr lvl="1">
              <a:spcBef>
                <a:spcPts val="600"/>
              </a:spcBef>
            </a:pPr>
            <a:r>
              <a:rPr lang="en-US" sz="2400" dirty="0"/>
              <a:t>allow </a:t>
            </a:r>
            <a:r>
              <a:rPr lang="en-US" sz="2400" dirty="0" err="1"/>
              <a:t>sshd_t</a:t>
            </a:r>
            <a:r>
              <a:rPr lang="en-US" sz="2400" dirty="0"/>
              <a:t> </a:t>
            </a:r>
            <a:r>
              <a:rPr lang="en-US" sz="2400" dirty="0" err="1"/>
              <a:t>sshd_exec_t</a:t>
            </a:r>
            <a:r>
              <a:rPr lang="en-US" sz="2400" dirty="0"/>
              <a:t>: file { read execute </a:t>
            </a:r>
            <a:r>
              <a:rPr lang="en-US" sz="2400" dirty="0" err="1"/>
              <a:t>entrypoint</a:t>
            </a:r>
            <a:r>
              <a:rPr lang="en-US" sz="2400" dirty="0"/>
              <a:t> }</a:t>
            </a:r>
          </a:p>
          <a:p>
            <a:pPr lvl="1">
              <a:spcBef>
                <a:spcPts val="600"/>
              </a:spcBef>
            </a:pPr>
            <a:r>
              <a:rPr lang="en-US" sz="2400" dirty="0"/>
              <a:t>allow </a:t>
            </a:r>
            <a:r>
              <a:rPr lang="en-US" sz="2400" dirty="0" err="1"/>
              <a:t>sshd_t</a:t>
            </a:r>
            <a:r>
              <a:rPr lang="en-US" sz="2400" dirty="0"/>
              <a:t> </a:t>
            </a:r>
            <a:r>
              <a:rPr lang="en-US" sz="2400" dirty="0" err="1"/>
              <a:t>sshd_tmp_t</a:t>
            </a:r>
            <a:r>
              <a:rPr lang="en-US" sz="2400" dirty="0"/>
              <a:t>: file { create read write </a:t>
            </a:r>
            <a:r>
              <a:rPr lang="en-US" sz="2400" dirty="0" err="1"/>
              <a:t>getattr</a:t>
            </a:r>
            <a:r>
              <a:rPr lang="en-US" sz="2400" dirty="0"/>
              <a:t> </a:t>
            </a:r>
            <a:r>
              <a:rPr lang="en-US" sz="2400" dirty="0" err="1"/>
              <a:t>setattr</a:t>
            </a:r>
            <a:r>
              <a:rPr lang="en-US" sz="2400" dirty="0"/>
              <a:t> link unlink rename }</a:t>
            </a:r>
          </a:p>
        </p:txBody>
      </p:sp>
    </p:spTree>
    <p:extLst>
      <p:ext uri="{BB962C8B-B14F-4D97-AF65-F5344CB8AC3E}">
        <p14:creationId xmlns:p14="http://schemas.microsoft.com/office/powerpoint/2010/main" val="2798512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ctrTitle"/>
          </p:nvPr>
        </p:nvSpPr>
        <p:spPr/>
        <p:txBody>
          <a:bodyPr/>
          <a:lstStyle/>
          <a:p>
            <a:r>
              <a:rPr lang="en-GB" altLang="en-US" dirty="0"/>
              <a:t>Morris Worm Description</a:t>
            </a:r>
          </a:p>
        </p:txBody>
      </p:sp>
      <p:sp>
        <p:nvSpPr>
          <p:cNvPr id="7" name="Subtitle 6">
            <a:extLst>
              <a:ext uri="{FF2B5EF4-FFF2-40B4-BE49-F238E27FC236}">
                <a16:creationId xmlns:a16="http://schemas.microsoft.com/office/drawing/2014/main" id="{D9565135-8BD8-4858-B015-771DBCE4AB1A}"/>
              </a:ext>
            </a:extLst>
          </p:cNvPr>
          <p:cNvSpPr>
            <a:spLocks noGrp="1"/>
          </p:cNvSpPr>
          <p:nvPr>
            <p:ph type="subTitle" idx="1"/>
          </p:nvPr>
        </p:nvSpPr>
        <p:spPr/>
        <p:txBody>
          <a:bodyPr/>
          <a:lstStyle/>
          <a:p>
            <a:endParaRPr lang="en-US" dirty="0"/>
          </a:p>
        </p:txBody>
      </p:sp>
      <p:sp>
        <p:nvSpPr>
          <p:cNvPr id="8" name="Text Placeholder 7">
            <a:extLst>
              <a:ext uri="{FF2B5EF4-FFF2-40B4-BE49-F238E27FC236}">
                <a16:creationId xmlns:a16="http://schemas.microsoft.com/office/drawing/2014/main" id="{2D47279B-BD44-4F1B-99CC-30CEB39794E2}"/>
              </a:ext>
            </a:extLst>
          </p:cNvPr>
          <p:cNvSpPr>
            <a:spLocks noGrp="1"/>
          </p:cNvSpPr>
          <p:nvPr>
            <p:ph type="body" sz="quarter" idx="14"/>
          </p:nvPr>
        </p:nvSpPr>
        <p:spPr/>
        <p:txBody>
          <a:bodyPr/>
          <a:lstStyle/>
          <a:p>
            <a:r>
              <a:rPr lang="en-US" sz="2800" dirty="0"/>
              <a:t>Two parts</a:t>
            </a:r>
          </a:p>
          <a:p>
            <a:pPr lvl="1"/>
            <a:r>
              <a:rPr lang="en-US" sz="2400" dirty="0"/>
              <a:t>Main program to spread worm</a:t>
            </a:r>
          </a:p>
          <a:p>
            <a:pPr lvl="2"/>
            <a:r>
              <a:rPr lang="en-US" sz="2400" dirty="0"/>
              <a:t>look for other machines that could be infected</a:t>
            </a:r>
          </a:p>
          <a:p>
            <a:pPr lvl="2"/>
            <a:r>
              <a:rPr lang="en-US" sz="2400" dirty="0"/>
              <a:t>try to find ways of infiltrating these machines</a:t>
            </a:r>
          </a:p>
          <a:p>
            <a:pPr lvl="1"/>
            <a:r>
              <a:rPr lang="en-US" sz="2400" dirty="0"/>
              <a:t>Vector program (99 lines of C) </a:t>
            </a:r>
          </a:p>
          <a:p>
            <a:pPr lvl="2"/>
            <a:r>
              <a:rPr lang="en-US" sz="2400" dirty="0"/>
              <a:t>compiled and run on the infected machines </a:t>
            </a:r>
          </a:p>
          <a:p>
            <a:pPr lvl="2"/>
            <a:r>
              <a:rPr lang="en-US" sz="2400" dirty="0"/>
              <a:t>transferred main program to continue attack</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ctrTitle"/>
          </p:nvPr>
        </p:nvSpPr>
        <p:spPr/>
        <p:txBody>
          <a:bodyPr/>
          <a:lstStyle/>
          <a:p>
            <a:r>
              <a:rPr lang="en-US" altLang="en-US"/>
              <a:t>Policy: Domain-type Enforcement</a:t>
            </a:r>
          </a:p>
        </p:txBody>
      </p:sp>
      <p:sp>
        <p:nvSpPr>
          <p:cNvPr id="9" name="Subtitle 8">
            <a:extLst>
              <a:ext uri="{FF2B5EF4-FFF2-40B4-BE49-F238E27FC236}">
                <a16:creationId xmlns:a16="http://schemas.microsoft.com/office/drawing/2014/main" id="{57566AE2-3400-44D6-B8E6-8543E9816A0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6E0C9CE-3931-4BB8-9DF8-6437B3EDAB0A}"/>
              </a:ext>
            </a:extLst>
          </p:cNvPr>
          <p:cNvSpPr>
            <a:spLocks noGrp="1"/>
          </p:cNvSpPr>
          <p:nvPr>
            <p:ph type="body" sz="quarter" idx="14"/>
          </p:nvPr>
        </p:nvSpPr>
        <p:spPr/>
        <p:txBody>
          <a:bodyPr/>
          <a:lstStyle/>
          <a:p>
            <a:pPr>
              <a:spcBef>
                <a:spcPts val="600"/>
              </a:spcBef>
            </a:pPr>
            <a:r>
              <a:rPr lang="en-US" sz="2800" dirty="0"/>
              <a:t>How the </a:t>
            </a:r>
            <a:r>
              <a:rPr lang="en-US" sz="2800" dirty="0" smtClean="0"/>
              <a:t>domain if a new process </a:t>
            </a:r>
            <a:r>
              <a:rPr lang="en-US" sz="2800" dirty="0"/>
              <a:t>is determined?</a:t>
            </a:r>
          </a:p>
          <a:p>
            <a:pPr lvl="1">
              <a:spcBef>
                <a:spcPts val="600"/>
              </a:spcBef>
            </a:pPr>
            <a:r>
              <a:rPr lang="en-US" sz="2400" dirty="0"/>
              <a:t>The domain for a new process is based on the domain of the parent process and the label for the executable binary</a:t>
            </a:r>
          </a:p>
          <a:p>
            <a:pPr>
              <a:spcBef>
                <a:spcPts val="600"/>
              </a:spcBef>
            </a:pPr>
            <a:r>
              <a:rPr lang="en-US" sz="2800" dirty="0" smtClean="0"/>
              <a:t>How </a:t>
            </a:r>
            <a:r>
              <a:rPr lang="en-US" sz="2800" dirty="0"/>
              <a:t>the type of a new file is determined?</a:t>
            </a:r>
          </a:p>
          <a:p>
            <a:pPr lvl="1">
              <a:spcBef>
                <a:spcPts val="600"/>
              </a:spcBef>
            </a:pPr>
            <a:r>
              <a:rPr lang="en-US" sz="2400" dirty="0"/>
              <a:t>Based on the domain of the creating process and the parent directory</a:t>
            </a:r>
          </a:p>
          <a:p>
            <a:pPr>
              <a:spcBef>
                <a:spcPts val="600"/>
              </a:spcBef>
            </a:pPr>
            <a:r>
              <a:rPr lang="en-US" sz="2800" dirty="0" smtClean="0"/>
              <a:t>TE </a:t>
            </a:r>
            <a:r>
              <a:rPr lang="en-US" sz="2800" dirty="0"/>
              <a:t>transition rules</a:t>
            </a:r>
          </a:p>
          <a:p>
            <a:pPr lvl="1">
              <a:spcBef>
                <a:spcPts val="600"/>
              </a:spcBef>
            </a:pPr>
            <a:r>
              <a:rPr lang="en-US" sz="2000" dirty="0" err="1"/>
              <a:t>type_transition</a:t>
            </a:r>
            <a:r>
              <a:rPr lang="en-US" sz="2000" dirty="0"/>
              <a:t>  </a:t>
            </a:r>
            <a:r>
              <a:rPr lang="en-US" sz="2000" dirty="0" err="1"/>
              <a:t>initrc_t</a:t>
            </a:r>
            <a:r>
              <a:rPr lang="en-US" sz="2000" dirty="0"/>
              <a:t> </a:t>
            </a:r>
            <a:r>
              <a:rPr lang="en-US" sz="2000" dirty="0" err="1"/>
              <a:t>sshd_exec_t</a:t>
            </a:r>
            <a:r>
              <a:rPr lang="en-US" sz="2000" dirty="0"/>
              <a:t>: process </a:t>
            </a:r>
            <a:r>
              <a:rPr lang="en-US" sz="2000" dirty="0" err="1"/>
              <a:t>sshd_t</a:t>
            </a:r>
            <a:endParaRPr lang="en-US" sz="2000" dirty="0"/>
          </a:p>
          <a:p>
            <a:pPr lvl="1">
              <a:spcBef>
                <a:spcPts val="600"/>
              </a:spcBef>
            </a:pPr>
            <a:r>
              <a:rPr lang="en-US" sz="2000" dirty="0" err="1"/>
              <a:t>type_transition</a:t>
            </a:r>
            <a:r>
              <a:rPr lang="en-US" sz="2000" dirty="0"/>
              <a:t>  </a:t>
            </a:r>
            <a:r>
              <a:rPr lang="en-US" sz="2000" dirty="0" err="1"/>
              <a:t>sshd_t</a:t>
            </a:r>
            <a:r>
              <a:rPr lang="en-US" sz="2000" dirty="0"/>
              <a:t> </a:t>
            </a:r>
            <a:r>
              <a:rPr lang="en-US" sz="2000" dirty="0" err="1"/>
              <a:t>tmp_t</a:t>
            </a:r>
            <a:r>
              <a:rPr lang="en-US" sz="2000" dirty="0"/>
              <a:t>: </a:t>
            </a:r>
            <a:r>
              <a:rPr lang="en-US" sz="2000" dirty="0" err="1"/>
              <a:t>notdevfile_class_set</a:t>
            </a:r>
            <a:r>
              <a:rPr lang="en-US" sz="2000" dirty="0"/>
              <a:t> </a:t>
            </a:r>
            <a:r>
              <a:rPr lang="en-US" sz="2000" dirty="0" err="1"/>
              <a:t>sshd_tmp_t</a:t>
            </a:r>
            <a:endParaRPr lang="en-US" sz="2000" dirty="0"/>
          </a:p>
        </p:txBody>
      </p:sp>
    </p:spTree>
    <p:extLst>
      <p:ext uri="{BB962C8B-B14F-4D97-AF65-F5344CB8AC3E}">
        <p14:creationId xmlns:p14="http://schemas.microsoft.com/office/powerpoint/2010/main" val="2710721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US" altLang="en-US"/>
              <a:t>SELinux in Practice</a:t>
            </a:r>
          </a:p>
        </p:txBody>
      </p:sp>
      <p:sp>
        <p:nvSpPr>
          <p:cNvPr id="15" name="Subtitle 14">
            <a:extLst>
              <a:ext uri="{FF2B5EF4-FFF2-40B4-BE49-F238E27FC236}">
                <a16:creationId xmlns:a16="http://schemas.microsoft.com/office/drawing/2014/main" id="{B2DBC990-9E33-4591-B7D7-8026BF881176}"/>
              </a:ext>
            </a:extLst>
          </p:cNvPr>
          <p:cNvSpPr>
            <a:spLocks noGrp="1"/>
          </p:cNvSpPr>
          <p:nvPr>
            <p:ph type="subTitle" idx="1"/>
          </p:nvPr>
        </p:nvSpPr>
        <p:spPr/>
        <p:txBody>
          <a:bodyPr/>
          <a:lstStyle/>
          <a:p>
            <a:endParaRPr lang="en-US" dirty="0"/>
          </a:p>
        </p:txBody>
      </p:sp>
      <p:sp>
        <p:nvSpPr>
          <p:cNvPr id="16" name="Text Placeholder 15">
            <a:extLst>
              <a:ext uri="{FF2B5EF4-FFF2-40B4-BE49-F238E27FC236}">
                <a16:creationId xmlns:a16="http://schemas.microsoft.com/office/drawing/2014/main" id="{0F32A84E-4A51-43C7-B26B-01E2CE371C7E}"/>
              </a:ext>
            </a:extLst>
          </p:cNvPr>
          <p:cNvSpPr>
            <a:spLocks noGrp="1"/>
          </p:cNvSpPr>
          <p:nvPr>
            <p:ph type="body" sz="quarter" idx="14"/>
          </p:nvPr>
        </p:nvSpPr>
        <p:spPr/>
        <p:txBody>
          <a:bodyPr numCol="2"/>
          <a:lstStyle/>
          <a:p>
            <a:pPr>
              <a:spcBef>
                <a:spcPts val="600"/>
              </a:spcBef>
            </a:pPr>
            <a:r>
              <a:rPr lang="en-US" sz="2400" dirty="0"/>
              <a:t>Strict policy</a:t>
            </a:r>
          </a:p>
          <a:p>
            <a:pPr lvl="1">
              <a:spcBef>
                <a:spcPts val="600"/>
              </a:spcBef>
            </a:pPr>
            <a:r>
              <a:rPr lang="en-US" sz="2000" dirty="0"/>
              <a:t>A system where everything is denied by default.</a:t>
            </a:r>
          </a:p>
          <a:p>
            <a:pPr lvl="1">
              <a:spcBef>
                <a:spcPts val="600"/>
              </a:spcBef>
            </a:pPr>
            <a:r>
              <a:rPr lang="en-US" sz="2000" dirty="0"/>
              <a:t>Minimal privilege's for every daemon</a:t>
            </a:r>
          </a:p>
          <a:p>
            <a:pPr lvl="1">
              <a:spcBef>
                <a:spcPts val="600"/>
              </a:spcBef>
            </a:pPr>
            <a:r>
              <a:rPr lang="en-US" sz="2000" dirty="0"/>
              <a:t>Separate user domains for programs like GPG,X, </a:t>
            </a:r>
            <a:r>
              <a:rPr lang="en-US" sz="2000" dirty="0" err="1"/>
              <a:t>ssh</a:t>
            </a:r>
            <a:r>
              <a:rPr lang="en-US" sz="2000" dirty="0"/>
              <a:t>, </a:t>
            </a:r>
            <a:r>
              <a:rPr lang="en-US" sz="2000" dirty="0" err="1"/>
              <a:t>etc</a:t>
            </a:r>
            <a:endParaRPr lang="en-US" sz="2000" dirty="0"/>
          </a:p>
          <a:p>
            <a:pPr lvl="1">
              <a:spcBef>
                <a:spcPts val="600"/>
              </a:spcBef>
            </a:pPr>
            <a:r>
              <a:rPr lang="en-US" sz="2000" dirty="0"/>
              <a:t>Difficult to enforce in general purpose operating systems</a:t>
            </a:r>
          </a:p>
          <a:p>
            <a:pPr lvl="1">
              <a:spcBef>
                <a:spcPts val="600"/>
              </a:spcBef>
            </a:pPr>
            <a:r>
              <a:rPr lang="en-US" sz="2000" dirty="0"/>
              <a:t>Default in Fedora Core 2</a:t>
            </a:r>
          </a:p>
          <a:p>
            <a:pPr lvl="1">
              <a:spcBef>
                <a:spcPts val="600"/>
              </a:spcBef>
            </a:pPr>
            <a:r>
              <a:rPr lang="en-US" sz="2000" dirty="0"/>
              <a:t>#1 Question: How do I turn off </a:t>
            </a:r>
            <a:r>
              <a:rPr lang="en-US" sz="2000" dirty="0" err="1"/>
              <a:t>SELinux</a:t>
            </a:r>
            <a:endParaRPr lang="en-US" sz="2000" dirty="0"/>
          </a:p>
          <a:p>
            <a:endParaRPr lang="en-US" sz="2400" dirty="0"/>
          </a:p>
          <a:p>
            <a:pPr>
              <a:spcBef>
                <a:spcPts val="600"/>
              </a:spcBef>
            </a:pPr>
            <a:r>
              <a:rPr lang="en-US" sz="2400" dirty="0"/>
              <a:t>Targeted policy</a:t>
            </a:r>
          </a:p>
          <a:p>
            <a:pPr lvl="1">
              <a:spcBef>
                <a:spcPts val="600"/>
              </a:spcBef>
            </a:pPr>
            <a:r>
              <a:rPr lang="en-US" sz="2000" dirty="0"/>
              <a:t>System where everything is allowed. use deny rules.</a:t>
            </a:r>
          </a:p>
          <a:p>
            <a:pPr lvl="1">
              <a:spcBef>
                <a:spcPts val="600"/>
              </a:spcBef>
            </a:pPr>
            <a:r>
              <a:rPr lang="en-US" sz="2000" dirty="0"/>
              <a:t>Only restrict certain daemon programs</a:t>
            </a:r>
          </a:p>
          <a:p>
            <a:pPr lvl="1">
              <a:spcBef>
                <a:spcPts val="600"/>
              </a:spcBef>
            </a:pPr>
            <a:r>
              <a:rPr lang="en-US" sz="2000" dirty="0"/>
              <a:t>Default in Fedora Core 3</a:t>
            </a:r>
          </a:p>
          <a:p>
            <a:pPr lvl="1">
              <a:spcBef>
                <a:spcPts val="600"/>
              </a:spcBef>
            </a:pPr>
            <a:r>
              <a:rPr lang="en-US" sz="2000" dirty="0"/>
              <a:t>No protection for client programs</a:t>
            </a:r>
          </a:p>
        </p:txBody>
      </p:sp>
    </p:spTree>
    <p:extLst>
      <p:ext uri="{BB962C8B-B14F-4D97-AF65-F5344CB8AC3E}">
        <p14:creationId xmlns:p14="http://schemas.microsoft.com/office/powerpoint/2010/main" val="13447497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576943" y="137160"/>
            <a:ext cx="11038114" cy="553998"/>
          </a:xfrm>
        </p:spPr>
        <p:txBody>
          <a:bodyPr/>
          <a:lstStyle/>
          <a:p>
            <a:r>
              <a:rPr lang="en-US" altLang="en-US" dirty="0" err="1" smtClean="0"/>
              <a:t>AppArmor</a:t>
            </a:r>
            <a:endParaRPr lang="en-US" altLang="en-US" dirty="0"/>
          </a:p>
        </p:txBody>
      </p:sp>
      <p:sp>
        <p:nvSpPr>
          <p:cNvPr id="9" name="Subtitle 8">
            <a:extLst>
              <a:ext uri="{FF2B5EF4-FFF2-40B4-BE49-F238E27FC236}">
                <a16:creationId xmlns:a16="http://schemas.microsoft.com/office/drawing/2014/main" id="{E997E652-420C-4FC6-9AA9-E01B6FCF42AA}"/>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BDBF890-4A4A-4C95-BBEA-6FC968EA08EE}"/>
              </a:ext>
            </a:extLst>
          </p:cNvPr>
          <p:cNvSpPr>
            <a:spLocks noGrp="1"/>
          </p:cNvSpPr>
          <p:nvPr>
            <p:ph type="body" sz="quarter" idx="14"/>
          </p:nvPr>
        </p:nvSpPr>
        <p:spPr/>
        <p:txBody>
          <a:bodyPr/>
          <a:lstStyle/>
          <a:p>
            <a:pPr>
              <a:spcBef>
                <a:spcPts val="600"/>
              </a:spcBef>
            </a:pPr>
            <a:r>
              <a:rPr lang="en-US" sz="2800" dirty="0"/>
              <a:t>Provide a sufficiently fine-grained mechanism</a:t>
            </a:r>
          </a:p>
          <a:p>
            <a:pPr>
              <a:spcBef>
                <a:spcPts val="600"/>
              </a:spcBef>
            </a:pPr>
            <a:r>
              <a:rPr lang="en-US" sz="2800" dirty="0"/>
              <a:t>Try to achieve least privilege for </a:t>
            </a:r>
            <a:r>
              <a:rPr lang="en-US" sz="2800" dirty="0" smtClean="0"/>
              <a:t>programs</a:t>
            </a:r>
          </a:p>
          <a:p>
            <a:pPr>
              <a:spcBef>
                <a:spcPts val="600"/>
              </a:spcBef>
            </a:pPr>
            <a:r>
              <a:rPr lang="en-US" sz="2800" dirty="0" smtClean="0"/>
              <a:t>For each program one wants to confine, one provides a profile, which specifies </a:t>
            </a:r>
            <a:r>
              <a:rPr lang="en-US" sz="2800" dirty="0"/>
              <a:t>the </a:t>
            </a:r>
            <a:r>
              <a:rPr lang="en-US" sz="2800" dirty="0" smtClean="0"/>
              <a:t>activities </a:t>
            </a:r>
            <a:r>
              <a:rPr lang="en-US" sz="2800" dirty="0"/>
              <a:t>the program can perform</a:t>
            </a:r>
          </a:p>
          <a:p>
            <a:pPr lvl="1">
              <a:spcBef>
                <a:spcPts val="600"/>
              </a:spcBef>
            </a:pPr>
            <a:r>
              <a:rPr lang="en-US" sz="2800" dirty="0"/>
              <a:t>Files, Operations</a:t>
            </a:r>
          </a:p>
        </p:txBody>
      </p:sp>
    </p:spTree>
    <p:extLst>
      <p:ext uri="{BB962C8B-B14F-4D97-AF65-F5344CB8AC3E}">
        <p14:creationId xmlns:p14="http://schemas.microsoft.com/office/powerpoint/2010/main" val="19913334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US" altLang="en-US"/>
              <a:t>Example Profile</a:t>
            </a:r>
          </a:p>
        </p:txBody>
      </p:sp>
      <p:sp>
        <p:nvSpPr>
          <p:cNvPr id="13" name="Rectangle 3" descr="Rectangle: Click to edit Master text styles&#10;Second level&#10;Third level&#10;Fourth level&#10;Fifth level">
            <a:extLst>
              <a:ext uri="{FF2B5EF4-FFF2-40B4-BE49-F238E27FC236}">
                <a16:creationId xmlns:a16="http://schemas.microsoft.com/office/drawing/2014/main" id="{8AB542B7-A656-497B-9C5B-FA80A73D7278}"/>
              </a:ext>
            </a:extLst>
          </p:cNvPr>
          <p:cNvSpPr txBox="1">
            <a:spLocks noChangeArrowheads="1"/>
          </p:cNvSpPr>
          <p:nvPr/>
        </p:nvSpPr>
        <p:spPr bwMode="auto">
          <a:xfrm>
            <a:off x="7805057" y="1231228"/>
            <a:ext cx="3810000" cy="4800600"/>
          </a:xfrm>
          <a:prstGeom prst="rect">
            <a:avLst/>
          </a:prstGeom>
          <a:noFill/>
          <a:ln w="9525">
            <a:noFill/>
            <a:miter lim="800000"/>
            <a:headEnd/>
            <a:tailEnd/>
          </a:ln>
        </p:spPr>
        <p:txBody>
          <a:bodyPr/>
          <a:lstStyle/>
          <a:p>
            <a:pPr>
              <a:defRPr/>
            </a:pPr>
            <a:r>
              <a:rPr lang="en-US" sz="1600" dirty="0">
                <a:latin typeface="Arial" panose="020B0604020202020204" pitchFamily="34" charset="0"/>
                <a:cs typeface="Arial" panose="020B0604020202020204" pitchFamily="34" charset="0"/>
              </a:rPr>
              <a:t> /lib/lib*.so*       </a:t>
            </a:r>
            <a:r>
              <a:rPr lang="en-US" sz="1600" dirty="0" err="1">
                <a:latin typeface="Arial" panose="020B0604020202020204" pitchFamily="34" charset="0"/>
                <a:cs typeface="Arial" panose="020B0604020202020204" pitchFamily="34" charset="0"/>
              </a:rPr>
              <a:t>mr</a:t>
            </a:r>
            <a:r>
              <a:rPr lang="en-US" sz="1600" dirty="0">
                <a:latin typeface="Arial" panose="020B0604020202020204" pitchFamily="34" charset="0"/>
                <a:cs typeface="Arial" panose="020B0604020202020204" pitchFamily="34" charset="0"/>
              </a:rPr>
              <a:t>,</a:t>
            </a:r>
          </a:p>
          <a:p>
            <a:pPr>
              <a:defRPr/>
            </a:pPr>
            <a:r>
              <a:rPr lang="en-US" sz="1600" dirty="0">
                <a:latin typeface="Arial" panose="020B0604020202020204" pitchFamily="34" charset="0"/>
                <a:cs typeface="Arial" panose="020B0604020202020204" pitchFamily="34" charset="0"/>
              </a:rPr>
              <a:t>   /proc/[0-9]**       r,</a:t>
            </a:r>
          </a:p>
          <a:p>
            <a:pPr>
              <a:defRPr/>
            </a:pP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usr</a:t>
            </a:r>
            <a:r>
              <a:rPr lang="en-US" sz="1600" dirty="0">
                <a:latin typeface="Arial" panose="020B0604020202020204" pitchFamily="34" charset="0"/>
                <a:cs typeface="Arial" panose="020B0604020202020204" pitchFamily="34" charset="0"/>
              </a:rPr>
              <a:t>/lib/**         </a:t>
            </a:r>
            <a:r>
              <a:rPr lang="en-US" sz="1600" dirty="0" err="1">
                <a:latin typeface="Arial" panose="020B0604020202020204" pitchFamily="34" charset="0"/>
                <a:cs typeface="Arial" panose="020B0604020202020204" pitchFamily="34" charset="0"/>
              </a:rPr>
              <a:t>mr</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buFont typeface="Wingdings" pitchFamily="2" charset="2"/>
              <a:buBlip>
                <a:blip r:embed="rId2"/>
              </a:buBlip>
              <a:defRPr/>
            </a:pPr>
            <a:endParaRPr lang="en-US" sz="1600" dirty="0">
              <a:latin typeface="Arial" panose="020B0604020202020204" pitchFamily="34" charset="0"/>
              <a:cs typeface="Arial" panose="020B0604020202020204" pitchFamily="34" charset="0"/>
            </a:endParaRP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tmp</a:t>
            </a:r>
            <a:r>
              <a:rPr lang="en-US" sz="1600" dirty="0">
                <a:latin typeface="Arial" panose="020B0604020202020204" pitchFamily="34" charset="0"/>
                <a:cs typeface="Arial" panose="020B0604020202020204" pitchFamily="34" charset="0"/>
              </a:rPr>
              <a:t>/               r,</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tmp</a:t>
            </a:r>
            <a:r>
              <a:rPr lang="en-US" sz="1600" dirty="0">
                <a:latin typeface="Arial" panose="020B0604020202020204" pitchFamily="34" charset="0"/>
                <a:cs typeface="Arial" panose="020B0604020202020204" pitchFamily="34" charset="0"/>
              </a:rPr>
              <a:t>/foo.pid        </a:t>
            </a:r>
            <a:r>
              <a:rPr lang="en-US" sz="1600" dirty="0" err="1">
                <a:latin typeface="Arial" panose="020B0604020202020204" pitchFamily="34" charset="0"/>
                <a:cs typeface="Arial" panose="020B0604020202020204" pitchFamily="34" charset="0"/>
              </a:rPr>
              <a:t>wr</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tmp</a:t>
            </a:r>
            <a:r>
              <a:rPr lang="en-US" sz="1600" dirty="0">
                <a:latin typeface="Arial" panose="020B0604020202020204" pitchFamily="34" charset="0"/>
                <a:cs typeface="Arial" panose="020B0604020202020204" pitchFamily="34" charset="0"/>
              </a:rPr>
              <a:t>/foo.*          </a:t>
            </a:r>
            <a:r>
              <a:rPr lang="en-US" sz="1600" dirty="0" err="1">
                <a:latin typeface="Arial" panose="020B0604020202020204" pitchFamily="34" charset="0"/>
                <a:cs typeface="Arial" panose="020B0604020202020204" pitchFamily="34" charset="0"/>
              </a:rPr>
              <a:t>lrw</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/@{HOME}/.</a:t>
            </a:r>
            <a:r>
              <a:rPr lang="en-US" sz="1600" dirty="0" err="1">
                <a:latin typeface="Arial" panose="020B0604020202020204" pitchFamily="34" charset="0"/>
                <a:cs typeface="Arial" panose="020B0604020202020204" pitchFamily="34" charset="0"/>
              </a:rPr>
              <a:t>foo_file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rw</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/@{HOME}/.</a:t>
            </a:r>
            <a:r>
              <a:rPr lang="en-US" sz="1600" dirty="0" err="1">
                <a:latin typeface="Arial" panose="020B0604020202020204" pitchFamily="34" charset="0"/>
                <a:cs typeface="Arial" panose="020B0604020202020204" pitchFamily="34" charset="0"/>
              </a:rPr>
              <a:t>foo_lock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kw</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endParaRPr lang="en-US" sz="1600" dirty="0">
              <a:latin typeface="Arial" panose="020B0604020202020204" pitchFamily="34" charset="0"/>
              <a:cs typeface="Arial" panose="020B0604020202020204" pitchFamily="34" charset="0"/>
            </a:endParaRP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 a comment about </a:t>
            </a:r>
            <a:r>
              <a:rPr lang="en-US" sz="1600" dirty="0" err="1">
                <a:latin typeface="Arial" panose="020B0604020202020204" pitchFamily="34" charset="0"/>
                <a:cs typeface="Arial" panose="020B0604020202020204" pitchFamily="34" charset="0"/>
              </a:rPr>
              <a:t>foo's</a:t>
            </a:r>
            <a:r>
              <a:rPr lang="en-US" sz="1600" dirty="0">
                <a:latin typeface="Arial" panose="020B0604020202020204" pitchFamily="34" charset="0"/>
                <a:cs typeface="Arial" panose="020B0604020202020204" pitchFamily="34" charset="0"/>
              </a:rPr>
              <a:t> subprofile, bar.</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^bar {</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/lib/ld-*.so*       </a:t>
            </a:r>
            <a:r>
              <a:rPr lang="en-US" sz="1600" dirty="0" err="1">
                <a:latin typeface="Arial" panose="020B0604020202020204" pitchFamily="34" charset="0"/>
                <a:cs typeface="Arial" panose="020B0604020202020204" pitchFamily="34" charset="0"/>
              </a:rPr>
              <a:t>mr</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usr</a:t>
            </a:r>
            <a:r>
              <a:rPr lang="en-US" sz="1600" dirty="0">
                <a:latin typeface="Arial" panose="020B0604020202020204" pitchFamily="34" charset="0"/>
                <a:cs typeface="Arial" panose="020B0604020202020204" pitchFamily="34" charset="0"/>
              </a:rPr>
              <a:t>/bin/bar        </a:t>
            </a:r>
            <a:r>
              <a:rPr lang="en-US" sz="1600" dirty="0" err="1">
                <a:latin typeface="Arial" panose="020B0604020202020204" pitchFamily="34" charset="0"/>
                <a:cs typeface="Arial" panose="020B0604020202020204" pitchFamily="34" charset="0"/>
              </a:rPr>
              <a:t>px</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var</a:t>
            </a:r>
            <a:r>
              <a:rPr lang="en-US" sz="1600" dirty="0">
                <a:latin typeface="Arial" panose="020B0604020202020204" pitchFamily="34" charset="0"/>
                <a:cs typeface="Arial" panose="020B0604020202020204" pitchFamily="34" charset="0"/>
              </a:rPr>
              <a:t>/spool/*        </a:t>
            </a:r>
            <a:r>
              <a:rPr lang="en-US" sz="1600" dirty="0" err="1">
                <a:latin typeface="Arial" panose="020B0604020202020204" pitchFamily="34" charset="0"/>
                <a:cs typeface="Arial" panose="020B0604020202020204" pitchFamily="34" charset="0"/>
              </a:rPr>
              <a:t>rwl</a:t>
            </a: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   } </a:t>
            </a:r>
          </a:p>
          <a:p>
            <a:pPr marL="342900" indent="-342900">
              <a:spcBef>
                <a:spcPct val="20000"/>
              </a:spcBef>
              <a:buClr>
                <a:schemeClr val="hlink"/>
              </a:buClr>
              <a:buSzPct val="110000"/>
              <a:defRPr/>
            </a:pPr>
            <a:r>
              <a:rPr lang="en-US" sz="1600" dirty="0">
                <a:latin typeface="Arial" panose="020B0604020202020204" pitchFamily="34" charset="0"/>
                <a:cs typeface="Arial" panose="020B0604020202020204" pitchFamily="34" charset="0"/>
              </a:rPr>
              <a:t>}</a:t>
            </a:r>
          </a:p>
          <a:p>
            <a:pPr marL="342900" indent="-342900">
              <a:spcBef>
                <a:spcPct val="20000"/>
              </a:spcBef>
              <a:buClr>
                <a:schemeClr val="hlink"/>
              </a:buClr>
              <a:buSzPct val="110000"/>
              <a:buFont typeface="Wingdings" pitchFamily="2" charset="2"/>
              <a:buBlip>
                <a:blip r:embed="rId2"/>
              </a:buBlip>
              <a:defRPr/>
            </a:pPr>
            <a:endParaRPr lang="en-US" sz="1600" dirty="0">
              <a:latin typeface="Arial" panose="020B0604020202020204" pitchFamily="34" charset="0"/>
              <a:cs typeface="Arial" panose="020B0604020202020204" pitchFamily="34" charset="0"/>
            </a:endParaRPr>
          </a:p>
        </p:txBody>
      </p:sp>
      <p:sp>
        <p:nvSpPr>
          <p:cNvPr id="14" name="Rectangle 3" descr="Rectangle: Click to edit Master text styles&#10;Second level&#10;Third level&#10;Fourth level&#10;Fifth level">
            <a:extLst>
              <a:ext uri="{FF2B5EF4-FFF2-40B4-BE49-F238E27FC236}">
                <a16:creationId xmlns:a16="http://schemas.microsoft.com/office/drawing/2014/main" id="{0CC7B629-F7B5-49FA-A40E-027B0845735A}"/>
              </a:ext>
            </a:extLst>
          </p:cNvPr>
          <p:cNvSpPr txBox="1">
            <a:spLocks noChangeArrowheads="1"/>
          </p:cNvSpPr>
          <p:nvPr/>
        </p:nvSpPr>
        <p:spPr bwMode="auto">
          <a:xfrm>
            <a:off x="3352800" y="1231228"/>
            <a:ext cx="3810000" cy="4800600"/>
          </a:xfrm>
          <a:prstGeom prst="rect">
            <a:avLst/>
          </a:prstGeom>
          <a:noFill/>
          <a:ln w="9525">
            <a:noFill/>
            <a:miter lim="800000"/>
            <a:headEnd/>
            <a:tailEnd/>
          </a:ln>
        </p:spPr>
        <p:txBody>
          <a:bodyPr/>
          <a:lstStyle/>
          <a:p>
            <a:pPr>
              <a:defRPr/>
            </a:pPr>
            <a:r>
              <a:rPr lang="en-US" sz="1800" dirty="0">
                <a:latin typeface="Arial" panose="020B0604020202020204" pitchFamily="34" charset="0"/>
                <a:cs typeface="Arial" panose="020B0604020202020204" pitchFamily="34" charset="0"/>
              </a:rPr>
              <a:t>#include &lt;</a:t>
            </a:r>
            <a:r>
              <a:rPr lang="en-US" sz="1800" dirty="0" err="1">
                <a:latin typeface="Arial" panose="020B0604020202020204" pitchFamily="34" charset="0"/>
                <a:cs typeface="Arial" panose="020B0604020202020204" pitchFamily="34" charset="0"/>
              </a:rPr>
              <a:t>tunables</a:t>
            </a:r>
            <a:r>
              <a:rPr lang="en-US" sz="1800" dirty="0">
                <a:latin typeface="Arial" panose="020B0604020202020204" pitchFamily="34" charset="0"/>
                <a:cs typeface="Arial" panose="020B0604020202020204" pitchFamily="34" charset="0"/>
              </a:rPr>
              <a:t>/global&gt;</a:t>
            </a:r>
          </a:p>
          <a:p>
            <a:pPr>
              <a:defRPr/>
            </a:pPr>
            <a:endParaRPr lang="en-US" sz="1800" dirty="0">
              <a:latin typeface="Arial" panose="020B0604020202020204" pitchFamily="34" charset="0"/>
              <a:cs typeface="Arial" panose="020B0604020202020204" pitchFamily="34" charset="0"/>
            </a:endParaRPr>
          </a:p>
          <a:p>
            <a:pPr>
              <a:defRPr/>
            </a:pPr>
            <a:r>
              <a:rPr lang="en-US" sz="1800" dirty="0">
                <a:latin typeface="Arial" panose="020B0604020202020204" pitchFamily="34" charset="0"/>
                <a:cs typeface="Arial" panose="020B0604020202020204" pitchFamily="34" charset="0"/>
              </a:rPr>
              <a:t># a comment naming the application to confine</a:t>
            </a:r>
          </a:p>
          <a:p>
            <a:pPr>
              <a:defRPr/>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usr</a:t>
            </a:r>
            <a:r>
              <a:rPr lang="en-US" sz="1800" dirty="0">
                <a:latin typeface="Arial" panose="020B0604020202020204" pitchFamily="34" charset="0"/>
                <a:cs typeface="Arial" panose="020B0604020202020204" pitchFamily="34" charset="0"/>
              </a:rPr>
              <a:t>/bin/foo</a:t>
            </a:r>
          </a:p>
          <a:p>
            <a:pPr>
              <a:defRPr/>
            </a:pPr>
            <a:r>
              <a:rPr lang="en-US" sz="1800" dirty="0">
                <a:latin typeface="Arial" panose="020B0604020202020204" pitchFamily="34" charset="0"/>
                <a:cs typeface="Arial" panose="020B0604020202020204" pitchFamily="34" charset="0"/>
              </a:rPr>
              <a:t>{</a:t>
            </a:r>
          </a:p>
          <a:p>
            <a:pPr>
              <a:defRPr/>
            </a:pPr>
            <a:r>
              <a:rPr lang="en-US" sz="1800" dirty="0">
                <a:latin typeface="Arial" panose="020B0604020202020204" pitchFamily="34" charset="0"/>
                <a:cs typeface="Arial" panose="020B0604020202020204" pitchFamily="34" charset="0"/>
              </a:rPr>
              <a:t>   #include &lt;abstractions/base&gt;</a:t>
            </a:r>
          </a:p>
          <a:p>
            <a:pPr>
              <a:defRPr/>
            </a:pPr>
            <a:endParaRPr lang="en-US" sz="1800" dirty="0">
              <a:latin typeface="Arial" panose="020B0604020202020204" pitchFamily="34" charset="0"/>
              <a:cs typeface="Arial" panose="020B0604020202020204" pitchFamily="34" charset="0"/>
            </a:endParaRPr>
          </a:p>
          <a:p>
            <a:pPr>
              <a:defRPr/>
            </a:pPr>
            <a:r>
              <a:rPr lang="en-US" sz="1800" dirty="0">
                <a:latin typeface="Arial" panose="020B0604020202020204" pitchFamily="34" charset="0"/>
                <a:cs typeface="Arial" panose="020B0604020202020204" pitchFamily="34" charset="0"/>
              </a:rPr>
              <a:t>   capability </a:t>
            </a:r>
            <a:r>
              <a:rPr lang="en-US" sz="1800" dirty="0" err="1">
                <a:latin typeface="Arial" panose="020B0604020202020204" pitchFamily="34" charset="0"/>
                <a:cs typeface="Arial" panose="020B0604020202020204" pitchFamily="34" charset="0"/>
              </a:rPr>
              <a:t>setgid</a:t>
            </a:r>
            <a:r>
              <a:rPr lang="en-US" sz="1800" dirty="0">
                <a:latin typeface="Arial" panose="020B0604020202020204" pitchFamily="34" charset="0"/>
                <a:cs typeface="Arial" panose="020B0604020202020204" pitchFamily="34" charset="0"/>
              </a:rPr>
              <a:t>,</a:t>
            </a:r>
          </a:p>
          <a:p>
            <a:pPr>
              <a:defRPr/>
            </a:pPr>
            <a:r>
              <a:rPr lang="en-US" sz="1800" dirty="0">
                <a:latin typeface="Arial" panose="020B0604020202020204" pitchFamily="34" charset="0"/>
                <a:cs typeface="Arial" panose="020B0604020202020204" pitchFamily="34" charset="0"/>
              </a:rPr>
              <a:t>   network </a:t>
            </a:r>
            <a:r>
              <a:rPr lang="en-US" sz="1800" dirty="0" err="1">
                <a:latin typeface="Arial" panose="020B0604020202020204" pitchFamily="34" charset="0"/>
                <a:cs typeface="Arial" panose="020B0604020202020204" pitchFamily="34" charset="0"/>
              </a:rPr>
              <a:t>inet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tcp</a:t>
            </a:r>
            <a:r>
              <a:rPr lang="en-US" sz="1800" dirty="0">
                <a:latin typeface="Arial" panose="020B0604020202020204" pitchFamily="34" charset="0"/>
                <a:cs typeface="Arial" panose="020B0604020202020204" pitchFamily="34" charset="0"/>
              </a:rPr>
              <a:t>,</a:t>
            </a:r>
          </a:p>
          <a:p>
            <a:pPr>
              <a:defRPr/>
            </a:pPr>
            <a:endParaRPr lang="en-US" sz="1800" dirty="0">
              <a:latin typeface="Arial" panose="020B0604020202020204" pitchFamily="34" charset="0"/>
              <a:cs typeface="Arial" panose="020B0604020202020204" pitchFamily="34" charset="0"/>
            </a:endParaRPr>
          </a:p>
          <a:p>
            <a:pPr>
              <a:defRPr/>
            </a:pPr>
            <a:r>
              <a:rPr lang="en-US" sz="1800" dirty="0">
                <a:latin typeface="Arial" panose="020B0604020202020204" pitchFamily="34" charset="0"/>
                <a:cs typeface="Arial" panose="020B0604020202020204" pitchFamily="34" charset="0"/>
              </a:rPr>
              <a:t>   /bin/mount          </a:t>
            </a:r>
            <a:r>
              <a:rPr lang="en-US" sz="1800" dirty="0" err="1">
                <a:latin typeface="Arial" panose="020B0604020202020204" pitchFamily="34" charset="0"/>
                <a:cs typeface="Arial" panose="020B0604020202020204" pitchFamily="34" charset="0"/>
              </a:rPr>
              <a:t>ux</a:t>
            </a:r>
            <a:r>
              <a:rPr lang="en-US" sz="1800" dirty="0">
                <a:latin typeface="Arial" panose="020B0604020202020204" pitchFamily="34" charset="0"/>
                <a:cs typeface="Arial" panose="020B0604020202020204" pitchFamily="34" charset="0"/>
              </a:rPr>
              <a:t>,</a:t>
            </a:r>
          </a:p>
          <a:p>
            <a:pPr>
              <a:defRPr/>
            </a:pPr>
            <a:r>
              <a:rPr lang="en-US" sz="1800" dirty="0">
                <a:latin typeface="Arial" panose="020B0604020202020204" pitchFamily="34" charset="0"/>
                <a:cs typeface="Arial" panose="020B0604020202020204" pitchFamily="34" charset="0"/>
              </a:rPr>
              <a:t>   /dev/{,u}random     r,</a:t>
            </a:r>
          </a:p>
          <a:p>
            <a:pPr>
              <a:defRPr/>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etc</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ld.so.cache</a:t>
            </a:r>
            <a:r>
              <a:rPr lang="en-US" sz="1800" dirty="0">
                <a:latin typeface="Arial" panose="020B0604020202020204" pitchFamily="34" charset="0"/>
                <a:cs typeface="Arial" panose="020B0604020202020204" pitchFamily="34" charset="0"/>
              </a:rPr>
              <a:t>    r,</a:t>
            </a:r>
          </a:p>
          <a:p>
            <a:pPr>
              <a:defRPr/>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etc</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foo.conf</a:t>
            </a:r>
            <a:r>
              <a:rPr lang="en-US" sz="1800" dirty="0">
                <a:latin typeface="Arial" panose="020B0604020202020204" pitchFamily="34" charset="0"/>
                <a:cs typeface="Arial" panose="020B0604020202020204" pitchFamily="34" charset="0"/>
              </a:rPr>
              <a:t>       r,</a:t>
            </a:r>
          </a:p>
          <a:p>
            <a:pPr>
              <a:defRPr/>
            </a:pP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etc</a:t>
            </a:r>
            <a:r>
              <a:rPr lang="en-US" sz="1800" dirty="0">
                <a:latin typeface="Arial" panose="020B0604020202020204" pitchFamily="34" charset="0"/>
                <a:cs typeface="Arial" panose="020B0604020202020204" pitchFamily="34" charset="0"/>
              </a:rPr>
              <a:t>/foo/*          r,</a:t>
            </a:r>
          </a:p>
          <a:p>
            <a:pPr>
              <a:defRPr/>
            </a:pPr>
            <a:r>
              <a:rPr lang="en-US" sz="1800" dirty="0">
                <a:latin typeface="Arial" panose="020B0604020202020204" pitchFamily="34" charset="0"/>
                <a:cs typeface="Arial" panose="020B0604020202020204" pitchFamily="34" charset="0"/>
              </a:rPr>
              <a:t>   /lib/</a:t>
            </a:r>
            <a:r>
              <a:rPr lang="en-US" sz="1800" dirty="0" err="1">
                <a:latin typeface="Arial" panose="020B0604020202020204" pitchFamily="34" charset="0"/>
                <a:cs typeface="Arial" panose="020B0604020202020204" pitchFamily="34" charset="0"/>
              </a:rPr>
              <a:t>ld</a:t>
            </a:r>
            <a:r>
              <a:rPr lang="en-US" sz="1800" dirty="0">
                <a:latin typeface="Arial" panose="020B0604020202020204" pitchFamily="34" charset="0"/>
                <a:cs typeface="Arial" panose="020B0604020202020204" pitchFamily="34" charset="0"/>
              </a:rPr>
              <a:t>-*.so*       </a:t>
            </a:r>
            <a:r>
              <a:rPr lang="en-US" sz="1800" dirty="0" err="1">
                <a:latin typeface="Arial" panose="020B0604020202020204" pitchFamily="34" charset="0"/>
                <a:cs typeface="Arial" panose="020B0604020202020204" pitchFamily="34" charset="0"/>
              </a:rPr>
              <a:t>mr</a:t>
            </a:r>
            <a:r>
              <a:rPr lang="en-US"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1525299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Summary</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800" dirty="0" smtClean="0"/>
              <a:t>Buggy programs can be exploited</a:t>
            </a:r>
          </a:p>
          <a:p>
            <a:pPr>
              <a:spcBef>
                <a:spcPts val="600"/>
              </a:spcBef>
            </a:pPr>
            <a:r>
              <a:rPr lang="en-US" sz="2800" dirty="0" smtClean="0"/>
              <a:t>Existing DAC mechanisms allow exploited programs to control a whole system</a:t>
            </a:r>
          </a:p>
          <a:p>
            <a:pPr>
              <a:spcBef>
                <a:spcPts val="600"/>
              </a:spcBef>
            </a:pPr>
            <a:r>
              <a:rPr lang="en-US" sz="2800" dirty="0" smtClean="0"/>
              <a:t>Existing DAC has some fundamental weaknesses </a:t>
            </a:r>
          </a:p>
          <a:p>
            <a:pPr lvl="1">
              <a:spcBef>
                <a:spcPts val="600"/>
              </a:spcBef>
            </a:pPr>
            <a:r>
              <a:rPr lang="en-US" sz="2400" dirty="0" smtClean="0"/>
              <a:t>Attempts to fix them have their own limitations and are not widely deployed </a:t>
            </a:r>
          </a:p>
          <a:p>
            <a:pPr>
              <a:spcBef>
                <a:spcPts val="600"/>
              </a:spcBef>
            </a:pPr>
            <a:r>
              <a:rPr lang="en-US" sz="2800" dirty="0" smtClean="0"/>
              <a:t>Additional access control can help at the cost of the need to specify additional policies</a:t>
            </a:r>
            <a:endParaRPr lang="en-US" sz="2800" dirty="0"/>
          </a:p>
        </p:txBody>
      </p:sp>
      <p:sp>
        <p:nvSpPr>
          <p:cNvPr id="5" name="Slide Number Placeholder 4"/>
          <p:cNvSpPr>
            <a:spLocks noGrp="1"/>
          </p:cNvSpPr>
          <p:nvPr>
            <p:ph type="sldNum" sz="quarter" idx="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64</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16189283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ctrTitle"/>
          </p:nvPr>
        </p:nvSpPr>
        <p:spPr/>
        <p:txBody>
          <a:bodyPr/>
          <a:lstStyle/>
          <a:p>
            <a:r>
              <a:rPr lang="en-US" altLang="en-US"/>
              <a:t>Next Topic</a:t>
            </a:r>
          </a:p>
        </p:txBody>
      </p:sp>
      <p:sp>
        <p:nvSpPr>
          <p:cNvPr id="6" name="Subtitle 5">
            <a:extLst>
              <a:ext uri="{FF2B5EF4-FFF2-40B4-BE49-F238E27FC236}">
                <a16:creationId xmlns:a16="http://schemas.microsoft.com/office/drawing/2014/main" id="{873201F1-1F81-471E-9FF8-A3D086BB35A6}"/>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C0854CE8-11AF-44C6-BA96-3C18D2DB0543}"/>
              </a:ext>
            </a:extLst>
          </p:cNvPr>
          <p:cNvSpPr>
            <a:spLocks noGrp="1"/>
          </p:cNvSpPr>
          <p:nvPr>
            <p:ph type="body" sz="quarter" idx="14"/>
          </p:nvPr>
        </p:nvSpPr>
        <p:spPr/>
        <p:txBody>
          <a:bodyPr/>
          <a:lstStyle/>
          <a:p>
            <a:pPr>
              <a:spcBef>
                <a:spcPts val="600"/>
              </a:spcBef>
            </a:pPr>
            <a:r>
              <a:rPr lang="en-US" sz="3200" dirty="0" smtClean="0"/>
              <a:t>Multi-level Security (MLS) and Bell-La </a:t>
            </a:r>
            <a:r>
              <a:rPr lang="en-US" sz="3200" dirty="0" err="1"/>
              <a:t>Padula</a:t>
            </a:r>
            <a:r>
              <a:rPr lang="en-US" sz="3200" dirty="0"/>
              <a:t> Model </a:t>
            </a:r>
            <a:endParaRPr lang="en-US" sz="3200" dirty="0" smtClean="0"/>
          </a:p>
          <a:p>
            <a:pPr>
              <a:spcBef>
                <a:spcPts val="600"/>
              </a:spcBef>
            </a:pPr>
            <a:r>
              <a:rPr lang="en-US" sz="3200" dirty="0" err="1" smtClean="0"/>
              <a:t>Biba</a:t>
            </a:r>
            <a:r>
              <a:rPr lang="en-US" sz="3200" dirty="0" smtClean="0"/>
              <a:t> Integrity Model, Clark-Wilson Model, and Chinese Wall Policy</a:t>
            </a:r>
            <a:endParaRPr lang="en-US" sz="3200" dirty="0"/>
          </a:p>
          <a:p>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ctrTitle"/>
          </p:nvPr>
        </p:nvSpPr>
        <p:spPr/>
        <p:txBody>
          <a:bodyPr/>
          <a:lstStyle/>
          <a:p>
            <a:r>
              <a:rPr lang="en-GB" altLang="en-US" dirty="0"/>
              <a:t>Vector 1: Debug feature of </a:t>
            </a:r>
            <a:r>
              <a:rPr lang="en-GB" altLang="en-US" dirty="0" err="1"/>
              <a:t>sendmail</a:t>
            </a:r>
            <a:endParaRPr lang="en-GB" altLang="en-US"/>
          </a:p>
        </p:txBody>
      </p:sp>
      <p:sp>
        <p:nvSpPr>
          <p:cNvPr id="6" name="Subtitle 5">
            <a:extLst>
              <a:ext uri="{FF2B5EF4-FFF2-40B4-BE49-F238E27FC236}">
                <a16:creationId xmlns:a16="http://schemas.microsoft.com/office/drawing/2014/main" id="{2C2B3D84-95DA-432A-8B1C-7C3BC1046399}"/>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8829EACB-9B55-4F32-9528-26AA66AD2CED}"/>
              </a:ext>
            </a:extLst>
          </p:cNvPr>
          <p:cNvSpPr>
            <a:spLocks noGrp="1"/>
          </p:cNvSpPr>
          <p:nvPr>
            <p:ph type="body" sz="quarter" idx="14"/>
          </p:nvPr>
        </p:nvSpPr>
        <p:spPr/>
        <p:txBody>
          <a:bodyPr/>
          <a:lstStyle/>
          <a:p>
            <a:r>
              <a:rPr lang="en-US" sz="2800" dirty="0" err="1"/>
              <a:t>Sendmail</a:t>
            </a:r>
            <a:endParaRPr lang="en-US" sz="2800" dirty="0"/>
          </a:p>
          <a:p>
            <a:pPr lvl="1"/>
            <a:r>
              <a:rPr lang="en-US" sz="2400" dirty="0"/>
              <a:t>Listens on port 25 (SMTP port)</a:t>
            </a:r>
          </a:p>
          <a:p>
            <a:pPr lvl="1"/>
            <a:r>
              <a:rPr lang="en-US" sz="2400" dirty="0"/>
              <a:t>Some systems back then compiled it with DEBUG option on</a:t>
            </a:r>
          </a:p>
          <a:p>
            <a:pPr marL="0" indent="0">
              <a:buNone/>
            </a:pPr>
            <a:endParaRPr lang="en-US" sz="2800" dirty="0"/>
          </a:p>
          <a:p>
            <a:r>
              <a:rPr lang="en-US" sz="2800" dirty="0"/>
              <a:t>Debug feature gives</a:t>
            </a:r>
          </a:p>
          <a:p>
            <a:pPr lvl="1"/>
            <a:r>
              <a:rPr lang="en-US" sz="2400" dirty="0"/>
              <a:t>The ability to send a shell script and execute on the host</a:t>
            </a:r>
          </a:p>
        </p:txBody>
      </p:sp>
      <p:sp>
        <p:nvSpPr>
          <p:cNvPr id="19461" name="Rectangle 4"/>
          <p:cNvSpPr>
            <a:spLocks noChangeArrowheads="1"/>
          </p:cNvSpPr>
          <p:nvPr/>
        </p:nvSpPr>
        <p:spPr bwMode="auto">
          <a:xfrm>
            <a:off x="2057400" y="4114800"/>
            <a:ext cx="7848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p:txBody>
          <a:bodyPr/>
          <a:lstStyle/>
          <a:p>
            <a:r>
              <a:rPr lang="en-GB" altLang="en-US"/>
              <a:t>Vector 2: Exploiting fingerd</a:t>
            </a:r>
          </a:p>
        </p:txBody>
      </p:sp>
      <p:sp>
        <p:nvSpPr>
          <p:cNvPr id="7" name="Subtitle 6">
            <a:extLst>
              <a:ext uri="{FF2B5EF4-FFF2-40B4-BE49-F238E27FC236}">
                <a16:creationId xmlns:a16="http://schemas.microsoft.com/office/drawing/2014/main" id="{9B43194B-58BF-4BC5-8100-D87AD55F3AAF}"/>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1E2A81C5-F8B2-4525-9CAD-88CF77BACECC}"/>
              </a:ext>
            </a:extLst>
          </p:cNvPr>
          <p:cNvSpPr>
            <a:spLocks noGrp="1"/>
          </p:cNvSpPr>
          <p:nvPr>
            <p:ph type="body" sz="quarter" idx="14"/>
          </p:nvPr>
        </p:nvSpPr>
        <p:spPr/>
        <p:txBody>
          <a:bodyPr/>
          <a:lstStyle/>
          <a:p>
            <a:pPr>
              <a:spcBef>
                <a:spcPts val="600"/>
              </a:spcBef>
            </a:pPr>
            <a:r>
              <a:rPr lang="en-US" sz="2400" dirty="0"/>
              <a:t>What does finger do?</a:t>
            </a:r>
          </a:p>
          <a:p>
            <a:pPr>
              <a:spcBef>
                <a:spcPts val="600"/>
              </a:spcBef>
            </a:pPr>
            <a:r>
              <a:rPr lang="en-US" sz="2400" dirty="0"/>
              <a:t>Finger  output</a:t>
            </a:r>
          </a:p>
          <a:p>
            <a:pPr lvl="1">
              <a:spcBef>
                <a:spcPts val="600"/>
              </a:spcBef>
            </a:pPr>
            <a:r>
              <a:rPr lang="en-US" sz="2400" dirty="0"/>
              <a:t>arthur.cs.purdue.edu% finger </a:t>
            </a:r>
            <a:r>
              <a:rPr lang="en-US" sz="2400" dirty="0" err="1"/>
              <a:t>ninghui</a:t>
            </a:r>
            <a:endParaRPr lang="en-US" sz="2400" dirty="0"/>
          </a:p>
          <a:p>
            <a:pPr lvl="1">
              <a:spcBef>
                <a:spcPts val="600"/>
              </a:spcBef>
            </a:pPr>
            <a:r>
              <a:rPr lang="en-US" sz="2400" dirty="0"/>
              <a:t>Login name: </a:t>
            </a:r>
            <a:r>
              <a:rPr lang="en-US" sz="2400" dirty="0" err="1"/>
              <a:t>ninghui</a:t>
            </a:r>
            <a:r>
              <a:rPr lang="en-US" sz="2400" dirty="0"/>
              <a:t>                     In real life: Ninghui Li</a:t>
            </a:r>
          </a:p>
          <a:p>
            <a:pPr lvl="1">
              <a:spcBef>
                <a:spcPts val="600"/>
              </a:spcBef>
            </a:pPr>
            <a:r>
              <a:rPr lang="en-US" sz="2400" dirty="0"/>
              <a:t>Directory: /homes/</a:t>
            </a:r>
            <a:r>
              <a:rPr lang="en-US" sz="2400" dirty="0" err="1"/>
              <a:t>ninghui</a:t>
            </a:r>
            <a:r>
              <a:rPr lang="en-US" sz="2400" dirty="0"/>
              <a:t>               Shell: /bin/</a:t>
            </a:r>
            <a:r>
              <a:rPr lang="en-US" sz="2400" dirty="0" err="1"/>
              <a:t>csh</a:t>
            </a:r>
            <a:endParaRPr lang="en-US" sz="2400" dirty="0"/>
          </a:p>
          <a:p>
            <a:pPr lvl="1">
              <a:spcBef>
                <a:spcPts val="600"/>
              </a:spcBef>
            </a:pPr>
            <a:r>
              <a:rPr lang="en-US" sz="2400" dirty="0"/>
              <a:t>Since Jan 18 09:50:47 on pts/2 from pal-10-184-63-172.itap (4 seconds idle)</a:t>
            </a:r>
          </a:p>
          <a:p>
            <a:pPr lvl="1">
              <a:spcBef>
                <a:spcPts val="600"/>
              </a:spcBef>
            </a:pPr>
            <a:r>
              <a:rPr lang="en-US" sz="2400" dirty="0"/>
              <a:t>No unread mail.</a:t>
            </a:r>
          </a:p>
          <a:p>
            <a:pPr lvl="1">
              <a:spcBef>
                <a:spcPts val="600"/>
              </a:spcBef>
            </a:pPr>
            <a:r>
              <a:rPr lang="en-US" sz="2400" dirty="0"/>
              <a:t>No Plan</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p:txBody>
          <a:bodyPr/>
          <a:lstStyle/>
          <a:p>
            <a:r>
              <a:rPr lang="en-GB" altLang="en-US"/>
              <a:t>Vector 2: Exploiting fingerd</a:t>
            </a:r>
          </a:p>
        </p:txBody>
      </p:sp>
      <p:sp>
        <p:nvSpPr>
          <p:cNvPr id="7" name="Subtitle 6">
            <a:extLst>
              <a:ext uri="{FF2B5EF4-FFF2-40B4-BE49-F238E27FC236}">
                <a16:creationId xmlns:a16="http://schemas.microsoft.com/office/drawing/2014/main" id="{E06C8103-D4AE-45AD-8027-FAA02FBAE507}"/>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46F97BAF-0E87-492F-A82B-C7B459715415}"/>
              </a:ext>
            </a:extLst>
          </p:cNvPr>
          <p:cNvSpPr>
            <a:spLocks noGrp="1"/>
          </p:cNvSpPr>
          <p:nvPr>
            <p:ph type="body" sz="quarter" idx="14"/>
          </p:nvPr>
        </p:nvSpPr>
        <p:spPr/>
        <p:txBody>
          <a:bodyPr/>
          <a:lstStyle/>
          <a:p>
            <a:r>
              <a:rPr lang="en-GB" altLang="en-US" sz="2800" dirty="0" err="1"/>
              <a:t>Fingerd</a:t>
            </a:r>
            <a:endParaRPr lang="en-GB" altLang="en-US" sz="2800" dirty="0"/>
          </a:p>
          <a:p>
            <a:pPr lvl="1"/>
            <a:r>
              <a:rPr lang="en-GB" altLang="en-US" sz="2400" dirty="0"/>
              <a:t>Listen on port 79</a:t>
            </a:r>
          </a:p>
          <a:p>
            <a:endParaRPr lang="en-GB" altLang="en-US" sz="2800" dirty="0"/>
          </a:p>
          <a:p>
            <a:r>
              <a:rPr lang="en-GB" altLang="en-US" sz="2800" dirty="0"/>
              <a:t>It uses the function </a:t>
            </a:r>
            <a:r>
              <a:rPr lang="en-GB" altLang="en-US" sz="2800" dirty="0" smtClean="0"/>
              <a:t>char* gets(char </a:t>
            </a:r>
            <a:r>
              <a:rPr lang="en-GB" altLang="en-US" sz="2800" dirty="0"/>
              <a:t>*)</a:t>
            </a:r>
          </a:p>
          <a:p>
            <a:pPr lvl="1"/>
            <a:r>
              <a:rPr lang="en-GB" altLang="en-US" sz="2400" dirty="0" err="1"/>
              <a:t>Fingerd</a:t>
            </a:r>
            <a:r>
              <a:rPr lang="en-GB" altLang="en-US" sz="2400" dirty="0"/>
              <a:t> expects an input string </a:t>
            </a:r>
          </a:p>
          <a:p>
            <a:pPr lvl="1"/>
            <a:r>
              <a:rPr lang="en-GB" altLang="en-US" sz="2400" dirty="0"/>
              <a:t>Worm writes long string to </a:t>
            </a:r>
            <a:r>
              <a:rPr lang="en-US" altLang="en-US" sz="2400" dirty="0"/>
              <a:t>internal 512-byte buffer </a:t>
            </a:r>
            <a:endParaRPr lang="en-GB" altLang="en-US" sz="2400" dirty="0"/>
          </a:p>
          <a:p>
            <a:endParaRPr lang="en-GB" altLang="en-US" sz="2800" dirty="0"/>
          </a:p>
          <a:p>
            <a:r>
              <a:rPr lang="en-GB" altLang="en-US" sz="2800" dirty="0"/>
              <a:t>Overrides return address to jump to shell code</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12852</TotalTime>
  <Words>5589</Words>
  <Application>Microsoft Office PowerPoint</Application>
  <PresentationFormat>Widescreen</PresentationFormat>
  <Paragraphs>655</Paragraphs>
  <Slides>65</Slides>
  <Notes>27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65</vt:i4>
      </vt:variant>
    </vt:vector>
  </HeadingPairs>
  <TitlesOfParts>
    <vt:vector size="80" baseType="lpstr">
      <vt:lpstr>宋体</vt:lpstr>
      <vt:lpstr>Acumin Pro</vt:lpstr>
      <vt:lpstr>Acumin Pro (Body)</vt:lpstr>
      <vt:lpstr>Acumin Pro ExtraCondensed</vt:lpstr>
      <vt:lpstr>Acumin Pro ExtraCondensed Smbd</vt:lpstr>
      <vt:lpstr>Acumin Pro Medium</vt:lpstr>
      <vt:lpstr>Acumin Pro SemiCondensed</vt:lpstr>
      <vt:lpstr>Arial</vt:lpstr>
      <vt:lpstr>Times</vt:lpstr>
      <vt:lpstr>Times New Roman</vt:lpstr>
      <vt:lpstr>United Sans Cd Md</vt:lpstr>
      <vt:lpstr>United Sans Rg Lt</vt:lpstr>
      <vt:lpstr>United Sans Rg Md</vt:lpstr>
      <vt:lpstr>Wingdings</vt:lpstr>
      <vt:lpstr>Purdue2</vt:lpstr>
      <vt:lpstr>Data Security and Privacy</vt:lpstr>
      <vt:lpstr>Readings for this lecture</vt:lpstr>
      <vt:lpstr>Outline</vt:lpstr>
      <vt:lpstr>What is a Worm?</vt:lpstr>
      <vt:lpstr>Morris Worm (November 1988)</vt:lpstr>
      <vt:lpstr>Morris Worm Description</vt:lpstr>
      <vt:lpstr>Vector 1: Debug feature of sendmail</vt:lpstr>
      <vt:lpstr>Vector 2: Exploiting fingerd</vt:lpstr>
      <vt:lpstr>Vector 2: Exploiting fingerd</vt:lpstr>
      <vt:lpstr>Vector 3: Exploiting Trust in Remote Login</vt:lpstr>
      <vt:lpstr>Vector 3: Exploiting Trust in Remote Login</vt:lpstr>
      <vt:lpstr>Other Features of The Worm</vt:lpstr>
      <vt:lpstr>Damage</vt:lpstr>
      <vt:lpstr>Review: How does a computer get compromised?</vt:lpstr>
      <vt:lpstr>Outline</vt:lpstr>
      <vt:lpstr>Could Better Access Control  Help Stop  Morris Worm?</vt:lpstr>
      <vt:lpstr>Discretionary Access Control</vt:lpstr>
      <vt:lpstr>Analysis why DAC is not Good enough</vt:lpstr>
      <vt:lpstr>The Confused Deputy Problem</vt:lpstr>
      <vt:lpstr>Analysis of The Confused Deputy Problem</vt:lpstr>
      <vt:lpstr>Different Notions of Capabilities </vt:lpstr>
      <vt:lpstr>ACCESS MATRIX MODEL</vt:lpstr>
      <vt:lpstr>IMPLEMENTATION OF AN ACCESS MATRIX</vt:lpstr>
      <vt:lpstr>ACCESS CONTROL LISTS (ACLs)</vt:lpstr>
      <vt:lpstr>CAPABILITY LISTS</vt:lpstr>
      <vt:lpstr>ACCESS CONTROL TRIPLES</vt:lpstr>
      <vt:lpstr>Capability Based Access Control</vt:lpstr>
      <vt:lpstr>How Do Capabilities Solve the Confused Deputy Problem</vt:lpstr>
      <vt:lpstr>Capability vs. ACL</vt:lpstr>
      <vt:lpstr>Capabilities vs. ACL: Ambient Authority</vt:lpstr>
      <vt:lpstr>Capability vs. ACL: Naming</vt:lpstr>
      <vt:lpstr>Conjectures on Why Capability-based AC is Rarely Used</vt:lpstr>
      <vt:lpstr>Analysis why DAC is not Good enough</vt:lpstr>
      <vt:lpstr>Weakness OF DAC in Information Flow Control</vt:lpstr>
      <vt:lpstr>TROJAN HORSE EXAMPLE</vt:lpstr>
      <vt:lpstr>TROJAN HORSE EXAMPLE</vt:lpstr>
      <vt:lpstr>Buggy Software Can Become Trojan Horse</vt:lpstr>
      <vt:lpstr>Analysis why DAC is not Good enough</vt:lpstr>
      <vt:lpstr>DAC’s Weaknesses Caused by The Gap </vt:lpstr>
      <vt:lpstr>Unix DAC Revisited (1)</vt:lpstr>
      <vt:lpstr>UNIX DAC Revisited (2)</vt:lpstr>
      <vt:lpstr>Why DAC is vulnerable?</vt:lpstr>
      <vt:lpstr>Why DAC is Vulnerable? (cont’)</vt:lpstr>
      <vt:lpstr>Proposals to Radically Change DAC</vt:lpstr>
      <vt:lpstr>Outline</vt:lpstr>
      <vt:lpstr>Goal of  Sandboxing/virtualization/Isolation</vt:lpstr>
      <vt:lpstr>Confinement by Virtualization (Option 1)</vt:lpstr>
      <vt:lpstr>chroot </vt:lpstr>
      <vt:lpstr>Using chroot</vt:lpstr>
      <vt:lpstr>Limitations of chroot</vt:lpstr>
      <vt:lpstr>Confinement by Virtualization (Option 2)</vt:lpstr>
      <vt:lpstr>Limitation of Confinement by Virtualization</vt:lpstr>
      <vt:lpstr>Outline</vt:lpstr>
      <vt:lpstr>Program-Based Access Control</vt:lpstr>
      <vt:lpstr>Examples  of Program-Based Policies Access Control</vt:lpstr>
      <vt:lpstr>Main Idea of SElinux</vt:lpstr>
      <vt:lpstr>Policy: Domain-type Enforcement</vt:lpstr>
      <vt:lpstr>Policy: Domain-type Enforcement</vt:lpstr>
      <vt:lpstr>Policy: Domain-type Enforcement</vt:lpstr>
      <vt:lpstr>Policy: Domain-type Enforcement</vt:lpstr>
      <vt:lpstr>SELinux in Practice</vt:lpstr>
      <vt:lpstr>AppArmor</vt:lpstr>
      <vt:lpstr>Example Profile</vt:lpstr>
      <vt:lpstr>Summary</vt:lpstr>
      <vt:lpstr>Next Topic</vt:lpstr>
    </vt:vector>
  </TitlesOfParts>
  <Company>CNDS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Ninghui Li</dc:creator>
  <cp:lastModifiedBy>Li, Ninghui</cp:lastModifiedBy>
  <cp:revision>1285</cp:revision>
  <cp:lastPrinted>2003-08-26T19:30:50Z</cp:lastPrinted>
  <dcterms:created xsi:type="dcterms:W3CDTF">2003-06-16T20:07:26Z</dcterms:created>
  <dcterms:modified xsi:type="dcterms:W3CDTF">2022-01-20T15:03:16Z</dcterms:modified>
</cp:coreProperties>
</file>