
<file path=[Content_Types].xml><?xml version="1.0" encoding="utf-8"?>
<Types xmlns="http://schemas.openxmlformats.org/package/2006/content-types">
  <Default Extension="png" ContentType="image/pn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42" r:id="rId1"/>
  </p:sldMasterIdLst>
  <p:notesMasterIdLst>
    <p:notesMasterId r:id="rId70"/>
  </p:notesMasterIdLst>
  <p:sldIdLst>
    <p:sldId id="256" r:id="rId2"/>
    <p:sldId id="259" r:id="rId3"/>
    <p:sldId id="431" r:id="rId4"/>
    <p:sldId id="432" r:id="rId5"/>
    <p:sldId id="427" r:id="rId6"/>
    <p:sldId id="433" r:id="rId7"/>
    <p:sldId id="374" r:id="rId8"/>
    <p:sldId id="367" r:id="rId9"/>
    <p:sldId id="368" r:id="rId10"/>
    <p:sldId id="379" r:id="rId11"/>
    <p:sldId id="373" r:id="rId12"/>
    <p:sldId id="380" r:id="rId13"/>
    <p:sldId id="381" r:id="rId14"/>
    <p:sldId id="434" r:id="rId15"/>
    <p:sldId id="350" r:id="rId16"/>
    <p:sldId id="351" r:id="rId17"/>
    <p:sldId id="353" r:id="rId18"/>
    <p:sldId id="435" r:id="rId19"/>
    <p:sldId id="359" r:id="rId20"/>
    <p:sldId id="360" r:id="rId21"/>
    <p:sldId id="361" r:id="rId22"/>
    <p:sldId id="362" r:id="rId23"/>
    <p:sldId id="363" r:id="rId24"/>
    <p:sldId id="436" r:id="rId25"/>
    <p:sldId id="385" r:id="rId26"/>
    <p:sldId id="386" r:id="rId27"/>
    <p:sldId id="387" r:id="rId28"/>
    <p:sldId id="388" r:id="rId29"/>
    <p:sldId id="390" r:id="rId30"/>
    <p:sldId id="391" r:id="rId31"/>
    <p:sldId id="392" r:id="rId32"/>
    <p:sldId id="393" r:id="rId33"/>
    <p:sldId id="394" r:id="rId34"/>
    <p:sldId id="395" r:id="rId35"/>
    <p:sldId id="396" r:id="rId36"/>
    <p:sldId id="383" r:id="rId37"/>
    <p:sldId id="389" r:id="rId38"/>
    <p:sldId id="397" r:id="rId39"/>
    <p:sldId id="398" r:id="rId40"/>
    <p:sldId id="399" r:id="rId41"/>
    <p:sldId id="400" r:id="rId42"/>
    <p:sldId id="401" r:id="rId43"/>
    <p:sldId id="402" r:id="rId44"/>
    <p:sldId id="403" r:id="rId45"/>
    <p:sldId id="404" r:id="rId46"/>
    <p:sldId id="405" r:id="rId47"/>
    <p:sldId id="406" r:id="rId48"/>
    <p:sldId id="407" r:id="rId49"/>
    <p:sldId id="408" r:id="rId50"/>
    <p:sldId id="409" r:id="rId51"/>
    <p:sldId id="410" r:id="rId52"/>
    <p:sldId id="411" r:id="rId53"/>
    <p:sldId id="412" r:id="rId54"/>
    <p:sldId id="413" r:id="rId55"/>
    <p:sldId id="414" r:id="rId56"/>
    <p:sldId id="415" r:id="rId57"/>
    <p:sldId id="416" r:id="rId58"/>
    <p:sldId id="417" r:id="rId59"/>
    <p:sldId id="418" r:id="rId60"/>
    <p:sldId id="419" r:id="rId61"/>
    <p:sldId id="420" r:id="rId62"/>
    <p:sldId id="421" r:id="rId63"/>
    <p:sldId id="422" r:id="rId64"/>
    <p:sldId id="424" r:id="rId65"/>
    <p:sldId id="423" r:id="rId66"/>
    <p:sldId id="425" r:id="rId67"/>
    <p:sldId id="429" r:id="rId68"/>
    <p:sldId id="426" r:id="rId69"/>
  </p:sldIdLst>
  <p:sldSz cx="13546138" cy="7620000"/>
  <p:notesSz cx="6858000" cy="9144000"/>
  <p:defaultTextStyle>
    <a:defPPr marL="0" marR="0" indent="0" algn="l" defTabSz="914391"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457195"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Helvetica Neue Light"/>
      </a:defRPr>
    </a:lvl1pPr>
    <a:lvl2pPr marL="0" marR="0" indent="342897" algn="ctr" defTabSz="457195"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Helvetica Neue Light"/>
      </a:defRPr>
    </a:lvl2pPr>
    <a:lvl3pPr marL="0" marR="0" indent="685793" algn="ctr" defTabSz="457195"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Helvetica Neue Light"/>
      </a:defRPr>
    </a:lvl3pPr>
    <a:lvl4pPr marL="0" marR="0" indent="1028690" algn="ctr" defTabSz="457195"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Helvetica Neue Light"/>
      </a:defRPr>
    </a:lvl4pPr>
    <a:lvl5pPr marL="0" marR="0" indent="1371586" algn="ctr" defTabSz="457195"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Helvetica Neue Light"/>
      </a:defRPr>
    </a:lvl5pPr>
    <a:lvl6pPr marL="0" marR="0" indent="1714483" algn="ctr" defTabSz="457195"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Helvetica Neue Light"/>
      </a:defRPr>
    </a:lvl6pPr>
    <a:lvl7pPr marL="0" marR="0" indent="2057379" algn="ctr" defTabSz="457195"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Helvetica Neue Light"/>
      </a:defRPr>
    </a:lvl7pPr>
    <a:lvl8pPr marL="0" marR="0" indent="2400276" algn="ctr" defTabSz="457195"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Helvetica Neue Light"/>
      </a:defRPr>
    </a:lvl8pPr>
    <a:lvl9pPr marL="0" marR="0" indent="2743173" algn="ctr" defTabSz="457195"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Helvetica Neue Light"/>
      </a:defRPr>
    </a:lvl9pPr>
  </p:defaultTextStyle>
  <p:extLst>
    <p:ext uri="{EFAFB233-063F-42B5-8137-9DF3F51BA10A}">
      <p15:sldGuideLst xmlns:p15="http://schemas.microsoft.com/office/powerpoint/2012/main">
        <p15:guide id="1" orient="horz" pos="2400" userDrawn="1">
          <p15:clr>
            <a:srgbClr val="A4A3A4"/>
          </p15:clr>
        </p15:guide>
        <p15:guide id="2" pos="426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ajor">
          <a:srgbClr val="000000"/>
        </a:fontRef>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wholeTbl>
    <a:band2H>
      <a:tcTxStyle/>
      <a:tcStyle>
        <a:tcBdr/>
        <a:fill>
          <a:solidFill>
            <a:srgbClr val="D2D2D2">
              <a:alpha val="30000"/>
            </a:srgbClr>
          </a:solidFill>
        </a:fill>
      </a:tcStyle>
    </a:band2H>
    <a:firstCol>
      <a:tcTxStyle b="off" i="off">
        <a:fontRef idx="major">
          <a:srgbClr val="000000"/>
        </a:fontRef>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solidFill>
            <a:srgbClr val="CBCBCB"/>
          </a:solidFill>
        </a:fill>
      </a:tcStyle>
    </a:firstCol>
    <a:lastRow>
      <a:tcTxStyle b="off" i="off">
        <a:fontRef idx="major">
          <a:srgbClr val="000000"/>
        </a:fontRef>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solidFill>
            <a:srgbClr val="CBCBCB"/>
          </a:solidFill>
        </a:fill>
      </a:tcStyle>
    </a:lastRow>
    <a:firstRow>
      <a:tcTxStyle b="off" i="off">
        <a:fontRef idx="major">
          <a:srgbClr val="000000"/>
        </a:fontRef>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solidFill>
            <a:srgbClr val="CBCBCB"/>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75" autoAdjust="0"/>
    <p:restoredTop sz="78849" autoAdjust="0"/>
  </p:normalViewPr>
  <p:slideViewPr>
    <p:cSldViewPr snapToGrid="0">
      <p:cViewPr varScale="1">
        <p:scale>
          <a:sx n="75" d="100"/>
          <a:sy n="75" d="100"/>
        </p:scale>
        <p:origin x="918" y="54"/>
      </p:cViewPr>
      <p:guideLst>
        <p:guide orient="horz" pos="2400"/>
        <p:guide pos="426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49" name="Shape 249"/>
          <p:cNvSpPr>
            <a:spLocks noGrp="1" noRot="1" noChangeAspect="1"/>
          </p:cNvSpPr>
          <p:nvPr>
            <p:ph type="sldImg"/>
          </p:nvPr>
        </p:nvSpPr>
        <p:spPr>
          <a:xfrm>
            <a:off x="382588" y="685800"/>
            <a:ext cx="6092825" cy="3429000"/>
          </a:xfrm>
          <a:prstGeom prst="rect">
            <a:avLst/>
          </a:prstGeom>
        </p:spPr>
        <p:txBody>
          <a:bodyPr/>
          <a:lstStyle/>
          <a:p>
            <a:endParaRPr/>
          </a:p>
        </p:txBody>
      </p:sp>
      <p:sp>
        <p:nvSpPr>
          <p:cNvPr id="250" name="Shape 250"/>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55069659"/>
      </p:ext>
    </p:extLst>
  </p:cSld>
  <p:clrMap bg1="lt1" tx1="dk1" bg2="lt2" tx2="dk2" accent1="accent1" accent2="accent2" accent3="accent3" accent4="accent4" accent5="accent5" accent6="accent6" hlink="hlink" folHlink="folHlink"/>
  <p:notesStyle>
    <a:lvl1pPr defTabSz="457195" latinLnBrk="0">
      <a:defRPr sz="1600">
        <a:latin typeface="Lucida Grande"/>
        <a:ea typeface="Lucida Grande"/>
        <a:cs typeface="Lucida Grande"/>
        <a:sym typeface="Lucida Grande"/>
      </a:defRPr>
    </a:lvl1pPr>
    <a:lvl2pPr indent="228598" defTabSz="457195" latinLnBrk="0">
      <a:defRPr sz="1600">
        <a:latin typeface="Lucida Grande"/>
        <a:ea typeface="Lucida Grande"/>
        <a:cs typeface="Lucida Grande"/>
        <a:sym typeface="Lucida Grande"/>
      </a:defRPr>
    </a:lvl2pPr>
    <a:lvl3pPr indent="457195" defTabSz="457195" latinLnBrk="0">
      <a:defRPr sz="1600">
        <a:latin typeface="Lucida Grande"/>
        <a:ea typeface="Lucida Grande"/>
        <a:cs typeface="Lucida Grande"/>
        <a:sym typeface="Lucida Grande"/>
      </a:defRPr>
    </a:lvl3pPr>
    <a:lvl4pPr indent="685793" defTabSz="457195" latinLnBrk="0">
      <a:defRPr sz="1600">
        <a:latin typeface="Lucida Grande"/>
        <a:ea typeface="Lucida Grande"/>
        <a:cs typeface="Lucida Grande"/>
        <a:sym typeface="Lucida Grande"/>
      </a:defRPr>
    </a:lvl4pPr>
    <a:lvl5pPr indent="914391" defTabSz="457195" latinLnBrk="0">
      <a:defRPr sz="1600">
        <a:latin typeface="Lucida Grande"/>
        <a:ea typeface="Lucida Grande"/>
        <a:cs typeface="Lucida Grande"/>
        <a:sym typeface="Lucida Grande"/>
      </a:defRPr>
    </a:lvl5pPr>
    <a:lvl6pPr indent="1142989" defTabSz="457195" latinLnBrk="0">
      <a:defRPr sz="1600">
        <a:latin typeface="Lucida Grande"/>
        <a:ea typeface="Lucida Grande"/>
        <a:cs typeface="Lucida Grande"/>
        <a:sym typeface="Lucida Grande"/>
      </a:defRPr>
    </a:lvl6pPr>
    <a:lvl7pPr indent="1371586" defTabSz="457195" latinLnBrk="0">
      <a:defRPr sz="1600">
        <a:latin typeface="Lucida Grande"/>
        <a:ea typeface="Lucida Grande"/>
        <a:cs typeface="Lucida Grande"/>
        <a:sym typeface="Lucida Grande"/>
      </a:defRPr>
    </a:lvl7pPr>
    <a:lvl8pPr indent="1600184" defTabSz="457195" latinLnBrk="0">
      <a:defRPr sz="1600">
        <a:latin typeface="Lucida Grande"/>
        <a:ea typeface="Lucida Grande"/>
        <a:cs typeface="Lucida Grande"/>
        <a:sym typeface="Lucida Grande"/>
      </a:defRPr>
    </a:lvl8pPr>
    <a:lvl9pPr indent="1828782" defTabSz="457195" latinLnBrk="0">
      <a:defRPr sz="16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n.wikipedia.org/wiki/Bell_Labs" TargetMode="External"/><Relationship Id="rId2" Type="http://schemas.openxmlformats.org/officeDocument/2006/relationships/slide" Target="../slides/slide11.xml"/><Relationship Id="rId1" Type="http://schemas.openxmlformats.org/officeDocument/2006/relationships/notesMaster" Target="../notesMasters/notesMaster1.xml"/><Relationship Id="rId5" Type="http://schemas.openxmlformats.org/officeDocument/2006/relationships/hyperlink" Target="http://en.wikipedia.org/wiki/Rainbow_Series" TargetMode="External"/><Relationship Id="rId4" Type="http://schemas.openxmlformats.org/officeDocument/2006/relationships/hyperlink" Target="http://en.wikipedia.org/wiki/National_Computer_Security_Center"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xfrm>
            <a:off x="382588" y="685800"/>
            <a:ext cx="6092825" cy="3429000"/>
          </a:xfrm>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408" tIns="42204" rIns="84408" bIns="42204"/>
          <a:lstStyle/>
          <a:p>
            <a:r>
              <a:rPr lang="en-US" altLang="en-US" dirty="0"/>
              <a:t>Differs from fault tolerance in that faults are random, and attacks are intelligently carried out.</a:t>
            </a:r>
          </a:p>
          <a:p>
            <a:endParaRPr lang="en-US" altLang="en-US" dirty="0"/>
          </a:p>
          <a:p>
            <a:endParaRPr lang="en-US" altLang="en-US" dirty="0"/>
          </a:p>
        </p:txBody>
      </p:sp>
      <p:sp>
        <p:nvSpPr>
          <p:cNvPr id="46084" name="Slide Number Placeholder 3"/>
          <p:cNvSpPr>
            <a:spLocks noGrp="1"/>
          </p:cNvSpPr>
          <p:nvPr>
            <p:ph type="sldNum" sz="quarter" idx="5"/>
          </p:nvPr>
        </p:nvSpPr>
        <p:spPr>
          <a:xfrm>
            <a:off x="3884463" y="8685878"/>
            <a:ext cx="2972004" cy="4567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408" tIns="42204" rIns="84408" bIns="42204"/>
          <a:lstStyle>
            <a:lvl1pPr defTabSz="912958" eaLnBrk="0" hangingPunct="0">
              <a:spcBef>
                <a:spcPct val="30000"/>
              </a:spcBef>
              <a:defRPr kumimoji="1" sz="1100">
                <a:solidFill>
                  <a:schemeClr val="tx1"/>
                </a:solidFill>
                <a:latin typeface="Times New Roman" pitchFamily="18" charset="0"/>
              </a:defRPr>
            </a:lvl1pPr>
            <a:lvl2pPr marL="685817" indent="-263776" defTabSz="912958" eaLnBrk="0" hangingPunct="0">
              <a:spcBef>
                <a:spcPct val="30000"/>
              </a:spcBef>
              <a:defRPr kumimoji="1" sz="1100">
                <a:solidFill>
                  <a:schemeClr val="tx1"/>
                </a:solidFill>
                <a:latin typeface="Times New Roman" pitchFamily="18" charset="0"/>
              </a:defRPr>
            </a:lvl2pPr>
            <a:lvl3pPr marL="1055103" indent="-211021" defTabSz="912958" eaLnBrk="0" hangingPunct="0">
              <a:spcBef>
                <a:spcPct val="30000"/>
              </a:spcBef>
              <a:defRPr kumimoji="1" sz="1100">
                <a:solidFill>
                  <a:schemeClr val="tx1"/>
                </a:solidFill>
                <a:latin typeface="Times New Roman" pitchFamily="18" charset="0"/>
              </a:defRPr>
            </a:lvl3pPr>
            <a:lvl4pPr marL="1477145" indent="-211021" defTabSz="912958" eaLnBrk="0" hangingPunct="0">
              <a:spcBef>
                <a:spcPct val="30000"/>
              </a:spcBef>
              <a:defRPr kumimoji="1" sz="1100">
                <a:solidFill>
                  <a:schemeClr val="tx1"/>
                </a:solidFill>
                <a:latin typeface="Times New Roman" pitchFamily="18" charset="0"/>
              </a:defRPr>
            </a:lvl4pPr>
            <a:lvl5pPr marL="1899186" indent="-211021" defTabSz="912958" eaLnBrk="0" hangingPunct="0">
              <a:spcBef>
                <a:spcPct val="30000"/>
              </a:spcBef>
              <a:defRPr kumimoji="1" sz="1100">
                <a:solidFill>
                  <a:schemeClr val="tx1"/>
                </a:solidFill>
                <a:latin typeface="Times New Roman" pitchFamily="18" charset="0"/>
              </a:defRPr>
            </a:lvl5pPr>
            <a:lvl6pPr marL="2321227" indent="-211021" defTabSz="912958" eaLnBrk="0" fontAlgn="base" hangingPunct="0">
              <a:spcBef>
                <a:spcPct val="30000"/>
              </a:spcBef>
              <a:spcAft>
                <a:spcPct val="0"/>
              </a:spcAft>
              <a:defRPr kumimoji="1" sz="1100">
                <a:solidFill>
                  <a:schemeClr val="tx1"/>
                </a:solidFill>
                <a:latin typeface="Times New Roman" pitchFamily="18" charset="0"/>
              </a:defRPr>
            </a:lvl6pPr>
            <a:lvl7pPr marL="2743269" indent="-211021" defTabSz="912958" eaLnBrk="0" fontAlgn="base" hangingPunct="0">
              <a:spcBef>
                <a:spcPct val="30000"/>
              </a:spcBef>
              <a:spcAft>
                <a:spcPct val="0"/>
              </a:spcAft>
              <a:defRPr kumimoji="1" sz="1100">
                <a:solidFill>
                  <a:schemeClr val="tx1"/>
                </a:solidFill>
                <a:latin typeface="Times New Roman" pitchFamily="18" charset="0"/>
              </a:defRPr>
            </a:lvl7pPr>
            <a:lvl8pPr marL="3165310" indent="-211021" defTabSz="912958" eaLnBrk="0" fontAlgn="base" hangingPunct="0">
              <a:spcBef>
                <a:spcPct val="30000"/>
              </a:spcBef>
              <a:spcAft>
                <a:spcPct val="0"/>
              </a:spcAft>
              <a:defRPr kumimoji="1" sz="1100">
                <a:solidFill>
                  <a:schemeClr val="tx1"/>
                </a:solidFill>
                <a:latin typeface="Times New Roman" pitchFamily="18" charset="0"/>
              </a:defRPr>
            </a:lvl8pPr>
            <a:lvl9pPr marL="3587351" indent="-211021" defTabSz="912958" eaLnBrk="0" fontAlgn="base" hangingPunct="0">
              <a:spcBef>
                <a:spcPct val="30000"/>
              </a:spcBef>
              <a:spcAft>
                <a:spcPct val="0"/>
              </a:spcAft>
              <a:defRPr kumimoji="1" sz="1100">
                <a:solidFill>
                  <a:schemeClr val="tx1"/>
                </a:solidFill>
                <a:latin typeface="Times New Roman" pitchFamily="18" charset="0"/>
              </a:defRPr>
            </a:lvl9pPr>
          </a:lstStyle>
          <a:p>
            <a:pPr eaLnBrk="1" hangingPunct="1">
              <a:spcBef>
                <a:spcPct val="0"/>
              </a:spcBef>
            </a:pPr>
            <a:fld id="{A8A91D44-B95C-4DD9-A829-BC3BB7AABF0C}" type="slidenum">
              <a:rPr kumimoji="0" lang="en-US" altLang="en-US" sz="1200"/>
              <a:pPr eaLnBrk="1" hangingPunct="1">
                <a:spcBef>
                  <a:spcPct val="0"/>
                </a:spcBef>
              </a:pPr>
              <a:t>8</a:t>
            </a:fld>
            <a:endParaRPr kumimoji="0"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382588" y="685800"/>
            <a:ext cx="6092825" cy="3429000"/>
          </a:xfrm>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separation from different modes are like walls, protecting the kernel from the other processes.</a:t>
            </a: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C7F72A65-D252-4AE8-ADE9-3153B6325739}" type="slidenum">
              <a:rPr kumimoji="0" lang="en-US" altLang="en-US" sz="1300"/>
              <a:pPr eaLnBrk="1" hangingPunct="1">
                <a:spcBef>
                  <a:spcPct val="0"/>
                </a:spcBef>
              </a:pPr>
              <a:t>30</a:t>
            </a:fld>
            <a:endParaRPr kumimoji="0" lang="en-US" altLang="en-US" sz="1300"/>
          </a:p>
        </p:txBody>
      </p:sp>
    </p:spTree>
    <p:extLst>
      <p:ext uri="{BB962C8B-B14F-4D97-AF65-F5344CB8AC3E}">
        <p14:creationId xmlns:p14="http://schemas.microsoft.com/office/powerpoint/2010/main" val="40893758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382588" y="685800"/>
            <a:ext cx="6092825" cy="3429000"/>
          </a:xfrm>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 wall separates the user mode with the system mode. </a:t>
            </a:r>
          </a:p>
          <a:p>
            <a:r>
              <a:rPr lang="en-US" altLang="en-US"/>
              <a:t>The wall need gates; and system call are the gates.</a:t>
            </a:r>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F80CA435-27B2-486B-BC60-80298C08FA95}" type="slidenum">
              <a:rPr kumimoji="0" lang="en-US" altLang="en-US" sz="1300"/>
              <a:pPr eaLnBrk="1" hangingPunct="1">
                <a:spcBef>
                  <a:spcPct val="0"/>
                </a:spcBef>
              </a:pPr>
              <a:t>31</a:t>
            </a:fld>
            <a:endParaRPr kumimoji="0" lang="en-US" altLang="en-US" sz="1300"/>
          </a:p>
        </p:txBody>
      </p:sp>
    </p:spTree>
    <p:extLst>
      <p:ext uri="{BB962C8B-B14F-4D97-AF65-F5344CB8AC3E}">
        <p14:creationId xmlns:p14="http://schemas.microsoft.com/office/powerpoint/2010/main" val="22787592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382588" y="685800"/>
            <a:ext cx="6092825" cy="3429000"/>
          </a:xfrm>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Analogy.  Bank.  </a:t>
            </a: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474A3916-BE80-4BC5-B3A4-FCD97ECED18D}" type="slidenum">
              <a:rPr kumimoji="0" lang="en-US" altLang="en-US" sz="1300"/>
              <a:pPr eaLnBrk="1" hangingPunct="1">
                <a:spcBef>
                  <a:spcPct val="0"/>
                </a:spcBef>
              </a:pPr>
              <a:t>33</a:t>
            </a:fld>
            <a:endParaRPr kumimoji="0" lang="en-US" altLang="en-US" sz="1300"/>
          </a:p>
        </p:txBody>
      </p:sp>
    </p:spTree>
    <p:extLst>
      <p:ext uri="{BB962C8B-B14F-4D97-AF65-F5344CB8AC3E}">
        <p14:creationId xmlns:p14="http://schemas.microsoft.com/office/powerpoint/2010/main" val="21280108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xfrm>
            <a:off x="382588" y="685800"/>
            <a:ext cx="6092825" cy="3429000"/>
          </a:xfrm>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System call gates actually performs access control.  </a:t>
            </a:r>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5C0C5CCB-4C35-470B-BD79-9974124D1DB8}" type="slidenum">
              <a:rPr kumimoji="0" lang="en-US" altLang="en-US" sz="1300"/>
              <a:pPr eaLnBrk="1" hangingPunct="1">
                <a:spcBef>
                  <a:spcPct val="0"/>
                </a:spcBef>
              </a:pPr>
              <a:t>38</a:t>
            </a:fld>
            <a:endParaRPr kumimoji="0" lang="en-US" altLang="en-US" sz="1300"/>
          </a:p>
        </p:txBody>
      </p:sp>
    </p:spTree>
    <p:extLst>
      <p:ext uri="{BB962C8B-B14F-4D97-AF65-F5344CB8AC3E}">
        <p14:creationId xmlns:p14="http://schemas.microsoft.com/office/powerpoint/2010/main" val="23386794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D8975E-5893-443D-A696-BA4EEBCA8A68}" type="slidenum">
              <a:rPr lang="en-US" altLang="en-US" smtClean="0"/>
              <a:pPr/>
              <a:t>44</a:t>
            </a:fld>
            <a:endParaRPr lang="en-US" altLang="en-US"/>
          </a:p>
        </p:txBody>
      </p:sp>
    </p:spTree>
    <p:extLst>
      <p:ext uri="{BB962C8B-B14F-4D97-AF65-F5344CB8AC3E}">
        <p14:creationId xmlns:p14="http://schemas.microsoft.com/office/powerpoint/2010/main" val="34389312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213816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382588" y="685800"/>
            <a:ext cx="6092825" cy="3429000"/>
          </a:xfrm>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Can one implement negative authorization, i.e., only members of a particular group are not allowed to access a file?</a:t>
            </a:r>
          </a:p>
          <a:p>
            <a:endParaRPr lang="en-US" altLang="en-US"/>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90AC99EE-9004-4A03-B804-9BBDC0383281}" type="slidenum">
              <a:rPr kumimoji="0" lang="en-US" altLang="en-US" sz="1300"/>
              <a:pPr eaLnBrk="1" hangingPunct="1">
                <a:spcBef>
                  <a:spcPct val="0"/>
                </a:spcBef>
              </a:pPr>
              <a:t>53</a:t>
            </a:fld>
            <a:endParaRPr kumimoji="0" lang="en-US" altLang="en-US" sz="1300"/>
          </a:p>
        </p:txBody>
      </p:sp>
    </p:spTree>
    <p:extLst>
      <p:ext uri="{BB962C8B-B14F-4D97-AF65-F5344CB8AC3E}">
        <p14:creationId xmlns:p14="http://schemas.microsoft.com/office/powerpoint/2010/main" val="3932351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r>
              <a:rPr lang="en-US" dirty="0"/>
              <a:t>Earliest examples of digital</a:t>
            </a:r>
            <a:r>
              <a:rPr lang="en-US" baseline="0" dirty="0"/>
              <a:t> data security</a:t>
            </a:r>
            <a:endParaRPr lang="en-US" dirty="0"/>
          </a:p>
        </p:txBody>
      </p:sp>
      <p:sp>
        <p:nvSpPr>
          <p:cNvPr id="4" name="Slide Number Placeholder 3"/>
          <p:cNvSpPr>
            <a:spLocks noGrp="1"/>
          </p:cNvSpPr>
          <p:nvPr>
            <p:ph type="sldNum" sz="quarter" idx="10"/>
          </p:nvPr>
        </p:nvSpPr>
        <p:spPr/>
        <p:txBody>
          <a:bodyPr/>
          <a:lstStyle/>
          <a:p>
            <a:fld id="{6ED8975E-5893-443D-A696-BA4EEBCA8A68}" type="slidenum">
              <a:rPr lang="en-US" altLang="en-US" smtClean="0"/>
              <a:pPr/>
              <a:t>67</a:t>
            </a:fld>
            <a:endParaRPr lang="en-US" altLang="en-US"/>
          </a:p>
        </p:txBody>
      </p:sp>
    </p:spTree>
    <p:extLst>
      <p:ext uri="{BB962C8B-B14F-4D97-AF65-F5344CB8AC3E}">
        <p14:creationId xmlns:p14="http://schemas.microsoft.com/office/powerpoint/2010/main" val="443702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a:t>Whether it is to ensure compliance with privacy legislation, protect its reputation or increase consumer trust, organizations have an obligation to safeguard all personal information under their care and control.</a:t>
            </a:r>
          </a:p>
          <a:p>
            <a:endParaRPr lang="en-US" dirty="0"/>
          </a:p>
          <a:p>
            <a:r>
              <a:rPr lang="en-US" dirty="0"/>
              <a:t>Privacy is about individual information</a:t>
            </a:r>
          </a:p>
          <a:p>
            <a:r>
              <a:rPr lang="en-US" dirty="0"/>
              <a:t>Privacy is a social contract.</a:t>
            </a:r>
          </a:p>
          <a:p>
            <a:endParaRPr lang="en-US" dirty="0"/>
          </a:p>
          <a:p>
            <a:r>
              <a:rPr lang="en-US" dirty="0"/>
              <a:t>Privacy differs from confidentiality</a:t>
            </a:r>
            <a:r>
              <a:rPr lang="en-US" baseline="0" dirty="0"/>
              <a:t>.</a:t>
            </a:r>
            <a:endParaRPr lang="en-US" dirty="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2BE41F18-CD4F-4B20-8320-7A7DD1E29AAA}" type="slidenum">
              <a:rPr lang="en-US" smtClean="0"/>
              <a:pPr/>
              <a:t>10</a:t>
            </a:fld>
            <a:endParaRPr lang="en-US"/>
          </a:p>
        </p:txBody>
      </p:sp>
    </p:spTree>
    <p:extLst>
      <p:ext uri="{BB962C8B-B14F-4D97-AF65-F5344CB8AC3E}">
        <p14:creationId xmlns:p14="http://schemas.microsoft.com/office/powerpoint/2010/main" val="1695471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xfrm>
            <a:off x="382588" y="685800"/>
            <a:ext cx="6092825" cy="3429000"/>
          </a:xfrm>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408" tIns="42204" rIns="84408" bIns="42204"/>
          <a:lstStyle/>
          <a:p>
            <a:r>
              <a:rPr lang="en-US" altLang="en-US"/>
              <a:t>What makes you feel secure in physical world?</a:t>
            </a:r>
          </a:p>
          <a:p>
            <a:pPr>
              <a:buFontTx/>
              <a:buChar char="•"/>
            </a:pPr>
            <a:r>
              <a:rPr lang="en-US" altLang="en-US"/>
              <a:t>Buildings.  Cars.  Law enforcement.  Airport security.  Border security.  Etc.</a:t>
            </a:r>
          </a:p>
          <a:p>
            <a:r>
              <a:rPr lang="en-US" altLang="en-US"/>
              <a:t>Some of these do not exist in the past.  Consider a village 6000 years ago.  What make those people secure?  Limited interaction.</a:t>
            </a:r>
          </a:p>
          <a:p>
            <a:endParaRPr lang="en-US" altLang="en-US"/>
          </a:p>
          <a:p>
            <a:r>
              <a:rPr lang="en-US" altLang="en-US"/>
              <a:t>Robert H. Morris: father of the creator of the Morris Worm.  Was a researcher at </a:t>
            </a:r>
            <a:r>
              <a:rPr lang="en-US" altLang="en-US">
                <a:hlinkClick r:id="rId3" tooltip="Bell Labs"/>
              </a:rPr>
              <a:t>Bell Labs</a:t>
            </a:r>
            <a:r>
              <a:rPr lang="en-US" altLang="en-US"/>
              <a:t> from 1960 until 1986.  Then working at the (NSA). Served as chief scientist of the NSA's </a:t>
            </a:r>
            <a:r>
              <a:rPr lang="en-US" altLang="en-US">
                <a:hlinkClick r:id="rId4" tooltip="National Computer Security Center"/>
              </a:rPr>
              <a:t>National Computer Security Center</a:t>
            </a:r>
            <a:r>
              <a:rPr lang="en-US" altLang="en-US"/>
              <a:t>, where he was involved in the production of the </a:t>
            </a:r>
            <a:r>
              <a:rPr lang="en-US" altLang="en-US">
                <a:hlinkClick r:id="rId5" tooltip="Rainbow Series"/>
              </a:rPr>
              <a:t>Rainbow Series</a:t>
            </a:r>
            <a:r>
              <a:rPr lang="en-US" altLang="en-US"/>
              <a:t> of computer security standards, and retired from the NSA in 1994.</a:t>
            </a:r>
          </a:p>
          <a:p>
            <a:endParaRPr lang="en-US" altLang="en-US"/>
          </a:p>
        </p:txBody>
      </p:sp>
      <p:sp>
        <p:nvSpPr>
          <p:cNvPr id="49156" name="Slide Number Placeholder 3"/>
          <p:cNvSpPr>
            <a:spLocks noGrp="1"/>
          </p:cNvSpPr>
          <p:nvPr>
            <p:ph type="sldNum" sz="quarter" idx="5"/>
          </p:nvPr>
        </p:nvSpPr>
        <p:spPr>
          <a:xfrm>
            <a:off x="3884463" y="8685878"/>
            <a:ext cx="2972004" cy="4567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408" tIns="42204" rIns="84408" bIns="42204"/>
          <a:lstStyle>
            <a:lvl1pPr defTabSz="912958" eaLnBrk="0" hangingPunct="0">
              <a:spcBef>
                <a:spcPct val="30000"/>
              </a:spcBef>
              <a:defRPr kumimoji="1" sz="1100">
                <a:solidFill>
                  <a:schemeClr val="tx1"/>
                </a:solidFill>
                <a:latin typeface="Times New Roman" pitchFamily="18" charset="0"/>
              </a:defRPr>
            </a:lvl1pPr>
            <a:lvl2pPr marL="685817" indent="-263776" defTabSz="912958" eaLnBrk="0" hangingPunct="0">
              <a:spcBef>
                <a:spcPct val="30000"/>
              </a:spcBef>
              <a:defRPr kumimoji="1" sz="1100">
                <a:solidFill>
                  <a:schemeClr val="tx1"/>
                </a:solidFill>
                <a:latin typeface="Times New Roman" pitchFamily="18" charset="0"/>
              </a:defRPr>
            </a:lvl2pPr>
            <a:lvl3pPr marL="1055103" indent="-211021" defTabSz="912958" eaLnBrk="0" hangingPunct="0">
              <a:spcBef>
                <a:spcPct val="30000"/>
              </a:spcBef>
              <a:defRPr kumimoji="1" sz="1100">
                <a:solidFill>
                  <a:schemeClr val="tx1"/>
                </a:solidFill>
                <a:latin typeface="Times New Roman" pitchFamily="18" charset="0"/>
              </a:defRPr>
            </a:lvl3pPr>
            <a:lvl4pPr marL="1477145" indent="-211021" defTabSz="912958" eaLnBrk="0" hangingPunct="0">
              <a:spcBef>
                <a:spcPct val="30000"/>
              </a:spcBef>
              <a:defRPr kumimoji="1" sz="1100">
                <a:solidFill>
                  <a:schemeClr val="tx1"/>
                </a:solidFill>
                <a:latin typeface="Times New Roman" pitchFamily="18" charset="0"/>
              </a:defRPr>
            </a:lvl4pPr>
            <a:lvl5pPr marL="1899186" indent="-211021" defTabSz="912958" eaLnBrk="0" hangingPunct="0">
              <a:spcBef>
                <a:spcPct val="30000"/>
              </a:spcBef>
              <a:defRPr kumimoji="1" sz="1100">
                <a:solidFill>
                  <a:schemeClr val="tx1"/>
                </a:solidFill>
                <a:latin typeface="Times New Roman" pitchFamily="18" charset="0"/>
              </a:defRPr>
            </a:lvl5pPr>
            <a:lvl6pPr marL="2321227" indent="-211021" defTabSz="912958" eaLnBrk="0" fontAlgn="base" hangingPunct="0">
              <a:spcBef>
                <a:spcPct val="30000"/>
              </a:spcBef>
              <a:spcAft>
                <a:spcPct val="0"/>
              </a:spcAft>
              <a:defRPr kumimoji="1" sz="1100">
                <a:solidFill>
                  <a:schemeClr val="tx1"/>
                </a:solidFill>
                <a:latin typeface="Times New Roman" pitchFamily="18" charset="0"/>
              </a:defRPr>
            </a:lvl6pPr>
            <a:lvl7pPr marL="2743269" indent="-211021" defTabSz="912958" eaLnBrk="0" fontAlgn="base" hangingPunct="0">
              <a:spcBef>
                <a:spcPct val="30000"/>
              </a:spcBef>
              <a:spcAft>
                <a:spcPct val="0"/>
              </a:spcAft>
              <a:defRPr kumimoji="1" sz="1100">
                <a:solidFill>
                  <a:schemeClr val="tx1"/>
                </a:solidFill>
                <a:latin typeface="Times New Roman" pitchFamily="18" charset="0"/>
              </a:defRPr>
            </a:lvl7pPr>
            <a:lvl8pPr marL="3165310" indent="-211021" defTabSz="912958" eaLnBrk="0" fontAlgn="base" hangingPunct="0">
              <a:spcBef>
                <a:spcPct val="30000"/>
              </a:spcBef>
              <a:spcAft>
                <a:spcPct val="0"/>
              </a:spcAft>
              <a:defRPr kumimoji="1" sz="1100">
                <a:solidFill>
                  <a:schemeClr val="tx1"/>
                </a:solidFill>
                <a:latin typeface="Times New Roman" pitchFamily="18" charset="0"/>
              </a:defRPr>
            </a:lvl8pPr>
            <a:lvl9pPr marL="3587351" indent="-211021" defTabSz="912958" eaLnBrk="0" fontAlgn="base" hangingPunct="0">
              <a:spcBef>
                <a:spcPct val="30000"/>
              </a:spcBef>
              <a:spcAft>
                <a:spcPct val="0"/>
              </a:spcAft>
              <a:defRPr kumimoji="1" sz="1100">
                <a:solidFill>
                  <a:schemeClr val="tx1"/>
                </a:solidFill>
                <a:latin typeface="Times New Roman" pitchFamily="18" charset="0"/>
              </a:defRPr>
            </a:lvl9pPr>
          </a:lstStyle>
          <a:p>
            <a:pPr eaLnBrk="1" hangingPunct="1">
              <a:spcBef>
                <a:spcPct val="0"/>
              </a:spcBef>
            </a:pPr>
            <a:fld id="{BA712E21-E893-4920-9E1D-AA546406630E}" type="slidenum">
              <a:rPr kumimoji="0" lang="en-US" altLang="en-US" sz="1200"/>
              <a:pPr eaLnBrk="1" hangingPunct="1">
                <a:spcBef>
                  <a:spcPct val="0"/>
                </a:spcBef>
              </a:pPr>
              <a:t>11</a:t>
            </a:fld>
            <a:endParaRPr kumimoji="0"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382588" y="685800"/>
            <a:ext cx="6092825" cy="3429000"/>
          </a:xfrm>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408" tIns="42204" rIns="84408" bIns="42204"/>
          <a:lstStyle/>
          <a:p>
            <a:r>
              <a:rPr lang="en-US" altLang="en-US"/>
              <a:t>Which ways information security is easier than physical security?</a:t>
            </a:r>
          </a:p>
          <a:p>
            <a:pPr>
              <a:buFontTx/>
              <a:buChar char="-"/>
            </a:pPr>
            <a:r>
              <a:rPr lang="en-US" altLang="en-US"/>
              <a:t> More well-defined entry points.</a:t>
            </a:r>
          </a:p>
          <a:p>
            <a:pPr>
              <a:buFontTx/>
              <a:buChar char="-"/>
            </a:pPr>
            <a:r>
              <a:rPr lang="en-US" altLang="en-US"/>
              <a:t> Lower cost of deploying high-quality security mechanisms.</a:t>
            </a:r>
          </a:p>
          <a:p>
            <a:pPr lvl="1">
              <a:buFontTx/>
              <a:buChar char="-"/>
            </a:pPr>
            <a:r>
              <a:rPr lang="en-US" altLang="en-US"/>
              <a:t>E.g., cryptography</a:t>
            </a:r>
          </a:p>
          <a:p>
            <a:pPr lvl="1">
              <a:buFontTx/>
              <a:buChar char="-"/>
            </a:pPr>
            <a:endParaRPr lang="en-US" altLang="en-US"/>
          </a:p>
        </p:txBody>
      </p:sp>
      <p:sp>
        <p:nvSpPr>
          <p:cNvPr id="50180" name="Slide Number Placeholder 3"/>
          <p:cNvSpPr>
            <a:spLocks noGrp="1"/>
          </p:cNvSpPr>
          <p:nvPr>
            <p:ph type="sldNum" sz="quarter" idx="5"/>
          </p:nvPr>
        </p:nvSpPr>
        <p:spPr>
          <a:xfrm>
            <a:off x="3884463" y="8685878"/>
            <a:ext cx="2972004" cy="4567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408" tIns="42204" rIns="84408" bIns="42204"/>
          <a:lstStyle>
            <a:lvl1pPr defTabSz="912958" eaLnBrk="0" hangingPunct="0">
              <a:spcBef>
                <a:spcPct val="30000"/>
              </a:spcBef>
              <a:defRPr kumimoji="1" sz="1100">
                <a:solidFill>
                  <a:schemeClr val="tx1"/>
                </a:solidFill>
                <a:latin typeface="Times New Roman" pitchFamily="18" charset="0"/>
              </a:defRPr>
            </a:lvl1pPr>
            <a:lvl2pPr marL="685817" indent="-263776" defTabSz="912958" eaLnBrk="0" hangingPunct="0">
              <a:spcBef>
                <a:spcPct val="30000"/>
              </a:spcBef>
              <a:defRPr kumimoji="1" sz="1100">
                <a:solidFill>
                  <a:schemeClr val="tx1"/>
                </a:solidFill>
                <a:latin typeface="Times New Roman" pitchFamily="18" charset="0"/>
              </a:defRPr>
            </a:lvl2pPr>
            <a:lvl3pPr marL="1055103" indent="-211021" defTabSz="912958" eaLnBrk="0" hangingPunct="0">
              <a:spcBef>
                <a:spcPct val="30000"/>
              </a:spcBef>
              <a:defRPr kumimoji="1" sz="1100">
                <a:solidFill>
                  <a:schemeClr val="tx1"/>
                </a:solidFill>
                <a:latin typeface="Times New Roman" pitchFamily="18" charset="0"/>
              </a:defRPr>
            </a:lvl3pPr>
            <a:lvl4pPr marL="1477145" indent="-211021" defTabSz="912958" eaLnBrk="0" hangingPunct="0">
              <a:spcBef>
                <a:spcPct val="30000"/>
              </a:spcBef>
              <a:defRPr kumimoji="1" sz="1100">
                <a:solidFill>
                  <a:schemeClr val="tx1"/>
                </a:solidFill>
                <a:latin typeface="Times New Roman" pitchFamily="18" charset="0"/>
              </a:defRPr>
            </a:lvl4pPr>
            <a:lvl5pPr marL="1899186" indent="-211021" defTabSz="912958" eaLnBrk="0" hangingPunct="0">
              <a:spcBef>
                <a:spcPct val="30000"/>
              </a:spcBef>
              <a:defRPr kumimoji="1" sz="1100">
                <a:solidFill>
                  <a:schemeClr val="tx1"/>
                </a:solidFill>
                <a:latin typeface="Times New Roman" pitchFamily="18" charset="0"/>
              </a:defRPr>
            </a:lvl5pPr>
            <a:lvl6pPr marL="2321227" indent="-211021" defTabSz="912958" eaLnBrk="0" fontAlgn="base" hangingPunct="0">
              <a:spcBef>
                <a:spcPct val="30000"/>
              </a:spcBef>
              <a:spcAft>
                <a:spcPct val="0"/>
              </a:spcAft>
              <a:defRPr kumimoji="1" sz="1100">
                <a:solidFill>
                  <a:schemeClr val="tx1"/>
                </a:solidFill>
                <a:latin typeface="Times New Roman" pitchFamily="18" charset="0"/>
              </a:defRPr>
            </a:lvl6pPr>
            <a:lvl7pPr marL="2743269" indent="-211021" defTabSz="912958" eaLnBrk="0" fontAlgn="base" hangingPunct="0">
              <a:spcBef>
                <a:spcPct val="30000"/>
              </a:spcBef>
              <a:spcAft>
                <a:spcPct val="0"/>
              </a:spcAft>
              <a:defRPr kumimoji="1" sz="1100">
                <a:solidFill>
                  <a:schemeClr val="tx1"/>
                </a:solidFill>
                <a:latin typeface="Times New Roman" pitchFamily="18" charset="0"/>
              </a:defRPr>
            </a:lvl7pPr>
            <a:lvl8pPr marL="3165310" indent="-211021" defTabSz="912958" eaLnBrk="0" fontAlgn="base" hangingPunct="0">
              <a:spcBef>
                <a:spcPct val="30000"/>
              </a:spcBef>
              <a:spcAft>
                <a:spcPct val="0"/>
              </a:spcAft>
              <a:defRPr kumimoji="1" sz="1100">
                <a:solidFill>
                  <a:schemeClr val="tx1"/>
                </a:solidFill>
                <a:latin typeface="Times New Roman" pitchFamily="18" charset="0"/>
              </a:defRPr>
            </a:lvl8pPr>
            <a:lvl9pPr marL="3587351" indent="-211021" defTabSz="912958" eaLnBrk="0" fontAlgn="base" hangingPunct="0">
              <a:spcBef>
                <a:spcPct val="30000"/>
              </a:spcBef>
              <a:spcAft>
                <a:spcPct val="0"/>
              </a:spcAft>
              <a:defRPr kumimoji="1" sz="1100">
                <a:solidFill>
                  <a:schemeClr val="tx1"/>
                </a:solidFill>
                <a:latin typeface="Times New Roman" pitchFamily="18" charset="0"/>
              </a:defRPr>
            </a:lvl9pPr>
          </a:lstStyle>
          <a:p>
            <a:pPr eaLnBrk="1" hangingPunct="1">
              <a:spcBef>
                <a:spcPct val="0"/>
              </a:spcBef>
            </a:pPr>
            <a:fld id="{118A9B23-D94D-4E70-BB5B-C9C6BF2B59A9}" type="slidenum">
              <a:rPr kumimoji="0" lang="en-US" altLang="en-US" sz="1200"/>
              <a:pPr eaLnBrk="1" hangingPunct="1">
                <a:spcBef>
                  <a:spcPct val="0"/>
                </a:spcBef>
              </a:pPr>
              <a:t>13</a:t>
            </a:fld>
            <a:endParaRPr kumimoji="0"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3884613" y="8685213"/>
            <a:ext cx="2971800" cy="457200"/>
          </a:xfrm>
          <a:prstGeom prst="rect">
            <a:avLst/>
          </a:prstGeom>
          <a:ln/>
        </p:spPr>
        <p:txBody>
          <a:bodyPr/>
          <a:lstStyle/>
          <a:p>
            <a:fld id="{673E5BCE-BDFF-43F5-8FA6-14394FD44A69}" type="slidenum">
              <a:rPr lang="en-US" altLang="en-US"/>
              <a:pPr/>
              <a:t>17</a:t>
            </a:fld>
            <a:endParaRPr lang="en-US" altLang="en-US"/>
          </a:p>
        </p:txBody>
      </p:sp>
      <p:sp>
        <p:nvSpPr>
          <p:cNvPr id="20482" name="Rectangle 2"/>
          <p:cNvSpPr>
            <a:spLocks noGrp="1" noRot="1" noChangeAspect="1" noChangeArrowheads="1" noTextEdit="1"/>
          </p:cNvSpPr>
          <p:nvPr>
            <p:ph type="sldImg"/>
          </p:nvPr>
        </p:nvSpPr>
        <p:spPr>
          <a:xfrm>
            <a:off x="382588" y="685800"/>
            <a:ext cx="6092825" cy="3429000"/>
          </a:xfrm>
          <a:ln/>
        </p:spPr>
      </p:sp>
      <p:sp>
        <p:nvSpPr>
          <p:cNvPr id="20483" name="Rectangle 3"/>
          <p:cNvSpPr>
            <a:spLocks noGrp="1" noChangeArrowheads="1"/>
          </p:cNvSpPr>
          <p:nvPr>
            <p:ph type="body" idx="1"/>
          </p:nvPr>
        </p:nvSpPr>
        <p:spPr/>
        <p:txBody>
          <a:bodyPr/>
          <a:lstStyle/>
          <a:p>
            <a:pPr>
              <a:buFontTx/>
              <a:buChar char="•"/>
            </a:pPr>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382588" y="685800"/>
            <a:ext cx="6092825" cy="3429000"/>
          </a:xfrm>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Threat model: users may be malicious, users have terminal access to computers, software may be malicious/buggy.</a:t>
            </a:r>
          </a:p>
          <a:p>
            <a:endParaRPr lang="en-US" altLang="en-US"/>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DC782285-7377-4187-9ECA-F2811B66DF0B}" type="slidenum">
              <a:rPr kumimoji="0" lang="en-US" altLang="en-US" sz="1300"/>
              <a:pPr eaLnBrk="1" hangingPunct="1">
                <a:spcBef>
                  <a:spcPct val="0"/>
                </a:spcBef>
              </a:pPr>
              <a:t>25</a:t>
            </a:fld>
            <a:endParaRPr kumimoji="0" lang="en-US" altLang="en-US" sz="1300"/>
          </a:p>
        </p:txBody>
      </p:sp>
    </p:spTree>
    <p:extLst>
      <p:ext uri="{BB962C8B-B14F-4D97-AF65-F5344CB8AC3E}">
        <p14:creationId xmlns:p14="http://schemas.microsoft.com/office/powerpoint/2010/main" val="3437644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xfrm>
            <a:off x="382588" y="685800"/>
            <a:ext cx="6092825" cy="3429000"/>
          </a:xfrm>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Threat model: adversaries control the network; can communicate with computers; </a:t>
            </a:r>
          </a:p>
          <a:p>
            <a:endParaRPr lang="en-US" altLang="en-US"/>
          </a:p>
          <a:p>
            <a:r>
              <a:rPr lang="en-US" altLang="en-US"/>
              <a:t>Security Goal: Confidentiality, Integrity, Availability</a:t>
            </a: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0FF82092-4081-48A3-9954-22F1ADD4F1E8}" type="slidenum">
              <a:rPr kumimoji="0" lang="en-US" altLang="en-US" sz="1300"/>
              <a:pPr eaLnBrk="1" hangingPunct="1">
                <a:spcBef>
                  <a:spcPct val="0"/>
                </a:spcBef>
              </a:pPr>
              <a:t>26</a:t>
            </a:fld>
            <a:endParaRPr kumimoji="0" lang="en-US" altLang="en-US" sz="1300"/>
          </a:p>
        </p:txBody>
      </p:sp>
    </p:spTree>
    <p:extLst>
      <p:ext uri="{BB962C8B-B14F-4D97-AF65-F5344CB8AC3E}">
        <p14:creationId xmlns:p14="http://schemas.microsoft.com/office/powerpoint/2010/main" val="8836718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D8975E-5893-443D-A696-BA4EEBCA8A68}" type="slidenum">
              <a:rPr lang="en-US" altLang="en-US" smtClean="0"/>
              <a:pPr/>
              <a:t>28</a:t>
            </a:fld>
            <a:endParaRPr lang="en-US" altLang="en-US"/>
          </a:p>
        </p:txBody>
      </p:sp>
    </p:spTree>
    <p:extLst>
      <p:ext uri="{BB962C8B-B14F-4D97-AF65-F5344CB8AC3E}">
        <p14:creationId xmlns:p14="http://schemas.microsoft.com/office/powerpoint/2010/main" val="3069153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xfrm>
            <a:off x="382588" y="685800"/>
            <a:ext cx="6092825" cy="3429000"/>
          </a:xfrm>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Kernel needs to maintain separation among user processes.</a:t>
            </a:r>
          </a:p>
          <a:p>
            <a:r>
              <a:rPr lang="en-US" altLang="en-US"/>
              <a:t>OS kernel needs to access all memory, and user processes cannot</a:t>
            </a:r>
          </a:p>
          <a:p>
            <a:r>
              <a:rPr lang="en-US" altLang="en-US"/>
              <a:t>Kernel needs to have more power than user processes.  </a:t>
            </a:r>
          </a:p>
          <a:p>
            <a:r>
              <a:rPr lang="en-US" altLang="en-US"/>
              <a:t>Earliest PC are not like this.  In MS DOS, all processes have the same power.</a:t>
            </a:r>
          </a:p>
          <a:p>
            <a:endParaRPr lang="en-US" altLang="en-US"/>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kumimoji="1" sz="1200">
                <a:solidFill>
                  <a:schemeClr val="tx1"/>
                </a:solidFill>
                <a:latin typeface="Times New Roman" panose="02020603050405020304" pitchFamily="18" charset="0"/>
              </a:defRPr>
            </a:lvl1pPr>
            <a:lvl2pPr marL="742950" indent="-285750" defTabSz="989013" eaLnBrk="0" hangingPunct="0">
              <a:spcBef>
                <a:spcPct val="30000"/>
              </a:spcBef>
              <a:defRPr kumimoji="1" sz="1200">
                <a:solidFill>
                  <a:schemeClr val="tx1"/>
                </a:solidFill>
                <a:latin typeface="Times New Roman" panose="02020603050405020304" pitchFamily="18" charset="0"/>
              </a:defRPr>
            </a:lvl2pPr>
            <a:lvl3pPr marL="1143000" indent="-228600" defTabSz="989013" eaLnBrk="0" hangingPunct="0">
              <a:spcBef>
                <a:spcPct val="30000"/>
              </a:spcBef>
              <a:defRPr kumimoji="1" sz="1200">
                <a:solidFill>
                  <a:schemeClr val="tx1"/>
                </a:solidFill>
                <a:latin typeface="Times New Roman" panose="02020603050405020304" pitchFamily="18" charset="0"/>
              </a:defRPr>
            </a:lvl3pPr>
            <a:lvl4pPr marL="1600200" indent="-228600" defTabSz="989013" eaLnBrk="0" hangingPunct="0">
              <a:spcBef>
                <a:spcPct val="30000"/>
              </a:spcBef>
              <a:defRPr kumimoji="1" sz="1200">
                <a:solidFill>
                  <a:schemeClr val="tx1"/>
                </a:solidFill>
                <a:latin typeface="Times New Roman" panose="02020603050405020304" pitchFamily="18" charset="0"/>
              </a:defRPr>
            </a:lvl4pPr>
            <a:lvl5pPr marL="2057400" indent="-228600" defTabSz="989013" eaLnBrk="0" hangingPunct="0">
              <a:spcBef>
                <a:spcPct val="30000"/>
              </a:spcBef>
              <a:defRPr kumimoji="1" sz="1200">
                <a:solidFill>
                  <a:schemeClr val="tx1"/>
                </a:solidFill>
                <a:latin typeface="Times New Roman" panose="02020603050405020304" pitchFamily="18" charset="0"/>
              </a:defRPr>
            </a:lvl5pPr>
            <a:lvl6pPr marL="25146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defTabSz="989013"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eaLnBrk="1" hangingPunct="1">
              <a:spcBef>
                <a:spcPct val="0"/>
              </a:spcBef>
            </a:pPr>
            <a:fld id="{A5280496-D388-49E8-AA94-C05D3878F98A}" type="slidenum">
              <a:rPr kumimoji="0" lang="en-US" altLang="en-US" sz="1300"/>
              <a:pPr eaLnBrk="1" hangingPunct="1">
                <a:spcBef>
                  <a:spcPct val="0"/>
                </a:spcBef>
              </a:pPr>
              <a:t>29</a:t>
            </a:fld>
            <a:endParaRPr kumimoji="0" lang="en-US" altLang="en-US" sz="1300"/>
          </a:p>
        </p:txBody>
      </p:sp>
    </p:spTree>
    <p:extLst>
      <p:ext uri="{BB962C8B-B14F-4D97-AF65-F5344CB8AC3E}">
        <p14:creationId xmlns:p14="http://schemas.microsoft.com/office/powerpoint/2010/main" val="414148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source Page - PPT Accessibility">
    <p:bg>
      <p:bgPr>
        <a:solidFill>
          <a:schemeClr val="accent4"/>
        </a:solidFill>
        <a:effectLst/>
      </p:bgPr>
    </p:bg>
    <p:spTree>
      <p:nvGrpSpPr>
        <p:cNvPr id="1" name=""/>
        <p:cNvGrpSpPr/>
        <p:nvPr/>
      </p:nvGrpSpPr>
      <p:grpSpPr>
        <a:xfrm>
          <a:off x="0" y="0"/>
          <a:ext cx="0" cy="0"/>
          <a:chOff x="0" y="0"/>
          <a:chExt cx="0" cy="0"/>
        </a:xfrm>
      </p:grpSpPr>
      <p:sp>
        <p:nvSpPr>
          <p:cNvPr id="3" name="PPT Accessibility"/>
          <p:cNvSpPr>
            <a:spLocks noGrp="1"/>
          </p:cNvSpPr>
          <p:nvPr>
            <p:ph type="subTitle" idx="1" hasCustomPrompt="1"/>
          </p:nvPr>
        </p:nvSpPr>
        <p:spPr>
          <a:xfrm>
            <a:off x="2963218" y="1774785"/>
            <a:ext cx="7312486" cy="1846659"/>
          </a:xfrm>
          <a:noFill/>
        </p:spPr>
        <p:txBody>
          <a:bodyPr wrap="square" lIns="0" tIns="0" rIns="0" bIns="0" anchor="t" anchorCtr="0">
            <a:spAutoFit/>
          </a:bodyPr>
          <a:lstStyle>
            <a:lvl1pPr marL="0" indent="0" algn="l">
              <a:buNone/>
              <a:defRPr lang="en-US" b="0" smtClean="0">
                <a:solidFill>
                  <a:schemeClr val="bg1"/>
                </a:solidFill>
                <a:effectLst/>
              </a:defRPr>
            </a:lvl1pPr>
            <a:lvl2pPr marL="507995" indent="0" algn="ctr">
              <a:buNone/>
              <a:defRPr sz="2111"/>
            </a:lvl2pPr>
            <a:lvl3pPr marL="1015990" indent="0" algn="ctr">
              <a:buNone/>
              <a:defRPr sz="2000"/>
            </a:lvl3pPr>
            <a:lvl4pPr marL="1523985" indent="0" algn="ctr">
              <a:buNone/>
              <a:defRPr sz="1778"/>
            </a:lvl4pPr>
            <a:lvl5pPr marL="2031980" indent="0" algn="ctr">
              <a:buNone/>
              <a:defRPr sz="1778"/>
            </a:lvl5pPr>
            <a:lvl6pPr marL="2539975" indent="0" algn="ctr">
              <a:buNone/>
              <a:defRPr sz="1778"/>
            </a:lvl6pPr>
            <a:lvl7pPr marL="3047970" indent="0" algn="ctr">
              <a:buNone/>
              <a:defRPr sz="1778"/>
            </a:lvl7pPr>
            <a:lvl8pPr marL="3555964" indent="0" algn="ctr">
              <a:buNone/>
              <a:defRPr sz="1778"/>
            </a:lvl8pPr>
            <a:lvl9pPr marL="4063959" indent="0" algn="ctr">
              <a:buNone/>
              <a:defRPr sz="1778"/>
            </a:lvl9pPr>
          </a:lstStyle>
          <a:p>
            <a:r>
              <a:rPr lang="en-US" dirty="0">
                <a:effectLst/>
                <a:latin typeface="Acumin Pro" panose="020B0504020202020204" pitchFamily="34" charset="77"/>
              </a:rPr>
              <a:t>Support the Purdue University brand in your presentations by using a brand-friendly template. This template uses an accessible master layout. Please note that some changes  to the PowerPoint template could impact accessibility by those with disabilities. Follow the instructions provided by Microsoft Office to ensure that your PowerPoint presentations are accessible to all users:</a:t>
            </a:r>
          </a:p>
        </p:txBody>
      </p:sp>
      <p:sp>
        <p:nvSpPr>
          <p:cNvPr id="10" name="PPT Accessibility URL" descr="PPT Accessibility URL">
            <a:extLst>
              <a:ext uri="{FF2B5EF4-FFF2-40B4-BE49-F238E27FC236}">
                <a16:creationId xmlns:a16="http://schemas.microsoft.com/office/drawing/2014/main" id="{E7B0FF2D-DA7C-7D4D-A32C-27DF18CCFBFD}"/>
              </a:ext>
            </a:extLst>
          </p:cNvPr>
          <p:cNvSpPr>
            <a:spLocks noGrp="1"/>
          </p:cNvSpPr>
          <p:nvPr>
            <p:ph type="body" sz="quarter" idx="14" hasCustomPrompt="1"/>
          </p:nvPr>
        </p:nvSpPr>
        <p:spPr>
          <a:xfrm>
            <a:off x="2963219" y="4236676"/>
            <a:ext cx="7472146" cy="669153"/>
          </a:xfrm>
        </p:spPr>
        <p:txBody>
          <a:bodyPr lIns="0" tIns="0" rIns="0" bIns="0">
            <a:normAutofit/>
          </a:bodyPr>
          <a:lstStyle>
            <a:lvl1pPr marL="0" marR="0" indent="0" algn="l" defTabSz="507995" rtl="0" eaLnBrk="1" fontAlgn="auto" latinLnBrk="0" hangingPunct="1">
              <a:lnSpc>
                <a:spcPct val="100000"/>
              </a:lnSpc>
              <a:spcBef>
                <a:spcPts val="0"/>
              </a:spcBef>
              <a:spcAft>
                <a:spcPts val="0"/>
              </a:spcAft>
              <a:buClrTx/>
              <a:buSzTx/>
              <a:buFontTx/>
              <a:buNone/>
              <a:tabLst/>
              <a:defRPr sz="2000" b="0" i="0" normalizeH="0" baseline="0">
                <a:solidFill>
                  <a:schemeClr val="bg1"/>
                </a:solidFill>
                <a:latin typeface="Acumin Pro" panose="020B0504020202020204" pitchFamily="34" charset="77"/>
              </a:defRPr>
            </a:lvl1pPr>
          </a:lstStyle>
          <a:p>
            <a:r>
              <a:rPr lang="en-US" dirty="0">
                <a:solidFill>
                  <a:schemeClr val="accent1"/>
                </a:solidFill>
                <a:effectLst/>
                <a:latin typeface="Acumin Pro" panose="020B0504020202020204" pitchFamily="34" charset="77"/>
              </a:rPr>
              <a:t>https://</a:t>
            </a:r>
            <a:r>
              <a:rPr lang="en-US" dirty="0" err="1">
                <a:solidFill>
                  <a:schemeClr val="accent1"/>
                </a:solidFill>
                <a:effectLst/>
                <a:latin typeface="Acumin Pro" panose="020B0504020202020204" pitchFamily="34" charset="77"/>
              </a:rPr>
              <a:t>support.office.com</a:t>
            </a:r>
            <a:r>
              <a:rPr lang="en-US" dirty="0">
                <a:solidFill>
                  <a:schemeClr val="accent1"/>
                </a:solidFill>
                <a:effectLst/>
                <a:latin typeface="Acumin Pro" panose="020B0504020202020204" pitchFamily="34" charset="77"/>
              </a:rPr>
              <a:t>/</a:t>
            </a:r>
            <a:r>
              <a:rPr lang="en-US" dirty="0" err="1">
                <a:solidFill>
                  <a:schemeClr val="accent1"/>
                </a:solidFill>
                <a:effectLst/>
                <a:latin typeface="Acumin Pro" panose="020B0504020202020204" pitchFamily="34" charset="77"/>
              </a:rPr>
              <a:t>en</a:t>
            </a:r>
            <a:r>
              <a:rPr lang="en-US" dirty="0">
                <a:solidFill>
                  <a:schemeClr val="accent1"/>
                </a:solidFill>
                <a:effectLst/>
                <a:latin typeface="Acumin Pro" panose="020B0504020202020204" pitchFamily="34" charset="77"/>
              </a:rPr>
              <a:t>-us/article/Make-your-PowerPoint-presentations-accessible-6f7772b2-2f33-4bd2-8ca7-dae3b2b3ef25</a:t>
            </a:r>
            <a:endParaRPr lang="en-US" dirty="0">
              <a:solidFill>
                <a:schemeClr val="accent1"/>
              </a:solidFill>
            </a:endParaRPr>
          </a:p>
        </p:txBody>
      </p:sp>
      <p:sp>
        <p:nvSpPr>
          <p:cNvPr id="12" name="Slide Number">
            <a:extLst>
              <a:ext uri="{FF2B5EF4-FFF2-40B4-BE49-F238E27FC236}">
                <a16:creationId xmlns:a16="http://schemas.microsoft.com/office/drawing/2014/main" id="{44D61B85-3811-46D8-B7A3-3C41673A27BF}"/>
              </a:ext>
            </a:extLst>
          </p:cNvPr>
          <p:cNvSpPr>
            <a:spLocks noGrp="1"/>
          </p:cNvSpPr>
          <p:nvPr>
            <p:ph type="sldNum" sz="quarter" idx="4"/>
          </p:nvPr>
        </p:nvSpPr>
        <p:spPr>
          <a:xfrm>
            <a:off x="12597908" y="6949440"/>
            <a:ext cx="744851" cy="406400"/>
          </a:xfrm>
          <a:prstGeom prst="ellipse">
            <a:avLst/>
          </a:prstGeom>
        </p:spPr>
        <p:txBody>
          <a:bodyPr anchor="ctr"/>
          <a:lstStyle>
            <a:lvl1pPr algn="ctr">
              <a:defRPr sz="1556">
                <a:solidFill>
                  <a:schemeClr val="bg1"/>
                </a:solidFill>
              </a:defRPr>
            </a:lvl1pPr>
          </a:lstStyle>
          <a:p>
            <a:pPr defTabSz="507995" hangingPunct="1"/>
            <a:fld id="{8A7A6979-0714-4377-B894-6BE4C2D6E202}" type="slidenum">
              <a:rPr lang="en-US" kern="1200" smtClean="0">
                <a:solidFill>
                  <a:srgbClr val="000000"/>
                </a:solidFill>
                <a:latin typeface="Acumin Pro"/>
                <a:ea typeface="+mn-ea"/>
                <a:cs typeface="+mn-cs"/>
              </a:rPr>
              <a:pPr defTabSz="507995" hangingPunct="1"/>
              <a:t>‹#›</a:t>
            </a:fld>
            <a:endParaRPr lang="en-US" kern="1200" dirty="0">
              <a:solidFill>
                <a:srgbClr val="000000"/>
              </a:solidFill>
              <a:latin typeface="Acumin Pro"/>
              <a:ea typeface="+mn-ea"/>
              <a:cs typeface="+mn-cs"/>
            </a:endParaRPr>
          </a:p>
        </p:txBody>
      </p:sp>
    </p:spTree>
    <p:extLst>
      <p:ext uri="{BB962C8B-B14F-4D97-AF65-F5344CB8AC3E}">
        <p14:creationId xmlns:p14="http://schemas.microsoft.com/office/powerpoint/2010/main" val="3111175949"/>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4032">
          <p15:clr>
            <a:srgbClr val="FBAE40"/>
          </p15:clr>
        </p15:guide>
        <p15:guide id="4" pos="5496">
          <p15:clr>
            <a:srgbClr val="FBAE40"/>
          </p15:clr>
        </p15:guide>
        <p15:guide id="5" pos="6848">
          <p15:clr>
            <a:srgbClr val="FBAE40"/>
          </p15:clr>
        </p15:guide>
        <p15:guide id="6" orient="horz" pos="4080">
          <p15:clr>
            <a:srgbClr val="FBAE40"/>
          </p15:clr>
        </p15:guide>
        <p15:guide id="7" pos="1312">
          <p15:clr>
            <a:srgbClr val="FBAE40"/>
          </p15:clr>
        </p15:guide>
        <p15:guide id="8" pos="1680">
          <p15:clr>
            <a:srgbClr val="FBAE40"/>
          </p15:clr>
        </p15:guide>
        <p15:guide id="9" pos="6264">
          <p15:clr>
            <a:srgbClr val="FBAE40"/>
          </p15:clr>
        </p15:guide>
        <p15:guide id="10" pos="6360">
          <p15:clr>
            <a:srgbClr val="FBAE40"/>
          </p15:clr>
        </p15:guide>
        <p15:guide id="11" orient="horz" pos="100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70052" y="4896561"/>
            <a:ext cx="11514217" cy="1513417"/>
          </a:xfrm>
        </p:spPr>
        <p:txBody>
          <a:bodyPr anchor="t"/>
          <a:lstStyle>
            <a:lvl1pPr algn="l">
              <a:defRPr sz="4400" b="1" cap="all"/>
            </a:lvl1pPr>
          </a:lstStyle>
          <a:p>
            <a:r>
              <a:rPr lang="en-US"/>
              <a:t>Click to edit Master title style</a:t>
            </a:r>
          </a:p>
        </p:txBody>
      </p:sp>
      <p:sp>
        <p:nvSpPr>
          <p:cNvPr id="3" name="Text Placeholder 2"/>
          <p:cNvSpPr>
            <a:spLocks noGrp="1"/>
          </p:cNvSpPr>
          <p:nvPr>
            <p:ph type="body" idx="1"/>
          </p:nvPr>
        </p:nvSpPr>
        <p:spPr>
          <a:xfrm>
            <a:off x="1070052" y="3229684"/>
            <a:ext cx="11514217" cy="1666874"/>
          </a:xfrm>
        </p:spPr>
        <p:txBody>
          <a:bodyPr anchor="b"/>
          <a:lstStyle>
            <a:lvl1pPr marL="0" indent="0">
              <a:buNone/>
              <a:defRPr sz="2200">
                <a:solidFill>
                  <a:schemeClr val="tx1">
                    <a:tint val="75000"/>
                  </a:schemeClr>
                </a:solidFill>
              </a:defRPr>
            </a:lvl1pPr>
            <a:lvl2pPr marL="507975" indent="0">
              <a:buNone/>
              <a:defRPr sz="2000">
                <a:solidFill>
                  <a:schemeClr val="tx1">
                    <a:tint val="75000"/>
                  </a:schemeClr>
                </a:solidFill>
              </a:defRPr>
            </a:lvl2pPr>
            <a:lvl3pPr marL="1015950" indent="0">
              <a:buNone/>
              <a:defRPr sz="1800">
                <a:solidFill>
                  <a:schemeClr val="tx1">
                    <a:tint val="75000"/>
                  </a:schemeClr>
                </a:solidFill>
              </a:defRPr>
            </a:lvl3pPr>
            <a:lvl4pPr marL="1523925" indent="0">
              <a:buNone/>
              <a:defRPr sz="1600">
                <a:solidFill>
                  <a:schemeClr val="tx1">
                    <a:tint val="75000"/>
                  </a:schemeClr>
                </a:solidFill>
              </a:defRPr>
            </a:lvl4pPr>
            <a:lvl5pPr marL="2031900" indent="0">
              <a:buNone/>
              <a:defRPr sz="1600">
                <a:solidFill>
                  <a:schemeClr val="tx1">
                    <a:tint val="75000"/>
                  </a:schemeClr>
                </a:solidFill>
              </a:defRPr>
            </a:lvl5pPr>
            <a:lvl6pPr marL="2539875" indent="0">
              <a:buNone/>
              <a:defRPr sz="1600">
                <a:solidFill>
                  <a:schemeClr val="tx1">
                    <a:tint val="75000"/>
                  </a:schemeClr>
                </a:solidFill>
              </a:defRPr>
            </a:lvl6pPr>
            <a:lvl7pPr marL="3047850" indent="0">
              <a:buNone/>
              <a:defRPr sz="1600">
                <a:solidFill>
                  <a:schemeClr val="tx1">
                    <a:tint val="75000"/>
                  </a:schemeClr>
                </a:solidFill>
              </a:defRPr>
            </a:lvl7pPr>
            <a:lvl8pPr marL="3555822" indent="0">
              <a:buNone/>
              <a:defRPr sz="1600">
                <a:solidFill>
                  <a:schemeClr val="tx1">
                    <a:tint val="75000"/>
                  </a:schemeClr>
                </a:solidFill>
              </a:defRPr>
            </a:lvl8pPr>
            <a:lvl9pPr marL="4063795"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1/13/2022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1677791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1/13/2022</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189939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1/13/2022</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1877986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77307" y="0"/>
            <a:ext cx="12191524" cy="1270000"/>
          </a:xfrm>
        </p:spPr>
        <p:txBody>
          <a:bodyPr/>
          <a:lstStyle/>
          <a:p>
            <a:r>
              <a:rPr lang="en-US"/>
              <a:t>Click to edit Master title style</a:t>
            </a:r>
          </a:p>
        </p:txBody>
      </p:sp>
      <p:sp>
        <p:nvSpPr>
          <p:cNvPr id="3" name="Table Placeholder 2"/>
          <p:cNvSpPr>
            <a:spLocks noGrp="1"/>
          </p:cNvSpPr>
          <p:nvPr>
            <p:ph type="tbl" idx="1"/>
          </p:nvPr>
        </p:nvSpPr>
        <p:spPr>
          <a:xfrm>
            <a:off x="677308" y="1693333"/>
            <a:ext cx="12304409" cy="4572000"/>
          </a:xfrm>
        </p:spPr>
        <p:txBody>
          <a:bodyPr/>
          <a:lstStyle/>
          <a:p>
            <a:pPr lvl="0"/>
            <a:endParaRPr lang="en-US" noProof="0"/>
          </a:p>
        </p:txBody>
      </p:sp>
      <p:sp>
        <p:nvSpPr>
          <p:cNvPr id="4" name="Date Placeholder 3"/>
          <p:cNvSpPr>
            <a:spLocks noGrp="1"/>
          </p:cNvSpPr>
          <p:nvPr>
            <p:ph type="dt" sz="half" idx="10"/>
          </p:nvPr>
        </p:nvSpPr>
        <p:spPr/>
        <p:txBody>
          <a:bodyPr/>
          <a:lstStyle>
            <a:lvl1pPr>
              <a:defRPr/>
            </a:lvl1pPr>
          </a:lstStyle>
          <a:p>
            <a:pPr>
              <a:defRPr/>
            </a:pPr>
            <a:r>
              <a:rPr lang="en-US" altLang="en-US"/>
              <a:t>CS526</a:t>
            </a:r>
            <a:endParaRPr lang="en-US" altLang="en-US">
              <a:solidFill>
                <a:schemeClr val="tx1"/>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ltLang="en-US">
              <a:solidFill>
                <a:schemeClr val="tx1"/>
              </a:solidFill>
            </a:endParaRPr>
          </a:p>
        </p:txBody>
      </p:sp>
      <p:sp>
        <p:nvSpPr>
          <p:cNvPr id="6" name="Slide Number Placeholder 5"/>
          <p:cNvSpPr>
            <a:spLocks noGrp="1"/>
          </p:cNvSpPr>
          <p:nvPr>
            <p:ph type="sldNum" sz="quarter" idx="12"/>
          </p:nvPr>
        </p:nvSpPr>
        <p:spPr/>
        <p:txBody>
          <a:bodyPr/>
          <a:lstStyle>
            <a:lvl1pPr>
              <a:defRPr/>
            </a:lvl1pPr>
          </a:lstStyle>
          <a:p>
            <a:fld id="{8743175D-3414-4367-9EAA-E55C3B6C2B8D}"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4057598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accent4"/>
        </a:solidFill>
        <a:effectLst/>
      </p:bgPr>
    </p:bg>
    <p:spTree>
      <p:nvGrpSpPr>
        <p:cNvPr id="1" name=""/>
        <p:cNvGrpSpPr/>
        <p:nvPr/>
      </p:nvGrpSpPr>
      <p:grpSpPr>
        <a:xfrm>
          <a:off x="0" y="0"/>
          <a:ext cx="0" cy="0"/>
          <a:chOff x="0" y="0"/>
          <a:chExt cx="0" cy="0"/>
        </a:xfrm>
      </p:grpSpPr>
      <p:sp>
        <p:nvSpPr>
          <p:cNvPr id="20" name="Black Background">
            <a:extLst>
              <a:ext uri="{FF2B5EF4-FFF2-40B4-BE49-F238E27FC236}">
                <a16:creationId xmlns:a16="http://schemas.microsoft.com/office/drawing/2014/main" id="{EACB2F0C-1C3D-CD48-AD13-7B5AD683F7C7}"/>
              </a:ext>
            </a:extLst>
          </p:cNvPr>
          <p:cNvSpPr/>
          <p:nvPr userDrawn="1"/>
        </p:nvSpPr>
        <p:spPr>
          <a:xfrm>
            <a:off x="0" y="0"/>
            <a:ext cx="13546138" cy="762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07995"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Acumin Pro"/>
              <a:ea typeface="+mn-ea"/>
              <a:cs typeface="+mn-cs"/>
            </a:endParaRPr>
          </a:p>
        </p:txBody>
      </p:sp>
      <p:sp>
        <p:nvSpPr>
          <p:cNvPr id="2" name="Title"/>
          <p:cNvSpPr>
            <a:spLocks noGrp="1"/>
          </p:cNvSpPr>
          <p:nvPr>
            <p:ph type="ctrTitle" hasCustomPrompt="1"/>
          </p:nvPr>
        </p:nvSpPr>
        <p:spPr bwMode="blackWhite">
          <a:xfrm>
            <a:off x="2941217" y="1668603"/>
            <a:ext cx="7557041" cy="1872308"/>
          </a:xfrm>
          <a:prstGeom prst="rect">
            <a:avLst/>
          </a:prstGeom>
          <a:noFill/>
          <a:ln w="38100">
            <a:noFill/>
          </a:ln>
        </p:spPr>
        <p:txBody>
          <a:bodyPr wrap="square" lIns="0" tIns="0" rIns="0" bIns="0" anchor="t" anchorCtr="0">
            <a:spAutoFit/>
          </a:bodyPr>
          <a:lstStyle>
            <a:lvl1pPr algn="l">
              <a:defRPr sz="6667" b="1" i="1" spc="0">
                <a:solidFill>
                  <a:schemeClr val="tx2"/>
                </a:solidFill>
                <a:latin typeface="Acumin Pro ExtraCondensed" panose="020B0508020202020204" pitchFamily="34" charset="77"/>
              </a:defRPr>
            </a:lvl1pPr>
          </a:lstStyle>
          <a:p>
            <a:r>
              <a:rPr lang="en-US" dirty="0"/>
              <a:t>Title Slide </a:t>
            </a:r>
            <a:r>
              <a:rPr lang="en-US" dirty="0" err="1"/>
              <a:t>Acumin</a:t>
            </a:r>
            <a:r>
              <a:rPr lang="en-US" dirty="0"/>
              <a:t> Pro Extra Cond Bold Italic 60</a:t>
            </a:r>
          </a:p>
        </p:txBody>
      </p:sp>
      <p:sp>
        <p:nvSpPr>
          <p:cNvPr id="3" name="Subtitle"/>
          <p:cNvSpPr>
            <a:spLocks noGrp="1"/>
          </p:cNvSpPr>
          <p:nvPr>
            <p:ph type="subTitle" idx="1" hasCustomPrompt="1"/>
          </p:nvPr>
        </p:nvSpPr>
        <p:spPr>
          <a:xfrm>
            <a:off x="2941216" y="4375372"/>
            <a:ext cx="7557042" cy="373350"/>
          </a:xfrm>
          <a:noFill/>
        </p:spPr>
        <p:txBody>
          <a:bodyPr wrap="square" lIns="0" tIns="0" rIns="0" bIns="0" anchor="t" anchorCtr="0">
            <a:spAutoFit/>
          </a:bodyPr>
          <a:lstStyle>
            <a:lvl1pPr marL="0" indent="0" algn="l">
              <a:buNone/>
              <a:defRPr sz="2444" b="1" i="0">
                <a:solidFill>
                  <a:schemeClr val="accent4"/>
                </a:solidFill>
                <a:latin typeface="Acumin Pro SemiCondensed" panose="020B0506020202020204" pitchFamily="34" charset="77"/>
              </a:defRPr>
            </a:lvl1pPr>
            <a:lvl2pPr marL="507995" indent="0" algn="ctr">
              <a:buNone/>
              <a:defRPr sz="2111"/>
            </a:lvl2pPr>
            <a:lvl3pPr marL="1015990" indent="0" algn="ctr">
              <a:buNone/>
              <a:defRPr sz="2000"/>
            </a:lvl3pPr>
            <a:lvl4pPr marL="1523985" indent="0" algn="ctr">
              <a:buNone/>
              <a:defRPr sz="1778"/>
            </a:lvl4pPr>
            <a:lvl5pPr marL="2031980" indent="0" algn="ctr">
              <a:buNone/>
              <a:defRPr sz="1778"/>
            </a:lvl5pPr>
            <a:lvl6pPr marL="2539975" indent="0" algn="ctr">
              <a:buNone/>
              <a:defRPr sz="1778"/>
            </a:lvl6pPr>
            <a:lvl7pPr marL="3047970" indent="0" algn="ctr">
              <a:buNone/>
              <a:defRPr sz="1778"/>
            </a:lvl7pPr>
            <a:lvl8pPr marL="3555964" indent="0" algn="ctr">
              <a:buNone/>
              <a:defRPr sz="1778"/>
            </a:lvl8pPr>
            <a:lvl9pPr marL="4063959" indent="0" algn="ctr">
              <a:buNone/>
              <a:defRPr sz="1778"/>
            </a:lvl9pPr>
          </a:lstStyle>
          <a:p>
            <a:r>
              <a:rPr lang="en-US" dirty="0"/>
              <a:t>Subtitle </a:t>
            </a:r>
            <a:r>
              <a:rPr lang="en-US" dirty="0" err="1"/>
              <a:t>Acumin</a:t>
            </a:r>
            <a:r>
              <a:rPr lang="en-US" dirty="0"/>
              <a:t> Pro Semi Cond Bold 22 </a:t>
            </a:r>
            <a:r>
              <a:rPr lang="en-US" dirty="0" err="1"/>
              <a:t>pt</a:t>
            </a:r>
            <a:endParaRPr lang="en-US" dirty="0"/>
          </a:p>
        </p:txBody>
      </p:sp>
      <p:pic>
        <p:nvPicPr>
          <p:cNvPr id="11" name="Purdue Logo" descr="Purdue Logo">
            <a:extLst>
              <a:ext uri="{FF2B5EF4-FFF2-40B4-BE49-F238E27FC236}">
                <a16:creationId xmlns:a16="http://schemas.microsoft.com/office/drawing/2014/main" id="{EA75A1C2-E386-F54B-A1CF-CCEB6306B190}"/>
              </a:ext>
            </a:extLst>
          </p:cNvPr>
          <p:cNvPicPr>
            <a:picLocks noChangeAspect="1"/>
          </p:cNvPicPr>
          <p:nvPr userDrawn="1"/>
        </p:nvPicPr>
        <p:blipFill>
          <a:blip r:embed="rId2"/>
          <a:stretch>
            <a:fillRect/>
          </a:stretch>
        </p:blipFill>
        <p:spPr>
          <a:xfrm>
            <a:off x="507980" y="6604000"/>
            <a:ext cx="2732933" cy="489208"/>
          </a:xfrm>
          <a:prstGeom prst="rect">
            <a:avLst/>
          </a:prstGeom>
        </p:spPr>
      </p:pic>
      <p:sp>
        <p:nvSpPr>
          <p:cNvPr id="8" name="Slide Number">
            <a:extLst>
              <a:ext uri="{FF2B5EF4-FFF2-40B4-BE49-F238E27FC236}">
                <a16:creationId xmlns:a16="http://schemas.microsoft.com/office/drawing/2014/main" id="{9D61174F-0C91-4A7D-A5E1-02217B049BEC}"/>
              </a:ext>
            </a:extLst>
          </p:cNvPr>
          <p:cNvSpPr>
            <a:spLocks noGrp="1"/>
          </p:cNvSpPr>
          <p:nvPr>
            <p:ph type="sldNum" sz="quarter" idx="4"/>
          </p:nvPr>
        </p:nvSpPr>
        <p:spPr>
          <a:xfrm>
            <a:off x="12597908" y="6949440"/>
            <a:ext cx="744851" cy="406400"/>
          </a:xfrm>
          <a:prstGeom prst="ellipse">
            <a:avLst/>
          </a:prstGeom>
        </p:spPr>
        <p:txBody>
          <a:bodyPr anchor="ctr"/>
          <a:lstStyle>
            <a:lvl1pPr algn="ctr">
              <a:defRPr sz="1556">
                <a:solidFill>
                  <a:schemeClr val="accent4"/>
                </a:solidFill>
              </a:defRPr>
            </a:lvl1pPr>
          </a:lstStyle>
          <a:p>
            <a:pPr defTabSz="507995" hangingPunct="1"/>
            <a:fld id="{8A7A6979-0714-4377-B894-6BE4C2D6E202}" type="slidenum">
              <a:rPr lang="en-US" kern="1200" smtClean="0">
                <a:solidFill>
                  <a:srgbClr val="FFFFFF"/>
                </a:solidFill>
                <a:latin typeface="Acumin Pro"/>
                <a:ea typeface="+mn-ea"/>
                <a:cs typeface="+mn-cs"/>
              </a:rPr>
              <a:pPr defTabSz="507995" hangingPunct="1"/>
              <a:t>‹#›</a:t>
            </a:fld>
            <a:endParaRPr lang="en-US" kern="1200" dirty="0">
              <a:solidFill>
                <a:srgbClr val="FFFFFF"/>
              </a:solidFill>
              <a:latin typeface="Acumin Pro"/>
              <a:ea typeface="+mn-ea"/>
              <a:cs typeface="+mn-cs"/>
            </a:endParaRPr>
          </a:p>
        </p:txBody>
      </p:sp>
    </p:spTree>
    <p:extLst>
      <p:ext uri="{BB962C8B-B14F-4D97-AF65-F5344CB8AC3E}">
        <p14:creationId xmlns:p14="http://schemas.microsoft.com/office/powerpoint/2010/main" val="1919383817"/>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guide id="7" pos="165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 Copy">
    <p:bg>
      <p:bgPr>
        <a:solidFill>
          <a:schemeClr val="accent4"/>
        </a:solidFill>
        <a:effectLst/>
      </p:bgPr>
    </p:bg>
    <p:spTree>
      <p:nvGrpSpPr>
        <p:cNvPr id="1" name=""/>
        <p:cNvGrpSpPr/>
        <p:nvPr/>
      </p:nvGrpSpPr>
      <p:grpSpPr>
        <a:xfrm>
          <a:off x="0" y="0"/>
          <a:ext cx="0" cy="0"/>
          <a:chOff x="0" y="0"/>
          <a:chExt cx="0" cy="0"/>
        </a:xfrm>
      </p:grpSpPr>
      <p:sp>
        <p:nvSpPr>
          <p:cNvPr id="20" name="Black Bar">
            <a:extLst>
              <a:ext uri="{FF2B5EF4-FFF2-40B4-BE49-F238E27FC236}">
                <a16:creationId xmlns:a16="http://schemas.microsoft.com/office/drawing/2014/main" id="{EACB2F0C-1C3D-CD48-AD13-7B5AD683F7C7}"/>
              </a:ext>
            </a:extLst>
          </p:cNvPr>
          <p:cNvSpPr/>
          <p:nvPr/>
        </p:nvSpPr>
        <p:spPr>
          <a:xfrm>
            <a:off x="0" y="0"/>
            <a:ext cx="13546138" cy="1016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07995"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Acumin Pro"/>
              <a:ea typeface="+mn-ea"/>
              <a:cs typeface="+mn-cs"/>
            </a:endParaRPr>
          </a:p>
        </p:txBody>
      </p:sp>
      <p:sp>
        <p:nvSpPr>
          <p:cNvPr id="2" name="Title"/>
          <p:cNvSpPr>
            <a:spLocks noGrp="1"/>
          </p:cNvSpPr>
          <p:nvPr>
            <p:ph type="ctrTitle" hasCustomPrompt="1"/>
          </p:nvPr>
        </p:nvSpPr>
        <p:spPr bwMode="blackWhite">
          <a:xfrm>
            <a:off x="641023" y="152400"/>
            <a:ext cx="12264092" cy="615490"/>
          </a:xfrm>
          <a:prstGeom prst="rect">
            <a:avLst/>
          </a:prstGeom>
          <a:noFill/>
          <a:ln w="38100">
            <a:noFill/>
          </a:ln>
        </p:spPr>
        <p:txBody>
          <a:bodyPr wrap="square" lIns="0" tIns="0" rIns="0" bIns="0" anchor="t" anchorCtr="0">
            <a:spAutoFit/>
          </a:bodyPr>
          <a:lstStyle>
            <a:lvl1pPr algn="l">
              <a:defRPr sz="4444" b="1" i="1" cap="none" spc="0">
                <a:solidFill>
                  <a:schemeClr val="tx2"/>
                </a:solidFill>
                <a:latin typeface="Acumin Pro ExtraCondensed" panose="020B0508020202020204" pitchFamily="34" charset="77"/>
              </a:defRPr>
            </a:lvl1pPr>
          </a:lstStyle>
          <a:p>
            <a:r>
              <a:rPr lang="en-US" dirty="0"/>
              <a:t>Title </a:t>
            </a:r>
            <a:r>
              <a:rPr lang="en-US" dirty="0" err="1"/>
              <a:t>Acumin</a:t>
            </a:r>
            <a:r>
              <a:rPr lang="en-US" dirty="0"/>
              <a:t> Pro Extra Cond Bold Italic 40 </a:t>
            </a:r>
            <a:r>
              <a:rPr lang="en-US" dirty="0" err="1"/>
              <a:t>pt</a:t>
            </a:r>
            <a:endParaRPr lang="en-US" dirty="0"/>
          </a:p>
        </p:txBody>
      </p:sp>
      <p:sp>
        <p:nvSpPr>
          <p:cNvPr id="3" name="Subhead"/>
          <p:cNvSpPr>
            <a:spLocks noGrp="1"/>
          </p:cNvSpPr>
          <p:nvPr>
            <p:ph type="subTitle" idx="1" hasCustomPrompt="1"/>
          </p:nvPr>
        </p:nvSpPr>
        <p:spPr>
          <a:xfrm>
            <a:off x="641023" y="1368031"/>
            <a:ext cx="8876300" cy="410369"/>
          </a:xfrm>
          <a:noFill/>
        </p:spPr>
        <p:txBody>
          <a:bodyPr wrap="square" lIns="0" tIns="0" rIns="0" bIns="0" anchor="t" anchorCtr="0">
            <a:spAutoFit/>
          </a:bodyPr>
          <a:lstStyle>
            <a:lvl1pPr marL="0" indent="0" algn="l">
              <a:buNone/>
              <a:defRPr sz="2667" b="1" i="0">
                <a:solidFill>
                  <a:schemeClr val="accent2"/>
                </a:solidFill>
                <a:latin typeface="Acumin Pro SemiCondensed" panose="020B0506020202020204" pitchFamily="34" charset="77"/>
              </a:defRPr>
            </a:lvl1pPr>
            <a:lvl2pPr marL="507995" indent="0" algn="ctr">
              <a:buNone/>
              <a:defRPr sz="2111"/>
            </a:lvl2pPr>
            <a:lvl3pPr marL="1015990" indent="0" algn="ctr">
              <a:buNone/>
              <a:defRPr sz="2000"/>
            </a:lvl3pPr>
            <a:lvl4pPr marL="1523985" indent="0" algn="ctr">
              <a:buNone/>
              <a:defRPr sz="1778"/>
            </a:lvl4pPr>
            <a:lvl5pPr marL="2031980" indent="0" algn="ctr">
              <a:buNone/>
              <a:defRPr sz="1778"/>
            </a:lvl5pPr>
            <a:lvl6pPr marL="2539975" indent="0" algn="ctr">
              <a:buNone/>
              <a:defRPr sz="1778"/>
            </a:lvl6pPr>
            <a:lvl7pPr marL="3047970" indent="0" algn="ctr">
              <a:buNone/>
              <a:defRPr sz="1778"/>
            </a:lvl7pPr>
            <a:lvl8pPr marL="3555964" indent="0" algn="ctr">
              <a:buNone/>
              <a:defRPr sz="1778"/>
            </a:lvl8pPr>
            <a:lvl9pPr marL="4063959" indent="0" algn="ctr">
              <a:buNone/>
              <a:defRPr sz="1778"/>
            </a:lvl9pPr>
          </a:lstStyle>
          <a:p>
            <a:r>
              <a:rPr lang="en-US" dirty="0"/>
              <a:t>Subhead </a:t>
            </a:r>
            <a:r>
              <a:rPr lang="en-US" dirty="0" err="1"/>
              <a:t>Acumin</a:t>
            </a:r>
            <a:r>
              <a:rPr lang="en-US" dirty="0"/>
              <a:t> Pro Semi Cond Bold 24 </a:t>
            </a:r>
            <a:r>
              <a:rPr lang="en-US" dirty="0" err="1"/>
              <a:t>pt</a:t>
            </a:r>
            <a:endParaRPr lang="en-US" dirty="0"/>
          </a:p>
        </p:txBody>
      </p:sp>
      <p:sp>
        <p:nvSpPr>
          <p:cNvPr id="25" name="Body Text">
            <a:extLst>
              <a:ext uri="{FF2B5EF4-FFF2-40B4-BE49-F238E27FC236}">
                <a16:creationId xmlns:a16="http://schemas.microsoft.com/office/drawing/2014/main" id="{9F798712-4535-8340-942F-27FFD5E3FE9B}"/>
              </a:ext>
            </a:extLst>
          </p:cNvPr>
          <p:cNvSpPr>
            <a:spLocks noGrp="1"/>
          </p:cNvSpPr>
          <p:nvPr>
            <p:ph type="body" sz="quarter" idx="14" hasCustomPrompt="1"/>
          </p:nvPr>
        </p:nvSpPr>
        <p:spPr>
          <a:xfrm>
            <a:off x="641022" y="2130432"/>
            <a:ext cx="12264094" cy="4383699"/>
          </a:xfrm>
        </p:spPr>
        <p:txBody>
          <a:bodyPr lIns="0" tIns="0" rIns="0" bIns="0">
            <a:noAutofit/>
          </a:bodyPr>
          <a:lstStyle>
            <a:lvl1pPr marL="304797" marR="0" indent="-304797" algn="l" defTabSz="507995" rtl="0" eaLnBrk="1" fontAlgn="auto" latinLnBrk="0" hangingPunct="1">
              <a:lnSpc>
                <a:spcPct val="100000"/>
              </a:lnSpc>
              <a:spcBef>
                <a:spcPts val="0"/>
              </a:spcBef>
              <a:spcAft>
                <a:spcPts val="0"/>
              </a:spcAft>
              <a:buClrTx/>
              <a:buSzTx/>
              <a:buFont typeface="Wingdings" charset="2"/>
              <a:buChar char="§"/>
              <a:tabLst/>
              <a:defRPr sz="2222" b="0" i="0" normalizeH="0" baseline="0">
                <a:solidFill>
                  <a:schemeClr val="bg1"/>
                </a:solidFill>
                <a:latin typeface="Acumin Pro" panose="020B0504020202020204" pitchFamily="34" charset="77"/>
              </a:defRPr>
            </a:lvl1pPr>
          </a:lstStyle>
          <a:p>
            <a:pPr lvl="0"/>
            <a:r>
              <a:rPr lang="en-US" dirty="0"/>
              <a:t>Bulleted copy. </a:t>
            </a:r>
            <a:r>
              <a:rPr lang="en-US" dirty="0" err="1"/>
              <a:t>Acumin</a:t>
            </a:r>
            <a:r>
              <a:rPr lang="en-US" dirty="0"/>
              <a:t> Pro Reg 20 pt. Keep it short with bite-size chunks of information.</a:t>
            </a:r>
          </a:p>
          <a:p>
            <a:pPr lvl="0"/>
            <a:endParaRPr lang="en-US" dirty="0"/>
          </a:p>
          <a:p>
            <a:pPr lvl="0"/>
            <a:r>
              <a:rPr lang="en-US" dirty="0"/>
              <a:t>Bulleted copy. </a:t>
            </a:r>
            <a:r>
              <a:rPr lang="en-US" dirty="0" err="1"/>
              <a:t>Acumin</a:t>
            </a:r>
            <a:r>
              <a:rPr lang="en-US" dirty="0"/>
              <a:t> Pro Reg 20 pt. Keep it short with bite-size chunks of information.</a:t>
            </a:r>
          </a:p>
          <a:p>
            <a:pPr lvl="0"/>
            <a:endParaRPr lang="en-US" dirty="0"/>
          </a:p>
          <a:p>
            <a:pPr marL="304797" marR="0" lvl="0" indent="-304797" algn="l" defTabSz="507995" rtl="0" eaLnBrk="1" fontAlgn="auto" latinLnBrk="0" hangingPunct="1">
              <a:lnSpc>
                <a:spcPct val="100000"/>
              </a:lnSpc>
              <a:spcBef>
                <a:spcPts val="0"/>
              </a:spcBef>
              <a:spcAft>
                <a:spcPts val="0"/>
              </a:spcAft>
              <a:buClrTx/>
              <a:buSzTx/>
              <a:buFont typeface="Wingdings" charset="2"/>
              <a:buChar char="§"/>
              <a:tabLst/>
              <a:defRPr/>
            </a:pPr>
            <a:r>
              <a:rPr lang="en-US" dirty="0"/>
              <a:t>Bulleted copy. </a:t>
            </a:r>
            <a:r>
              <a:rPr lang="en-US" dirty="0" err="1"/>
              <a:t>Acumin</a:t>
            </a:r>
            <a:r>
              <a:rPr lang="en-US" dirty="0"/>
              <a:t> Pro Reg 20 pt. Keep it short with bite-size chunks of information.</a:t>
            </a:r>
          </a:p>
          <a:p>
            <a:pPr lvl="0"/>
            <a:endParaRPr lang="en-US" dirty="0"/>
          </a:p>
          <a:p>
            <a:pPr marL="304797" marR="0" lvl="0" indent="-304797" algn="l" defTabSz="507995" rtl="0" eaLnBrk="1" fontAlgn="auto" latinLnBrk="0" hangingPunct="1">
              <a:lnSpc>
                <a:spcPct val="100000"/>
              </a:lnSpc>
              <a:spcBef>
                <a:spcPts val="0"/>
              </a:spcBef>
              <a:spcAft>
                <a:spcPts val="0"/>
              </a:spcAft>
              <a:buClrTx/>
              <a:buSzTx/>
              <a:buFont typeface="Wingdings" charset="2"/>
              <a:buChar char="§"/>
              <a:tabLst/>
              <a:defRPr/>
            </a:pPr>
            <a:r>
              <a:rPr lang="en-US" dirty="0"/>
              <a:t>Bulleted copy. </a:t>
            </a:r>
            <a:r>
              <a:rPr lang="en-US" dirty="0" err="1"/>
              <a:t>Acumin</a:t>
            </a:r>
            <a:r>
              <a:rPr lang="en-US" dirty="0"/>
              <a:t> Pro Reg 20 pt. Keep it short with bite-size chunks of information.</a:t>
            </a:r>
          </a:p>
        </p:txBody>
      </p:sp>
      <p:sp>
        <p:nvSpPr>
          <p:cNvPr id="8" name="Slide Number">
            <a:extLst>
              <a:ext uri="{FF2B5EF4-FFF2-40B4-BE49-F238E27FC236}">
                <a16:creationId xmlns:a16="http://schemas.microsoft.com/office/drawing/2014/main" id="{438B1205-C2A9-4D03-82D9-D347241A9B62}"/>
              </a:ext>
            </a:extLst>
          </p:cNvPr>
          <p:cNvSpPr>
            <a:spLocks noGrp="1"/>
          </p:cNvSpPr>
          <p:nvPr>
            <p:ph type="sldNum" sz="quarter" idx="4"/>
          </p:nvPr>
        </p:nvSpPr>
        <p:spPr>
          <a:xfrm>
            <a:off x="12597908" y="6949440"/>
            <a:ext cx="744851" cy="406400"/>
          </a:xfrm>
          <a:prstGeom prst="ellipse">
            <a:avLst/>
          </a:prstGeom>
        </p:spPr>
        <p:txBody>
          <a:bodyPr anchor="ctr"/>
          <a:lstStyle>
            <a:lvl1pPr algn="ctr">
              <a:defRPr sz="1556">
                <a:solidFill>
                  <a:schemeClr val="bg1"/>
                </a:solidFill>
              </a:defRPr>
            </a:lvl1pPr>
          </a:lstStyle>
          <a:p>
            <a:pPr defTabSz="507995" hangingPunct="1"/>
            <a:fld id="{8A7A6979-0714-4377-B894-6BE4C2D6E202}" type="slidenum">
              <a:rPr lang="en-US" kern="1200" smtClean="0">
                <a:solidFill>
                  <a:srgbClr val="000000"/>
                </a:solidFill>
                <a:latin typeface="Acumin Pro"/>
                <a:ea typeface="+mn-ea"/>
                <a:cs typeface="+mn-cs"/>
              </a:rPr>
              <a:pPr defTabSz="507995" hangingPunct="1"/>
              <a:t>‹#›</a:t>
            </a:fld>
            <a:endParaRPr lang="en-US" kern="1200" dirty="0">
              <a:solidFill>
                <a:srgbClr val="000000"/>
              </a:solidFill>
              <a:latin typeface="Acumin Pro"/>
              <a:ea typeface="+mn-ea"/>
              <a:cs typeface="+mn-cs"/>
            </a:endParaRPr>
          </a:p>
        </p:txBody>
      </p:sp>
    </p:spTree>
    <p:extLst>
      <p:ext uri="{BB962C8B-B14F-4D97-AF65-F5344CB8AC3E}">
        <p14:creationId xmlns:p14="http://schemas.microsoft.com/office/powerpoint/2010/main" val="3627220897"/>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guide id="7" pos="1104">
          <p15:clr>
            <a:srgbClr val="FBAE40"/>
          </p15:clr>
        </p15:guide>
        <p15:guide id="8" pos="16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Copy &amp; Pic/Chart">
    <p:bg>
      <p:bgPr>
        <a:solidFill>
          <a:schemeClr val="accent4"/>
        </a:solidFill>
        <a:effectLst/>
      </p:bgPr>
    </p:bg>
    <p:spTree>
      <p:nvGrpSpPr>
        <p:cNvPr id="1" name=""/>
        <p:cNvGrpSpPr/>
        <p:nvPr/>
      </p:nvGrpSpPr>
      <p:grpSpPr>
        <a:xfrm>
          <a:off x="0" y="0"/>
          <a:ext cx="0" cy="0"/>
          <a:chOff x="0" y="0"/>
          <a:chExt cx="0" cy="0"/>
        </a:xfrm>
      </p:grpSpPr>
      <p:sp>
        <p:nvSpPr>
          <p:cNvPr id="19" name="Body Text">
            <a:extLst>
              <a:ext uri="{FF2B5EF4-FFF2-40B4-BE49-F238E27FC236}">
                <a16:creationId xmlns:a16="http://schemas.microsoft.com/office/drawing/2014/main" id="{4B5CCD19-DE21-294C-8B0B-3103725AE082}"/>
              </a:ext>
            </a:extLst>
          </p:cNvPr>
          <p:cNvSpPr>
            <a:spLocks noGrp="1"/>
          </p:cNvSpPr>
          <p:nvPr>
            <p:ph type="body" sz="quarter" idx="14" hasCustomPrompt="1"/>
          </p:nvPr>
        </p:nvSpPr>
        <p:spPr>
          <a:xfrm>
            <a:off x="641023" y="2133600"/>
            <a:ext cx="6132046" cy="3790597"/>
          </a:xfrm>
        </p:spPr>
        <p:txBody>
          <a:bodyPr lIns="0" tIns="0" rIns="0" bIns="0">
            <a:normAutofit/>
          </a:bodyPr>
          <a:lstStyle>
            <a:lvl1pPr marL="304797" marR="0" indent="-304797" algn="l" defTabSz="507995" rtl="0" eaLnBrk="1" fontAlgn="auto" latinLnBrk="0" hangingPunct="1">
              <a:lnSpc>
                <a:spcPct val="100000"/>
              </a:lnSpc>
              <a:spcBef>
                <a:spcPts val="0"/>
              </a:spcBef>
              <a:spcAft>
                <a:spcPts val="0"/>
              </a:spcAft>
              <a:buClrTx/>
              <a:buSzTx/>
              <a:buFont typeface="Wingdings" charset="2"/>
              <a:buChar char="§"/>
              <a:tabLst/>
              <a:defRPr sz="2222" b="0" i="0" normalizeH="0" baseline="0">
                <a:solidFill>
                  <a:schemeClr val="bg1"/>
                </a:solidFill>
                <a:latin typeface="Acumin Pro" panose="020B0504020202020204" pitchFamily="34" charset="77"/>
              </a:defRPr>
            </a:lvl1pPr>
          </a:lstStyle>
          <a:p>
            <a:pPr lvl="0"/>
            <a:r>
              <a:rPr lang="en-US" dirty="0"/>
              <a:t>Bulleted copy. </a:t>
            </a:r>
            <a:r>
              <a:rPr lang="en-US" dirty="0" err="1"/>
              <a:t>Acumin</a:t>
            </a:r>
            <a:r>
              <a:rPr lang="en-US" dirty="0"/>
              <a:t> Pro Reg 20 pt. Keep it short with bite-size chunks of information.</a:t>
            </a:r>
          </a:p>
          <a:p>
            <a:pPr lvl="0"/>
            <a:endParaRPr lang="en-US" dirty="0"/>
          </a:p>
          <a:p>
            <a:pPr lvl="0"/>
            <a:r>
              <a:rPr lang="en-US" dirty="0"/>
              <a:t>Bulleted copy. </a:t>
            </a:r>
            <a:r>
              <a:rPr lang="en-US" dirty="0" err="1"/>
              <a:t>Acumin</a:t>
            </a:r>
            <a:r>
              <a:rPr lang="en-US" dirty="0"/>
              <a:t> Pro Reg 20 pt. Keep it short with bite-size chunks of information.</a:t>
            </a:r>
          </a:p>
          <a:p>
            <a:pPr lvl="0"/>
            <a:endParaRPr lang="en-US" dirty="0"/>
          </a:p>
          <a:p>
            <a:pPr marL="304797" marR="0" lvl="0" indent="-304797" algn="l" defTabSz="507995" rtl="0" eaLnBrk="1" fontAlgn="auto" latinLnBrk="0" hangingPunct="1">
              <a:lnSpc>
                <a:spcPct val="100000"/>
              </a:lnSpc>
              <a:spcBef>
                <a:spcPts val="0"/>
              </a:spcBef>
              <a:spcAft>
                <a:spcPts val="0"/>
              </a:spcAft>
              <a:buClrTx/>
              <a:buSzTx/>
              <a:buFont typeface="Wingdings" charset="2"/>
              <a:buChar char="§"/>
              <a:tabLst/>
              <a:defRPr/>
            </a:pPr>
            <a:r>
              <a:rPr lang="en-US" dirty="0"/>
              <a:t>Bulleted copy. </a:t>
            </a:r>
            <a:r>
              <a:rPr lang="en-US" dirty="0" err="1"/>
              <a:t>Acumin</a:t>
            </a:r>
            <a:r>
              <a:rPr lang="en-US" dirty="0"/>
              <a:t> Pro Reg 20 pt. Keep it short with bite-size chunks of information.</a:t>
            </a:r>
          </a:p>
          <a:p>
            <a:pPr lvl="0"/>
            <a:endParaRPr lang="en-US" dirty="0"/>
          </a:p>
          <a:p>
            <a:pPr lvl="0"/>
            <a:endParaRPr lang="en-US" dirty="0"/>
          </a:p>
        </p:txBody>
      </p:sp>
      <p:sp>
        <p:nvSpPr>
          <p:cNvPr id="10" name="Picture or Chart" descr="Picture or Chart">
            <a:extLst>
              <a:ext uri="{FF2B5EF4-FFF2-40B4-BE49-F238E27FC236}">
                <a16:creationId xmlns:a16="http://schemas.microsoft.com/office/drawing/2014/main" id="{699BD747-48B6-2547-8F7C-25A44594F612}"/>
              </a:ext>
            </a:extLst>
          </p:cNvPr>
          <p:cNvSpPr>
            <a:spLocks noGrp="1"/>
          </p:cNvSpPr>
          <p:nvPr>
            <p:ph sz="quarter" idx="13" hasCustomPrompt="1"/>
          </p:nvPr>
        </p:nvSpPr>
        <p:spPr>
          <a:xfrm>
            <a:off x="7836873" y="2152826"/>
            <a:ext cx="5068243" cy="3314348"/>
          </a:xfrm>
          <a:solidFill>
            <a:schemeClr val="accent4"/>
          </a:solidFill>
        </p:spPr>
        <p:txBody>
          <a:bodyPr lIns="0" tIns="0" rIns="0" bIns="0" anchor="ctr" anchorCtr="0"/>
          <a:lstStyle>
            <a:lvl1pPr algn="ctr">
              <a:defRPr b="0" i="0">
                <a:solidFill>
                  <a:schemeClr val="bg1"/>
                </a:solidFill>
                <a:latin typeface="Acumin Pro" panose="020B0504020202020204" pitchFamily="34" charset="77"/>
              </a:defRPr>
            </a:lvl1pPr>
            <a:lvl4pPr marL="761992" indent="0" algn="ctr">
              <a:buNone/>
              <a:defRPr>
                <a:solidFill>
                  <a:schemeClr val="bg1"/>
                </a:solidFill>
              </a:defRPr>
            </a:lvl4pPr>
          </a:lstStyle>
          <a:p>
            <a:pPr lvl="0"/>
            <a:r>
              <a:rPr lang="en-US" dirty="0"/>
              <a:t>Insert picture or chart here</a:t>
            </a:r>
          </a:p>
        </p:txBody>
      </p:sp>
      <p:sp>
        <p:nvSpPr>
          <p:cNvPr id="9" name="Black Bar">
            <a:extLst>
              <a:ext uri="{FF2B5EF4-FFF2-40B4-BE49-F238E27FC236}">
                <a16:creationId xmlns:a16="http://schemas.microsoft.com/office/drawing/2014/main" id="{26633179-233B-4131-A2CB-22E6F6104C90}"/>
              </a:ext>
            </a:extLst>
          </p:cNvPr>
          <p:cNvSpPr/>
          <p:nvPr userDrawn="1"/>
        </p:nvSpPr>
        <p:spPr>
          <a:xfrm>
            <a:off x="0" y="0"/>
            <a:ext cx="13546138" cy="1016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07995"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Acumin Pro"/>
              <a:ea typeface="+mn-ea"/>
              <a:cs typeface="+mn-cs"/>
            </a:endParaRPr>
          </a:p>
        </p:txBody>
      </p:sp>
      <p:sp>
        <p:nvSpPr>
          <p:cNvPr id="13" name="Title">
            <a:extLst>
              <a:ext uri="{FF2B5EF4-FFF2-40B4-BE49-F238E27FC236}">
                <a16:creationId xmlns:a16="http://schemas.microsoft.com/office/drawing/2014/main" id="{3E90AEAF-1AB1-426E-8D82-0ADDAE30DAA9}"/>
              </a:ext>
            </a:extLst>
          </p:cNvPr>
          <p:cNvSpPr>
            <a:spLocks noGrp="1"/>
          </p:cNvSpPr>
          <p:nvPr>
            <p:ph type="ctrTitle" hasCustomPrompt="1"/>
          </p:nvPr>
        </p:nvSpPr>
        <p:spPr bwMode="blackWhite">
          <a:xfrm>
            <a:off x="641023" y="152400"/>
            <a:ext cx="12264092" cy="615490"/>
          </a:xfrm>
          <a:prstGeom prst="rect">
            <a:avLst/>
          </a:prstGeom>
          <a:noFill/>
          <a:ln w="38100">
            <a:noFill/>
          </a:ln>
        </p:spPr>
        <p:txBody>
          <a:bodyPr wrap="square" lIns="0" tIns="0" rIns="0" bIns="0" anchor="t" anchorCtr="0">
            <a:spAutoFit/>
          </a:bodyPr>
          <a:lstStyle>
            <a:lvl1pPr algn="l">
              <a:defRPr sz="4444" b="1" i="1" cap="none" spc="0">
                <a:solidFill>
                  <a:schemeClr val="tx2"/>
                </a:solidFill>
                <a:latin typeface="Acumin Pro ExtraCondensed" panose="020B0508020202020204" pitchFamily="34" charset="77"/>
              </a:defRPr>
            </a:lvl1pPr>
          </a:lstStyle>
          <a:p>
            <a:r>
              <a:rPr lang="en-US" dirty="0"/>
              <a:t>Title </a:t>
            </a:r>
            <a:r>
              <a:rPr lang="en-US" dirty="0" err="1"/>
              <a:t>Acumin</a:t>
            </a:r>
            <a:r>
              <a:rPr lang="en-US" dirty="0"/>
              <a:t> Pro Extra Cond Bold Italic 40 </a:t>
            </a:r>
            <a:r>
              <a:rPr lang="en-US" dirty="0" err="1"/>
              <a:t>pt</a:t>
            </a:r>
            <a:endParaRPr lang="en-US" dirty="0"/>
          </a:p>
        </p:txBody>
      </p:sp>
      <p:sp>
        <p:nvSpPr>
          <p:cNvPr id="14" name="Subhead">
            <a:extLst>
              <a:ext uri="{FF2B5EF4-FFF2-40B4-BE49-F238E27FC236}">
                <a16:creationId xmlns:a16="http://schemas.microsoft.com/office/drawing/2014/main" id="{AF7A7F2B-B407-46D2-9BD5-66806C38FECF}"/>
              </a:ext>
            </a:extLst>
          </p:cNvPr>
          <p:cNvSpPr>
            <a:spLocks noGrp="1"/>
          </p:cNvSpPr>
          <p:nvPr>
            <p:ph type="subTitle" idx="1" hasCustomPrompt="1"/>
          </p:nvPr>
        </p:nvSpPr>
        <p:spPr>
          <a:xfrm>
            <a:off x="641023" y="1368031"/>
            <a:ext cx="8876300" cy="410369"/>
          </a:xfrm>
          <a:noFill/>
        </p:spPr>
        <p:txBody>
          <a:bodyPr wrap="square" lIns="0" tIns="0" rIns="0" bIns="0" anchor="t" anchorCtr="0">
            <a:spAutoFit/>
          </a:bodyPr>
          <a:lstStyle>
            <a:lvl1pPr marL="0" indent="0" algn="l">
              <a:buNone/>
              <a:defRPr sz="2667" b="1" i="0">
                <a:solidFill>
                  <a:schemeClr val="accent2"/>
                </a:solidFill>
                <a:latin typeface="Acumin Pro SemiCondensed" panose="020B0506020202020204" pitchFamily="34" charset="77"/>
              </a:defRPr>
            </a:lvl1pPr>
            <a:lvl2pPr marL="507995" indent="0" algn="ctr">
              <a:buNone/>
              <a:defRPr sz="2111"/>
            </a:lvl2pPr>
            <a:lvl3pPr marL="1015990" indent="0" algn="ctr">
              <a:buNone/>
              <a:defRPr sz="2000"/>
            </a:lvl3pPr>
            <a:lvl4pPr marL="1523985" indent="0" algn="ctr">
              <a:buNone/>
              <a:defRPr sz="1778"/>
            </a:lvl4pPr>
            <a:lvl5pPr marL="2031980" indent="0" algn="ctr">
              <a:buNone/>
              <a:defRPr sz="1778"/>
            </a:lvl5pPr>
            <a:lvl6pPr marL="2539975" indent="0" algn="ctr">
              <a:buNone/>
              <a:defRPr sz="1778"/>
            </a:lvl6pPr>
            <a:lvl7pPr marL="3047970" indent="0" algn="ctr">
              <a:buNone/>
              <a:defRPr sz="1778"/>
            </a:lvl7pPr>
            <a:lvl8pPr marL="3555964" indent="0" algn="ctr">
              <a:buNone/>
              <a:defRPr sz="1778"/>
            </a:lvl8pPr>
            <a:lvl9pPr marL="4063959" indent="0" algn="ctr">
              <a:buNone/>
              <a:defRPr sz="1778"/>
            </a:lvl9pPr>
          </a:lstStyle>
          <a:p>
            <a:r>
              <a:rPr lang="en-US" dirty="0"/>
              <a:t>Subhead </a:t>
            </a:r>
            <a:r>
              <a:rPr lang="en-US" dirty="0" err="1"/>
              <a:t>Acumin</a:t>
            </a:r>
            <a:r>
              <a:rPr lang="en-US" dirty="0"/>
              <a:t> Pro Semi Cond Bold 24 </a:t>
            </a:r>
            <a:r>
              <a:rPr lang="en-US" dirty="0" err="1"/>
              <a:t>pt</a:t>
            </a:r>
            <a:endParaRPr lang="en-US" dirty="0"/>
          </a:p>
        </p:txBody>
      </p:sp>
      <p:sp>
        <p:nvSpPr>
          <p:cNvPr id="11" name="Slide Number">
            <a:extLst>
              <a:ext uri="{FF2B5EF4-FFF2-40B4-BE49-F238E27FC236}">
                <a16:creationId xmlns:a16="http://schemas.microsoft.com/office/drawing/2014/main" id="{373CEEB8-A069-4C3E-9136-DA05319EB60C}"/>
              </a:ext>
            </a:extLst>
          </p:cNvPr>
          <p:cNvSpPr>
            <a:spLocks noGrp="1"/>
          </p:cNvSpPr>
          <p:nvPr>
            <p:ph type="sldNum" sz="quarter" idx="4"/>
          </p:nvPr>
        </p:nvSpPr>
        <p:spPr>
          <a:xfrm>
            <a:off x="12597908" y="6949440"/>
            <a:ext cx="744851" cy="406400"/>
          </a:xfrm>
          <a:prstGeom prst="ellipse">
            <a:avLst/>
          </a:prstGeom>
        </p:spPr>
        <p:txBody>
          <a:bodyPr anchor="ctr"/>
          <a:lstStyle>
            <a:lvl1pPr algn="ctr">
              <a:defRPr sz="1556">
                <a:solidFill>
                  <a:schemeClr val="bg1"/>
                </a:solidFill>
              </a:defRPr>
            </a:lvl1pPr>
          </a:lstStyle>
          <a:p>
            <a:pPr defTabSz="507995" hangingPunct="1"/>
            <a:fld id="{8A7A6979-0714-4377-B894-6BE4C2D6E202}" type="slidenum">
              <a:rPr lang="en-US" kern="1200" smtClean="0">
                <a:solidFill>
                  <a:srgbClr val="000000"/>
                </a:solidFill>
                <a:latin typeface="Acumin Pro"/>
                <a:ea typeface="+mn-ea"/>
                <a:cs typeface="+mn-cs"/>
              </a:rPr>
              <a:pPr defTabSz="507995" hangingPunct="1"/>
              <a:t>‹#›</a:t>
            </a:fld>
            <a:endParaRPr lang="en-US" kern="1200" dirty="0">
              <a:solidFill>
                <a:srgbClr val="000000"/>
              </a:solidFill>
              <a:latin typeface="Acumin Pro"/>
              <a:ea typeface="+mn-ea"/>
              <a:cs typeface="+mn-cs"/>
            </a:endParaRPr>
          </a:p>
        </p:txBody>
      </p:sp>
    </p:spTree>
    <p:extLst>
      <p:ext uri="{BB962C8B-B14F-4D97-AF65-F5344CB8AC3E}">
        <p14:creationId xmlns:p14="http://schemas.microsoft.com/office/powerpoint/2010/main" val="147243905"/>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4032">
          <p15:clr>
            <a:srgbClr val="FBAE40"/>
          </p15:clr>
        </p15:guide>
        <p15:guide id="4" pos="7344">
          <p15:clr>
            <a:srgbClr val="FBAE40"/>
          </p15:clr>
        </p15:guide>
        <p15:guide id="5" pos="6848">
          <p15:clr>
            <a:srgbClr val="FBAE40"/>
          </p15:clr>
        </p15:guide>
        <p15:guide id="6" orient="horz" pos="4080">
          <p15:clr>
            <a:srgbClr val="FBAE40"/>
          </p15:clr>
        </p15:guide>
        <p15:guide id="7" pos="1104">
          <p15:clr>
            <a:srgbClr val="FBAE40"/>
          </p15:clr>
        </p15:guide>
        <p15:guide id="8" pos="16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Picture">
    <p:bg>
      <p:bgPr>
        <a:solidFill>
          <a:schemeClr val="accent4"/>
        </a:solidFill>
        <a:effectLst/>
      </p:bgPr>
    </p:bg>
    <p:spTree>
      <p:nvGrpSpPr>
        <p:cNvPr id="1" name=""/>
        <p:cNvGrpSpPr/>
        <p:nvPr/>
      </p:nvGrpSpPr>
      <p:grpSpPr>
        <a:xfrm>
          <a:off x="0" y="0"/>
          <a:ext cx="0" cy="0"/>
          <a:chOff x="0" y="0"/>
          <a:chExt cx="0" cy="0"/>
        </a:xfrm>
      </p:grpSpPr>
      <p:sp>
        <p:nvSpPr>
          <p:cNvPr id="17" name="Picture" descr="Picture Description">
            <a:extLst>
              <a:ext uri="{FF2B5EF4-FFF2-40B4-BE49-F238E27FC236}">
                <a16:creationId xmlns:a16="http://schemas.microsoft.com/office/drawing/2014/main" id="{B6A7C9B5-3617-0144-A4ED-16186741E8C3}"/>
              </a:ext>
            </a:extLst>
          </p:cNvPr>
          <p:cNvSpPr>
            <a:spLocks noGrp="1"/>
          </p:cNvSpPr>
          <p:nvPr>
            <p:ph type="pic" sz="quarter" idx="13"/>
          </p:nvPr>
        </p:nvSpPr>
        <p:spPr>
          <a:xfrm>
            <a:off x="0" y="0"/>
            <a:ext cx="13546138" cy="7620000"/>
          </a:xfrm>
        </p:spPr>
        <p:txBody>
          <a:bodyPr anchor="ctr" anchorCtr="1"/>
          <a:lstStyle>
            <a:lvl1pPr marL="0" indent="0" algn="ctr">
              <a:buFontTx/>
              <a:buNone/>
              <a:defRPr baseline="0">
                <a:solidFill>
                  <a:schemeClr val="bg1"/>
                </a:solidFill>
                <a:latin typeface="Acumin Pro" panose="020B0504020202020204" pitchFamily="34" charset="77"/>
              </a:defRPr>
            </a:lvl1pPr>
          </a:lstStyle>
          <a:p>
            <a:r>
              <a:rPr lang="en-US"/>
              <a:t>Click icon to add picture</a:t>
            </a:r>
            <a:endParaRPr lang="en-US" dirty="0"/>
          </a:p>
        </p:txBody>
      </p:sp>
      <p:sp>
        <p:nvSpPr>
          <p:cNvPr id="3" name="Photo caption"/>
          <p:cNvSpPr>
            <a:spLocks noGrp="1"/>
          </p:cNvSpPr>
          <p:nvPr>
            <p:ph type="subTitle" idx="1" hasCustomPrompt="1"/>
          </p:nvPr>
        </p:nvSpPr>
        <p:spPr>
          <a:xfrm>
            <a:off x="9081911" y="1368031"/>
            <a:ext cx="3823204" cy="1231107"/>
          </a:xfrm>
          <a:noFill/>
        </p:spPr>
        <p:txBody>
          <a:bodyPr wrap="square" lIns="0" tIns="0" rIns="0" bIns="0" anchor="t" anchorCtr="0">
            <a:spAutoFit/>
          </a:bodyPr>
          <a:lstStyle>
            <a:lvl1pPr marL="0" indent="0" algn="l">
              <a:buNone/>
              <a:defRPr sz="2000" b="1" i="0">
                <a:solidFill>
                  <a:schemeClr val="bg1"/>
                </a:solidFill>
                <a:latin typeface="Acumin Pro" panose="020B0504020202020204" pitchFamily="34" charset="77"/>
              </a:defRPr>
            </a:lvl1pPr>
            <a:lvl2pPr marL="507995" indent="0" algn="ctr">
              <a:buNone/>
              <a:defRPr sz="2111"/>
            </a:lvl2pPr>
            <a:lvl3pPr marL="1015990" indent="0" algn="ctr">
              <a:buNone/>
              <a:defRPr sz="2000"/>
            </a:lvl3pPr>
            <a:lvl4pPr marL="1523985" indent="0" algn="ctr">
              <a:buNone/>
              <a:defRPr sz="1778"/>
            </a:lvl4pPr>
            <a:lvl5pPr marL="2031980" indent="0" algn="ctr">
              <a:buNone/>
              <a:defRPr sz="1778"/>
            </a:lvl5pPr>
            <a:lvl6pPr marL="2539975" indent="0" algn="ctr">
              <a:buNone/>
              <a:defRPr sz="1778"/>
            </a:lvl6pPr>
            <a:lvl7pPr marL="3047970" indent="0" algn="ctr">
              <a:buNone/>
              <a:defRPr sz="1778"/>
            </a:lvl7pPr>
            <a:lvl8pPr marL="3555964" indent="0" algn="ctr">
              <a:buNone/>
              <a:defRPr sz="1778"/>
            </a:lvl8pPr>
            <a:lvl9pPr marL="4063959" indent="0" algn="ctr">
              <a:buNone/>
              <a:defRPr sz="1778"/>
            </a:lvl9pPr>
          </a:lstStyle>
          <a:p>
            <a:r>
              <a:rPr lang="en-US" dirty="0"/>
              <a:t>Brief photo caption. Place in top left or right corner. </a:t>
            </a:r>
            <a:r>
              <a:rPr lang="en-US" dirty="0" err="1"/>
              <a:t>Acumin</a:t>
            </a:r>
            <a:r>
              <a:rPr lang="en-US" dirty="0"/>
              <a:t> Pro Bold 18 pt. Make text black or white for legibility.</a:t>
            </a:r>
          </a:p>
        </p:txBody>
      </p:sp>
      <p:sp>
        <p:nvSpPr>
          <p:cNvPr id="6" name="Black Bar">
            <a:extLst>
              <a:ext uri="{FF2B5EF4-FFF2-40B4-BE49-F238E27FC236}">
                <a16:creationId xmlns:a16="http://schemas.microsoft.com/office/drawing/2014/main" id="{402875F7-51B0-4DD7-8827-1981EDB9A02A}"/>
              </a:ext>
            </a:extLst>
          </p:cNvPr>
          <p:cNvSpPr/>
          <p:nvPr userDrawn="1"/>
        </p:nvSpPr>
        <p:spPr>
          <a:xfrm>
            <a:off x="0" y="0"/>
            <a:ext cx="13546138" cy="1016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07995"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Acumin Pro"/>
              <a:ea typeface="+mn-ea"/>
              <a:cs typeface="+mn-cs"/>
            </a:endParaRPr>
          </a:p>
        </p:txBody>
      </p:sp>
      <p:sp>
        <p:nvSpPr>
          <p:cNvPr id="12" name="Title">
            <a:extLst>
              <a:ext uri="{FF2B5EF4-FFF2-40B4-BE49-F238E27FC236}">
                <a16:creationId xmlns:a16="http://schemas.microsoft.com/office/drawing/2014/main" id="{53E8A138-BD54-4CE0-80F6-CE6A93B73B27}"/>
              </a:ext>
            </a:extLst>
          </p:cNvPr>
          <p:cNvSpPr>
            <a:spLocks noGrp="1"/>
          </p:cNvSpPr>
          <p:nvPr>
            <p:ph type="ctrTitle" hasCustomPrompt="1"/>
          </p:nvPr>
        </p:nvSpPr>
        <p:spPr bwMode="blackWhite">
          <a:xfrm>
            <a:off x="641023" y="152400"/>
            <a:ext cx="12264092" cy="615490"/>
          </a:xfrm>
          <a:prstGeom prst="rect">
            <a:avLst/>
          </a:prstGeom>
          <a:noFill/>
          <a:ln w="38100">
            <a:noFill/>
          </a:ln>
        </p:spPr>
        <p:txBody>
          <a:bodyPr wrap="square" lIns="0" tIns="0" rIns="0" bIns="0" anchor="t" anchorCtr="0">
            <a:spAutoFit/>
          </a:bodyPr>
          <a:lstStyle>
            <a:lvl1pPr algn="l">
              <a:defRPr sz="4444" b="1" i="1" cap="none" spc="0">
                <a:solidFill>
                  <a:schemeClr val="tx2"/>
                </a:solidFill>
                <a:latin typeface="Acumin Pro ExtraCondensed" panose="020B0508020202020204" pitchFamily="34" charset="77"/>
              </a:defRPr>
            </a:lvl1pPr>
          </a:lstStyle>
          <a:p>
            <a:r>
              <a:rPr lang="en-US" dirty="0"/>
              <a:t>Title </a:t>
            </a:r>
            <a:r>
              <a:rPr lang="en-US" dirty="0" err="1"/>
              <a:t>Acumin</a:t>
            </a:r>
            <a:r>
              <a:rPr lang="en-US" dirty="0"/>
              <a:t> Pro Extra Cond Bold Italic 40 </a:t>
            </a:r>
            <a:r>
              <a:rPr lang="en-US" dirty="0" err="1"/>
              <a:t>pt</a:t>
            </a:r>
            <a:endParaRPr lang="en-US" dirty="0"/>
          </a:p>
        </p:txBody>
      </p:sp>
      <p:sp>
        <p:nvSpPr>
          <p:cNvPr id="13" name="Subhead">
            <a:extLst>
              <a:ext uri="{FF2B5EF4-FFF2-40B4-BE49-F238E27FC236}">
                <a16:creationId xmlns:a16="http://schemas.microsoft.com/office/drawing/2014/main" id="{4FC6AF4A-C396-40D9-BE74-00C4213DC343}"/>
              </a:ext>
            </a:extLst>
          </p:cNvPr>
          <p:cNvSpPr txBox="1">
            <a:spLocks/>
          </p:cNvSpPr>
          <p:nvPr userDrawn="1"/>
        </p:nvSpPr>
        <p:spPr>
          <a:xfrm>
            <a:off x="641023" y="1368032"/>
            <a:ext cx="8023668" cy="410433"/>
          </a:xfrm>
          <a:prstGeom prst="rect">
            <a:avLst/>
          </a:prstGeom>
          <a:noFill/>
        </p:spPr>
        <p:txBody>
          <a:bodyPr vert="horz" wrap="square" lIns="0" tIns="0" rIns="0" bIns="0" rtlCol="0" anchor="t" anchorCtr="0">
            <a:sp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marL="0" marR="0" lvl="0" indent="0" algn="l" defTabSz="1015990" rtl="0" eaLnBrk="1" fontAlgn="auto" latinLnBrk="0" hangingPunct="1">
              <a:lnSpc>
                <a:spcPct val="100000"/>
              </a:lnSpc>
              <a:spcBef>
                <a:spcPts val="1111"/>
              </a:spcBef>
              <a:spcAft>
                <a:spcPts val="0"/>
              </a:spcAft>
              <a:buClr>
                <a:srgbClr val="555960"/>
              </a:buClr>
              <a:buSzTx/>
              <a:buFont typeface="Arial" panose="020B0604020202020204" pitchFamily="34" charset="0"/>
              <a:buNone/>
              <a:tabLst/>
              <a:defRPr/>
            </a:pPr>
            <a:r>
              <a:rPr kumimoji="0" lang="en-US" sz="2667" b="1" i="0" u="none" strike="noStrike" kern="1200" cap="none" spc="0" normalizeH="0" baseline="0" noProof="0" dirty="0">
                <a:ln>
                  <a:noFill/>
                </a:ln>
                <a:solidFill>
                  <a:srgbClr val="555960"/>
                </a:solidFill>
                <a:effectLst/>
                <a:uLnTx/>
                <a:uFillTx/>
                <a:latin typeface="Acumin Pro SemiCondensed" panose="020B0506020202020204" pitchFamily="34" charset="77"/>
                <a:ea typeface="+mn-ea"/>
                <a:cs typeface="+mn-cs"/>
              </a:rPr>
              <a:t>Subhead </a:t>
            </a:r>
            <a:r>
              <a:rPr kumimoji="0" lang="en-US" sz="2667" b="1" i="0" u="none" strike="noStrike" kern="1200" cap="none" spc="0" normalizeH="0" baseline="0" noProof="0" dirty="0" err="1">
                <a:ln>
                  <a:noFill/>
                </a:ln>
                <a:solidFill>
                  <a:srgbClr val="555960"/>
                </a:solidFill>
                <a:effectLst/>
                <a:uLnTx/>
                <a:uFillTx/>
                <a:latin typeface="Acumin Pro SemiCondensed" panose="020B0506020202020204" pitchFamily="34" charset="77"/>
                <a:ea typeface="+mn-ea"/>
                <a:cs typeface="+mn-cs"/>
              </a:rPr>
              <a:t>Acumin</a:t>
            </a:r>
            <a:r>
              <a:rPr kumimoji="0" lang="en-US" sz="2667" b="1" i="0" u="none" strike="noStrike" kern="1200" cap="none" spc="0" normalizeH="0" baseline="0" noProof="0" dirty="0">
                <a:ln>
                  <a:noFill/>
                </a:ln>
                <a:solidFill>
                  <a:srgbClr val="555960"/>
                </a:solidFill>
                <a:effectLst/>
                <a:uLnTx/>
                <a:uFillTx/>
                <a:latin typeface="Acumin Pro SemiCondensed" panose="020B0506020202020204" pitchFamily="34" charset="77"/>
                <a:ea typeface="+mn-ea"/>
                <a:cs typeface="+mn-cs"/>
              </a:rPr>
              <a:t> Pro Semi Cond Bold 24 </a:t>
            </a:r>
            <a:r>
              <a:rPr kumimoji="0" lang="en-US" sz="2667" b="1" i="0" u="none" strike="noStrike" kern="1200" cap="none" spc="0" normalizeH="0" baseline="0" noProof="0" dirty="0" err="1">
                <a:ln>
                  <a:noFill/>
                </a:ln>
                <a:solidFill>
                  <a:srgbClr val="555960"/>
                </a:solidFill>
                <a:effectLst/>
                <a:uLnTx/>
                <a:uFillTx/>
                <a:latin typeface="Acumin Pro SemiCondensed" panose="020B0506020202020204" pitchFamily="34" charset="77"/>
                <a:ea typeface="+mn-ea"/>
                <a:cs typeface="+mn-cs"/>
              </a:rPr>
              <a:t>pt</a:t>
            </a:r>
            <a:endParaRPr kumimoji="0" lang="en-US" sz="2667" b="1" i="0" u="none" strike="noStrike" kern="1200" cap="none" spc="0" normalizeH="0" baseline="0" noProof="0" dirty="0">
              <a:ln>
                <a:noFill/>
              </a:ln>
              <a:solidFill>
                <a:srgbClr val="555960"/>
              </a:solidFill>
              <a:effectLst/>
              <a:uLnTx/>
              <a:uFillTx/>
              <a:latin typeface="Acumin Pro SemiCondensed" panose="020B0506020202020204" pitchFamily="34" charset="77"/>
              <a:ea typeface="+mn-ea"/>
              <a:cs typeface="+mn-cs"/>
            </a:endParaRPr>
          </a:p>
        </p:txBody>
      </p:sp>
      <p:sp>
        <p:nvSpPr>
          <p:cNvPr id="9" name="Slide Number">
            <a:extLst>
              <a:ext uri="{FF2B5EF4-FFF2-40B4-BE49-F238E27FC236}">
                <a16:creationId xmlns:a16="http://schemas.microsoft.com/office/drawing/2014/main" id="{7E5FC629-6415-4F6D-966A-71AE26168567}"/>
              </a:ext>
            </a:extLst>
          </p:cNvPr>
          <p:cNvSpPr>
            <a:spLocks noGrp="1"/>
          </p:cNvSpPr>
          <p:nvPr>
            <p:ph type="sldNum" sz="quarter" idx="4"/>
          </p:nvPr>
        </p:nvSpPr>
        <p:spPr>
          <a:xfrm>
            <a:off x="12597908" y="6949440"/>
            <a:ext cx="744851" cy="406400"/>
          </a:xfrm>
          <a:prstGeom prst="ellipse">
            <a:avLst/>
          </a:prstGeom>
        </p:spPr>
        <p:txBody>
          <a:bodyPr anchor="ctr"/>
          <a:lstStyle>
            <a:lvl1pPr algn="ctr">
              <a:defRPr sz="1556">
                <a:solidFill>
                  <a:schemeClr val="bg1"/>
                </a:solidFill>
              </a:defRPr>
            </a:lvl1pPr>
          </a:lstStyle>
          <a:p>
            <a:pPr defTabSz="507995" hangingPunct="1"/>
            <a:fld id="{8A7A6979-0714-4377-B894-6BE4C2D6E202}" type="slidenum">
              <a:rPr lang="en-US" kern="1200" smtClean="0">
                <a:solidFill>
                  <a:srgbClr val="000000"/>
                </a:solidFill>
                <a:latin typeface="Acumin Pro"/>
                <a:ea typeface="+mn-ea"/>
                <a:cs typeface="+mn-cs"/>
              </a:rPr>
              <a:pPr defTabSz="507995" hangingPunct="1"/>
              <a:t>‹#›</a:t>
            </a:fld>
            <a:endParaRPr lang="en-US" kern="1200" dirty="0">
              <a:solidFill>
                <a:srgbClr val="000000"/>
              </a:solidFill>
              <a:latin typeface="Acumin Pro"/>
              <a:ea typeface="+mn-ea"/>
              <a:cs typeface="+mn-cs"/>
            </a:endParaRPr>
          </a:p>
        </p:txBody>
      </p:sp>
    </p:spTree>
    <p:extLst>
      <p:ext uri="{BB962C8B-B14F-4D97-AF65-F5344CB8AC3E}">
        <p14:creationId xmlns:p14="http://schemas.microsoft.com/office/powerpoint/2010/main" val="1179361946"/>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Slide - Fact/Highlight">
    <p:bg>
      <p:bgPr>
        <a:solidFill>
          <a:schemeClr val="accent4"/>
        </a:solidFill>
        <a:effectLst/>
      </p:bgPr>
    </p:bg>
    <p:spTree>
      <p:nvGrpSpPr>
        <p:cNvPr id="1" name=""/>
        <p:cNvGrpSpPr/>
        <p:nvPr/>
      </p:nvGrpSpPr>
      <p:grpSpPr>
        <a:xfrm>
          <a:off x="0" y="0"/>
          <a:ext cx="0" cy="0"/>
          <a:chOff x="0" y="0"/>
          <a:chExt cx="0" cy="0"/>
        </a:xfrm>
      </p:grpSpPr>
      <p:sp>
        <p:nvSpPr>
          <p:cNvPr id="6" name="Gold Background">
            <a:extLst>
              <a:ext uri="{FF2B5EF4-FFF2-40B4-BE49-F238E27FC236}">
                <a16:creationId xmlns:a16="http://schemas.microsoft.com/office/drawing/2014/main" id="{5CCAEC11-865D-CB4B-88E8-5AF51FB37FBE}"/>
              </a:ext>
            </a:extLst>
          </p:cNvPr>
          <p:cNvSpPr/>
          <p:nvPr/>
        </p:nvSpPr>
        <p:spPr>
          <a:xfrm>
            <a:off x="2" y="0"/>
            <a:ext cx="13546137" cy="761356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07995"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Acumin Pro"/>
              <a:ea typeface="+mn-ea"/>
              <a:cs typeface="+mn-cs"/>
            </a:endParaRPr>
          </a:p>
        </p:txBody>
      </p:sp>
      <p:sp>
        <p:nvSpPr>
          <p:cNvPr id="2" name="Heading"/>
          <p:cNvSpPr>
            <a:spLocks noGrp="1"/>
          </p:cNvSpPr>
          <p:nvPr>
            <p:ph type="ctrTitle" hasCustomPrompt="1"/>
          </p:nvPr>
        </p:nvSpPr>
        <p:spPr bwMode="blackWhite">
          <a:xfrm>
            <a:off x="3214925" y="1644033"/>
            <a:ext cx="7132312" cy="1345433"/>
          </a:xfrm>
          <a:prstGeom prst="rect">
            <a:avLst/>
          </a:prstGeom>
          <a:noFill/>
          <a:ln w="38100">
            <a:noFill/>
          </a:ln>
        </p:spPr>
        <p:txBody>
          <a:bodyPr wrap="square" lIns="0" tIns="0" rIns="0" bIns="0" anchor="t" anchorCtr="0">
            <a:spAutoFit/>
          </a:bodyPr>
          <a:lstStyle>
            <a:lvl1pPr algn="ctr">
              <a:defRPr sz="9555" b="1" i="0" cap="none" spc="333">
                <a:solidFill>
                  <a:schemeClr val="accent2"/>
                </a:solidFill>
                <a:latin typeface="United Sans Rg Lt" pitchFamily="50" charset="0"/>
              </a:defRPr>
            </a:lvl1pPr>
          </a:lstStyle>
          <a:p>
            <a:r>
              <a:rPr lang="en-US" spc="0" dirty="0">
                <a:latin typeface="United Sans Rg Md" pitchFamily="50" charset="0"/>
              </a:rPr>
              <a:t>123</a:t>
            </a:r>
            <a:endParaRPr lang="en-US" dirty="0"/>
          </a:p>
        </p:txBody>
      </p:sp>
      <p:sp>
        <p:nvSpPr>
          <p:cNvPr id="20" name="Black Bar">
            <a:extLst>
              <a:ext uri="{FF2B5EF4-FFF2-40B4-BE49-F238E27FC236}">
                <a16:creationId xmlns:a16="http://schemas.microsoft.com/office/drawing/2014/main" id="{EACB2F0C-1C3D-CD48-AD13-7B5AD683F7C7}"/>
              </a:ext>
            </a:extLst>
          </p:cNvPr>
          <p:cNvSpPr/>
          <p:nvPr/>
        </p:nvSpPr>
        <p:spPr>
          <a:xfrm>
            <a:off x="2942415" y="3049357"/>
            <a:ext cx="7672429" cy="48998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07995"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Acumin Pro"/>
              <a:ea typeface="+mn-ea"/>
              <a:cs typeface="+mn-cs"/>
            </a:endParaRPr>
          </a:p>
        </p:txBody>
      </p:sp>
      <p:sp>
        <p:nvSpPr>
          <p:cNvPr id="3" name="Subhead"/>
          <p:cNvSpPr>
            <a:spLocks noGrp="1"/>
          </p:cNvSpPr>
          <p:nvPr>
            <p:ph type="subTitle" idx="1" hasCustomPrompt="1"/>
          </p:nvPr>
        </p:nvSpPr>
        <p:spPr>
          <a:xfrm>
            <a:off x="2942414" y="3007195"/>
            <a:ext cx="7661327" cy="615553"/>
          </a:xfrm>
          <a:noFill/>
        </p:spPr>
        <p:txBody>
          <a:bodyPr wrap="square" lIns="0" tIns="0" rIns="0" bIns="0" anchor="t" anchorCtr="0">
            <a:spAutoFit/>
          </a:bodyPr>
          <a:lstStyle>
            <a:lvl1pPr marL="0" indent="0" algn="ctr">
              <a:buNone/>
              <a:defRPr sz="4000" b="1" i="0" spc="333">
                <a:solidFill>
                  <a:schemeClr val="accent4"/>
                </a:solidFill>
                <a:latin typeface="United Sans Cd Md" pitchFamily="50" charset="0"/>
              </a:defRPr>
            </a:lvl1pPr>
            <a:lvl2pPr marL="507995" indent="0" algn="ctr">
              <a:buNone/>
              <a:defRPr sz="2111"/>
            </a:lvl2pPr>
            <a:lvl3pPr marL="1015990" indent="0" algn="ctr">
              <a:buNone/>
              <a:defRPr sz="2000"/>
            </a:lvl3pPr>
            <a:lvl4pPr marL="1523985" indent="0" algn="ctr">
              <a:buNone/>
              <a:defRPr sz="1778"/>
            </a:lvl4pPr>
            <a:lvl5pPr marL="2031980" indent="0" algn="ctr">
              <a:buNone/>
              <a:defRPr sz="1778"/>
            </a:lvl5pPr>
            <a:lvl6pPr marL="2539975" indent="0" algn="ctr">
              <a:buNone/>
              <a:defRPr sz="1778"/>
            </a:lvl6pPr>
            <a:lvl7pPr marL="3047970" indent="0" algn="ctr">
              <a:buNone/>
              <a:defRPr sz="1778"/>
            </a:lvl7pPr>
            <a:lvl8pPr marL="3555964" indent="0" algn="ctr">
              <a:buNone/>
              <a:defRPr sz="1778"/>
            </a:lvl8pPr>
            <a:lvl9pPr marL="4063959" indent="0" algn="ctr">
              <a:buNone/>
              <a:defRPr sz="1778"/>
            </a:lvl9pPr>
          </a:lstStyle>
          <a:p>
            <a:r>
              <a:rPr lang="en-US" dirty="0"/>
              <a:t>TOPIC OR TITLE</a:t>
            </a:r>
          </a:p>
        </p:txBody>
      </p:sp>
      <p:sp>
        <p:nvSpPr>
          <p:cNvPr id="23" name="Body Text">
            <a:extLst>
              <a:ext uri="{FF2B5EF4-FFF2-40B4-BE49-F238E27FC236}">
                <a16:creationId xmlns:a16="http://schemas.microsoft.com/office/drawing/2014/main" id="{BD416322-CF1A-F143-B2A9-844B608C50DA}"/>
              </a:ext>
            </a:extLst>
          </p:cNvPr>
          <p:cNvSpPr>
            <a:spLocks noGrp="1"/>
          </p:cNvSpPr>
          <p:nvPr>
            <p:ph type="body" sz="quarter" idx="14" hasCustomPrompt="1"/>
          </p:nvPr>
        </p:nvSpPr>
        <p:spPr>
          <a:xfrm>
            <a:off x="3194618" y="3933725"/>
            <a:ext cx="7420229" cy="1247493"/>
          </a:xfrm>
        </p:spPr>
        <p:txBody>
          <a:bodyPr lIns="0" tIns="0" rIns="0" bIns="0">
            <a:noAutofit/>
          </a:bodyPr>
          <a:lstStyle>
            <a:lvl1pPr marL="0" marR="0" indent="0" algn="l" defTabSz="507995" rtl="0" eaLnBrk="1" fontAlgn="auto" latinLnBrk="0" hangingPunct="1">
              <a:lnSpc>
                <a:spcPct val="100000"/>
              </a:lnSpc>
              <a:spcBef>
                <a:spcPts val="0"/>
              </a:spcBef>
              <a:spcAft>
                <a:spcPts val="0"/>
              </a:spcAft>
              <a:buClrTx/>
              <a:buSzTx/>
              <a:buFontTx/>
              <a:buNone/>
              <a:tabLst/>
              <a:defRPr sz="2667" b="0" i="0" normalizeH="0" baseline="0">
                <a:solidFill>
                  <a:schemeClr val="bg1"/>
                </a:solidFill>
                <a:latin typeface="Acumin Pro Medium" panose="020B0504020202020204" pitchFamily="34" charset="77"/>
              </a:defRPr>
            </a:lvl1pPr>
          </a:lstStyle>
          <a:p>
            <a:pPr lvl="0"/>
            <a:r>
              <a:rPr lang="en-US" dirty="0"/>
              <a:t>Fact or highlight. </a:t>
            </a:r>
            <a:r>
              <a:rPr lang="en-US" dirty="0" err="1"/>
              <a:t>Acumin</a:t>
            </a:r>
            <a:r>
              <a:rPr lang="en-US" dirty="0"/>
              <a:t> Pro Medium 24 pt. Keep it short with bite-size chunks of information.</a:t>
            </a:r>
          </a:p>
        </p:txBody>
      </p:sp>
      <p:pic>
        <p:nvPicPr>
          <p:cNvPr id="14" name="Purdue Logo" descr="Purdue Logo">
            <a:extLst>
              <a:ext uri="{FF2B5EF4-FFF2-40B4-BE49-F238E27FC236}">
                <a16:creationId xmlns:a16="http://schemas.microsoft.com/office/drawing/2014/main" id="{65255706-E2B0-E84F-A9B6-28F836971DDF}"/>
              </a:ext>
            </a:extLst>
          </p:cNvPr>
          <p:cNvPicPr>
            <a:picLocks noChangeAspect="1"/>
          </p:cNvPicPr>
          <p:nvPr userDrawn="1"/>
        </p:nvPicPr>
        <p:blipFill>
          <a:blip r:embed="rId2"/>
          <a:stretch>
            <a:fillRect/>
          </a:stretch>
        </p:blipFill>
        <p:spPr>
          <a:xfrm>
            <a:off x="507981" y="6604000"/>
            <a:ext cx="2737299" cy="489989"/>
          </a:xfrm>
          <a:prstGeom prst="rect">
            <a:avLst/>
          </a:prstGeom>
        </p:spPr>
      </p:pic>
      <p:sp>
        <p:nvSpPr>
          <p:cNvPr id="9" name="Slide Number">
            <a:extLst>
              <a:ext uri="{FF2B5EF4-FFF2-40B4-BE49-F238E27FC236}">
                <a16:creationId xmlns:a16="http://schemas.microsoft.com/office/drawing/2014/main" id="{36630A00-D885-463C-B2E0-55B1F6ECEDA5}"/>
              </a:ext>
            </a:extLst>
          </p:cNvPr>
          <p:cNvSpPr>
            <a:spLocks noGrp="1"/>
          </p:cNvSpPr>
          <p:nvPr>
            <p:ph type="sldNum" sz="quarter" idx="4"/>
          </p:nvPr>
        </p:nvSpPr>
        <p:spPr>
          <a:xfrm>
            <a:off x="12597908" y="6949440"/>
            <a:ext cx="744851" cy="406400"/>
          </a:xfrm>
          <a:prstGeom prst="ellipse">
            <a:avLst/>
          </a:prstGeom>
        </p:spPr>
        <p:txBody>
          <a:bodyPr anchor="ctr"/>
          <a:lstStyle>
            <a:lvl1pPr algn="ctr">
              <a:defRPr sz="1556">
                <a:solidFill>
                  <a:schemeClr val="bg1"/>
                </a:solidFill>
              </a:defRPr>
            </a:lvl1pPr>
          </a:lstStyle>
          <a:p>
            <a:pPr defTabSz="507995" hangingPunct="1"/>
            <a:fld id="{8A7A6979-0714-4377-B894-6BE4C2D6E202}" type="slidenum">
              <a:rPr lang="en-US" kern="1200" smtClean="0">
                <a:solidFill>
                  <a:srgbClr val="000000"/>
                </a:solidFill>
                <a:latin typeface="Acumin Pro"/>
                <a:ea typeface="+mn-ea"/>
                <a:cs typeface="+mn-cs"/>
              </a:rPr>
              <a:pPr defTabSz="507995" hangingPunct="1"/>
              <a:t>‹#›</a:t>
            </a:fld>
            <a:endParaRPr lang="en-US" kern="1200" dirty="0">
              <a:solidFill>
                <a:srgbClr val="000000"/>
              </a:solidFill>
              <a:latin typeface="Acumin Pro"/>
              <a:ea typeface="+mn-ea"/>
              <a:cs typeface="+mn-cs"/>
            </a:endParaRPr>
          </a:p>
        </p:txBody>
      </p:sp>
    </p:spTree>
    <p:extLst>
      <p:ext uri="{BB962C8B-B14F-4D97-AF65-F5344CB8AC3E}">
        <p14:creationId xmlns:p14="http://schemas.microsoft.com/office/powerpoint/2010/main" val="903755154"/>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guide id="7" orient="horz" pos="1008">
          <p15:clr>
            <a:srgbClr val="FBAE40"/>
          </p15:clr>
        </p15:guide>
        <p15:guide id="8" orient="horz" pos="1488">
          <p15:clr>
            <a:srgbClr val="FBAE40"/>
          </p15:clr>
        </p15:guide>
        <p15:guide id="9" orient="horz" pos="86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losing Slide">
    <p:bg>
      <p:bgPr>
        <a:solidFill>
          <a:schemeClr val="accent4"/>
        </a:solidFill>
        <a:effectLst/>
      </p:bgPr>
    </p:bg>
    <p:spTree>
      <p:nvGrpSpPr>
        <p:cNvPr id="1" name=""/>
        <p:cNvGrpSpPr/>
        <p:nvPr/>
      </p:nvGrpSpPr>
      <p:grpSpPr>
        <a:xfrm>
          <a:off x="0" y="0"/>
          <a:ext cx="0" cy="0"/>
          <a:chOff x="0" y="0"/>
          <a:chExt cx="0" cy="0"/>
        </a:xfrm>
      </p:grpSpPr>
      <p:sp>
        <p:nvSpPr>
          <p:cNvPr id="20" name="Black Background">
            <a:extLst>
              <a:ext uri="{FF2B5EF4-FFF2-40B4-BE49-F238E27FC236}">
                <a16:creationId xmlns:a16="http://schemas.microsoft.com/office/drawing/2014/main" id="{EACB2F0C-1C3D-CD48-AD13-7B5AD683F7C7}"/>
              </a:ext>
            </a:extLst>
          </p:cNvPr>
          <p:cNvSpPr/>
          <p:nvPr/>
        </p:nvSpPr>
        <p:spPr>
          <a:xfrm>
            <a:off x="0" y="0"/>
            <a:ext cx="13546138" cy="762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07995"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Acumin Pro"/>
              <a:ea typeface="+mn-ea"/>
              <a:cs typeface="+mn-cs"/>
            </a:endParaRPr>
          </a:p>
        </p:txBody>
      </p:sp>
      <p:sp>
        <p:nvSpPr>
          <p:cNvPr id="2" name="Heading"/>
          <p:cNvSpPr>
            <a:spLocks noGrp="1"/>
          </p:cNvSpPr>
          <p:nvPr>
            <p:ph type="ctrTitle" hasCustomPrompt="1"/>
          </p:nvPr>
        </p:nvSpPr>
        <p:spPr bwMode="blackWhite">
          <a:xfrm>
            <a:off x="2758819" y="1690371"/>
            <a:ext cx="7052456" cy="948978"/>
          </a:xfrm>
          <a:prstGeom prst="rect">
            <a:avLst/>
          </a:prstGeom>
          <a:noFill/>
          <a:ln w="38100">
            <a:noFill/>
          </a:ln>
        </p:spPr>
        <p:txBody>
          <a:bodyPr wrap="square" lIns="0" tIns="0" rIns="0" bIns="0" anchor="t" anchorCtr="0">
            <a:spAutoFit/>
          </a:bodyPr>
          <a:lstStyle>
            <a:lvl1pPr algn="l">
              <a:defRPr sz="6667" b="1" i="1" spc="0">
                <a:solidFill>
                  <a:schemeClr val="tx2"/>
                </a:solidFill>
                <a:latin typeface="Acumin Pro ExtraCondensed" panose="020B0508020202020204" pitchFamily="34" charset="77"/>
              </a:defRPr>
            </a:lvl1pPr>
          </a:lstStyle>
          <a:p>
            <a:r>
              <a:rPr lang="en-US" dirty="0"/>
              <a:t>Thank You</a:t>
            </a:r>
          </a:p>
        </p:txBody>
      </p:sp>
      <p:sp>
        <p:nvSpPr>
          <p:cNvPr id="16" name="Body Text">
            <a:extLst>
              <a:ext uri="{FF2B5EF4-FFF2-40B4-BE49-F238E27FC236}">
                <a16:creationId xmlns:a16="http://schemas.microsoft.com/office/drawing/2014/main" id="{900775FC-E9E4-FF46-A522-92CC39196093}"/>
              </a:ext>
            </a:extLst>
          </p:cNvPr>
          <p:cNvSpPr>
            <a:spLocks noGrp="1"/>
          </p:cNvSpPr>
          <p:nvPr>
            <p:ph type="body" sz="quarter" idx="14" hasCustomPrompt="1"/>
          </p:nvPr>
        </p:nvSpPr>
        <p:spPr>
          <a:xfrm>
            <a:off x="2758817" y="2831344"/>
            <a:ext cx="7052458" cy="978656"/>
          </a:xfrm>
        </p:spPr>
        <p:txBody>
          <a:bodyPr lIns="0" tIns="0" rIns="0" bIns="0">
            <a:noAutofit/>
          </a:bodyPr>
          <a:lstStyle>
            <a:lvl1pPr marL="0" marR="0" indent="0" algn="l" defTabSz="507995" rtl="0" eaLnBrk="1" fontAlgn="auto" latinLnBrk="0" hangingPunct="1">
              <a:lnSpc>
                <a:spcPct val="100000"/>
              </a:lnSpc>
              <a:spcBef>
                <a:spcPts val="0"/>
              </a:spcBef>
              <a:spcAft>
                <a:spcPts val="0"/>
              </a:spcAft>
              <a:buClrTx/>
              <a:buSzTx/>
              <a:buFontTx/>
              <a:buNone/>
              <a:tabLst/>
              <a:defRPr sz="2000" b="0" i="0" normalizeH="0" baseline="0">
                <a:solidFill>
                  <a:schemeClr val="accent4"/>
                </a:solidFill>
                <a:latin typeface="Acumin Pro" panose="020B0504020202020204" pitchFamily="34" charset="77"/>
              </a:defRPr>
            </a:lvl1pPr>
          </a:lstStyle>
          <a:p>
            <a:pPr lvl="0"/>
            <a:r>
              <a:rPr lang="en-US" dirty="0"/>
              <a:t>Conclusion, call to action or contact information. </a:t>
            </a:r>
            <a:r>
              <a:rPr lang="en-US" dirty="0" err="1"/>
              <a:t>Acumin</a:t>
            </a:r>
            <a:r>
              <a:rPr lang="en-US" dirty="0"/>
              <a:t> Pro Reg 18 pt. Keep it short with bite-size chunks of information.</a:t>
            </a:r>
          </a:p>
        </p:txBody>
      </p:sp>
      <p:pic>
        <p:nvPicPr>
          <p:cNvPr id="7" name="Purdue Logo" descr="Purdue Logo">
            <a:extLst>
              <a:ext uri="{FF2B5EF4-FFF2-40B4-BE49-F238E27FC236}">
                <a16:creationId xmlns:a16="http://schemas.microsoft.com/office/drawing/2014/main" id="{5F3828F1-BE8D-4912-BF78-B866D3B63E93}"/>
              </a:ext>
            </a:extLst>
          </p:cNvPr>
          <p:cNvPicPr>
            <a:picLocks noChangeAspect="1"/>
          </p:cNvPicPr>
          <p:nvPr userDrawn="1"/>
        </p:nvPicPr>
        <p:blipFill>
          <a:blip r:embed="rId2"/>
          <a:stretch>
            <a:fillRect/>
          </a:stretch>
        </p:blipFill>
        <p:spPr>
          <a:xfrm>
            <a:off x="507980" y="6604000"/>
            <a:ext cx="2732933" cy="489208"/>
          </a:xfrm>
          <a:prstGeom prst="rect">
            <a:avLst/>
          </a:prstGeom>
        </p:spPr>
      </p:pic>
      <p:sp>
        <p:nvSpPr>
          <p:cNvPr id="9" name="Slide Number">
            <a:extLst>
              <a:ext uri="{FF2B5EF4-FFF2-40B4-BE49-F238E27FC236}">
                <a16:creationId xmlns:a16="http://schemas.microsoft.com/office/drawing/2014/main" id="{9B373F43-B32F-425B-9EE3-95634E8B8BC9}"/>
              </a:ext>
            </a:extLst>
          </p:cNvPr>
          <p:cNvSpPr>
            <a:spLocks noGrp="1"/>
          </p:cNvSpPr>
          <p:nvPr>
            <p:ph type="sldNum" sz="quarter" idx="4"/>
          </p:nvPr>
        </p:nvSpPr>
        <p:spPr>
          <a:xfrm>
            <a:off x="12597908" y="6949440"/>
            <a:ext cx="744851" cy="406400"/>
          </a:xfrm>
          <a:prstGeom prst="ellipse">
            <a:avLst/>
          </a:prstGeom>
        </p:spPr>
        <p:txBody>
          <a:bodyPr anchor="ctr"/>
          <a:lstStyle>
            <a:lvl1pPr algn="ctr">
              <a:defRPr sz="1556">
                <a:solidFill>
                  <a:schemeClr val="accent4"/>
                </a:solidFill>
              </a:defRPr>
            </a:lvl1pPr>
          </a:lstStyle>
          <a:p>
            <a:pPr defTabSz="507995" hangingPunct="1"/>
            <a:fld id="{8A7A6979-0714-4377-B894-6BE4C2D6E202}" type="slidenum">
              <a:rPr lang="en-US" kern="1200" smtClean="0">
                <a:solidFill>
                  <a:srgbClr val="FFFFFF"/>
                </a:solidFill>
                <a:latin typeface="Acumin Pro"/>
                <a:ea typeface="+mn-ea"/>
                <a:cs typeface="+mn-cs"/>
              </a:rPr>
              <a:pPr defTabSz="507995" hangingPunct="1"/>
              <a:t>‹#›</a:t>
            </a:fld>
            <a:endParaRPr lang="en-US" kern="1200" dirty="0">
              <a:solidFill>
                <a:srgbClr val="FFFFFF"/>
              </a:solidFill>
              <a:latin typeface="Acumin Pro"/>
              <a:ea typeface="+mn-ea"/>
              <a:cs typeface="+mn-cs"/>
            </a:endParaRPr>
          </a:p>
        </p:txBody>
      </p:sp>
    </p:spTree>
    <p:extLst>
      <p:ext uri="{BB962C8B-B14F-4D97-AF65-F5344CB8AC3E}">
        <p14:creationId xmlns:p14="http://schemas.microsoft.com/office/powerpoint/2010/main" val="2995496083"/>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guide id="7" pos="156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22" name="Shape 22"/>
          <p:cNvSpPr>
            <a:spLocks noGrp="1"/>
          </p:cNvSpPr>
          <p:nvPr>
            <p:ph type="title"/>
          </p:nvPr>
        </p:nvSpPr>
        <p:spPr>
          <a:prstGeom prst="rect">
            <a:avLst/>
          </a:prstGeom>
        </p:spPr>
        <p:txBody>
          <a:bodyPr/>
          <a:lstStyle/>
          <a:p>
            <a:r>
              <a:t>Title Text</a:t>
            </a:r>
          </a:p>
        </p:txBody>
      </p:sp>
      <p:sp>
        <p:nvSpPr>
          <p:cNvPr id="23" name="Shape 23"/>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4" name="Shape 24"/>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990082321"/>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1/13/2022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86CB4B4D-7CA3-9044-876B-883B54F8677D}" type="slidenum">
              <a:rPr lang="en-US" smtClean="0"/>
              <a:t>‹#›</a:t>
            </a:fld>
            <a:endParaRPr lang="en-US"/>
          </a:p>
        </p:txBody>
      </p:sp>
    </p:spTree>
    <p:extLst>
      <p:ext uri="{BB962C8B-B14F-4D97-AF65-F5344CB8AC3E}">
        <p14:creationId xmlns:p14="http://schemas.microsoft.com/office/powerpoint/2010/main" val="54541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379234" y="1071880"/>
            <a:ext cx="8796331" cy="132080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379234" y="2931163"/>
            <a:ext cx="8796331" cy="344664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759053" y="6979920"/>
            <a:ext cx="7473037" cy="355600"/>
          </a:xfrm>
          <a:prstGeom prst="rect">
            <a:avLst/>
          </a:prstGeom>
        </p:spPr>
        <p:txBody>
          <a:bodyPr vert="horz" lIns="91440" tIns="45720" rIns="91440" bIns="45720" rtlCol="0" anchor="ctr"/>
          <a:lstStyle>
            <a:lvl1pPr algn="l">
              <a:defRPr sz="1111">
                <a:solidFill>
                  <a:schemeClr val="tx1">
                    <a:alpha val="70000"/>
                  </a:schemeClr>
                </a:solidFill>
              </a:defRPr>
            </a:lvl1pPr>
          </a:lstStyle>
          <a:p>
            <a:pPr defTabSz="507995" hangingPunct="1"/>
            <a:endParaRPr lang="en-US" kern="1200" dirty="0">
              <a:solidFill>
                <a:srgbClr val="000000">
                  <a:alpha val="70000"/>
                </a:srgbClr>
              </a:solidFill>
              <a:latin typeface="Acumin Pro"/>
              <a:ea typeface="+mn-ea"/>
              <a:cs typeface="+mn-cs"/>
            </a:endParaRPr>
          </a:p>
        </p:txBody>
      </p:sp>
      <p:pic>
        <p:nvPicPr>
          <p:cNvPr id="7" name="Purdue Logo" descr="Purdue Logo">
            <a:extLst>
              <a:ext uri="{FF2B5EF4-FFF2-40B4-BE49-F238E27FC236}">
                <a16:creationId xmlns:a16="http://schemas.microsoft.com/office/drawing/2014/main" id="{0A0E8DF3-21DE-4620-B75A-F02BFE4E77D9}"/>
              </a:ext>
            </a:extLst>
          </p:cNvPr>
          <p:cNvPicPr>
            <a:picLocks noChangeAspect="1"/>
          </p:cNvPicPr>
          <p:nvPr userDrawn="1"/>
        </p:nvPicPr>
        <p:blipFill>
          <a:blip r:embed="rId15"/>
          <a:stretch>
            <a:fillRect/>
          </a:stretch>
        </p:blipFill>
        <p:spPr>
          <a:xfrm>
            <a:off x="507981" y="6908800"/>
            <a:ext cx="2737299" cy="489989"/>
          </a:xfrm>
          <a:prstGeom prst="rect">
            <a:avLst/>
          </a:prstGeom>
        </p:spPr>
      </p:pic>
      <p:sp>
        <p:nvSpPr>
          <p:cNvPr id="9" name="Slide Number">
            <a:extLst>
              <a:ext uri="{FF2B5EF4-FFF2-40B4-BE49-F238E27FC236}">
                <a16:creationId xmlns:a16="http://schemas.microsoft.com/office/drawing/2014/main" id="{EA675CD6-5D2B-4C8E-8D45-6681490C89BF}"/>
              </a:ext>
            </a:extLst>
          </p:cNvPr>
          <p:cNvSpPr>
            <a:spLocks noGrp="1"/>
          </p:cNvSpPr>
          <p:nvPr>
            <p:ph type="sldNum" sz="quarter" idx="4"/>
          </p:nvPr>
        </p:nvSpPr>
        <p:spPr>
          <a:xfrm>
            <a:off x="12597908" y="6949440"/>
            <a:ext cx="744851" cy="406400"/>
          </a:xfrm>
          <a:prstGeom prst="ellipse">
            <a:avLst/>
          </a:prstGeom>
        </p:spPr>
        <p:txBody>
          <a:bodyPr anchor="ctr"/>
          <a:lstStyle>
            <a:lvl1pPr algn="ctr">
              <a:defRPr sz="1556">
                <a:solidFill>
                  <a:schemeClr val="bg1"/>
                </a:solidFill>
              </a:defRPr>
            </a:lvl1pPr>
          </a:lstStyle>
          <a:p>
            <a:pPr defTabSz="507995" hangingPunct="1"/>
            <a:fld id="{8A7A6979-0714-4377-B894-6BE4C2D6E202}" type="slidenum">
              <a:rPr lang="en-US" kern="1200" smtClean="0">
                <a:solidFill>
                  <a:srgbClr val="000000"/>
                </a:solidFill>
                <a:latin typeface="Acumin Pro"/>
                <a:ea typeface="+mn-ea"/>
                <a:cs typeface="+mn-cs"/>
              </a:rPr>
              <a:pPr defTabSz="507995" hangingPunct="1"/>
              <a:t>‹#›</a:t>
            </a:fld>
            <a:endParaRPr lang="en-US" kern="1200" dirty="0">
              <a:solidFill>
                <a:srgbClr val="000000"/>
              </a:solidFill>
              <a:latin typeface="Acumin Pro"/>
              <a:ea typeface="+mn-ea"/>
              <a:cs typeface="+mn-cs"/>
            </a:endParaRPr>
          </a:p>
        </p:txBody>
      </p:sp>
    </p:spTree>
    <p:extLst>
      <p:ext uri="{BB962C8B-B14F-4D97-AF65-F5344CB8AC3E}">
        <p14:creationId xmlns:p14="http://schemas.microsoft.com/office/powerpoint/2010/main" val="2239205298"/>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 id="2147483754" r:id="rId12"/>
    <p:sldLayoutId id="2147483755" r:id="rId13"/>
  </p:sldLayoutIdLst>
  <p:hf hdr="0" ftr="0"/>
  <p:txStyles>
    <p:titleStyle>
      <a:lvl1pPr algn="ctr" defTabSz="1015990" rtl="0" eaLnBrk="1" latinLnBrk="0" hangingPunct="1">
        <a:lnSpc>
          <a:spcPct val="90000"/>
        </a:lnSpc>
        <a:spcBef>
          <a:spcPct val="0"/>
        </a:spcBef>
        <a:buNone/>
        <a:defRPr sz="2889" kern="1200" cap="all" spc="222" baseline="0">
          <a:solidFill>
            <a:srgbClr val="262626"/>
          </a:solidFill>
          <a:latin typeface="+mj-lt"/>
          <a:ea typeface="+mj-ea"/>
          <a:cs typeface="+mj-cs"/>
        </a:defRPr>
      </a:lvl1pPr>
    </p:titleStyle>
    <p:bodyStyle>
      <a:lvl1pPr marL="253997" indent="-253997" algn="l" defTabSz="1015990" rtl="0" eaLnBrk="1" latinLnBrk="0" hangingPunct="1">
        <a:lnSpc>
          <a:spcPct val="100000"/>
        </a:lnSpc>
        <a:spcBef>
          <a:spcPts val="1111"/>
        </a:spcBef>
        <a:buClr>
          <a:schemeClr val="accent2"/>
        </a:buClr>
        <a:buFont typeface="Arial" panose="020B0604020202020204" pitchFamily="34" charset="0"/>
        <a:buChar char="•"/>
        <a:defRPr sz="2000" kern="1200">
          <a:solidFill>
            <a:schemeClr val="tx1">
              <a:lumMod val="85000"/>
              <a:lumOff val="15000"/>
            </a:schemeClr>
          </a:solidFill>
          <a:latin typeface="+mn-lt"/>
          <a:ea typeface="+mn-ea"/>
          <a:cs typeface="+mn-cs"/>
        </a:defRPr>
      </a:lvl1pPr>
      <a:lvl2pPr marL="507995" indent="-253997" algn="l" defTabSz="1015990" rtl="0" eaLnBrk="1" latinLnBrk="0" hangingPunct="1">
        <a:lnSpc>
          <a:spcPct val="100000"/>
        </a:lnSpc>
        <a:spcBef>
          <a:spcPts val="1111"/>
        </a:spcBef>
        <a:buClr>
          <a:schemeClr val="accent2"/>
        </a:buClr>
        <a:buFont typeface="Arial" panose="020B0604020202020204" pitchFamily="34" charset="0"/>
        <a:buChar char="•"/>
        <a:defRPr sz="1778" kern="1200">
          <a:solidFill>
            <a:schemeClr val="tx1">
              <a:lumMod val="85000"/>
              <a:lumOff val="15000"/>
            </a:schemeClr>
          </a:solidFill>
          <a:latin typeface="+mn-lt"/>
          <a:ea typeface="+mn-ea"/>
          <a:cs typeface="+mn-cs"/>
        </a:defRPr>
      </a:lvl2pPr>
      <a:lvl3pPr marL="761992" indent="-253997" algn="l" defTabSz="1015990" rtl="0" eaLnBrk="1" latinLnBrk="0" hangingPunct="1">
        <a:lnSpc>
          <a:spcPct val="100000"/>
        </a:lnSpc>
        <a:spcBef>
          <a:spcPts val="1111"/>
        </a:spcBef>
        <a:buClr>
          <a:schemeClr val="accent2"/>
        </a:buClr>
        <a:buFont typeface="Arial" panose="020B0604020202020204" pitchFamily="34" charset="0"/>
        <a:buChar char="•"/>
        <a:defRPr sz="1778" kern="1200">
          <a:solidFill>
            <a:schemeClr val="tx1">
              <a:lumMod val="85000"/>
              <a:lumOff val="15000"/>
            </a:schemeClr>
          </a:solidFill>
          <a:latin typeface="+mn-lt"/>
          <a:ea typeface="+mn-ea"/>
          <a:cs typeface="+mn-cs"/>
        </a:defRPr>
      </a:lvl3pPr>
      <a:lvl4pPr marL="1015990" indent="-253997" algn="l" defTabSz="1015990" rtl="0" eaLnBrk="1" latinLnBrk="0" hangingPunct="1">
        <a:lnSpc>
          <a:spcPct val="100000"/>
        </a:lnSpc>
        <a:spcBef>
          <a:spcPts val="1111"/>
        </a:spcBef>
        <a:buClr>
          <a:schemeClr val="accent2"/>
        </a:buClr>
        <a:buFont typeface="Arial" panose="020B0604020202020204" pitchFamily="34" charset="0"/>
        <a:buChar char="•"/>
        <a:defRPr sz="1778" kern="1200">
          <a:solidFill>
            <a:schemeClr val="tx1">
              <a:lumMod val="85000"/>
              <a:lumOff val="15000"/>
            </a:schemeClr>
          </a:solidFill>
          <a:latin typeface="+mn-lt"/>
          <a:ea typeface="+mn-ea"/>
          <a:cs typeface="+mn-cs"/>
        </a:defRPr>
      </a:lvl4pPr>
      <a:lvl5pPr marL="1269987" indent="-253997" algn="l" defTabSz="1015990" rtl="0" eaLnBrk="1" latinLnBrk="0" hangingPunct="1">
        <a:lnSpc>
          <a:spcPct val="100000"/>
        </a:lnSpc>
        <a:spcBef>
          <a:spcPts val="1111"/>
        </a:spcBef>
        <a:buClr>
          <a:schemeClr val="accent2"/>
        </a:buClr>
        <a:buFont typeface="Arial" panose="020B0604020202020204" pitchFamily="34" charset="0"/>
        <a:buChar char="•"/>
        <a:defRPr sz="1778" kern="1200">
          <a:solidFill>
            <a:schemeClr val="tx1">
              <a:lumMod val="85000"/>
              <a:lumOff val="15000"/>
            </a:schemeClr>
          </a:solidFill>
          <a:latin typeface="+mn-lt"/>
          <a:ea typeface="+mn-ea"/>
          <a:cs typeface="+mn-cs"/>
        </a:defRPr>
      </a:lvl5pPr>
      <a:lvl6pPr marL="1460485" indent="-253997" algn="l" defTabSz="1015990" rtl="0" eaLnBrk="1" latinLnBrk="0" hangingPunct="1">
        <a:lnSpc>
          <a:spcPct val="100000"/>
        </a:lnSpc>
        <a:spcBef>
          <a:spcPts val="1111"/>
        </a:spcBef>
        <a:buClr>
          <a:schemeClr val="accent2"/>
        </a:buClr>
        <a:buFont typeface="Arial" panose="020B0604020202020204" pitchFamily="34" charset="0"/>
        <a:buChar char="•"/>
        <a:defRPr sz="1778" kern="1200">
          <a:solidFill>
            <a:schemeClr val="tx1"/>
          </a:solidFill>
          <a:latin typeface="+mn-lt"/>
          <a:ea typeface="+mn-ea"/>
          <a:cs typeface="+mn-cs"/>
        </a:defRPr>
      </a:lvl6pPr>
      <a:lvl7pPr marL="1650983" indent="-253997" algn="l" defTabSz="1015990" rtl="0" eaLnBrk="1" latinLnBrk="0" hangingPunct="1">
        <a:lnSpc>
          <a:spcPct val="100000"/>
        </a:lnSpc>
        <a:spcBef>
          <a:spcPts val="1111"/>
        </a:spcBef>
        <a:buClr>
          <a:schemeClr val="accent2"/>
        </a:buClr>
        <a:buFont typeface="Arial" panose="020B0604020202020204" pitchFamily="34" charset="0"/>
        <a:buChar char="•"/>
        <a:defRPr sz="1778" kern="1200">
          <a:solidFill>
            <a:schemeClr val="tx1"/>
          </a:solidFill>
          <a:latin typeface="+mn-lt"/>
          <a:ea typeface="+mn-ea"/>
          <a:cs typeface="+mn-cs"/>
        </a:defRPr>
      </a:lvl7pPr>
      <a:lvl8pPr marL="1841482" indent="-253997" algn="l" defTabSz="1015990" rtl="0" eaLnBrk="1" latinLnBrk="0" hangingPunct="1">
        <a:lnSpc>
          <a:spcPct val="100000"/>
        </a:lnSpc>
        <a:spcBef>
          <a:spcPts val="1111"/>
        </a:spcBef>
        <a:buClr>
          <a:schemeClr val="accent2"/>
        </a:buClr>
        <a:buFont typeface="Arial" panose="020B0604020202020204" pitchFamily="34" charset="0"/>
        <a:buChar char="•"/>
        <a:defRPr sz="1778" kern="1200" baseline="0">
          <a:solidFill>
            <a:schemeClr val="tx1"/>
          </a:solidFill>
          <a:latin typeface="+mn-lt"/>
          <a:ea typeface="+mn-ea"/>
          <a:cs typeface="+mn-cs"/>
        </a:defRPr>
      </a:lvl8pPr>
      <a:lvl9pPr marL="2031980" indent="-253997" algn="l" defTabSz="1015990" rtl="0" eaLnBrk="1" latinLnBrk="0" hangingPunct="1">
        <a:lnSpc>
          <a:spcPct val="100000"/>
        </a:lnSpc>
        <a:spcBef>
          <a:spcPts val="1111"/>
        </a:spcBef>
        <a:buClr>
          <a:schemeClr val="accent2"/>
        </a:buClr>
        <a:buFont typeface="Arial" panose="020B0604020202020204" pitchFamily="34" charset="0"/>
        <a:buChar char="•"/>
        <a:defRPr sz="1778" kern="1200" baseline="0">
          <a:solidFill>
            <a:schemeClr val="tx1"/>
          </a:solidFill>
          <a:latin typeface="+mn-lt"/>
          <a:ea typeface="+mn-ea"/>
          <a:cs typeface="+mn-cs"/>
        </a:defRPr>
      </a:lvl9pPr>
    </p:bodyStyle>
    <p:otherStyle>
      <a:defPPr>
        <a:defRPr lang="en-US"/>
      </a:defPPr>
      <a:lvl1pPr marL="0" algn="l" defTabSz="1015990" rtl="0" eaLnBrk="1" latinLnBrk="0" hangingPunct="1">
        <a:defRPr sz="2000" kern="1200">
          <a:solidFill>
            <a:schemeClr val="tx1"/>
          </a:solidFill>
          <a:latin typeface="+mn-lt"/>
          <a:ea typeface="+mn-ea"/>
          <a:cs typeface="+mn-cs"/>
        </a:defRPr>
      </a:lvl1pPr>
      <a:lvl2pPr marL="507995" algn="l" defTabSz="1015990" rtl="0" eaLnBrk="1" latinLnBrk="0" hangingPunct="1">
        <a:defRPr sz="2000" kern="1200">
          <a:solidFill>
            <a:schemeClr val="tx1"/>
          </a:solidFill>
          <a:latin typeface="+mn-lt"/>
          <a:ea typeface="+mn-ea"/>
          <a:cs typeface="+mn-cs"/>
        </a:defRPr>
      </a:lvl2pPr>
      <a:lvl3pPr marL="1015990" algn="l" defTabSz="1015990" rtl="0" eaLnBrk="1" latinLnBrk="0" hangingPunct="1">
        <a:defRPr sz="2000" kern="1200">
          <a:solidFill>
            <a:schemeClr val="tx1"/>
          </a:solidFill>
          <a:latin typeface="+mn-lt"/>
          <a:ea typeface="+mn-ea"/>
          <a:cs typeface="+mn-cs"/>
        </a:defRPr>
      </a:lvl3pPr>
      <a:lvl4pPr marL="1523985" algn="l" defTabSz="1015990" rtl="0" eaLnBrk="1" latinLnBrk="0" hangingPunct="1">
        <a:defRPr sz="2000" kern="1200">
          <a:solidFill>
            <a:schemeClr val="tx1"/>
          </a:solidFill>
          <a:latin typeface="+mn-lt"/>
          <a:ea typeface="+mn-ea"/>
          <a:cs typeface="+mn-cs"/>
        </a:defRPr>
      </a:lvl4pPr>
      <a:lvl5pPr marL="2031980" algn="l" defTabSz="1015990" rtl="0" eaLnBrk="1" latinLnBrk="0" hangingPunct="1">
        <a:defRPr sz="2000" kern="1200">
          <a:solidFill>
            <a:schemeClr val="tx1"/>
          </a:solidFill>
          <a:latin typeface="+mn-lt"/>
          <a:ea typeface="+mn-ea"/>
          <a:cs typeface="+mn-cs"/>
        </a:defRPr>
      </a:lvl5pPr>
      <a:lvl6pPr marL="2539975" algn="l" defTabSz="1015990" rtl="0" eaLnBrk="1" latinLnBrk="0" hangingPunct="1">
        <a:defRPr sz="2000" kern="1200">
          <a:solidFill>
            <a:schemeClr val="tx1"/>
          </a:solidFill>
          <a:latin typeface="+mn-lt"/>
          <a:ea typeface="+mn-ea"/>
          <a:cs typeface="+mn-cs"/>
        </a:defRPr>
      </a:lvl6pPr>
      <a:lvl7pPr marL="3047970" algn="l" defTabSz="1015990" rtl="0" eaLnBrk="1" latinLnBrk="0" hangingPunct="1">
        <a:defRPr sz="2000" kern="1200">
          <a:solidFill>
            <a:schemeClr val="tx1"/>
          </a:solidFill>
          <a:latin typeface="+mn-lt"/>
          <a:ea typeface="+mn-ea"/>
          <a:cs typeface="+mn-cs"/>
        </a:defRPr>
      </a:lvl7pPr>
      <a:lvl8pPr marL="3555964" algn="l" defTabSz="1015990" rtl="0" eaLnBrk="1" latinLnBrk="0" hangingPunct="1">
        <a:defRPr sz="2000" kern="1200">
          <a:solidFill>
            <a:schemeClr val="tx1"/>
          </a:solidFill>
          <a:latin typeface="+mn-lt"/>
          <a:ea typeface="+mn-ea"/>
          <a:cs typeface="+mn-cs"/>
        </a:defRPr>
      </a:lvl8pPr>
      <a:lvl9pPr marL="4063959" algn="l" defTabSz="1015990" rtl="0" eaLnBrk="1" latinLnBrk="0" hangingPunct="1">
        <a:defRPr sz="20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guide id="3" orient="horz" pos="4056">
          <p15:clr>
            <a:srgbClr val="F26B43"/>
          </p15:clr>
        </p15:guide>
        <p15:guide id="4" pos="6240">
          <p15:clr>
            <a:srgbClr val="F26B43"/>
          </p15:clr>
        </p15:guide>
        <p15:guide id="5" pos="63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en.wikipedia.org/wiki/CPU_modes"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unix.com/tips-tutorials/19060-unix-file-permissions.html" TargetMode="External"/><Relationship Id="rId2" Type="http://schemas.openxmlformats.org/officeDocument/2006/relationships/hyperlink" Target="http://en.wikipedia.org/wiki/Filesystem_permissions" TargetMode="Externa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purdue-edu.zoom.us/j/99058485354?pwd=MDVYdDFDN1lwVnd3a2lDZUhodm9aZz09" TargetMode="Externa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Shape 252"/>
          <p:cNvSpPr>
            <a:spLocks noGrp="1"/>
          </p:cNvSpPr>
          <p:nvPr>
            <p:ph type="ctrTitle"/>
          </p:nvPr>
        </p:nvSpPr>
        <p:spPr/>
        <p:txBody>
          <a:bodyPr/>
          <a:lstStyle/>
          <a:p>
            <a:r>
              <a:rPr lang="en-US"/>
              <a:t>Data Security and Privacy</a:t>
            </a:r>
            <a:br>
              <a:rPr lang="en-US"/>
            </a:br>
            <a:endParaRPr lang="en-US" dirty="0"/>
          </a:p>
        </p:txBody>
      </p:sp>
      <p:sp>
        <p:nvSpPr>
          <p:cNvPr id="253" name="Shape 253"/>
          <p:cNvSpPr>
            <a:spLocks noGrp="1"/>
          </p:cNvSpPr>
          <p:nvPr>
            <p:ph type="subTitle" idx="1"/>
          </p:nvPr>
        </p:nvSpPr>
        <p:spPr>
          <a:xfrm>
            <a:off x="2941216" y="4375372"/>
            <a:ext cx="7557042" cy="1618392"/>
          </a:xfrm>
        </p:spPr>
        <p:txBody>
          <a:bodyPr/>
          <a:lstStyle/>
          <a:p>
            <a:r>
              <a:rPr lang="it-IT" sz="3200" dirty="0" smtClean="0"/>
              <a:t>Week 1 Introduction to the Course and Overview of Access Control</a:t>
            </a:r>
          </a:p>
          <a:p>
            <a:r>
              <a:rPr lang="it-IT" sz="3200" dirty="0" smtClean="0"/>
              <a:t>Prof</a:t>
            </a:r>
            <a:r>
              <a:rPr lang="it-IT" sz="3200" dirty="0"/>
              <a:t>. Ninghui Li (Purdue </a:t>
            </a:r>
            <a:r>
              <a:rPr lang="it-IT" sz="3200" dirty="0" smtClean="0"/>
              <a:t>University)</a:t>
            </a:r>
            <a:endParaRPr lang="it-IT"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What is </a:t>
            </a:r>
            <a:r>
              <a:rPr lang="en-US" dirty="0" smtClean="0"/>
              <a:t>(Personal) Privacy</a:t>
            </a:r>
            <a:r>
              <a:rPr lang="en-US" dirty="0"/>
              <a:t>?</a:t>
            </a:r>
          </a:p>
        </p:txBody>
      </p:sp>
      <p:sp>
        <p:nvSpPr>
          <p:cNvPr id="14" name="Subtitle 13">
            <a:extLst>
              <a:ext uri="{FF2B5EF4-FFF2-40B4-BE49-F238E27FC236}">
                <a16:creationId xmlns:a16="http://schemas.microsoft.com/office/drawing/2014/main" id="{7E9E867E-DF62-4FEE-8078-464F0C40594F}"/>
              </a:ext>
            </a:extLst>
          </p:cNvPr>
          <p:cNvSpPr>
            <a:spLocks noGrp="1"/>
          </p:cNvSpPr>
          <p:nvPr>
            <p:ph type="subTitle" idx="1"/>
          </p:nvPr>
        </p:nvSpPr>
        <p:spPr/>
        <p:txBody>
          <a:bodyPr/>
          <a:lstStyle/>
          <a:p>
            <a:endParaRPr lang="en-US"/>
          </a:p>
        </p:txBody>
      </p:sp>
      <p:sp>
        <p:nvSpPr>
          <p:cNvPr id="15" name="Text Placeholder 14">
            <a:extLst>
              <a:ext uri="{FF2B5EF4-FFF2-40B4-BE49-F238E27FC236}">
                <a16:creationId xmlns:a16="http://schemas.microsoft.com/office/drawing/2014/main" id="{91460D56-85D0-4449-ACD5-1D29791CAF6D}"/>
              </a:ext>
            </a:extLst>
          </p:cNvPr>
          <p:cNvSpPr>
            <a:spLocks noGrp="1"/>
          </p:cNvSpPr>
          <p:nvPr>
            <p:ph type="body" sz="quarter" idx="14"/>
          </p:nvPr>
        </p:nvSpPr>
        <p:spPr/>
        <p:txBody>
          <a:bodyPr/>
          <a:lstStyle/>
          <a:p>
            <a:r>
              <a:rPr lang="en-US" sz="2800" b="1" dirty="0" smtClean="0"/>
              <a:t>Sometimes people use privacy to refer to confidentiality.</a:t>
            </a:r>
            <a:endParaRPr lang="en-US" sz="2800" b="1" dirty="0"/>
          </a:p>
          <a:p>
            <a:r>
              <a:rPr lang="en-US" sz="2800" b="1" dirty="0" smtClean="0"/>
              <a:t>Personal privacy is </a:t>
            </a:r>
            <a:r>
              <a:rPr lang="en-US" sz="2800" b="1" dirty="0"/>
              <a:t>complicated! </a:t>
            </a:r>
            <a:r>
              <a:rPr lang="en-US" sz="2800" b="1" dirty="0" smtClean="0"/>
              <a:t>It </a:t>
            </a:r>
            <a:r>
              <a:rPr lang="en-US" sz="2800" b="1" dirty="0"/>
              <a:t>is primarily a social and legal concept.</a:t>
            </a:r>
          </a:p>
          <a:p>
            <a:r>
              <a:rPr lang="en-US" sz="2800" dirty="0"/>
              <a:t>Some concepts from the book “Understanding Privacy” by Daniel J. Solove: </a:t>
            </a:r>
          </a:p>
          <a:p>
            <a:pPr marL="596898" lvl="1" indent="-342900">
              <a:spcBef>
                <a:spcPts val="600"/>
              </a:spcBef>
              <a:buFont typeface="+mj-lt"/>
              <a:buAutoNum type="arabicPeriod"/>
            </a:pPr>
            <a:r>
              <a:rPr lang="en-US" sz="2400" dirty="0"/>
              <a:t>the right to be let alone</a:t>
            </a:r>
          </a:p>
          <a:p>
            <a:pPr marL="596898" lvl="1" indent="-342900">
              <a:spcBef>
                <a:spcPts val="600"/>
              </a:spcBef>
              <a:buFont typeface="+mj-lt"/>
              <a:buAutoNum type="arabicPeriod"/>
            </a:pPr>
            <a:r>
              <a:rPr lang="en-US" sz="2400" dirty="0"/>
              <a:t>limited access to the self</a:t>
            </a:r>
          </a:p>
          <a:p>
            <a:pPr marL="596898" lvl="1" indent="-342900">
              <a:spcBef>
                <a:spcPts val="600"/>
              </a:spcBef>
              <a:buFont typeface="+mj-lt"/>
              <a:buAutoNum type="arabicPeriod"/>
            </a:pPr>
            <a:r>
              <a:rPr lang="en-US" sz="2400" b="1" i="1" dirty="0"/>
              <a:t>secrecy—the concealment of certain matters from others;</a:t>
            </a:r>
          </a:p>
          <a:p>
            <a:pPr marL="596898" lvl="1" indent="-342900">
              <a:spcBef>
                <a:spcPts val="600"/>
              </a:spcBef>
              <a:buFont typeface="+mj-lt"/>
              <a:buAutoNum type="arabicPeriod"/>
            </a:pPr>
            <a:r>
              <a:rPr lang="en-US" sz="2400" b="1" i="1" dirty="0"/>
              <a:t>control over others' use of information about oneself</a:t>
            </a:r>
          </a:p>
          <a:p>
            <a:pPr marL="596898" lvl="1" indent="-342900">
              <a:spcBef>
                <a:spcPts val="600"/>
              </a:spcBef>
              <a:buFont typeface="+mj-lt"/>
              <a:buAutoNum type="arabicPeriod"/>
            </a:pPr>
            <a:r>
              <a:rPr lang="en-US" sz="2400" dirty="0"/>
              <a:t>personhood—the protection of one’s personality, individuality, and dignity;</a:t>
            </a:r>
          </a:p>
          <a:p>
            <a:pPr marL="596898" lvl="1" indent="-342900">
              <a:spcBef>
                <a:spcPts val="600"/>
              </a:spcBef>
              <a:buFont typeface="+mj-lt"/>
              <a:buAutoNum type="arabicPeriod"/>
            </a:pPr>
            <a:r>
              <a:rPr lang="en-US" sz="2400" dirty="0"/>
              <a:t>intimacy—control over, or limited access to, one’s intimate relationships or aspects of life.</a:t>
            </a:r>
          </a:p>
        </p:txBody>
      </p:sp>
    </p:spTree>
    <p:extLst>
      <p:ext uri="{BB962C8B-B14F-4D97-AF65-F5344CB8AC3E}">
        <p14:creationId xmlns:p14="http://schemas.microsoft.com/office/powerpoint/2010/main" val="1999353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5972D08E-0E08-474E-93A1-861679C90D4F}"/>
              </a:ext>
            </a:extLst>
          </p:cNvPr>
          <p:cNvSpPr txBox="1">
            <a:spLocks noChangeArrowheads="1"/>
          </p:cNvSpPr>
          <p:nvPr/>
        </p:nvSpPr>
        <p:spPr bwMode="auto">
          <a:xfrm>
            <a:off x="1990286" y="4692506"/>
            <a:ext cx="9565566" cy="176458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101598" tIns="50798" rIns="101598" bIns="50798">
            <a:spAutoFit/>
          </a:bodyPr>
          <a:lstStyle>
            <a:lvl1pPr eaLnBrk="0" hangingPunct="0">
              <a:spcBef>
                <a:spcPct val="20000"/>
              </a:spcBef>
              <a:buClr>
                <a:schemeClr val="accent2"/>
              </a:buClr>
              <a:buSzPct val="100000"/>
              <a:buFont typeface="Times" pitchFamily="18" charset="0"/>
              <a:buChar char="•"/>
              <a:defRPr sz="2800">
                <a:solidFill>
                  <a:schemeClr val="tx1"/>
                </a:solidFill>
                <a:latin typeface="Arial" pitchFamily="34" charset="0"/>
              </a:defRPr>
            </a:lvl1pPr>
            <a:lvl2pPr marL="742950" indent="-285750" eaLnBrk="0" hangingPunct="0">
              <a:spcBef>
                <a:spcPct val="20000"/>
              </a:spcBef>
              <a:buChar char="–"/>
              <a:defRPr sz="2400">
                <a:solidFill>
                  <a:schemeClr val="tx1"/>
                </a:solidFill>
                <a:latin typeface="Arial" pitchFamily="34" charset="0"/>
              </a:defRPr>
            </a:lvl2pPr>
            <a:lvl3pPr marL="1143000" indent="-228600" eaLnBrk="0" hangingPunct="0">
              <a:spcBef>
                <a:spcPct val="20000"/>
              </a:spcBef>
              <a:buChar char="•"/>
              <a:defRPr sz="22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ClrTx/>
              <a:buSzTx/>
              <a:buFontTx/>
              <a:buNone/>
            </a:pPr>
            <a:r>
              <a:rPr lang="en-US" altLang="en-US" sz="2700" dirty="0">
                <a:latin typeface="+mn-lt"/>
              </a:rPr>
              <a:t>Robert H. Morris: The three golden rules to ensure computer security are: (1) do not own a computer; (2) do not power it on; and (3) do not use it.</a:t>
            </a:r>
          </a:p>
          <a:p>
            <a:pPr eaLnBrk="1" hangingPunct="1">
              <a:spcBef>
                <a:spcPct val="0"/>
              </a:spcBef>
              <a:buClrTx/>
              <a:buSzTx/>
              <a:buFontTx/>
              <a:buNone/>
            </a:pPr>
            <a:endParaRPr lang="en-US" altLang="en-US" sz="2700" dirty="0">
              <a:latin typeface="+mn-lt"/>
            </a:endParaRPr>
          </a:p>
        </p:txBody>
      </p:sp>
      <p:sp>
        <p:nvSpPr>
          <p:cNvPr id="11" name="Text Placeholder 10">
            <a:extLst>
              <a:ext uri="{FF2B5EF4-FFF2-40B4-BE49-F238E27FC236}">
                <a16:creationId xmlns:a16="http://schemas.microsoft.com/office/drawing/2014/main" id="{77287C33-B249-4A4F-9287-680A088A43C2}"/>
              </a:ext>
            </a:extLst>
          </p:cNvPr>
          <p:cNvSpPr>
            <a:spLocks noGrp="1"/>
          </p:cNvSpPr>
          <p:nvPr>
            <p:ph type="body" sz="quarter" idx="14"/>
          </p:nvPr>
        </p:nvSpPr>
        <p:spPr>
          <a:xfrm>
            <a:off x="641022" y="2130432"/>
            <a:ext cx="12264094" cy="2562074"/>
          </a:xfrm>
        </p:spPr>
        <p:txBody>
          <a:bodyPr/>
          <a:lstStyle/>
          <a:p>
            <a:r>
              <a:rPr lang="en-US" sz="2800" dirty="0">
                <a:latin typeface="+mn-lt"/>
              </a:rPr>
              <a:t>What protection/security mechanisms one has in the physical world?</a:t>
            </a:r>
          </a:p>
          <a:p>
            <a:endParaRPr lang="en-US" sz="2800" dirty="0">
              <a:latin typeface="+mn-lt"/>
            </a:endParaRPr>
          </a:p>
          <a:p>
            <a:r>
              <a:rPr lang="en-US" sz="2800" dirty="0">
                <a:latin typeface="+mn-lt"/>
              </a:rPr>
              <a:t>Why the need for security mechanisms arises?</a:t>
            </a:r>
          </a:p>
          <a:p>
            <a:endParaRPr lang="en-US" sz="2800" dirty="0">
              <a:latin typeface="+mn-lt"/>
            </a:endParaRPr>
          </a:p>
          <a:p>
            <a:r>
              <a:rPr lang="en-US" sz="2800" b="1" i="1" dirty="0">
                <a:latin typeface="+mn-lt"/>
              </a:rPr>
              <a:t>Security is secondary to the interactions that make security necessary.</a:t>
            </a:r>
          </a:p>
        </p:txBody>
      </p:sp>
      <p:sp>
        <p:nvSpPr>
          <p:cNvPr id="10" name="Subtitle 9">
            <a:extLst>
              <a:ext uri="{FF2B5EF4-FFF2-40B4-BE49-F238E27FC236}">
                <a16:creationId xmlns:a16="http://schemas.microsoft.com/office/drawing/2014/main" id="{873E3CEE-41CF-4125-BB80-CCF5A9102593}"/>
              </a:ext>
            </a:extLst>
          </p:cNvPr>
          <p:cNvSpPr>
            <a:spLocks noGrp="1"/>
          </p:cNvSpPr>
          <p:nvPr>
            <p:ph type="subTitle" idx="1"/>
          </p:nvPr>
        </p:nvSpPr>
        <p:spPr/>
        <p:txBody>
          <a:bodyPr/>
          <a:lstStyle/>
          <a:p>
            <a:endParaRPr lang="en-US"/>
          </a:p>
        </p:txBody>
      </p:sp>
      <p:sp>
        <p:nvSpPr>
          <p:cNvPr id="30724" name="Rectangle 2"/>
          <p:cNvSpPr>
            <a:spLocks noGrp="1" noChangeArrowheads="1"/>
          </p:cNvSpPr>
          <p:nvPr>
            <p:ph type="ctrTitle"/>
          </p:nvPr>
        </p:nvSpPr>
        <p:spPr/>
        <p:txBody>
          <a:bodyPr/>
          <a:lstStyle/>
          <a:p>
            <a:r>
              <a:rPr lang="en-US" altLang="en-US"/>
              <a:t>Security is Secondary</a:t>
            </a:r>
            <a:endParaRPr lang="en-US" altLang="en-US" dirty="0"/>
          </a:p>
        </p:txBody>
      </p:sp>
    </p:spTree>
    <p:extLst>
      <p:ext uri="{BB962C8B-B14F-4D97-AF65-F5344CB8AC3E}">
        <p14:creationId xmlns:p14="http://schemas.microsoft.com/office/powerpoint/2010/main" val="387539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8" name="Rectangle 2"/>
          <p:cNvSpPr>
            <a:spLocks noGrp="1" noChangeArrowheads="1"/>
          </p:cNvSpPr>
          <p:nvPr>
            <p:ph type="ctrTitle"/>
          </p:nvPr>
        </p:nvSpPr>
        <p:spPr/>
        <p:txBody>
          <a:bodyPr/>
          <a:lstStyle/>
          <a:p>
            <a:r>
              <a:rPr lang="en-US" altLang="en-US"/>
              <a:t>Information Security is Interesting</a:t>
            </a:r>
          </a:p>
        </p:txBody>
      </p:sp>
      <p:sp>
        <p:nvSpPr>
          <p:cNvPr id="10" name="Subtitle 9">
            <a:extLst>
              <a:ext uri="{FF2B5EF4-FFF2-40B4-BE49-F238E27FC236}">
                <a16:creationId xmlns:a16="http://schemas.microsoft.com/office/drawing/2014/main" id="{A5EC2A29-3042-44B4-BB80-48331BD081E4}"/>
              </a:ext>
            </a:extLst>
          </p:cNvPr>
          <p:cNvSpPr>
            <a:spLocks noGrp="1"/>
          </p:cNvSpPr>
          <p:nvPr>
            <p:ph type="subTitle" idx="1"/>
          </p:nvPr>
        </p:nvSpPr>
        <p:spPr/>
        <p:txBody>
          <a:bodyPr/>
          <a:lstStyle/>
          <a:p>
            <a:endParaRPr lang="en-US"/>
          </a:p>
        </p:txBody>
      </p:sp>
      <p:sp>
        <p:nvSpPr>
          <p:cNvPr id="11" name="Text Placeholder 10">
            <a:extLst>
              <a:ext uri="{FF2B5EF4-FFF2-40B4-BE49-F238E27FC236}">
                <a16:creationId xmlns:a16="http://schemas.microsoft.com/office/drawing/2014/main" id="{B3D8E11D-F687-4F37-948F-6A629F1DDE85}"/>
              </a:ext>
            </a:extLst>
          </p:cNvPr>
          <p:cNvSpPr>
            <a:spLocks noGrp="1"/>
          </p:cNvSpPr>
          <p:nvPr>
            <p:ph type="body" sz="quarter" idx="14"/>
          </p:nvPr>
        </p:nvSpPr>
        <p:spPr/>
        <p:txBody>
          <a:bodyPr/>
          <a:lstStyle/>
          <a:p>
            <a:pPr>
              <a:spcBef>
                <a:spcPts val="600"/>
              </a:spcBef>
            </a:pPr>
            <a:r>
              <a:rPr lang="en-US" sz="2800" dirty="0"/>
              <a:t>The most interesting/challenging threats to security are posed by human adversaries</a:t>
            </a:r>
          </a:p>
          <a:p>
            <a:pPr lvl="1">
              <a:spcBef>
                <a:spcPts val="600"/>
              </a:spcBef>
            </a:pPr>
            <a:r>
              <a:rPr lang="en-US" sz="2400" dirty="0"/>
              <a:t>Security is harder than reliability</a:t>
            </a:r>
          </a:p>
          <a:p>
            <a:pPr>
              <a:spcBef>
                <a:spcPts val="600"/>
              </a:spcBef>
            </a:pPr>
            <a:r>
              <a:rPr lang="en-US" sz="2800" dirty="0"/>
              <a:t>Information security is a self-sustaining field</a:t>
            </a:r>
          </a:p>
          <a:p>
            <a:pPr lvl="1">
              <a:spcBef>
                <a:spcPts val="600"/>
              </a:spcBef>
            </a:pPr>
            <a:r>
              <a:rPr lang="en-US" sz="2400" dirty="0"/>
              <a:t>Can work both from attack perspective and from defense perspective</a:t>
            </a:r>
          </a:p>
          <a:p>
            <a:pPr>
              <a:spcBef>
                <a:spcPts val="600"/>
              </a:spcBef>
            </a:pPr>
            <a:r>
              <a:rPr lang="en-US" sz="2800" dirty="0"/>
              <a:t>Security is about benefit/cost tradeoff</a:t>
            </a:r>
          </a:p>
          <a:p>
            <a:pPr lvl="1">
              <a:spcBef>
                <a:spcPts val="600"/>
              </a:spcBef>
            </a:pPr>
            <a:r>
              <a:rPr lang="en-US" sz="2400" dirty="0" smtClean="0"/>
              <a:t>Although </a:t>
            </a:r>
            <a:r>
              <a:rPr lang="en-US" sz="2400" dirty="0"/>
              <a:t>often the tradeoff analysis is not explicit</a:t>
            </a:r>
          </a:p>
          <a:p>
            <a:pPr>
              <a:spcBef>
                <a:spcPts val="600"/>
              </a:spcBef>
            </a:pPr>
            <a:r>
              <a:rPr lang="en-US" sz="2800" dirty="0"/>
              <a:t>Security is not all technological</a:t>
            </a:r>
          </a:p>
          <a:p>
            <a:pPr lvl="1">
              <a:spcBef>
                <a:spcPts val="600"/>
              </a:spcBef>
            </a:pPr>
            <a:r>
              <a:rPr lang="en-US" sz="2400" dirty="0"/>
              <a:t>Humans are often the weakest link</a:t>
            </a:r>
          </a:p>
        </p:txBody>
      </p:sp>
    </p:spTree>
    <p:extLst>
      <p:ext uri="{BB962C8B-B14F-4D97-AF65-F5344CB8AC3E}">
        <p14:creationId xmlns:p14="http://schemas.microsoft.com/office/powerpoint/2010/main" val="1825162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2" name="Rectangle 2"/>
          <p:cNvSpPr>
            <a:spLocks noGrp="1" noChangeArrowheads="1"/>
          </p:cNvSpPr>
          <p:nvPr>
            <p:ph type="ctrTitle"/>
          </p:nvPr>
        </p:nvSpPr>
        <p:spPr/>
        <p:txBody>
          <a:bodyPr/>
          <a:lstStyle/>
          <a:p>
            <a:r>
              <a:rPr lang="en-US" altLang="en-US"/>
              <a:t>Information Security is Challenging</a:t>
            </a:r>
          </a:p>
        </p:txBody>
      </p:sp>
      <p:sp>
        <p:nvSpPr>
          <p:cNvPr id="10" name="Subtitle 9">
            <a:extLst>
              <a:ext uri="{FF2B5EF4-FFF2-40B4-BE49-F238E27FC236}">
                <a16:creationId xmlns:a16="http://schemas.microsoft.com/office/drawing/2014/main" id="{F5EF93FE-14D2-415F-8E1D-7AC106C386F4}"/>
              </a:ext>
            </a:extLst>
          </p:cNvPr>
          <p:cNvSpPr>
            <a:spLocks noGrp="1"/>
          </p:cNvSpPr>
          <p:nvPr>
            <p:ph type="subTitle" idx="1"/>
          </p:nvPr>
        </p:nvSpPr>
        <p:spPr/>
        <p:txBody>
          <a:bodyPr/>
          <a:lstStyle/>
          <a:p>
            <a:endParaRPr lang="en-US"/>
          </a:p>
        </p:txBody>
      </p:sp>
      <p:sp>
        <p:nvSpPr>
          <p:cNvPr id="11" name="Text Placeholder 10">
            <a:extLst>
              <a:ext uri="{FF2B5EF4-FFF2-40B4-BE49-F238E27FC236}">
                <a16:creationId xmlns:a16="http://schemas.microsoft.com/office/drawing/2014/main" id="{56D53170-69E3-4B8C-A544-D43091084157}"/>
              </a:ext>
            </a:extLst>
          </p:cNvPr>
          <p:cNvSpPr>
            <a:spLocks noGrp="1"/>
          </p:cNvSpPr>
          <p:nvPr>
            <p:ph type="body" sz="quarter" idx="14"/>
          </p:nvPr>
        </p:nvSpPr>
        <p:spPr/>
        <p:txBody>
          <a:bodyPr/>
          <a:lstStyle/>
          <a:p>
            <a:pPr>
              <a:spcBef>
                <a:spcPts val="600"/>
              </a:spcBef>
            </a:pPr>
            <a:r>
              <a:rPr lang="en-US" sz="2800" dirty="0"/>
              <a:t>Defense is almost always harder than attack.</a:t>
            </a:r>
          </a:p>
          <a:p>
            <a:pPr>
              <a:spcBef>
                <a:spcPts val="600"/>
              </a:spcBef>
            </a:pPr>
            <a:r>
              <a:rPr lang="en-US" sz="2800" dirty="0"/>
              <a:t>In which ways information security is more difficult than physical security?</a:t>
            </a:r>
          </a:p>
          <a:p>
            <a:pPr lvl="1">
              <a:spcBef>
                <a:spcPts val="600"/>
              </a:spcBef>
            </a:pPr>
            <a:r>
              <a:rPr lang="en-US" sz="2400" dirty="0"/>
              <a:t>adversaries can come from anywhere</a:t>
            </a:r>
          </a:p>
          <a:p>
            <a:pPr lvl="1">
              <a:spcBef>
                <a:spcPts val="600"/>
              </a:spcBef>
            </a:pPr>
            <a:r>
              <a:rPr lang="en-US" sz="2400" dirty="0"/>
              <a:t>computers enable large-scale automation</a:t>
            </a:r>
          </a:p>
          <a:p>
            <a:pPr lvl="1">
              <a:spcBef>
                <a:spcPts val="600"/>
              </a:spcBef>
            </a:pPr>
            <a:r>
              <a:rPr lang="en-US" sz="2400" dirty="0"/>
              <a:t>adversaries can be difficult to identify</a:t>
            </a:r>
          </a:p>
          <a:p>
            <a:pPr lvl="1">
              <a:spcBef>
                <a:spcPts val="600"/>
              </a:spcBef>
            </a:pPr>
            <a:r>
              <a:rPr lang="en-US" sz="2400" dirty="0"/>
              <a:t>adversaries can be difficult to punish</a:t>
            </a:r>
          </a:p>
          <a:p>
            <a:pPr lvl="1">
              <a:spcBef>
                <a:spcPts val="600"/>
              </a:spcBef>
            </a:pPr>
            <a:r>
              <a:rPr lang="en-US" sz="2400" dirty="0"/>
              <a:t>potential payoff can be much higher</a:t>
            </a:r>
          </a:p>
          <a:p>
            <a:pPr>
              <a:spcBef>
                <a:spcPts val="600"/>
              </a:spcBef>
            </a:pPr>
            <a:r>
              <a:rPr lang="en-US" sz="2800" dirty="0"/>
              <a:t>In which ways information security is easier than physical security?</a:t>
            </a:r>
          </a:p>
        </p:txBody>
      </p:sp>
    </p:spTree>
    <p:extLst>
      <p:ext uri="{BB962C8B-B14F-4D97-AF65-F5344CB8AC3E}">
        <p14:creationId xmlns:p14="http://schemas.microsoft.com/office/powerpoint/2010/main" val="1956443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Control</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eaLnBrk="1" latinLnBrk="0" hangingPunct="1"/>
            <a:endParaRPr lang="en-US" dirty="0"/>
          </a:p>
        </p:txBody>
      </p:sp>
      <p:sp>
        <p:nvSpPr>
          <p:cNvPr id="5" name="Slide Number Placeholder 4"/>
          <p:cNvSpPr>
            <a:spLocks noGrp="1"/>
          </p:cNvSpPr>
          <p:nvPr>
            <p:ph type="sldNum" sz="quarter" idx="12"/>
          </p:nvPr>
        </p:nvSpPr>
        <p:spPr/>
        <p:txBody>
          <a:bodyPr/>
          <a:lstStyle/>
          <a:p>
            <a:fld id="{86CB4B4D-7CA3-9044-876B-883B54F8677D}" type="slidenum">
              <a:rPr lang="en-US" smtClean="0"/>
              <a:t>14</a:t>
            </a:fld>
            <a:endParaRPr lang="en-US"/>
          </a:p>
        </p:txBody>
      </p:sp>
    </p:spTree>
    <p:extLst>
      <p:ext uri="{BB962C8B-B14F-4D97-AF65-F5344CB8AC3E}">
        <p14:creationId xmlns:p14="http://schemas.microsoft.com/office/powerpoint/2010/main" val="23054807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r>
              <a:rPr lang="en-US" altLang="en-US"/>
              <a:t>What is Access Control?</a:t>
            </a:r>
          </a:p>
        </p:txBody>
      </p:sp>
      <p:sp>
        <p:nvSpPr>
          <p:cNvPr id="9" name="Subtitle 8">
            <a:extLst>
              <a:ext uri="{FF2B5EF4-FFF2-40B4-BE49-F238E27FC236}">
                <a16:creationId xmlns:a16="http://schemas.microsoft.com/office/drawing/2014/main" id="{FC7E5518-3B37-4F85-A41D-55B748C1E6BA}"/>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9520A82E-171D-458E-9DD3-8B500DED8480}"/>
              </a:ext>
            </a:extLst>
          </p:cNvPr>
          <p:cNvSpPr>
            <a:spLocks noGrp="1"/>
          </p:cNvSpPr>
          <p:nvPr>
            <p:ph type="body" sz="quarter" idx="14"/>
          </p:nvPr>
        </p:nvSpPr>
        <p:spPr/>
        <p:txBody>
          <a:bodyPr/>
          <a:lstStyle/>
          <a:p>
            <a:r>
              <a:rPr lang="en-US" sz="2800" dirty="0"/>
              <a:t>Quote from Security Engineering by Ross Anderson</a:t>
            </a:r>
          </a:p>
          <a:p>
            <a:pPr lvl="1"/>
            <a:r>
              <a:rPr lang="en-US" sz="2400" dirty="0"/>
              <a:t>“Its function is to control which principals (persons, processes, machines, …) have access to which resources in the system --- which files they can read, which programs they can execute, and how they share data with other principals, and so on</a:t>
            </a:r>
            <a:r>
              <a:rPr lang="en-US" sz="2400" dirty="0" smtClean="0"/>
              <a:t>.”</a:t>
            </a:r>
          </a:p>
          <a:p>
            <a:pPr lvl="1"/>
            <a:endParaRPr lang="en-US" sz="2400" dirty="0"/>
          </a:p>
          <a:p>
            <a:pPr lvl="1">
              <a:spcBef>
                <a:spcPts val="600"/>
              </a:spcBef>
              <a:spcAft>
                <a:spcPts val="600"/>
              </a:spcAft>
            </a:pPr>
            <a:r>
              <a:rPr lang="en-US" sz="2400" dirty="0" smtClean="0"/>
              <a:t>Access </a:t>
            </a:r>
            <a:r>
              <a:rPr lang="en-US" sz="2400" dirty="0"/>
              <a:t>control is the traditional center of gravity of computer security.  It is where security engineering meets computer science.</a:t>
            </a:r>
          </a:p>
          <a:p>
            <a:pPr lvl="1"/>
            <a:endParaRPr lang="en-US" sz="2400" dirty="0"/>
          </a:p>
        </p:txBody>
      </p:sp>
    </p:spTree>
    <p:extLst>
      <p:ext uri="{BB962C8B-B14F-4D97-AF65-F5344CB8AC3E}">
        <p14:creationId xmlns:p14="http://schemas.microsoft.com/office/powerpoint/2010/main" val="7940438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r>
              <a:rPr lang="en-US" altLang="en-US"/>
              <a:t>Access Control is Pervasive</a:t>
            </a:r>
          </a:p>
        </p:txBody>
      </p:sp>
      <p:sp>
        <p:nvSpPr>
          <p:cNvPr id="9" name="Subtitle 8">
            <a:extLst>
              <a:ext uri="{FF2B5EF4-FFF2-40B4-BE49-F238E27FC236}">
                <a16:creationId xmlns:a16="http://schemas.microsoft.com/office/drawing/2014/main" id="{86D53EC7-8376-43A0-B68F-76F2EFEF054F}"/>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11895C0A-6BC8-47BA-A26F-DECF493E6D06}"/>
              </a:ext>
            </a:extLst>
          </p:cNvPr>
          <p:cNvSpPr>
            <a:spLocks noGrp="1"/>
          </p:cNvSpPr>
          <p:nvPr>
            <p:ph type="body" sz="quarter" idx="14"/>
          </p:nvPr>
        </p:nvSpPr>
        <p:spPr/>
        <p:txBody>
          <a:bodyPr/>
          <a:lstStyle/>
          <a:p>
            <a:pPr>
              <a:spcBef>
                <a:spcPts val="600"/>
              </a:spcBef>
            </a:pPr>
            <a:r>
              <a:rPr lang="en-US" sz="2800" dirty="0"/>
              <a:t>Application</a:t>
            </a:r>
          </a:p>
          <a:p>
            <a:pPr lvl="1">
              <a:spcBef>
                <a:spcPts val="600"/>
              </a:spcBef>
            </a:pPr>
            <a:r>
              <a:rPr lang="en-US" sz="2400" dirty="0"/>
              <a:t>business applications</a:t>
            </a:r>
          </a:p>
          <a:p>
            <a:pPr>
              <a:spcBef>
                <a:spcPts val="600"/>
              </a:spcBef>
            </a:pPr>
            <a:r>
              <a:rPr lang="en-US" sz="2800" dirty="0"/>
              <a:t>Middleware</a:t>
            </a:r>
          </a:p>
          <a:p>
            <a:pPr lvl="1">
              <a:spcBef>
                <a:spcPts val="600"/>
              </a:spcBef>
            </a:pPr>
            <a:r>
              <a:rPr lang="en-US" sz="2400" dirty="0"/>
              <a:t>DBMS</a:t>
            </a:r>
          </a:p>
          <a:p>
            <a:pPr>
              <a:spcBef>
                <a:spcPts val="600"/>
              </a:spcBef>
            </a:pPr>
            <a:r>
              <a:rPr lang="en-US" sz="2800" dirty="0"/>
              <a:t>Operating System</a:t>
            </a:r>
          </a:p>
          <a:p>
            <a:pPr lvl="1">
              <a:spcBef>
                <a:spcPts val="600"/>
              </a:spcBef>
            </a:pPr>
            <a:r>
              <a:rPr lang="en-US" sz="2400" dirty="0"/>
              <a:t>controlling access to files, ports</a:t>
            </a:r>
          </a:p>
          <a:p>
            <a:pPr>
              <a:spcBef>
                <a:spcPts val="600"/>
              </a:spcBef>
            </a:pPr>
            <a:r>
              <a:rPr lang="en-US" sz="2800" dirty="0"/>
              <a:t>Hardware</a:t>
            </a:r>
          </a:p>
          <a:p>
            <a:pPr lvl="1">
              <a:spcBef>
                <a:spcPts val="600"/>
              </a:spcBef>
            </a:pPr>
            <a:r>
              <a:rPr lang="en-US" sz="2400" dirty="0"/>
              <a:t>memory protection, privilege levels</a:t>
            </a:r>
          </a:p>
        </p:txBody>
      </p:sp>
    </p:spTree>
    <p:extLst>
      <p:ext uri="{BB962C8B-B14F-4D97-AF65-F5344CB8AC3E}">
        <p14:creationId xmlns:p14="http://schemas.microsoft.com/office/powerpoint/2010/main" val="38650393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p:txBody>
          <a:bodyPr/>
          <a:lstStyle/>
          <a:p>
            <a:r>
              <a:rPr lang="en-US" altLang="en-US"/>
              <a:t>Access Control is Interesting</a:t>
            </a:r>
          </a:p>
        </p:txBody>
      </p:sp>
      <p:sp>
        <p:nvSpPr>
          <p:cNvPr id="9" name="Subtitle 8">
            <a:extLst>
              <a:ext uri="{FF2B5EF4-FFF2-40B4-BE49-F238E27FC236}">
                <a16:creationId xmlns:a16="http://schemas.microsoft.com/office/drawing/2014/main" id="{395D8927-E392-46F2-800D-A1125B306C7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1E5720B4-69A8-4ED7-B6C7-FE6F4584F1B0}"/>
              </a:ext>
            </a:extLst>
          </p:cNvPr>
          <p:cNvSpPr>
            <a:spLocks noGrp="1"/>
          </p:cNvSpPr>
          <p:nvPr>
            <p:ph type="body" sz="quarter" idx="14"/>
          </p:nvPr>
        </p:nvSpPr>
        <p:spPr/>
        <p:txBody>
          <a:bodyPr/>
          <a:lstStyle/>
          <a:p>
            <a:pPr>
              <a:spcBef>
                <a:spcPts val="600"/>
              </a:spcBef>
              <a:spcAft>
                <a:spcPts val="600"/>
              </a:spcAft>
            </a:pPr>
            <a:r>
              <a:rPr lang="en-US" sz="2800" dirty="0"/>
              <a:t>Has (relatively) well-developed theories</a:t>
            </a:r>
          </a:p>
          <a:p>
            <a:pPr lvl="1">
              <a:spcBef>
                <a:spcPts val="600"/>
              </a:spcBef>
              <a:spcAft>
                <a:spcPts val="600"/>
              </a:spcAft>
            </a:pPr>
            <a:r>
              <a:rPr lang="en-US" sz="2400" dirty="0" smtClean="0"/>
              <a:t>40</a:t>
            </a:r>
            <a:r>
              <a:rPr lang="en-US" sz="2400" dirty="0"/>
              <a:t>+ years history</a:t>
            </a:r>
          </a:p>
          <a:p>
            <a:pPr lvl="1">
              <a:spcBef>
                <a:spcPts val="600"/>
              </a:spcBef>
              <a:spcAft>
                <a:spcPts val="600"/>
              </a:spcAft>
            </a:pPr>
            <a:r>
              <a:rPr lang="en-US" sz="2400" dirty="0"/>
              <a:t>some (quite involved) theory (apparently) not useful for other fields</a:t>
            </a:r>
          </a:p>
          <a:p>
            <a:pPr>
              <a:spcBef>
                <a:spcPts val="600"/>
              </a:spcBef>
              <a:spcAft>
                <a:spcPts val="600"/>
              </a:spcAft>
            </a:pPr>
            <a:r>
              <a:rPr lang="en-US" sz="2800" dirty="0"/>
              <a:t>Many interesting and deep results</a:t>
            </a:r>
          </a:p>
          <a:p>
            <a:pPr>
              <a:spcBef>
                <a:spcPts val="600"/>
              </a:spcBef>
              <a:spcAft>
                <a:spcPts val="600"/>
              </a:spcAft>
            </a:pPr>
            <a:r>
              <a:rPr lang="en-US" sz="2800" dirty="0"/>
              <a:t>Many misconceptions and debates</a:t>
            </a:r>
          </a:p>
        </p:txBody>
      </p:sp>
    </p:spTree>
    <p:extLst>
      <p:ext uri="{BB962C8B-B14F-4D97-AF65-F5344CB8AC3E}">
        <p14:creationId xmlns:p14="http://schemas.microsoft.com/office/powerpoint/2010/main" val="27590743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BRIEF History of Access Control Research</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eaLnBrk="1" latinLnBrk="0" hangingPunct="1"/>
            <a:endParaRPr lang="en-US" dirty="0"/>
          </a:p>
        </p:txBody>
      </p:sp>
      <p:sp>
        <p:nvSpPr>
          <p:cNvPr id="5" name="Slide Number Placeholder 4"/>
          <p:cNvSpPr>
            <a:spLocks noGrp="1"/>
          </p:cNvSpPr>
          <p:nvPr>
            <p:ph type="sldNum" sz="quarter" idx="12"/>
          </p:nvPr>
        </p:nvSpPr>
        <p:spPr/>
        <p:txBody>
          <a:bodyPr/>
          <a:lstStyle/>
          <a:p>
            <a:fld id="{86CB4B4D-7CA3-9044-876B-883B54F8677D}" type="slidenum">
              <a:rPr lang="en-US" smtClean="0"/>
              <a:t>18</a:t>
            </a:fld>
            <a:endParaRPr lang="en-US"/>
          </a:p>
        </p:txBody>
      </p:sp>
    </p:spTree>
    <p:extLst>
      <p:ext uri="{BB962C8B-B14F-4D97-AF65-F5344CB8AC3E}">
        <p14:creationId xmlns:p14="http://schemas.microsoft.com/office/powerpoint/2010/main" val="26431735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ctrTitle"/>
          </p:nvPr>
        </p:nvSpPr>
        <p:spPr/>
        <p:txBody>
          <a:bodyPr/>
          <a:lstStyle/>
          <a:p>
            <a:r>
              <a:rPr lang="en-US" altLang="en-US"/>
              <a:t>Earlier Years: Time-Sharing Operating Systems</a:t>
            </a:r>
          </a:p>
        </p:txBody>
      </p:sp>
      <p:sp>
        <p:nvSpPr>
          <p:cNvPr id="9" name="Subtitle 8">
            <a:extLst>
              <a:ext uri="{FF2B5EF4-FFF2-40B4-BE49-F238E27FC236}">
                <a16:creationId xmlns:a16="http://schemas.microsoft.com/office/drawing/2014/main" id="{9DBDFDB8-7220-439A-8854-FFF4E287D653}"/>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7BF4B194-9BFC-402E-97A1-6E88EDA028AE}"/>
              </a:ext>
            </a:extLst>
          </p:cNvPr>
          <p:cNvSpPr>
            <a:spLocks noGrp="1"/>
          </p:cNvSpPr>
          <p:nvPr>
            <p:ph type="body" sz="quarter" idx="14"/>
          </p:nvPr>
        </p:nvSpPr>
        <p:spPr/>
        <p:txBody>
          <a:bodyPr/>
          <a:lstStyle/>
          <a:p>
            <a:pPr>
              <a:spcBef>
                <a:spcPts val="600"/>
              </a:spcBef>
              <a:spcAft>
                <a:spcPts val="600"/>
              </a:spcAft>
            </a:pPr>
            <a:r>
              <a:rPr lang="en-US" sz="2800" dirty="0"/>
              <a:t>Reference monitors (1972)</a:t>
            </a:r>
          </a:p>
          <a:p>
            <a:pPr>
              <a:spcBef>
                <a:spcPts val="600"/>
              </a:spcBef>
              <a:spcAft>
                <a:spcPts val="600"/>
              </a:spcAft>
            </a:pPr>
            <a:r>
              <a:rPr lang="en-US" sz="2800" dirty="0"/>
              <a:t>Access matrix (1971)</a:t>
            </a:r>
          </a:p>
          <a:p>
            <a:pPr>
              <a:spcBef>
                <a:spcPts val="600"/>
              </a:spcBef>
              <a:spcAft>
                <a:spcPts val="600"/>
              </a:spcAft>
            </a:pPr>
            <a:r>
              <a:rPr lang="en-US" sz="2800" dirty="0"/>
              <a:t>Discretionary access control</a:t>
            </a:r>
          </a:p>
          <a:p>
            <a:pPr lvl="1">
              <a:spcBef>
                <a:spcPts val="600"/>
              </a:spcBef>
              <a:spcAft>
                <a:spcPts val="600"/>
              </a:spcAft>
            </a:pPr>
            <a:r>
              <a:rPr lang="en-US" sz="2400" dirty="0"/>
              <a:t>trojan horse can leak information</a:t>
            </a:r>
          </a:p>
        </p:txBody>
      </p:sp>
    </p:spTree>
    <p:extLst>
      <p:ext uri="{BB962C8B-B14F-4D97-AF65-F5344CB8AC3E}">
        <p14:creationId xmlns:p14="http://schemas.microsoft.com/office/powerpoint/2010/main" val="1770734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Shape 261"/>
          <p:cNvSpPr>
            <a:spLocks noGrp="1"/>
          </p:cNvSpPr>
          <p:nvPr>
            <p:ph type="ctrTitle"/>
          </p:nvPr>
        </p:nvSpPr>
        <p:spPr/>
        <p:txBody>
          <a:bodyPr/>
          <a:lstStyle/>
          <a:p>
            <a:r>
              <a:rPr lang="en-US" dirty="0" smtClean="0"/>
              <a:t>Topics  in the Course</a:t>
            </a:r>
            <a:endParaRPr lang="en-US" dirty="0"/>
          </a:p>
        </p:txBody>
      </p:sp>
      <p:sp>
        <p:nvSpPr>
          <p:cNvPr id="9" name="Subtitle 8">
            <a:extLst>
              <a:ext uri="{FF2B5EF4-FFF2-40B4-BE49-F238E27FC236}">
                <a16:creationId xmlns:a16="http://schemas.microsoft.com/office/drawing/2014/main" id="{9CF338A3-794A-4CCE-85B0-2DA58CE309DA}"/>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C29B2E83-82DD-4404-998C-FD623AA81E64}"/>
              </a:ext>
            </a:extLst>
          </p:cNvPr>
          <p:cNvSpPr>
            <a:spLocks noGrp="1"/>
          </p:cNvSpPr>
          <p:nvPr>
            <p:ph type="body" sz="quarter" idx="14"/>
          </p:nvPr>
        </p:nvSpPr>
        <p:spPr/>
        <p:txBody>
          <a:bodyPr/>
          <a:lstStyle/>
          <a:p>
            <a:pPr>
              <a:spcBef>
                <a:spcPts val="600"/>
              </a:spcBef>
            </a:pPr>
            <a:r>
              <a:rPr lang="en-US" sz="2800" dirty="0"/>
              <a:t>Access control (AC)</a:t>
            </a:r>
          </a:p>
          <a:p>
            <a:pPr lvl="1">
              <a:spcBef>
                <a:spcPts val="600"/>
              </a:spcBef>
            </a:pPr>
            <a:r>
              <a:rPr lang="en-US" sz="2400" dirty="0"/>
              <a:t>Operating system AC, mandatory AC, discretionary AC, role based AC, attribute-based AC, </a:t>
            </a:r>
            <a:r>
              <a:rPr lang="en-US" sz="2400" dirty="0" smtClean="0"/>
              <a:t>non-interference properties, </a:t>
            </a:r>
            <a:r>
              <a:rPr lang="en-US" sz="2400" dirty="0"/>
              <a:t>integrity protection, </a:t>
            </a:r>
            <a:r>
              <a:rPr lang="en-US" sz="2400" dirty="0" smtClean="0"/>
              <a:t>AC </a:t>
            </a:r>
            <a:r>
              <a:rPr lang="en-US" sz="2400" dirty="0"/>
              <a:t>in </a:t>
            </a:r>
            <a:r>
              <a:rPr lang="en-US" sz="2400" dirty="0" smtClean="0"/>
              <a:t>databases</a:t>
            </a:r>
            <a:endParaRPr lang="en-US" sz="2400" dirty="0"/>
          </a:p>
          <a:p>
            <a:pPr>
              <a:spcBef>
                <a:spcPts val="600"/>
              </a:spcBef>
            </a:pPr>
            <a:r>
              <a:rPr lang="en-US" sz="2800" dirty="0"/>
              <a:t>Data privacy</a:t>
            </a:r>
          </a:p>
          <a:p>
            <a:pPr lvl="1">
              <a:spcBef>
                <a:spcPts val="600"/>
              </a:spcBef>
            </a:pPr>
            <a:r>
              <a:rPr lang="en-US" sz="2400" dirty="0"/>
              <a:t>Privacy policies, data anonymization (k anonymity, t closeness, l diversity), differential privacy: concepts and algorithms, differential privacy in the local setting, membership </a:t>
            </a:r>
            <a:r>
              <a:rPr lang="en-US" sz="2400" dirty="0" smtClean="0"/>
              <a:t>privacy, differential privacy and machine learning</a:t>
            </a:r>
            <a:endParaRPr lang="en-US" sz="2400" dirty="0"/>
          </a:p>
          <a:p>
            <a:pPr>
              <a:spcBef>
                <a:spcPts val="600"/>
              </a:spcBef>
            </a:pPr>
            <a:r>
              <a:rPr lang="en-US" sz="2800" dirty="0" smtClean="0"/>
              <a:t>Using </a:t>
            </a:r>
            <a:r>
              <a:rPr lang="en-US" sz="2800" dirty="0"/>
              <a:t>crypto for data protection</a:t>
            </a:r>
          </a:p>
          <a:p>
            <a:pPr lvl="1">
              <a:spcBef>
                <a:spcPts val="600"/>
              </a:spcBef>
            </a:pPr>
            <a:r>
              <a:rPr lang="en-US" sz="2400" dirty="0"/>
              <a:t>secure multiparty </a:t>
            </a:r>
            <a:r>
              <a:rPr lang="en-US" sz="2400" dirty="0" smtClean="0"/>
              <a:t>computation, implementing </a:t>
            </a:r>
            <a:r>
              <a:rPr lang="en-US" sz="2400" dirty="0"/>
              <a:t>crypto correctly, </a:t>
            </a:r>
            <a:r>
              <a:rPr lang="en-US" sz="2400" dirty="0" smtClean="0"/>
              <a:t>homomorphic encryption</a:t>
            </a: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ctrTitle"/>
          </p:nvPr>
        </p:nvSpPr>
        <p:spPr/>
        <p:txBody>
          <a:bodyPr/>
          <a:lstStyle/>
          <a:p>
            <a:r>
              <a:rPr lang="en-US" altLang="en-US"/>
              <a:t>Confidentiality</a:t>
            </a:r>
          </a:p>
        </p:txBody>
      </p:sp>
      <p:sp>
        <p:nvSpPr>
          <p:cNvPr id="9" name="Subtitle 8">
            <a:extLst>
              <a:ext uri="{FF2B5EF4-FFF2-40B4-BE49-F238E27FC236}">
                <a16:creationId xmlns:a16="http://schemas.microsoft.com/office/drawing/2014/main" id="{4A1D41C5-212B-414C-966A-66FA7E9FFB67}"/>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83DB3821-B96C-4028-ADDE-7D75C60D244D}"/>
              </a:ext>
            </a:extLst>
          </p:cNvPr>
          <p:cNvSpPr>
            <a:spLocks noGrp="1"/>
          </p:cNvSpPr>
          <p:nvPr>
            <p:ph type="body" sz="quarter" idx="14"/>
          </p:nvPr>
        </p:nvSpPr>
        <p:spPr/>
        <p:txBody>
          <a:bodyPr/>
          <a:lstStyle/>
          <a:p>
            <a:pPr>
              <a:spcBef>
                <a:spcPts val="600"/>
              </a:spcBef>
              <a:spcAft>
                <a:spcPts val="600"/>
              </a:spcAft>
            </a:pPr>
            <a:r>
              <a:rPr lang="en-US" sz="2800" dirty="0"/>
              <a:t>Bell-</a:t>
            </a:r>
            <a:r>
              <a:rPr lang="en-US" sz="2800" dirty="0" err="1"/>
              <a:t>LaPadula</a:t>
            </a:r>
            <a:r>
              <a:rPr lang="en-US" sz="2800" dirty="0"/>
              <a:t> Model</a:t>
            </a:r>
          </a:p>
          <a:p>
            <a:pPr>
              <a:spcBef>
                <a:spcPts val="600"/>
              </a:spcBef>
              <a:spcAft>
                <a:spcPts val="600"/>
              </a:spcAft>
            </a:pPr>
            <a:r>
              <a:rPr lang="en-US" sz="2800" dirty="0"/>
              <a:t>Noninterference (1982)</a:t>
            </a:r>
          </a:p>
          <a:p>
            <a:pPr>
              <a:spcBef>
                <a:spcPts val="600"/>
              </a:spcBef>
              <a:spcAft>
                <a:spcPts val="600"/>
              </a:spcAft>
            </a:pPr>
            <a:r>
              <a:rPr lang="en-US" sz="2800" dirty="0"/>
              <a:t>Nondeducibility (1986)</a:t>
            </a:r>
          </a:p>
          <a:p>
            <a:pPr>
              <a:spcBef>
                <a:spcPts val="600"/>
              </a:spcBef>
              <a:spcAft>
                <a:spcPts val="600"/>
              </a:spcAft>
            </a:pPr>
            <a:r>
              <a:rPr lang="en-US" sz="2800" dirty="0"/>
              <a:t>Covert channel</a:t>
            </a:r>
          </a:p>
          <a:p>
            <a:pPr>
              <a:spcBef>
                <a:spcPts val="600"/>
              </a:spcBef>
              <a:spcAft>
                <a:spcPts val="600"/>
              </a:spcAft>
            </a:pPr>
            <a:r>
              <a:rPr lang="en-US" sz="2800" dirty="0"/>
              <a:t>Proving information flow properties of systems and programs</a:t>
            </a:r>
          </a:p>
        </p:txBody>
      </p:sp>
    </p:spTree>
    <p:extLst>
      <p:ext uri="{BB962C8B-B14F-4D97-AF65-F5344CB8AC3E}">
        <p14:creationId xmlns:p14="http://schemas.microsoft.com/office/powerpoint/2010/main" val="11759687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ctrTitle"/>
          </p:nvPr>
        </p:nvSpPr>
        <p:spPr/>
        <p:txBody>
          <a:bodyPr/>
          <a:lstStyle/>
          <a:p>
            <a:r>
              <a:rPr lang="en-US" altLang="en-US"/>
              <a:t>Integrity</a:t>
            </a:r>
          </a:p>
        </p:txBody>
      </p:sp>
      <p:sp>
        <p:nvSpPr>
          <p:cNvPr id="9" name="Subtitle 8">
            <a:extLst>
              <a:ext uri="{FF2B5EF4-FFF2-40B4-BE49-F238E27FC236}">
                <a16:creationId xmlns:a16="http://schemas.microsoft.com/office/drawing/2014/main" id="{4B2E7FD6-FD39-44D0-8B8B-A78F51B31B6A}"/>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D74DACD6-4609-4FC0-994F-E33126D422BA}"/>
              </a:ext>
            </a:extLst>
          </p:cNvPr>
          <p:cNvSpPr>
            <a:spLocks noGrp="1"/>
          </p:cNvSpPr>
          <p:nvPr>
            <p:ph type="body" sz="quarter" idx="14"/>
          </p:nvPr>
        </p:nvSpPr>
        <p:spPr/>
        <p:txBody>
          <a:bodyPr/>
          <a:lstStyle/>
          <a:p>
            <a:pPr>
              <a:spcBef>
                <a:spcPts val="600"/>
              </a:spcBef>
              <a:spcAft>
                <a:spcPts val="600"/>
              </a:spcAft>
            </a:pPr>
            <a:r>
              <a:rPr lang="en-US" sz="2800" dirty="0"/>
              <a:t>Biba model</a:t>
            </a:r>
          </a:p>
          <a:p>
            <a:pPr>
              <a:spcBef>
                <a:spcPts val="600"/>
              </a:spcBef>
              <a:spcAft>
                <a:spcPts val="600"/>
              </a:spcAft>
            </a:pPr>
            <a:r>
              <a:rPr lang="en-US" sz="2800" dirty="0"/>
              <a:t>Clark-Wilson</a:t>
            </a:r>
          </a:p>
          <a:p>
            <a:pPr>
              <a:spcBef>
                <a:spcPts val="600"/>
              </a:spcBef>
              <a:spcAft>
                <a:spcPts val="600"/>
              </a:spcAft>
            </a:pPr>
            <a:r>
              <a:rPr lang="en-US" sz="2800" dirty="0"/>
              <a:t>Chinese Wall</a:t>
            </a:r>
          </a:p>
        </p:txBody>
      </p:sp>
    </p:spTree>
    <p:extLst>
      <p:ext uri="{BB962C8B-B14F-4D97-AF65-F5344CB8AC3E}">
        <p14:creationId xmlns:p14="http://schemas.microsoft.com/office/powerpoint/2010/main" val="30712879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ctrTitle"/>
          </p:nvPr>
        </p:nvSpPr>
        <p:spPr/>
        <p:txBody>
          <a:bodyPr/>
          <a:lstStyle/>
          <a:p>
            <a:r>
              <a:rPr lang="en-US" altLang="en-US"/>
              <a:t>Database Access Control</a:t>
            </a:r>
          </a:p>
        </p:txBody>
      </p:sp>
      <p:sp>
        <p:nvSpPr>
          <p:cNvPr id="9" name="Subtitle 8">
            <a:extLst>
              <a:ext uri="{FF2B5EF4-FFF2-40B4-BE49-F238E27FC236}">
                <a16:creationId xmlns:a16="http://schemas.microsoft.com/office/drawing/2014/main" id="{43EB806D-3A3A-4313-A6C2-CA9105A8977C}"/>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24B0A06E-E900-4664-BA33-32A7E32EAB7A}"/>
              </a:ext>
            </a:extLst>
          </p:cNvPr>
          <p:cNvSpPr>
            <a:spLocks noGrp="1"/>
          </p:cNvSpPr>
          <p:nvPr>
            <p:ph type="body" sz="quarter" idx="14"/>
          </p:nvPr>
        </p:nvSpPr>
        <p:spPr/>
        <p:txBody>
          <a:bodyPr/>
          <a:lstStyle/>
          <a:p>
            <a:pPr>
              <a:spcBef>
                <a:spcPts val="600"/>
              </a:spcBef>
              <a:spcAft>
                <a:spcPts val="600"/>
              </a:spcAft>
            </a:pPr>
            <a:r>
              <a:rPr lang="en-US" sz="2800" dirty="0"/>
              <a:t>System R approach: grant/revoke, view</a:t>
            </a:r>
          </a:p>
          <a:p>
            <a:pPr>
              <a:spcBef>
                <a:spcPts val="600"/>
              </a:spcBef>
              <a:spcAft>
                <a:spcPts val="600"/>
              </a:spcAft>
            </a:pPr>
            <a:r>
              <a:rPr lang="en-US" sz="2800" dirty="0"/>
              <a:t>Ingres approach (query rewriting)</a:t>
            </a:r>
          </a:p>
          <a:p>
            <a:pPr>
              <a:spcBef>
                <a:spcPts val="600"/>
              </a:spcBef>
              <a:spcAft>
                <a:spcPts val="600"/>
              </a:spcAft>
            </a:pPr>
            <a:r>
              <a:rPr lang="en-US" sz="2800" dirty="0"/>
              <a:t>Multilevel databases</a:t>
            </a:r>
          </a:p>
          <a:p>
            <a:pPr>
              <a:spcBef>
                <a:spcPts val="600"/>
              </a:spcBef>
              <a:spcAft>
                <a:spcPts val="600"/>
              </a:spcAft>
            </a:pPr>
            <a:r>
              <a:rPr lang="en-US" sz="2800" dirty="0"/>
              <a:t>Object/relational databases</a:t>
            </a:r>
          </a:p>
          <a:p>
            <a:pPr>
              <a:spcBef>
                <a:spcPts val="600"/>
              </a:spcBef>
              <a:spcAft>
                <a:spcPts val="600"/>
              </a:spcAft>
            </a:pPr>
            <a:r>
              <a:rPr lang="en-US" sz="2800" dirty="0"/>
              <a:t>Real systems</a:t>
            </a:r>
          </a:p>
          <a:p>
            <a:pPr>
              <a:spcBef>
                <a:spcPts val="600"/>
              </a:spcBef>
              <a:spcAft>
                <a:spcPts val="600"/>
              </a:spcAft>
            </a:pPr>
            <a:r>
              <a:rPr lang="en-US" sz="2800" dirty="0"/>
              <a:t>SQL grant/revoke, view, stored procedures, fine-grained access </a:t>
            </a:r>
            <a:r>
              <a:rPr lang="en-US" sz="2800" dirty="0" smtClean="0"/>
              <a:t>control</a:t>
            </a:r>
            <a:endParaRPr lang="en-US" sz="2800" dirty="0"/>
          </a:p>
        </p:txBody>
      </p:sp>
    </p:spTree>
    <p:extLst>
      <p:ext uri="{BB962C8B-B14F-4D97-AF65-F5344CB8AC3E}">
        <p14:creationId xmlns:p14="http://schemas.microsoft.com/office/powerpoint/2010/main" val="41602911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ctrTitle"/>
          </p:nvPr>
        </p:nvSpPr>
        <p:spPr/>
        <p:txBody>
          <a:bodyPr/>
          <a:lstStyle/>
          <a:p>
            <a:r>
              <a:rPr lang="en-US" altLang="en-US"/>
              <a:t>Role-Based Access Control</a:t>
            </a:r>
          </a:p>
        </p:txBody>
      </p:sp>
      <p:sp>
        <p:nvSpPr>
          <p:cNvPr id="9" name="Subtitle 8">
            <a:extLst>
              <a:ext uri="{FF2B5EF4-FFF2-40B4-BE49-F238E27FC236}">
                <a16:creationId xmlns:a16="http://schemas.microsoft.com/office/drawing/2014/main" id="{02FF23FA-7534-4C3B-9591-DBB8D96B7970}"/>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30FE48CE-7D8B-434D-AFC8-19B80712F04C}"/>
              </a:ext>
            </a:extLst>
          </p:cNvPr>
          <p:cNvSpPr>
            <a:spLocks noGrp="1"/>
          </p:cNvSpPr>
          <p:nvPr>
            <p:ph type="body" sz="quarter" idx="14"/>
          </p:nvPr>
        </p:nvSpPr>
        <p:spPr/>
        <p:txBody>
          <a:bodyPr/>
          <a:lstStyle/>
          <a:p>
            <a:pPr>
              <a:spcBef>
                <a:spcPts val="600"/>
              </a:spcBef>
              <a:spcAft>
                <a:spcPts val="600"/>
              </a:spcAft>
            </a:pPr>
            <a:r>
              <a:rPr lang="en-US" sz="2800" dirty="0"/>
              <a:t>First in database context </a:t>
            </a:r>
          </a:p>
          <a:p>
            <a:pPr>
              <a:spcBef>
                <a:spcPts val="600"/>
              </a:spcBef>
              <a:spcAft>
                <a:spcPts val="600"/>
              </a:spcAft>
            </a:pPr>
            <a:r>
              <a:rPr lang="en-US" sz="2800" dirty="0"/>
              <a:t>Then a generic access control approach</a:t>
            </a:r>
          </a:p>
          <a:p>
            <a:pPr>
              <a:spcBef>
                <a:spcPts val="600"/>
              </a:spcBef>
              <a:spcAft>
                <a:spcPts val="600"/>
              </a:spcAft>
            </a:pPr>
            <a:r>
              <a:rPr lang="en-US" sz="2800" dirty="0"/>
              <a:t>Constraints</a:t>
            </a:r>
          </a:p>
          <a:p>
            <a:pPr>
              <a:spcBef>
                <a:spcPts val="600"/>
              </a:spcBef>
              <a:spcAft>
                <a:spcPts val="600"/>
              </a:spcAft>
            </a:pPr>
            <a:r>
              <a:rPr lang="en-US" sz="2800" dirty="0"/>
              <a:t>Administration</a:t>
            </a:r>
          </a:p>
          <a:p>
            <a:pPr>
              <a:spcBef>
                <a:spcPts val="600"/>
              </a:spcBef>
              <a:spcAft>
                <a:spcPts val="600"/>
              </a:spcAft>
            </a:pPr>
            <a:r>
              <a:rPr lang="en-US" sz="2800" dirty="0"/>
              <a:t>Extensions</a:t>
            </a:r>
          </a:p>
        </p:txBody>
      </p:sp>
    </p:spTree>
    <p:extLst>
      <p:ext uri="{BB962C8B-B14F-4D97-AF65-F5344CB8AC3E}">
        <p14:creationId xmlns:p14="http://schemas.microsoft.com/office/powerpoint/2010/main" val="26974280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System Security</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pPr eaLnBrk="1" latinLnBrk="0" hangingPunct="1"/>
            <a:endParaRPr lang="en-US" dirty="0"/>
          </a:p>
        </p:txBody>
      </p:sp>
      <p:sp>
        <p:nvSpPr>
          <p:cNvPr id="5" name="Slide Number Placeholder 4"/>
          <p:cNvSpPr>
            <a:spLocks noGrp="1"/>
          </p:cNvSpPr>
          <p:nvPr>
            <p:ph type="sldNum" sz="quarter" idx="12"/>
          </p:nvPr>
        </p:nvSpPr>
        <p:spPr/>
        <p:txBody>
          <a:bodyPr/>
          <a:lstStyle/>
          <a:p>
            <a:fld id="{86CB4B4D-7CA3-9044-876B-883B54F8677D}" type="slidenum">
              <a:rPr lang="en-US" smtClean="0"/>
              <a:t>24</a:t>
            </a:fld>
            <a:endParaRPr lang="en-US"/>
          </a:p>
        </p:txBody>
      </p:sp>
    </p:spTree>
    <p:extLst>
      <p:ext uri="{BB962C8B-B14F-4D97-AF65-F5344CB8AC3E}">
        <p14:creationId xmlns:p14="http://schemas.microsoft.com/office/powerpoint/2010/main" val="32366488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Rectangle 2"/>
          <p:cNvSpPr>
            <a:spLocks noGrp="1" noChangeArrowheads="1"/>
          </p:cNvSpPr>
          <p:nvPr>
            <p:ph type="ctrTitle"/>
          </p:nvPr>
        </p:nvSpPr>
        <p:spPr/>
        <p:txBody>
          <a:bodyPr/>
          <a:lstStyle/>
          <a:p>
            <a:r>
              <a:rPr lang="en-US" altLang="en-US" dirty="0"/>
              <a:t>What Security Goals Does Operating System Provide  (Past)?</a:t>
            </a:r>
          </a:p>
        </p:txBody>
      </p:sp>
      <p:sp>
        <p:nvSpPr>
          <p:cNvPr id="11" name="Subtitle 10">
            <a:extLst>
              <a:ext uri="{FF2B5EF4-FFF2-40B4-BE49-F238E27FC236}">
                <a16:creationId xmlns:a16="http://schemas.microsoft.com/office/drawing/2014/main" id="{1AC8A110-3D69-46BC-A390-0BC3AC5459FD}"/>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E7347409-0FFB-4E6A-8EED-474E020CEA92}"/>
              </a:ext>
            </a:extLst>
          </p:cNvPr>
          <p:cNvSpPr>
            <a:spLocks noGrp="1"/>
          </p:cNvSpPr>
          <p:nvPr>
            <p:ph type="body" sz="quarter" idx="14"/>
          </p:nvPr>
        </p:nvSpPr>
        <p:spPr/>
        <p:txBody>
          <a:bodyPr/>
          <a:lstStyle/>
          <a:p>
            <a:pPr>
              <a:spcBef>
                <a:spcPts val="600"/>
              </a:spcBef>
            </a:pPr>
            <a:r>
              <a:rPr lang="en-US" sz="2400" dirty="0"/>
              <a:t>Originally: time-sharing computers: enabling multiple users to securely share a computer</a:t>
            </a:r>
          </a:p>
          <a:p>
            <a:pPr lvl="1">
              <a:spcBef>
                <a:spcPts val="600"/>
              </a:spcBef>
            </a:pPr>
            <a:r>
              <a:rPr lang="en-US" sz="1800" dirty="0"/>
              <a:t>Separation and sharing of processes, memory, files, devices, etc.</a:t>
            </a:r>
          </a:p>
          <a:p>
            <a:pPr>
              <a:spcBef>
                <a:spcPts val="600"/>
              </a:spcBef>
            </a:pPr>
            <a:r>
              <a:rPr lang="en-US" sz="2400" dirty="0"/>
              <a:t>What is the threat model?</a:t>
            </a:r>
          </a:p>
          <a:p>
            <a:pPr lvl="1">
              <a:spcBef>
                <a:spcPts val="600"/>
              </a:spcBef>
            </a:pPr>
            <a:r>
              <a:rPr lang="en-US" sz="1800" dirty="0"/>
              <a:t>Users may be malicious, users have terminal access to computers, software may be malicious/buggy, and so on</a:t>
            </a:r>
          </a:p>
          <a:p>
            <a:pPr>
              <a:spcBef>
                <a:spcPts val="600"/>
              </a:spcBef>
            </a:pPr>
            <a:r>
              <a:rPr lang="en-US" sz="2400" dirty="0"/>
              <a:t>What security mechanisms are used?</a:t>
            </a:r>
          </a:p>
          <a:p>
            <a:pPr lvl="1">
              <a:spcBef>
                <a:spcPts val="600"/>
              </a:spcBef>
            </a:pPr>
            <a:r>
              <a:rPr lang="en-US" sz="1800" dirty="0"/>
              <a:t>Memory protection</a:t>
            </a:r>
          </a:p>
          <a:p>
            <a:pPr lvl="1">
              <a:spcBef>
                <a:spcPts val="600"/>
              </a:spcBef>
            </a:pPr>
            <a:r>
              <a:rPr lang="en-US" sz="1800" dirty="0"/>
              <a:t>Processor modes</a:t>
            </a:r>
          </a:p>
          <a:p>
            <a:pPr lvl="1">
              <a:spcBef>
                <a:spcPts val="600"/>
              </a:spcBef>
            </a:pPr>
            <a:r>
              <a:rPr lang="en-US" sz="1800" dirty="0"/>
              <a:t>User authentication</a:t>
            </a:r>
          </a:p>
          <a:p>
            <a:pPr lvl="1">
              <a:spcBef>
                <a:spcPts val="600"/>
              </a:spcBef>
            </a:pPr>
            <a:r>
              <a:rPr lang="en-US" sz="1800" dirty="0"/>
              <a:t>File access control</a:t>
            </a:r>
          </a:p>
          <a:p>
            <a:pPr lvl="1">
              <a:spcBef>
                <a:spcPts val="600"/>
              </a:spcBef>
            </a:pPr>
            <a:r>
              <a:rPr lang="en-US" sz="1800" dirty="0"/>
              <a:t>Logging &amp; Auditing</a:t>
            </a:r>
          </a:p>
        </p:txBody>
      </p:sp>
    </p:spTree>
    <p:extLst>
      <p:ext uri="{BB962C8B-B14F-4D97-AF65-F5344CB8AC3E}">
        <p14:creationId xmlns:p14="http://schemas.microsoft.com/office/powerpoint/2010/main" val="391163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2"/>
          <p:cNvSpPr>
            <a:spLocks noGrp="1" noChangeArrowheads="1"/>
          </p:cNvSpPr>
          <p:nvPr>
            <p:ph type="ctrTitle"/>
          </p:nvPr>
        </p:nvSpPr>
        <p:spPr>
          <a:xfrm>
            <a:off x="641023" y="152400"/>
            <a:ext cx="12264092" cy="567848"/>
          </a:xfrm>
        </p:spPr>
        <p:txBody>
          <a:bodyPr/>
          <a:lstStyle/>
          <a:p>
            <a:r>
              <a:rPr lang="en-US" altLang="en-US" sz="4100" dirty="0"/>
              <a:t>What Security Goals Does Operating System Provide  (Recent Past and Current)? </a:t>
            </a:r>
          </a:p>
        </p:txBody>
      </p:sp>
      <p:sp>
        <p:nvSpPr>
          <p:cNvPr id="11" name="Subtitle 10">
            <a:extLst>
              <a:ext uri="{FF2B5EF4-FFF2-40B4-BE49-F238E27FC236}">
                <a16:creationId xmlns:a16="http://schemas.microsoft.com/office/drawing/2014/main" id="{6782E2FE-B1B1-401E-9322-3B186C85599A}"/>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D3CC4C42-C137-4CBC-A31E-C5DC7E3D401C}"/>
              </a:ext>
            </a:extLst>
          </p:cNvPr>
          <p:cNvSpPr>
            <a:spLocks noGrp="1"/>
          </p:cNvSpPr>
          <p:nvPr>
            <p:ph type="body" sz="quarter" idx="14"/>
          </p:nvPr>
        </p:nvSpPr>
        <p:spPr/>
        <p:txBody>
          <a:bodyPr/>
          <a:lstStyle/>
          <a:p>
            <a:pPr>
              <a:spcBef>
                <a:spcPts val="600"/>
              </a:spcBef>
            </a:pPr>
            <a:r>
              <a:rPr lang="en-US" sz="2800" dirty="0"/>
              <a:t>More recent past and present: Networked computers: ensure secure operation in networked environment</a:t>
            </a:r>
          </a:p>
          <a:p>
            <a:pPr>
              <a:spcBef>
                <a:spcPts val="600"/>
              </a:spcBef>
            </a:pPr>
            <a:r>
              <a:rPr lang="en-US" sz="2800" dirty="0"/>
              <a:t>New threat?</a:t>
            </a:r>
          </a:p>
          <a:p>
            <a:pPr lvl="1">
              <a:spcBef>
                <a:spcPts val="600"/>
              </a:spcBef>
            </a:pPr>
            <a:r>
              <a:rPr lang="en-US" sz="2000" dirty="0"/>
              <a:t>Attackers coming from the network. Network-facing programs on computers may be buggy.  Users may be hurt via online communication.</a:t>
            </a:r>
          </a:p>
          <a:p>
            <a:pPr>
              <a:spcBef>
                <a:spcPts val="600"/>
              </a:spcBef>
            </a:pPr>
            <a:r>
              <a:rPr lang="en-US" sz="2800" dirty="0"/>
              <a:t>Additional security mechanisms</a:t>
            </a:r>
          </a:p>
          <a:p>
            <a:pPr lvl="1">
              <a:spcBef>
                <a:spcPts val="600"/>
              </a:spcBef>
            </a:pPr>
            <a:r>
              <a:rPr lang="en-US" sz="2000" dirty="0"/>
              <a:t>Secure Communication (using cryptography)</a:t>
            </a:r>
          </a:p>
          <a:p>
            <a:pPr lvl="1">
              <a:spcBef>
                <a:spcPts val="600"/>
              </a:spcBef>
            </a:pPr>
            <a:r>
              <a:rPr lang="en-US" sz="2000" dirty="0"/>
              <a:t>Remote authentication</a:t>
            </a:r>
          </a:p>
          <a:p>
            <a:pPr lvl="1">
              <a:spcBef>
                <a:spcPts val="600"/>
              </a:spcBef>
            </a:pPr>
            <a:r>
              <a:rPr lang="en-US" sz="2000" dirty="0"/>
              <a:t>Intrusion Prevention and Detection </a:t>
            </a:r>
          </a:p>
          <a:p>
            <a:pPr lvl="1">
              <a:spcBef>
                <a:spcPts val="600"/>
              </a:spcBef>
            </a:pPr>
            <a:r>
              <a:rPr lang="en-US" sz="2000" dirty="0"/>
              <a:t>Recovery</a:t>
            </a:r>
          </a:p>
        </p:txBody>
      </p:sp>
    </p:spTree>
    <p:extLst>
      <p:ext uri="{BB962C8B-B14F-4D97-AF65-F5344CB8AC3E}">
        <p14:creationId xmlns:p14="http://schemas.microsoft.com/office/powerpoint/2010/main" val="24321796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41023" y="152400"/>
            <a:ext cx="12264092" cy="567848"/>
          </a:xfrm>
        </p:spPr>
        <p:txBody>
          <a:bodyPr/>
          <a:lstStyle/>
          <a:p>
            <a:r>
              <a:rPr lang="en-US" altLang="en-US" sz="4100" dirty="0"/>
              <a:t>What Security Goals Does Operating System Provide (Current and Near Future)?</a:t>
            </a:r>
          </a:p>
        </p:txBody>
      </p:sp>
      <p:sp>
        <p:nvSpPr>
          <p:cNvPr id="11" name="Subtitle 10">
            <a:extLst>
              <a:ext uri="{FF2B5EF4-FFF2-40B4-BE49-F238E27FC236}">
                <a16:creationId xmlns:a16="http://schemas.microsoft.com/office/drawing/2014/main" id="{F77DA5D9-E803-41D3-BE20-34E763563130}"/>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939B10A3-BA33-4BCF-87EA-EA19974B231F}"/>
              </a:ext>
            </a:extLst>
          </p:cNvPr>
          <p:cNvSpPr>
            <a:spLocks noGrp="1"/>
          </p:cNvSpPr>
          <p:nvPr>
            <p:ph type="body" sz="quarter" idx="14"/>
          </p:nvPr>
        </p:nvSpPr>
        <p:spPr/>
        <p:txBody>
          <a:bodyPr/>
          <a:lstStyle/>
          <a:p>
            <a:pPr>
              <a:spcBef>
                <a:spcPts val="600"/>
              </a:spcBef>
            </a:pPr>
            <a:r>
              <a:rPr lang="en-US" sz="2800" dirty="0"/>
              <a:t>Present and near future: mobile computing devices and cloud platforms</a:t>
            </a:r>
          </a:p>
          <a:p>
            <a:pPr>
              <a:spcBef>
                <a:spcPts val="600"/>
              </a:spcBef>
            </a:pPr>
            <a:r>
              <a:rPr lang="en-US" sz="2800" dirty="0"/>
              <a:t>New threat?</a:t>
            </a:r>
          </a:p>
          <a:p>
            <a:pPr lvl="1">
              <a:spcBef>
                <a:spcPts val="600"/>
              </a:spcBef>
            </a:pPr>
            <a:r>
              <a:rPr lang="en-US" sz="2000" dirty="0"/>
              <a:t>Apps (programs) may be malicious or questionable.</a:t>
            </a:r>
          </a:p>
          <a:p>
            <a:pPr lvl="1">
              <a:spcBef>
                <a:spcPts val="600"/>
              </a:spcBef>
            </a:pPr>
            <a:r>
              <a:rPr lang="en-US" sz="2000" dirty="0"/>
              <a:t>More tightly connected with personal life of the owner.</a:t>
            </a:r>
          </a:p>
          <a:p>
            <a:pPr>
              <a:spcBef>
                <a:spcPts val="600"/>
              </a:spcBef>
            </a:pPr>
            <a:r>
              <a:rPr lang="en-US" sz="2800" dirty="0"/>
              <a:t>Security mechanisms for mobile devices?</a:t>
            </a:r>
          </a:p>
          <a:p>
            <a:pPr lvl="1">
              <a:spcBef>
                <a:spcPts val="600"/>
              </a:spcBef>
            </a:pPr>
            <a:r>
              <a:rPr lang="en-US" sz="2000" dirty="0"/>
              <a:t>Isolation of each app. </a:t>
            </a:r>
          </a:p>
          <a:p>
            <a:pPr lvl="1">
              <a:spcBef>
                <a:spcPts val="600"/>
              </a:spcBef>
            </a:pPr>
            <a:r>
              <a:rPr lang="en-US" sz="2000" dirty="0"/>
              <a:t>Security scanning of apps in </a:t>
            </a:r>
            <a:r>
              <a:rPr lang="en-US" sz="2000" dirty="0" err="1"/>
              <a:t>appstores</a:t>
            </a:r>
            <a:r>
              <a:rPr lang="en-US" sz="2000" dirty="0"/>
              <a:t>.</a:t>
            </a:r>
          </a:p>
          <a:p>
            <a:pPr lvl="1">
              <a:spcBef>
                <a:spcPts val="600"/>
              </a:spcBef>
            </a:pPr>
            <a:r>
              <a:rPr lang="en-US" sz="2000" dirty="0"/>
              <a:t>Help users assess risks of apps. </a:t>
            </a:r>
          </a:p>
          <a:p>
            <a:pPr lvl="1">
              <a:spcBef>
                <a:spcPts val="600"/>
              </a:spcBef>
            </a:pPr>
            <a:r>
              <a:rPr lang="en-US" sz="2000" dirty="0"/>
              <a:t>Risk communication.</a:t>
            </a:r>
          </a:p>
        </p:txBody>
      </p:sp>
    </p:spTree>
    <p:extLst>
      <p:ext uri="{BB962C8B-B14F-4D97-AF65-F5344CB8AC3E}">
        <p14:creationId xmlns:p14="http://schemas.microsoft.com/office/powerpoint/2010/main" val="15596177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Operating System Security Mechanism</a:t>
            </a:r>
            <a:endParaRPr lang="en-US" dirty="0"/>
          </a:p>
        </p:txBody>
      </p:sp>
    </p:spTree>
    <p:extLst>
      <p:ext uri="{BB962C8B-B14F-4D97-AF65-F5344CB8AC3E}">
        <p14:creationId xmlns:p14="http://schemas.microsoft.com/office/powerpoint/2010/main" val="34396499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ctrTitle"/>
          </p:nvPr>
        </p:nvSpPr>
        <p:spPr/>
        <p:txBody>
          <a:bodyPr/>
          <a:lstStyle/>
          <a:p>
            <a:r>
              <a:rPr lang="en-US" altLang="en-US"/>
              <a:t>Memory Protection: Access Control to Memory</a:t>
            </a:r>
          </a:p>
        </p:txBody>
      </p:sp>
      <p:sp>
        <p:nvSpPr>
          <p:cNvPr id="11" name="Subtitle 10">
            <a:extLst>
              <a:ext uri="{FF2B5EF4-FFF2-40B4-BE49-F238E27FC236}">
                <a16:creationId xmlns:a16="http://schemas.microsoft.com/office/drawing/2014/main" id="{825ED72D-4A6C-472F-8899-E0A0A4F70F76}"/>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3A7E3103-0395-49BF-A6B8-A43391B99418}"/>
              </a:ext>
            </a:extLst>
          </p:cNvPr>
          <p:cNvSpPr>
            <a:spLocks noGrp="1"/>
          </p:cNvSpPr>
          <p:nvPr>
            <p:ph type="body" sz="quarter" idx="14"/>
          </p:nvPr>
        </p:nvSpPr>
        <p:spPr/>
        <p:txBody>
          <a:bodyPr/>
          <a:lstStyle/>
          <a:p>
            <a:pPr>
              <a:spcBef>
                <a:spcPts val="600"/>
              </a:spcBef>
              <a:spcAft>
                <a:spcPts val="600"/>
              </a:spcAft>
            </a:pPr>
            <a:r>
              <a:rPr lang="en-US" sz="3600" dirty="0"/>
              <a:t>Ensures that one user’s process cannot access other’s memory</a:t>
            </a:r>
          </a:p>
          <a:p>
            <a:pPr lvl="1">
              <a:spcBef>
                <a:spcPts val="600"/>
              </a:spcBef>
              <a:spcAft>
                <a:spcPts val="600"/>
              </a:spcAft>
            </a:pPr>
            <a:r>
              <a:rPr lang="en-US" sz="2800" dirty="0"/>
              <a:t>Implemented using paging in modern operating systems</a:t>
            </a:r>
          </a:p>
          <a:p>
            <a:pPr>
              <a:spcBef>
                <a:spcPts val="600"/>
              </a:spcBef>
              <a:spcAft>
                <a:spcPts val="600"/>
              </a:spcAft>
            </a:pPr>
            <a:r>
              <a:rPr lang="en-US" sz="3600" dirty="0"/>
              <a:t>Operating system and user processes need to have different privileges</a:t>
            </a:r>
          </a:p>
          <a:p>
            <a:pPr lvl="1">
              <a:spcBef>
                <a:spcPts val="600"/>
              </a:spcBef>
              <a:spcAft>
                <a:spcPts val="600"/>
              </a:spcAft>
            </a:pPr>
            <a:r>
              <a:rPr lang="en-US" sz="2800" dirty="0"/>
              <a:t>This is achieved using hardware support such as CPU modes</a:t>
            </a:r>
          </a:p>
        </p:txBody>
      </p:sp>
    </p:spTree>
    <p:extLst>
      <p:ext uri="{BB962C8B-B14F-4D97-AF65-F5344CB8AC3E}">
        <p14:creationId xmlns:p14="http://schemas.microsoft.com/office/powerpoint/2010/main" val="1623049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Relationship to Other Courses</a:t>
            </a:r>
            <a:endParaRPr lang="en-US" dirty="0"/>
          </a:p>
        </p:txBody>
      </p:sp>
      <p:sp>
        <p:nvSpPr>
          <p:cNvPr id="3" name="Subtitle 2"/>
          <p:cNvSpPr>
            <a:spLocks noGrp="1"/>
          </p:cNvSpPr>
          <p:nvPr>
            <p:ph type="subTitle" idx="1"/>
          </p:nvPr>
        </p:nvSpPr>
        <p:spPr/>
        <p:txBody>
          <a:bodyPr/>
          <a:lstStyle/>
          <a:p>
            <a:endParaRPr lang="en-US"/>
          </a:p>
        </p:txBody>
      </p:sp>
      <p:sp>
        <p:nvSpPr>
          <p:cNvPr id="4" name="Text Placeholder 3"/>
          <p:cNvSpPr>
            <a:spLocks noGrp="1"/>
          </p:cNvSpPr>
          <p:nvPr>
            <p:ph type="body" sz="quarter" idx="14"/>
          </p:nvPr>
        </p:nvSpPr>
        <p:spPr/>
        <p:txBody>
          <a:bodyPr/>
          <a:lstStyle/>
          <a:p>
            <a:pPr>
              <a:spcBef>
                <a:spcPts val="600"/>
              </a:spcBef>
              <a:spcAft>
                <a:spcPts val="600"/>
              </a:spcAft>
            </a:pPr>
            <a:r>
              <a:rPr lang="en-US" sz="2800" dirty="0">
                <a:latin typeface="+mn-lt"/>
              </a:rPr>
              <a:t>Require basic knowledge from </a:t>
            </a:r>
          </a:p>
          <a:p>
            <a:pPr lvl="1">
              <a:spcBef>
                <a:spcPts val="600"/>
              </a:spcBef>
              <a:spcAft>
                <a:spcPts val="600"/>
              </a:spcAft>
            </a:pPr>
            <a:r>
              <a:rPr lang="en-US" sz="2400" dirty="0"/>
              <a:t>526 Information Security</a:t>
            </a:r>
          </a:p>
          <a:p>
            <a:pPr lvl="1">
              <a:spcBef>
                <a:spcPts val="600"/>
              </a:spcBef>
              <a:spcAft>
                <a:spcPts val="600"/>
              </a:spcAft>
            </a:pPr>
            <a:r>
              <a:rPr lang="en-US" sz="2400" dirty="0"/>
              <a:t>555 Cryptography</a:t>
            </a:r>
          </a:p>
          <a:p>
            <a:pPr>
              <a:spcBef>
                <a:spcPts val="600"/>
              </a:spcBef>
              <a:spcAft>
                <a:spcPts val="600"/>
              </a:spcAft>
            </a:pPr>
            <a:r>
              <a:rPr lang="en-US" sz="2800" dirty="0">
                <a:latin typeface="+mn-lt"/>
              </a:rPr>
              <a:t>Little overlap with </a:t>
            </a:r>
          </a:p>
          <a:p>
            <a:pPr lvl="1">
              <a:spcBef>
                <a:spcPts val="600"/>
              </a:spcBef>
              <a:spcAft>
                <a:spcPts val="600"/>
              </a:spcAft>
            </a:pPr>
            <a:r>
              <a:rPr lang="en-US" sz="2400" dirty="0"/>
              <a:t>527 Software Security</a:t>
            </a:r>
          </a:p>
          <a:p>
            <a:pPr lvl="1">
              <a:spcBef>
                <a:spcPts val="600"/>
              </a:spcBef>
              <a:spcAft>
                <a:spcPts val="600"/>
              </a:spcAft>
            </a:pPr>
            <a:r>
              <a:rPr lang="en-US" sz="2400" dirty="0"/>
              <a:t>528 Network Security</a:t>
            </a:r>
          </a:p>
          <a:p>
            <a:pPr lvl="1">
              <a:spcBef>
                <a:spcPts val="600"/>
              </a:spcBef>
              <a:spcAft>
                <a:spcPts val="600"/>
              </a:spcAft>
            </a:pPr>
            <a:r>
              <a:rPr lang="en-US" sz="2400" dirty="0"/>
              <a:t>523 Social Econ Legal Asp Of Sec</a:t>
            </a:r>
          </a:p>
          <a:p>
            <a:pPr lvl="1">
              <a:spcBef>
                <a:spcPts val="600"/>
              </a:spcBef>
              <a:spcAft>
                <a:spcPts val="600"/>
              </a:spcAft>
            </a:pPr>
            <a:r>
              <a:rPr lang="en-US" sz="2400" dirty="0"/>
              <a:t>529 Security Analytics</a:t>
            </a:r>
          </a:p>
          <a:p>
            <a:endParaRPr lang="en-US" dirty="0"/>
          </a:p>
        </p:txBody>
      </p:sp>
      <p:sp>
        <p:nvSpPr>
          <p:cNvPr id="5" name="Slide Number Placeholder 4"/>
          <p:cNvSpPr>
            <a:spLocks noGrp="1"/>
          </p:cNvSpPr>
          <p:nvPr>
            <p:ph type="sldNum" sz="quarter" idx="4"/>
          </p:nvPr>
        </p:nvSpPr>
        <p:spPr/>
        <p:txBody>
          <a:bodyPr/>
          <a:lstStyle/>
          <a:p>
            <a:pPr defTabSz="507995" hangingPunct="1"/>
            <a:fld id="{8A7A6979-0714-4377-B894-6BE4C2D6E202}" type="slidenum">
              <a:rPr lang="en-US" kern="1200" smtClean="0">
                <a:solidFill>
                  <a:srgbClr val="000000"/>
                </a:solidFill>
                <a:latin typeface="Acumin Pro"/>
                <a:ea typeface="+mn-ea"/>
                <a:cs typeface="+mn-cs"/>
              </a:rPr>
              <a:pPr defTabSz="507995" hangingPunct="1"/>
              <a:t>3</a:t>
            </a:fld>
            <a:endParaRPr lang="en-US" kern="1200" dirty="0">
              <a:solidFill>
                <a:srgbClr val="000000"/>
              </a:solidFill>
              <a:latin typeface="Acumin Pro"/>
              <a:ea typeface="+mn-ea"/>
              <a:cs typeface="+mn-cs"/>
            </a:endParaRPr>
          </a:p>
        </p:txBody>
      </p:sp>
    </p:spTree>
    <p:extLst>
      <p:ext uri="{BB962C8B-B14F-4D97-AF65-F5344CB8AC3E}">
        <p14:creationId xmlns:p14="http://schemas.microsoft.com/office/powerpoint/2010/main" val="21252051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ctrTitle"/>
          </p:nvPr>
        </p:nvSpPr>
        <p:spPr/>
        <p:txBody>
          <a:bodyPr/>
          <a:lstStyle/>
          <a:p>
            <a:r>
              <a:rPr lang="en-US" altLang="en-US" dirty="0"/>
              <a:t>CPU Modes (a.k.a. processor modes or </a:t>
            </a:r>
            <a:r>
              <a:rPr lang="en-US" altLang="en-US" dirty="0" smtClean="0"/>
              <a:t>privilege modes)</a:t>
            </a:r>
            <a:endParaRPr lang="en-US" altLang="en-US" dirty="0"/>
          </a:p>
        </p:txBody>
      </p:sp>
      <p:sp>
        <p:nvSpPr>
          <p:cNvPr id="11" name="Subtitle 10">
            <a:extLst>
              <a:ext uri="{FF2B5EF4-FFF2-40B4-BE49-F238E27FC236}">
                <a16:creationId xmlns:a16="http://schemas.microsoft.com/office/drawing/2014/main" id="{6956E3A5-20CB-4820-866E-277A469CF93C}"/>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AF4CF627-7356-45F6-A7F9-9B8F2B97ED03}"/>
              </a:ext>
            </a:extLst>
          </p:cNvPr>
          <p:cNvSpPr>
            <a:spLocks noGrp="1"/>
          </p:cNvSpPr>
          <p:nvPr>
            <p:ph type="body" sz="quarter" idx="14"/>
          </p:nvPr>
        </p:nvSpPr>
        <p:spPr/>
        <p:txBody>
          <a:bodyPr/>
          <a:lstStyle/>
          <a:p>
            <a:r>
              <a:rPr lang="en-US" sz="2800" dirty="0"/>
              <a:t>System mode (privileged mode, master mode, supervisor mode, kernel mode)</a:t>
            </a:r>
          </a:p>
          <a:p>
            <a:pPr lvl="1"/>
            <a:r>
              <a:rPr lang="en-US" sz="2000" dirty="0"/>
              <a:t>Can execute any instruction</a:t>
            </a:r>
          </a:p>
          <a:p>
            <a:pPr lvl="1"/>
            <a:r>
              <a:rPr lang="en-US" sz="2000" dirty="0"/>
              <a:t>Can access any memory locations, e.g., accessing hardware devices, </a:t>
            </a:r>
          </a:p>
          <a:p>
            <a:pPr lvl="1"/>
            <a:r>
              <a:rPr lang="en-US" sz="2000" dirty="0"/>
              <a:t>Can enable and disable interrupts, </a:t>
            </a:r>
          </a:p>
          <a:p>
            <a:pPr lvl="1"/>
            <a:r>
              <a:rPr lang="en-US" sz="2000" dirty="0"/>
              <a:t>Can change privileged processor state, </a:t>
            </a:r>
          </a:p>
          <a:p>
            <a:pPr lvl="1"/>
            <a:r>
              <a:rPr lang="en-US" sz="2000" dirty="0"/>
              <a:t>Can access memory management units, </a:t>
            </a:r>
          </a:p>
          <a:p>
            <a:pPr lvl="1"/>
            <a:r>
              <a:rPr lang="en-US" sz="2000" dirty="0"/>
              <a:t>Can modify registers for various descriptor tables .</a:t>
            </a:r>
          </a:p>
          <a:p>
            <a:endParaRPr lang="en-US" sz="2800" dirty="0"/>
          </a:p>
          <a:p>
            <a:pPr marL="0" indent="0">
              <a:buNone/>
            </a:pPr>
            <a:r>
              <a:rPr lang="en-US" altLang="en-US" sz="3200" b="1" i="1" dirty="0">
                <a:latin typeface="Times New Roman" panose="02020603050405020304" pitchFamily="18" charset="0"/>
              </a:rPr>
              <a:t>Reading: </a:t>
            </a:r>
            <a:r>
              <a:rPr lang="en-US" altLang="en-US" sz="3200" b="1" i="1" dirty="0">
                <a:solidFill>
                  <a:srgbClr val="0070C0"/>
                </a:solidFill>
                <a:latin typeface="Times New Roman" panose="02020603050405020304" pitchFamily="18" charset="0"/>
                <a:hlinkClick r:id="rId3">
                  <a:extLst>
                    <a:ext uri="{A12FA001-AC4F-418D-AE19-62706E023703}">
                      <ahyp:hlinkClr xmlns:ahyp="http://schemas.microsoft.com/office/drawing/2018/hyperlinkcolor" xmlns="" val="tx"/>
                    </a:ext>
                  </a:extLst>
                </a:hlinkClick>
              </a:rPr>
              <a:t>http://en.wikipedia.org/wiki/CPU_modes</a:t>
            </a:r>
            <a:endParaRPr lang="en-US" altLang="en-US" sz="3200" b="1" i="1" dirty="0">
              <a:solidFill>
                <a:srgbClr val="0070C0"/>
              </a:solidFill>
              <a:latin typeface="Times New Roman" panose="02020603050405020304" pitchFamily="18" charset="0"/>
            </a:endParaRPr>
          </a:p>
        </p:txBody>
      </p:sp>
    </p:spTree>
    <p:extLst>
      <p:ext uri="{BB962C8B-B14F-4D97-AF65-F5344CB8AC3E}">
        <p14:creationId xmlns:p14="http://schemas.microsoft.com/office/powerpoint/2010/main" val="6350938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ctrTitle"/>
          </p:nvPr>
        </p:nvSpPr>
        <p:spPr/>
        <p:txBody>
          <a:bodyPr/>
          <a:lstStyle/>
          <a:p>
            <a:r>
              <a:rPr lang="en-US" altLang="en-US"/>
              <a:t>User Mode </a:t>
            </a:r>
          </a:p>
        </p:txBody>
      </p:sp>
      <p:sp>
        <p:nvSpPr>
          <p:cNvPr id="11" name="Subtitle 10">
            <a:extLst>
              <a:ext uri="{FF2B5EF4-FFF2-40B4-BE49-F238E27FC236}">
                <a16:creationId xmlns:a16="http://schemas.microsoft.com/office/drawing/2014/main" id="{9BE33B93-C3BE-44A4-B43E-7890D6FB8B74}"/>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66A45BD8-21EF-44EC-BB5B-0B9034C41A83}"/>
              </a:ext>
            </a:extLst>
          </p:cNvPr>
          <p:cNvSpPr>
            <a:spLocks noGrp="1"/>
          </p:cNvSpPr>
          <p:nvPr>
            <p:ph type="body" sz="quarter" idx="14"/>
          </p:nvPr>
        </p:nvSpPr>
        <p:spPr/>
        <p:txBody>
          <a:bodyPr/>
          <a:lstStyle/>
          <a:p>
            <a:pPr>
              <a:spcBef>
                <a:spcPts val="600"/>
              </a:spcBef>
              <a:spcAft>
                <a:spcPts val="600"/>
              </a:spcAft>
            </a:pPr>
            <a:r>
              <a:rPr lang="en-US" sz="2800" dirty="0"/>
              <a:t>User mode </a:t>
            </a:r>
          </a:p>
          <a:p>
            <a:pPr lvl="1">
              <a:spcBef>
                <a:spcPts val="600"/>
              </a:spcBef>
              <a:spcAft>
                <a:spcPts val="600"/>
              </a:spcAft>
            </a:pPr>
            <a:r>
              <a:rPr lang="en-US" sz="2400" dirty="0"/>
              <a:t>Access to memory is limited, </a:t>
            </a:r>
          </a:p>
          <a:p>
            <a:pPr lvl="1">
              <a:spcBef>
                <a:spcPts val="600"/>
              </a:spcBef>
              <a:spcAft>
                <a:spcPts val="600"/>
              </a:spcAft>
            </a:pPr>
            <a:r>
              <a:rPr lang="en-US" sz="2400" dirty="0"/>
              <a:t>Cannot execute some  instructions</a:t>
            </a:r>
          </a:p>
          <a:p>
            <a:pPr lvl="1">
              <a:spcBef>
                <a:spcPts val="600"/>
              </a:spcBef>
              <a:spcAft>
                <a:spcPts val="600"/>
              </a:spcAft>
            </a:pPr>
            <a:r>
              <a:rPr lang="en-US" sz="2400" dirty="0"/>
              <a:t>Cannot disable interrupts, </a:t>
            </a:r>
          </a:p>
          <a:p>
            <a:pPr lvl="1">
              <a:spcBef>
                <a:spcPts val="600"/>
              </a:spcBef>
              <a:spcAft>
                <a:spcPts val="600"/>
              </a:spcAft>
            </a:pPr>
            <a:r>
              <a:rPr lang="en-US" sz="2400" dirty="0"/>
              <a:t>Cannot change arbitrary processor state, </a:t>
            </a:r>
          </a:p>
          <a:p>
            <a:pPr lvl="1">
              <a:spcBef>
                <a:spcPts val="600"/>
              </a:spcBef>
              <a:spcAft>
                <a:spcPts val="600"/>
              </a:spcAft>
            </a:pPr>
            <a:r>
              <a:rPr lang="en-US" sz="2400" dirty="0"/>
              <a:t>Cannot access memory management units</a:t>
            </a:r>
          </a:p>
          <a:p>
            <a:pPr>
              <a:spcBef>
                <a:spcPts val="600"/>
              </a:spcBef>
              <a:spcAft>
                <a:spcPts val="600"/>
              </a:spcAft>
            </a:pPr>
            <a:r>
              <a:rPr lang="en-US" sz="2800" dirty="0"/>
              <a:t>Transition from user mode to system mode can only happen via well defined entry points, i.e., through system calls</a:t>
            </a:r>
          </a:p>
        </p:txBody>
      </p:sp>
    </p:spTree>
    <p:extLst>
      <p:ext uri="{BB962C8B-B14F-4D97-AF65-F5344CB8AC3E}">
        <p14:creationId xmlns:p14="http://schemas.microsoft.com/office/powerpoint/2010/main" val="16585807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ctrTitle"/>
          </p:nvPr>
        </p:nvSpPr>
        <p:spPr/>
        <p:txBody>
          <a:bodyPr/>
          <a:lstStyle/>
          <a:p>
            <a:r>
              <a:rPr lang="en-US" altLang="en-US"/>
              <a:t>System Calls (Guarded Gates)</a:t>
            </a:r>
          </a:p>
        </p:txBody>
      </p:sp>
      <p:sp>
        <p:nvSpPr>
          <p:cNvPr id="11" name="Subtitle 10">
            <a:extLst>
              <a:ext uri="{FF2B5EF4-FFF2-40B4-BE49-F238E27FC236}">
                <a16:creationId xmlns:a16="http://schemas.microsoft.com/office/drawing/2014/main" id="{AA3DBA95-5300-437F-9862-5721EB7C482C}"/>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1CAD7A83-E6FC-4423-89ED-E09D742969DC}"/>
              </a:ext>
            </a:extLst>
          </p:cNvPr>
          <p:cNvSpPr>
            <a:spLocks noGrp="1"/>
          </p:cNvSpPr>
          <p:nvPr>
            <p:ph type="body" sz="quarter" idx="14"/>
          </p:nvPr>
        </p:nvSpPr>
        <p:spPr/>
        <p:txBody>
          <a:bodyPr/>
          <a:lstStyle/>
          <a:p>
            <a:r>
              <a:rPr lang="en-US" sz="2800" dirty="0"/>
              <a:t>Guarded gates from user mode (space, land) into kernel mode (space, land)</a:t>
            </a:r>
          </a:p>
          <a:p>
            <a:pPr lvl="1"/>
            <a:r>
              <a:rPr lang="en-US" sz="2400" dirty="0"/>
              <a:t>use a special CPU instruction (often an interruption), transfers control to predefined entry point in more privileged code; allows the more privileged code to specify where it will be entered as well as important processor state at the time of entry.</a:t>
            </a:r>
          </a:p>
          <a:p>
            <a:pPr lvl="1"/>
            <a:r>
              <a:rPr lang="en-US" sz="2400" dirty="0"/>
              <a:t>the higher privileged code, by examining processor state set by the less privileged code and/or its stack, determines what is being requested and whether to allow it.</a:t>
            </a:r>
            <a:endParaRPr lang="en-US" sz="3200" dirty="0"/>
          </a:p>
        </p:txBody>
      </p:sp>
    </p:spTree>
    <p:extLst>
      <p:ext uri="{BB962C8B-B14F-4D97-AF65-F5344CB8AC3E}">
        <p14:creationId xmlns:p14="http://schemas.microsoft.com/office/powerpoint/2010/main" val="29139990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ctrTitle"/>
          </p:nvPr>
        </p:nvSpPr>
        <p:spPr/>
        <p:txBody>
          <a:bodyPr/>
          <a:lstStyle/>
          <a:p>
            <a:r>
              <a:rPr lang="en-US" altLang="en-US"/>
              <a:t>Kernel space vs User space</a:t>
            </a:r>
          </a:p>
        </p:txBody>
      </p:sp>
      <p:sp>
        <p:nvSpPr>
          <p:cNvPr id="11" name="Subtitle 10">
            <a:extLst>
              <a:ext uri="{FF2B5EF4-FFF2-40B4-BE49-F238E27FC236}">
                <a16:creationId xmlns:a16="http://schemas.microsoft.com/office/drawing/2014/main" id="{F58F957A-D575-4693-8D15-DD557F928904}"/>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AF7B5D8F-9D12-468C-AC8C-8B2B5C3D67F5}"/>
              </a:ext>
            </a:extLst>
          </p:cNvPr>
          <p:cNvSpPr>
            <a:spLocks noGrp="1"/>
          </p:cNvSpPr>
          <p:nvPr>
            <p:ph type="body" sz="quarter" idx="14"/>
          </p:nvPr>
        </p:nvSpPr>
        <p:spPr/>
        <p:txBody>
          <a:bodyPr/>
          <a:lstStyle/>
          <a:p>
            <a:pPr>
              <a:spcBef>
                <a:spcPts val="600"/>
              </a:spcBef>
              <a:spcAft>
                <a:spcPts val="600"/>
              </a:spcAft>
            </a:pPr>
            <a:r>
              <a:rPr lang="en-US" sz="2800" dirty="0"/>
              <a:t>Part of the OS runs in the kernel model</a:t>
            </a:r>
          </a:p>
          <a:p>
            <a:pPr lvl="1">
              <a:spcBef>
                <a:spcPts val="600"/>
              </a:spcBef>
              <a:spcAft>
                <a:spcPts val="600"/>
              </a:spcAft>
            </a:pPr>
            <a:r>
              <a:rPr lang="en-US" sz="2400" dirty="0"/>
              <a:t>known as the </a:t>
            </a:r>
            <a:r>
              <a:rPr lang="en-US" sz="2400" b="1" i="1" dirty="0"/>
              <a:t>OS kernel</a:t>
            </a:r>
          </a:p>
          <a:p>
            <a:pPr>
              <a:spcBef>
                <a:spcPts val="600"/>
              </a:spcBef>
              <a:spcAft>
                <a:spcPts val="600"/>
              </a:spcAft>
            </a:pPr>
            <a:r>
              <a:rPr lang="en-US" sz="2800" dirty="0"/>
              <a:t>Other parts of the OS run in the user mode, including service programs (daemon programs), user applications, etc.</a:t>
            </a:r>
          </a:p>
          <a:p>
            <a:pPr lvl="1">
              <a:spcBef>
                <a:spcPts val="600"/>
              </a:spcBef>
              <a:spcAft>
                <a:spcPts val="600"/>
              </a:spcAft>
            </a:pPr>
            <a:r>
              <a:rPr lang="en-US" sz="2400" dirty="0"/>
              <a:t>they run as </a:t>
            </a:r>
            <a:r>
              <a:rPr lang="en-US" sz="2400" b="1" i="1" dirty="0"/>
              <a:t>processes</a:t>
            </a:r>
          </a:p>
          <a:p>
            <a:pPr lvl="1">
              <a:spcBef>
                <a:spcPts val="600"/>
              </a:spcBef>
              <a:spcAft>
                <a:spcPts val="600"/>
              </a:spcAft>
            </a:pPr>
            <a:r>
              <a:rPr lang="en-US" sz="2400" dirty="0"/>
              <a:t>they form the user space (or the user land)</a:t>
            </a:r>
          </a:p>
          <a:p>
            <a:pPr>
              <a:spcBef>
                <a:spcPts val="600"/>
              </a:spcBef>
              <a:spcAft>
                <a:spcPts val="600"/>
              </a:spcAft>
            </a:pPr>
            <a:r>
              <a:rPr lang="en-US" sz="2800" dirty="0"/>
              <a:t>When they need privileged access that only kernel can provide, they issue system calls.</a:t>
            </a:r>
          </a:p>
        </p:txBody>
      </p:sp>
    </p:spTree>
    <p:extLst>
      <p:ext uri="{BB962C8B-B14F-4D97-AF65-F5344CB8AC3E}">
        <p14:creationId xmlns:p14="http://schemas.microsoft.com/office/powerpoint/2010/main" val="149422061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ctrTitle"/>
          </p:nvPr>
        </p:nvSpPr>
        <p:spPr/>
        <p:txBody>
          <a:bodyPr/>
          <a:lstStyle/>
          <a:p>
            <a:r>
              <a:rPr lang="en-US" altLang="en-US"/>
              <a:t>Privilege Levels</a:t>
            </a:r>
            <a:endParaRPr lang="en-US" altLang="en-US" dirty="0"/>
          </a:p>
        </p:txBody>
      </p:sp>
      <p:sp>
        <p:nvSpPr>
          <p:cNvPr id="11" name="Subtitle 10">
            <a:extLst>
              <a:ext uri="{FF2B5EF4-FFF2-40B4-BE49-F238E27FC236}">
                <a16:creationId xmlns:a16="http://schemas.microsoft.com/office/drawing/2014/main" id="{A9E2DF4F-7D0A-4BE2-B3F8-6A0E1C1B22E6}"/>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F8E873B2-1E66-406F-B9F1-4DEDCD4EECBD}"/>
              </a:ext>
            </a:extLst>
          </p:cNvPr>
          <p:cNvSpPr>
            <a:spLocks noGrp="1"/>
          </p:cNvSpPr>
          <p:nvPr>
            <p:ph type="body" sz="quarter" idx="14"/>
          </p:nvPr>
        </p:nvSpPr>
        <p:spPr/>
        <p:txBody>
          <a:bodyPr/>
          <a:lstStyle/>
          <a:p>
            <a:r>
              <a:rPr lang="en-US" sz="2800" dirty="0"/>
              <a:t>Security is often achieved by running control/protection code at a higher privilege level</a:t>
            </a:r>
          </a:p>
          <a:p>
            <a:endParaRPr lang="en-US" sz="2800" dirty="0"/>
          </a:p>
          <a:p>
            <a:r>
              <a:rPr lang="en-US" sz="2800" dirty="0"/>
              <a:t>Components running at the same level can be isolated by a higher-privilege component</a:t>
            </a:r>
          </a:p>
          <a:p>
            <a:endParaRPr lang="en-US" sz="2800" dirty="0"/>
          </a:p>
          <a:p>
            <a:r>
              <a:rPr lang="en-US" sz="2800" dirty="0"/>
              <a:t>If attack and defense are at the same level, then it is an arms’ race and there can be no guarantee</a:t>
            </a:r>
          </a:p>
        </p:txBody>
      </p:sp>
    </p:spTree>
    <p:extLst>
      <p:ext uri="{BB962C8B-B14F-4D97-AF65-F5344CB8AC3E}">
        <p14:creationId xmlns:p14="http://schemas.microsoft.com/office/powerpoint/2010/main" val="35731969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Basic Concepts in Access Control</a:t>
            </a:r>
            <a:endParaRPr lang="en-US" dirty="0"/>
          </a:p>
        </p:txBody>
      </p:sp>
    </p:spTree>
    <p:extLst>
      <p:ext uri="{BB962C8B-B14F-4D97-AF65-F5344CB8AC3E}">
        <p14:creationId xmlns:p14="http://schemas.microsoft.com/office/powerpoint/2010/main" val="42842686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ctrTitle"/>
          </p:nvPr>
        </p:nvSpPr>
        <p:spPr/>
        <p:txBody>
          <a:bodyPr/>
          <a:lstStyle/>
          <a:p>
            <a:r>
              <a:rPr lang="en-US" altLang="en-US" dirty="0"/>
              <a:t>Readings for This Lecture</a:t>
            </a:r>
          </a:p>
        </p:txBody>
      </p:sp>
      <p:sp>
        <p:nvSpPr>
          <p:cNvPr id="11" name="Subtitle 10">
            <a:extLst>
              <a:ext uri="{FF2B5EF4-FFF2-40B4-BE49-F238E27FC236}">
                <a16:creationId xmlns:a16="http://schemas.microsoft.com/office/drawing/2014/main" id="{AF15DACF-2FB2-4A0E-ACB3-3EC254FED704}"/>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E5E97E6A-40B2-4A1B-86D7-1C9BB0BE2DDA}"/>
              </a:ext>
            </a:extLst>
          </p:cNvPr>
          <p:cNvSpPr>
            <a:spLocks noGrp="1"/>
          </p:cNvSpPr>
          <p:nvPr>
            <p:ph type="body" sz="quarter" idx="14"/>
          </p:nvPr>
        </p:nvSpPr>
        <p:spPr/>
        <p:txBody>
          <a:bodyPr/>
          <a:lstStyle/>
          <a:p>
            <a:r>
              <a:rPr lang="en-US" sz="4000" dirty="0"/>
              <a:t>Wikipedia</a:t>
            </a:r>
          </a:p>
          <a:p>
            <a:pPr lvl="1"/>
            <a:r>
              <a:rPr lang="en-US" sz="3200" dirty="0">
                <a:solidFill>
                  <a:srgbClr val="0070C0"/>
                </a:solidFill>
                <a:hlinkClick r:id="rId2">
                  <a:extLst>
                    <a:ext uri="{A12FA001-AC4F-418D-AE19-62706E023703}">
                      <ahyp:hlinkClr xmlns:ahyp="http://schemas.microsoft.com/office/drawing/2018/hyperlinkcolor" xmlns="" val="tx"/>
                    </a:ext>
                  </a:extLst>
                </a:hlinkClick>
              </a:rPr>
              <a:t>Filesystem Permissions</a:t>
            </a:r>
            <a:endParaRPr lang="en-US" sz="3200" dirty="0">
              <a:solidFill>
                <a:srgbClr val="0070C0"/>
              </a:solidFill>
            </a:endParaRPr>
          </a:p>
          <a:p>
            <a:r>
              <a:rPr lang="en-US" sz="4000" dirty="0"/>
              <a:t>Other readings</a:t>
            </a:r>
          </a:p>
          <a:p>
            <a:r>
              <a:rPr lang="en-US" sz="4000" dirty="0"/>
              <a:t>Unix file permissions</a:t>
            </a:r>
          </a:p>
          <a:p>
            <a:pPr lvl="1"/>
            <a:r>
              <a:rPr lang="en-US" sz="3200" dirty="0">
                <a:solidFill>
                  <a:srgbClr val="0070C0"/>
                </a:solidFill>
                <a:hlinkClick r:id="rId3">
                  <a:extLst>
                    <a:ext uri="{A12FA001-AC4F-418D-AE19-62706E023703}">
                      <ahyp:hlinkClr xmlns:ahyp="http://schemas.microsoft.com/office/drawing/2018/hyperlinkcolor" xmlns="" val="tx"/>
                    </a:ext>
                  </a:extLst>
                </a:hlinkClick>
              </a:rPr>
              <a:t>http://www.unix.com/tips-tutorials/19060-unix-file-permissions.html</a:t>
            </a:r>
            <a:endParaRPr lang="en-US" sz="3200" dirty="0">
              <a:solidFill>
                <a:srgbClr val="0070C0"/>
              </a:solidFill>
            </a:endParaRPr>
          </a:p>
        </p:txBody>
      </p:sp>
    </p:spTree>
    <p:extLst>
      <p:ext uri="{BB962C8B-B14F-4D97-AF65-F5344CB8AC3E}">
        <p14:creationId xmlns:p14="http://schemas.microsoft.com/office/powerpoint/2010/main" val="51171730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ctrTitle"/>
          </p:nvPr>
        </p:nvSpPr>
        <p:spPr/>
        <p:txBody>
          <a:bodyPr/>
          <a:lstStyle/>
          <a:p>
            <a:r>
              <a:rPr lang="en-US" altLang="en-US"/>
              <a:t>Access Control as a General Security Mechanism</a:t>
            </a:r>
            <a:endParaRPr lang="en-US" altLang="en-US" dirty="0"/>
          </a:p>
        </p:txBody>
      </p:sp>
      <p:sp>
        <p:nvSpPr>
          <p:cNvPr id="11" name="Subtitle 10">
            <a:extLst>
              <a:ext uri="{FF2B5EF4-FFF2-40B4-BE49-F238E27FC236}">
                <a16:creationId xmlns:a16="http://schemas.microsoft.com/office/drawing/2014/main" id="{54680A59-A825-4E3D-A2D7-5B5CB1F3A940}"/>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61EF9C5F-4212-4231-9904-6A649EB5D8A1}"/>
              </a:ext>
            </a:extLst>
          </p:cNvPr>
          <p:cNvSpPr>
            <a:spLocks noGrp="1"/>
          </p:cNvSpPr>
          <p:nvPr>
            <p:ph type="body" sz="quarter" idx="14"/>
          </p:nvPr>
        </p:nvSpPr>
        <p:spPr/>
        <p:txBody>
          <a:bodyPr/>
          <a:lstStyle/>
          <a:p>
            <a:r>
              <a:rPr lang="en-US" sz="2800" dirty="0"/>
              <a:t>Access Control is a Protection Wall with a Guarded Gate.</a:t>
            </a:r>
          </a:p>
          <a:p>
            <a:pPr lvl="1"/>
            <a:r>
              <a:rPr lang="en-US" sz="2400" dirty="0"/>
              <a:t>Build a wall to prevent access.</a:t>
            </a:r>
          </a:p>
          <a:p>
            <a:pPr lvl="1"/>
            <a:r>
              <a:rPr lang="en-US" sz="2400" dirty="0"/>
              <a:t>Then design a guarded gate to decide what access should be allowed.</a:t>
            </a:r>
          </a:p>
        </p:txBody>
      </p:sp>
    </p:spTree>
    <p:extLst>
      <p:ext uri="{BB962C8B-B14F-4D97-AF65-F5344CB8AC3E}">
        <p14:creationId xmlns:p14="http://schemas.microsoft.com/office/powerpoint/2010/main" val="8263846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Resource&#10;">
            <a:extLst>
              <a:ext uri="{FF2B5EF4-FFF2-40B4-BE49-F238E27FC236}">
                <a16:creationId xmlns:a16="http://schemas.microsoft.com/office/drawing/2014/main" id="{9515A4F6-5F7B-4C47-AB97-F2D56F85C8AB}"/>
              </a:ext>
            </a:extLst>
          </p:cNvPr>
          <p:cNvSpPr>
            <a:spLocks noChangeArrowheads="1"/>
          </p:cNvSpPr>
          <p:nvPr/>
        </p:nvSpPr>
        <p:spPr bwMode="auto">
          <a:xfrm>
            <a:off x="9928898" y="2827950"/>
            <a:ext cx="1832416" cy="2503098"/>
          </a:xfrm>
          <a:prstGeom prst="can">
            <a:avLst>
              <a:gd name="adj" fmla="val 31944"/>
            </a:avLst>
          </a:prstGeom>
          <a:solidFill>
            <a:schemeClr val="accent1"/>
          </a:solidFill>
          <a:ln w="9525">
            <a:solidFill>
              <a:schemeClr val="tx1"/>
            </a:solidFill>
            <a:round/>
            <a:headEnd/>
            <a:tailEnd/>
          </a:ln>
        </p:spPr>
        <p:txBody>
          <a:bodyPr wrap="none"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SzTx/>
              <a:buFontTx/>
              <a:buNone/>
            </a:pPr>
            <a:r>
              <a:rPr lang="en-US" altLang="en-US" sz="2667" b="1" dirty="0">
                <a:solidFill>
                  <a:schemeClr val="accent4"/>
                </a:solidFill>
                <a:latin typeface="Acumin Pro" panose="020B0504020202020204" pitchFamily="34" charset="0"/>
              </a:rPr>
              <a:t>Resource</a:t>
            </a:r>
          </a:p>
        </p:txBody>
      </p:sp>
      <p:sp>
        <p:nvSpPr>
          <p:cNvPr id="8" name="Line 7" descr="Arrow pointing right">
            <a:extLst>
              <a:ext uri="{FF2B5EF4-FFF2-40B4-BE49-F238E27FC236}">
                <a16:creationId xmlns:a16="http://schemas.microsoft.com/office/drawing/2014/main" id="{9F58AEBD-846A-41A1-848E-2024D3574081}"/>
              </a:ext>
            </a:extLst>
          </p:cNvPr>
          <p:cNvSpPr>
            <a:spLocks noChangeShapeType="1"/>
          </p:cNvSpPr>
          <p:nvPr/>
        </p:nvSpPr>
        <p:spPr bwMode="auto">
          <a:xfrm>
            <a:off x="8707287" y="4133914"/>
            <a:ext cx="1221611"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sz="3556">
              <a:latin typeface="Acumin Pro" panose="020B0504020202020204" pitchFamily="34" charset="0"/>
            </a:endParaRPr>
          </a:p>
        </p:txBody>
      </p:sp>
      <p:sp>
        <p:nvSpPr>
          <p:cNvPr id="14" name="Line 12" descr="Policy ?&#10;Arrow pointing up">
            <a:extLst>
              <a:ext uri="{FF2B5EF4-FFF2-40B4-BE49-F238E27FC236}">
                <a16:creationId xmlns:a16="http://schemas.microsoft.com/office/drawing/2014/main" id="{EA509779-E788-4572-8695-3B3C28ACD509}"/>
              </a:ext>
            </a:extLst>
          </p:cNvPr>
          <p:cNvSpPr>
            <a:spLocks noChangeShapeType="1"/>
          </p:cNvSpPr>
          <p:nvPr/>
        </p:nvSpPr>
        <p:spPr bwMode="auto">
          <a:xfrm>
            <a:off x="7852582" y="5453481"/>
            <a:ext cx="21355" cy="646254"/>
          </a:xfrm>
          <a:prstGeom prst="line">
            <a:avLst/>
          </a:prstGeom>
          <a:noFill/>
          <a:ln w="19050">
            <a:solidFill>
              <a:schemeClr val="tx1"/>
            </a:solidFill>
            <a:round/>
            <a:headEnd type="triangle" w="med" len="med"/>
            <a:tailEnd type="none" w="lg" len="med"/>
          </a:ln>
          <a:extLst>
            <a:ext uri="{909E8E84-426E-40DD-AFC4-6F175D3DCCD1}">
              <a14:hiddenFill xmlns:a14="http://schemas.microsoft.com/office/drawing/2010/main">
                <a:noFill/>
              </a14:hiddenFill>
            </a:ext>
          </a:extLst>
        </p:spPr>
        <p:txBody>
          <a:bodyPr wrap="none"/>
          <a:lstStyle/>
          <a:p>
            <a:endParaRPr lang="en-US" sz="3556">
              <a:latin typeface="Acumin Pro" panose="020B0504020202020204" pitchFamily="34" charset="0"/>
            </a:endParaRPr>
          </a:p>
        </p:txBody>
      </p:sp>
      <p:sp>
        <p:nvSpPr>
          <p:cNvPr id="15" name="Text Box 10" descr="Policy ?&#10;">
            <a:extLst>
              <a:ext uri="{FF2B5EF4-FFF2-40B4-BE49-F238E27FC236}">
                <a16:creationId xmlns:a16="http://schemas.microsoft.com/office/drawing/2014/main" id="{01A8DBF4-708E-4CB5-B6A9-B7FACCD24E34}"/>
              </a:ext>
            </a:extLst>
          </p:cNvPr>
          <p:cNvSpPr txBox="1">
            <a:spLocks noChangeArrowheads="1"/>
          </p:cNvSpPr>
          <p:nvPr/>
        </p:nvSpPr>
        <p:spPr bwMode="auto">
          <a:xfrm>
            <a:off x="6361771" y="6166952"/>
            <a:ext cx="3024336" cy="502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type="none" w="lg" len="me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667" b="1" i="1" dirty="0">
                <a:solidFill>
                  <a:schemeClr val="bg1"/>
                </a:solidFill>
                <a:latin typeface="Acumin Pro" panose="020B0504020202020204" pitchFamily="34" charset="0"/>
              </a:rPr>
              <a:t>Policy?</a:t>
            </a:r>
          </a:p>
        </p:txBody>
      </p:sp>
      <p:sp>
        <p:nvSpPr>
          <p:cNvPr id="13" name="AutoShape 11" descr="?&#10;">
            <a:extLst>
              <a:ext uri="{FF2B5EF4-FFF2-40B4-BE49-F238E27FC236}">
                <a16:creationId xmlns:a16="http://schemas.microsoft.com/office/drawing/2014/main" id="{DBEB75A7-AEBB-4EA0-95FA-09FFC8EC5795}"/>
              </a:ext>
            </a:extLst>
          </p:cNvPr>
          <p:cNvSpPr>
            <a:spLocks noChangeArrowheads="1"/>
          </p:cNvSpPr>
          <p:nvPr/>
        </p:nvSpPr>
        <p:spPr bwMode="auto">
          <a:xfrm>
            <a:off x="6671269" y="2882364"/>
            <a:ext cx="2341421" cy="2503098"/>
          </a:xfrm>
          <a:prstGeom prst="diamond">
            <a:avLst/>
          </a:prstGeom>
          <a:solidFill>
            <a:schemeClr val="tx2"/>
          </a:solidFill>
          <a:ln w="12700" algn="ctr">
            <a:solidFill>
              <a:schemeClr val="tx1"/>
            </a:solidFill>
            <a:miter lim="800000"/>
            <a:headEnd/>
            <a:tailEnd type="none" w="lg" len="med"/>
          </a:ln>
        </p:spPr>
        <p:txBody>
          <a:bodyPr wrap="none"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5333" b="1" dirty="0">
                <a:solidFill>
                  <a:schemeClr val="bg1"/>
                </a:solidFill>
                <a:latin typeface="Acumin Pro" panose="020B0504020202020204" pitchFamily="34" charset="0"/>
              </a:rPr>
              <a:t>?</a:t>
            </a:r>
          </a:p>
        </p:txBody>
      </p:sp>
      <p:sp>
        <p:nvSpPr>
          <p:cNvPr id="9" name="Text Box 8">
            <a:extLst>
              <a:ext uri="{FF2B5EF4-FFF2-40B4-BE49-F238E27FC236}">
                <a16:creationId xmlns:a16="http://schemas.microsoft.com/office/drawing/2014/main" id="{74AE6F48-3B76-4A3A-A3CE-479282E24BF7}"/>
              </a:ext>
            </a:extLst>
          </p:cNvPr>
          <p:cNvSpPr txBox="1">
            <a:spLocks noChangeArrowheads="1"/>
          </p:cNvSpPr>
          <p:nvPr/>
        </p:nvSpPr>
        <p:spPr bwMode="auto">
          <a:xfrm>
            <a:off x="5809294" y="2766218"/>
            <a:ext cx="1606530" cy="687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70000"/>
              </a:lnSpc>
              <a:buSzTx/>
              <a:buFontTx/>
              <a:buNone/>
            </a:pPr>
            <a:r>
              <a:rPr lang="en-US" altLang="en-US" sz="2400" dirty="0">
                <a:latin typeface="Acumin Pro" panose="020B0504020202020204" pitchFamily="34" charset="0"/>
              </a:rPr>
              <a:t>Reference</a:t>
            </a:r>
          </a:p>
          <a:p>
            <a:pPr algn="ctr">
              <a:lnSpc>
                <a:spcPct val="70000"/>
              </a:lnSpc>
              <a:buSzTx/>
              <a:buFontTx/>
              <a:buNone/>
            </a:pPr>
            <a:r>
              <a:rPr lang="en-US" altLang="en-US" sz="2400" dirty="0">
                <a:latin typeface="Acumin Pro" panose="020B0504020202020204" pitchFamily="34" charset="0"/>
              </a:rPr>
              <a:t>monitor</a:t>
            </a:r>
          </a:p>
        </p:txBody>
      </p:sp>
      <p:sp>
        <p:nvSpPr>
          <p:cNvPr id="10" name="Text Box 9" descr="access request&#10;">
            <a:extLst>
              <a:ext uri="{FF2B5EF4-FFF2-40B4-BE49-F238E27FC236}">
                <a16:creationId xmlns:a16="http://schemas.microsoft.com/office/drawing/2014/main" id="{4F928A5A-D868-4914-9B2F-4677032F4E90}"/>
              </a:ext>
            </a:extLst>
          </p:cNvPr>
          <p:cNvSpPr txBox="1">
            <a:spLocks noChangeArrowheads="1"/>
          </p:cNvSpPr>
          <p:nvPr/>
        </p:nvSpPr>
        <p:spPr bwMode="auto">
          <a:xfrm>
            <a:off x="4228047" y="4133914"/>
            <a:ext cx="30243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type="none" w="lg" len="me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dirty="0">
                <a:latin typeface="Acumin Pro" panose="020B0504020202020204" pitchFamily="34" charset="0"/>
              </a:rPr>
              <a:t>access request</a:t>
            </a:r>
          </a:p>
        </p:txBody>
      </p:sp>
      <p:sp>
        <p:nvSpPr>
          <p:cNvPr id="7" name="Line 6" descr="access request&#10;Arrow pointing right">
            <a:extLst>
              <a:ext uri="{FF2B5EF4-FFF2-40B4-BE49-F238E27FC236}">
                <a16:creationId xmlns:a16="http://schemas.microsoft.com/office/drawing/2014/main" id="{4DB8B350-68CD-4CBA-9DAC-F821033D9E4C}"/>
              </a:ext>
            </a:extLst>
          </p:cNvPr>
          <p:cNvSpPr>
            <a:spLocks noChangeShapeType="1"/>
          </p:cNvSpPr>
          <p:nvPr/>
        </p:nvSpPr>
        <p:spPr bwMode="auto">
          <a:xfrm>
            <a:off x="4329847" y="4133914"/>
            <a:ext cx="229052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sz="3556">
              <a:latin typeface="Acumin Pro" panose="020B0504020202020204" pitchFamily="34" charset="0"/>
            </a:endParaRPr>
          </a:p>
        </p:txBody>
      </p:sp>
      <p:sp>
        <p:nvSpPr>
          <p:cNvPr id="6" name="Oval 5" descr="Subjects&#10;">
            <a:extLst>
              <a:ext uri="{FF2B5EF4-FFF2-40B4-BE49-F238E27FC236}">
                <a16:creationId xmlns:a16="http://schemas.microsoft.com/office/drawing/2014/main" id="{EC969A01-2EE1-4580-8AFB-B7D6A8FC84EE}"/>
              </a:ext>
            </a:extLst>
          </p:cNvPr>
          <p:cNvSpPr>
            <a:spLocks noChangeArrowheads="1"/>
          </p:cNvSpPr>
          <p:nvPr/>
        </p:nvSpPr>
        <p:spPr bwMode="auto">
          <a:xfrm>
            <a:off x="1784824" y="3263270"/>
            <a:ext cx="2545023" cy="1741286"/>
          </a:xfrm>
          <a:prstGeom prst="ellipse">
            <a:avLst/>
          </a:prstGeom>
          <a:solidFill>
            <a:schemeClr val="accent1"/>
          </a:solidFill>
          <a:ln w="9525">
            <a:solidFill>
              <a:schemeClr val="tx1"/>
            </a:solidFill>
            <a:round/>
            <a:headEnd/>
            <a:tailEnd/>
          </a:ln>
        </p:spPr>
        <p:txBody>
          <a:bodyPr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SzTx/>
              <a:buFontTx/>
              <a:buNone/>
            </a:pPr>
            <a:r>
              <a:rPr lang="en-US" altLang="en-US" sz="2667" b="1" dirty="0">
                <a:solidFill>
                  <a:schemeClr val="accent4"/>
                </a:solidFill>
                <a:latin typeface="Acumin Pro" panose="020B0504020202020204" pitchFamily="34" charset="0"/>
              </a:rPr>
              <a:t>Subjects</a:t>
            </a:r>
          </a:p>
        </p:txBody>
      </p:sp>
      <p:sp>
        <p:nvSpPr>
          <p:cNvPr id="12" name="Text Placeholder 11">
            <a:extLst>
              <a:ext uri="{FF2B5EF4-FFF2-40B4-BE49-F238E27FC236}">
                <a16:creationId xmlns:a16="http://schemas.microsoft.com/office/drawing/2014/main" id="{3BDC2F28-ACF2-46A3-A40E-92EF7AE63AA4}"/>
              </a:ext>
            </a:extLst>
          </p:cNvPr>
          <p:cNvSpPr>
            <a:spLocks noGrp="1"/>
          </p:cNvSpPr>
          <p:nvPr>
            <p:ph type="body" sz="quarter" idx="14"/>
          </p:nvPr>
        </p:nvSpPr>
        <p:spPr>
          <a:xfrm>
            <a:off x="641021" y="1368031"/>
            <a:ext cx="12264094" cy="1077457"/>
          </a:xfrm>
        </p:spPr>
        <p:txBody>
          <a:bodyPr/>
          <a:lstStyle/>
          <a:p>
            <a:r>
              <a:rPr lang="en-US" sz="2800" dirty="0"/>
              <a:t>A reference monitor mediates all access to resources</a:t>
            </a:r>
          </a:p>
          <a:p>
            <a:r>
              <a:rPr lang="en-US" sz="2800" dirty="0"/>
              <a:t>Complete mediation principle: control all accesses to resources</a:t>
            </a:r>
          </a:p>
        </p:txBody>
      </p:sp>
      <p:sp>
        <p:nvSpPr>
          <p:cNvPr id="28675" name="Rectangle 2"/>
          <p:cNvSpPr>
            <a:spLocks noGrp="1" noChangeArrowheads="1"/>
          </p:cNvSpPr>
          <p:nvPr>
            <p:ph type="ctrTitle"/>
          </p:nvPr>
        </p:nvSpPr>
        <p:spPr/>
        <p:txBody>
          <a:bodyPr/>
          <a:lstStyle/>
          <a:p>
            <a:r>
              <a:rPr lang="en-US" altLang="en-US"/>
              <a:t>Access Control</a:t>
            </a:r>
            <a:endParaRPr lang="en-US" altLang="en-US" dirty="0"/>
          </a:p>
        </p:txBody>
      </p:sp>
    </p:spTree>
    <p:extLst>
      <p:ext uri="{BB962C8B-B14F-4D97-AF65-F5344CB8AC3E}">
        <p14:creationId xmlns:p14="http://schemas.microsoft.com/office/powerpoint/2010/main" val="20680654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Line 25" descr="Arrow pointing from &quot;rights&quot; to the lower case r">
            <a:extLst>
              <a:ext uri="{FF2B5EF4-FFF2-40B4-BE49-F238E27FC236}">
                <a16:creationId xmlns:a16="http://schemas.microsoft.com/office/drawing/2014/main" id="{AF3E68D3-0277-45D8-98BE-E84B11BF84E5}"/>
              </a:ext>
            </a:extLst>
          </p:cNvPr>
          <p:cNvSpPr>
            <a:spLocks noChangeShapeType="1"/>
          </p:cNvSpPr>
          <p:nvPr/>
        </p:nvSpPr>
        <p:spPr bwMode="auto">
          <a:xfrm flipH="1" flipV="1">
            <a:off x="8920644" y="4057248"/>
            <a:ext cx="2239856" cy="2423604"/>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3556"/>
          </a:p>
        </p:txBody>
      </p:sp>
      <p:sp>
        <p:nvSpPr>
          <p:cNvPr id="33" name="Rectangle 32" descr="rights&#10;">
            <a:extLst>
              <a:ext uri="{FF2B5EF4-FFF2-40B4-BE49-F238E27FC236}">
                <a16:creationId xmlns:a16="http://schemas.microsoft.com/office/drawing/2014/main" id="{DDA30E2A-6212-4593-A6BD-C85AB9A9AB3C}"/>
              </a:ext>
            </a:extLst>
          </p:cNvPr>
          <p:cNvSpPr/>
          <p:nvPr/>
        </p:nvSpPr>
        <p:spPr>
          <a:xfrm>
            <a:off x="11238627" y="6480852"/>
            <a:ext cx="880369" cy="584775"/>
          </a:xfrm>
          <a:prstGeom prst="rect">
            <a:avLst/>
          </a:prstGeom>
        </p:spPr>
        <p:txBody>
          <a:bodyPr wrap="none">
            <a:spAutoFit/>
          </a:bodyPr>
          <a:lstStyle/>
          <a:p>
            <a:r>
              <a:rPr lang="en-US" dirty="0"/>
              <a:t>rights</a:t>
            </a:r>
          </a:p>
        </p:txBody>
      </p:sp>
      <p:graphicFrame>
        <p:nvGraphicFramePr>
          <p:cNvPr id="2" name="Table 1">
            <a:extLst>
              <a:ext uri="{FF2B5EF4-FFF2-40B4-BE49-F238E27FC236}">
                <a16:creationId xmlns:a16="http://schemas.microsoft.com/office/drawing/2014/main" id="{9AF8ED3F-E9BB-4670-A48C-6DDBBD2AE550}"/>
              </a:ext>
            </a:extLst>
          </p:cNvPr>
          <p:cNvGraphicFramePr>
            <a:graphicFrameLocks noGrp="1"/>
          </p:cNvGraphicFramePr>
          <p:nvPr>
            <p:extLst>
              <p:ext uri="{D42A27DB-BD31-4B8C-83A1-F6EECF244321}">
                <p14:modId xmlns:p14="http://schemas.microsoft.com/office/powerpoint/2010/main" val="965598634"/>
              </p:ext>
            </p:extLst>
          </p:nvPr>
        </p:nvGraphicFramePr>
        <p:xfrm>
          <a:off x="2875949" y="1625954"/>
          <a:ext cx="7794240" cy="5669280"/>
        </p:xfrm>
        <a:graphic>
          <a:graphicData uri="http://schemas.openxmlformats.org/drawingml/2006/table">
            <a:tbl>
              <a:tblPr firstRow="1" bandRow="1">
                <a:tableStyleId>{5940675A-B579-460E-94D1-54222C63F5DA}</a:tableStyleId>
              </a:tblPr>
              <a:tblGrid>
                <a:gridCol w="1299040">
                  <a:extLst>
                    <a:ext uri="{9D8B030D-6E8A-4147-A177-3AD203B41FA5}">
                      <a16:colId xmlns:a16="http://schemas.microsoft.com/office/drawing/2014/main" val="3556770271"/>
                    </a:ext>
                  </a:extLst>
                </a:gridCol>
                <a:gridCol w="1299040">
                  <a:extLst>
                    <a:ext uri="{9D8B030D-6E8A-4147-A177-3AD203B41FA5}">
                      <a16:colId xmlns:a16="http://schemas.microsoft.com/office/drawing/2014/main" val="2406777919"/>
                    </a:ext>
                  </a:extLst>
                </a:gridCol>
                <a:gridCol w="1299040">
                  <a:extLst>
                    <a:ext uri="{9D8B030D-6E8A-4147-A177-3AD203B41FA5}">
                      <a16:colId xmlns:a16="http://schemas.microsoft.com/office/drawing/2014/main" val="2365372599"/>
                    </a:ext>
                  </a:extLst>
                </a:gridCol>
                <a:gridCol w="1299040">
                  <a:extLst>
                    <a:ext uri="{9D8B030D-6E8A-4147-A177-3AD203B41FA5}">
                      <a16:colId xmlns:a16="http://schemas.microsoft.com/office/drawing/2014/main" val="600432485"/>
                    </a:ext>
                  </a:extLst>
                </a:gridCol>
                <a:gridCol w="1299040">
                  <a:extLst>
                    <a:ext uri="{9D8B030D-6E8A-4147-A177-3AD203B41FA5}">
                      <a16:colId xmlns:a16="http://schemas.microsoft.com/office/drawing/2014/main" val="1462060238"/>
                    </a:ext>
                  </a:extLst>
                </a:gridCol>
                <a:gridCol w="1299040">
                  <a:extLst>
                    <a:ext uri="{9D8B030D-6E8A-4147-A177-3AD203B41FA5}">
                      <a16:colId xmlns:a16="http://schemas.microsoft.com/office/drawing/2014/main" val="1468206457"/>
                    </a:ext>
                  </a:extLst>
                </a:gridCol>
              </a:tblGrid>
              <a:tr h="944880">
                <a:tc>
                  <a:txBody>
                    <a:bodyPr/>
                    <a:lstStyle/>
                    <a:p>
                      <a:pPr algn="ctr"/>
                      <a:endParaRPr lang="en-US" sz="28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b="1"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800" b="1" dirty="0"/>
                        <a:t>P</a:t>
                      </a:r>
                    </a:p>
                  </a:txBody>
                  <a:tcPr anchor="ctr">
                    <a:lnL w="12700" cap="flat" cmpd="sng" algn="ctr">
                      <a:no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b="1"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800" b="1" dirty="0"/>
                        <a:t>G</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b="1" dirty="0"/>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66941011"/>
                  </a:ext>
                </a:extLst>
              </a:tr>
              <a:tr h="944880">
                <a:tc>
                  <a:txBody>
                    <a:bodyPr/>
                    <a:lstStyle/>
                    <a:p>
                      <a:pPr algn="ctr"/>
                      <a:endParaRPr lang="en-US" sz="2800" b="1"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2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3775577"/>
                  </a:ext>
                </a:extLst>
              </a:tr>
              <a:tr h="944880">
                <a:tc>
                  <a:txBody>
                    <a:bodyPr/>
                    <a:lstStyle/>
                    <a:p>
                      <a:pPr algn="ctr"/>
                      <a:r>
                        <a:rPr lang="en-US" sz="2800" b="1" dirty="0"/>
                        <a:t>U</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2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800" b="1" dirty="0"/>
                        <a:t>r  w                  own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1" dirty="0"/>
                        <a:t>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800030"/>
                  </a:ext>
                </a:extLst>
              </a:tr>
              <a:tr h="944880">
                <a:tc>
                  <a:txBody>
                    <a:bodyPr/>
                    <a:lstStyle/>
                    <a:p>
                      <a:pPr algn="ctr"/>
                      <a:endParaRPr lang="en-US" sz="2800" b="1"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2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748952"/>
                  </a:ext>
                </a:extLst>
              </a:tr>
              <a:tr h="944880">
                <a:tc>
                  <a:txBody>
                    <a:bodyPr/>
                    <a:lstStyle/>
                    <a:p>
                      <a:pPr algn="ctr"/>
                      <a:r>
                        <a:rPr lang="en-US" sz="2800" b="1" dirty="0"/>
                        <a:t>V</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2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b="1" dirty="0"/>
                        <a:t>r  w                  own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0926913"/>
                  </a:ext>
                </a:extLst>
              </a:tr>
              <a:tr h="944880">
                <a:tc>
                  <a:txBody>
                    <a:bodyPr/>
                    <a:lstStyle/>
                    <a:p>
                      <a:pPr algn="ctr"/>
                      <a:endParaRPr lang="en-US" sz="2800" b="1"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2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8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2990977"/>
                  </a:ext>
                </a:extLst>
              </a:tr>
            </a:tbl>
          </a:graphicData>
        </a:graphic>
      </p:graphicFrame>
      <p:sp>
        <p:nvSpPr>
          <p:cNvPr id="23" name="Line 17" descr="Objects (and Subjects)&#10;Arrow pointing left to right">
            <a:extLst>
              <a:ext uri="{FF2B5EF4-FFF2-40B4-BE49-F238E27FC236}">
                <a16:creationId xmlns:a16="http://schemas.microsoft.com/office/drawing/2014/main" id="{6129B9BC-3A17-4B66-A862-3B7502CE8C7F}"/>
              </a:ext>
            </a:extLst>
          </p:cNvPr>
          <p:cNvSpPr>
            <a:spLocks noChangeShapeType="1"/>
          </p:cNvSpPr>
          <p:nvPr/>
        </p:nvSpPr>
        <p:spPr bwMode="auto">
          <a:xfrm>
            <a:off x="2875949" y="1319890"/>
            <a:ext cx="7794240" cy="13676"/>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lIns="274320" rIns="274320" anchor="ctr" anchorCtr="0"/>
          <a:lstStyle/>
          <a:p>
            <a:endParaRPr lang="en-US" sz="3556" dirty="0"/>
          </a:p>
        </p:txBody>
      </p:sp>
      <p:sp>
        <p:nvSpPr>
          <p:cNvPr id="3" name="Rectangle 2" descr="Objects (and Subjects)">
            <a:extLst>
              <a:ext uri="{FF2B5EF4-FFF2-40B4-BE49-F238E27FC236}">
                <a16:creationId xmlns:a16="http://schemas.microsoft.com/office/drawing/2014/main" id="{FE87642F-0A43-44B1-8FBB-79814160762D}"/>
              </a:ext>
            </a:extLst>
          </p:cNvPr>
          <p:cNvSpPr/>
          <p:nvPr/>
        </p:nvSpPr>
        <p:spPr>
          <a:xfrm>
            <a:off x="4217869" y="1041179"/>
            <a:ext cx="3821880" cy="523220"/>
          </a:xfrm>
          <a:prstGeom prst="rect">
            <a:avLst/>
          </a:prstGeom>
          <a:solidFill>
            <a:schemeClr val="accent4"/>
          </a:solidFill>
        </p:spPr>
        <p:txBody>
          <a:bodyPr wrap="none">
            <a:spAutoFit/>
          </a:bodyPr>
          <a:lstStyle/>
          <a:p>
            <a:r>
              <a:rPr lang="en-US" sz="2800" dirty="0"/>
              <a:t>Objects (and Subjects)</a:t>
            </a:r>
          </a:p>
        </p:txBody>
      </p:sp>
      <p:sp>
        <p:nvSpPr>
          <p:cNvPr id="25" name="Line 19" descr="Subjects&#10;Arrow pointing top to bottom">
            <a:extLst>
              <a:ext uri="{FF2B5EF4-FFF2-40B4-BE49-F238E27FC236}">
                <a16:creationId xmlns:a16="http://schemas.microsoft.com/office/drawing/2014/main" id="{BA076415-3A2B-4BE6-8B90-113DB4D4269A}"/>
              </a:ext>
            </a:extLst>
          </p:cNvPr>
          <p:cNvSpPr>
            <a:spLocks noChangeShapeType="1"/>
          </p:cNvSpPr>
          <p:nvPr/>
        </p:nvSpPr>
        <p:spPr bwMode="auto">
          <a:xfrm flipH="1">
            <a:off x="2658533" y="2000908"/>
            <a:ext cx="5154" cy="4479944"/>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3556"/>
          </a:p>
        </p:txBody>
      </p:sp>
      <p:sp>
        <p:nvSpPr>
          <p:cNvPr id="4" name="Rectangle 3" descr="Subjects">
            <a:extLst>
              <a:ext uri="{FF2B5EF4-FFF2-40B4-BE49-F238E27FC236}">
                <a16:creationId xmlns:a16="http://schemas.microsoft.com/office/drawing/2014/main" id="{F07478D6-CA68-4177-BF67-C0D92861D81F}"/>
              </a:ext>
            </a:extLst>
          </p:cNvPr>
          <p:cNvSpPr/>
          <p:nvPr/>
        </p:nvSpPr>
        <p:spPr>
          <a:xfrm>
            <a:off x="2385638" y="2566584"/>
            <a:ext cx="545790" cy="2981329"/>
          </a:xfrm>
          <a:prstGeom prst="rect">
            <a:avLst/>
          </a:prstGeom>
          <a:solidFill>
            <a:schemeClr val="accent4"/>
          </a:solidFill>
        </p:spPr>
        <p:txBody>
          <a:bodyPr vert="wordArtVert" wrap="none">
            <a:spAutoFit/>
          </a:bodyPr>
          <a:lstStyle/>
          <a:p>
            <a:r>
              <a:rPr lang="en-US" sz="2000" dirty="0"/>
              <a:t>Subjects</a:t>
            </a:r>
          </a:p>
        </p:txBody>
      </p:sp>
      <p:sp>
        <p:nvSpPr>
          <p:cNvPr id="7" name="Title 6">
            <a:extLst>
              <a:ext uri="{FF2B5EF4-FFF2-40B4-BE49-F238E27FC236}">
                <a16:creationId xmlns:a16="http://schemas.microsoft.com/office/drawing/2014/main" id="{3F32EE8B-C224-4CD7-B9CA-2D05EAC80681}"/>
              </a:ext>
            </a:extLst>
          </p:cNvPr>
          <p:cNvSpPr>
            <a:spLocks noGrp="1"/>
          </p:cNvSpPr>
          <p:nvPr>
            <p:ph type="ctrTitle"/>
          </p:nvPr>
        </p:nvSpPr>
        <p:spPr/>
        <p:txBody>
          <a:bodyPr/>
          <a:lstStyle/>
          <a:p>
            <a:r>
              <a:rPr lang="en-US"/>
              <a:t>Access Matrix Model for Policies</a:t>
            </a:r>
            <a:endParaRPr lang="en-US" dirty="0"/>
          </a:p>
        </p:txBody>
      </p:sp>
    </p:spTree>
    <p:extLst>
      <p:ext uri="{BB962C8B-B14F-4D97-AF65-F5344CB8AC3E}">
        <p14:creationId xmlns:p14="http://schemas.microsoft.com/office/powerpoint/2010/main" val="252598961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4" name="Text Placeholder 3"/>
          <p:cNvSpPr>
            <a:spLocks noGrp="1"/>
          </p:cNvSpPr>
          <p:nvPr>
            <p:ph type="body" sz="quarter" idx="14"/>
          </p:nvPr>
        </p:nvSpPr>
        <p:spPr/>
        <p:txBody>
          <a:bodyPr/>
          <a:lstStyle/>
          <a:p>
            <a:pPr>
              <a:spcBef>
                <a:spcPts val="1200"/>
              </a:spcBef>
              <a:defRPr sz="2200"/>
            </a:pPr>
            <a:r>
              <a:rPr lang="en-US" sz="2800" dirty="0"/>
              <a:t>Time and location: </a:t>
            </a:r>
            <a:r>
              <a:rPr lang="en-US" sz="2800" dirty="0" err="1"/>
              <a:t>TTh</a:t>
            </a:r>
            <a:r>
              <a:rPr lang="en-US" sz="2800" dirty="0"/>
              <a:t> </a:t>
            </a:r>
            <a:r>
              <a:rPr lang="en-US" sz="2800" dirty="0" smtClean="0"/>
              <a:t>10:30-11:45pm</a:t>
            </a:r>
            <a:r>
              <a:rPr lang="en-US" sz="2800" dirty="0"/>
              <a:t>, </a:t>
            </a:r>
            <a:r>
              <a:rPr lang="en-US" sz="2800" dirty="0" smtClean="0"/>
              <a:t>LWSN B134</a:t>
            </a:r>
            <a:endParaRPr lang="en-US" sz="2800" dirty="0"/>
          </a:p>
          <a:p>
            <a:pPr>
              <a:spcBef>
                <a:spcPts val="1200"/>
              </a:spcBef>
              <a:defRPr sz="2200"/>
            </a:pPr>
            <a:r>
              <a:rPr lang="en-US" sz="2800" dirty="0"/>
              <a:t>Instructor: </a:t>
            </a:r>
            <a:r>
              <a:rPr lang="en-US" sz="2800" dirty="0">
                <a:solidFill>
                  <a:srgbClr val="941100"/>
                </a:solidFill>
              </a:rPr>
              <a:t>Ninghui Li	</a:t>
            </a:r>
            <a:r>
              <a:rPr lang="en-US" sz="2800" dirty="0"/>
              <a:t>&lt;ninghui@purdue.edu&gt;, </a:t>
            </a:r>
          </a:p>
          <a:p>
            <a:pPr lvl="1">
              <a:spcBef>
                <a:spcPts val="1200"/>
              </a:spcBef>
              <a:defRPr sz="2200"/>
            </a:pPr>
            <a:r>
              <a:rPr lang="en-US" sz="2400" dirty="0"/>
              <a:t>LWSN 2142K, office hours: </a:t>
            </a:r>
            <a:r>
              <a:rPr lang="en-US" sz="2400" dirty="0" smtClean="0"/>
              <a:t>after </a:t>
            </a:r>
            <a:r>
              <a:rPr lang="en-US" sz="2400" dirty="0"/>
              <a:t>lecture </a:t>
            </a:r>
            <a:r>
              <a:rPr lang="en-US" sz="2400" dirty="0" smtClean="0"/>
              <a:t>and by appointment</a:t>
            </a:r>
            <a:endParaRPr lang="en-US" sz="2400" dirty="0"/>
          </a:p>
          <a:p>
            <a:pPr>
              <a:spcBef>
                <a:spcPts val="1200"/>
              </a:spcBef>
              <a:defRPr sz="2200"/>
            </a:pPr>
            <a:r>
              <a:rPr lang="en-US" sz="2800" dirty="0" smtClean="0"/>
              <a:t>We will use piazza </a:t>
            </a:r>
          </a:p>
          <a:p>
            <a:pPr>
              <a:spcBef>
                <a:spcPts val="1200"/>
              </a:spcBef>
              <a:defRPr sz="2200"/>
            </a:pPr>
            <a:r>
              <a:rPr lang="en-US" sz="2800" dirty="0" smtClean="0"/>
              <a:t>Teaching </a:t>
            </a:r>
            <a:r>
              <a:rPr lang="en-US" sz="2800" dirty="0"/>
              <a:t>assistants:	</a:t>
            </a:r>
            <a:r>
              <a:rPr lang="en-US" sz="2800" dirty="0" smtClean="0"/>
              <a:t> </a:t>
            </a:r>
            <a:r>
              <a:rPr lang="en-US" sz="2800" dirty="0" smtClean="0">
                <a:solidFill>
                  <a:srgbClr val="941100"/>
                </a:solidFill>
              </a:rPr>
              <a:t>Zitao Li &lt;li2490@purdue.edu</a:t>
            </a:r>
            <a:r>
              <a:rPr lang="en-US" sz="2800" dirty="0">
                <a:solidFill>
                  <a:srgbClr val="941100"/>
                </a:solidFill>
              </a:rPr>
              <a:t>&gt;</a:t>
            </a:r>
          </a:p>
          <a:p>
            <a:pPr lvl="1">
              <a:spcBef>
                <a:spcPts val="1200"/>
              </a:spcBef>
              <a:defRPr sz="2200"/>
            </a:pPr>
            <a:r>
              <a:rPr lang="en-US" sz="2400" dirty="0" smtClean="0"/>
              <a:t>Office </a:t>
            </a:r>
            <a:r>
              <a:rPr lang="en-US" sz="2400" dirty="0"/>
              <a:t>hours, Monday 1:30-2:30pm + Tuesday </a:t>
            </a:r>
            <a:r>
              <a:rPr lang="en-US" sz="2400" dirty="0" smtClean="0"/>
              <a:t>4-5pm</a:t>
            </a:r>
          </a:p>
          <a:p>
            <a:pPr lvl="1">
              <a:spcBef>
                <a:spcPts val="1200"/>
              </a:spcBef>
              <a:defRPr sz="2200"/>
            </a:pPr>
            <a:r>
              <a:rPr lang="en-US" sz="2400" dirty="0">
                <a:hlinkClick r:id="rId2"/>
              </a:rPr>
              <a:t>https://</a:t>
            </a:r>
            <a:r>
              <a:rPr lang="en-US" sz="2400" dirty="0" smtClean="0">
                <a:hlinkClick r:id="rId2"/>
              </a:rPr>
              <a:t>purdue-edu.zoom.us/j/99058485354?pwd=MDVYdDFDN1lwVnd3a2lDZUhodm9aZz09</a:t>
            </a:r>
            <a:r>
              <a:rPr lang="en-US" sz="2400" dirty="0" smtClean="0"/>
              <a:t>  </a:t>
            </a:r>
            <a:endParaRPr lang="en-US" sz="2400" dirty="0"/>
          </a:p>
          <a:p>
            <a:pPr lvl="1">
              <a:spcBef>
                <a:spcPts val="1200"/>
              </a:spcBef>
              <a:defRPr sz="2200"/>
            </a:pPr>
            <a:endParaRPr lang="en-US" sz="2400" dirty="0"/>
          </a:p>
          <a:p>
            <a:endParaRPr lang="en-US" dirty="0"/>
          </a:p>
        </p:txBody>
      </p:sp>
      <p:sp>
        <p:nvSpPr>
          <p:cNvPr id="5" name="Slide Number Placeholder 4"/>
          <p:cNvSpPr>
            <a:spLocks noGrp="1"/>
          </p:cNvSpPr>
          <p:nvPr>
            <p:ph type="sldNum" sz="quarter" idx="4"/>
          </p:nvPr>
        </p:nvSpPr>
        <p:spPr/>
        <p:txBody>
          <a:bodyPr/>
          <a:lstStyle/>
          <a:p>
            <a:pPr defTabSz="507995" hangingPunct="1"/>
            <a:fld id="{8A7A6979-0714-4377-B894-6BE4C2D6E202}" type="slidenum">
              <a:rPr lang="en-US" kern="1200" smtClean="0">
                <a:solidFill>
                  <a:srgbClr val="000000"/>
                </a:solidFill>
                <a:latin typeface="Acumin Pro"/>
                <a:ea typeface="+mn-ea"/>
                <a:cs typeface="+mn-cs"/>
              </a:rPr>
              <a:pPr defTabSz="507995" hangingPunct="1"/>
              <a:t>4</a:t>
            </a:fld>
            <a:endParaRPr lang="en-US" kern="1200" dirty="0">
              <a:solidFill>
                <a:srgbClr val="000000"/>
              </a:solidFill>
              <a:latin typeface="Acumin Pro"/>
              <a:ea typeface="+mn-ea"/>
              <a:cs typeface="+mn-cs"/>
            </a:endParaRPr>
          </a:p>
        </p:txBody>
      </p:sp>
    </p:spTree>
    <p:extLst>
      <p:ext uri="{BB962C8B-B14F-4D97-AF65-F5344CB8AC3E}">
        <p14:creationId xmlns:p14="http://schemas.microsoft.com/office/powerpoint/2010/main" val="181822646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ctrTitle"/>
          </p:nvPr>
        </p:nvSpPr>
        <p:spPr/>
        <p:txBody>
          <a:bodyPr/>
          <a:lstStyle/>
          <a:p>
            <a:r>
              <a:rPr lang="en-US" altLang="en-US"/>
              <a:t>ACCESS MATRIX MODEL</a:t>
            </a:r>
          </a:p>
        </p:txBody>
      </p:sp>
      <p:sp>
        <p:nvSpPr>
          <p:cNvPr id="11" name="Subtitle 10">
            <a:extLst>
              <a:ext uri="{FF2B5EF4-FFF2-40B4-BE49-F238E27FC236}">
                <a16:creationId xmlns:a16="http://schemas.microsoft.com/office/drawing/2014/main" id="{6459A0C2-5329-4085-BC7F-CA91C0DB539D}"/>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0B867567-ADB3-4EE6-A8E5-8ABA7893318D}"/>
              </a:ext>
            </a:extLst>
          </p:cNvPr>
          <p:cNvSpPr>
            <a:spLocks noGrp="1"/>
          </p:cNvSpPr>
          <p:nvPr>
            <p:ph type="body" sz="quarter" idx="14"/>
          </p:nvPr>
        </p:nvSpPr>
        <p:spPr/>
        <p:txBody>
          <a:bodyPr/>
          <a:lstStyle/>
          <a:p>
            <a:r>
              <a:rPr lang="en-US" sz="3200" dirty="0"/>
              <a:t>Basic Abstractions</a:t>
            </a:r>
          </a:p>
          <a:p>
            <a:pPr lvl="1"/>
            <a:r>
              <a:rPr lang="en-US" sz="2400" dirty="0"/>
              <a:t>Subjects  </a:t>
            </a:r>
          </a:p>
          <a:p>
            <a:pPr lvl="2"/>
            <a:r>
              <a:rPr lang="en-US" sz="2400" dirty="0"/>
              <a:t>active entities that request accesses</a:t>
            </a:r>
          </a:p>
          <a:p>
            <a:pPr lvl="1"/>
            <a:r>
              <a:rPr lang="en-US" sz="2400" dirty="0"/>
              <a:t>Objects   </a:t>
            </a:r>
          </a:p>
          <a:p>
            <a:pPr lvl="2"/>
            <a:r>
              <a:rPr lang="en-US" sz="2400" dirty="0"/>
              <a:t>entities on which accesses can be performed</a:t>
            </a:r>
          </a:p>
          <a:p>
            <a:pPr lvl="1"/>
            <a:r>
              <a:rPr lang="en-US" sz="2400" dirty="0"/>
              <a:t>Rights</a:t>
            </a:r>
          </a:p>
          <a:p>
            <a:r>
              <a:rPr lang="en-US" sz="3200" dirty="0"/>
              <a:t>The rights in a cell specify the access of the subject (row) to the object (column)</a:t>
            </a:r>
          </a:p>
        </p:txBody>
      </p:sp>
    </p:spTree>
    <p:extLst>
      <p:ext uri="{BB962C8B-B14F-4D97-AF65-F5344CB8AC3E}">
        <p14:creationId xmlns:p14="http://schemas.microsoft.com/office/powerpoint/2010/main" val="112662761"/>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Different Levels of Abstractions for Subjects</a:t>
            </a:r>
            <a:endParaRPr lang="en-US" dirty="0"/>
          </a:p>
        </p:txBody>
      </p:sp>
      <p:sp>
        <p:nvSpPr>
          <p:cNvPr id="14" name="Subtitle 13">
            <a:extLst>
              <a:ext uri="{FF2B5EF4-FFF2-40B4-BE49-F238E27FC236}">
                <a16:creationId xmlns:a16="http://schemas.microsoft.com/office/drawing/2014/main" id="{E676BE9F-AF7E-495B-A81D-567A45A934E2}"/>
              </a:ext>
            </a:extLst>
          </p:cNvPr>
          <p:cNvSpPr>
            <a:spLocks noGrp="1"/>
          </p:cNvSpPr>
          <p:nvPr>
            <p:ph type="subTitle" idx="1"/>
          </p:nvPr>
        </p:nvSpPr>
        <p:spPr/>
        <p:txBody>
          <a:bodyPr/>
          <a:lstStyle/>
          <a:p>
            <a:endParaRPr lang="en-US"/>
          </a:p>
        </p:txBody>
      </p:sp>
      <p:sp>
        <p:nvSpPr>
          <p:cNvPr id="15" name="Text Placeholder 14">
            <a:extLst>
              <a:ext uri="{FF2B5EF4-FFF2-40B4-BE49-F238E27FC236}">
                <a16:creationId xmlns:a16="http://schemas.microsoft.com/office/drawing/2014/main" id="{CD2E0E7E-9673-4B70-AB7F-6DA5062DEDE5}"/>
              </a:ext>
            </a:extLst>
          </p:cNvPr>
          <p:cNvSpPr>
            <a:spLocks noGrp="1"/>
          </p:cNvSpPr>
          <p:nvPr>
            <p:ph type="body" sz="quarter" idx="14"/>
          </p:nvPr>
        </p:nvSpPr>
        <p:spPr/>
        <p:txBody>
          <a:bodyPr/>
          <a:lstStyle/>
          <a:p>
            <a:r>
              <a:rPr lang="en-US" sz="3600" dirty="0"/>
              <a:t>Human Users</a:t>
            </a:r>
          </a:p>
          <a:p>
            <a:pPr lvl="1"/>
            <a:r>
              <a:rPr lang="en-US" sz="2800" dirty="0"/>
              <a:t>High-level policy objectives are usually regarding human users</a:t>
            </a:r>
          </a:p>
          <a:p>
            <a:r>
              <a:rPr lang="en-US" sz="3600" dirty="0"/>
              <a:t>Principals:  User Accounts in Unix</a:t>
            </a:r>
          </a:p>
          <a:p>
            <a:pPr lvl="1"/>
            <a:r>
              <a:rPr lang="en-US" sz="2800" dirty="0"/>
              <a:t>Policy grants access rights to principals</a:t>
            </a:r>
          </a:p>
          <a:p>
            <a:r>
              <a:rPr lang="en-US" sz="3600" dirty="0"/>
              <a:t>Subjects:    Processes in Unix</a:t>
            </a:r>
          </a:p>
          <a:p>
            <a:pPr lvl="1"/>
            <a:r>
              <a:rPr lang="en-US" sz="2800" dirty="0"/>
              <a:t>Processes run on behalf of principals</a:t>
            </a:r>
          </a:p>
          <a:p>
            <a:pPr lvl="1"/>
            <a:r>
              <a:rPr lang="en-US" sz="2800" dirty="0"/>
              <a:t>Processes initiate access requests</a:t>
            </a:r>
          </a:p>
        </p:txBody>
      </p:sp>
    </p:spTree>
    <p:extLst>
      <p:ext uri="{BB962C8B-B14F-4D97-AF65-F5344CB8AC3E}">
        <p14:creationId xmlns:p14="http://schemas.microsoft.com/office/powerpoint/2010/main" val="41318839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descr="The system authenticates the human user to a particular principal">
            <a:extLst>
              <a:ext uri="{FF2B5EF4-FFF2-40B4-BE49-F238E27FC236}">
                <a16:creationId xmlns:a16="http://schemas.microsoft.com/office/drawing/2014/main" id="{B2D45484-9173-4EAC-A3AD-29EF7202AFBE}"/>
              </a:ext>
            </a:extLst>
          </p:cNvPr>
          <p:cNvSpPr/>
          <p:nvPr/>
        </p:nvSpPr>
        <p:spPr>
          <a:xfrm>
            <a:off x="3061904" y="5653263"/>
            <a:ext cx="7227710" cy="1077218"/>
          </a:xfrm>
          <a:prstGeom prst="rect">
            <a:avLst/>
          </a:prstGeom>
          <a:ln w="38100">
            <a:solidFill>
              <a:schemeClr val="accent1"/>
            </a:solidFill>
          </a:ln>
        </p:spPr>
        <p:txBody>
          <a:bodyPr wrap="square">
            <a:spAutoFit/>
          </a:bodyPr>
          <a:lstStyle/>
          <a:p>
            <a:r>
              <a:rPr lang="en-US" dirty="0"/>
              <a:t>The system authenticates the human user to a particular principal</a:t>
            </a:r>
          </a:p>
        </p:txBody>
      </p:sp>
      <p:sp>
        <p:nvSpPr>
          <p:cNvPr id="8" name="Rectangle 6" descr="Unit of Access Control&#10;and Authorization&#10;">
            <a:extLst>
              <a:ext uri="{FF2B5EF4-FFF2-40B4-BE49-F238E27FC236}">
                <a16:creationId xmlns:a16="http://schemas.microsoft.com/office/drawing/2014/main" id="{174B1502-2EF2-4F94-9E66-4A765B813642}"/>
              </a:ext>
            </a:extLst>
          </p:cNvPr>
          <p:cNvSpPr>
            <a:spLocks noChangeArrowheads="1"/>
          </p:cNvSpPr>
          <p:nvPr/>
        </p:nvSpPr>
        <p:spPr bwMode="auto">
          <a:xfrm>
            <a:off x="6465661" y="4741333"/>
            <a:ext cx="3823953" cy="770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69448" tIns="27779" rIns="69448" bIns="27779">
            <a:spAutoFit/>
          </a:bodyP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7000"/>
              </a:lnSpc>
              <a:spcBef>
                <a:spcPct val="0"/>
              </a:spcBef>
              <a:buClrTx/>
              <a:buSzTx/>
              <a:buFontTx/>
              <a:buNone/>
            </a:pPr>
            <a:r>
              <a:rPr lang="en-US" altLang="en-US" sz="2667" b="1" dirty="0"/>
              <a:t>Unit of Access Control</a:t>
            </a:r>
          </a:p>
          <a:p>
            <a:pPr algn="ctr">
              <a:lnSpc>
                <a:spcPct val="87000"/>
              </a:lnSpc>
              <a:spcBef>
                <a:spcPct val="0"/>
              </a:spcBef>
              <a:buClrTx/>
              <a:buSzTx/>
              <a:buFontTx/>
              <a:buNone/>
            </a:pPr>
            <a:r>
              <a:rPr lang="en-US" altLang="en-US" sz="2667" b="1" dirty="0"/>
              <a:t>and Authorization</a:t>
            </a:r>
          </a:p>
        </p:txBody>
      </p:sp>
      <p:sp>
        <p:nvSpPr>
          <p:cNvPr id="6" name="Rectangle 4" descr="PRINCIPALS&#10;">
            <a:extLst>
              <a:ext uri="{FF2B5EF4-FFF2-40B4-BE49-F238E27FC236}">
                <a16:creationId xmlns:a16="http://schemas.microsoft.com/office/drawing/2014/main" id="{517B90F5-0F5C-4335-BDCC-7715363E2288}"/>
              </a:ext>
            </a:extLst>
          </p:cNvPr>
          <p:cNvSpPr>
            <a:spLocks noChangeArrowheads="1"/>
          </p:cNvSpPr>
          <p:nvPr/>
        </p:nvSpPr>
        <p:spPr bwMode="auto">
          <a:xfrm>
            <a:off x="7195082" y="4210403"/>
            <a:ext cx="2208126" cy="41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69448" tIns="27779" rIns="69448" bIns="27779">
            <a:spAutoFit/>
          </a:bodyP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7000"/>
              </a:lnSpc>
              <a:spcBef>
                <a:spcPct val="0"/>
              </a:spcBef>
              <a:buClrTx/>
              <a:buSzTx/>
              <a:buFontTx/>
              <a:buNone/>
            </a:pPr>
            <a:r>
              <a:rPr lang="en-US" altLang="en-US" sz="2667" b="1" dirty="0"/>
              <a:t>PRINCIPALS</a:t>
            </a:r>
          </a:p>
        </p:txBody>
      </p:sp>
      <p:sp>
        <p:nvSpPr>
          <p:cNvPr id="7" name="Rectangle 5" descr="Real World User&#10;">
            <a:extLst>
              <a:ext uri="{FF2B5EF4-FFF2-40B4-BE49-F238E27FC236}">
                <a16:creationId xmlns:a16="http://schemas.microsoft.com/office/drawing/2014/main" id="{5C608EFD-C290-4D7A-9811-ED764CC40DF2}"/>
              </a:ext>
            </a:extLst>
          </p:cNvPr>
          <p:cNvSpPr>
            <a:spLocks noChangeArrowheads="1"/>
          </p:cNvSpPr>
          <p:nvPr/>
        </p:nvSpPr>
        <p:spPr bwMode="auto">
          <a:xfrm>
            <a:off x="3061904" y="4930070"/>
            <a:ext cx="2780399" cy="41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69448" tIns="27779" rIns="69448" bIns="27779">
            <a:spAutoFit/>
          </a:bodyP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7000"/>
              </a:lnSpc>
              <a:spcBef>
                <a:spcPct val="0"/>
              </a:spcBef>
              <a:buClrTx/>
              <a:buSzTx/>
              <a:buFontTx/>
              <a:buNone/>
            </a:pPr>
            <a:r>
              <a:rPr lang="en-US" altLang="en-US" sz="2667" b="1" dirty="0"/>
              <a:t>Real World User</a:t>
            </a:r>
          </a:p>
        </p:txBody>
      </p:sp>
      <p:sp>
        <p:nvSpPr>
          <p:cNvPr id="5" name="Rectangle 3" descr="USERS&#10;">
            <a:extLst>
              <a:ext uri="{FF2B5EF4-FFF2-40B4-BE49-F238E27FC236}">
                <a16:creationId xmlns:a16="http://schemas.microsoft.com/office/drawing/2014/main" id="{0A68BF2A-634D-4FE4-A83D-20EF1C3B24C1}"/>
              </a:ext>
            </a:extLst>
          </p:cNvPr>
          <p:cNvSpPr>
            <a:spLocks noChangeArrowheads="1"/>
          </p:cNvSpPr>
          <p:nvPr/>
        </p:nvSpPr>
        <p:spPr bwMode="auto">
          <a:xfrm>
            <a:off x="3580244" y="4224515"/>
            <a:ext cx="1316857" cy="413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69448" tIns="27779" rIns="69448" bIns="27779">
            <a:spAutoFit/>
          </a:bodyPr>
          <a:lstStyle>
            <a:lvl1pPr defTabSz="900113"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defTabSz="900113" eaLnBrk="0" hangingPunct="0">
              <a:spcBef>
                <a:spcPct val="20000"/>
              </a:spcBef>
              <a:buChar char="–"/>
              <a:defRPr sz="2400">
                <a:solidFill>
                  <a:schemeClr val="tx1"/>
                </a:solidFill>
                <a:latin typeface="Arial" panose="020B0604020202020204" pitchFamily="34" charset="0"/>
              </a:defRPr>
            </a:lvl2pPr>
            <a:lvl3pPr marL="1143000" indent="-228600" defTabSz="900113" eaLnBrk="0" hangingPunct="0">
              <a:spcBef>
                <a:spcPct val="20000"/>
              </a:spcBef>
              <a:buChar char="•"/>
              <a:defRPr sz="2200">
                <a:solidFill>
                  <a:schemeClr val="tx1"/>
                </a:solidFill>
                <a:latin typeface="Arial" panose="020B0604020202020204" pitchFamily="34" charset="0"/>
              </a:defRPr>
            </a:lvl3pPr>
            <a:lvl4pPr marL="1600200" indent="-228600" defTabSz="900113" eaLnBrk="0" hangingPunct="0">
              <a:spcBef>
                <a:spcPct val="20000"/>
              </a:spcBef>
              <a:buChar char="–"/>
              <a:defRPr sz="2000">
                <a:solidFill>
                  <a:schemeClr val="tx1"/>
                </a:solidFill>
                <a:latin typeface="Arial" panose="020B0604020202020204" pitchFamily="34" charset="0"/>
              </a:defRPr>
            </a:lvl4pPr>
            <a:lvl5pPr marL="2057400" indent="-228600" defTabSz="900113" eaLnBrk="0" hangingPunct="0">
              <a:spcBef>
                <a:spcPct val="20000"/>
              </a:spcBef>
              <a:buChar char="»"/>
              <a:defRPr sz="2000">
                <a:solidFill>
                  <a:schemeClr val="tx1"/>
                </a:solidFill>
                <a:latin typeface="Arial" panose="020B0604020202020204" pitchFamily="34" charset="0"/>
              </a:defRPr>
            </a:lvl5pPr>
            <a:lvl6pPr marL="25146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900113"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87000"/>
              </a:lnSpc>
              <a:spcBef>
                <a:spcPct val="0"/>
              </a:spcBef>
              <a:buClrTx/>
              <a:buSzTx/>
              <a:buFontTx/>
              <a:buNone/>
            </a:pPr>
            <a:r>
              <a:rPr lang="en-US" altLang="en-US" sz="2667" b="1" dirty="0"/>
              <a:t>USERS</a:t>
            </a:r>
          </a:p>
        </p:txBody>
      </p:sp>
      <p:sp>
        <p:nvSpPr>
          <p:cNvPr id="10" name="Oval 8" descr="Dot representing a Unit of Access Control&#10;and Authorization">
            <a:extLst>
              <a:ext uri="{FF2B5EF4-FFF2-40B4-BE49-F238E27FC236}">
                <a16:creationId xmlns:a16="http://schemas.microsoft.com/office/drawing/2014/main" id="{57A93C6B-1713-4D83-B1D7-951988E70080}"/>
              </a:ext>
            </a:extLst>
          </p:cNvPr>
          <p:cNvSpPr>
            <a:spLocks noChangeArrowheads="1"/>
          </p:cNvSpPr>
          <p:nvPr/>
        </p:nvSpPr>
        <p:spPr bwMode="auto">
          <a:xfrm>
            <a:off x="9238554" y="1890306"/>
            <a:ext cx="164654" cy="82903"/>
          </a:xfrm>
          <a:prstGeom prst="ellipse">
            <a:avLst/>
          </a:prstGeom>
          <a:solidFill>
            <a:schemeClr val="accent1"/>
          </a:solidFill>
          <a:ln w="50800">
            <a:solidFill>
              <a:schemeClr val="tx1"/>
            </a:solidFill>
            <a:round/>
            <a:headEnd/>
            <a:tailEnd/>
          </a:ln>
        </p:spPr>
        <p:txBody>
          <a:bodyPr wrap="none"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667">
              <a:latin typeface="Times New Roman" panose="02020603050405020304" pitchFamily="18" charset="0"/>
            </a:endParaRPr>
          </a:p>
        </p:txBody>
      </p:sp>
      <p:sp>
        <p:nvSpPr>
          <p:cNvPr id="16" name="Line 12" descr="Line going from a Real World User to a Unit of Access Control and Authorization">
            <a:extLst>
              <a:ext uri="{FF2B5EF4-FFF2-40B4-BE49-F238E27FC236}">
                <a16:creationId xmlns:a16="http://schemas.microsoft.com/office/drawing/2014/main" id="{D5F34D3B-BE9F-4F2C-A52F-F0FB56333C90}"/>
              </a:ext>
            </a:extLst>
          </p:cNvPr>
          <p:cNvSpPr>
            <a:spLocks noChangeShapeType="1"/>
          </p:cNvSpPr>
          <p:nvPr/>
        </p:nvSpPr>
        <p:spPr bwMode="auto">
          <a:xfrm flipV="1">
            <a:off x="3682171" y="1916765"/>
            <a:ext cx="5637403" cy="968374"/>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3556"/>
          </a:p>
        </p:txBody>
      </p:sp>
      <p:sp>
        <p:nvSpPr>
          <p:cNvPr id="13" name="Oval 9" descr="Dot representing a Unit of Access Control&#10;and Authorization">
            <a:extLst>
              <a:ext uri="{FF2B5EF4-FFF2-40B4-BE49-F238E27FC236}">
                <a16:creationId xmlns:a16="http://schemas.microsoft.com/office/drawing/2014/main" id="{87A685FF-6162-41C4-8BDA-3C958FD3794D}"/>
              </a:ext>
            </a:extLst>
          </p:cNvPr>
          <p:cNvSpPr>
            <a:spLocks noChangeArrowheads="1"/>
          </p:cNvSpPr>
          <p:nvPr/>
        </p:nvSpPr>
        <p:spPr bwMode="auto">
          <a:xfrm>
            <a:off x="9217645" y="2401834"/>
            <a:ext cx="164654" cy="82903"/>
          </a:xfrm>
          <a:prstGeom prst="ellipse">
            <a:avLst/>
          </a:prstGeom>
          <a:solidFill>
            <a:schemeClr val="accent1"/>
          </a:solidFill>
          <a:ln w="50800">
            <a:solidFill>
              <a:schemeClr val="tx1"/>
            </a:solidFill>
            <a:round/>
            <a:headEnd/>
            <a:tailEnd/>
          </a:ln>
        </p:spPr>
        <p:txBody>
          <a:bodyPr wrap="none"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667">
              <a:latin typeface="Times New Roman" panose="02020603050405020304" pitchFamily="18" charset="0"/>
            </a:endParaRPr>
          </a:p>
        </p:txBody>
      </p:sp>
      <p:sp>
        <p:nvSpPr>
          <p:cNvPr id="17" name="Line 13" descr="Line going from a Real World User to a Unit of Access Control and Authorization">
            <a:extLst>
              <a:ext uri="{FF2B5EF4-FFF2-40B4-BE49-F238E27FC236}">
                <a16:creationId xmlns:a16="http://schemas.microsoft.com/office/drawing/2014/main" id="{B6F4E21A-A146-43A2-A19B-A17627BF1227}"/>
              </a:ext>
            </a:extLst>
          </p:cNvPr>
          <p:cNvSpPr>
            <a:spLocks noChangeShapeType="1"/>
          </p:cNvSpPr>
          <p:nvPr/>
        </p:nvSpPr>
        <p:spPr bwMode="auto">
          <a:xfrm flipV="1">
            <a:off x="3682171" y="2428292"/>
            <a:ext cx="5616495" cy="485069"/>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3556"/>
          </a:p>
        </p:txBody>
      </p:sp>
      <p:sp>
        <p:nvSpPr>
          <p:cNvPr id="14" name="Oval 10" descr="Dot representing a Unit of Access Control&#10;and Authorization">
            <a:extLst>
              <a:ext uri="{FF2B5EF4-FFF2-40B4-BE49-F238E27FC236}">
                <a16:creationId xmlns:a16="http://schemas.microsoft.com/office/drawing/2014/main" id="{E5B8F4D6-28FE-4D5B-982D-C64B50723C05}"/>
              </a:ext>
            </a:extLst>
          </p:cNvPr>
          <p:cNvSpPr>
            <a:spLocks noChangeArrowheads="1"/>
          </p:cNvSpPr>
          <p:nvPr/>
        </p:nvSpPr>
        <p:spPr bwMode="auto">
          <a:xfrm>
            <a:off x="9217645" y="2953931"/>
            <a:ext cx="164654" cy="82902"/>
          </a:xfrm>
          <a:prstGeom prst="ellipse">
            <a:avLst/>
          </a:prstGeom>
          <a:solidFill>
            <a:schemeClr val="accent1"/>
          </a:solidFill>
          <a:ln w="50800">
            <a:solidFill>
              <a:schemeClr val="tx1"/>
            </a:solidFill>
            <a:round/>
            <a:headEnd/>
            <a:tailEnd/>
          </a:ln>
        </p:spPr>
        <p:txBody>
          <a:bodyPr wrap="none"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667">
              <a:latin typeface="Times New Roman" panose="02020603050405020304" pitchFamily="18" charset="0"/>
            </a:endParaRPr>
          </a:p>
        </p:txBody>
      </p:sp>
      <p:sp>
        <p:nvSpPr>
          <p:cNvPr id="18" name="Line 14" descr="Line going from a Real World User to a Unit of Access Control and Authorization">
            <a:extLst>
              <a:ext uri="{FF2B5EF4-FFF2-40B4-BE49-F238E27FC236}">
                <a16:creationId xmlns:a16="http://schemas.microsoft.com/office/drawing/2014/main" id="{94F434B6-9CBA-4865-B949-C325A130297D}"/>
              </a:ext>
            </a:extLst>
          </p:cNvPr>
          <p:cNvSpPr>
            <a:spLocks noChangeShapeType="1"/>
          </p:cNvSpPr>
          <p:nvPr/>
        </p:nvSpPr>
        <p:spPr bwMode="auto">
          <a:xfrm>
            <a:off x="3661263" y="2885139"/>
            <a:ext cx="5637403" cy="111126"/>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3556"/>
          </a:p>
        </p:txBody>
      </p:sp>
      <p:sp>
        <p:nvSpPr>
          <p:cNvPr id="15" name="Oval 11" descr="Dot representing a Unit of Access Control&#10;and Authorization">
            <a:extLst>
              <a:ext uri="{FF2B5EF4-FFF2-40B4-BE49-F238E27FC236}">
                <a16:creationId xmlns:a16="http://schemas.microsoft.com/office/drawing/2014/main" id="{C023CA0F-CAE1-4CB6-96D9-A97A43C74A44}"/>
              </a:ext>
            </a:extLst>
          </p:cNvPr>
          <p:cNvSpPr>
            <a:spLocks noChangeArrowheads="1"/>
          </p:cNvSpPr>
          <p:nvPr/>
        </p:nvSpPr>
        <p:spPr bwMode="auto">
          <a:xfrm>
            <a:off x="9217645" y="3536015"/>
            <a:ext cx="164654" cy="82902"/>
          </a:xfrm>
          <a:prstGeom prst="ellipse">
            <a:avLst/>
          </a:prstGeom>
          <a:solidFill>
            <a:schemeClr val="accent1"/>
          </a:solidFill>
          <a:ln w="50800">
            <a:solidFill>
              <a:schemeClr val="tx1"/>
            </a:solidFill>
            <a:round/>
            <a:headEnd/>
            <a:tailEnd/>
          </a:ln>
        </p:spPr>
        <p:txBody>
          <a:bodyPr wrap="none"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667">
              <a:latin typeface="Times New Roman" panose="02020603050405020304" pitchFamily="18" charset="0"/>
            </a:endParaRPr>
          </a:p>
        </p:txBody>
      </p:sp>
      <p:sp>
        <p:nvSpPr>
          <p:cNvPr id="19" name="Line 15" descr="Line going from a Real World User to a Unit of Access Control and Authorization">
            <a:extLst>
              <a:ext uri="{FF2B5EF4-FFF2-40B4-BE49-F238E27FC236}">
                <a16:creationId xmlns:a16="http://schemas.microsoft.com/office/drawing/2014/main" id="{C67CEAE0-31A3-42EE-869C-CBF087460F01}"/>
              </a:ext>
            </a:extLst>
          </p:cNvPr>
          <p:cNvSpPr>
            <a:spLocks noChangeShapeType="1"/>
          </p:cNvSpPr>
          <p:nvPr/>
        </p:nvSpPr>
        <p:spPr bwMode="auto">
          <a:xfrm>
            <a:off x="3619447" y="2885139"/>
            <a:ext cx="5741944" cy="705556"/>
          </a:xfrm>
          <a:prstGeom prst="line">
            <a:avLst/>
          </a:prstGeom>
          <a:noFill/>
          <a:ln w="508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3556"/>
          </a:p>
        </p:txBody>
      </p:sp>
      <p:sp>
        <p:nvSpPr>
          <p:cNvPr id="9" name="Oval 7" descr="Dot representing a Real World User">
            <a:extLst>
              <a:ext uri="{FF2B5EF4-FFF2-40B4-BE49-F238E27FC236}">
                <a16:creationId xmlns:a16="http://schemas.microsoft.com/office/drawing/2014/main" id="{C87B66AD-78A3-4EB2-A296-51BF24236A7C}"/>
              </a:ext>
            </a:extLst>
          </p:cNvPr>
          <p:cNvSpPr>
            <a:spLocks noChangeArrowheads="1"/>
          </p:cNvSpPr>
          <p:nvPr/>
        </p:nvSpPr>
        <p:spPr bwMode="auto">
          <a:xfrm>
            <a:off x="3580244" y="2856917"/>
            <a:ext cx="164651" cy="82903"/>
          </a:xfrm>
          <a:prstGeom prst="ellipse">
            <a:avLst/>
          </a:prstGeom>
          <a:solidFill>
            <a:schemeClr val="accent1"/>
          </a:solidFill>
          <a:ln w="50800">
            <a:solidFill>
              <a:schemeClr val="tx1"/>
            </a:solidFill>
            <a:round/>
            <a:headEnd/>
            <a:tailEnd/>
          </a:ln>
        </p:spPr>
        <p:txBody>
          <a:bodyPr wrap="none" anchor="ct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667">
              <a:latin typeface="Times New Roman" panose="02020603050405020304" pitchFamily="18" charset="0"/>
            </a:endParaRPr>
          </a:p>
        </p:txBody>
      </p:sp>
      <p:sp>
        <p:nvSpPr>
          <p:cNvPr id="32771" name="Rectangle 2"/>
          <p:cNvSpPr>
            <a:spLocks noGrp="1" noChangeArrowheads="1"/>
          </p:cNvSpPr>
          <p:nvPr>
            <p:ph type="ctrTitle"/>
          </p:nvPr>
        </p:nvSpPr>
        <p:spPr/>
        <p:txBody>
          <a:bodyPr/>
          <a:lstStyle/>
          <a:p>
            <a:r>
              <a:rPr lang="en-US" altLang="en-US"/>
              <a:t>USERS AND PRINCIPALS</a:t>
            </a:r>
          </a:p>
        </p:txBody>
      </p:sp>
    </p:spTree>
    <p:extLst>
      <p:ext uri="{BB962C8B-B14F-4D97-AF65-F5344CB8AC3E}">
        <p14:creationId xmlns:p14="http://schemas.microsoft.com/office/powerpoint/2010/main" val="6596583"/>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DE966EB-1456-4494-8AE5-08CFAC344598}"/>
              </a:ext>
            </a:extLst>
          </p:cNvPr>
          <p:cNvSpPr/>
          <p:nvPr/>
        </p:nvSpPr>
        <p:spPr>
          <a:xfrm>
            <a:off x="7740502" y="3025170"/>
            <a:ext cx="5164613" cy="1323439"/>
          </a:xfrm>
          <a:prstGeom prst="rect">
            <a:avLst/>
          </a:prstGeom>
          <a:ln w="38100">
            <a:solidFill>
              <a:schemeClr val="accent1"/>
            </a:solidFill>
          </a:ln>
        </p:spPr>
        <p:txBody>
          <a:bodyPr wrap="square">
            <a:spAutoFit/>
          </a:bodyPr>
          <a:lstStyle/>
          <a:p>
            <a:r>
              <a:rPr lang="en-US" sz="4000" dirty="0"/>
              <a:t>What does the above imply in practice?</a:t>
            </a:r>
          </a:p>
        </p:txBody>
      </p:sp>
      <p:sp>
        <p:nvSpPr>
          <p:cNvPr id="12" name="Text Placeholder 11">
            <a:extLst>
              <a:ext uri="{FF2B5EF4-FFF2-40B4-BE49-F238E27FC236}">
                <a16:creationId xmlns:a16="http://schemas.microsoft.com/office/drawing/2014/main" id="{A18CEB32-2725-4BF3-9440-DFB22F68141E}"/>
              </a:ext>
            </a:extLst>
          </p:cNvPr>
          <p:cNvSpPr>
            <a:spLocks noGrp="1"/>
          </p:cNvSpPr>
          <p:nvPr>
            <p:ph type="body" sz="quarter" idx="14"/>
          </p:nvPr>
        </p:nvSpPr>
        <p:spPr>
          <a:xfrm>
            <a:off x="641022" y="2130432"/>
            <a:ext cx="6132047" cy="4383699"/>
          </a:xfrm>
        </p:spPr>
        <p:txBody>
          <a:bodyPr/>
          <a:lstStyle/>
          <a:p>
            <a:pPr>
              <a:spcBef>
                <a:spcPts val="600"/>
              </a:spcBef>
              <a:spcAft>
                <a:spcPts val="600"/>
              </a:spcAft>
            </a:pPr>
            <a:r>
              <a:rPr lang="en-US" sz="2800" dirty="0"/>
              <a:t>There should be a one-to-many mapping from users to principals</a:t>
            </a:r>
          </a:p>
          <a:p>
            <a:pPr lvl="1">
              <a:spcBef>
                <a:spcPts val="600"/>
              </a:spcBef>
              <a:spcAft>
                <a:spcPts val="600"/>
              </a:spcAft>
            </a:pPr>
            <a:r>
              <a:rPr lang="en-US" sz="2000" dirty="0"/>
              <a:t>a user may have many principals, but</a:t>
            </a:r>
          </a:p>
          <a:p>
            <a:pPr lvl="1">
              <a:spcBef>
                <a:spcPts val="600"/>
              </a:spcBef>
              <a:spcAft>
                <a:spcPts val="600"/>
              </a:spcAft>
            </a:pPr>
            <a:r>
              <a:rPr lang="en-US" sz="2000" dirty="0"/>
              <a:t>each principal is associated with an unique user</a:t>
            </a:r>
          </a:p>
          <a:p>
            <a:pPr>
              <a:spcBef>
                <a:spcPts val="600"/>
              </a:spcBef>
              <a:spcAft>
                <a:spcPts val="600"/>
              </a:spcAft>
            </a:pPr>
            <a:r>
              <a:rPr lang="en-US" sz="2800" dirty="0"/>
              <a:t>This help ensures accountability </a:t>
            </a:r>
          </a:p>
          <a:p>
            <a:pPr lvl="1">
              <a:spcBef>
                <a:spcPts val="600"/>
              </a:spcBef>
              <a:spcAft>
                <a:spcPts val="600"/>
              </a:spcAft>
            </a:pPr>
            <a:r>
              <a:rPr lang="en-US" sz="2000" dirty="0"/>
              <a:t>A system can identify which principals performed an action, and needs to uniquely identify the human for accountability</a:t>
            </a:r>
          </a:p>
        </p:txBody>
      </p:sp>
      <p:sp>
        <p:nvSpPr>
          <p:cNvPr id="11" name="Subtitle 10">
            <a:extLst>
              <a:ext uri="{FF2B5EF4-FFF2-40B4-BE49-F238E27FC236}">
                <a16:creationId xmlns:a16="http://schemas.microsoft.com/office/drawing/2014/main" id="{E8102AC8-D968-468F-BAA8-AB0B3C00C2A7}"/>
              </a:ext>
            </a:extLst>
          </p:cNvPr>
          <p:cNvSpPr>
            <a:spLocks noGrp="1"/>
          </p:cNvSpPr>
          <p:nvPr>
            <p:ph type="subTitle" idx="1"/>
          </p:nvPr>
        </p:nvSpPr>
        <p:spPr/>
        <p:txBody>
          <a:bodyPr/>
          <a:lstStyle/>
          <a:p>
            <a:endParaRPr lang="en-US"/>
          </a:p>
        </p:txBody>
      </p:sp>
      <p:sp>
        <p:nvSpPr>
          <p:cNvPr id="33795" name="Rectangle 2"/>
          <p:cNvSpPr>
            <a:spLocks noGrp="1" noChangeArrowheads="1"/>
          </p:cNvSpPr>
          <p:nvPr>
            <p:ph type="ctrTitle"/>
          </p:nvPr>
        </p:nvSpPr>
        <p:spPr/>
        <p:txBody>
          <a:bodyPr/>
          <a:lstStyle/>
          <a:p>
            <a:r>
              <a:rPr lang="en-US" altLang="en-US"/>
              <a:t>USERS AND PRINCIPALS</a:t>
            </a:r>
          </a:p>
        </p:txBody>
      </p:sp>
    </p:spTree>
    <p:extLst>
      <p:ext uri="{BB962C8B-B14F-4D97-AF65-F5344CB8AC3E}">
        <p14:creationId xmlns:p14="http://schemas.microsoft.com/office/powerpoint/2010/main" val="1088765032"/>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ctrTitle"/>
          </p:nvPr>
        </p:nvSpPr>
        <p:spPr>
          <a:xfrm>
            <a:off x="641023" y="-38100"/>
            <a:ext cx="12264092" cy="615490"/>
          </a:xfrm>
        </p:spPr>
        <p:txBody>
          <a:bodyPr/>
          <a:lstStyle/>
          <a:p>
            <a:r>
              <a:rPr lang="en-US" altLang="en-US" dirty="0"/>
              <a:t>Basic Concepts of UNIX Access Control: Users, Groups, Files, Processes</a:t>
            </a:r>
          </a:p>
        </p:txBody>
      </p:sp>
      <p:sp>
        <p:nvSpPr>
          <p:cNvPr id="11" name="Subtitle 10">
            <a:extLst>
              <a:ext uri="{FF2B5EF4-FFF2-40B4-BE49-F238E27FC236}">
                <a16:creationId xmlns:a16="http://schemas.microsoft.com/office/drawing/2014/main" id="{80C26555-5A82-4A38-A0C8-01665EE632A4}"/>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5581B47A-C239-442A-9A3C-F85DCCE3C1D1}"/>
              </a:ext>
            </a:extLst>
          </p:cNvPr>
          <p:cNvSpPr>
            <a:spLocks noGrp="1"/>
          </p:cNvSpPr>
          <p:nvPr>
            <p:ph type="body" sz="quarter" idx="14"/>
          </p:nvPr>
        </p:nvSpPr>
        <p:spPr/>
        <p:txBody>
          <a:bodyPr/>
          <a:lstStyle/>
          <a:p>
            <a:r>
              <a:rPr lang="en-US" sz="3200" dirty="0"/>
              <a:t>Each user account has a unique UID</a:t>
            </a:r>
          </a:p>
          <a:p>
            <a:pPr lvl="1"/>
            <a:r>
              <a:rPr lang="en-US" sz="2400" dirty="0"/>
              <a:t>The UID 0 means the super user (system admin)</a:t>
            </a:r>
          </a:p>
          <a:p>
            <a:r>
              <a:rPr lang="en-US" sz="3200" dirty="0"/>
              <a:t>A user account belongs to multiple groups</a:t>
            </a:r>
          </a:p>
          <a:p>
            <a:pPr lvl="1"/>
            <a:r>
              <a:rPr lang="en-US" sz="2400" dirty="0"/>
              <a:t>This is needed to make policy specification more succinct</a:t>
            </a:r>
          </a:p>
          <a:p>
            <a:r>
              <a:rPr lang="en-US" sz="3200" dirty="0"/>
              <a:t>Subjects are processes</a:t>
            </a:r>
          </a:p>
          <a:p>
            <a:pPr lvl="1"/>
            <a:r>
              <a:rPr lang="en-US" sz="2400" dirty="0"/>
              <a:t>A sophisticated mechanism is used to determine which principal a subject/process is acting on behalf of </a:t>
            </a:r>
          </a:p>
          <a:p>
            <a:r>
              <a:rPr lang="en-US" sz="3200" dirty="0"/>
              <a:t>Most objects are modeled as files</a:t>
            </a:r>
          </a:p>
        </p:txBody>
      </p:sp>
    </p:spTree>
    <p:extLst>
      <p:ext uri="{BB962C8B-B14F-4D97-AF65-F5344CB8AC3E}">
        <p14:creationId xmlns:p14="http://schemas.microsoft.com/office/powerpoint/2010/main" val="250639045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Objects in UNIX</a:t>
            </a:r>
            <a:endParaRPr lang="en-US" dirty="0"/>
          </a:p>
        </p:txBody>
      </p:sp>
    </p:spTree>
    <p:extLst>
      <p:ext uri="{BB962C8B-B14F-4D97-AF65-F5344CB8AC3E}">
        <p14:creationId xmlns:p14="http://schemas.microsoft.com/office/powerpoint/2010/main" val="181776435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ctrTitle"/>
          </p:nvPr>
        </p:nvSpPr>
        <p:spPr/>
        <p:txBody>
          <a:bodyPr/>
          <a:lstStyle/>
          <a:p>
            <a:r>
              <a:rPr lang="en-US" altLang="en-US"/>
              <a:t>OBJECTS</a:t>
            </a:r>
          </a:p>
        </p:txBody>
      </p:sp>
      <p:sp>
        <p:nvSpPr>
          <p:cNvPr id="11" name="Subtitle 10">
            <a:extLst>
              <a:ext uri="{FF2B5EF4-FFF2-40B4-BE49-F238E27FC236}">
                <a16:creationId xmlns:a16="http://schemas.microsoft.com/office/drawing/2014/main" id="{9B9D4C28-BF91-44E8-A1D0-CC356FA4D110}"/>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93F31E0D-A875-441B-B529-2AF223D07EAE}"/>
              </a:ext>
            </a:extLst>
          </p:cNvPr>
          <p:cNvSpPr>
            <a:spLocks noGrp="1"/>
          </p:cNvSpPr>
          <p:nvPr>
            <p:ph type="body" sz="quarter" idx="14"/>
          </p:nvPr>
        </p:nvSpPr>
        <p:spPr/>
        <p:txBody>
          <a:bodyPr/>
          <a:lstStyle/>
          <a:p>
            <a:r>
              <a:rPr lang="en-US" sz="3200" dirty="0"/>
              <a:t>An object is anything on which a subject can perform operations (mediated by rights)</a:t>
            </a:r>
          </a:p>
          <a:p>
            <a:r>
              <a:rPr lang="en-US" sz="3200" dirty="0"/>
              <a:t>Usually objects are passive, for example:</a:t>
            </a:r>
          </a:p>
          <a:p>
            <a:pPr lvl="1"/>
            <a:r>
              <a:rPr lang="en-US" sz="2400" dirty="0"/>
              <a:t>File</a:t>
            </a:r>
          </a:p>
          <a:p>
            <a:pPr lvl="1"/>
            <a:r>
              <a:rPr lang="en-US" sz="2400" dirty="0"/>
              <a:t>Directory (or Folder)</a:t>
            </a:r>
          </a:p>
          <a:p>
            <a:pPr lvl="1"/>
            <a:r>
              <a:rPr lang="en-US" sz="2400" dirty="0"/>
              <a:t>Memory segment</a:t>
            </a:r>
          </a:p>
          <a:p>
            <a:r>
              <a:rPr lang="en-US" sz="3200" dirty="0"/>
              <a:t>But, subjects (i.e. processes) can also be objects, with operations performed on them</a:t>
            </a:r>
          </a:p>
          <a:p>
            <a:pPr lvl="1"/>
            <a:r>
              <a:rPr lang="en-US" sz="2400" dirty="0"/>
              <a:t>kill, suspend, resume, send </a:t>
            </a:r>
            <a:r>
              <a:rPr lang="en-US" sz="2400" dirty="0" err="1"/>
              <a:t>interprocess</a:t>
            </a:r>
            <a:r>
              <a:rPr lang="en-US" sz="2400" dirty="0"/>
              <a:t> communication, etc.</a:t>
            </a:r>
          </a:p>
        </p:txBody>
      </p:sp>
    </p:spTree>
    <p:extLst>
      <p:ext uri="{BB962C8B-B14F-4D97-AF65-F5344CB8AC3E}">
        <p14:creationId xmlns:p14="http://schemas.microsoft.com/office/powerpoint/2010/main" val="663609535"/>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ctrTitle"/>
          </p:nvPr>
        </p:nvSpPr>
        <p:spPr/>
        <p:txBody>
          <a:bodyPr/>
          <a:lstStyle/>
          <a:p>
            <a:r>
              <a:rPr lang="en-US" altLang="en-US"/>
              <a:t>Organization of Objects</a:t>
            </a:r>
          </a:p>
        </p:txBody>
      </p:sp>
      <p:sp>
        <p:nvSpPr>
          <p:cNvPr id="11" name="Subtitle 10">
            <a:extLst>
              <a:ext uri="{FF2B5EF4-FFF2-40B4-BE49-F238E27FC236}">
                <a16:creationId xmlns:a16="http://schemas.microsoft.com/office/drawing/2014/main" id="{A55338C4-DABF-416D-B27E-41452CBA237E}"/>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FA476220-6281-4A19-A228-601A0E009CFB}"/>
              </a:ext>
            </a:extLst>
          </p:cNvPr>
          <p:cNvSpPr>
            <a:spLocks noGrp="1"/>
          </p:cNvSpPr>
          <p:nvPr>
            <p:ph type="body" sz="quarter" idx="14"/>
          </p:nvPr>
        </p:nvSpPr>
        <p:spPr/>
        <p:txBody>
          <a:bodyPr/>
          <a:lstStyle/>
          <a:p>
            <a:r>
              <a:rPr lang="en-US" sz="2800" dirty="0"/>
              <a:t>In UNIX, almost all objects are modeled as files</a:t>
            </a:r>
          </a:p>
          <a:p>
            <a:pPr lvl="1"/>
            <a:r>
              <a:rPr lang="en-US" sz="2000" dirty="0"/>
              <a:t>Files are arranged in a hierarchy</a:t>
            </a:r>
          </a:p>
          <a:p>
            <a:pPr lvl="1"/>
            <a:r>
              <a:rPr lang="en-US" sz="2000" dirty="0"/>
              <a:t>Files exist in directories </a:t>
            </a:r>
          </a:p>
          <a:p>
            <a:pPr lvl="1"/>
            <a:r>
              <a:rPr lang="en-US" sz="2000" dirty="0"/>
              <a:t>Directories are also one kind of files</a:t>
            </a:r>
          </a:p>
          <a:p>
            <a:r>
              <a:rPr lang="en-US" sz="2800" dirty="0"/>
              <a:t>Each object has</a:t>
            </a:r>
          </a:p>
          <a:p>
            <a:pPr lvl="1"/>
            <a:r>
              <a:rPr lang="en-US" sz="2000" dirty="0"/>
              <a:t>owner</a:t>
            </a:r>
          </a:p>
          <a:p>
            <a:pPr lvl="1"/>
            <a:r>
              <a:rPr lang="en-US" sz="2000" dirty="0"/>
              <a:t>group</a:t>
            </a:r>
          </a:p>
          <a:p>
            <a:pPr lvl="1"/>
            <a:r>
              <a:rPr lang="en-US" sz="2000" dirty="0"/>
              <a:t>12 permission bits</a:t>
            </a:r>
          </a:p>
          <a:p>
            <a:pPr lvl="2"/>
            <a:r>
              <a:rPr lang="en-US" sz="2000" dirty="0" err="1"/>
              <a:t>rwx</a:t>
            </a:r>
            <a:r>
              <a:rPr lang="en-US" sz="2000" dirty="0"/>
              <a:t> for owner, </a:t>
            </a:r>
            <a:r>
              <a:rPr lang="en-US" sz="2000" dirty="0" err="1"/>
              <a:t>rwx</a:t>
            </a:r>
            <a:r>
              <a:rPr lang="en-US" sz="2000" dirty="0"/>
              <a:t> for group, and </a:t>
            </a:r>
            <a:r>
              <a:rPr lang="en-US" sz="2000" dirty="0" err="1"/>
              <a:t>rwx</a:t>
            </a:r>
            <a:r>
              <a:rPr lang="en-US" sz="2000" dirty="0"/>
              <a:t> for others</a:t>
            </a:r>
          </a:p>
          <a:p>
            <a:pPr lvl="2"/>
            <a:r>
              <a:rPr lang="en-US" sz="2000" dirty="0" err="1"/>
              <a:t>suid</a:t>
            </a:r>
            <a:r>
              <a:rPr lang="en-US" sz="2000" dirty="0"/>
              <a:t>, </a:t>
            </a:r>
            <a:r>
              <a:rPr lang="en-US" sz="2000" dirty="0" err="1"/>
              <a:t>sgid</a:t>
            </a:r>
            <a:r>
              <a:rPr lang="en-US" sz="2000" dirty="0"/>
              <a:t>, sticky</a:t>
            </a:r>
          </a:p>
        </p:txBody>
      </p:sp>
    </p:spTree>
    <p:extLst>
      <p:ext uri="{BB962C8B-B14F-4D97-AF65-F5344CB8AC3E}">
        <p14:creationId xmlns:p14="http://schemas.microsoft.com/office/powerpoint/2010/main" val="340994227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Picture showing Each file corresponding to an inode">
            <a:extLst>
              <a:ext uri="{FF2B5EF4-FFF2-40B4-BE49-F238E27FC236}">
                <a16:creationId xmlns:a16="http://schemas.microsoft.com/office/drawing/2014/main" id="{A4A8BF81-B6DD-44F5-9AA6-5C0E6D39E5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1875" t="7292" r="10938" b="6784"/>
          <a:stretch>
            <a:fillRect/>
          </a:stretch>
        </p:blipFill>
        <p:spPr bwMode="auto">
          <a:xfrm>
            <a:off x="5623782" y="1309255"/>
            <a:ext cx="7281333" cy="6158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7" name="Text Box 3">
            <a:extLst>
              <a:ext uri="{FF2B5EF4-FFF2-40B4-BE49-F238E27FC236}">
                <a16:creationId xmlns:a16="http://schemas.microsoft.com/office/drawing/2014/main" id="{EE7226C5-3045-4E46-9D33-6505248F412F}"/>
              </a:ext>
            </a:extLst>
          </p:cNvPr>
          <p:cNvSpPr txBox="1">
            <a:spLocks noChangeArrowheads="1"/>
          </p:cNvSpPr>
          <p:nvPr/>
        </p:nvSpPr>
        <p:spPr bwMode="auto">
          <a:xfrm>
            <a:off x="960931" y="2794337"/>
            <a:ext cx="4662851"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ClrTx/>
              <a:buSzTx/>
              <a:buFontTx/>
              <a:buNone/>
            </a:pPr>
            <a:r>
              <a:rPr lang="en-US" altLang="en-US" sz="3600" dirty="0">
                <a:latin typeface="+mn-lt"/>
              </a:rPr>
              <a:t>UNIX </a:t>
            </a:r>
            <a:r>
              <a:rPr lang="en-US" altLang="en-US" sz="3600" dirty="0" err="1">
                <a:latin typeface="+mn-lt"/>
              </a:rPr>
              <a:t>inodes</a:t>
            </a:r>
            <a:r>
              <a:rPr lang="en-US" altLang="en-US" sz="3600" dirty="0">
                <a:latin typeface="+mn-lt"/>
              </a:rPr>
              <a:t>:</a:t>
            </a:r>
          </a:p>
          <a:p>
            <a:pPr algn="ctr" eaLnBrk="1" hangingPunct="1">
              <a:spcBef>
                <a:spcPct val="50000"/>
              </a:spcBef>
              <a:buClrTx/>
              <a:buSzTx/>
              <a:buFontTx/>
              <a:buNone/>
            </a:pPr>
            <a:r>
              <a:rPr lang="en-US" altLang="en-US" sz="3600" dirty="0">
                <a:latin typeface="+mn-lt"/>
              </a:rPr>
              <a:t>Each file corresponds to an </a:t>
            </a:r>
            <a:r>
              <a:rPr lang="en-US" altLang="en-US" sz="3600" dirty="0" err="1">
                <a:latin typeface="+mn-lt"/>
              </a:rPr>
              <a:t>inode</a:t>
            </a:r>
            <a:endParaRPr lang="en-US" altLang="en-US" sz="3600" dirty="0">
              <a:latin typeface="+mn-lt"/>
            </a:endParaRPr>
          </a:p>
        </p:txBody>
      </p:sp>
      <p:sp>
        <p:nvSpPr>
          <p:cNvPr id="10" name="Title 9">
            <a:extLst>
              <a:ext uri="{FF2B5EF4-FFF2-40B4-BE49-F238E27FC236}">
                <a16:creationId xmlns:a16="http://schemas.microsoft.com/office/drawing/2014/main" id="{52A20340-9388-4B70-B088-CA0439ED92CD}"/>
              </a:ext>
            </a:extLst>
          </p:cNvPr>
          <p:cNvSpPr>
            <a:spLocks noGrp="1"/>
          </p:cNvSpPr>
          <p:nvPr>
            <p:ph type="ctrTitle"/>
          </p:nvPr>
        </p:nvSpPr>
        <p:spPr/>
        <p:txBody>
          <a:bodyPr/>
          <a:lstStyle/>
          <a:p>
            <a:r>
              <a:rPr lang="en-US" dirty="0"/>
              <a:t>UNIX </a:t>
            </a:r>
            <a:r>
              <a:rPr lang="en-US" dirty="0" err="1"/>
              <a:t>inodes</a:t>
            </a:r>
            <a:endParaRPr lang="en-US" dirty="0"/>
          </a:p>
        </p:txBody>
      </p:sp>
    </p:spTree>
    <p:extLst>
      <p:ext uri="{BB962C8B-B14F-4D97-AF65-F5344CB8AC3E}">
        <p14:creationId xmlns:p14="http://schemas.microsoft.com/office/powerpoint/2010/main" val="427886951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39EA68A-B074-46B4-89B4-256F5710CF36}"/>
              </a:ext>
            </a:extLst>
          </p:cNvPr>
          <p:cNvSpPr/>
          <p:nvPr/>
        </p:nvSpPr>
        <p:spPr>
          <a:xfrm>
            <a:off x="3556259" y="6313500"/>
            <a:ext cx="6772275" cy="1077218"/>
          </a:xfrm>
          <a:prstGeom prst="rect">
            <a:avLst/>
          </a:prstGeom>
        </p:spPr>
        <p:txBody>
          <a:bodyPr>
            <a:spAutoFit/>
          </a:bodyPr>
          <a:lstStyle/>
          <a:p>
            <a:r>
              <a:rPr lang="en-US" dirty="0"/>
              <a:t>A directory stores a mapping from names to </a:t>
            </a:r>
            <a:r>
              <a:rPr lang="en-US" dirty="0" err="1"/>
              <a:t>inode</a:t>
            </a:r>
            <a:r>
              <a:rPr lang="en-US" dirty="0"/>
              <a:t> numbers.</a:t>
            </a:r>
          </a:p>
        </p:txBody>
      </p:sp>
      <p:pic>
        <p:nvPicPr>
          <p:cNvPr id="5" name="Picture 2" descr="Picture of a directory storing a mapping from names to inode numbers.">
            <a:extLst>
              <a:ext uri="{FF2B5EF4-FFF2-40B4-BE49-F238E27FC236}">
                <a16:creationId xmlns:a16="http://schemas.microsoft.com/office/drawing/2014/main" id="{11CD405A-01C1-4A57-A1EE-1BF262511F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0313" t="47916" r="37706" b="20638"/>
          <a:stretch>
            <a:fillRect/>
          </a:stretch>
        </p:blipFill>
        <p:spPr bwMode="auto">
          <a:xfrm>
            <a:off x="2243402" y="1312333"/>
            <a:ext cx="9059333" cy="4995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1" name="Title 10">
            <a:extLst>
              <a:ext uri="{FF2B5EF4-FFF2-40B4-BE49-F238E27FC236}">
                <a16:creationId xmlns:a16="http://schemas.microsoft.com/office/drawing/2014/main" id="{D2987197-BF56-4BF3-93A1-CD19F665900F}"/>
              </a:ext>
            </a:extLst>
          </p:cNvPr>
          <p:cNvSpPr>
            <a:spLocks noGrp="1"/>
          </p:cNvSpPr>
          <p:nvPr>
            <p:ph type="ctrTitle"/>
          </p:nvPr>
        </p:nvSpPr>
        <p:spPr>
          <a:xfrm>
            <a:off x="641023" y="152400"/>
            <a:ext cx="12264092" cy="615490"/>
          </a:xfrm>
        </p:spPr>
        <p:txBody>
          <a:bodyPr/>
          <a:lstStyle/>
          <a:p>
            <a:r>
              <a:rPr lang="en-US" dirty="0"/>
              <a:t>UNIX Directories</a:t>
            </a:r>
          </a:p>
        </p:txBody>
      </p:sp>
    </p:spTree>
    <p:extLst>
      <p:ext uri="{BB962C8B-B14F-4D97-AF65-F5344CB8AC3E}">
        <p14:creationId xmlns:p14="http://schemas.microsoft.com/office/powerpoint/2010/main" val="38983133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 name="Shape 269"/>
          <p:cNvSpPr>
            <a:spLocks noGrp="1"/>
          </p:cNvSpPr>
          <p:nvPr>
            <p:ph type="ctrTitle"/>
          </p:nvPr>
        </p:nvSpPr>
        <p:spPr/>
        <p:txBody>
          <a:bodyPr/>
          <a:lstStyle/>
          <a:p>
            <a:r>
              <a:rPr lang="en-US"/>
              <a:t>Readings</a:t>
            </a:r>
          </a:p>
        </p:txBody>
      </p:sp>
      <p:sp>
        <p:nvSpPr>
          <p:cNvPr id="9" name="Subtitle 8">
            <a:extLst>
              <a:ext uri="{FF2B5EF4-FFF2-40B4-BE49-F238E27FC236}">
                <a16:creationId xmlns:a16="http://schemas.microsoft.com/office/drawing/2014/main" id="{FBA94871-3220-4EFD-A558-D3A07AFC6465}"/>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7150A188-BCFC-4303-9BCE-F20727A8838A}"/>
              </a:ext>
            </a:extLst>
          </p:cNvPr>
          <p:cNvSpPr>
            <a:spLocks noGrp="1"/>
          </p:cNvSpPr>
          <p:nvPr>
            <p:ph type="body" sz="quarter" idx="14"/>
          </p:nvPr>
        </p:nvSpPr>
        <p:spPr/>
        <p:txBody>
          <a:bodyPr/>
          <a:lstStyle/>
          <a:p>
            <a:r>
              <a:rPr lang="en-US" sz="3200" dirty="0"/>
              <a:t>No required text, readings will be announced/distributed on course webpage.</a:t>
            </a:r>
          </a:p>
          <a:p>
            <a:endParaRPr lang="en-US" sz="3200" dirty="0"/>
          </a:p>
        </p:txBody>
      </p:sp>
    </p:spTree>
    <p:extLst>
      <p:ext uri="{BB962C8B-B14F-4D97-AF65-F5344CB8AC3E}">
        <p14:creationId xmlns:p14="http://schemas.microsoft.com/office/powerpoint/2010/main" val="233250244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ctrTitle"/>
          </p:nvPr>
        </p:nvSpPr>
        <p:spPr/>
        <p:txBody>
          <a:bodyPr/>
          <a:lstStyle/>
          <a:p>
            <a:r>
              <a:rPr lang="en-US" altLang="en-US"/>
              <a:t>Basic Permissions Bits on Files (Non-directories)</a:t>
            </a:r>
          </a:p>
        </p:txBody>
      </p:sp>
      <p:sp>
        <p:nvSpPr>
          <p:cNvPr id="11" name="Subtitle 10">
            <a:extLst>
              <a:ext uri="{FF2B5EF4-FFF2-40B4-BE49-F238E27FC236}">
                <a16:creationId xmlns:a16="http://schemas.microsoft.com/office/drawing/2014/main" id="{DE0C4431-4828-455A-AA97-0DA28A667EEB}"/>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B8132C30-FD27-47B7-B9EE-07FF086E3C64}"/>
              </a:ext>
            </a:extLst>
          </p:cNvPr>
          <p:cNvSpPr>
            <a:spLocks noGrp="1"/>
          </p:cNvSpPr>
          <p:nvPr>
            <p:ph type="body" sz="quarter" idx="14"/>
          </p:nvPr>
        </p:nvSpPr>
        <p:spPr/>
        <p:txBody>
          <a:bodyPr/>
          <a:lstStyle/>
          <a:p>
            <a:r>
              <a:rPr lang="en-US" sz="3200" dirty="0"/>
              <a:t>Read controls reading the content of a file</a:t>
            </a:r>
          </a:p>
          <a:p>
            <a:pPr lvl="1"/>
            <a:r>
              <a:rPr lang="en-US" sz="2400" dirty="0"/>
              <a:t>i.e., the read system call</a:t>
            </a:r>
          </a:p>
          <a:p>
            <a:endParaRPr lang="en-US" sz="3200" dirty="0"/>
          </a:p>
          <a:p>
            <a:r>
              <a:rPr lang="en-US" sz="3200" dirty="0"/>
              <a:t>Write controls changing the content of a file</a:t>
            </a:r>
          </a:p>
          <a:p>
            <a:pPr lvl="1"/>
            <a:r>
              <a:rPr lang="en-US" sz="2400" dirty="0"/>
              <a:t>i.e., the write system call</a:t>
            </a:r>
          </a:p>
          <a:p>
            <a:endParaRPr lang="en-US" sz="3200" dirty="0"/>
          </a:p>
          <a:p>
            <a:r>
              <a:rPr lang="en-US" sz="3200" dirty="0"/>
              <a:t>Execute controls loading the file in memory and execute</a:t>
            </a:r>
          </a:p>
          <a:p>
            <a:pPr lvl="1"/>
            <a:r>
              <a:rPr lang="en-US" sz="2400" dirty="0"/>
              <a:t>i.e., the </a:t>
            </a:r>
            <a:r>
              <a:rPr lang="en-US" sz="2400" dirty="0" err="1"/>
              <a:t>execve</a:t>
            </a:r>
            <a:r>
              <a:rPr lang="en-US" sz="2400" dirty="0"/>
              <a:t> system call</a:t>
            </a:r>
          </a:p>
        </p:txBody>
      </p:sp>
    </p:spTree>
    <p:extLst>
      <p:ext uri="{BB962C8B-B14F-4D97-AF65-F5344CB8AC3E}">
        <p14:creationId xmlns:p14="http://schemas.microsoft.com/office/powerpoint/2010/main" val="413894826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ChangeArrowheads="1"/>
          </p:cNvSpPr>
          <p:nvPr>
            <p:ph type="ctrTitle"/>
          </p:nvPr>
        </p:nvSpPr>
        <p:spPr/>
        <p:txBody>
          <a:bodyPr/>
          <a:lstStyle/>
          <a:p>
            <a:r>
              <a:rPr lang="en-US" altLang="en-US"/>
              <a:t>Permission Bits on Directories</a:t>
            </a:r>
          </a:p>
        </p:txBody>
      </p:sp>
      <p:sp>
        <p:nvSpPr>
          <p:cNvPr id="11" name="Subtitle 10">
            <a:extLst>
              <a:ext uri="{FF2B5EF4-FFF2-40B4-BE49-F238E27FC236}">
                <a16:creationId xmlns:a16="http://schemas.microsoft.com/office/drawing/2014/main" id="{5CA1AAE5-1F71-428B-8471-7AB3586596FC}"/>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FA6BBFB2-A9E5-4589-BF0B-502F92AA686D}"/>
              </a:ext>
            </a:extLst>
          </p:cNvPr>
          <p:cNvSpPr>
            <a:spLocks noGrp="1"/>
          </p:cNvSpPr>
          <p:nvPr>
            <p:ph type="body" sz="quarter" idx="14"/>
          </p:nvPr>
        </p:nvSpPr>
        <p:spPr/>
        <p:txBody>
          <a:bodyPr/>
          <a:lstStyle/>
          <a:p>
            <a:r>
              <a:rPr lang="en-US" sz="2400" dirty="0"/>
              <a:t>Read bit allows one to show all file names in a directory </a:t>
            </a:r>
          </a:p>
          <a:p>
            <a:endParaRPr lang="en-US" sz="2400" dirty="0"/>
          </a:p>
          <a:p>
            <a:r>
              <a:rPr lang="en-US" sz="2400" dirty="0"/>
              <a:t>The execution bit controls traversing a directory</a:t>
            </a:r>
          </a:p>
          <a:p>
            <a:pPr lvl="1"/>
            <a:r>
              <a:rPr lang="en-US" sz="1800" dirty="0"/>
              <a:t>does a lookup, allows one to find </a:t>
            </a:r>
            <a:r>
              <a:rPr lang="en-US" sz="1800" dirty="0" err="1"/>
              <a:t>inode</a:t>
            </a:r>
            <a:r>
              <a:rPr lang="en-US" sz="1800" dirty="0"/>
              <a:t> # from file name</a:t>
            </a:r>
          </a:p>
          <a:p>
            <a:pPr lvl="1"/>
            <a:r>
              <a:rPr lang="en-US" sz="1800" dirty="0" err="1"/>
              <a:t>chdir</a:t>
            </a:r>
            <a:r>
              <a:rPr lang="en-US" sz="1800" dirty="0"/>
              <a:t> to a directory requires execution bit</a:t>
            </a:r>
          </a:p>
          <a:p>
            <a:endParaRPr lang="en-US" sz="2400" dirty="0"/>
          </a:p>
          <a:p>
            <a:r>
              <a:rPr lang="en-US" sz="2400" dirty="0"/>
              <a:t>Write + execution control creating/deleting files in the directory</a:t>
            </a:r>
          </a:p>
          <a:p>
            <a:pPr lvl="1"/>
            <a:r>
              <a:rPr lang="en-US" sz="1800" dirty="0"/>
              <a:t>Deleting a file under a directory requires no permission on the file</a:t>
            </a:r>
          </a:p>
          <a:p>
            <a:endParaRPr lang="en-US" sz="2400" dirty="0"/>
          </a:p>
          <a:p>
            <a:r>
              <a:rPr lang="en-US" sz="2400" dirty="0"/>
              <a:t>Accessing a file identified by a path name requires execution to all directories along the path </a:t>
            </a:r>
          </a:p>
        </p:txBody>
      </p:sp>
    </p:spTree>
    <p:extLst>
      <p:ext uri="{BB962C8B-B14F-4D97-AF65-F5344CB8AC3E}">
        <p14:creationId xmlns:p14="http://schemas.microsoft.com/office/powerpoint/2010/main" val="17083249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ctrTitle"/>
          </p:nvPr>
        </p:nvSpPr>
        <p:spPr/>
        <p:txBody>
          <a:bodyPr/>
          <a:lstStyle/>
          <a:p>
            <a:r>
              <a:rPr lang="en-US" altLang="en-US"/>
              <a:t>Some Examples</a:t>
            </a:r>
          </a:p>
        </p:txBody>
      </p:sp>
      <p:sp>
        <p:nvSpPr>
          <p:cNvPr id="11" name="Subtitle 10">
            <a:extLst>
              <a:ext uri="{FF2B5EF4-FFF2-40B4-BE49-F238E27FC236}">
                <a16:creationId xmlns:a16="http://schemas.microsoft.com/office/drawing/2014/main" id="{555DDB4B-404B-449E-9820-6CF1B2339678}"/>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AC5858B6-BC79-4309-BBA0-7044FD486C78}"/>
              </a:ext>
            </a:extLst>
          </p:cNvPr>
          <p:cNvSpPr>
            <a:spLocks noGrp="1"/>
          </p:cNvSpPr>
          <p:nvPr>
            <p:ph type="body" sz="quarter" idx="14"/>
          </p:nvPr>
        </p:nvSpPr>
        <p:spPr/>
        <p:txBody>
          <a:bodyPr/>
          <a:lstStyle/>
          <a:p>
            <a:r>
              <a:rPr lang="en-US" sz="2800" dirty="0"/>
              <a:t>What permissions are needed to access a file/directory?</a:t>
            </a:r>
          </a:p>
          <a:p>
            <a:pPr lvl="1"/>
            <a:r>
              <a:rPr lang="en-US" sz="2000" dirty="0"/>
              <a:t>read a file:  			/d1/d2/f3</a:t>
            </a:r>
          </a:p>
          <a:p>
            <a:pPr lvl="1"/>
            <a:r>
              <a:rPr lang="en-US" sz="2000" dirty="0"/>
              <a:t>write a file:			/d1/d2/f3</a:t>
            </a:r>
          </a:p>
          <a:p>
            <a:pPr lvl="1"/>
            <a:r>
              <a:rPr lang="en-US" sz="2000" dirty="0"/>
              <a:t>delete a file:			/d1/d2/f3</a:t>
            </a:r>
          </a:p>
          <a:p>
            <a:pPr lvl="1"/>
            <a:r>
              <a:rPr lang="en-US" sz="2000" dirty="0"/>
              <a:t>rename a file:		from    /d1/d2/f3  to /d1/d2/f4</a:t>
            </a:r>
          </a:p>
          <a:p>
            <a:pPr lvl="1"/>
            <a:r>
              <a:rPr lang="en-US" sz="2000" dirty="0"/>
              <a:t>…</a:t>
            </a:r>
          </a:p>
          <a:p>
            <a:endParaRPr lang="en-US" sz="2800" dirty="0"/>
          </a:p>
          <a:p>
            <a:r>
              <a:rPr lang="en-US" sz="2800" dirty="0"/>
              <a:t>File/Directory Access Control is by System Calls</a:t>
            </a:r>
          </a:p>
          <a:p>
            <a:r>
              <a:rPr lang="en-US" sz="2800" dirty="0"/>
              <a:t>e.g., open(2), stat(2), read(2), write(2), </a:t>
            </a:r>
            <a:r>
              <a:rPr lang="en-US" sz="2800" dirty="0" err="1"/>
              <a:t>chmod</a:t>
            </a:r>
            <a:r>
              <a:rPr lang="en-US" sz="2800" dirty="0"/>
              <a:t>(2), </a:t>
            </a:r>
            <a:r>
              <a:rPr lang="en-US" sz="2800" dirty="0" err="1"/>
              <a:t>opendir</a:t>
            </a:r>
            <a:r>
              <a:rPr lang="en-US" sz="2800" dirty="0"/>
              <a:t>(2), </a:t>
            </a:r>
            <a:r>
              <a:rPr lang="en-US" sz="2800" dirty="0" err="1"/>
              <a:t>readdir</a:t>
            </a:r>
            <a:r>
              <a:rPr lang="en-US" sz="2800" dirty="0"/>
              <a:t>(2), </a:t>
            </a:r>
            <a:r>
              <a:rPr lang="en-US" sz="2800" dirty="0" err="1"/>
              <a:t>readlink</a:t>
            </a:r>
            <a:r>
              <a:rPr lang="en-US" sz="2800" dirty="0"/>
              <a:t>(2), </a:t>
            </a:r>
            <a:r>
              <a:rPr lang="en-US" sz="2800" dirty="0" err="1"/>
              <a:t>chdir</a:t>
            </a:r>
            <a:r>
              <a:rPr lang="en-US" sz="2800" dirty="0"/>
              <a:t>(2), …</a:t>
            </a:r>
          </a:p>
        </p:txBody>
      </p:sp>
    </p:spTree>
    <p:extLst>
      <p:ext uri="{BB962C8B-B14F-4D97-AF65-F5344CB8AC3E}">
        <p14:creationId xmlns:p14="http://schemas.microsoft.com/office/powerpoint/2010/main" val="301050621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ctrTitle"/>
          </p:nvPr>
        </p:nvSpPr>
        <p:spPr/>
        <p:txBody>
          <a:bodyPr/>
          <a:lstStyle/>
          <a:p>
            <a:r>
              <a:rPr lang="en-US" altLang="en-US"/>
              <a:t>The Three Sets of Permission Bits</a:t>
            </a:r>
          </a:p>
        </p:txBody>
      </p:sp>
      <p:sp>
        <p:nvSpPr>
          <p:cNvPr id="11" name="Subtitle 10">
            <a:extLst>
              <a:ext uri="{FF2B5EF4-FFF2-40B4-BE49-F238E27FC236}">
                <a16:creationId xmlns:a16="http://schemas.microsoft.com/office/drawing/2014/main" id="{8D49A0B5-1EE5-414D-AD09-E458081B3A3F}"/>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009E4B08-C514-4EB9-970F-7C0104A07452}"/>
              </a:ext>
            </a:extLst>
          </p:cNvPr>
          <p:cNvSpPr>
            <a:spLocks noGrp="1"/>
          </p:cNvSpPr>
          <p:nvPr>
            <p:ph type="body" sz="quarter" idx="14"/>
          </p:nvPr>
        </p:nvSpPr>
        <p:spPr/>
        <p:txBody>
          <a:bodyPr/>
          <a:lstStyle/>
          <a:p>
            <a:r>
              <a:rPr lang="en-US" sz="3600" dirty="0"/>
              <a:t>Intuition:</a:t>
            </a:r>
          </a:p>
          <a:p>
            <a:pPr lvl="1"/>
            <a:r>
              <a:rPr lang="en-US" sz="2800" dirty="0"/>
              <a:t>if the user is the owner of a file, then the r/w/x bits for owner apply</a:t>
            </a:r>
          </a:p>
          <a:p>
            <a:pPr lvl="1"/>
            <a:r>
              <a:rPr lang="en-US" sz="2800" dirty="0"/>
              <a:t>otherwise, if the user belongs to the group the file belongs to, then the r/w/x bits for group apply</a:t>
            </a:r>
          </a:p>
          <a:p>
            <a:pPr lvl="1"/>
            <a:r>
              <a:rPr lang="en-US" sz="2800" dirty="0"/>
              <a:t>otherwise, the r/w/x bits for others apply </a:t>
            </a:r>
          </a:p>
          <a:p>
            <a:endParaRPr lang="en-US" sz="3600" dirty="0"/>
          </a:p>
          <a:p>
            <a:r>
              <a:rPr lang="en-US" sz="3600" dirty="0"/>
              <a:t>What are the other 3 bits?  What do they control?</a:t>
            </a:r>
          </a:p>
        </p:txBody>
      </p:sp>
    </p:spTree>
    <p:extLst>
      <p:ext uri="{BB962C8B-B14F-4D97-AF65-F5344CB8AC3E}">
        <p14:creationId xmlns:p14="http://schemas.microsoft.com/office/powerpoint/2010/main" val="220050946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Group 3" descr="The suid, sgid, sticky bits">
            <a:extLst>
              <a:ext uri="{FF2B5EF4-FFF2-40B4-BE49-F238E27FC236}">
                <a16:creationId xmlns:a16="http://schemas.microsoft.com/office/drawing/2014/main" id="{82D751DF-4FC1-4D51-B008-F9F5E2B72A96}"/>
              </a:ext>
            </a:extLst>
          </p:cNvPr>
          <p:cNvGraphicFramePr>
            <a:graphicFrameLocks/>
          </p:cNvGraphicFramePr>
          <p:nvPr>
            <p:extLst>
              <p:ext uri="{D42A27DB-BD31-4B8C-83A1-F6EECF244321}">
                <p14:modId xmlns:p14="http://schemas.microsoft.com/office/powerpoint/2010/main" val="2260955801"/>
              </p:ext>
            </p:extLst>
          </p:nvPr>
        </p:nvGraphicFramePr>
        <p:xfrm>
          <a:off x="641024" y="1475509"/>
          <a:ext cx="12264092" cy="5086232"/>
        </p:xfrm>
        <a:graphic>
          <a:graphicData uri="http://schemas.openxmlformats.org/drawingml/2006/table">
            <a:tbl>
              <a:tblPr firstRow="1" firstCol="1"/>
              <a:tblGrid>
                <a:gridCol w="1945702">
                  <a:extLst>
                    <a:ext uri="{9D8B030D-6E8A-4147-A177-3AD203B41FA5}">
                      <a16:colId xmlns:a16="http://schemas.microsoft.com/office/drawing/2014/main" val="20000"/>
                    </a:ext>
                  </a:extLst>
                </a:gridCol>
                <a:gridCol w="2874333">
                  <a:extLst>
                    <a:ext uri="{9D8B030D-6E8A-4147-A177-3AD203B41FA5}">
                      <a16:colId xmlns:a16="http://schemas.microsoft.com/office/drawing/2014/main" val="20001"/>
                    </a:ext>
                  </a:extLst>
                </a:gridCol>
                <a:gridCol w="2697450">
                  <a:extLst>
                    <a:ext uri="{9D8B030D-6E8A-4147-A177-3AD203B41FA5}">
                      <a16:colId xmlns:a16="http://schemas.microsoft.com/office/drawing/2014/main" val="20002"/>
                    </a:ext>
                  </a:extLst>
                </a:gridCol>
                <a:gridCol w="4746607">
                  <a:extLst>
                    <a:ext uri="{9D8B030D-6E8A-4147-A177-3AD203B41FA5}">
                      <a16:colId xmlns:a16="http://schemas.microsoft.com/office/drawing/2014/main" val="20003"/>
                    </a:ext>
                  </a:extLst>
                </a:gridCol>
              </a:tblGrid>
              <a:tr h="916897">
                <a:tc>
                  <a:txBody>
                    <a:bodyPr/>
                    <a:lstStyle>
                      <a:lvl1pPr eaLnBrk="0" hangingPunct="0">
                        <a:spcBef>
                          <a:spcPct val="20000"/>
                        </a:spcBef>
                        <a:buClr>
                          <a:schemeClr val="accent2"/>
                        </a:buClr>
                        <a:buSzPct val="100000"/>
                        <a:buFont typeface="Times" pitchFamily="18" charset="0"/>
                        <a:defRPr sz="2400">
                          <a:solidFill>
                            <a:schemeClr val="tx1"/>
                          </a:solidFill>
                          <a:latin typeface="Arial" charset="0"/>
                        </a:defRPr>
                      </a:lvl1pPr>
                      <a:lvl2pPr marL="742950" indent="-285750" eaLnBrk="0" hangingPunct="0">
                        <a:spcBef>
                          <a:spcPct val="20000"/>
                        </a:spcBef>
                        <a:defRPr sz="20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00000"/>
                        <a:buFont typeface="Times" pitchFamily="18" charset="0"/>
                        <a:buNone/>
                        <a:tabLst/>
                      </a:pPr>
                      <a:endParaRPr kumimoji="0" lang="en-US" altLang="en-US" sz="2800" b="0" i="0" u="none" strike="noStrike" cap="none" normalizeH="0" baseline="0" dirty="0">
                        <a:ln>
                          <a:noFill/>
                        </a:ln>
                        <a:solidFill>
                          <a:schemeClr val="tx1"/>
                        </a:solidFill>
                        <a:effectLst/>
                        <a:latin typeface="+mn-lt"/>
                      </a:endParaRPr>
                    </a:p>
                  </a:txBody>
                  <a:tcPr marL="101600" marR="101600" marT="50793" marB="50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SzPct val="100000"/>
                        <a:buFont typeface="Times" pitchFamily="18" charset="0"/>
                        <a:defRPr sz="2400">
                          <a:solidFill>
                            <a:schemeClr val="tx1"/>
                          </a:solidFill>
                          <a:latin typeface="Arial" charset="0"/>
                        </a:defRPr>
                      </a:lvl1pPr>
                      <a:lvl2pPr marL="742950" indent="-285750" eaLnBrk="0" hangingPunct="0">
                        <a:spcBef>
                          <a:spcPct val="20000"/>
                        </a:spcBef>
                        <a:defRPr sz="20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100000"/>
                        <a:buFont typeface="Times" pitchFamily="18" charset="0"/>
                        <a:buNone/>
                        <a:tabLst/>
                      </a:pPr>
                      <a:r>
                        <a:rPr kumimoji="0" lang="en-US" altLang="en-US" sz="2800" b="1" i="0" u="none" strike="noStrike" cap="none" normalizeH="0" baseline="0" dirty="0" err="1">
                          <a:ln>
                            <a:noFill/>
                          </a:ln>
                          <a:solidFill>
                            <a:schemeClr val="tx1"/>
                          </a:solidFill>
                          <a:effectLst/>
                          <a:latin typeface="+mn-lt"/>
                        </a:rPr>
                        <a:t>suid</a:t>
                      </a:r>
                      <a:endParaRPr kumimoji="0" lang="en-US" altLang="en-US" sz="2800" b="1" i="0" u="none" strike="noStrike" cap="none" normalizeH="0" baseline="0" dirty="0">
                        <a:ln>
                          <a:noFill/>
                        </a:ln>
                        <a:solidFill>
                          <a:schemeClr val="tx1"/>
                        </a:solidFill>
                        <a:effectLst/>
                        <a:latin typeface="+mn-lt"/>
                      </a:endParaRPr>
                    </a:p>
                  </a:txBody>
                  <a:tcPr marL="101600" marR="101600" marT="50793" marB="507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SzPct val="100000"/>
                        <a:buFont typeface="Times" pitchFamily="18" charset="0"/>
                        <a:defRPr sz="2400">
                          <a:solidFill>
                            <a:schemeClr val="tx1"/>
                          </a:solidFill>
                          <a:latin typeface="Arial" charset="0"/>
                        </a:defRPr>
                      </a:lvl1pPr>
                      <a:lvl2pPr marL="742950" indent="-285750" eaLnBrk="0" hangingPunct="0">
                        <a:spcBef>
                          <a:spcPct val="20000"/>
                        </a:spcBef>
                        <a:defRPr sz="20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100000"/>
                        <a:buFont typeface="Times" pitchFamily="18" charset="0"/>
                        <a:buNone/>
                        <a:tabLst/>
                      </a:pPr>
                      <a:r>
                        <a:rPr kumimoji="0" lang="en-US" altLang="en-US" sz="2800" b="1" i="0" u="none" strike="noStrike" cap="none" normalizeH="0" baseline="0" dirty="0" err="1">
                          <a:ln>
                            <a:noFill/>
                          </a:ln>
                          <a:solidFill>
                            <a:schemeClr val="tx1"/>
                          </a:solidFill>
                          <a:effectLst/>
                          <a:latin typeface="+mn-lt"/>
                        </a:rPr>
                        <a:t>sgid</a:t>
                      </a:r>
                      <a:endParaRPr kumimoji="0" lang="en-US" altLang="en-US" sz="2800" b="1" i="0" u="none" strike="noStrike" cap="none" normalizeH="0" baseline="0" dirty="0">
                        <a:ln>
                          <a:noFill/>
                        </a:ln>
                        <a:solidFill>
                          <a:schemeClr val="tx1"/>
                        </a:solidFill>
                        <a:effectLst/>
                        <a:latin typeface="+mn-lt"/>
                      </a:endParaRPr>
                    </a:p>
                  </a:txBody>
                  <a:tcPr marL="101600" marR="101600" marT="50793" marB="507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SzPct val="100000"/>
                        <a:buFont typeface="Times" pitchFamily="18" charset="0"/>
                        <a:defRPr sz="2400">
                          <a:solidFill>
                            <a:schemeClr val="tx1"/>
                          </a:solidFill>
                          <a:latin typeface="Arial" charset="0"/>
                        </a:defRPr>
                      </a:lvl1pPr>
                      <a:lvl2pPr marL="742950" indent="-285750" eaLnBrk="0" hangingPunct="0">
                        <a:spcBef>
                          <a:spcPct val="20000"/>
                        </a:spcBef>
                        <a:defRPr sz="20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100000"/>
                        <a:buFont typeface="Times" pitchFamily="18" charset="0"/>
                        <a:buNone/>
                        <a:tabLst/>
                      </a:pPr>
                      <a:r>
                        <a:rPr kumimoji="0" lang="en-US" altLang="en-US" sz="2800" b="1" i="0" u="none" strike="noStrike" cap="none" normalizeH="0" baseline="0" dirty="0">
                          <a:ln>
                            <a:noFill/>
                          </a:ln>
                          <a:solidFill>
                            <a:schemeClr val="tx1"/>
                          </a:solidFill>
                          <a:effectLst/>
                          <a:latin typeface="+mn-lt"/>
                        </a:rPr>
                        <a:t>sticky bit</a:t>
                      </a:r>
                    </a:p>
                  </a:txBody>
                  <a:tcPr marL="101600" marR="101600" marT="50793" marB="50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83151">
                <a:tc>
                  <a:txBody>
                    <a:bodyPr/>
                    <a:lstStyle>
                      <a:lvl1pPr eaLnBrk="0" hangingPunct="0">
                        <a:spcBef>
                          <a:spcPct val="20000"/>
                        </a:spcBef>
                        <a:buClr>
                          <a:schemeClr val="accent2"/>
                        </a:buClr>
                        <a:buSzPct val="100000"/>
                        <a:buFont typeface="Times" pitchFamily="18" charset="0"/>
                        <a:defRPr sz="2400">
                          <a:solidFill>
                            <a:schemeClr val="tx1"/>
                          </a:solidFill>
                          <a:latin typeface="Arial" charset="0"/>
                        </a:defRPr>
                      </a:lvl1pPr>
                      <a:lvl2pPr marL="742950" indent="-285750" eaLnBrk="0" hangingPunct="0">
                        <a:spcBef>
                          <a:spcPct val="20000"/>
                        </a:spcBef>
                        <a:defRPr sz="20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00000"/>
                        <a:buFont typeface="Times" pitchFamily="18" charset="0"/>
                        <a:buNone/>
                        <a:tabLst/>
                      </a:pPr>
                      <a:r>
                        <a:rPr kumimoji="0" lang="en-US" altLang="en-US" sz="2800" b="0" i="0" u="none" strike="noStrike" cap="none" normalizeH="0" baseline="0" dirty="0">
                          <a:ln>
                            <a:noFill/>
                          </a:ln>
                          <a:solidFill>
                            <a:schemeClr val="tx1"/>
                          </a:solidFill>
                          <a:effectLst/>
                          <a:latin typeface="+mn-lt"/>
                        </a:rPr>
                        <a:t>non-executable files</a:t>
                      </a:r>
                    </a:p>
                  </a:txBody>
                  <a:tcPr marL="101600" marR="101600" marT="50793" marB="50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SzPct val="100000"/>
                        <a:buFont typeface="Times" pitchFamily="18" charset="0"/>
                        <a:defRPr sz="2400">
                          <a:solidFill>
                            <a:schemeClr val="tx1"/>
                          </a:solidFill>
                          <a:latin typeface="Arial" charset="0"/>
                        </a:defRPr>
                      </a:lvl1pPr>
                      <a:lvl2pPr marL="742950" indent="-285750" eaLnBrk="0" hangingPunct="0">
                        <a:spcBef>
                          <a:spcPct val="20000"/>
                        </a:spcBef>
                        <a:defRPr sz="20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00000"/>
                        <a:buFont typeface="Times" pitchFamily="18" charset="0"/>
                        <a:buNone/>
                        <a:tabLst/>
                      </a:pPr>
                      <a:r>
                        <a:rPr lang="en-US" altLang="en-US" sz="2400" b="1" i="1" dirty="0">
                          <a:latin typeface="+mn-lt"/>
                        </a:rPr>
                        <a:t>no effect</a:t>
                      </a:r>
                      <a:endParaRPr kumimoji="0" lang="en-US" altLang="en-US" sz="2800" b="1" i="1" u="none" strike="noStrike" cap="none" normalizeH="0" baseline="0" dirty="0">
                        <a:ln>
                          <a:noFill/>
                        </a:ln>
                        <a:solidFill>
                          <a:srgbClr val="7F7F7F"/>
                        </a:solidFill>
                        <a:effectLst/>
                        <a:latin typeface="+mn-lt"/>
                      </a:endParaRPr>
                    </a:p>
                  </a:txBody>
                  <a:tcPr marL="101600" marR="101600" marT="50793" marB="507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SzPct val="100000"/>
                        <a:buFont typeface="Times" pitchFamily="18" charset="0"/>
                        <a:defRPr sz="2400">
                          <a:solidFill>
                            <a:schemeClr val="tx1"/>
                          </a:solidFill>
                          <a:latin typeface="Arial" charset="0"/>
                        </a:defRPr>
                      </a:lvl1pPr>
                      <a:lvl2pPr marL="742950" indent="-285750" eaLnBrk="0" hangingPunct="0">
                        <a:spcBef>
                          <a:spcPct val="20000"/>
                        </a:spcBef>
                        <a:defRPr sz="20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00000"/>
                        <a:buFont typeface="Times" pitchFamily="18" charset="0"/>
                        <a:buNone/>
                        <a:tabLst/>
                      </a:pPr>
                      <a:r>
                        <a:rPr lang="en-US" altLang="en-US" sz="2400" b="1" i="1" dirty="0">
                          <a:latin typeface="+mn-lt"/>
                        </a:rPr>
                        <a:t>affect locking</a:t>
                      </a:r>
                    </a:p>
                    <a:p>
                      <a:pPr marL="0" marR="0" lvl="0" indent="0" algn="l" defTabSz="914400" rtl="0" eaLnBrk="1" fontAlgn="base" latinLnBrk="0" hangingPunct="1">
                        <a:lnSpc>
                          <a:spcPct val="100000"/>
                        </a:lnSpc>
                        <a:spcBef>
                          <a:spcPct val="20000"/>
                        </a:spcBef>
                        <a:spcAft>
                          <a:spcPct val="0"/>
                        </a:spcAft>
                        <a:buClr>
                          <a:schemeClr val="accent2"/>
                        </a:buClr>
                        <a:buSzPct val="100000"/>
                        <a:buFont typeface="Times" pitchFamily="18" charset="0"/>
                        <a:buNone/>
                        <a:tabLst/>
                      </a:pPr>
                      <a:r>
                        <a:rPr lang="en-US" altLang="en-US" sz="2400" b="1" i="1" dirty="0">
                          <a:latin typeface="+mn-lt"/>
                        </a:rPr>
                        <a:t>(unimportant for us)</a:t>
                      </a:r>
                      <a:endParaRPr kumimoji="0" lang="en-US" altLang="en-US" sz="2800" b="1" i="1" u="none" strike="noStrike" cap="none" normalizeH="0" baseline="0" dirty="0">
                        <a:ln>
                          <a:noFill/>
                        </a:ln>
                        <a:solidFill>
                          <a:srgbClr val="7F7F7F"/>
                        </a:solidFill>
                        <a:effectLst/>
                        <a:latin typeface="+mn-lt"/>
                      </a:endParaRPr>
                    </a:p>
                  </a:txBody>
                  <a:tcPr marL="101600" marR="101600" marT="50793" marB="507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SzPct val="100000"/>
                        <a:buFont typeface="Times" pitchFamily="18" charset="0"/>
                        <a:defRPr sz="2400">
                          <a:solidFill>
                            <a:schemeClr val="tx1"/>
                          </a:solidFill>
                          <a:latin typeface="Arial" charset="0"/>
                        </a:defRPr>
                      </a:lvl1pPr>
                      <a:lvl2pPr marL="742950" indent="-285750" eaLnBrk="0" hangingPunct="0">
                        <a:spcBef>
                          <a:spcPct val="20000"/>
                        </a:spcBef>
                        <a:defRPr sz="20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00000"/>
                        <a:buFont typeface="Times" pitchFamily="18" charset="0"/>
                        <a:buNone/>
                        <a:tabLst/>
                      </a:pPr>
                      <a:r>
                        <a:rPr lang="en-US" altLang="en-US" sz="2400" b="1" i="1" dirty="0">
                          <a:latin typeface="+mn-lt"/>
                        </a:rPr>
                        <a:t>not used anymore</a:t>
                      </a:r>
                      <a:endParaRPr kumimoji="0" lang="en-US" altLang="en-US" sz="2800" b="1" i="1" u="none" strike="noStrike" cap="none" normalizeH="0" baseline="0" dirty="0">
                        <a:ln>
                          <a:noFill/>
                        </a:ln>
                        <a:solidFill>
                          <a:srgbClr val="7F7F7F"/>
                        </a:solidFill>
                        <a:effectLst/>
                        <a:latin typeface="+mn-lt"/>
                      </a:endParaRPr>
                    </a:p>
                  </a:txBody>
                  <a:tcPr marL="101600" marR="101600" marT="50793" marB="50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01945">
                <a:tc>
                  <a:txBody>
                    <a:bodyPr/>
                    <a:lstStyle>
                      <a:lvl1pPr eaLnBrk="0" hangingPunct="0">
                        <a:spcBef>
                          <a:spcPct val="20000"/>
                        </a:spcBef>
                        <a:buClr>
                          <a:schemeClr val="accent2"/>
                        </a:buClr>
                        <a:buSzPct val="100000"/>
                        <a:buFont typeface="Times" pitchFamily="18" charset="0"/>
                        <a:defRPr sz="2400">
                          <a:solidFill>
                            <a:schemeClr val="tx1"/>
                          </a:solidFill>
                          <a:latin typeface="Arial" charset="0"/>
                        </a:defRPr>
                      </a:lvl1pPr>
                      <a:lvl2pPr marL="742950" indent="-285750" eaLnBrk="0" hangingPunct="0">
                        <a:spcBef>
                          <a:spcPct val="20000"/>
                        </a:spcBef>
                        <a:defRPr sz="20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00000"/>
                        <a:buFont typeface="Times" pitchFamily="18" charset="0"/>
                        <a:buNone/>
                        <a:tabLst/>
                      </a:pPr>
                      <a:r>
                        <a:rPr kumimoji="0" lang="en-US" altLang="en-US" sz="2800" b="0" i="0" u="none" strike="noStrike" cap="none" normalizeH="0" baseline="0" dirty="0">
                          <a:ln>
                            <a:noFill/>
                          </a:ln>
                          <a:solidFill>
                            <a:schemeClr val="tx1"/>
                          </a:solidFill>
                          <a:effectLst/>
                          <a:latin typeface="+mn-lt"/>
                        </a:rPr>
                        <a:t>executable files</a:t>
                      </a:r>
                    </a:p>
                  </a:txBody>
                  <a:tcPr marL="101600" marR="101600" marT="50793" marB="50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SzPct val="100000"/>
                        <a:buFont typeface="Times" pitchFamily="18" charset="0"/>
                        <a:defRPr sz="2400">
                          <a:solidFill>
                            <a:schemeClr val="tx1"/>
                          </a:solidFill>
                          <a:latin typeface="Arial" charset="0"/>
                        </a:defRPr>
                      </a:lvl1pPr>
                      <a:lvl2pPr marL="742950" indent="-285750" eaLnBrk="0" hangingPunct="0">
                        <a:spcBef>
                          <a:spcPct val="20000"/>
                        </a:spcBef>
                        <a:defRPr sz="20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00000"/>
                        <a:buFont typeface="Times" pitchFamily="18" charset="0"/>
                        <a:buNone/>
                        <a:tabLst/>
                      </a:pPr>
                      <a:r>
                        <a:rPr kumimoji="0" lang="en-US" altLang="en-US" sz="2800" b="0" i="0" u="none" strike="noStrike" cap="none" normalizeH="0" baseline="0" dirty="0">
                          <a:ln>
                            <a:noFill/>
                          </a:ln>
                          <a:solidFill>
                            <a:schemeClr val="tx1"/>
                          </a:solidFill>
                          <a:effectLst/>
                          <a:latin typeface="+mn-lt"/>
                        </a:rPr>
                        <a:t>change </a:t>
                      </a:r>
                      <a:r>
                        <a:rPr kumimoji="0" lang="en-US" altLang="en-US" sz="2800" b="0" i="0" u="none" strike="noStrike" cap="none" normalizeH="0" baseline="0" dirty="0" err="1">
                          <a:ln>
                            <a:noFill/>
                          </a:ln>
                          <a:solidFill>
                            <a:schemeClr val="tx1"/>
                          </a:solidFill>
                          <a:effectLst/>
                          <a:latin typeface="+mn-lt"/>
                        </a:rPr>
                        <a:t>euid</a:t>
                      </a:r>
                      <a:r>
                        <a:rPr kumimoji="0" lang="en-US" altLang="en-US" sz="2800" b="0" i="0" u="none" strike="noStrike" cap="none" normalizeH="0" baseline="0" dirty="0">
                          <a:ln>
                            <a:noFill/>
                          </a:ln>
                          <a:solidFill>
                            <a:schemeClr val="tx1"/>
                          </a:solidFill>
                          <a:effectLst/>
                          <a:latin typeface="+mn-lt"/>
                        </a:rPr>
                        <a:t> when executing the file</a:t>
                      </a:r>
                    </a:p>
                  </a:txBody>
                  <a:tcPr marL="101600" marR="101600" marT="50793" marB="507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SzPct val="100000"/>
                        <a:buFont typeface="Times" pitchFamily="18" charset="0"/>
                        <a:defRPr sz="2400">
                          <a:solidFill>
                            <a:schemeClr val="tx1"/>
                          </a:solidFill>
                          <a:latin typeface="Arial" charset="0"/>
                        </a:defRPr>
                      </a:lvl1pPr>
                      <a:lvl2pPr marL="742950" indent="-285750" eaLnBrk="0" hangingPunct="0">
                        <a:spcBef>
                          <a:spcPct val="20000"/>
                        </a:spcBef>
                        <a:defRPr sz="20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00000"/>
                        <a:buFont typeface="Times" pitchFamily="18" charset="0"/>
                        <a:buNone/>
                        <a:tabLst/>
                      </a:pPr>
                      <a:r>
                        <a:rPr kumimoji="0" lang="en-US" altLang="en-US" sz="2800" b="0" i="0" u="none" strike="noStrike" cap="none" normalizeH="0" baseline="0" dirty="0">
                          <a:ln>
                            <a:noFill/>
                          </a:ln>
                          <a:solidFill>
                            <a:schemeClr val="tx1"/>
                          </a:solidFill>
                          <a:effectLst/>
                          <a:latin typeface="+mn-lt"/>
                        </a:rPr>
                        <a:t>change </a:t>
                      </a:r>
                      <a:r>
                        <a:rPr kumimoji="0" lang="en-US" altLang="en-US" sz="2800" b="0" i="0" u="none" strike="noStrike" cap="none" normalizeH="0" baseline="0" dirty="0" err="1">
                          <a:ln>
                            <a:noFill/>
                          </a:ln>
                          <a:solidFill>
                            <a:schemeClr val="tx1"/>
                          </a:solidFill>
                          <a:effectLst/>
                          <a:latin typeface="+mn-lt"/>
                        </a:rPr>
                        <a:t>egid</a:t>
                      </a:r>
                      <a:r>
                        <a:rPr kumimoji="0" lang="en-US" altLang="en-US" sz="2800" b="0" i="0" u="none" strike="noStrike" cap="none" normalizeH="0" baseline="0" dirty="0">
                          <a:ln>
                            <a:noFill/>
                          </a:ln>
                          <a:solidFill>
                            <a:schemeClr val="tx1"/>
                          </a:solidFill>
                          <a:effectLst/>
                          <a:latin typeface="+mn-lt"/>
                        </a:rPr>
                        <a:t> when executing the file</a:t>
                      </a:r>
                    </a:p>
                  </a:txBody>
                  <a:tcPr marL="101600" marR="101600" marT="50793" marB="507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SzPct val="100000"/>
                        <a:buFont typeface="Times" pitchFamily="18" charset="0"/>
                        <a:defRPr sz="2400">
                          <a:solidFill>
                            <a:schemeClr val="tx1"/>
                          </a:solidFill>
                          <a:latin typeface="Arial" charset="0"/>
                        </a:defRPr>
                      </a:lvl1pPr>
                      <a:lvl2pPr marL="742950" indent="-285750" eaLnBrk="0" hangingPunct="0">
                        <a:spcBef>
                          <a:spcPct val="20000"/>
                        </a:spcBef>
                        <a:defRPr sz="20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00000"/>
                        <a:buFont typeface="Times" pitchFamily="18" charset="0"/>
                        <a:buNone/>
                        <a:tabLst/>
                      </a:pPr>
                      <a:r>
                        <a:rPr lang="en-US" altLang="en-US" sz="2400" b="1" i="1" dirty="0">
                          <a:latin typeface="+mn-lt"/>
                        </a:rPr>
                        <a:t>not used anymore</a:t>
                      </a:r>
                      <a:endParaRPr kumimoji="0" lang="en-US" altLang="en-US" sz="2800" b="1" i="1" u="none" strike="noStrike" cap="none" normalizeH="0" baseline="0" dirty="0">
                        <a:ln>
                          <a:noFill/>
                        </a:ln>
                        <a:solidFill>
                          <a:srgbClr val="7F7F7F"/>
                        </a:solidFill>
                        <a:effectLst/>
                        <a:latin typeface="+mn-lt"/>
                      </a:endParaRPr>
                    </a:p>
                  </a:txBody>
                  <a:tcPr marL="101600" marR="101600" marT="50793" marB="50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385644">
                <a:tc>
                  <a:txBody>
                    <a:bodyPr/>
                    <a:lstStyle>
                      <a:lvl1pPr eaLnBrk="0" hangingPunct="0">
                        <a:spcBef>
                          <a:spcPct val="20000"/>
                        </a:spcBef>
                        <a:buClr>
                          <a:schemeClr val="accent2"/>
                        </a:buClr>
                        <a:buSzPct val="100000"/>
                        <a:buFont typeface="Times" pitchFamily="18" charset="0"/>
                        <a:defRPr sz="2400">
                          <a:solidFill>
                            <a:schemeClr val="tx1"/>
                          </a:solidFill>
                          <a:latin typeface="Arial" charset="0"/>
                        </a:defRPr>
                      </a:lvl1pPr>
                      <a:lvl2pPr marL="742950" indent="-285750" eaLnBrk="0" hangingPunct="0">
                        <a:spcBef>
                          <a:spcPct val="20000"/>
                        </a:spcBef>
                        <a:defRPr sz="20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00000"/>
                        <a:buFont typeface="Times" pitchFamily="18" charset="0"/>
                        <a:buNone/>
                        <a:tabLst/>
                      </a:pPr>
                      <a:r>
                        <a:rPr kumimoji="0" lang="en-US" altLang="en-US" sz="2800" b="0" i="0" u="none" strike="noStrike" cap="none" normalizeH="0" baseline="0" dirty="0">
                          <a:ln>
                            <a:noFill/>
                          </a:ln>
                          <a:solidFill>
                            <a:schemeClr val="tx1"/>
                          </a:solidFill>
                          <a:effectLst/>
                          <a:latin typeface="+mn-lt"/>
                        </a:rPr>
                        <a:t>Directories</a:t>
                      </a:r>
                    </a:p>
                  </a:txBody>
                  <a:tcPr marL="101600" marR="101600" marT="50793" marB="507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SzPct val="100000"/>
                        <a:buFont typeface="Times" pitchFamily="18" charset="0"/>
                        <a:defRPr sz="2400">
                          <a:solidFill>
                            <a:schemeClr val="tx1"/>
                          </a:solidFill>
                          <a:latin typeface="Arial" charset="0"/>
                        </a:defRPr>
                      </a:lvl1pPr>
                      <a:lvl2pPr marL="742950" indent="-285750" eaLnBrk="0" hangingPunct="0">
                        <a:spcBef>
                          <a:spcPct val="20000"/>
                        </a:spcBef>
                        <a:defRPr sz="20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00000"/>
                        <a:buFont typeface="Times" pitchFamily="18" charset="0"/>
                        <a:buNone/>
                        <a:tabLst/>
                      </a:pPr>
                      <a:r>
                        <a:rPr lang="en-US" altLang="en-US" sz="2400" b="1" i="1" dirty="0">
                          <a:latin typeface="+mn-lt"/>
                        </a:rPr>
                        <a:t>no effect</a:t>
                      </a:r>
                      <a:endParaRPr kumimoji="0" lang="en-US" altLang="en-US" sz="2800" b="1" i="1" u="none" strike="noStrike" cap="none" normalizeH="0" baseline="0" dirty="0">
                        <a:ln>
                          <a:noFill/>
                        </a:ln>
                        <a:solidFill>
                          <a:srgbClr val="7F7F7F"/>
                        </a:solidFill>
                        <a:effectLst/>
                        <a:latin typeface="+mn-lt"/>
                      </a:endParaRPr>
                    </a:p>
                  </a:txBody>
                  <a:tcPr marL="101600" marR="101600" marT="50793" marB="507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SzPct val="100000"/>
                        <a:buFont typeface="Times" pitchFamily="18" charset="0"/>
                        <a:defRPr sz="2400">
                          <a:solidFill>
                            <a:schemeClr val="tx1"/>
                          </a:solidFill>
                          <a:latin typeface="Arial" charset="0"/>
                        </a:defRPr>
                      </a:lvl1pPr>
                      <a:lvl2pPr marL="742950" indent="-285750" eaLnBrk="0" hangingPunct="0">
                        <a:spcBef>
                          <a:spcPct val="20000"/>
                        </a:spcBef>
                        <a:defRPr sz="20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00000"/>
                        <a:buFont typeface="Times" pitchFamily="18" charset="0"/>
                        <a:buNone/>
                        <a:tabLst/>
                      </a:pPr>
                      <a:r>
                        <a:rPr kumimoji="0" lang="en-US" altLang="en-US" sz="2800" b="0" i="0" u="none" strike="noStrike" cap="none" normalizeH="0" baseline="0" dirty="0">
                          <a:ln>
                            <a:noFill/>
                          </a:ln>
                          <a:solidFill>
                            <a:schemeClr val="tx1"/>
                          </a:solidFill>
                          <a:effectLst/>
                          <a:latin typeface="+mn-lt"/>
                        </a:rPr>
                        <a:t>new files inherit group of the directory</a:t>
                      </a:r>
                    </a:p>
                  </a:txBody>
                  <a:tcPr marL="101600" marR="101600" marT="50793" marB="507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SzPct val="100000"/>
                        <a:buFont typeface="Times" pitchFamily="18" charset="0"/>
                        <a:defRPr sz="2400">
                          <a:solidFill>
                            <a:schemeClr val="tx1"/>
                          </a:solidFill>
                          <a:latin typeface="Arial" charset="0"/>
                        </a:defRPr>
                      </a:lvl1pPr>
                      <a:lvl2pPr marL="742950" indent="-285750" eaLnBrk="0" hangingPunct="0">
                        <a:spcBef>
                          <a:spcPct val="20000"/>
                        </a:spcBef>
                        <a:defRPr sz="20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
                          <a:schemeClr val="accent2"/>
                        </a:buClr>
                        <a:buSzPct val="100000"/>
                        <a:buFont typeface="Times" pitchFamily="18" charset="0"/>
                        <a:buNone/>
                        <a:tabLst/>
                      </a:pPr>
                      <a:r>
                        <a:rPr kumimoji="0" lang="en-US" altLang="en-US" sz="2800" b="0" i="0" u="none" strike="noStrike" cap="none" normalizeH="0" baseline="0" dirty="0">
                          <a:ln>
                            <a:noFill/>
                          </a:ln>
                          <a:solidFill>
                            <a:schemeClr val="tx1"/>
                          </a:solidFill>
                          <a:effectLst/>
                          <a:latin typeface="+mn-lt"/>
                        </a:rPr>
                        <a:t>only the owner of a file can delete</a:t>
                      </a:r>
                    </a:p>
                  </a:txBody>
                  <a:tcPr marL="101600" marR="101600" marT="50793" marB="507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4035" name="Rectangle 2"/>
          <p:cNvSpPr>
            <a:spLocks noGrp="1" noChangeArrowheads="1"/>
          </p:cNvSpPr>
          <p:nvPr>
            <p:ph type="ctrTitle"/>
          </p:nvPr>
        </p:nvSpPr>
        <p:spPr>
          <a:xfrm>
            <a:off x="641023" y="152400"/>
            <a:ext cx="12264092" cy="615490"/>
          </a:xfrm>
        </p:spPr>
        <p:txBody>
          <a:bodyPr/>
          <a:lstStyle/>
          <a:p>
            <a:r>
              <a:rPr lang="en-US" altLang="en-US" dirty="0"/>
              <a:t>The </a:t>
            </a:r>
            <a:r>
              <a:rPr lang="en-US" altLang="en-US" dirty="0" err="1"/>
              <a:t>suid</a:t>
            </a:r>
            <a:r>
              <a:rPr lang="en-US" altLang="en-US" dirty="0"/>
              <a:t>, </a:t>
            </a:r>
            <a:r>
              <a:rPr lang="en-US" altLang="en-US" dirty="0" err="1"/>
              <a:t>sgid</a:t>
            </a:r>
            <a:r>
              <a:rPr lang="en-US" altLang="en-US" dirty="0"/>
              <a:t>, sticky bits</a:t>
            </a:r>
          </a:p>
        </p:txBody>
      </p:sp>
    </p:spTree>
    <p:extLst>
      <p:ext uri="{BB962C8B-B14F-4D97-AF65-F5344CB8AC3E}">
        <p14:creationId xmlns:p14="http://schemas.microsoft.com/office/powerpoint/2010/main" val="119773601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ChangeArrowheads="1"/>
          </p:cNvSpPr>
          <p:nvPr>
            <p:ph type="ctrTitle"/>
          </p:nvPr>
        </p:nvSpPr>
        <p:spPr/>
        <p:txBody>
          <a:bodyPr/>
          <a:lstStyle/>
          <a:p>
            <a:r>
              <a:rPr lang="en-US" altLang="en-US"/>
              <a:t>Other Issues On Objects in UNIX</a:t>
            </a:r>
          </a:p>
        </p:txBody>
      </p:sp>
      <p:sp>
        <p:nvSpPr>
          <p:cNvPr id="11" name="Subtitle 10">
            <a:extLst>
              <a:ext uri="{FF2B5EF4-FFF2-40B4-BE49-F238E27FC236}">
                <a16:creationId xmlns:a16="http://schemas.microsoft.com/office/drawing/2014/main" id="{A5E09D5E-78AD-4954-831C-38E7B31BE857}"/>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AC056A88-32DE-4C79-9983-A45EDB07E09F}"/>
              </a:ext>
            </a:extLst>
          </p:cNvPr>
          <p:cNvSpPr>
            <a:spLocks noGrp="1"/>
          </p:cNvSpPr>
          <p:nvPr>
            <p:ph type="body" sz="quarter" idx="14"/>
          </p:nvPr>
        </p:nvSpPr>
        <p:spPr/>
        <p:txBody>
          <a:bodyPr/>
          <a:lstStyle/>
          <a:p>
            <a:r>
              <a:rPr lang="en-US" sz="2800" dirty="0"/>
              <a:t>Accesses other than read/write/execute</a:t>
            </a:r>
          </a:p>
          <a:p>
            <a:pPr lvl="1"/>
            <a:r>
              <a:rPr lang="en-US" sz="2000" dirty="0"/>
              <a:t>Who can change the permission bits?</a:t>
            </a:r>
          </a:p>
          <a:p>
            <a:pPr lvl="2"/>
            <a:r>
              <a:rPr lang="en-US" sz="2000" dirty="0"/>
              <a:t>The owner can </a:t>
            </a:r>
          </a:p>
          <a:p>
            <a:pPr lvl="1"/>
            <a:r>
              <a:rPr lang="en-US" sz="2000" dirty="0"/>
              <a:t>Who can change the owner?</a:t>
            </a:r>
          </a:p>
          <a:p>
            <a:pPr lvl="2"/>
            <a:r>
              <a:rPr lang="en-US" sz="2000" dirty="0"/>
              <a:t>Only the superuser</a:t>
            </a:r>
          </a:p>
          <a:p>
            <a:r>
              <a:rPr lang="en-US" sz="2800" dirty="0"/>
              <a:t>Rights not related to a file</a:t>
            </a:r>
          </a:p>
          <a:p>
            <a:pPr lvl="1"/>
            <a:r>
              <a:rPr lang="en-US" sz="2000" dirty="0"/>
              <a:t>Affecting another process</a:t>
            </a:r>
          </a:p>
          <a:p>
            <a:pPr lvl="1"/>
            <a:r>
              <a:rPr lang="en-US" sz="2000" dirty="0"/>
              <a:t>Operations such as shutting down the system, mounting a new file system, listening on a low port</a:t>
            </a:r>
          </a:p>
          <a:p>
            <a:pPr lvl="2"/>
            <a:r>
              <a:rPr lang="en-US" sz="2000" dirty="0"/>
              <a:t>traditionally reserved for the root user</a:t>
            </a:r>
          </a:p>
        </p:txBody>
      </p:sp>
    </p:spTree>
    <p:extLst>
      <p:ext uri="{BB962C8B-B14F-4D97-AF65-F5344CB8AC3E}">
        <p14:creationId xmlns:p14="http://schemas.microsoft.com/office/powerpoint/2010/main" val="238590202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from Subjects to Principals</a:t>
            </a:r>
            <a:endParaRPr lang="en-US" dirty="0"/>
          </a:p>
        </p:txBody>
      </p:sp>
    </p:spTree>
    <p:extLst>
      <p:ext uri="{BB962C8B-B14F-4D97-AF65-F5344CB8AC3E}">
        <p14:creationId xmlns:p14="http://schemas.microsoft.com/office/powerpoint/2010/main" val="294080306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ChangeArrowheads="1"/>
          </p:cNvSpPr>
          <p:nvPr>
            <p:ph type="ctrTitle"/>
          </p:nvPr>
        </p:nvSpPr>
        <p:spPr/>
        <p:txBody>
          <a:bodyPr/>
          <a:lstStyle/>
          <a:p>
            <a:r>
              <a:rPr lang="en-US" altLang="en-US"/>
              <a:t>Subjects vs. Principals</a:t>
            </a:r>
          </a:p>
        </p:txBody>
      </p:sp>
      <p:sp>
        <p:nvSpPr>
          <p:cNvPr id="11" name="Subtitle 10">
            <a:extLst>
              <a:ext uri="{FF2B5EF4-FFF2-40B4-BE49-F238E27FC236}">
                <a16:creationId xmlns:a16="http://schemas.microsoft.com/office/drawing/2014/main" id="{48B044FF-AB47-4C99-AD55-970D9D44CEB7}"/>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D67A6A14-4AB2-4D8E-AD24-76BC66D3C099}"/>
              </a:ext>
            </a:extLst>
          </p:cNvPr>
          <p:cNvSpPr>
            <a:spLocks noGrp="1"/>
          </p:cNvSpPr>
          <p:nvPr>
            <p:ph type="body" sz="quarter" idx="14"/>
          </p:nvPr>
        </p:nvSpPr>
        <p:spPr/>
        <p:txBody>
          <a:bodyPr/>
          <a:lstStyle/>
          <a:p>
            <a:r>
              <a:rPr lang="en-US" sz="3200" dirty="0"/>
              <a:t>Access rights are specified for user accounts (principals).</a:t>
            </a:r>
          </a:p>
          <a:p>
            <a:endParaRPr lang="en-US" sz="3200" dirty="0"/>
          </a:p>
          <a:p>
            <a:r>
              <a:rPr lang="en-US" sz="3200" dirty="0"/>
              <a:t>Accesses are performed by processes (subjects)</a:t>
            </a:r>
          </a:p>
          <a:p>
            <a:endParaRPr lang="en-US" sz="3200" dirty="0"/>
          </a:p>
          <a:p>
            <a:r>
              <a:rPr lang="en-US" sz="3200" dirty="0"/>
              <a:t>The OS needs to know on which user accounts’ behalf a process is executing</a:t>
            </a:r>
          </a:p>
          <a:p>
            <a:endParaRPr lang="en-US" sz="3200" dirty="0"/>
          </a:p>
          <a:p>
            <a:r>
              <a:rPr lang="en-US" sz="3200" dirty="0"/>
              <a:t>How is this done in Unix?</a:t>
            </a:r>
          </a:p>
        </p:txBody>
      </p:sp>
    </p:spTree>
    <p:extLst>
      <p:ext uri="{BB962C8B-B14F-4D97-AF65-F5344CB8AC3E}">
        <p14:creationId xmlns:p14="http://schemas.microsoft.com/office/powerpoint/2010/main" val="357703478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p:cNvSpPr>
            <a:spLocks noGrp="1" noChangeArrowheads="1"/>
          </p:cNvSpPr>
          <p:nvPr>
            <p:ph type="ctrTitle"/>
          </p:nvPr>
        </p:nvSpPr>
        <p:spPr/>
        <p:txBody>
          <a:bodyPr/>
          <a:lstStyle/>
          <a:p>
            <a:r>
              <a:rPr lang="en-US" altLang="en-US"/>
              <a:t>UNIX Access Control Overview</a:t>
            </a:r>
          </a:p>
        </p:txBody>
      </p:sp>
      <p:sp>
        <p:nvSpPr>
          <p:cNvPr id="11" name="Subtitle 10">
            <a:extLst>
              <a:ext uri="{FF2B5EF4-FFF2-40B4-BE49-F238E27FC236}">
                <a16:creationId xmlns:a16="http://schemas.microsoft.com/office/drawing/2014/main" id="{6EDC2999-2A01-4B5C-8BF4-A24BAB437D37}"/>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3A433D06-53AA-43D1-8697-B519D8D838F0}"/>
              </a:ext>
            </a:extLst>
          </p:cNvPr>
          <p:cNvSpPr>
            <a:spLocks noGrp="1"/>
          </p:cNvSpPr>
          <p:nvPr>
            <p:ph type="body" sz="quarter" idx="14"/>
          </p:nvPr>
        </p:nvSpPr>
        <p:spPr/>
        <p:txBody>
          <a:bodyPr/>
          <a:lstStyle/>
          <a:p>
            <a:r>
              <a:rPr lang="en-US" sz="2800" dirty="0"/>
              <a:t>Three concepts		Our terminology</a:t>
            </a:r>
          </a:p>
          <a:p>
            <a:pPr lvl="1"/>
            <a:r>
              <a:rPr lang="en-US" sz="2000" dirty="0"/>
              <a:t>Human Users	</a:t>
            </a:r>
            <a:r>
              <a:rPr lang="en-US" sz="2000" dirty="0"/>
              <a:t>	</a:t>
            </a:r>
            <a:r>
              <a:rPr lang="en-US" sz="2000" dirty="0" smtClean="0"/>
              <a:t>Humans</a:t>
            </a:r>
            <a:endParaRPr lang="en-US" sz="2000" dirty="0"/>
          </a:p>
          <a:p>
            <a:pPr lvl="1"/>
            <a:r>
              <a:rPr lang="en-US" sz="2000" dirty="0"/>
              <a:t>User Accounts		Users/accounts/principals</a:t>
            </a:r>
          </a:p>
          <a:p>
            <a:pPr lvl="1"/>
            <a:r>
              <a:rPr lang="en-US" sz="2000" dirty="0"/>
              <a:t>Process		</a:t>
            </a:r>
            <a:r>
              <a:rPr lang="en-US" sz="2000" dirty="0" smtClean="0"/>
              <a:t>	Processes/subjects</a:t>
            </a:r>
            <a:endParaRPr lang="en-US" sz="2000" dirty="0"/>
          </a:p>
          <a:p>
            <a:endParaRPr lang="en-US" sz="2800" dirty="0"/>
          </a:p>
          <a:p>
            <a:r>
              <a:rPr lang="en-US" sz="2800" dirty="0"/>
              <a:t>UNIX Access Control System has</a:t>
            </a:r>
          </a:p>
          <a:p>
            <a:pPr lvl="1"/>
            <a:r>
              <a:rPr lang="en-US" sz="2000" dirty="0"/>
              <a:t>A discretionary policy specification</a:t>
            </a:r>
          </a:p>
          <a:p>
            <a:pPr lvl="2"/>
            <a:r>
              <a:rPr lang="en-US" sz="2000" dirty="0"/>
              <a:t>determines which user accounts have access to which objects</a:t>
            </a:r>
          </a:p>
          <a:p>
            <a:pPr lvl="1"/>
            <a:r>
              <a:rPr lang="en-US" sz="2000" dirty="0"/>
              <a:t>A policy enforcement component</a:t>
            </a:r>
          </a:p>
          <a:p>
            <a:pPr lvl="2"/>
            <a:r>
              <a:rPr lang="en-US" sz="2000" dirty="0"/>
              <a:t>determines on which user’s behalf a subject (process) is acting upon</a:t>
            </a:r>
          </a:p>
        </p:txBody>
      </p:sp>
    </p:spTree>
    <p:extLst>
      <p:ext uri="{BB962C8B-B14F-4D97-AF65-F5344CB8AC3E}">
        <p14:creationId xmlns:p14="http://schemas.microsoft.com/office/powerpoint/2010/main" val="169983670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ChangeArrowheads="1"/>
          </p:cNvSpPr>
          <p:nvPr>
            <p:ph type="ctrTitle"/>
          </p:nvPr>
        </p:nvSpPr>
        <p:spPr/>
        <p:txBody>
          <a:bodyPr/>
          <a:lstStyle/>
          <a:p>
            <a:r>
              <a:rPr lang="en-US" altLang="en-US"/>
              <a:t>Process User ID Model in Modern UNIX Systems</a:t>
            </a:r>
          </a:p>
        </p:txBody>
      </p:sp>
      <p:sp>
        <p:nvSpPr>
          <p:cNvPr id="11" name="Subtitle 10">
            <a:extLst>
              <a:ext uri="{FF2B5EF4-FFF2-40B4-BE49-F238E27FC236}">
                <a16:creationId xmlns:a16="http://schemas.microsoft.com/office/drawing/2014/main" id="{BB37E6C9-2515-4CA1-B8AB-739EAA6A3A44}"/>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4334588B-0A5F-40A9-8301-C4841BF092DE}"/>
              </a:ext>
            </a:extLst>
          </p:cNvPr>
          <p:cNvSpPr>
            <a:spLocks noGrp="1"/>
          </p:cNvSpPr>
          <p:nvPr>
            <p:ph type="body" sz="quarter" idx="14"/>
          </p:nvPr>
        </p:nvSpPr>
        <p:spPr/>
        <p:txBody>
          <a:bodyPr/>
          <a:lstStyle/>
          <a:p>
            <a:r>
              <a:rPr lang="en-US" sz="3200" dirty="0"/>
              <a:t>Each process has three user IDs</a:t>
            </a:r>
          </a:p>
          <a:p>
            <a:pPr lvl="1"/>
            <a:r>
              <a:rPr lang="en-US" sz="2400" dirty="0"/>
              <a:t>real user ID (</a:t>
            </a:r>
            <a:r>
              <a:rPr lang="en-US" sz="2400" dirty="0" err="1"/>
              <a:t>ruid</a:t>
            </a:r>
            <a:r>
              <a:rPr lang="en-US" sz="2400" dirty="0"/>
              <a:t>)				owner of the process</a:t>
            </a:r>
          </a:p>
          <a:p>
            <a:pPr lvl="1"/>
            <a:r>
              <a:rPr lang="en-US" sz="2400" dirty="0"/>
              <a:t>effective user ID (</a:t>
            </a:r>
            <a:r>
              <a:rPr lang="en-US" sz="2400" dirty="0" err="1"/>
              <a:t>euid</a:t>
            </a:r>
            <a:r>
              <a:rPr lang="en-US" sz="2400" dirty="0"/>
              <a:t>)			used in most access 										control decisions</a:t>
            </a:r>
          </a:p>
          <a:p>
            <a:pPr lvl="1"/>
            <a:r>
              <a:rPr lang="en-US" sz="2400" dirty="0"/>
              <a:t>saved user ID (</a:t>
            </a:r>
            <a:r>
              <a:rPr lang="en-US" sz="2400" dirty="0" err="1"/>
              <a:t>suid</a:t>
            </a:r>
            <a:r>
              <a:rPr lang="en-US" sz="2400" dirty="0"/>
              <a:t>)		</a:t>
            </a:r>
          </a:p>
          <a:p>
            <a:r>
              <a:rPr lang="en-US" sz="3200" dirty="0"/>
              <a:t>and three group IDs</a:t>
            </a:r>
          </a:p>
          <a:p>
            <a:pPr lvl="1"/>
            <a:r>
              <a:rPr lang="en-US" sz="2400" dirty="0"/>
              <a:t>real group ID</a:t>
            </a:r>
          </a:p>
          <a:p>
            <a:pPr lvl="1"/>
            <a:r>
              <a:rPr lang="en-US" sz="2400" dirty="0"/>
              <a:t>effective group ID</a:t>
            </a:r>
          </a:p>
          <a:p>
            <a:pPr lvl="1"/>
            <a:r>
              <a:rPr lang="en-US" sz="2400" dirty="0"/>
              <a:t>saved group ID</a:t>
            </a:r>
          </a:p>
        </p:txBody>
      </p:sp>
    </p:spTree>
    <p:extLst>
      <p:ext uri="{BB962C8B-B14F-4D97-AF65-F5344CB8AC3E}">
        <p14:creationId xmlns:p14="http://schemas.microsoft.com/office/powerpoint/2010/main" val="4616266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Grading</a:t>
            </a:r>
            <a:endParaRPr lang="en-US" dirty="0"/>
          </a:p>
        </p:txBody>
      </p:sp>
      <p:sp>
        <p:nvSpPr>
          <p:cNvPr id="3" name="Subtitle 2"/>
          <p:cNvSpPr>
            <a:spLocks noGrp="1"/>
          </p:cNvSpPr>
          <p:nvPr>
            <p:ph type="subTitle" idx="1"/>
          </p:nvPr>
        </p:nvSpPr>
        <p:spPr/>
        <p:txBody>
          <a:bodyPr/>
          <a:lstStyle/>
          <a:p>
            <a:endParaRPr lang="en-US"/>
          </a:p>
        </p:txBody>
      </p:sp>
      <p:sp>
        <p:nvSpPr>
          <p:cNvPr id="4" name="Text Placeholder 3"/>
          <p:cNvSpPr>
            <a:spLocks noGrp="1"/>
          </p:cNvSpPr>
          <p:nvPr>
            <p:ph type="body" sz="quarter" idx="14"/>
          </p:nvPr>
        </p:nvSpPr>
        <p:spPr/>
        <p:txBody>
          <a:bodyPr/>
          <a:lstStyle/>
          <a:p>
            <a:pPr>
              <a:spcBef>
                <a:spcPts val="600"/>
              </a:spcBef>
              <a:defRPr sz="2200"/>
            </a:pPr>
            <a:r>
              <a:rPr lang="en-US" sz="2800" dirty="0" err="1" smtClean="0"/>
              <a:t>Homeworks</a:t>
            </a:r>
            <a:r>
              <a:rPr lang="en-US" sz="2800" dirty="0" smtClean="0"/>
              <a:t> (50% of grade)</a:t>
            </a:r>
            <a:endParaRPr lang="en-US" sz="2800" dirty="0"/>
          </a:p>
          <a:p>
            <a:pPr lvl="1">
              <a:spcBef>
                <a:spcPts val="600"/>
              </a:spcBef>
              <a:defRPr sz="2200"/>
            </a:pPr>
            <a:r>
              <a:rPr lang="en-US" sz="2400" dirty="0"/>
              <a:t>About 6 assignments, which will be either written assignments, or small projects that require programming </a:t>
            </a:r>
          </a:p>
          <a:p>
            <a:pPr lvl="1">
              <a:spcBef>
                <a:spcPts val="600"/>
              </a:spcBef>
              <a:defRPr sz="2200"/>
            </a:pPr>
            <a:r>
              <a:rPr lang="en-US" sz="2400" dirty="0"/>
              <a:t>Late policy: </a:t>
            </a:r>
            <a:r>
              <a:rPr lang="en-US" sz="2400" dirty="0" smtClean="0"/>
              <a:t>Three </a:t>
            </a:r>
            <a:r>
              <a:rPr lang="en-US" sz="2400" dirty="0"/>
              <a:t>extension days to be used at your discretion</a:t>
            </a:r>
          </a:p>
          <a:p>
            <a:pPr lvl="2">
              <a:spcBef>
                <a:spcPts val="600"/>
              </a:spcBef>
              <a:defRPr sz="2200"/>
            </a:pPr>
            <a:r>
              <a:rPr lang="en-US" sz="2400" dirty="0"/>
              <a:t>Must be stated explicitly in header of work being turned in</a:t>
            </a:r>
          </a:p>
          <a:p>
            <a:pPr lvl="2">
              <a:spcBef>
                <a:spcPts val="600"/>
              </a:spcBef>
              <a:defRPr sz="2200"/>
            </a:pPr>
            <a:r>
              <a:rPr lang="en-US" sz="2400" dirty="0"/>
              <a:t>No fractional days</a:t>
            </a:r>
          </a:p>
          <a:p>
            <a:pPr lvl="2">
              <a:spcBef>
                <a:spcPts val="600"/>
              </a:spcBef>
              <a:defRPr sz="2200"/>
            </a:pPr>
            <a:r>
              <a:rPr lang="en-US" sz="2400" dirty="0"/>
              <a:t>May not be used to extend submission past last day of class.</a:t>
            </a:r>
          </a:p>
          <a:p>
            <a:pPr>
              <a:spcBef>
                <a:spcPts val="600"/>
              </a:spcBef>
              <a:defRPr sz="2200"/>
            </a:pPr>
            <a:r>
              <a:rPr lang="en-US" sz="2800" dirty="0"/>
              <a:t>Exams</a:t>
            </a:r>
          </a:p>
          <a:p>
            <a:pPr lvl="1">
              <a:spcBef>
                <a:spcPts val="600"/>
              </a:spcBef>
              <a:defRPr sz="2200"/>
            </a:pPr>
            <a:r>
              <a:rPr lang="en-US" sz="2400" dirty="0"/>
              <a:t>4 (in-class) </a:t>
            </a:r>
            <a:r>
              <a:rPr lang="en-US" sz="2400" dirty="0" err="1"/>
              <a:t>quizs</a:t>
            </a:r>
            <a:r>
              <a:rPr lang="en-US" sz="2400" dirty="0"/>
              <a:t> during the </a:t>
            </a:r>
            <a:r>
              <a:rPr lang="en-US" sz="2400" dirty="0" smtClean="0"/>
              <a:t>semester.  (8% of grade)</a:t>
            </a:r>
          </a:p>
          <a:p>
            <a:pPr lvl="1">
              <a:spcBef>
                <a:spcPts val="600"/>
              </a:spcBef>
              <a:defRPr sz="2200"/>
            </a:pPr>
            <a:r>
              <a:rPr lang="en-US" sz="2400" dirty="0" smtClean="0"/>
              <a:t>Mid-term exam. (18% of grade)   Final exam. (24% of grade)</a:t>
            </a:r>
            <a:endParaRPr lang="en-US" sz="2400" dirty="0"/>
          </a:p>
          <a:p>
            <a:pPr>
              <a:spcBef>
                <a:spcPts val="600"/>
              </a:spcBef>
            </a:pPr>
            <a:endParaRPr lang="en-US" dirty="0"/>
          </a:p>
        </p:txBody>
      </p:sp>
      <p:sp>
        <p:nvSpPr>
          <p:cNvPr id="5" name="Slide Number Placeholder 4"/>
          <p:cNvSpPr>
            <a:spLocks noGrp="1"/>
          </p:cNvSpPr>
          <p:nvPr>
            <p:ph type="sldNum" sz="quarter" idx="4"/>
          </p:nvPr>
        </p:nvSpPr>
        <p:spPr/>
        <p:txBody>
          <a:bodyPr/>
          <a:lstStyle/>
          <a:p>
            <a:pPr defTabSz="507995" hangingPunct="1"/>
            <a:fld id="{8A7A6979-0714-4377-B894-6BE4C2D6E202}" type="slidenum">
              <a:rPr lang="en-US" kern="1200" smtClean="0">
                <a:solidFill>
                  <a:srgbClr val="000000"/>
                </a:solidFill>
                <a:latin typeface="Acumin Pro"/>
                <a:ea typeface="+mn-ea"/>
                <a:cs typeface="+mn-cs"/>
              </a:rPr>
              <a:pPr defTabSz="507995" hangingPunct="1"/>
              <a:t>6</a:t>
            </a:fld>
            <a:endParaRPr lang="en-US" kern="1200" dirty="0">
              <a:solidFill>
                <a:srgbClr val="000000"/>
              </a:solidFill>
              <a:latin typeface="Acumin Pro"/>
              <a:ea typeface="+mn-ea"/>
              <a:cs typeface="+mn-cs"/>
            </a:endParaRPr>
          </a:p>
        </p:txBody>
      </p:sp>
    </p:spTree>
    <p:extLst>
      <p:ext uri="{BB962C8B-B14F-4D97-AF65-F5344CB8AC3E}">
        <p14:creationId xmlns:p14="http://schemas.microsoft.com/office/powerpoint/2010/main" val="208949744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2"/>
          <p:cNvSpPr>
            <a:spLocks noGrp="1" noChangeArrowheads="1"/>
          </p:cNvSpPr>
          <p:nvPr>
            <p:ph type="ctrTitle"/>
          </p:nvPr>
        </p:nvSpPr>
        <p:spPr/>
        <p:txBody>
          <a:bodyPr/>
          <a:lstStyle/>
          <a:p>
            <a:r>
              <a:rPr lang="en-US" altLang="en-US"/>
              <a:t>Process User ID Model in Modern UNIX Systems</a:t>
            </a:r>
          </a:p>
        </p:txBody>
      </p:sp>
      <p:sp>
        <p:nvSpPr>
          <p:cNvPr id="11" name="Subtitle 10">
            <a:extLst>
              <a:ext uri="{FF2B5EF4-FFF2-40B4-BE49-F238E27FC236}">
                <a16:creationId xmlns:a16="http://schemas.microsoft.com/office/drawing/2014/main" id="{8165EA18-0EB6-462A-8B06-BB154C5FCA33}"/>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7B1BD626-37F0-4532-A87B-7AF8EE5EA7E9}"/>
              </a:ext>
            </a:extLst>
          </p:cNvPr>
          <p:cNvSpPr>
            <a:spLocks noGrp="1"/>
          </p:cNvSpPr>
          <p:nvPr>
            <p:ph type="body" sz="quarter" idx="14"/>
          </p:nvPr>
        </p:nvSpPr>
        <p:spPr/>
        <p:txBody>
          <a:bodyPr/>
          <a:lstStyle/>
          <a:p>
            <a:r>
              <a:rPr lang="en-US" sz="3600" dirty="0"/>
              <a:t>When a process is created by </a:t>
            </a:r>
            <a:r>
              <a:rPr lang="en-US" sz="3600" b="1" i="1" dirty="0"/>
              <a:t>fork</a:t>
            </a:r>
          </a:p>
          <a:p>
            <a:pPr lvl="1"/>
            <a:r>
              <a:rPr lang="en-US" sz="2800" dirty="0"/>
              <a:t>it inherits all three users IDs from its parent process</a:t>
            </a:r>
          </a:p>
          <a:p>
            <a:r>
              <a:rPr lang="en-US" sz="3600" dirty="0"/>
              <a:t>When a process executes a file by exec</a:t>
            </a:r>
          </a:p>
          <a:p>
            <a:pPr lvl="1"/>
            <a:r>
              <a:rPr lang="en-US" sz="2800" dirty="0"/>
              <a:t>it keeps its three user IDs unless the set-user-ID bit of the file is set, in which case the effective </a:t>
            </a:r>
            <a:r>
              <a:rPr lang="en-US" sz="2800" dirty="0" err="1"/>
              <a:t>uid</a:t>
            </a:r>
            <a:r>
              <a:rPr lang="en-US" sz="2800" dirty="0"/>
              <a:t> and saved </a:t>
            </a:r>
            <a:r>
              <a:rPr lang="en-US" sz="2800" dirty="0" err="1"/>
              <a:t>uid</a:t>
            </a:r>
            <a:r>
              <a:rPr lang="en-US" sz="2800" dirty="0"/>
              <a:t> are assigned the user ID of the owner of the file</a:t>
            </a:r>
          </a:p>
          <a:p>
            <a:r>
              <a:rPr lang="en-US" sz="3600" dirty="0"/>
              <a:t>In addition, a process may change the user ids via system calls</a:t>
            </a:r>
          </a:p>
        </p:txBody>
      </p:sp>
    </p:spTree>
    <p:extLst>
      <p:ext uri="{BB962C8B-B14F-4D97-AF65-F5344CB8AC3E}">
        <p14:creationId xmlns:p14="http://schemas.microsoft.com/office/powerpoint/2010/main" val="82461155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p:cNvSpPr>
            <a:spLocks noGrp="1" noChangeArrowheads="1"/>
          </p:cNvSpPr>
          <p:nvPr>
            <p:ph type="ctrTitle"/>
          </p:nvPr>
        </p:nvSpPr>
        <p:spPr/>
        <p:txBody>
          <a:bodyPr/>
          <a:lstStyle/>
          <a:p>
            <a:r>
              <a:rPr lang="en-US" altLang="en-US"/>
              <a:t>The Need for suid/sgid Bits</a:t>
            </a:r>
          </a:p>
        </p:txBody>
      </p:sp>
      <p:sp>
        <p:nvSpPr>
          <p:cNvPr id="11" name="Subtitle 10">
            <a:extLst>
              <a:ext uri="{FF2B5EF4-FFF2-40B4-BE49-F238E27FC236}">
                <a16:creationId xmlns:a16="http://schemas.microsoft.com/office/drawing/2014/main" id="{6FDF4251-7A51-43E9-BAA3-AA10F0706471}"/>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EE58BC71-8737-44E3-B9C4-7CB25EF79980}"/>
              </a:ext>
            </a:extLst>
          </p:cNvPr>
          <p:cNvSpPr>
            <a:spLocks noGrp="1"/>
          </p:cNvSpPr>
          <p:nvPr>
            <p:ph type="body" sz="quarter" idx="14"/>
          </p:nvPr>
        </p:nvSpPr>
        <p:spPr/>
        <p:txBody>
          <a:bodyPr/>
          <a:lstStyle/>
          <a:p>
            <a:r>
              <a:rPr lang="en-US" sz="3200" dirty="0"/>
              <a:t>Some operations are not modeled as files and require user id = 0</a:t>
            </a:r>
          </a:p>
          <a:p>
            <a:pPr lvl="1"/>
            <a:r>
              <a:rPr lang="en-US" sz="2400" dirty="0"/>
              <a:t>halting the system</a:t>
            </a:r>
          </a:p>
          <a:p>
            <a:pPr lvl="1"/>
            <a:r>
              <a:rPr lang="en-US" sz="2400" dirty="0"/>
              <a:t>bind/listen on “privileged ports” (TCP/UDP ports below 1024)</a:t>
            </a:r>
          </a:p>
          <a:p>
            <a:pPr lvl="1"/>
            <a:r>
              <a:rPr lang="en-US" sz="2400" dirty="0"/>
              <a:t>non-root users need these privileges</a:t>
            </a:r>
          </a:p>
          <a:p>
            <a:r>
              <a:rPr lang="en-US" sz="3200" dirty="0"/>
              <a:t>File level access control is not fine-grained enough </a:t>
            </a:r>
          </a:p>
          <a:p>
            <a:r>
              <a:rPr lang="en-US" sz="3200" dirty="0"/>
              <a:t>System integrity requires more than controlling who can write, but also how it is written</a:t>
            </a:r>
          </a:p>
        </p:txBody>
      </p:sp>
    </p:spTree>
    <p:extLst>
      <p:ext uri="{BB962C8B-B14F-4D97-AF65-F5344CB8AC3E}">
        <p14:creationId xmlns:p14="http://schemas.microsoft.com/office/powerpoint/2010/main" val="217260500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ctrTitle"/>
          </p:nvPr>
        </p:nvSpPr>
        <p:spPr/>
        <p:txBody>
          <a:bodyPr/>
          <a:lstStyle/>
          <a:p>
            <a:r>
              <a:rPr lang="en-US" altLang="en-US"/>
              <a:t>Security Problems of Programs with suid/sgid</a:t>
            </a:r>
          </a:p>
        </p:txBody>
      </p:sp>
      <p:sp>
        <p:nvSpPr>
          <p:cNvPr id="11" name="Subtitle 10">
            <a:extLst>
              <a:ext uri="{FF2B5EF4-FFF2-40B4-BE49-F238E27FC236}">
                <a16:creationId xmlns:a16="http://schemas.microsoft.com/office/drawing/2014/main" id="{8943F5CA-233C-41CA-9CF9-E0F99BC2774C}"/>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3CD4722C-D894-4CE6-A4C1-804F43C5DDE4}"/>
              </a:ext>
            </a:extLst>
          </p:cNvPr>
          <p:cNvSpPr>
            <a:spLocks noGrp="1"/>
          </p:cNvSpPr>
          <p:nvPr>
            <p:ph type="body" sz="quarter" idx="14"/>
          </p:nvPr>
        </p:nvSpPr>
        <p:spPr/>
        <p:txBody>
          <a:bodyPr/>
          <a:lstStyle/>
          <a:p>
            <a:r>
              <a:rPr lang="en-US" sz="3600" dirty="0"/>
              <a:t>These programs are typically </a:t>
            </a:r>
            <a:r>
              <a:rPr lang="en-US" sz="3600" dirty="0" err="1"/>
              <a:t>setuid</a:t>
            </a:r>
            <a:r>
              <a:rPr lang="en-US" sz="3600" dirty="0"/>
              <a:t> root</a:t>
            </a:r>
          </a:p>
          <a:p>
            <a:r>
              <a:rPr lang="en-US" sz="3600" dirty="0"/>
              <a:t>Violates the least privilege principle</a:t>
            </a:r>
          </a:p>
          <a:p>
            <a:pPr lvl="1"/>
            <a:r>
              <a:rPr lang="en-US" sz="2800" dirty="0"/>
              <a:t>every program and every user should operate using the least privilege necessary to complete the job</a:t>
            </a:r>
          </a:p>
          <a:p>
            <a:r>
              <a:rPr lang="en-US" sz="3600" dirty="0"/>
              <a:t>Why violating least privilege is bad?</a:t>
            </a:r>
          </a:p>
          <a:p>
            <a:r>
              <a:rPr lang="en-US" sz="3600" dirty="0"/>
              <a:t>How would an attacker exploit this problem?</a:t>
            </a:r>
          </a:p>
          <a:p>
            <a:r>
              <a:rPr lang="en-US" sz="3600" dirty="0"/>
              <a:t>How to solve this problem?</a:t>
            </a:r>
          </a:p>
        </p:txBody>
      </p:sp>
    </p:spTree>
    <p:extLst>
      <p:ext uri="{BB962C8B-B14F-4D97-AF65-F5344CB8AC3E}">
        <p14:creationId xmlns:p14="http://schemas.microsoft.com/office/powerpoint/2010/main" val="228644058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ChangeArrowheads="1"/>
          </p:cNvSpPr>
          <p:nvPr>
            <p:ph type="ctrTitle"/>
          </p:nvPr>
        </p:nvSpPr>
        <p:spPr/>
        <p:txBody>
          <a:bodyPr/>
          <a:lstStyle/>
          <a:p>
            <a:r>
              <a:rPr lang="en-US" altLang="en-US"/>
              <a:t>Changing effective user IDs</a:t>
            </a:r>
          </a:p>
        </p:txBody>
      </p:sp>
      <p:sp>
        <p:nvSpPr>
          <p:cNvPr id="11" name="Subtitle 10">
            <a:extLst>
              <a:ext uri="{FF2B5EF4-FFF2-40B4-BE49-F238E27FC236}">
                <a16:creationId xmlns:a16="http://schemas.microsoft.com/office/drawing/2014/main" id="{F5F2326E-F85B-4FB4-859F-497134953B7E}"/>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5FB63A4F-5D23-4AF1-8A5B-E175707DF4D3}"/>
              </a:ext>
            </a:extLst>
          </p:cNvPr>
          <p:cNvSpPr>
            <a:spLocks noGrp="1"/>
          </p:cNvSpPr>
          <p:nvPr>
            <p:ph type="body" sz="quarter" idx="14"/>
          </p:nvPr>
        </p:nvSpPr>
        <p:spPr/>
        <p:txBody>
          <a:bodyPr/>
          <a:lstStyle/>
          <a:p>
            <a:pPr lvl="1"/>
            <a:r>
              <a:rPr lang="en-US" sz="2800" dirty="0"/>
              <a:t>A process that executes a set-</a:t>
            </a:r>
            <a:r>
              <a:rPr lang="en-US" sz="2800" dirty="0" err="1"/>
              <a:t>uid</a:t>
            </a:r>
            <a:r>
              <a:rPr lang="en-US" sz="2800" dirty="0"/>
              <a:t> program can drop its privilege; it can</a:t>
            </a:r>
          </a:p>
          <a:p>
            <a:pPr lvl="1"/>
            <a:r>
              <a:rPr lang="en-US" sz="2800" dirty="0"/>
              <a:t>drop privilege permanently</a:t>
            </a:r>
          </a:p>
          <a:p>
            <a:pPr lvl="2"/>
            <a:r>
              <a:rPr lang="en-US" sz="2800" dirty="0"/>
              <a:t>removes the privileged user id from all three user IDs</a:t>
            </a:r>
          </a:p>
          <a:p>
            <a:pPr lvl="1"/>
            <a:r>
              <a:rPr lang="en-US" sz="2800" dirty="0"/>
              <a:t>drop privilege temporarily</a:t>
            </a:r>
          </a:p>
          <a:p>
            <a:pPr lvl="2"/>
            <a:r>
              <a:rPr lang="en-US" sz="2800" dirty="0"/>
              <a:t>removes the privileged user ID from its effective </a:t>
            </a:r>
            <a:r>
              <a:rPr lang="en-US" sz="2800" dirty="0" err="1"/>
              <a:t>uid</a:t>
            </a:r>
            <a:r>
              <a:rPr lang="en-US" sz="2800" dirty="0"/>
              <a:t> but stores it in its saved </a:t>
            </a:r>
            <a:r>
              <a:rPr lang="en-US" sz="2800" dirty="0" err="1"/>
              <a:t>uid</a:t>
            </a:r>
            <a:r>
              <a:rPr lang="en-US" sz="2800" dirty="0"/>
              <a:t>, later the process may restore privilege by restoring privileged user ID in its effective </a:t>
            </a:r>
            <a:r>
              <a:rPr lang="en-US" sz="2800" dirty="0" err="1"/>
              <a:t>uid</a:t>
            </a:r>
            <a:endParaRPr lang="en-US" sz="2800" dirty="0"/>
          </a:p>
        </p:txBody>
      </p:sp>
    </p:spTree>
    <p:extLst>
      <p:ext uri="{BB962C8B-B14F-4D97-AF65-F5344CB8AC3E}">
        <p14:creationId xmlns:p14="http://schemas.microsoft.com/office/powerpoint/2010/main" val="167392413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ight Arrow 21" descr="fork() Arrow pointing right">
            <a:extLst>
              <a:ext uri="{FF2B5EF4-FFF2-40B4-BE49-F238E27FC236}">
                <a16:creationId xmlns:a16="http://schemas.microsoft.com/office/drawing/2014/main" id="{D4DF7FD5-AF4E-4E36-93D6-C56E020ACFCF}"/>
              </a:ext>
            </a:extLst>
          </p:cNvPr>
          <p:cNvSpPr>
            <a:spLocks noChangeArrowheads="1"/>
          </p:cNvSpPr>
          <p:nvPr/>
        </p:nvSpPr>
        <p:spPr bwMode="auto">
          <a:xfrm>
            <a:off x="11719782" y="2730500"/>
            <a:ext cx="1393545" cy="206976"/>
          </a:xfrm>
          <a:prstGeom prst="rightArrow">
            <a:avLst>
              <a:gd name="adj1" fmla="val 50000"/>
              <a:gd name="adj2" fmla="val 49990"/>
            </a:avLst>
          </a:prstGeom>
          <a:solidFill>
            <a:schemeClr val="accent1"/>
          </a:solidFill>
          <a:ln w="9525" algn="ctr">
            <a:solidFill>
              <a:schemeClr val="tx1"/>
            </a:solidFill>
            <a:round/>
            <a:headEnd/>
            <a:tailEnd/>
          </a:ln>
        </p:spPr>
        <p:txBody>
          <a:bodyPr wrap="none"/>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667">
              <a:latin typeface="Times New Roman" panose="02020603050405020304" pitchFamily="18" charset="0"/>
            </a:endParaRPr>
          </a:p>
        </p:txBody>
      </p:sp>
      <p:sp>
        <p:nvSpPr>
          <p:cNvPr id="18" name="TextBox 22" descr="fork()&#10;">
            <a:extLst>
              <a:ext uri="{FF2B5EF4-FFF2-40B4-BE49-F238E27FC236}">
                <a16:creationId xmlns:a16="http://schemas.microsoft.com/office/drawing/2014/main" id="{5CE255C5-C7EE-4755-B935-B6373A71D68D}"/>
              </a:ext>
            </a:extLst>
          </p:cNvPr>
          <p:cNvSpPr txBox="1">
            <a:spLocks noChangeArrowheads="1"/>
          </p:cNvSpPr>
          <p:nvPr/>
        </p:nvSpPr>
        <p:spPr bwMode="auto">
          <a:xfrm>
            <a:off x="11950887" y="2247667"/>
            <a:ext cx="9313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dirty="0">
                <a:latin typeface="Times New Roman" panose="02020603050405020304" pitchFamily="18" charset="0"/>
              </a:rPr>
              <a:t>fork()</a:t>
            </a:r>
          </a:p>
        </p:txBody>
      </p:sp>
      <p:sp>
        <p:nvSpPr>
          <p:cNvPr id="19" name="TextBox 23" descr="The user types in the passwd command to change his password.&#10;">
            <a:extLst>
              <a:ext uri="{FF2B5EF4-FFF2-40B4-BE49-F238E27FC236}">
                <a16:creationId xmlns:a16="http://schemas.microsoft.com/office/drawing/2014/main" id="{3B172CBE-E9A8-48C1-A090-F464294F1040}"/>
              </a:ext>
            </a:extLst>
          </p:cNvPr>
          <p:cNvSpPr txBox="1">
            <a:spLocks noChangeArrowheads="1"/>
          </p:cNvSpPr>
          <p:nvPr/>
        </p:nvSpPr>
        <p:spPr bwMode="auto">
          <a:xfrm>
            <a:off x="9479460" y="3976845"/>
            <a:ext cx="3633867"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l" eaLnBrk="1" hangingPunct="1">
              <a:spcBef>
                <a:spcPct val="0"/>
              </a:spcBef>
              <a:buClrTx/>
              <a:buSzTx/>
              <a:buFontTx/>
              <a:buNone/>
            </a:pPr>
            <a:r>
              <a:rPr lang="en-US" altLang="en-US" dirty="0">
                <a:latin typeface="Times New Roman" panose="02020603050405020304" pitchFamily="18" charset="0"/>
              </a:rPr>
              <a:t>The user types in the passwd command to change his password.</a:t>
            </a:r>
          </a:p>
        </p:txBody>
      </p:sp>
      <p:graphicFrame>
        <p:nvGraphicFramePr>
          <p:cNvPr id="9" name="Table 8" descr="bash&#10;pid - 2235&#10;euid - 500&#10;ruid - 500&#10;suid - 500">
            <a:extLst>
              <a:ext uri="{FF2B5EF4-FFF2-40B4-BE49-F238E27FC236}">
                <a16:creationId xmlns:a16="http://schemas.microsoft.com/office/drawing/2014/main" id="{2AE94A66-9FD9-414F-A4F3-20BA919D7D7F}"/>
              </a:ext>
            </a:extLst>
          </p:cNvPr>
          <p:cNvGraphicFramePr>
            <a:graphicFrameLocks noGrp="1"/>
          </p:cNvGraphicFramePr>
          <p:nvPr>
            <p:extLst>
              <p:ext uri="{D42A27DB-BD31-4B8C-83A1-F6EECF244321}">
                <p14:modId xmlns:p14="http://schemas.microsoft.com/office/powerpoint/2010/main" val="4163957029"/>
              </p:ext>
            </p:extLst>
          </p:nvPr>
        </p:nvGraphicFramePr>
        <p:xfrm>
          <a:off x="9571182" y="1725080"/>
          <a:ext cx="1947334" cy="2201335"/>
        </p:xfrm>
        <a:graphic>
          <a:graphicData uri="http://schemas.openxmlformats.org/drawingml/2006/table">
            <a:tbl>
              <a:tblPr firstRow="1" bandRow="1">
                <a:tableStyleId>{5C22544A-7EE6-4342-B048-85BDC9FD1C3A}</a:tableStyleId>
              </a:tblPr>
              <a:tblGrid>
                <a:gridCol w="973667">
                  <a:extLst>
                    <a:ext uri="{9D8B030D-6E8A-4147-A177-3AD203B41FA5}">
                      <a16:colId xmlns:a16="http://schemas.microsoft.com/office/drawing/2014/main" val="20000"/>
                    </a:ext>
                  </a:extLst>
                </a:gridCol>
                <a:gridCol w="973667">
                  <a:extLst>
                    <a:ext uri="{9D8B030D-6E8A-4147-A177-3AD203B41FA5}">
                      <a16:colId xmlns:a16="http://schemas.microsoft.com/office/drawing/2014/main" val="20001"/>
                    </a:ext>
                  </a:extLst>
                </a:gridCol>
              </a:tblGrid>
              <a:tr h="440267">
                <a:tc>
                  <a:txBody>
                    <a:bodyPr/>
                    <a:lstStyle/>
                    <a:p>
                      <a:pPr algn="ctr"/>
                      <a:r>
                        <a:rPr lang="en-US" sz="2200" dirty="0">
                          <a:solidFill>
                            <a:schemeClr val="accent4"/>
                          </a:solidFill>
                        </a:rPr>
                        <a:t>bash</a:t>
                      </a:r>
                    </a:p>
                  </a:txBody>
                  <a:tcPr marL="101600" marR="101600" marT="50800" marB="50800"/>
                </a:tc>
                <a:tc>
                  <a:txBody>
                    <a:bodyPr/>
                    <a:lstStyle/>
                    <a:p>
                      <a:pPr algn="ctr"/>
                      <a:endParaRPr lang="en-US" sz="2200" dirty="0"/>
                    </a:p>
                  </a:txBody>
                  <a:tcPr marL="101600" marR="101600" marT="50800" marB="50800"/>
                </a:tc>
                <a:extLst>
                  <a:ext uri="{0D108BD9-81ED-4DB2-BD59-A6C34878D82A}">
                    <a16:rowId xmlns:a16="http://schemas.microsoft.com/office/drawing/2014/main" val="10000"/>
                  </a:ext>
                </a:extLst>
              </a:tr>
              <a:tr h="440267">
                <a:tc>
                  <a:txBody>
                    <a:bodyPr/>
                    <a:lstStyle/>
                    <a:p>
                      <a:r>
                        <a:rPr lang="en-US" sz="2200" dirty="0" err="1"/>
                        <a:t>pid</a:t>
                      </a:r>
                      <a:endParaRPr lang="en-US" sz="2200" dirty="0"/>
                    </a:p>
                  </a:txBody>
                  <a:tcPr marL="101600" marR="101600" marT="50800" marB="50800"/>
                </a:tc>
                <a:tc>
                  <a:txBody>
                    <a:bodyPr/>
                    <a:lstStyle/>
                    <a:p>
                      <a:r>
                        <a:rPr lang="en-US" sz="2200" dirty="0"/>
                        <a:t>2235</a:t>
                      </a:r>
                    </a:p>
                  </a:txBody>
                  <a:tcPr marL="101600" marR="101600" marT="50800" marB="50800"/>
                </a:tc>
                <a:extLst>
                  <a:ext uri="{0D108BD9-81ED-4DB2-BD59-A6C34878D82A}">
                    <a16:rowId xmlns:a16="http://schemas.microsoft.com/office/drawing/2014/main" val="10001"/>
                  </a:ext>
                </a:extLst>
              </a:tr>
              <a:tr h="440267">
                <a:tc>
                  <a:txBody>
                    <a:bodyPr/>
                    <a:lstStyle/>
                    <a:p>
                      <a:r>
                        <a:rPr lang="en-US" sz="2200" dirty="0" err="1"/>
                        <a:t>euid</a:t>
                      </a:r>
                      <a:endParaRPr lang="en-US" sz="2200" dirty="0"/>
                    </a:p>
                  </a:txBody>
                  <a:tcPr marL="101600" marR="101600" marT="50800" marB="50800"/>
                </a:tc>
                <a:tc>
                  <a:txBody>
                    <a:bodyPr/>
                    <a:lstStyle/>
                    <a:p>
                      <a:r>
                        <a:rPr lang="en-US" sz="2200" dirty="0"/>
                        <a:t>500</a:t>
                      </a:r>
                    </a:p>
                  </a:txBody>
                  <a:tcPr marL="101600" marR="101600" marT="50800" marB="50800"/>
                </a:tc>
                <a:extLst>
                  <a:ext uri="{0D108BD9-81ED-4DB2-BD59-A6C34878D82A}">
                    <a16:rowId xmlns:a16="http://schemas.microsoft.com/office/drawing/2014/main" val="10002"/>
                  </a:ext>
                </a:extLst>
              </a:tr>
              <a:tr h="440267">
                <a:tc>
                  <a:txBody>
                    <a:bodyPr/>
                    <a:lstStyle/>
                    <a:p>
                      <a:r>
                        <a:rPr lang="en-US" sz="2200" dirty="0" err="1"/>
                        <a:t>ruid</a:t>
                      </a:r>
                      <a:endParaRPr lang="en-US" sz="2200" dirty="0"/>
                    </a:p>
                  </a:txBody>
                  <a:tcPr marL="101600" marR="101600" marT="50800" marB="50800"/>
                </a:tc>
                <a:tc>
                  <a:txBody>
                    <a:bodyPr/>
                    <a:lstStyle/>
                    <a:p>
                      <a:r>
                        <a:rPr lang="en-US" sz="2200" dirty="0"/>
                        <a:t>500</a:t>
                      </a:r>
                    </a:p>
                  </a:txBody>
                  <a:tcPr marL="101600" marR="101600" marT="50800" marB="50800"/>
                </a:tc>
                <a:extLst>
                  <a:ext uri="{0D108BD9-81ED-4DB2-BD59-A6C34878D82A}">
                    <a16:rowId xmlns:a16="http://schemas.microsoft.com/office/drawing/2014/main" val="10003"/>
                  </a:ext>
                </a:extLst>
              </a:tr>
              <a:tr h="440267">
                <a:tc>
                  <a:txBody>
                    <a:bodyPr/>
                    <a:lstStyle/>
                    <a:p>
                      <a:r>
                        <a:rPr lang="en-US" sz="2200" dirty="0" err="1"/>
                        <a:t>suid</a:t>
                      </a:r>
                      <a:endParaRPr lang="en-US" sz="2200" dirty="0"/>
                    </a:p>
                  </a:txBody>
                  <a:tcPr marL="101600" marR="101600" marT="50800" marB="50800"/>
                </a:tc>
                <a:tc>
                  <a:txBody>
                    <a:bodyPr/>
                    <a:lstStyle/>
                    <a:p>
                      <a:r>
                        <a:rPr lang="en-US" sz="2200" dirty="0"/>
                        <a:t>500</a:t>
                      </a:r>
                    </a:p>
                  </a:txBody>
                  <a:tcPr marL="101600" marR="101600" marT="50800" marB="50800"/>
                </a:tc>
                <a:extLst>
                  <a:ext uri="{0D108BD9-81ED-4DB2-BD59-A6C34878D82A}">
                    <a16:rowId xmlns:a16="http://schemas.microsoft.com/office/drawing/2014/main" val="10004"/>
                  </a:ext>
                </a:extLst>
              </a:tr>
            </a:tbl>
          </a:graphicData>
        </a:graphic>
      </p:graphicFrame>
      <p:sp>
        <p:nvSpPr>
          <p:cNvPr id="16" name="Right Arrow 20" descr="exec(“bash”)&#10; Arrow pointing right">
            <a:extLst>
              <a:ext uri="{FF2B5EF4-FFF2-40B4-BE49-F238E27FC236}">
                <a16:creationId xmlns:a16="http://schemas.microsoft.com/office/drawing/2014/main" id="{7A38DD8B-3DA4-4A01-9617-5984B62E1A79}"/>
              </a:ext>
            </a:extLst>
          </p:cNvPr>
          <p:cNvSpPr>
            <a:spLocks noChangeArrowheads="1"/>
          </p:cNvSpPr>
          <p:nvPr/>
        </p:nvSpPr>
        <p:spPr bwMode="auto">
          <a:xfrm>
            <a:off x="7532126" y="2730499"/>
            <a:ext cx="1947334" cy="232833"/>
          </a:xfrm>
          <a:prstGeom prst="rightArrow">
            <a:avLst>
              <a:gd name="adj1" fmla="val 50000"/>
              <a:gd name="adj2" fmla="val 49994"/>
            </a:avLst>
          </a:prstGeom>
          <a:solidFill>
            <a:schemeClr val="accent1"/>
          </a:solidFill>
          <a:ln w="9525" algn="ctr">
            <a:solidFill>
              <a:schemeClr val="tx1"/>
            </a:solidFill>
            <a:round/>
            <a:headEnd/>
            <a:tailEnd/>
          </a:ln>
        </p:spPr>
        <p:txBody>
          <a:bodyPr wrap="none"/>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667">
              <a:latin typeface="Times New Roman" panose="02020603050405020304" pitchFamily="18" charset="0"/>
            </a:endParaRPr>
          </a:p>
        </p:txBody>
      </p:sp>
      <p:sp>
        <p:nvSpPr>
          <p:cNvPr id="10" name="TextBox 15" descr="exec(“bash”)&#10;">
            <a:extLst>
              <a:ext uri="{FF2B5EF4-FFF2-40B4-BE49-F238E27FC236}">
                <a16:creationId xmlns:a16="http://schemas.microsoft.com/office/drawing/2014/main" id="{F0F015E6-2FCD-4CBF-BB02-D28D18A442FC}"/>
              </a:ext>
            </a:extLst>
          </p:cNvPr>
          <p:cNvSpPr txBox="1">
            <a:spLocks noChangeArrowheads="1"/>
          </p:cNvSpPr>
          <p:nvPr/>
        </p:nvSpPr>
        <p:spPr bwMode="auto">
          <a:xfrm>
            <a:off x="7544382" y="2272130"/>
            <a:ext cx="186266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dirty="0">
                <a:latin typeface="Times New Roman" panose="02020603050405020304" pitchFamily="18" charset="0"/>
              </a:rPr>
              <a:t>exec(“bash”)</a:t>
            </a:r>
          </a:p>
        </p:txBody>
      </p:sp>
      <p:sp>
        <p:nvSpPr>
          <p:cNvPr id="11" name="TextBox 17" descr="The login process then loads the shell, giving the user a login shell.&#10;">
            <a:extLst>
              <a:ext uri="{FF2B5EF4-FFF2-40B4-BE49-F238E27FC236}">
                <a16:creationId xmlns:a16="http://schemas.microsoft.com/office/drawing/2014/main" id="{2611517F-7234-47BA-A4EB-D8A4AF6961FC}"/>
              </a:ext>
            </a:extLst>
          </p:cNvPr>
          <p:cNvSpPr txBox="1">
            <a:spLocks noChangeArrowheads="1"/>
          </p:cNvSpPr>
          <p:nvPr/>
        </p:nvSpPr>
        <p:spPr bwMode="auto">
          <a:xfrm>
            <a:off x="5507181" y="3979332"/>
            <a:ext cx="3598334"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l" eaLnBrk="1" hangingPunct="1">
              <a:spcBef>
                <a:spcPct val="0"/>
              </a:spcBef>
              <a:buClrTx/>
              <a:buSzTx/>
              <a:buFontTx/>
              <a:buNone/>
            </a:pPr>
            <a:r>
              <a:rPr lang="en-US" altLang="en-US" dirty="0">
                <a:latin typeface="Times New Roman" panose="02020603050405020304" pitchFamily="18" charset="0"/>
              </a:rPr>
              <a:t>The login process then loads the shell, giving the user a login shell.</a:t>
            </a:r>
          </a:p>
        </p:txBody>
      </p:sp>
      <p:graphicFrame>
        <p:nvGraphicFramePr>
          <p:cNvPr id="6" name="Table 5" descr="login&#10;pid - 2235&#10;euid - 500&#10;ruid - 500&#10;suid - 500">
            <a:extLst>
              <a:ext uri="{FF2B5EF4-FFF2-40B4-BE49-F238E27FC236}">
                <a16:creationId xmlns:a16="http://schemas.microsoft.com/office/drawing/2014/main" id="{0B04597B-69B3-4B8B-B50A-356F7EA1A67B}"/>
              </a:ext>
            </a:extLst>
          </p:cNvPr>
          <p:cNvGraphicFramePr>
            <a:graphicFrameLocks noGrp="1"/>
          </p:cNvGraphicFramePr>
          <p:nvPr>
            <p:extLst>
              <p:ext uri="{D42A27DB-BD31-4B8C-83A1-F6EECF244321}">
                <p14:modId xmlns:p14="http://schemas.microsoft.com/office/powerpoint/2010/main" val="2325885539"/>
              </p:ext>
            </p:extLst>
          </p:nvPr>
        </p:nvGraphicFramePr>
        <p:xfrm>
          <a:off x="5507181" y="1725080"/>
          <a:ext cx="1947334" cy="2201335"/>
        </p:xfrm>
        <a:graphic>
          <a:graphicData uri="http://schemas.openxmlformats.org/drawingml/2006/table">
            <a:tbl>
              <a:tblPr firstRow="1" bandRow="1">
                <a:tableStyleId>{5C22544A-7EE6-4342-B048-85BDC9FD1C3A}</a:tableStyleId>
              </a:tblPr>
              <a:tblGrid>
                <a:gridCol w="973667">
                  <a:extLst>
                    <a:ext uri="{9D8B030D-6E8A-4147-A177-3AD203B41FA5}">
                      <a16:colId xmlns:a16="http://schemas.microsoft.com/office/drawing/2014/main" val="20000"/>
                    </a:ext>
                  </a:extLst>
                </a:gridCol>
                <a:gridCol w="973667">
                  <a:extLst>
                    <a:ext uri="{9D8B030D-6E8A-4147-A177-3AD203B41FA5}">
                      <a16:colId xmlns:a16="http://schemas.microsoft.com/office/drawing/2014/main" val="20001"/>
                    </a:ext>
                  </a:extLst>
                </a:gridCol>
              </a:tblGrid>
              <a:tr h="440267">
                <a:tc>
                  <a:txBody>
                    <a:bodyPr/>
                    <a:lstStyle/>
                    <a:p>
                      <a:pPr algn="ctr"/>
                      <a:r>
                        <a:rPr lang="en-US" sz="2200" dirty="0">
                          <a:solidFill>
                            <a:schemeClr val="accent4"/>
                          </a:solidFill>
                        </a:rPr>
                        <a:t>login</a:t>
                      </a:r>
                    </a:p>
                  </a:txBody>
                  <a:tcPr marL="101600" marR="101600" marT="50800" marB="50800"/>
                </a:tc>
                <a:tc>
                  <a:txBody>
                    <a:bodyPr/>
                    <a:lstStyle/>
                    <a:p>
                      <a:pPr algn="ctr"/>
                      <a:endParaRPr lang="en-US" sz="2200" dirty="0"/>
                    </a:p>
                  </a:txBody>
                  <a:tcPr marL="101600" marR="101600" marT="50800" marB="50800"/>
                </a:tc>
                <a:extLst>
                  <a:ext uri="{0D108BD9-81ED-4DB2-BD59-A6C34878D82A}">
                    <a16:rowId xmlns:a16="http://schemas.microsoft.com/office/drawing/2014/main" val="10000"/>
                  </a:ext>
                </a:extLst>
              </a:tr>
              <a:tr h="440267">
                <a:tc>
                  <a:txBody>
                    <a:bodyPr/>
                    <a:lstStyle/>
                    <a:p>
                      <a:r>
                        <a:rPr lang="en-US" sz="2200" dirty="0" err="1"/>
                        <a:t>Pid</a:t>
                      </a:r>
                      <a:endParaRPr lang="en-US" sz="2200" dirty="0"/>
                    </a:p>
                  </a:txBody>
                  <a:tcPr marL="101600" marR="101600" marT="50800" marB="50800"/>
                </a:tc>
                <a:tc>
                  <a:txBody>
                    <a:bodyPr/>
                    <a:lstStyle/>
                    <a:p>
                      <a:r>
                        <a:rPr lang="en-US" sz="2200" dirty="0"/>
                        <a:t>2235</a:t>
                      </a:r>
                    </a:p>
                  </a:txBody>
                  <a:tcPr marL="101600" marR="101600" marT="50800" marB="50800"/>
                </a:tc>
                <a:extLst>
                  <a:ext uri="{0D108BD9-81ED-4DB2-BD59-A6C34878D82A}">
                    <a16:rowId xmlns:a16="http://schemas.microsoft.com/office/drawing/2014/main" val="10001"/>
                  </a:ext>
                </a:extLst>
              </a:tr>
              <a:tr h="440267">
                <a:tc>
                  <a:txBody>
                    <a:bodyPr/>
                    <a:lstStyle/>
                    <a:p>
                      <a:r>
                        <a:rPr lang="en-US" sz="2200" dirty="0" err="1"/>
                        <a:t>euid</a:t>
                      </a:r>
                      <a:endParaRPr lang="en-US" sz="2200" dirty="0"/>
                    </a:p>
                  </a:txBody>
                  <a:tcPr marL="101600" marR="101600" marT="50800" marB="50800"/>
                </a:tc>
                <a:tc>
                  <a:txBody>
                    <a:bodyPr/>
                    <a:lstStyle/>
                    <a:p>
                      <a:r>
                        <a:rPr lang="en-US" sz="2200" dirty="0"/>
                        <a:t>500</a:t>
                      </a:r>
                    </a:p>
                  </a:txBody>
                  <a:tcPr marL="101600" marR="101600" marT="50800" marB="50800"/>
                </a:tc>
                <a:extLst>
                  <a:ext uri="{0D108BD9-81ED-4DB2-BD59-A6C34878D82A}">
                    <a16:rowId xmlns:a16="http://schemas.microsoft.com/office/drawing/2014/main" val="10002"/>
                  </a:ext>
                </a:extLst>
              </a:tr>
              <a:tr h="440267">
                <a:tc>
                  <a:txBody>
                    <a:bodyPr/>
                    <a:lstStyle/>
                    <a:p>
                      <a:r>
                        <a:rPr lang="en-US" sz="2200" dirty="0" err="1"/>
                        <a:t>ruid</a:t>
                      </a:r>
                      <a:endParaRPr lang="en-US" sz="2200" dirty="0"/>
                    </a:p>
                  </a:txBody>
                  <a:tcPr marL="101600" marR="101600" marT="50800" marB="50800"/>
                </a:tc>
                <a:tc>
                  <a:txBody>
                    <a:bodyPr/>
                    <a:lstStyle/>
                    <a:p>
                      <a:r>
                        <a:rPr lang="en-US" sz="2200" dirty="0"/>
                        <a:t>500</a:t>
                      </a:r>
                    </a:p>
                  </a:txBody>
                  <a:tcPr marL="101600" marR="101600" marT="50800" marB="50800"/>
                </a:tc>
                <a:extLst>
                  <a:ext uri="{0D108BD9-81ED-4DB2-BD59-A6C34878D82A}">
                    <a16:rowId xmlns:a16="http://schemas.microsoft.com/office/drawing/2014/main" val="10003"/>
                  </a:ext>
                </a:extLst>
              </a:tr>
              <a:tr h="440267">
                <a:tc>
                  <a:txBody>
                    <a:bodyPr/>
                    <a:lstStyle/>
                    <a:p>
                      <a:r>
                        <a:rPr lang="en-US" sz="2200" dirty="0" err="1"/>
                        <a:t>suid</a:t>
                      </a:r>
                      <a:endParaRPr lang="en-US" sz="2200" dirty="0"/>
                    </a:p>
                  </a:txBody>
                  <a:tcPr marL="101600" marR="101600" marT="50800" marB="50800"/>
                </a:tc>
                <a:tc>
                  <a:txBody>
                    <a:bodyPr/>
                    <a:lstStyle/>
                    <a:p>
                      <a:r>
                        <a:rPr lang="en-US" sz="2200" dirty="0"/>
                        <a:t>500</a:t>
                      </a:r>
                    </a:p>
                  </a:txBody>
                  <a:tcPr marL="101600" marR="101600" marT="50800" marB="50800"/>
                </a:tc>
                <a:extLst>
                  <a:ext uri="{0D108BD9-81ED-4DB2-BD59-A6C34878D82A}">
                    <a16:rowId xmlns:a16="http://schemas.microsoft.com/office/drawing/2014/main" val="10004"/>
                  </a:ext>
                </a:extLst>
              </a:tr>
            </a:tbl>
          </a:graphicData>
        </a:graphic>
      </p:graphicFrame>
      <p:sp>
        <p:nvSpPr>
          <p:cNvPr id="15" name="Right Arrow 19" descr="setuid(500) Arrow pointing right">
            <a:extLst>
              <a:ext uri="{FF2B5EF4-FFF2-40B4-BE49-F238E27FC236}">
                <a16:creationId xmlns:a16="http://schemas.microsoft.com/office/drawing/2014/main" id="{EB12D95C-3E2C-45A4-9E40-F8441BEFD4E1}"/>
              </a:ext>
            </a:extLst>
          </p:cNvPr>
          <p:cNvSpPr>
            <a:spLocks noChangeArrowheads="1"/>
          </p:cNvSpPr>
          <p:nvPr/>
        </p:nvSpPr>
        <p:spPr bwMode="auto">
          <a:xfrm>
            <a:off x="2940773" y="2709332"/>
            <a:ext cx="2365142" cy="254000"/>
          </a:xfrm>
          <a:prstGeom prst="rightArrow">
            <a:avLst>
              <a:gd name="adj1" fmla="val 50000"/>
              <a:gd name="adj2" fmla="val 50003"/>
            </a:avLst>
          </a:prstGeom>
          <a:solidFill>
            <a:schemeClr val="accent1"/>
          </a:solidFill>
          <a:ln w="9525" algn="ctr">
            <a:solidFill>
              <a:schemeClr val="tx1"/>
            </a:solidFill>
            <a:round/>
            <a:headEnd/>
            <a:tailEnd/>
          </a:ln>
        </p:spPr>
        <p:txBody>
          <a:bodyPr wrap="none"/>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667" dirty="0">
              <a:latin typeface="Times New Roman" panose="02020603050405020304" pitchFamily="18" charset="0"/>
            </a:endParaRPr>
          </a:p>
        </p:txBody>
      </p:sp>
      <p:sp>
        <p:nvSpPr>
          <p:cNvPr id="7" name="TextBox 10" descr="setuid(500)">
            <a:extLst>
              <a:ext uri="{FF2B5EF4-FFF2-40B4-BE49-F238E27FC236}">
                <a16:creationId xmlns:a16="http://schemas.microsoft.com/office/drawing/2014/main" id="{126F485B-985F-4900-B107-4D53CC7C6874}"/>
              </a:ext>
            </a:extLst>
          </p:cNvPr>
          <p:cNvSpPr txBox="1">
            <a:spLocks noChangeArrowheads="1"/>
          </p:cNvSpPr>
          <p:nvPr/>
        </p:nvSpPr>
        <p:spPr bwMode="auto">
          <a:xfrm>
            <a:off x="3192010" y="2141535"/>
            <a:ext cx="186266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dirty="0" err="1">
                <a:latin typeface="Times New Roman" panose="02020603050405020304" pitchFamily="18" charset="0"/>
              </a:rPr>
              <a:t>setuid</a:t>
            </a:r>
            <a:r>
              <a:rPr lang="en-US" altLang="en-US" sz="2400" dirty="0">
                <a:latin typeface="Times New Roman" panose="02020603050405020304" pitchFamily="18" charset="0"/>
              </a:rPr>
              <a:t>(500)</a:t>
            </a:r>
          </a:p>
        </p:txBody>
      </p:sp>
      <p:sp>
        <p:nvSpPr>
          <p:cNvPr id="8" name="TextBox 11" descr="After the login process verifies that the entered password is correct, it issues a setuid system call.&#10;">
            <a:extLst>
              <a:ext uri="{FF2B5EF4-FFF2-40B4-BE49-F238E27FC236}">
                <a16:creationId xmlns:a16="http://schemas.microsoft.com/office/drawing/2014/main" id="{4D1757EC-559A-4902-91C0-59A361701010}"/>
              </a:ext>
            </a:extLst>
          </p:cNvPr>
          <p:cNvSpPr txBox="1">
            <a:spLocks noChangeArrowheads="1"/>
          </p:cNvSpPr>
          <p:nvPr/>
        </p:nvSpPr>
        <p:spPr bwMode="auto">
          <a:xfrm>
            <a:off x="977516" y="3979332"/>
            <a:ext cx="340259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l" eaLnBrk="1" hangingPunct="1">
              <a:spcBef>
                <a:spcPct val="0"/>
              </a:spcBef>
              <a:buClrTx/>
              <a:buSzTx/>
              <a:buFontTx/>
              <a:buNone/>
            </a:pPr>
            <a:r>
              <a:rPr lang="en-US" altLang="en-US" dirty="0">
                <a:latin typeface="Times New Roman" panose="02020603050405020304" pitchFamily="18" charset="0"/>
              </a:rPr>
              <a:t>After the login process verifies that the entered password is correct, it issues a </a:t>
            </a:r>
            <a:r>
              <a:rPr lang="en-US" altLang="en-US" dirty="0" err="1">
                <a:latin typeface="Times New Roman" panose="02020603050405020304" pitchFamily="18" charset="0"/>
              </a:rPr>
              <a:t>setuid</a:t>
            </a:r>
            <a:r>
              <a:rPr lang="en-US" altLang="en-US" dirty="0">
                <a:latin typeface="Times New Roman" panose="02020603050405020304" pitchFamily="18" charset="0"/>
              </a:rPr>
              <a:t> system call.</a:t>
            </a:r>
          </a:p>
        </p:txBody>
      </p:sp>
      <p:graphicFrame>
        <p:nvGraphicFramePr>
          <p:cNvPr id="5" name="Table 4" descr="login&#10;pid - 2235&#10;euid - 0&#10;ruid - 0&#10;suid - 0">
            <a:extLst>
              <a:ext uri="{FF2B5EF4-FFF2-40B4-BE49-F238E27FC236}">
                <a16:creationId xmlns:a16="http://schemas.microsoft.com/office/drawing/2014/main" id="{8A37E5FF-5E1F-4CF3-98B0-496FF3F4B0F4}"/>
              </a:ext>
            </a:extLst>
          </p:cNvPr>
          <p:cNvGraphicFramePr>
            <a:graphicFrameLocks noGrp="1"/>
          </p:cNvGraphicFramePr>
          <p:nvPr>
            <p:extLst>
              <p:ext uri="{D42A27DB-BD31-4B8C-83A1-F6EECF244321}">
                <p14:modId xmlns:p14="http://schemas.microsoft.com/office/powerpoint/2010/main" val="3839008276"/>
              </p:ext>
            </p:extLst>
          </p:nvPr>
        </p:nvGraphicFramePr>
        <p:xfrm>
          <a:off x="977516" y="1725080"/>
          <a:ext cx="1947334" cy="2201335"/>
        </p:xfrm>
        <a:graphic>
          <a:graphicData uri="http://schemas.openxmlformats.org/drawingml/2006/table">
            <a:tbl>
              <a:tblPr firstRow="1" bandRow="1">
                <a:tableStyleId>{5C22544A-7EE6-4342-B048-85BDC9FD1C3A}</a:tableStyleId>
              </a:tblPr>
              <a:tblGrid>
                <a:gridCol w="973667">
                  <a:extLst>
                    <a:ext uri="{9D8B030D-6E8A-4147-A177-3AD203B41FA5}">
                      <a16:colId xmlns:a16="http://schemas.microsoft.com/office/drawing/2014/main" val="20000"/>
                    </a:ext>
                  </a:extLst>
                </a:gridCol>
                <a:gridCol w="973667">
                  <a:extLst>
                    <a:ext uri="{9D8B030D-6E8A-4147-A177-3AD203B41FA5}">
                      <a16:colId xmlns:a16="http://schemas.microsoft.com/office/drawing/2014/main" val="20001"/>
                    </a:ext>
                  </a:extLst>
                </a:gridCol>
              </a:tblGrid>
              <a:tr h="440267">
                <a:tc>
                  <a:txBody>
                    <a:bodyPr/>
                    <a:lstStyle/>
                    <a:p>
                      <a:pPr algn="ctr"/>
                      <a:r>
                        <a:rPr lang="en-US" sz="2200" dirty="0">
                          <a:solidFill>
                            <a:schemeClr val="accent4"/>
                          </a:solidFill>
                        </a:rPr>
                        <a:t>login</a:t>
                      </a:r>
                    </a:p>
                  </a:txBody>
                  <a:tcPr marL="101600" marR="101600" marT="50800" marB="50800"/>
                </a:tc>
                <a:tc>
                  <a:txBody>
                    <a:bodyPr/>
                    <a:lstStyle/>
                    <a:p>
                      <a:pPr algn="ctr"/>
                      <a:endParaRPr lang="en-US" sz="2200" dirty="0"/>
                    </a:p>
                  </a:txBody>
                  <a:tcPr marL="101600" marR="101600" marT="50800" marB="50800"/>
                </a:tc>
                <a:extLst>
                  <a:ext uri="{0D108BD9-81ED-4DB2-BD59-A6C34878D82A}">
                    <a16:rowId xmlns:a16="http://schemas.microsoft.com/office/drawing/2014/main" val="10000"/>
                  </a:ext>
                </a:extLst>
              </a:tr>
              <a:tr h="440267">
                <a:tc>
                  <a:txBody>
                    <a:bodyPr/>
                    <a:lstStyle/>
                    <a:p>
                      <a:r>
                        <a:rPr lang="en-US" sz="2200" dirty="0" err="1"/>
                        <a:t>pid</a:t>
                      </a:r>
                      <a:endParaRPr lang="en-US" sz="2200" dirty="0"/>
                    </a:p>
                  </a:txBody>
                  <a:tcPr marL="101600" marR="101600" marT="50800" marB="50800"/>
                </a:tc>
                <a:tc>
                  <a:txBody>
                    <a:bodyPr/>
                    <a:lstStyle/>
                    <a:p>
                      <a:r>
                        <a:rPr lang="en-US" sz="2200" dirty="0"/>
                        <a:t>2235</a:t>
                      </a:r>
                    </a:p>
                  </a:txBody>
                  <a:tcPr marL="101600" marR="101600" marT="50800" marB="50800"/>
                </a:tc>
                <a:extLst>
                  <a:ext uri="{0D108BD9-81ED-4DB2-BD59-A6C34878D82A}">
                    <a16:rowId xmlns:a16="http://schemas.microsoft.com/office/drawing/2014/main" val="10001"/>
                  </a:ext>
                </a:extLst>
              </a:tr>
              <a:tr h="440267">
                <a:tc>
                  <a:txBody>
                    <a:bodyPr/>
                    <a:lstStyle/>
                    <a:p>
                      <a:r>
                        <a:rPr lang="en-US" sz="2200" dirty="0" err="1"/>
                        <a:t>euid</a:t>
                      </a:r>
                      <a:endParaRPr lang="en-US" sz="2200" dirty="0"/>
                    </a:p>
                  </a:txBody>
                  <a:tcPr marL="101600" marR="101600" marT="50800" marB="50800"/>
                </a:tc>
                <a:tc>
                  <a:txBody>
                    <a:bodyPr/>
                    <a:lstStyle/>
                    <a:p>
                      <a:r>
                        <a:rPr lang="en-US" sz="2200" dirty="0"/>
                        <a:t>0</a:t>
                      </a:r>
                    </a:p>
                  </a:txBody>
                  <a:tcPr marL="101600" marR="101600" marT="50800" marB="50800"/>
                </a:tc>
                <a:extLst>
                  <a:ext uri="{0D108BD9-81ED-4DB2-BD59-A6C34878D82A}">
                    <a16:rowId xmlns:a16="http://schemas.microsoft.com/office/drawing/2014/main" val="10002"/>
                  </a:ext>
                </a:extLst>
              </a:tr>
              <a:tr h="440267">
                <a:tc>
                  <a:txBody>
                    <a:bodyPr/>
                    <a:lstStyle/>
                    <a:p>
                      <a:r>
                        <a:rPr lang="en-US" sz="2200" dirty="0" err="1"/>
                        <a:t>ruid</a:t>
                      </a:r>
                      <a:endParaRPr lang="en-US" sz="2200" dirty="0"/>
                    </a:p>
                  </a:txBody>
                  <a:tcPr marL="101600" marR="101600" marT="50800" marB="50800"/>
                </a:tc>
                <a:tc>
                  <a:txBody>
                    <a:bodyPr/>
                    <a:lstStyle/>
                    <a:p>
                      <a:r>
                        <a:rPr lang="en-US" sz="2200" dirty="0"/>
                        <a:t>0</a:t>
                      </a:r>
                    </a:p>
                  </a:txBody>
                  <a:tcPr marL="101600" marR="101600" marT="50800" marB="50800"/>
                </a:tc>
                <a:extLst>
                  <a:ext uri="{0D108BD9-81ED-4DB2-BD59-A6C34878D82A}">
                    <a16:rowId xmlns:a16="http://schemas.microsoft.com/office/drawing/2014/main" val="10003"/>
                  </a:ext>
                </a:extLst>
              </a:tr>
              <a:tr h="440267">
                <a:tc>
                  <a:txBody>
                    <a:bodyPr/>
                    <a:lstStyle/>
                    <a:p>
                      <a:r>
                        <a:rPr lang="en-US" sz="2200" dirty="0" err="1"/>
                        <a:t>suid</a:t>
                      </a:r>
                      <a:endParaRPr lang="en-US" sz="2200" dirty="0"/>
                    </a:p>
                  </a:txBody>
                  <a:tcPr marL="101600" marR="101600" marT="50800" marB="50800"/>
                </a:tc>
                <a:tc>
                  <a:txBody>
                    <a:bodyPr/>
                    <a:lstStyle/>
                    <a:p>
                      <a:r>
                        <a:rPr lang="en-US" sz="2200" dirty="0"/>
                        <a:t>0</a:t>
                      </a:r>
                    </a:p>
                  </a:txBody>
                  <a:tcPr marL="101600" marR="101600" marT="50800" marB="50800"/>
                </a:tc>
                <a:extLst>
                  <a:ext uri="{0D108BD9-81ED-4DB2-BD59-A6C34878D82A}">
                    <a16:rowId xmlns:a16="http://schemas.microsoft.com/office/drawing/2014/main" val="10004"/>
                  </a:ext>
                </a:extLst>
              </a:tr>
            </a:tbl>
          </a:graphicData>
        </a:graphic>
      </p:graphicFrame>
      <p:sp>
        <p:nvSpPr>
          <p:cNvPr id="12" name="Title 11">
            <a:extLst>
              <a:ext uri="{FF2B5EF4-FFF2-40B4-BE49-F238E27FC236}">
                <a16:creationId xmlns:a16="http://schemas.microsoft.com/office/drawing/2014/main" id="{5CCB5E04-B4FD-4217-BB24-2024895C64DD}"/>
              </a:ext>
            </a:extLst>
          </p:cNvPr>
          <p:cNvSpPr>
            <a:spLocks noGrp="1"/>
          </p:cNvSpPr>
          <p:nvPr>
            <p:ph type="ctrTitle"/>
          </p:nvPr>
        </p:nvSpPr>
        <p:spPr/>
        <p:txBody>
          <a:bodyPr/>
          <a:lstStyle/>
          <a:p>
            <a:r>
              <a:rPr lang="en-US" dirty="0"/>
              <a:t>What Happens during Logging in</a:t>
            </a:r>
          </a:p>
        </p:txBody>
      </p:sp>
    </p:spTree>
    <p:extLst>
      <p:ext uri="{BB962C8B-B14F-4D97-AF65-F5344CB8AC3E}">
        <p14:creationId xmlns:p14="http://schemas.microsoft.com/office/powerpoint/2010/main" val="2994247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p:bldP spid="19" grpId="0"/>
      <p:bldP spid="16" grpId="0" animBg="1"/>
      <p:bldP spid="10" grpId="0"/>
      <p:bldP spid="11" grpId="0"/>
      <p:bldP spid="15" grpId="0" animBg="1"/>
      <p:bldP spid="7" grpId="0"/>
      <p:bldP spid="8"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Table 14" descr="password&#10;pid - 2297&#10;euid - 500&#10;ruid - 500&#10;suid - 500">
            <a:extLst>
              <a:ext uri="{FF2B5EF4-FFF2-40B4-BE49-F238E27FC236}">
                <a16:creationId xmlns:a16="http://schemas.microsoft.com/office/drawing/2014/main" id="{6E450FE5-70E4-4E20-B9C7-87ED65C4195A}"/>
              </a:ext>
            </a:extLst>
          </p:cNvPr>
          <p:cNvGraphicFramePr>
            <a:graphicFrameLocks noGrp="1"/>
          </p:cNvGraphicFramePr>
          <p:nvPr>
            <p:extLst>
              <p:ext uri="{D42A27DB-BD31-4B8C-83A1-F6EECF244321}">
                <p14:modId xmlns:p14="http://schemas.microsoft.com/office/powerpoint/2010/main" val="2031200727"/>
              </p:ext>
            </p:extLst>
          </p:nvPr>
        </p:nvGraphicFramePr>
        <p:xfrm>
          <a:off x="10390836" y="2493562"/>
          <a:ext cx="2469228" cy="2201335"/>
        </p:xfrm>
        <a:graphic>
          <a:graphicData uri="http://schemas.openxmlformats.org/drawingml/2006/table">
            <a:tbl>
              <a:tblPr firstRow="1" bandRow="1">
                <a:tableStyleId>{5C22544A-7EE6-4342-B048-85BDC9FD1C3A}</a:tableStyleId>
              </a:tblPr>
              <a:tblGrid>
                <a:gridCol w="1560159">
                  <a:extLst>
                    <a:ext uri="{9D8B030D-6E8A-4147-A177-3AD203B41FA5}">
                      <a16:colId xmlns:a16="http://schemas.microsoft.com/office/drawing/2014/main" val="20000"/>
                    </a:ext>
                  </a:extLst>
                </a:gridCol>
                <a:gridCol w="909069">
                  <a:extLst>
                    <a:ext uri="{9D8B030D-6E8A-4147-A177-3AD203B41FA5}">
                      <a16:colId xmlns:a16="http://schemas.microsoft.com/office/drawing/2014/main" val="20001"/>
                    </a:ext>
                  </a:extLst>
                </a:gridCol>
              </a:tblGrid>
              <a:tr h="440267">
                <a:tc>
                  <a:txBody>
                    <a:bodyPr/>
                    <a:lstStyle/>
                    <a:p>
                      <a:pPr algn="ctr"/>
                      <a:r>
                        <a:rPr lang="en-US" sz="2200" dirty="0">
                          <a:solidFill>
                            <a:schemeClr val="accent4"/>
                          </a:solidFill>
                        </a:rPr>
                        <a:t>password</a:t>
                      </a:r>
                    </a:p>
                  </a:txBody>
                  <a:tcPr marL="101600" marR="101600" marT="50800" marB="50800"/>
                </a:tc>
                <a:tc>
                  <a:txBody>
                    <a:bodyPr/>
                    <a:lstStyle/>
                    <a:p>
                      <a:pPr algn="ctr"/>
                      <a:endParaRPr lang="en-US" sz="2200" dirty="0">
                        <a:solidFill>
                          <a:schemeClr val="accent4"/>
                        </a:solidFill>
                      </a:endParaRPr>
                    </a:p>
                  </a:txBody>
                  <a:tcPr marL="101600" marR="101600" marT="50800" marB="50800"/>
                </a:tc>
                <a:extLst>
                  <a:ext uri="{0D108BD9-81ED-4DB2-BD59-A6C34878D82A}">
                    <a16:rowId xmlns:a16="http://schemas.microsoft.com/office/drawing/2014/main" val="10000"/>
                  </a:ext>
                </a:extLst>
              </a:tr>
              <a:tr h="440267">
                <a:tc>
                  <a:txBody>
                    <a:bodyPr/>
                    <a:lstStyle/>
                    <a:p>
                      <a:r>
                        <a:rPr lang="en-US" sz="2200" dirty="0" err="1"/>
                        <a:t>pid</a:t>
                      </a:r>
                      <a:endParaRPr lang="en-US" sz="2200" dirty="0"/>
                    </a:p>
                  </a:txBody>
                  <a:tcPr marL="101600" marR="101600" marT="50800" marB="50800"/>
                </a:tc>
                <a:tc>
                  <a:txBody>
                    <a:bodyPr/>
                    <a:lstStyle/>
                    <a:p>
                      <a:r>
                        <a:rPr lang="en-US" sz="2200" dirty="0"/>
                        <a:t>2297</a:t>
                      </a:r>
                    </a:p>
                  </a:txBody>
                  <a:tcPr marL="101600" marR="101600" marT="50800" marB="50800"/>
                </a:tc>
                <a:extLst>
                  <a:ext uri="{0D108BD9-81ED-4DB2-BD59-A6C34878D82A}">
                    <a16:rowId xmlns:a16="http://schemas.microsoft.com/office/drawing/2014/main" val="10001"/>
                  </a:ext>
                </a:extLst>
              </a:tr>
              <a:tr h="440267">
                <a:tc>
                  <a:txBody>
                    <a:bodyPr/>
                    <a:lstStyle/>
                    <a:p>
                      <a:r>
                        <a:rPr lang="en-US" sz="2200" dirty="0" err="1"/>
                        <a:t>euid</a:t>
                      </a:r>
                      <a:endParaRPr lang="en-US" sz="2200" dirty="0"/>
                    </a:p>
                  </a:txBody>
                  <a:tcPr marL="101600" marR="101600" marT="50800" marB="50800"/>
                </a:tc>
                <a:tc>
                  <a:txBody>
                    <a:bodyPr/>
                    <a:lstStyle/>
                    <a:p>
                      <a:r>
                        <a:rPr lang="en-US" sz="2200" dirty="0"/>
                        <a:t>500</a:t>
                      </a:r>
                    </a:p>
                  </a:txBody>
                  <a:tcPr marL="101600" marR="101600" marT="50800" marB="50800"/>
                </a:tc>
                <a:extLst>
                  <a:ext uri="{0D108BD9-81ED-4DB2-BD59-A6C34878D82A}">
                    <a16:rowId xmlns:a16="http://schemas.microsoft.com/office/drawing/2014/main" val="10002"/>
                  </a:ext>
                </a:extLst>
              </a:tr>
              <a:tr h="440267">
                <a:tc>
                  <a:txBody>
                    <a:bodyPr/>
                    <a:lstStyle/>
                    <a:p>
                      <a:r>
                        <a:rPr lang="en-US" sz="2200" dirty="0" err="1"/>
                        <a:t>ruid</a:t>
                      </a:r>
                      <a:endParaRPr lang="en-US" sz="2200" dirty="0"/>
                    </a:p>
                  </a:txBody>
                  <a:tcPr marL="101600" marR="101600" marT="50800" marB="50800"/>
                </a:tc>
                <a:tc>
                  <a:txBody>
                    <a:bodyPr/>
                    <a:lstStyle/>
                    <a:p>
                      <a:r>
                        <a:rPr lang="en-US" sz="2200" dirty="0"/>
                        <a:t>500</a:t>
                      </a:r>
                    </a:p>
                  </a:txBody>
                  <a:tcPr marL="101600" marR="101600" marT="50800" marB="50800"/>
                </a:tc>
                <a:extLst>
                  <a:ext uri="{0D108BD9-81ED-4DB2-BD59-A6C34878D82A}">
                    <a16:rowId xmlns:a16="http://schemas.microsoft.com/office/drawing/2014/main" val="10003"/>
                  </a:ext>
                </a:extLst>
              </a:tr>
              <a:tr h="440267">
                <a:tc>
                  <a:txBody>
                    <a:bodyPr/>
                    <a:lstStyle/>
                    <a:p>
                      <a:r>
                        <a:rPr lang="en-US" sz="2200" dirty="0" err="1"/>
                        <a:t>suid</a:t>
                      </a:r>
                      <a:endParaRPr lang="en-US" sz="2200" dirty="0"/>
                    </a:p>
                  </a:txBody>
                  <a:tcPr marL="101600" marR="101600" marT="50800" marB="50800"/>
                </a:tc>
                <a:tc>
                  <a:txBody>
                    <a:bodyPr/>
                    <a:lstStyle/>
                    <a:p>
                      <a:r>
                        <a:rPr lang="en-US" sz="2200" dirty="0"/>
                        <a:t>500</a:t>
                      </a:r>
                    </a:p>
                  </a:txBody>
                  <a:tcPr marL="101600" marR="101600" marT="50800" marB="50800"/>
                </a:tc>
                <a:extLst>
                  <a:ext uri="{0D108BD9-81ED-4DB2-BD59-A6C34878D82A}">
                    <a16:rowId xmlns:a16="http://schemas.microsoft.com/office/drawing/2014/main" val="10004"/>
                  </a:ext>
                </a:extLst>
              </a:tr>
            </a:tbl>
          </a:graphicData>
        </a:graphic>
      </p:graphicFrame>
      <p:sp>
        <p:nvSpPr>
          <p:cNvPr id="19" name="TextBox 22" descr="Drop privilege permanently ">
            <a:extLst>
              <a:ext uri="{FF2B5EF4-FFF2-40B4-BE49-F238E27FC236}">
                <a16:creationId xmlns:a16="http://schemas.microsoft.com/office/drawing/2014/main" id="{10F2F5B4-EFB4-4D6F-B627-9B3220E6ECAF}"/>
              </a:ext>
            </a:extLst>
          </p:cNvPr>
          <p:cNvSpPr txBox="1">
            <a:spLocks noChangeArrowheads="1"/>
          </p:cNvSpPr>
          <p:nvPr/>
        </p:nvSpPr>
        <p:spPr bwMode="auto">
          <a:xfrm>
            <a:off x="8548254" y="2872232"/>
            <a:ext cx="2032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l" eaLnBrk="1" hangingPunct="1">
              <a:spcBef>
                <a:spcPct val="0"/>
              </a:spcBef>
              <a:buClrTx/>
              <a:buSzTx/>
              <a:buFontTx/>
              <a:buNone/>
            </a:pPr>
            <a:r>
              <a:rPr lang="en-US" altLang="en-US" sz="2000" dirty="0">
                <a:latin typeface="Acumin Pro" panose="020B0504020202020204" pitchFamily="34" charset="0"/>
              </a:rPr>
              <a:t>Drop privilege permanently </a:t>
            </a:r>
          </a:p>
        </p:txBody>
      </p:sp>
      <p:cxnSp>
        <p:nvCxnSpPr>
          <p:cNvPr id="16" name="Elbow Connector 8" descr="Drop privilege permanently &#10;Arrow">
            <a:extLst>
              <a:ext uri="{FF2B5EF4-FFF2-40B4-BE49-F238E27FC236}">
                <a16:creationId xmlns:a16="http://schemas.microsoft.com/office/drawing/2014/main" id="{7C8117DD-4FBB-4D5F-B4FF-BFBB77C52CCB}"/>
              </a:ext>
            </a:extLst>
          </p:cNvPr>
          <p:cNvCxnSpPr>
            <a:cxnSpLocks noChangeShapeType="1"/>
            <a:endCxn id="15" idx="1"/>
          </p:cNvCxnSpPr>
          <p:nvPr/>
        </p:nvCxnSpPr>
        <p:spPr bwMode="auto">
          <a:xfrm flipV="1">
            <a:off x="8428948" y="3594229"/>
            <a:ext cx="1961888" cy="938749"/>
          </a:xfrm>
          <a:prstGeom prst="bentConnector3">
            <a:avLst>
              <a:gd name="adj1" fmla="val 50000"/>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graphicFrame>
        <p:nvGraphicFramePr>
          <p:cNvPr id="14" name="Table 13" descr="password&#10;pid - 2297&#10;euid - 500&#10;ruid - 500&#10;suid - 0">
            <a:extLst>
              <a:ext uri="{FF2B5EF4-FFF2-40B4-BE49-F238E27FC236}">
                <a16:creationId xmlns:a16="http://schemas.microsoft.com/office/drawing/2014/main" id="{FAC6A3B7-A8E3-444C-A2FD-CBF06329303D}"/>
              </a:ext>
            </a:extLst>
          </p:cNvPr>
          <p:cNvGraphicFramePr>
            <a:graphicFrameLocks noGrp="1"/>
          </p:cNvGraphicFramePr>
          <p:nvPr>
            <p:extLst>
              <p:ext uri="{D42A27DB-BD31-4B8C-83A1-F6EECF244321}">
                <p14:modId xmlns:p14="http://schemas.microsoft.com/office/powerpoint/2010/main" val="2750699691"/>
              </p:ext>
            </p:extLst>
          </p:nvPr>
        </p:nvGraphicFramePr>
        <p:xfrm>
          <a:off x="10454630" y="5118229"/>
          <a:ext cx="2405434" cy="2201335"/>
        </p:xfrm>
        <a:graphic>
          <a:graphicData uri="http://schemas.openxmlformats.org/drawingml/2006/table">
            <a:tbl>
              <a:tblPr firstRow="1" bandRow="1">
                <a:tableStyleId>{5C22544A-7EE6-4342-B048-85BDC9FD1C3A}</a:tableStyleId>
              </a:tblPr>
              <a:tblGrid>
                <a:gridCol w="1475100">
                  <a:extLst>
                    <a:ext uri="{9D8B030D-6E8A-4147-A177-3AD203B41FA5}">
                      <a16:colId xmlns:a16="http://schemas.microsoft.com/office/drawing/2014/main" val="20000"/>
                    </a:ext>
                  </a:extLst>
                </a:gridCol>
                <a:gridCol w="930334">
                  <a:extLst>
                    <a:ext uri="{9D8B030D-6E8A-4147-A177-3AD203B41FA5}">
                      <a16:colId xmlns:a16="http://schemas.microsoft.com/office/drawing/2014/main" val="20001"/>
                    </a:ext>
                  </a:extLst>
                </a:gridCol>
              </a:tblGrid>
              <a:tr h="440267">
                <a:tc>
                  <a:txBody>
                    <a:bodyPr/>
                    <a:lstStyle/>
                    <a:p>
                      <a:pPr algn="ctr"/>
                      <a:r>
                        <a:rPr lang="en-US" sz="2200" dirty="0">
                          <a:solidFill>
                            <a:schemeClr val="accent4"/>
                          </a:solidFill>
                        </a:rPr>
                        <a:t>password</a:t>
                      </a:r>
                    </a:p>
                  </a:txBody>
                  <a:tcPr marL="101600" marR="101600" marT="50800" marB="50800"/>
                </a:tc>
                <a:tc>
                  <a:txBody>
                    <a:bodyPr/>
                    <a:lstStyle/>
                    <a:p>
                      <a:pPr algn="ctr"/>
                      <a:endParaRPr lang="en-US" sz="2200" dirty="0">
                        <a:solidFill>
                          <a:schemeClr val="accent4"/>
                        </a:solidFill>
                      </a:endParaRPr>
                    </a:p>
                  </a:txBody>
                  <a:tcPr marL="101600" marR="101600" marT="50800" marB="50800"/>
                </a:tc>
                <a:extLst>
                  <a:ext uri="{0D108BD9-81ED-4DB2-BD59-A6C34878D82A}">
                    <a16:rowId xmlns:a16="http://schemas.microsoft.com/office/drawing/2014/main" val="10000"/>
                  </a:ext>
                </a:extLst>
              </a:tr>
              <a:tr h="440267">
                <a:tc>
                  <a:txBody>
                    <a:bodyPr/>
                    <a:lstStyle/>
                    <a:p>
                      <a:r>
                        <a:rPr lang="en-US" sz="2200" dirty="0" err="1"/>
                        <a:t>pid</a:t>
                      </a:r>
                      <a:endParaRPr lang="en-US" sz="2200" dirty="0"/>
                    </a:p>
                  </a:txBody>
                  <a:tcPr marL="101600" marR="101600" marT="50800" marB="50800"/>
                </a:tc>
                <a:tc>
                  <a:txBody>
                    <a:bodyPr/>
                    <a:lstStyle/>
                    <a:p>
                      <a:r>
                        <a:rPr lang="en-US" sz="2200" dirty="0"/>
                        <a:t>2297</a:t>
                      </a:r>
                    </a:p>
                  </a:txBody>
                  <a:tcPr marL="101600" marR="101600" marT="50800" marB="50800"/>
                </a:tc>
                <a:extLst>
                  <a:ext uri="{0D108BD9-81ED-4DB2-BD59-A6C34878D82A}">
                    <a16:rowId xmlns:a16="http://schemas.microsoft.com/office/drawing/2014/main" val="10001"/>
                  </a:ext>
                </a:extLst>
              </a:tr>
              <a:tr h="440267">
                <a:tc>
                  <a:txBody>
                    <a:bodyPr/>
                    <a:lstStyle/>
                    <a:p>
                      <a:r>
                        <a:rPr lang="en-US" sz="2200" dirty="0" err="1"/>
                        <a:t>euid</a:t>
                      </a:r>
                      <a:endParaRPr lang="en-US" sz="2200" dirty="0"/>
                    </a:p>
                  </a:txBody>
                  <a:tcPr marL="101600" marR="101600" marT="50800" marB="50800"/>
                </a:tc>
                <a:tc>
                  <a:txBody>
                    <a:bodyPr/>
                    <a:lstStyle/>
                    <a:p>
                      <a:r>
                        <a:rPr lang="en-US" sz="2200" dirty="0"/>
                        <a:t>500</a:t>
                      </a:r>
                    </a:p>
                  </a:txBody>
                  <a:tcPr marL="101600" marR="101600" marT="50800" marB="50800"/>
                </a:tc>
                <a:extLst>
                  <a:ext uri="{0D108BD9-81ED-4DB2-BD59-A6C34878D82A}">
                    <a16:rowId xmlns:a16="http://schemas.microsoft.com/office/drawing/2014/main" val="10002"/>
                  </a:ext>
                </a:extLst>
              </a:tr>
              <a:tr h="440267">
                <a:tc>
                  <a:txBody>
                    <a:bodyPr/>
                    <a:lstStyle/>
                    <a:p>
                      <a:r>
                        <a:rPr lang="en-US" sz="2200" dirty="0" err="1"/>
                        <a:t>ruid</a:t>
                      </a:r>
                      <a:endParaRPr lang="en-US" sz="2200" dirty="0"/>
                    </a:p>
                  </a:txBody>
                  <a:tcPr marL="101600" marR="101600" marT="50800" marB="50800"/>
                </a:tc>
                <a:tc>
                  <a:txBody>
                    <a:bodyPr/>
                    <a:lstStyle/>
                    <a:p>
                      <a:r>
                        <a:rPr lang="en-US" sz="2200" dirty="0"/>
                        <a:t>500</a:t>
                      </a:r>
                    </a:p>
                  </a:txBody>
                  <a:tcPr marL="101600" marR="101600" marT="50800" marB="50800"/>
                </a:tc>
                <a:extLst>
                  <a:ext uri="{0D108BD9-81ED-4DB2-BD59-A6C34878D82A}">
                    <a16:rowId xmlns:a16="http://schemas.microsoft.com/office/drawing/2014/main" val="10003"/>
                  </a:ext>
                </a:extLst>
              </a:tr>
              <a:tr h="440267">
                <a:tc>
                  <a:txBody>
                    <a:bodyPr/>
                    <a:lstStyle/>
                    <a:p>
                      <a:r>
                        <a:rPr lang="en-US" sz="2200" dirty="0" err="1"/>
                        <a:t>suid</a:t>
                      </a:r>
                      <a:endParaRPr lang="en-US" sz="2200" dirty="0"/>
                    </a:p>
                  </a:txBody>
                  <a:tcPr marL="101600" marR="101600" marT="50800" marB="50800"/>
                </a:tc>
                <a:tc>
                  <a:txBody>
                    <a:bodyPr/>
                    <a:lstStyle/>
                    <a:p>
                      <a:r>
                        <a:rPr lang="en-US" sz="2200" dirty="0"/>
                        <a:t>0</a:t>
                      </a:r>
                    </a:p>
                  </a:txBody>
                  <a:tcPr marL="101600" marR="101600" marT="50800" marB="50800"/>
                </a:tc>
                <a:extLst>
                  <a:ext uri="{0D108BD9-81ED-4DB2-BD59-A6C34878D82A}">
                    <a16:rowId xmlns:a16="http://schemas.microsoft.com/office/drawing/2014/main" val="10004"/>
                  </a:ext>
                </a:extLst>
              </a:tr>
            </a:tbl>
          </a:graphicData>
        </a:graphic>
      </p:graphicFrame>
      <p:sp>
        <p:nvSpPr>
          <p:cNvPr id="18" name="TextBox 21" descr="Drop privilege temporarily &#10;">
            <a:extLst>
              <a:ext uri="{FF2B5EF4-FFF2-40B4-BE49-F238E27FC236}">
                <a16:creationId xmlns:a16="http://schemas.microsoft.com/office/drawing/2014/main" id="{3018E2C1-D1A1-4B8C-808A-EFF57388EEF9}"/>
              </a:ext>
            </a:extLst>
          </p:cNvPr>
          <p:cNvSpPr txBox="1">
            <a:spLocks noChangeArrowheads="1"/>
          </p:cNvSpPr>
          <p:nvPr/>
        </p:nvSpPr>
        <p:spPr bwMode="auto">
          <a:xfrm>
            <a:off x="8575634" y="6518644"/>
            <a:ext cx="186266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l" eaLnBrk="1" hangingPunct="1">
              <a:spcBef>
                <a:spcPct val="0"/>
              </a:spcBef>
              <a:buClrTx/>
              <a:buSzTx/>
              <a:buFontTx/>
              <a:buNone/>
            </a:pPr>
            <a:r>
              <a:rPr lang="en-US" altLang="en-US" sz="2000" dirty="0">
                <a:latin typeface="Acumin Pro" panose="020B0504020202020204" pitchFamily="34" charset="0"/>
              </a:rPr>
              <a:t>Drop privilege temporarily </a:t>
            </a:r>
          </a:p>
        </p:txBody>
      </p:sp>
      <p:cxnSp>
        <p:nvCxnSpPr>
          <p:cNvPr id="17" name="Elbow Connector 19" descr="Drop privilege temporarily &#10;Arrow">
            <a:extLst>
              <a:ext uri="{FF2B5EF4-FFF2-40B4-BE49-F238E27FC236}">
                <a16:creationId xmlns:a16="http://schemas.microsoft.com/office/drawing/2014/main" id="{E8E71E0C-852A-4C28-8ED3-BE1094C5216B}"/>
              </a:ext>
            </a:extLst>
          </p:cNvPr>
          <p:cNvCxnSpPr>
            <a:cxnSpLocks noChangeShapeType="1"/>
          </p:cNvCxnSpPr>
          <p:nvPr/>
        </p:nvCxnSpPr>
        <p:spPr bwMode="auto">
          <a:xfrm>
            <a:off x="8450115" y="5351419"/>
            <a:ext cx="2004516" cy="1082165"/>
          </a:xfrm>
          <a:prstGeom prst="bentConnector3">
            <a:avLst>
              <a:gd name="adj1" fmla="val 50000"/>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graphicFrame>
        <p:nvGraphicFramePr>
          <p:cNvPr id="8" name="Table 7" descr="password&#10;pid - 2297&#10;euid - 0&#10;ruid - 500&#10;suid - 0">
            <a:extLst>
              <a:ext uri="{FF2B5EF4-FFF2-40B4-BE49-F238E27FC236}">
                <a16:creationId xmlns:a16="http://schemas.microsoft.com/office/drawing/2014/main" id="{51586708-E43B-4789-8408-A23B4AA7BFB1}"/>
              </a:ext>
            </a:extLst>
          </p:cNvPr>
          <p:cNvGraphicFramePr>
            <a:graphicFrameLocks noGrp="1"/>
          </p:cNvGraphicFramePr>
          <p:nvPr>
            <p:extLst>
              <p:ext uri="{D42A27DB-BD31-4B8C-83A1-F6EECF244321}">
                <p14:modId xmlns:p14="http://schemas.microsoft.com/office/powerpoint/2010/main" val="1121799838"/>
              </p:ext>
            </p:extLst>
          </p:nvPr>
        </p:nvGraphicFramePr>
        <p:xfrm>
          <a:off x="6439280" y="3763562"/>
          <a:ext cx="2364478" cy="2201335"/>
        </p:xfrm>
        <a:graphic>
          <a:graphicData uri="http://schemas.openxmlformats.org/drawingml/2006/table">
            <a:tbl>
              <a:tblPr firstRow="1" bandRow="1">
                <a:tableStyleId>{5C22544A-7EE6-4342-B048-85BDC9FD1C3A}</a:tableStyleId>
              </a:tblPr>
              <a:tblGrid>
                <a:gridCol w="1535139">
                  <a:extLst>
                    <a:ext uri="{9D8B030D-6E8A-4147-A177-3AD203B41FA5}">
                      <a16:colId xmlns:a16="http://schemas.microsoft.com/office/drawing/2014/main" val="20000"/>
                    </a:ext>
                  </a:extLst>
                </a:gridCol>
                <a:gridCol w="829339">
                  <a:extLst>
                    <a:ext uri="{9D8B030D-6E8A-4147-A177-3AD203B41FA5}">
                      <a16:colId xmlns:a16="http://schemas.microsoft.com/office/drawing/2014/main" val="20001"/>
                    </a:ext>
                  </a:extLst>
                </a:gridCol>
              </a:tblGrid>
              <a:tr h="440267">
                <a:tc>
                  <a:txBody>
                    <a:bodyPr/>
                    <a:lstStyle/>
                    <a:p>
                      <a:pPr algn="ctr"/>
                      <a:r>
                        <a:rPr lang="en-US" sz="2200" dirty="0">
                          <a:solidFill>
                            <a:schemeClr val="accent4"/>
                          </a:solidFill>
                        </a:rPr>
                        <a:t>password</a:t>
                      </a:r>
                    </a:p>
                  </a:txBody>
                  <a:tcPr marL="101600" marR="101600" marT="50800" marB="50800"/>
                </a:tc>
                <a:tc>
                  <a:txBody>
                    <a:bodyPr/>
                    <a:lstStyle/>
                    <a:p>
                      <a:pPr algn="ctr"/>
                      <a:endParaRPr lang="en-US" sz="2200" dirty="0">
                        <a:solidFill>
                          <a:schemeClr val="accent4"/>
                        </a:solidFill>
                      </a:endParaRPr>
                    </a:p>
                  </a:txBody>
                  <a:tcPr marL="101600" marR="101600" marT="50800" marB="50800"/>
                </a:tc>
                <a:extLst>
                  <a:ext uri="{0D108BD9-81ED-4DB2-BD59-A6C34878D82A}">
                    <a16:rowId xmlns:a16="http://schemas.microsoft.com/office/drawing/2014/main" val="10000"/>
                  </a:ext>
                </a:extLst>
              </a:tr>
              <a:tr h="440267">
                <a:tc>
                  <a:txBody>
                    <a:bodyPr/>
                    <a:lstStyle/>
                    <a:p>
                      <a:r>
                        <a:rPr lang="en-US" sz="2200" dirty="0" err="1"/>
                        <a:t>pid</a:t>
                      </a:r>
                      <a:endParaRPr lang="en-US" sz="2200" dirty="0"/>
                    </a:p>
                  </a:txBody>
                  <a:tcPr marL="101600" marR="101600" marT="50800" marB="50800"/>
                </a:tc>
                <a:tc>
                  <a:txBody>
                    <a:bodyPr/>
                    <a:lstStyle/>
                    <a:p>
                      <a:r>
                        <a:rPr lang="en-US" sz="2200" dirty="0"/>
                        <a:t>2297</a:t>
                      </a:r>
                    </a:p>
                  </a:txBody>
                  <a:tcPr marL="101600" marR="101600" marT="50800" marB="50800"/>
                </a:tc>
                <a:extLst>
                  <a:ext uri="{0D108BD9-81ED-4DB2-BD59-A6C34878D82A}">
                    <a16:rowId xmlns:a16="http://schemas.microsoft.com/office/drawing/2014/main" val="10001"/>
                  </a:ext>
                </a:extLst>
              </a:tr>
              <a:tr h="440267">
                <a:tc>
                  <a:txBody>
                    <a:bodyPr/>
                    <a:lstStyle/>
                    <a:p>
                      <a:r>
                        <a:rPr lang="en-US" sz="2200" dirty="0" err="1"/>
                        <a:t>euid</a:t>
                      </a:r>
                      <a:endParaRPr lang="en-US" sz="2200" dirty="0"/>
                    </a:p>
                  </a:txBody>
                  <a:tcPr marL="101600" marR="101600" marT="50800" marB="50800"/>
                </a:tc>
                <a:tc>
                  <a:txBody>
                    <a:bodyPr/>
                    <a:lstStyle/>
                    <a:p>
                      <a:r>
                        <a:rPr lang="en-US" sz="2200" dirty="0"/>
                        <a:t>0</a:t>
                      </a:r>
                    </a:p>
                  </a:txBody>
                  <a:tcPr marL="101600" marR="101600" marT="50800" marB="50800"/>
                </a:tc>
                <a:extLst>
                  <a:ext uri="{0D108BD9-81ED-4DB2-BD59-A6C34878D82A}">
                    <a16:rowId xmlns:a16="http://schemas.microsoft.com/office/drawing/2014/main" val="10002"/>
                  </a:ext>
                </a:extLst>
              </a:tr>
              <a:tr h="440267">
                <a:tc>
                  <a:txBody>
                    <a:bodyPr/>
                    <a:lstStyle/>
                    <a:p>
                      <a:r>
                        <a:rPr lang="en-US" sz="2200" dirty="0" err="1"/>
                        <a:t>ruid</a:t>
                      </a:r>
                      <a:endParaRPr lang="en-US" sz="2200" dirty="0"/>
                    </a:p>
                  </a:txBody>
                  <a:tcPr marL="101600" marR="101600" marT="50800" marB="50800"/>
                </a:tc>
                <a:tc>
                  <a:txBody>
                    <a:bodyPr/>
                    <a:lstStyle/>
                    <a:p>
                      <a:r>
                        <a:rPr lang="en-US" sz="2200" dirty="0"/>
                        <a:t>500</a:t>
                      </a:r>
                    </a:p>
                  </a:txBody>
                  <a:tcPr marL="101600" marR="101600" marT="50800" marB="50800"/>
                </a:tc>
                <a:extLst>
                  <a:ext uri="{0D108BD9-81ED-4DB2-BD59-A6C34878D82A}">
                    <a16:rowId xmlns:a16="http://schemas.microsoft.com/office/drawing/2014/main" val="10003"/>
                  </a:ext>
                </a:extLst>
              </a:tr>
              <a:tr h="440267">
                <a:tc>
                  <a:txBody>
                    <a:bodyPr/>
                    <a:lstStyle/>
                    <a:p>
                      <a:r>
                        <a:rPr lang="en-US" sz="2200" dirty="0" err="1"/>
                        <a:t>suid</a:t>
                      </a:r>
                      <a:endParaRPr lang="en-US" sz="2200" dirty="0"/>
                    </a:p>
                  </a:txBody>
                  <a:tcPr marL="101600" marR="101600" marT="50800" marB="50800"/>
                </a:tc>
                <a:tc>
                  <a:txBody>
                    <a:bodyPr/>
                    <a:lstStyle/>
                    <a:p>
                      <a:r>
                        <a:rPr lang="en-US" sz="2200" dirty="0"/>
                        <a:t>0</a:t>
                      </a:r>
                    </a:p>
                  </a:txBody>
                  <a:tcPr marL="101600" marR="101600" marT="50800" marB="50800"/>
                </a:tc>
                <a:extLst>
                  <a:ext uri="{0D108BD9-81ED-4DB2-BD59-A6C34878D82A}">
                    <a16:rowId xmlns:a16="http://schemas.microsoft.com/office/drawing/2014/main" val="10004"/>
                  </a:ext>
                </a:extLst>
              </a:tr>
            </a:tbl>
          </a:graphicData>
        </a:graphic>
      </p:graphicFrame>
      <p:sp>
        <p:nvSpPr>
          <p:cNvPr id="11" name="Right Arrow 1" descr="exec(“passwd”) Arrow pointing right">
            <a:extLst>
              <a:ext uri="{FF2B5EF4-FFF2-40B4-BE49-F238E27FC236}">
                <a16:creationId xmlns:a16="http://schemas.microsoft.com/office/drawing/2014/main" id="{DB3C1695-8032-438E-886E-71C449333C3C}"/>
              </a:ext>
            </a:extLst>
          </p:cNvPr>
          <p:cNvSpPr>
            <a:spLocks noChangeArrowheads="1"/>
          </p:cNvSpPr>
          <p:nvPr/>
        </p:nvSpPr>
        <p:spPr bwMode="auto">
          <a:xfrm>
            <a:off x="4491948" y="4751340"/>
            <a:ext cx="1947333" cy="338667"/>
          </a:xfrm>
          <a:prstGeom prst="rightArrow">
            <a:avLst>
              <a:gd name="adj1" fmla="val 50000"/>
              <a:gd name="adj2" fmla="val 49993"/>
            </a:avLst>
          </a:prstGeom>
          <a:solidFill>
            <a:schemeClr val="accent1"/>
          </a:solidFill>
          <a:ln w="9525" algn="ctr">
            <a:solidFill>
              <a:schemeClr val="tx1"/>
            </a:solidFill>
            <a:round/>
            <a:headEnd/>
            <a:tailEnd/>
          </a:ln>
        </p:spPr>
        <p:txBody>
          <a:bodyPr wrap="none"/>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2667">
              <a:latin typeface="Times New Roman" panose="02020603050405020304" pitchFamily="18" charset="0"/>
            </a:endParaRPr>
          </a:p>
        </p:txBody>
      </p:sp>
      <p:sp>
        <p:nvSpPr>
          <p:cNvPr id="9" name="TextBox 15" descr="exec(“passwd”)&#10;">
            <a:extLst>
              <a:ext uri="{FF2B5EF4-FFF2-40B4-BE49-F238E27FC236}">
                <a16:creationId xmlns:a16="http://schemas.microsoft.com/office/drawing/2014/main" id="{72C041EC-2A9E-4D5F-9873-FA17F6EEC363}"/>
              </a:ext>
            </a:extLst>
          </p:cNvPr>
          <p:cNvSpPr txBox="1">
            <a:spLocks noChangeArrowheads="1"/>
          </p:cNvSpPr>
          <p:nvPr/>
        </p:nvSpPr>
        <p:spPr bwMode="auto">
          <a:xfrm>
            <a:off x="4428546" y="4271562"/>
            <a:ext cx="2032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000" dirty="0">
                <a:latin typeface="+mn-lt"/>
              </a:rPr>
              <a:t>exec(“passwd”)</a:t>
            </a:r>
          </a:p>
        </p:txBody>
      </p:sp>
      <p:sp>
        <p:nvSpPr>
          <p:cNvPr id="10" name="TextBox 17" descr="The fork call creates a new process, which loads “passwd”, which is owned by root user, and has setuid bit set.&#10;">
            <a:extLst>
              <a:ext uri="{FF2B5EF4-FFF2-40B4-BE49-F238E27FC236}">
                <a16:creationId xmlns:a16="http://schemas.microsoft.com/office/drawing/2014/main" id="{B3DCFCED-B68A-44B0-A173-80642E49C9F3}"/>
              </a:ext>
            </a:extLst>
          </p:cNvPr>
          <p:cNvSpPr txBox="1">
            <a:spLocks noChangeArrowheads="1"/>
          </p:cNvSpPr>
          <p:nvPr/>
        </p:nvSpPr>
        <p:spPr bwMode="auto">
          <a:xfrm>
            <a:off x="3137281" y="6127959"/>
            <a:ext cx="474133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SzPct val="100000"/>
              <a:buFont typeface="Times" panose="02020603050405020304" pitchFamily="18" charset="0"/>
              <a:buChar char="•"/>
              <a:defRPr sz="2800">
                <a:solidFill>
                  <a:schemeClr val="tx1"/>
                </a:solidFill>
                <a:latin typeface="Arial" panose="020B0604020202020204" pitchFamily="34" charset="0"/>
              </a:defRPr>
            </a:lvl1pPr>
            <a:lvl2pPr marL="742950" indent="-285750" eaLnBrk="0" hangingPunct="0">
              <a:spcBef>
                <a:spcPct val="20000"/>
              </a:spcBef>
              <a:buChar char="–"/>
              <a:defRPr sz="2400">
                <a:solidFill>
                  <a:schemeClr val="tx1"/>
                </a:solidFill>
                <a:latin typeface="Arial" panose="020B0604020202020204" pitchFamily="34" charset="0"/>
              </a:defRPr>
            </a:lvl2pPr>
            <a:lvl3pPr marL="1143000" indent="-228600" eaLnBrk="0" hangingPunct="0">
              <a:spcBef>
                <a:spcPct val="20000"/>
              </a:spcBef>
              <a:buChar char="•"/>
              <a:defRPr sz="22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000" dirty="0">
                <a:latin typeface="Acumin Pro" panose="020B0504020202020204" pitchFamily="34" charset="0"/>
              </a:rPr>
              <a:t>The fork call creates a new process, which loads “passwd”, which is owned by root user, and has </a:t>
            </a:r>
            <a:r>
              <a:rPr lang="en-US" altLang="en-US" sz="2000" dirty="0" err="1">
                <a:latin typeface="Acumin Pro" panose="020B0504020202020204" pitchFamily="34" charset="0"/>
              </a:rPr>
              <a:t>setuid</a:t>
            </a:r>
            <a:r>
              <a:rPr lang="en-US" altLang="en-US" sz="2000" dirty="0">
                <a:latin typeface="Acumin Pro" panose="020B0504020202020204" pitchFamily="34" charset="0"/>
              </a:rPr>
              <a:t> bit set.</a:t>
            </a:r>
          </a:p>
        </p:txBody>
      </p:sp>
      <p:graphicFrame>
        <p:nvGraphicFramePr>
          <p:cNvPr id="7" name="Table 6" descr="bash&#10;pid - 2297&#10;euid - 500&#10;ruid - 500&#10;suid - 500">
            <a:extLst>
              <a:ext uri="{FF2B5EF4-FFF2-40B4-BE49-F238E27FC236}">
                <a16:creationId xmlns:a16="http://schemas.microsoft.com/office/drawing/2014/main" id="{3323388C-52DC-4817-BE0F-1F3B11CF85AB}"/>
              </a:ext>
            </a:extLst>
          </p:cNvPr>
          <p:cNvGraphicFramePr>
            <a:graphicFrameLocks noGrp="1"/>
          </p:cNvGraphicFramePr>
          <p:nvPr>
            <p:extLst>
              <p:ext uri="{D42A27DB-BD31-4B8C-83A1-F6EECF244321}">
                <p14:modId xmlns:p14="http://schemas.microsoft.com/office/powerpoint/2010/main" val="3329317400"/>
              </p:ext>
            </p:extLst>
          </p:nvPr>
        </p:nvGraphicFramePr>
        <p:xfrm>
          <a:off x="2544614" y="3820006"/>
          <a:ext cx="1947334" cy="2201335"/>
        </p:xfrm>
        <a:graphic>
          <a:graphicData uri="http://schemas.openxmlformats.org/drawingml/2006/table">
            <a:tbl>
              <a:tblPr firstRow="1" bandRow="1">
                <a:tableStyleId>{5C22544A-7EE6-4342-B048-85BDC9FD1C3A}</a:tableStyleId>
              </a:tblPr>
              <a:tblGrid>
                <a:gridCol w="973667">
                  <a:extLst>
                    <a:ext uri="{9D8B030D-6E8A-4147-A177-3AD203B41FA5}">
                      <a16:colId xmlns:a16="http://schemas.microsoft.com/office/drawing/2014/main" val="20000"/>
                    </a:ext>
                  </a:extLst>
                </a:gridCol>
                <a:gridCol w="973667">
                  <a:extLst>
                    <a:ext uri="{9D8B030D-6E8A-4147-A177-3AD203B41FA5}">
                      <a16:colId xmlns:a16="http://schemas.microsoft.com/office/drawing/2014/main" val="20001"/>
                    </a:ext>
                  </a:extLst>
                </a:gridCol>
              </a:tblGrid>
              <a:tr h="440267">
                <a:tc>
                  <a:txBody>
                    <a:bodyPr/>
                    <a:lstStyle/>
                    <a:p>
                      <a:pPr algn="ctr"/>
                      <a:r>
                        <a:rPr lang="en-US" sz="2200" dirty="0">
                          <a:solidFill>
                            <a:schemeClr val="accent4"/>
                          </a:solidFill>
                        </a:rPr>
                        <a:t>bash</a:t>
                      </a:r>
                    </a:p>
                  </a:txBody>
                  <a:tcPr marL="101600" marR="101600" marT="50800" marB="50800"/>
                </a:tc>
                <a:tc>
                  <a:txBody>
                    <a:bodyPr/>
                    <a:lstStyle/>
                    <a:p>
                      <a:pPr algn="ctr"/>
                      <a:endParaRPr lang="en-US" sz="2200" dirty="0">
                        <a:solidFill>
                          <a:schemeClr val="accent4"/>
                        </a:solidFill>
                      </a:endParaRPr>
                    </a:p>
                  </a:txBody>
                  <a:tcPr marL="101600" marR="101600" marT="50800" marB="50800"/>
                </a:tc>
                <a:extLst>
                  <a:ext uri="{0D108BD9-81ED-4DB2-BD59-A6C34878D82A}">
                    <a16:rowId xmlns:a16="http://schemas.microsoft.com/office/drawing/2014/main" val="10000"/>
                  </a:ext>
                </a:extLst>
              </a:tr>
              <a:tr h="440267">
                <a:tc>
                  <a:txBody>
                    <a:bodyPr/>
                    <a:lstStyle/>
                    <a:p>
                      <a:r>
                        <a:rPr lang="en-US" sz="2200" dirty="0" err="1"/>
                        <a:t>pid</a:t>
                      </a:r>
                      <a:endParaRPr lang="en-US" sz="2200" dirty="0"/>
                    </a:p>
                  </a:txBody>
                  <a:tcPr marL="101600" marR="101600" marT="50800" marB="50800"/>
                </a:tc>
                <a:tc>
                  <a:txBody>
                    <a:bodyPr/>
                    <a:lstStyle/>
                    <a:p>
                      <a:r>
                        <a:rPr lang="en-US" sz="2200" dirty="0"/>
                        <a:t>2297</a:t>
                      </a:r>
                    </a:p>
                  </a:txBody>
                  <a:tcPr marL="101600" marR="101600" marT="50800" marB="50800"/>
                </a:tc>
                <a:extLst>
                  <a:ext uri="{0D108BD9-81ED-4DB2-BD59-A6C34878D82A}">
                    <a16:rowId xmlns:a16="http://schemas.microsoft.com/office/drawing/2014/main" val="10001"/>
                  </a:ext>
                </a:extLst>
              </a:tr>
              <a:tr h="440267">
                <a:tc>
                  <a:txBody>
                    <a:bodyPr/>
                    <a:lstStyle/>
                    <a:p>
                      <a:r>
                        <a:rPr lang="en-US" sz="2200" dirty="0" err="1"/>
                        <a:t>euid</a:t>
                      </a:r>
                      <a:endParaRPr lang="en-US" sz="2200" dirty="0"/>
                    </a:p>
                  </a:txBody>
                  <a:tcPr marL="101600" marR="101600" marT="50800" marB="50800"/>
                </a:tc>
                <a:tc>
                  <a:txBody>
                    <a:bodyPr/>
                    <a:lstStyle/>
                    <a:p>
                      <a:r>
                        <a:rPr lang="en-US" sz="2200" dirty="0"/>
                        <a:t>500</a:t>
                      </a:r>
                    </a:p>
                  </a:txBody>
                  <a:tcPr marL="101600" marR="101600" marT="50800" marB="50800"/>
                </a:tc>
                <a:extLst>
                  <a:ext uri="{0D108BD9-81ED-4DB2-BD59-A6C34878D82A}">
                    <a16:rowId xmlns:a16="http://schemas.microsoft.com/office/drawing/2014/main" val="10002"/>
                  </a:ext>
                </a:extLst>
              </a:tr>
              <a:tr h="440267">
                <a:tc>
                  <a:txBody>
                    <a:bodyPr/>
                    <a:lstStyle/>
                    <a:p>
                      <a:r>
                        <a:rPr lang="en-US" sz="2200" dirty="0" err="1"/>
                        <a:t>ruid</a:t>
                      </a:r>
                      <a:endParaRPr lang="en-US" sz="2200" dirty="0"/>
                    </a:p>
                  </a:txBody>
                  <a:tcPr marL="101600" marR="101600" marT="50800" marB="50800"/>
                </a:tc>
                <a:tc>
                  <a:txBody>
                    <a:bodyPr/>
                    <a:lstStyle/>
                    <a:p>
                      <a:r>
                        <a:rPr lang="en-US" sz="2200" dirty="0"/>
                        <a:t>500</a:t>
                      </a:r>
                    </a:p>
                  </a:txBody>
                  <a:tcPr marL="101600" marR="101600" marT="50800" marB="50800"/>
                </a:tc>
                <a:extLst>
                  <a:ext uri="{0D108BD9-81ED-4DB2-BD59-A6C34878D82A}">
                    <a16:rowId xmlns:a16="http://schemas.microsoft.com/office/drawing/2014/main" val="10003"/>
                  </a:ext>
                </a:extLst>
              </a:tr>
              <a:tr h="440267">
                <a:tc>
                  <a:txBody>
                    <a:bodyPr/>
                    <a:lstStyle/>
                    <a:p>
                      <a:r>
                        <a:rPr lang="en-US" sz="2200" dirty="0" err="1"/>
                        <a:t>suid</a:t>
                      </a:r>
                      <a:endParaRPr lang="en-US" sz="2200" dirty="0"/>
                    </a:p>
                  </a:txBody>
                  <a:tcPr marL="101600" marR="101600" marT="50800" marB="50800"/>
                </a:tc>
                <a:tc>
                  <a:txBody>
                    <a:bodyPr/>
                    <a:lstStyle/>
                    <a:p>
                      <a:r>
                        <a:rPr lang="en-US" sz="2200" dirty="0"/>
                        <a:t>500</a:t>
                      </a:r>
                    </a:p>
                  </a:txBody>
                  <a:tcPr marL="101600" marR="101600" marT="50800" marB="50800"/>
                </a:tc>
                <a:extLst>
                  <a:ext uri="{0D108BD9-81ED-4DB2-BD59-A6C34878D82A}">
                    <a16:rowId xmlns:a16="http://schemas.microsoft.com/office/drawing/2014/main" val="10004"/>
                  </a:ext>
                </a:extLst>
              </a:tr>
            </a:tbl>
          </a:graphicData>
        </a:graphic>
      </p:graphicFrame>
      <p:graphicFrame>
        <p:nvGraphicFramePr>
          <p:cNvPr id="6" name="Table 5" descr="bash&#10;pid - 2235&#10;euid -500&#10;ruid -500&#10;suid -500">
            <a:extLst>
              <a:ext uri="{FF2B5EF4-FFF2-40B4-BE49-F238E27FC236}">
                <a16:creationId xmlns:a16="http://schemas.microsoft.com/office/drawing/2014/main" id="{B2668957-BC81-44C3-90C6-DBF78231C121}"/>
              </a:ext>
            </a:extLst>
          </p:cNvPr>
          <p:cNvGraphicFramePr>
            <a:graphicFrameLocks noGrp="1"/>
          </p:cNvGraphicFramePr>
          <p:nvPr>
            <p:extLst>
              <p:ext uri="{D42A27DB-BD31-4B8C-83A1-F6EECF244321}">
                <p14:modId xmlns:p14="http://schemas.microsoft.com/office/powerpoint/2010/main" val="4022875747"/>
              </p:ext>
            </p:extLst>
          </p:nvPr>
        </p:nvGraphicFramePr>
        <p:xfrm>
          <a:off x="2544614" y="1195340"/>
          <a:ext cx="1947334" cy="2201335"/>
        </p:xfrm>
        <a:graphic>
          <a:graphicData uri="http://schemas.openxmlformats.org/drawingml/2006/table">
            <a:tbl>
              <a:tblPr firstRow="1" bandRow="1">
                <a:tableStyleId>{5C22544A-7EE6-4342-B048-85BDC9FD1C3A}</a:tableStyleId>
              </a:tblPr>
              <a:tblGrid>
                <a:gridCol w="973667">
                  <a:extLst>
                    <a:ext uri="{9D8B030D-6E8A-4147-A177-3AD203B41FA5}">
                      <a16:colId xmlns:a16="http://schemas.microsoft.com/office/drawing/2014/main" val="20000"/>
                    </a:ext>
                  </a:extLst>
                </a:gridCol>
                <a:gridCol w="973667">
                  <a:extLst>
                    <a:ext uri="{9D8B030D-6E8A-4147-A177-3AD203B41FA5}">
                      <a16:colId xmlns:a16="http://schemas.microsoft.com/office/drawing/2014/main" val="20001"/>
                    </a:ext>
                  </a:extLst>
                </a:gridCol>
              </a:tblGrid>
              <a:tr h="440267">
                <a:tc>
                  <a:txBody>
                    <a:bodyPr/>
                    <a:lstStyle/>
                    <a:p>
                      <a:pPr algn="ctr"/>
                      <a:r>
                        <a:rPr lang="en-US" sz="2200" dirty="0">
                          <a:solidFill>
                            <a:schemeClr val="accent4"/>
                          </a:solidFill>
                        </a:rPr>
                        <a:t>bash</a:t>
                      </a:r>
                    </a:p>
                  </a:txBody>
                  <a:tcPr marL="101600" marR="101600" marT="50800" marB="50800"/>
                </a:tc>
                <a:tc>
                  <a:txBody>
                    <a:bodyPr/>
                    <a:lstStyle/>
                    <a:p>
                      <a:pPr algn="ctr"/>
                      <a:endParaRPr lang="en-US" sz="2200" dirty="0">
                        <a:solidFill>
                          <a:schemeClr val="accent4"/>
                        </a:solidFill>
                      </a:endParaRPr>
                    </a:p>
                  </a:txBody>
                  <a:tcPr marL="101600" marR="101600" marT="50800" marB="50800"/>
                </a:tc>
                <a:extLst>
                  <a:ext uri="{0D108BD9-81ED-4DB2-BD59-A6C34878D82A}">
                    <a16:rowId xmlns:a16="http://schemas.microsoft.com/office/drawing/2014/main" val="10000"/>
                  </a:ext>
                </a:extLst>
              </a:tr>
              <a:tr h="440267">
                <a:tc>
                  <a:txBody>
                    <a:bodyPr/>
                    <a:lstStyle/>
                    <a:p>
                      <a:r>
                        <a:rPr lang="en-US" sz="2200" dirty="0" err="1"/>
                        <a:t>pid</a:t>
                      </a:r>
                      <a:endParaRPr lang="en-US" sz="2200" dirty="0"/>
                    </a:p>
                  </a:txBody>
                  <a:tcPr marL="101600" marR="101600" marT="50800" marB="50800"/>
                </a:tc>
                <a:tc>
                  <a:txBody>
                    <a:bodyPr/>
                    <a:lstStyle/>
                    <a:p>
                      <a:r>
                        <a:rPr lang="en-US" sz="2200" dirty="0"/>
                        <a:t>2235</a:t>
                      </a:r>
                    </a:p>
                  </a:txBody>
                  <a:tcPr marL="101600" marR="101600" marT="50800" marB="50800"/>
                </a:tc>
                <a:extLst>
                  <a:ext uri="{0D108BD9-81ED-4DB2-BD59-A6C34878D82A}">
                    <a16:rowId xmlns:a16="http://schemas.microsoft.com/office/drawing/2014/main" val="10001"/>
                  </a:ext>
                </a:extLst>
              </a:tr>
              <a:tr h="440267">
                <a:tc>
                  <a:txBody>
                    <a:bodyPr/>
                    <a:lstStyle/>
                    <a:p>
                      <a:r>
                        <a:rPr lang="en-US" sz="2200" dirty="0" err="1"/>
                        <a:t>euid</a:t>
                      </a:r>
                      <a:endParaRPr lang="en-US" sz="2200" dirty="0"/>
                    </a:p>
                  </a:txBody>
                  <a:tcPr marL="101600" marR="101600" marT="50800" marB="50800"/>
                </a:tc>
                <a:tc>
                  <a:txBody>
                    <a:bodyPr/>
                    <a:lstStyle/>
                    <a:p>
                      <a:r>
                        <a:rPr lang="en-US" sz="2200" dirty="0"/>
                        <a:t>500</a:t>
                      </a:r>
                    </a:p>
                  </a:txBody>
                  <a:tcPr marL="101600" marR="101600" marT="50800" marB="50800"/>
                </a:tc>
                <a:extLst>
                  <a:ext uri="{0D108BD9-81ED-4DB2-BD59-A6C34878D82A}">
                    <a16:rowId xmlns:a16="http://schemas.microsoft.com/office/drawing/2014/main" val="10002"/>
                  </a:ext>
                </a:extLst>
              </a:tr>
              <a:tr h="440267">
                <a:tc>
                  <a:txBody>
                    <a:bodyPr/>
                    <a:lstStyle/>
                    <a:p>
                      <a:r>
                        <a:rPr lang="en-US" sz="2200" dirty="0" err="1"/>
                        <a:t>ruid</a:t>
                      </a:r>
                      <a:endParaRPr lang="en-US" sz="2200" dirty="0"/>
                    </a:p>
                  </a:txBody>
                  <a:tcPr marL="101600" marR="101600" marT="50800" marB="50800"/>
                </a:tc>
                <a:tc>
                  <a:txBody>
                    <a:bodyPr/>
                    <a:lstStyle/>
                    <a:p>
                      <a:r>
                        <a:rPr lang="en-US" sz="2200" dirty="0"/>
                        <a:t>500</a:t>
                      </a:r>
                    </a:p>
                  </a:txBody>
                  <a:tcPr marL="101600" marR="101600" marT="50800" marB="50800"/>
                </a:tc>
                <a:extLst>
                  <a:ext uri="{0D108BD9-81ED-4DB2-BD59-A6C34878D82A}">
                    <a16:rowId xmlns:a16="http://schemas.microsoft.com/office/drawing/2014/main" val="10003"/>
                  </a:ext>
                </a:extLst>
              </a:tr>
              <a:tr h="440267">
                <a:tc>
                  <a:txBody>
                    <a:bodyPr/>
                    <a:lstStyle/>
                    <a:p>
                      <a:r>
                        <a:rPr lang="en-US" sz="2200" dirty="0" err="1"/>
                        <a:t>suid</a:t>
                      </a:r>
                      <a:endParaRPr lang="en-US" sz="2200" dirty="0"/>
                    </a:p>
                  </a:txBody>
                  <a:tcPr marL="101600" marR="101600" marT="50800" marB="50800"/>
                </a:tc>
                <a:tc>
                  <a:txBody>
                    <a:bodyPr/>
                    <a:lstStyle/>
                    <a:p>
                      <a:r>
                        <a:rPr lang="en-US" sz="2200" dirty="0"/>
                        <a:t>500</a:t>
                      </a:r>
                    </a:p>
                  </a:txBody>
                  <a:tcPr marL="101600" marR="101600" marT="50800" marB="50800"/>
                </a:tc>
                <a:extLst>
                  <a:ext uri="{0D108BD9-81ED-4DB2-BD59-A6C34878D82A}">
                    <a16:rowId xmlns:a16="http://schemas.microsoft.com/office/drawing/2014/main" val="10004"/>
                  </a:ext>
                </a:extLst>
              </a:tr>
            </a:tbl>
          </a:graphicData>
        </a:graphic>
      </p:graphicFrame>
      <p:sp>
        <p:nvSpPr>
          <p:cNvPr id="53317" name="Rectangle 2"/>
          <p:cNvSpPr>
            <a:spLocks noGrp="1" noChangeArrowheads="1"/>
          </p:cNvSpPr>
          <p:nvPr>
            <p:ph type="ctrTitle"/>
          </p:nvPr>
        </p:nvSpPr>
        <p:spPr/>
        <p:txBody>
          <a:bodyPr/>
          <a:lstStyle/>
          <a:p>
            <a:r>
              <a:rPr lang="en-US" altLang="en-US" dirty="0"/>
              <a:t>What Happens during Logging in (2)</a:t>
            </a:r>
          </a:p>
        </p:txBody>
      </p:sp>
    </p:spTree>
    <p:extLst>
      <p:ext uri="{BB962C8B-B14F-4D97-AF65-F5344CB8AC3E}">
        <p14:creationId xmlns:p14="http://schemas.microsoft.com/office/powerpoint/2010/main" val="4010387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8" grpId="0"/>
      <p:bldP spid="11" grpId="0" animBg="1"/>
      <p:bldP spid="9" grpId="0"/>
      <p:bldP spid="10"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ctrTitle"/>
          </p:nvPr>
        </p:nvSpPr>
        <p:spPr/>
        <p:txBody>
          <a:bodyPr/>
          <a:lstStyle/>
          <a:p>
            <a:r>
              <a:rPr lang="en-US" altLang="en-US"/>
              <a:t>Issues to Consider in Designing an Access Control System</a:t>
            </a:r>
          </a:p>
        </p:txBody>
      </p:sp>
      <p:sp>
        <p:nvSpPr>
          <p:cNvPr id="12" name="Subtitle 11">
            <a:extLst>
              <a:ext uri="{FF2B5EF4-FFF2-40B4-BE49-F238E27FC236}">
                <a16:creationId xmlns:a16="http://schemas.microsoft.com/office/drawing/2014/main" id="{04C34072-FAF0-406F-BBE8-0347720DEE3C}"/>
              </a:ext>
            </a:extLst>
          </p:cNvPr>
          <p:cNvSpPr>
            <a:spLocks noGrp="1"/>
          </p:cNvSpPr>
          <p:nvPr>
            <p:ph type="subTitle" idx="1"/>
          </p:nvPr>
        </p:nvSpPr>
        <p:spPr/>
        <p:txBody>
          <a:bodyPr/>
          <a:lstStyle/>
          <a:p>
            <a:endParaRPr lang="en-US"/>
          </a:p>
        </p:txBody>
      </p:sp>
      <p:sp>
        <p:nvSpPr>
          <p:cNvPr id="13" name="Text Placeholder 12">
            <a:extLst>
              <a:ext uri="{FF2B5EF4-FFF2-40B4-BE49-F238E27FC236}">
                <a16:creationId xmlns:a16="http://schemas.microsoft.com/office/drawing/2014/main" id="{FBC87BB9-EE08-4CA2-B21D-C08073B460C2}"/>
              </a:ext>
            </a:extLst>
          </p:cNvPr>
          <p:cNvSpPr>
            <a:spLocks noGrp="1"/>
          </p:cNvSpPr>
          <p:nvPr>
            <p:ph type="body" sz="quarter" idx="14"/>
          </p:nvPr>
        </p:nvSpPr>
        <p:spPr/>
        <p:txBody>
          <a:bodyPr/>
          <a:lstStyle/>
          <a:p>
            <a:r>
              <a:rPr lang="en-US" sz="2500" dirty="0"/>
              <a:t>What are the objects?  How are they organized?</a:t>
            </a:r>
          </a:p>
          <a:p>
            <a:r>
              <a:rPr lang="en-US" sz="2500" dirty="0"/>
              <a:t>What are the subjects?  What are the principals?  </a:t>
            </a:r>
          </a:p>
          <a:p>
            <a:r>
              <a:rPr lang="en-US" sz="2500" dirty="0"/>
              <a:t>How to relate subjects to principals?</a:t>
            </a:r>
          </a:p>
          <a:p>
            <a:r>
              <a:rPr lang="en-US" sz="2500" dirty="0"/>
              <a:t>Whether/how to map human users to principals?</a:t>
            </a:r>
          </a:p>
          <a:p>
            <a:r>
              <a:rPr lang="en-US" sz="2500" dirty="0"/>
              <a:t>What kinds of operations subjects can perform on objects? </a:t>
            </a:r>
          </a:p>
          <a:p>
            <a:r>
              <a:rPr lang="en-US" sz="2500" dirty="0"/>
              <a:t>Where to store the access control policy data?</a:t>
            </a:r>
          </a:p>
          <a:p>
            <a:r>
              <a:rPr lang="en-US" sz="2500" dirty="0"/>
              <a:t>How can access control policy data be updated?  How to control the update operation?</a:t>
            </a:r>
          </a:p>
          <a:p>
            <a:r>
              <a:rPr lang="en-US" sz="2500" dirty="0"/>
              <a:t>How to intercept access to perform the check?  Are all access path covered?</a:t>
            </a:r>
          </a:p>
          <a:p>
            <a:r>
              <a:rPr lang="en-US" sz="2500" dirty="0"/>
              <a:t>What are the limitations of the protection, i.e., what does it take to break the protection?  How to deal with such residue threats?</a:t>
            </a:r>
          </a:p>
        </p:txBody>
      </p:sp>
    </p:spTree>
    <p:extLst>
      <p:ext uri="{BB962C8B-B14F-4D97-AF65-F5344CB8AC3E}">
        <p14:creationId xmlns:p14="http://schemas.microsoft.com/office/powerpoint/2010/main" val="385265046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Learning Outcomes</a:t>
            </a:r>
            <a:endParaRPr lang="en-US" dirty="0"/>
          </a:p>
        </p:txBody>
      </p:sp>
      <p:sp>
        <p:nvSpPr>
          <p:cNvPr id="14" name="Subtitle 13">
            <a:extLst>
              <a:ext uri="{FF2B5EF4-FFF2-40B4-BE49-F238E27FC236}">
                <a16:creationId xmlns:a16="http://schemas.microsoft.com/office/drawing/2014/main" id="{FC303044-6E5A-4C4E-863D-A9A4D591CE75}"/>
              </a:ext>
            </a:extLst>
          </p:cNvPr>
          <p:cNvSpPr>
            <a:spLocks noGrp="1"/>
          </p:cNvSpPr>
          <p:nvPr>
            <p:ph type="subTitle" idx="1"/>
          </p:nvPr>
        </p:nvSpPr>
        <p:spPr/>
        <p:txBody>
          <a:bodyPr/>
          <a:lstStyle/>
          <a:p>
            <a:endParaRPr lang="en-US"/>
          </a:p>
        </p:txBody>
      </p:sp>
      <p:sp>
        <p:nvSpPr>
          <p:cNvPr id="15" name="Text Placeholder 14">
            <a:extLst>
              <a:ext uri="{FF2B5EF4-FFF2-40B4-BE49-F238E27FC236}">
                <a16:creationId xmlns:a16="http://schemas.microsoft.com/office/drawing/2014/main" id="{30C49B51-C248-4228-A56A-D0203365228A}"/>
              </a:ext>
            </a:extLst>
          </p:cNvPr>
          <p:cNvSpPr>
            <a:spLocks noGrp="1"/>
          </p:cNvSpPr>
          <p:nvPr>
            <p:ph type="body" sz="quarter" idx="14"/>
          </p:nvPr>
        </p:nvSpPr>
        <p:spPr/>
        <p:txBody>
          <a:bodyPr/>
          <a:lstStyle/>
          <a:p>
            <a:r>
              <a:rPr lang="en-US" sz="2800" dirty="0"/>
              <a:t>Describe the evolving threats for operating systems, and summarize the main security mechanisms</a:t>
            </a:r>
          </a:p>
          <a:p>
            <a:r>
              <a:rPr lang="en-US" sz="2800" dirty="0"/>
              <a:t>Explain the needs for protection modes and system calls for security</a:t>
            </a:r>
          </a:p>
          <a:p>
            <a:r>
              <a:rPr lang="en-US" sz="2800" dirty="0"/>
              <a:t>Explain the differences and relationships between users, security principals, and subjects in the context of Unix</a:t>
            </a:r>
          </a:p>
          <a:p>
            <a:r>
              <a:rPr lang="en-US" sz="2800" dirty="0"/>
              <a:t>Describe how file system access control work in Unix/Linux</a:t>
            </a:r>
          </a:p>
          <a:p>
            <a:r>
              <a:rPr lang="en-US" sz="2800" dirty="0"/>
              <a:t>Explain the mechanism in Unix/Linux to associate security principals with subjects</a:t>
            </a:r>
          </a:p>
          <a:p>
            <a:r>
              <a:rPr lang="en-US" sz="2800" dirty="0"/>
              <a:t>Explain potential security problems caused by </a:t>
            </a:r>
            <a:r>
              <a:rPr lang="en-US" sz="2800" dirty="0" err="1"/>
              <a:t>setuid</a:t>
            </a:r>
            <a:r>
              <a:rPr lang="en-US" sz="2800" dirty="0"/>
              <a:t> programs</a:t>
            </a:r>
          </a:p>
        </p:txBody>
      </p:sp>
    </p:spTree>
    <p:extLst>
      <p:ext uri="{BB962C8B-B14F-4D97-AF65-F5344CB8AC3E}">
        <p14:creationId xmlns:p14="http://schemas.microsoft.com/office/powerpoint/2010/main" val="6722146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Clip Art of a Crystal Ball">
            <a:extLst>
              <a:ext uri="{FF2B5EF4-FFF2-40B4-BE49-F238E27FC236}">
                <a16:creationId xmlns:a16="http://schemas.microsoft.com/office/drawing/2014/main" id="{A7318B06-15C8-40CA-BCC5-35352E79E1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3954" y="2533826"/>
            <a:ext cx="1966737" cy="2552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a14:hiddenLine>
            </a:ext>
          </a:extLst>
        </p:spPr>
      </p:pic>
      <p:sp>
        <p:nvSpPr>
          <p:cNvPr id="12" name="Text Placeholder 11">
            <a:extLst>
              <a:ext uri="{FF2B5EF4-FFF2-40B4-BE49-F238E27FC236}">
                <a16:creationId xmlns:a16="http://schemas.microsoft.com/office/drawing/2014/main" id="{A90242CB-AEB9-4390-B0D3-913211C2326C}"/>
              </a:ext>
            </a:extLst>
          </p:cNvPr>
          <p:cNvSpPr>
            <a:spLocks noGrp="1"/>
          </p:cNvSpPr>
          <p:nvPr>
            <p:ph type="body" sz="quarter" idx="14"/>
          </p:nvPr>
        </p:nvSpPr>
        <p:spPr/>
        <p:txBody>
          <a:bodyPr>
            <a:normAutofit/>
          </a:bodyPr>
          <a:lstStyle/>
          <a:p>
            <a:r>
              <a:rPr lang="en-US" sz="3600" dirty="0"/>
              <a:t>How to deal with the threat of malicious and/or buggy software to enforcing access control policies?</a:t>
            </a:r>
          </a:p>
        </p:txBody>
      </p:sp>
      <p:sp>
        <p:nvSpPr>
          <p:cNvPr id="2" name="Subtitle 1">
            <a:extLst>
              <a:ext uri="{FF2B5EF4-FFF2-40B4-BE49-F238E27FC236}">
                <a16:creationId xmlns:a16="http://schemas.microsoft.com/office/drawing/2014/main" id="{B26F8A27-0557-4DF3-A889-54340DFA7C74}"/>
              </a:ext>
            </a:extLst>
          </p:cNvPr>
          <p:cNvSpPr>
            <a:spLocks noGrp="1"/>
          </p:cNvSpPr>
          <p:nvPr>
            <p:ph type="subTitle" idx="1"/>
          </p:nvPr>
        </p:nvSpPr>
        <p:spPr/>
        <p:txBody>
          <a:bodyPr/>
          <a:lstStyle/>
          <a:p>
            <a:endParaRPr lang="en-US"/>
          </a:p>
        </p:txBody>
      </p:sp>
      <p:sp>
        <p:nvSpPr>
          <p:cNvPr id="56323" name="Rectangle 2"/>
          <p:cNvSpPr>
            <a:spLocks noGrp="1" noChangeArrowheads="1"/>
          </p:cNvSpPr>
          <p:nvPr>
            <p:ph type="ctrTitle"/>
          </p:nvPr>
        </p:nvSpPr>
        <p:spPr/>
        <p:txBody>
          <a:bodyPr/>
          <a:lstStyle/>
          <a:p>
            <a:r>
              <a:rPr lang="en-US" altLang="en-US"/>
              <a:t>Coming Attractions …</a:t>
            </a:r>
          </a:p>
        </p:txBody>
      </p:sp>
    </p:spTree>
    <p:extLst>
      <p:ext uri="{BB962C8B-B14F-4D97-AF65-F5344CB8AC3E}">
        <p14:creationId xmlns:p14="http://schemas.microsoft.com/office/powerpoint/2010/main" val="16523172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ctrTitle"/>
          </p:nvPr>
        </p:nvSpPr>
        <p:spPr/>
        <p:txBody>
          <a:bodyPr/>
          <a:lstStyle/>
          <a:p>
            <a:r>
              <a:rPr lang="en-US" altLang="en-US"/>
              <a:t>Policies for Homework Cheating</a:t>
            </a:r>
          </a:p>
        </p:txBody>
      </p:sp>
      <p:sp>
        <p:nvSpPr>
          <p:cNvPr id="10" name="Subtitle 9">
            <a:extLst>
              <a:ext uri="{FF2B5EF4-FFF2-40B4-BE49-F238E27FC236}">
                <a16:creationId xmlns:a16="http://schemas.microsoft.com/office/drawing/2014/main" id="{BAAB6F1A-750B-4A0E-9F87-666E46620E8C}"/>
              </a:ext>
            </a:extLst>
          </p:cNvPr>
          <p:cNvSpPr>
            <a:spLocks noGrp="1"/>
          </p:cNvSpPr>
          <p:nvPr>
            <p:ph type="subTitle" idx="1"/>
          </p:nvPr>
        </p:nvSpPr>
        <p:spPr/>
        <p:txBody>
          <a:bodyPr/>
          <a:lstStyle/>
          <a:p>
            <a:endParaRPr lang="en-US"/>
          </a:p>
        </p:txBody>
      </p:sp>
      <p:sp>
        <p:nvSpPr>
          <p:cNvPr id="11" name="Text Placeholder 10">
            <a:extLst>
              <a:ext uri="{FF2B5EF4-FFF2-40B4-BE49-F238E27FC236}">
                <a16:creationId xmlns:a16="http://schemas.microsoft.com/office/drawing/2014/main" id="{3E6C1431-DA20-4A85-B96C-E85F3DFE81EF}"/>
              </a:ext>
            </a:extLst>
          </p:cNvPr>
          <p:cNvSpPr>
            <a:spLocks noGrp="1"/>
          </p:cNvSpPr>
          <p:nvPr>
            <p:ph type="body" sz="quarter" idx="14"/>
          </p:nvPr>
        </p:nvSpPr>
        <p:spPr/>
        <p:txBody>
          <a:bodyPr/>
          <a:lstStyle/>
          <a:p>
            <a:r>
              <a:rPr lang="en-US" sz="2800" dirty="0"/>
              <a:t>It is allowed/encouraged to discuss homework </a:t>
            </a:r>
            <a:r>
              <a:rPr lang="en-US" sz="2800" dirty="0" smtClean="0"/>
              <a:t>problems</a:t>
            </a:r>
          </a:p>
          <a:p>
            <a:pPr marL="0" indent="0">
              <a:buNone/>
            </a:pPr>
            <a:endParaRPr lang="en-US" sz="2800" dirty="0"/>
          </a:p>
          <a:p>
            <a:r>
              <a:rPr lang="en-US" sz="2800" b="1" dirty="0"/>
              <a:t>However, if you looks at another student’s </a:t>
            </a:r>
            <a:r>
              <a:rPr lang="en-US" sz="2800" b="1" dirty="0" smtClean="0"/>
              <a:t>program code, or (written </a:t>
            </a:r>
            <a:r>
              <a:rPr lang="en-US" sz="2800" b="1" dirty="0"/>
              <a:t>or </a:t>
            </a:r>
            <a:r>
              <a:rPr lang="en-US" sz="2800" b="1" dirty="0" smtClean="0"/>
              <a:t>typed) answers , </a:t>
            </a:r>
            <a:r>
              <a:rPr lang="en-US" sz="2800" b="1" dirty="0"/>
              <a:t>or let another student look at your </a:t>
            </a:r>
            <a:r>
              <a:rPr lang="en-US" sz="2800" b="1" dirty="0" smtClean="0"/>
              <a:t>program code or </a:t>
            </a:r>
            <a:r>
              <a:rPr lang="en-US" sz="2800" b="1" dirty="0"/>
              <a:t>answers, that is considered cheating</a:t>
            </a:r>
            <a:r>
              <a:rPr lang="en-US" sz="2800" b="1" dirty="0" smtClean="0"/>
              <a:t>.</a:t>
            </a:r>
          </a:p>
          <a:p>
            <a:pPr marL="0" indent="0">
              <a:buNone/>
            </a:pPr>
            <a:endParaRPr lang="en-US" sz="2800" b="1" dirty="0"/>
          </a:p>
          <a:p>
            <a:r>
              <a:rPr lang="en-US" sz="2800" dirty="0"/>
              <a:t>If caught for the first time, receive 0 in the assignment.  For the second time, receive a failing grade in class.</a:t>
            </a:r>
          </a:p>
        </p:txBody>
      </p:sp>
    </p:spTree>
    <p:extLst>
      <p:ext uri="{BB962C8B-B14F-4D97-AF65-F5344CB8AC3E}">
        <p14:creationId xmlns:p14="http://schemas.microsoft.com/office/powerpoint/2010/main" val="1527460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ctrTitle"/>
          </p:nvPr>
        </p:nvSpPr>
        <p:spPr/>
        <p:txBody>
          <a:bodyPr/>
          <a:lstStyle/>
          <a:p>
            <a:r>
              <a:rPr lang="en-US" altLang="en-US"/>
              <a:t>What is Information (Computer) Security?</a:t>
            </a:r>
          </a:p>
        </p:txBody>
      </p:sp>
      <p:sp>
        <p:nvSpPr>
          <p:cNvPr id="10" name="Subtitle 9">
            <a:extLst>
              <a:ext uri="{FF2B5EF4-FFF2-40B4-BE49-F238E27FC236}">
                <a16:creationId xmlns:a16="http://schemas.microsoft.com/office/drawing/2014/main" id="{32405968-D71D-4451-9252-E0B7B998BD61}"/>
              </a:ext>
            </a:extLst>
          </p:cNvPr>
          <p:cNvSpPr>
            <a:spLocks noGrp="1"/>
          </p:cNvSpPr>
          <p:nvPr>
            <p:ph type="subTitle" idx="1"/>
          </p:nvPr>
        </p:nvSpPr>
        <p:spPr/>
        <p:txBody>
          <a:bodyPr/>
          <a:lstStyle/>
          <a:p>
            <a:endParaRPr lang="en-US"/>
          </a:p>
        </p:txBody>
      </p:sp>
      <p:sp>
        <p:nvSpPr>
          <p:cNvPr id="11" name="Text Placeholder 10">
            <a:extLst>
              <a:ext uri="{FF2B5EF4-FFF2-40B4-BE49-F238E27FC236}">
                <a16:creationId xmlns:a16="http://schemas.microsoft.com/office/drawing/2014/main" id="{B9C93EB0-C753-47E3-8DEF-971822108B37}"/>
              </a:ext>
            </a:extLst>
          </p:cNvPr>
          <p:cNvSpPr>
            <a:spLocks noGrp="1"/>
          </p:cNvSpPr>
          <p:nvPr>
            <p:ph type="body" sz="quarter" idx="14"/>
          </p:nvPr>
        </p:nvSpPr>
        <p:spPr/>
        <p:txBody>
          <a:bodyPr/>
          <a:lstStyle/>
          <a:p>
            <a:pPr>
              <a:spcBef>
                <a:spcPts val="600"/>
              </a:spcBef>
              <a:spcAft>
                <a:spcPts val="600"/>
              </a:spcAft>
            </a:pPr>
            <a:r>
              <a:rPr lang="en-US" sz="2800" dirty="0"/>
              <a:t>Security = Sustain desirable properties under intelligent adversaries</a:t>
            </a:r>
          </a:p>
          <a:p>
            <a:pPr>
              <a:spcBef>
                <a:spcPts val="600"/>
              </a:spcBef>
              <a:spcAft>
                <a:spcPts val="600"/>
              </a:spcAft>
            </a:pPr>
            <a:r>
              <a:rPr lang="en-US" sz="2800" dirty="0" smtClean="0"/>
              <a:t>Making </a:t>
            </a:r>
            <a:r>
              <a:rPr lang="en-US" sz="2800" dirty="0"/>
              <a:t>the above </a:t>
            </a:r>
            <a:r>
              <a:rPr lang="en-US" sz="2800" dirty="0" smtClean="0"/>
              <a:t>statement precise </a:t>
            </a:r>
            <a:r>
              <a:rPr lang="en-US" sz="2800" dirty="0"/>
              <a:t>requires </a:t>
            </a:r>
            <a:r>
              <a:rPr lang="en-US" sz="2800" dirty="0" smtClean="0"/>
              <a:t>clearly defining </a:t>
            </a:r>
            <a:r>
              <a:rPr lang="en-US" sz="2800" dirty="0"/>
              <a:t>the following </a:t>
            </a:r>
            <a:r>
              <a:rPr lang="en-US" sz="2800" dirty="0" smtClean="0"/>
              <a:t>two</a:t>
            </a:r>
            <a:endParaRPr lang="en-US" sz="2800" dirty="0"/>
          </a:p>
          <a:p>
            <a:pPr>
              <a:spcBef>
                <a:spcPts val="600"/>
              </a:spcBef>
              <a:spcAft>
                <a:spcPts val="600"/>
              </a:spcAft>
            </a:pPr>
            <a:r>
              <a:rPr lang="en-US" sz="2800" dirty="0" smtClean="0"/>
              <a:t>What are the desirable properties?</a:t>
            </a:r>
            <a:endParaRPr lang="en-US" sz="2800" dirty="0"/>
          </a:p>
          <a:p>
            <a:pPr>
              <a:spcBef>
                <a:spcPts val="600"/>
              </a:spcBef>
              <a:spcAft>
                <a:spcPts val="600"/>
              </a:spcAft>
            </a:pPr>
            <a:r>
              <a:rPr lang="en-US" sz="2800" dirty="0" smtClean="0"/>
              <a:t>What the intelligent adversaries can do?</a:t>
            </a:r>
            <a:endParaRPr lang="en-US" sz="2800" dirty="0"/>
          </a:p>
          <a:p>
            <a:pPr lvl="1">
              <a:spcBef>
                <a:spcPts val="600"/>
              </a:spcBef>
              <a:spcAft>
                <a:spcPts val="600"/>
              </a:spcAft>
            </a:pPr>
            <a:r>
              <a:rPr lang="en-US" sz="2400" dirty="0"/>
              <a:t>Needs to understand/model adversaries</a:t>
            </a:r>
          </a:p>
          <a:p>
            <a:pPr lvl="1">
              <a:spcBef>
                <a:spcPts val="600"/>
              </a:spcBef>
              <a:spcAft>
                <a:spcPts val="600"/>
              </a:spcAft>
            </a:pPr>
            <a:r>
              <a:rPr lang="en-US" sz="2400" dirty="0"/>
              <a:t>Always think about adversaries.</a:t>
            </a:r>
          </a:p>
        </p:txBody>
      </p:sp>
    </p:spTree>
    <p:extLst>
      <p:ext uri="{BB962C8B-B14F-4D97-AF65-F5344CB8AC3E}">
        <p14:creationId xmlns:p14="http://schemas.microsoft.com/office/powerpoint/2010/main" val="26386049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ctrTitle"/>
          </p:nvPr>
        </p:nvSpPr>
        <p:spPr/>
        <p:txBody>
          <a:bodyPr/>
          <a:lstStyle/>
          <a:p>
            <a:r>
              <a:rPr lang="en-US" altLang="en-US"/>
              <a:t>Security Goals/Properties (C, I, A)</a:t>
            </a:r>
          </a:p>
        </p:txBody>
      </p:sp>
      <p:sp>
        <p:nvSpPr>
          <p:cNvPr id="10" name="Subtitle 9">
            <a:extLst>
              <a:ext uri="{FF2B5EF4-FFF2-40B4-BE49-F238E27FC236}">
                <a16:creationId xmlns:a16="http://schemas.microsoft.com/office/drawing/2014/main" id="{06D1F209-72E3-48E2-8EAE-2A50403FE112}"/>
              </a:ext>
            </a:extLst>
          </p:cNvPr>
          <p:cNvSpPr>
            <a:spLocks noGrp="1"/>
          </p:cNvSpPr>
          <p:nvPr>
            <p:ph type="subTitle" idx="1"/>
          </p:nvPr>
        </p:nvSpPr>
        <p:spPr/>
        <p:txBody>
          <a:bodyPr/>
          <a:lstStyle/>
          <a:p>
            <a:endParaRPr lang="en-US"/>
          </a:p>
        </p:txBody>
      </p:sp>
      <p:sp>
        <p:nvSpPr>
          <p:cNvPr id="11" name="Text Placeholder 10">
            <a:extLst>
              <a:ext uri="{FF2B5EF4-FFF2-40B4-BE49-F238E27FC236}">
                <a16:creationId xmlns:a16="http://schemas.microsoft.com/office/drawing/2014/main" id="{FCB96E7C-FEE2-4B31-A04C-E0E5D83A2B1E}"/>
              </a:ext>
            </a:extLst>
          </p:cNvPr>
          <p:cNvSpPr>
            <a:spLocks noGrp="1"/>
          </p:cNvSpPr>
          <p:nvPr>
            <p:ph type="body" sz="quarter" idx="14"/>
          </p:nvPr>
        </p:nvSpPr>
        <p:spPr/>
        <p:txBody>
          <a:bodyPr/>
          <a:lstStyle/>
          <a:p>
            <a:pPr>
              <a:spcBef>
                <a:spcPts val="600"/>
              </a:spcBef>
              <a:spcAft>
                <a:spcPts val="600"/>
              </a:spcAft>
            </a:pPr>
            <a:r>
              <a:rPr lang="en-US" sz="2800" dirty="0"/>
              <a:t>Confidentiality (secrecy, privacy)</a:t>
            </a:r>
          </a:p>
          <a:p>
            <a:pPr lvl="1">
              <a:spcBef>
                <a:spcPts val="600"/>
              </a:spcBef>
              <a:spcAft>
                <a:spcPts val="600"/>
              </a:spcAft>
            </a:pPr>
            <a:r>
              <a:rPr lang="en-US" sz="2400" dirty="0"/>
              <a:t>only those who are authorized to know can </a:t>
            </a:r>
            <a:r>
              <a:rPr lang="en-US" sz="2400" dirty="0" smtClean="0"/>
              <a:t>know</a:t>
            </a:r>
            <a:endParaRPr lang="en-US" sz="3200" dirty="0"/>
          </a:p>
          <a:p>
            <a:pPr>
              <a:spcBef>
                <a:spcPts val="600"/>
              </a:spcBef>
              <a:spcAft>
                <a:spcPts val="600"/>
              </a:spcAft>
            </a:pPr>
            <a:r>
              <a:rPr lang="en-US" sz="2800" dirty="0"/>
              <a:t>Integrity (also authenticity in communication)</a:t>
            </a:r>
          </a:p>
          <a:p>
            <a:pPr lvl="1">
              <a:spcBef>
                <a:spcPts val="600"/>
              </a:spcBef>
              <a:spcAft>
                <a:spcPts val="600"/>
              </a:spcAft>
            </a:pPr>
            <a:r>
              <a:rPr lang="en-US" sz="2400" dirty="0"/>
              <a:t>only modified by authorized parties and in permitted ways</a:t>
            </a:r>
          </a:p>
          <a:p>
            <a:pPr lvl="1">
              <a:spcBef>
                <a:spcPts val="600"/>
              </a:spcBef>
              <a:spcAft>
                <a:spcPts val="600"/>
              </a:spcAft>
            </a:pPr>
            <a:r>
              <a:rPr lang="en-US" sz="2400" dirty="0"/>
              <a:t>do things that are expected </a:t>
            </a:r>
            <a:endParaRPr lang="en-US" sz="3200" dirty="0"/>
          </a:p>
          <a:p>
            <a:pPr>
              <a:spcBef>
                <a:spcPts val="600"/>
              </a:spcBef>
              <a:spcAft>
                <a:spcPts val="600"/>
              </a:spcAft>
            </a:pPr>
            <a:r>
              <a:rPr lang="en-US" sz="2800" dirty="0"/>
              <a:t>Availability</a:t>
            </a:r>
          </a:p>
          <a:p>
            <a:pPr lvl="1">
              <a:spcBef>
                <a:spcPts val="600"/>
              </a:spcBef>
              <a:spcAft>
                <a:spcPts val="600"/>
              </a:spcAft>
            </a:pPr>
            <a:r>
              <a:rPr lang="en-US" sz="2400" dirty="0"/>
              <a:t>those authorized to access can get access</a:t>
            </a:r>
          </a:p>
        </p:txBody>
      </p:sp>
    </p:spTree>
    <p:extLst>
      <p:ext uri="{BB962C8B-B14F-4D97-AF65-F5344CB8AC3E}">
        <p14:creationId xmlns:p14="http://schemas.microsoft.com/office/powerpoint/2010/main" val="2458425092"/>
      </p:ext>
    </p:extLst>
  </p:cSld>
  <p:clrMapOvr>
    <a:masterClrMapping/>
  </p:clrMapOvr>
  <p:timing>
    <p:tnLst>
      <p:par>
        <p:cTn id="1" dur="indefinite" restart="never" nodeType="tmRoot"/>
      </p:par>
    </p:tnLst>
  </p:timing>
</p:sld>
</file>

<file path=ppt/theme/theme1.xml><?xml version="1.0" encoding="utf-8"?>
<a:theme xmlns:a="http://schemas.openxmlformats.org/drawingml/2006/main" name="Purdue2">
  <a:themeElements>
    <a:clrScheme name="PurdueColors">
      <a:dk1>
        <a:srgbClr val="000000"/>
      </a:dk1>
      <a:lt1>
        <a:srgbClr val="000000"/>
      </a:lt1>
      <a:dk2>
        <a:srgbClr val="C4BFC0"/>
      </a:dk2>
      <a:lt2>
        <a:srgbClr val="C9B991"/>
      </a:lt2>
      <a:accent1>
        <a:srgbClr val="8E6F3E"/>
      </a:accent1>
      <a:accent2>
        <a:srgbClr val="555960"/>
      </a:accent2>
      <a:accent3>
        <a:srgbClr val="C9B991"/>
      </a:accent3>
      <a:accent4>
        <a:srgbClr val="FFFFFF"/>
      </a:accent4>
      <a:accent5>
        <a:srgbClr val="000000"/>
      </a:accent5>
      <a:accent6>
        <a:srgbClr val="555960"/>
      </a:accent6>
      <a:hlink>
        <a:srgbClr val="000000"/>
      </a:hlink>
      <a:folHlink>
        <a:srgbClr val="555960"/>
      </a:folHlink>
    </a:clrScheme>
    <a:fontScheme name="PurdueBrand">
      <a:majorFont>
        <a:latin typeface="Acumin Pro ExtraCondensed Smbd"/>
        <a:ea typeface=""/>
        <a:cs typeface=""/>
      </a:majorFont>
      <a:minorFont>
        <a:latin typeface="Acumin Pro"/>
        <a:ea typeface=""/>
        <a:cs typeface=""/>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BCM-Template-v3" id="{D7F97523-C197-41AD-B9C0-F7306DDB89C3}" vid="{8F899DD9-3EE7-433F-9563-16F621F1088A}"/>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Neue Light"/>
        <a:ea typeface="Helvetica Neue Light"/>
        <a:cs typeface="Helvetica Neue Light"/>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BCBCB"/>
        </a:solidFill>
        <a:ln w="25400" cap="flat">
          <a:solidFill>
            <a:srgbClr val="000000"/>
          </a:solidFill>
          <a:prstDash val="solid"/>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4572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000000"/>
            </a:solidFill>
            <a:effectLst/>
            <a:uFillTx/>
            <a:latin typeface="+mj-lt"/>
            <a:ea typeface="+mj-ea"/>
            <a:cs typeface="+mj-cs"/>
            <a:sym typeface="Helvetica Neue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457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Helvetica Neue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2566</TotalTime>
  <Words>3785</Words>
  <Application>Microsoft Office PowerPoint</Application>
  <PresentationFormat>Custom</PresentationFormat>
  <Paragraphs>586</Paragraphs>
  <Slides>68</Slides>
  <Notes>17</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68</vt:i4>
      </vt:variant>
    </vt:vector>
  </HeadingPairs>
  <TitlesOfParts>
    <vt:vector size="83" baseType="lpstr">
      <vt:lpstr>Acumin Pro</vt:lpstr>
      <vt:lpstr>Acumin Pro ExtraCondensed</vt:lpstr>
      <vt:lpstr>Acumin Pro ExtraCondensed Smbd</vt:lpstr>
      <vt:lpstr>Acumin Pro Medium</vt:lpstr>
      <vt:lpstr>Acumin Pro SemiCondensed</vt:lpstr>
      <vt:lpstr>Arial</vt:lpstr>
      <vt:lpstr>Helvetica Neue Light</vt:lpstr>
      <vt:lpstr>Lucida Grande</vt:lpstr>
      <vt:lpstr>Times</vt:lpstr>
      <vt:lpstr>Times New Roman</vt:lpstr>
      <vt:lpstr>United Sans Cd Md</vt:lpstr>
      <vt:lpstr>United Sans Rg Lt</vt:lpstr>
      <vt:lpstr>United Sans Rg Md</vt:lpstr>
      <vt:lpstr>Wingdings</vt:lpstr>
      <vt:lpstr>Purdue2</vt:lpstr>
      <vt:lpstr>Data Security and Privacy </vt:lpstr>
      <vt:lpstr>Topics  in the Course</vt:lpstr>
      <vt:lpstr>Relationship to Other Courses</vt:lpstr>
      <vt:lpstr>PowerPoint Presentation</vt:lpstr>
      <vt:lpstr>Readings</vt:lpstr>
      <vt:lpstr>Grading</vt:lpstr>
      <vt:lpstr>Policies for Homework Cheating</vt:lpstr>
      <vt:lpstr>What is Information (Computer) Security?</vt:lpstr>
      <vt:lpstr>Security Goals/Properties (C, I, A)</vt:lpstr>
      <vt:lpstr>What is (Personal) Privacy?</vt:lpstr>
      <vt:lpstr>Security is Secondary</vt:lpstr>
      <vt:lpstr>Information Security is Interesting</vt:lpstr>
      <vt:lpstr>Information Security is Challenging</vt:lpstr>
      <vt:lpstr>Access Control</vt:lpstr>
      <vt:lpstr>What is Access Control?</vt:lpstr>
      <vt:lpstr>Access Control is Pervasive</vt:lpstr>
      <vt:lpstr>Access Control is Interesting</vt:lpstr>
      <vt:lpstr>A BRIEF History of Access Control Research</vt:lpstr>
      <vt:lpstr>Earlier Years: Time-Sharing Operating Systems</vt:lpstr>
      <vt:lpstr>Confidentiality</vt:lpstr>
      <vt:lpstr>Integrity</vt:lpstr>
      <vt:lpstr>Database Access Control</vt:lpstr>
      <vt:lpstr>Role-Based Access Control</vt:lpstr>
      <vt:lpstr>Operating System Security</vt:lpstr>
      <vt:lpstr>What Security Goals Does Operating System Provide  (Past)?</vt:lpstr>
      <vt:lpstr>What Security Goals Does Operating System Provide  (Recent Past and Current)? </vt:lpstr>
      <vt:lpstr>What Security Goals Does Operating System Provide (Current and Near Future)?</vt:lpstr>
      <vt:lpstr>Operating System Security Mechanism</vt:lpstr>
      <vt:lpstr>Memory Protection: Access Control to Memory</vt:lpstr>
      <vt:lpstr>CPU Modes (a.k.a. processor modes or privilege modes)</vt:lpstr>
      <vt:lpstr>User Mode </vt:lpstr>
      <vt:lpstr>System Calls (Guarded Gates)</vt:lpstr>
      <vt:lpstr>Kernel space vs User space</vt:lpstr>
      <vt:lpstr>Privilege Levels</vt:lpstr>
      <vt:lpstr>Basic Concepts in Access Control</vt:lpstr>
      <vt:lpstr>Readings for This Lecture</vt:lpstr>
      <vt:lpstr>Access Control as a General Security Mechanism</vt:lpstr>
      <vt:lpstr>Access Control</vt:lpstr>
      <vt:lpstr>Access Matrix Model for Policies</vt:lpstr>
      <vt:lpstr>ACCESS MATRIX MODEL</vt:lpstr>
      <vt:lpstr>Different Levels of Abstractions for Subjects</vt:lpstr>
      <vt:lpstr>USERS AND PRINCIPALS</vt:lpstr>
      <vt:lpstr>USERS AND PRINCIPALS</vt:lpstr>
      <vt:lpstr>Basic Concepts of UNIX Access Control: Users, Groups, Files, Processes</vt:lpstr>
      <vt:lpstr>Objects in UNIX</vt:lpstr>
      <vt:lpstr>OBJECTS</vt:lpstr>
      <vt:lpstr>Organization of Objects</vt:lpstr>
      <vt:lpstr>UNIX inodes</vt:lpstr>
      <vt:lpstr>UNIX Directories</vt:lpstr>
      <vt:lpstr>Basic Permissions Bits on Files (Non-directories)</vt:lpstr>
      <vt:lpstr>Permission Bits on Directories</vt:lpstr>
      <vt:lpstr>Some Examples</vt:lpstr>
      <vt:lpstr>The Three Sets of Permission Bits</vt:lpstr>
      <vt:lpstr>The suid, sgid, sticky bits</vt:lpstr>
      <vt:lpstr>Other Issues On Objects in UNIX</vt:lpstr>
      <vt:lpstr>from Subjects to Principals</vt:lpstr>
      <vt:lpstr>Subjects vs. Principals</vt:lpstr>
      <vt:lpstr>UNIX Access Control Overview</vt:lpstr>
      <vt:lpstr>Process User ID Model in Modern UNIX Systems</vt:lpstr>
      <vt:lpstr>Process User ID Model in Modern UNIX Systems</vt:lpstr>
      <vt:lpstr>The Need for suid/sgid Bits</vt:lpstr>
      <vt:lpstr>Security Problems of Programs with suid/sgid</vt:lpstr>
      <vt:lpstr>Changing effective user IDs</vt:lpstr>
      <vt:lpstr>What Happens during Logging in</vt:lpstr>
      <vt:lpstr>What Happens during Logging in (2)</vt:lpstr>
      <vt:lpstr>Issues to Consider in Designing an Access Control System</vt:lpstr>
      <vt:lpstr>Learning Outcomes</vt:lpstr>
      <vt:lpstr>Coming Attractions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Mining &amp; Machine Learning Course Overview</dc:title>
  <dc:creator>Ninghui</dc:creator>
  <cp:lastModifiedBy>Li, Ninghui</cp:lastModifiedBy>
  <cp:revision>205</cp:revision>
  <dcterms:modified xsi:type="dcterms:W3CDTF">2022-01-13T16:50:10Z</dcterms:modified>
</cp:coreProperties>
</file>