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85" r:id="rId6"/>
    <p:sldId id="311" r:id="rId7"/>
    <p:sldId id="287" r:id="rId8"/>
    <p:sldId id="286" r:id="rId9"/>
    <p:sldId id="288" r:id="rId10"/>
    <p:sldId id="289" r:id="rId11"/>
    <p:sldId id="290" r:id="rId12"/>
    <p:sldId id="292" r:id="rId13"/>
    <p:sldId id="295" r:id="rId14"/>
    <p:sldId id="297" r:id="rId15"/>
    <p:sldId id="298" r:id="rId16"/>
    <p:sldId id="299" r:id="rId17"/>
    <p:sldId id="306" r:id="rId18"/>
    <p:sldId id="307" r:id="rId19"/>
    <p:sldId id="316" r:id="rId20"/>
    <p:sldId id="317" r:id="rId21"/>
    <p:sldId id="260" r:id="rId22"/>
    <p:sldId id="261" r:id="rId23"/>
    <p:sldId id="262" r:id="rId24"/>
    <p:sldId id="263" r:id="rId25"/>
    <p:sldId id="264" r:id="rId26"/>
    <p:sldId id="313" r:id="rId27"/>
    <p:sldId id="314" r:id="rId28"/>
    <p:sldId id="273" r:id="rId29"/>
    <p:sldId id="275" r:id="rId30"/>
    <p:sldId id="276" r:id="rId31"/>
    <p:sldId id="277" r:id="rId32"/>
    <p:sldId id="278" r:id="rId33"/>
    <p:sldId id="318" r:id="rId34"/>
    <p:sldId id="319" r:id="rId35"/>
    <p:sldId id="320" r:id="rId36"/>
    <p:sldId id="325" r:id="rId37"/>
    <p:sldId id="32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D26A-2806-4D54-9C7A-5641BE78C3ED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17361-4C07-490A-9C9A-C6C2D22DB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Reveal original data, either purposefully (e.g., to insider) or by outsider attacks</a:t>
            </a:r>
          </a:p>
          <a:p>
            <a:pPr marL="228600" indent="-228600">
              <a:buAutoNum type="arabicPeriod"/>
            </a:pPr>
            <a:r>
              <a:rPr lang="en-US" baseline="0" dirty="0"/>
              <a:t>The epsilon value? Is the implementation correct?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This motivates us to go to the local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0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baseline="0" dirty="0"/>
              <a:t> </a:t>
            </a:r>
            <a:r>
              <a:rPr lang="en-US" altLang="zh-CN" baseline="0" dirty="0"/>
              <a:t>pure</a:t>
            </a:r>
            <a:r>
              <a:rPr lang="zh-CN" altLang="en-US" baseline="0" dirty="0"/>
              <a:t> </a:t>
            </a:r>
            <a:r>
              <a:rPr lang="en-US" altLang="zh-CN" baseline="0" dirty="0"/>
              <a:t>in</a:t>
            </a:r>
            <a:r>
              <a:rPr lang="zh-CN" altLang="en-US" baseline="0" dirty="0"/>
              <a:t> </a:t>
            </a:r>
            <a:r>
              <a:rPr lang="en-US" altLang="zh-CN" baseline="0" dirty="0"/>
              <a:t>centralized</a:t>
            </a:r>
            <a:r>
              <a:rPr lang="zh-CN" altLang="en-US" baseline="0" dirty="0"/>
              <a:t> </a:t>
            </a:r>
            <a:r>
              <a:rPr lang="en-US" altLang="zh-CN" baseline="0" dirty="0"/>
              <a:t>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7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Averaged</a:t>
            </a:r>
            <a:r>
              <a:rPr lang="zh-CN" altLang="en-US" dirty="0"/>
              <a:t> </a:t>
            </a:r>
            <a:r>
              <a:rPr lang="en-US" altLang="zh-CN" dirty="0"/>
              <a:t>squared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top</a:t>
            </a:r>
            <a:r>
              <a:rPr lang="zh-CN" altLang="en-US" dirty="0"/>
              <a:t> </a:t>
            </a:r>
            <a:r>
              <a:rPr lang="en-US" altLang="zh-CN" dirty="0"/>
              <a:t>30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Kosarak</a:t>
            </a:r>
            <a:r>
              <a:rPr lang="zh-CN" altLang="en-US" dirty="0"/>
              <a:t> </a:t>
            </a:r>
            <a:r>
              <a:rPr lang="en-US" altLang="zh-CN" dirty="0"/>
              <a:t>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32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62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problem studied in this paper, frequent itemset mining, the setting is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4885-01EF-4D63-AC0E-145363C338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solution is this pad-and-sample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4885-01EF-4D63-AC0E-145363C338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Z. Qin, Y. Yang, T. Yu, I. Khalil, X. Xiao, and K. Ren. Heavy hitter estimation over set-valued data with local differential privacy. In CCS,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4885-01EF-4D63-AC0E-145363C338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9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4885-01EF-4D63-AC0E-145363C338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3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578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7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effectively reduce the size of the set from Cartesian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Reveal original data, either purposefully (e.g., to insider) or by outsider attacks</a:t>
            </a:r>
          </a:p>
          <a:p>
            <a:pPr marL="228600" indent="-228600">
              <a:buAutoNum type="arabicPeriod"/>
            </a:pPr>
            <a:r>
              <a:rPr lang="en-US" baseline="0" dirty="0"/>
              <a:t>The epsilon value? Is the implementation correct?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This motivates us to go to the local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effectively reduce the size of the set from Cartesian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9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</a:t>
            </a:r>
            <a:r>
              <a:rPr lang="en-US" baseline="0" dirty="0"/>
              <a:t> with this, people are more willing to share their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82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encode is</a:t>
            </a:r>
            <a:r>
              <a:rPr lang="en-US" baseline="0" dirty="0"/>
              <a:t> mainly used for presenting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definition of LDP is not new.</a:t>
            </a:r>
          </a:p>
          <a:p>
            <a:r>
              <a:rPr lang="en-US" dirty="0"/>
              <a:t>Comes from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</a:t>
            </a:r>
            <a:r>
              <a:rPr lang="en-US" baseline="0" dirty="0"/>
              <a:t>re we only analyze the simplest version of </a:t>
            </a:r>
            <a:r>
              <a:rPr lang="en-US" baseline="0" dirty="0" err="1"/>
              <a:t>rappor</a:t>
            </a:r>
            <a:endParaRPr lang="en-US" baseline="0" dirty="0"/>
          </a:p>
          <a:p>
            <a:r>
              <a:rPr lang="en-US" dirty="0"/>
              <a:t>We compare general in empirical</a:t>
            </a:r>
            <a:r>
              <a:rPr lang="en-US" baseline="0" dirty="0"/>
              <a:t> results</a:t>
            </a:r>
          </a:p>
          <a:p>
            <a:r>
              <a:rPr lang="en-US" altLang="zh-CN" baseline="0" dirty="0"/>
              <a:t>Frequency</a:t>
            </a:r>
            <a:r>
              <a:rPr lang="zh-CN" altLang="en-US" baseline="0" dirty="0"/>
              <a:t> </a:t>
            </a:r>
            <a:r>
              <a:rPr lang="en-US" altLang="zh-CN" baseline="0" dirty="0"/>
              <a:t>estimation</a:t>
            </a:r>
            <a:r>
              <a:rPr lang="zh-CN" altLang="en-US" baseline="0" dirty="0"/>
              <a:t> </a:t>
            </a:r>
            <a:r>
              <a:rPr lang="en-US" altLang="zh-CN" baseline="0" dirty="0"/>
              <a:t>-&gt;</a:t>
            </a:r>
            <a:r>
              <a:rPr lang="zh-CN" altLang="en-US" baseline="0" dirty="0"/>
              <a:t> </a:t>
            </a:r>
            <a:r>
              <a:rPr lang="en-US" altLang="zh-CN" baseline="0" dirty="0"/>
              <a:t>output</a:t>
            </a:r>
            <a:r>
              <a:rPr lang="zh-CN" altLang="en-US" baseline="0" dirty="0"/>
              <a:t> </a:t>
            </a:r>
            <a:r>
              <a:rPr lang="en-US" altLang="zh-CN" baseline="0" dirty="0"/>
              <a:t>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4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remind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values,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there are </a:t>
                </a:r>
                <a:r>
                  <a:rPr lang="en-US" i="0">
                    <a:latin typeface="Cambria Math" panose="02040503050406030204" pitchFamily="18" charset="0"/>
                  </a:rPr>
                  <a:t>𝑑=2</a:t>
                </a:r>
                <a:r>
                  <a:rPr lang="en-US" dirty="0"/>
                  <a:t> values, </a:t>
                </a:r>
                <a:r>
                  <a:rPr lang="en-US" i="0">
                    <a:latin typeface="Cambria Math" panose="02040503050406030204" pitchFamily="18" charset="0"/>
                  </a:rPr>
                  <a:t>𝑞=(1−𝑝)/(𝑑−1)=1−𝑝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is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number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of</a:t>
                </a:r>
                <a:r>
                  <a:rPr lang="zh-CN" altLang="en-US" baseline="0" dirty="0"/>
                  <a:t> </a:t>
                </a:r>
                <a:r>
                  <a:rPr lang="en-US" altLang="zh-CN" baseline="0" dirty="0"/>
                  <a:t>groups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〖</a:t>
                </a:r>
                <a:r>
                  <a:rPr lang="en-US" i="0">
                    <a:latin typeface="Cambria Math" panose="02040503050406030204" pitchFamily="18" charset="0"/>
                  </a:rPr>
                  <a:t>𝐸[𝐼</a:t>
                </a:r>
                <a:r>
                  <a:rPr lang="en-US" i="0" smtClean="0">
                    <a:latin typeface="Cambria Math" panose="02040503050406030204" pitchFamily="18" charset="0"/>
                  </a:rPr>
                  <a:t>〗_</a:t>
                </a:r>
                <a:r>
                  <a:rPr lang="en-US" i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] is the number of users whose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5220B-0D26-4134-AF55-B2FC4692EF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0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A3EA2-405A-4BF2-8F31-CF3E8C1AC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31D718-013D-47E1-8CA7-87FCC85CC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DC5DF-2A7C-479A-B3FE-2FB2C87C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A68F9E-D56F-44F8-9006-4DA4AAC1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168FF2-2D49-4685-BED6-DB274742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7CEF3-0021-4272-BB5E-80874F07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925F6D-F5C6-4481-A460-584908C07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90B21A-3E0F-4D72-B761-9E32AA3B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11C16-BCA3-45F9-92E1-BEDC818E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9BBF11-1D70-47E4-9689-DB68692D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CA36A6C-1852-4E68-BEF2-6001AB7F6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C2CBC4-461B-40D2-A27E-CB07C24CA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C01B5-DE3B-4A0F-BEBB-189AEA9D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948188-C43C-40A8-AA52-F2F4F004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7752C-1EDF-40A4-8C51-6895EA8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6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1440C-8932-456D-B731-868621D4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67B73-C119-4224-9983-2D5E83B46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69D52E-4A37-40A3-AA56-FAEADD8A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04207-9CCC-4122-8153-9DDC1DD76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F5A4DB-5CCD-4B4A-AA55-2BCA862C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4E95A-FB20-4659-A696-03374865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D93773-016C-487B-9DBB-7C77E3D80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D3E17-B518-4321-83C1-D56EDFC5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65F4DB-3486-4E35-9434-1149237C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6E1684-793C-4653-A39E-624F13846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06306-3B95-4FDA-9281-441C9DCC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B0588-B676-433B-84CA-A65F0D93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E54A12-F7B1-4037-B189-CB502F748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A3E1B0-79CB-4BE9-9E67-7CAF284F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9101B-EF54-42B4-B278-89E81285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BCF52E-622C-44A2-9370-B88E373E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8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1E5F1-F43E-4033-A9A7-36A05DC0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783923-7387-4A38-8369-8A074772E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1D4A34-7AB5-4514-A45B-28395CE5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101748-ABD1-4C75-8115-E6B282068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83E295-C0DC-4C5E-BE38-0581E927C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88D922-2102-4453-BA1E-FEF9CBF4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BE43A1-C113-447A-9597-90E768E1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DD1B91-8E99-4612-A0F9-3B623207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24736-5AF2-40C7-B078-BDE994DE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C72302C-97DB-4397-A5D8-ED80E61C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7E75BC-CB95-4E79-B0FA-E6DD15C1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1258984-8CC4-45EE-B254-611F1F6C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7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5D3D7E5-30E9-4E03-96CB-E369E656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EF56B8-50E8-41DD-8CA8-3D50E74A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546EAC-A37C-41A6-BC3D-12D8E224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5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B03FA-E0A2-4745-A4F8-A1F11AB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964CE6-FEC4-49EA-9FAF-7114BAF3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96AF1C-538F-4B41-8E97-B8A9375EE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F79888-AC59-46A3-B0D5-9C4DEB37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8326B8-B4FB-4EAF-BBED-83E246CD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5AA947-C185-46C2-AEBF-5B58AD38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79CB5-4A97-4774-9C2B-C7842A1F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C89B78-A7D7-43E5-80F9-E94209489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7863E9-4D4D-4EAA-9CA4-74BE284F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83F7F1-6248-4DF3-989E-67B83158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F43639-52A6-4D1F-A57D-E18BBC11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0835A1-3A93-4F46-B5DA-02BB1846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BB94B30-2A50-4167-8A94-98C9CE91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F12AF0-45AB-4BFA-B3A3-AB23A1465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AA829-209E-4955-B182-878C4A37F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CEBD-16BA-41E5-B473-D502965F36D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AC423-0716-4326-BE0B-31DAAA43E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B851E6-2F7B-492F-8682-69F08F1F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C9D6-7D64-4631-B8C7-CDB754725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8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31.png"/><Relationship Id="rId5" Type="http://schemas.openxmlformats.org/officeDocument/2006/relationships/image" Target="../media/image10.jpeg"/><Relationship Id="rId10" Type="http://schemas.openxmlformats.org/officeDocument/2006/relationships/image" Target="../media/image38.png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97" y="1122363"/>
            <a:ext cx="8637973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Differential Privacy in the Local Setting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683" y="3740469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sz="3600" dirty="0"/>
              <a:t>Ninghui </a:t>
            </a:r>
            <a:r>
              <a:rPr lang="en-US" altLang="zh-CN" sz="3600" dirty="0" smtClean="0"/>
              <a:t>Li (Purdue University)</a:t>
            </a:r>
          </a:p>
          <a:p>
            <a:r>
              <a:rPr lang="en-US" sz="3600" dirty="0" smtClean="0">
                <a:effectLst/>
              </a:rPr>
              <a:t>Joint work with Tianhao Wang, Somesh Jha, Jeremiah Blocki </a:t>
            </a:r>
            <a:endParaRPr lang="de-DE" sz="3600" dirty="0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96C14-E784-499E-A276-458D0357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 descr="Jha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08" y="5376710"/>
            <a:ext cx="1078706" cy="10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cs.purdue.edu/homes/jblocki/images/profilePicture.jpg">
            <a:extLst>
              <a:ext uri="{FF2B5EF4-FFF2-40B4-BE49-F238E27FC236}">
                <a16:creationId xmlns:a16="http://schemas.microsoft.com/office/drawing/2014/main" xmlns="" id="{2CB11A82-A25B-422B-8DF8-9C47F1F22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65" y="5389006"/>
            <a:ext cx="1014676" cy="105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a white shirt and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5E5B2753-A8F2-447B-937C-CA4A8C0E3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31" y="5389006"/>
            <a:ext cx="838995" cy="10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08818" cy="1325563"/>
          </a:xfrm>
        </p:spPr>
        <p:txBody>
          <a:bodyPr/>
          <a:lstStyle/>
          <a:p>
            <a:r>
              <a:rPr lang="en-US" dirty="0"/>
              <a:t>Direct Encoding (Random Response)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User:</a:t>
                </a:r>
              </a:p>
              <a:p>
                <a:pPr lvl="1"/>
                <a:r>
                  <a:rPr lang="en-US" dirty="0"/>
                  <a:t>Encode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={1,2,…,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Toss a coin with bias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it is head, report the true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Otherwise, report any other value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(uniformly at random)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Aggregator:</a:t>
                </a:r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users possess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is the number of reports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Unbiased Estimation: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35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9449" y="3375926"/>
                <a:ext cx="4905102" cy="41549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/>
                  <a:t>Intuitively, the higher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/>
                  <a:t>, the more accurate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49" y="3375926"/>
                <a:ext cx="4905102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19449" y="4236742"/>
                <a:ext cx="4905102" cy="41549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/>
                  <a:t>However, when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100" dirty="0"/>
                  <a:t> is large,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100" dirty="0"/>
                  <a:t> becomes small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49" y="4236742"/>
                <a:ext cx="4905102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9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Unary</a:t>
            </a:r>
            <a:r>
              <a:rPr lang="zh-CN" altLang="en-US" dirty="0"/>
              <a:t> </a:t>
            </a:r>
            <a:r>
              <a:rPr lang="en-US" altLang="zh-CN" dirty="0"/>
              <a:t>Encoding (Basic RAPPOR)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770" y="1825625"/>
                <a:ext cx="8621882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Encode the value</a:t>
                </a:r>
                <a14:m>
                  <m:oMath xmlns:m="http://schemas.openxmlformats.org/officeDocument/2006/math">
                    <m:r>
                      <a:rPr lang="zh-CN" altLang="en-US" b="0" i="0" dirty="0" smtClean="0">
                        <a:latin typeface="Cambria Math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dirty="0"/>
                  <a:t>into a bit string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≔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≔1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  </m:t>
                    </m:r>
                    <m:r>
                      <a:rPr lang="en-US" b="0" i="1" dirty="0" smtClean="0">
                        <a:latin typeface="Cambria Math" charset="0"/>
                      </a:rPr>
                      <m:t>𝐷</m:t>
                    </m:r>
                    <m:r>
                      <a:rPr lang="en-US" b="0" i="1" dirty="0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1,2,3,4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  <m:r>
                      <a:rPr lang="en-US" b="0" i="1" dirty="0" smtClean="0">
                        <a:latin typeface="Cambria Math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then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[0,0,1,0] </a:t>
                </a:r>
              </a:p>
              <a:p>
                <a:r>
                  <a:rPr lang="en-US" dirty="0"/>
                  <a:t>Perturb each </a:t>
                </a:r>
                <a:r>
                  <a:rPr lang="en-US" dirty="0" smtClean="0"/>
                  <a:t>bit, preserving it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             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b="1" i="1" dirty="0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1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1" i="1" dirty="0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sub>
                        </m:sSub>
                      </m:den>
                    </m:f>
                    <m:r>
                      <a:rPr lang="en-US" b="1" i="1" dirty="0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unary encoding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differ in two locations</a:t>
                </a:r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By unary encoding, each location can only be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altLang="zh-CN" dirty="0"/>
                  <a:t>effectively</a:t>
                </a:r>
                <a:r>
                  <a:rPr lang="zh-CN" altLang="en-US" dirty="0"/>
                  <a:t> </a:t>
                </a:r>
                <a:r>
                  <a:rPr lang="en-US" dirty="0"/>
                  <a:t>reducing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each location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large, UE is </a:t>
                </a:r>
                <a:r>
                  <a:rPr lang="en-US" dirty="0" smtClean="0"/>
                  <a:t>better than DE.</a:t>
                </a:r>
                <a:endParaRPr lang="en-US" dirty="0"/>
              </a:p>
              <a:p>
                <a:r>
                  <a:rPr lang="en-US" dirty="0"/>
                  <a:t>To estimate frequency of each value, do it for each bit.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770" y="1825625"/>
                <a:ext cx="8621882" cy="4351338"/>
              </a:xfrm>
              <a:blipFill rotWithShape="1">
                <a:blip r:embed="rId3"/>
                <a:stretch>
                  <a:fillRect l="-106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9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64664"/>
                <a:ext cx="7966709" cy="495691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protocol description </a:t>
                </a:r>
                <a:r>
                  <a:rPr lang="en-US" dirty="0" smtClean="0"/>
                  <a:t>in [</a:t>
                </a:r>
                <a:r>
                  <a:rPr lang="en-US" dirty="0" err="1" smtClean="0"/>
                  <a:t>Bassily</a:t>
                </a:r>
                <a:r>
                  <a:rPr lang="en-US" dirty="0" smtClean="0"/>
                  <a:t>-Smith ’15] </a:t>
                </a:r>
                <a:r>
                  <a:rPr lang="en-US" dirty="0"/>
                  <a:t>is </a:t>
                </a:r>
                <a:r>
                  <a:rPr lang="en-US" dirty="0" smtClean="0"/>
                  <a:t>complicated</a:t>
                </a:r>
                <a:endParaRPr lang="en-US" dirty="0"/>
              </a:p>
              <a:p>
                <a:r>
                  <a:rPr lang="en-US" dirty="0" smtClean="0"/>
                  <a:t>This is an equivalent description</a:t>
                </a:r>
                <a:endParaRPr lang="en-US" dirty="0"/>
              </a:p>
              <a:p>
                <a:r>
                  <a:rPr lang="en-US" dirty="0"/>
                  <a:t>Each user uses a random hash function from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user then perturbs the bit with probabilities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1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>
                                          <a:latin typeface="Cambria Math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  <m:r>
                                    <a:rPr lang="en-US" b="1" i="1" dirty="0" smtClean="0"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a:rPr lang="en-US" b="1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charset="0"/>
                                            </a:rPr>
                                            <m:t>𝒗</m:t>
                                          </m:r>
                                        </m:e>
                                        <m:sup>
                                          <m:r>
                                            <a:rPr lang="en-US" b="0" i="1" dirty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 charset="0"/>
                                    </a:rPr>
                                    <m:t>)</m:t>
                                  </m:r>
                                  <m:r>
                                    <a:rPr lang="en-US" b="0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user then report</a:t>
                </a:r>
                <a:r>
                  <a:rPr lang="en-US" altLang="zh-CN" dirty="0"/>
                  <a:t>s</a:t>
                </a:r>
                <a:r>
                  <a:rPr lang="en-US" dirty="0"/>
                  <a:t> the bit and the hash function</a:t>
                </a:r>
              </a:p>
              <a:p>
                <a:r>
                  <a:rPr lang="en-US" dirty="0"/>
                  <a:t>The aggregator increments the reported group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Unbiased Estimation: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64664"/>
                <a:ext cx="7966709" cy="4956915"/>
              </a:xfrm>
              <a:blipFill rotWithShape="1">
                <a:blip r:embed="rId3"/>
                <a:stretch>
                  <a:fillRect l="-612" t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Binary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715"/>
                <a:ext cx="8346674" cy="504251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utility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mechanism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its variance</a:t>
                </a:r>
              </a:p>
              <a:p>
                <a:pPr lvl="1"/>
                <a:r>
                  <a:rPr lang="en-US" dirty="0"/>
                  <a:t>E.g., in Random Response,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propose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framework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called ‘pure’ 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existing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mechanisms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framework.</a:t>
                </a:r>
              </a:p>
              <a:p>
                <a:pPr lvl="1"/>
                <a:r>
                  <a:rPr lang="en-US" altLang="zh-CN" sz="2800" dirty="0" smtClean="0"/>
                  <a:t>Each </a:t>
                </a:r>
                <a:r>
                  <a:rPr lang="en-US" altLang="zh-CN" sz="2800" dirty="0"/>
                  <a:t>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altLang="zh-CN" sz="2800" dirty="0" smtClean="0"/>
                  <a:t> “supports” a </a:t>
                </a:r>
                <a:r>
                  <a:rPr lang="en-US" altLang="zh-CN" sz="2800" dirty="0"/>
                  <a:t>set of input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lvl="2"/>
                <a:r>
                  <a:rPr lang="en-US" sz="2400" dirty="0" smtClean="0"/>
                  <a:t>E.g., In Unary Encoding, a bi vector supports each value with a corresponding 1</a:t>
                </a:r>
              </a:p>
              <a:p>
                <a:pPr lvl="2"/>
                <a:r>
                  <a:rPr lang="en-US" sz="2400" dirty="0" smtClean="0"/>
                  <a:t>E.g</a:t>
                </a:r>
                <a:r>
                  <a:rPr lang="en-US" sz="2400" dirty="0"/>
                  <a:t>., In BLH, Support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𝑦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mr-IN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</a:rPr>
                          <m:t>=</m:t>
                        </m:r>
                        <m:r>
                          <a:rPr lang="en-US" sz="2400" i="1">
                            <a:latin typeface="Cambria Math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800" dirty="0" smtClean="0"/>
                  <a:t>A pure protocol is specified </a:t>
                </a:r>
                <a:r>
                  <a:rPr lang="en-US" altLang="zh-CN" sz="2800" dirty="0" smtClean="0"/>
                  <a:t>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altLang="zh-CN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𝑞</m:t>
                    </m:r>
                    <m:r>
                      <a:rPr lang="en-US" altLang="zh-CN" sz="2800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altLang="zh-CN" sz="2800" dirty="0"/>
                  <a:t> </a:t>
                </a:r>
                <a:endParaRPr lang="en-US" altLang="zh-CN" sz="2800" dirty="0" smtClean="0"/>
              </a:p>
              <a:p>
                <a:pPr lvl="2"/>
                <a:r>
                  <a:rPr lang="en-US" altLang="zh-CN" sz="2400" dirty="0" smtClean="0"/>
                  <a:t>Each </a:t>
                </a:r>
                <a:r>
                  <a:rPr lang="en-US" altLang="zh-CN" sz="2400" dirty="0" smtClean="0"/>
                  <a:t>input is perturbed into a value  “supporting it”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sz="2400" dirty="0" smtClean="0"/>
                  <a:t> and into a value not supporting it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𝑞</m:t>
                    </m:r>
                    <m:r>
                      <a:rPr lang="en-US" altLang="zh-CN" sz="2400" b="0" i="1" smtClean="0">
                        <a:latin typeface="Cambria Math" charset="0"/>
                      </a:rPr>
                      <m:t>′</m:t>
                    </m:r>
                  </m:oMath>
                </a14:m>
                <a:endParaRPr lang="en-US" altLang="zh-CN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715"/>
                <a:ext cx="8346674" cy="5042516"/>
              </a:xfrm>
              <a:blipFill rotWithShape="1">
                <a:blip r:embed="rId3"/>
                <a:stretch>
                  <a:fillRect l="-1242" t="-1932" r="-1534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28557" y="3124358"/>
                <a:ext cx="5442803" cy="1577291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700" i="1">
                          <a:latin typeface="Cambria Math" charset="0"/>
                        </a:rPr>
                        <m:t>𝑚𝑖𝑛</m:t>
                      </m:r>
                      <m:r>
                        <a:rPr lang="en-US" altLang="zh-CN" sz="2700" i="1" baseline="-25000">
                          <a:latin typeface="Cambria Math" charset="0"/>
                        </a:rPr>
                        <m:t>𝑞</m:t>
                      </m:r>
                      <m:r>
                        <a:rPr lang="en-US" altLang="zh-CN" sz="2700" i="1" baseline="-25000">
                          <a:latin typeface="Cambria Math" charset="0"/>
                        </a:rPr>
                        <m:t>′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700" dirty="0"/>
              </a:p>
              <a:p>
                <a:pPr algn="ctr"/>
                <a:r>
                  <a:rPr lang="en-US" altLang="zh-CN" sz="2700" dirty="0"/>
                  <a:t>or</a:t>
                </a:r>
                <a:r>
                  <a:rPr lang="zh-CN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700" i="1">
                        <a:latin typeface="Cambria Math" charset="0"/>
                      </a:rPr>
                      <m:t>𝑚𝑖𝑛</m:t>
                    </m:r>
                    <m:r>
                      <a:rPr lang="en-US" altLang="zh-CN" sz="2700" i="1" baseline="-25000">
                        <a:latin typeface="Cambria Math" charset="0"/>
                      </a:rPr>
                      <m:t>𝑞</m:t>
                    </m:r>
                    <m:r>
                      <a:rPr lang="en-US" altLang="zh-CN" sz="2700" i="1" baseline="-25000">
                        <a:latin typeface="Cambria Math" charset="0"/>
                      </a:rPr>
                      <m:t>′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700">
                            <a:latin typeface="Cambria Math" charset="0"/>
                          </a:rPr>
                          <m:t>′</m:t>
                        </m:r>
                        <m:r>
                          <a:rPr lang="en-US" sz="270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sz="2700" i="1">
                            <a:latin typeface="Cambria Math" charset="0"/>
                          </a:rPr>
                          <m:t>′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CN" sz="2700">
                                    <a:latin typeface="Cambria Math" charset="0"/>
                                  </a:rPr>
                                  <m:t>′</m:t>
                                </m:r>
                                <m:r>
                                  <a:rPr lang="en-US" sz="27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700" i="1">
                                <a:latin typeface="Cambria Math" charset="0"/>
                              </a:rPr>
                              <m:t>′</m:t>
                            </m:r>
                            <m:r>
                              <a:rPr lang="en-US" sz="27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700" dirty="0"/>
                          <m:t> </m:t>
                        </m:r>
                      </m:den>
                    </m:f>
                  </m:oMath>
                </a14:m>
                <a:endParaRPr lang="en-US" sz="2700" dirty="0"/>
              </a:p>
              <a:p>
                <a:pPr algn="ctr"/>
                <a:r>
                  <a:rPr lang="en-US" altLang="zh-CN" sz="2700" dirty="0"/>
                  <a:t>where</a:t>
                </a:r>
                <a14:m>
                  <m:oMath xmlns:m="http://schemas.openxmlformats.org/officeDocument/2006/math">
                    <m:r>
                      <a:rPr lang="zh-CN" altLang="en-US" sz="2700">
                        <a:latin typeface="Cambria Math" charset="0"/>
                      </a:rPr>
                      <m:t>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700" i="1">
                        <a:latin typeface="Cambria Math" charset="0"/>
                      </a:rPr>
                      <m:t>′,</m:t>
                    </m:r>
                    <m:r>
                      <a:rPr lang="zh-CN" altLang="en-US" sz="2700" i="1">
                        <a:latin typeface="Cambria Math" charset="0"/>
                      </a:rPr>
                      <m:t>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700" i="1">
                        <a:latin typeface="Cambria Math" charset="0"/>
                      </a:rPr>
                      <m:t>′</m:t>
                    </m:r>
                    <m:r>
                      <a:rPr lang="zh-CN" altLang="en-US" sz="27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zh-CN" sz="2700" dirty="0"/>
                  <a:t>satisfy</a:t>
                </a:r>
                <a:r>
                  <a:rPr lang="zh-CN" alt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700" dirty="0"/>
                  <a:t>-LDP</a:t>
                </a:r>
                <a:endParaRPr lang="en-US" sz="27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57" y="3124358"/>
                <a:ext cx="5442803" cy="1577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6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</a:t>
            </a:r>
            <a:r>
              <a:rPr lang="en-US" dirty="0" smtClean="0"/>
              <a:t>Unary Encoding (UE)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4291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the original UE, 1 and 0 are treated symmetrically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altLang="zh-CN" b="1" dirty="0" smtClean="0"/>
                  <a:t>Observation: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 the input, there are a lot more 0’s than 1’s 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zh-CN" dirty="0" smtClean="0"/>
                  <a:t> is large.  </a:t>
                </a:r>
              </a:p>
              <a:p>
                <a:r>
                  <a:rPr lang="en-US" altLang="zh-CN" b="1" dirty="0"/>
                  <a:t>Key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Insight: </a:t>
                </a:r>
                <a:r>
                  <a:rPr lang="en-US" dirty="0" smtClean="0"/>
                  <a:t>We can perturb </a:t>
                </a:r>
                <a:r>
                  <a:rPr lang="en-US" dirty="0"/>
                  <a:t>0 and 1 </a:t>
                </a:r>
                <a:r>
                  <a:rPr lang="en-US" dirty="0" smtClean="0"/>
                  <a:t>differently and should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as much as possible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       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    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i="1" dirty="0">
                  <a:latin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→1</m:t>
                            </m:r>
                          </m:sub>
                        </m:sSub>
                      </m:den>
                    </m:f>
                    <m:r>
                      <a:rPr lang="en-US" b="1" i="1" dirty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42910" cy="4351338"/>
              </a:xfrm>
              <a:blipFill rotWithShape="1">
                <a:blip r:embed="rId2"/>
                <a:stretch>
                  <a:fillRect l="-128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4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Local Hash (OLH)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original BLH, secret is </a:t>
                </a:r>
                <a:r>
                  <a:rPr lang="en-US" b="1" dirty="0"/>
                  <a:t>compressed</a:t>
                </a:r>
                <a:r>
                  <a:rPr lang="en-US" dirty="0"/>
                  <a:t> into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bit,</a:t>
                </a:r>
                <a:r>
                  <a:rPr lang="zh-CN" altLang="en-US" dirty="0"/>
                  <a:t> </a:t>
                </a:r>
                <a:r>
                  <a:rPr lang="en-US" altLang="zh-CN" b="1" dirty="0"/>
                  <a:t>perturbed</a:t>
                </a:r>
                <a:r>
                  <a:rPr lang="en-US" dirty="0"/>
                  <a:t> and transmitted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Both steps cause </a:t>
                </a:r>
                <a:r>
                  <a:rPr lang="en-US" dirty="0"/>
                  <a:t>information loss:</a:t>
                </a:r>
              </a:p>
              <a:p>
                <a:pPr lvl="1"/>
                <a:r>
                  <a:rPr lang="en-US" dirty="0"/>
                  <a:t>Compressing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loses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much</a:t>
                </a:r>
                <a:endParaRPr lang="en-US" dirty="0"/>
              </a:p>
              <a:p>
                <a:pPr lvl="1"/>
                <a:r>
                  <a:rPr lang="en-US" dirty="0"/>
                  <a:t>Perturbation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information loss depends on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altLang="zh-CN" b="1" dirty="0"/>
                  <a:t>Key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Insight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dirty="0"/>
                  <a:t>We want to make a balance between the two steps:</a:t>
                </a:r>
              </a:p>
              <a:p>
                <a:pPr lvl="1"/>
                <a:r>
                  <a:rPr lang="en-US" dirty="0"/>
                  <a:t>By compress</a:t>
                </a:r>
                <a:r>
                  <a:rPr lang="en-US" altLang="zh-CN" dirty="0"/>
                  <a:t>ing</a:t>
                </a:r>
                <a:r>
                  <a:rPr lang="en-US" dirty="0"/>
                  <a:t> into more groups, the first step carries more information</a:t>
                </a:r>
              </a:p>
              <a:p>
                <a:r>
                  <a:rPr lang="en-US" dirty="0"/>
                  <a:t>Variance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optimized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𝑔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See </a:t>
                </a:r>
                <a:r>
                  <a:rPr lang="en-US" dirty="0"/>
                  <a:t>our paper for </a:t>
                </a:r>
                <a:r>
                  <a:rPr lang="en-US" dirty="0" smtClean="0"/>
                  <a:t>details.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5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39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Different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4" y="2651760"/>
            <a:ext cx="8700378" cy="15411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4380" y="3019268"/>
            <a:ext cx="627017" cy="68734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207079" y="3019268"/>
            <a:ext cx="715340" cy="68734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766314" y="5230297"/>
            <a:ext cx="5578534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00" dirty="0"/>
              <a:t>OUE and OLH have the same variance</a:t>
            </a:r>
          </a:p>
          <a:p>
            <a:pPr algn="ctr"/>
            <a:r>
              <a:rPr lang="en-US" sz="2100" dirty="0"/>
              <a:t>But OLH has smaller communication cost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8745" y="3197135"/>
            <a:ext cx="6733674" cy="218677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2743200" y="3019268"/>
            <a:ext cx="768363" cy="687346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12372" y="4298644"/>
                <a:ext cx="3286417" cy="738664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/>
                  <a:t>Direct Encoding has greater variance with larger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372" y="4298644"/>
                <a:ext cx="328641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188744" y="3430139"/>
            <a:ext cx="6733674" cy="2764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082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Highlights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Dataset: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Kosarak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dataset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(also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Rockyou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Synthetic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dataset)</a:t>
                </a:r>
              </a:p>
              <a:p>
                <a:r>
                  <a:rPr lang="en-US" altLang="zh-CN" dirty="0"/>
                  <a:t>Competitors: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RAPPOR,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BLH,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OLH</a:t>
                </a:r>
              </a:p>
              <a:p>
                <a:pPr lvl="1"/>
                <a:r>
                  <a:rPr lang="en-US" altLang="zh-CN" dirty="0"/>
                  <a:t>Randomized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compared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because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large</a:t>
                </a:r>
              </a:p>
              <a:p>
                <a:r>
                  <a:rPr lang="en-US" altLang="zh-CN" dirty="0"/>
                  <a:t>Key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Results:</a:t>
                </a:r>
              </a:p>
              <a:p>
                <a:pPr lvl="1"/>
                <a:r>
                  <a:rPr lang="en-US" altLang="zh-CN" dirty="0"/>
                  <a:t>OLH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performs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better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with variance orders of magnitudes smaller, especially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when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large</a:t>
                </a:r>
              </a:p>
              <a:p>
                <a:pPr lvl="1"/>
                <a:r>
                  <a:rPr lang="en-US" altLang="zh-CN" dirty="0"/>
                  <a:t>This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confirms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our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analytical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conclusion</a:t>
                </a:r>
              </a:p>
              <a:p>
                <a:pPr lvl="1"/>
                <a:endParaRPr lang="en-US" altLang="zh-CN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1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Accuracy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Frequent</a:t>
            </a:r>
            <a:r>
              <a:rPr lang="zh-CN" altLang="en-US" dirty="0"/>
              <a:t> </a:t>
            </a:r>
            <a:r>
              <a:rPr lang="en-US" altLang="zh-CN" dirty="0"/>
              <a:t>Values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571" y="2239657"/>
            <a:ext cx="5425489" cy="3263504"/>
          </a:xfrm>
          <a:prstGeom prst="rect">
            <a:avLst/>
          </a:prstGeom>
        </p:spPr>
      </p:pic>
      <p:sp>
        <p:nvSpPr>
          <p:cNvPr id="4" name="Line 49"/>
          <p:cNvSpPr>
            <a:spLocks noChangeShapeType="1"/>
          </p:cNvSpPr>
          <p:nvPr/>
        </p:nvSpPr>
        <p:spPr bwMode="auto">
          <a:xfrm flipH="1">
            <a:off x="1027989" y="2627705"/>
            <a:ext cx="13582" cy="238391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 flipV="1">
            <a:off x="8755564" y="3395705"/>
            <a:ext cx="21365" cy="161591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>
            <a:off x="1767254" y="5602709"/>
            <a:ext cx="4530819" cy="165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502279" y="5602708"/>
            <a:ext cx="11095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More</a:t>
            </a:r>
            <a:r>
              <a:rPr lang="zh-CN" altLang="en-US" sz="1350" dirty="0"/>
              <a:t> </a:t>
            </a:r>
            <a:r>
              <a:rPr lang="en-US" altLang="zh-CN" sz="1350" dirty="0"/>
              <a:t>Privacy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63490" y="3568397"/>
            <a:ext cx="12384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More</a:t>
            </a:r>
            <a:r>
              <a:rPr lang="zh-CN" altLang="en-US" sz="1350" dirty="0"/>
              <a:t> </a:t>
            </a:r>
            <a:r>
              <a:rPr lang="en-US" altLang="zh-CN" sz="1350" dirty="0"/>
              <a:t>Accuracy</a:t>
            </a:r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38251" y="2908663"/>
                <a:ext cx="8815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RAPPOR2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350" dirty="0"/>
                  <a:t>=</a:t>
                </a:r>
                <a:r>
                  <a:rPr lang="zh-CN" altLang="en-US" sz="1350" dirty="0"/>
                  <a:t> </a:t>
                </a:r>
                <a:r>
                  <a:rPr lang="en-US" altLang="zh-CN" sz="1350" dirty="0"/>
                  <a:t>7.78</a:t>
                </a:r>
                <a:endParaRPr lang="en-US" sz="135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51" y="2908663"/>
                <a:ext cx="881524" cy="507831"/>
              </a:xfrm>
              <a:prstGeom prst="rect">
                <a:avLst/>
              </a:prstGeom>
              <a:blipFill>
                <a:blip r:embed="rId4"/>
                <a:stretch>
                  <a:fillRect l="-2083" t="-1205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49"/>
          <p:cNvSpPr>
            <a:spLocks noChangeShapeType="1"/>
          </p:cNvSpPr>
          <p:nvPr/>
        </p:nvSpPr>
        <p:spPr bwMode="auto">
          <a:xfrm flipH="1" flipV="1">
            <a:off x="5684227" y="3395705"/>
            <a:ext cx="8794" cy="126224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81352" y="2981862"/>
                <a:ext cx="88152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350" dirty="0"/>
                  <a:t>RAPPOR1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350" dirty="0"/>
                  <a:t>=</a:t>
                </a:r>
                <a:r>
                  <a:rPr lang="zh-CN" altLang="en-US" sz="1350" dirty="0"/>
                  <a:t> </a:t>
                </a:r>
                <a:r>
                  <a:rPr lang="en-US" altLang="zh-CN" sz="1350" dirty="0"/>
                  <a:t>4.39</a:t>
                </a:r>
                <a:endParaRPr lang="en-US" sz="135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352" y="2981862"/>
                <a:ext cx="881524" cy="507831"/>
              </a:xfrm>
              <a:prstGeom prst="rect">
                <a:avLst/>
              </a:prstGeom>
              <a:blipFill>
                <a:blip r:embed="rId5"/>
                <a:stretch>
                  <a:fillRect l="-1379" t="-1205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 (already covered)</a:t>
            </a:r>
          </a:p>
          <a:p>
            <a:r>
              <a:rPr lang="en-US" dirty="0"/>
              <a:t>Histogram Estimation </a:t>
            </a:r>
            <a:r>
              <a:rPr lang="en-US" altLang="zh-CN" dirty="0"/>
              <a:t>(just covered)</a:t>
            </a:r>
            <a:endParaRPr lang="en-US" dirty="0"/>
          </a:p>
          <a:p>
            <a:r>
              <a:rPr lang="en-US" dirty="0"/>
              <a:t>Frequent Itemset Mining</a:t>
            </a:r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542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Image result for icon">
            <a:extLst>
              <a:ext uri="{FF2B5EF4-FFF2-40B4-BE49-F238E27FC236}">
                <a16:creationId xmlns:a16="http://schemas.microsoft.com/office/drawing/2014/main" xmlns="" id="{780E412F-8545-443D-B9D1-A81507E78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27" y="3554267"/>
            <a:ext cx="1245393" cy="12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Straight Arrow Connector 5"/>
          <p:cNvSpPr>
            <a:spLocks noChangeShapeType="1"/>
          </p:cNvSpPr>
          <p:nvPr/>
        </p:nvSpPr>
        <p:spPr bwMode="auto">
          <a:xfrm rot="10800000">
            <a:off x="3156397" y="4713309"/>
            <a:ext cx="1842608" cy="439707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4" name="Straight Arrow Connector 6"/>
          <p:cNvSpPr>
            <a:spLocks noChangeShapeType="1"/>
          </p:cNvSpPr>
          <p:nvPr/>
        </p:nvSpPr>
        <p:spPr bwMode="auto">
          <a:xfrm rot="5400000" flipH="1" flipV="1">
            <a:off x="2355892" y="4498924"/>
            <a:ext cx="382559" cy="81132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5" name="Straight Arrow Connector 7"/>
          <p:cNvSpPr>
            <a:spLocks noChangeShapeType="1"/>
          </p:cNvSpPr>
          <p:nvPr/>
        </p:nvSpPr>
        <p:spPr bwMode="auto">
          <a:xfrm flipV="1">
            <a:off x="1227107" y="4713310"/>
            <a:ext cx="1621871" cy="382556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6" name="Straight Arrow Connector 8"/>
          <p:cNvSpPr>
            <a:spLocks noChangeShapeType="1"/>
          </p:cNvSpPr>
          <p:nvPr/>
        </p:nvSpPr>
        <p:spPr bwMode="auto">
          <a:xfrm rot="10800000">
            <a:off x="3046654" y="4713309"/>
            <a:ext cx="1154636" cy="55400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7" name="Straight Arrow Connector 9"/>
          <p:cNvSpPr>
            <a:spLocks noChangeShapeType="1"/>
          </p:cNvSpPr>
          <p:nvPr/>
        </p:nvSpPr>
        <p:spPr bwMode="auto">
          <a:xfrm rot="5400000" flipH="1">
            <a:off x="2750447" y="4926139"/>
            <a:ext cx="459950" cy="34289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5128" name="Picture 5" descr="C:\Documents and Settings\eshi\Local Settings\Temporary Internet Files\Content.IE5\D0FPUIIC\MC90043261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57" y="503871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C:\Documents and Settings\eshi\Local Settings\Temporary Internet Files\Content.IE5\6Q4AUOZR\MC90043265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57" y="503871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Documents and Settings\eshi\Local Settings\Temporary Internet Files\Content.IE5\6Y61LH4J\MC9004339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07" y="492441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C:\Documents and Settings\eshi\Local Settings\Temporary Internet Files\Content.IE5\N4S1QQGI\MC90043488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607" y="498990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Documents and Settings\eshi\Local Settings\Temporary Internet Files\Content.IE5\NQWXM84H\MC900434888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257" y="498156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7"/>
          <p:cNvSpPr>
            <a:spLocks noChangeArrowheads="1"/>
          </p:cNvSpPr>
          <p:nvPr/>
        </p:nvSpPr>
        <p:spPr bwMode="auto">
          <a:xfrm>
            <a:off x="7032631" y="2375385"/>
            <a:ext cx="1872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mining</a:t>
            </a:r>
            <a:endParaRPr lang="zh-CN" altLang="en-US" dirty="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Statistical queries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1952754" y="2237379"/>
            <a:ext cx="2134060" cy="1032154"/>
            <a:chOff x="1152" y="856"/>
            <a:chExt cx="1200" cy="1218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152" y="1240"/>
              <a:ext cx="1200" cy="834"/>
              <a:chOff x="1152" y="808"/>
              <a:chExt cx="1200" cy="834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2" name="Group 13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1152" y="856"/>
              <a:ext cx="1200" cy="834"/>
              <a:chOff x="1152" y="808"/>
              <a:chExt cx="1200" cy="834"/>
            </a:xfrm>
          </p:grpSpPr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27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" name="Oval 21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2" name="Group 24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23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" name="Oval 26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" name="Oval 27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" name="Oval 28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2275603" y="2613396"/>
            <a:ext cx="14884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700" dirty="0"/>
              <a:t>Database</a:t>
            </a:r>
          </a:p>
        </p:txBody>
      </p:sp>
      <p:sp>
        <p:nvSpPr>
          <p:cNvPr id="42" name="Line 49"/>
          <p:cNvSpPr>
            <a:spLocks noChangeShapeType="1"/>
          </p:cNvSpPr>
          <p:nvPr/>
        </p:nvSpPr>
        <p:spPr bwMode="auto">
          <a:xfrm flipH="1" flipV="1">
            <a:off x="2963278" y="3207626"/>
            <a:ext cx="0" cy="38883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2997567" y="3204582"/>
            <a:ext cx="1043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folHlink"/>
                </a:solidFill>
              </a:rPr>
              <a:t>+Noise</a:t>
            </a:r>
          </a:p>
        </p:txBody>
      </p:sp>
      <p:pic>
        <p:nvPicPr>
          <p:cNvPr id="1026" name="Picture 2" descr="Image result for data min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3" y="2094384"/>
            <a:ext cx="1588022" cy="1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500" dirty="0"/>
              <a:t>	</a:t>
            </a:r>
            <a:endParaRPr lang="en-US" sz="45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Differential Privacy</a:t>
            </a:r>
            <a:endParaRPr lang="en-US" dirty="0"/>
          </a:p>
        </p:txBody>
      </p:sp>
      <p:sp>
        <p:nvSpPr>
          <p:cNvPr id="52" name="Up-Down Arrow 36"/>
          <p:cNvSpPr>
            <a:spLocks noChangeArrowheads="1"/>
          </p:cNvSpPr>
          <p:nvPr/>
        </p:nvSpPr>
        <p:spPr bwMode="auto">
          <a:xfrm rot="16200000">
            <a:off x="4586582" y="2175595"/>
            <a:ext cx="285750" cy="128528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084357" y="4740265"/>
            <a:ext cx="69956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627912" y="4728211"/>
            <a:ext cx="79256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99327" y="4753984"/>
            <a:ext cx="7857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183615" y="4747075"/>
            <a:ext cx="69089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802574" y="4725810"/>
            <a:ext cx="85353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50" y="3510002"/>
            <a:ext cx="137928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 smtClean="0"/>
              <a:t>Classical/</a:t>
            </a:r>
          </a:p>
          <a:p>
            <a:r>
              <a:rPr lang="en-US" altLang="zh-CN" sz="2100" dirty="0" smtClean="0"/>
              <a:t>centralized</a:t>
            </a:r>
          </a:p>
          <a:p>
            <a:r>
              <a:rPr lang="zh-CN" altLang="en-US" sz="2100" dirty="0" smtClean="0"/>
              <a:t> </a:t>
            </a:r>
            <a:r>
              <a:rPr lang="en-US" altLang="zh-CN" sz="2100" dirty="0"/>
              <a:t>setting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330217" y="3334412"/>
                <a:ext cx="4308879" cy="170816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/>
                  <a:t>Differential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Privacy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Interpretation:</a:t>
                </a:r>
                <a:endParaRPr lang="en-US" sz="2100" dirty="0"/>
              </a:p>
              <a:p>
                <a:pPr algn="ctr"/>
                <a:r>
                  <a:rPr lang="en-US" altLang="zh-CN" sz="2100" dirty="0"/>
                  <a:t>The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decision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to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include/exclude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an individual’s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record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has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limited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(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100" dirty="0"/>
                  <a:t>)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influence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on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the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outcome.</a:t>
                </a:r>
                <a:endParaRPr lang="en-US" sz="2100" dirty="0"/>
              </a:p>
              <a:p>
                <a:pPr algn="ctr"/>
                <a:r>
                  <a:rPr lang="en-US" altLang="zh-CN" sz="2100" dirty="0"/>
                  <a:t>Smaller</a:t>
                </a:r>
                <a:r>
                  <a:rPr lang="zh-CN" altLang="en-US" sz="2100" dirty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100" dirty="0">
                    <a:sym typeface="Wingdings"/>
                  </a:rPr>
                  <a:t> </a:t>
                </a:r>
                <a:r>
                  <a:rPr lang="en-US" altLang="zh-CN" sz="2100" dirty="0">
                    <a:sym typeface="Wingdings"/>
                  </a:rPr>
                  <a:t>Stronger</a:t>
                </a:r>
                <a:r>
                  <a:rPr lang="zh-CN" altLang="en-US" sz="2100" dirty="0">
                    <a:sym typeface="Wingdings"/>
                  </a:rPr>
                  <a:t> </a:t>
                </a:r>
                <a:r>
                  <a:rPr lang="en-US" altLang="zh-CN" sz="2100" dirty="0">
                    <a:sym typeface="Wingdings"/>
                  </a:rPr>
                  <a:t>Privacy</a:t>
                </a:r>
                <a:endParaRPr lang="en-US" sz="21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217" y="3334412"/>
                <a:ext cx="4308879" cy="17081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B4ABEEB-5BAF-4714-AB53-93ED51FE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35" grpId="0"/>
      <p:bldP spid="41" grpId="0"/>
      <p:bldP spid="42" grpId="0" animBg="1"/>
      <p:bldP spid="43" grpId="0"/>
      <p:bldP spid="52" grpId="0" animBg="1"/>
      <p:bldP spid="51" grpId="0"/>
      <p:bldP spid="53" grpId="0"/>
      <p:bldP spid="56" grpId="0"/>
      <p:bldP spid="60" grpId="0"/>
      <p:bldP spid="61" grpId="0"/>
      <p:bldP spid="3" grpId="0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Histogram Estimation</a:t>
            </a:r>
          </a:p>
          <a:p>
            <a:r>
              <a:rPr lang="en-US" dirty="0"/>
              <a:t>Frequent Itemset Mining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2791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FEDFE026-A0D2-489C-938C-A069A1DAE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48" y="1466377"/>
            <a:ext cx="50980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/>
              <a:t>*For ease of presentation, let’s forget the encoding function and assume it is contained in the perturbation</a:t>
            </a:r>
            <a:endParaRPr lang="en-US" altLang="zh-CN" sz="2400" dirty="0">
              <a:solidFill>
                <a:schemeClr val="folHlin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Frequency Oracle</a:t>
            </a:r>
            <a:endParaRPr lang="en-US" dirty="0"/>
          </a:p>
        </p:txBody>
      </p:sp>
      <p:pic>
        <p:nvPicPr>
          <p:cNvPr id="4" name="Picture 6" descr="C:\Documents and Settings\eshi\Local Settings\Temporary Internet Files\Content.IE5\6Q4AUOZR\MC900432657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3" y="2888039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5373" y="3058082"/>
                <a:ext cx="270618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takes input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outputs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373" y="3058082"/>
                <a:ext cx="2706189" cy="1200329"/>
              </a:xfrm>
              <a:prstGeom prst="rect">
                <a:avLst/>
              </a:prstGeom>
              <a:blipFill>
                <a:blip r:embed="rId4"/>
                <a:stretch>
                  <a:fillRect l="-2027" t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data m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78" y="3028247"/>
            <a:ext cx="1588022" cy="1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8378" y="344214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78" y="3442149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6743" y="2712176"/>
                <a:ext cx="254725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takes reports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from all users and outputs estimations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2712176"/>
                <a:ext cx="2547257" cy="1754326"/>
              </a:xfrm>
              <a:prstGeom prst="rect">
                <a:avLst/>
              </a:prstGeom>
              <a:blipFill>
                <a:blip r:embed="rId7"/>
                <a:stretch>
                  <a:fillRect l="-1914" t="-1042" r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916235" y="3787583"/>
            <a:ext cx="920931" cy="56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ine 49"/>
          <p:cNvSpPr>
            <a:spLocks noChangeShapeType="1"/>
          </p:cNvSpPr>
          <p:nvPr/>
        </p:nvSpPr>
        <p:spPr bwMode="auto">
          <a:xfrm flipV="1">
            <a:off x="2208866" y="4065793"/>
            <a:ext cx="13580" cy="49953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0"/>
              <p:cNvSpPr>
                <a:spLocks noChangeArrowheads="1"/>
              </p:cNvSpPr>
              <p:nvPr/>
            </p:nvSpPr>
            <p:spPr bwMode="auto">
              <a:xfrm>
                <a:off x="252762" y="4616579"/>
                <a:ext cx="5098009" cy="1789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FO is</a:t>
                </a: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-LDP</a:t>
                </a:r>
                <a:r>
                  <a:rPr lang="zh-CN" altLang="en-US" sz="2400" dirty="0"/>
                  <a:t> </a:t>
                </a:r>
                <a:r>
                  <a:rPr lang="en-US" altLang="zh-CN" sz="2400" dirty="0" err="1"/>
                  <a:t>iff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chemeClr val="bg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solidFill>
                          <a:schemeClr val="tx1"/>
                        </a:solidFill>
                        <a:latin typeface="Cambria Math" charset="0"/>
                      </a:rPr>
                      <m:t>𝑣</m:t>
                    </m:r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from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, and any valid output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400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altLang="zh-CN" sz="2400" dirty="0">
                  <a:solidFill>
                    <a:schemeClr val="folHlink"/>
                  </a:solidFill>
                </a:endParaRPr>
              </a:p>
            </p:txBody>
          </p:sp>
        </mc:Choice>
        <mc:Fallback xmlns="">
          <p:sp>
            <p:nvSpPr>
              <p:cNvPr id="13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762" y="4616579"/>
                <a:ext cx="5098009" cy="1789785"/>
              </a:xfrm>
              <a:prstGeom prst="rect">
                <a:avLst/>
              </a:prstGeom>
              <a:blipFill>
                <a:blip r:embed="rId10"/>
                <a:stretch>
                  <a:fillRect l="-1792" t="-2721" r="-1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xmlns="" id="{6E726F27-2674-4F1D-A848-D692184621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1" y="4666882"/>
            <a:ext cx="2714286" cy="1923810"/>
          </a:xfrm>
          <a:prstGeom prst="rect">
            <a:avLst/>
          </a:prstGeom>
        </p:spPr>
      </p:pic>
      <p:sp>
        <p:nvSpPr>
          <p:cNvPr id="16" name="Line 49">
            <a:extLst>
              <a:ext uri="{FF2B5EF4-FFF2-40B4-BE49-F238E27FC236}">
                <a16:creationId xmlns:a16="http://schemas.microsoft.com/office/drawing/2014/main" xmlns="" id="{2C4D8AE0-A40B-4D72-BE2B-06F76A157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0596" y="4167345"/>
            <a:ext cx="13579" cy="499536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E2F16E-3679-484A-85D3-A079EF88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21</a:t>
            </a:fld>
            <a:endParaRPr lang="en-US"/>
          </a:p>
        </p:txBody>
      </p:sp>
      <p:sp>
        <p:nvSpPr>
          <p:cNvPr id="15" name="Line 49">
            <a:extLst>
              <a:ext uri="{FF2B5EF4-FFF2-40B4-BE49-F238E27FC236}">
                <a16:creationId xmlns:a16="http://schemas.microsoft.com/office/drawing/2014/main" xmlns="" id="{DC846310-9E42-48D9-8CC1-1354F378B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8866" y="2583401"/>
            <a:ext cx="0" cy="513591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104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0" grpId="0"/>
      <p:bldP spid="11" grpId="0" animBg="1"/>
      <p:bldP spid="13" grpId="0"/>
      <p:bldP spid="16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B4304-F3CB-4CA6-9D61-D1492138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 Itemset Mining</a:t>
            </a:r>
          </a:p>
        </p:txBody>
      </p:sp>
      <p:sp>
        <p:nvSpPr>
          <p:cNvPr id="8" name="Straight Arrow Connector 5">
            <a:extLst>
              <a:ext uri="{FF2B5EF4-FFF2-40B4-BE49-F238E27FC236}">
                <a16:creationId xmlns:a16="http://schemas.microsoft.com/office/drawing/2014/main" xmlns="" id="{13F5B57D-ECCA-4CEC-AAC8-D23CBD671FC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11392" y="3497424"/>
            <a:ext cx="1951261" cy="1754396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" name="Straight Arrow Connector 6">
            <a:extLst>
              <a:ext uri="{FF2B5EF4-FFF2-40B4-BE49-F238E27FC236}">
                <a16:creationId xmlns:a16="http://schemas.microsoft.com/office/drawing/2014/main" xmlns="" id="{35CC8B4E-EBB0-4411-A254-D1F9845781AD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3394732" y="3992311"/>
            <a:ext cx="1811546" cy="821773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0" name="Straight Arrow Connector 7">
            <a:extLst>
              <a:ext uri="{FF2B5EF4-FFF2-40B4-BE49-F238E27FC236}">
                <a16:creationId xmlns:a16="http://schemas.microsoft.com/office/drawing/2014/main" xmlns="" id="{72BCD6FB-4350-42B4-A427-3F05911E06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2130" y="3497424"/>
            <a:ext cx="1789261" cy="183574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Straight Arrow Connector 8">
            <a:extLst>
              <a:ext uri="{FF2B5EF4-FFF2-40B4-BE49-F238E27FC236}">
                <a16:creationId xmlns:a16="http://schemas.microsoft.com/office/drawing/2014/main" xmlns="" id="{E4BE9248-D86B-4772-B0C2-723D4B3471D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32524" y="3516762"/>
            <a:ext cx="1094549" cy="179220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Straight Arrow Connector 9">
            <a:extLst>
              <a:ext uri="{FF2B5EF4-FFF2-40B4-BE49-F238E27FC236}">
                <a16:creationId xmlns:a16="http://schemas.microsoft.com/office/drawing/2014/main" xmlns="" id="{795BD0CD-D794-4EFF-9576-8BB108992EF6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3826623" y="4382190"/>
            <a:ext cx="1811546" cy="42014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3" name="Picture 5" descr="C:\Documents and Settings\eshi\Local Settings\Temporary Internet Files\Content.IE5\D0FPUIIC\MC900432612[1].png">
            <a:extLst>
              <a:ext uri="{FF2B5EF4-FFF2-40B4-BE49-F238E27FC236}">
                <a16:creationId xmlns:a16="http://schemas.microsoft.com/office/drawing/2014/main" xmlns="" id="{4281F978-EF20-4966-A6C3-79AA98B7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68" y="525182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Documents and Settings\eshi\Local Settings\Temporary Internet Files\Content.IE5\6Q4AUOZR\MC900432657[1].png">
            <a:extLst>
              <a:ext uri="{FF2B5EF4-FFF2-40B4-BE49-F238E27FC236}">
                <a16:creationId xmlns:a16="http://schemas.microsoft.com/office/drawing/2014/main" xmlns="" id="{9AE298F1-A593-49B4-99DB-E529AECE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68" y="52518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Documents and Settings\eshi\Local Settings\Temporary Internet Files\Content.IE5\6Y61LH4J\MC900433941[1].png">
            <a:extLst>
              <a:ext uri="{FF2B5EF4-FFF2-40B4-BE49-F238E27FC236}">
                <a16:creationId xmlns:a16="http://schemas.microsoft.com/office/drawing/2014/main" xmlns="" id="{6D61E5BF-4A7F-45E4-8B79-9A0C8B7A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18" y="513752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 descr="C:\Documents and Settings\eshi\Local Settings\Temporary Internet Files\Content.IE5\NQWXM84H\MC900434888[1].png">
            <a:extLst>
              <a:ext uri="{FF2B5EF4-FFF2-40B4-BE49-F238E27FC236}">
                <a16:creationId xmlns:a16="http://schemas.microsoft.com/office/drawing/2014/main" xmlns="" id="{586B1EB5-D60F-4980-90B3-A673B924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1368" y="519467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">
            <a:extLst>
              <a:ext uri="{FF2B5EF4-FFF2-40B4-BE49-F238E27FC236}">
                <a16:creationId xmlns:a16="http://schemas.microsoft.com/office/drawing/2014/main" xmlns="" id="{51388BFE-E18A-412F-8F30-7F90EBC632DF}"/>
              </a:ext>
            </a:extLst>
          </p:cNvPr>
          <p:cNvGrpSpPr>
            <a:grpSpLocks/>
          </p:cNvGrpSpPr>
          <p:nvPr/>
        </p:nvGrpSpPr>
        <p:grpSpPr bwMode="auto">
          <a:xfrm>
            <a:off x="3628537" y="2444935"/>
            <a:ext cx="2134060" cy="1032154"/>
            <a:chOff x="1152" y="856"/>
            <a:chExt cx="1200" cy="1218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xmlns="" id="{B925EA7E-A343-4814-BAD6-175E048F2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40"/>
              <a:ext cx="1200" cy="834"/>
              <a:chOff x="1152" y="808"/>
              <a:chExt cx="1200" cy="834"/>
            </a:xfrm>
          </p:grpSpPr>
          <p:grpSp>
            <p:nvGrpSpPr>
              <p:cNvPr id="30" name="Group 8">
                <a:extLst>
                  <a:ext uri="{FF2B5EF4-FFF2-40B4-BE49-F238E27FC236}">
                    <a16:creationId xmlns:a16="http://schemas.microsoft.com/office/drawing/2014/main" xmlns="" id="{8832C5D4-7464-4ACE-BE8D-6AA0226EA6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36" name="Oval 9">
                  <a:extLst>
                    <a:ext uri="{FF2B5EF4-FFF2-40B4-BE49-F238E27FC236}">
                      <a16:creationId xmlns:a16="http://schemas.microsoft.com/office/drawing/2014/main" xmlns="" id="{FC0388BA-6B2A-4487-9F3E-309114ECD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7" name="Oval 10">
                  <a:extLst>
                    <a:ext uri="{FF2B5EF4-FFF2-40B4-BE49-F238E27FC236}">
                      <a16:creationId xmlns:a16="http://schemas.microsoft.com/office/drawing/2014/main" xmlns="" id="{7D7F8A4E-3C9A-4EEB-9E4C-AC516D6BA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8" name="Oval 11">
                  <a:extLst>
                    <a:ext uri="{FF2B5EF4-FFF2-40B4-BE49-F238E27FC236}">
                      <a16:creationId xmlns:a16="http://schemas.microsoft.com/office/drawing/2014/main" xmlns="" id="{D6A84023-94B8-45B1-9177-DE1B8E094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9" name="Oval 12">
                  <a:extLst>
                    <a:ext uri="{FF2B5EF4-FFF2-40B4-BE49-F238E27FC236}">
                      <a16:creationId xmlns:a16="http://schemas.microsoft.com/office/drawing/2014/main" xmlns="" id="{D19E4E97-B025-4472-8A83-0753EFEB2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1" name="Group 13">
                <a:extLst>
                  <a:ext uri="{FF2B5EF4-FFF2-40B4-BE49-F238E27FC236}">
                    <a16:creationId xmlns:a16="http://schemas.microsoft.com/office/drawing/2014/main" xmlns="" id="{7034EADC-F49C-4EE6-BCF7-B0DF98F03C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32" name="Oval 14">
                  <a:extLst>
                    <a:ext uri="{FF2B5EF4-FFF2-40B4-BE49-F238E27FC236}">
                      <a16:creationId xmlns:a16="http://schemas.microsoft.com/office/drawing/2014/main" xmlns="" id="{BB27742F-9B5D-4B2B-BB4F-B25134B7A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3" name="Oval 15">
                  <a:extLst>
                    <a:ext uri="{FF2B5EF4-FFF2-40B4-BE49-F238E27FC236}">
                      <a16:creationId xmlns:a16="http://schemas.microsoft.com/office/drawing/2014/main" xmlns="" id="{B3CA291E-F86B-43F2-8BE7-11FCC0ED4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4" name="Oval 16">
                  <a:extLst>
                    <a:ext uri="{FF2B5EF4-FFF2-40B4-BE49-F238E27FC236}">
                      <a16:creationId xmlns:a16="http://schemas.microsoft.com/office/drawing/2014/main" xmlns="" id="{D66232E8-8E9D-4D26-8453-2988C57EA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5" name="Oval 17">
                  <a:extLst>
                    <a:ext uri="{FF2B5EF4-FFF2-40B4-BE49-F238E27FC236}">
                      <a16:creationId xmlns:a16="http://schemas.microsoft.com/office/drawing/2014/main" xmlns="" id="{5B6A19AE-98F5-4DEA-86C4-B730A7A32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58A23445-7A07-40B7-9ABE-679858B3D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856"/>
              <a:ext cx="1200" cy="834"/>
              <a:chOff x="1152" y="808"/>
              <a:chExt cx="1200" cy="83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3FEA293C-0894-4254-B531-3CA5A8D322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26" name="Oval 20">
                  <a:extLst>
                    <a:ext uri="{FF2B5EF4-FFF2-40B4-BE49-F238E27FC236}">
                      <a16:creationId xmlns:a16="http://schemas.microsoft.com/office/drawing/2014/main" xmlns="" id="{EADA1356-158C-4905-854C-2126B74D1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7" name="Oval 21">
                  <a:extLst>
                    <a:ext uri="{FF2B5EF4-FFF2-40B4-BE49-F238E27FC236}">
                      <a16:creationId xmlns:a16="http://schemas.microsoft.com/office/drawing/2014/main" xmlns="" id="{ED32E1CD-7F0E-4504-A085-DE678E403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" name="Oval 22">
                  <a:extLst>
                    <a:ext uri="{FF2B5EF4-FFF2-40B4-BE49-F238E27FC236}">
                      <a16:creationId xmlns:a16="http://schemas.microsoft.com/office/drawing/2014/main" xmlns="" id="{AE63D83C-0E77-4196-ACE2-1DAADAE02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" name="Oval 23">
                  <a:extLst>
                    <a:ext uri="{FF2B5EF4-FFF2-40B4-BE49-F238E27FC236}">
                      <a16:creationId xmlns:a16="http://schemas.microsoft.com/office/drawing/2014/main" xmlns="" id="{691BCE84-3C0A-400A-96E3-F4BE953D7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1" name="Group 24">
                <a:extLst>
                  <a:ext uri="{FF2B5EF4-FFF2-40B4-BE49-F238E27FC236}">
                    <a16:creationId xmlns:a16="http://schemas.microsoft.com/office/drawing/2014/main" xmlns="" id="{A1AB805C-5A7A-443A-8B25-91AAD790F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22" name="Oval 25">
                  <a:extLst>
                    <a:ext uri="{FF2B5EF4-FFF2-40B4-BE49-F238E27FC236}">
                      <a16:creationId xmlns:a16="http://schemas.microsoft.com/office/drawing/2014/main" xmlns="" id="{5DBCACD0-35E1-4CB5-91F0-A09EF7B01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3" name="Oval 26">
                  <a:extLst>
                    <a:ext uri="{FF2B5EF4-FFF2-40B4-BE49-F238E27FC236}">
                      <a16:creationId xmlns:a16="http://schemas.microsoft.com/office/drawing/2014/main" xmlns="" id="{5C246BF9-65D1-46A9-8E74-857EFE5DD0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" name="Oval 27">
                  <a:extLst>
                    <a:ext uri="{FF2B5EF4-FFF2-40B4-BE49-F238E27FC236}">
                      <a16:creationId xmlns:a16="http://schemas.microsoft.com/office/drawing/2014/main" xmlns="" id="{2D11CBBA-3146-42B7-B931-422295AE5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" name="Oval 28">
                  <a:extLst>
                    <a:ext uri="{FF2B5EF4-FFF2-40B4-BE49-F238E27FC236}">
                      <a16:creationId xmlns:a16="http://schemas.microsoft.com/office/drawing/2014/main" xmlns="" id="{7CCFCDEC-A8A6-45E0-81B3-4D9AFD72A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42" name="Line 49">
            <a:extLst>
              <a:ext uri="{FF2B5EF4-FFF2-40B4-BE49-F238E27FC236}">
                <a16:creationId xmlns:a16="http://schemas.microsoft.com/office/drawing/2014/main" xmlns="" id="{4E4F3749-8AC9-4E5C-B687-E477A6FBF3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62597" y="4290717"/>
            <a:ext cx="905136" cy="3589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FCA2982-3B6B-444D-B841-8433DE7A8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784" y="4063539"/>
            <a:ext cx="268114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>
                <a:solidFill>
                  <a:schemeClr val="accent6">
                    <a:lumMod val="75000"/>
                  </a:schemeClr>
                </a:solidFill>
              </a:rPr>
              <a:t>Noisy Report</a:t>
            </a:r>
          </a:p>
        </p:txBody>
      </p:sp>
      <p:pic>
        <p:nvPicPr>
          <p:cNvPr id="45" name="Picture 22" descr="C:\Documents and Settings\eshi\Local Settings\Temporary Internet Files\Content.IE5\N4S1QQGI\MC900434887[1].png">
            <a:extLst>
              <a:ext uri="{FF2B5EF4-FFF2-40B4-BE49-F238E27FC236}">
                <a16:creationId xmlns:a16="http://schemas.microsoft.com/office/drawing/2014/main" xmlns="" id="{58841DC1-4542-438D-96BE-BF706D73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1799" y="526590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CD0B2D97-1F63-4D65-80A5-A5163618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19705"/>
            <a:ext cx="2828329" cy="3886553"/>
          </a:xfrm>
        </p:spPr>
        <p:txBody>
          <a:bodyPr>
            <a:normAutofit/>
          </a:bodyPr>
          <a:lstStyle/>
          <a:p>
            <a:r>
              <a:rPr lang="en-US" altLang="zh-CN" dirty="0"/>
              <a:t>Each user has a set of values </a:t>
            </a:r>
          </a:p>
          <a:p>
            <a:r>
              <a:rPr lang="en-US" altLang="zh-CN" dirty="0"/>
              <a:t>The goal is to find the frequent </a:t>
            </a:r>
            <a:r>
              <a:rPr lang="en-US" altLang="zh-CN" i="1" dirty="0">
                <a:solidFill>
                  <a:schemeClr val="accent2"/>
                </a:solidFill>
              </a:rPr>
              <a:t>singletons</a:t>
            </a:r>
            <a:r>
              <a:rPr lang="en-US" altLang="zh-CN" dirty="0"/>
              <a:t> and </a:t>
            </a:r>
            <a:r>
              <a:rPr lang="en-US" altLang="zh-CN" i="1" dirty="0" err="1">
                <a:solidFill>
                  <a:schemeClr val="accent2"/>
                </a:solidFill>
              </a:rPr>
              <a:t>itemsets</a:t>
            </a:r>
            <a:endParaRPr lang="en-US" altLang="zh-CN" i="1" dirty="0">
              <a:solidFill>
                <a:schemeClr val="accent2"/>
              </a:solidFill>
            </a:endParaRPr>
          </a:p>
          <a:p>
            <a:pPr lvl="3"/>
            <a:endParaRPr lang="en-US" altLang="zh-CN" dirty="0"/>
          </a:p>
          <a:p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9A3DAAD-6C70-449A-87A9-16F1A8154581}"/>
              </a:ext>
            </a:extLst>
          </p:cNvPr>
          <p:cNvSpPr txBox="1"/>
          <p:nvPr/>
        </p:nvSpPr>
        <p:spPr>
          <a:xfrm>
            <a:off x="2322931" y="6031209"/>
            <a:ext cx="617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{a, c, e}  {b, e}   {a, b, e}   {a, d, e}   {a, b, c, d, e, f}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8E459F6-BB53-4BD5-B74D-19DDC16F0515}"/>
              </a:ext>
            </a:extLst>
          </p:cNvPr>
          <p:cNvSpPr txBox="1"/>
          <p:nvPr/>
        </p:nvSpPr>
        <p:spPr>
          <a:xfrm>
            <a:off x="6215165" y="1937164"/>
            <a:ext cx="3149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Ideally, </a:t>
            </a:r>
          </a:p>
          <a:p>
            <a:r>
              <a:rPr lang="en-US" sz="2400" dirty="0"/>
              <a:t>Top-3 singletons:</a:t>
            </a:r>
          </a:p>
          <a:p>
            <a:r>
              <a:rPr lang="en-US" sz="2400" dirty="0"/>
              <a:t>  a(5), e(5), b(3)</a:t>
            </a:r>
          </a:p>
          <a:p>
            <a:r>
              <a:rPr lang="en-US" sz="2400" dirty="0"/>
              <a:t>Top-3 </a:t>
            </a:r>
            <a:r>
              <a:rPr lang="en-US" sz="2400" dirty="0" err="1"/>
              <a:t>itemsets</a:t>
            </a:r>
            <a:r>
              <a:rPr lang="en-US" sz="2400" dirty="0"/>
              <a:t>:</a:t>
            </a:r>
          </a:p>
          <a:p>
            <a:r>
              <a:rPr lang="en-US" sz="2400" dirty="0"/>
              <a:t>  {a}(5), {e}(5), {a, e}(4)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45FE9A2-2DC2-4AAA-9DFF-A56C9DB95A76}"/>
              </a:ext>
            </a:extLst>
          </p:cNvPr>
          <p:cNvSpPr txBox="1"/>
          <p:nvPr/>
        </p:nvSpPr>
        <p:spPr>
          <a:xfrm>
            <a:off x="2417560" y="2912725"/>
            <a:ext cx="4308879" cy="1061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00" dirty="0"/>
              <a:t>Challenges:</a:t>
            </a:r>
          </a:p>
          <a:p>
            <a:pPr algn="ctr"/>
            <a:r>
              <a:rPr lang="en-US" altLang="zh-CN" sz="2100" dirty="0"/>
              <a:t>1. Each user has multiple items</a:t>
            </a:r>
          </a:p>
          <a:p>
            <a:pPr algn="ctr"/>
            <a:r>
              <a:rPr lang="en-US" altLang="zh-CN" sz="2100" dirty="0"/>
              <a:t>2. Each user’s itemset size is different</a:t>
            </a:r>
            <a:endParaRPr lang="en-US" sz="2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4A2DD39-28F5-4682-B299-A69C3F15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2" grpId="0" animBg="1"/>
      <p:bldP spid="44" grpId="0"/>
      <p:bldP spid="47" grpId="0"/>
      <p:bldP spid="48" grpId="0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Pad and Sample Frequency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7886699" cy="4351338"/>
              </a:xfrm>
            </p:spPr>
            <p:txBody>
              <a:bodyPr/>
              <a:lstStyle/>
              <a:p>
                <a:r>
                  <a:rPr lang="en-US" dirty="0"/>
                  <a:t>Each user’s itemset size is different</a:t>
                </a:r>
              </a:p>
              <a:p>
                <a:pPr lvl="1"/>
                <a:r>
                  <a:rPr lang="en-US" altLang="zh-CN" dirty="0"/>
                  <a:t>Pad it to a fixed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zh-CN" dirty="0"/>
              </a:p>
              <a:p>
                <a:r>
                  <a:rPr lang="en-US" dirty="0"/>
                  <a:t>Each user now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items (or more)</a:t>
                </a:r>
              </a:p>
              <a:p>
                <a:pPr lvl="1"/>
                <a:r>
                  <a:rPr lang="en-US" altLang="zh-CN" dirty="0"/>
                  <a:t>Sample one at uniform random </a:t>
                </a:r>
              </a:p>
              <a:p>
                <a:pPr lvl="1"/>
                <a:r>
                  <a:rPr lang="en-US" altLang="zh-CN" dirty="0"/>
                  <a:t>Report via a Frequency Oracle (e.g., Random Response)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7886699" cy="4351338"/>
              </a:xfrm>
              <a:blipFill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DB98CDB-5BA0-428A-B48E-51CC403047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279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xmlns="" id="{4CC4D53E-5EF7-4BEA-8223-88F646FF64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19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xmlns="" id="{654E812A-893B-4D41-86D1-3E5B9CCE0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59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xmlns="" id="{7B7A229F-F484-470D-867D-B6268EDFD0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279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xmlns="" id="{E4C19207-2F69-426B-B52D-1BFCB2E983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19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xmlns="" id="{FA55E84C-73EE-4625-AB7B-D02CC55415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279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xmlns="" id="{2953E374-8CE5-4BDD-9A0E-7DFEC6F254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19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xmlns="" id="{6B574317-5DBA-4AC2-88F2-93520C646B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59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xmlns="" id="{2EBA13D9-8065-4306-B7ED-C89E61D96F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279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xmlns="" id="{B2F38E7B-BD94-4947-9793-619A34E50E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19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xmlns="" id="{12F1CCA0-0BC3-47DC-8861-E6A8353965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59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20" name="Straight Arrow Connector 7">
            <a:extLst>
              <a:ext uri="{FF2B5EF4-FFF2-40B4-BE49-F238E27FC236}">
                <a16:creationId xmlns:a16="http://schemas.microsoft.com/office/drawing/2014/main" xmlns="" id="{555B5359-2CBE-4A38-AF8D-8A77498CD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21" y="5134063"/>
            <a:ext cx="973470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21" name="Table 120">
            <a:extLst>
              <a:ext uri="{FF2B5EF4-FFF2-40B4-BE49-F238E27FC236}">
                <a16:creationId xmlns:a16="http://schemas.microsoft.com/office/drawing/2014/main" xmlns="" id="{496DD339-D6E8-48F8-B475-00BF36A454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5840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xmlns="" id="{E2DC1A7C-A06A-4486-8673-114FCD4C51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9580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3" name="Table 122">
            <a:extLst>
              <a:ext uri="{FF2B5EF4-FFF2-40B4-BE49-F238E27FC236}">
                <a16:creationId xmlns:a16="http://schemas.microsoft.com/office/drawing/2014/main" xmlns="" id="{D7F18B25-D86A-40DE-9569-E62AF6369E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320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4" name="Table 123">
            <a:extLst>
              <a:ext uri="{FF2B5EF4-FFF2-40B4-BE49-F238E27FC236}">
                <a16:creationId xmlns:a16="http://schemas.microsoft.com/office/drawing/2014/main" xmlns="" id="{E85B6D2B-A70A-4F17-89C6-8996115964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7060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xmlns="" id="{6BA25544-3F16-4D1E-8E28-A4A977F9CA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0800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xmlns="" id="{BAB503D9-7933-46DA-B333-6FE534ED35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5840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xmlns="" id="{D0428BAD-C2AE-4229-9775-8BC39B3F80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9580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8" name="Table 127">
            <a:extLst>
              <a:ext uri="{FF2B5EF4-FFF2-40B4-BE49-F238E27FC236}">
                <a16:creationId xmlns:a16="http://schemas.microsoft.com/office/drawing/2014/main" xmlns="" id="{F8390ABD-28FB-4396-90EC-0843B64A4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320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xmlns="" id="{F48A29CC-99AC-422E-AEAC-F930E492D0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7060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xmlns="" id="{2D9189C0-F631-4484-9F4A-75F7078C8B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0800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1" name="Table 130">
            <a:extLst>
              <a:ext uri="{FF2B5EF4-FFF2-40B4-BE49-F238E27FC236}">
                <a16:creationId xmlns:a16="http://schemas.microsoft.com/office/drawing/2014/main" xmlns="" id="{30C9ECB8-80AD-496D-9B59-01CE0071CA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5840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2" name="Table 131">
            <a:extLst>
              <a:ext uri="{FF2B5EF4-FFF2-40B4-BE49-F238E27FC236}">
                <a16:creationId xmlns:a16="http://schemas.microsoft.com/office/drawing/2014/main" xmlns="" id="{CDDE587A-91FD-44D5-8F27-1F6323E5EC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9580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xmlns="" id="{3662E366-8126-478E-8875-3852E1564D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320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xmlns="" id="{4E03B774-944E-467A-82CE-93D0653F0C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7060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5" name="Table 134">
            <a:extLst>
              <a:ext uri="{FF2B5EF4-FFF2-40B4-BE49-F238E27FC236}">
                <a16:creationId xmlns:a16="http://schemas.microsoft.com/office/drawing/2014/main" xmlns="" id="{4D63770C-7DDC-4037-BF4C-5963A47387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0800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xmlns="" id="{BE170523-A48B-4004-A29B-17F5E53056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5840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7" name="Table 136">
            <a:extLst>
              <a:ext uri="{FF2B5EF4-FFF2-40B4-BE49-F238E27FC236}">
                <a16:creationId xmlns:a16="http://schemas.microsoft.com/office/drawing/2014/main" xmlns="" id="{BC304EE5-8A80-46AF-BE9D-A234F70ABC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9580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xmlns="" id="{325796AC-C42E-4A54-80AA-20CA475C15F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320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xmlns="" id="{BD05E2D4-3EE3-4D25-AFBC-0813105E41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07060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40" name="Table 139">
            <a:extLst>
              <a:ext uri="{FF2B5EF4-FFF2-40B4-BE49-F238E27FC236}">
                <a16:creationId xmlns:a16="http://schemas.microsoft.com/office/drawing/2014/main" xmlns="" id="{6FC4A6E6-7C5E-425A-A30F-F04B144EC0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80800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12F009CE-9421-4F2C-BDC4-59919C05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624" y="4712029"/>
                <a:ext cx="1037813" cy="1154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pad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altLang="zh-CN" sz="2400" dirty="0"/>
              </a:p>
              <a:p>
                <a:pPr algn="ctr"/>
                <a:endParaRPr lang="en-US" altLang="zh-CN" sz="2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2F009CE-9421-4F2C-BDC4-59919C056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6624" y="4712029"/>
                <a:ext cx="1037813" cy="1154162"/>
              </a:xfrm>
              <a:prstGeom prst="rect">
                <a:avLst/>
              </a:prstGeom>
              <a:blipFill>
                <a:blip r:embed="rId4"/>
                <a:stretch>
                  <a:fillRect t="-4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Straight Arrow Connector 7">
            <a:extLst>
              <a:ext uri="{FF2B5EF4-FFF2-40B4-BE49-F238E27FC236}">
                <a16:creationId xmlns:a16="http://schemas.microsoft.com/office/drawing/2014/main" xmlns="" id="{4A506A20-DEB2-4673-9D20-C4CBD31367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327" y="5153334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xmlns="" id="{C4D3E8BB-238E-4DF7-B3CA-EB2D3DAE80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0416" y="409556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53" name="Table 152">
            <a:extLst>
              <a:ext uri="{FF2B5EF4-FFF2-40B4-BE49-F238E27FC236}">
                <a16:creationId xmlns:a16="http://schemas.microsoft.com/office/drawing/2014/main" xmlns="" id="{E47B47AE-D535-4CBB-8A32-27FE1DC3B0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0416" y="452056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xmlns="" id="{235801F7-9561-43C7-8402-AD6DFEF2D6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0416" y="494557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xmlns="" id="{C06D1E02-F641-4793-BF04-9E2EAD9C1F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0416" y="537057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68" name="Table 167">
            <a:extLst>
              <a:ext uri="{FF2B5EF4-FFF2-40B4-BE49-F238E27FC236}">
                <a16:creationId xmlns:a16="http://schemas.microsoft.com/office/drawing/2014/main" xmlns="" id="{C367BEFE-8013-496C-A473-A11FFFD8B4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0416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73" name="Rectangle 172">
            <a:extLst>
              <a:ext uri="{FF2B5EF4-FFF2-40B4-BE49-F238E27FC236}">
                <a16:creationId xmlns:a16="http://schemas.microsoft.com/office/drawing/2014/main" xmlns="" id="{37830A11-04D7-46CB-AFCF-D3E546FA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327" y="4652670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sample</a:t>
            </a:r>
          </a:p>
        </p:txBody>
      </p:sp>
      <p:sp>
        <p:nvSpPr>
          <p:cNvPr id="51" name="Straight Arrow Connector 7">
            <a:extLst>
              <a:ext uri="{FF2B5EF4-FFF2-40B4-BE49-F238E27FC236}">
                <a16:creationId xmlns:a16="http://schemas.microsoft.com/office/drawing/2014/main" xmlns="" id="{5F9FEAE9-97AF-4F25-B098-AE1159F1F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6881" y="5146676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xmlns="" id="{87C952A2-3BD5-4CEB-8018-98E8CD7A7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0986" y="408890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067D414F-D5E7-4CA7-903E-A9C9D590F4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0986" y="45139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xmlns="" id="{42E4B0BB-A754-438B-9D07-CF73EFC91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0986" y="493891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B9AC0A8E-5830-4F6A-859E-B741150D58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0986" y="53639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AECCE12F-35CA-4C5E-B924-28587DB3A9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00986" y="579283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5F3C19D-B4C6-41EB-9D34-9F641D463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881" y="4646012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report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1128EB8-659F-4E29-B96B-88E9E9CDE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493" y="4395128"/>
            <a:ext cx="12572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aggregate</a:t>
            </a:r>
          </a:p>
        </p:txBody>
      </p:sp>
      <p:sp>
        <p:nvSpPr>
          <p:cNvPr id="60" name="Straight Arrow Connector 7">
            <a:extLst>
              <a:ext uri="{FF2B5EF4-FFF2-40B4-BE49-F238E27FC236}">
                <a16:creationId xmlns:a16="http://schemas.microsoft.com/office/drawing/2014/main" xmlns="" id="{162EE638-8C21-407F-9500-CBBB667B43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77015" y="5153334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2462F161-2B5F-49D8-B928-E0107DD58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9015" y="4652670"/>
                <a:ext cx="1667316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altLang="zh-CN" sz="2100" dirty="0"/>
                  <a:t>multiply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zh-CN" dirty="0"/>
              </a:p>
              <a:p>
                <a:endParaRPr lang="en-US" altLang="zh-CN" sz="21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462F161-2B5F-49D8-B928-E0107DD58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9015" y="4652670"/>
                <a:ext cx="1667316" cy="738664"/>
              </a:xfrm>
              <a:prstGeom prst="rect">
                <a:avLst/>
              </a:prstGeom>
              <a:blipFill>
                <a:blip r:embed="rId5"/>
                <a:stretch>
                  <a:fillRect l="-4380" t="-49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960E3F-E604-41A3-8015-9CB8FD66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23</a:t>
            </a:fld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14DC0DEA-5CA9-4E96-B0AF-CB7F117B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855" y="4926315"/>
            <a:ext cx="12572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Results</a:t>
            </a: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xmlns="" id="{736A7A20-5EC1-4188-B4AC-8E764A1546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5840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xmlns="" id="{CCEBC2D8-4CFC-4422-9902-4DFD3092CF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59580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1C1FA314-ABC4-40C7-B9DE-8CCFCF3E88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33320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xmlns="" id="{D3DF3AF3-733F-4123-A57F-284402BEB3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9129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04EB6DFA-C569-4D0C-A495-46233E2D110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72869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2CFAC683-5014-453B-BF18-871EB2A490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46609" y="57994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xmlns="" id="{2D2C6A51-F60D-4B3F-A729-3FF4AFDEF7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279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xmlns="" id="{5E50F2A8-CF08-4D42-A5F7-C7EDBB3238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7019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xmlns="" id="{E268E251-4C08-4785-8C1B-9D26066A9D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0759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xmlns="" id="{86D9099F-10A8-4782-93FD-EE1F62C263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6568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xmlns="" id="{A5995D7F-75D3-482D-85D2-3267ECAB5C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0308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xmlns="" id="{387B87F5-D348-4533-8FA6-A77BFEA1B8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14048" y="578061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pic>
        <p:nvPicPr>
          <p:cNvPr id="80" name="Picture 2" descr="Image result for data mining">
            <a:extLst>
              <a:ext uri="{FF2B5EF4-FFF2-40B4-BE49-F238E27FC236}">
                <a16:creationId xmlns:a16="http://schemas.microsoft.com/office/drawing/2014/main" xmlns="" id="{33C730F0-F9DC-4AED-AE21-35AF568A3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78" y="5417841"/>
            <a:ext cx="991906" cy="7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Documents and Settings\eshi\Local Settings\Temporary Internet Files\Content.IE5\6Q4AUOZR\MC900432657[1].png">
            <a:extLst>
              <a:ext uri="{FF2B5EF4-FFF2-40B4-BE49-F238E27FC236}">
                <a16:creationId xmlns:a16="http://schemas.microsoft.com/office/drawing/2014/main" xmlns="" id="{2E77BA40-F613-4692-90E8-1CC054FB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35" y="5366824"/>
            <a:ext cx="811878" cy="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5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46" grpId="0"/>
      <p:bldP spid="147" grpId="0" animBg="1"/>
      <p:bldP spid="173" grpId="0"/>
      <p:bldP spid="51" grpId="0" animBg="1"/>
      <p:bldP spid="57" grpId="0"/>
      <p:bldP spid="59" grpId="0"/>
      <p:bldP spid="60" grpId="0" animBg="1"/>
      <p:bldP spid="61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365126"/>
            <a:ext cx="8275320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LDPMiner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sz="3100" dirty="0" smtClean="0"/>
              <a:t>“Heavy </a:t>
            </a:r>
            <a:r>
              <a:rPr lang="en-US" sz="3100" dirty="0"/>
              <a:t>hitter estimation over set-valued data with local differential </a:t>
            </a:r>
            <a:r>
              <a:rPr lang="en-US" sz="3100" dirty="0" err="1" smtClean="0"/>
              <a:t>privacy”Qin</a:t>
            </a:r>
            <a:r>
              <a:rPr lang="en-US" sz="3100" dirty="0" smtClean="0"/>
              <a:t> </a:t>
            </a:r>
            <a:r>
              <a:rPr lang="en-US" sz="3100" dirty="0"/>
              <a:t>et al</a:t>
            </a:r>
            <a:r>
              <a:rPr lang="en-US" sz="3100" dirty="0" smtClean="0"/>
              <a:t>’, CCS’16</a:t>
            </a:r>
            <a:r>
              <a:rPr lang="en-US" sz="31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7580" y="1690689"/>
                <a:ext cx="4542653" cy="46656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Phase 1 (identify candidates) </a:t>
                </a:r>
              </a:p>
              <a:p>
                <a:pPr lvl="1"/>
                <a:r>
                  <a:rPr lang="en-US" dirty="0"/>
                  <a:t>Pad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90 percentile of the size distribution</a:t>
                </a:r>
              </a:p>
              <a:p>
                <a:pPr lvl="1"/>
                <a:r>
                  <a:rPr lang="en-US" dirty="0"/>
                  <a:t>Randomly select one </a:t>
                </a:r>
              </a:p>
              <a:p>
                <a:pPr lvl="1"/>
                <a:r>
                  <a:rPr lang="en-US" dirty="0"/>
                  <a:t>Report via Frequency Oracle</a:t>
                </a:r>
              </a:p>
              <a:p>
                <a:r>
                  <a:rPr lang="en-US" dirty="0"/>
                  <a:t>Phase 2 (estimate frequency)</a:t>
                </a:r>
              </a:p>
              <a:p>
                <a:pPr lvl="1"/>
                <a:r>
                  <a:rPr lang="en-US" dirty="0"/>
                  <a:t>Intersects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with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identified ones </a:t>
                </a:r>
              </a:p>
              <a:p>
                <a:pPr lvl="1"/>
                <a:r>
                  <a:rPr lang="en-US" dirty="0"/>
                  <a:t>Pad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Ensures no missed item</a:t>
                </a:r>
              </a:p>
              <a:p>
                <a:pPr lvl="1"/>
                <a:r>
                  <a:rPr lang="en-US" dirty="0"/>
                  <a:t>Randomly select one</a:t>
                </a:r>
              </a:p>
              <a:p>
                <a:pPr lvl="1"/>
                <a:r>
                  <a:rPr lang="en-US" dirty="0"/>
                  <a:t>Report via Frequency Oracle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80" y="1690689"/>
                <a:ext cx="4542653" cy="4665662"/>
              </a:xfrm>
              <a:blipFill>
                <a:blip r:embed="rId3"/>
                <a:stretch>
                  <a:fillRect l="-2148" t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756" y="1690688"/>
            <a:ext cx="2730071" cy="101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579" y="2953126"/>
            <a:ext cx="2738373" cy="1291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3604" y="4491521"/>
            <a:ext cx="2738373" cy="17081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00" dirty="0"/>
              <a:t>Could find frequent items only.</a:t>
            </a:r>
          </a:p>
          <a:p>
            <a:pPr algn="ctr"/>
            <a:r>
              <a:rPr lang="en-US" sz="2100" dirty="0"/>
              <a:t>Left finding frequent </a:t>
            </a:r>
            <a:r>
              <a:rPr lang="en-US" sz="2100" dirty="0" err="1"/>
              <a:t>itemsets</a:t>
            </a:r>
            <a:r>
              <a:rPr lang="en-US" sz="2100" dirty="0"/>
              <a:t> as an open problem.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1034" y="2906588"/>
            <a:ext cx="2921932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00" dirty="0"/>
              <a:t>Our contribution </a:t>
            </a:r>
          </a:p>
          <a:p>
            <a:pPr algn="ctr"/>
            <a:r>
              <a:rPr lang="en-US" altLang="zh-CN" sz="2100" dirty="0"/>
              <a:t>PSFO framework</a:t>
            </a:r>
          </a:p>
          <a:p>
            <a:pPr algn="ctr"/>
            <a:r>
              <a:rPr lang="en-US" sz="2100" dirty="0"/>
              <a:t>Find frequent items</a:t>
            </a:r>
          </a:p>
          <a:p>
            <a:pPr algn="ctr"/>
            <a:r>
              <a:rPr lang="en-US" sz="2100" dirty="0"/>
              <a:t>Find frequent </a:t>
            </a:r>
            <a:r>
              <a:rPr lang="en-US" sz="2100" dirty="0" err="1"/>
              <a:t>itemsets</a:t>
            </a:r>
            <a:endParaRPr lang="en-US" sz="21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F6EADC-EAF4-48BD-8C36-54E4B3E4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2D421DA-079B-4266-A1B6-9CF6AEAA6178}"/>
                  </a:ext>
                </a:extLst>
              </p:cNvPr>
              <p:cNvSpPr txBox="1"/>
              <p:nvPr/>
            </p:nvSpPr>
            <p:spPr>
              <a:xfrm>
                <a:off x="1159164" y="1506321"/>
                <a:ext cx="6825672" cy="120032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Observations</a:t>
                </a:r>
              </a:p>
              <a:p>
                <a:pPr algn="ctr"/>
                <a:r>
                  <a:rPr lang="en-US" sz="2400" dirty="0"/>
                  <a:t>1. The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affects error in two ways.</a:t>
                </a:r>
              </a:p>
              <a:p>
                <a:pPr algn="ctr"/>
                <a:r>
                  <a:rPr lang="en-US" sz="2400" dirty="0"/>
                  <a:t>2. Sampling may have a privacy amplification effect.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D421DA-079B-4266-A1B6-9CF6AEAA6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64" y="1506321"/>
                <a:ext cx="6825672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7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A24847C-5DE6-4265-86BA-F61C214B3BFA}"/>
                  </a:ext>
                </a:extLst>
              </p:cNvPr>
              <p:cNvSpPr txBox="1"/>
              <p:nvPr/>
            </p:nvSpPr>
            <p:spPr>
              <a:xfrm>
                <a:off x="1582389" y="5466176"/>
                <a:ext cx="6246762" cy="12003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/>
                  <a:t>Under Estimation:</a:t>
                </a:r>
              </a:p>
              <a:p>
                <a:r>
                  <a:rPr lang="en-US" altLang="zh-CN" sz="2400" dirty="0"/>
                  <a:t>Items are selected with 1/6 but multiplied with 5</a:t>
                </a:r>
              </a:p>
              <a:p>
                <a:r>
                  <a:rPr lang="en-US" sz="2400" dirty="0"/>
                  <a:t>It decreases w</a:t>
                </a:r>
                <a:r>
                  <a:rPr lang="en-US" sz="2400" dirty="0" smtClean="0"/>
                  <a:t>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 increases</a:t>
                </a:r>
                <a:endParaRPr lang="en-US" sz="24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24847C-5DE6-4265-86BA-F61C214B3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89" y="5466176"/>
                <a:ext cx="624676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462" t="-3518" r="-780" b="-100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0F157554-6B88-43ED-9D13-49754204502F}"/>
                  </a:ext>
                </a:extLst>
              </p:cNvPr>
              <p:cNvSpPr txBox="1"/>
              <p:nvPr/>
            </p:nvSpPr>
            <p:spPr>
              <a:xfrm>
                <a:off x="1632218" y="1436846"/>
                <a:ext cx="5782032" cy="12003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/>
                  <a:t>FO Variance: </a:t>
                </a:r>
              </a:p>
              <a:p>
                <a:r>
                  <a:rPr lang="en-US" altLang="zh-CN" sz="2400" dirty="0"/>
                  <a:t>To satisfy LDP, permutation introduces noise</a:t>
                </a:r>
              </a:p>
              <a:p>
                <a:r>
                  <a:rPr lang="en-US" sz="2400" dirty="0"/>
                  <a:t>It increases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, quadratically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F157554-6B88-43ED-9D13-497542045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18" y="1436846"/>
                <a:ext cx="5782032" cy="1200329"/>
              </a:xfrm>
              <a:prstGeom prst="rect">
                <a:avLst/>
              </a:prstGeom>
              <a:blipFill>
                <a:blip r:embed="rId3"/>
                <a:stretch>
                  <a:fillRect l="-1579" t="-3518" b="-1005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7E084-C3DA-45DC-B16C-8D1639059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ED6CE9-61E2-4BD1-BDEA-3DACFE0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A2E80A3-8FFE-4F1B-815E-7639064868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570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F32FD79-7CE5-4651-BE0A-D5E45D59BE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0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06B156D-27D6-4E03-8F68-963DAF3ACE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3050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0D13407-7963-4D6E-A9A5-D60F9209DA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570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20BC0500-8AC9-48DC-BD03-5966F21218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0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E967C98-5493-418C-BC61-46B74B23E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570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606920E-9739-428D-B645-B6077713D5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0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719851C6-7E2A-40A6-9251-3C917DC45E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3050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E8AECD1-9329-496E-BDC1-C8A49F9642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570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3D18E09-CFA6-4C95-9C33-5CFD34316F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0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009C9C77-E343-4085-A58D-4BA4B62935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3050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6" name="Straight Arrow Connector 7">
            <a:extLst>
              <a:ext uri="{FF2B5EF4-FFF2-40B4-BE49-F238E27FC236}">
                <a16:creationId xmlns:a16="http://schemas.microsoft.com/office/drawing/2014/main" xmlns="" id="{D2970595-3C3C-4866-A7A3-9935C9EF6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8012" y="4015267"/>
            <a:ext cx="973470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50B40B7-555D-457E-8FE6-E979CA184A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8131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2EB35793-EE88-4592-BA97-1245EE57CD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871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620A87E6-F761-42CC-A847-4CF5C3305A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5611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FEEFEA4A-78BC-468E-B074-AC1D988A70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9351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9CF379EB-F8C9-4DE5-AB53-1A3E566BA2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3091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C34BF137-C09F-4F51-A5E5-8DEF3CD650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8131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059F93B8-F305-4688-A43B-A3136A9DAB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871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59475558-CC90-4E48-AD6E-8B6D2FE340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5611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54C3F9DE-EE3D-42AB-A570-E8A9B72A5C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9351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00A261B8-BD4F-4E06-A300-C55491C06E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3091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47CB50C8-1825-4317-80FE-D1A54CB8CA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8131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68FACB6E-4265-4ACF-BA88-D205ACDE21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871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A3B091FC-4A43-4EFF-AF77-2D1F82CC0A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5611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D37FAE37-72F8-430C-92E9-2A85D43FF6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9351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97032287-5D39-44CC-8F58-DC7423FCA4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3091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A34F6A78-1B8D-46BC-95D2-7132DEC392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8131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51EBAB37-A4A2-4AE8-8F96-343AF0DD7F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871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2BE2DE42-32F3-445B-A0C8-B8F5E5FF7D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5611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3F5FC9EA-2FD4-4030-8A58-6F45C044EE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9351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27F3A97A-2FCE-4241-B4C5-D1023FABAE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3091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38" name="Straight Arrow Connector 7">
            <a:extLst>
              <a:ext uri="{FF2B5EF4-FFF2-40B4-BE49-F238E27FC236}">
                <a16:creationId xmlns:a16="http://schemas.microsoft.com/office/drawing/2014/main" xmlns="" id="{ADD966CA-5B30-4CC1-B895-C5CAA96EF7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63618" y="4034538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B95756D0-41CB-4B83-8DF6-6E29615D0A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2707" y="297676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9D2887C3-BC95-4BAA-ACDD-1A599B0F4E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2707" y="340177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46E0ED8B-8288-431B-B19D-4985949F00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2707" y="382677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25FA3D60-AEFF-4B41-9B35-8B176710A0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2707" y="425178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E677E8E1-F9E8-4942-B4F7-908289DC35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2707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3226291-A3DF-414E-91BE-0D888E7D8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618" y="3533874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sample</a:t>
            </a:r>
          </a:p>
        </p:txBody>
      </p:sp>
      <p:sp>
        <p:nvSpPr>
          <p:cNvPr id="45" name="Straight Arrow Connector 7">
            <a:extLst>
              <a:ext uri="{FF2B5EF4-FFF2-40B4-BE49-F238E27FC236}">
                <a16:creationId xmlns:a16="http://schemas.microsoft.com/office/drawing/2014/main" xmlns="" id="{6DA05D1C-4E12-44E1-9F43-C04C3FA2A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9172" y="4027880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B9D3B369-C4F9-4756-B3BA-5495881472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73277" y="297010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D9B47C9B-CF02-444A-898E-7A0C0DAC45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73277" y="339511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4E871781-FCA1-46AD-A1C6-7E2FA05040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73277" y="382011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xmlns="" id="{CBED332F-0071-4ECC-8CFB-7E175EB45A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73277" y="424512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xmlns="" id="{B5968762-468A-41C7-AA6A-8E56F37388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73277" y="46740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02DDB5F-EE75-429A-9404-D85B3FE0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172" y="3527216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report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1E98A4CA-B25C-4C49-9C07-E765289FD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784" y="3276332"/>
            <a:ext cx="12572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aggregate</a:t>
            </a:r>
          </a:p>
        </p:txBody>
      </p:sp>
      <p:sp>
        <p:nvSpPr>
          <p:cNvPr id="53" name="Straight Arrow Connector 7">
            <a:extLst>
              <a:ext uri="{FF2B5EF4-FFF2-40B4-BE49-F238E27FC236}">
                <a16:creationId xmlns:a16="http://schemas.microsoft.com/office/drawing/2014/main" xmlns="" id="{D0EE2ED9-D804-4804-ACE4-213C3D222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9306" y="4034538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44B883D-6AC3-480F-8373-528A0B6D7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306" y="3533874"/>
                <a:ext cx="1667316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altLang="zh-CN" sz="2100" dirty="0"/>
                  <a:t>multiply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zh-CN" dirty="0"/>
              </a:p>
              <a:p>
                <a:endParaRPr lang="en-US" altLang="zh-CN" sz="21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44B883D-6AC3-480F-8373-528A0B6D7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1306" y="3533874"/>
                <a:ext cx="1667316" cy="738664"/>
              </a:xfrm>
              <a:prstGeom prst="rect">
                <a:avLst/>
              </a:prstGeom>
              <a:blipFill>
                <a:blip r:embed="rId4"/>
                <a:stretch>
                  <a:fillRect l="-4396" t="-57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FA4D3BA-5E54-4221-94DF-866979A3B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146" y="3807519"/>
            <a:ext cx="12572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Results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51E6C8DF-59EF-422F-AF70-3D99C89D68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58131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xmlns="" id="{9EB4AF48-264A-4044-A35E-A2A29F6E32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31871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57628892-8290-4195-8F38-5A00492624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05611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xmlns="" id="{56431E19-8697-4EEF-8A4D-7EF0AE3213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71420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xmlns="" id="{71C4D677-6513-4784-9547-E3073B6452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45160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78A714FF-6E88-4A66-A69C-6D2D995016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8900" y="468069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D3640BA5-0F5C-4554-96B5-E6D363DC97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570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xmlns="" id="{1D479AC7-24FC-4C7E-8304-F565B8E743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0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xmlns="" id="{7C55D531-E9EF-42E9-BB3D-94C073E066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3050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xmlns="" id="{E8778330-3CBB-4D2A-84B4-59BDFF55B9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8859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xmlns="" id="{0A5C9BB0-47A8-4763-BB82-742FA11DC4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2599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421F94C9-3793-4A35-87ED-5728D4B61D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86339" y="466182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pic>
        <p:nvPicPr>
          <p:cNvPr id="68" name="Picture 2" descr="Image result for data mining">
            <a:extLst>
              <a:ext uri="{FF2B5EF4-FFF2-40B4-BE49-F238E27FC236}">
                <a16:creationId xmlns:a16="http://schemas.microsoft.com/office/drawing/2014/main" xmlns="" id="{F8F8674E-1231-4775-A9AD-D00EE6A7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69" y="4299045"/>
            <a:ext cx="991906" cy="7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Documents and Settings\eshi\Local Settings\Temporary Internet Files\Content.IE5\6Q4AUOZR\MC900432657[1].png">
            <a:extLst>
              <a:ext uri="{FF2B5EF4-FFF2-40B4-BE49-F238E27FC236}">
                <a16:creationId xmlns:a16="http://schemas.microsoft.com/office/drawing/2014/main" xmlns="" id="{8C47A563-B928-4CDF-8B52-A0930B1F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26" y="4248028"/>
            <a:ext cx="811878" cy="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971F07D5-BF33-4049-9851-7C5C949B7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915" y="3593233"/>
                <a:ext cx="1037813" cy="1154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pad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altLang="zh-CN" sz="2400" dirty="0"/>
              </a:p>
              <a:p>
                <a:pPr algn="ctr"/>
                <a:endParaRPr lang="en-US" altLang="zh-CN" sz="21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71F07D5-BF33-4049-9851-7C5C949B7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8915" y="3593233"/>
                <a:ext cx="1037813" cy="1154162"/>
              </a:xfrm>
              <a:prstGeom prst="rect">
                <a:avLst/>
              </a:prstGeom>
              <a:blipFill>
                <a:blip r:embed="rId7"/>
                <a:stretch>
                  <a:fillRect t="-4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ine 49">
            <a:extLst>
              <a:ext uri="{FF2B5EF4-FFF2-40B4-BE49-F238E27FC236}">
                <a16:creationId xmlns:a16="http://schemas.microsoft.com/office/drawing/2014/main" xmlns="" id="{675EA725-AD4F-4887-993E-8A9A2A81FD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904" y="2311317"/>
            <a:ext cx="1175406" cy="106168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3" name="Line 49">
            <a:extLst>
              <a:ext uri="{FF2B5EF4-FFF2-40B4-BE49-F238E27FC236}">
                <a16:creationId xmlns:a16="http://schemas.microsoft.com/office/drawing/2014/main" xmlns="" id="{A57C82C7-1D9B-4514-B39D-3C218FB82C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57946" y="2470479"/>
            <a:ext cx="3" cy="902528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5" name="Line 49">
            <a:extLst>
              <a:ext uri="{FF2B5EF4-FFF2-40B4-BE49-F238E27FC236}">
                <a16:creationId xmlns:a16="http://schemas.microsoft.com/office/drawing/2014/main" xmlns="" id="{A0B8120E-4D02-4D77-AB7B-D3E81FF345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9116" y="5119986"/>
            <a:ext cx="34501" cy="408474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CE043DA-EA91-4F76-8837-65E1EC7D073C}"/>
              </a:ext>
            </a:extLst>
          </p:cNvPr>
          <p:cNvSpPr txBox="1"/>
          <p:nvPr/>
        </p:nvSpPr>
        <p:spPr>
          <a:xfrm>
            <a:off x="2734427" y="2804081"/>
            <a:ext cx="3667948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Tradeoff between variance and under estimation: </a:t>
            </a:r>
          </a:p>
          <a:p>
            <a:pPr algn="ctr"/>
            <a:r>
              <a:rPr lang="en-US" altLang="zh-CN" sz="2400" dirty="0"/>
              <a:t>depends on the goal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7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5" grpId="0" animBg="1"/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5F100D2-D489-4C81-A26F-B38C10844B1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731682-86A0-4E8C-BB83-20AA76DD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72F65C-5E8B-4D64-BAE6-46ED57661A4B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861A0-0386-466F-80CA-97B84801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855952D-4CF4-43B3-8903-B2F8B7AA6FB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xmlns="" id="{5099CF63-1E40-41E6-9A68-8EA262ACD0AB}"/>
              </a:ext>
            </a:extLst>
          </p:cNvPr>
          <p:cNvSpPr txBox="1">
            <a:spLocks/>
          </p:cNvSpPr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Goal 1: Estimation</a:t>
            </a: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C2E0C852-254D-4E34-BC7D-40B270FA1C70}"/>
              </a:ext>
            </a:extLst>
          </p:cNvPr>
          <p:cNvSpPr txBox="1">
            <a:spLocks/>
          </p:cNvSpPr>
          <p:nvPr/>
        </p:nvSpPr>
        <p:spPr>
          <a:xfrm>
            <a:off x="6457950" y="6522430"/>
            <a:ext cx="2057400" cy="34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072F65C-5E8B-4D64-BAE6-46ED57661A4B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D7F64D17-E608-45FD-A7E4-6FF39BC410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BA68440-6DA7-46DE-9E8E-0B6263949E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176C34A-AAD1-4FF3-9013-719E242539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3FC565CF-7DEE-41EA-A532-4D0097FEFD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A0922577-0094-49A8-B3A5-4536A3CEB9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A347736-7BE8-4851-AAC3-ECB5A600FE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CC46D901-6FD8-4FA5-A974-B20D6AE20F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D3FFF635-DA13-4FBF-8050-C500DA6FB8E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3A95BD23-A6AC-41BE-91FC-E46188ACF3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0780F56-8498-4CEA-9CE0-7ADBD8ED04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C038CC68-3B20-498C-8839-6A09A49B1F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589FC009-C864-45A1-8F76-BE10AF29DA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D8D445CC-702C-418E-858F-BF4432FBFF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5CE5155A-D59F-44AE-862F-AE40D9F01F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65161A7F-8E35-4812-9EA1-969F358479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D3872F98-F564-4CCB-85D6-6622F0A102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EF6123C8-DB55-4B1D-A045-0F228CEACF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919C9971-5F39-43D0-9083-CAB565CF2C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8DD0FAAA-EC91-4619-A446-21FB1C17D8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7F849838-6601-4F8D-A0CD-E7640A8F61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2FDDF2D3-1353-40FD-B040-2E724AFCAF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658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2DC99C9E-2519-4C92-8868-E27F7AB6A1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032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81700C77-1924-441C-B28C-933A17236DC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406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C0620EC7-F1E0-46F7-B927-F553216549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D26D6222-C481-4885-A2DB-81C4DD0690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191E0060-1133-4B5B-A381-2DB8F2F281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735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45" name="Straight Arrow Connector 7">
            <a:extLst>
              <a:ext uri="{FF2B5EF4-FFF2-40B4-BE49-F238E27FC236}">
                <a16:creationId xmlns:a16="http://schemas.microsoft.com/office/drawing/2014/main" xmlns="" id="{D92B02E9-D414-443D-8FA2-2B7EFF9DB8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6492" y="2800434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03FFC033-A56C-4780-97B2-4DCBFBB0AD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174266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073AEF47-7BDA-48D2-80C6-300D084A19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216766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D6DDF709-51C7-440D-8011-2628977B4C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259267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xmlns="" id="{7A223936-A677-405F-8743-2EB97932B3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301767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xmlns="" id="{8FFDF667-2338-4D2A-84A6-9498936D40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34465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EB8ABDBF-8F4B-47E9-9928-6E7D0752C1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xmlns="" id="{8DE993F2-5C20-4B39-9F32-C989A06CCA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926BA8A8-4248-4BCC-8756-995E3A51A2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xmlns="" id="{F55B4444-4512-4A6B-9AEB-6CA7D15450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21773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6DA2C8E4-4B54-4907-8544-CC75F8EF70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21773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BF744C14-9394-4C6F-A629-8A20E5B714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xmlns="" id="{CE53D9E2-98C8-46C3-9B9E-1DC29F45BF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1B990DFF-F7E7-4D13-B77A-B67C44F37D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xmlns="" id="{58F39E31-D086-4E45-A9D5-4BBF07113E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xmlns="" id="{E9ACDB95-E9E7-4C02-9FBD-A46F211512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72920A00-3144-4C71-B70A-594AC12AC3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0CB065CE-F2CE-47E6-B79D-845A8D0CA6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xmlns="" id="{90470ECA-B74C-4033-A58C-BCD3EA9377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xmlns="" id="{84B52AA5-5746-4423-8E8A-ACFF8501F2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xmlns="" id="{D7B2A5FB-9FE8-4B4B-94BA-805C74130B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796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xmlns="" id="{DC2E6C2C-104A-4841-9F04-30339DB269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170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3AB8B07C-872D-4B22-932C-16C30623FF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8544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68" name="Straight Arrow Connector 7">
            <a:extLst>
              <a:ext uri="{FF2B5EF4-FFF2-40B4-BE49-F238E27FC236}">
                <a16:creationId xmlns:a16="http://schemas.microsoft.com/office/drawing/2014/main" xmlns="" id="{6DB55260-2452-473A-898D-1EA8866CE3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8130" y="2800915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xmlns="" id="{4952339E-1FB0-4382-AB20-DE702D4EDC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174314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B226D39A-F7F8-40D2-94A1-2BC9F62831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216814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xmlns="" id="{5427ACB0-17E8-422D-9FF3-402B7E29A8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259315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C8B43E4E-B8DA-4FE4-A69D-0529C001EE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301816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CBEB1AD0-5987-4DAF-A27E-3ABE2EE984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344707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0611DCF2-5819-4A61-96B5-476F790CDE8C}"/>
                  </a:ext>
                </a:extLst>
              </p:cNvPr>
              <p:cNvSpPr txBox="1"/>
              <p:nvPr/>
            </p:nvSpPr>
            <p:spPr>
              <a:xfrm>
                <a:off x="628651" y="695770"/>
                <a:ext cx="1347931" cy="4616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400" dirty="0"/>
                  <a:t>=5</a:t>
                </a:r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611DCF2-5819-4A61-96B5-476F790CD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695770"/>
                <a:ext cx="13479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345D17B-D322-49B9-BF76-0726208ADC74}"/>
                  </a:ext>
                </a:extLst>
              </p:cNvPr>
              <p:cNvSpPr txBox="1"/>
              <p:nvPr/>
            </p:nvSpPr>
            <p:spPr>
              <a:xfrm>
                <a:off x="5124679" y="707502"/>
                <a:ext cx="1373442" cy="4616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400" dirty="0"/>
                  <a:t>=1</a:t>
                </a:r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345D17B-D322-49B9-BF76-0726208A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79" y="707502"/>
                <a:ext cx="137344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6375C1B-28C4-41E9-9A1D-303F6309E769}"/>
              </a:ext>
            </a:extLst>
          </p:cNvPr>
          <p:cNvSpPr txBox="1"/>
          <p:nvPr/>
        </p:nvSpPr>
        <p:spPr>
          <a:xfrm>
            <a:off x="6252455" y="2430240"/>
            <a:ext cx="137344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Under estimation</a:t>
            </a:r>
          </a:p>
        </p:txBody>
      </p:sp>
    </p:spTree>
    <p:extLst>
      <p:ext uri="{BB962C8B-B14F-4D97-AF65-F5344CB8AC3E}">
        <p14:creationId xmlns:p14="http://schemas.microsoft.com/office/powerpoint/2010/main" val="31918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5" grpId="0" animBg="1"/>
      <p:bldP spid="76" grpId="0" animBg="1"/>
      <p:bldP spid="7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72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5F100D2-D489-4C81-A26F-B38C10844B1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731682-86A0-4E8C-BB83-20AA76DD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072F65C-5E8B-4D64-BAE6-46ED57661A4B}" type="slidenum">
              <a:rPr lang="en-US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69838C5-9502-416D-9D68-02E20C57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347F6F93-D6F3-4040-8DAC-1F1F15B8F6F9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xmlns="" id="{D8B5E153-7AB0-4851-B171-770CFF08FCE6}"/>
              </a:ext>
            </a:extLst>
          </p:cNvPr>
          <p:cNvSpPr txBox="1">
            <a:spLocks/>
          </p:cNvSpPr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>
                <a:solidFill>
                  <a:schemeClr val="bg1"/>
                </a:solidFill>
              </a:rPr>
              <a:t>Goal 2: I</a:t>
            </a:r>
            <a:r>
              <a:rPr lang="en-US" sz="4800">
                <a:solidFill>
                  <a:schemeClr val="bg1"/>
                </a:solidFill>
              </a:rPr>
              <a:t>dentification</a:t>
            </a: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xmlns="" id="{B7D2E6DC-651E-4039-B5A6-C8F965415D17}"/>
              </a:ext>
            </a:extLst>
          </p:cNvPr>
          <p:cNvSpPr txBox="1">
            <a:spLocks/>
          </p:cNvSpPr>
          <p:nvPr/>
        </p:nvSpPr>
        <p:spPr>
          <a:xfrm>
            <a:off x="6457950" y="6522430"/>
            <a:ext cx="2057400" cy="34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072F65C-5E8B-4D64-BAE6-46ED57661A4B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640992B4-BE33-465C-8ACE-07A8C38631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712AC79C-EC3E-4BF4-BC13-61D91A011E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CD883825-6156-49C0-9758-50B31818D9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6A63EF1A-50DF-4A31-BA9A-08478F0980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8AEBE4A-C4B7-425A-B377-47F9446C7B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177227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2DF1B1D6-DAE1-4C12-AEF3-CAEDB04C8E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6FE83CF4-0BC0-41F9-9ED6-45E5153A938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xmlns="" id="{6CD16222-5EC0-4F3D-B469-EB67A79EF0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ECE03427-D9E5-41C1-B2CF-66F92AEC958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B8889241-D06B-4DCD-83AF-C74ABE1F7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219728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7EF16D3A-EF2A-4395-8CF5-4A9F8C16B5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E7029C6F-4638-43D8-9320-A81AECCD14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53D89802-8B51-49ED-954F-A75CEF39DD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5EB5A979-8D4F-44CF-B045-3288DB9573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CA71F4C8-E043-4B27-A00C-97536FF22F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262229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E6184E0E-3103-4A1E-8363-8E738BBD44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6117288C-422C-4686-98B2-F0021000C7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239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D849955A-EBF3-4796-A94F-FE55D79CEE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613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873B2963-EE7D-4244-963A-946871EA07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27EE2DAC-8C7C-49EA-9ABD-8A680D416D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304729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8897EF91-DCBA-43CD-825B-2FA4D164F0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658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5A057336-2CBD-46BA-B280-B3A51BD486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1032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83625584-6978-4D7D-A377-A3FD17C9D4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4061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B4539089-CA20-4CD3-9AD9-05B030D9F9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987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5EE525B0-5DF6-48EE-8B3B-7C6E6ACE79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361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0399F99A-8793-47D8-B450-99E064D1DE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7350" y="344353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46" name="Straight Arrow Connector 7">
            <a:extLst>
              <a:ext uri="{FF2B5EF4-FFF2-40B4-BE49-F238E27FC236}">
                <a16:creationId xmlns:a16="http://schemas.microsoft.com/office/drawing/2014/main" xmlns="" id="{54AED3EE-C3A2-4D9C-8993-2D46B0A92D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6492" y="2800434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D44811EF-CF88-45F7-8DE4-5D04650C87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174266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747F1B9C-7A6E-4745-8BDC-B16E2BE247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216766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xmlns="" id="{EA2C518F-928D-49D1-A21C-9B4458BCC7E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259267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xmlns="" id="{00B7005B-7B08-4104-90B6-AA7CFA753E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301767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xmlns="" id="{B74939BA-A7B0-4821-BA69-38B3136529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5581" y="34465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xmlns="" id="{6B1D0E83-C8FA-4A75-9268-AAD397B40D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xmlns="" id="{286717E1-2800-43F7-A60C-1A3BD878EC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xmlns="" id="{FA58374B-FD8C-44E3-B43C-616FF21AA9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175230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xmlns="" id="{44E67080-F1B2-4346-BE7F-56B1EA696B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21773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xmlns="" id="{7AEF1ABF-9CA1-4328-BAA5-98E619B8FC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21773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xmlns="" id="{77501A31-8D25-477F-A436-B3D368AE8C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3FE09C8E-83A5-4C5D-B8C0-C14F21062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xmlns="" id="{A75DB70C-FC44-4EE3-99D5-FDDB5E7DBE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260231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xmlns="" id="{F6CA018A-99B9-433B-A2E2-19DABF3870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FDE1BBD8-D0B0-4FDC-A682-B1A6FA44C4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2B3BCA36-ACFB-4DC6-A741-34311A35B7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302732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xmlns="" id="{450023CF-ED40-4163-B623-F404D201BC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467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xmlns="" id="{47D06205-38FF-458A-91C1-824EABE56E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841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xmlns="" id="{35E3473D-1A1F-49F1-9A31-9D3989AC80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159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xmlns="" id="{AFF3500C-6FE5-44A7-82C8-DBB2D9B20E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3796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42F435B2-0413-4ECB-9C81-169AAE356C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170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xmlns="" id="{FA4E35D9-0612-492B-B7F6-751097220F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85448" y="3444016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69" name="Straight Arrow Connector 7">
            <a:extLst>
              <a:ext uri="{FF2B5EF4-FFF2-40B4-BE49-F238E27FC236}">
                <a16:creationId xmlns:a16="http://schemas.microsoft.com/office/drawing/2014/main" xmlns="" id="{4BEFB5D0-F990-4337-BCE9-927BE8E81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8130" y="2800915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xmlns="" id="{4CA6D98E-57B5-4A2A-9066-0B6FCEDDE0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1743142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xmlns="" id="{AEA7C420-2F9A-453B-BE0B-B6746CED2B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216814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xmlns="" id="{C2719DBB-F1EA-47B9-B18B-041DAE1955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2593154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763C80C1-98D8-4BCE-837F-3D1D15FFED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301816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xmlns="" id="{5E6D92D2-DB20-4877-91FF-85D7D7FC9A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77219" y="344707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864E8D1A-81C7-4A4B-AE96-85BC9A612681}"/>
                  </a:ext>
                </a:extLst>
              </p:cNvPr>
              <p:cNvSpPr txBox="1"/>
              <p:nvPr/>
            </p:nvSpPr>
            <p:spPr>
              <a:xfrm>
                <a:off x="628651" y="695770"/>
                <a:ext cx="1347931" cy="4616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400" dirty="0"/>
                  <a:t>=5</a:t>
                </a:r>
                <a:endParaRPr lang="en-US" sz="2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4E8D1A-81C7-4A4B-AE96-85BC9A61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695770"/>
                <a:ext cx="13479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43259C2-C437-4CF6-8A62-454B91239884}"/>
              </a:ext>
            </a:extLst>
          </p:cNvPr>
          <p:cNvSpPr txBox="1"/>
          <p:nvPr/>
        </p:nvSpPr>
        <p:spPr>
          <a:xfrm>
            <a:off x="1156720" y="2210343"/>
            <a:ext cx="2657735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Many dummy items: </a:t>
            </a:r>
          </a:p>
          <a:p>
            <a:pPr algn="ctr"/>
            <a:r>
              <a:rPr lang="en-US" sz="2000" dirty="0"/>
              <a:t>Even though this better reflects the </a:t>
            </a:r>
            <a:r>
              <a:rPr lang="en-US" sz="2000" i="1" dirty="0"/>
              <a:t>frequencies</a:t>
            </a:r>
            <a:r>
              <a:rPr lang="en-US" sz="2000" dirty="0"/>
              <a:t>, the </a:t>
            </a:r>
            <a:r>
              <a:rPr lang="en-US" sz="2000" i="1" dirty="0"/>
              <a:t>signal</a:t>
            </a:r>
            <a:r>
              <a:rPr lang="en-US" sz="2000" dirty="0"/>
              <a:t> is weak.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734C71B-E3A8-4CE6-B171-3911783BA991}"/>
                  </a:ext>
                </a:extLst>
              </p:cNvPr>
              <p:cNvSpPr txBox="1"/>
              <p:nvPr/>
            </p:nvSpPr>
            <p:spPr>
              <a:xfrm>
                <a:off x="5124679" y="707502"/>
                <a:ext cx="1373442" cy="46166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altLang="zh-CN" sz="2400" dirty="0"/>
                  <a:t>=1</a:t>
                </a:r>
                <a:endParaRPr lang="en-US" sz="24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34C71B-E3A8-4CE6-B171-3911783BA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79" y="707502"/>
                <a:ext cx="137344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F726D64-C275-44EA-8AC2-B7B1377FA7B2}"/>
              </a:ext>
            </a:extLst>
          </p:cNvPr>
          <p:cNvSpPr txBox="1"/>
          <p:nvPr/>
        </p:nvSpPr>
        <p:spPr>
          <a:xfrm>
            <a:off x="5653933" y="2208559"/>
            <a:ext cx="2479743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Under estimation: This does not reflect true frequencies; but each user reports non-dummy item.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11CC267F-C96B-40AC-9952-BE0F41F8D6E9}"/>
                  </a:ext>
                </a:extLst>
              </p:cNvPr>
              <p:cNvSpPr txBox="1"/>
              <p:nvPr/>
            </p:nvSpPr>
            <p:spPr>
              <a:xfrm>
                <a:off x="2863988" y="1749204"/>
                <a:ext cx="3502427" cy="1692771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Summary:</a:t>
                </a:r>
              </a:p>
              <a:p>
                <a:pPr algn="ctr"/>
                <a:r>
                  <a:rPr lang="en-US" sz="2000" dirty="0"/>
                  <a:t>When the goal is identification, use small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pPr algn="ctr"/>
                <a:r>
                  <a:rPr lang="en-US" sz="2000" dirty="0"/>
                  <a:t>When estimating frequencies, </a:t>
                </a:r>
              </a:p>
              <a:p>
                <a:pPr algn="ctr"/>
                <a:r>
                  <a:rPr lang="en-US" sz="2000" dirty="0"/>
                  <a:t>use large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1CC267F-C96B-40AC-9952-BE0F41F8D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88" y="1749204"/>
                <a:ext cx="3502427" cy="1692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161F8900-9D74-4962-8AC2-CE9999F45F5E}"/>
              </a:ext>
            </a:extLst>
          </p:cNvPr>
          <p:cNvSpPr txBox="1"/>
          <p:nvPr/>
        </p:nvSpPr>
        <p:spPr>
          <a:xfrm>
            <a:off x="2863159" y="3723914"/>
            <a:ext cx="350242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Now let’s move on to the other key observation: privacy amplification</a:t>
            </a:r>
          </a:p>
        </p:txBody>
      </p:sp>
    </p:spTree>
    <p:extLst>
      <p:ext uri="{BB962C8B-B14F-4D97-AF65-F5344CB8AC3E}">
        <p14:creationId xmlns:p14="http://schemas.microsoft.com/office/powerpoint/2010/main" val="11358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5" grpId="0" animBg="1"/>
      <p:bldP spid="76" grpId="0" animBg="1"/>
      <p:bldP spid="76" grpId="1" animBg="1"/>
      <p:bldP spid="78" grpId="0" animBg="1"/>
      <p:bldP spid="79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5F5DA-8CD0-4B87-8FAC-25006D91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Amplification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C1D08F-4426-410F-9989-3A588C0D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072F65C-5E8B-4D64-BAE6-46ED57661A4B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xmlns="" id="{1A0F2A1C-880B-4612-8A4D-57A5BBC740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4548" y="313033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xmlns="" id="{F1811A1D-1E96-4769-A2AE-90E1CB59D1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8288" y="3130330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17" name="Straight Arrow Connector 7">
            <a:extLst>
              <a:ext uri="{FF2B5EF4-FFF2-40B4-BE49-F238E27FC236}">
                <a16:creationId xmlns:a16="http://schemas.microsoft.com/office/drawing/2014/main" xmlns="" id="{4947BA2D-E1E9-43FC-B7B8-B6EB5B59C0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5121" y="3328450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xmlns="" id="{97E4F375-9235-43FA-A99A-AD120C5526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84210" y="31206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057401BE-53E8-460D-AEFF-8CF9DAED0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121" y="2827786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sample</a:t>
            </a:r>
          </a:p>
        </p:txBody>
      </p:sp>
      <p:sp>
        <p:nvSpPr>
          <p:cNvPr id="124" name="Straight Arrow Connector 7">
            <a:extLst>
              <a:ext uri="{FF2B5EF4-FFF2-40B4-BE49-F238E27FC236}">
                <a16:creationId xmlns:a16="http://schemas.microsoft.com/office/drawing/2014/main" xmlns="" id="{1EE71BEA-D490-4FB7-8944-494AA160A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0675" y="3321792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xmlns="" id="{8EBBE437-443A-49F4-A45A-FE5B4452CA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74780" y="311403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8227A835-A9B9-4FA0-B14E-97E8AC5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675" y="2821128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report</a:t>
            </a:r>
          </a:p>
        </p:txBody>
      </p: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xmlns="" id="{390153DD-75ED-49F8-9E8A-BFAF63AD71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6580" y="312068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41" name="Straight Arrow Connector 7">
            <a:extLst>
              <a:ext uri="{FF2B5EF4-FFF2-40B4-BE49-F238E27FC236}">
                <a16:creationId xmlns:a16="http://schemas.microsoft.com/office/drawing/2014/main" xmlns="" id="{CCAB4ADE-1B93-4068-8629-02184A9EC9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3045" y="3321792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xmlns="" id="{21A0C4BB-AD76-4DA6-9363-BE918F02DC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57150" y="3114031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BB378533-D1C1-4EA3-8A61-085E7E1E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045" y="2821128"/>
            <a:ext cx="9993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report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F4A08EDC-03DA-42D2-94CC-D8E5A7F6479D}"/>
                  </a:ext>
                </a:extLst>
              </p:cNvPr>
              <p:cNvSpPr/>
              <p:nvPr/>
            </p:nvSpPr>
            <p:spPr>
              <a:xfrm>
                <a:off x="757415" y="4427610"/>
                <a:ext cx="2077051" cy="670183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i="1" dirty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4A08EDC-03DA-42D2-94CC-D8E5A7F64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15" y="4427610"/>
                <a:ext cx="2077051" cy="670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xmlns="" id="{3227CC43-F750-4040-8C58-4A6CDEAA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886699" cy="4351338"/>
          </a:xfrm>
        </p:spPr>
        <p:txBody>
          <a:bodyPr/>
          <a:lstStyle/>
          <a:p>
            <a:r>
              <a:rPr lang="en-US" dirty="0"/>
              <a:t>LDP bounds the perturbation</a:t>
            </a:r>
          </a:p>
          <a:p>
            <a:r>
              <a:rPr lang="en-US" dirty="0"/>
              <a:t>With sampling, things are different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24E76152-0800-4658-BA7F-746A14D86E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6580" y="3608753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59" name="Straight Arrow Connector 7">
            <a:extLst>
              <a:ext uri="{FF2B5EF4-FFF2-40B4-BE49-F238E27FC236}">
                <a16:creationId xmlns:a16="http://schemas.microsoft.com/office/drawing/2014/main" xmlns="" id="{DBB8CFA9-FA3B-4F93-9E3F-65414BDD5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3045" y="3809856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xmlns="" id="{E2B42229-5B86-4822-9AC4-61C03AEA35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57150" y="3602095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xmlns="" id="{C835F532-BE27-4EF3-A467-4EE18FBD0B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4548" y="36358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18FA5736-6500-4042-964B-8FA32F0FD4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8288" y="3635808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66" name="Straight Arrow Connector 7">
            <a:extLst>
              <a:ext uri="{FF2B5EF4-FFF2-40B4-BE49-F238E27FC236}">
                <a16:creationId xmlns:a16="http://schemas.microsoft.com/office/drawing/2014/main" xmlns="" id="{1196FDD2-8081-49C2-AAE8-6C66B756E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5121" y="3833928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xmlns="" id="{2E8D4ABA-2DE3-42C8-B05E-F5A07CC0B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84210" y="3626167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p:sp>
        <p:nvSpPr>
          <p:cNvPr id="68" name="Straight Arrow Connector 7">
            <a:extLst>
              <a:ext uri="{FF2B5EF4-FFF2-40B4-BE49-F238E27FC236}">
                <a16:creationId xmlns:a16="http://schemas.microsoft.com/office/drawing/2014/main" xmlns="" id="{D5467882-6408-4249-8E8A-07DE71FA0E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0675" y="3827270"/>
            <a:ext cx="451005" cy="0"/>
          </a:xfrm>
          <a:prstGeom prst="straightConnector1">
            <a:avLst/>
          </a:prstGeom>
          <a:noFill/>
          <a:ln w="50800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xmlns="" id="{68441982-7514-477E-9BB6-A7B20A8C49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74780" y="3619509"/>
          <a:ext cx="3737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0">
                  <a:extLst>
                    <a:ext uri="{9D8B030D-6E8A-4147-A177-3AD203B41FA5}">
                      <a16:colId xmlns:a16="http://schemas.microsoft.com/office/drawing/2014/main" xmlns="" val="3241955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9179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8BE6D06-8BE5-4BFC-B43B-9A0CF7D99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102" y="4504520"/>
                <a:ext cx="3529761" cy="1099468"/>
              </a:xfrm>
              <a:prstGeom prst="rect">
                <a:avLst/>
              </a:prstGeom>
              <a:ln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CN" sz="2100" dirty="0"/>
                  <a:t>To satisfy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100" dirty="0"/>
                  <a:t>–LDP, we can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sz="2100" dirty="0"/>
                  <a:t> in FO protocol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BE6D06-8BE5-4BFC-B43B-9A0CF7D999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0102" y="4504520"/>
                <a:ext cx="3529761" cy="10994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3" grpId="0"/>
      <p:bldP spid="124" grpId="0" animBg="1"/>
      <p:bldP spid="130" grpId="0"/>
      <p:bldP spid="148" grpId="0" animBg="1"/>
      <p:bldP spid="66" grpId="0" animBg="1"/>
      <p:bldP spid="68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Protocol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27FA103E-8502-4117-8F06-5BC606810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580" y="1690689"/>
                <a:ext cx="4629438" cy="46656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Phase 1 (identify candidates)</a:t>
                </a:r>
              </a:p>
              <a:p>
                <a:pPr lvl="1"/>
                <a:r>
                  <a:rPr lang="en-US" dirty="0"/>
                  <a:t>Randomly select one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Report via Frequency Oracle</a:t>
                </a:r>
              </a:p>
              <a:p>
                <a:r>
                  <a:rPr lang="en-US" dirty="0"/>
                  <a:t>Phase 2 (estimate frequency)</a:t>
                </a:r>
              </a:p>
              <a:p>
                <a:pPr lvl="1"/>
                <a:r>
                  <a:rPr lang="en-US" dirty="0"/>
                  <a:t>Intersects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with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identified ones </a:t>
                </a:r>
              </a:p>
              <a:p>
                <a:pPr lvl="1"/>
                <a:r>
                  <a:rPr lang="en-US" dirty="0"/>
                  <a:t>Pad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90 percentile</a:t>
                </a:r>
              </a:p>
              <a:p>
                <a:pPr lvl="1"/>
                <a:r>
                  <a:rPr lang="en-US" dirty="0"/>
                  <a:t>Randomly select one</a:t>
                </a:r>
              </a:p>
              <a:p>
                <a:pPr lvl="1"/>
                <a:r>
                  <a:rPr lang="en-US" dirty="0"/>
                  <a:t>Report via Frequency Oracle</a:t>
                </a:r>
              </a:p>
              <a:p>
                <a:pPr lvl="2"/>
                <a:r>
                  <a:rPr lang="en-US" dirty="0">
                    <a:solidFill>
                      <a:schemeClr val="accent6"/>
                    </a:solidFill>
                  </a:rPr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altLang="zh-CN" dirty="0">
                    <a:solidFill>
                      <a:schemeClr val="accent6"/>
                    </a:solidFill>
                  </a:rPr>
                  <a:t> </a:t>
                </a:r>
                <a:endParaRPr lang="en-US" dirty="0">
                  <a:solidFill>
                    <a:schemeClr val="accent6"/>
                  </a:solidFill>
                </a:endParaRP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7FA103E-8502-4117-8F06-5BC606810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80" y="1690689"/>
                <a:ext cx="4629438" cy="4665662"/>
              </a:xfrm>
              <a:prstGeom prst="rect">
                <a:avLst/>
              </a:prstGeom>
              <a:blipFill>
                <a:blip r:embed="rId4"/>
                <a:stretch>
                  <a:fillRect l="-2372" t="-2089" r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F87703-21CA-429A-B4D0-729973533490}"/>
              </a:ext>
            </a:extLst>
          </p:cNvPr>
          <p:cNvSpPr txBox="1"/>
          <p:nvPr/>
        </p:nvSpPr>
        <p:spPr>
          <a:xfrm>
            <a:off x="5347277" y="1822024"/>
            <a:ext cx="316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SVIM (Set Value Item Mining)</a:t>
            </a:r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45569056-1AB9-4392-A946-2853C35E537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37018" y="2222134"/>
          <a:ext cx="3765839" cy="378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5" imgW="12953898" imgH="13020403" progId="AcroExch.Document.DC">
                  <p:embed/>
                </p:oleObj>
              </mc:Choice>
              <mc:Fallback>
                <p:oleObj name="Acrobat Document" r:id="rId5" imgW="12953898" imgH="13020403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45569056-1AB9-4392-A946-2853C35E5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7018" y="2222134"/>
                        <a:ext cx="3765839" cy="378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6C4BFA-9375-4DF9-95B5-E6B297F51010}"/>
              </a:ext>
            </a:extLst>
          </p:cNvPr>
          <p:cNvSpPr/>
          <p:nvPr/>
        </p:nvSpPr>
        <p:spPr>
          <a:xfrm>
            <a:off x="5153890" y="4294909"/>
            <a:ext cx="3934717" cy="1712285"/>
          </a:xfrm>
          <a:prstGeom prst="roundRect">
            <a:avLst/>
          </a:prstGeom>
          <a:noFill/>
          <a:ln w="635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C0E645-DAE5-4956-8F7A-340FA7BAF519}"/>
              </a:ext>
            </a:extLst>
          </p:cNvPr>
          <p:cNvSpPr txBox="1"/>
          <p:nvPr/>
        </p:nvSpPr>
        <p:spPr>
          <a:xfrm>
            <a:off x="5347277" y="6014273"/>
            <a:ext cx="3362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Itemset Mining (more in paper)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12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40EADA4-9CCC-41FF-AD1C-C734EE4A7608}"/>
              </a:ext>
            </a:extLst>
          </p:cNvPr>
          <p:cNvSpPr/>
          <p:nvPr/>
        </p:nvSpPr>
        <p:spPr>
          <a:xfrm>
            <a:off x="655607" y="3333896"/>
            <a:ext cx="4978575" cy="2808286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Straight Arrow Connector 5"/>
          <p:cNvSpPr>
            <a:spLocks noChangeShapeType="1"/>
          </p:cNvSpPr>
          <p:nvPr/>
        </p:nvSpPr>
        <p:spPr bwMode="auto">
          <a:xfrm rot="10800000">
            <a:off x="3156397" y="4713309"/>
            <a:ext cx="1842608" cy="439707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4" name="Straight Arrow Connector 6"/>
          <p:cNvSpPr>
            <a:spLocks noChangeShapeType="1"/>
          </p:cNvSpPr>
          <p:nvPr/>
        </p:nvSpPr>
        <p:spPr bwMode="auto">
          <a:xfrm rot="5400000" flipH="1" flipV="1">
            <a:off x="2355892" y="4498924"/>
            <a:ext cx="382559" cy="81132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5" name="Straight Arrow Connector 7"/>
          <p:cNvSpPr>
            <a:spLocks noChangeShapeType="1"/>
          </p:cNvSpPr>
          <p:nvPr/>
        </p:nvSpPr>
        <p:spPr bwMode="auto">
          <a:xfrm flipV="1">
            <a:off x="1227107" y="4713310"/>
            <a:ext cx="1621871" cy="382556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6" name="Straight Arrow Connector 8"/>
          <p:cNvSpPr>
            <a:spLocks noChangeShapeType="1"/>
          </p:cNvSpPr>
          <p:nvPr/>
        </p:nvSpPr>
        <p:spPr bwMode="auto">
          <a:xfrm rot="10800000">
            <a:off x="3046654" y="4713309"/>
            <a:ext cx="1154636" cy="55400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7" name="Straight Arrow Connector 9"/>
          <p:cNvSpPr>
            <a:spLocks noChangeShapeType="1"/>
          </p:cNvSpPr>
          <p:nvPr/>
        </p:nvSpPr>
        <p:spPr bwMode="auto">
          <a:xfrm rot="5400000" flipH="1">
            <a:off x="2750447" y="4926139"/>
            <a:ext cx="459950" cy="34289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5128" name="Picture 5" descr="C:\Documents and Settings\eshi\Local Settings\Temporary Internet Files\Content.IE5\D0FPUIIC\MC9004326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57" y="503871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C:\Documents and Settings\eshi\Local Settings\Temporary Internet Files\Content.IE5\6Q4AUOZR\MC9004326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57" y="503871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Documents and Settings\eshi\Local Settings\Temporary Internet Files\Content.IE5\6Y61LH4J\MC90043394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07" y="4924418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C:\Documents and Settings\eshi\Local Settings\Temporary Internet Files\Content.IE5\N4S1QQGI\MC90043488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607" y="498990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Documents and Settings\eshi\Local Settings\Temporary Internet Files\Content.IE5\NQWXM84H\MC90043488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257" y="498156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27"/>
          <p:cNvSpPr>
            <a:spLocks noChangeArrowheads="1"/>
          </p:cNvSpPr>
          <p:nvPr/>
        </p:nvSpPr>
        <p:spPr bwMode="auto">
          <a:xfrm>
            <a:off x="7032631" y="2375385"/>
            <a:ext cx="1872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mining</a:t>
            </a:r>
            <a:endParaRPr lang="zh-CN" altLang="en-US" dirty="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Statistical queries</a:t>
            </a:r>
          </a:p>
        </p:txBody>
      </p: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1952754" y="2237379"/>
            <a:ext cx="2134060" cy="1032154"/>
            <a:chOff x="1152" y="856"/>
            <a:chExt cx="1200" cy="1218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1152" y="1240"/>
              <a:ext cx="1200" cy="834"/>
              <a:chOff x="1152" y="808"/>
              <a:chExt cx="1200" cy="834"/>
            </a:xfrm>
          </p:grpSpPr>
          <p:grpSp>
            <p:nvGrpSpPr>
              <p:cNvPr id="31" name="Group 8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37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8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0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2" name="Group 13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5" name="Oval 16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6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1152" y="856"/>
              <a:ext cx="1200" cy="834"/>
              <a:chOff x="1152" y="808"/>
              <a:chExt cx="1200" cy="834"/>
            </a:xfrm>
          </p:grpSpPr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27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8" name="Oval 21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9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0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2" name="Group 24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23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4" name="Oval 26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5" name="Oval 27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26" name="Oval 28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2275603" y="2613396"/>
            <a:ext cx="14884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700" dirty="0"/>
              <a:t>Database</a:t>
            </a:r>
          </a:p>
        </p:txBody>
      </p:sp>
      <p:sp>
        <p:nvSpPr>
          <p:cNvPr id="42" name="Line 49"/>
          <p:cNvSpPr>
            <a:spLocks noChangeShapeType="1"/>
          </p:cNvSpPr>
          <p:nvPr/>
        </p:nvSpPr>
        <p:spPr bwMode="auto">
          <a:xfrm flipH="1" flipV="1">
            <a:off x="2963278" y="3207626"/>
            <a:ext cx="0" cy="38883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2997567" y="3204582"/>
            <a:ext cx="1043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folHlink"/>
                </a:solidFill>
              </a:rPr>
              <a:t>+Noise</a:t>
            </a:r>
          </a:p>
        </p:txBody>
      </p:sp>
      <p:pic>
        <p:nvPicPr>
          <p:cNvPr id="1026" name="Picture 2" descr="Image result for data mi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3" y="2094384"/>
            <a:ext cx="1588022" cy="1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500" dirty="0"/>
              <a:t>	</a:t>
            </a:r>
            <a:endParaRPr lang="en-US" sz="4500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42950" y="12453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5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Differential Privacy</a:t>
            </a:r>
            <a:endParaRPr lang="en-US" dirty="0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 flipV="1">
            <a:off x="3386936" y="4212835"/>
            <a:ext cx="905136" cy="358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286991" y="3971166"/>
            <a:ext cx="1117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Trusted</a:t>
            </a:r>
          </a:p>
        </p:txBody>
      </p:sp>
      <p:sp>
        <p:nvSpPr>
          <p:cNvPr id="52" name="Up-Down Arrow 36"/>
          <p:cNvSpPr>
            <a:spLocks noChangeArrowheads="1"/>
          </p:cNvSpPr>
          <p:nvPr/>
        </p:nvSpPr>
        <p:spPr bwMode="auto">
          <a:xfrm rot="16200000">
            <a:off x="4586582" y="2175595"/>
            <a:ext cx="285750" cy="128528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99263" y="4740265"/>
            <a:ext cx="7846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627912" y="4728211"/>
            <a:ext cx="82182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27107" y="4753984"/>
            <a:ext cx="85801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183615" y="4747075"/>
            <a:ext cx="8083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3802574" y="4725810"/>
            <a:ext cx="82182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/>
              <a:t>Data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77AEB53-41A2-47CB-9603-28AF8FDD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Image result for icon">
            <a:extLst>
              <a:ext uri="{FF2B5EF4-FFF2-40B4-BE49-F238E27FC236}">
                <a16:creationId xmlns:a16="http://schemas.microsoft.com/office/drawing/2014/main" xmlns="" id="{4E1C0FD5-6565-4873-8E6F-80EA02D6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27" y="3554267"/>
            <a:ext cx="1245393" cy="12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49">
            <a:extLst>
              <a:ext uri="{FF2B5EF4-FFF2-40B4-BE49-F238E27FC236}">
                <a16:creationId xmlns:a16="http://schemas.microsoft.com/office/drawing/2014/main" xmlns="" id="{83BD40E8-03BB-41CD-945A-4A8F4F350B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86003" y="4769907"/>
            <a:ext cx="905136" cy="358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xmlns="" id="{EEC715FA-1FCC-472D-A626-8EA36C85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058" y="4528238"/>
            <a:ext cx="2079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Trust boundary</a:t>
            </a:r>
          </a:p>
        </p:txBody>
      </p:sp>
    </p:spTree>
    <p:extLst>
      <p:ext uri="{BB962C8B-B14F-4D97-AF65-F5344CB8AC3E}">
        <p14:creationId xmlns:p14="http://schemas.microsoft.com/office/powerpoint/2010/main" val="6605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r>
              <a:rPr lang="zh-CN" altLang="en-US" dirty="0"/>
              <a:t> </a:t>
            </a:r>
            <a:r>
              <a:rPr lang="en-US" altLang="zh-CN" dirty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Dataset:</a:t>
            </a:r>
            <a:r>
              <a:rPr lang="zh-CN" altLang="en-US" dirty="0"/>
              <a:t> </a:t>
            </a:r>
            <a:r>
              <a:rPr lang="en-US" altLang="zh-CN" dirty="0"/>
              <a:t>POS dataset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(also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 err="1"/>
              <a:t>Kosarak</a:t>
            </a:r>
            <a:r>
              <a:rPr lang="en-US" altLang="zh-CN" dirty="0"/>
              <a:t>, Online,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Synthetic</a:t>
            </a:r>
            <a:r>
              <a:rPr lang="zh-CN" altLang="en-US" dirty="0"/>
              <a:t> </a:t>
            </a:r>
            <a:r>
              <a:rPr lang="en-US" altLang="zh-CN" dirty="0"/>
              <a:t>dataset)</a:t>
            </a:r>
          </a:p>
          <a:p>
            <a:r>
              <a:rPr lang="en-US" altLang="zh-CN" dirty="0"/>
              <a:t>Competitors:</a:t>
            </a:r>
            <a:r>
              <a:rPr lang="zh-CN" altLang="en-US" dirty="0"/>
              <a:t> </a:t>
            </a:r>
            <a:r>
              <a:rPr lang="en-US" altLang="zh-CN" dirty="0" err="1"/>
              <a:t>LDPMiner</a:t>
            </a:r>
            <a:endParaRPr lang="en-US" altLang="zh-CN" dirty="0"/>
          </a:p>
          <a:p>
            <a:pPr lvl="1"/>
            <a:r>
              <a:rPr lang="en-US" altLang="zh-CN" dirty="0"/>
              <a:t>Several improved variants of </a:t>
            </a:r>
            <a:r>
              <a:rPr lang="en-US" altLang="zh-CN" dirty="0" err="1"/>
              <a:t>LDPMiner</a:t>
            </a:r>
            <a:endParaRPr lang="en-US" altLang="zh-CN" dirty="0"/>
          </a:p>
          <a:p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Results:</a:t>
            </a:r>
          </a:p>
          <a:p>
            <a:pPr lvl="1"/>
            <a:r>
              <a:rPr lang="en-US" altLang="zh-CN" dirty="0"/>
              <a:t>Significantly outperforms existing methods</a:t>
            </a:r>
          </a:p>
          <a:p>
            <a:pPr lvl="1"/>
            <a:r>
              <a:rPr lang="en-US" altLang="zh-CN" dirty="0"/>
              <a:t>Reasonable results in practice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4622A0-AAA1-4D64-AAC2-8095986E3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Identifying Frequent</a:t>
            </a:r>
            <a:r>
              <a:rPr lang="zh-CN" altLang="en-US" dirty="0"/>
              <a:t> </a:t>
            </a:r>
            <a:r>
              <a:rPr lang="en-US" altLang="zh-CN" dirty="0"/>
              <a:t>Singletons</a:t>
            </a:r>
            <a:endParaRPr lang="en-US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 flipH="1">
            <a:off x="1027989" y="2627705"/>
            <a:ext cx="13582" cy="238391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 flipV="1">
            <a:off x="3130620" y="1902690"/>
            <a:ext cx="508" cy="247901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>
            <a:off x="1767254" y="5602709"/>
            <a:ext cx="4530819" cy="165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446861" y="5546132"/>
            <a:ext cx="155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Privacy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24" y="3518384"/>
            <a:ext cx="174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Accuracy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23723" y="1547211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LDPMiner</a:t>
            </a:r>
            <a:endParaRPr lang="en-US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D0901D-866B-4BAB-8609-731B9C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31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C301E8-BEAB-49AD-88F7-321AD245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904" y="2150592"/>
            <a:ext cx="4734454" cy="3135692"/>
          </a:xfrm>
          <a:prstGeom prst="rect">
            <a:avLst/>
          </a:prstGeom>
        </p:spPr>
      </p:pic>
      <p:sp>
        <p:nvSpPr>
          <p:cNvPr id="15" name="Line 49">
            <a:extLst>
              <a:ext uri="{FF2B5EF4-FFF2-40B4-BE49-F238E27FC236}">
                <a16:creationId xmlns:a16="http://schemas.microsoft.com/office/drawing/2014/main" xmlns="" id="{675C7FB3-CF45-4FFB-9552-ADA4E20678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6708" y="2487091"/>
            <a:ext cx="378799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7F2463-C17F-49CF-A858-6E7803F92102}"/>
              </a:ext>
            </a:extLst>
          </p:cNvPr>
          <p:cNvSpPr txBox="1"/>
          <p:nvPr/>
        </p:nvSpPr>
        <p:spPr>
          <a:xfrm>
            <a:off x="6325507" y="2287036"/>
            <a:ext cx="73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SVIM</a:t>
            </a:r>
            <a:endParaRPr lang="en-US" sz="2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036D55FC-746E-4DB3-9FDF-F91D80B6AB72}"/>
              </a:ext>
            </a:extLst>
          </p:cNvPr>
          <p:cNvCxnSpPr>
            <a:cxnSpLocks/>
          </p:cNvCxnSpPr>
          <p:nvPr/>
        </p:nvCxnSpPr>
        <p:spPr>
          <a:xfrm>
            <a:off x="2877727" y="3495862"/>
            <a:ext cx="3388547" cy="764419"/>
          </a:xfrm>
          <a:prstGeom prst="bentConnector3">
            <a:avLst>
              <a:gd name="adj1" fmla="val -353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18AF309-BD42-46C5-BF62-D6343489C5DA}"/>
                  </a:ext>
                </a:extLst>
              </p:cNvPr>
              <p:cNvSpPr txBox="1"/>
              <p:nvPr/>
            </p:nvSpPr>
            <p:spPr>
              <a:xfrm>
                <a:off x="6366691" y="2737534"/>
                <a:ext cx="28382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=2, </a:t>
                </a:r>
              </a:p>
              <a:p>
                <a:r>
                  <a:rPr lang="en-US" sz="2000" dirty="0"/>
                  <a:t>SVIM: 0.9, </a:t>
                </a:r>
                <a:r>
                  <a:rPr lang="en-US" sz="2000" dirty="0" err="1"/>
                  <a:t>LDPMiner</a:t>
                </a:r>
                <a:r>
                  <a:rPr lang="en-US" sz="2000" dirty="0"/>
                  <a:t>: 0.3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AF309-BD42-46C5-BF62-D6343489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691" y="2737534"/>
                <a:ext cx="2838270" cy="707886"/>
              </a:xfrm>
              <a:prstGeom prst="rect">
                <a:avLst/>
              </a:prstGeom>
              <a:blipFill>
                <a:blip r:embed="rId4"/>
                <a:stretch>
                  <a:fillRect l="-214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844502A2-362A-47BF-8F38-1F6F6A66C2E0}"/>
              </a:ext>
            </a:extLst>
          </p:cNvPr>
          <p:cNvCxnSpPr>
            <a:cxnSpLocks/>
          </p:cNvCxnSpPr>
          <p:nvPr/>
        </p:nvCxnSpPr>
        <p:spPr>
          <a:xfrm flipV="1">
            <a:off x="3940404" y="2913886"/>
            <a:ext cx="2385103" cy="1115688"/>
          </a:xfrm>
          <a:prstGeom prst="bentConnector3">
            <a:avLst>
              <a:gd name="adj1" fmla="val 595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D88880D-9DB0-436B-960D-7A12EF3D0116}"/>
                  </a:ext>
                </a:extLst>
              </p:cNvPr>
              <p:cNvSpPr txBox="1"/>
              <p:nvPr/>
            </p:nvSpPr>
            <p:spPr>
              <a:xfrm>
                <a:off x="6325507" y="4096514"/>
                <a:ext cx="30918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When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=1, </a:t>
                </a:r>
              </a:p>
              <a:p>
                <a:r>
                  <a:rPr lang="en-US" sz="2000" dirty="0"/>
                  <a:t>SVIM: 0.7, </a:t>
                </a:r>
                <a:r>
                  <a:rPr lang="en-US" sz="2000" dirty="0" err="1"/>
                  <a:t>LDPMiner</a:t>
                </a:r>
                <a:r>
                  <a:rPr lang="en-US" sz="2000" dirty="0"/>
                  <a:t>: 0.25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88880D-9DB0-436B-960D-7A12EF3D0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507" y="4096514"/>
                <a:ext cx="3091869" cy="707886"/>
              </a:xfrm>
              <a:prstGeom prst="rect">
                <a:avLst/>
              </a:prstGeom>
              <a:blipFill>
                <a:blip r:embed="rId5"/>
                <a:stretch>
                  <a:fillRect l="-217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7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/>
      <p:bldP spid="8" grpId="0"/>
      <p:bldP spid="9" grpId="0"/>
      <p:bldP spid="15" grpId="0" animBg="1"/>
      <p:bldP spid="16" grpId="0"/>
      <p:bldP spid="23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85B7AA-2ACB-42B4-ADD6-24BCC1A1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77" y="2145467"/>
            <a:ext cx="4934290" cy="3259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Estimating Frequent</a:t>
            </a:r>
            <a:r>
              <a:rPr lang="zh-CN" altLang="en-US" dirty="0"/>
              <a:t> </a:t>
            </a:r>
            <a:r>
              <a:rPr lang="en-US" altLang="zh-CN" dirty="0"/>
              <a:t>Singletons</a:t>
            </a:r>
            <a:endParaRPr lang="en-US" dirty="0"/>
          </a:p>
        </p:txBody>
      </p:sp>
      <p:sp>
        <p:nvSpPr>
          <p:cNvPr id="4" name="Line 49"/>
          <p:cNvSpPr>
            <a:spLocks noChangeShapeType="1"/>
          </p:cNvSpPr>
          <p:nvPr/>
        </p:nvSpPr>
        <p:spPr bwMode="auto">
          <a:xfrm flipH="1">
            <a:off x="1027989" y="2627705"/>
            <a:ext cx="13582" cy="238391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Line 49"/>
          <p:cNvSpPr>
            <a:spLocks noChangeShapeType="1"/>
          </p:cNvSpPr>
          <p:nvPr/>
        </p:nvSpPr>
        <p:spPr bwMode="auto">
          <a:xfrm flipV="1">
            <a:off x="3130620" y="1902690"/>
            <a:ext cx="508" cy="247901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Line 49"/>
          <p:cNvSpPr>
            <a:spLocks noChangeShapeType="1"/>
          </p:cNvSpPr>
          <p:nvPr/>
        </p:nvSpPr>
        <p:spPr bwMode="auto">
          <a:xfrm flipH="1">
            <a:off x="1767254" y="5602709"/>
            <a:ext cx="4530819" cy="165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446861" y="5546132"/>
            <a:ext cx="1552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Privacy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024" y="3518384"/>
            <a:ext cx="174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Accuracy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23723" y="1547211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/>
              <a:t>LDPMiner</a:t>
            </a:r>
            <a:endParaRPr lang="en-US" sz="20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D0901D-866B-4BAB-8609-731B9C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32</a:t>
            </a:fld>
            <a:endParaRPr lang="en-US"/>
          </a:p>
        </p:txBody>
      </p:sp>
      <p:sp>
        <p:nvSpPr>
          <p:cNvPr id="15" name="Line 49">
            <a:extLst>
              <a:ext uri="{FF2B5EF4-FFF2-40B4-BE49-F238E27FC236}">
                <a16:creationId xmlns:a16="http://schemas.microsoft.com/office/drawing/2014/main" xmlns="" id="{675C7FB3-CF45-4FFB-9552-ADA4E20678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2467" y="2480364"/>
            <a:ext cx="378799" cy="0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7F2463-C17F-49CF-A858-6E7803F92102}"/>
              </a:ext>
            </a:extLst>
          </p:cNvPr>
          <p:cNvSpPr txBox="1"/>
          <p:nvPr/>
        </p:nvSpPr>
        <p:spPr>
          <a:xfrm>
            <a:off x="6325507" y="2287036"/>
            <a:ext cx="73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SVIM</a:t>
            </a:r>
            <a:endParaRPr lang="en-US" sz="20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036D55FC-746E-4DB3-9FDF-F91D80B6AB7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910950" y="3019455"/>
            <a:ext cx="3322101" cy="1543060"/>
          </a:xfrm>
          <a:prstGeom prst="bentConnector3">
            <a:avLst>
              <a:gd name="adj1" fmla="val -1435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18AF309-BD42-46C5-BF62-D6343489C5DA}"/>
                  </a:ext>
                </a:extLst>
              </p:cNvPr>
              <p:cNvSpPr txBox="1"/>
              <p:nvPr/>
            </p:nvSpPr>
            <p:spPr>
              <a:xfrm>
                <a:off x="6233051" y="4054683"/>
                <a:ext cx="28382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Error drops nearly 3 magnitudes for both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=1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/>
                  <a:t>=2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AF309-BD42-46C5-BF62-D6343489C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51" y="4054683"/>
                <a:ext cx="2838270" cy="1015663"/>
              </a:xfrm>
              <a:prstGeom prst="rect">
                <a:avLst/>
              </a:prstGeom>
              <a:blipFill>
                <a:blip r:embed="rId4"/>
                <a:stretch>
                  <a:fillRect l="-2146" t="-2994" r="-42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844502A2-362A-47BF-8F38-1F6F6A66C2E0}"/>
              </a:ext>
            </a:extLst>
          </p:cNvPr>
          <p:cNvCxnSpPr>
            <a:cxnSpLocks/>
          </p:cNvCxnSpPr>
          <p:nvPr/>
        </p:nvCxnSpPr>
        <p:spPr>
          <a:xfrm>
            <a:off x="4032663" y="3291531"/>
            <a:ext cx="2200388" cy="1012614"/>
          </a:xfrm>
          <a:prstGeom prst="bentConnector3">
            <a:avLst>
              <a:gd name="adj1" fmla="val -2890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7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 (covered)</a:t>
            </a:r>
          </a:p>
          <a:p>
            <a:r>
              <a:rPr lang="en-US" dirty="0"/>
              <a:t>Histogram Estimation </a:t>
            </a:r>
            <a:r>
              <a:rPr lang="en-US" altLang="zh-CN" dirty="0"/>
              <a:t>(covered)</a:t>
            </a:r>
            <a:endParaRPr lang="en-US" dirty="0"/>
          </a:p>
          <a:p>
            <a:r>
              <a:rPr lang="en-US" dirty="0"/>
              <a:t>Frequent Itemset Mining </a:t>
            </a:r>
            <a:r>
              <a:rPr lang="en-US" altLang="zh-CN" dirty="0"/>
              <a:t>(covered)</a:t>
            </a:r>
            <a:endParaRPr lang="en-US" dirty="0"/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790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Histogram Estimation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Frequent Itemset Mining</a:t>
            </a:r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909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heavy hitter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Goal: Find the most frequent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values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Assumption: each user has a single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it is represented in bits</a:t>
                </a:r>
              </a:p>
              <a:p>
                <a:r>
                  <a:rPr lang="en-US" dirty="0"/>
                  <a:t>Idea (under review): </a:t>
                </a:r>
              </a:p>
              <a:p>
                <a:pPr lvl="1"/>
                <a:r>
                  <a:rPr lang="en-US" dirty="0"/>
                  <a:t>Start from a prefix, and gradually extend this prefix.</a:t>
                </a:r>
              </a:p>
              <a:p>
                <a:pPr lvl="1"/>
                <a:r>
                  <a:rPr lang="en-US" dirty="0"/>
                  <a:t>Identify the frequent patterns for a small prefix first, and then extend to a larger prefix.</a:t>
                </a:r>
              </a:p>
              <a:p>
                <a:pPr lvl="1"/>
                <a:r>
                  <a:rPr lang="en-US" dirty="0"/>
                  <a:t>Result for the last group can be used for frequency estimation</a:t>
                </a:r>
              </a:p>
              <a:p>
                <a:pPr lvl="1"/>
                <a:r>
                  <a:rPr lang="en-US" dirty="0"/>
                  <a:t>Combine the result.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54349" y="2944564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308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interesting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18082"/>
                <a:ext cx="8257899" cy="497479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Estimating mean:</a:t>
                </a:r>
              </a:p>
              <a:p>
                <a:pPr lvl="1"/>
                <a:r>
                  <a:rPr lang="en-US" dirty="0"/>
                  <a:t>Goal: Find the mean of continuous values</a:t>
                </a:r>
              </a:p>
              <a:p>
                <a:pPr lvl="1"/>
                <a:r>
                  <a:rPr lang="en-US" dirty="0"/>
                  <a:t>Assumption: Each user has a single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within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[−1,+1]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Intuition: Report +1 with higher probability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closer to +1</a:t>
                </a:r>
              </a:p>
              <a:p>
                <a:pPr lvl="1"/>
                <a:r>
                  <a:rPr lang="en-US" dirty="0"/>
                  <a:t>[https://arxiv.org/abs/1606.05053,https://arxiv.org/pdf/1712.01524]</a:t>
                </a:r>
              </a:p>
              <a:p>
                <a:r>
                  <a:rPr lang="en-US" dirty="0"/>
                  <a:t>Stochastic gradient descent</a:t>
                </a:r>
              </a:p>
              <a:p>
                <a:pPr lvl="1"/>
                <a:r>
                  <a:rPr lang="en-US" dirty="0"/>
                  <a:t>Goal: Find the optimal machine learning model</a:t>
                </a:r>
              </a:p>
              <a:p>
                <a:pPr lvl="1"/>
                <a:r>
                  <a:rPr lang="en-US" dirty="0"/>
                  <a:t>Assumption: Each user has a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Intuition: Bolt-on </a:t>
                </a:r>
                <a:r>
                  <a:rPr lang="en-US" dirty="0" err="1"/>
                  <a:t>sgd</a:t>
                </a:r>
                <a:r>
                  <a:rPr lang="en-US" dirty="0"/>
                  <a:t> with noisy update</a:t>
                </a:r>
              </a:p>
              <a:p>
                <a:pPr lvl="1"/>
                <a:r>
                  <a:rPr lang="en-US" dirty="0"/>
                  <a:t>[https://arxiv.org/abs/1606.05053]</a:t>
                </a:r>
              </a:p>
              <a:p>
                <a:r>
                  <a:rPr lang="en-US" dirty="0"/>
                  <a:t>Bound the privacy leakage</a:t>
                </a:r>
              </a:p>
              <a:p>
                <a:pPr lvl="1"/>
                <a:r>
                  <a:rPr lang="en-US" dirty="0"/>
                  <a:t>Goal: Make multiple, periodic collection possible</a:t>
                </a:r>
              </a:p>
              <a:p>
                <a:pPr lvl="1"/>
                <a:r>
                  <a:rPr lang="en-US" dirty="0"/>
                  <a:t>Assumption: Each user has a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change with time</a:t>
                </a:r>
              </a:p>
              <a:p>
                <a:pPr lvl="1"/>
                <a:r>
                  <a:rPr lang="en-US" dirty="0"/>
                  <a:t>Intuition: Decide whether to participate based on the current result</a:t>
                </a:r>
              </a:p>
              <a:p>
                <a:pPr lvl="1"/>
                <a:r>
                  <a:rPr lang="en-US" dirty="0"/>
                  <a:t>[https://arxiv.org/abs/1802.07128]</a:t>
                </a:r>
              </a:p>
              <a:p>
                <a:r>
                  <a:rPr lang="en-US" dirty="0"/>
                  <a:t>Publish graph statistics [CCS’17], location data [TIFS’18], marginal [SIGMOD’18], </a:t>
                </a:r>
                <a:r>
                  <a:rPr lang="en-US" dirty="0" err="1"/>
                  <a:t>etc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18082"/>
                <a:ext cx="8257899" cy="4974792"/>
              </a:xfrm>
              <a:blipFill>
                <a:blip r:embed="rId3"/>
                <a:stretch>
                  <a:fillRect l="-812" t="-2574" b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54349" y="2944564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753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8854"/>
            <a:ext cx="7886700" cy="489159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Users in LDP do not need to trust server.</a:t>
            </a:r>
          </a:p>
          <a:p>
            <a:pPr lvl="1"/>
            <a:r>
              <a:rPr lang="en-US" altLang="zh-CN" dirty="0"/>
              <a:t>By permute the secret in a principled way, users maintain deniability, while server can learn statistical information</a:t>
            </a:r>
          </a:p>
          <a:p>
            <a:r>
              <a:rPr lang="en-US" dirty="0"/>
              <a:t>Histogram Estimation</a:t>
            </a:r>
          </a:p>
          <a:p>
            <a:pPr lvl="1"/>
            <a:r>
              <a:rPr lang="en-US" dirty="0"/>
              <a:t>We surveyed and optimized existing mechanism</a:t>
            </a:r>
          </a:p>
          <a:p>
            <a:pPr lvl="1"/>
            <a:r>
              <a:rPr lang="en-US" dirty="0"/>
              <a:t>We proposed Optimized Local Hash</a:t>
            </a:r>
          </a:p>
          <a:p>
            <a:r>
              <a:rPr lang="en-US" dirty="0"/>
              <a:t>Frequent Itemset Mining</a:t>
            </a:r>
          </a:p>
          <a:p>
            <a:pPr lvl="1"/>
            <a:r>
              <a:rPr lang="en-US" dirty="0"/>
              <a:t>We can mine frequent singleton/itemset</a:t>
            </a:r>
          </a:p>
          <a:p>
            <a:r>
              <a:rPr lang="en-US" dirty="0"/>
              <a:t>Other problems</a:t>
            </a:r>
          </a:p>
          <a:p>
            <a:pPr lvl="1"/>
            <a:r>
              <a:rPr lang="en-US" dirty="0"/>
              <a:t>Heavy hitter problem</a:t>
            </a:r>
          </a:p>
          <a:p>
            <a:pPr lvl="1"/>
            <a:r>
              <a:rPr lang="en-US" dirty="0"/>
              <a:t>Mean estimation</a:t>
            </a:r>
          </a:p>
          <a:p>
            <a:pPr lvl="1"/>
            <a:r>
              <a:rPr lang="en-US" dirty="0"/>
              <a:t>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4335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11B828CF-FDA8-4A67-94F5-891E6C474D95}"/>
              </a:ext>
            </a:extLst>
          </p:cNvPr>
          <p:cNvSpPr/>
          <p:nvPr/>
        </p:nvSpPr>
        <p:spPr>
          <a:xfrm>
            <a:off x="533435" y="4499268"/>
            <a:ext cx="4832918" cy="1642914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Straight Arrow Connector 5"/>
          <p:cNvSpPr>
            <a:spLocks noChangeShapeType="1"/>
          </p:cNvSpPr>
          <p:nvPr/>
        </p:nvSpPr>
        <p:spPr bwMode="auto">
          <a:xfrm rot="10800000">
            <a:off x="2777944" y="3312616"/>
            <a:ext cx="1951261" cy="1754396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4" name="Straight Arrow Connector 6"/>
          <p:cNvSpPr>
            <a:spLocks noChangeShapeType="1"/>
          </p:cNvSpPr>
          <p:nvPr/>
        </p:nvSpPr>
        <p:spPr bwMode="auto">
          <a:xfrm rot="5400000" flipH="1" flipV="1">
            <a:off x="1461284" y="3807503"/>
            <a:ext cx="1811546" cy="821773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5" name="Straight Arrow Connector 7"/>
          <p:cNvSpPr>
            <a:spLocks noChangeShapeType="1"/>
          </p:cNvSpPr>
          <p:nvPr/>
        </p:nvSpPr>
        <p:spPr bwMode="auto">
          <a:xfrm flipV="1">
            <a:off x="1041769" y="3312616"/>
            <a:ext cx="1736174" cy="1754396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6" name="Straight Arrow Connector 8"/>
          <p:cNvSpPr>
            <a:spLocks noChangeShapeType="1"/>
          </p:cNvSpPr>
          <p:nvPr/>
        </p:nvSpPr>
        <p:spPr bwMode="auto">
          <a:xfrm rot="10800000">
            <a:off x="2799076" y="3331954"/>
            <a:ext cx="1094549" cy="1792208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27" name="Straight Arrow Connector 9"/>
          <p:cNvSpPr>
            <a:spLocks noChangeShapeType="1"/>
          </p:cNvSpPr>
          <p:nvPr/>
        </p:nvSpPr>
        <p:spPr bwMode="auto">
          <a:xfrm rot="5400000" flipH="1">
            <a:off x="1893175" y="4197382"/>
            <a:ext cx="1811546" cy="42014"/>
          </a:xfrm>
          <a:prstGeom prst="straightConnector1">
            <a:avLst/>
          </a:prstGeom>
          <a:noFill/>
          <a:ln w="34925" cap="rnd" cmpd="sng">
            <a:solidFill>
              <a:srgbClr val="7F7F7F"/>
            </a:solidFill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5128" name="Picture 5" descr="C:\Documents and Settings\eshi\Local Settings\Temporary Internet Files\Content.IE5\D0FPUIIC\MC9004326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20" y="506701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6" descr="C:\Documents and Settings\eshi\Local Settings\Temporary Internet Files\Content.IE5\6Q4AUOZR\MC9004326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20" y="506701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Documents and Settings\eshi\Local Settings\Temporary Internet Files\Content.IE5\6Y61LH4J\MC90043394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70" y="495271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2" descr="C:\Documents and Settings\eshi\Local Settings\Temporary Internet Files\Content.IE5\N4S1QQGI\MC90043488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70" y="5018197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3" descr="C:\Documents and Settings\eshi\Local Settings\Temporary Internet Files\Content.IE5\NQWXM84H\MC90043488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7920" y="500986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Differential Privacy</a:t>
            </a:r>
            <a:endParaRPr lang="en-US" dirty="0"/>
          </a:p>
        </p:txBody>
      </p:sp>
      <p:sp>
        <p:nvSpPr>
          <p:cNvPr id="24" name="TextBox 27"/>
          <p:cNvSpPr>
            <a:spLocks noChangeArrowheads="1"/>
          </p:cNvSpPr>
          <p:nvPr/>
        </p:nvSpPr>
        <p:spPr bwMode="auto">
          <a:xfrm>
            <a:off x="7032631" y="2375385"/>
            <a:ext cx="1872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Data mining</a:t>
            </a:r>
            <a:endParaRPr lang="zh-CN" altLang="en-US" dirty="0">
              <a:solidFill>
                <a:srgbClr val="000000"/>
              </a:solidFill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rbel" panose="020B0503020204020204" pitchFamily="34" charset="0"/>
                <a:ea typeface="Corbel" panose="020B0503020204020204" pitchFamily="34" charset="0"/>
                <a:cs typeface="Corbel" panose="020B0503020204020204" pitchFamily="34" charset="0"/>
                <a:sym typeface="Corbel" panose="020B0503020204020204" pitchFamily="34" charset="0"/>
              </a:rPr>
              <a:t>Statistical queries</a:t>
            </a:r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1952754" y="2237379"/>
            <a:ext cx="2134060" cy="1032154"/>
            <a:chOff x="1152" y="856"/>
            <a:chExt cx="1200" cy="1218"/>
          </a:xfrm>
        </p:grpSpPr>
        <p:grpSp>
          <p:nvGrpSpPr>
            <p:cNvPr id="26" name="Group 7"/>
            <p:cNvGrpSpPr>
              <a:grpSpLocks/>
            </p:cNvGrpSpPr>
            <p:nvPr/>
          </p:nvGrpSpPr>
          <p:grpSpPr bwMode="auto">
            <a:xfrm>
              <a:off x="1152" y="1240"/>
              <a:ext cx="1200" cy="834"/>
              <a:chOff x="1152" y="808"/>
              <a:chExt cx="1200" cy="834"/>
            </a:xfrm>
          </p:grpSpPr>
          <p:grpSp>
            <p:nvGrpSpPr>
              <p:cNvPr id="38" name="Group 8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0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1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52" name="Oval 12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39" name="Group 13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40" name="Oval 14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 dirty="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1" name="Oval 15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2" name="Oval 16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48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1152" y="856"/>
              <a:ext cx="1200" cy="834"/>
              <a:chOff x="1152" y="808"/>
              <a:chExt cx="1200" cy="834"/>
            </a:xfrm>
          </p:grpSpPr>
          <p:grpSp>
            <p:nvGrpSpPr>
              <p:cNvPr id="28" name="Group 19"/>
              <p:cNvGrpSpPr>
                <a:grpSpLocks/>
              </p:cNvGrpSpPr>
              <p:nvPr/>
            </p:nvGrpSpPr>
            <p:grpSpPr bwMode="auto">
              <a:xfrm>
                <a:off x="1152" y="1000"/>
                <a:ext cx="1200" cy="642"/>
                <a:chOff x="1152" y="1000"/>
                <a:chExt cx="1200" cy="642"/>
              </a:xfrm>
            </p:grpSpPr>
            <p:sp>
              <p:nvSpPr>
                <p:cNvPr id="34" name="Oval 20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5" name="Oval 21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6" name="Oval 22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7" name="Oval 23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1152" y="808"/>
                <a:ext cx="1200" cy="642"/>
                <a:chOff x="1152" y="1000"/>
                <a:chExt cx="1200" cy="642"/>
              </a:xfrm>
            </p:grpSpPr>
            <p:sp>
              <p:nvSpPr>
                <p:cNvPr id="30" name="Oval 25"/>
                <p:cNvSpPr>
                  <a:spLocks noChangeArrowheads="1"/>
                </p:cNvSpPr>
                <p:nvPr/>
              </p:nvSpPr>
              <p:spPr bwMode="auto">
                <a:xfrm>
                  <a:off x="1152" y="1144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1" name="Oval 26"/>
                <p:cNvSpPr>
                  <a:spLocks noChangeArrowheads="1"/>
                </p:cNvSpPr>
                <p:nvPr/>
              </p:nvSpPr>
              <p:spPr bwMode="auto">
                <a:xfrm>
                  <a:off x="1152" y="1096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2" name="Oval 27"/>
                <p:cNvSpPr>
                  <a:spLocks noChangeArrowheads="1"/>
                </p:cNvSpPr>
                <p:nvPr/>
              </p:nvSpPr>
              <p:spPr bwMode="auto">
                <a:xfrm>
                  <a:off x="1152" y="1048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  <p:sp>
              <p:nvSpPr>
                <p:cNvPr id="33" name="Oval 28"/>
                <p:cNvSpPr>
                  <a:spLocks noChangeArrowheads="1"/>
                </p:cNvSpPr>
                <p:nvPr/>
              </p:nvSpPr>
              <p:spPr bwMode="auto">
                <a:xfrm>
                  <a:off x="1152" y="1000"/>
                  <a:ext cx="1200" cy="498"/>
                </a:xfrm>
                <a:prstGeom prst="ellipse">
                  <a:avLst/>
                </a:prstGeom>
                <a:solidFill>
                  <a:srgbClr val="83E398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en-US" altLang="en-US" sz="1350">
                    <a:latin typeface="Georgia" panose="02040502050405020303" pitchFamily="18" charset="0"/>
                  </a:endParaRPr>
                </a:p>
              </p:txBody>
            </p:sp>
          </p:grpSp>
        </p:grpSp>
      </p:grp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2275603" y="2613396"/>
            <a:ext cx="14884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700" dirty="0"/>
              <a:t>Database</a:t>
            </a:r>
          </a:p>
        </p:txBody>
      </p:sp>
      <p:pic>
        <p:nvPicPr>
          <p:cNvPr id="54" name="Picture 2" descr="Image result for data min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3" y="2094384"/>
            <a:ext cx="1588022" cy="1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Up-Down Arrow 36"/>
          <p:cNvSpPr>
            <a:spLocks noChangeArrowheads="1"/>
          </p:cNvSpPr>
          <p:nvPr/>
        </p:nvSpPr>
        <p:spPr bwMode="auto">
          <a:xfrm rot="16200000">
            <a:off x="4586582" y="2175595"/>
            <a:ext cx="285750" cy="1285286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989F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50">
              <a:latin typeface="Corbel" panose="020B0503020204020204" pitchFamily="34" charset="0"/>
              <a:ea typeface="Corbel" panose="020B0503020204020204" pitchFamily="34" charset="0"/>
              <a:cs typeface="Corbel" panose="020B0503020204020204" pitchFamily="34" charset="0"/>
              <a:sym typeface="Corbel" panose="020B0503020204020204" pitchFamily="34" charset="0"/>
            </a:endParaRPr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 flipH="1" flipV="1">
            <a:off x="3829149" y="4105909"/>
            <a:ext cx="905136" cy="3589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7" name="Rectangle 50"/>
          <p:cNvSpPr>
            <a:spLocks noChangeArrowheads="1"/>
          </p:cNvSpPr>
          <p:nvPr/>
        </p:nvSpPr>
        <p:spPr bwMode="auto">
          <a:xfrm>
            <a:off x="4729205" y="3864240"/>
            <a:ext cx="4297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folHlink"/>
                </a:solidFill>
              </a:rPr>
              <a:t>No worry about untrusted server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33434" y="4601305"/>
            <a:ext cx="14311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 dirty="0" err="1"/>
              <a:t>Data</a:t>
            </a:r>
            <a:r>
              <a:rPr lang="en-US" altLang="zh-CN" sz="2100" dirty="0" err="1">
                <a:solidFill>
                  <a:schemeClr val="folHlink"/>
                </a:solidFill>
              </a:rPr>
              <a:t>+</a:t>
            </a:r>
            <a:r>
              <a:rPr lang="en-US" altLang="zh-CN" sz="2100" dirty="0" err="1">
                <a:solidFill>
                  <a:schemeClr val="accent6">
                    <a:lumMod val="75000"/>
                  </a:schemeClr>
                </a:solidFill>
              </a:rPr>
              <a:t>Noise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091622" y="4564113"/>
            <a:ext cx="14311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/>
              <a:t>Data</a:t>
            </a:r>
            <a:r>
              <a:rPr lang="en-US" altLang="zh-CN" sz="2100">
                <a:solidFill>
                  <a:schemeClr val="folHlink"/>
                </a:solidFill>
              </a:rPr>
              <a:t>+</a:t>
            </a:r>
            <a:r>
              <a:rPr lang="en-US" altLang="zh-CN" sz="2100">
                <a:solidFill>
                  <a:schemeClr val="accent6">
                    <a:lumMod val="75000"/>
                  </a:schemeClr>
                </a:solidFill>
              </a:rPr>
              <a:t>Noise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867685" y="4518241"/>
            <a:ext cx="143113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100"/>
              <a:t>Data</a:t>
            </a:r>
            <a:r>
              <a:rPr lang="en-US" altLang="zh-CN" sz="2100">
                <a:solidFill>
                  <a:schemeClr val="folHlink"/>
                </a:solidFill>
              </a:rPr>
              <a:t>+</a:t>
            </a:r>
            <a:r>
              <a:rPr lang="en-US" altLang="zh-CN" sz="2100">
                <a:solidFill>
                  <a:schemeClr val="accent6">
                    <a:lumMod val="75000"/>
                  </a:schemeClr>
                </a:solidFill>
              </a:rPr>
              <a:t>Noise</a:t>
            </a:r>
            <a:endParaRPr lang="en-US" altLang="zh-CN" sz="21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395" y="2272342"/>
            <a:ext cx="8401050" cy="20145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6FCBA4-A4B8-484D-A0E7-AD256845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F65C-5E8B-4D64-BAE6-46ED57661A4B}" type="slidenum">
              <a:rPr lang="en-US" smtClean="0"/>
              <a:t>4</a:t>
            </a:fld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xmlns="" id="{A85147A6-9753-4B3D-BC3D-1D7D63BC05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0508" y="5217440"/>
            <a:ext cx="905136" cy="3589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>
              <a:solidFill>
                <a:schemeClr val="accent6"/>
              </a:solidFill>
            </a:endParaRPr>
          </a:p>
        </p:txBody>
      </p:sp>
      <p:sp>
        <p:nvSpPr>
          <p:cNvPr id="63" name="Rectangle 50">
            <a:extLst>
              <a:ext uri="{FF2B5EF4-FFF2-40B4-BE49-F238E27FC236}">
                <a16:creationId xmlns:a16="http://schemas.microsoft.com/office/drawing/2014/main" xmlns="" id="{AF0FA244-BA7C-4E77-B3E5-C26AED6F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986607"/>
            <a:ext cx="20791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6"/>
                </a:solidFill>
              </a:rPr>
              <a:t>Trust boundary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522" y="1397296"/>
            <a:ext cx="6947366" cy="371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 (just covered)</a:t>
            </a:r>
          </a:p>
          <a:p>
            <a:r>
              <a:rPr lang="en-US" dirty="0"/>
              <a:t>Histogram Estimation</a:t>
            </a:r>
          </a:p>
          <a:p>
            <a:r>
              <a:rPr lang="en-US" dirty="0"/>
              <a:t>Frequent Itemset Mining</a:t>
            </a:r>
          </a:p>
          <a:p>
            <a:r>
              <a:rPr lang="en-US" dirty="0"/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729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7F2711-A079-4E18-B1B2-389DF937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80C602-4894-44D9-91E1-51F10E380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r>
              <a:rPr lang="en-US" dirty="0"/>
              <a:t>Histogram Estimation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Frequent Itemset Mining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33276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LDP </a:t>
            </a:r>
            <a:r>
              <a:rPr lang="en-US" dirty="0" smtClean="0"/>
              <a:t>Protocol for Frequency Estimation</a:t>
            </a:r>
            <a:endParaRPr lang="en-US" dirty="0"/>
          </a:p>
        </p:txBody>
      </p:sp>
      <p:pic>
        <p:nvPicPr>
          <p:cNvPr id="4" name="Picture 6" descr="C:\Documents and Settings\eshi\Local Settings\Temporary Internet Files\Content.IE5\6Q4AUOZR\MC900432657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3" y="2888039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2412" y="2614205"/>
                <a:ext cx="270618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takes input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from 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outputs an encoded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takes an encoded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outputs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412" y="2614205"/>
                <a:ext cx="2706189" cy="2308324"/>
              </a:xfrm>
              <a:prstGeom prst="rect">
                <a:avLst/>
              </a:prstGeom>
              <a:blipFill>
                <a:blip r:embed="rId4"/>
                <a:stretch>
                  <a:fillRect l="-2027" t="-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data m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78" y="3028247"/>
            <a:ext cx="1588022" cy="11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68378" y="344214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78" y="3442149"/>
                <a:ext cx="371384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96743" y="2712176"/>
                <a:ext cx="254725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takes reports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from all users and outputs estimations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domain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43" y="2712176"/>
                <a:ext cx="2547257" cy="1754326"/>
              </a:xfrm>
              <a:prstGeom prst="rect">
                <a:avLst/>
              </a:prstGeom>
              <a:blipFill>
                <a:blip r:embed="rId7"/>
                <a:stretch>
                  <a:fillRect l="-1914" t="-1042" r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3916235" y="3787583"/>
            <a:ext cx="920931" cy="5612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Line 49"/>
          <p:cNvSpPr>
            <a:spLocks noChangeShapeType="1"/>
          </p:cNvSpPr>
          <p:nvPr/>
        </p:nvSpPr>
        <p:spPr bwMode="auto">
          <a:xfrm flipH="1" flipV="1">
            <a:off x="2222446" y="4065794"/>
            <a:ext cx="13581" cy="75952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0"/>
              <p:cNvSpPr>
                <a:spLocks noChangeArrowheads="1"/>
              </p:cNvSpPr>
              <p:nvPr/>
            </p:nvSpPr>
            <p:spPr bwMode="auto">
              <a:xfrm>
                <a:off x="1303704" y="4771203"/>
                <a:ext cx="230409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folHlin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folHlink"/>
                    </a:solidFill>
                  </a:rPr>
                  <a:t>satisfies</a:t>
                </a:r>
                <a:r>
                  <a:rPr lang="zh-CN" altLang="en-US" sz="2400" dirty="0">
                    <a:solidFill>
                      <a:schemeClr val="folHlin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folHlink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sz="2400" dirty="0">
                    <a:solidFill>
                      <a:schemeClr val="folHlink"/>
                    </a:solidFill>
                  </a:rPr>
                  <a:t>-LDP</a:t>
                </a:r>
              </a:p>
            </p:txBody>
          </p:sp>
        </mc:Choice>
        <mc:Fallback xmlns="">
          <p:sp>
            <p:nvSpPr>
              <p:cNvPr id="13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704" y="4771203"/>
                <a:ext cx="2304092" cy="461665"/>
              </a:xfrm>
              <a:prstGeom prst="rect">
                <a:avLst/>
              </a:prstGeom>
              <a:blipFill>
                <a:blip r:embed="rId8"/>
                <a:stretch>
                  <a:fillRect t="-10667" r="-2910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49"/>
          <p:cNvSpPr>
            <a:spLocks noChangeShapeType="1"/>
          </p:cNvSpPr>
          <p:nvPr/>
        </p:nvSpPr>
        <p:spPr bwMode="auto">
          <a:xfrm flipH="1" flipV="1">
            <a:off x="5847376" y="4202409"/>
            <a:ext cx="12464" cy="69703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4545953" y="4825321"/>
            <a:ext cx="289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folHlink"/>
                </a:solidFill>
              </a:rPr>
              <a:t>Frequency </a:t>
            </a:r>
            <a:r>
              <a:rPr lang="en-US" altLang="zh-CN" sz="2400" dirty="0">
                <a:solidFill>
                  <a:schemeClr val="folHlink"/>
                </a:solidFill>
              </a:rPr>
              <a:t>estimation</a:t>
            </a:r>
          </a:p>
        </p:txBody>
      </p:sp>
    </p:spTree>
    <p:extLst>
      <p:ext uri="{BB962C8B-B14F-4D97-AF65-F5344CB8AC3E}">
        <p14:creationId xmlns:p14="http://schemas.microsoft.com/office/powerpoint/2010/main" val="5049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10" y="1302960"/>
            <a:ext cx="2806760" cy="1717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Warner Model</a:t>
            </a:r>
            <a:r>
              <a:rPr lang="zh-CN" altLang="en-US" dirty="0"/>
              <a:t> </a:t>
            </a:r>
            <a:r>
              <a:rPr lang="en-US" altLang="zh-CN" dirty="0"/>
              <a:t>(1965)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5465"/>
                <a:ext cx="8098100" cy="518615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/>
                  <a:t>Survey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technique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private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questions</a:t>
                </a:r>
              </a:p>
              <a:p>
                <a:r>
                  <a:rPr lang="en-US" altLang="zh-CN" dirty="0"/>
                  <a:t>Survey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people: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“Are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you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party?”</a:t>
                </a:r>
              </a:p>
              <a:p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person:</a:t>
                </a:r>
              </a:p>
              <a:p>
                <a:pPr lvl="1"/>
                <a:r>
                  <a:rPr lang="en-US" altLang="zh-CN" dirty="0"/>
                  <a:t>Flip a secret coin</a:t>
                </a:r>
              </a:p>
              <a:p>
                <a:pPr lvl="1"/>
                <a:r>
                  <a:rPr lang="en-US" altLang="zh-CN" dirty="0"/>
                  <a:t>Answer truth if head (w/p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0.5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/>
                <a:r>
                  <a:rPr lang="en-US" altLang="zh-CN" dirty="0"/>
                  <a:t>Answer randomly if tail </a:t>
                </a:r>
              </a:p>
              <a:p>
                <a:pPr lvl="1"/>
                <a:r>
                  <a:rPr lang="en-US" altLang="zh-CN" dirty="0"/>
                  <a:t>E.g., a communist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will answer “yes”  w/p 75%, and “no” w/p 25%</a:t>
                </a:r>
              </a:p>
              <a:p>
                <a:r>
                  <a:rPr lang="en-US" altLang="zh-CN" dirty="0"/>
                  <a:t>To get unbiased estimation of the distribution:</a:t>
                </a:r>
              </a:p>
              <a:p>
                <a:pPr lvl="1">
                  <a:lnSpc>
                    <a:spcPct val="170000"/>
                  </a:lnSpc>
                </a:pP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people 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communist, we expect to see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lnSpc>
                    <a:spcPct val="17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]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=0.75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+0.25(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“yes”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answers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dirty="0"/>
                  <a:t> is the unbiased estimation of number of </a:t>
                </a:r>
                <a:r>
                  <a:rPr lang="en-US" altLang="zh-CN" dirty="0"/>
                  <a:t>communists</a:t>
                </a:r>
              </a:p>
              <a:p>
                <a:pPr lvl="1"/>
                <a:r>
                  <a:rPr lang="en-US" altLang="zh-CN" dirty="0"/>
                  <a:t>S</a:t>
                </a:r>
                <a:r>
                  <a:rPr lang="en-US" dirty="0"/>
                  <a:t>ince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𝐸</m:t>
                    </m:r>
                    <m:r>
                      <a:rPr lang="en-US" altLang="zh-CN" i="1">
                        <a:latin typeface="Cambria Math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0.5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3"/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5465"/>
                <a:ext cx="8098100" cy="5186154"/>
              </a:xfrm>
              <a:blipFill>
                <a:blip r:embed="rId4"/>
                <a:stretch>
                  <a:fillRect l="-978" t="-2233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204" y="2862291"/>
            <a:ext cx="344053" cy="464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7700" y="3105834"/>
            <a:ext cx="442089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deniability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Seeing answer, not certain about the secret.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23259" y="4101036"/>
            <a:ext cx="4308879" cy="10618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100" dirty="0"/>
              <a:t>This</a:t>
            </a:r>
            <a:r>
              <a:rPr lang="zh-CN" altLang="en-US" sz="2100" dirty="0"/>
              <a:t> </a:t>
            </a:r>
            <a:r>
              <a:rPr lang="en-US" altLang="zh-CN" sz="2100" dirty="0"/>
              <a:t>only</a:t>
            </a:r>
            <a:r>
              <a:rPr lang="zh-CN" altLang="en-US" sz="2100" dirty="0"/>
              <a:t> </a:t>
            </a:r>
            <a:r>
              <a:rPr lang="en-US" altLang="zh-CN" sz="2100" dirty="0"/>
              <a:t>handles</a:t>
            </a:r>
            <a:r>
              <a:rPr lang="zh-CN" altLang="en-US" sz="2100" dirty="0"/>
              <a:t> </a:t>
            </a:r>
            <a:r>
              <a:rPr lang="en-US" altLang="zh-CN" sz="2100" dirty="0"/>
              <a:t>binary</a:t>
            </a:r>
            <a:r>
              <a:rPr lang="zh-CN" altLang="en-US" sz="2100" dirty="0"/>
              <a:t> </a:t>
            </a:r>
            <a:r>
              <a:rPr lang="en-US" altLang="zh-CN" sz="2100" dirty="0"/>
              <a:t>attribute.</a:t>
            </a:r>
          </a:p>
          <a:p>
            <a:pPr algn="ctr"/>
            <a:r>
              <a:rPr lang="en-US" altLang="zh-CN" sz="2100" dirty="0"/>
              <a:t>We</a:t>
            </a:r>
            <a:r>
              <a:rPr lang="zh-CN" altLang="en-US" sz="2100" dirty="0"/>
              <a:t> </a:t>
            </a:r>
            <a:r>
              <a:rPr lang="en-US" altLang="zh-CN" sz="2100" dirty="0"/>
              <a:t>want</a:t>
            </a:r>
            <a:r>
              <a:rPr lang="zh-CN" altLang="en-US" sz="2100" dirty="0"/>
              <a:t> </a:t>
            </a:r>
            <a:r>
              <a:rPr lang="en-US" altLang="zh-CN" sz="2100" dirty="0"/>
              <a:t>to</a:t>
            </a:r>
            <a:r>
              <a:rPr lang="zh-CN" altLang="en-US" sz="2100" dirty="0"/>
              <a:t> </a:t>
            </a:r>
            <a:r>
              <a:rPr lang="en-US" altLang="zh-CN" sz="2100" dirty="0"/>
              <a:t>handle</a:t>
            </a:r>
            <a:r>
              <a:rPr lang="zh-CN" altLang="en-US" sz="2100" dirty="0"/>
              <a:t> </a:t>
            </a:r>
            <a:r>
              <a:rPr lang="en-US" altLang="zh-CN" sz="2100" dirty="0"/>
              <a:t>the</a:t>
            </a:r>
            <a:r>
              <a:rPr lang="zh-CN" altLang="en-US" sz="2100" dirty="0"/>
              <a:t> </a:t>
            </a:r>
            <a:r>
              <a:rPr lang="en-US" altLang="zh-CN" sz="2100" dirty="0"/>
              <a:t>more</a:t>
            </a:r>
            <a:r>
              <a:rPr lang="zh-CN" altLang="en-US" sz="2100" dirty="0"/>
              <a:t> </a:t>
            </a:r>
            <a:r>
              <a:rPr lang="en-US" altLang="zh-CN" sz="2100" dirty="0"/>
              <a:t>general</a:t>
            </a:r>
            <a:r>
              <a:rPr lang="zh-CN" altLang="en-US" sz="2100" dirty="0"/>
              <a:t> </a:t>
            </a:r>
            <a:r>
              <a:rPr lang="en-US" altLang="zh-CN" sz="2100" dirty="0"/>
              <a:t>setting.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523258" y="2161828"/>
                <a:ext cx="4308879" cy="1412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100" dirty="0"/>
                  <a:t>We</a:t>
                </a:r>
                <a:r>
                  <a:rPr lang="zh-CN" altLang="en-US" sz="2100" dirty="0"/>
                  <a:t> </a:t>
                </a:r>
                <a:r>
                  <a:rPr lang="en-US" altLang="zh-CN" sz="2100" dirty="0"/>
                  <a:t>say</a:t>
                </a:r>
                <a:r>
                  <a:rPr lang="zh-CN" altLang="en-US" sz="2100" dirty="0"/>
                  <a:t> </a:t>
                </a:r>
                <a:r>
                  <a:rPr lang="en-US" altLang="zh-CN" sz="2100" dirty="0" smtClean="0"/>
                  <a:t>a</a:t>
                </a:r>
                <a:r>
                  <a:rPr lang="zh-CN" altLang="en-US" sz="2100" dirty="0" smtClean="0"/>
                  <a:t> </a:t>
                </a:r>
                <a:r>
                  <a:rPr lang="en-US" altLang="zh-CN" sz="2100" dirty="0"/>
                  <a:t>protocol</a:t>
                </a:r>
                <a:r>
                  <a:rPr lang="zh-CN" altLang="en-US" sz="2100" dirty="0"/>
                  <a:t> </a:t>
                </a:r>
                <a:r>
                  <a:rPr lang="en-US" altLang="zh-CN" sz="2100" dirty="0" smtClean="0"/>
                  <a:t>satisfies</a:t>
                </a:r>
                <a:r>
                  <a:rPr lang="zh-CN" altLang="en-US" sz="2100" dirty="0" smtClean="0"/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100" dirty="0"/>
                  <a:t>-LDP</a:t>
                </a:r>
                <a:r>
                  <a:rPr lang="zh-CN" altLang="en-US" sz="2100" dirty="0"/>
                  <a:t> </a:t>
                </a:r>
                <a:r>
                  <a:rPr lang="en-US" altLang="zh-CN" sz="2100" dirty="0" err="1"/>
                  <a:t>iff</a:t>
                </a:r>
                <a:endParaRPr lang="en-US" altLang="zh-CN" sz="2100" dirty="0"/>
              </a:p>
              <a:p>
                <a:pPr algn="ctr"/>
                <a:r>
                  <a:rPr lang="en-US" sz="2100" dirty="0">
                    <a:solidFill>
                      <a:schemeClr val="bg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solidFill>
                          <a:schemeClr val="bg1"/>
                        </a:solidFill>
                        <a:latin typeface="Cambria Math" charset="0"/>
                      </a:rPr>
                      <m:t>𝒗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100" b="1" i="1">
                        <a:solidFill>
                          <a:schemeClr val="bg1"/>
                        </a:solidFill>
                        <a:latin typeface="Cambria Math" charset="0"/>
                      </a:rPr>
                      <m:t>𝒗</m:t>
                    </m:r>
                    <m:r>
                      <a:rPr lang="en-US" altLang="zh-CN" sz="2100" b="1" i="1">
                        <a:solidFill>
                          <a:schemeClr val="bg1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zh-CN" altLang="en-US" sz="21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bg1"/>
                    </a:solidFill>
                  </a:rPr>
                  <a:t>from</a:t>
                </a:r>
                <a:r>
                  <a:rPr lang="zh-CN" altLang="en-US" sz="21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bg1"/>
                    </a:solidFill>
                  </a:rPr>
                  <a:t>“yes”</a:t>
                </a:r>
                <a:r>
                  <a:rPr lang="zh-CN" altLang="en-US" sz="21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bg1"/>
                    </a:solidFill>
                  </a:rPr>
                  <a:t>and</a:t>
                </a:r>
                <a:r>
                  <a:rPr lang="zh-CN" altLang="en-US" sz="21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2100" dirty="0">
                    <a:solidFill>
                      <a:schemeClr val="bg1"/>
                    </a:solidFill>
                  </a:rPr>
                  <a:t>“no”,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1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1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1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1" i="1" dirty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</m:d>
                                  <m:r>
                                    <a:rPr lang="en-US" sz="2100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1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1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dirty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1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 dirty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1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100" b="1" i="1" dirty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  <m:r>
                                        <a:rPr lang="en-US" sz="2100" b="1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  <m:r>
                                    <a:rPr lang="en-US" sz="2100" i="1" dirty="0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1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100" i="1" dirty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2100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258" y="2161828"/>
                <a:ext cx="4308879" cy="1412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Frequency Estimation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41030" cy="463613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Randomised</a:t>
            </a:r>
            <a:r>
              <a:rPr lang="en-US" dirty="0"/>
              <a:t> response: a survey technique for eliminating evasive answer </a:t>
            </a:r>
            <a:r>
              <a:rPr lang="en-US" dirty="0" smtClean="0"/>
              <a:t>bias</a:t>
            </a:r>
          </a:p>
          <a:p>
            <a:pPr lvl="1"/>
            <a:r>
              <a:rPr lang="en-US" altLang="zh-CN" dirty="0" smtClean="0"/>
              <a:t>S.L. Warner, Journal of </a:t>
            </a:r>
            <a:r>
              <a:rPr lang="en-US" altLang="zh-CN" dirty="0" err="1" smtClean="0"/>
              <a:t>Ame</a:t>
            </a:r>
            <a:r>
              <a:rPr lang="en-US" altLang="zh-CN" dirty="0" smtClean="0"/>
              <a:t>. Stat. Ass. 1965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Direct </a:t>
            </a:r>
            <a:r>
              <a:rPr lang="en-US" altLang="zh-CN" dirty="0"/>
              <a:t>Encoding (Generalized</a:t>
            </a:r>
            <a:r>
              <a:rPr lang="zh-CN" altLang="en-US" dirty="0"/>
              <a:t> </a:t>
            </a:r>
            <a:r>
              <a:rPr lang="en-US" altLang="zh-CN" dirty="0"/>
              <a:t>Random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en-US" altLang="zh-CN" dirty="0" smtClean="0"/>
              <a:t>)</a:t>
            </a:r>
            <a:endParaRPr lang="en-US" dirty="0" smtClean="0"/>
          </a:p>
          <a:p>
            <a:r>
              <a:rPr lang="en-US" dirty="0" smtClean="0"/>
              <a:t>RAPPOR</a:t>
            </a:r>
            <a:r>
              <a:rPr lang="en-US" dirty="0"/>
              <a:t>: Randomized </a:t>
            </a:r>
            <a:r>
              <a:rPr lang="en-US" dirty="0" err="1"/>
              <a:t>Aggregatable</a:t>
            </a:r>
            <a:r>
              <a:rPr lang="en-US" dirty="0"/>
              <a:t> Privacy-Preserving Ordinal </a:t>
            </a:r>
            <a:r>
              <a:rPr lang="en-US" dirty="0" smtClean="0"/>
              <a:t>Response.</a:t>
            </a:r>
          </a:p>
          <a:p>
            <a:pPr lvl="1"/>
            <a:r>
              <a:rPr lang="en-US" dirty="0" smtClean="0"/>
              <a:t>Ú. </a:t>
            </a:r>
            <a:r>
              <a:rPr lang="en-US" dirty="0"/>
              <a:t>Erlingsson, </a:t>
            </a:r>
            <a:r>
              <a:rPr lang="en-US" dirty="0" smtClean="0"/>
              <a:t>V. </a:t>
            </a:r>
            <a:r>
              <a:rPr lang="en-US" dirty="0"/>
              <a:t>Pihur, </a:t>
            </a:r>
            <a:r>
              <a:rPr lang="en-US" dirty="0" smtClean="0"/>
              <a:t>A. </a:t>
            </a:r>
            <a:r>
              <a:rPr lang="en-US" dirty="0" err="1" smtClean="0"/>
              <a:t>Korolova</a:t>
            </a:r>
            <a:r>
              <a:rPr lang="en-US" dirty="0" smtClean="0"/>
              <a:t>, CCS 2014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Unary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Encoding, Encode</a:t>
            </a:r>
            <a:r>
              <a:rPr lang="zh-CN" altLang="en-US" dirty="0" smtClean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 smtClean="0"/>
              <a:t>bit-vector</a:t>
            </a:r>
            <a:endParaRPr lang="en-US" altLang="zh-CN" dirty="0"/>
          </a:p>
          <a:p>
            <a:r>
              <a:rPr lang="en-US" dirty="0"/>
              <a:t>Local, Private, Efficient Protocols for Succinct Histograms</a:t>
            </a:r>
          </a:p>
          <a:p>
            <a:pPr lvl="1"/>
            <a:r>
              <a:rPr lang="en-US" u="sng" dirty="0" smtClean="0"/>
              <a:t>R. </a:t>
            </a:r>
            <a:r>
              <a:rPr lang="en-US" u="sng" dirty="0" err="1"/>
              <a:t>Bassily</a:t>
            </a:r>
            <a:r>
              <a:rPr lang="en-US" dirty="0"/>
              <a:t>, </a:t>
            </a:r>
            <a:r>
              <a:rPr lang="en-US" dirty="0" smtClean="0"/>
              <a:t>A. Smith.  STOC 2015.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Binary</a:t>
            </a:r>
            <a:r>
              <a:rPr lang="zh-CN" altLang="en-US" dirty="0" smtClean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 smtClean="0"/>
              <a:t>Hash: Encode</a:t>
            </a:r>
            <a:r>
              <a:rPr lang="zh-CN" altLang="en-US" dirty="0" smtClean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hashing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 smtClean="0"/>
              <a:t>perturb</a:t>
            </a:r>
          </a:p>
          <a:p>
            <a:r>
              <a:rPr lang="en-US" dirty="0"/>
              <a:t>Locally Differentially Private Protocols for Frequency </a:t>
            </a:r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T. </a:t>
            </a:r>
            <a:r>
              <a:rPr lang="en-US" dirty="0"/>
              <a:t>Wang, </a:t>
            </a:r>
            <a:r>
              <a:rPr lang="en-US" dirty="0" smtClean="0"/>
              <a:t>J. </a:t>
            </a:r>
            <a:r>
              <a:rPr lang="en-US" dirty="0"/>
              <a:t>Blocki, </a:t>
            </a:r>
            <a:r>
              <a:rPr lang="en-US" dirty="0" smtClean="0"/>
              <a:t>N. </a:t>
            </a:r>
            <a:r>
              <a:rPr lang="en-US" dirty="0"/>
              <a:t>Li, </a:t>
            </a:r>
            <a:r>
              <a:rPr lang="en-US" dirty="0" smtClean="0"/>
              <a:t>S. </a:t>
            </a:r>
            <a:r>
              <a:rPr lang="en-US" dirty="0"/>
              <a:t>Jha</a:t>
            </a:r>
            <a:r>
              <a:rPr lang="en-US" dirty="0" smtClean="0"/>
              <a:t>: USENIX Security 2017</a:t>
            </a:r>
            <a:endParaRPr lang="en-US" altLang="zh-CN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3295</Words>
  <Application>Microsoft Office PowerPoint</Application>
  <PresentationFormat>On-screen Show (4:3)</PresentationFormat>
  <Paragraphs>657</Paragraphs>
  <Slides>37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Acrobat Document</vt:lpstr>
      <vt:lpstr>Differential Privacy in the Local Setting</vt:lpstr>
      <vt:lpstr>Differential Privacy</vt:lpstr>
      <vt:lpstr>Differential Privacy</vt:lpstr>
      <vt:lpstr>Local Differential Privacy</vt:lpstr>
      <vt:lpstr>Outline</vt:lpstr>
      <vt:lpstr>Outline</vt:lpstr>
      <vt:lpstr>Abstract LDP Protocol for Frequency Estimation</vt:lpstr>
      <vt:lpstr>The Warner Model (1965)</vt:lpstr>
      <vt:lpstr>Frequency Estimation Protocols</vt:lpstr>
      <vt:lpstr>Direct Encoding (Random Response)</vt:lpstr>
      <vt:lpstr>Unary Encoding (Basic RAPPOR)</vt:lpstr>
      <vt:lpstr>Binary Local Hash</vt:lpstr>
      <vt:lpstr>Our Work</vt:lpstr>
      <vt:lpstr>Optimized Unary Encoding (UE)</vt:lpstr>
      <vt:lpstr>Optimized Local Hash (OLH)</vt:lpstr>
      <vt:lpstr>Comparison of Different Mechanisms</vt:lpstr>
      <vt:lpstr>Experiments Highlights</vt:lpstr>
      <vt:lpstr>Accuracy on Frequent Values</vt:lpstr>
      <vt:lpstr>Outline</vt:lpstr>
      <vt:lpstr>Outline</vt:lpstr>
      <vt:lpstr>The Frequency Oracle</vt:lpstr>
      <vt:lpstr>Frequent Itemset Mining</vt:lpstr>
      <vt:lpstr>Pad and Sample Frequency Oracle</vt:lpstr>
      <vt:lpstr>LDPMiner [“Heavy hitter estimation over set-valued data with local differential privacy”Qin et al’, CCS’16]</vt:lpstr>
      <vt:lpstr>Sources of error</vt:lpstr>
      <vt:lpstr>PowerPoint Presentation</vt:lpstr>
      <vt:lpstr>PowerPoint Presentation</vt:lpstr>
      <vt:lpstr>Privacy Amplification</vt:lpstr>
      <vt:lpstr>Our Protocol</vt:lpstr>
      <vt:lpstr>Experiments Highlights</vt:lpstr>
      <vt:lpstr>Identifying Frequent Singletons</vt:lpstr>
      <vt:lpstr>Estimating Frequent Singletons</vt:lpstr>
      <vt:lpstr>Outline</vt:lpstr>
      <vt:lpstr>Outline</vt:lpstr>
      <vt:lpstr>The heavy hitter problem</vt:lpstr>
      <vt:lpstr>Other interesting problems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Differential Privacy</dc:title>
  <dc:creator>Tianhao Wang</dc:creator>
  <cp:lastModifiedBy>Ninghui</cp:lastModifiedBy>
  <cp:revision>29</cp:revision>
  <dcterms:created xsi:type="dcterms:W3CDTF">2018-03-19T15:40:44Z</dcterms:created>
  <dcterms:modified xsi:type="dcterms:W3CDTF">2018-03-21T17:40:21Z</dcterms:modified>
</cp:coreProperties>
</file>