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6" r:id="rId11"/>
    <p:sldId id="265" r:id="rId12"/>
    <p:sldId id="267" r:id="rId13"/>
    <p:sldId id="271" r:id="rId14"/>
    <p:sldId id="268" r:id="rId15"/>
    <p:sldId id="269" r:id="rId16"/>
    <p:sldId id="270" r:id="rId17"/>
    <p:sldId id="284" r:id="rId18"/>
    <p:sldId id="283" r:id="rId19"/>
    <p:sldId id="276" r:id="rId20"/>
    <p:sldId id="277" r:id="rId21"/>
    <p:sldId id="273" r:id="rId22"/>
    <p:sldId id="272" r:id="rId23"/>
    <p:sldId id="274" r:id="rId24"/>
    <p:sldId id="275" r:id="rId25"/>
    <p:sldId id="278" r:id="rId26"/>
    <p:sldId id="279" r:id="rId27"/>
    <p:sldId id="280" r:id="rId28"/>
    <p:sldId id="281" r:id="rId29"/>
    <p:sldId id="282" r:id="rId30"/>
  </p:sldIdLst>
  <p:sldSz cx="9144000" cy="6858000" type="screen4x3"/>
  <p:notesSz cx="6858000" cy="9144000"/>
  <p:embeddedFontLs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Oswald" panose="020B0604020202020204" charset="0"/>
      <p:regular r:id="rId36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Fjalla One" panose="020B0604020202020204" charset="0"/>
      <p:regular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106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4FED19-A7FC-4D43-8F15-A811C4EB16AE}" type="datetimeFigureOut">
              <a:rPr lang="en-US" smtClean="0"/>
              <a:t>14-Oct-15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B2EFF-0DB7-4ECA-AE5C-01DC795C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B2EFF-0DB7-4ECA-AE5C-01DC795C54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6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37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75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42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102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55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4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10/7/2015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 smtClean="0"/>
              <a:t>Information Security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74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53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29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09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10/7/2015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Information Security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4ED35-9C83-47B2-B01F-D3F5DCE65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8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wald" panose="02000503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c.ic.ac.uk/~cristic/papers/klee-osdi-08.pdf" TargetMode="External"/><Relationship Id="rId7" Type="http://schemas.openxmlformats.org/officeDocument/2006/relationships/hyperlink" Target="http://mir.cs.illinois.edu/marinov/publications/SenETAL05CUTE.pdf" TargetMode="External"/><Relationship Id="rId2" Type="http://schemas.openxmlformats.org/officeDocument/2006/relationships/hyperlink" Target="http://madhu.cs.illinois.edu/cs598-fall10/king76symbolicexecutio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search.microsoft.com/en-us/um/people/pg/public_psfiles/pldi2005.pdf" TargetMode="External"/><Relationship Id="rId5" Type="http://schemas.openxmlformats.org/officeDocument/2006/relationships/hyperlink" Target="http://web.stanford.edu/~engler/BLOC-coverity.pdf" TargetMode="External"/><Relationship Id="rId4" Type="http://schemas.openxmlformats.org/officeDocument/2006/relationships/hyperlink" Target="http://cacm.acm.org/magazines/2013/2/160161-symbolic-execution-for-software-testing/fulltex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Symbolic and </a:t>
            </a:r>
            <a:r>
              <a:rPr lang="en-US" dirty="0" err="1" smtClean="0"/>
              <a:t>Concolic</a:t>
            </a:r>
            <a:r>
              <a:rPr lang="en-US" dirty="0" smtClean="0"/>
              <a:t> Execution of Programs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Information Security, CS 526 </a:t>
            </a:r>
          </a:p>
          <a:p>
            <a:endParaRPr lang="en-US" b="1" dirty="0" smtClean="0"/>
          </a:p>
          <a:p>
            <a:r>
              <a:rPr lang="en-US" b="1" dirty="0" smtClean="0">
                <a:latin typeface="Fjalla One" panose="02000506040000020004" pitchFamily="2" charset="0"/>
              </a:rPr>
              <a:t>Omar Chowdhury</a:t>
            </a:r>
            <a:endParaRPr lang="en-US" b="1" dirty="0">
              <a:latin typeface="Fjalla One" panose="02000506040000020004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Information Security, CS 526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3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Validation Approaches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075937" y="5609968"/>
            <a:ext cx="544521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2075937" y="1606378"/>
            <a:ext cx="24713" cy="400359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Connector 13"/>
          <p:cNvSpPr/>
          <p:nvPr/>
        </p:nvSpPr>
        <p:spPr>
          <a:xfrm>
            <a:off x="2686050" y="4674640"/>
            <a:ext cx="345989" cy="354227"/>
          </a:xfrm>
          <a:prstGeom prst="flowChartConnector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3575222" y="3846405"/>
            <a:ext cx="345989" cy="354227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4475205" y="3361037"/>
            <a:ext cx="345989" cy="354227"/>
          </a:xfrm>
          <a:prstGeom prst="flowChartConnector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/>
          <p:cNvSpPr/>
          <p:nvPr/>
        </p:nvSpPr>
        <p:spPr>
          <a:xfrm>
            <a:off x="5375188" y="3006810"/>
            <a:ext cx="345989" cy="354227"/>
          </a:xfrm>
          <a:prstGeom prst="flowChartConnector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Connector 17"/>
          <p:cNvSpPr/>
          <p:nvPr/>
        </p:nvSpPr>
        <p:spPr>
          <a:xfrm>
            <a:off x="6428645" y="1910085"/>
            <a:ext cx="345989" cy="354227"/>
          </a:xfrm>
          <a:prstGeom prst="flowChartConnector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7140661" y="1891141"/>
            <a:ext cx="345989" cy="354227"/>
          </a:xfrm>
          <a:prstGeom prst="flowChartConnector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44047" y="5721926"/>
            <a:ext cx="5908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Cost (programmer effort, time, expertise)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-5400000">
            <a:off x="960632" y="3377341"/>
            <a:ext cx="1766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Confidence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77223" y="1922719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Static Analysis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313" y="2214549"/>
            <a:ext cx="1231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Verification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32133" y="3192720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Extended Static Analysis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5214" y="3683976"/>
            <a:ext cx="191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27912" y="3166914"/>
            <a:ext cx="18533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Concolic</a:t>
            </a:r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 Execution</a:t>
            </a:r>
          </a:p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&amp; White-box </a:t>
            </a:r>
          </a:p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Fuzzing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14111" y="4922523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Ad-hoc testing</a:t>
            </a:r>
            <a:endParaRPr lang="en-US" dirty="0"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Automatic Test Generation</a:t>
            </a:r>
            <a:br>
              <a:rPr lang="en-US" dirty="0" smtClean="0"/>
            </a:br>
            <a:r>
              <a:rPr lang="en-US" sz="2800" dirty="0" smtClean="0"/>
              <a:t>Symbolic &amp; </a:t>
            </a:r>
            <a:r>
              <a:rPr lang="en-US" sz="2800" dirty="0" err="1" smtClean="0"/>
              <a:t>Concolic</a:t>
            </a:r>
            <a:r>
              <a:rPr lang="en-US" sz="2800" dirty="0" smtClean="0"/>
              <a:t> Execution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automatically generate test inputs that induce the program to go in different paths? </a:t>
            </a:r>
            <a:endParaRPr lang="en-US" dirty="0"/>
          </a:p>
          <a:p>
            <a:r>
              <a:rPr lang="en-US" b="1" dirty="0" smtClean="0">
                <a:solidFill>
                  <a:srgbClr val="00B050"/>
                </a:solidFill>
              </a:rPr>
              <a:t>Intuition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Divide the whole possible input space of the program into equivalent classes of input. </a:t>
            </a:r>
          </a:p>
          <a:p>
            <a:pPr lvl="1"/>
            <a:r>
              <a:rPr lang="en-US" dirty="0" smtClean="0"/>
              <a:t>For each equivalence class, all inputs in that equivalence class will induce the same program path.</a:t>
            </a:r>
          </a:p>
          <a:p>
            <a:pPr lvl="1"/>
            <a:r>
              <a:rPr lang="en-US" dirty="0" smtClean="0"/>
              <a:t>Test one input from each equivalence class.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26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--- History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1976</a:t>
            </a:r>
            <a:r>
              <a:rPr lang="en-US" dirty="0"/>
              <a:t>: A system to generate test data and symbolically execute programs (Lori Clarke</a:t>
            </a:r>
            <a:r>
              <a:rPr lang="en-US" dirty="0" smtClean="0"/>
              <a:t>)</a:t>
            </a:r>
          </a:p>
          <a:p>
            <a:r>
              <a:rPr lang="en-US" dirty="0" smtClean="0"/>
              <a:t> </a:t>
            </a:r>
            <a:r>
              <a:rPr lang="en-US" b="1" dirty="0"/>
              <a:t>1976</a:t>
            </a:r>
            <a:r>
              <a:rPr lang="en-US" dirty="0"/>
              <a:t>: Symbolic execution and program testing (James King) </a:t>
            </a:r>
            <a:endParaRPr lang="en-US" dirty="0" smtClean="0"/>
          </a:p>
          <a:p>
            <a:r>
              <a:rPr lang="en-US" b="1" dirty="0" smtClean="0"/>
              <a:t>2005-present</a:t>
            </a:r>
            <a:r>
              <a:rPr lang="en-US" dirty="0"/>
              <a:t>: practical symbolic </a:t>
            </a:r>
            <a:r>
              <a:rPr lang="en-US" dirty="0" smtClean="0"/>
              <a:t>execution</a:t>
            </a:r>
          </a:p>
          <a:p>
            <a:pPr lvl="1"/>
            <a:r>
              <a:rPr lang="en-US" dirty="0" smtClean="0"/>
              <a:t>Using </a:t>
            </a:r>
            <a:r>
              <a:rPr lang="en-US" dirty="0"/>
              <a:t>SMT solvers </a:t>
            </a:r>
            <a:endParaRPr lang="en-US" dirty="0" smtClean="0"/>
          </a:p>
          <a:p>
            <a:pPr lvl="1"/>
            <a:r>
              <a:rPr lang="en-US" dirty="0" smtClean="0"/>
              <a:t>Heuristics </a:t>
            </a:r>
            <a:r>
              <a:rPr lang="en-US" dirty="0"/>
              <a:t>to control exponential </a:t>
            </a:r>
            <a:r>
              <a:rPr lang="en-US" dirty="0" smtClean="0"/>
              <a:t>explosion</a:t>
            </a:r>
          </a:p>
          <a:p>
            <a:pPr lvl="1"/>
            <a:r>
              <a:rPr lang="en-US" dirty="0" smtClean="0"/>
              <a:t>Heap </a:t>
            </a:r>
            <a:r>
              <a:rPr lang="en-US" dirty="0"/>
              <a:t>modeling and reasoning about </a:t>
            </a:r>
            <a:r>
              <a:rPr lang="en-US" dirty="0" smtClean="0"/>
              <a:t>pointers</a:t>
            </a:r>
          </a:p>
          <a:p>
            <a:pPr lvl="1"/>
            <a:r>
              <a:rPr lang="en-US" dirty="0" smtClean="0"/>
              <a:t>Environment modeling</a:t>
            </a:r>
          </a:p>
          <a:p>
            <a:pPr lvl="1"/>
            <a:r>
              <a:rPr lang="en-US" dirty="0" smtClean="0"/>
              <a:t>Dealing </a:t>
            </a:r>
            <a:r>
              <a:rPr lang="en-US" dirty="0"/>
              <a:t>with solver limitations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66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(contd.)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08806" y="1766849"/>
            <a:ext cx="2819400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if (x &gt; y + 10)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       </a:t>
            </a:r>
            <a:r>
              <a:rPr lang="en-US" sz="18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8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8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3048000"/>
            <a:ext cx="12192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</a:t>
            </a:r>
          </a:p>
          <a:p>
            <a:pPr algn="ctr"/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Execution</a:t>
            </a:r>
          </a:p>
          <a:p>
            <a:pPr algn="ctr"/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Engine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3352800"/>
            <a:ext cx="1219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981200"/>
            <a:ext cx="1366080" cy="369332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SMT solver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761706" y="2705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990306" y="27051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2401669"/>
            <a:ext cx="1218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</a:t>
            </a:r>
          </a:p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constraint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86400" y="2362200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Satisfying</a:t>
            </a:r>
          </a:p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Assignment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lowchart: Multidocument 14"/>
          <p:cNvSpPr/>
          <p:nvPr/>
        </p:nvSpPr>
        <p:spPr>
          <a:xfrm>
            <a:off x="6705600" y="3352800"/>
            <a:ext cx="838200" cy="762000"/>
          </a:xfrm>
          <a:prstGeom prst="flowChartMulti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8" idx="3"/>
            <a:endCxn id="15" idx="1"/>
          </p:cNvCxnSpPr>
          <p:nvPr/>
        </p:nvCxnSpPr>
        <p:spPr>
          <a:xfrm>
            <a:off x="5791200" y="3505200"/>
            <a:ext cx="914400" cy="2286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553200" y="41910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High coverage </a:t>
            </a:r>
            <a:b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inputs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79556" y="5402482"/>
            <a:ext cx="2904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62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/>
      <p:bldP spid="14" grpId="0"/>
      <p:bldP spid="15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--- Description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the program with symbolic valued inputs </a:t>
            </a:r>
            <a:r>
              <a:rPr lang="en-US" dirty="0" smtClean="0"/>
              <a:t>(</a:t>
            </a:r>
            <a:r>
              <a:rPr lang="en-US" b="1" dirty="0">
                <a:solidFill>
                  <a:srgbClr val="00B050"/>
                </a:solidFill>
              </a:rPr>
              <a:t>Goal: </a:t>
            </a:r>
            <a:r>
              <a:rPr lang="en-US" b="1" dirty="0" smtClean="0">
                <a:solidFill>
                  <a:srgbClr val="00B050"/>
                </a:solidFill>
              </a:rPr>
              <a:t>good path </a:t>
            </a:r>
            <a:r>
              <a:rPr lang="en-US" b="1" dirty="0">
                <a:solidFill>
                  <a:srgbClr val="00B050"/>
                </a:solidFill>
              </a:rPr>
              <a:t>coverage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Represents </a:t>
            </a:r>
            <a:r>
              <a:rPr lang="en-US" i="1" dirty="0" smtClean="0"/>
              <a:t>equivalence class of inputs</a:t>
            </a:r>
            <a:r>
              <a:rPr lang="en-US" dirty="0" smtClean="0"/>
              <a:t> with first order logic formulas (</a:t>
            </a:r>
            <a:r>
              <a:rPr lang="en-US" b="1" dirty="0" smtClean="0">
                <a:solidFill>
                  <a:srgbClr val="00B050"/>
                </a:solidFill>
              </a:rPr>
              <a:t>path constraints</a:t>
            </a:r>
            <a:r>
              <a:rPr lang="en-US" dirty="0" smtClean="0"/>
              <a:t>) </a:t>
            </a:r>
          </a:p>
          <a:p>
            <a:r>
              <a:rPr lang="en-US" dirty="0" smtClean="0"/>
              <a:t>One path constraint abstractly represent all inputs that induces the program execution to go down a specific path </a:t>
            </a:r>
          </a:p>
          <a:p>
            <a:r>
              <a:rPr lang="en-US" dirty="0" smtClean="0"/>
              <a:t>Solve the path constraint to obtain one representative input that exercises the program to go down that specific path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details on Symbolic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concrete state, the program maintains </a:t>
            </a:r>
            <a:r>
              <a:rPr lang="en-US" b="1" dirty="0" smtClean="0">
                <a:solidFill>
                  <a:srgbClr val="00B050"/>
                </a:solidFill>
              </a:rPr>
              <a:t>symbolic states</a:t>
            </a:r>
            <a:r>
              <a:rPr lang="en-US" dirty="0" smtClean="0"/>
              <a:t>, each of which maps </a:t>
            </a:r>
            <a:r>
              <a:rPr lang="en-US" dirty="0"/>
              <a:t>variables to symbolic </a:t>
            </a:r>
            <a:r>
              <a:rPr lang="en-US" dirty="0" smtClean="0"/>
              <a:t>values</a:t>
            </a:r>
          </a:p>
          <a:p>
            <a:r>
              <a:rPr lang="en-US" b="1" dirty="0">
                <a:solidFill>
                  <a:srgbClr val="00B050"/>
                </a:solidFill>
              </a:rPr>
              <a:t>Path condition </a:t>
            </a:r>
            <a:r>
              <a:rPr lang="en-US" dirty="0"/>
              <a:t>is a quantifier-free formula over the symbolic inputs that encodes all branch decisions taken so </a:t>
            </a:r>
            <a:r>
              <a:rPr lang="en-US" dirty="0" smtClean="0"/>
              <a:t>far</a:t>
            </a:r>
          </a:p>
          <a:p>
            <a:r>
              <a:rPr lang="en-US" dirty="0"/>
              <a:t>All paths in the program form its </a:t>
            </a:r>
            <a:r>
              <a:rPr lang="en-US" b="1" dirty="0">
                <a:solidFill>
                  <a:srgbClr val="00B050"/>
                </a:solidFill>
              </a:rPr>
              <a:t>execution tree</a:t>
            </a:r>
            <a:r>
              <a:rPr lang="en-US" dirty="0"/>
              <a:t>, in which some paths are feasible and some are </a:t>
            </a:r>
            <a:r>
              <a:rPr lang="en-US" dirty="0" smtClean="0"/>
              <a:t>infeasible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9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(contd.)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857" y="1446541"/>
            <a:ext cx="2819400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 (x &gt; y + 10)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</a:t>
            </a:r>
            <a:r>
              <a:rPr lang="en-US" sz="18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8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800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sym_input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6168224" y="2741941"/>
            <a:ext cx="304800" cy="3048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01324" y="3884941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0</a:t>
            </a:r>
          </a:p>
          <a:p>
            <a:pPr algn="ctr"/>
            <a:r>
              <a:rPr lang="en-US" b="1" dirty="0" smtClean="0"/>
              <a:t>y = b = 1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399687" y="2735404"/>
            <a:ext cx="546474" cy="107987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9024" y="289434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  <a:endParaRPr lang="en-US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977724" y="2399041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466487" y="2964003"/>
            <a:ext cx="578037" cy="65423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3524" y="2894341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006424" y="3503941"/>
            <a:ext cx="304800" cy="3048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282527" y="3954602"/>
            <a:ext cx="959037" cy="57804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20524" y="3732541"/>
            <a:ext cx="13420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&lt;= b + 10</a:t>
            </a:r>
            <a:endParaRPr lang="en-US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037986" y="3992703"/>
            <a:ext cx="959040" cy="5018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1740" y="3745241"/>
            <a:ext cx="13420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&gt; b + 10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1024" y="167514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3424" y="5104141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2</a:t>
            </a:r>
          </a:p>
          <a:p>
            <a:pPr algn="ctr"/>
            <a:r>
              <a:rPr lang="en-US" b="1" dirty="0" smtClean="0"/>
              <a:t>y = b = 1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328857" y="5104141"/>
            <a:ext cx="1201567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30</a:t>
            </a:r>
          </a:p>
          <a:p>
            <a:pPr algn="ctr"/>
            <a:r>
              <a:rPr lang="en-US" b="1" dirty="0" smtClean="0"/>
              <a:t>y = b =15</a:t>
            </a:r>
            <a:endParaRPr lang="en-US" b="1" dirty="0"/>
          </a:p>
        </p:txBody>
      </p:sp>
      <p:grpSp>
        <p:nvGrpSpPr>
          <p:cNvPr id="23" name="Group 37"/>
          <p:cNvGrpSpPr/>
          <p:nvPr/>
        </p:nvGrpSpPr>
        <p:grpSpPr>
          <a:xfrm>
            <a:off x="4872824" y="3503941"/>
            <a:ext cx="304800" cy="3048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320624" y="4723141"/>
            <a:ext cx="304800" cy="304800"/>
            <a:chOff x="5181600" y="3124200"/>
            <a:chExt cx="304800" cy="304800"/>
          </a:xfrm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616024" y="4723141"/>
            <a:ext cx="304800" cy="3048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97024" y="472314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  <a:endParaRPr lang="en-US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Curved Connector 32"/>
          <p:cNvCxnSpPr>
            <a:stCxn id="34" idx="2"/>
            <a:endCxn id="11" idx="1"/>
          </p:cNvCxnSpPr>
          <p:nvPr/>
        </p:nvCxnSpPr>
        <p:spPr>
          <a:xfrm rot="16200000" flipH="1">
            <a:off x="4427886" y="2557869"/>
            <a:ext cx="653534" cy="388741"/>
          </a:xfrm>
          <a:prstGeom prst="curvedConnector2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71257" y="2056141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 constraint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4457" y="21323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00331" y="5886780"/>
            <a:ext cx="6646371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Note: Require inputs to be marked as symbolic</a:t>
            </a:r>
            <a:endParaRPr lang="en-US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6057" y="4875541"/>
            <a:ext cx="14478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Generated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Test inputs</a:t>
            </a:r>
          </a:p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 this path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8" name="Straight Arrow Connector 37"/>
          <p:cNvCxnSpPr>
            <a:stCxn id="37" idx="0"/>
            <a:endCxn id="9" idx="2"/>
          </p:cNvCxnSpPr>
          <p:nvPr/>
        </p:nvCxnSpPr>
        <p:spPr>
          <a:xfrm flipV="1">
            <a:off x="4699973" y="4418341"/>
            <a:ext cx="96651" cy="45720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628757" y="1259350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symbolic execution work?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7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4" grpId="0"/>
      <p:bldP spid="15" grpId="0" animBg="1"/>
      <p:bldP spid="17" grpId="0"/>
      <p:bldP spid="19" grpId="0"/>
      <p:bldP spid="20" grpId="0"/>
      <p:bldP spid="21" grpId="0" animBg="1"/>
      <p:bldP spid="22" grpId="0" animBg="1"/>
      <p:bldP spid="32" grpId="0"/>
      <p:bldP spid="34" grpId="0"/>
      <p:bldP spid="35" grpId="0"/>
      <p:bldP spid="36" grpId="0" animBg="1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Symbolic Execution (contd.)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8" name="Flowchart: Connector 7"/>
          <p:cNvSpPr/>
          <p:nvPr/>
        </p:nvSpPr>
        <p:spPr>
          <a:xfrm>
            <a:off x="6168224" y="2741941"/>
            <a:ext cx="304800" cy="3048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01324" y="3884941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0</a:t>
            </a:r>
          </a:p>
          <a:p>
            <a:pPr algn="ctr"/>
            <a:r>
              <a:rPr lang="en-US" b="1" dirty="0" smtClean="0"/>
              <a:t>y = b = 1</a:t>
            </a:r>
            <a:endParaRPr lang="en-US" b="1" dirty="0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399687" y="2735404"/>
            <a:ext cx="546474" cy="107987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9024" y="289434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  <a:endParaRPr lang="en-US" dirty="0">
              <a:solidFill>
                <a:schemeClr val="accent6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977724" y="2399041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466487" y="2964003"/>
            <a:ext cx="578037" cy="654237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63524" y="2894341"/>
            <a:ext cx="11430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  <a:endParaRPr lang="en-US" dirty="0">
              <a:solidFill>
                <a:schemeClr val="accent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006424" y="3503941"/>
            <a:ext cx="304800" cy="304800"/>
          </a:xfrm>
          <a:prstGeom prst="flowChartConnector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282527" y="3954602"/>
            <a:ext cx="959037" cy="578041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20524" y="3732541"/>
            <a:ext cx="13420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dirty="0">
                <a:solidFill>
                  <a:srgbClr val="7030A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&lt;= b + 10</a:t>
            </a:r>
            <a:endParaRPr lang="en-US" dirty="0">
              <a:solidFill>
                <a:srgbClr val="7030A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037986" y="3992703"/>
            <a:ext cx="959040" cy="501840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71740" y="3745241"/>
            <a:ext cx="1342034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&amp;&amp; 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&gt; b + 10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1024" y="167514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63424" y="5104141"/>
            <a:ext cx="990600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2</a:t>
            </a:r>
          </a:p>
          <a:p>
            <a:pPr algn="ctr"/>
            <a:r>
              <a:rPr lang="en-US" b="1" dirty="0" smtClean="0"/>
              <a:t>y = b = 1</a:t>
            </a:r>
            <a:endParaRPr lang="en-US" b="1" dirty="0"/>
          </a:p>
        </p:txBody>
      </p:sp>
      <p:sp>
        <p:nvSpPr>
          <p:cNvPr id="22" name="Rectangle 21"/>
          <p:cNvSpPr/>
          <p:nvPr/>
        </p:nvSpPr>
        <p:spPr>
          <a:xfrm>
            <a:off x="7328857" y="5104141"/>
            <a:ext cx="1201567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x = a = 30</a:t>
            </a:r>
          </a:p>
          <a:p>
            <a:pPr algn="ctr"/>
            <a:r>
              <a:rPr lang="en-US" b="1" dirty="0" smtClean="0"/>
              <a:t>y = b =15</a:t>
            </a:r>
            <a:endParaRPr lang="en-US" b="1" dirty="0"/>
          </a:p>
        </p:txBody>
      </p:sp>
      <p:grpSp>
        <p:nvGrpSpPr>
          <p:cNvPr id="23" name="Group 37"/>
          <p:cNvGrpSpPr/>
          <p:nvPr/>
        </p:nvGrpSpPr>
        <p:grpSpPr>
          <a:xfrm>
            <a:off x="4872824" y="3503941"/>
            <a:ext cx="304800" cy="3048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320624" y="4723141"/>
            <a:ext cx="304800" cy="304800"/>
            <a:chOff x="5181600" y="3124200"/>
            <a:chExt cx="304800" cy="304800"/>
          </a:xfrm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616024" y="4723141"/>
            <a:ext cx="304800" cy="3048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97024" y="472314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  <a:endParaRPr lang="en-US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4457" y="21323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628757" y="1259350"/>
            <a:ext cx="5222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How does symbolic execution work?</a:t>
            </a:r>
            <a:endParaRPr lang="en-US" sz="2400" b="1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07824" y="3197301"/>
            <a:ext cx="1826177" cy="164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62" name="Rectangle 61"/>
          <p:cNvSpPr/>
          <p:nvPr/>
        </p:nvSpPr>
        <p:spPr>
          <a:xfrm>
            <a:off x="407824" y="1857098"/>
            <a:ext cx="3545051" cy="134020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0" name="Rectangle 49"/>
          <p:cNvSpPr/>
          <p:nvPr/>
        </p:nvSpPr>
        <p:spPr>
          <a:xfrm>
            <a:off x="524509" y="2062174"/>
            <a:ext cx="820243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0</a:t>
            </a:r>
          </a:p>
          <a:p>
            <a:pPr algn="ctr"/>
            <a:r>
              <a:rPr lang="en-US" sz="1400" b="1" dirty="0" smtClean="0"/>
              <a:t>y = b = 1</a:t>
            </a:r>
            <a:endParaRPr lang="en-US" sz="1400" b="1" dirty="0"/>
          </a:p>
        </p:txBody>
      </p:sp>
      <p:sp>
        <p:nvSpPr>
          <p:cNvPr id="51" name="Rectangle 50"/>
          <p:cNvSpPr/>
          <p:nvPr/>
        </p:nvSpPr>
        <p:spPr>
          <a:xfrm>
            <a:off x="2275928" y="2059850"/>
            <a:ext cx="820243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2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3</a:t>
            </a:r>
            <a:endParaRPr lang="en-US" sz="1400" b="1" dirty="0"/>
          </a:p>
        </p:txBody>
      </p:sp>
      <p:sp>
        <p:nvSpPr>
          <p:cNvPr id="52" name="Rectangle 51"/>
          <p:cNvSpPr/>
          <p:nvPr/>
        </p:nvSpPr>
        <p:spPr>
          <a:xfrm>
            <a:off x="1420555" y="2053040"/>
            <a:ext cx="820243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5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4</a:t>
            </a:r>
            <a:endParaRPr lang="en-US" sz="1400" b="1" dirty="0"/>
          </a:p>
        </p:txBody>
      </p:sp>
      <p:sp>
        <p:nvSpPr>
          <p:cNvPr id="53" name="Rectangle 52"/>
          <p:cNvSpPr/>
          <p:nvPr/>
        </p:nvSpPr>
        <p:spPr>
          <a:xfrm>
            <a:off x="3124836" y="2053040"/>
            <a:ext cx="359065" cy="657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………</a:t>
            </a:r>
            <a:endParaRPr lang="en-US" sz="1400" b="1" dirty="0"/>
          </a:p>
        </p:txBody>
      </p:sp>
      <p:sp>
        <p:nvSpPr>
          <p:cNvPr id="54" name="Rectangle 53"/>
          <p:cNvSpPr/>
          <p:nvPr/>
        </p:nvSpPr>
        <p:spPr>
          <a:xfrm>
            <a:off x="914294" y="3664843"/>
            <a:ext cx="359065" cy="657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………</a:t>
            </a:r>
            <a:endParaRPr lang="en-US" sz="1400" b="1" dirty="0"/>
          </a:p>
        </p:txBody>
      </p:sp>
      <p:sp>
        <p:nvSpPr>
          <p:cNvPr id="55" name="Rectangle 54"/>
          <p:cNvSpPr/>
          <p:nvPr/>
        </p:nvSpPr>
        <p:spPr>
          <a:xfrm>
            <a:off x="1027891" y="3292344"/>
            <a:ext cx="820243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2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/>
              <a:t>1</a:t>
            </a:r>
            <a:endParaRPr lang="en-US" sz="1400" b="1" dirty="0"/>
          </a:p>
        </p:txBody>
      </p:sp>
      <p:sp>
        <p:nvSpPr>
          <p:cNvPr id="56" name="Rectangle 55"/>
          <p:cNvSpPr/>
          <p:nvPr/>
        </p:nvSpPr>
        <p:spPr>
          <a:xfrm>
            <a:off x="1329054" y="3792024"/>
            <a:ext cx="820243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/>
              <a:t>4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2</a:t>
            </a:r>
            <a:endParaRPr lang="en-US" sz="1400" b="1" dirty="0"/>
          </a:p>
        </p:txBody>
      </p:sp>
      <p:sp>
        <p:nvSpPr>
          <p:cNvPr id="57" name="Rectangle 56"/>
          <p:cNvSpPr/>
          <p:nvPr/>
        </p:nvSpPr>
        <p:spPr>
          <a:xfrm>
            <a:off x="931888" y="4304729"/>
            <a:ext cx="865392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-6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-3</a:t>
            </a:r>
            <a:endParaRPr lang="en-US" sz="1400" b="1" dirty="0"/>
          </a:p>
        </p:txBody>
      </p:sp>
      <p:sp>
        <p:nvSpPr>
          <p:cNvPr id="64" name="Rectangle 63"/>
          <p:cNvSpPr/>
          <p:nvPr/>
        </p:nvSpPr>
        <p:spPr>
          <a:xfrm>
            <a:off x="2240798" y="3197301"/>
            <a:ext cx="1712077" cy="164413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58" name="Rectangle 57"/>
          <p:cNvSpPr/>
          <p:nvPr/>
        </p:nvSpPr>
        <p:spPr>
          <a:xfrm>
            <a:off x="2408372" y="3342073"/>
            <a:ext cx="1125209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40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20</a:t>
            </a:r>
            <a:endParaRPr lang="en-US" sz="1400" b="1" dirty="0"/>
          </a:p>
        </p:txBody>
      </p:sp>
      <p:sp>
        <p:nvSpPr>
          <p:cNvPr id="59" name="Rectangle 58"/>
          <p:cNvSpPr/>
          <p:nvPr/>
        </p:nvSpPr>
        <p:spPr>
          <a:xfrm>
            <a:off x="2283730" y="3822503"/>
            <a:ext cx="1053956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30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15</a:t>
            </a:r>
            <a:endParaRPr lang="en-US" sz="1400" b="1" dirty="0"/>
          </a:p>
        </p:txBody>
      </p:sp>
      <p:sp>
        <p:nvSpPr>
          <p:cNvPr id="60" name="Rectangle 59"/>
          <p:cNvSpPr/>
          <p:nvPr/>
        </p:nvSpPr>
        <p:spPr>
          <a:xfrm>
            <a:off x="2505975" y="4304721"/>
            <a:ext cx="1078275" cy="49489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x = a = </a:t>
            </a:r>
            <a:r>
              <a:rPr lang="en-US" sz="1400" b="1" dirty="0" smtClean="0"/>
              <a:t>48</a:t>
            </a:r>
            <a:endParaRPr lang="en-US" sz="1400" b="1" dirty="0" smtClean="0"/>
          </a:p>
          <a:p>
            <a:pPr algn="ctr"/>
            <a:r>
              <a:rPr lang="en-US" sz="1400" b="1" dirty="0" smtClean="0"/>
              <a:t>y = b = </a:t>
            </a:r>
            <a:r>
              <a:rPr lang="en-US" sz="1400" b="1" dirty="0" smtClean="0"/>
              <a:t>24</a:t>
            </a:r>
            <a:endParaRPr lang="en-US" sz="1400" b="1" dirty="0"/>
          </a:p>
        </p:txBody>
      </p:sp>
      <p:sp>
        <p:nvSpPr>
          <p:cNvPr id="61" name="Rectangle 60"/>
          <p:cNvSpPr/>
          <p:nvPr/>
        </p:nvSpPr>
        <p:spPr>
          <a:xfrm>
            <a:off x="3374979" y="3671044"/>
            <a:ext cx="425259" cy="65753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………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07824" y="4900099"/>
            <a:ext cx="355571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Path constraints represent</a:t>
            </a:r>
          </a:p>
          <a:p>
            <a:pPr algn="ctr"/>
            <a:r>
              <a:rPr lang="en-US" sz="2000" b="1" dirty="0" smtClean="0"/>
              <a:t>equivalence classes </a:t>
            </a:r>
            <a:r>
              <a:rPr lang="en-US" sz="2000" b="1" dirty="0"/>
              <a:t>of inputs</a:t>
            </a:r>
          </a:p>
        </p:txBody>
      </p:sp>
    </p:spTree>
    <p:extLst>
      <p:ext uri="{BB962C8B-B14F-4D97-AF65-F5344CB8AC3E}">
        <p14:creationId xmlns:p14="http://schemas.microsoft.com/office/powerpoint/2010/main" val="16720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Counterexample </a:t>
            </a:r>
            <a:r>
              <a:rPr lang="en-US" dirty="0"/>
              <a:t>queries (generate a test case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Branch queries (whether a branch is valid)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Diamond 6"/>
          <p:cNvSpPr/>
          <p:nvPr/>
        </p:nvSpPr>
        <p:spPr>
          <a:xfrm>
            <a:off x="859807" y="4083191"/>
            <a:ext cx="1514901" cy="1228298"/>
          </a:xfrm>
          <a:prstGeom prst="diamond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K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36726" y="5008739"/>
            <a:ext cx="791570" cy="818865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19866" y="4991751"/>
            <a:ext cx="873457" cy="83585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7350" y="3447099"/>
            <a:ext cx="5253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Path Constraints = {C</a:t>
            </a:r>
            <a:r>
              <a:rPr lang="en-US" sz="2400" i="1" baseline="-25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2400" i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C</a:t>
            </a:r>
            <a:r>
              <a:rPr lang="en-US" sz="2400" i="1" baseline="-25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2400" i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, …, C</a:t>
            </a:r>
            <a:r>
              <a:rPr lang="en-US" sz="2400" i="1" baseline="-25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2400" i="1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}; SAT</a:t>
            </a:r>
            <a:endParaRPr lang="en-US" sz="2400" i="1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cxnSp>
        <p:nvCxnSpPr>
          <p:cNvPr id="17" name="Straight Arrow Connector 16"/>
          <p:cNvCxnSpPr>
            <a:endCxn id="7" idx="0"/>
          </p:cNvCxnSpPr>
          <p:nvPr/>
        </p:nvCxnSpPr>
        <p:spPr>
          <a:xfrm>
            <a:off x="1616406" y="3384648"/>
            <a:ext cx="852" cy="69854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9006" y="5366090"/>
            <a:ext cx="75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then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21774" y="5361823"/>
            <a:ext cx="756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else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61137" y="4275895"/>
            <a:ext cx="593038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u="sng" dirty="0" smtClean="0"/>
              <a:t>Use queries to determine validity of a branch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else path </a:t>
            </a:r>
            <a:r>
              <a:rPr lang="en-US" sz="2000" dirty="0" smtClean="0"/>
              <a:t>is impossible: 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2000" baseline="-25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000" dirty="0"/>
              <a:t>∧ 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2000" baseline="-25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000" dirty="0"/>
              <a:t>∧ … ∧</a:t>
            </a:r>
            <a:r>
              <a:rPr lang="en-US" sz="2000" dirty="0" smtClean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2000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2000" dirty="0"/>
              <a:t> ∧ </a:t>
            </a:r>
            <a:r>
              <a:rPr lang="en-US" sz="2000" dirty="0" smtClean="0"/>
              <a:t>¬K is UNSAT</a:t>
            </a:r>
          </a:p>
          <a:p>
            <a:r>
              <a:rPr lang="en-US" sz="2000" dirty="0" smtClean="0">
                <a:solidFill>
                  <a:srgbClr val="00B050"/>
                </a:solidFill>
              </a:rPr>
              <a:t>then path </a:t>
            </a:r>
            <a:r>
              <a:rPr lang="en-US" sz="2000" dirty="0"/>
              <a:t>is impossible: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2000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1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000" dirty="0"/>
              <a:t>∧ 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</a:t>
            </a:r>
            <a:r>
              <a:rPr lang="en-US" sz="2000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2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</a:t>
            </a:r>
            <a:r>
              <a:rPr lang="en-US" sz="2000" dirty="0"/>
              <a:t>∧ … ∧</a:t>
            </a:r>
            <a:r>
              <a:rPr lang="en-US" sz="2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C</a:t>
            </a:r>
            <a:r>
              <a:rPr lang="en-US" sz="2000" baseline="-250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</a:t>
            </a:r>
            <a:r>
              <a:rPr lang="en-US" sz="2000" dirty="0"/>
              <a:t> ∧ </a:t>
            </a:r>
            <a:r>
              <a:rPr lang="en-US" sz="2000" dirty="0" smtClean="0"/>
              <a:t>K </a:t>
            </a:r>
            <a:r>
              <a:rPr lang="en-US" sz="2000" dirty="0"/>
              <a:t>is </a:t>
            </a:r>
            <a:r>
              <a:rPr lang="en-US" sz="2000" dirty="0" smtClean="0"/>
              <a:t>UNSAT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70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SMT Queries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Expression rewriting </a:t>
            </a:r>
          </a:p>
          <a:p>
            <a:pPr lvl="1"/>
            <a:r>
              <a:rPr lang="en-US" dirty="0" smtClean="0"/>
              <a:t>Simple </a:t>
            </a:r>
            <a:r>
              <a:rPr lang="en-US" dirty="0"/>
              <a:t>arithmetic simplifications (x </a:t>
            </a:r>
            <a:r>
              <a:rPr lang="en-US" dirty="0" smtClean="0"/>
              <a:t>* </a:t>
            </a:r>
            <a:r>
              <a:rPr lang="en-US" dirty="0"/>
              <a:t>0 = 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Strength </a:t>
            </a:r>
            <a:r>
              <a:rPr lang="en-US" dirty="0"/>
              <a:t>reduction (x * </a:t>
            </a:r>
            <a:r>
              <a:rPr lang="en-US" dirty="0" smtClean="0"/>
              <a:t>2</a:t>
            </a:r>
            <a:r>
              <a:rPr lang="en-US" b="1" baseline="40000" dirty="0" smtClean="0"/>
              <a:t>n</a:t>
            </a:r>
            <a:r>
              <a:rPr lang="en-US" dirty="0" smtClean="0"/>
              <a:t> </a:t>
            </a:r>
            <a:r>
              <a:rPr lang="en-US" dirty="0"/>
              <a:t>= x &lt;&lt; 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Linear </a:t>
            </a:r>
            <a:r>
              <a:rPr lang="en-US" dirty="0"/>
              <a:t>simplification (</a:t>
            </a:r>
            <a:r>
              <a:rPr lang="en-US" dirty="0" smtClean="0"/>
              <a:t>2 * x </a:t>
            </a:r>
            <a:r>
              <a:rPr lang="en-US" dirty="0"/>
              <a:t>- x = x)</a:t>
            </a:r>
            <a:endParaRPr lang="en-US" dirty="0" smtClean="0"/>
          </a:p>
          <a:p>
            <a:r>
              <a:rPr lang="en-US" dirty="0" smtClean="0"/>
              <a:t>Constraint set simplification</a:t>
            </a:r>
          </a:p>
          <a:p>
            <a:pPr lvl="1"/>
            <a:r>
              <a:rPr lang="en-US" dirty="0" smtClean="0"/>
              <a:t>x &lt; 10 &amp;&amp; x = </a:t>
            </a:r>
            <a:r>
              <a:rPr lang="en-US" dirty="0" smtClean="0"/>
              <a:t>5    --&gt;    x </a:t>
            </a:r>
            <a:r>
              <a:rPr lang="en-US" dirty="0" smtClean="0"/>
              <a:t>= 5 </a:t>
            </a:r>
          </a:p>
          <a:p>
            <a:r>
              <a:rPr lang="en-US" dirty="0"/>
              <a:t>Implied Value </a:t>
            </a:r>
            <a:r>
              <a:rPr lang="en-US" dirty="0" smtClean="0"/>
              <a:t>Concretization</a:t>
            </a:r>
          </a:p>
          <a:p>
            <a:pPr lvl="1"/>
            <a:r>
              <a:rPr lang="en-US" dirty="0" smtClean="0"/>
              <a:t>x + 1 = 10 </a:t>
            </a:r>
            <a:r>
              <a:rPr lang="en-US" dirty="0" smtClean="0"/>
              <a:t>   --&gt;    x </a:t>
            </a:r>
            <a:r>
              <a:rPr lang="en-US" dirty="0" smtClean="0"/>
              <a:t>= 9 </a:t>
            </a:r>
          </a:p>
          <a:p>
            <a:r>
              <a:rPr lang="en-US" dirty="0"/>
              <a:t>Constraint </a:t>
            </a:r>
            <a:r>
              <a:rPr lang="en-US" dirty="0" smtClean="0"/>
              <a:t>Independence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&lt;j &amp;&amp; </a:t>
            </a:r>
            <a:r>
              <a:rPr lang="en-US" dirty="0" err="1" smtClean="0"/>
              <a:t>i</a:t>
            </a:r>
            <a:r>
              <a:rPr lang="en-US" dirty="0" smtClean="0"/>
              <a:t> &lt; 20 &amp;&amp;  k &gt; </a:t>
            </a:r>
            <a:r>
              <a:rPr lang="en-US" dirty="0" smtClean="0"/>
              <a:t>0;  </a:t>
            </a:r>
            <a:r>
              <a:rPr lang="en-US" dirty="0" smtClean="0"/>
              <a:t>new constraint </a:t>
            </a:r>
            <a:r>
              <a:rPr lang="en-US" dirty="0" err="1" smtClean="0"/>
              <a:t>i</a:t>
            </a:r>
            <a:r>
              <a:rPr lang="en-US" dirty="0" smtClean="0"/>
              <a:t> = 20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61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for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hlinkClick r:id="rId2"/>
              </a:rPr>
              <a:t>Symbolic execution and program testing</a:t>
            </a:r>
            <a:r>
              <a:rPr lang="en-US" dirty="0" smtClean="0"/>
              <a:t> - James King</a:t>
            </a:r>
          </a:p>
          <a:p>
            <a:r>
              <a:rPr lang="en-US" dirty="0" smtClean="0">
                <a:hlinkClick r:id="rId3"/>
              </a:rPr>
              <a:t>KLEE: Unassisted and Automatic Generation of High-Coverage Tests for Complex Systems Programs</a:t>
            </a:r>
            <a:r>
              <a:rPr lang="en-US" dirty="0" smtClean="0"/>
              <a:t> - </a:t>
            </a:r>
            <a:r>
              <a:rPr lang="en-US" dirty="0" err="1" smtClean="0"/>
              <a:t>Cadar</a:t>
            </a:r>
            <a:r>
              <a:rPr lang="en-US" dirty="0" smtClean="0"/>
              <a:t> et. al. </a:t>
            </a:r>
          </a:p>
          <a:p>
            <a:r>
              <a:rPr lang="en-US" dirty="0" smtClean="0">
                <a:hlinkClick r:id="rId4"/>
              </a:rPr>
              <a:t>Symbolic Execution for Software Testing: Three Decades Later</a:t>
            </a:r>
            <a:r>
              <a:rPr lang="en-US" dirty="0" smtClean="0"/>
              <a:t> - </a:t>
            </a:r>
            <a:r>
              <a:rPr lang="en-US" dirty="0" err="1" smtClean="0"/>
              <a:t>Cadar</a:t>
            </a:r>
            <a:r>
              <a:rPr lang="en-US" dirty="0" smtClean="0"/>
              <a:t> and Sen </a:t>
            </a:r>
          </a:p>
          <a:p>
            <a:r>
              <a:rPr lang="en-US" dirty="0" smtClean="0">
                <a:hlinkClick r:id="rId5"/>
              </a:rPr>
              <a:t>A Few Billion Lines of Code Later Using Static Analysis to Find Bugs in the Real World</a:t>
            </a:r>
            <a:r>
              <a:rPr lang="en-US" dirty="0" smtClean="0"/>
              <a:t> - </a:t>
            </a:r>
            <a:r>
              <a:rPr lang="en-US" dirty="0" err="1" smtClean="0"/>
              <a:t>Engler</a:t>
            </a:r>
            <a:r>
              <a:rPr lang="en-US" dirty="0" smtClean="0"/>
              <a:t> et. al. </a:t>
            </a:r>
          </a:p>
          <a:p>
            <a:r>
              <a:rPr lang="en-US" dirty="0" smtClean="0">
                <a:hlinkClick r:id="rId6"/>
              </a:rPr>
              <a:t>DART: Directed Automated Random Testing</a:t>
            </a:r>
            <a:r>
              <a:rPr lang="en-US" dirty="0" smtClean="0"/>
              <a:t> -  </a:t>
            </a:r>
            <a:r>
              <a:rPr lang="en-US" dirty="0" err="1" smtClean="0"/>
              <a:t>Godefroid</a:t>
            </a:r>
            <a:r>
              <a:rPr lang="en-US" dirty="0" smtClean="0"/>
              <a:t> et. al. </a:t>
            </a:r>
          </a:p>
          <a:p>
            <a:r>
              <a:rPr lang="en-US" dirty="0" smtClean="0">
                <a:hlinkClick r:id="rId7"/>
              </a:rPr>
              <a:t>CUTE: A </a:t>
            </a:r>
            <a:r>
              <a:rPr lang="en-US" dirty="0" err="1" smtClean="0">
                <a:hlinkClick r:id="rId7"/>
              </a:rPr>
              <a:t>Concolic</a:t>
            </a:r>
            <a:r>
              <a:rPr lang="en-US" dirty="0" smtClean="0">
                <a:hlinkClick r:id="rId7"/>
              </a:rPr>
              <a:t> Unit Testing Engine for C </a:t>
            </a:r>
            <a:r>
              <a:rPr lang="en-US" dirty="0" smtClean="0"/>
              <a:t> - Sen et. al.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71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SMT Queries (contd.)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Counter-example </a:t>
            </a:r>
            <a:r>
              <a:rPr lang="en-US" dirty="0" smtClean="0"/>
              <a:t>Cache</a:t>
            </a:r>
          </a:p>
          <a:p>
            <a:pPr lvl="1"/>
            <a:r>
              <a:rPr lang="pt-BR" dirty="0" smtClean="0"/>
              <a:t>i </a:t>
            </a:r>
            <a:r>
              <a:rPr lang="pt-BR" dirty="0"/>
              <a:t>&lt; </a:t>
            </a:r>
            <a:r>
              <a:rPr lang="pt-BR" dirty="0" smtClean="0"/>
              <a:t>10 &amp;&amp; </a:t>
            </a:r>
            <a:r>
              <a:rPr lang="pt-BR" dirty="0"/>
              <a:t>i = </a:t>
            </a:r>
            <a:r>
              <a:rPr lang="pt-BR" dirty="0" smtClean="0"/>
              <a:t>10 </a:t>
            </a:r>
            <a:r>
              <a:rPr lang="pt-BR" dirty="0"/>
              <a:t>(no solution</a:t>
            </a:r>
            <a:r>
              <a:rPr lang="pt-BR" dirty="0" smtClean="0"/>
              <a:t>)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10 &amp;&amp;  </a:t>
            </a:r>
            <a:r>
              <a:rPr lang="en-US" dirty="0"/>
              <a:t>j = </a:t>
            </a:r>
            <a:r>
              <a:rPr lang="en-US" dirty="0" smtClean="0"/>
              <a:t>8 </a:t>
            </a:r>
            <a:r>
              <a:rPr lang="en-US" dirty="0"/>
              <a:t>(</a:t>
            </a:r>
            <a:r>
              <a:rPr lang="en-US" dirty="0" err="1"/>
              <a:t>satisfiable</a:t>
            </a:r>
            <a:r>
              <a:rPr lang="en-US" dirty="0"/>
              <a:t>, with variable assignments </a:t>
            </a:r>
            <a:r>
              <a:rPr lang="en-US" dirty="0" err="1"/>
              <a:t>i</a:t>
            </a:r>
            <a:r>
              <a:rPr lang="en-US" dirty="0"/>
              <a:t> → 5, j → 8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Superset </a:t>
            </a:r>
            <a:r>
              <a:rPr lang="en-US" dirty="0" smtClean="0"/>
              <a:t>of </a:t>
            </a:r>
            <a:r>
              <a:rPr lang="en-US" dirty="0" err="1" smtClean="0"/>
              <a:t>unsatisfiable</a:t>
            </a:r>
            <a:r>
              <a:rPr lang="en-US" dirty="0" smtClean="0"/>
              <a:t> constraints  </a:t>
            </a:r>
          </a:p>
          <a:p>
            <a:pPr lvl="1"/>
            <a:r>
              <a:rPr lang="en-US" dirty="0"/>
              <a:t>{</a:t>
            </a:r>
            <a:r>
              <a:rPr lang="en-US" dirty="0" err="1"/>
              <a:t>i</a:t>
            </a:r>
            <a:r>
              <a:rPr lang="en-US" dirty="0"/>
              <a:t> &lt; 10, </a:t>
            </a:r>
            <a:r>
              <a:rPr lang="en-US" dirty="0" err="1"/>
              <a:t>i</a:t>
            </a:r>
            <a:r>
              <a:rPr lang="en-US" dirty="0"/>
              <a:t> = 10, j = 12</a:t>
            </a:r>
            <a:r>
              <a:rPr lang="en-US" dirty="0" smtClean="0"/>
              <a:t>} (</a:t>
            </a:r>
            <a:r>
              <a:rPr lang="en-US" dirty="0" err="1" smtClean="0"/>
              <a:t>unsatisfiable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Subset of </a:t>
            </a:r>
            <a:r>
              <a:rPr lang="en-US" dirty="0" err="1" smtClean="0"/>
              <a:t>satisfiable</a:t>
            </a:r>
            <a:r>
              <a:rPr lang="en-US" dirty="0" smtClean="0"/>
              <a:t> constraints </a:t>
            </a:r>
          </a:p>
          <a:p>
            <a:pPr lvl="1"/>
            <a:r>
              <a:rPr lang="en-US" dirty="0" err="1"/>
              <a:t>i</a:t>
            </a:r>
            <a:r>
              <a:rPr lang="en-US" dirty="0"/>
              <a:t> → 5, j → 8, </a:t>
            </a:r>
            <a:r>
              <a:rPr lang="en-US" dirty="0" smtClean="0"/>
              <a:t>satisfies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/>
              <a:t>&lt; </a:t>
            </a:r>
            <a:r>
              <a:rPr lang="en-US" dirty="0" smtClean="0"/>
              <a:t>10 </a:t>
            </a:r>
          </a:p>
          <a:p>
            <a:r>
              <a:rPr lang="en-US" dirty="0" smtClean="0"/>
              <a:t>Superset of </a:t>
            </a:r>
            <a:r>
              <a:rPr lang="en-US" dirty="0" err="1" smtClean="0"/>
              <a:t>satisfiable</a:t>
            </a:r>
            <a:r>
              <a:rPr lang="en-US" dirty="0" smtClean="0"/>
              <a:t> constraints </a:t>
            </a:r>
          </a:p>
          <a:p>
            <a:pPr lvl="1"/>
            <a:r>
              <a:rPr lang="en-US" dirty="0" smtClean="0"/>
              <a:t>Same variable assignments might works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4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How does Symbolic Execution Find bugs?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It is possible to extend symbolic execution to help us catch bugs 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How</a:t>
            </a:r>
            <a:r>
              <a:rPr lang="en-US" dirty="0" smtClean="0"/>
              <a:t>: Dedicated checkers </a:t>
            </a:r>
          </a:p>
          <a:p>
            <a:pPr lvl="1"/>
            <a:r>
              <a:rPr lang="en-US" b="1" dirty="0" smtClean="0"/>
              <a:t>Divide by zero example</a:t>
            </a:r>
            <a:r>
              <a:rPr lang="en-US" dirty="0"/>
              <a:t> </a:t>
            </a:r>
            <a:r>
              <a:rPr lang="en-US" dirty="0" smtClean="0"/>
              <a:t>--- y = x / z where x and z are symbolic variables and assume current PC is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</a:p>
          <a:p>
            <a:pPr lvl="1"/>
            <a:r>
              <a:rPr lang="en-US" dirty="0" smtClean="0"/>
              <a:t>Even though we only fork in branches we will now fork in the division operator </a:t>
            </a:r>
          </a:p>
          <a:p>
            <a:pPr lvl="1"/>
            <a:r>
              <a:rPr lang="en-US" dirty="0" smtClean="0"/>
              <a:t>One branch in which z = 0 and another where z !=0 </a:t>
            </a:r>
          </a:p>
          <a:p>
            <a:pPr lvl="1"/>
            <a:r>
              <a:rPr lang="en-US" dirty="0" smtClean="0"/>
              <a:t>We will get two paths with the following constraints: </a:t>
            </a:r>
          </a:p>
          <a:p>
            <a:pPr marL="457200" lvl="1" indent="0">
              <a:buNone/>
            </a:pPr>
            <a:r>
              <a:rPr lang="en-US" dirty="0" smtClean="0"/>
              <a:t>   z = 0 &amp;&amp;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,       z != 0 &amp;&amp; </a:t>
            </a:r>
            <a:r>
              <a:rPr lang="en-US" b="1" i="1" dirty="0" smtClean="0">
                <a:solidFill>
                  <a:srgbClr val="00B050"/>
                </a:solidFill>
              </a:rPr>
              <a:t>f</a:t>
            </a:r>
          </a:p>
          <a:p>
            <a:pPr lvl="1"/>
            <a:r>
              <a:rPr lang="en-US" dirty="0" smtClean="0"/>
              <a:t>Solving the constraint </a:t>
            </a:r>
            <a:r>
              <a:rPr lang="en-US" dirty="0"/>
              <a:t>z = 0 &amp;&amp; </a:t>
            </a:r>
            <a:r>
              <a:rPr lang="en-US" b="1" i="1" dirty="0">
                <a:solidFill>
                  <a:srgbClr val="00B050"/>
                </a:solidFill>
              </a:rPr>
              <a:t>f </a:t>
            </a:r>
            <a:r>
              <a:rPr lang="en-US" dirty="0" smtClean="0"/>
              <a:t>will give us concrete input values that will trigger the divide by zero error.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02444" y="5164417"/>
            <a:ext cx="1309816" cy="32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28950" y="4810899"/>
            <a:ext cx="1388075" cy="32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48946" y="4823255"/>
            <a:ext cx="1309816" cy="32951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 rot="-1800000">
            <a:off x="428368" y="2512541"/>
            <a:ext cx="8254313" cy="1458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Write a dedicated checker for each kind of bug (e.g., buffer overflow, integer overflow, integer underflow)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5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Symbolic Execution --- </a:t>
            </a:r>
            <a:r>
              <a:rPr lang="en-US" sz="3200" dirty="0" smtClean="0"/>
              <a:t>Practical Issues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Loops and recursions</a:t>
            </a:r>
            <a:r>
              <a:rPr lang="en-US" dirty="0" smtClean="0"/>
              <a:t> --- infinite execution tree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Path explosion</a:t>
            </a:r>
            <a:r>
              <a:rPr lang="en-US" dirty="0" smtClean="0"/>
              <a:t> --- exponentially many paths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Heap modeling</a:t>
            </a:r>
            <a:r>
              <a:rPr lang="en-US" dirty="0" smtClean="0"/>
              <a:t> --- </a:t>
            </a:r>
            <a:r>
              <a:rPr lang="en-US" dirty="0"/>
              <a:t>symbolic data structures and </a:t>
            </a:r>
            <a:r>
              <a:rPr lang="en-US" dirty="0" smtClean="0"/>
              <a:t>pointers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SMT solver limitations</a:t>
            </a:r>
            <a:r>
              <a:rPr lang="en-US" dirty="0" smtClean="0"/>
              <a:t> --- </a:t>
            </a:r>
            <a:r>
              <a:rPr lang="en-US" dirty="0"/>
              <a:t>dealing with complex </a:t>
            </a:r>
            <a:r>
              <a:rPr lang="en-US" dirty="0" smtClean="0"/>
              <a:t>path constraints </a:t>
            </a:r>
          </a:p>
          <a:p>
            <a:r>
              <a:rPr lang="en-US" b="1" dirty="0">
                <a:solidFill>
                  <a:srgbClr val="C00000"/>
                </a:solidFill>
              </a:rPr>
              <a:t>Environment modeling</a:t>
            </a:r>
            <a:r>
              <a:rPr lang="en-US" dirty="0"/>
              <a:t> --- dealing with native / </a:t>
            </a:r>
            <a:r>
              <a:rPr lang="en-US" dirty="0" smtClean="0"/>
              <a:t>system/library calls/file operations/network events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6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Symbolic Execution --- </a:t>
            </a:r>
            <a:r>
              <a:rPr lang="en-US" sz="3200" dirty="0" smtClean="0"/>
              <a:t>Practical Issues (possible solutions)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Infinite execution tree</a:t>
            </a:r>
          </a:p>
          <a:p>
            <a:pPr lvl="1"/>
            <a:r>
              <a:rPr lang="en-US" dirty="0" err="1"/>
              <a:t>Finitize</a:t>
            </a:r>
            <a:r>
              <a:rPr lang="en-US" dirty="0"/>
              <a:t> paths by limiting the </a:t>
            </a:r>
            <a:r>
              <a:rPr lang="en-US" dirty="0" smtClean="0"/>
              <a:t>PC size </a:t>
            </a:r>
            <a:r>
              <a:rPr lang="en-US" dirty="0"/>
              <a:t>(bounded </a:t>
            </a:r>
            <a:r>
              <a:rPr lang="en-US" dirty="0" smtClean="0"/>
              <a:t>verification)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loop invariants (verification)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Path explosion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next branch at </a:t>
            </a:r>
            <a:r>
              <a:rPr lang="en-US" dirty="0" smtClean="0"/>
              <a:t>random</a:t>
            </a:r>
          </a:p>
          <a:p>
            <a:pPr lvl="1"/>
            <a:r>
              <a:rPr lang="en-US" dirty="0" smtClean="0"/>
              <a:t>Select </a:t>
            </a:r>
            <a:r>
              <a:rPr lang="en-US" dirty="0"/>
              <a:t>next branch based on </a:t>
            </a:r>
            <a:r>
              <a:rPr lang="en-US" dirty="0" smtClean="0"/>
              <a:t>coverage</a:t>
            </a:r>
          </a:p>
          <a:p>
            <a:pPr lvl="1"/>
            <a:r>
              <a:rPr lang="en-US" dirty="0" smtClean="0"/>
              <a:t>Interleave </a:t>
            </a:r>
            <a:r>
              <a:rPr lang="en-US" dirty="0"/>
              <a:t>symbolic execution with random testing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Heap modeling</a:t>
            </a:r>
          </a:p>
          <a:p>
            <a:pPr lvl="1"/>
            <a:r>
              <a:rPr lang="en-US" dirty="0" smtClean="0"/>
              <a:t>Segmented </a:t>
            </a:r>
            <a:r>
              <a:rPr lang="en-US" dirty="0"/>
              <a:t>address space via the theory of arrays (</a:t>
            </a:r>
            <a:r>
              <a:rPr lang="en-US" dirty="0" smtClean="0"/>
              <a:t>Klee)</a:t>
            </a:r>
          </a:p>
          <a:p>
            <a:pPr lvl="1"/>
            <a:r>
              <a:rPr lang="en-US" dirty="0" smtClean="0"/>
              <a:t>Lazy </a:t>
            </a:r>
            <a:r>
              <a:rPr lang="en-US" dirty="0"/>
              <a:t>concretization (</a:t>
            </a:r>
            <a:r>
              <a:rPr lang="en-US" dirty="0" smtClean="0"/>
              <a:t>JPF)</a:t>
            </a:r>
          </a:p>
          <a:p>
            <a:pPr lvl="1"/>
            <a:r>
              <a:rPr lang="en-US" dirty="0" err="1" smtClean="0"/>
              <a:t>Concolic</a:t>
            </a:r>
            <a:r>
              <a:rPr lang="en-US" dirty="0" smtClean="0"/>
              <a:t> </a:t>
            </a:r>
            <a:r>
              <a:rPr lang="en-US" dirty="0"/>
              <a:t>lazy concretization (CUTE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97650" y="1603377"/>
            <a:ext cx="1250950" cy="533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Path Constraints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5283200" y="1870077"/>
            <a:ext cx="1314450" cy="266700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75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Symbolic Execution --- </a:t>
            </a:r>
            <a:r>
              <a:rPr lang="en-US" sz="3200" dirty="0" smtClean="0"/>
              <a:t>Practical Issues (possible solutions)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SMT solver limitations</a:t>
            </a:r>
          </a:p>
          <a:p>
            <a:pPr lvl="1"/>
            <a:r>
              <a:rPr lang="en-US" dirty="0" smtClean="0"/>
              <a:t>On-the-fly </a:t>
            </a:r>
            <a:r>
              <a:rPr lang="en-US" dirty="0"/>
              <a:t>expression </a:t>
            </a:r>
            <a:r>
              <a:rPr lang="en-US" dirty="0" smtClean="0"/>
              <a:t>simplification</a:t>
            </a:r>
          </a:p>
          <a:p>
            <a:pPr lvl="1"/>
            <a:r>
              <a:rPr lang="en-US" dirty="0" smtClean="0"/>
              <a:t>Incremental solving</a:t>
            </a:r>
          </a:p>
          <a:p>
            <a:pPr lvl="1"/>
            <a:r>
              <a:rPr lang="en-US" dirty="0" smtClean="0"/>
              <a:t>Solution caching</a:t>
            </a:r>
          </a:p>
          <a:p>
            <a:pPr lvl="1"/>
            <a:r>
              <a:rPr lang="en-US" dirty="0" smtClean="0"/>
              <a:t>Counterexample caching </a:t>
            </a:r>
          </a:p>
          <a:p>
            <a:pPr lvl="1"/>
            <a:r>
              <a:rPr lang="en-US" dirty="0" smtClean="0"/>
              <a:t>Substituting </a:t>
            </a:r>
            <a:r>
              <a:rPr lang="en-US" dirty="0"/>
              <a:t>concrete values for symbolic in complex PCs (CUTE)</a:t>
            </a:r>
            <a:endParaRPr lang="en-US" dirty="0" smtClean="0"/>
          </a:p>
          <a:p>
            <a:r>
              <a:rPr lang="en-US" b="1" dirty="0">
                <a:solidFill>
                  <a:srgbClr val="C00000"/>
                </a:solidFill>
              </a:rPr>
              <a:t>Environment </a:t>
            </a:r>
            <a:r>
              <a:rPr lang="en-US" b="1" dirty="0" smtClean="0">
                <a:solidFill>
                  <a:srgbClr val="C00000"/>
                </a:solidFill>
              </a:rPr>
              <a:t>modeling</a:t>
            </a:r>
          </a:p>
          <a:p>
            <a:pPr lvl="1"/>
            <a:r>
              <a:rPr lang="en-US" dirty="0"/>
              <a:t>Partial state </a:t>
            </a:r>
            <a:r>
              <a:rPr lang="en-US" dirty="0" smtClean="0"/>
              <a:t>concretization</a:t>
            </a:r>
          </a:p>
          <a:p>
            <a:pPr lvl="1"/>
            <a:r>
              <a:rPr lang="en-US" dirty="0" smtClean="0"/>
              <a:t>Manual </a:t>
            </a:r>
            <a:r>
              <a:rPr lang="en-US" dirty="0"/>
              <a:t>models of the environment (Klee)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84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006" y="686402"/>
            <a:ext cx="7886700" cy="1325563"/>
          </a:xfrm>
        </p:spPr>
        <p:txBody>
          <a:bodyPr/>
          <a:lstStyle/>
          <a:p>
            <a:r>
              <a:rPr lang="en-US" dirty="0" smtClean="0"/>
              <a:t>Symbolic Execution Coverage Problem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9070" y="2685535"/>
            <a:ext cx="7570573" cy="19606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Symbolic execution may not reach deep into the execution tree. Specially when encountering loops. </a:t>
            </a:r>
            <a:endParaRPr lang="en-US" sz="3200" dirty="0">
              <a:solidFill>
                <a:srgbClr val="00B050"/>
              </a:solidFill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</a:t>
            </a:r>
            <a:r>
              <a:rPr lang="en-US" dirty="0" err="1" smtClean="0"/>
              <a:t>Concolic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</a:rPr>
              <a:t>Concolic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= </a:t>
            </a:r>
            <a:r>
              <a:rPr lang="en-US" b="1" dirty="0" smtClean="0">
                <a:solidFill>
                  <a:srgbClr val="00B050"/>
                </a:solidFill>
              </a:rPr>
              <a:t>Con</a:t>
            </a:r>
            <a:r>
              <a:rPr lang="en-US" dirty="0" smtClean="0"/>
              <a:t>crete + Symb</a:t>
            </a:r>
            <a:r>
              <a:rPr lang="en-US" b="1" dirty="0" smtClean="0">
                <a:solidFill>
                  <a:srgbClr val="00B050"/>
                </a:solidFill>
              </a:rPr>
              <a:t>olic</a:t>
            </a:r>
          </a:p>
          <a:p>
            <a:r>
              <a:rPr lang="en-US" dirty="0" smtClean="0"/>
              <a:t>Sometimes called dynamic symbolic execution </a:t>
            </a:r>
          </a:p>
          <a:p>
            <a:r>
              <a:rPr lang="en-US" dirty="0" smtClean="0"/>
              <a:t>The intention is to visit deep into the program execution tree </a:t>
            </a:r>
          </a:p>
          <a:p>
            <a:r>
              <a:rPr lang="en-US" dirty="0" smtClean="0"/>
              <a:t>Program is simultaneously executed with concrete and symbolic inputs </a:t>
            </a:r>
          </a:p>
          <a:p>
            <a:r>
              <a:rPr lang="en-US" dirty="0" smtClean="0"/>
              <a:t>Start off the execution with a random input </a:t>
            </a:r>
          </a:p>
          <a:p>
            <a:r>
              <a:rPr lang="en-US" dirty="0" smtClean="0"/>
              <a:t>Specially useful in cases of remote procedure call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7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Execution Steps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Generate a random seed input to start execution </a:t>
            </a:r>
          </a:p>
          <a:p>
            <a:r>
              <a:rPr lang="en-US" dirty="0" smtClean="0"/>
              <a:t>Concretely execute the program with the random seed input and collect the path constraint</a:t>
            </a:r>
          </a:p>
          <a:p>
            <a:r>
              <a:rPr lang="en-US" dirty="0" smtClean="0"/>
              <a:t>Example: </a:t>
            </a:r>
            <a:r>
              <a:rPr lang="en-US" b="1" dirty="0" smtClean="0"/>
              <a:t>a &amp;&amp; b &amp;&amp; c </a:t>
            </a:r>
          </a:p>
          <a:p>
            <a:r>
              <a:rPr lang="en-US" dirty="0" smtClean="0"/>
              <a:t>In the next iteration, negate the last conjunct to obtain the constraint </a:t>
            </a:r>
            <a:r>
              <a:rPr lang="en-US" b="1" dirty="0"/>
              <a:t>a &amp;&amp; b &amp;&amp; </a:t>
            </a:r>
            <a:r>
              <a:rPr lang="en-US" b="1" dirty="0" smtClean="0"/>
              <a:t>!c </a:t>
            </a:r>
          </a:p>
          <a:p>
            <a:r>
              <a:rPr lang="en-US" dirty="0" smtClean="0"/>
              <a:t>Solve it to get input </a:t>
            </a:r>
            <a:r>
              <a:rPr lang="en-US" dirty="0" smtClean="0"/>
              <a:t>to the </a:t>
            </a:r>
            <a:r>
              <a:rPr lang="en-US" dirty="0" smtClean="0"/>
              <a:t>path which matches </a:t>
            </a:r>
            <a:r>
              <a:rPr lang="en-US" dirty="0" smtClean="0"/>
              <a:t>all </a:t>
            </a:r>
            <a:r>
              <a:rPr lang="en-US" dirty="0" smtClean="0"/>
              <a:t>the branch decisions except the last one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87654" y="3514064"/>
            <a:ext cx="1692796" cy="5334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Why not from the first?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Arrow Connector 7"/>
          <p:cNvCxnSpPr>
            <a:stCxn id="7" idx="1"/>
          </p:cNvCxnSpPr>
          <p:nvPr/>
        </p:nvCxnSpPr>
        <p:spPr>
          <a:xfrm flipH="1">
            <a:off x="6457950" y="3780764"/>
            <a:ext cx="529704" cy="450042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Concolic</a:t>
            </a:r>
            <a:r>
              <a:rPr lang="en-US" dirty="0" smtClean="0"/>
              <a:t> Execution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0857" y="1446541"/>
            <a:ext cx="2819400" cy="4343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Void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x, 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y){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</a:t>
            </a: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z = 2 * y;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if(z == x){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if (x &gt; y + 10)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     </a:t>
            </a:r>
            <a:r>
              <a:rPr lang="en-US" sz="18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}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  <a:p>
            <a:pPr>
              <a:buNone/>
            </a:pP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main(){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x = 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= </a:t>
            </a:r>
            <a:r>
              <a:rPr lang="en-US" sz="1800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input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(x, y);</a:t>
            </a:r>
            <a:b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return 0;</a:t>
            </a:r>
          </a:p>
          <a:p>
            <a:pPr>
              <a:buNone/>
            </a:pPr>
            <a:r>
              <a:rPr lang="en-US" sz="18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}</a:t>
            </a:r>
          </a:p>
        </p:txBody>
      </p:sp>
      <p:sp>
        <p:nvSpPr>
          <p:cNvPr id="8" name="Flowchart: Connector 7"/>
          <p:cNvSpPr/>
          <p:nvPr/>
        </p:nvSpPr>
        <p:spPr>
          <a:xfrm>
            <a:off x="6168224" y="2741941"/>
            <a:ext cx="304800" cy="304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8" idx="3"/>
          </p:cNvCxnSpPr>
          <p:nvPr/>
        </p:nvCxnSpPr>
        <p:spPr>
          <a:xfrm rot="5400000">
            <a:off x="5399687" y="2735404"/>
            <a:ext cx="546474" cy="10798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49024" y="2894341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!= 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2" name="Straight Arrow Connector 11"/>
          <p:cNvCxnSpPr>
            <a:endCxn id="8" idx="0"/>
          </p:cNvCxnSpPr>
          <p:nvPr/>
        </p:nvCxnSpPr>
        <p:spPr>
          <a:xfrm rot="5400000">
            <a:off x="5977724" y="2399041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5"/>
          </p:cNvCxnSpPr>
          <p:nvPr/>
        </p:nvCxnSpPr>
        <p:spPr>
          <a:xfrm rot="16200000" flipH="1">
            <a:off x="6466487" y="2964003"/>
            <a:ext cx="578037" cy="654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1624" y="2818141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2b == a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7006424" y="3503941"/>
            <a:ext cx="304800" cy="304800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6282527" y="3954602"/>
            <a:ext cx="959037" cy="5780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34824" y="3732541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2b == a &amp;&amp; </a:t>
            </a:r>
          </a:p>
          <a:p>
            <a:r>
              <a:rPr lang="en-US" dirty="0" smtClean="0"/>
              <a:t>a &lt;= b + 10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H="1">
            <a:off x="7037986" y="3992703"/>
            <a:ext cx="959040" cy="5018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25740" y="3884941"/>
            <a:ext cx="12795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2b == a &amp;&amp; </a:t>
            </a:r>
          </a:p>
          <a:p>
            <a:r>
              <a:rPr lang="en-US" dirty="0" smtClean="0"/>
              <a:t>a &gt; b + 10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11024" y="1675141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func</a:t>
            </a:r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(x = a, y = b)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28857" y="5104141"/>
            <a:ext cx="1201567" cy="533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 = a = 30</a:t>
            </a:r>
          </a:p>
          <a:p>
            <a:pPr algn="ctr"/>
            <a:r>
              <a:rPr lang="en-US" dirty="0" smtClean="0"/>
              <a:t>y = b =15</a:t>
            </a:r>
            <a:endParaRPr lang="en-US" dirty="0"/>
          </a:p>
        </p:txBody>
      </p:sp>
      <p:grpSp>
        <p:nvGrpSpPr>
          <p:cNvPr id="23" name="Group 37"/>
          <p:cNvGrpSpPr/>
          <p:nvPr/>
        </p:nvGrpSpPr>
        <p:grpSpPr>
          <a:xfrm>
            <a:off x="4872824" y="3503941"/>
            <a:ext cx="304800" cy="304800"/>
            <a:chOff x="5181600" y="3124200"/>
            <a:chExt cx="304800" cy="304800"/>
          </a:xfrm>
        </p:grpSpPr>
        <p:sp>
          <p:nvSpPr>
            <p:cNvPr id="24" name="Flowchart: Connector 23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38"/>
          <p:cNvGrpSpPr/>
          <p:nvPr/>
        </p:nvGrpSpPr>
        <p:grpSpPr>
          <a:xfrm>
            <a:off x="6320624" y="4723141"/>
            <a:ext cx="304800" cy="304800"/>
            <a:chOff x="5181600" y="3124200"/>
            <a:chExt cx="304800" cy="304800"/>
          </a:xfrm>
          <a:solidFill>
            <a:srgbClr val="00B050"/>
          </a:solidFill>
        </p:grpSpPr>
        <p:sp>
          <p:nvSpPr>
            <p:cNvPr id="27" name="Flowchart: Connector 26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lowchart: Connector 27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42"/>
          <p:cNvGrpSpPr/>
          <p:nvPr/>
        </p:nvGrpSpPr>
        <p:grpSpPr>
          <a:xfrm>
            <a:off x="7616024" y="4723141"/>
            <a:ext cx="304800" cy="304800"/>
            <a:chOff x="5181600" y="3124200"/>
            <a:chExt cx="304800" cy="304800"/>
          </a:xfrm>
          <a:solidFill>
            <a:srgbClr val="FF00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0" name="Flowchart: Connector 29"/>
            <p:cNvSpPr/>
            <p:nvPr/>
          </p:nvSpPr>
          <p:spPr>
            <a:xfrm>
              <a:off x="5181600" y="3124200"/>
              <a:ext cx="304800" cy="3048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lowchart: Connector 30"/>
            <p:cNvSpPr/>
            <p:nvPr/>
          </p:nvSpPr>
          <p:spPr>
            <a:xfrm>
              <a:off x="5219700" y="3162300"/>
              <a:ext cx="228600" cy="228600"/>
            </a:xfrm>
            <a:prstGeom prst="flowChartConnector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 prst="coolSlant"/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97024" y="4723141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ERROR</a:t>
            </a:r>
            <a:endParaRPr lang="en-US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33" name="Curved Connector 32"/>
          <p:cNvCxnSpPr>
            <a:stCxn id="34" idx="2"/>
            <a:endCxn id="11" idx="1"/>
          </p:cNvCxnSpPr>
          <p:nvPr/>
        </p:nvCxnSpPr>
        <p:spPr>
          <a:xfrm rot="16200000" flipH="1">
            <a:off x="4427886" y="2557869"/>
            <a:ext cx="653534" cy="388741"/>
          </a:xfrm>
          <a:prstGeom prst="curved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71257" y="2056141"/>
            <a:ext cx="1778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Path constraint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14457" y="2132341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 = 2b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12581" y="1261172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 = 2, y = 1</a:t>
            </a:r>
            <a:endParaRPr lang="en-US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321832" y="1246486"/>
            <a:ext cx="16353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50"/>
                </a:solidFill>
              </a:rPr>
              <a:t>Random seed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1461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Some of the content are derived from the slides of </a:t>
            </a:r>
            <a:r>
              <a:rPr lang="en-US" dirty="0" err="1" smtClean="0"/>
              <a:t>Endadul</a:t>
            </a:r>
            <a:r>
              <a:rPr lang="en-US" dirty="0" smtClean="0"/>
              <a:t> </a:t>
            </a:r>
            <a:r>
              <a:rPr lang="en-US" dirty="0" err="1" smtClean="0"/>
              <a:t>Haque</a:t>
            </a:r>
            <a:r>
              <a:rPr lang="en-US" dirty="0"/>
              <a:t>, </a:t>
            </a:r>
            <a:r>
              <a:rPr lang="en-US" dirty="0" err="1"/>
              <a:t>Emina</a:t>
            </a:r>
            <a:r>
              <a:rPr lang="en-US" dirty="0"/>
              <a:t> </a:t>
            </a:r>
            <a:r>
              <a:rPr lang="en-US" dirty="0" err="1" smtClean="0"/>
              <a:t>Torlak</a:t>
            </a:r>
            <a:r>
              <a:rPr lang="en-US" dirty="0" smtClean="0"/>
              <a:t>, </a:t>
            </a:r>
            <a:r>
              <a:rPr lang="en-US" dirty="0" err="1"/>
              <a:t>Nikolaj</a:t>
            </a:r>
            <a:r>
              <a:rPr lang="en-US" dirty="0"/>
              <a:t> </a:t>
            </a:r>
            <a:r>
              <a:rPr lang="en-US" dirty="0" err="1" smtClean="0"/>
              <a:t>Bjørner</a:t>
            </a:r>
            <a:r>
              <a:rPr lang="en-US" dirty="0" smtClean="0"/>
              <a:t>, </a:t>
            </a:r>
            <a:r>
              <a:rPr lang="en-US" dirty="0"/>
              <a:t>Bruno </a:t>
            </a:r>
            <a:r>
              <a:rPr lang="en-US" dirty="0" err="1" smtClean="0"/>
              <a:t>Dutertre</a:t>
            </a:r>
            <a:r>
              <a:rPr lang="en-US" dirty="0" smtClean="0"/>
              <a:t>, and Leonardo </a:t>
            </a:r>
            <a:r>
              <a:rPr lang="en-US" dirty="0"/>
              <a:t>de </a:t>
            </a:r>
            <a:r>
              <a:rPr lang="en-US" dirty="0" err="1" smtClean="0"/>
              <a:t>Moura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46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the goal?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 descr="C:\Users\robin\Dropbox\research\cs426-fa2014\lecture\software security\ssl-validation-setup-failure-617x5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0127" y="1332472"/>
            <a:ext cx="6456921" cy="4913561"/>
          </a:xfrm>
          <a:noFill/>
        </p:spPr>
      </p:pic>
    </p:spTree>
    <p:extLst>
      <p:ext uri="{BB962C8B-B14F-4D97-AF65-F5344CB8AC3E}">
        <p14:creationId xmlns:p14="http://schemas.microsoft.com/office/powerpoint/2010/main" val="400518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Majority </a:t>
            </a:r>
            <a:r>
              <a:rPr lang="en-US" sz="3200" dirty="0"/>
              <a:t>of the testing approaches are manual </a:t>
            </a:r>
          </a:p>
          <a:p>
            <a:r>
              <a:rPr lang="en-US" sz="3200" dirty="0"/>
              <a:t>Time consuming process </a:t>
            </a:r>
          </a:p>
          <a:p>
            <a:r>
              <a:rPr lang="en-US" sz="3200" dirty="0"/>
              <a:t>Error-prone </a:t>
            </a:r>
          </a:p>
          <a:p>
            <a:r>
              <a:rPr lang="en-US" sz="3200" dirty="0"/>
              <a:t>Incomplete </a:t>
            </a:r>
          </a:p>
          <a:p>
            <a:r>
              <a:rPr lang="en-US" sz="3200" dirty="0"/>
              <a:t>Depends on the quality of the test cases or inputs </a:t>
            </a:r>
          </a:p>
          <a:p>
            <a:r>
              <a:rPr lang="en-US" sz="3200" dirty="0"/>
              <a:t>Provides little in terms of </a:t>
            </a:r>
            <a:r>
              <a:rPr lang="en-US" sz="3200" dirty="0" smtClean="0"/>
              <a:t>coverage 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Obvious Questions?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782595" y="2619632"/>
            <a:ext cx="7965989" cy="245487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Fjalla One" panose="02000506040000020004" pitchFamily="2" charset="0"/>
                <a:ea typeface="Roboto" panose="02000000000000000000" pitchFamily="2" charset="0"/>
                <a:cs typeface="Roboto" panose="02000000000000000000" pitchFamily="2" charset="0"/>
              </a:rPr>
              <a:t>Can we do better in terms of test generation? Can we some how make it automatic?  </a:t>
            </a:r>
            <a:endParaRPr lang="en-US" sz="4000" b="1" dirty="0">
              <a:solidFill>
                <a:srgbClr val="00B050"/>
              </a:solidFill>
              <a:latin typeface="Fjalla One" panose="02000506040000020004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rot="19945767">
            <a:off x="443559" y="2241043"/>
            <a:ext cx="8044314" cy="2092410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Fjalla One" panose="02000506040000020004" pitchFamily="2" charset="0"/>
              </a:rPr>
              <a:t>Yes, we can. </a:t>
            </a:r>
            <a:endParaRPr lang="en-US" sz="4800" dirty="0">
              <a:solidFill>
                <a:srgbClr val="C00000"/>
              </a:solidFill>
              <a:latin typeface="Fjalla One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6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AutoShape 3"/>
          <p:cNvSpPr>
            <a:spLocks/>
          </p:cNvSpPr>
          <p:nvPr/>
        </p:nvSpPr>
        <p:spPr bwMode="auto">
          <a:xfrm>
            <a:off x="6743700" y="4843463"/>
            <a:ext cx="1981200" cy="762000"/>
          </a:xfrm>
          <a:prstGeom prst="borderCallout2">
            <a:avLst>
              <a:gd name="adj1" fmla="val 15000"/>
              <a:gd name="adj2" fmla="val -3847"/>
              <a:gd name="adj3" fmla="val 15000"/>
              <a:gd name="adj4" fmla="val -3847"/>
              <a:gd name="adj5" fmla="val 132917"/>
              <a:gd name="adj6" fmla="val -30208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n-US" altLang="en-US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SATisfying</a:t>
            </a:r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assignment!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38150" y="1452563"/>
            <a:ext cx="8077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rtl="1"/>
            <a:r>
              <a:rPr lang="en-US" altLang="en-US" sz="3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Given a propositional formula in CNF, find if there exists an assignment to Boolean variables that makes the formula true: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71700" y="3471863"/>
            <a:ext cx="3962400" cy="2657475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1" dirty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 = </a:t>
            </a:r>
            <a:r>
              <a:rPr lang="en-US" altLang="en-US" i="1" dirty="0"/>
              <a:t>(b</a:t>
            </a:r>
            <a:r>
              <a:rPr lang="en-US" altLang="en-US" i="1" baseline="-25000" dirty="0"/>
              <a:t> </a:t>
            </a:r>
            <a:r>
              <a:rPr lang="en-US" altLang="en-US" i="1" dirty="0">
                <a:sym typeface="Symbol" panose="05050102010706020507" pitchFamily="18" charset="2"/>
              </a:rPr>
              <a:t>   c) 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 = </a:t>
            </a:r>
            <a:r>
              <a:rPr lang="en-US" altLang="en-US" i="1" dirty="0"/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 </a:t>
            </a:r>
            <a:r>
              <a:rPr lang="en-US" altLang="en-US" i="1" dirty="0" smtClean="0"/>
              <a:t>a</a:t>
            </a:r>
            <a:r>
              <a:rPr lang="en-US" altLang="en-US" i="1" baseline="-25000" dirty="0" smtClean="0"/>
              <a:t> </a:t>
            </a:r>
            <a:r>
              <a:rPr lang="en-US" altLang="en-US" i="1" dirty="0" smtClean="0">
                <a:sym typeface="Symbol" panose="05050102010706020507" pitchFamily="18" charset="2"/>
              </a:rPr>
              <a:t>     d</a:t>
            </a:r>
            <a:r>
              <a:rPr lang="en-US" altLang="en-US" i="1" dirty="0">
                <a:sym typeface="Symbol" panose="05050102010706020507" pitchFamily="18" charset="2"/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>
                <a:sym typeface="Symbol" panose="05050102010706020507" pitchFamily="18" charset="2"/>
              </a:rPr>
              <a:t>3</a:t>
            </a:r>
            <a:r>
              <a:rPr lang="en-US" altLang="en-US" i="1" dirty="0">
                <a:sym typeface="Symbol" panose="05050102010706020507" pitchFamily="18" charset="2"/>
              </a:rPr>
              <a:t> = </a:t>
            </a:r>
            <a:r>
              <a:rPr lang="en-US" altLang="en-US" i="1" dirty="0"/>
              <a:t>(</a:t>
            </a:r>
            <a:r>
              <a:rPr lang="en-US" altLang="en-US" i="1" dirty="0" smtClean="0">
                <a:sym typeface="Symbol" panose="05050102010706020507" pitchFamily="18" charset="2"/>
              </a:rPr>
              <a:t> </a:t>
            </a:r>
            <a:r>
              <a:rPr lang="en-US" altLang="en-US" i="1" dirty="0" smtClean="0"/>
              <a:t>b</a:t>
            </a:r>
            <a:r>
              <a:rPr lang="en-US" altLang="en-US" i="1" dirty="0" smtClean="0">
                <a:sym typeface="Symbol" panose="05050102010706020507" pitchFamily="18" charset="2"/>
              </a:rPr>
              <a:t>     </a:t>
            </a:r>
            <a:r>
              <a:rPr lang="en-US" altLang="en-US" i="1" dirty="0">
                <a:sym typeface="Symbol" panose="05050102010706020507" pitchFamily="18" charset="2"/>
              </a:rPr>
              <a:t>d)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cs typeface="Times New Roman" panose="02020603050405020304" pitchFamily="18" charset="0"/>
                <a:sym typeface="Symbol" panose="05050102010706020507" pitchFamily="18" charset="2"/>
              </a:rPr>
              <a:t> = </a:t>
            </a:r>
            <a:r>
              <a:rPr lang="en-US" altLang="en-US" i="1" dirty="0">
                <a:sym typeface="Symbol" panose="05050102010706020507" pitchFamily="18" charset="2"/>
              </a:rPr>
              <a:t></a:t>
            </a:r>
            <a:r>
              <a:rPr lang="en-US" altLang="en-US" i="1" baseline="-25000" dirty="0">
                <a:sym typeface="Symbol" panose="05050102010706020507" pitchFamily="18" charset="2"/>
              </a:rPr>
              <a:t>1</a:t>
            </a:r>
            <a:r>
              <a:rPr lang="en-US" altLang="en-US" i="1" dirty="0">
                <a:sym typeface="Symbol" panose="05050102010706020507" pitchFamily="18" charset="2"/>
              </a:rPr>
              <a:t>    </a:t>
            </a:r>
            <a:r>
              <a:rPr lang="en-US" altLang="en-US" i="1" baseline="-25000" dirty="0">
                <a:sym typeface="Symbol" panose="05050102010706020507" pitchFamily="18" charset="2"/>
              </a:rPr>
              <a:t>2</a:t>
            </a:r>
            <a:r>
              <a:rPr lang="en-US" altLang="en-US" i="1" dirty="0">
                <a:sym typeface="Symbol" panose="05050102010706020507" pitchFamily="18" charset="2"/>
              </a:rPr>
              <a:t>     </a:t>
            </a:r>
            <a:r>
              <a:rPr lang="en-US" altLang="en-US" i="1" baseline="-25000" dirty="0">
                <a:sym typeface="Symbol" panose="05050102010706020507" pitchFamily="18" charset="2"/>
              </a:rPr>
              <a:t>3</a:t>
            </a:r>
            <a:r>
              <a:rPr lang="en-US" altLang="en-US" i="1" dirty="0"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en-US" i="1" dirty="0">
                <a:sym typeface="Symbol" panose="05050102010706020507" pitchFamily="18" charset="2"/>
              </a:rPr>
              <a:t>A = {a=0, b=1, c=0, d=1}</a:t>
            </a:r>
            <a:r>
              <a:rPr lang="en-US" altLang="en-US" i="1" dirty="0">
                <a:latin typeface="Tahoma" panose="020B0604030504040204" pitchFamily="34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3006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00" y="53006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ne 11"/>
          <p:cNvSpPr>
            <a:spLocks noChangeShapeType="1"/>
          </p:cNvSpPr>
          <p:nvPr/>
        </p:nvSpPr>
        <p:spPr bwMode="auto">
          <a:xfrm flipH="1">
            <a:off x="5676900" y="5224463"/>
            <a:ext cx="13716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28650" y="3889377"/>
            <a:ext cx="1239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clauses</a:t>
            </a: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1790700" y="37766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5" name="Line 16"/>
          <p:cNvSpPr>
            <a:spLocks noChangeShapeType="1"/>
          </p:cNvSpPr>
          <p:nvPr/>
        </p:nvSpPr>
        <p:spPr bwMode="auto">
          <a:xfrm>
            <a:off x="1790700" y="4157663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6" name="Line 17"/>
          <p:cNvSpPr>
            <a:spLocks noChangeShapeType="1"/>
          </p:cNvSpPr>
          <p:nvPr/>
        </p:nvSpPr>
        <p:spPr bwMode="auto">
          <a:xfrm>
            <a:off x="1790700" y="4157663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771900" y="2938463"/>
            <a:ext cx="11047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literals</a:t>
            </a:r>
          </a:p>
        </p:txBody>
      </p:sp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242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6242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7672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233863"/>
            <a:ext cx="228600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Line 25"/>
          <p:cNvSpPr>
            <a:spLocks noChangeShapeType="1"/>
          </p:cNvSpPr>
          <p:nvPr/>
        </p:nvSpPr>
        <p:spPr bwMode="auto">
          <a:xfrm flipH="1">
            <a:off x="3619500" y="3243263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27"/>
          <p:cNvSpPr>
            <a:spLocks noChangeShapeType="1"/>
          </p:cNvSpPr>
          <p:nvPr/>
        </p:nvSpPr>
        <p:spPr bwMode="auto">
          <a:xfrm flipH="1">
            <a:off x="4000500" y="3319463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SMT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SMT: </a:t>
            </a:r>
            <a:r>
              <a:rPr lang="en-US" b="1" dirty="0" err="1">
                <a:latin typeface="Fjalla One" panose="02000506040000020004" pitchFamily="2" charset="0"/>
              </a:rPr>
              <a:t>Satisfiability</a:t>
            </a:r>
            <a:r>
              <a:rPr lang="en-US" b="1" dirty="0">
                <a:latin typeface="Fjalla One" panose="02000506040000020004" pitchFamily="2" charset="0"/>
              </a:rPr>
              <a:t> Modulo </a:t>
            </a:r>
            <a:r>
              <a:rPr lang="en-US" b="1" dirty="0" smtClean="0">
                <a:latin typeface="Fjalla One" panose="02000506040000020004" pitchFamily="2" charset="0"/>
              </a:rPr>
              <a:t>Theories</a:t>
            </a:r>
            <a:endParaRPr lang="en-US" b="1" dirty="0">
              <a:latin typeface="Fjalla One" panose="02000506040000020004" pitchFamily="2" charset="0"/>
            </a:endParaRPr>
          </a:p>
          <a:p>
            <a:pPr marL="0" indent="0">
              <a:buNone/>
            </a:pPr>
            <a:r>
              <a:rPr lang="en-US" b="1" dirty="0"/>
              <a:t>Input</a:t>
            </a:r>
            <a:r>
              <a:rPr lang="en-US" dirty="0"/>
              <a:t>: a </a:t>
            </a:r>
            <a:r>
              <a:rPr lang="en-US" b="1" dirty="0">
                <a:solidFill>
                  <a:srgbClr val="00B050"/>
                </a:solidFill>
              </a:rPr>
              <a:t>first-order</a:t>
            </a:r>
            <a:r>
              <a:rPr lang="en-US" dirty="0"/>
              <a:t> formula </a:t>
            </a:r>
            <a:r>
              <a:rPr lang="en-US" dirty="0">
                <a:sym typeface="Symbol"/>
              </a:rPr>
              <a:t> over background theory</a:t>
            </a:r>
          </a:p>
          <a:p>
            <a:pPr marL="0" indent="0">
              <a:buNone/>
            </a:pPr>
            <a:r>
              <a:rPr lang="en-US" b="1" dirty="0"/>
              <a:t>Output</a:t>
            </a:r>
            <a:r>
              <a:rPr lang="en-US" dirty="0"/>
              <a:t>: is </a:t>
            </a:r>
            <a:r>
              <a:rPr lang="en-US" dirty="0">
                <a:sym typeface="Symbol"/>
              </a:rPr>
              <a:t> </a:t>
            </a:r>
            <a:r>
              <a:rPr lang="en-US" dirty="0" err="1">
                <a:sym typeface="Symbol"/>
              </a:rPr>
              <a:t>satisfiable</a:t>
            </a:r>
            <a:r>
              <a:rPr lang="en-US" dirty="0">
                <a:sym typeface="Symbol"/>
              </a:rPr>
              <a:t>?</a:t>
            </a:r>
          </a:p>
          <a:p>
            <a:pPr lvl="1"/>
            <a:r>
              <a:rPr lang="en-US" dirty="0">
                <a:sym typeface="Symbol"/>
              </a:rPr>
              <a:t>does  have a model?</a:t>
            </a:r>
          </a:p>
          <a:p>
            <a:pPr lvl="1"/>
            <a:r>
              <a:rPr lang="en-US" dirty="0">
                <a:sym typeface="Symbol"/>
              </a:rPr>
              <a:t>Is there a refutation of   = proof of ?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For most SMT solvers: </a:t>
            </a:r>
            <a:r>
              <a:rPr lang="en-US" dirty="0">
                <a:sym typeface="Symbol"/>
              </a:rPr>
              <a:t></a:t>
            </a:r>
            <a:r>
              <a:rPr lang="en-US" dirty="0"/>
              <a:t> is a ground formula </a:t>
            </a:r>
          </a:p>
          <a:p>
            <a:pPr lvl="1"/>
            <a:r>
              <a:rPr lang="en-US" dirty="0"/>
              <a:t>Background </a:t>
            </a:r>
            <a:r>
              <a:rPr lang="en-US" b="1" dirty="0">
                <a:solidFill>
                  <a:srgbClr val="00B050"/>
                </a:solidFill>
              </a:rPr>
              <a:t>theories</a:t>
            </a:r>
            <a:r>
              <a:rPr lang="en-US" dirty="0"/>
              <a:t>: Arithmetic, Arrays, Bit-vectors, Algebraic </a:t>
            </a:r>
            <a:r>
              <a:rPr lang="en-US" dirty="0" err="1"/>
              <a:t>Datatypes</a:t>
            </a:r>
            <a:endParaRPr lang="en-US" dirty="0"/>
          </a:p>
          <a:p>
            <a:pPr lvl="1"/>
            <a:r>
              <a:rPr lang="en-US" dirty="0"/>
              <a:t>Most SMT solvers support </a:t>
            </a:r>
            <a:r>
              <a:rPr lang="en-US" b="1" dirty="0">
                <a:solidFill>
                  <a:srgbClr val="00B050"/>
                </a:solidFill>
              </a:rPr>
              <a:t>simple first-order sorts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0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Background: SMT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Calibri" pitchFamily="34" charset="0"/>
                <a:cs typeface="Calibri" pitchFamily="34" charset="0"/>
                <a:sym typeface="Symbol"/>
              </a:rPr>
              <a:t>b + 2 = c  and  f(read(write(a,b,3), c-2)) ≠ f(c-b+1)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200782" y="3417994"/>
            <a:ext cx="2133600" cy="9638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Array Theory</a:t>
            </a:r>
            <a:endParaRPr lang="en-US" sz="2400" b="1" dirty="0">
              <a:solidFill>
                <a:srgbClr val="C0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8876" y="1847851"/>
            <a:ext cx="1705232" cy="417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29232" y="1690689"/>
            <a:ext cx="3155092" cy="7312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100384" y="2421924"/>
            <a:ext cx="776416" cy="10350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695568" y="2265405"/>
            <a:ext cx="1075037" cy="11761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052127" y="3421081"/>
            <a:ext cx="2133600" cy="9638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Arithmetic</a:t>
            </a:r>
            <a:endParaRPr lang="en-US" sz="24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601082" y="3417993"/>
            <a:ext cx="2329764" cy="963827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Uninterpreted</a:t>
            </a:r>
            <a:r>
              <a:rPr lang="en-US" sz="2400" b="1" dirty="0" smtClean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Function</a:t>
            </a:r>
            <a:endParaRPr lang="en-US" sz="2400" b="1" dirty="0">
              <a:solidFill>
                <a:srgbClr val="00B05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9" name="Straight Arrow Connector 18"/>
          <p:cNvCxnSpPr>
            <a:endCxn id="15" idx="0"/>
          </p:cNvCxnSpPr>
          <p:nvPr/>
        </p:nvCxnSpPr>
        <p:spPr>
          <a:xfrm>
            <a:off x="6895070" y="2174789"/>
            <a:ext cx="870894" cy="12432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804454" y="1847851"/>
            <a:ext cx="181232" cy="32693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991622" y="1870077"/>
            <a:ext cx="181232" cy="32693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>
            <a:off x="3082238" y="2197015"/>
            <a:ext cx="4248279" cy="122097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81449" y="1847851"/>
            <a:ext cx="1351005" cy="4175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029966" y="1865614"/>
            <a:ext cx="861239" cy="417554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5" idx="2"/>
            <a:endCxn id="14" idx="0"/>
          </p:cNvCxnSpPr>
          <p:nvPr/>
        </p:nvCxnSpPr>
        <p:spPr>
          <a:xfrm>
            <a:off x="1556952" y="2265405"/>
            <a:ext cx="561975" cy="115567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6" idx="2"/>
          </p:cNvCxnSpPr>
          <p:nvPr/>
        </p:nvCxnSpPr>
        <p:spPr>
          <a:xfrm flipH="1">
            <a:off x="2743200" y="2283168"/>
            <a:ext cx="4717386" cy="113482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612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20" grpId="0" animBg="1"/>
      <p:bldP spid="22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SMT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92928" cy="4351338"/>
          </a:xfrm>
        </p:spPr>
        <p:txBody>
          <a:bodyPr>
            <a:normAutofit/>
          </a:bodyPr>
          <a:lstStyle/>
          <a:p>
            <a:pPr defTabSz="914363">
              <a:spcBef>
                <a:spcPct val="20000"/>
              </a:spcBef>
              <a:buSzPct val="90000"/>
              <a:defRPr/>
            </a:pPr>
            <a:r>
              <a:rPr lang="en-US" dirty="0">
                <a:solidFill>
                  <a:srgbClr val="C00000"/>
                </a:solidFill>
                <a:sym typeface="Symbol"/>
              </a:rPr>
              <a:t>b + 2 = c</a:t>
            </a:r>
            <a:r>
              <a:rPr lang="en-US" dirty="0">
                <a:sym typeface="Symbol"/>
              </a:rPr>
              <a:t>  and  f(read(write(a,b,3), c-2)) ≠ f(c-b+1)</a:t>
            </a:r>
          </a:p>
          <a:p>
            <a:pPr marL="0" lvl="0" indent="0" defTabSz="914363">
              <a:spcBef>
                <a:spcPct val="20000"/>
              </a:spcBef>
              <a:buSzPct val="90000"/>
              <a:buNone/>
              <a:defRPr/>
            </a:pPr>
            <a:r>
              <a:rPr lang="en-US" dirty="0" smtClean="0">
                <a:sym typeface="Symbol"/>
              </a:rPr>
              <a:t>[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Substituting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c by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b+2</a:t>
            </a:r>
            <a:r>
              <a:rPr lang="en-US" dirty="0" smtClean="0">
                <a:sym typeface="Symbol"/>
              </a:rPr>
              <a:t>]</a:t>
            </a:r>
          </a:p>
          <a:p>
            <a:pPr defTabSz="914363">
              <a:spcBef>
                <a:spcPct val="20000"/>
              </a:spcBef>
              <a:buSzPct val="90000"/>
              <a:defRPr/>
            </a:pPr>
            <a:r>
              <a:rPr lang="en-US" dirty="0">
                <a:sym typeface="Symbol"/>
              </a:rPr>
              <a:t>b + 2 = c and f(read(write(a,b,3),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b+2-2</a:t>
            </a:r>
            <a:r>
              <a:rPr lang="en-US" dirty="0">
                <a:sym typeface="Symbol"/>
              </a:rPr>
              <a:t>)) ≠ f(</a:t>
            </a:r>
            <a:r>
              <a:rPr lang="en-US" dirty="0">
                <a:solidFill>
                  <a:srgbClr val="C00000"/>
                </a:solidFill>
                <a:sym typeface="Symbol"/>
              </a:rPr>
              <a:t>b+2-b+1</a:t>
            </a:r>
            <a:r>
              <a:rPr lang="en-US" dirty="0">
                <a:sym typeface="Symbol"/>
              </a:rPr>
              <a:t>)</a:t>
            </a:r>
          </a:p>
          <a:p>
            <a:pPr marL="0" lvl="0" indent="0" defTabSz="914363">
              <a:spcBef>
                <a:spcPct val="20000"/>
              </a:spcBef>
              <a:buSzPct val="90000"/>
              <a:buNone/>
              <a:defRPr/>
            </a:pPr>
            <a:r>
              <a:rPr lang="en-US" dirty="0" smtClean="0">
                <a:sym typeface="Symbol"/>
              </a:rPr>
              <a:t>[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Arithmetic simplification</a:t>
            </a:r>
            <a:r>
              <a:rPr lang="en-US" dirty="0" smtClean="0">
                <a:sym typeface="Symbol"/>
              </a:rPr>
              <a:t>]</a:t>
            </a:r>
          </a:p>
          <a:p>
            <a:pPr defTabSz="914363">
              <a:spcBef>
                <a:spcPct val="20000"/>
              </a:spcBef>
              <a:buSzPct val="90000"/>
              <a:defRPr/>
            </a:pPr>
            <a:r>
              <a:rPr lang="en-US" dirty="0">
                <a:sym typeface="Symbol"/>
              </a:rPr>
              <a:t>b + 2 = c and f(read(write(a,b,3), b)) ≠ f(3</a:t>
            </a:r>
            <a:r>
              <a:rPr lang="en-US" dirty="0" smtClean="0">
                <a:sym typeface="Symbol"/>
              </a:rPr>
              <a:t>)</a:t>
            </a:r>
          </a:p>
          <a:p>
            <a:pPr marL="0" indent="0" defTabSz="914363">
              <a:spcBef>
                <a:spcPct val="20000"/>
              </a:spcBef>
              <a:buSzPct val="90000"/>
              <a:buNone/>
              <a:defRPr/>
            </a:pPr>
            <a:r>
              <a:rPr lang="en-US" dirty="0" smtClean="0">
                <a:sym typeface="Symbol"/>
              </a:rPr>
              <a:t>[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Applying </a:t>
            </a:r>
            <a:r>
              <a:rPr lang="en-US" dirty="0">
                <a:solidFill>
                  <a:srgbClr val="00B050"/>
                </a:solidFill>
                <a:sym typeface="Symbol"/>
              </a:rPr>
              <a:t>array theory </a:t>
            </a:r>
            <a:r>
              <a:rPr lang="en-US" dirty="0" smtClean="0">
                <a:solidFill>
                  <a:srgbClr val="00B050"/>
                </a:solidFill>
                <a:sym typeface="Symbol"/>
              </a:rPr>
              <a:t>axiom</a:t>
            </a:r>
            <a:r>
              <a:rPr lang="en-US" dirty="0" smtClean="0">
                <a:sym typeface="Symbol"/>
              </a:rPr>
              <a:t>– </a:t>
            </a:r>
          </a:p>
          <a:p>
            <a:pPr marL="0" indent="0" defTabSz="914363">
              <a:spcBef>
                <a:spcPct val="20000"/>
              </a:spcBef>
              <a:buSzPct val="90000"/>
              <a:buNone/>
              <a:defRPr/>
            </a:pPr>
            <a:r>
              <a:rPr lang="en-US" dirty="0" err="1" smtClean="0">
                <a:sym typeface="Symbol"/>
              </a:rPr>
              <a:t>forall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a,i,v:read</a:t>
            </a:r>
            <a:r>
              <a:rPr lang="en-US" dirty="0" smtClean="0">
                <a:sym typeface="Symbol"/>
              </a:rPr>
              <a:t>(write(</a:t>
            </a:r>
            <a:r>
              <a:rPr lang="en-US" dirty="0" err="1" smtClean="0">
                <a:sym typeface="Symbol"/>
              </a:rPr>
              <a:t>a,i,v</a:t>
            </a:r>
            <a:r>
              <a:rPr lang="en-US" dirty="0">
                <a:sym typeface="Symbol"/>
              </a:rPr>
              <a:t>), </a:t>
            </a:r>
            <a:r>
              <a:rPr lang="en-US" dirty="0" err="1">
                <a:sym typeface="Symbol"/>
              </a:rPr>
              <a:t>i</a:t>
            </a:r>
            <a:r>
              <a:rPr lang="en-US" dirty="0">
                <a:sym typeface="Symbol"/>
              </a:rPr>
              <a:t>) = </a:t>
            </a:r>
            <a:r>
              <a:rPr lang="en-US" dirty="0" smtClean="0">
                <a:sym typeface="Symbol"/>
              </a:rPr>
              <a:t>v]</a:t>
            </a:r>
          </a:p>
          <a:p>
            <a:pPr defTabSz="914363">
              <a:spcBef>
                <a:spcPct val="20000"/>
              </a:spcBef>
              <a:buSzPct val="90000"/>
              <a:defRPr/>
            </a:pPr>
            <a:r>
              <a:rPr lang="en-US" dirty="0" smtClean="0">
                <a:sym typeface="Symbol"/>
              </a:rPr>
              <a:t>b+2 = c and 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f(3) </a:t>
            </a:r>
            <a:r>
              <a:rPr lang="en-US" dirty="0">
                <a:solidFill>
                  <a:srgbClr val="C00000"/>
                </a:solidFill>
                <a:sym typeface="Symbol"/>
              </a:rPr>
              <a:t>≠ f(3</a:t>
            </a:r>
            <a:r>
              <a:rPr lang="en-US" dirty="0" smtClean="0">
                <a:solidFill>
                  <a:srgbClr val="C00000"/>
                </a:solidFill>
                <a:sym typeface="Symbol"/>
              </a:rPr>
              <a:t>) </a:t>
            </a:r>
            <a:r>
              <a:rPr lang="en-US" dirty="0" smtClean="0">
                <a:sym typeface="Symbol"/>
              </a:rPr>
              <a:t>[</a:t>
            </a:r>
            <a:r>
              <a:rPr lang="en-US" b="1" dirty="0" smtClean="0">
                <a:solidFill>
                  <a:srgbClr val="FF0000"/>
                </a:solidFill>
                <a:sym typeface="Symbol"/>
              </a:rPr>
              <a:t>NOT SATISFIABLE</a:t>
            </a:r>
            <a:r>
              <a:rPr lang="en-US" dirty="0" smtClean="0">
                <a:sym typeface="Symbol"/>
              </a:rPr>
              <a:t>]</a:t>
            </a:r>
            <a:endParaRPr lang="en-US" dirty="0">
              <a:sym typeface="Symbol"/>
            </a:endParaRPr>
          </a:p>
          <a:p>
            <a:pPr marL="0" indent="0" defTabSz="914363">
              <a:spcBef>
                <a:spcPct val="20000"/>
              </a:spcBef>
              <a:buSzPct val="90000"/>
              <a:buNone/>
              <a:defRPr/>
            </a:pPr>
            <a:endParaRPr lang="en-US" dirty="0">
              <a:sym typeface="Symbol"/>
            </a:endParaRPr>
          </a:p>
          <a:p>
            <a:pPr marL="0" lvl="0" indent="0" defTabSz="914363">
              <a:spcBef>
                <a:spcPct val="20000"/>
              </a:spcBef>
              <a:buSzPct val="90000"/>
              <a:buNone/>
              <a:defRPr/>
            </a:pPr>
            <a:endParaRPr lang="en-US" dirty="0">
              <a:sym typeface="Symbol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Information Security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4ED35-9C83-47B2-B01F-D3F5DCE65B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7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1158</TotalTime>
  <Words>1899</Words>
  <Application>Microsoft Office PowerPoint</Application>
  <PresentationFormat>On-screen Show (4:3)</PresentationFormat>
  <Paragraphs>380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Roboto</vt:lpstr>
      <vt:lpstr>Oswald</vt:lpstr>
      <vt:lpstr>Calibri</vt:lpstr>
      <vt:lpstr>Times New Roman</vt:lpstr>
      <vt:lpstr>Fjalla One</vt:lpstr>
      <vt:lpstr>Arial</vt:lpstr>
      <vt:lpstr>Symbol</vt:lpstr>
      <vt:lpstr>Tahoma</vt:lpstr>
      <vt:lpstr>Office Theme</vt:lpstr>
      <vt:lpstr>Symbolic and Concolic Execution of Programs</vt:lpstr>
      <vt:lpstr>Reading for this lecture</vt:lpstr>
      <vt:lpstr>What is the goal?</vt:lpstr>
      <vt:lpstr>Testing</vt:lpstr>
      <vt:lpstr>Obvious Questions?</vt:lpstr>
      <vt:lpstr>Background: SAT</vt:lpstr>
      <vt:lpstr>Background: SMT</vt:lpstr>
      <vt:lpstr>Background: SMT </vt:lpstr>
      <vt:lpstr>Example SMT Solving</vt:lpstr>
      <vt:lpstr>Program Validation Approaches </vt:lpstr>
      <vt:lpstr>Automatic Test Generation Symbolic &amp; Concolic Execution</vt:lpstr>
      <vt:lpstr>Symbolic Execution --- History </vt:lpstr>
      <vt:lpstr>Symbolic Execution (contd.) </vt:lpstr>
      <vt:lpstr>Symbolic Execution --- Description </vt:lpstr>
      <vt:lpstr>More details on Symbolic Execution</vt:lpstr>
      <vt:lpstr>Symbolic Execution (contd.)</vt:lpstr>
      <vt:lpstr>Symbolic Execution (contd.)</vt:lpstr>
      <vt:lpstr>SMT Queries</vt:lpstr>
      <vt:lpstr>Optimizing SMT Queries </vt:lpstr>
      <vt:lpstr>Optimizing SMT Queries (contd.) </vt:lpstr>
      <vt:lpstr>How does Symbolic Execution Find bugs? </vt:lpstr>
      <vt:lpstr>Classic Symbolic Execution --- Practical Issues </vt:lpstr>
      <vt:lpstr>Classic Symbolic Execution --- Practical Issues (possible solutions) </vt:lpstr>
      <vt:lpstr>Classic Symbolic Execution --- Practical Issues (possible solutions) </vt:lpstr>
      <vt:lpstr>Symbolic Execution Coverage Problem</vt:lpstr>
      <vt:lpstr>Solution: Concolic Execution</vt:lpstr>
      <vt:lpstr>Concolic Execution Steps </vt:lpstr>
      <vt:lpstr>Concolic Execution</vt:lpstr>
      <vt:lpstr>Acknowledgement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CSUser</dc:creator>
  <cp:lastModifiedBy>Cyiu</cp:lastModifiedBy>
  <cp:revision>137</cp:revision>
  <dcterms:created xsi:type="dcterms:W3CDTF">2015-10-07T15:12:38Z</dcterms:created>
  <dcterms:modified xsi:type="dcterms:W3CDTF">2015-10-15T01:49:51Z</dcterms:modified>
</cp:coreProperties>
</file>