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857" r:id="rId2"/>
  </p:sldMasterIdLst>
  <p:notesMasterIdLst>
    <p:notesMasterId r:id="rId63"/>
  </p:notesMasterIdLst>
  <p:handoutMasterIdLst>
    <p:handoutMasterId r:id="rId64"/>
  </p:handoutMasterIdLst>
  <p:sldIdLst>
    <p:sldId id="256" r:id="rId3"/>
    <p:sldId id="391" r:id="rId4"/>
    <p:sldId id="426" r:id="rId5"/>
    <p:sldId id="427" r:id="rId6"/>
    <p:sldId id="453" r:id="rId7"/>
    <p:sldId id="454" r:id="rId8"/>
    <p:sldId id="368" r:id="rId9"/>
    <p:sldId id="428" r:id="rId10"/>
    <p:sldId id="430" r:id="rId11"/>
    <p:sldId id="455" r:id="rId12"/>
    <p:sldId id="456" r:id="rId13"/>
    <p:sldId id="457" r:id="rId14"/>
    <p:sldId id="458" r:id="rId15"/>
    <p:sldId id="431" r:id="rId16"/>
    <p:sldId id="435" r:id="rId17"/>
    <p:sldId id="459" r:id="rId18"/>
    <p:sldId id="460" r:id="rId19"/>
    <p:sldId id="433" r:id="rId20"/>
    <p:sldId id="436" r:id="rId21"/>
    <p:sldId id="461" r:id="rId22"/>
    <p:sldId id="462" r:id="rId23"/>
    <p:sldId id="463" r:id="rId24"/>
    <p:sldId id="429" r:id="rId25"/>
    <p:sldId id="393" r:id="rId26"/>
    <p:sldId id="418" r:id="rId27"/>
    <p:sldId id="419" r:id="rId28"/>
    <p:sldId id="437" r:id="rId29"/>
    <p:sldId id="438" r:id="rId30"/>
    <p:sldId id="467" r:id="rId31"/>
    <p:sldId id="466" r:id="rId32"/>
    <p:sldId id="468" r:id="rId33"/>
    <p:sldId id="422" r:id="rId34"/>
    <p:sldId id="382" r:id="rId35"/>
    <p:sldId id="383" r:id="rId36"/>
    <p:sldId id="384" r:id="rId37"/>
    <p:sldId id="439" r:id="rId38"/>
    <p:sldId id="385" r:id="rId39"/>
    <p:sldId id="387" r:id="rId40"/>
    <p:sldId id="397" r:id="rId41"/>
    <p:sldId id="464" r:id="rId42"/>
    <p:sldId id="399" r:id="rId43"/>
    <p:sldId id="445" r:id="rId44"/>
    <p:sldId id="402" r:id="rId45"/>
    <p:sldId id="447" r:id="rId46"/>
    <p:sldId id="405" r:id="rId47"/>
    <p:sldId id="449" r:id="rId48"/>
    <p:sldId id="406" r:id="rId49"/>
    <p:sldId id="407" r:id="rId50"/>
    <p:sldId id="409" r:id="rId51"/>
    <p:sldId id="411" r:id="rId52"/>
    <p:sldId id="412" r:id="rId53"/>
    <p:sldId id="452" r:id="rId54"/>
    <p:sldId id="465" r:id="rId55"/>
    <p:sldId id="451" r:id="rId56"/>
    <p:sldId id="469" r:id="rId57"/>
    <p:sldId id="470" r:id="rId58"/>
    <p:sldId id="471" r:id="rId59"/>
    <p:sldId id="472" r:id="rId60"/>
    <p:sldId id="473" r:id="rId61"/>
    <p:sldId id="474" r:id="rId62"/>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D999B"/>
    <a:srgbClr val="644D83"/>
    <a:srgbClr val="9966FF"/>
    <a:srgbClr val="FFFF00"/>
    <a:srgbClr val="FF0000"/>
    <a:srgbClr val="99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1" autoAdjust="0"/>
  </p:normalViewPr>
  <p:slideViewPr>
    <p:cSldViewPr>
      <p:cViewPr>
        <p:scale>
          <a:sx n="100" d="100"/>
          <a:sy n="100" d="100"/>
        </p:scale>
        <p:origin x="-1104" y="180"/>
      </p:cViewPr>
      <p:guideLst>
        <p:guide orient="horz" pos="3408"/>
        <p:guide pos="374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D775BAA-FF27-8540-8E4C-CE51F29F4E64}" type="datetimeFigureOut">
              <a:rPr lang="en-US">
                <a:latin typeface="Arial"/>
              </a:rPr>
              <a:pPr>
                <a:defRPr/>
              </a:pPr>
              <a:t>9/24/2015</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7152F88-2533-3F4B-9B02-BB741934A015}"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2130142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atin typeface="Arial"/>
                <a:ea typeface="ＭＳ Ｐゴシック" charset="0"/>
                <a:cs typeface="Arial"/>
              </a:defRPr>
            </a:lvl1pPr>
          </a:lstStyle>
          <a:p>
            <a:pPr>
              <a:defRPr/>
            </a:pPr>
            <a:endParaRPr lang="en-US" dirty="0"/>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a:ea typeface="ＭＳ Ｐゴシック" charset="0"/>
                <a:cs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atin typeface="Arial"/>
                <a:ea typeface="ＭＳ Ｐゴシック" charset="0"/>
                <a:cs typeface="Arial"/>
              </a:defRPr>
            </a:lvl1pPr>
          </a:lstStyle>
          <a:p>
            <a:pPr>
              <a:defRPr/>
            </a:pPr>
            <a:endParaRPr lang="en-US"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a:defRPr>
            </a:lvl1pPr>
          </a:lstStyle>
          <a:p>
            <a:pPr>
              <a:defRPr/>
            </a:pPr>
            <a:fld id="{D5D70A25-910F-244E-836D-794DCACC916C}" type="slidenum">
              <a:rPr lang="en-US" smtClean="0"/>
              <a:pPr>
                <a:defRPr/>
              </a:pPr>
              <a:t>‹#›</a:t>
            </a:fld>
            <a:endParaRPr lang="en-US" dirty="0"/>
          </a:p>
        </p:txBody>
      </p:sp>
    </p:spTree>
    <p:extLst>
      <p:ext uri="{BB962C8B-B14F-4D97-AF65-F5344CB8AC3E}">
        <p14:creationId xmlns:p14="http://schemas.microsoft.com/office/powerpoint/2010/main" val="42289948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Arial"/>
        <a:ea typeface="Arial"/>
        <a:cs typeface="Arial"/>
      </a:defRPr>
    </a:lvl2pPr>
    <a:lvl3pPr marL="914400" algn="l" rtl="0" eaLnBrk="0" fontAlgn="base" hangingPunct="0">
      <a:spcBef>
        <a:spcPct val="30000"/>
      </a:spcBef>
      <a:spcAft>
        <a:spcPct val="0"/>
      </a:spcAft>
      <a:defRPr sz="1200" kern="1200">
        <a:solidFill>
          <a:schemeClr val="tx1"/>
        </a:solidFill>
        <a:latin typeface="Arial"/>
        <a:ea typeface="Arial"/>
        <a:cs typeface="Arial"/>
      </a:defRPr>
    </a:lvl3pPr>
    <a:lvl4pPr marL="1371600" algn="l" rtl="0" eaLnBrk="0" fontAlgn="base" hangingPunct="0">
      <a:spcBef>
        <a:spcPct val="30000"/>
      </a:spcBef>
      <a:spcAft>
        <a:spcPct val="0"/>
      </a:spcAft>
      <a:defRPr sz="1200" kern="1200">
        <a:solidFill>
          <a:schemeClr val="tx1"/>
        </a:solidFill>
        <a:latin typeface="Arial"/>
        <a:ea typeface="Arial"/>
        <a:cs typeface="Arial"/>
      </a:defRPr>
    </a:lvl4pPr>
    <a:lvl5pPr marL="1828800" algn="l" rtl="0" eaLnBrk="0" fontAlgn="base" hangingPunct="0">
      <a:spcBef>
        <a:spcPct val="30000"/>
      </a:spcBef>
      <a:spcAft>
        <a:spcPct val="0"/>
      </a:spcAft>
      <a:defRPr sz="1200" kern="1200">
        <a:solidFill>
          <a:schemeClr val="tx1"/>
        </a:solidFill>
        <a:latin typeface="Arial"/>
        <a:ea typeface="Arial"/>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370FA01-D65F-D348-8929-97D15BFD9A71}" type="slidenum">
              <a:rPr lang="en-US" sz="1200" b="0">
                <a:latin typeface="Arial"/>
              </a:rPr>
              <a:pPr eaLnBrk="1" hangingPunct="1"/>
              <a:t>1</a:t>
            </a:fld>
            <a:endParaRPr lang="en-US" sz="1200" b="0" dirty="0">
              <a:latin typeface="Aria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8F2DCFD-700F-7941-854D-6E56DE5DADC8}" type="slidenum">
              <a:rPr lang="en-US" sz="1200" b="0">
                <a:latin typeface="Arial"/>
              </a:rPr>
              <a:pPr eaLnBrk="1" hangingPunct="1"/>
              <a:t>33</a:t>
            </a:fld>
            <a:endParaRPr lang="en-US" sz="1200" b="0" dirty="0">
              <a:latin typeface="Arial"/>
            </a:endParaRPr>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CB50D3E-999A-134F-BB01-BF730712E3AB}" type="slidenum">
              <a:rPr lang="en-US" sz="1200" b="0">
                <a:latin typeface="Arial"/>
              </a:rPr>
              <a:pPr eaLnBrk="1" hangingPunct="1"/>
              <a:t>34</a:t>
            </a:fld>
            <a:endParaRPr lang="en-US" sz="1200" b="0" dirty="0">
              <a:latin typeface="Arial"/>
            </a:endParaRPr>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8BB6AF6-B026-CD42-876A-6AFB75C76E03}" type="slidenum">
              <a:rPr lang="en-US" sz="1200" b="0">
                <a:latin typeface="Arial"/>
              </a:rPr>
              <a:pPr eaLnBrk="1" hangingPunct="1"/>
              <a:t>35</a:t>
            </a:fld>
            <a:endParaRPr lang="en-US" sz="1200" b="0" dirty="0">
              <a:latin typeface="Arial"/>
            </a:endParaRPr>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357F89E-0321-A547-98CA-510EE1DDB5CD}" type="slidenum">
              <a:rPr lang="en-US" sz="1200" b="0">
                <a:latin typeface="Arial"/>
              </a:rPr>
              <a:pPr eaLnBrk="1" hangingPunct="1"/>
              <a:t>37</a:t>
            </a:fld>
            <a:endParaRPr lang="en-US" sz="1200" b="0" dirty="0">
              <a:latin typeface="Arial"/>
            </a:endParaRPr>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23707E76-B35E-C24C-AE04-3A84DCBAE3DD}" type="slidenum">
              <a:rPr lang="en-US" sz="1200" b="0">
                <a:latin typeface="Arial"/>
              </a:rPr>
              <a:pPr eaLnBrk="1" hangingPunct="1"/>
              <a:t>38</a:t>
            </a:fld>
            <a:endParaRPr lang="en-US" sz="1200" b="0" dirty="0">
              <a:latin typeface="Arial"/>
            </a:endParaRPr>
          </a:p>
        </p:txBody>
      </p:sp>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D9F7192-BBBF-5345-9293-8A14B46EBCDF}" type="slidenum">
              <a:rPr lang="en-US" sz="1200" b="0">
                <a:latin typeface="Arial"/>
              </a:rPr>
              <a:pPr eaLnBrk="1" hangingPunct="1"/>
              <a:t>39</a:t>
            </a:fld>
            <a:endParaRPr lang="en-US" sz="1200" b="0" dirty="0">
              <a:latin typeface="Aria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Caller : push parameter(s), push ret addr, jmp to start addr of the callee</a:t>
            </a:r>
          </a:p>
          <a:p>
            <a:pPr eaLnBrk="1" hangingPunct="1"/>
            <a:r>
              <a:rPr lang="en-US"/>
              <a:t>Callee: Push stack frame pointer, allocate space for locals, execute the instructions, restore stack frame pointer</a:t>
            </a:r>
          </a:p>
          <a:p>
            <a:pPr eaLnBrk="1" hangingPunct="1"/>
            <a:r>
              <a:rPr lang="en-US"/>
              <a:t>Return: pop ret addr, jmp to addr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CD09D-5E99-9942-A482-9E3421149872}" type="slidenum">
              <a:rPr lang="en-US"/>
              <a:pPr/>
              <a:t>40</a:t>
            </a:fld>
            <a:endParaRPr lang="en-US"/>
          </a:p>
        </p:txBody>
      </p:sp>
      <p:sp>
        <p:nvSpPr>
          <p:cNvPr id="41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1DCF0E6-C6E8-C542-AD41-0FE92D19A3BF}" type="slidenum">
              <a:rPr lang="en-US" sz="1200" b="0">
                <a:latin typeface="Arial"/>
              </a:rPr>
              <a:pPr eaLnBrk="1" hangingPunct="1"/>
              <a:t>41</a:t>
            </a:fld>
            <a:endParaRPr lang="en-US" sz="1200" b="0" dirty="0">
              <a:latin typeface="Aria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D13C180-953C-A948-825C-0E640485E6F7}" type="slidenum">
              <a:rPr lang="en-US" sz="1200" b="0">
                <a:latin typeface="Arial"/>
              </a:rPr>
              <a:pPr eaLnBrk="1" hangingPunct="1"/>
              <a:t>43</a:t>
            </a:fld>
            <a:endParaRPr lang="en-US" sz="1200" b="0" dirty="0">
              <a:latin typeface="Aria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9324E72-E3A8-BB4C-AE91-7EC2960EA4D4}" type="slidenum">
              <a:rPr lang="en-US" sz="1200" b="0">
                <a:latin typeface="Arial"/>
              </a:rPr>
              <a:pPr eaLnBrk="1" hangingPunct="1"/>
              <a:t>44</a:t>
            </a:fld>
            <a:endParaRPr lang="en-US" sz="1200" b="0" dirty="0">
              <a:latin typeface="Aria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7AA0D2B-7765-474C-A9BA-F04F5DEAF344}" type="slidenum">
              <a:rPr lang="en-US" sz="1200" b="0">
                <a:latin typeface="Arial"/>
              </a:rPr>
              <a:pPr eaLnBrk="1" hangingPunct="1"/>
              <a:t>2</a:t>
            </a:fld>
            <a:endParaRPr lang="en-US" sz="1200" b="0" dirty="0">
              <a:latin typeface="Aria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223FB61-8BB0-684F-AB2B-97EB2EA2DDA1}" type="slidenum">
              <a:rPr lang="en-US" sz="1200" b="0">
                <a:latin typeface="Arial"/>
              </a:rPr>
              <a:pPr eaLnBrk="1" hangingPunct="1"/>
              <a:t>45</a:t>
            </a:fld>
            <a:endParaRPr lang="en-US" sz="1200" b="0" dirty="0">
              <a:latin typeface="Aria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1FD64DE-98DD-9142-AF1B-554865816FDD}" type="slidenum">
              <a:rPr lang="en-US" sz="1200" b="0">
                <a:latin typeface="Arial"/>
              </a:rPr>
              <a:pPr eaLnBrk="1" hangingPunct="1"/>
              <a:t>46</a:t>
            </a:fld>
            <a:endParaRPr lang="en-US" sz="1200" b="0" dirty="0">
              <a:latin typeface="Aria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22FE8488-9E94-6F4E-BECC-58B1FFAAA6F8}" type="slidenum">
              <a:rPr lang="en-US" sz="1200" b="0">
                <a:latin typeface="Arial"/>
              </a:rPr>
              <a:pPr eaLnBrk="1" hangingPunct="1"/>
              <a:t>47</a:t>
            </a:fld>
            <a:endParaRPr lang="en-US" sz="1200" b="0" dirty="0">
              <a:latin typeface="Aria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26233060-293F-544E-A463-CC3B278B7CD8}" type="slidenum">
              <a:rPr lang="en-US" sz="1200" b="0">
                <a:latin typeface="Arial"/>
              </a:rPr>
              <a:pPr eaLnBrk="1" hangingPunct="1"/>
              <a:t>48</a:t>
            </a:fld>
            <a:endParaRPr lang="en-US" sz="1200" b="0" dirty="0">
              <a:latin typeface="Aria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0EEDBAA-0AEC-1E4B-A684-4D1132CAEF76}" type="slidenum">
              <a:rPr lang="en-US" sz="1200" b="0">
                <a:latin typeface="Arial"/>
              </a:rPr>
              <a:pPr eaLnBrk="1" hangingPunct="1"/>
              <a:t>49</a:t>
            </a:fld>
            <a:endParaRPr lang="en-US" sz="1200" b="0" dirty="0">
              <a:latin typeface="Aria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D5FB05A-58FC-2241-B795-B84A5835AF84}" type="slidenum">
              <a:rPr lang="en-US" sz="1200" b="0">
                <a:latin typeface="Arial"/>
              </a:rPr>
              <a:pPr eaLnBrk="1" hangingPunct="1"/>
              <a:t>50</a:t>
            </a:fld>
            <a:endParaRPr lang="en-US" sz="1200" b="0" dirty="0">
              <a:latin typeface="Aria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A07B41E-1881-024E-B11C-B3E256930CDB}" type="slidenum">
              <a:rPr lang="en-US" sz="1200" b="0">
                <a:latin typeface="Arial"/>
              </a:rPr>
              <a:pPr eaLnBrk="1" hangingPunct="1"/>
              <a:t>51</a:t>
            </a:fld>
            <a:endParaRPr lang="en-US" sz="1200" b="0" dirty="0">
              <a:latin typeface="Aria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A2AC762-1AA9-B543-9B5C-1971F607AACB}" type="slidenum">
              <a:rPr lang="en-US" sz="1200" b="0">
                <a:latin typeface="Arial"/>
              </a:rPr>
              <a:pPr eaLnBrk="1" hangingPunct="1"/>
              <a:t>55</a:t>
            </a:fld>
            <a:endParaRPr lang="en-US" sz="1200" b="0" dirty="0">
              <a:latin typeface="Arial"/>
            </a:endParaRPr>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r>
              <a:rPr lang="en-US"/>
              <a:t>C compilers, on whatever platform, manage the memory associated to a program (the place where variables values are stored) in three main parts. First, there is a place where global and static vars are stored; these never cease to exist for all of the program's execution, and thus this memory is simply allocated and never disposed of. Second, there is the place where automatic variables (that is, variables that are local to functions) are stored; this is called a stack. The essence of a stack is that you always add new items on top and always remove items beginning from the top, so there is never a "hole" within the stack. When a function is called, its automatic variables are allocated on the top of the stack; when it ends, its variables are deallocated (and the stack becomes smaller). Whatever your program is like, the function that terminates at any given time is always the last that was called; so you have a stack (always remove from it the last thing you put in it). Third, there is a place for variables that are created with malloc and disposed of with free. As the order in which these are created/destroyed is totally under the control of the programmer, you can have no guarantee that the first var to be destroyed is the last that was created. Hence you can have holes. This makes this area more "confused" and it is thus called a "heap". Usually, heap and stack begin at the opposite ends of the program's memory so that either can grow independently, until they eventually collide (and you get a memory overflow error).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Let me first show you where do we stand today in terms of secure code</a:t>
            </a:r>
          </a:p>
          <a:p>
            <a:r>
              <a:rPr lang="en-US"/>
              <a:t>Recent discovery of vulnerabilities like </a:t>
            </a:r>
            <a:r>
              <a:rPr lang="ja-JP" altLang="en-US"/>
              <a:t>“</a:t>
            </a:r>
            <a:r>
              <a:rPr lang="en-US" altLang="ja-JP"/>
              <a:t>gotofail</a:t>
            </a:r>
            <a:r>
              <a:rPr lang="ja-JP" altLang="en-US"/>
              <a:t>”</a:t>
            </a:r>
            <a:r>
              <a:rPr lang="en-US" altLang="ja-JP"/>
              <a:t>  in Apple</a:t>
            </a:r>
            <a:r>
              <a:rPr lang="ja-JP" altLang="en-US"/>
              <a:t>’</a:t>
            </a:r>
            <a:r>
              <a:rPr lang="en-US" altLang="ja-JP"/>
              <a:t>s custom SSL/TLS implementation demonstrate that even industry vetted code can contain such errant that can have serious security implications. </a:t>
            </a:r>
          </a:p>
          <a:p>
            <a:r>
              <a:rPr lang="en-US"/>
              <a:t>On the other hand, vulnerabilities like </a:t>
            </a:r>
            <a:r>
              <a:rPr lang="ja-JP" altLang="en-US"/>
              <a:t>“</a:t>
            </a:r>
            <a:r>
              <a:rPr lang="en-US" altLang="ja-JP"/>
              <a:t>heartbleed</a:t>
            </a:r>
            <a:r>
              <a:rPr lang="ja-JP" altLang="en-US"/>
              <a:t>”</a:t>
            </a:r>
            <a:r>
              <a:rPr lang="en-US" altLang="ja-JP"/>
              <a:t> in OpenSSL implementation demonstrates that even a well studied open source software may contain serious security vulnerabilities.</a:t>
            </a:r>
          </a:p>
          <a:p>
            <a:r>
              <a:rPr lang="en-US"/>
              <a:t>These are not isolated incidents. In fact, they are becoming increasing prominent.</a:t>
            </a:r>
          </a:p>
          <a:p>
            <a:endParaRPr lang="en-US"/>
          </a:p>
          <a:p>
            <a:r>
              <a:rPr lang="en-US"/>
              <a:t>[Recent discovery of vulnerabilities like </a:t>
            </a:r>
            <a:r>
              <a:rPr lang="ja-JP" altLang="en-US"/>
              <a:t>“</a:t>
            </a:r>
            <a:r>
              <a:rPr lang="en-US" altLang="ja-JP"/>
              <a:t>gotofail</a:t>
            </a:r>
            <a:r>
              <a:rPr lang="ja-JP" altLang="en-US"/>
              <a:t>”</a:t>
            </a:r>
            <a:r>
              <a:rPr lang="en-US" altLang="ja-JP"/>
              <a:t>  in Apple</a:t>
            </a:r>
            <a:r>
              <a:rPr lang="ja-JP" altLang="en-US"/>
              <a:t>’</a:t>
            </a:r>
            <a:r>
              <a:rPr lang="en-US" altLang="ja-JP"/>
              <a:t>s custom SSL/TLS implementation allows a man-in-the-middle attackers to spoof SSL servers, which can lead to eavesdropping or user account hijacking. This demonstrates even industry vetted code can contain such errant that can have serious security implications. </a:t>
            </a:r>
          </a:p>
          <a:p>
            <a:r>
              <a:rPr lang="en-US"/>
              <a:t>On the other hand, vulnerabilities like </a:t>
            </a:r>
            <a:r>
              <a:rPr lang="ja-JP" altLang="en-US"/>
              <a:t>“</a:t>
            </a:r>
            <a:r>
              <a:rPr lang="en-US" altLang="ja-JP"/>
              <a:t>heartbleed</a:t>
            </a:r>
            <a:r>
              <a:rPr lang="ja-JP" altLang="en-US"/>
              <a:t>”</a:t>
            </a:r>
            <a:r>
              <a:rPr lang="en-US" altLang="ja-JP"/>
              <a:t> in OpenSSL implementation allows an attacker to read data contained in memory of the victim</a:t>
            </a:r>
            <a:r>
              <a:rPr lang="ja-JP" altLang="en-US"/>
              <a:t>’</a:t>
            </a:r>
            <a:r>
              <a:rPr lang="en-US" altLang="ja-JP"/>
              <a:t>s machine by sending a crafted heartbeat request, which can leak out sensitive information even including the private keys. This  demonstrates even a well studied open source software may contain serious security vulnerabilities.</a:t>
            </a:r>
          </a:p>
          <a:p>
            <a:r>
              <a:rPr lang="en-US"/>
              <a:t>These are not isolated incidents. In fact, they are becoming increasing prominent.]</a:t>
            </a: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D4D33B2-136F-A547-AB2B-76BC2BB22543}" type="slidenum">
              <a:rPr lang="en-US" sz="1200" b="0">
                <a:latin typeface="Arial"/>
              </a:rPr>
              <a:pPr eaLnBrk="1" hangingPunct="1"/>
              <a:t>5</a:t>
            </a:fld>
            <a:endParaRPr lang="en-US" sz="1200" b="0"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77E807C-38CF-A845-8942-729E48CC85A7}" type="slidenum">
              <a:rPr lang="en-US" sz="1200" b="0">
                <a:latin typeface="Arial"/>
              </a:rPr>
              <a:pPr eaLnBrk="1" hangingPunct="1"/>
              <a:t>7</a:t>
            </a:fld>
            <a:endParaRPr lang="en-US" sz="1200" b="0" dirty="0">
              <a:latin typeface="Arial"/>
            </a:endParaRPr>
          </a:p>
        </p:txBody>
      </p:sp>
      <p:sp>
        <p:nvSpPr>
          <p:cNvPr id="26626"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26627" name="Rectangle 3"/>
          <p:cNvSpPr>
            <a:spLocks noGrp="1" noChangeArrowheads="1"/>
          </p:cNvSpPr>
          <p:nvPr>
            <p:ph type="body" idx="1"/>
          </p:nvPr>
        </p:nvSpPr>
        <p:spPr>
          <a:xfrm>
            <a:off x="912813" y="4343400"/>
            <a:ext cx="5032375" cy="4114800"/>
          </a:xfrm>
          <a:solidFill>
            <a:srgbClr val="FFFFFF"/>
          </a:solidFill>
          <a:ln>
            <a:solidFill>
              <a:srgbClr val="000000"/>
            </a:solidFill>
            <a:miter lim="800000"/>
            <a:headEnd/>
            <a:tailEnd/>
          </a:ln>
        </p:spPr>
        <p:txBody>
          <a:bodyPr lIns="91221" tIns="45610" rIns="91221" bIns="45610"/>
          <a:lstStyle/>
          <a:p>
            <a:pPr eaLnBrk="1" hangingPunct="1"/>
            <a:r>
              <a:rPr lang="en-US"/>
              <a:t>Exploiting vulnerabilities is an important part of breaking in; this lecture discusses input validation and buffer overflows.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000"/>
              <a:t>User can set command line arguments to almost anything, e.g., by using </a:t>
            </a:r>
            <a:r>
              <a:rPr lang="en-US" sz="2000" b="1"/>
              <a:t>execve</a:t>
            </a:r>
            <a:r>
              <a:rPr lang="en-US" sz="2000"/>
              <a:t> system call to start a program, the invoker has complete control over all command line arguments</a:t>
            </a:r>
          </a:p>
          <a:p>
            <a:endParaRPr lang="en-US"/>
          </a:p>
          <a:p>
            <a:endParaRPr lang="en-US"/>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22F66F16-56F0-F049-BE20-41382EE8D068}" type="slidenum">
              <a:rPr lang="en-US" sz="1200" b="0">
                <a:latin typeface="Arial"/>
              </a:rPr>
              <a:pPr eaLnBrk="1" hangingPunct="1"/>
              <a:t>14</a:t>
            </a:fld>
            <a:endParaRPr lang="en-US" sz="1200" b="0"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F64D4E9-0953-8641-A7DD-0F5434358B29}" type="slidenum">
              <a:rPr lang="en-US" sz="1200" b="0">
                <a:latin typeface="Arial"/>
              </a:rPr>
              <a:pPr eaLnBrk="1" hangingPunct="1"/>
              <a:t>24</a:t>
            </a:fld>
            <a:endParaRPr lang="en-US" sz="1200" b="0" dirty="0">
              <a:latin typeface="Aria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6BEF2C2-4AF0-AB49-B2D3-FFF2620C31DE}" type="slidenum">
              <a:rPr lang="en-US" sz="1200" b="0">
                <a:latin typeface="Arial"/>
              </a:rPr>
              <a:pPr eaLnBrk="1" hangingPunct="1"/>
              <a:t>25</a:t>
            </a:fld>
            <a:endParaRPr lang="en-US" sz="1200" b="0" dirty="0">
              <a:latin typeface="Aria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You can't know the length of buffers just from a pointer </a:t>
            </a:r>
            <a:endParaRPr lang="en-US" dirty="0" smtClean="0"/>
          </a:p>
          <a:p>
            <a:pPr eaLnBrk="1" hangingPunct="1"/>
            <a:r>
              <a:rPr lang="en-US" altLang="ja-JP" dirty="0" smtClean="0"/>
              <a:t>Partial </a:t>
            </a:r>
            <a:r>
              <a:rPr lang="en-US" altLang="ja-JP" dirty="0"/>
              <a:t>solution:  pass the length as a separate argument "C" string functions aren't safe </a:t>
            </a:r>
            <a:endParaRPr lang="en-US" altLang="ja-JP" dirty="0" smtClean="0">
              <a:ea typeface="ヒラギノ角ゴ Pro W3" charset="0"/>
              <a:cs typeface="ヒラギノ角ゴ Pro W3" charset="0"/>
            </a:endParaRPr>
          </a:p>
          <a:p>
            <a:pPr eaLnBrk="1" hangingPunct="1"/>
            <a:r>
              <a:rPr lang="en-US" altLang="ja-JP" dirty="0" smtClean="0"/>
              <a:t> </a:t>
            </a:r>
            <a:r>
              <a:rPr lang="en-US" altLang="ja-JP" dirty="0"/>
              <a:t>No guarantees that the new string will be null-terminated! </a:t>
            </a:r>
            <a:endParaRPr lang="en-US" altLang="ja-JP" dirty="0" smtClean="0">
              <a:ea typeface="ヒラギノ角ゴ Pro W3" charset="0"/>
              <a:cs typeface="ヒラギノ角ゴ Pro W3" charset="0"/>
            </a:endParaRPr>
          </a:p>
          <a:p>
            <a:pPr eaLnBrk="1" hangingPunct="1"/>
            <a:r>
              <a:rPr lang="en-US" altLang="ja-JP" dirty="0" smtClean="0"/>
              <a:t>Doing </a:t>
            </a:r>
            <a:r>
              <a:rPr lang="en-US" altLang="ja-JP" dirty="0"/>
              <a:t>all checks completely and properly is tedious and tricky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B28074C-855E-3F42-AB1C-C208C3ACF760}" type="slidenum">
              <a:rPr lang="en-US" sz="1200" b="0">
                <a:latin typeface="Arial"/>
              </a:rPr>
              <a:pPr eaLnBrk="1" hangingPunct="1"/>
              <a:t>26</a:t>
            </a:fld>
            <a:endParaRPr lang="en-US" sz="1200" b="0" dirty="0">
              <a:latin typeface="Aria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2800"/>
              <a:t>May lead to total compromise of host or a crash</a:t>
            </a:r>
          </a:p>
          <a:p>
            <a:pPr lvl="1" eaLnBrk="1" hangingPunct="1">
              <a:lnSpc>
                <a:spcPct val="80000"/>
              </a:lnSpc>
            </a:pPr>
            <a:r>
              <a:rPr lang="en-US" sz="2000"/>
              <a:t>Adversary runs code on someone else’s server</a:t>
            </a:r>
          </a:p>
          <a:p>
            <a:pPr lvl="1" eaLnBrk="1" hangingPunct="1">
              <a:lnSpc>
                <a:spcPct val="80000"/>
              </a:lnSpc>
            </a:pPr>
            <a:r>
              <a:rPr lang="en-US" sz="2000"/>
              <a:t>Adversary escalates privilege in an unauthorized manner</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0632208-2F74-FE44-B445-B1204F06DD1C}" type="slidenum">
              <a:rPr lang="en-US" sz="1200" b="0">
                <a:latin typeface="Arial"/>
              </a:rPr>
              <a:pPr eaLnBrk="1" hangingPunct="1"/>
              <a:t>32</a:t>
            </a:fld>
            <a:endParaRPr lang="en-US" sz="1200" b="0" dirty="0">
              <a:latin typeface="Aria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urdue.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rgbClr val="644D8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b="0" dirty="0">
              <a:latin typeface="Times New Roman" charset="0"/>
              <a:cs typeface="Arial"/>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b="0" dirty="0">
              <a:latin typeface="Times New Roman" charset="0"/>
              <a:cs typeface="Arial"/>
            </a:endParaRPr>
          </a:p>
        </p:txBody>
      </p:sp>
      <p:sp>
        <p:nvSpPr>
          <p:cNvPr id="6" name="AutoShape 4"/>
          <p:cNvSpPr>
            <a:spLocks noChangeArrowheads="1"/>
          </p:cNvSpPr>
          <p:nvPr/>
        </p:nvSpPr>
        <p:spPr bwMode="blackWhite">
          <a:xfrm>
            <a:off x="1600200" y="2971800"/>
            <a:ext cx="5791200" cy="2590800"/>
          </a:xfrm>
          <a:prstGeom prst="roundRect">
            <a:avLst>
              <a:gd name="adj" fmla="val 16667"/>
            </a:avLst>
          </a:prstGeom>
          <a:solidFill>
            <a:schemeClr val="bg1"/>
          </a:solidFill>
          <a:ln w="50800">
            <a:solidFill>
              <a:srgbClr val="000066"/>
            </a:solidFill>
            <a:round/>
            <a:headEnd/>
            <a:tailEnd/>
          </a:ln>
        </p:spPr>
        <p:txBody>
          <a:bodyPr wrap="none" anchor="ctr"/>
          <a:lstStyle/>
          <a:p>
            <a:pPr algn="ctr"/>
            <a:endParaRPr lang="en-US" sz="1800" b="0" dirty="0">
              <a:latin typeface="Arial"/>
              <a:cs typeface="Arial"/>
            </a:endParaRPr>
          </a:p>
        </p:txBody>
      </p:sp>
      <p:pic>
        <p:nvPicPr>
          <p:cNvPr id="7" name="Picture 11" descr="Purdue University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518150"/>
            <a:ext cx="1143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685800" y="857250"/>
            <a:ext cx="7772400" cy="2266950"/>
          </a:xfrm>
        </p:spPr>
        <p:txBody>
          <a:bodyPr anchor="ctr" anchorCtr="1"/>
          <a:lstStyle>
            <a:lvl1pPr algn="ctr">
              <a:defRPr sz="4400"/>
            </a:lvl1pPr>
          </a:lstStyle>
          <a:p>
            <a:pPr lvl="0"/>
            <a:r>
              <a:rPr lang="en-US" noProof="0" smtClean="0"/>
              <a:t>Click to edit Master title style</a:t>
            </a:r>
          </a:p>
        </p:txBody>
      </p:sp>
      <p:sp>
        <p:nvSpPr>
          <p:cNvPr id="5126" name="Rectangle 6"/>
          <p:cNvSpPr>
            <a:spLocks noGrp="1" noChangeArrowheads="1"/>
          </p:cNvSpPr>
          <p:nvPr>
            <p:ph type="subTitle" idx="1"/>
          </p:nvPr>
        </p:nvSpPr>
        <p:spPr>
          <a:xfrm>
            <a:off x="1752600" y="3567113"/>
            <a:ext cx="5410200" cy="1905000"/>
          </a:xfrm>
        </p:spPr>
        <p:txBody>
          <a:bodyPr anchor="ctr"/>
          <a:lstStyle>
            <a:lvl1pPr marL="0" indent="0" algn="ctr">
              <a:buFont typeface="Wingdings" charset="0"/>
              <a:buNone/>
              <a:defRPr sz="3300">
                <a:solidFill>
                  <a:srgbClr val="000066"/>
                </a:solidFill>
              </a:defRPr>
            </a:lvl1pPr>
          </a:lstStyle>
          <a:p>
            <a:pPr lvl="0"/>
            <a:r>
              <a:rPr lang="en-US" noProof="0" smtClean="0"/>
              <a:t>Click to edit Master subtitle style</a:t>
            </a:r>
          </a:p>
        </p:txBody>
      </p:sp>
      <p:sp>
        <p:nvSpPr>
          <p:cNvPr id="8" name="Rectangle 7"/>
          <p:cNvSpPr>
            <a:spLocks noGrp="1" noChangeArrowheads="1"/>
          </p:cNvSpPr>
          <p:nvPr>
            <p:ph type="dt" sz="half" idx="10"/>
          </p:nvPr>
        </p:nvSpPr>
        <p:spPr>
          <a:xfrm>
            <a:off x="-228600" y="6553200"/>
            <a:ext cx="1752600" cy="457200"/>
          </a:xfrm>
        </p:spPr>
        <p:txBody>
          <a:bodyPr/>
          <a:lstStyle>
            <a:lvl1pPr>
              <a:defRPr/>
            </a:lvl1pPr>
          </a:lstStyle>
          <a:p>
            <a:pPr>
              <a:defRPr/>
            </a:pPr>
            <a:endParaRPr lang="en-US"/>
          </a:p>
        </p:txBody>
      </p:sp>
      <p:sp>
        <p:nvSpPr>
          <p:cNvPr id="9" name="Rectangle 8"/>
          <p:cNvSpPr>
            <a:spLocks noGrp="1" noChangeArrowheads="1"/>
          </p:cNvSpPr>
          <p:nvPr>
            <p:ph type="ftr" sz="quarter" idx="11"/>
          </p:nvPr>
        </p:nvSpPr>
        <p:spPr/>
        <p:txBody>
          <a:bodyPr/>
          <a:lstStyle>
            <a:lvl1pPr>
              <a:defRPr/>
            </a:lvl1pPr>
          </a:lstStyle>
          <a:p>
            <a:pPr>
              <a:defRPr/>
            </a:pPr>
            <a:endParaRPr lang="en-US"/>
          </a:p>
        </p:txBody>
      </p:sp>
      <p:sp>
        <p:nvSpPr>
          <p:cNvPr id="10" name="Rectangle 9"/>
          <p:cNvSpPr>
            <a:spLocks noGrp="1" noChangeArrowheads="1"/>
          </p:cNvSpPr>
          <p:nvPr>
            <p:ph type="sldNum" sz="quarter" idx="12"/>
          </p:nvPr>
        </p:nvSpPr>
        <p:spPr/>
        <p:txBody>
          <a:bodyPr/>
          <a:lstStyle>
            <a:lvl1pPr>
              <a:defRPr/>
            </a:lvl1pPr>
          </a:lstStyle>
          <a:p>
            <a:pPr>
              <a:defRPr/>
            </a:pPr>
            <a:fld id="{5AC687F9-0FA6-F74E-9394-0D9AD5EA8AA5}" type="slidenum">
              <a:rPr lang="en-US"/>
              <a:pPr>
                <a:defRPr/>
              </a:pPr>
              <a:t>‹#›</a:t>
            </a:fld>
            <a:endParaRPr lang="en-US"/>
          </a:p>
        </p:txBody>
      </p:sp>
    </p:spTree>
    <p:extLst>
      <p:ext uri="{BB962C8B-B14F-4D97-AF65-F5344CB8AC3E}">
        <p14:creationId xmlns:p14="http://schemas.microsoft.com/office/powerpoint/2010/main" val="101890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A31E799-ABC9-1C49-B648-C882F642E6E4}" type="slidenum">
              <a:rPr lang="en-US"/>
              <a:pPr>
                <a:defRPr/>
              </a:pPr>
              <a:t>‹#›</a:t>
            </a:fld>
            <a:endParaRPr lang="en-US" dirty="0"/>
          </a:p>
        </p:txBody>
      </p:sp>
    </p:spTree>
    <p:extLst>
      <p:ext uri="{BB962C8B-B14F-4D97-AF65-F5344CB8AC3E}">
        <p14:creationId xmlns:p14="http://schemas.microsoft.com/office/powerpoint/2010/main" val="87679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19240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52400"/>
            <a:ext cx="5619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1AEEFEA-4C59-5045-A0AA-DBD17CA7D92D}" type="slidenum">
              <a:rPr lang="en-US"/>
              <a:pPr>
                <a:defRPr/>
              </a:pPr>
              <a:t>‹#›</a:t>
            </a:fld>
            <a:endParaRPr lang="en-US" dirty="0"/>
          </a:p>
        </p:txBody>
      </p:sp>
    </p:spTree>
    <p:extLst>
      <p:ext uri="{BB962C8B-B14F-4D97-AF65-F5344CB8AC3E}">
        <p14:creationId xmlns:p14="http://schemas.microsoft.com/office/powerpoint/2010/main" val="391941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295400"/>
            <a:ext cx="37719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37719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6F25214-D2C2-DE4F-AA3B-8C522302C889}" type="slidenum">
              <a:rPr lang="en-US"/>
              <a:pPr>
                <a:defRPr/>
              </a:pPr>
              <a:t>‹#›</a:t>
            </a:fld>
            <a:endParaRPr lang="en-US" dirty="0"/>
          </a:p>
        </p:txBody>
      </p:sp>
    </p:spTree>
    <p:extLst>
      <p:ext uri="{BB962C8B-B14F-4D97-AF65-F5344CB8AC3E}">
        <p14:creationId xmlns:p14="http://schemas.microsoft.com/office/powerpoint/2010/main" val="330331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23BD9-E992-EB41-8144-8E9520BB46C7}"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246165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23BD9-E992-EB41-8144-8E9520BB46C7}"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27249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23BD9-E992-EB41-8144-8E9520BB46C7}"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237233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23BD9-E992-EB41-8144-8E9520BB46C7}"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140232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23BD9-E992-EB41-8144-8E9520BB46C7}"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1900927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23BD9-E992-EB41-8144-8E9520BB46C7}"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3062091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23BD9-E992-EB41-8144-8E9520BB46C7}"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22032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AEA315C-4594-0647-9A6B-3A80F411C681}" type="slidenum">
              <a:rPr lang="en-US"/>
              <a:pPr>
                <a:defRPr/>
              </a:pPr>
              <a:t>‹#›</a:t>
            </a:fld>
            <a:endParaRPr lang="en-US" dirty="0"/>
          </a:p>
        </p:txBody>
      </p:sp>
    </p:spTree>
    <p:extLst>
      <p:ext uri="{BB962C8B-B14F-4D97-AF65-F5344CB8AC3E}">
        <p14:creationId xmlns:p14="http://schemas.microsoft.com/office/powerpoint/2010/main" val="2179399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23BD9-E992-EB41-8144-8E9520BB46C7}"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321141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23BD9-E992-EB41-8144-8E9520BB46C7}"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3177824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23BD9-E992-EB41-8144-8E9520BB46C7}"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1438512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23BD9-E992-EB41-8144-8E9520BB46C7}"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5999-D48B-894D-8B87-F42D54013851}" type="slidenum">
              <a:rPr lang="en-US" smtClean="0"/>
              <a:t>‹#›</a:t>
            </a:fld>
            <a:endParaRPr lang="en-US"/>
          </a:p>
        </p:txBody>
      </p:sp>
    </p:spTree>
    <p:extLst>
      <p:ext uri="{BB962C8B-B14F-4D97-AF65-F5344CB8AC3E}">
        <p14:creationId xmlns:p14="http://schemas.microsoft.com/office/powerpoint/2010/main" val="291860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AF28D53-A991-E149-B9D4-16D51E187F94}" type="slidenum">
              <a:rPr lang="en-US"/>
              <a:pPr>
                <a:defRPr/>
              </a:pPr>
              <a:t>‹#›</a:t>
            </a:fld>
            <a:endParaRPr lang="en-US" dirty="0"/>
          </a:p>
        </p:txBody>
      </p:sp>
    </p:spTree>
    <p:extLst>
      <p:ext uri="{BB962C8B-B14F-4D97-AF65-F5344CB8AC3E}">
        <p14:creationId xmlns:p14="http://schemas.microsoft.com/office/powerpoint/2010/main" val="38466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771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3771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15ED605-22AD-FF4B-B338-203CC4C00286}" type="slidenum">
              <a:rPr lang="en-US"/>
              <a:pPr>
                <a:defRPr/>
              </a:pPr>
              <a:t>‹#›</a:t>
            </a:fld>
            <a:endParaRPr lang="en-US" dirty="0"/>
          </a:p>
        </p:txBody>
      </p:sp>
    </p:spTree>
    <p:extLst>
      <p:ext uri="{BB962C8B-B14F-4D97-AF65-F5344CB8AC3E}">
        <p14:creationId xmlns:p14="http://schemas.microsoft.com/office/powerpoint/2010/main" val="305047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ED6C6D0A-E411-AD42-863B-19F811C4396F}" type="slidenum">
              <a:rPr lang="en-US"/>
              <a:pPr>
                <a:defRPr/>
              </a:pPr>
              <a:t>‹#›</a:t>
            </a:fld>
            <a:endParaRPr lang="en-US" dirty="0"/>
          </a:p>
        </p:txBody>
      </p:sp>
    </p:spTree>
    <p:extLst>
      <p:ext uri="{BB962C8B-B14F-4D97-AF65-F5344CB8AC3E}">
        <p14:creationId xmlns:p14="http://schemas.microsoft.com/office/powerpoint/2010/main" val="352132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5C795FF-0BB4-1245-88FE-C13B12FE90FA}" type="slidenum">
              <a:rPr lang="en-US"/>
              <a:pPr>
                <a:defRPr/>
              </a:pPr>
              <a:t>‹#›</a:t>
            </a:fld>
            <a:endParaRPr lang="en-US" dirty="0"/>
          </a:p>
        </p:txBody>
      </p:sp>
    </p:spTree>
    <p:extLst>
      <p:ext uri="{BB962C8B-B14F-4D97-AF65-F5344CB8AC3E}">
        <p14:creationId xmlns:p14="http://schemas.microsoft.com/office/powerpoint/2010/main" val="81394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18B80B44-DA68-1D4D-ADF1-805E2108A91D}" type="slidenum">
              <a:rPr lang="en-US"/>
              <a:pPr>
                <a:defRPr/>
              </a:pPr>
              <a:t>‹#›</a:t>
            </a:fld>
            <a:endParaRPr lang="en-US" dirty="0"/>
          </a:p>
        </p:txBody>
      </p:sp>
    </p:spTree>
    <p:extLst>
      <p:ext uri="{BB962C8B-B14F-4D97-AF65-F5344CB8AC3E}">
        <p14:creationId xmlns:p14="http://schemas.microsoft.com/office/powerpoint/2010/main" val="214142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9059AE0-5FAC-F446-8E0B-2EDB0E9C1C7C}" type="slidenum">
              <a:rPr lang="en-US"/>
              <a:pPr>
                <a:defRPr/>
              </a:pPr>
              <a:t>‹#›</a:t>
            </a:fld>
            <a:endParaRPr lang="en-US" dirty="0"/>
          </a:p>
        </p:txBody>
      </p:sp>
    </p:spTree>
    <p:extLst>
      <p:ext uri="{BB962C8B-B14F-4D97-AF65-F5344CB8AC3E}">
        <p14:creationId xmlns:p14="http://schemas.microsoft.com/office/powerpoint/2010/main" val="11600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AC04A01-8184-094D-89DC-268CC49F697A}" type="slidenum">
              <a:rPr lang="en-US"/>
              <a:pPr>
                <a:defRPr/>
              </a:pPr>
              <a:t>‹#›</a:t>
            </a:fld>
            <a:endParaRPr lang="en-US" dirty="0"/>
          </a:p>
        </p:txBody>
      </p:sp>
    </p:spTree>
    <p:extLst>
      <p:ext uri="{BB962C8B-B14F-4D97-AF65-F5344CB8AC3E}">
        <p14:creationId xmlns:p14="http://schemas.microsoft.com/office/powerpoint/2010/main" val="196341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769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0" y="12954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Line 10"/>
          <p:cNvSpPr>
            <a:spLocks noChangeShapeType="1"/>
          </p:cNvSpPr>
          <p:nvPr/>
        </p:nvSpPr>
        <p:spPr bwMode="auto">
          <a:xfrm>
            <a:off x="762000" y="1066800"/>
            <a:ext cx="7696200" cy="0"/>
          </a:xfrm>
          <a:prstGeom prst="line">
            <a:avLst/>
          </a:prstGeom>
          <a:noFill/>
          <a:ln w="508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4107" name="Rectangle 11"/>
          <p:cNvSpPr>
            <a:spLocks noGrp="1" noChangeArrowheads="1"/>
          </p:cNvSpPr>
          <p:nvPr>
            <p:ph type="dt" sz="half" idx="2"/>
          </p:nvPr>
        </p:nvSpPr>
        <p:spPr bwMode="auto">
          <a:xfrm>
            <a:off x="-228600" y="6553200"/>
            <a:ext cx="2209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b="0" i="1" dirty="0">
                <a:latin typeface="Oswald Regular"/>
                <a:ea typeface="ＭＳ Ｐゴシック" charset="0"/>
                <a:cs typeface="Oswald Regular"/>
              </a:defRPr>
            </a:lvl1pPr>
          </a:lstStyle>
          <a:p>
            <a:pPr>
              <a:defRPr/>
            </a:pPr>
            <a:endParaRPr lang="en-US"/>
          </a:p>
        </p:txBody>
      </p:sp>
      <p:sp>
        <p:nvSpPr>
          <p:cNvPr id="4108" name="Rectangle 12"/>
          <p:cNvSpPr>
            <a:spLocks noGrp="1" noChangeArrowheads="1"/>
          </p:cNvSpPr>
          <p:nvPr>
            <p:ph type="ftr" sz="quarter" idx="3"/>
          </p:nvPr>
        </p:nvSpPr>
        <p:spPr bwMode="auto">
          <a:xfrm>
            <a:off x="3352800" y="65532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b="0" i="1" dirty="0">
                <a:latin typeface="Oswald Regular"/>
                <a:ea typeface="ＭＳ Ｐゴシック" charset="0"/>
                <a:cs typeface="Oswald Regular"/>
              </a:defRPr>
            </a:lvl1pPr>
          </a:lstStyle>
          <a:p>
            <a:pPr>
              <a:defRPr/>
            </a:pPr>
            <a:endParaRPr lang="en-US"/>
          </a:p>
        </p:txBody>
      </p:sp>
      <p:sp>
        <p:nvSpPr>
          <p:cNvPr id="4109" name="Rectangle 13"/>
          <p:cNvSpPr>
            <a:spLocks noGrp="1" noChangeArrowheads="1"/>
          </p:cNvSpPr>
          <p:nvPr>
            <p:ph type="sldNum" sz="quarter" idx="4"/>
          </p:nvPr>
        </p:nvSpPr>
        <p:spPr bwMode="auto">
          <a:xfrm>
            <a:off x="7924800" y="6553200"/>
            <a:ext cx="1600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b="0" i="1" smtClean="0">
                <a:latin typeface="Oswald Regular"/>
                <a:cs typeface="Oswald Regular"/>
              </a:defRPr>
            </a:lvl1pPr>
          </a:lstStyle>
          <a:p>
            <a:pPr>
              <a:defRPr/>
            </a:pPr>
            <a:fld id="{927ABE46-6CA7-3F48-BED2-8994EFFBAF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6"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ctr" rtl="0" eaLnBrk="0" fontAlgn="base" hangingPunct="0">
        <a:spcBef>
          <a:spcPct val="0"/>
        </a:spcBef>
        <a:spcAft>
          <a:spcPct val="0"/>
        </a:spcAft>
        <a:defRPr sz="3600">
          <a:solidFill>
            <a:srgbClr val="000066"/>
          </a:solidFill>
          <a:latin typeface="Arial"/>
          <a:ea typeface="+mj-ea"/>
          <a:cs typeface="Arial"/>
        </a:defRPr>
      </a:lvl1pPr>
      <a:lvl2pPr algn="ctr" rtl="0" eaLnBrk="0" fontAlgn="base" hangingPunct="0">
        <a:spcBef>
          <a:spcPct val="0"/>
        </a:spcBef>
        <a:spcAft>
          <a:spcPct val="0"/>
        </a:spcAft>
        <a:defRPr sz="3600">
          <a:solidFill>
            <a:srgbClr val="000066"/>
          </a:solidFill>
          <a:latin typeface="Fjalla One" charset="0"/>
          <a:ea typeface="ＭＳ Ｐゴシック" charset="0"/>
          <a:cs typeface="Arial" charset="0"/>
        </a:defRPr>
      </a:lvl2pPr>
      <a:lvl3pPr algn="ctr" rtl="0" eaLnBrk="0" fontAlgn="base" hangingPunct="0">
        <a:spcBef>
          <a:spcPct val="0"/>
        </a:spcBef>
        <a:spcAft>
          <a:spcPct val="0"/>
        </a:spcAft>
        <a:defRPr sz="3600">
          <a:solidFill>
            <a:srgbClr val="000066"/>
          </a:solidFill>
          <a:latin typeface="Fjalla One" charset="0"/>
          <a:ea typeface="ＭＳ Ｐゴシック" charset="0"/>
          <a:cs typeface="Arial" charset="0"/>
        </a:defRPr>
      </a:lvl3pPr>
      <a:lvl4pPr algn="ctr" rtl="0" eaLnBrk="0" fontAlgn="base" hangingPunct="0">
        <a:spcBef>
          <a:spcPct val="0"/>
        </a:spcBef>
        <a:spcAft>
          <a:spcPct val="0"/>
        </a:spcAft>
        <a:defRPr sz="3600">
          <a:solidFill>
            <a:srgbClr val="000066"/>
          </a:solidFill>
          <a:latin typeface="Fjalla One" charset="0"/>
          <a:ea typeface="ＭＳ Ｐゴシック" charset="0"/>
          <a:cs typeface="Arial" charset="0"/>
        </a:defRPr>
      </a:lvl4pPr>
      <a:lvl5pPr algn="ctr" rtl="0" eaLnBrk="0" fontAlgn="base" hangingPunct="0">
        <a:spcBef>
          <a:spcPct val="0"/>
        </a:spcBef>
        <a:spcAft>
          <a:spcPct val="0"/>
        </a:spcAft>
        <a:defRPr sz="3600">
          <a:solidFill>
            <a:srgbClr val="000066"/>
          </a:solidFill>
          <a:latin typeface="Fjalla One" charset="0"/>
          <a:ea typeface="ＭＳ Ｐゴシック" charset="0"/>
          <a:cs typeface="Arial" charset="0"/>
        </a:defRPr>
      </a:lvl5pPr>
      <a:lvl6pPr marL="457200" algn="l" rtl="0" fontAlgn="base">
        <a:spcBef>
          <a:spcPct val="0"/>
        </a:spcBef>
        <a:spcAft>
          <a:spcPct val="0"/>
        </a:spcAft>
        <a:defRPr sz="3600">
          <a:solidFill>
            <a:srgbClr val="000066"/>
          </a:solidFill>
          <a:latin typeface="Arial" charset="0"/>
          <a:ea typeface="ＭＳ Ｐゴシック" charset="0"/>
          <a:cs typeface="Arial" charset="0"/>
        </a:defRPr>
      </a:lvl6pPr>
      <a:lvl7pPr marL="914400" algn="l" rtl="0" fontAlgn="base">
        <a:spcBef>
          <a:spcPct val="0"/>
        </a:spcBef>
        <a:spcAft>
          <a:spcPct val="0"/>
        </a:spcAft>
        <a:defRPr sz="3600">
          <a:solidFill>
            <a:srgbClr val="000066"/>
          </a:solidFill>
          <a:latin typeface="Arial" charset="0"/>
          <a:ea typeface="ＭＳ Ｐゴシック" charset="0"/>
          <a:cs typeface="Arial" charset="0"/>
        </a:defRPr>
      </a:lvl7pPr>
      <a:lvl8pPr marL="1371600" algn="l" rtl="0" fontAlgn="base">
        <a:spcBef>
          <a:spcPct val="0"/>
        </a:spcBef>
        <a:spcAft>
          <a:spcPct val="0"/>
        </a:spcAft>
        <a:defRPr sz="3600">
          <a:solidFill>
            <a:srgbClr val="000066"/>
          </a:solidFill>
          <a:latin typeface="Arial" charset="0"/>
          <a:ea typeface="ＭＳ Ｐゴシック" charset="0"/>
          <a:cs typeface="Arial" charset="0"/>
        </a:defRPr>
      </a:lvl8pPr>
      <a:lvl9pPr marL="1828800" algn="l" rtl="0" fontAlgn="base">
        <a:spcBef>
          <a:spcPct val="0"/>
        </a:spcBef>
        <a:spcAft>
          <a:spcPct val="0"/>
        </a:spcAft>
        <a:defRPr sz="3600">
          <a:solidFill>
            <a:srgbClr val="000066"/>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000066"/>
        </a:buClr>
        <a:buSzPct val="50000"/>
        <a:buFont typeface="Wingdings" charset="0"/>
        <a:buChar char="l"/>
        <a:defRPr sz="3100">
          <a:solidFill>
            <a:schemeClr val="tx1"/>
          </a:solidFill>
          <a:latin typeface="Roboto Slab Regular"/>
          <a:ea typeface="+mn-ea"/>
          <a:cs typeface="Roboto Slab Regular"/>
        </a:defRPr>
      </a:lvl1pPr>
      <a:lvl2pPr marL="742950" indent="-285750" algn="l" rtl="0" eaLnBrk="0" fontAlgn="base" hangingPunct="0">
        <a:spcBef>
          <a:spcPct val="20000"/>
        </a:spcBef>
        <a:spcAft>
          <a:spcPct val="0"/>
        </a:spcAft>
        <a:buClr>
          <a:srgbClr val="0000CC"/>
        </a:buClr>
        <a:buFont typeface="Wingdings" charset="0"/>
        <a:buChar char="§"/>
        <a:defRPr sz="2600">
          <a:solidFill>
            <a:schemeClr val="tx1"/>
          </a:solidFill>
          <a:latin typeface="Roboto Slab Regular"/>
          <a:ea typeface="Arial"/>
          <a:cs typeface="Roboto Slab Regular"/>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Roboto Slab Regular"/>
          <a:ea typeface="Arial"/>
          <a:cs typeface="Roboto Slab Regular"/>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Roboto Slab Regular"/>
          <a:ea typeface="Arial"/>
          <a:cs typeface="Roboto Slab Regular"/>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Roboto Slab Regular"/>
          <a:ea typeface="Arial"/>
          <a:cs typeface="Roboto Slab Regular"/>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ea typeface="Arial" charset="0"/>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ea typeface="Arial" charset="0"/>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ea typeface="Arial" charset="0"/>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1B523BD9-E992-EB41-8144-8E9520BB46C7}" type="datetimeFigureOut">
              <a:rPr lang="en-US" smtClean="0"/>
              <a:pPr/>
              <a:t>9/24/2015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7095999-D48B-894D-8B87-F42D54013851}" type="slidenum">
              <a:rPr lang="en-US" smtClean="0"/>
              <a:pPr/>
              <a:t>‹#›</a:t>
            </a:fld>
            <a:endParaRPr lang="en-US" dirty="0"/>
          </a:p>
        </p:txBody>
      </p:sp>
    </p:spTree>
    <p:extLst>
      <p:ext uri="{BB962C8B-B14F-4D97-AF65-F5344CB8AC3E}">
        <p14:creationId xmlns:p14="http://schemas.microsoft.com/office/powerpoint/2010/main" val="317424189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n-US" dirty="0" smtClean="0">
                <a:latin typeface="Oswald Regular"/>
                <a:ea typeface="ＭＳ Ｐゴシック" charset="0"/>
                <a:cs typeface="Oswald Regular"/>
              </a:rPr>
              <a:t>CS526</a:t>
            </a:r>
            <a:r>
              <a:rPr lang="en-US" dirty="0">
                <a:latin typeface="Oswald Regular"/>
                <a:ea typeface="ＭＳ Ｐゴシック" charset="0"/>
                <a:cs typeface="Oswald Regular"/>
              </a:rPr>
              <a:t>: Computer Security</a:t>
            </a:r>
          </a:p>
        </p:txBody>
      </p:sp>
      <p:sp>
        <p:nvSpPr>
          <p:cNvPr id="16386" name="Rectangle 3"/>
          <p:cNvSpPr>
            <a:spLocks noGrp="1" noChangeArrowheads="1"/>
          </p:cNvSpPr>
          <p:nvPr>
            <p:ph type="subTitle" idx="1"/>
          </p:nvPr>
        </p:nvSpPr>
        <p:spPr/>
        <p:txBody>
          <a:bodyPr/>
          <a:lstStyle/>
          <a:p>
            <a:pPr eaLnBrk="1" hangingPunct="1"/>
            <a:r>
              <a:rPr lang="en-US" dirty="0" smtClean="0">
                <a:latin typeface="Oswald Bold"/>
                <a:ea typeface="ＭＳ Ｐゴシック" charset="0"/>
                <a:cs typeface="Oswald Bold"/>
              </a:rPr>
              <a:t>Fall 2015 </a:t>
            </a:r>
            <a:endParaRPr lang="en-US" dirty="0" smtClean="0">
              <a:latin typeface="Oswald Bold"/>
              <a:ea typeface="ＭＳ Ｐゴシック" charset="0"/>
              <a:cs typeface="Oswald Bold"/>
            </a:endParaRPr>
          </a:p>
          <a:p>
            <a:pPr eaLnBrk="1" hangingPunct="1"/>
            <a:r>
              <a:rPr lang="en-US" smtClean="0">
                <a:latin typeface="Oswald Bold"/>
                <a:ea typeface="ＭＳ Ｐゴシック" charset="0"/>
                <a:cs typeface="Oswald Bold"/>
              </a:rPr>
              <a:t>Topic 8</a:t>
            </a:r>
            <a:r>
              <a:rPr lang="en-US" dirty="0">
                <a:latin typeface="Oswald Bold"/>
                <a:ea typeface="ＭＳ Ｐゴシック" charset="0"/>
                <a:cs typeface="Oswald Bold"/>
              </a:rPr>
              <a:t/>
            </a:r>
            <a:br>
              <a:rPr lang="en-US" dirty="0">
                <a:latin typeface="Oswald Bold"/>
                <a:ea typeface="ＭＳ Ｐゴシック" charset="0"/>
                <a:cs typeface="Oswald Bold"/>
              </a:rPr>
            </a:br>
            <a:r>
              <a:rPr lang="en-US" dirty="0">
                <a:latin typeface="Oswald Bold"/>
                <a:ea typeface="ＭＳ Ｐゴシック" charset="0"/>
                <a:cs typeface="Oswald Bold"/>
              </a:rPr>
              <a:t>Software Security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8A6255B-6927-974B-A186-B95666D31C24}" type="slidenum">
              <a:rPr lang="en-US" sz="1400">
                <a:solidFill>
                  <a:srgbClr val="254C9C"/>
                </a:solidFill>
              </a:rPr>
              <a:pPr/>
              <a:t>10</a:t>
            </a:fld>
            <a:endParaRPr lang="en-US" sz="1400"/>
          </a:p>
        </p:txBody>
      </p:sp>
      <p:sp>
        <p:nvSpPr>
          <p:cNvPr id="22533" name="Rectangle 2"/>
          <p:cNvSpPr>
            <a:spLocks noGrp="1" noChangeArrowheads="1"/>
          </p:cNvSpPr>
          <p:nvPr>
            <p:ph type="title"/>
          </p:nvPr>
        </p:nvSpPr>
        <p:spPr/>
        <p:txBody>
          <a:bodyPr/>
          <a:lstStyle/>
          <a:p>
            <a:pPr eaLnBrk="1" hangingPunct="1"/>
            <a:r>
              <a:rPr lang="en-US">
                <a:latin typeface="Times New Roman" charset="0"/>
              </a:rPr>
              <a:t>Environment variables</a:t>
            </a:r>
          </a:p>
        </p:txBody>
      </p:sp>
      <p:sp>
        <p:nvSpPr>
          <p:cNvPr id="22534" name="Rectangle 3"/>
          <p:cNvSpPr>
            <a:spLocks noGrp="1" noChangeArrowheads="1"/>
          </p:cNvSpPr>
          <p:nvPr>
            <p:ph type="body" idx="1"/>
          </p:nvPr>
        </p:nvSpPr>
        <p:spPr/>
        <p:txBody>
          <a:bodyPr/>
          <a:lstStyle/>
          <a:p>
            <a:pPr eaLnBrk="1" hangingPunct="1"/>
            <a:r>
              <a:rPr lang="en-US">
                <a:latin typeface="Arial" charset="0"/>
              </a:rPr>
              <a:t>Users can set the environment variables to anything</a:t>
            </a:r>
          </a:p>
          <a:p>
            <a:pPr lvl="1" eaLnBrk="1" hangingPunct="1"/>
            <a:r>
              <a:rPr lang="en-US">
                <a:latin typeface="Arial" charset="0"/>
              </a:rPr>
              <a:t>Using execve</a:t>
            </a:r>
          </a:p>
          <a:p>
            <a:pPr lvl="1" eaLnBrk="1" hangingPunct="1"/>
            <a:r>
              <a:rPr lang="en-US">
                <a:latin typeface="Arial" charset="0"/>
              </a:rPr>
              <a:t>Has some interesting consequences</a:t>
            </a:r>
          </a:p>
          <a:p>
            <a:pPr eaLnBrk="1" hangingPunct="1"/>
            <a:endParaRPr lang="en-US">
              <a:latin typeface="Arial" charset="0"/>
            </a:endParaRPr>
          </a:p>
          <a:p>
            <a:pPr eaLnBrk="1" hangingPunct="1"/>
            <a:r>
              <a:rPr lang="en-US">
                <a:latin typeface="Arial" charset="0"/>
              </a:rPr>
              <a:t>Examples:</a:t>
            </a:r>
          </a:p>
          <a:p>
            <a:pPr lvl="1" eaLnBrk="1" hangingPunct="1"/>
            <a:r>
              <a:rPr lang="en-US">
                <a:latin typeface="Arial" charset="0"/>
              </a:rPr>
              <a:t>PATH</a:t>
            </a:r>
          </a:p>
          <a:p>
            <a:pPr lvl="1" eaLnBrk="1" hangingPunct="1"/>
            <a:r>
              <a:rPr lang="en-US">
                <a:latin typeface="Arial" charset="0"/>
              </a:rPr>
              <a:t>LD_LIBRARY_PATH</a:t>
            </a:r>
          </a:p>
          <a:p>
            <a:pPr lvl="1" eaLnBrk="1" hangingPunct="1"/>
            <a:r>
              <a:rPr lang="en-US">
                <a:latin typeface="Arial" charset="0"/>
              </a:rPr>
              <a:t>IFS</a:t>
            </a:r>
          </a:p>
          <a:p>
            <a:pPr lvl="1" eaLnBrk="1" hangingPunct="1"/>
            <a:endParaRPr lang="en-US">
              <a:latin typeface="Arial" charset="0"/>
            </a:endParaRPr>
          </a:p>
        </p:txBody>
      </p:sp>
    </p:spTree>
    <p:extLst>
      <p:ext uri="{BB962C8B-B14F-4D97-AF65-F5344CB8AC3E}">
        <p14:creationId xmlns:p14="http://schemas.microsoft.com/office/powerpoint/2010/main" val="12938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246D082C-220D-484E-97E3-1F341FD40683}" type="slidenum">
              <a:rPr lang="en-US" sz="1400">
                <a:solidFill>
                  <a:srgbClr val="254C9C"/>
                </a:solidFill>
              </a:rPr>
              <a:pPr/>
              <a:t>11</a:t>
            </a:fld>
            <a:endParaRPr lang="en-US" sz="1400"/>
          </a:p>
        </p:txBody>
      </p:sp>
      <p:sp>
        <p:nvSpPr>
          <p:cNvPr id="23557" name="Rectangle 2"/>
          <p:cNvSpPr>
            <a:spLocks noGrp="1" noChangeArrowheads="1"/>
          </p:cNvSpPr>
          <p:nvPr>
            <p:ph type="title"/>
          </p:nvPr>
        </p:nvSpPr>
        <p:spPr/>
        <p:txBody>
          <a:bodyPr/>
          <a:lstStyle/>
          <a:p>
            <a:pPr eaLnBrk="1" hangingPunct="1"/>
            <a:r>
              <a:rPr lang="en-US" sz="4000">
                <a:latin typeface="Times New Roman" charset="0"/>
              </a:rPr>
              <a:t>Attack by Resetting PATH</a:t>
            </a:r>
          </a:p>
        </p:txBody>
      </p:sp>
      <p:sp>
        <p:nvSpPr>
          <p:cNvPr id="23558" name="Rectangle 3"/>
          <p:cNvSpPr>
            <a:spLocks noGrp="1" noChangeArrowheads="1"/>
          </p:cNvSpPr>
          <p:nvPr>
            <p:ph type="body" idx="1"/>
          </p:nvPr>
        </p:nvSpPr>
        <p:spPr/>
        <p:txBody>
          <a:bodyPr/>
          <a:lstStyle/>
          <a:p>
            <a:pPr eaLnBrk="1" hangingPunct="1"/>
            <a:r>
              <a:rPr lang="en-US" dirty="0">
                <a:latin typeface="Arial" charset="0"/>
              </a:rPr>
              <a:t>A </a:t>
            </a:r>
            <a:r>
              <a:rPr lang="en-US" dirty="0" err="1">
                <a:latin typeface="Arial" charset="0"/>
              </a:rPr>
              <a:t>setuid</a:t>
            </a:r>
            <a:r>
              <a:rPr lang="en-US" dirty="0">
                <a:latin typeface="Arial" charset="0"/>
              </a:rPr>
              <a:t> program has a system call: </a:t>
            </a:r>
            <a:r>
              <a:rPr lang="en-US" dirty="0">
                <a:latin typeface="Times" charset="0"/>
              </a:rPr>
              <a:t>system(</a:t>
            </a:r>
            <a:r>
              <a:rPr lang="en-US" dirty="0" err="1">
                <a:latin typeface="Times" charset="0"/>
              </a:rPr>
              <a:t>ls</a:t>
            </a:r>
            <a:r>
              <a:rPr lang="en-US" dirty="0">
                <a:latin typeface="Times" charset="0"/>
              </a:rPr>
              <a:t>);</a:t>
            </a:r>
          </a:p>
          <a:p>
            <a:pPr eaLnBrk="1" hangingPunct="1"/>
            <a:r>
              <a:rPr lang="en-US" dirty="0">
                <a:latin typeface="Arial" charset="0"/>
              </a:rPr>
              <a:t>The user sets his PATH to be . (current directory) and places a program </a:t>
            </a:r>
            <a:r>
              <a:rPr lang="en-US" dirty="0" err="1">
                <a:latin typeface="Arial" charset="0"/>
              </a:rPr>
              <a:t>ls</a:t>
            </a:r>
            <a:r>
              <a:rPr lang="en-US" dirty="0">
                <a:latin typeface="Arial" charset="0"/>
              </a:rPr>
              <a:t> in this directory</a:t>
            </a:r>
          </a:p>
          <a:p>
            <a:pPr eaLnBrk="1" hangingPunct="1"/>
            <a:r>
              <a:rPr lang="en-US" dirty="0">
                <a:latin typeface="Arial" charset="0"/>
              </a:rPr>
              <a:t>The user can then execute arbitrary code as the </a:t>
            </a:r>
            <a:r>
              <a:rPr lang="en-US" dirty="0" err="1">
                <a:latin typeface="Arial" charset="0"/>
              </a:rPr>
              <a:t>setuid</a:t>
            </a:r>
            <a:r>
              <a:rPr lang="en-US" dirty="0">
                <a:latin typeface="Arial" charset="0"/>
              </a:rPr>
              <a:t> program</a:t>
            </a:r>
          </a:p>
          <a:p>
            <a:pPr eaLnBrk="1" hangingPunct="1"/>
            <a:endParaRPr lang="en-US" dirty="0">
              <a:latin typeface="Arial" charset="0"/>
            </a:endParaRPr>
          </a:p>
          <a:p>
            <a:pPr eaLnBrk="1" hangingPunct="1"/>
            <a:r>
              <a:rPr lang="en-US" b="1" dirty="0">
                <a:latin typeface="Arial" charset="0"/>
              </a:rPr>
              <a:t>Solution</a:t>
            </a:r>
            <a:r>
              <a:rPr lang="en-US" dirty="0">
                <a:latin typeface="Arial" charset="0"/>
              </a:rPr>
              <a:t>: Reset the PATH variable to be a standard form (i.e., “/bin:/</a:t>
            </a:r>
            <a:r>
              <a:rPr lang="en-US" dirty="0" err="1">
                <a:latin typeface="Arial" charset="0"/>
              </a:rPr>
              <a:t>usr</a:t>
            </a:r>
            <a:r>
              <a:rPr lang="en-US" dirty="0">
                <a:latin typeface="Arial" charset="0"/>
              </a:rPr>
              <a:t>/bin”)</a:t>
            </a:r>
          </a:p>
          <a:p>
            <a:pPr eaLnBrk="1" hangingPunct="1"/>
            <a:endParaRPr lang="en-US" dirty="0">
              <a:latin typeface="Arial" charset="0"/>
            </a:endParaRPr>
          </a:p>
        </p:txBody>
      </p:sp>
    </p:spTree>
    <p:extLst>
      <p:ext uri="{BB962C8B-B14F-4D97-AF65-F5344CB8AC3E}">
        <p14:creationId xmlns:p14="http://schemas.microsoft.com/office/powerpoint/2010/main" val="2652657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84D97109-F851-7E4E-8FAC-9D1A7FE0193C}" type="slidenum">
              <a:rPr lang="en-US" sz="1400">
                <a:solidFill>
                  <a:srgbClr val="254C9C"/>
                </a:solidFill>
              </a:rPr>
              <a:pPr/>
              <a:t>12</a:t>
            </a:fld>
            <a:endParaRPr lang="en-US" sz="1400"/>
          </a:p>
        </p:txBody>
      </p:sp>
      <p:sp>
        <p:nvSpPr>
          <p:cNvPr id="24581" name="Rectangle 2"/>
          <p:cNvSpPr>
            <a:spLocks noGrp="1" noChangeArrowheads="1"/>
          </p:cNvSpPr>
          <p:nvPr>
            <p:ph type="title"/>
          </p:nvPr>
        </p:nvSpPr>
        <p:spPr/>
        <p:txBody>
          <a:bodyPr/>
          <a:lstStyle/>
          <a:p>
            <a:pPr eaLnBrk="1" hangingPunct="1"/>
            <a:r>
              <a:rPr lang="en-US">
                <a:latin typeface="Times New Roman" charset="0"/>
              </a:rPr>
              <a:t>Attack by Resetting IFS</a:t>
            </a:r>
          </a:p>
        </p:txBody>
      </p:sp>
      <p:sp>
        <p:nvSpPr>
          <p:cNvPr id="24582" name="Rectangle 3"/>
          <p:cNvSpPr>
            <a:spLocks noGrp="1" noChangeArrowheads="1"/>
          </p:cNvSpPr>
          <p:nvPr>
            <p:ph type="body" idx="1"/>
          </p:nvPr>
        </p:nvSpPr>
        <p:spPr/>
        <p:txBody>
          <a:bodyPr/>
          <a:lstStyle/>
          <a:p>
            <a:pPr eaLnBrk="1" hangingPunct="1"/>
            <a:r>
              <a:rPr lang="en-US" dirty="0" smtClean="0">
                <a:latin typeface="Arial" charset="0"/>
              </a:rPr>
              <a:t>Attacker can </a:t>
            </a:r>
            <a:r>
              <a:rPr lang="en-US" dirty="0">
                <a:latin typeface="Arial" charset="0"/>
              </a:rPr>
              <a:t>reset the IFS variable</a:t>
            </a:r>
          </a:p>
          <a:p>
            <a:pPr lvl="1" eaLnBrk="1" hangingPunct="1"/>
            <a:r>
              <a:rPr lang="en-US" dirty="0">
                <a:latin typeface="Arial" charset="0"/>
              </a:rPr>
              <a:t>IFS is the characters that the system considers as white space</a:t>
            </a:r>
          </a:p>
          <a:p>
            <a:pPr eaLnBrk="1" hangingPunct="1"/>
            <a:endParaRPr lang="en-US" dirty="0">
              <a:latin typeface="Arial" charset="0"/>
            </a:endParaRPr>
          </a:p>
          <a:p>
            <a:pPr eaLnBrk="1" hangingPunct="1"/>
            <a:r>
              <a:rPr lang="en-US" dirty="0">
                <a:latin typeface="Arial" charset="0"/>
              </a:rPr>
              <a:t>If not, the user may add “s” to the IFS </a:t>
            </a:r>
          </a:p>
          <a:p>
            <a:pPr lvl="1" eaLnBrk="1" hangingPunct="1"/>
            <a:r>
              <a:rPr lang="en-US" dirty="0">
                <a:latin typeface="Arial" charset="0"/>
              </a:rPr>
              <a:t>system(</a:t>
            </a:r>
            <a:r>
              <a:rPr lang="en-US" dirty="0" err="1">
                <a:latin typeface="Arial" charset="0"/>
              </a:rPr>
              <a:t>ls</a:t>
            </a:r>
            <a:r>
              <a:rPr lang="en-US" dirty="0">
                <a:latin typeface="Arial" charset="0"/>
              </a:rPr>
              <a:t>) becomes system(l)</a:t>
            </a:r>
          </a:p>
          <a:p>
            <a:pPr lvl="1" eaLnBrk="1" hangingPunct="1"/>
            <a:r>
              <a:rPr lang="en-US" dirty="0">
                <a:latin typeface="Arial" charset="0"/>
              </a:rPr>
              <a:t>Place a function l in the directory</a:t>
            </a:r>
          </a:p>
          <a:p>
            <a:pPr lvl="1" eaLnBrk="1" hangingPunct="1"/>
            <a:endParaRPr lang="en-US" dirty="0">
              <a:latin typeface="Arial" charset="0"/>
            </a:endParaRPr>
          </a:p>
          <a:p>
            <a:pPr eaLnBrk="1" hangingPunct="1"/>
            <a:r>
              <a:rPr lang="en-US" dirty="0">
                <a:latin typeface="Arial" charset="0"/>
              </a:rPr>
              <a:t>Moral: things are intricately related and inputs can have unexpected consequences</a:t>
            </a:r>
          </a:p>
        </p:txBody>
      </p:sp>
    </p:spTree>
    <p:extLst>
      <p:ext uri="{BB962C8B-B14F-4D97-AF65-F5344CB8AC3E}">
        <p14:creationId xmlns:p14="http://schemas.microsoft.com/office/powerpoint/2010/main" val="32511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2F8A1D8-3741-1149-BCA6-060CCB4CB7F9}" type="slidenum">
              <a:rPr lang="en-US" sz="1400">
                <a:solidFill>
                  <a:srgbClr val="254C9C"/>
                </a:solidFill>
              </a:rPr>
              <a:pPr/>
              <a:t>13</a:t>
            </a:fld>
            <a:endParaRPr lang="en-US" sz="1400"/>
          </a:p>
        </p:txBody>
      </p:sp>
      <p:sp>
        <p:nvSpPr>
          <p:cNvPr id="25605" name="Rectangle 2"/>
          <p:cNvSpPr>
            <a:spLocks noGrp="1" noChangeArrowheads="1"/>
          </p:cNvSpPr>
          <p:nvPr>
            <p:ph type="title"/>
          </p:nvPr>
        </p:nvSpPr>
        <p:spPr/>
        <p:txBody>
          <a:bodyPr/>
          <a:lstStyle/>
          <a:p>
            <a:pPr eaLnBrk="1" hangingPunct="1"/>
            <a:r>
              <a:rPr lang="en-US">
                <a:latin typeface="Times New Roman" charset="0"/>
              </a:rPr>
              <a:t>Attack by Resetting LD_LIBRARY_PATH</a:t>
            </a:r>
          </a:p>
        </p:txBody>
      </p:sp>
      <p:sp>
        <p:nvSpPr>
          <p:cNvPr id="25606" name="Rectangle 3"/>
          <p:cNvSpPr>
            <a:spLocks noGrp="1" noChangeArrowheads="1"/>
          </p:cNvSpPr>
          <p:nvPr>
            <p:ph type="body" idx="1"/>
          </p:nvPr>
        </p:nvSpPr>
        <p:spPr/>
        <p:txBody>
          <a:bodyPr/>
          <a:lstStyle/>
          <a:p>
            <a:pPr eaLnBrk="1" hangingPunct="1">
              <a:lnSpc>
                <a:spcPct val="80000"/>
              </a:lnSpc>
            </a:pPr>
            <a:r>
              <a:rPr lang="en-US" sz="2800" dirty="0">
                <a:latin typeface="Arial" charset="0"/>
              </a:rPr>
              <a:t>Assume you have a </a:t>
            </a:r>
            <a:r>
              <a:rPr lang="en-US" sz="2800" dirty="0" err="1">
                <a:latin typeface="Arial" charset="0"/>
              </a:rPr>
              <a:t>setuid</a:t>
            </a:r>
            <a:r>
              <a:rPr lang="en-US" sz="2800" dirty="0">
                <a:latin typeface="Arial" charset="0"/>
              </a:rPr>
              <a:t> program that loads dynamic libraries</a:t>
            </a:r>
          </a:p>
          <a:p>
            <a:pPr eaLnBrk="1" hangingPunct="1">
              <a:lnSpc>
                <a:spcPct val="80000"/>
              </a:lnSpc>
            </a:pPr>
            <a:r>
              <a:rPr lang="en-US" sz="2800" dirty="0">
                <a:latin typeface="Arial" charset="0"/>
              </a:rPr>
              <a:t>UNIX searches the environment variable LD_LIBRARY_PATH for libraries</a:t>
            </a:r>
          </a:p>
          <a:p>
            <a:pPr eaLnBrk="1" hangingPunct="1">
              <a:lnSpc>
                <a:spcPct val="80000"/>
              </a:lnSpc>
            </a:pPr>
            <a:r>
              <a:rPr lang="en-US" sz="2800" dirty="0">
                <a:latin typeface="Arial" charset="0"/>
              </a:rPr>
              <a:t>A user can set LD_LIBRARY_PATH to /</a:t>
            </a:r>
            <a:r>
              <a:rPr lang="en-US" sz="2800" dirty="0" err="1">
                <a:latin typeface="Arial" charset="0"/>
              </a:rPr>
              <a:t>tmp</a:t>
            </a:r>
            <a:r>
              <a:rPr lang="en-US" sz="2800" dirty="0">
                <a:latin typeface="Arial" charset="0"/>
              </a:rPr>
              <a:t>/attack and places his own copy of the libraries here</a:t>
            </a:r>
          </a:p>
          <a:p>
            <a:pPr eaLnBrk="1" hangingPunct="1">
              <a:lnSpc>
                <a:spcPct val="80000"/>
              </a:lnSpc>
            </a:pPr>
            <a:r>
              <a:rPr lang="en-US" sz="2800" dirty="0">
                <a:latin typeface="Arial" charset="0"/>
              </a:rPr>
              <a:t>Most modern C runtime libraries have fixed this by not using the LD_LIBRARY_PATH variable when the EUID is not the same as the RUID or the EGID is not the same as the </a:t>
            </a:r>
            <a:r>
              <a:rPr lang="en-US" sz="2800" dirty="0" smtClean="0">
                <a:latin typeface="Arial" charset="0"/>
              </a:rPr>
              <a:t>RGID</a:t>
            </a:r>
            <a:endParaRPr lang="en-US" sz="2800" dirty="0">
              <a:latin typeface="Arial" charset="0"/>
            </a:endParaRPr>
          </a:p>
        </p:txBody>
      </p:sp>
    </p:spTree>
    <p:extLst>
      <p:ext uri="{BB962C8B-B14F-4D97-AF65-F5344CB8AC3E}">
        <p14:creationId xmlns:p14="http://schemas.microsoft.com/office/powerpoint/2010/main" val="3325671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ea typeface="ＭＳ Ｐゴシック" charset="0"/>
              </a:rPr>
              <a:t>Command Line as Source of Input</a:t>
            </a:r>
          </a:p>
        </p:txBody>
      </p:sp>
      <p:sp>
        <p:nvSpPr>
          <p:cNvPr id="3" name="Content Placeholder 2"/>
          <p:cNvSpPr>
            <a:spLocks noGrp="1"/>
          </p:cNvSpPr>
          <p:nvPr>
            <p:ph idx="1"/>
          </p:nvPr>
        </p:nvSpPr>
        <p:spPr>
          <a:xfrm>
            <a:off x="762000" y="1295400"/>
            <a:ext cx="7696200" cy="4953000"/>
          </a:xfrm>
        </p:spPr>
        <p:txBody>
          <a:bodyPr/>
          <a:lstStyle/>
          <a:p>
            <a:pPr>
              <a:buFont typeface="Wingdings" charset="0"/>
              <a:buNone/>
            </a:pPr>
            <a:r>
              <a:rPr lang="en-US" sz="2400" b="1" dirty="0">
                <a:latin typeface="Courier New" charset="0"/>
                <a:ea typeface="ＭＳ Ｐゴシック" charset="0"/>
                <a:cs typeface="Courier New" charset="0"/>
              </a:rPr>
              <a:t>void main(</a:t>
            </a:r>
            <a:r>
              <a:rPr lang="en-US" sz="2400" b="1" dirty="0" err="1">
                <a:latin typeface="Courier New" charset="0"/>
                <a:ea typeface="ＭＳ Ｐゴシック" charset="0"/>
                <a:cs typeface="Courier New" charset="0"/>
              </a:rPr>
              <a:t>int</a:t>
            </a:r>
            <a:r>
              <a:rPr lang="en-US" sz="2400" b="1" dirty="0">
                <a:latin typeface="Courier New" charset="0"/>
                <a:ea typeface="ＭＳ Ｐゴシック" charset="0"/>
                <a:cs typeface="Courier New" charset="0"/>
              </a:rPr>
              <a:t> </a:t>
            </a:r>
            <a:r>
              <a:rPr lang="en-US" sz="2400" b="1" dirty="0" err="1">
                <a:latin typeface="Courier New" charset="0"/>
                <a:ea typeface="ＭＳ Ｐゴシック" charset="0"/>
                <a:cs typeface="Courier New" charset="0"/>
              </a:rPr>
              <a:t>argc</a:t>
            </a:r>
            <a:r>
              <a:rPr lang="en-US" sz="2400" b="1" dirty="0">
                <a:latin typeface="Courier New" charset="0"/>
                <a:ea typeface="ＭＳ Ｐゴシック" charset="0"/>
                <a:cs typeface="Courier New" charset="0"/>
              </a:rPr>
              <a:t>, char** </a:t>
            </a:r>
            <a:r>
              <a:rPr lang="en-US" sz="2400" b="1" dirty="0" err="1">
                <a:latin typeface="Courier New" charset="0"/>
                <a:ea typeface="ＭＳ Ｐゴシック" charset="0"/>
                <a:cs typeface="Courier New" charset="0"/>
              </a:rPr>
              <a:t>argv</a:t>
            </a:r>
            <a:r>
              <a:rPr lang="en-US" sz="2400" b="1" dirty="0">
                <a:latin typeface="Courier New" charset="0"/>
                <a:ea typeface="ＭＳ Ｐゴシック" charset="0"/>
                <a:cs typeface="Courier New" charset="0"/>
              </a:rPr>
              <a:t>) {</a:t>
            </a:r>
          </a:p>
          <a:p>
            <a:pPr lvl="1">
              <a:buFont typeface="Wingdings" charset="0"/>
              <a:buNone/>
            </a:pPr>
            <a:r>
              <a:rPr lang="en-US" sz="2000" b="1" dirty="0">
                <a:latin typeface="Courier New" charset="0"/>
                <a:cs typeface="Courier New" charset="0"/>
              </a:rPr>
              <a:t>char </a:t>
            </a:r>
            <a:r>
              <a:rPr lang="en-US" sz="2000" b="1" dirty="0" err="1">
                <a:latin typeface="Courier New" charset="0"/>
                <a:cs typeface="Courier New" charset="0"/>
              </a:rPr>
              <a:t>buf</a:t>
            </a:r>
            <a:r>
              <a:rPr lang="en-US" sz="2000" b="1" dirty="0">
                <a:latin typeface="Courier New" charset="0"/>
                <a:cs typeface="Courier New" charset="0"/>
              </a:rPr>
              <a:t>[1024];</a:t>
            </a:r>
          </a:p>
          <a:p>
            <a:pPr lvl="1">
              <a:buFont typeface="Wingdings" charset="0"/>
              <a:buNone/>
            </a:pPr>
            <a:r>
              <a:rPr lang="en-US" sz="2000" b="1" dirty="0" err="1">
                <a:latin typeface="Courier New" charset="0"/>
                <a:cs typeface="Courier New" charset="0"/>
              </a:rPr>
              <a:t>sprintf</a:t>
            </a:r>
            <a:r>
              <a:rPr lang="en-US" sz="2000" b="1" dirty="0">
                <a:latin typeface="Courier New" charset="0"/>
                <a:cs typeface="Courier New" charset="0"/>
              </a:rPr>
              <a:t>(</a:t>
            </a:r>
            <a:r>
              <a:rPr lang="en-US" sz="2000" b="1" dirty="0" err="1">
                <a:latin typeface="Courier New" charset="0"/>
                <a:cs typeface="Courier New" charset="0"/>
              </a:rPr>
              <a:t>buf</a:t>
            </a:r>
            <a:r>
              <a:rPr lang="en-US" sz="2000" b="1" dirty="0">
                <a:latin typeface="Courier New" charset="0"/>
                <a:cs typeface="Courier New" charset="0"/>
              </a:rPr>
              <a:t>, </a:t>
            </a:r>
            <a:r>
              <a:rPr lang="ja-JP" altLang="en-US" sz="2000" b="1" dirty="0">
                <a:latin typeface="Courier New" charset="0"/>
                <a:cs typeface="Courier New" charset="0"/>
              </a:rPr>
              <a:t>“</a:t>
            </a:r>
            <a:r>
              <a:rPr lang="en-US" altLang="ja-JP" sz="2000" b="1" dirty="0">
                <a:latin typeface="Courier New" charset="0"/>
                <a:cs typeface="Courier New" charset="0"/>
              </a:rPr>
              <a:t>cat %s</a:t>
            </a:r>
            <a:r>
              <a:rPr lang="ja-JP" altLang="en-US" sz="2000" b="1" dirty="0">
                <a:latin typeface="Courier New" charset="0"/>
                <a:cs typeface="Courier New" charset="0"/>
              </a:rPr>
              <a:t>”</a:t>
            </a:r>
            <a:r>
              <a:rPr lang="en-US" altLang="ja-JP" sz="2000" b="1" dirty="0">
                <a:latin typeface="Courier New" charset="0"/>
                <a:cs typeface="Courier New" charset="0"/>
              </a:rPr>
              <a:t>,</a:t>
            </a:r>
            <a:r>
              <a:rPr lang="en-US" altLang="ja-JP" sz="2000" b="1" dirty="0" err="1">
                <a:latin typeface="Courier New" charset="0"/>
                <a:cs typeface="Courier New" charset="0"/>
              </a:rPr>
              <a:t>argv</a:t>
            </a:r>
            <a:r>
              <a:rPr lang="en-US" altLang="ja-JP" sz="2000" b="1" dirty="0">
                <a:latin typeface="Courier New" charset="0"/>
                <a:cs typeface="Courier New" charset="0"/>
              </a:rPr>
              <a:t>[1]);</a:t>
            </a:r>
          </a:p>
          <a:p>
            <a:pPr lvl="1">
              <a:buFont typeface="Wingdings" charset="0"/>
              <a:buNone/>
            </a:pPr>
            <a:r>
              <a:rPr lang="en-US" sz="2000" b="1" dirty="0">
                <a:latin typeface="Courier New" charset="0"/>
                <a:cs typeface="Courier New" charset="0"/>
              </a:rPr>
              <a:t>system (</a:t>
            </a:r>
            <a:r>
              <a:rPr lang="ja-JP" altLang="en-US" sz="2000" b="1" dirty="0">
                <a:latin typeface="Courier New" charset="0"/>
                <a:cs typeface="Courier New" charset="0"/>
              </a:rPr>
              <a:t>“</a:t>
            </a:r>
            <a:r>
              <a:rPr lang="en-US" altLang="ja-JP" sz="2000" b="1" dirty="0" err="1">
                <a:latin typeface="Courier New" charset="0"/>
                <a:cs typeface="Courier New" charset="0"/>
              </a:rPr>
              <a:t>buf</a:t>
            </a:r>
            <a:r>
              <a:rPr lang="ja-JP" altLang="en-US" sz="2000" b="1" dirty="0">
                <a:latin typeface="Courier New" charset="0"/>
                <a:cs typeface="Courier New" charset="0"/>
              </a:rPr>
              <a:t>”</a:t>
            </a:r>
            <a:r>
              <a:rPr lang="en-US" altLang="ja-JP" sz="2000" b="1" dirty="0">
                <a:latin typeface="Courier New" charset="0"/>
                <a:cs typeface="Courier New" charset="0"/>
              </a:rPr>
              <a:t>);</a:t>
            </a:r>
          </a:p>
          <a:p>
            <a:pPr>
              <a:buFont typeface="Wingdings" charset="0"/>
              <a:buNone/>
            </a:pPr>
            <a:r>
              <a:rPr lang="en-US" sz="2400" b="1" dirty="0">
                <a:latin typeface="Courier New" charset="0"/>
                <a:ea typeface="ＭＳ Ｐゴシック" charset="0"/>
                <a:cs typeface="Courier New" charset="0"/>
              </a:rPr>
              <a:t>}</a:t>
            </a:r>
            <a:endParaRPr lang="en-US" sz="2000" b="1" dirty="0">
              <a:latin typeface="Courier New" charset="0"/>
              <a:ea typeface="ＭＳ Ｐゴシック" charset="0"/>
              <a:cs typeface="Courier New" charset="0"/>
            </a:endParaRPr>
          </a:p>
          <a:p>
            <a:pPr>
              <a:buFont typeface="Wingdings" charset="0"/>
              <a:buNone/>
            </a:pPr>
            <a:r>
              <a:rPr lang="en-US" sz="2000" b="1" dirty="0">
                <a:latin typeface="Arial"/>
                <a:ea typeface="ＭＳ Ｐゴシック" charset="0"/>
                <a:cs typeface="Arial"/>
              </a:rPr>
              <a:t>Intention</a:t>
            </a:r>
            <a:r>
              <a:rPr lang="en-US" sz="2000" dirty="0">
                <a:latin typeface="Arial"/>
                <a:ea typeface="ＭＳ Ｐゴシック" charset="0"/>
                <a:cs typeface="Arial"/>
              </a:rPr>
              <a:t>: get a file name from input and then cat the file</a:t>
            </a:r>
          </a:p>
          <a:p>
            <a:pPr>
              <a:buFont typeface="Wingdings" charset="0"/>
              <a:buNone/>
            </a:pPr>
            <a:endParaRPr lang="en-US" sz="2000" dirty="0">
              <a:latin typeface="Arial"/>
              <a:ea typeface="ＭＳ Ｐゴシック" charset="0"/>
              <a:cs typeface="Arial"/>
            </a:endParaRPr>
          </a:p>
          <a:p>
            <a:pPr>
              <a:spcBef>
                <a:spcPts val="1200"/>
              </a:spcBef>
            </a:pPr>
            <a:r>
              <a:rPr lang="en-US" sz="2400" b="1" dirty="0">
                <a:solidFill>
                  <a:srgbClr val="FF0000"/>
                </a:solidFill>
                <a:latin typeface="Arial"/>
                <a:ea typeface="ＭＳ Ｐゴシック" charset="0"/>
                <a:cs typeface="Arial"/>
              </a:rPr>
              <a:t>What can go wrong?</a:t>
            </a:r>
          </a:p>
          <a:p>
            <a:pPr lvl="1">
              <a:spcBef>
                <a:spcPts val="1200"/>
              </a:spcBef>
            </a:pPr>
            <a:r>
              <a:rPr lang="en-US" sz="2000" dirty="0">
                <a:latin typeface="Arial"/>
                <a:cs typeface="Arial"/>
              </a:rPr>
              <a:t>Attacker can add to the command by using, e.g., </a:t>
            </a:r>
            <a:r>
              <a:rPr lang="ja-JP" altLang="en-US" sz="2000" dirty="0">
                <a:latin typeface="Arial"/>
                <a:cs typeface="Arial"/>
              </a:rPr>
              <a:t>“</a:t>
            </a:r>
            <a:r>
              <a:rPr lang="en-US" altLang="ja-JP" sz="2000" b="1" dirty="0">
                <a:latin typeface="Arial"/>
                <a:cs typeface="Arial"/>
              </a:rPr>
              <a:t>a; </a:t>
            </a:r>
            <a:r>
              <a:rPr lang="en-US" altLang="ja-JP" sz="2000" b="1" dirty="0" err="1">
                <a:latin typeface="Arial"/>
                <a:cs typeface="Arial"/>
              </a:rPr>
              <a:t>ls</a:t>
            </a:r>
            <a:r>
              <a:rPr lang="ja-JP" altLang="en-US" sz="2000" dirty="0">
                <a:latin typeface="Arial"/>
                <a:cs typeface="Arial"/>
              </a:rPr>
              <a:t>”</a:t>
            </a:r>
            <a:endParaRPr lang="en-US" sz="2000" dirty="0">
              <a:latin typeface="Arial"/>
              <a:cs typeface="Arial"/>
            </a:endParaRPr>
          </a:p>
        </p:txBody>
      </p:sp>
      <p:sp>
        <p:nvSpPr>
          <p:cNvPr id="2969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0711594-DB57-F64F-8F24-EFBF49CA4B81}" type="slidenum">
              <a:rPr lang="en-US" sz="1200" b="0">
                <a:latin typeface="Arial"/>
              </a:rPr>
              <a:pPr eaLnBrk="1" hangingPunct="1"/>
              <a:t>14</a:t>
            </a:fld>
            <a:endParaRPr lang="en-US" sz="1200" b="0"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ea typeface="ＭＳ Ｐゴシック" charset="0"/>
              </a:rPr>
              <a:t>Input Validation in Web Applications</a:t>
            </a:r>
          </a:p>
        </p:txBody>
      </p:sp>
      <p:sp>
        <p:nvSpPr>
          <p:cNvPr id="3" name="Content Placeholder 2"/>
          <p:cNvSpPr>
            <a:spLocks noGrp="1"/>
          </p:cNvSpPr>
          <p:nvPr>
            <p:ph idx="1"/>
          </p:nvPr>
        </p:nvSpPr>
        <p:spPr>
          <a:xfrm>
            <a:off x="762000" y="1295400"/>
            <a:ext cx="7696200" cy="4876800"/>
          </a:xfrm>
        </p:spPr>
        <p:txBody>
          <a:bodyPr/>
          <a:lstStyle/>
          <a:p>
            <a:pPr>
              <a:spcBef>
                <a:spcPts val="1200"/>
              </a:spcBef>
            </a:pPr>
            <a:r>
              <a:rPr lang="en-US" sz="2800" dirty="0">
                <a:latin typeface="Arial"/>
                <a:ea typeface="ＭＳ Ｐゴシック" charset="0"/>
                <a:cs typeface="Arial"/>
              </a:rPr>
              <a:t>A remote example (PHP </a:t>
            </a:r>
            <a:r>
              <a:rPr lang="en-US" sz="2800" dirty="0" err="1">
                <a:latin typeface="Arial"/>
                <a:ea typeface="ＭＳ Ｐゴシック" charset="0"/>
                <a:cs typeface="Arial"/>
              </a:rPr>
              <a:t>passthru</a:t>
            </a:r>
            <a:r>
              <a:rPr lang="en-US" sz="2800" dirty="0">
                <a:latin typeface="Arial"/>
                <a:ea typeface="ＭＳ Ｐゴシック" charset="0"/>
                <a:cs typeface="Arial"/>
              </a:rPr>
              <a:t>)</a:t>
            </a:r>
          </a:p>
          <a:p>
            <a:pPr lvl="1">
              <a:spcBef>
                <a:spcPct val="0"/>
              </a:spcBef>
              <a:buFont typeface="Wingdings" charset="0"/>
              <a:buNone/>
            </a:pPr>
            <a:endParaRPr lang="en-US" sz="2000" b="1" dirty="0">
              <a:latin typeface="Courier New" charset="0"/>
              <a:cs typeface="Courier New" charset="0"/>
            </a:endParaRPr>
          </a:p>
          <a:p>
            <a:pPr lvl="1">
              <a:spcBef>
                <a:spcPct val="0"/>
              </a:spcBef>
              <a:buFont typeface="Wingdings" charset="0"/>
              <a:buNone/>
            </a:pPr>
            <a:r>
              <a:rPr lang="en-US" sz="2000" b="1" dirty="0">
                <a:latin typeface="Courier New" charset="0"/>
                <a:cs typeface="Courier New" charset="0"/>
              </a:rPr>
              <a:t>echo 'Your usage log:&lt;</a:t>
            </a:r>
            <a:r>
              <a:rPr lang="en-US" sz="2000" b="1" dirty="0" err="1">
                <a:latin typeface="Courier New" charset="0"/>
                <a:cs typeface="Courier New" charset="0"/>
              </a:rPr>
              <a:t>br</a:t>
            </a:r>
            <a:r>
              <a:rPr lang="en-US" sz="2000" b="1" dirty="0">
                <a:latin typeface="Courier New" charset="0"/>
                <a:cs typeface="Courier New" charset="0"/>
              </a:rPr>
              <a:t> /&gt;';</a:t>
            </a:r>
          </a:p>
          <a:p>
            <a:pPr lvl="1">
              <a:spcBef>
                <a:spcPct val="0"/>
              </a:spcBef>
              <a:buFont typeface="Wingdings" charset="0"/>
              <a:buNone/>
            </a:pPr>
            <a:r>
              <a:rPr lang="en-US" sz="2000" b="1" dirty="0">
                <a:latin typeface="Courier New" charset="0"/>
                <a:cs typeface="Courier New" charset="0"/>
              </a:rPr>
              <a:t>$username = $_GET['username'];</a:t>
            </a:r>
          </a:p>
          <a:p>
            <a:pPr lvl="1">
              <a:spcBef>
                <a:spcPct val="0"/>
              </a:spcBef>
              <a:buFont typeface="Wingdings" charset="0"/>
              <a:buNone/>
            </a:pPr>
            <a:r>
              <a:rPr lang="en-US" sz="2000" b="1" dirty="0" err="1">
                <a:latin typeface="Courier New" charset="0"/>
                <a:cs typeface="Courier New" charset="0"/>
              </a:rPr>
              <a:t>passthru</a:t>
            </a:r>
            <a:r>
              <a:rPr lang="en-US" sz="2000" b="1" dirty="0">
                <a:latin typeface="Courier New" charset="0"/>
                <a:cs typeface="Courier New" charset="0"/>
              </a:rPr>
              <a:t>(</a:t>
            </a:r>
            <a:r>
              <a:rPr lang="ja-JP" altLang="en-US" sz="2000" b="1" dirty="0">
                <a:latin typeface="Courier New" charset="0"/>
                <a:cs typeface="Courier New" charset="0"/>
              </a:rPr>
              <a:t>“</a:t>
            </a:r>
            <a:r>
              <a:rPr lang="en-US" altLang="ja-JP" sz="2000" b="1" dirty="0">
                <a:latin typeface="Courier New" charset="0"/>
                <a:cs typeface="Courier New" charset="0"/>
              </a:rPr>
              <a:t>cat /logs/usage/$username</a:t>
            </a:r>
            <a:r>
              <a:rPr lang="ja-JP" altLang="en-US" sz="2000" b="1" dirty="0">
                <a:latin typeface="Courier New" charset="0"/>
                <a:cs typeface="Courier New" charset="0"/>
              </a:rPr>
              <a:t>”</a:t>
            </a:r>
            <a:r>
              <a:rPr lang="en-US" altLang="ja-JP" sz="2000" b="1" dirty="0">
                <a:latin typeface="Courier New" charset="0"/>
                <a:cs typeface="Courier New" charset="0"/>
              </a:rPr>
              <a:t>);</a:t>
            </a:r>
          </a:p>
          <a:p>
            <a:pPr>
              <a:spcBef>
                <a:spcPts val="1200"/>
              </a:spcBef>
            </a:pPr>
            <a:endParaRPr lang="en-US" sz="2800" dirty="0">
              <a:latin typeface="Arial"/>
              <a:ea typeface="ＭＳ Ｐゴシック" charset="0"/>
              <a:cs typeface="Arial"/>
            </a:endParaRPr>
          </a:p>
          <a:p>
            <a:pPr>
              <a:spcBef>
                <a:spcPts val="1200"/>
              </a:spcBef>
            </a:pPr>
            <a:r>
              <a:rPr lang="en-US" sz="2800" dirty="0">
                <a:latin typeface="Arial"/>
                <a:ea typeface="ＭＳ Ｐゴシック" charset="0"/>
                <a:cs typeface="Arial"/>
              </a:rPr>
              <a:t>PHP </a:t>
            </a:r>
            <a:r>
              <a:rPr lang="en-US" sz="2800" b="1" dirty="0" err="1">
                <a:latin typeface="Arial"/>
                <a:ea typeface="ＭＳ Ｐゴシック" charset="0"/>
                <a:cs typeface="Arial"/>
              </a:rPr>
              <a:t>passthru</a:t>
            </a:r>
            <a:r>
              <a:rPr lang="en-US" sz="2800" b="1" dirty="0">
                <a:latin typeface="Arial"/>
                <a:ea typeface="ＭＳ Ｐゴシック" charset="0"/>
                <a:cs typeface="Arial"/>
              </a:rPr>
              <a:t>(string) </a:t>
            </a:r>
            <a:r>
              <a:rPr lang="en-US" sz="2800" dirty="0">
                <a:latin typeface="Arial"/>
                <a:ea typeface="ＭＳ Ｐゴシック" charset="0"/>
                <a:cs typeface="Arial"/>
              </a:rPr>
              <a:t>executes command</a:t>
            </a:r>
          </a:p>
          <a:p>
            <a:pPr>
              <a:spcBef>
                <a:spcPts val="1200"/>
              </a:spcBef>
            </a:pPr>
            <a:r>
              <a:rPr lang="en-US" sz="2800" b="1" dirty="0">
                <a:solidFill>
                  <a:srgbClr val="FF0000"/>
                </a:solidFill>
                <a:latin typeface="Arial"/>
                <a:ea typeface="ＭＳ Ｐゴシック" charset="0"/>
                <a:cs typeface="Arial"/>
              </a:rPr>
              <a:t>What can go wrong?</a:t>
            </a:r>
          </a:p>
          <a:p>
            <a:pPr lvl="1">
              <a:spcBef>
                <a:spcPts val="1200"/>
              </a:spcBef>
            </a:pPr>
            <a:r>
              <a:rPr lang="en-US" sz="2400" dirty="0">
                <a:latin typeface="Arial"/>
                <a:cs typeface="Arial"/>
              </a:rPr>
              <a:t>Attackers can put </a:t>
            </a:r>
            <a:r>
              <a:rPr lang="ja-JP" altLang="en-US" sz="2400" dirty="0">
                <a:latin typeface="Arial"/>
                <a:cs typeface="Arial"/>
              </a:rPr>
              <a:t>“</a:t>
            </a:r>
            <a:r>
              <a:rPr lang="en-US" altLang="ja-JP" sz="2400" dirty="0">
                <a:latin typeface="Arial"/>
                <a:cs typeface="Arial"/>
              </a:rPr>
              <a:t>;</a:t>
            </a:r>
            <a:r>
              <a:rPr lang="ja-JP" altLang="en-US" sz="2400" dirty="0">
                <a:latin typeface="Arial"/>
                <a:cs typeface="Arial"/>
              </a:rPr>
              <a:t>”</a:t>
            </a:r>
            <a:r>
              <a:rPr lang="en-US" altLang="ja-JP" sz="2400" dirty="0">
                <a:latin typeface="Arial"/>
                <a:cs typeface="Arial"/>
              </a:rPr>
              <a:t> to input to run desired commands, e.g., </a:t>
            </a:r>
            <a:br>
              <a:rPr lang="en-US" altLang="ja-JP" sz="2400" dirty="0">
                <a:latin typeface="Arial"/>
                <a:cs typeface="Arial"/>
              </a:rPr>
            </a:br>
            <a:r>
              <a:rPr lang="ja-JP" altLang="en-US" sz="2400" dirty="0">
                <a:latin typeface="Arial"/>
                <a:cs typeface="Arial"/>
              </a:rPr>
              <a:t>“</a:t>
            </a:r>
            <a:r>
              <a:rPr lang="en-US" altLang="ja-JP" sz="2400" b="1" dirty="0">
                <a:latin typeface="Courier New" charset="0"/>
                <a:cs typeface="Courier New" charset="0"/>
              </a:rPr>
              <a:t>username=John;cat%20/</a:t>
            </a:r>
            <a:r>
              <a:rPr lang="en-US" altLang="ja-JP" sz="2400" b="1" dirty="0" err="1">
                <a:latin typeface="Courier New" charset="0"/>
                <a:cs typeface="Courier New" charset="0"/>
              </a:rPr>
              <a:t>etc</a:t>
            </a:r>
            <a:r>
              <a:rPr lang="en-US" altLang="ja-JP" sz="2400" b="1" dirty="0">
                <a:latin typeface="Courier New" charset="0"/>
                <a:cs typeface="Courier New" charset="0"/>
              </a:rPr>
              <a:t>/</a:t>
            </a:r>
            <a:r>
              <a:rPr lang="en-US" altLang="ja-JP" sz="2400" b="1" dirty="0" err="1">
                <a:latin typeface="Courier New" charset="0"/>
                <a:cs typeface="Courier New" charset="0"/>
              </a:rPr>
              <a:t>passwd</a:t>
            </a:r>
            <a:r>
              <a:rPr lang="ja-JP" altLang="en-US" sz="2400" dirty="0">
                <a:latin typeface="Arial"/>
                <a:cs typeface="Arial"/>
              </a:rPr>
              <a:t>”</a:t>
            </a:r>
            <a:endParaRPr lang="en-US" sz="2400" dirty="0">
              <a:latin typeface="Arial"/>
              <a:cs typeface="Arial"/>
            </a:endParaRPr>
          </a:p>
        </p:txBody>
      </p:sp>
      <p:sp>
        <p:nvSpPr>
          <p:cNvPr id="3174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A45D817-E5A8-B145-A338-7B1A079A0A28}" type="slidenum">
              <a:rPr lang="en-US" sz="1200" b="0">
                <a:latin typeface="Arial"/>
              </a:rPr>
              <a:pPr eaLnBrk="1" hangingPunct="1"/>
              <a:t>15</a:t>
            </a:fld>
            <a:endParaRPr lang="en-US" sz="1200" b="0"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381000"/>
            <a:ext cx="7696200" cy="685800"/>
          </a:xfrm>
        </p:spPr>
        <p:txBody>
          <a:bodyPr/>
          <a:lstStyle/>
          <a:p>
            <a:r>
              <a:rPr lang="en-US" sz="3200" dirty="0">
                <a:latin typeface="Times New Roman" charset="0"/>
              </a:rPr>
              <a:t>Directory Traversal Vulnerabilities in Web Applications </a:t>
            </a:r>
          </a:p>
        </p:txBody>
      </p:sp>
      <p:sp>
        <p:nvSpPr>
          <p:cNvPr id="28675" name="Content Placeholder 2"/>
          <p:cNvSpPr>
            <a:spLocks noGrp="1"/>
          </p:cNvSpPr>
          <p:nvPr>
            <p:ph idx="1"/>
          </p:nvPr>
        </p:nvSpPr>
        <p:spPr>
          <a:xfrm>
            <a:off x="457200" y="1524000"/>
            <a:ext cx="8686800" cy="4800600"/>
          </a:xfrm>
        </p:spPr>
        <p:txBody>
          <a:bodyPr/>
          <a:lstStyle/>
          <a:p>
            <a:r>
              <a:rPr lang="en-US">
                <a:latin typeface="Arial" charset="0"/>
              </a:rPr>
              <a:t>A typical example of vulnerable application in php code is:</a:t>
            </a:r>
          </a:p>
          <a:p>
            <a:pPr>
              <a:buFont typeface="Times" charset="0"/>
              <a:buNone/>
            </a:pPr>
            <a:r>
              <a:rPr lang="en-US" sz="2400">
                <a:latin typeface="Arial" charset="0"/>
              </a:rPr>
              <a:t>&lt;?php </a:t>
            </a:r>
          </a:p>
          <a:p>
            <a:pPr>
              <a:buFont typeface="Times" charset="0"/>
              <a:buNone/>
            </a:pPr>
            <a:r>
              <a:rPr lang="en-US" sz="2400">
                <a:latin typeface="Arial" charset="0"/>
              </a:rPr>
              <a:t>	$template = 'red.php'; </a:t>
            </a:r>
          </a:p>
          <a:p>
            <a:pPr>
              <a:buFont typeface="Times" charset="0"/>
              <a:buNone/>
            </a:pPr>
            <a:r>
              <a:rPr lang="en-US" sz="2400">
                <a:latin typeface="Arial" charset="0"/>
              </a:rPr>
              <a:t>	if ( isset( $_COOKIE['TEMPLATE'] ) ) 		             $template = $_COOKIE['TEMPLATE']; 		     include ( "/home/users/phpguru/templates/" . $template ); </a:t>
            </a:r>
          </a:p>
          <a:p>
            <a:pPr>
              <a:buFont typeface="Times" charset="0"/>
              <a:buNone/>
            </a:pPr>
            <a:r>
              <a:rPr lang="en-US" sz="2400">
                <a:latin typeface="Arial" charset="0"/>
              </a:rPr>
              <a:t>?&gt; </a:t>
            </a:r>
          </a:p>
          <a:p>
            <a:r>
              <a:rPr lang="en-US">
                <a:latin typeface="Arial" charset="0"/>
              </a:rPr>
              <a:t>Attacker sends</a:t>
            </a:r>
          </a:p>
          <a:p>
            <a:pPr>
              <a:buFont typeface="Times" charset="0"/>
              <a:buNone/>
            </a:pPr>
            <a:r>
              <a:rPr lang="en-US" sz="2400">
                <a:latin typeface="Arial" charset="0"/>
              </a:rPr>
              <a:t>		GET /vulnerable.php HTTP/1.0 				Cookie: TEMPLATE=../../../../../../../../../etc/passwd</a:t>
            </a:r>
          </a:p>
        </p:txBody>
      </p:sp>
      <p:sp>
        <p:nvSpPr>
          <p:cNvPr id="28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56926D4-77BA-B747-A81C-DF393FC41718}" type="slidenum">
              <a:rPr lang="en-US" sz="1400">
                <a:solidFill>
                  <a:srgbClr val="254C9C"/>
                </a:solidFill>
              </a:rPr>
              <a:pPr/>
              <a:t>16</a:t>
            </a:fld>
            <a:endParaRPr lang="en-US" sz="1400"/>
          </a:p>
        </p:txBody>
      </p:sp>
    </p:spTree>
    <p:extLst>
      <p:ext uri="{BB962C8B-B14F-4D97-AF65-F5344CB8AC3E}">
        <p14:creationId xmlns:p14="http://schemas.microsoft.com/office/powerpoint/2010/main" val="138542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495F3B4F-6B06-6946-BC3D-C2B0427B28B0}" type="slidenum">
              <a:rPr lang="en-US" sz="1400">
                <a:solidFill>
                  <a:srgbClr val="254C9C"/>
                </a:solidFill>
              </a:rPr>
              <a:pPr/>
              <a:t>17</a:t>
            </a:fld>
            <a:endParaRPr lang="en-US" sz="1400"/>
          </a:p>
        </p:txBody>
      </p:sp>
      <p:sp>
        <p:nvSpPr>
          <p:cNvPr id="29701" name="Rectangle 2"/>
          <p:cNvSpPr>
            <a:spLocks noGrp="1" noChangeArrowheads="1"/>
          </p:cNvSpPr>
          <p:nvPr>
            <p:ph type="title"/>
          </p:nvPr>
        </p:nvSpPr>
        <p:spPr/>
        <p:txBody>
          <a:bodyPr/>
          <a:lstStyle/>
          <a:p>
            <a:r>
              <a:rPr lang="en-US" sz="4000">
                <a:latin typeface="Times New Roman" charset="0"/>
              </a:rPr>
              <a:t>Checking input can be tricky: Unicode vulnerabilities</a:t>
            </a:r>
          </a:p>
        </p:txBody>
      </p:sp>
      <p:sp>
        <p:nvSpPr>
          <p:cNvPr id="29702" name="Rectangle 3"/>
          <p:cNvSpPr>
            <a:spLocks noGrp="1" noChangeArrowheads="1"/>
          </p:cNvSpPr>
          <p:nvPr>
            <p:ph type="body" idx="1"/>
          </p:nvPr>
        </p:nvSpPr>
        <p:spPr>
          <a:xfrm>
            <a:off x="533400" y="1524000"/>
            <a:ext cx="7848600" cy="5181600"/>
          </a:xfrm>
        </p:spPr>
        <p:txBody>
          <a:bodyPr/>
          <a:lstStyle/>
          <a:p>
            <a:pPr>
              <a:lnSpc>
                <a:spcPct val="110000"/>
              </a:lnSpc>
            </a:pPr>
            <a:r>
              <a:rPr lang="en-US" sz="2400" dirty="0">
                <a:latin typeface="Arial" charset="0"/>
              </a:rPr>
              <a:t>Some web servers check string input</a:t>
            </a:r>
          </a:p>
          <a:p>
            <a:pPr lvl="1">
              <a:lnSpc>
                <a:spcPct val="110000"/>
              </a:lnSpc>
            </a:pPr>
            <a:r>
              <a:rPr lang="en-US" sz="2000" dirty="0">
                <a:latin typeface="Arial" charset="0"/>
              </a:rPr>
              <a:t>Disallow sequences such as ../ or \ </a:t>
            </a:r>
          </a:p>
          <a:p>
            <a:pPr lvl="1">
              <a:lnSpc>
                <a:spcPct val="110000"/>
              </a:lnSpc>
            </a:pPr>
            <a:r>
              <a:rPr lang="en-US" sz="2000" dirty="0">
                <a:latin typeface="Arial" charset="0"/>
              </a:rPr>
              <a:t>But may not check </a:t>
            </a:r>
            <a:r>
              <a:rPr lang="en-US" sz="2000" dirty="0" err="1">
                <a:latin typeface="Arial" charset="0"/>
              </a:rPr>
              <a:t>unicode</a:t>
            </a:r>
            <a:r>
              <a:rPr lang="en-US" sz="2000" dirty="0">
                <a:latin typeface="Arial" charset="0"/>
              </a:rPr>
              <a:t> %c0%af  for  '/'	</a:t>
            </a:r>
          </a:p>
          <a:p>
            <a:pPr>
              <a:lnSpc>
                <a:spcPct val="110000"/>
              </a:lnSpc>
            </a:pPr>
            <a:r>
              <a:rPr lang="en-US" sz="2400" dirty="0">
                <a:latin typeface="Arial" charset="0"/>
              </a:rPr>
              <a:t>IIS Example, used by </a:t>
            </a:r>
            <a:r>
              <a:rPr lang="en-US" sz="2400" dirty="0" err="1">
                <a:latin typeface="Arial" charset="0"/>
              </a:rPr>
              <a:t>Nimda</a:t>
            </a:r>
            <a:r>
              <a:rPr lang="en-US" sz="2400" dirty="0">
                <a:latin typeface="Arial" charset="0"/>
              </a:rPr>
              <a:t> worm</a:t>
            </a:r>
          </a:p>
          <a:p>
            <a:pPr lvl="1">
              <a:lnSpc>
                <a:spcPct val="110000"/>
              </a:lnSpc>
            </a:pPr>
            <a:endParaRPr lang="en-US" sz="2000" dirty="0">
              <a:latin typeface="Arial" charset="0"/>
            </a:endParaRPr>
          </a:p>
          <a:p>
            <a:pPr lvl="1">
              <a:lnSpc>
                <a:spcPct val="110000"/>
              </a:lnSpc>
            </a:pPr>
            <a:r>
              <a:rPr lang="en-US" sz="2000" dirty="0">
                <a:latin typeface="Arial" charset="0"/>
              </a:rPr>
              <a:t>passes &lt;some command&gt; to </a:t>
            </a:r>
            <a:r>
              <a:rPr lang="en-US" sz="2000" dirty="0" err="1">
                <a:latin typeface="Arial" charset="0"/>
              </a:rPr>
              <a:t>cmd</a:t>
            </a:r>
            <a:r>
              <a:rPr lang="en-US" sz="2000" dirty="0">
                <a:latin typeface="Arial" charset="0"/>
              </a:rPr>
              <a:t> command </a:t>
            </a:r>
          </a:p>
          <a:p>
            <a:pPr lvl="1">
              <a:lnSpc>
                <a:spcPct val="110000"/>
              </a:lnSpc>
            </a:pPr>
            <a:r>
              <a:rPr lang="en-US" sz="2000" dirty="0">
                <a:latin typeface="Arial" charset="0"/>
              </a:rPr>
              <a:t>scripts directory of IIS has execute permissions</a:t>
            </a:r>
          </a:p>
          <a:p>
            <a:pPr>
              <a:lnSpc>
                <a:spcPct val="110000"/>
              </a:lnSpc>
            </a:pPr>
            <a:r>
              <a:rPr lang="en-US" sz="2400" dirty="0">
                <a:latin typeface="Arial" charset="0"/>
              </a:rPr>
              <a:t>Input checking would prevent that, but not this</a:t>
            </a:r>
          </a:p>
          <a:p>
            <a:pPr>
              <a:lnSpc>
                <a:spcPct val="110000"/>
              </a:lnSpc>
            </a:pPr>
            <a:endParaRPr lang="en-US" sz="2400" dirty="0">
              <a:latin typeface="Arial" charset="0"/>
            </a:endParaRPr>
          </a:p>
          <a:p>
            <a:pPr lvl="1">
              <a:lnSpc>
                <a:spcPct val="110000"/>
              </a:lnSpc>
            </a:pPr>
            <a:r>
              <a:rPr lang="en-US" sz="2000" dirty="0">
                <a:latin typeface="Arial" charset="0"/>
              </a:rPr>
              <a:t>IIS first checks input, then expands </a:t>
            </a:r>
            <a:r>
              <a:rPr lang="en-US" sz="2000" dirty="0" err="1">
                <a:latin typeface="Arial" charset="0"/>
              </a:rPr>
              <a:t>unicode</a:t>
            </a:r>
            <a:endParaRPr lang="en-US" sz="2000" dirty="0">
              <a:latin typeface="Arial" charset="0"/>
            </a:endParaRPr>
          </a:p>
          <a:p>
            <a:pPr lvl="2">
              <a:buFontTx/>
              <a:buNone/>
            </a:pPr>
            <a:r>
              <a:rPr lang="en-US" sz="2000" dirty="0">
                <a:latin typeface="Arial" charset="0"/>
              </a:rPr>
              <a:t>       </a:t>
            </a:r>
          </a:p>
          <a:p>
            <a:pPr lvl="1"/>
            <a:endParaRPr lang="en-US" sz="2000" dirty="0">
              <a:latin typeface="Arial" charset="0"/>
            </a:endParaRPr>
          </a:p>
        </p:txBody>
      </p:sp>
      <p:sp>
        <p:nvSpPr>
          <p:cNvPr id="29703" name="Rectangle 4"/>
          <p:cNvSpPr>
            <a:spLocks noChangeArrowheads="1"/>
          </p:cNvSpPr>
          <p:nvPr/>
        </p:nvSpPr>
        <p:spPr bwMode="auto">
          <a:xfrm>
            <a:off x="152400" y="3276600"/>
            <a:ext cx="899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rIns="0" anchor="ctr"/>
          <a:lstStyle/>
          <a:p>
            <a:pPr lvl="1" algn="ctr" eaLnBrk="0" hangingPunct="0">
              <a:lnSpc>
                <a:spcPct val="90000"/>
              </a:lnSpc>
              <a:spcBef>
                <a:spcPct val="20000"/>
              </a:spcBef>
              <a:buClr>
                <a:schemeClr val="tx2"/>
              </a:buClr>
            </a:pPr>
            <a:r>
              <a:rPr kumimoji="1" lang="en-US" sz="1800" dirty="0">
                <a:solidFill>
                  <a:srgbClr val="FF0000"/>
                </a:solidFill>
                <a:latin typeface="Tahoma" charset="0"/>
              </a:rPr>
              <a:t>http://</a:t>
            </a:r>
            <a:r>
              <a:rPr kumimoji="1" lang="en-US" sz="1800" dirty="0" err="1">
                <a:solidFill>
                  <a:srgbClr val="FF0000"/>
                </a:solidFill>
                <a:latin typeface="Tahoma" charset="0"/>
              </a:rPr>
              <a:t>victim.com</a:t>
            </a:r>
            <a:r>
              <a:rPr kumimoji="1" lang="en-US" sz="1800" dirty="0">
                <a:solidFill>
                  <a:srgbClr val="FF0000"/>
                </a:solidFill>
                <a:latin typeface="Tahoma" charset="0"/>
              </a:rPr>
              <a:t>/scripts/../../</a:t>
            </a:r>
            <a:r>
              <a:rPr kumimoji="1" lang="en-US" sz="1800" dirty="0" err="1">
                <a:solidFill>
                  <a:srgbClr val="FF0000"/>
                </a:solidFill>
                <a:latin typeface="Tahoma" charset="0"/>
              </a:rPr>
              <a:t>winnt</a:t>
            </a:r>
            <a:r>
              <a:rPr kumimoji="1" lang="en-US" sz="1800" dirty="0">
                <a:solidFill>
                  <a:srgbClr val="FF0000"/>
                </a:solidFill>
                <a:latin typeface="Tahoma" charset="0"/>
              </a:rPr>
              <a:t>/system32/</a:t>
            </a:r>
            <a:r>
              <a:rPr kumimoji="1" lang="en-US" sz="1800" dirty="0" err="1">
                <a:solidFill>
                  <a:srgbClr val="FF0000"/>
                </a:solidFill>
                <a:latin typeface="Tahoma" charset="0"/>
              </a:rPr>
              <a:t>cmd.exe</a:t>
            </a:r>
            <a:r>
              <a:rPr kumimoji="1" lang="en-US" sz="1800" dirty="0">
                <a:solidFill>
                  <a:srgbClr val="FF0000"/>
                </a:solidFill>
                <a:latin typeface="Tahoma" charset="0"/>
              </a:rPr>
              <a:t>?&lt;some command&gt;</a:t>
            </a:r>
            <a:endParaRPr lang="en-US" sz="1800" dirty="0">
              <a:solidFill>
                <a:srgbClr val="FF0000"/>
              </a:solidFill>
              <a:latin typeface="Tahoma" charset="0"/>
            </a:endParaRPr>
          </a:p>
        </p:txBody>
      </p:sp>
      <p:sp>
        <p:nvSpPr>
          <p:cNvPr id="29704" name="Rectangle 5"/>
          <p:cNvSpPr>
            <a:spLocks noChangeArrowheads="1"/>
          </p:cNvSpPr>
          <p:nvPr/>
        </p:nvSpPr>
        <p:spPr bwMode="auto">
          <a:xfrm>
            <a:off x="0" y="4953000"/>
            <a:ext cx="899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rIns="0" anchor="ctr"/>
          <a:lstStyle/>
          <a:p>
            <a:pPr lvl="1" eaLnBrk="0" hangingPunct="0">
              <a:lnSpc>
                <a:spcPct val="90000"/>
              </a:lnSpc>
              <a:spcBef>
                <a:spcPct val="20000"/>
              </a:spcBef>
              <a:buClr>
                <a:schemeClr val="tx2"/>
              </a:buClr>
            </a:pPr>
            <a:r>
              <a:rPr kumimoji="1" lang="en-US" sz="1800" dirty="0">
                <a:solidFill>
                  <a:srgbClr val="FF0000"/>
                </a:solidFill>
                <a:latin typeface="Tahoma" charset="0"/>
              </a:rPr>
              <a:t>http://</a:t>
            </a:r>
            <a:r>
              <a:rPr kumimoji="1" lang="en-US" sz="1800" dirty="0" err="1">
                <a:solidFill>
                  <a:srgbClr val="FF0000"/>
                </a:solidFill>
                <a:latin typeface="Tahoma" charset="0"/>
              </a:rPr>
              <a:t>victim.com</a:t>
            </a:r>
            <a:r>
              <a:rPr kumimoji="1" lang="en-US" sz="1800" dirty="0">
                <a:solidFill>
                  <a:srgbClr val="FF0000"/>
                </a:solidFill>
                <a:latin typeface="Tahoma" charset="0"/>
              </a:rPr>
              <a:t>/scripts/..%c0%af..%c0%afwinnt/system32/...</a:t>
            </a:r>
          </a:p>
        </p:txBody>
      </p:sp>
    </p:spTree>
    <p:extLst>
      <p:ext uri="{BB962C8B-B14F-4D97-AF65-F5344CB8AC3E}">
        <p14:creationId xmlns:p14="http://schemas.microsoft.com/office/powerpoint/2010/main" val="401152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ea typeface="ＭＳ Ｐゴシック" charset="0"/>
              </a:rPr>
              <a:t>Input Validation in Web Applications</a:t>
            </a:r>
          </a:p>
        </p:txBody>
      </p:sp>
      <p:sp>
        <p:nvSpPr>
          <p:cNvPr id="32770" name="Content Placeholder 2"/>
          <p:cNvSpPr>
            <a:spLocks noGrp="1"/>
          </p:cNvSpPr>
          <p:nvPr>
            <p:ph idx="1"/>
          </p:nvPr>
        </p:nvSpPr>
        <p:spPr/>
        <p:txBody>
          <a:bodyPr/>
          <a:lstStyle/>
          <a:p>
            <a:r>
              <a:rPr lang="en-US" dirty="0">
                <a:latin typeface="Arial"/>
                <a:ea typeface="ＭＳ Ｐゴシック" charset="0"/>
                <a:cs typeface="Arial"/>
              </a:rPr>
              <a:t>SQL injection</a:t>
            </a:r>
          </a:p>
          <a:p>
            <a:pPr lvl="1"/>
            <a:r>
              <a:rPr lang="en-US" dirty="0">
                <a:latin typeface="Arial"/>
                <a:cs typeface="Arial"/>
              </a:rPr>
              <a:t>Caused by failure to validate/process inputs from web forms before using them to create SQL queries</a:t>
            </a:r>
            <a:br>
              <a:rPr lang="en-US" dirty="0">
                <a:latin typeface="Arial"/>
                <a:cs typeface="Arial"/>
              </a:rPr>
            </a:br>
            <a:endParaRPr lang="en-US" dirty="0">
              <a:latin typeface="Arial"/>
              <a:cs typeface="Arial"/>
            </a:endParaRPr>
          </a:p>
          <a:p>
            <a:r>
              <a:rPr lang="en-US" dirty="0">
                <a:latin typeface="Arial"/>
                <a:ea typeface="ＭＳ Ｐゴシック" charset="0"/>
                <a:cs typeface="Arial"/>
              </a:rPr>
              <a:t>Cross Site Scripting</a:t>
            </a:r>
          </a:p>
          <a:p>
            <a:pPr lvl="1"/>
            <a:r>
              <a:rPr lang="en-US" dirty="0">
                <a:latin typeface="Arial"/>
                <a:cs typeface="Arial"/>
              </a:rPr>
              <a:t>Caused by failure to validate/process inputs from web forms or URL before using them to create the web page</a:t>
            </a:r>
          </a:p>
        </p:txBody>
      </p:sp>
      <p:sp>
        <p:nvSpPr>
          <p:cNvPr id="327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A6F51F5-61D9-8644-9FA4-C14A9266F4E8}" type="slidenum">
              <a:rPr lang="en-US" sz="1200" b="0">
                <a:latin typeface="Arial"/>
              </a:rPr>
              <a:pPr eaLnBrk="1" hangingPunct="1"/>
              <a:t>18</a:t>
            </a:fld>
            <a:endParaRPr lang="en-US" sz="1200" b="0" dirty="0">
              <a:latin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ea typeface="ＭＳ Ｐゴシック" charset="0"/>
              </a:rPr>
              <a:t>Takeaway: Input Validation</a:t>
            </a:r>
          </a:p>
        </p:txBody>
      </p:sp>
      <p:sp>
        <p:nvSpPr>
          <p:cNvPr id="33794" name="Content Placeholder 2"/>
          <p:cNvSpPr>
            <a:spLocks noGrp="1"/>
          </p:cNvSpPr>
          <p:nvPr>
            <p:ph idx="1"/>
          </p:nvPr>
        </p:nvSpPr>
        <p:spPr>
          <a:xfrm>
            <a:off x="762000" y="1295400"/>
            <a:ext cx="7162800" cy="5029200"/>
          </a:xfrm>
        </p:spPr>
        <p:txBody>
          <a:bodyPr/>
          <a:lstStyle/>
          <a:p>
            <a:pPr>
              <a:spcBef>
                <a:spcPts val="1200"/>
              </a:spcBef>
            </a:pPr>
            <a:r>
              <a:rPr lang="en-US" sz="2800" b="1" dirty="0">
                <a:latin typeface="Arial"/>
                <a:ea typeface="ＭＳ Ｐゴシック" charset="0"/>
                <a:cs typeface="Arial"/>
              </a:rPr>
              <a:t>Malicious inputs </a:t>
            </a:r>
            <a:r>
              <a:rPr lang="en-US" sz="2800" dirty="0">
                <a:latin typeface="Arial"/>
                <a:ea typeface="ＭＳ Ｐゴシック" charset="0"/>
                <a:cs typeface="Arial"/>
              </a:rPr>
              <a:t>can become code, or change the logic to do things that are not intended</a:t>
            </a:r>
          </a:p>
          <a:p>
            <a:pPr>
              <a:spcBef>
                <a:spcPts val="1200"/>
              </a:spcBef>
            </a:pPr>
            <a:r>
              <a:rPr lang="en-US" sz="2800" dirty="0">
                <a:latin typeface="Arial"/>
                <a:ea typeface="ＭＳ Ｐゴシック" charset="0"/>
                <a:cs typeface="Arial"/>
              </a:rPr>
              <a:t>Inputs interact with each other, sometimes in subtle ways</a:t>
            </a:r>
          </a:p>
          <a:p>
            <a:pPr>
              <a:spcBef>
                <a:spcPts val="1200"/>
              </a:spcBef>
            </a:pPr>
            <a:r>
              <a:rPr lang="en-US" sz="2800" dirty="0">
                <a:latin typeface="Arial"/>
                <a:ea typeface="ＭＳ Ｐゴシック" charset="0"/>
                <a:cs typeface="Arial"/>
              </a:rPr>
              <a:t>Use </a:t>
            </a:r>
            <a:r>
              <a:rPr lang="en-US" sz="2800" b="1" dirty="0">
                <a:latin typeface="Arial"/>
                <a:ea typeface="ＭＳ Ｐゴシック" charset="0"/>
                <a:cs typeface="Arial"/>
              </a:rPr>
              <a:t>systematic approaches </a:t>
            </a:r>
            <a:r>
              <a:rPr lang="en-US" sz="2800" dirty="0">
                <a:latin typeface="Arial"/>
                <a:ea typeface="ＭＳ Ｐゴシック" charset="0"/>
                <a:cs typeface="Arial"/>
              </a:rPr>
              <a:t>to deal with input validation</a:t>
            </a:r>
          </a:p>
          <a:p>
            <a:pPr lvl="1">
              <a:spcBef>
                <a:spcPts val="1200"/>
              </a:spcBef>
            </a:pPr>
            <a:r>
              <a:rPr lang="en-US" sz="2400" dirty="0">
                <a:latin typeface="Arial"/>
                <a:cs typeface="Arial"/>
              </a:rPr>
              <a:t>Avoid checking for bad things (</a:t>
            </a:r>
            <a:r>
              <a:rPr lang="en-US" sz="2400" b="1" dirty="0">
                <a:latin typeface="Arial"/>
                <a:cs typeface="Arial"/>
              </a:rPr>
              <a:t>blacklisting</a:t>
            </a:r>
            <a:r>
              <a:rPr lang="en-US" sz="2400" dirty="0">
                <a:latin typeface="Arial"/>
                <a:cs typeface="Arial"/>
              </a:rPr>
              <a:t>)</a:t>
            </a:r>
          </a:p>
          <a:p>
            <a:pPr lvl="1">
              <a:spcBef>
                <a:spcPts val="1200"/>
              </a:spcBef>
            </a:pPr>
            <a:r>
              <a:rPr lang="en-US" sz="2400" dirty="0">
                <a:latin typeface="Arial"/>
                <a:cs typeface="Arial"/>
              </a:rPr>
              <a:t>Instead check for things that allowed (</a:t>
            </a:r>
            <a:r>
              <a:rPr lang="en-US" sz="2400" b="1" dirty="0">
                <a:latin typeface="Arial"/>
                <a:cs typeface="Arial"/>
              </a:rPr>
              <a:t>whitelisting</a:t>
            </a:r>
            <a:r>
              <a:rPr lang="en-US" sz="2400" dirty="0">
                <a:latin typeface="Arial"/>
                <a:cs typeface="Arial"/>
              </a:rPr>
              <a:t>)</a:t>
            </a:r>
          </a:p>
        </p:txBody>
      </p:sp>
      <p:sp>
        <p:nvSpPr>
          <p:cNvPr id="337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59D9E83-BB0C-3548-A04A-3C0ABF8C6DE5}" type="slidenum">
              <a:rPr lang="en-US" sz="1200" b="0">
                <a:latin typeface="Arial"/>
              </a:rPr>
              <a:pPr eaLnBrk="1" hangingPunct="1"/>
              <a:t>19</a:t>
            </a:fld>
            <a:endParaRPr lang="en-US" sz="1200" b="0" dirty="0">
              <a:latin typeface="Arial"/>
            </a:endParaRPr>
          </a:p>
        </p:txBody>
      </p:sp>
      <p:pic>
        <p:nvPicPr>
          <p:cNvPr id="33796" name="Picture 2" descr="C:\Users\robin\Documents\research\images\msword-smiley-writ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133600"/>
            <a:ext cx="14478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371BD93-75AF-0247-9C7F-8DF6DFF89011}" type="slidenum">
              <a:rPr lang="en-US" sz="1200" b="0">
                <a:latin typeface="Arial"/>
              </a:rPr>
              <a:pPr eaLnBrk="1" hangingPunct="1"/>
              <a:t>2</a:t>
            </a:fld>
            <a:endParaRPr lang="en-US" sz="1200" b="0" dirty="0">
              <a:latin typeface="Arial"/>
            </a:endParaRPr>
          </a:p>
        </p:txBody>
      </p:sp>
      <p:sp>
        <p:nvSpPr>
          <p:cNvPr id="18434" name="Rectangle 2"/>
          <p:cNvSpPr>
            <a:spLocks noGrp="1" noChangeArrowheads="1"/>
          </p:cNvSpPr>
          <p:nvPr>
            <p:ph type="title"/>
          </p:nvPr>
        </p:nvSpPr>
        <p:spPr/>
        <p:txBody>
          <a:bodyPr/>
          <a:lstStyle/>
          <a:p>
            <a:pPr eaLnBrk="1" hangingPunct="1"/>
            <a:r>
              <a:rPr lang="en-US" dirty="0">
                <a:ea typeface="ＭＳ Ｐゴシック" charset="0"/>
              </a:rPr>
              <a:t>Secure Software</a:t>
            </a:r>
          </a:p>
        </p:txBody>
      </p:sp>
      <p:sp>
        <p:nvSpPr>
          <p:cNvPr id="351235" name="Rectangle 3"/>
          <p:cNvSpPr>
            <a:spLocks noGrp="1" noChangeArrowheads="1"/>
          </p:cNvSpPr>
          <p:nvPr>
            <p:ph type="body" idx="1"/>
          </p:nvPr>
        </p:nvSpPr>
        <p:spPr>
          <a:xfrm>
            <a:off x="762000" y="1295400"/>
            <a:ext cx="7696200" cy="4876800"/>
          </a:xfrm>
        </p:spPr>
        <p:txBody>
          <a:bodyPr/>
          <a:lstStyle/>
          <a:p>
            <a:pPr eaLnBrk="1" hangingPunct="1">
              <a:lnSpc>
                <a:spcPct val="90000"/>
              </a:lnSpc>
            </a:pPr>
            <a:r>
              <a:rPr lang="ja-JP" altLang="en-US" sz="2400" dirty="0">
                <a:latin typeface="Arial"/>
                <a:ea typeface="ＭＳ Ｐゴシック" charset="0"/>
                <a:cs typeface="Arial"/>
              </a:rPr>
              <a:t>“</a:t>
            </a:r>
            <a:r>
              <a:rPr lang="en-US" altLang="ja-JP" sz="2400" b="1" dirty="0">
                <a:latin typeface="Arial"/>
                <a:ea typeface="ＭＳ Ｐゴシック" charset="0"/>
                <a:cs typeface="Arial"/>
              </a:rPr>
              <a:t>A program is secure</a:t>
            </a:r>
            <a:r>
              <a:rPr lang="ja-JP" altLang="en-US" sz="2400" dirty="0">
                <a:latin typeface="Arial"/>
                <a:ea typeface="ＭＳ Ｐゴシック" charset="0"/>
                <a:cs typeface="Arial"/>
              </a:rPr>
              <a:t>”</a:t>
            </a:r>
            <a:r>
              <a:rPr lang="en-US" altLang="ja-JP" sz="2400" dirty="0">
                <a:latin typeface="Arial"/>
                <a:ea typeface="ＭＳ Ｐゴシック" charset="0"/>
                <a:cs typeface="Arial"/>
              </a:rPr>
              <a:t> – What does it mean?</a:t>
            </a:r>
          </a:p>
          <a:p>
            <a:pPr eaLnBrk="1" hangingPunct="1">
              <a:lnSpc>
                <a:spcPct val="90000"/>
              </a:lnSpc>
            </a:pPr>
            <a:endParaRPr lang="en-US" sz="2800" dirty="0">
              <a:latin typeface="Arial"/>
              <a:ea typeface="ＭＳ Ｐゴシック" charset="0"/>
              <a:cs typeface="Arial"/>
            </a:endParaRPr>
          </a:p>
          <a:p>
            <a:pPr eaLnBrk="1" hangingPunct="1">
              <a:lnSpc>
                <a:spcPct val="90000"/>
              </a:lnSpc>
            </a:pPr>
            <a:r>
              <a:rPr lang="en-US" sz="2800" dirty="0">
                <a:latin typeface="Arial"/>
                <a:ea typeface="ＭＳ Ｐゴシック" charset="0"/>
                <a:cs typeface="Arial"/>
              </a:rPr>
              <a:t>To understand program security one has to understand if the program behaves as its designer intended and as the user expected</a:t>
            </a:r>
          </a:p>
          <a:p>
            <a:pPr eaLnBrk="1" hangingPunct="1">
              <a:lnSpc>
                <a:spcPct val="90000"/>
              </a:lnSpc>
            </a:pPr>
            <a:endParaRPr lang="en-US" sz="2400" dirty="0">
              <a:latin typeface="Arial"/>
              <a:ea typeface="ＭＳ Ｐゴシック" charset="0"/>
              <a:cs typeface="Arial"/>
            </a:endParaRPr>
          </a:p>
          <a:p>
            <a:pPr eaLnBrk="1" hangingPunct="1">
              <a:lnSpc>
                <a:spcPct val="90000"/>
              </a:lnSpc>
            </a:pPr>
            <a:r>
              <a:rPr lang="en-US" sz="2400" dirty="0">
                <a:latin typeface="Arial"/>
                <a:ea typeface="ＭＳ Ｐゴシック" charset="0"/>
                <a:cs typeface="Arial"/>
              </a:rPr>
              <a:t>Software plays </a:t>
            </a:r>
          </a:p>
          <a:p>
            <a:pPr lvl="1" eaLnBrk="1" hangingPunct="1">
              <a:lnSpc>
                <a:spcPct val="90000"/>
              </a:lnSpc>
            </a:pPr>
            <a:r>
              <a:rPr lang="en-US" sz="2000" dirty="0">
                <a:latin typeface="Arial"/>
                <a:cs typeface="Arial"/>
              </a:rPr>
              <a:t>a major role in providing security</a:t>
            </a:r>
          </a:p>
          <a:p>
            <a:pPr lvl="1" eaLnBrk="1" hangingPunct="1">
              <a:lnSpc>
                <a:spcPct val="90000"/>
              </a:lnSpc>
            </a:pPr>
            <a:r>
              <a:rPr lang="en-US" sz="2000" dirty="0">
                <a:latin typeface="Arial"/>
                <a:cs typeface="Arial"/>
              </a:rPr>
              <a:t>as source of insecurity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12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12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1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a:latin typeface="Times New Roman" charset="0"/>
              </a:rPr>
              <a:t>Time-of-check-to-time-of-use</a:t>
            </a:r>
            <a:endParaRPr lang="en-US">
              <a:latin typeface="Times New Roman" charset="0"/>
            </a:endParaRPr>
          </a:p>
        </p:txBody>
      </p:sp>
      <p:sp>
        <p:nvSpPr>
          <p:cNvPr id="31747" name="Content Placeholder 2"/>
          <p:cNvSpPr>
            <a:spLocks noGrp="1"/>
          </p:cNvSpPr>
          <p:nvPr>
            <p:ph idx="1"/>
          </p:nvPr>
        </p:nvSpPr>
        <p:spPr>
          <a:xfrm>
            <a:off x="457200" y="1524000"/>
            <a:ext cx="8458200" cy="4114800"/>
          </a:xfrm>
        </p:spPr>
        <p:txBody>
          <a:bodyPr/>
          <a:lstStyle/>
          <a:p>
            <a:r>
              <a:rPr lang="en-US" sz="2400" b="1" dirty="0">
                <a:latin typeface="Arial" charset="0"/>
              </a:rPr>
              <a:t>TOCTTOU</a:t>
            </a:r>
            <a:r>
              <a:rPr lang="en-US" sz="2400" dirty="0">
                <a:latin typeface="Arial" charset="0"/>
              </a:rPr>
              <a:t>, pronounced "</a:t>
            </a:r>
            <a:r>
              <a:rPr lang="en-US" sz="2400" i="1" dirty="0">
                <a:latin typeface="Arial" charset="0"/>
              </a:rPr>
              <a:t>TOCK too</a:t>
            </a:r>
            <a:r>
              <a:rPr lang="en-US" sz="2400" dirty="0">
                <a:latin typeface="Arial" charset="0"/>
              </a:rPr>
              <a:t>“</a:t>
            </a:r>
          </a:p>
          <a:p>
            <a:r>
              <a:rPr lang="en-US" sz="2400" dirty="0">
                <a:latin typeface="Arial" charset="0"/>
              </a:rPr>
              <a:t>A class of software bug caused by changes in a system between the checking of a condition (such as authorization) and use of the results of the check.</a:t>
            </a:r>
          </a:p>
          <a:p>
            <a:pPr lvl="1"/>
            <a:r>
              <a:rPr lang="en-US" sz="2400" dirty="0">
                <a:latin typeface="Arial" charset="0"/>
              </a:rPr>
              <a:t>When a process P requests to access resource X, the system checks whether P has right to access X; the usage of X happens later</a:t>
            </a:r>
          </a:p>
          <a:p>
            <a:pPr lvl="1"/>
            <a:r>
              <a:rPr lang="en-US" sz="2400" dirty="0">
                <a:latin typeface="Arial" charset="0"/>
              </a:rPr>
              <a:t>When the usage occurs, perhaps P should not have access to X anymore.</a:t>
            </a:r>
          </a:p>
          <a:p>
            <a:pPr lvl="1"/>
            <a:r>
              <a:rPr lang="en-US" sz="2400" dirty="0">
                <a:latin typeface="Arial" charset="0"/>
              </a:rPr>
              <a:t>The change may be because P changes or X changes.</a:t>
            </a:r>
          </a:p>
        </p:txBody>
      </p:sp>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CF8C46E4-DE00-404B-BAD0-B3232E728BD5}" type="slidenum">
              <a:rPr lang="en-US" sz="1400">
                <a:solidFill>
                  <a:srgbClr val="254C9C"/>
                </a:solidFill>
              </a:rPr>
              <a:pPr/>
              <a:t>20</a:t>
            </a:fld>
            <a:endParaRPr lang="en-US" sz="1400"/>
          </a:p>
        </p:txBody>
      </p:sp>
    </p:spTree>
    <p:extLst>
      <p:ext uri="{BB962C8B-B14F-4D97-AF65-F5344CB8AC3E}">
        <p14:creationId xmlns:p14="http://schemas.microsoft.com/office/powerpoint/2010/main" val="294009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Times New Roman" charset="0"/>
              </a:rPr>
              <a:t>An Example TOCTTOU</a:t>
            </a:r>
          </a:p>
        </p:txBody>
      </p:sp>
      <p:sp>
        <p:nvSpPr>
          <p:cNvPr id="32771" name="Content Placeholder 2"/>
          <p:cNvSpPr>
            <a:spLocks noGrp="1"/>
          </p:cNvSpPr>
          <p:nvPr>
            <p:ph idx="1"/>
          </p:nvPr>
        </p:nvSpPr>
        <p:spPr/>
        <p:txBody>
          <a:bodyPr/>
          <a:lstStyle/>
          <a:p>
            <a:r>
              <a:rPr lang="en-US" sz="2400">
                <a:latin typeface="Arial" charset="0"/>
              </a:rPr>
              <a:t>In Unix, the following C code, when used in a setuid program, is a TOCTTOU bug:</a:t>
            </a:r>
          </a:p>
          <a:p>
            <a:pPr marL="857250" lvl="2" indent="0">
              <a:buFontTx/>
              <a:buNone/>
            </a:pPr>
            <a:endParaRPr lang="en-US">
              <a:latin typeface="Arial" charset="0"/>
            </a:endParaRPr>
          </a:p>
          <a:p>
            <a:pPr marL="457200" lvl="1" indent="0">
              <a:buFontTx/>
              <a:buNone/>
            </a:pPr>
            <a:r>
              <a:rPr lang="en-US">
                <a:solidFill>
                  <a:srgbClr val="2D5CB9"/>
                </a:solidFill>
                <a:latin typeface="Arial" charset="0"/>
              </a:rPr>
              <a:t>if (access("file", W_OK) != 0) </a:t>
            </a:r>
          </a:p>
          <a:p>
            <a:pPr marL="457200" lvl="1" indent="0">
              <a:buFontTx/>
              <a:buNone/>
            </a:pPr>
            <a:r>
              <a:rPr lang="en-US">
                <a:solidFill>
                  <a:srgbClr val="2D5CB9"/>
                </a:solidFill>
                <a:latin typeface="Arial" charset="0"/>
              </a:rPr>
              <a:t>		{ exit(1); } </a:t>
            </a:r>
          </a:p>
          <a:p>
            <a:pPr marL="457200" lvl="1" indent="0">
              <a:buFontTx/>
              <a:buNone/>
            </a:pPr>
            <a:endParaRPr lang="en-US">
              <a:solidFill>
                <a:srgbClr val="2D5CB9"/>
              </a:solidFill>
              <a:latin typeface="Arial" charset="0"/>
            </a:endParaRPr>
          </a:p>
          <a:p>
            <a:pPr marL="457200" lvl="1" indent="0">
              <a:buFontTx/>
              <a:buNone/>
            </a:pPr>
            <a:r>
              <a:rPr lang="en-US">
                <a:solidFill>
                  <a:srgbClr val="2D5CB9"/>
                </a:solidFill>
                <a:latin typeface="Arial" charset="0"/>
              </a:rPr>
              <a:t>fd = open("file", O_WRONLY); </a:t>
            </a:r>
          </a:p>
          <a:p>
            <a:pPr marL="457200" lvl="1" indent="0">
              <a:buFontTx/>
              <a:buNone/>
            </a:pPr>
            <a:r>
              <a:rPr lang="en-US">
                <a:solidFill>
                  <a:srgbClr val="2D5CB9"/>
                </a:solidFill>
                <a:latin typeface="Arial" charset="0"/>
              </a:rPr>
              <a:t>write(fd, buffer, sizeof(buffer)); </a:t>
            </a:r>
          </a:p>
          <a:p>
            <a:endParaRPr lang="en-US" sz="2400">
              <a:latin typeface="Arial" charset="0"/>
            </a:endParaRPr>
          </a:p>
          <a:p>
            <a:r>
              <a:rPr lang="en-US" sz="2000">
                <a:latin typeface="Arial" charset="0"/>
              </a:rPr>
              <a:t>Here, </a:t>
            </a:r>
            <a:r>
              <a:rPr lang="en-US" sz="2000" i="1">
                <a:latin typeface="Arial" charset="0"/>
              </a:rPr>
              <a:t>access</a:t>
            </a:r>
            <a:r>
              <a:rPr lang="en-US" sz="2000">
                <a:latin typeface="Arial" charset="0"/>
              </a:rPr>
              <a:t> is intended to check whether the real user who executed the setuid program would normally be allowed to write the file (i.e., </a:t>
            </a:r>
            <a:r>
              <a:rPr lang="en-US" sz="2000" i="1">
                <a:latin typeface="Arial" charset="0"/>
              </a:rPr>
              <a:t>access</a:t>
            </a:r>
            <a:r>
              <a:rPr lang="en-US" sz="2000">
                <a:latin typeface="Arial" charset="0"/>
              </a:rPr>
              <a:t> checks the real userid rather than effective userid).</a:t>
            </a:r>
          </a:p>
          <a:p>
            <a:endParaRPr lang="en-US" sz="2400">
              <a:latin typeface="Arial" charset="0"/>
            </a:endParaRPr>
          </a:p>
        </p:txBody>
      </p:sp>
      <p:sp>
        <p:nvSpPr>
          <p:cNvPr id="32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2B0FDB41-9DCB-F642-B124-3247686DAFF1}" type="slidenum">
              <a:rPr lang="en-US" sz="1400">
                <a:solidFill>
                  <a:srgbClr val="254C9C"/>
                </a:solidFill>
              </a:rPr>
              <a:pPr/>
              <a:t>21</a:t>
            </a:fld>
            <a:endParaRPr lang="en-US" sz="1400"/>
          </a:p>
        </p:txBody>
      </p:sp>
      <p:sp>
        <p:nvSpPr>
          <p:cNvPr id="32775" name="TextBox 6"/>
          <p:cNvSpPr txBox="1">
            <a:spLocks noChangeArrowheads="1"/>
          </p:cNvSpPr>
          <p:nvPr/>
        </p:nvSpPr>
        <p:spPr bwMode="auto">
          <a:xfrm>
            <a:off x="5029200" y="2024063"/>
            <a:ext cx="396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000" b="1">
                <a:solidFill>
                  <a:srgbClr val="FF0000"/>
                </a:solidFill>
                <a:latin typeface="Times New Roman" charset="0"/>
              </a:rPr>
              <a:t>Attacker tries to execute the following line in another process when this process reaches exactly this time:</a:t>
            </a:r>
          </a:p>
          <a:p>
            <a:r>
              <a:rPr lang="en-US" sz="2000" b="1">
                <a:solidFill>
                  <a:srgbClr val="FF0000"/>
                </a:solidFill>
                <a:latin typeface="Times New Roman" charset="0"/>
              </a:rPr>
              <a:t>Symlink(“/etc/passwd”, “file”)</a:t>
            </a:r>
          </a:p>
        </p:txBody>
      </p:sp>
    </p:spTree>
    <p:extLst>
      <p:ext uri="{BB962C8B-B14F-4D97-AF65-F5344CB8AC3E}">
        <p14:creationId xmlns:p14="http://schemas.microsoft.com/office/powerpoint/2010/main" val="61017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Times New Roman" charset="0"/>
              </a:rPr>
              <a:t>TOCTTOU</a:t>
            </a:r>
          </a:p>
        </p:txBody>
      </p:sp>
      <p:sp>
        <p:nvSpPr>
          <p:cNvPr id="33795" name="Content Placeholder 2"/>
          <p:cNvSpPr>
            <a:spLocks noGrp="1"/>
          </p:cNvSpPr>
          <p:nvPr>
            <p:ph idx="1"/>
          </p:nvPr>
        </p:nvSpPr>
        <p:spPr/>
        <p:txBody>
          <a:bodyPr/>
          <a:lstStyle/>
          <a:p>
            <a:r>
              <a:rPr lang="en-US" sz="2400" dirty="0">
                <a:latin typeface="Arial" charset="0"/>
              </a:rPr>
              <a:t>Exploiting a TOCTTOU vulnerabilities requires precise timing of the victim process.</a:t>
            </a:r>
          </a:p>
          <a:p>
            <a:pPr lvl="1"/>
            <a:r>
              <a:rPr lang="en-US" sz="2400" dirty="0">
                <a:latin typeface="Arial" charset="0"/>
              </a:rPr>
              <a:t>Can run the attack multiple times, hoping to get lucky</a:t>
            </a:r>
          </a:p>
          <a:p>
            <a:r>
              <a:rPr lang="en-US" sz="2400" dirty="0">
                <a:latin typeface="Arial" charset="0"/>
              </a:rPr>
              <a:t>Most general attack may require “single-stepping” the victim, i.e., can schedule the attacker process after each operation in the victim</a:t>
            </a:r>
          </a:p>
          <a:p>
            <a:pPr lvl="1"/>
            <a:r>
              <a:rPr lang="en-US" sz="2400" dirty="0">
                <a:latin typeface="Arial" charset="0"/>
              </a:rPr>
              <a:t>Techniques exist to “single-step” victim</a:t>
            </a:r>
          </a:p>
          <a:p>
            <a:r>
              <a:rPr lang="en-US" sz="2400" dirty="0">
                <a:latin typeface="Arial" charset="0"/>
              </a:rPr>
              <a:t>Preventing TOCTTOU attacks is difficult</a:t>
            </a:r>
          </a:p>
        </p:txBody>
      </p:sp>
      <p:sp>
        <p:nvSpPr>
          <p:cNvPr id="33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CS526</a:t>
            </a:r>
            <a:endParaRPr lang="en-US" sz="1400"/>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solidFill>
                  <a:srgbClr val="254C9C"/>
                </a:solidFill>
              </a:rPr>
              <a:t>Topic 9: Software Vulnerabilities</a:t>
            </a:r>
            <a:endParaRPr lang="en-US" sz="1400"/>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19093C5-79D0-EA49-A527-C9043EA7D733}" type="slidenum">
              <a:rPr lang="en-US" sz="1400">
                <a:solidFill>
                  <a:srgbClr val="254C9C"/>
                </a:solidFill>
              </a:rPr>
              <a:pPr/>
              <a:t>22</a:t>
            </a:fld>
            <a:endParaRPr lang="en-US" sz="1400"/>
          </a:p>
        </p:txBody>
      </p:sp>
    </p:spTree>
    <p:extLst>
      <p:ext uri="{BB962C8B-B14F-4D97-AF65-F5344CB8AC3E}">
        <p14:creationId xmlns:p14="http://schemas.microsoft.com/office/powerpoint/2010/main" val="2741108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4"/>
          <p:cNvSpPr>
            <a:spLocks noGrp="1"/>
          </p:cNvSpPr>
          <p:nvPr>
            <p:ph type="title"/>
          </p:nvPr>
        </p:nvSpPr>
        <p:spPr/>
        <p:txBody>
          <a:bodyPr/>
          <a:lstStyle/>
          <a:p>
            <a:r>
              <a:rPr lang="en-US" cap="none" dirty="0">
                <a:ea typeface="ＭＳ Ｐゴシック" charset="0"/>
              </a:rPr>
              <a:t>Buffer overflow</a:t>
            </a:r>
          </a:p>
        </p:txBody>
      </p:sp>
      <p:sp>
        <p:nvSpPr>
          <p:cNvPr id="34818" name="Text Placeholder 5"/>
          <p:cNvSpPr>
            <a:spLocks noGrp="1"/>
          </p:cNvSpPr>
          <p:nvPr>
            <p:ph type="body" idx="1"/>
          </p:nvPr>
        </p:nvSpPr>
        <p:spPr/>
        <p:txBody>
          <a:bodyPr/>
          <a:lstStyle/>
          <a:p>
            <a:endParaRPr lang="en-US" dirty="0">
              <a:latin typeface="Arial"/>
              <a:ea typeface="ＭＳ Ｐゴシック" charset="0"/>
              <a:cs typeface="Arial"/>
            </a:endParaRPr>
          </a:p>
        </p:txBody>
      </p:sp>
      <p:sp>
        <p:nvSpPr>
          <p:cNvPr id="348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1A81188-8E27-F744-A703-B9F417323E32}" type="slidenum">
              <a:rPr lang="en-US" sz="1200" b="0">
                <a:latin typeface="Arial"/>
              </a:rPr>
              <a:pPr eaLnBrk="1" hangingPunct="1"/>
              <a:t>23</a:t>
            </a:fld>
            <a:endParaRPr lang="en-US" sz="1200" b="0" dirty="0">
              <a:latin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419B550-AF8B-9A49-816E-0997CD2A97AD}" type="slidenum">
              <a:rPr lang="en-US" sz="1200" b="0">
                <a:latin typeface="Arial"/>
              </a:rPr>
              <a:pPr eaLnBrk="1" hangingPunct="1"/>
              <a:t>24</a:t>
            </a:fld>
            <a:endParaRPr lang="en-US" sz="1200" b="0" dirty="0">
              <a:latin typeface="Arial"/>
            </a:endParaRPr>
          </a:p>
        </p:txBody>
      </p:sp>
      <p:sp>
        <p:nvSpPr>
          <p:cNvPr id="35842" name="Rectangle 2"/>
          <p:cNvSpPr>
            <a:spLocks noGrp="1" noChangeArrowheads="1"/>
          </p:cNvSpPr>
          <p:nvPr>
            <p:ph type="title"/>
          </p:nvPr>
        </p:nvSpPr>
        <p:spPr/>
        <p:txBody>
          <a:bodyPr/>
          <a:lstStyle/>
          <a:p>
            <a:pPr eaLnBrk="1" hangingPunct="1"/>
            <a:r>
              <a:rPr lang="en-US" dirty="0">
                <a:ea typeface="ＭＳ Ｐゴシック" charset="0"/>
              </a:rPr>
              <a:t>What is a Buffer Overflow?</a:t>
            </a:r>
          </a:p>
        </p:txBody>
      </p:sp>
      <p:sp>
        <p:nvSpPr>
          <p:cNvPr id="35843" name="Rectangle 3"/>
          <p:cNvSpPr>
            <a:spLocks noGrp="1" noChangeArrowheads="1"/>
          </p:cNvSpPr>
          <p:nvPr>
            <p:ph type="body" idx="1"/>
          </p:nvPr>
        </p:nvSpPr>
        <p:spPr>
          <a:xfrm>
            <a:off x="762000" y="1295400"/>
            <a:ext cx="7696200" cy="4953000"/>
          </a:xfrm>
        </p:spPr>
        <p:txBody>
          <a:bodyPr/>
          <a:lstStyle/>
          <a:p>
            <a:pPr eaLnBrk="1" hangingPunct="1">
              <a:lnSpc>
                <a:spcPct val="90000"/>
              </a:lnSpc>
            </a:pPr>
            <a:r>
              <a:rPr lang="en-US" sz="2800" dirty="0">
                <a:latin typeface="Arial"/>
                <a:ea typeface="ＭＳ Ｐゴシック" charset="0"/>
                <a:cs typeface="Arial"/>
              </a:rPr>
              <a:t>Buffer overflow occurs when a program or process tries to store more data in a buffer than the buffer can hold</a:t>
            </a:r>
          </a:p>
          <a:p>
            <a:pPr eaLnBrk="1" hangingPunct="1">
              <a:lnSpc>
                <a:spcPct val="90000"/>
              </a:lnSpc>
            </a:pPr>
            <a:endParaRPr lang="en-US" sz="2800" b="1" dirty="0">
              <a:latin typeface="Arial"/>
              <a:ea typeface="ＭＳ Ｐゴシック" charset="0"/>
              <a:cs typeface="Arial"/>
            </a:endParaRPr>
          </a:p>
          <a:p>
            <a:pPr eaLnBrk="1" hangingPunct="1">
              <a:lnSpc>
                <a:spcPct val="90000"/>
              </a:lnSpc>
            </a:pPr>
            <a:r>
              <a:rPr lang="en-US" sz="2800" b="1" dirty="0">
                <a:latin typeface="Arial"/>
                <a:ea typeface="ＭＳ Ｐゴシック" charset="0"/>
                <a:cs typeface="Arial"/>
              </a:rPr>
              <a:t>Very dangerous </a:t>
            </a:r>
            <a:r>
              <a:rPr lang="en-US" sz="2800" dirty="0">
                <a:latin typeface="Arial"/>
                <a:ea typeface="ＭＳ Ｐゴシック" charset="0"/>
                <a:cs typeface="Arial"/>
              </a:rPr>
              <a:t>because the extra information may:</a:t>
            </a:r>
          </a:p>
          <a:p>
            <a:pPr lvl="1" eaLnBrk="1" hangingPunct="1">
              <a:lnSpc>
                <a:spcPct val="90000"/>
              </a:lnSpc>
            </a:pPr>
            <a:r>
              <a:rPr lang="en-US" sz="2400" dirty="0">
                <a:latin typeface="Arial"/>
                <a:cs typeface="Arial"/>
              </a:rPr>
              <a:t>Affect user</a:t>
            </a:r>
            <a:r>
              <a:rPr lang="ja-JP" altLang="en-US" sz="2400" dirty="0">
                <a:latin typeface="Arial"/>
                <a:ea typeface="ＭＳ Ｐゴシック" charset="0"/>
                <a:cs typeface="ＭＳ Ｐゴシック" charset="0"/>
              </a:rPr>
              <a:t>’</a:t>
            </a:r>
            <a:r>
              <a:rPr lang="en-US" altLang="ja-JP" sz="2400" dirty="0">
                <a:latin typeface="Arial"/>
                <a:ea typeface="ＭＳ Ｐゴシック" charset="0"/>
                <a:cs typeface="ＭＳ Ｐゴシック" charset="0"/>
              </a:rPr>
              <a:t>s data</a:t>
            </a:r>
          </a:p>
          <a:p>
            <a:pPr lvl="1" eaLnBrk="1" hangingPunct="1">
              <a:lnSpc>
                <a:spcPct val="90000"/>
              </a:lnSpc>
            </a:pPr>
            <a:r>
              <a:rPr lang="en-US" sz="2400" dirty="0">
                <a:latin typeface="Arial"/>
                <a:cs typeface="Arial"/>
              </a:rPr>
              <a:t>Affect user</a:t>
            </a:r>
            <a:r>
              <a:rPr lang="ja-JP" altLang="en-US" sz="2400" dirty="0">
                <a:latin typeface="Arial"/>
                <a:ea typeface="ＭＳ Ｐゴシック" charset="0"/>
                <a:cs typeface="ＭＳ Ｐゴシック" charset="0"/>
              </a:rPr>
              <a:t>’</a:t>
            </a:r>
            <a:r>
              <a:rPr lang="en-US" altLang="ja-JP" sz="2400" dirty="0">
                <a:latin typeface="Arial"/>
                <a:ea typeface="ＭＳ Ｐゴシック" charset="0"/>
                <a:cs typeface="ＭＳ Ｐゴシック" charset="0"/>
              </a:rPr>
              <a:t>s code</a:t>
            </a:r>
          </a:p>
          <a:p>
            <a:pPr lvl="1" eaLnBrk="1" hangingPunct="1">
              <a:lnSpc>
                <a:spcPct val="90000"/>
              </a:lnSpc>
            </a:pPr>
            <a:r>
              <a:rPr lang="en-US" sz="2400" dirty="0">
                <a:latin typeface="Arial"/>
                <a:cs typeface="Arial"/>
              </a:rPr>
              <a:t>Affect system</a:t>
            </a:r>
            <a:r>
              <a:rPr lang="ja-JP" altLang="en-US" sz="2400" dirty="0">
                <a:latin typeface="Arial"/>
                <a:ea typeface="ＭＳ Ｐゴシック" charset="0"/>
                <a:cs typeface="ＭＳ Ｐゴシック" charset="0"/>
              </a:rPr>
              <a:t>’</a:t>
            </a:r>
            <a:r>
              <a:rPr lang="en-US" altLang="ja-JP" sz="2400" dirty="0">
                <a:latin typeface="Arial"/>
                <a:ea typeface="ＭＳ Ｐゴシック" charset="0"/>
                <a:cs typeface="ＭＳ Ｐゴシック" charset="0"/>
              </a:rPr>
              <a:t>s data </a:t>
            </a:r>
          </a:p>
          <a:p>
            <a:pPr lvl="1" eaLnBrk="1" hangingPunct="1">
              <a:lnSpc>
                <a:spcPct val="90000"/>
              </a:lnSpc>
            </a:pPr>
            <a:r>
              <a:rPr lang="en-US" sz="2400" dirty="0">
                <a:latin typeface="Arial"/>
                <a:cs typeface="Arial"/>
              </a:rPr>
              <a:t>Affect system</a:t>
            </a:r>
            <a:r>
              <a:rPr lang="ja-JP" altLang="en-US" sz="2400" dirty="0">
                <a:latin typeface="Arial"/>
                <a:ea typeface="ＭＳ Ｐゴシック" charset="0"/>
                <a:cs typeface="ＭＳ Ｐゴシック" charset="0"/>
              </a:rPr>
              <a:t>’</a:t>
            </a:r>
            <a:r>
              <a:rPr lang="en-US" altLang="ja-JP" sz="2400" dirty="0">
                <a:latin typeface="Arial"/>
                <a:ea typeface="ＭＳ Ｐゴシック" charset="0"/>
                <a:cs typeface="ＭＳ Ｐゴシック" charset="0"/>
              </a:rPr>
              <a:t>s code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FA9A95C-F57E-9F46-8B66-E7F33E4E3304}" type="slidenum">
              <a:rPr lang="en-US" sz="1200" b="0">
                <a:latin typeface="Arial"/>
              </a:rPr>
              <a:pPr eaLnBrk="1" hangingPunct="1"/>
              <a:t>25</a:t>
            </a:fld>
            <a:endParaRPr lang="en-US" sz="1200" b="0" dirty="0">
              <a:latin typeface="Arial"/>
            </a:endParaRPr>
          </a:p>
        </p:txBody>
      </p:sp>
      <p:sp>
        <p:nvSpPr>
          <p:cNvPr id="37890" name="Rectangle 2"/>
          <p:cNvSpPr>
            <a:spLocks noGrp="1" noChangeArrowheads="1"/>
          </p:cNvSpPr>
          <p:nvPr>
            <p:ph type="title"/>
          </p:nvPr>
        </p:nvSpPr>
        <p:spPr/>
        <p:txBody>
          <a:bodyPr/>
          <a:lstStyle/>
          <a:p>
            <a:pPr eaLnBrk="1" hangingPunct="1"/>
            <a:r>
              <a:rPr lang="en-US" dirty="0">
                <a:ea typeface="ＭＳ Ｐゴシック" charset="0"/>
              </a:rPr>
              <a:t>Why Does Buffer Overflow Happen?</a:t>
            </a:r>
          </a:p>
        </p:txBody>
      </p:sp>
      <p:sp>
        <p:nvSpPr>
          <p:cNvPr id="37891" name="Rectangle 3"/>
          <p:cNvSpPr>
            <a:spLocks noGrp="1" noChangeArrowheads="1"/>
          </p:cNvSpPr>
          <p:nvPr>
            <p:ph type="body" idx="1"/>
          </p:nvPr>
        </p:nvSpPr>
        <p:spPr>
          <a:xfrm>
            <a:off x="762000" y="1295400"/>
            <a:ext cx="6781800" cy="5029200"/>
          </a:xfrm>
        </p:spPr>
        <p:txBody>
          <a:bodyPr/>
          <a:lstStyle/>
          <a:p>
            <a:pPr eaLnBrk="1" hangingPunct="1">
              <a:spcBef>
                <a:spcPts val="1200"/>
              </a:spcBef>
            </a:pPr>
            <a:r>
              <a:rPr lang="en-US" sz="2400" b="1" dirty="0">
                <a:latin typeface="Arial"/>
                <a:ea typeface="ＭＳ Ｐゴシック" charset="0"/>
                <a:cs typeface="Arial"/>
              </a:rPr>
              <a:t>No checks on bounds</a:t>
            </a:r>
          </a:p>
          <a:p>
            <a:pPr lvl="1" eaLnBrk="1" hangingPunct="1">
              <a:spcBef>
                <a:spcPts val="1200"/>
              </a:spcBef>
            </a:pPr>
            <a:r>
              <a:rPr lang="en-US" sz="2000" dirty="0">
                <a:latin typeface="Arial"/>
                <a:cs typeface="Arial"/>
              </a:rPr>
              <a:t>Programming languages give user too much control</a:t>
            </a:r>
          </a:p>
          <a:p>
            <a:pPr lvl="1" eaLnBrk="1" hangingPunct="1">
              <a:spcBef>
                <a:spcPts val="1200"/>
              </a:spcBef>
            </a:pPr>
            <a:r>
              <a:rPr lang="en-US" sz="2000" dirty="0">
                <a:latin typeface="Arial"/>
                <a:cs typeface="Arial"/>
              </a:rPr>
              <a:t>Programming languages have unsafe functions </a:t>
            </a:r>
          </a:p>
          <a:p>
            <a:pPr lvl="1" eaLnBrk="1" hangingPunct="1">
              <a:spcBef>
                <a:spcPts val="1200"/>
              </a:spcBef>
            </a:pPr>
            <a:r>
              <a:rPr lang="en-US" sz="2000" dirty="0">
                <a:latin typeface="Arial"/>
                <a:cs typeface="Arial"/>
              </a:rPr>
              <a:t>Users do not write safe code</a:t>
            </a:r>
          </a:p>
          <a:p>
            <a:pPr lvl="1" eaLnBrk="1" hangingPunct="1">
              <a:spcBef>
                <a:spcPts val="1200"/>
              </a:spcBef>
            </a:pPr>
            <a:endParaRPr lang="en-US" sz="2000" dirty="0">
              <a:latin typeface="Arial"/>
              <a:cs typeface="Arial"/>
            </a:endParaRPr>
          </a:p>
          <a:p>
            <a:pPr eaLnBrk="1" hangingPunct="1">
              <a:spcBef>
                <a:spcPts val="1200"/>
              </a:spcBef>
            </a:pPr>
            <a:r>
              <a:rPr lang="en-US" sz="2400" b="1" dirty="0">
                <a:solidFill>
                  <a:srgbClr val="0632AC"/>
                </a:solidFill>
                <a:latin typeface="Helvetica" charset="0"/>
                <a:ea typeface="ＭＳ Ｐゴシック" charset="0"/>
                <a:cs typeface="Arial"/>
              </a:rPr>
              <a:t>C</a:t>
            </a:r>
            <a:r>
              <a:rPr lang="en-US" sz="2400" dirty="0">
                <a:latin typeface="Helvetica" charset="0"/>
                <a:ea typeface="ＭＳ Ｐゴシック" charset="0"/>
                <a:cs typeface="Arial"/>
              </a:rPr>
              <a:t> and </a:t>
            </a:r>
            <a:r>
              <a:rPr lang="en-US" sz="2400" b="1" dirty="0">
                <a:solidFill>
                  <a:srgbClr val="0632AC"/>
                </a:solidFill>
                <a:latin typeface="Helvetica" charset="0"/>
                <a:ea typeface="ＭＳ Ｐゴシック" charset="0"/>
                <a:cs typeface="Arial"/>
              </a:rPr>
              <a:t>C++</a:t>
            </a:r>
            <a:r>
              <a:rPr lang="en-US" sz="2400" b="1" dirty="0">
                <a:latin typeface="Helvetica" charset="0"/>
                <a:ea typeface="ＭＳ Ｐゴシック" charset="0"/>
                <a:cs typeface="Arial"/>
              </a:rPr>
              <a:t>, </a:t>
            </a:r>
            <a:r>
              <a:rPr lang="en-US" sz="2400" dirty="0">
                <a:latin typeface="Helvetica" charset="0"/>
                <a:ea typeface="ＭＳ Ｐゴシック" charset="0"/>
                <a:cs typeface="Arial"/>
              </a:rPr>
              <a:t>are </a:t>
            </a:r>
            <a:r>
              <a:rPr lang="en-US" sz="2400" b="1" dirty="0">
                <a:latin typeface="Helvetica" charset="0"/>
                <a:ea typeface="ＭＳ Ｐゴシック" charset="0"/>
                <a:cs typeface="Arial"/>
              </a:rPr>
              <a:t>more vulnerable </a:t>
            </a:r>
            <a:r>
              <a:rPr lang="en-US" sz="2400" dirty="0">
                <a:latin typeface="Helvetica" charset="0"/>
                <a:ea typeface="ＭＳ Ｐゴシック" charset="0"/>
                <a:cs typeface="Arial"/>
              </a:rPr>
              <a:t>because they provide no built-in protection against accessing or overwriting data in any part of memory</a:t>
            </a:r>
          </a:p>
          <a:p>
            <a:pPr lvl="1" eaLnBrk="1" hangingPunct="1">
              <a:spcBef>
                <a:spcPts val="1200"/>
              </a:spcBef>
            </a:pPr>
            <a:r>
              <a:rPr lang="en-US" sz="2000" dirty="0">
                <a:latin typeface="Arial"/>
                <a:cs typeface="Arial"/>
              </a:rPr>
              <a:t>Can</a:t>
            </a:r>
            <a:r>
              <a:rPr lang="ja-JP" altLang="en-US" sz="2000" dirty="0">
                <a:latin typeface="Arial"/>
                <a:ea typeface="ＭＳ Ｐゴシック" charset="0"/>
                <a:cs typeface="ＭＳ Ｐゴシック" charset="0"/>
              </a:rPr>
              <a:t>’</a:t>
            </a:r>
            <a:r>
              <a:rPr lang="en-US" altLang="ja-JP" sz="2000" dirty="0">
                <a:latin typeface="Arial"/>
                <a:ea typeface="ＭＳ Ｐゴシック" charset="0"/>
                <a:cs typeface="ＭＳ Ｐゴシック" charset="0"/>
              </a:rPr>
              <a:t>t know the lengths of buffers from a pointer</a:t>
            </a:r>
          </a:p>
          <a:p>
            <a:pPr lvl="1" eaLnBrk="1" hangingPunct="1">
              <a:spcBef>
                <a:spcPts val="1200"/>
              </a:spcBef>
            </a:pPr>
            <a:r>
              <a:rPr lang="en-US" sz="2000" dirty="0">
                <a:latin typeface="Arial"/>
                <a:cs typeface="Arial"/>
              </a:rPr>
              <a:t>No guarantees strings are null terminated</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2590800"/>
            <a:ext cx="157003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3EE0661-F29A-8346-B86F-4FCD768A67DA}" type="slidenum">
              <a:rPr lang="en-US" sz="1200" b="0">
                <a:latin typeface="Arial"/>
              </a:rPr>
              <a:pPr eaLnBrk="1" hangingPunct="1"/>
              <a:t>26</a:t>
            </a:fld>
            <a:endParaRPr lang="en-US" sz="1200" b="0" dirty="0">
              <a:latin typeface="Arial"/>
            </a:endParaRPr>
          </a:p>
        </p:txBody>
      </p:sp>
      <p:sp>
        <p:nvSpPr>
          <p:cNvPr id="39938" name="Rectangle 2"/>
          <p:cNvSpPr>
            <a:spLocks noGrp="1" noChangeArrowheads="1"/>
          </p:cNvSpPr>
          <p:nvPr>
            <p:ph type="title"/>
          </p:nvPr>
        </p:nvSpPr>
        <p:spPr>
          <a:xfrm>
            <a:off x="685800" y="152400"/>
            <a:ext cx="7772400" cy="685800"/>
          </a:xfrm>
        </p:spPr>
        <p:txBody>
          <a:bodyPr/>
          <a:lstStyle/>
          <a:p>
            <a:pPr eaLnBrk="1" hangingPunct="1"/>
            <a:r>
              <a:rPr lang="en-US" dirty="0">
                <a:ea typeface="ＭＳ Ｐゴシック" charset="0"/>
              </a:rPr>
              <a:t>Why Buffer Overflow Matters</a:t>
            </a:r>
          </a:p>
        </p:txBody>
      </p:sp>
      <p:sp>
        <p:nvSpPr>
          <p:cNvPr id="39939" name="Rectangle 3"/>
          <p:cNvSpPr>
            <a:spLocks noGrp="1" noChangeArrowheads="1"/>
          </p:cNvSpPr>
          <p:nvPr>
            <p:ph type="body" idx="1"/>
          </p:nvPr>
        </p:nvSpPr>
        <p:spPr/>
        <p:txBody>
          <a:bodyPr/>
          <a:lstStyle/>
          <a:p>
            <a:pPr eaLnBrk="1" hangingPunct="1">
              <a:lnSpc>
                <a:spcPct val="90000"/>
              </a:lnSpc>
            </a:pPr>
            <a:r>
              <a:rPr lang="en-US" dirty="0">
                <a:latin typeface="Helvetica" charset="0"/>
                <a:ea typeface="ＭＳ Ｐゴシック" charset="0"/>
                <a:cs typeface="Arial"/>
              </a:rPr>
              <a:t>Overwrites </a:t>
            </a:r>
          </a:p>
          <a:p>
            <a:pPr lvl="1" eaLnBrk="1" hangingPunct="1">
              <a:lnSpc>
                <a:spcPct val="90000"/>
              </a:lnSpc>
            </a:pPr>
            <a:r>
              <a:rPr lang="en-US" dirty="0">
                <a:latin typeface="Helvetica" charset="0"/>
                <a:cs typeface="Arial"/>
              </a:rPr>
              <a:t>other buffers</a:t>
            </a:r>
          </a:p>
          <a:p>
            <a:pPr lvl="1" eaLnBrk="1" hangingPunct="1">
              <a:lnSpc>
                <a:spcPct val="90000"/>
              </a:lnSpc>
            </a:pPr>
            <a:r>
              <a:rPr lang="en-US" dirty="0">
                <a:latin typeface="Helvetica" charset="0"/>
                <a:cs typeface="Arial"/>
              </a:rPr>
              <a:t>variables </a:t>
            </a:r>
          </a:p>
          <a:p>
            <a:pPr lvl="1" eaLnBrk="1" hangingPunct="1">
              <a:lnSpc>
                <a:spcPct val="90000"/>
              </a:lnSpc>
            </a:pPr>
            <a:r>
              <a:rPr lang="en-US" dirty="0">
                <a:latin typeface="Helvetica" charset="0"/>
                <a:cs typeface="Arial"/>
              </a:rPr>
              <a:t>program flow data </a:t>
            </a:r>
          </a:p>
          <a:p>
            <a:pPr lvl="1" eaLnBrk="1" hangingPunct="1">
              <a:lnSpc>
                <a:spcPct val="90000"/>
              </a:lnSpc>
            </a:pPr>
            <a:endParaRPr lang="en-US" dirty="0">
              <a:latin typeface="Helvetica" charset="0"/>
              <a:cs typeface="Arial"/>
            </a:endParaRPr>
          </a:p>
          <a:p>
            <a:pPr eaLnBrk="1" hangingPunct="1">
              <a:lnSpc>
                <a:spcPct val="90000"/>
              </a:lnSpc>
            </a:pPr>
            <a:r>
              <a:rPr lang="en-US" dirty="0">
                <a:latin typeface="Helvetica" charset="0"/>
                <a:ea typeface="ＭＳ Ｐゴシック" charset="0"/>
                <a:cs typeface="Arial"/>
              </a:rPr>
              <a:t>Results in</a:t>
            </a:r>
          </a:p>
          <a:p>
            <a:pPr lvl="1" eaLnBrk="1" hangingPunct="1">
              <a:lnSpc>
                <a:spcPct val="90000"/>
              </a:lnSpc>
            </a:pPr>
            <a:r>
              <a:rPr lang="en-US" dirty="0">
                <a:latin typeface="Helvetica" charset="0"/>
                <a:cs typeface="Arial"/>
              </a:rPr>
              <a:t>erratic program behavior</a:t>
            </a:r>
          </a:p>
          <a:p>
            <a:pPr lvl="1" eaLnBrk="1" hangingPunct="1">
              <a:lnSpc>
                <a:spcPct val="90000"/>
              </a:lnSpc>
            </a:pPr>
            <a:r>
              <a:rPr lang="en-US" dirty="0">
                <a:latin typeface="Helvetica" charset="0"/>
                <a:cs typeface="Arial"/>
              </a:rPr>
              <a:t>a memory access exception </a:t>
            </a:r>
          </a:p>
          <a:p>
            <a:pPr lvl="1" eaLnBrk="1" hangingPunct="1">
              <a:lnSpc>
                <a:spcPct val="90000"/>
              </a:lnSpc>
            </a:pPr>
            <a:r>
              <a:rPr lang="en-US" dirty="0">
                <a:latin typeface="Helvetica" charset="0"/>
                <a:cs typeface="Arial"/>
              </a:rPr>
              <a:t>program termination  </a:t>
            </a:r>
          </a:p>
          <a:p>
            <a:pPr lvl="1" eaLnBrk="1" hangingPunct="1">
              <a:lnSpc>
                <a:spcPct val="90000"/>
              </a:lnSpc>
            </a:pPr>
            <a:r>
              <a:rPr lang="en-US" dirty="0">
                <a:latin typeface="Helvetica" charset="0"/>
                <a:cs typeface="Arial"/>
              </a:rPr>
              <a:t>incorrect results </a:t>
            </a:r>
          </a:p>
          <a:p>
            <a:pPr lvl="1" eaLnBrk="1" hangingPunct="1">
              <a:lnSpc>
                <a:spcPct val="90000"/>
              </a:lnSpc>
            </a:pPr>
            <a:r>
              <a:rPr lang="en-US" b="1" dirty="0">
                <a:latin typeface="Helvetica" charset="0"/>
                <a:cs typeface="Arial"/>
              </a:rPr>
              <a:t>breach of system security</a:t>
            </a:r>
          </a:p>
        </p:txBody>
      </p:sp>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276600"/>
            <a:ext cx="16002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ea typeface="ＭＳ Ｐゴシック" charset="0"/>
              </a:rPr>
              <a:t>History </a:t>
            </a:r>
          </a:p>
        </p:txBody>
      </p:sp>
      <p:sp>
        <p:nvSpPr>
          <p:cNvPr id="41986" name="Rectangle 3"/>
          <p:cNvSpPr>
            <a:spLocks noGrp="1" noChangeArrowheads="1"/>
          </p:cNvSpPr>
          <p:nvPr>
            <p:ph sz="quarter" idx="1"/>
          </p:nvPr>
        </p:nvSpPr>
        <p:spPr/>
        <p:txBody>
          <a:bodyPr/>
          <a:lstStyle/>
          <a:p>
            <a:r>
              <a:rPr lang="en-US" sz="2800" dirty="0">
                <a:latin typeface="Arial"/>
                <a:ea typeface="ＭＳ Ｐゴシック" charset="0"/>
                <a:cs typeface="Arial"/>
              </a:rPr>
              <a:t>Used in 1988</a:t>
            </a:r>
            <a:r>
              <a:rPr lang="ja-JP" altLang="en-US" sz="2800" dirty="0">
                <a:latin typeface="Arial"/>
                <a:ea typeface="ＭＳ Ｐゴシック" charset="0"/>
                <a:cs typeface="Arial"/>
              </a:rPr>
              <a:t>’</a:t>
            </a:r>
            <a:r>
              <a:rPr lang="en-US" altLang="ja-JP" sz="2800" dirty="0">
                <a:latin typeface="Arial"/>
                <a:ea typeface="ＭＳ Ｐゴシック" charset="0"/>
                <a:cs typeface="Arial"/>
              </a:rPr>
              <a:t>s Morris Internet Worm</a:t>
            </a:r>
          </a:p>
          <a:p>
            <a:endParaRPr lang="en-US" sz="2800" dirty="0">
              <a:latin typeface="Arial"/>
              <a:ea typeface="ＭＳ Ｐゴシック" charset="0"/>
              <a:cs typeface="Arial"/>
            </a:endParaRPr>
          </a:p>
          <a:p>
            <a:r>
              <a:rPr lang="en-US" sz="2800" dirty="0" err="1">
                <a:latin typeface="Arial"/>
                <a:ea typeface="ＭＳ Ｐゴシック" charset="0"/>
                <a:cs typeface="Arial"/>
              </a:rPr>
              <a:t>Alphe</a:t>
            </a:r>
            <a:r>
              <a:rPr lang="en-US" sz="2800" dirty="0">
                <a:latin typeface="Arial"/>
                <a:ea typeface="ＭＳ Ｐゴシック" charset="0"/>
                <a:cs typeface="Arial"/>
              </a:rPr>
              <a:t> One</a:t>
            </a:r>
            <a:r>
              <a:rPr lang="ja-JP" altLang="en-US" sz="2800" dirty="0">
                <a:latin typeface="Arial"/>
                <a:ea typeface="ＭＳ Ｐゴシック" charset="0"/>
                <a:cs typeface="Arial"/>
              </a:rPr>
              <a:t>’</a:t>
            </a:r>
            <a:r>
              <a:rPr lang="en-US" altLang="ja-JP" sz="2800" dirty="0">
                <a:latin typeface="Arial"/>
                <a:ea typeface="ＭＳ Ｐゴシック" charset="0"/>
                <a:cs typeface="Arial"/>
              </a:rPr>
              <a:t>s </a:t>
            </a:r>
            <a:r>
              <a:rPr lang="ja-JP" altLang="en-US" sz="2800" dirty="0">
                <a:latin typeface="Arial"/>
                <a:ea typeface="ＭＳ Ｐゴシック" charset="0"/>
                <a:cs typeface="Arial"/>
              </a:rPr>
              <a:t>“</a:t>
            </a:r>
            <a:r>
              <a:rPr lang="en-US" altLang="ja-JP" sz="2800" b="1" dirty="0">
                <a:latin typeface="Arial"/>
                <a:ea typeface="ＭＳ Ｐゴシック" charset="0"/>
                <a:cs typeface="Arial"/>
              </a:rPr>
              <a:t>Smashing The Stack For Fun And Profit</a:t>
            </a:r>
            <a:r>
              <a:rPr lang="ja-JP" altLang="en-US" sz="2800" dirty="0">
                <a:latin typeface="Arial"/>
                <a:ea typeface="ＭＳ Ｐゴシック" charset="0"/>
                <a:cs typeface="Arial"/>
              </a:rPr>
              <a:t>”</a:t>
            </a:r>
            <a:r>
              <a:rPr lang="en-US" altLang="ja-JP" sz="2800" dirty="0">
                <a:latin typeface="Arial"/>
                <a:ea typeface="ＭＳ Ｐゴシック" charset="0"/>
                <a:cs typeface="Arial"/>
              </a:rPr>
              <a:t> in </a:t>
            </a:r>
            <a:r>
              <a:rPr lang="en-US" altLang="ja-JP" sz="2800" dirty="0" err="1">
                <a:latin typeface="Arial"/>
                <a:ea typeface="ＭＳ Ｐゴシック" charset="0"/>
                <a:cs typeface="Arial"/>
              </a:rPr>
              <a:t>Phrack</a:t>
            </a:r>
            <a:r>
              <a:rPr lang="en-US" altLang="ja-JP" sz="2800" dirty="0">
                <a:latin typeface="Arial"/>
                <a:ea typeface="ＭＳ Ｐゴシック" charset="0"/>
                <a:cs typeface="Arial"/>
              </a:rPr>
              <a:t> Issue 49 in 1996 popularizes stack buffer overflows</a:t>
            </a:r>
          </a:p>
          <a:p>
            <a:endParaRPr lang="en-US" sz="2800" dirty="0">
              <a:latin typeface="Arial"/>
              <a:ea typeface="ＭＳ Ｐゴシック" charset="0"/>
              <a:cs typeface="Arial"/>
            </a:endParaRPr>
          </a:p>
          <a:p>
            <a:r>
              <a:rPr lang="en-US" sz="2800" dirty="0">
                <a:latin typeface="Arial"/>
                <a:ea typeface="ＭＳ Ｐゴシック" charset="0"/>
                <a:cs typeface="Arial"/>
              </a:rPr>
              <a:t>Still extremely common today</a:t>
            </a:r>
          </a:p>
        </p:txBody>
      </p:sp>
      <p:sp>
        <p:nvSpPr>
          <p:cNvPr id="4198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B92F787-B3FA-DB4E-BADA-87DEFD43868F}" type="slidenum">
              <a:rPr lang="en-US" sz="1200" b="0">
                <a:latin typeface="Arial"/>
              </a:rPr>
              <a:pPr eaLnBrk="1" hangingPunct="1"/>
              <a:t>27</a:t>
            </a:fld>
            <a:endParaRPr lang="en-US" sz="1200" b="0" dirty="0">
              <a:latin typeface="Arial"/>
            </a:endParaRPr>
          </a:p>
        </p:txBody>
      </p:sp>
      <p:sp>
        <p:nvSpPr>
          <p:cNvPr id="41988" name="TextBox 4"/>
          <p:cNvSpPr txBox="1">
            <a:spLocks noChangeArrowheads="1"/>
          </p:cNvSpPr>
          <p:nvPr/>
        </p:nvSpPr>
        <p:spPr bwMode="auto">
          <a:xfrm>
            <a:off x="914400" y="6096000"/>
            <a:ext cx="79158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b="0" dirty="0">
                <a:latin typeface="Arial"/>
              </a:rPr>
              <a:t>*The Internet Worm Program: An Analysis --- by Eugene H. </a:t>
            </a:r>
            <a:r>
              <a:rPr lang="en-US" sz="2000" b="0" dirty="0" err="1">
                <a:latin typeface="Arial"/>
              </a:rPr>
              <a:t>Spafford</a:t>
            </a:r>
            <a:r>
              <a:rPr lang="en-US" sz="2000" b="0" dirty="0">
                <a:latin typeface="Arial"/>
              </a:rPr>
              <a:t/>
            </a:r>
            <a:br>
              <a:rPr lang="en-US" sz="2000" b="0" dirty="0">
                <a:latin typeface="Arial"/>
              </a:rPr>
            </a:br>
            <a:r>
              <a:rPr lang="en-US" sz="2000" b="0" dirty="0">
                <a:latin typeface="Arial"/>
              </a:rPr>
              <a:t>(http://</a:t>
            </a:r>
            <a:r>
              <a:rPr lang="en-US" sz="2000" b="0" dirty="0" err="1">
                <a:latin typeface="Arial"/>
              </a:rPr>
              <a:t>spaf.cerias.purdue.edu</a:t>
            </a:r>
            <a:r>
              <a:rPr lang="en-US" sz="2000" b="0" dirty="0">
                <a:latin typeface="Arial"/>
              </a:rPr>
              <a:t>/tech-reps/823.pdf)</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dirty="0">
                <a:ea typeface="ＭＳ Ｐゴシック" charset="0"/>
              </a:rPr>
              <a:t>Types of Buffer Overflow Attacks</a:t>
            </a:r>
          </a:p>
        </p:txBody>
      </p:sp>
      <p:sp>
        <p:nvSpPr>
          <p:cNvPr id="43010" name="Rectangle 3"/>
          <p:cNvSpPr>
            <a:spLocks noGrp="1" noChangeArrowheads="1"/>
          </p:cNvSpPr>
          <p:nvPr>
            <p:ph sz="quarter" idx="1"/>
          </p:nvPr>
        </p:nvSpPr>
        <p:spPr/>
        <p:txBody>
          <a:bodyPr/>
          <a:lstStyle/>
          <a:p>
            <a:r>
              <a:rPr lang="en-US" dirty="0">
                <a:latin typeface="Arial"/>
                <a:ea typeface="ＭＳ Ｐゴシック" charset="0"/>
                <a:cs typeface="Arial"/>
              </a:rPr>
              <a:t>Stack overflow</a:t>
            </a:r>
          </a:p>
          <a:p>
            <a:pPr lvl="1"/>
            <a:r>
              <a:rPr lang="en-US" dirty="0">
                <a:latin typeface="Arial"/>
                <a:cs typeface="Arial"/>
              </a:rPr>
              <a:t>Shell code</a:t>
            </a:r>
          </a:p>
          <a:p>
            <a:pPr lvl="1"/>
            <a:r>
              <a:rPr lang="en-US" dirty="0">
                <a:latin typeface="Arial"/>
                <a:cs typeface="Arial"/>
              </a:rPr>
              <a:t>Return-to-</a:t>
            </a:r>
            <a:r>
              <a:rPr lang="en-US" dirty="0" err="1">
                <a:latin typeface="Arial"/>
                <a:cs typeface="Arial"/>
              </a:rPr>
              <a:t>libc</a:t>
            </a:r>
            <a:endParaRPr lang="en-US" dirty="0">
              <a:latin typeface="Arial"/>
              <a:cs typeface="Arial"/>
            </a:endParaRPr>
          </a:p>
          <a:p>
            <a:pPr lvl="2"/>
            <a:r>
              <a:rPr lang="en-US" dirty="0">
                <a:latin typeface="Arial"/>
                <a:cs typeface="Arial"/>
              </a:rPr>
              <a:t>Overflow sets ret-</a:t>
            </a:r>
            <a:r>
              <a:rPr lang="en-US" dirty="0" err="1">
                <a:latin typeface="Arial"/>
                <a:cs typeface="Arial"/>
              </a:rPr>
              <a:t>addr</a:t>
            </a:r>
            <a:r>
              <a:rPr lang="en-US" dirty="0">
                <a:latin typeface="Arial"/>
                <a:cs typeface="Arial"/>
              </a:rPr>
              <a:t> to address of </a:t>
            </a:r>
            <a:r>
              <a:rPr lang="en-US" dirty="0" err="1">
                <a:latin typeface="Arial"/>
                <a:cs typeface="Arial"/>
              </a:rPr>
              <a:t>libc</a:t>
            </a:r>
            <a:r>
              <a:rPr lang="en-US" dirty="0">
                <a:latin typeface="Arial"/>
                <a:cs typeface="Arial"/>
              </a:rPr>
              <a:t> function</a:t>
            </a:r>
          </a:p>
          <a:p>
            <a:pPr lvl="1"/>
            <a:r>
              <a:rPr lang="en-US" dirty="0">
                <a:latin typeface="Arial"/>
                <a:cs typeface="Arial"/>
              </a:rPr>
              <a:t>Off-by-one</a:t>
            </a:r>
          </a:p>
          <a:p>
            <a:pPr lvl="1"/>
            <a:r>
              <a:rPr lang="en-US" dirty="0">
                <a:latin typeface="Arial"/>
                <a:cs typeface="Arial"/>
              </a:rPr>
              <a:t>Overflow function pointers &amp; </a:t>
            </a:r>
            <a:r>
              <a:rPr lang="en-US" dirty="0" err="1">
                <a:latin typeface="Arial"/>
                <a:cs typeface="Arial"/>
              </a:rPr>
              <a:t>longjmp</a:t>
            </a:r>
            <a:r>
              <a:rPr lang="en-US" dirty="0">
                <a:latin typeface="Arial"/>
                <a:cs typeface="Arial"/>
              </a:rPr>
              <a:t> buffers</a:t>
            </a:r>
          </a:p>
          <a:p>
            <a:endParaRPr lang="en-US" dirty="0">
              <a:latin typeface="Arial"/>
              <a:ea typeface="ＭＳ Ｐゴシック" charset="0"/>
              <a:cs typeface="Arial"/>
            </a:endParaRPr>
          </a:p>
          <a:p>
            <a:r>
              <a:rPr lang="en-US" dirty="0">
                <a:latin typeface="Arial"/>
                <a:ea typeface="ＭＳ Ｐゴシック" charset="0"/>
                <a:cs typeface="Arial"/>
              </a:rPr>
              <a:t>Heap overflow</a:t>
            </a:r>
          </a:p>
        </p:txBody>
      </p:sp>
      <p:sp>
        <p:nvSpPr>
          <p:cNvPr id="4301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2109D40-D9D3-964D-A632-683424716DE2}" type="slidenum">
              <a:rPr lang="en-US" sz="1200" b="0">
                <a:latin typeface="Arial"/>
              </a:rPr>
              <a:pPr eaLnBrk="1" hangingPunct="1"/>
              <a:t>28</a:t>
            </a:fld>
            <a:endParaRPr lang="en-US" sz="1200" b="0" dirty="0">
              <a:latin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Memory</a:t>
            </a:r>
            <a:endParaRPr lang="en-US" dirty="0"/>
          </a:p>
        </p:txBody>
      </p:sp>
      <p:sp>
        <p:nvSpPr>
          <p:cNvPr id="4" name="Slide Number Placeholder 3"/>
          <p:cNvSpPr>
            <a:spLocks noGrp="1"/>
          </p:cNvSpPr>
          <p:nvPr>
            <p:ph type="sldNum" sz="quarter" idx="12"/>
          </p:nvPr>
        </p:nvSpPr>
        <p:spPr/>
        <p:txBody>
          <a:bodyPr/>
          <a:lstStyle/>
          <a:p>
            <a:pPr>
              <a:defRPr/>
            </a:pPr>
            <a:fld id="{3AEA315C-4594-0647-9A6B-3A80F411C681}" type="slidenum">
              <a:rPr lang="en-US" smtClean="0"/>
              <a:pPr>
                <a:defRPr/>
              </a:pPr>
              <a:t>29</a:t>
            </a:fld>
            <a:endParaRPr lang="en-US" dirty="0"/>
          </a:p>
        </p:txBody>
      </p:sp>
      <p:sp>
        <p:nvSpPr>
          <p:cNvPr id="5" name="Text Box 2"/>
          <p:cNvSpPr txBox="1">
            <a:spLocks noChangeArrowheads="1"/>
          </p:cNvSpPr>
          <p:nvPr/>
        </p:nvSpPr>
        <p:spPr bwMode="auto">
          <a:xfrm>
            <a:off x="685800" y="1219200"/>
            <a:ext cx="7772400" cy="4191000"/>
          </a:xfrm>
          <a:prstGeom prst="rect">
            <a:avLst/>
          </a:prstGeom>
          <a:noFill/>
          <a:ln w="9525">
            <a:noFill/>
            <a:round/>
            <a:headEnd/>
            <a:tailEnd/>
          </a:ln>
        </p:spPr>
        <p:txBody>
          <a:bodyPr/>
          <a:lstStyle/>
          <a:p>
            <a:pPr marL="339725" indent="-339725">
              <a:spcBef>
                <a:spcPts val="800"/>
              </a:spcBef>
              <a:buClr>
                <a:srgbClr val="00264C"/>
              </a:buClr>
              <a:buSzPct val="85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3200" dirty="0">
                <a:solidFill>
                  <a:srgbClr val="00264C"/>
                </a:solidFill>
              </a:rPr>
              <a:t>A </a:t>
            </a:r>
            <a:r>
              <a:rPr lang="en-US" sz="3200" dirty="0" smtClean="0">
                <a:solidFill>
                  <a:srgbClr val="00264C"/>
                </a:solidFill>
              </a:rPr>
              <a:t>32-bit process sees </a:t>
            </a:r>
            <a:r>
              <a:rPr lang="en-US" sz="3200" dirty="0">
                <a:solidFill>
                  <a:srgbClr val="00264C"/>
                </a:solidFill>
              </a:rPr>
              <a:t>memory as an array of bytes that goes from address 0 to 2</a:t>
            </a:r>
            <a:r>
              <a:rPr lang="en-US" sz="3200" baseline="30000" dirty="0">
                <a:solidFill>
                  <a:srgbClr val="00264C"/>
                </a:solidFill>
              </a:rPr>
              <a:t>32</a:t>
            </a:r>
            <a:r>
              <a:rPr lang="en-US" sz="3200" dirty="0">
                <a:solidFill>
                  <a:srgbClr val="00264C"/>
                </a:solidFill>
              </a:rPr>
              <a:t>-1 (0 to 4GB-1</a:t>
            </a:r>
            <a:r>
              <a:rPr lang="en-US" sz="3200" dirty="0" smtClean="0">
                <a:solidFill>
                  <a:srgbClr val="00264C"/>
                </a:solidFill>
              </a:rPr>
              <a:t>)</a:t>
            </a:r>
            <a:endParaRPr lang="en-US" sz="3200" dirty="0">
              <a:solidFill>
                <a:srgbClr val="00264C"/>
              </a:solidFill>
            </a:endParaRPr>
          </a:p>
        </p:txBody>
      </p:sp>
      <p:sp>
        <p:nvSpPr>
          <p:cNvPr id="6" name="Rectangle 3"/>
          <p:cNvSpPr>
            <a:spLocks noChangeArrowheads="1"/>
          </p:cNvSpPr>
          <p:nvPr/>
        </p:nvSpPr>
        <p:spPr bwMode="auto">
          <a:xfrm>
            <a:off x="3505200" y="2895600"/>
            <a:ext cx="1828800" cy="2438400"/>
          </a:xfrm>
          <a:prstGeom prst="rect">
            <a:avLst/>
          </a:prstGeom>
          <a:solidFill>
            <a:srgbClr val="FFFFE9"/>
          </a:solidFill>
          <a:ln w="2844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7" name="Line 4"/>
          <p:cNvSpPr>
            <a:spLocks noChangeShapeType="1"/>
          </p:cNvSpPr>
          <p:nvPr/>
        </p:nvSpPr>
        <p:spPr bwMode="auto">
          <a:xfrm>
            <a:off x="3505200" y="2895600"/>
            <a:ext cx="1828800" cy="1588"/>
          </a:xfrm>
          <a:prstGeom prst="line">
            <a:avLst/>
          </a:prstGeom>
          <a:noFill/>
          <a:ln w="9360" cap="sq">
            <a:solidFill>
              <a:srgbClr val="00264C"/>
            </a:solidFill>
            <a:miter lim="800000"/>
            <a:headEnd/>
            <a:tailEnd/>
          </a:ln>
        </p:spPr>
        <p:txBody>
          <a:bodyPr/>
          <a:lstStyle/>
          <a:p>
            <a:endParaRPr lang="en-US" dirty="0"/>
          </a:p>
        </p:txBody>
      </p:sp>
      <p:sp>
        <p:nvSpPr>
          <p:cNvPr id="8" name="Line 5"/>
          <p:cNvSpPr>
            <a:spLocks noChangeShapeType="1"/>
          </p:cNvSpPr>
          <p:nvPr/>
        </p:nvSpPr>
        <p:spPr bwMode="auto">
          <a:xfrm>
            <a:off x="3505200" y="3200400"/>
            <a:ext cx="1828800" cy="1588"/>
          </a:xfrm>
          <a:prstGeom prst="line">
            <a:avLst/>
          </a:prstGeom>
          <a:noFill/>
          <a:ln w="9360" cap="sq">
            <a:solidFill>
              <a:srgbClr val="00264C"/>
            </a:solidFill>
            <a:miter lim="800000"/>
            <a:headEnd/>
            <a:tailEnd/>
          </a:ln>
        </p:spPr>
        <p:txBody>
          <a:bodyPr/>
          <a:lstStyle/>
          <a:p>
            <a:endParaRPr lang="en-US"/>
          </a:p>
        </p:txBody>
      </p:sp>
      <p:sp>
        <p:nvSpPr>
          <p:cNvPr id="9" name="Line 6"/>
          <p:cNvSpPr>
            <a:spLocks noChangeShapeType="1"/>
          </p:cNvSpPr>
          <p:nvPr/>
        </p:nvSpPr>
        <p:spPr bwMode="auto">
          <a:xfrm>
            <a:off x="3505200" y="3505200"/>
            <a:ext cx="1828800" cy="1588"/>
          </a:xfrm>
          <a:prstGeom prst="line">
            <a:avLst/>
          </a:prstGeom>
          <a:noFill/>
          <a:ln w="9360" cap="sq">
            <a:solidFill>
              <a:srgbClr val="00264C"/>
            </a:solidFill>
            <a:miter lim="800000"/>
            <a:headEnd/>
            <a:tailEnd/>
          </a:ln>
        </p:spPr>
        <p:txBody>
          <a:bodyPr/>
          <a:lstStyle/>
          <a:p>
            <a:endParaRPr lang="en-US"/>
          </a:p>
        </p:txBody>
      </p:sp>
      <p:sp>
        <p:nvSpPr>
          <p:cNvPr id="10" name="Line 7"/>
          <p:cNvSpPr>
            <a:spLocks noChangeShapeType="1"/>
          </p:cNvSpPr>
          <p:nvPr/>
        </p:nvSpPr>
        <p:spPr bwMode="auto">
          <a:xfrm>
            <a:off x="3505200" y="4114800"/>
            <a:ext cx="1828800" cy="1588"/>
          </a:xfrm>
          <a:prstGeom prst="line">
            <a:avLst/>
          </a:prstGeom>
          <a:noFill/>
          <a:ln w="9360" cap="sq">
            <a:solidFill>
              <a:srgbClr val="00264C"/>
            </a:solidFill>
            <a:miter lim="800000"/>
            <a:headEnd/>
            <a:tailEnd/>
          </a:ln>
        </p:spPr>
        <p:txBody>
          <a:bodyPr/>
          <a:lstStyle/>
          <a:p>
            <a:endParaRPr lang="en-US"/>
          </a:p>
        </p:txBody>
      </p:sp>
      <p:sp>
        <p:nvSpPr>
          <p:cNvPr id="11" name="Line 8"/>
          <p:cNvSpPr>
            <a:spLocks noChangeShapeType="1"/>
          </p:cNvSpPr>
          <p:nvPr/>
        </p:nvSpPr>
        <p:spPr bwMode="auto">
          <a:xfrm>
            <a:off x="3505200" y="4419600"/>
            <a:ext cx="1828800" cy="1588"/>
          </a:xfrm>
          <a:prstGeom prst="line">
            <a:avLst/>
          </a:prstGeom>
          <a:noFill/>
          <a:ln w="9360" cap="sq">
            <a:solidFill>
              <a:srgbClr val="00264C"/>
            </a:solidFill>
            <a:miter lim="800000"/>
            <a:headEnd/>
            <a:tailEnd/>
          </a:ln>
        </p:spPr>
        <p:txBody>
          <a:bodyPr/>
          <a:lstStyle/>
          <a:p>
            <a:endParaRPr lang="en-US"/>
          </a:p>
        </p:txBody>
      </p:sp>
      <p:sp>
        <p:nvSpPr>
          <p:cNvPr id="12" name="Line 9"/>
          <p:cNvSpPr>
            <a:spLocks noChangeShapeType="1"/>
          </p:cNvSpPr>
          <p:nvPr/>
        </p:nvSpPr>
        <p:spPr bwMode="auto">
          <a:xfrm>
            <a:off x="3505200" y="4724400"/>
            <a:ext cx="1828800" cy="1588"/>
          </a:xfrm>
          <a:prstGeom prst="line">
            <a:avLst/>
          </a:prstGeom>
          <a:noFill/>
          <a:ln w="9360" cap="sq">
            <a:solidFill>
              <a:srgbClr val="00264C"/>
            </a:solidFill>
            <a:miter lim="800000"/>
            <a:headEnd/>
            <a:tailEnd/>
          </a:ln>
        </p:spPr>
        <p:txBody>
          <a:bodyPr/>
          <a:lstStyle/>
          <a:p>
            <a:endParaRPr lang="en-US"/>
          </a:p>
        </p:txBody>
      </p:sp>
      <p:sp>
        <p:nvSpPr>
          <p:cNvPr id="13" name="Text Box 10"/>
          <p:cNvSpPr txBox="1">
            <a:spLocks noChangeArrowheads="1"/>
          </p:cNvSpPr>
          <p:nvPr/>
        </p:nvSpPr>
        <p:spPr bwMode="auto">
          <a:xfrm>
            <a:off x="2895600" y="4876800"/>
            <a:ext cx="533400" cy="520700"/>
          </a:xfrm>
          <a:prstGeom prst="rect">
            <a:avLst/>
          </a:prstGeom>
          <a:noFill/>
          <a:ln w="9525">
            <a:noFill/>
            <a:round/>
            <a:headEnd/>
            <a:tailEnd/>
          </a:ln>
        </p:spPr>
        <p:txBody>
          <a:bodyPr lIns="90000" tIns="46800" rIns="90000" bIns="46800">
            <a:spAutoFit/>
          </a:bodyPr>
          <a:lstStyle/>
          <a:p>
            <a:pP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64C"/>
                </a:solidFill>
              </a:rPr>
              <a:t> </a:t>
            </a:r>
            <a:r>
              <a:rPr lang="en-US" sz="2400" dirty="0">
                <a:solidFill>
                  <a:srgbClr val="00264C"/>
                </a:solidFill>
              </a:rPr>
              <a:t>0</a:t>
            </a:r>
          </a:p>
        </p:txBody>
      </p:sp>
      <p:sp>
        <p:nvSpPr>
          <p:cNvPr id="14" name="Oval 11"/>
          <p:cNvSpPr>
            <a:spLocks noChangeArrowheads="1"/>
          </p:cNvSpPr>
          <p:nvPr/>
        </p:nvSpPr>
        <p:spPr bwMode="auto">
          <a:xfrm>
            <a:off x="4343400" y="3581400"/>
            <a:ext cx="76200" cy="76200"/>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5" name="Oval 12"/>
          <p:cNvSpPr>
            <a:spLocks noChangeArrowheads="1"/>
          </p:cNvSpPr>
          <p:nvPr/>
        </p:nvSpPr>
        <p:spPr bwMode="auto">
          <a:xfrm>
            <a:off x="4343400" y="3733800"/>
            <a:ext cx="76200" cy="76200"/>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6" name="Oval 13"/>
          <p:cNvSpPr>
            <a:spLocks noChangeArrowheads="1"/>
          </p:cNvSpPr>
          <p:nvPr/>
        </p:nvSpPr>
        <p:spPr bwMode="auto">
          <a:xfrm>
            <a:off x="4343400" y="3886200"/>
            <a:ext cx="76200" cy="76200"/>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7" name="Text Box 14"/>
          <p:cNvSpPr txBox="1">
            <a:spLocks noChangeArrowheads="1"/>
          </p:cNvSpPr>
          <p:nvPr/>
        </p:nvSpPr>
        <p:spPr bwMode="auto">
          <a:xfrm>
            <a:off x="1066800" y="2743200"/>
            <a:ext cx="2438400" cy="520700"/>
          </a:xfrm>
          <a:prstGeom prst="rect">
            <a:avLst/>
          </a:prstGeom>
          <a:noFill/>
          <a:ln w="9525">
            <a:noFill/>
            <a:round/>
            <a:headEnd/>
            <a:tailEnd/>
          </a:ln>
        </p:spPr>
        <p:txBody>
          <a:bodyPr lIns="90000" tIns="46800" rIns="90000" bIns="46800">
            <a:spAutoFit/>
          </a:bodyPr>
          <a:lstStyle/>
          <a:p>
            <a:pPr>
              <a:spcBef>
                <a:spcPts val="1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264C"/>
                </a:solidFill>
              </a:rPr>
              <a:t>(4GB-1) 2</a:t>
            </a:r>
            <a:r>
              <a:rPr lang="en-US" sz="2800" baseline="30000" dirty="0">
                <a:solidFill>
                  <a:srgbClr val="00264C"/>
                </a:solidFill>
              </a:rPr>
              <a:t>32</a:t>
            </a:r>
            <a:r>
              <a:rPr lang="en-US" sz="2800" dirty="0">
                <a:solidFill>
                  <a:srgbClr val="00264C"/>
                </a:solidFill>
              </a:rPr>
              <a:t>-1</a:t>
            </a:r>
          </a:p>
        </p:txBody>
      </p:sp>
    </p:spTree>
    <p:extLst>
      <p:ext uri="{BB962C8B-B14F-4D97-AF65-F5344CB8AC3E}">
        <p14:creationId xmlns:p14="http://schemas.microsoft.com/office/powerpoint/2010/main" val="172847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ea typeface="ＭＳ Ｐゴシック" charset="0"/>
              </a:rPr>
              <a:t>Why Software Vulnerabilities Matter?</a:t>
            </a:r>
          </a:p>
        </p:txBody>
      </p:sp>
      <p:sp>
        <p:nvSpPr>
          <p:cNvPr id="5123" name="Content Placeholder 2"/>
          <p:cNvSpPr>
            <a:spLocks noGrp="1"/>
          </p:cNvSpPr>
          <p:nvPr>
            <p:ph idx="1"/>
          </p:nvPr>
        </p:nvSpPr>
        <p:spPr>
          <a:xfrm>
            <a:off x="762000" y="1295400"/>
            <a:ext cx="7696200" cy="5029200"/>
          </a:xfrm>
        </p:spPr>
        <p:txBody>
          <a:bodyPr/>
          <a:lstStyle/>
          <a:p>
            <a:pPr>
              <a:spcBef>
                <a:spcPts val="1200"/>
              </a:spcBef>
            </a:pPr>
            <a:r>
              <a:rPr lang="en-US" sz="2400" dirty="0">
                <a:latin typeface="Arial"/>
                <a:ea typeface="ＭＳ Ｐゴシック" charset="0"/>
                <a:cs typeface="Arial"/>
              </a:rPr>
              <a:t>When a process </a:t>
            </a:r>
            <a:r>
              <a:rPr lang="en-US" sz="2400" b="1" dirty="0">
                <a:latin typeface="Arial"/>
                <a:ea typeface="ＭＳ Ｐゴシック" charset="0"/>
                <a:cs typeface="Arial"/>
              </a:rPr>
              <a:t>reads input from attacker</a:t>
            </a:r>
            <a:r>
              <a:rPr lang="en-US" sz="2400" dirty="0">
                <a:latin typeface="Arial"/>
                <a:ea typeface="ＭＳ Ｐゴシック" charset="0"/>
                <a:cs typeface="Arial"/>
              </a:rPr>
              <a:t>, the process may be exploited if it contains vulnerabilities.</a:t>
            </a:r>
          </a:p>
          <a:p>
            <a:pPr>
              <a:spcBef>
                <a:spcPts val="1200"/>
              </a:spcBef>
            </a:pPr>
            <a:r>
              <a:rPr lang="en-US" sz="2400" dirty="0">
                <a:latin typeface="Arial"/>
                <a:ea typeface="ＭＳ Ｐゴシック" charset="0"/>
                <a:cs typeface="Arial"/>
              </a:rPr>
              <a:t>When an attacker successfully exploits a vulnerability, he can</a:t>
            </a:r>
          </a:p>
          <a:p>
            <a:pPr lvl="1">
              <a:spcBef>
                <a:spcPts val="1200"/>
              </a:spcBef>
            </a:pPr>
            <a:r>
              <a:rPr lang="en-US" sz="2000" dirty="0">
                <a:latin typeface="Arial"/>
                <a:cs typeface="Arial"/>
              </a:rPr>
              <a:t>Crash programs: Compromises </a:t>
            </a:r>
            <a:r>
              <a:rPr lang="en-US" sz="2000" b="1" dirty="0">
                <a:latin typeface="Arial"/>
                <a:cs typeface="Arial"/>
              </a:rPr>
              <a:t>availability</a:t>
            </a:r>
          </a:p>
          <a:p>
            <a:pPr lvl="1">
              <a:spcBef>
                <a:spcPts val="1200"/>
              </a:spcBef>
            </a:pPr>
            <a:r>
              <a:rPr lang="en-US" sz="2000" dirty="0">
                <a:latin typeface="Arial"/>
                <a:cs typeface="Arial"/>
              </a:rPr>
              <a:t>Execute arbitrary code: Compromises </a:t>
            </a:r>
            <a:r>
              <a:rPr lang="en-US" sz="2000" b="1" dirty="0">
                <a:latin typeface="Arial"/>
                <a:cs typeface="Arial"/>
              </a:rPr>
              <a:t>integrity</a:t>
            </a:r>
          </a:p>
          <a:p>
            <a:pPr lvl="1">
              <a:spcBef>
                <a:spcPts val="1200"/>
              </a:spcBef>
            </a:pPr>
            <a:r>
              <a:rPr lang="en-US" sz="2000" dirty="0">
                <a:latin typeface="Arial"/>
                <a:cs typeface="Arial"/>
              </a:rPr>
              <a:t>Obtain sensitive information: Compromises </a:t>
            </a:r>
            <a:r>
              <a:rPr lang="en-US" sz="2000" b="1" dirty="0">
                <a:latin typeface="Arial"/>
                <a:cs typeface="Arial"/>
              </a:rPr>
              <a:t>confidentiality</a:t>
            </a:r>
          </a:p>
          <a:p>
            <a:pPr>
              <a:spcBef>
                <a:spcPts val="1200"/>
              </a:spcBef>
            </a:pPr>
            <a:r>
              <a:rPr lang="en-US" sz="2400" dirty="0">
                <a:latin typeface="Arial"/>
                <a:ea typeface="ＭＳ Ｐゴシック" charset="0"/>
                <a:cs typeface="Arial"/>
              </a:rPr>
              <a:t>Software vulnerability enables the attacker to run with </a:t>
            </a:r>
            <a:r>
              <a:rPr lang="en-US" sz="2400" b="1" dirty="0">
                <a:latin typeface="Arial"/>
                <a:ea typeface="ＭＳ Ｐゴシック" charset="0"/>
                <a:cs typeface="Arial"/>
              </a:rPr>
              <a:t>privileges of other users</a:t>
            </a:r>
            <a:r>
              <a:rPr lang="en-US" sz="2400" dirty="0">
                <a:latin typeface="Arial"/>
                <a:ea typeface="ＭＳ Ｐゴシック" charset="0"/>
                <a:cs typeface="Arial"/>
              </a:rPr>
              <a:t>, violating desired </a:t>
            </a:r>
            <a:r>
              <a:rPr lang="en-US" sz="2400" b="1" dirty="0">
                <a:latin typeface="Arial"/>
                <a:ea typeface="ＭＳ Ｐゴシック" charset="0"/>
                <a:cs typeface="Arial"/>
              </a:rPr>
              <a:t>access control policy</a:t>
            </a:r>
          </a:p>
        </p:txBody>
      </p:sp>
      <p:sp>
        <p:nvSpPr>
          <p:cNvPr id="2048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02F1A20-23CD-D841-B928-6E5ED0A9CE55}" type="slidenum">
              <a:rPr lang="en-US" sz="1200" b="0">
                <a:latin typeface="Arial"/>
              </a:rPr>
              <a:pPr eaLnBrk="1" hangingPunct="1"/>
              <a:t>3</a:t>
            </a:fld>
            <a:endParaRPr lang="en-US" sz="1200" b="0"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Sections</a:t>
            </a:r>
            <a:endParaRPr lang="en-US" dirty="0"/>
          </a:p>
        </p:txBody>
      </p:sp>
      <p:sp>
        <p:nvSpPr>
          <p:cNvPr id="4" name="Slide Number Placeholder 3"/>
          <p:cNvSpPr>
            <a:spLocks noGrp="1"/>
          </p:cNvSpPr>
          <p:nvPr>
            <p:ph type="sldNum" sz="quarter" idx="12"/>
          </p:nvPr>
        </p:nvSpPr>
        <p:spPr/>
        <p:txBody>
          <a:bodyPr/>
          <a:lstStyle/>
          <a:p>
            <a:pPr>
              <a:defRPr/>
            </a:pPr>
            <a:fld id="{3AEA315C-4594-0647-9A6B-3A80F411C681}" type="slidenum">
              <a:rPr lang="en-US" smtClean="0"/>
              <a:pPr>
                <a:defRPr/>
              </a:pPr>
              <a:t>30</a:t>
            </a:fld>
            <a:endParaRPr lang="en-US" dirty="0"/>
          </a:p>
        </p:txBody>
      </p:sp>
      <p:sp>
        <p:nvSpPr>
          <p:cNvPr id="29" name="Rectangle 3"/>
          <p:cNvSpPr>
            <a:spLocks noChangeArrowheads="1"/>
          </p:cNvSpPr>
          <p:nvPr/>
        </p:nvSpPr>
        <p:spPr bwMode="auto">
          <a:xfrm>
            <a:off x="3505200" y="2438400"/>
            <a:ext cx="1828800" cy="3581400"/>
          </a:xfrm>
          <a:prstGeom prst="rect">
            <a:avLst/>
          </a:prstGeom>
          <a:solidFill>
            <a:srgbClr val="FFFFE9"/>
          </a:solidFill>
          <a:ln w="2844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30" name="Line 4"/>
          <p:cNvSpPr>
            <a:spLocks noChangeShapeType="1"/>
          </p:cNvSpPr>
          <p:nvPr/>
        </p:nvSpPr>
        <p:spPr bwMode="auto">
          <a:xfrm>
            <a:off x="3505200" y="2895600"/>
            <a:ext cx="1828800" cy="1588"/>
          </a:xfrm>
          <a:prstGeom prst="line">
            <a:avLst/>
          </a:prstGeom>
          <a:noFill/>
          <a:ln w="9360" cap="sq">
            <a:solidFill>
              <a:srgbClr val="00264C"/>
            </a:solidFill>
            <a:miter lim="800000"/>
            <a:headEnd/>
            <a:tailEnd/>
          </a:ln>
        </p:spPr>
        <p:txBody>
          <a:bodyPr/>
          <a:lstStyle/>
          <a:p>
            <a:endParaRPr lang="en-US"/>
          </a:p>
        </p:txBody>
      </p:sp>
      <p:sp>
        <p:nvSpPr>
          <p:cNvPr id="31" name="Line 5"/>
          <p:cNvSpPr>
            <a:spLocks noChangeShapeType="1"/>
          </p:cNvSpPr>
          <p:nvPr/>
        </p:nvSpPr>
        <p:spPr bwMode="auto">
          <a:xfrm>
            <a:off x="3505200" y="4648200"/>
            <a:ext cx="1828800" cy="1588"/>
          </a:xfrm>
          <a:prstGeom prst="line">
            <a:avLst/>
          </a:prstGeom>
          <a:noFill/>
          <a:ln w="9360" cap="sq">
            <a:solidFill>
              <a:srgbClr val="00264C"/>
            </a:solidFill>
            <a:miter lim="800000"/>
            <a:headEnd/>
            <a:tailEnd/>
          </a:ln>
        </p:spPr>
        <p:txBody>
          <a:bodyPr/>
          <a:lstStyle/>
          <a:p>
            <a:endParaRPr lang="en-US"/>
          </a:p>
        </p:txBody>
      </p:sp>
      <p:sp>
        <p:nvSpPr>
          <p:cNvPr id="32" name="Line 6"/>
          <p:cNvSpPr>
            <a:spLocks noChangeShapeType="1"/>
          </p:cNvSpPr>
          <p:nvPr/>
        </p:nvSpPr>
        <p:spPr bwMode="auto">
          <a:xfrm>
            <a:off x="3505200" y="5105400"/>
            <a:ext cx="1828800" cy="1588"/>
          </a:xfrm>
          <a:prstGeom prst="line">
            <a:avLst/>
          </a:prstGeom>
          <a:noFill/>
          <a:ln w="9360" cap="sq">
            <a:solidFill>
              <a:srgbClr val="00264C"/>
            </a:solidFill>
            <a:miter lim="800000"/>
            <a:headEnd/>
            <a:tailEnd/>
          </a:ln>
        </p:spPr>
        <p:txBody>
          <a:bodyPr/>
          <a:lstStyle/>
          <a:p>
            <a:endParaRPr lang="en-US"/>
          </a:p>
        </p:txBody>
      </p:sp>
      <p:sp>
        <p:nvSpPr>
          <p:cNvPr id="33" name="Line 7"/>
          <p:cNvSpPr>
            <a:spLocks noChangeShapeType="1"/>
          </p:cNvSpPr>
          <p:nvPr/>
        </p:nvSpPr>
        <p:spPr bwMode="auto">
          <a:xfrm>
            <a:off x="3505200" y="5562600"/>
            <a:ext cx="1828800" cy="1588"/>
          </a:xfrm>
          <a:prstGeom prst="line">
            <a:avLst/>
          </a:prstGeom>
          <a:noFill/>
          <a:ln w="9360" cap="sq">
            <a:solidFill>
              <a:srgbClr val="00264C"/>
            </a:solidFill>
            <a:miter lim="800000"/>
            <a:headEnd/>
            <a:tailEnd/>
          </a:ln>
        </p:spPr>
        <p:txBody>
          <a:bodyPr/>
          <a:lstStyle/>
          <a:p>
            <a:endParaRPr lang="en-US"/>
          </a:p>
        </p:txBody>
      </p:sp>
      <p:sp>
        <p:nvSpPr>
          <p:cNvPr id="34" name="Oval 8"/>
          <p:cNvSpPr>
            <a:spLocks noChangeArrowheads="1"/>
          </p:cNvSpPr>
          <p:nvPr/>
        </p:nvSpPr>
        <p:spPr bwMode="auto">
          <a:xfrm>
            <a:off x="4343400" y="2971800"/>
            <a:ext cx="76200" cy="104775"/>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35" name="Oval 9"/>
          <p:cNvSpPr>
            <a:spLocks noChangeArrowheads="1"/>
          </p:cNvSpPr>
          <p:nvPr/>
        </p:nvSpPr>
        <p:spPr bwMode="auto">
          <a:xfrm>
            <a:off x="4343400" y="3124200"/>
            <a:ext cx="76200" cy="104775"/>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36" name="Oval 10"/>
          <p:cNvSpPr>
            <a:spLocks noChangeArrowheads="1"/>
          </p:cNvSpPr>
          <p:nvPr/>
        </p:nvSpPr>
        <p:spPr bwMode="auto">
          <a:xfrm>
            <a:off x="4343400" y="3276600"/>
            <a:ext cx="76200" cy="104775"/>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37" name="Text Box 11"/>
          <p:cNvSpPr txBox="1">
            <a:spLocks noChangeArrowheads="1"/>
          </p:cNvSpPr>
          <p:nvPr/>
        </p:nvSpPr>
        <p:spPr bwMode="auto">
          <a:xfrm>
            <a:off x="3581400" y="2438400"/>
            <a:ext cx="1676400" cy="460375"/>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264C"/>
                </a:solidFill>
              </a:rPr>
              <a:t>Stack</a:t>
            </a:r>
          </a:p>
        </p:txBody>
      </p:sp>
      <p:sp>
        <p:nvSpPr>
          <p:cNvPr id="38" name="Text Box 12"/>
          <p:cNvSpPr txBox="1">
            <a:spLocks noChangeArrowheads="1"/>
          </p:cNvSpPr>
          <p:nvPr/>
        </p:nvSpPr>
        <p:spPr bwMode="auto">
          <a:xfrm>
            <a:off x="3581400" y="5562600"/>
            <a:ext cx="1676400" cy="460375"/>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264C"/>
                </a:solidFill>
              </a:rPr>
              <a:t>Text</a:t>
            </a:r>
          </a:p>
        </p:txBody>
      </p:sp>
      <p:sp>
        <p:nvSpPr>
          <p:cNvPr id="39" name="Text Box 13"/>
          <p:cNvSpPr txBox="1">
            <a:spLocks noChangeArrowheads="1"/>
          </p:cNvSpPr>
          <p:nvPr/>
        </p:nvSpPr>
        <p:spPr bwMode="auto">
          <a:xfrm>
            <a:off x="3581400" y="5105400"/>
            <a:ext cx="1676400" cy="460375"/>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264C"/>
                </a:solidFill>
              </a:rPr>
              <a:t>Data</a:t>
            </a:r>
          </a:p>
        </p:txBody>
      </p:sp>
      <p:sp>
        <p:nvSpPr>
          <p:cNvPr id="40" name="Text Box 14"/>
          <p:cNvSpPr txBox="1">
            <a:spLocks noChangeArrowheads="1"/>
          </p:cNvSpPr>
          <p:nvPr/>
        </p:nvSpPr>
        <p:spPr bwMode="auto">
          <a:xfrm>
            <a:off x="3581400" y="4648200"/>
            <a:ext cx="1676400" cy="460375"/>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264C"/>
                </a:solidFill>
              </a:rPr>
              <a:t>Bss</a:t>
            </a:r>
          </a:p>
        </p:txBody>
      </p:sp>
      <p:sp>
        <p:nvSpPr>
          <p:cNvPr id="41" name="Text Box 15"/>
          <p:cNvSpPr txBox="1">
            <a:spLocks noChangeArrowheads="1"/>
          </p:cNvSpPr>
          <p:nvPr/>
        </p:nvSpPr>
        <p:spPr bwMode="auto">
          <a:xfrm>
            <a:off x="3581400" y="4191000"/>
            <a:ext cx="1676400" cy="460375"/>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264C"/>
                </a:solidFill>
              </a:rPr>
              <a:t>Heap</a:t>
            </a:r>
          </a:p>
        </p:txBody>
      </p:sp>
      <p:sp>
        <p:nvSpPr>
          <p:cNvPr id="42" name="Line 16"/>
          <p:cNvSpPr>
            <a:spLocks noChangeShapeType="1"/>
          </p:cNvSpPr>
          <p:nvPr/>
        </p:nvSpPr>
        <p:spPr bwMode="auto">
          <a:xfrm>
            <a:off x="3505200" y="3429000"/>
            <a:ext cx="1828800" cy="1588"/>
          </a:xfrm>
          <a:prstGeom prst="line">
            <a:avLst/>
          </a:prstGeom>
          <a:noFill/>
          <a:ln w="9360" cap="sq">
            <a:solidFill>
              <a:srgbClr val="00264C"/>
            </a:solidFill>
            <a:miter lim="800000"/>
            <a:headEnd/>
            <a:tailEnd/>
          </a:ln>
        </p:spPr>
        <p:txBody>
          <a:bodyPr/>
          <a:lstStyle/>
          <a:p>
            <a:endParaRPr lang="en-US"/>
          </a:p>
        </p:txBody>
      </p:sp>
      <p:sp>
        <p:nvSpPr>
          <p:cNvPr id="43" name="Line 17"/>
          <p:cNvSpPr>
            <a:spLocks noChangeShapeType="1"/>
          </p:cNvSpPr>
          <p:nvPr/>
        </p:nvSpPr>
        <p:spPr bwMode="auto">
          <a:xfrm flipV="1">
            <a:off x="3276600" y="5178425"/>
            <a:ext cx="1588" cy="463550"/>
          </a:xfrm>
          <a:prstGeom prst="line">
            <a:avLst/>
          </a:prstGeom>
          <a:noFill/>
          <a:ln w="57240" cap="sq">
            <a:solidFill>
              <a:srgbClr val="00264C"/>
            </a:solidFill>
            <a:miter lim="800000"/>
            <a:headEnd/>
            <a:tailEnd type="triangle" w="med" len="med"/>
          </a:ln>
        </p:spPr>
        <p:txBody>
          <a:bodyPr/>
          <a:lstStyle/>
          <a:p>
            <a:endParaRPr lang="en-US"/>
          </a:p>
        </p:txBody>
      </p:sp>
      <p:sp>
        <p:nvSpPr>
          <p:cNvPr id="44" name="Line 18"/>
          <p:cNvSpPr>
            <a:spLocks noChangeShapeType="1"/>
          </p:cNvSpPr>
          <p:nvPr/>
        </p:nvSpPr>
        <p:spPr bwMode="auto">
          <a:xfrm>
            <a:off x="3276600" y="2971800"/>
            <a:ext cx="1588" cy="381000"/>
          </a:xfrm>
          <a:prstGeom prst="line">
            <a:avLst/>
          </a:prstGeom>
          <a:noFill/>
          <a:ln w="57240" cap="sq">
            <a:solidFill>
              <a:srgbClr val="00264C"/>
            </a:solidFill>
            <a:miter lim="800000"/>
            <a:headEnd/>
            <a:tailEnd type="triangle" w="med" len="med"/>
          </a:ln>
        </p:spPr>
        <p:txBody>
          <a:bodyPr/>
          <a:lstStyle/>
          <a:p>
            <a:endParaRPr lang="en-US"/>
          </a:p>
        </p:txBody>
      </p:sp>
      <p:sp>
        <p:nvSpPr>
          <p:cNvPr id="45" name="Line 19"/>
          <p:cNvSpPr>
            <a:spLocks noChangeShapeType="1"/>
          </p:cNvSpPr>
          <p:nvPr/>
        </p:nvSpPr>
        <p:spPr bwMode="auto">
          <a:xfrm>
            <a:off x="3505200" y="4267200"/>
            <a:ext cx="1828800" cy="1588"/>
          </a:xfrm>
          <a:prstGeom prst="line">
            <a:avLst/>
          </a:prstGeom>
          <a:noFill/>
          <a:ln w="9360" cap="sq">
            <a:solidFill>
              <a:srgbClr val="00264C"/>
            </a:solidFill>
            <a:miter lim="800000"/>
            <a:headEnd/>
            <a:tailEnd/>
          </a:ln>
        </p:spPr>
        <p:txBody>
          <a:bodyPr/>
          <a:lstStyle/>
          <a:p>
            <a:endParaRPr lang="en-US"/>
          </a:p>
        </p:txBody>
      </p:sp>
      <p:sp>
        <p:nvSpPr>
          <p:cNvPr id="46" name="Line 20"/>
          <p:cNvSpPr>
            <a:spLocks noChangeShapeType="1"/>
          </p:cNvSpPr>
          <p:nvPr/>
        </p:nvSpPr>
        <p:spPr bwMode="auto">
          <a:xfrm>
            <a:off x="3505200" y="3810000"/>
            <a:ext cx="1828800" cy="1588"/>
          </a:xfrm>
          <a:prstGeom prst="line">
            <a:avLst/>
          </a:prstGeom>
          <a:noFill/>
          <a:ln w="9360" cap="sq">
            <a:solidFill>
              <a:srgbClr val="00264C"/>
            </a:solidFill>
            <a:miter lim="800000"/>
            <a:headEnd/>
            <a:tailEnd/>
          </a:ln>
        </p:spPr>
        <p:txBody>
          <a:bodyPr/>
          <a:lstStyle/>
          <a:p>
            <a:endParaRPr lang="en-US"/>
          </a:p>
        </p:txBody>
      </p:sp>
      <p:sp>
        <p:nvSpPr>
          <p:cNvPr id="47" name="Text Box 21"/>
          <p:cNvSpPr txBox="1">
            <a:spLocks noChangeArrowheads="1"/>
          </p:cNvSpPr>
          <p:nvPr/>
        </p:nvSpPr>
        <p:spPr bwMode="auto">
          <a:xfrm>
            <a:off x="3581400" y="3352800"/>
            <a:ext cx="1676400" cy="402291"/>
          </a:xfrm>
          <a:prstGeom prst="rect">
            <a:avLst/>
          </a:prstGeom>
          <a:noFill/>
          <a:ln w="9525">
            <a:noFill/>
            <a:round/>
            <a:headEnd/>
            <a:tailEnd/>
          </a:ln>
        </p:spPr>
        <p:txBody>
          <a:bodyPr lIns="90000" tIns="46800" rIns="90000" bIns="46800">
            <a:spAutoFit/>
          </a:bodyPr>
          <a:lstStyle/>
          <a:p>
            <a:pPr algn="ct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264C"/>
                </a:solidFill>
              </a:rPr>
              <a:t>Shared Libs</a:t>
            </a:r>
          </a:p>
        </p:txBody>
      </p:sp>
      <p:sp>
        <p:nvSpPr>
          <p:cNvPr id="48" name="Oval 22"/>
          <p:cNvSpPr>
            <a:spLocks noChangeArrowheads="1"/>
          </p:cNvSpPr>
          <p:nvPr/>
        </p:nvSpPr>
        <p:spPr bwMode="auto">
          <a:xfrm>
            <a:off x="4343400" y="3810000"/>
            <a:ext cx="76200" cy="104775"/>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49" name="Oval 23"/>
          <p:cNvSpPr>
            <a:spLocks noChangeArrowheads="1"/>
          </p:cNvSpPr>
          <p:nvPr/>
        </p:nvSpPr>
        <p:spPr bwMode="auto">
          <a:xfrm>
            <a:off x="4343400" y="3962400"/>
            <a:ext cx="76200" cy="104775"/>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50" name="Oval 24"/>
          <p:cNvSpPr>
            <a:spLocks noChangeArrowheads="1"/>
          </p:cNvSpPr>
          <p:nvPr/>
        </p:nvSpPr>
        <p:spPr bwMode="auto">
          <a:xfrm>
            <a:off x="4343400" y="4114800"/>
            <a:ext cx="76200" cy="104775"/>
          </a:xfrm>
          <a:prstGeom prst="ellipse">
            <a:avLst/>
          </a:prstGeom>
          <a:solidFill>
            <a:srgbClr val="00264C"/>
          </a:solidFill>
          <a:ln w="9360" cap="sq">
            <a:solidFill>
              <a:srgbClr val="00264C"/>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51" name="Text Box 25"/>
          <p:cNvSpPr txBox="1">
            <a:spLocks noChangeArrowheads="1"/>
          </p:cNvSpPr>
          <p:nvPr/>
        </p:nvSpPr>
        <p:spPr bwMode="auto">
          <a:xfrm>
            <a:off x="3124200" y="5638800"/>
            <a:ext cx="457200" cy="460375"/>
          </a:xfrm>
          <a:prstGeom prst="rect">
            <a:avLst/>
          </a:prstGeom>
          <a:noFill/>
          <a:ln w="9525">
            <a:noFill/>
            <a:round/>
            <a:headEnd/>
            <a:tailEnd/>
          </a:ln>
        </p:spPr>
        <p:txBody>
          <a:bodyPr lIns="90000" tIns="46800" rIns="90000" bIns="46800">
            <a:spAutoFit/>
          </a:bodyPr>
          <a:lstStyle/>
          <a:p>
            <a:pPr>
              <a:spcBef>
                <a:spcPts val="15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264C"/>
                </a:solidFill>
              </a:rPr>
              <a:t>0</a:t>
            </a:r>
          </a:p>
        </p:txBody>
      </p:sp>
      <p:sp>
        <p:nvSpPr>
          <p:cNvPr id="52" name="Text Box 26"/>
          <p:cNvSpPr txBox="1">
            <a:spLocks noChangeArrowheads="1"/>
          </p:cNvSpPr>
          <p:nvPr/>
        </p:nvSpPr>
        <p:spPr bwMode="auto">
          <a:xfrm>
            <a:off x="2590800" y="2438400"/>
            <a:ext cx="1371600" cy="520700"/>
          </a:xfrm>
          <a:prstGeom prst="rect">
            <a:avLst/>
          </a:prstGeom>
          <a:noFill/>
          <a:ln w="9525">
            <a:noFill/>
            <a:round/>
            <a:headEnd/>
            <a:tailEnd/>
          </a:ln>
        </p:spPr>
        <p:txBody>
          <a:bodyPr lIns="90000" tIns="46800" rIns="90000" bIns="46800">
            <a:spAutoFit/>
          </a:bodyPr>
          <a:lstStyle/>
          <a:p>
            <a:pPr>
              <a:spcBef>
                <a:spcPts val="1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264C"/>
                </a:solidFill>
              </a:rPr>
              <a:t>2</a:t>
            </a:r>
            <a:r>
              <a:rPr lang="en-US" sz="2800" baseline="30000">
                <a:solidFill>
                  <a:srgbClr val="00264C"/>
                </a:solidFill>
              </a:rPr>
              <a:t>32</a:t>
            </a:r>
            <a:r>
              <a:rPr lang="en-US" sz="2800">
                <a:solidFill>
                  <a:srgbClr val="00264C"/>
                </a:solidFill>
              </a:rPr>
              <a:t>-1</a:t>
            </a:r>
          </a:p>
        </p:txBody>
      </p:sp>
      <p:sp>
        <p:nvSpPr>
          <p:cNvPr id="53" name="TextBox 52"/>
          <p:cNvSpPr txBox="1"/>
          <p:nvPr/>
        </p:nvSpPr>
        <p:spPr>
          <a:xfrm>
            <a:off x="2514600" y="1676400"/>
            <a:ext cx="184666" cy="461665"/>
          </a:xfrm>
          <a:prstGeom prst="rect">
            <a:avLst/>
          </a:prstGeom>
          <a:noFill/>
        </p:spPr>
        <p:txBody>
          <a:bodyPr wrap="none" rtlCol="0">
            <a:spAutoFit/>
          </a:bodyPr>
          <a:lstStyle/>
          <a:p>
            <a:endParaRPr lang="en-US" dirty="0"/>
          </a:p>
        </p:txBody>
      </p:sp>
      <p:sp>
        <p:nvSpPr>
          <p:cNvPr id="54" name="TextBox 53"/>
          <p:cNvSpPr txBox="1"/>
          <p:nvPr/>
        </p:nvSpPr>
        <p:spPr>
          <a:xfrm>
            <a:off x="1600200" y="1371600"/>
            <a:ext cx="5879734" cy="830997"/>
          </a:xfrm>
          <a:prstGeom prst="rect">
            <a:avLst/>
          </a:prstGeom>
          <a:noFill/>
        </p:spPr>
        <p:txBody>
          <a:bodyPr wrap="none" rtlCol="0">
            <a:spAutoFit/>
          </a:bodyPr>
          <a:lstStyle/>
          <a:p>
            <a:pPr algn="ctr"/>
            <a:r>
              <a:rPr lang="en-US" dirty="0" smtClean="0">
                <a:solidFill>
                  <a:srgbClr val="00264C"/>
                </a:solidFill>
              </a:rPr>
              <a:t>The memory is organized into sections </a:t>
            </a:r>
          </a:p>
          <a:p>
            <a:pPr algn="ctr"/>
            <a:r>
              <a:rPr lang="en-US" dirty="0" smtClean="0">
                <a:solidFill>
                  <a:srgbClr val="00264C"/>
                </a:solidFill>
              </a:rPr>
              <a:t>called “memory mappings”</a:t>
            </a:r>
            <a:endParaRPr lang="en-US" dirty="0"/>
          </a:p>
        </p:txBody>
      </p:sp>
    </p:spTree>
    <p:extLst>
      <p:ext uri="{BB962C8B-B14F-4D97-AF65-F5344CB8AC3E}">
        <p14:creationId xmlns:p14="http://schemas.microsoft.com/office/powerpoint/2010/main" val="155585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Sections</a:t>
            </a:r>
            <a:endParaRPr lang="en-US" dirty="0"/>
          </a:p>
        </p:txBody>
      </p:sp>
      <p:sp>
        <p:nvSpPr>
          <p:cNvPr id="4" name="Slide Number Placeholder 3"/>
          <p:cNvSpPr>
            <a:spLocks noGrp="1"/>
          </p:cNvSpPr>
          <p:nvPr>
            <p:ph type="sldNum" sz="quarter" idx="12"/>
          </p:nvPr>
        </p:nvSpPr>
        <p:spPr/>
        <p:txBody>
          <a:bodyPr/>
          <a:lstStyle/>
          <a:p>
            <a:pPr>
              <a:defRPr/>
            </a:pPr>
            <a:fld id="{3AEA315C-4594-0647-9A6B-3A80F411C681}" type="slidenum">
              <a:rPr lang="en-US" smtClean="0"/>
              <a:pPr>
                <a:defRPr/>
              </a:pPr>
              <a:t>31</a:t>
            </a:fld>
            <a:endParaRPr lang="en-US" dirty="0"/>
          </a:p>
        </p:txBody>
      </p:sp>
      <p:sp>
        <p:nvSpPr>
          <p:cNvPr id="5" name="Text Box 2"/>
          <p:cNvSpPr txBox="1">
            <a:spLocks noChangeArrowheads="1"/>
          </p:cNvSpPr>
          <p:nvPr/>
        </p:nvSpPr>
        <p:spPr bwMode="auto">
          <a:xfrm>
            <a:off x="762000" y="1219200"/>
            <a:ext cx="7772400" cy="4371975"/>
          </a:xfrm>
          <a:prstGeom prst="rect">
            <a:avLst/>
          </a:prstGeom>
          <a:noFill/>
          <a:ln w="9525">
            <a:noFill/>
            <a:round/>
            <a:headEnd/>
            <a:tailEnd/>
          </a:ln>
        </p:spPr>
        <p:txBody>
          <a:bodyPr/>
          <a:lstStyle/>
          <a:p>
            <a:pPr marL="339725" indent="-339725">
              <a:lnSpc>
                <a:spcPct val="90000"/>
              </a:lnSpc>
              <a:spcBef>
                <a:spcPts val="700"/>
              </a:spcBef>
              <a:buClr>
                <a:srgbClr val="00264C"/>
              </a:buClr>
              <a:buSzPct val="97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a:solidFill>
                  <a:srgbClr val="00264C"/>
                </a:solidFill>
              </a:rPr>
              <a:t>Each section has different permissions: read/write/execute or a combination of them.</a:t>
            </a:r>
          </a:p>
          <a:p>
            <a:pPr marL="339725" indent="-339725">
              <a:lnSpc>
                <a:spcPct val="90000"/>
              </a:lnSpc>
              <a:spcBef>
                <a:spcPts val="700"/>
              </a:spcBef>
              <a:buClr>
                <a:srgbClr val="00264C"/>
              </a:buClr>
              <a:buSzPct val="97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a:solidFill>
                  <a:schemeClr val="accent1">
                    <a:lumMod val="50000"/>
                  </a:schemeClr>
                </a:solidFill>
              </a:rPr>
              <a:t>Text- Instructions that the program runs</a:t>
            </a:r>
          </a:p>
          <a:p>
            <a:pPr marL="339725" indent="-339725">
              <a:lnSpc>
                <a:spcPct val="90000"/>
              </a:lnSpc>
              <a:spcBef>
                <a:spcPts val="700"/>
              </a:spcBef>
              <a:buClr>
                <a:srgbClr val="00264C"/>
              </a:buClr>
              <a:buSzPct val="97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a:solidFill>
                  <a:srgbClr val="002060"/>
                </a:solidFill>
              </a:rPr>
              <a:t>Data – Initialized global variables. </a:t>
            </a:r>
          </a:p>
          <a:p>
            <a:pPr marL="339725" indent="-339725">
              <a:lnSpc>
                <a:spcPct val="90000"/>
              </a:lnSpc>
              <a:spcBef>
                <a:spcPts val="700"/>
              </a:spcBef>
              <a:buClr>
                <a:srgbClr val="00264C"/>
              </a:buClr>
              <a:buSzPct val="97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err="1">
                <a:solidFill>
                  <a:srgbClr val="002060"/>
                </a:solidFill>
              </a:rPr>
              <a:t>Bss</a:t>
            </a:r>
            <a:r>
              <a:rPr lang="en-US" sz="2800" dirty="0">
                <a:solidFill>
                  <a:srgbClr val="002060"/>
                </a:solidFill>
              </a:rPr>
              <a:t> – Uninitialized global variables. They are initialized to zeroes.</a:t>
            </a:r>
          </a:p>
          <a:p>
            <a:pPr marL="339725" indent="-339725">
              <a:lnSpc>
                <a:spcPct val="90000"/>
              </a:lnSpc>
              <a:spcBef>
                <a:spcPts val="700"/>
              </a:spcBef>
              <a:buClr>
                <a:srgbClr val="00264C"/>
              </a:buClr>
              <a:buSzPct val="97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a:solidFill>
                  <a:srgbClr val="0070C0"/>
                </a:solidFill>
              </a:rPr>
              <a:t>Heap – Memory returned when calling </a:t>
            </a:r>
            <a:r>
              <a:rPr lang="en-US" sz="2800" dirty="0" err="1">
                <a:solidFill>
                  <a:srgbClr val="0070C0"/>
                </a:solidFill>
              </a:rPr>
              <a:t>malloc</a:t>
            </a:r>
            <a:r>
              <a:rPr lang="en-US" sz="2800" dirty="0">
                <a:solidFill>
                  <a:srgbClr val="0070C0"/>
                </a:solidFill>
              </a:rPr>
              <a:t>/new. It grows upwards.</a:t>
            </a:r>
          </a:p>
          <a:p>
            <a:pPr marL="339725" indent="-339725">
              <a:lnSpc>
                <a:spcPct val="90000"/>
              </a:lnSpc>
              <a:spcBef>
                <a:spcPts val="700"/>
              </a:spcBef>
              <a:buClr>
                <a:srgbClr val="00264C"/>
              </a:buClr>
              <a:buSzPct val="97000"/>
              <a:buFont typeface="Times New Roman" pitchFamily="18" charset="0"/>
              <a:buBlip>
                <a:blip r:embed="rId2"/>
              </a:buBlip>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a:solidFill>
                  <a:srgbClr val="C00000"/>
                </a:solidFill>
              </a:rPr>
              <a:t>Stack – It stores local variables and return addresses. It grows downwards.</a:t>
            </a:r>
          </a:p>
        </p:txBody>
      </p:sp>
    </p:spTree>
    <p:extLst>
      <p:ext uri="{BB962C8B-B14F-4D97-AF65-F5344CB8AC3E}">
        <p14:creationId xmlns:p14="http://schemas.microsoft.com/office/powerpoint/2010/main" val="314093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8DC13D-075E-6343-8540-A6DD30888D8B}" type="slidenum">
              <a:rPr lang="en-US" sz="1200" b="0">
                <a:latin typeface="Arial"/>
              </a:rPr>
              <a:pPr eaLnBrk="1" hangingPunct="1"/>
              <a:t>32</a:t>
            </a:fld>
            <a:endParaRPr lang="en-US" sz="1200" b="0" dirty="0">
              <a:latin typeface="Arial"/>
            </a:endParaRPr>
          </a:p>
        </p:txBody>
      </p:sp>
      <p:sp>
        <p:nvSpPr>
          <p:cNvPr id="46082" name="Rectangle 2"/>
          <p:cNvSpPr>
            <a:spLocks noGrp="1" noChangeArrowheads="1"/>
          </p:cNvSpPr>
          <p:nvPr>
            <p:ph type="title"/>
          </p:nvPr>
        </p:nvSpPr>
        <p:spPr/>
        <p:txBody>
          <a:bodyPr/>
          <a:lstStyle/>
          <a:p>
            <a:pPr eaLnBrk="1" hangingPunct="1"/>
            <a:r>
              <a:rPr lang="en-US" dirty="0">
                <a:ea typeface="ＭＳ Ｐゴシック" charset="0"/>
              </a:rPr>
              <a:t>Background: C Program Execution</a:t>
            </a:r>
          </a:p>
        </p:txBody>
      </p:sp>
      <p:sp>
        <p:nvSpPr>
          <p:cNvPr id="46083" name="Rectangle 3"/>
          <p:cNvSpPr>
            <a:spLocks noGrp="1" noChangeArrowheads="1"/>
          </p:cNvSpPr>
          <p:nvPr>
            <p:ph type="body" idx="1"/>
          </p:nvPr>
        </p:nvSpPr>
        <p:spPr>
          <a:xfrm>
            <a:off x="762000" y="1447800"/>
            <a:ext cx="7696200" cy="4648200"/>
          </a:xfrm>
        </p:spPr>
        <p:txBody>
          <a:bodyPr/>
          <a:lstStyle/>
          <a:p>
            <a:pPr eaLnBrk="1" hangingPunct="1">
              <a:spcBef>
                <a:spcPts val="1200"/>
              </a:spcBef>
            </a:pPr>
            <a:r>
              <a:rPr lang="en-US" sz="2400" dirty="0">
                <a:latin typeface="Arial"/>
                <a:ea typeface="ＭＳ Ｐゴシック" charset="0"/>
                <a:cs typeface="Arial"/>
              </a:rPr>
              <a:t>PC (</a:t>
            </a:r>
            <a:r>
              <a:rPr lang="en-US" sz="2400" b="1" dirty="0">
                <a:latin typeface="Arial"/>
                <a:ea typeface="ＭＳ Ｐゴシック" charset="0"/>
                <a:cs typeface="Arial"/>
              </a:rPr>
              <a:t>program counter </a:t>
            </a:r>
            <a:r>
              <a:rPr lang="en-US" sz="2400" dirty="0">
                <a:latin typeface="Arial"/>
                <a:ea typeface="ＭＳ Ｐゴシック" charset="0"/>
                <a:cs typeface="Arial"/>
              </a:rPr>
              <a:t>or instruction pointer) points to next machine instruction to be executed</a:t>
            </a:r>
          </a:p>
          <a:p>
            <a:pPr eaLnBrk="1" hangingPunct="1">
              <a:spcBef>
                <a:spcPts val="1200"/>
              </a:spcBef>
            </a:pPr>
            <a:r>
              <a:rPr lang="en-US" sz="2400" dirty="0">
                <a:latin typeface="Arial"/>
                <a:ea typeface="ＭＳ Ｐゴシック" charset="0"/>
                <a:cs typeface="Arial"/>
              </a:rPr>
              <a:t>Procedure call</a:t>
            </a:r>
          </a:p>
          <a:p>
            <a:pPr lvl="1" eaLnBrk="1" hangingPunct="1">
              <a:spcBef>
                <a:spcPts val="1200"/>
              </a:spcBef>
            </a:pPr>
            <a:r>
              <a:rPr lang="en-US" sz="2000" dirty="0">
                <a:latin typeface="Arial"/>
                <a:cs typeface="Arial"/>
              </a:rPr>
              <a:t>Prepare parameters</a:t>
            </a:r>
          </a:p>
          <a:p>
            <a:pPr lvl="1" eaLnBrk="1" hangingPunct="1">
              <a:spcBef>
                <a:spcPts val="1200"/>
              </a:spcBef>
            </a:pPr>
            <a:r>
              <a:rPr lang="en-US" sz="2000" dirty="0">
                <a:latin typeface="Arial"/>
                <a:cs typeface="Arial"/>
              </a:rPr>
              <a:t>Save state (SP (stack pointer) and PC) and allocate on stack local variables</a:t>
            </a:r>
          </a:p>
          <a:p>
            <a:pPr lvl="1" eaLnBrk="1" hangingPunct="1">
              <a:spcBef>
                <a:spcPts val="1200"/>
              </a:spcBef>
            </a:pPr>
            <a:r>
              <a:rPr lang="en-US" sz="2000" dirty="0">
                <a:latin typeface="Arial"/>
                <a:cs typeface="Arial"/>
              </a:rPr>
              <a:t>Jumps to the beginning of procedure being called</a:t>
            </a:r>
          </a:p>
          <a:p>
            <a:pPr eaLnBrk="1" hangingPunct="1">
              <a:spcBef>
                <a:spcPts val="1200"/>
              </a:spcBef>
            </a:pPr>
            <a:r>
              <a:rPr lang="en-US" sz="2400" dirty="0">
                <a:latin typeface="Arial"/>
                <a:ea typeface="ＭＳ Ｐゴシック" charset="0"/>
                <a:cs typeface="Arial"/>
              </a:rPr>
              <a:t>Procedure return</a:t>
            </a:r>
          </a:p>
          <a:p>
            <a:pPr lvl="1" eaLnBrk="1" hangingPunct="1">
              <a:spcBef>
                <a:spcPts val="1200"/>
              </a:spcBef>
            </a:pPr>
            <a:r>
              <a:rPr lang="en-US" sz="2000" dirty="0">
                <a:latin typeface="Arial"/>
                <a:cs typeface="Arial"/>
              </a:rPr>
              <a:t>Recover state (SP and PC (this is return address)) from stack and adjust stack</a:t>
            </a:r>
          </a:p>
          <a:p>
            <a:pPr lvl="1" eaLnBrk="1" hangingPunct="1">
              <a:spcBef>
                <a:spcPts val="1200"/>
              </a:spcBef>
            </a:pPr>
            <a:r>
              <a:rPr lang="en-US" sz="2000" dirty="0">
                <a:latin typeface="Arial"/>
                <a:cs typeface="Arial"/>
              </a:rPr>
              <a:t>Execution continues from return address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40011E5-2673-9F4C-B313-EA45D3539798}" type="slidenum">
              <a:rPr lang="en-US" sz="1200" b="0">
                <a:latin typeface="Arial"/>
              </a:rPr>
              <a:pPr eaLnBrk="1" hangingPunct="1"/>
              <a:t>33</a:t>
            </a:fld>
            <a:endParaRPr lang="en-US" sz="1200" b="0" dirty="0">
              <a:latin typeface="Arial"/>
            </a:endParaRPr>
          </a:p>
        </p:txBody>
      </p:sp>
      <p:sp>
        <p:nvSpPr>
          <p:cNvPr id="48130" name="Rectangle 2"/>
          <p:cNvSpPr>
            <a:spLocks noGrp="1" noChangeArrowheads="1"/>
          </p:cNvSpPr>
          <p:nvPr>
            <p:ph type="title"/>
          </p:nvPr>
        </p:nvSpPr>
        <p:spPr/>
        <p:txBody>
          <a:bodyPr/>
          <a:lstStyle/>
          <a:p>
            <a:pPr eaLnBrk="1" hangingPunct="1"/>
            <a:r>
              <a:rPr lang="en-US" dirty="0">
                <a:ea typeface="ＭＳ Ｐゴシック" charset="0"/>
              </a:rPr>
              <a:t>Background: Stack Frame</a:t>
            </a:r>
          </a:p>
        </p:txBody>
      </p:sp>
      <p:sp>
        <p:nvSpPr>
          <p:cNvPr id="48131" name="Text Box 7"/>
          <p:cNvSpPr txBox="1">
            <a:spLocks noChangeArrowheads="1"/>
          </p:cNvSpPr>
          <p:nvPr/>
        </p:nvSpPr>
        <p:spPr bwMode="auto">
          <a:xfrm>
            <a:off x="4125913" y="5257800"/>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b="0">
                <a:latin typeface="Tahoma" charset="0"/>
              </a:rPr>
              <a:t>SP</a:t>
            </a:r>
          </a:p>
        </p:txBody>
      </p:sp>
      <p:sp>
        <p:nvSpPr>
          <p:cNvPr id="48132" name="Line 8"/>
          <p:cNvSpPr>
            <a:spLocks noChangeShapeType="1"/>
          </p:cNvSpPr>
          <p:nvPr/>
        </p:nvSpPr>
        <p:spPr bwMode="auto">
          <a:xfrm>
            <a:off x="3740150" y="5743575"/>
            <a:ext cx="5445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33" name="Line 9"/>
          <p:cNvSpPr>
            <a:spLocks noChangeShapeType="1"/>
          </p:cNvSpPr>
          <p:nvPr/>
        </p:nvSpPr>
        <p:spPr bwMode="auto">
          <a:xfrm>
            <a:off x="7924800" y="1981200"/>
            <a:ext cx="0" cy="411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nvGrpSpPr>
          <p:cNvPr id="48134" name="Group 23"/>
          <p:cNvGrpSpPr>
            <a:grpSpLocks/>
          </p:cNvGrpSpPr>
          <p:nvPr/>
        </p:nvGrpSpPr>
        <p:grpSpPr bwMode="auto">
          <a:xfrm>
            <a:off x="4360863" y="2133600"/>
            <a:ext cx="3429000" cy="3609975"/>
            <a:chOff x="2304" y="1344"/>
            <a:chExt cx="2544" cy="2274"/>
          </a:xfrm>
        </p:grpSpPr>
        <p:sp>
          <p:nvSpPr>
            <p:cNvPr id="48137" name="Rectangle 3"/>
            <p:cNvSpPr>
              <a:spLocks noChangeArrowheads="1"/>
            </p:cNvSpPr>
            <p:nvPr/>
          </p:nvSpPr>
          <p:spPr bwMode="auto">
            <a:xfrm>
              <a:off x="2496" y="1362"/>
              <a:ext cx="2208" cy="768"/>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b="0">
                  <a:latin typeface="Tahoma" charset="0"/>
                </a:rPr>
                <a:t>Parameters</a:t>
              </a:r>
            </a:p>
          </p:txBody>
        </p:sp>
        <p:sp>
          <p:nvSpPr>
            <p:cNvPr id="48138" name="Rectangle 4"/>
            <p:cNvSpPr>
              <a:spLocks noChangeArrowheads="1"/>
            </p:cNvSpPr>
            <p:nvPr/>
          </p:nvSpPr>
          <p:spPr bwMode="auto">
            <a:xfrm>
              <a:off x="2496" y="2178"/>
              <a:ext cx="2208" cy="288"/>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b="0">
                  <a:latin typeface="Tahoma" charset="0"/>
                </a:rPr>
                <a:t>Return address</a:t>
              </a:r>
            </a:p>
          </p:txBody>
        </p:sp>
        <p:sp>
          <p:nvSpPr>
            <p:cNvPr id="48139" name="Rectangle 5"/>
            <p:cNvSpPr>
              <a:spLocks noChangeArrowheads="1"/>
            </p:cNvSpPr>
            <p:nvPr/>
          </p:nvSpPr>
          <p:spPr bwMode="auto">
            <a:xfrm>
              <a:off x="2496" y="2514"/>
              <a:ext cx="2208" cy="288"/>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b="0">
                  <a:latin typeface="Tahoma" charset="0"/>
                </a:rPr>
                <a:t>Stack Frame Pointer</a:t>
              </a:r>
            </a:p>
          </p:txBody>
        </p:sp>
        <p:sp>
          <p:nvSpPr>
            <p:cNvPr id="48140" name="Rectangle 6"/>
            <p:cNvSpPr>
              <a:spLocks noChangeArrowheads="1"/>
            </p:cNvSpPr>
            <p:nvPr/>
          </p:nvSpPr>
          <p:spPr bwMode="auto">
            <a:xfrm>
              <a:off x="2496" y="2850"/>
              <a:ext cx="2208" cy="768"/>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b="0">
                  <a:latin typeface="Tahoma" charset="0"/>
                </a:rPr>
                <a:t>Local variables</a:t>
              </a:r>
            </a:p>
          </p:txBody>
        </p:sp>
        <p:sp>
          <p:nvSpPr>
            <p:cNvPr id="48141" name="Line 10"/>
            <p:cNvSpPr>
              <a:spLocks noChangeShapeType="1"/>
            </p:cNvSpPr>
            <p:nvPr/>
          </p:nvSpPr>
          <p:spPr bwMode="auto">
            <a:xfrm>
              <a:off x="2496" y="1506"/>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2" name="Line 11"/>
            <p:cNvSpPr>
              <a:spLocks noChangeShapeType="1"/>
            </p:cNvSpPr>
            <p:nvPr/>
          </p:nvSpPr>
          <p:spPr bwMode="auto">
            <a:xfrm>
              <a:off x="2496" y="1650"/>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3" name="Line 12"/>
            <p:cNvSpPr>
              <a:spLocks noChangeShapeType="1"/>
            </p:cNvSpPr>
            <p:nvPr/>
          </p:nvSpPr>
          <p:spPr bwMode="auto">
            <a:xfrm>
              <a:off x="2496" y="1986"/>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4" name="Line 13"/>
            <p:cNvSpPr>
              <a:spLocks noChangeShapeType="1"/>
            </p:cNvSpPr>
            <p:nvPr/>
          </p:nvSpPr>
          <p:spPr bwMode="auto">
            <a:xfrm>
              <a:off x="2496" y="2994"/>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5" name="Line 14"/>
            <p:cNvSpPr>
              <a:spLocks noChangeShapeType="1"/>
            </p:cNvSpPr>
            <p:nvPr/>
          </p:nvSpPr>
          <p:spPr bwMode="auto">
            <a:xfrm>
              <a:off x="2496" y="3138"/>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6" name="Line 15"/>
            <p:cNvSpPr>
              <a:spLocks noChangeShapeType="1"/>
            </p:cNvSpPr>
            <p:nvPr/>
          </p:nvSpPr>
          <p:spPr bwMode="auto">
            <a:xfrm>
              <a:off x="2496" y="3378"/>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7" name="Line 16"/>
            <p:cNvSpPr>
              <a:spLocks noChangeShapeType="1"/>
            </p:cNvSpPr>
            <p:nvPr/>
          </p:nvSpPr>
          <p:spPr bwMode="auto">
            <a:xfrm>
              <a:off x="2496" y="3522"/>
              <a:ext cx="22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48" name="Rectangle 17"/>
            <p:cNvSpPr>
              <a:spLocks noChangeArrowheads="1"/>
            </p:cNvSpPr>
            <p:nvPr/>
          </p:nvSpPr>
          <p:spPr bwMode="auto">
            <a:xfrm>
              <a:off x="2496" y="1362"/>
              <a:ext cx="2208" cy="225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latin typeface="Arial"/>
              </a:endParaRPr>
            </a:p>
          </p:txBody>
        </p:sp>
        <p:sp>
          <p:nvSpPr>
            <p:cNvPr id="48149" name="Line 18"/>
            <p:cNvSpPr>
              <a:spLocks noChangeShapeType="1"/>
            </p:cNvSpPr>
            <p:nvPr/>
          </p:nvSpPr>
          <p:spPr bwMode="auto">
            <a:xfrm>
              <a:off x="2304" y="3618"/>
              <a:ext cx="25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48150" name="Line 19"/>
            <p:cNvSpPr>
              <a:spLocks noChangeShapeType="1"/>
            </p:cNvSpPr>
            <p:nvPr/>
          </p:nvSpPr>
          <p:spPr bwMode="auto">
            <a:xfrm>
              <a:off x="2304" y="1344"/>
              <a:ext cx="25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sp>
        <p:nvSpPr>
          <p:cNvPr id="48135" name="Text Box 20"/>
          <p:cNvSpPr txBox="1">
            <a:spLocks noChangeArrowheads="1"/>
          </p:cNvSpPr>
          <p:nvPr/>
        </p:nvSpPr>
        <p:spPr bwMode="auto">
          <a:xfrm>
            <a:off x="7912100" y="5080000"/>
            <a:ext cx="998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000" b="0">
                <a:latin typeface="Tahoma" charset="0"/>
              </a:rPr>
              <a:t>Stack</a:t>
            </a:r>
          </a:p>
          <a:p>
            <a:pPr algn="ctr">
              <a:lnSpc>
                <a:spcPct val="20000"/>
              </a:lnSpc>
              <a:spcBef>
                <a:spcPct val="50000"/>
              </a:spcBef>
            </a:pPr>
            <a:r>
              <a:rPr lang="en-US" sz="2000" b="0">
                <a:latin typeface="Tahoma" charset="0"/>
              </a:rPr>
              <a:t>Growth</a:t>
            </a:r>
          </a:p>
        </p:txBody>
      </p:sp>
      <p:sp>
        <p:nvSpPr>
          <p:cNvPr id="48136" name="Rectangle 24"/>
          <p:cNvSpPr>
            <a:spLocks noGrp="1" noChangeArrowheads="1"/>
          </p:cNvSpPr>
          <p:nvPr>
            <p:ph type="body" idx="1"/>
          </p:nvPr>
        </p:nvSpPr>
        <p:spPr>
          <a:xfrm>
            <a:off x="685800" y="1524000"/>
            <a:ext cx="3505200" cy="4572000"/>
          </a:xfrm>
        </p:spPr>
        <p:txBody>
          <a:bodyPr/>
          <a:lstStyle/>
          <a:p>
            <a:pPr eaLnBrk="1" hangingPunct="1">
              <a:lnSpc>
                <a:spcPct val="90000"/>
              </a:lnSpc>
              <a:spcBef>
                <a:spcPts val="1200"/>
              </a:spcBef>
            </a:pPr>
            <a:r>
              <a:rPr lang="en-US" sz="2400" dirty="0">
                <a:latin typeface="Arial"/>
                <a:ea typeface="ＭＳ Ｐゴシック" charset="0"/>
                <a:cs typeface="Arial"/>
              </a:rPr>
              <a:t>Parameters for the procedure</a:t>
            </a:r>
          </a:p>
          <a:p>
            <a:pPr eaLnBrk="1" hangingPunct="1">
              <a:lnSpc>
                <a:spcPct val="90000"/>
              </a:lnSpc>
              <a:spcBef>
                <a:spcPts val="1200"/>
              </a:spcBef>
            </a:pPr>
            <a:r>
              <a:rPr lang="en-US" sz="2400" dirty="0">
                <a:latin typeface="Arial"/>
                <a:ea typeface="ＭＳ Ｐゴシック" charset="0"/>
                <a:cs typeface="Arial"/>
              </a:rPr>
              <a:t>Save current PC onto stack (</a:t>
            </a:r>
            <a:r>
              <a:rPr lang="en-US" sz="2400" b="1" dirty="0">
                <a:latin typeface="Arial"/>
                <a:ea typeface="ＭＳ Ｐゴシック" charset="0"/>
                <a:cs typeface="Arial"/>
              </a:rPr>
              <a:t>return address</a:t>
            </a:r>
            <a:r>
              <a:rPr lang="en-US" sz="2400" dirty="0">
                <a:latin typeface="Arial"/>
                <a:ea typeface="ＭＳ Ｐゴシック" charset="0"/>
                <a:cs typeface="Arial"/>
              </a:rPr>
              <a:t>)</a:t>
            </a:r>
          </a:p>
          <a:p>
            <a:pPr eaLnBrk="1" hangingPunct="1">
              <a:lnSpc>
                <a:spcPct val="90000"/>
              </a:lnSpc>
              <a:spcBef>
                <a:spcPts val="1200"/>
              </a:spcBef>
            </a:pPr>
            <a:r>
              <a:rPr lang="en-US" sz="2400" dirty="0">
                <a:latin typeface="Arial"/>
                <a:ea typeface="ＭＳ Ｐゴシック" charset="0"/>
                <a:cs typeface="Arial"/>
              </a:rPr>
              <a:t>Save current SP value onto stack</a:t>
            </a:r>
          </a:p>
          <a:p>
            <a:pPr eaLnBrk="1" hangingPunct="1">
              <a:lnSpc>
                <a:spcPct val="90000"/>
              </a:lnSpc>
              <a:spcBef>
                <a:spcPts val="1200"/>
              </a:spcBef>
            </a:pPr>
            <a:r>
              <a:rPr lang="en-US" sz="2400" dirty="0">
                <a:latin typeface="Arial"/>
                <a:ea typeface="ＭＳ Ｐゴシック" charset="0"/>
                <a:cs typeface="Arial"/>
              </a:rPr>
              <a:t>Allocates stack space for local variables by decrementing SP by appropriate amount</a:t>
            </a:r>
          </a:p>
          <a:p>
            <a:pPr eaLnBrk="1" hangingPunct="1">
              <a:lnSpc>
                <a:spcPct val="90000"/>
              </a:lnSpc>
              <a:spcBef>
                <a:spcPts val="1200"/>
              </a:spcBef>
            </a:pPr>
            <a:endParaRPr lang="en-US" sz="2400" dirty="0">
              <a:latin typeface="Arial"/>
              <a:ea typeface="ＭＳ Ｐゴシック" charset="0"/>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DBA9763-8E3D-5742-9CD7-44AA3A9D371F}" type="slidenum">
              <a:rPr lang="en-US" sz="1200" b="0">
                <a:latin typeface="Arial"/>
              </a:rPr>
              <a:pPr eaLnBrk="1" hangingPunct="1"/>
              <a:t>34</a:t>
            </a:fld>
            <a:endParaRPr lang="en-US" sz="1200" b="0" dirty="0">
              <a:latin typeface="Arial"/>
            </a:endParaRPr>
          </a:p>
        </p:txBody>
      </p:sp>
      <p:sp>
        <p:nvSpPr>
          <p:cNvPr id="50178" name="Rectangle 3"/>
          <p:cNvSpPr>
            <a:spLocks noGrp="1" noChangeArrowheads="1"/>
          </p:cNvSpPr>
          <p:nvPr>
            <p:ph type="body" idx="1"/>
          </p:nvPr>
        </p:nvSpPr>
        <p:spPr/>
        <p:txBody>
          <a:bodyPr/>
          <a:lstStyle/>
          <a:p>
            <a:pPr eaLnBrk="1" hangingPunct="1">
              <a:spcBef>
                <a:spcPct val="80000"/>
              </a:spcBef>
            </a:pPr>
            <a:r>
              <a:rPr lang="en-US" sz="2300" dirty="0">
                <a:latin typeface="Arial"/>
                <a:ea typeface="ＭＳ Ｐゴシック" charset="0"/>
                <a:cs typeface="Arial"/>
              </a:rPr>
              <a:t>Suppose a web server contains a function:</a:t>
            </a:r>
            <a:br>
              <a:rPr lang="en-US" sz="2300" dirty="0">
                <a:latin typeface="Arial"/>
                <a:ea typeface="ＭＳ Ｐゴシック" charset="0"/>
                <a:cs typeface="Arial"/>
              </a:rPr>
            </a:br>
            <a:r>
              <a:rPr lang="en-US" sz="2700" dirty="0">
                <a:latin typeface="Arial"/>
                <a:ea typeface="ＭＳ Ｐゴシック" charset="0"/>
                <a:cs typeface="Arial"/>
              </a:rPr>
              <a:t>		</a:t>
            </a:r>
            <a:r>
              <a:rPr lang="en-US" sz="2000" b="1" dirty="0">
                <a:latin typeface="Courier New" charset="0"/>
                <a:ea typeface="ＭＳ Ｐゴシック" charset="0"/>
                <a:cs typeface="Arial"/>
              </a:rPr>
              <a:t>void </a:t>
            </a:r>
            <a:r>
              <a:rPr lang="en-US" sz="2000" b="1" dirty="0" err="1">
                <a:latin typeface="Courier New" charset="0"/>
                <a:ea typeface="ＭＳ Ｐゴシック" charset="0"/>
                <a:cs typeface="Arial"/>
              </a:rPr>
              <a:t>my_func</a:t>
            </a:r>
            <a:r>
              <a:rPr lang="en-US" sz="2000" b="1" dirty="0">
                <a:latin typeface="Courier New" charset="0"/>
                <a:ea typeface="ＭＳ Ｐゴシック" charset="0"/>
                <a:cs typeface="Arial"/>
              </a:rPr>
              <a:t>(char *</a:t>
            </a:r>
            <a:r>
              <a:rPr lang="en-US" sz="2000" b="1" dirty="0" err="1">
                <a:latin typeface="Courier New" charset="0"/>
                <a:ea typeface="ＭＳ Ｐゴシック" charset="0"/>
                <a:cs typeface="Arial"/>
              </a:rPr>
              <a:t>str</a:t>
            </a:r>
            <a:r>
              <a:rPr lang="en-US" sz="2000" b="1" dirty="0">
                <a:latin typeface="Courier New" charset="0"/>
                <a:ea typeface="ＭＳ Ｐゴシック" charset="0"/>
                <a:cs typeface="Arial"/>
              </a:rPr>
              <a:t>) {</a:t>
            </a:r>
            <a:br>
              <a:rPr lang="en-US" sz="2000" b="1" dirty="0">
                <a:latin typeface="Courier New" charset="0"/>
                <a:ea typeface="ＭＳ Ｐゴシック" charset="0"/>
                <a:cs typeface="Arial"/>
              </a:rPr>
            </a:br>
            <a:r>
              <a:rPr lang="en-US" sz="2000" b="1" dirty="0">
                <a:latin typeface="Courier New" charset="0"/>
                <a:ea typeface="ＭＳ Ｐゴシック" charset="0"/>
                <a:cs typeface="Arial"/>
              </a:rPr>
              <a:t>   		  char </a:t>
            </a:r>
            <a:r>
              <a:rPr lang="en-US" sz="2000" b="1" dirty="0" err="1">
                <a:latin typeface="Courier New" charset="0"/>
                <a:ea typeface="ＭＳ Ｐゴシック" charset="0"/>
                <a:cs typeface="Arial"/>
              </a:rPr>
              <a:t>buf</a:t>
            </a:r>
            <a:r>
              <a:rPr lang="en-US" sz="2000" b="1" dirty="0">
                <a:latin typeface="Courier New" charset="0"/>
                <a:ea typeface="ＭＳ Ｐゴシック" charset="0"/>
                <a:cs typeface="Arial"/>
              </a:rPr>
              <a:t>[128];</a:t>
            </a:r>
          </a:p>
          <a:p>
            <a:pPr eaLnBrk="1" hangingPunct="1">
              <a:spcBef>
                <a:spcPct val="40000"/>
              </a:spcBef>
              <a:buFont typeface="Wingdings" charset="0"/>
              <a:buNone/>
            </a:pPr>
            <a:r>
              <a:rPr lang="en-US" sz="2000" b="1" dirty="0">
                <a:latin typeface="Courier New" charset="0"/>
                <a:ea typeface="ＭＳ Ｐゴシック" charset="0"/>
                <a:cs typeface="Arial"/>
              </a:rPr>
              <a:t>              </a:t>
            </a:r>
            <a:r>
              <a:rPr lang="en-US" sz="2000" b="1" dirty="0" err="1">
                <a:latin typeface="Courier New" charset="0"/>
                <a:ea typeface="ＭＳ Ｐゴシック" charset="0"/>
                <a:cs typeface="Arial"/>
              </a:rPr>
              <a:t>strcpy</a:t>
            </a:r>
            <a:r>
              <a:rPr lang="en-US" sz="2000" b="1" dirty="0">
                <a:latin typeface="Courier New" charset="0"/>
                <a:ea typeface="ＭＳ Ｐゴシック" charset="0"/>
                <a:cs typeface="Arial"/>
              </a:rPr>
              <a:t>(</a:t>
            </a:r>
            <a:r>
              <a:rPr lang="en-US" sz="2000" b="1" dirty="0" err="1">
                <a:latin typeface="Courier New" charset="0"/>
                <a:ea typeface="ＭＳ Ｐゴシック" charset="0"/>
                <a:cs typeface="Arial"/>
              </a:rPr>
              <a:t>buf</a:t>
            </a:r>
            <a:r>
              <a:rPr lang="en-US" sz="2000" b="1" dirty="0">
                <a:latin typeface="Courier New" charset="0"/>
                <a:ea typeface="ＭＳ Ｐゴシック" charset="0"/>
                <a:cs typeface="Arial"/>
              </a:rPr>
              <a:t>, </a:t>
            </a:r>
            <a:r>
              <a:rPr lang="en-US" sz="2000" b="1" dirty="0" err="1">
                <a:latin typeface="Courier New" charset="0"/>
                <a:ea typeface="ＭＳ Ｐゴシック" charset="0"/>
                <a:cs typeface="Arial"/>
              </a:rPr>
              <a:t>str</a:t>
            </a:r>
            <a:r>
              <a:rPr lang="en-US" sz="2000" b="1" dirty="0">
                <a:latin typeface="Courier New" charset="0"/>
                <a:ea typeface="ＭＳ Ｐゴシック" charset="0"/>
                <a:cs typeface="Arial"/>
              </a:rPr>
              <a:t>);</a:t>
            </a:r>
            <a:br>
              <a:rPr lang="en-US" sz="2000" b="1" dirty="0">
                <a:latin typeface="Courier New" charset="0"/>
                <a:ea typeface="ＭＳ Ｐゴシック" charset="0"/>
                <a:cs typeface="Arial"/>
              </a:rPr>
            </a:br>
            <a:r>
              <a:rPr lang="en-US" sz="2000" b="1" dirty="0">
                <a:latin typeface="Courier New" charset="0"/>
                <a:ea typeface="ＭＳ Ｐゴシック" charset="0"/>
                <a:cs typeface="Arial"/>
              </a:rPr>
              <a:t>		  do-something(</a:t>
            </a:r>
            <a:r>
              <a:rPr lang="en-US" sz="2000" b="1" dirty="0" err="1">
                <a:latin typeface="Courier New" charset="0"/>
                <a:ea typeface="ＭＳ Ｐゴシック" charset="0"/>
                <a:cs typeface="Arial"/>
              </a:rPr>
              <a:t>buf</a:t>
            </a:r>
            <a:r>
              <a:rPr lang="en-US" sz="2000" b="1" dirty="0">
                <a:latin typeface="Courier New" charset="0"/>
                <a:ea typeface="ＭＳ Ｐゴシック" charset="0"/>
                <a:cs typeface="Arial"/>
              </a:rPr>
              <a:t>);</a:t>
            </a:r>
            <a:br>
              <a:rPr lang="en-US" sz="2000" b="1" dirty="0">
                <a:latin typeface="Courier New" charset="0"/>
                <a:ea typeface="ＭＳ Ｐゴシック" charset="0"/>
                <a:cs typeface="Arial"/>
              </a:rPr>
            </a:br>
            <a:r>
              <a:rPr lang="en-US" sz="2000" b="1" dirty="0">
                <a:latin typeface="Courier New" charset="0"/>
                <a:ea typeface="ＭＳ Ｐゴシック" charset="0"/>
                <a:cs typeface="Arial"/>
              </a:rPr>
              <a:t> 		}</a:t>
            </a:r>
          </a:p>
          <a:p>
            <a:pPr eaLnBrk="1" hangingPunct="1"/>
            <a:r>
              <a:rPr lang="en-US" sz="2300" dirty="0">
                <a:latin typeface="Arial"/>
                <a:ea typeface="ＭＳ Ｐゴシック" charset="0"/>
                <a:cs typeface="Arial"/>
              </a:rPr>
              <a:t>When the function is invoked the stack looks like:</a:t>
            </a:r>
          </a:p>
          <a:p>
            <a:pPr eaLnBrk="1" hangingPunct="1"/>
            <a:endParaRPr lang="en-US" sz="2300" dirty="0">
              <a:latin typeface="Arial"/>
              <a:ea typeface="ＭＳ Ｐゴシック" charset="0"/>
              <a:cs typeface="Arial"/>
            </a:endParaRPr>
          </a:p>
          <a:p>
            <a:pPr eaLnBrk="1" hangingPunct="1"/>
            <a:endParaRPr lang="en-US" sz="2000" dirty="0">
              <a:latin typeface="Arial"/>
              <a:ea typeface="ＭＳ Ｐゴシック" charset="0"/>
              <a:cs typeface="Arial"/>
            </a:endParaRPr>
          </a:p>
          <a:p>
            <a:pPr eaLnBrk="1" hangingPunct="1">
              <a:spcBef>
                <a:spcPct val="30000"/>
              </a:spcBef>
            </a:pPr>
            <a:r>
              <a:rPr lang="en-US" sz="2300" dirty="0">
                <a:latin typeface="Arial"/>
                <a:ea typeface="ＭＳ Ｐゴシック" charset="0"/>
                <a:cs typeface="Arial"/>
              </a:rPr>
              <a:t>What if  </a:t>
            </a:r>
            <a:r>
              <a:rPr lang="en-US" sz="2300" b="1" dirty="0">
                <a:latin typeface="Courier New" charset="0"/>
                <a:ea typeface="ＭＳ Ｐゴシック" charset="0"/>
                <a:cs typeface="Arial"/>
              </a:rPr>
              <a:t>*</a:t>
            </a:r>
            <a:r>
              <a:rPr lang="en-US" sz="2300" b="1" dirty="0" err="1">
                <a:latin typeface="Courier New" charset="0"/>
                <a:ea typeface="ＭＳ Ｐゴシック" charset="0"/>
                <a:cs typeface="Arial"/>
              </a:rPr>
              <a:t>str</a:t>
            </a:r>
            <a:r>
              <a:rPr lang="en-US" sz="2300" dirty="0">
                <a:latin typeface="Arial"/>
                <a:ea typeface="ＭＳ Ｐゴシック" charset="0"/>
                <a:cs typeface="Arial"/>
              </a:rPr>
              <a:t>   is  136 bytes long?   After   </a:t>
            </a:r>
            <a:r>
              <a:rPr lang="en-US" sz="2300" b="1" dirty="0" err="1">
                <a:latin typeface="Courier New" charset="0"/>
                <a:ea typeface="ＭＳ Ｐゴシック" charset="0"/>
                <a:cs typeface="Arial"/>
              </a:rPr>
              <a:t>strcpy</a:t>
            </a:r>
            <a:r>
              <a:rPr lang="en-US" sz="2300" b="1" dirty="0">
                <a:latin typeface="Arial"/>
                <a:ea typeface="ＭＳ Ｐゴシック" charset="0"/>
                <a:cs typeface="Arial"/>
              </a:rPr>
              <a:t>:</a:t>
            </a:r>
          </a:p>
        </p:txBody>
      </p:sp>
      <p:grpSp>
        <p:nvGrpSpPr>
          <p:cNvPr id="50179" name="Group 4"/>
          <p:cNvGrpSpPr>
            <a:grpSpLocks/>
          </p:cNvGrpSpPr>
          <p:nvPr/>
        </p:nvGrpSpPr>
        <p:grpSpPr bwMode="auto">
          <a:xfrm>
            <a:off x="1941513" y="3810000"/>
            <a:ext cx="5988050" cy="749300"/>
            <a:chOff x="1297" y="2514"/>
            <a:chExt cx="3772" cy="472"/>
          </a:xfrm>
        </p:grpSpPr>
        <p:sp>
          <p:nvSpPr>
            <p:cNvPr id="50196" name="Rectangle 5"/>
            <p:cNvSpPr>
              <a:spLocks noChangeArrowheads="1"/>
            </p:cNvSpPr>
            <p:nvPr/>
          </p:nvSpPr>
          <p:spPr bwMode="auto">
            <a:xfrm>
              <a:off x="3747" y="2654"/>
              <a:ext cx="286" cy="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str</a:t>
              </a:r>
              <a:endParaRPr kumimoji="1" lang="en-US" sz="1800" b="0">
                <a:solidFill>
                  <a:schemeClr val="bg2"/>
                </a:solidFill>
                <a:latin typeface="Comic Sans MS" charset="0"/>
                <a:sym typeface="Symbol" charset="0"/>
              </a:endParaRPr>
            </a:p>
          </p:txBody>
        </p:sp>
        <p:sp>
          <p:nvSpPr>
            <p:cNvPr id="50197" name="Rectangle 6"/>
            <p:cNvSpPr>
              <a:spLocks noChangeArrowheads="1"/>
            </p:cNvSpPr>
            <p:nvPr/>
          </p:nvSpPr>
          <p:spPr bwMode="auto">
            <a:xfrm>
              <a:off x="3110" y="2654"/>
              <a:ext cx="637" cy="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ret-addr</a:t>
              </a:r>
              <a:endParaRPr kumimoji="1" lang="en-US" sz="1800" b="0">
                <a:solidFill>
                  <a:schemeClr val="bg2"/>
                </a:solidFill>
                <a:latin typeface="Comic Sans MS" charset="0"/>
                <a:sym typeface="Symbol" charset="0"/>
              </a:endParaRPr>
            </a:p>
          </p:txBody>
        </p:sp>
        <p:sp>
          <p:nvSpPr>
            <p:cNvPr id="50198" name="Rectangle 7"/>
            <p:cNvSpPr>
              <a:spLocks noChangeArrowheads="1"/>
            </p:cNvSpPr>
            <p:nvPr/>
          </p:nvSpPr>
          <p:spPr bwMode="auto">
            <a:xfrm>
              <a:off x="2797" y="2654"/>
              <a:ext cx="312" cy="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sfp</a:t>
              </a:r>
              <a:endParaRPr kumimoji="1" lang="en-US" sz="1800" b="0">
                <a:solidFill>
                  <a:schemeClr val="bg2"/>
                </a:solidFill>
                <a:latin typeface="Comic Sans MS" charset="0"/>
                <a:sym typeface="Symbol" charset="0"/>
              </a:endParaRPr>
            </a:p>
          </p:txBody>
        </p:sp>
        <p:sp>
          <p:nvSpPr>
            <p:cNvPr id="50199" name="Rectangle 8"/>
            <p:cNvSpPr>
              <a:spLocks noChangeArrowheads="1"/>
            </p:cNvSpPr>
            <p:nvPr/>
          </p:nvSpPr>
          <p:spPr bwMode="auto">
            <a:xfrm>
              <a:off x="1824" y="2654"/>
              <a:ext cx="973" cy="237"/>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1800" b="0">
                  <a:latin typeface="Tahoma" charset="0"/>
                </a:rPr>
                <a:t>buf</a:t>
              </a:r>
            </a:p>
          </p:txBody>
        </p:sp>
        <p:sp>
          <p:nvSpPr>
            <p:cNvPr id="50200" name="Line 9"/>
            <p:cNvSpPr>
              <a:spLocks noChangeShapeType="1"/>
            </p:cNvSpPr>
            <p:nvPr/>
          </p:nvSpPr>
          <p:spPr bwMode="auto">
            <a:xfrm>
              <a:off x="4033" y="2654"/>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201" name="Line 10"/>
            <p:cNvSpPr>
              <a:spLocks noChangeShapeType="1"/>
            </p:cNvSpPr>
            <p:nvPr/>
          </p:nvSpPr>
          <p:spPr bwMode="auto">
            <a:xfrm>
              <a:off x="4033" y="2891"/>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202" name="Line 11"/>
            <p:cNvSpPr>
              <a:spLocks noChangeShapeType="1"/>
            </p:cNvSpPr>
            <p:nvPr/>
          </p:nvSpPr>
          <p:spPr bwMode="auto">
            <a:xfrm>
              <a:off x="1297" y="2657"/>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203" name="Line 12"/>
            <p:cNvSpPr>
              <a:spLocks noChangeShapeType="1"/>
            </p:cNvSpPr>
            <p:nvPr/>
          </p:nvSpPr>
          <p:spPr bwMode="auto">
            <a:xfrm>
              <a:off x="1297" y="2891"/>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204" name="Text Box 13"/>
            <p:cNvSpPr txBox="1">
              <a:spLocks noChangeArrowheads="1"/>
            </p:cNvSpPr>
            <p:nvPr/>
          </p:nvSpPr>
          <p:spPr bwMode="auto">
            <a:xfrm>
              <a:off x="4627" y="2514"/>
              <a:ext cx="44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spcBef>
                  <a:spcPct val="50000"/>
                </a:spcBef>
              </a:pPr>
              <a:r>
                <a:rPr lang="en-US" sz="1800" b="0">
                  <a:latin typeface="Tahoma" charset="0"/>
                </a:rPr>
                <a:t>top</a:t>
              </a:r>
              <a:br>
                <a:rPr lang="en-US" sz="1800" b="0">
                  <a:latin typeface="Tahoma" charset="0"/>
                </a:rPr>
              </a:br>
              <a:r>
                <a:rPr lang="en-US" sz="1800" b="0">
                  <a:latin typeface="Tahoma" charset="0"/>
                </a:rPr>
                <a:t>of</a:t>
              </a:r>
              <a:br>
                <a:rPr lang="en-US" sz="1800" b="0">
                  <a:latin typeface="Tahoma" charset="0"/>
                </a:rPr>
              </a:br>
              <a:r>
                <a:rPr lang="en-US" sz="1800" b="0">
                  <a:latin typeface="Tahoma" charset="0"/>
                </a:rPr>
                <a:t>stack</a:t>
              </a:r>
            </a:p>
          </p:txBody>
        </p:sp>
        <p:sp>
          <p:nvSpPr>
            <p:cNvPr id="50205" name="Line 14"/>
            <p:cNvSpPr>
              <a:spLocks noChangeShapeType="1"/>
            </p:cNvSpPr>
            <p:nvPr/>
          </p:nvSpPr>
          <p:spPr bwMode="auto">
            <a:xfrm flipH="1">
              <a:off x="2016" y="2986"/>
              <a:ext cx="20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grpSp>
        <p:nvGrpSpPr>
          <p:cNvPr id="3" name="Group 15"/>
          <p:cNvGrpSpPr>
            <a:grpSpLocks/>
          </p:cNvGrpSpPr>
          <p:nvPr/>
        </p:nvGrpSpPr>
        <p:grpSpPr bwMode="auto">
          <a:xfrm>
            <a:off x="1905000" y="5334000"/>
            <a:ext cx="5988050" cy="749300"/>
            <a:chOff x="1297" y="3580"/>
            <a:chExt cx="3772" cy="472"/>
          </a:xfrm>
        </p:grpSpPr>
        <p:grpSp>
          <p:nvGrpSpPr>
            <p:cNvPr id="50183" name="Group 16"/>
            <p:cNvGrpSpPr>
              <a:grpSpLocks/>
            </p:cNvGrpSpPr>
            <p:nvPr/>
          </p:nvGrpSpPr>
          <p:grpSpPr bwMode="auto">
            <a:xfrm>
              <a:off x="1297" y="3580"/>
              <a:ext cx="3772" cy="472"/>
              <a:chOff x="1297" y="3580"/>
              <a:chExt cx="3772" cy="472"/>
            </a:xfrm>
          </p:grpSpPr>
          <p:sp>
            <p:nvSpPr>
              <p:cNvPr id="50186" name="Rectangle 17"/>
              <p:cNvSpPr>
                <a:spLocks noChangeArrowheads="1"/>
              </p:cNvSpPr>
              <p:nvPr/>
            </p:nvSpPr>
            <p:spPr bwMode="auto">
              <a:xfrm>
                <a:off x="3747" y="3720"/>
                <a:ext cx="286" cy="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str</a:t>
                </a:r>
                <a:endParaRPr kumimoji="1" lang="en-US" sz="1800" b="0">
                  <a:solidFill>
                    <a:schemeClr val="bg2"/>
                  </a:solidFill>
                  <a:latin typeface="Comic Sans MS" charset="0"/>
                  <a:sym typeface="Symbol" charset="0"/>
                </a:endParaRPr>
              </a:p>
            </p:txBody>
          </p:sp>
          <p:sp>
            <p:nvSpPr>
              <p:cNvPr id="50187" name="Line 18"/>
              <p:cNvSpPr>
                <a:spLocks noChangeShapeType="1"/>
              </p:cNvSpPr>
              <p:nvPr/>
            </p:nvSpPr>
            <p:spPr bwMode="auto">
              <a:xfrm>
                <a:off x="4033" y="3720"/>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188" name="Line 19"/>
              <p:cNvSpPr>
                <a:spLocks noChangeShapeType="1"/>
              </p:cNvSpPr>
              <p:nvPr/>
            </p:nvSpPr>
            <p:spPr bwMode="auto">
              <a:xfrm>
                <a:off x="4033" y="3957"/>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189" name="Line 20"/>
              <p:cNvSpPr>
                <a:spLocks noChangeShapeType="1"/>
              </p:cNvSpPr>
              <p:nvPr/>
            </p:nvSpPr>
            <p:spPr bwMode="auto">
              <a:xfrm>
                <a:off x="1297" y="3723"/>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190" name="Line 21"/>
              <p:cNvSpPr>
                <a:spLocks noChangeShapeType="1"/>
              </p:cNvSpPr>
              <p:nvPr/>
            </p:nvSpPr>
            <p:spPr bwMode="auto">
              <a:xfrm>
                <a:off x="1297" y="3957"/>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191" name="Text Box 22"/>
              <p:cNvSpPr txBox="1">
                <a:spLocks noChangeArrowheads="1"/>
              </p:cNvSpPr>
              <p:nvPr/>
            </p:nvSpPr>
            <p:spPr bwMode="auto">
              <a:xfrm>
                <a:off x="4627" y="3580"/>
                <a:ext cx="44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spcBef>
                    <a:spcPct val="50000"/>
                  </a:spcBef>
                </a:pPr>
                <a:r>
                  <a:rPr lang="en-US" sz="1800" b="0">
                    <a:latin typeface="Tahoma" charset="0"/>
                  </a:rPr>
                  <a:t>top</a:t>
                </a:r>
                <a:br>
                  <a:rPr lang="en-US" sz="1800" b="0">
                    <a:latin typeface="Tahoma" charset="0"/>
                  </a:rPr>
                </a:br>
                <a:r>
                  <a:rPr lang="en-US" sz="1800" b="0">
                    <a:latin typeface="Tahoma" charset="0"/>
                  </a:rPr>
                  <a:t>of</a:t>
                </a:r>
                <a:br>
                  <a:rPr lang="en-US" sz="1800" b="0">
                    <a:latin typeface="Tahoma" charset="0"/>
                  </a:rPr>
                </a:br>
                <a:r>
                  <a:rPr lang="en-US" sz="1800" b="0">
                    <a:latin typeface="Tahoma" charset="0"/>
                  </a:rPr>
                  <a:t>stack</a:t>
                </a:r>
              </a:p>
            </p:txBody>
          </p:sp>
          <p:sp>
            <p:nvSpPr>
              <p:cNvPr id="50192" name="Line 23"/>
              <p:cNvSpPr>
                <a:spLocks noChangeShapeType="1"/>
              </p:cNvSpPr>
              <p:nvPr/>
            </p:nvSpPr>
            <p:spPr bwMode="auto">
              <a:xfrm flipH="1">
                <a:off x="2016" y="4052"/>
                <a:ext cx="20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193" name="Rectangle 24"/>
              <p:cNvSpPr>
                <a:spLocks noChangeArrowheads="1"/>
              </p:cNvSpPr>
              <p:nvPr/>
            </p:nvSpPr>
            <p:spPr bwMode="auto">
              <a:xfrm>
                <a:off x="1824" y="3723"/>
                <a:ext cx="1923" cy="234"/>
              </a:xfrm>
              <a:prstGeom prst="rect">
                <a:avLst/>
              </a:prstGeom>
              <a:solidFill>
                <a:schemeClr val="hlink"/>
              </a:solidFill>
              <a:ln w="9525">
                <a:solidFill>
                  <a:schemeClr val="tx1"/>
                </a:solidFill>
                <a:miter lim="800000"/>
                <a:headEnd/>
                <a:tailEnd/>
              </a:ln>
            </p:spPr>
            <p:txBody>
              <a:bodyPr wrap="none" anchor="ctr"/>
              <a:lstStyle/>
              <a:p>
                <a:pPr eaLnBrk="0" hangingPunct="0">
                  <a:spcBef>
                    <a:spcPct val="50000"/>
                  </a:spcBef>
                </a:pPr>
                <a:r>
                  <a:rPr lang="en-US" sz="1800" b="0">
                    <a:latin typeface="Tahoma" charset="0"/>
                  </a:rPr>
                  <a:t>       *str                      </a:t>
                </a:r>
              </a:p>
            </p:txBody>
          </p:sp>
          <p:sp>
            <p:nvSpPr>
              <p:cNvPr id="50194" name="Line 25"/>
              <p:cNvSpPr>
                <a:spLocks noChangeShapeType="1"/>
              </p:cNvSpPr>
              <p:nvPr/>
            </p:nvSpPr>
            <p:spPr bwMode="auto">
              <a:xfrm>
                <a:off x="2797" y="3723"/>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0195" name="Line 26"/>
              <p:cNvSpPr>
                <a:spLocks noChangeShapeType="1"/>
              </p:cNvSpPr>
              <p:nvPr/>
            </p:nvSpPr>
            <p:spPr bwMode="auto">
              <a:xfrm>
                <a:off x="3109" y="3723"/>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sp>
          <p:nvSpPr>
            <p:cNvPr id="50184" name="Rectangle 27" descr="Dark downward diagonal"/>
            <p:cNvSpPr>
              <a:spLocks noChangeArrowheads="1"/>
            </p:cNvSpPr>
            <p:nvPr/>
          </p:nvSpPr>
          <p:spPr bwMode="auto">
            <a:xfrm>
              <a:off x="3109" y="3723"/>
              <a:ext cx="638" cy="234"/>
            </a:xfrm>
            <a:prstGeom prst="rect">
              <a:avLst/>
            </a:prstGeom>
            <a:pattFill prst="dkDnDiag">
              <a:fgClr>
                <a:schemeClr val="hlink"/>
              </a:fgClr>
              <a:bgClr>
                <a:srgbClr val="FFFFFF"/>
              </a:bgClr>
            </a:pattFill>
            <a:ln w="9525">
              <a:solidFill>
                <a:schemeClr val="tx1"/>
              </a:solidFill>
              <a:miter lim="800000"/>
              <a:headEnd/>
              <a:tailEnd/>
            </a:ln>
          </p:spPr>
          <p:txBody>
            <a:bodyPr wrap="none" anchor="ctr"/>
            <a:lstStyle/>
            <a:p>
              <a:endParaRPr lang="en-US" sz="1800" dirty="0">
                <a:latin typeface="Arial"/>
              </a:endParaRPr>
            </a:p>
          </p:txBody>
        </p:sp>
        <p:sp>
          <p:nvSpPr>
            <p:cNvPr id="50185" name="Text Box 28"/>
            <p:cNvSpPr txBox="1">
              <a:spLocks noChangeArrowheads="1"/>
            </p:cNvSpPr>
            <p:nvPr/>
          </p:nvSpPr>
          <p:spPr bwMode="auto">
            <a:xfrm>
              <a:off x="3296" y="3720"/>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800">
                  <a:latin typeface="Tahoma" charset="0"/>
                </a:rPr>
                <a:t>ret</a:t>
              </a:r>
            </a:p>
          </p:txBody>
        </p:sp>
      </p:grpSp>
      <p:sp>
        <p:nvSpPr>
          <p:cNvPr id="50181" name="Rectangle 29"/>
          <p:cNvSpPr>
            <a:spLocks noGrp="1" noChangeArrowheads="1"/>
          </p:cNvSpPr>
          <p:nvPr>
            <p:ph type="title"/>
          </p:nvPr>
        </p:nvSpPr>
        <p:spPr>
          <a:xfrm>
            <a:off x="152400" y="152400"/>
            <a:ext cx="8839200" cy="685800"/>
          </a:xfrm>
        </p:spPr>
        <p:txBody>
          <a:bodyPr/>
          <a:lstStyle/>
          <a:p>
            <a:pPr eaLnBrk="1" hangingPunct="1"/>
            <a:r>
              <a:rPr lang="en-US" dirty="0">
                <a:ea typeface="ＭＳ Ｐゴシック" charset="0"/>
              </a:rPr>
              <a:t>Example of a Stack-based Buffer Overflow</a:t>
            </a:r>
          </a:p>
        </p:txBody>
      </p:sp>
      <p:sp>
        <p:nvSpPr>
          <p:cNvPr id="50182" name="Rectangle 30"/>
          <p:cNvSpPr>
            <a:spLocks noChangeArrowheads="1"/>
          </p:cNvSpPr>
          <p:nvPr/>
        </p:nvSpPr>
        <p:spPr bwMode="auto">
          <a:xfrm>
            <a:off x="1524000" y="1752600"/>
            <a:ext cx="5715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26CBB7B-9FA8-8A4D-89DF-CE5E28169F98}" type="slidenum">
              <a:rPr lang="en-US" sz="1200" b="0">
                <a:latin typeface="Arial"/>
              </a:rPr>
              <a:pPr eaLnBrk="1" hangingPunct="1"/>
              <a:t>35</a:t>
            </a:fld>
            <a:endParaRPr lang="en-US" sz="1200" b="0" dirty="0">
              <a:latin typeface="Arial"/>
            </a:endParaRPr>
          </a:p>
        </p:txBody>
      </p:sp>
      <p:sp>
        <p:nvSpPr>
          <p:cNvPr id="52226" name="Rectangle 2"/>
          <p:cNvSpPr>
            <a:spLocks noGrp="1" noChangeArrowheads="1"/>
          </p:cNvSpPr>
          <p:nvPr>
            <p:ph type="title"/>
          </p:nvPr>
        </p:nvSpPr>
        <p:spPr>
          <a:xfrm>
            <a:off x="609600" y="152400"/>
            <a:ext cx="7696200" cy="685800"/>
          </a:xfrm>
        </p:spPr>
        <p:txBody>
          <a:bodyPr/>
          <a:lstStyle/>
          <a:p>
            <a:pPr eaLnBrk="1" hangingPunct="1"/>
            <a:r>
              <a:rPr lang="en-US" dirty="0">
                <a:ea typeface="ＭＳ Ｐゴシック" charset="0"/>
              </a:rPr>
              <a:t>Basic Stack Exploit</a:t>
            </a:r>
          </a:p>
        </p:txBody>
      </p:sp>
      <p:sp>
        <p:nvSpPr>
          <p:cNvPr id="329731" name="Rectangle 3"/>
          <p:cNvSpPr>
            <a:spLocks noGrp="1" noChangeArrowheads="1"/>
          </p:cNvSpPr>
          <p:nvPr>
            <p:ph type="body" idx="1"/>
          </p:nvPr>
        </p:nvSpPr>
        <p:spPr>
          <a:xfrm>
            <a:off x="457200" y="1447800"/>
            <a:ext cx="8178800" cy="4953000"/>
          </a:xfrm>
        </p:spPr>
        <p:txBody>
          <a:bodyPr/>
          <a:lstStyle/>
          <a:p>
            <a:pPr eaLnBrk="1" hangingPunct="1">
              <a:lnSpc>
                <a:spcPct val="90000"/>
              </a:lnSpc>
            </a:pPr>
            <a:endParaRPr lang="en-US" sz="2600" dirty="0">
              <a:latin typeface="Arial"/>
              <a:ea typeface="ＭＳ Ｐゴシック" charset="0"/>
              <a:cs typeface="Arial"/>
            </a:endParaRPr>
          </a:p>
          <a:p>
            <a:pPr eaLnBrk="1" hangingPunct="1">
              <a:lnSpc>
                <a:spcPct val="90000"/>
              </a:lnSpc>
            </a:pPr>
            <a:r>
              <a:rPr lang="en-US" sz="2600" dirty="0">
                <a:latin typeface="Arial"/>
                <a:ea typeface="ＭＳ Ｐゴシック" charset="0"/>
                <a:cs typeface="Arial"/>
              </a:rPr>
              <a:t>Suppose</a:t>
            </a:r>
            <a:r>
              <a:rPr lang="en-US" sz="2600" b="1" dirty="0">
                <a:latin typeface="Arial"/>
                <a:ea typeface="ＭＳ Ｐゴシック" charset="0"/>
                <a:cs typeface="Arial"/>
              </a:rPr>
              <a:t> *</a:t>
            </a:r>
            <a:r>
              <a:rPr lang="en-US" sz="2600" b="1" dirty="0" err="1">
                <a:latin typeface="Arial"/>
                <a:ea typeface="ＭＳ Ｐゴシック" charset="0"/>
                <a:cs typeface="Arial"/>
              </a:rPr>
              <a:t>str</a:t>
            </a:r>
            <a:r>
              <a:rPr lang="en-US" sz="2600" b="1" dirty="0">
                <a:latin typeface="Arial"/>
                <a:ea typeface="ＭＳ Ｐゴシック" charset="0"/>
                <a:cs typeface="Arial"/>
              </a:rPr>
              <a:t> </a:t>
            </a:r>
            <a:r>
              <a:rPr lang="en-US" sz="2600" dirty="0">
                <a:latin typeface="Arial"/>
                <a:ea typeface="ＭＳ Ｐゴシック" charset="0"/>
                <a:cs typeface="Arial"/>
              </a:rPr>
              <a:t>is such that </a:t>
            </a:r>
            <a:br>
              <a:rPr lang="en-US" sz="2600" dirty="0">
                <a:latin typeface="Arial"/>
                <a:ea typeface="ＭＳ Ｐゴシック" charset="0"/>
                <a:cs typeface="Arial"/>
              </a:rPr>
            </a:br>
            <a:r>
              <a:rPr lang="en-US" sz="2600" dirty="0">
                <a:latin typeface="Arial"/>
                <a:ea typeface="ＭＳ Ｐゴシック" charset="0"/>
                <a:cs typeface="Arial"/>
              </a:rPr>
              <a:t>after </a:t>
            </a:r>
            <a:r>
              <a:rPr lang="en-US" sz="2600" b="1" dirty="0" err="1">
                <a:latin typeface="Arial"/>
                <a:ea typeface="ＭＳ Ｐゴシック" charset="0"/>
                <a:cs typeface="Arial"/>
              </a:rPr>
              <a:t>strcpy</a:t>
            </a:r>
            <a:r>
              <a:rPr lang="en-US" sz="2600" dirty="0">
                <a:latin typeface="Arial"/>
                <a:ea typeface="ＭＳ Ｐゴシック" charset="0"/>
                <a:cs typeface="Arial"/>
              </a:rPr>
              <a:t> stack looks like:</a:t>
            </a:r>
          </a:p>
          <a:p>
            <a:pPr eaLnBrk="1" hangingPunct="1">
              <a:lnSpc>
                <a:spcPct val="90000"/>
              </a:lnSpc>
            </a:pPr>
            <a:endParaRPr lang="en-US" sz="2600" dirty="0">
              <a:latin typeface="Arial"/>
              <a:ea typeface="ＭＳ Ｐゴシック" charset="0"/>
              <a:cs typeface="Arial"/>
            </a:endParaRPr>
          </a:p>
          <a:p>
            <a:pPr eaLnBrk="1" hangingPunct="1">
              <a:lnSpc>
                <a:spcPct val="90000"/>
              </a:lnSpc>
            </a:pPr>
            <a:endParaRPr lang="en-US" sz="2600" dirty="0">
              <a:latin typeface="Arial"/>
              <a:ea typeface="ＭＳ Ｐゴシック" charset="0"/>
              <a:cs typeface="Arial"/>
            </a:endParaRPr>
          </a:p>
          <a:p>
            <a:pPr eaLnBrk="1" hangingPunct="1">
              <a:lnSpc>
                <a:spcPct val="90000"/>
              </a:lnSpc>
            </a:pPr>
            <a:endParaRPr lang="en-US" sz="2600" dirty="0">
              <a:latin typeface="Arial"/>
              <a:ea typeface="ＭＳ Ｐゴシック" charset="0"/>
              <a:cs typeface="Arial"/>
            </a:endParaRPr>
          </a:p>
          <a:p>
            <a:pPr eaLnBrk="1" hangingPunct="1">
              <a:lnSpc>
                <a:spcPct val="90000"/>
              </a:lnSpc>
              <a:spcBef>
                <a:spcPts val="1200"/>
              </a:spcBef>
            </a:pPr>
            <a:endParaRPr lang="en-US" sz="2400" dirty="0">
              <a:latin typeface="Arial"/>
              <a:ea typeface="ＭＳ Ｐゴシック" charset="0"/>
              <a:cs typeface="Arial"/>
            </a:endParaRPr>
          </a:p>
          <a:p>
            <a:pPr eaLnBrk="1" hangingPunct="1">
              <a:lnSpc>
                <a:spcPct val="90000"/>
              </a:lnSpc>
              <a:spcBef>
                <a:spcPct val="90000"/>
              </a:spcBef>
            </a:pPr>
            <a:r>
              <a:rPr lang="en-US" sz="2400" dirty="0">
                <a:latin typeface="Arial"/>
                <a:ea typeface="ＭＳ Ｐゴシック" charset="0"/>
                <a:cs typeface="Arial"/>
              </a:rPr>
              <a:t>When </a:t>
            </a:r>
            <a:r>
              <a:rPr lang="en-US" sz="2400" b="1" dirty="0" err="1">
                <a:latin typeface="Arial"/>
                <a:ea typeface="ＭＳ Ｐゴシック" charset="0"/>
                <a:cs typeface="Arial"/>
              </a:rPr>
              <a:t>my_func</a:t>
            </a:r>
            <a:r>
              <a:rPr lang="en-US" sz="2400" b="1" dirty="0">
                <a:latin typeface="Arial"/>
                <a:ea typeface="ＭＳ Ｐゴシック" charset="0"/>
                <a:cs typeface="Arial"/>
              </a:rPr>
              <a:t>() </a:t>
            </a:r>
            <a:r>
              <a:rPr lang="en-US" sz="2400" dirty="0">
                <a:latin typeface="Arial"/>
                <a:ea typeface="ＭＳ Ｐゴシック" charset="0"/>
                <a:cs typeface="Arial"/>
              </a:rPr>
              <a:t>exits,  the user will be given a shell  </a:t>
            </a:r>
          </a:p>
          <a:p>
            <a:pPr eaLnBrk="1" hangingPunct="1">
              <a:lnSpc>
                <a:spcPct val="90000"/>
              </a:lnSpc>
            </a:pPr>
            <a:r>
              <a:rPr lang="en-US" sz="2400" dirty="0">
                <a:latin typeface="Arial"/>
                <a:ea typeface="ＭＳ Ｐゴシック" charset="0"/>
                <a:cs typeface="Arial"/>
              </a:rPr>
              <a:t>Note:  attack code runs </a:t>
            </a:r>
            <a:r>
              <a:rPr lang="en-US" sz="2400" b="1" i="1" dirty="0">
                <a:latin typeface="Arial"/>
                <a:ea typeface="ＭＳ Ｐゴシック" charset="0"/>
                <a:cs typeface="Arial"/>
              </a:rPr>
              <a:t>in stack</a:t>
            </a:r>
            <a:r>
              <a:rPr lang="en-US" sz="2400" dirty="0">
                <a:latin typeface="Arial"/>
                <a:ea typeface="ＭＳ Ｐゴシック" charset="0"/>
                <a:cs typeface="Arial"/>
              </a:rPr>
              <a:t>.</a:t>
            </a:r>
          </a:p>
          <a:p>
            <a:pPr eaLnBrk="1" hangingPunct="1">
              <a:lnSpc>
                <a:spcPct val="90000"/>
              </a:lnSpc>
            </a:pPr>
            <a:r>
              <a:rPr lang="en-US" sz="2400" dirty="0">
                <a:latin typeface="Arial"/>
                <a:ea typeface="ＭＳ Ｐゴシック" charset="0"/>
                <a:cs typeface="Arial"/>
              </a:rPr>
              <a:t>To determine </a:t>
            </a:r>
            <a:r>
              <a:rPr lang="en-US" sz="2400" b="1" dirty="0">
                <a:latin typeface="Arial"/>
                <a:ea typeface="ＭＳ Ｐゴシック" charset="0"/>
                <a:cs typeface="Arial"/>
              </a:rPr>
              <a:t>ret</a:t>
            </a:r>
            <a:r>
              <a:rPr lang="en-US" sz="2400" dirty="0">
                <a:latin typeface="Arial"/>
                <a:ea typeface="ＭＳ Ｐゴシック" charset="0"/>
                <a:cs typeface="Arial"/>
              </a:rPr>
              <a:t> attacker guesses position when </a:t>
            </a:r>
            <a:r>
              <a:rPr lang="en-US" sz="2400" dirty="0" err="1">
                <a:latin typeface="Arial"/>
                <a:ea typeface="ＭＳ Ｐゴシック" charset="0"/>
                <a:cs typeface="Arial"/>
              </a:rPr>
              <a:t>my_func</a:t>
            </a:r>
            <a:r>
              <a:rPr lang="en-US" sz="2400" dirty="0">
                <a:latin typeface="Arial"/>
                <a:ea typeface="ＭＳ Ｐゴシック" charset="0"/>
                <a:cs typeface="Arial"/>
              </a:rPr>
              <a:t>() is called.</a:t>
            </a:r>
          </a:p>
        </p:txBody>
      </p:sp>
      <p:grpSp>
        <p:nvGrpSpPr>
          <p:cNvPr id="52228" name="Group 4"/>
          <p:cNvGrpSpPr>
            <a:grpSpLocks/>
          </p:cNvGrpSpPr>
          <p:nvPr/>
        </p:nvGrpSpPr>
        <p:grpSpPr bwMode="auto">
          <a:xfrm>
            <a:off x="1158875" y="2779713"/>
            <a:ext cx="6689725" cy="1639887"/>
            <a:chOff x="576" y="1632"/>
            <a:chExt cx="4214" cy="1033"/>
          </a:xfrm>
        </p:grpSpPr>
        <p:sp>
          <p:nvSpPr>
            <p:cNvPr id="52232" name="Line 5"/>
            <p:cNvSpPr>
              <a:spLocks noChangeShapeType="1"/>
            </p:cNvSpPr>
            <p:nvPr/>
          </p:nvSpPr>
          <p:spPr bwMode="auto">
            <a:xfrm>
              <a:off x="3754" y="1968"/>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33" name="Line 6"/>
            <p:cNvSpPr>
              <a:spLocks noChangeShapeType="1"/>
            </p:cNvSpPr>
            <p:nvPr/>
          </p:nvSpPr>
          <p:spPr bwMode="auto">
            <a:xfrm>
              <a:off x="3754" y="2205"/>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34" name="Line 7"/>
            <p:cNvSpPr>
              <a:spLocks noChangeShapeType="1"/>
            </p:cNvSpPr>
            <p:nvPr/>
          </p:nvSpPr>
          <p:spPr bwMode="auto">
            <a:xfrm>
              <a:off x="576" y="1971"/>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35" name="Line 8"/>
            <p:cNvSpPr>
              <a:spLocks noChangeShapeType="1"/>
            </p:cNvSpPr>
            <p:nvPr/>
          </p:nvSpPr>
          <p:spPr bwMode="auto">
            <a:xfrm>
              <a:off x="576" y="2205"/>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36" name="Text Box 9"/>
            <p:cNvSpPr txBox="1">
              <a:spLocks noChangeArrowheads="1"/>
            </p:cNvSpPr>
            <p:nvPr/>
          </p:nvSpPr>
          <p:spPr bwMode="auto">
            <a:xfrm>
              <a:off x="4348" y="1828"/>
              <a:ext cx="44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spcBef>
                  <a:spcPct val="50000"/>
                </a:spcBef>
              </a:pPr>
              <a:r>
                <a:rPr lang="en-US" sz="1800" b="0">
                  <a:latin typeface="Tahoma" charset="0"/>
                </a:rPr>
                <a:t>top</a:t>
              </a:r>
              <a:br>
                <a:rPr lang="en-US" sz="1800" b="0">
                  <a:latin typeface="Tahoma" charset="0"/>
                </a:rPr>
              </a:br>
              <a:r>
                <a:rPr lang="en-US" sz="1800" b="0">
                  <a:latin typeface="Tahoma" charset="0"/>
                </a:rPr>
                <a:t>of</a:t>
              </a:r>
              <a:br>
                <a:rPr lang="en-US" sz="1800" b="0">
                  <a:latin typeface="Tahoma" charset="0"/>
                </a:rPr>
              </a:br>
              <a:r>
                <a:rPr lang="en-US" sz="1800" b="0">
                  <a:latin typeface="Tahoma" charset="0"/>
                </a:rPr>
                <a:t>stack</a:t>
              </a:r>
            </a:p>
          </p:txBody>
        </p:sp>
        <p:sp>
          <p:nvSpPr>
            <p:cNvPr id="52237" name="Line 10"/>
            <p:cNvSpPr>
              <a:spLocks noChangeShapeType="1"/>
            </p:cNvSpPr>
            <p:nvPr/>
          </p:nvSpPr>
          <p:spPr bwMode="auto">
            <a:xfrm flipH="1">
              <a:off x="1295" y="2300"/>
              <a:ext cx="20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38" name="Rectangle 11"/>
            <p:cNvSpPr>
              <a:spLocks noChangeArrowheads="1"/>
            </p:cNvSpPr>
            <p:nvPr/>
          </p:nvSpPr>
          <p:spPr bwMode="auto">
            <a:xfrm>
              <a:off x="1103" y="1971"/>
              <a:ext cx="2651" cy="234"/>
            </a:xfrm>
            <a:prstGeom prst="rect">
              <a:avLst/>
            </a:prstGeom>
            <a:solidFill>
              <a:schemeClr val="hlink"/>
            </a:solidFill>
            <a:ln w="9525">
              <a:solidFill>
                <a:schemeClr val="tx1"/>
              </a:solidFill>
              <a:miter lim="800000"/>
              <a:headEnd/>
              <a:tailEnd/>
            </a:ln>
          </p:spPr>
          <p:txBody>
            <a:bodyPr wrap="none" anchor="ctr"/>
            <a:lstStyle/>
            <a:p>
              <a:pPr eaLnBrk="0" hangingPunct="0">
                <a:spcBef>
                  <a:spcPct val="50000"/>
                </a:spcBef>
              </a:pPr>
              <a:r>
                <a:rPr lang="en-US" sz="1800" b="0">
                  <a:latin typeface="Tahoma" charset="0"/>
                </a:rPr>
                <a:t>       *str                 ret    Code for P</a:t>
              </a:r>
            </a:p>
          </p:txBody>
        </p:sp>
        <p:sp>
          <p:nvSpPr>
            <p:cNvPr id="52239" name="Line 12"/>
            <p:cNvSpPr>
              <a:spLocks noChangeShapeType="1"/>
            </p:cNvSpPr>
            <p:nvPr/>
          </p:nvSpPr>
          <p:spPr bwMode="auto">
            <a:xfrm>
              <a:off x="2076" y="1971"/>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40" name="Line 13"/>
            <p:cNvSpPr>
              <a:spLocks noChangeShapeType="1"/>
            </p:cNvSpPr>
            <p:nvPr/>
          </p:nvSpPr>
          <p:spPr bwMode="auto">
            <a:xfrm>
              <a:off x="2388" y="1971"/>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41" name="Line 14"/>
            <p:cNvSpPr>
              <a:spLocks noChangeShapeType="1"/>
            </p:cNvSpPr>
            <p:nvPr/>
          </p:nvSpPr>
          <p:spPr bwMode="auto">
            <a:xfrm>
              <a:off x="2750" y="1971"/>
              <a:ext cx="0"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2242" name="Freeform 15"/>
            <p:cNvSpPr>
              <a:spLocks/>
            </p:cNvSpPr>
            <p:nvPr/>
          </p:nvSpPr>
          <p:spPr bwMode="auto">
            <a:xfrm>
              <a:off x="2558" y="1632"/>
              <a:ext cx="390" cy="340"/>
            </a:xfrm>
            <a:custGeom>
              <a:avLst/>
              <a:gdLst>
                <a:gd name="T0" fmla="*/ 0 w 390"/>
                <a:gd name="T1" fmla="*/ 340 h 340"/>
                <a:gd name="T2" fmla="*/ 48 w 390"/>
                <a:gd name="T3" fmla="*/ 196 h 340"/>
                <a:gd name="T4" fmla="*/ 144 w 390"/>
                <a:gd name="T5" fmla="*/ 52 h 340"/>
                <a:gd name="T6" fmla="*/ 288 w 390"/>
                <a:gd name="T7" fmla="*/ 4 h 340"/>
                <a:gd name="T8" fmla="*/ 347 w 390"/>
                <a:gd name="T9" fmla="*/ 30 h 340"/>
                <a:gd name="T10" fmla="*/ 384 w 390"/>
                <a:gd name="T11" fmla="*/ 100 h 340"/>
                <a:gd name="T12" fmla="*/ 384 w 390"/>
                <a:gd name="T13" fmla="*/ 244 h 340"/>
                <a:gd name="T14" fmla="*/ 377 w 390"/>
                <a:gd name="T15" fmla="*/ 318 h 340"/>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340"/>
                <a:gd name="T26" fmla="*/ 390 w 390"/>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endParaRPr>
            </a:p>
          </p:txBody>
        </p:sp>
        <p:sp>
          <p:nvSpPr>
            <p:cNvPr id="52243" name="Text Box 16"/>
            <p:cNvSpPr txBox="1">
              <a:spLocks noChangeArrowheads="1"/>
            </p:cNvSpPr>
            <p:nvPr/>
          </p:nvSpPr>
          <p:spPr bwMode="auto">
            <a:xfrm>
              <a:off x="1056" y="2415"/>
              <a:ext cx="26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000" b="0" dirty="0">
                  <a:latin typeface="Tahoma" charset="0"/>
                </a:rPr>
                <a:t>Program P:   </a:t>
              </a:r>
              <a:r>
                <a:rPr lang="en-US" sz="2000" dirty="0">
                  <a:latin typeface="Courier New" charset="0"/>
                </a:rPr>
                <a:t>exec( </a:t>
              </a:r>
              <a:r>
                <a:rPr lang="ja-JP" altLang="en-US" sz="2000" dirty="0">
                  <a:latin typeface="Arial"/>
                </a:rPr>
                <a:t>“</a:t>
              </a:r>
              <a:r>
                <a:rPr lang="en-US" altLang="ja-JP" sz="2000" dirty="0">
                  <a:latin typeface="Courier New" charset="0"/>
                </a:rPr>
                <a:t>/bin/</a:t>
              </a:r>
              <a:r>
                <a:rPr lang="en-US" altLang="ja-JP" sz="2000" dirty="0" err="1">
                  <a:latin typeface="Courier New" charset="0"/>
                </a:rPr>
                <a:t>sh</a:t>
              </a:r>
              <a:r>
                <a:rPr lang="ja-JP" altLang="en-US" sz="2000" dirty="0">
                  <a:latin typeface="Arial"/>
                </a:rPr>
                <a:t>”</a:t>
              </a:r>
              <a:r>
                <a:rPr lang="en-US" altLang="ja-JP" sz="2000" dirty="0">
                  <a:latin typeface="Courier New" charset="0"/>
                </a:rPr>
                <a:t> )</a:t>
              </a:r>
              <a:endParaRPr lang="en-US" sz="2000" dirty="0">
                <a:solidFill>
                  <a:schemeClr val="bg2"/>
                </a:solidFill>
                <a:latin typeface="Courier New" charset="0"/>
              </a:endParaRPr>
            </a:p>
          </p:txBody>
        </p:sp>
      </p:grpSp>
      <p:sp>
        <p:nvSpPr>
          <p:cNvPr id="52229" name="Rectangle 29"/>
          <p:cNvSpPr>
            <a:spLocks noChangeArrowheads="1"/>
          </p:cNvSpPr>
          <p:nvPr/>
        </p:nvSpPr>
        <p:spPr bwMode="auto">
          <a:xfrm>
            <a:off x="5105400" y="1295400"/>
            <a:ext cx="3886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dirty="0">
              <a:latin typeface="Arial"/>
            </a:endParaRPr>
          </a:p>
        </p:txBody>
      </p:sp>
      <p:sp>
        <p:nvSpPr>
          <p:cNvPr id="52230" name="Rectangle 30"/>
          <p:cNvSpPr>
            <a:spLocks noChangeArrowheads="1"/>
          </p:cNvSpPr>
          <p:nvPr/>
        </p:nvSpPr>
        <p:spPr bwMode="auto">
          <a:xfrm>
            <a:off x="5226050" y="1317625"/>
            <a:ext cx="36131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80000"/>
              </a:spcBef>
              <a:buClr>
                <a:srgbClr val="000066"/>
              </a:buClr>
              <a:buSzPct val="50000"/>
              <a:buFont typeface="Wingdings" charset="0"/>
              <a:buNone/>
            </a:pPr>
            <a:r>
              <a:rPr lang="en-US" sz="1800">
                <a:latin typeface="Courier New" charset="0"/>
              </a:rPr>
              <a:t>void my_func(char *str) {</a:t>
            </a:r>
            <a:br>
              <a:rPr lang="en-US" sz="1800">
                <a:latin typeface="Courier New" charset="0"/>
              </a:rPr>
            </a:br>
            <a:r>
              <a:rPr lang="en-US" sz="1800">
                <a:latin typeface="Courier New" charset="0"/>
              </a:rPr>
              <a:t>  char buf[128];</a:t>
            </a:r>
          </a:p>
          <a:p>
            <a:pPr>
              <a:spcBef>
                <a:spcPct val="40000"/>
              </a:spcBef>
              <a:buClr>
                <a:srgbClr val="000066"/>
              </a:buClr>
              <a:buSzPct val="50000"/>
              <a:buFont typeface="Wingdings" charset="0"/>
              <a:buNone/>
            </a:pPr>
            <a:r>
              <a:rPr lang="en-US" sz="1800">
                <a:latin typeface="Courier New" charset="0"/>
              </a:rPr>
              <a:t>  strcpy(buf, str);</a:t>
            </a:r>
            <a:br>
              <a:rPr lang="en-US" sz="1800">
                <a:latin typeface="Courier New" charset="0"/>
              </a:rPr>
            </a:br>
            <a:r>
              <a:rPr lang="en-US" sz="1800">
                <a:latin typeface="Courier New" charset="0"/>
              </a:rPr>
              <a:t>  do-something(buf);</a:t>
            </a:r>
            <a:br>
              <a:rPr lang="en-US" sz="1800">
                <a:latin typeface="Courier New" charset="0"/>
              </a:rPr>
            </a:br>
            <a:r>
              <a:rPr lang="en-US" sz="1800">
                <a:latin typeface="Courier New" charset="0"/>
              </a:rPr>
              <a:t>}</a:t>
            </a:r>
            <a:endParaRPr lang="en-US" sz="2000">
              <a:latin typeface="Courier New" charset="0"/>
            </a:endParaRPr>
          </a:p>
        </p:txBody>
      </p:sp>
      <p:sp>
        <p:nvSpPr>
          <p:cNvPr id="21" name="Rectangle 20"/>
          <p:cNvSpPr>
            <a:spLocks noChangeArrowheads="1"/>
          </p:cNvSpPr>
          <p:nvPr/>
        </p:nvSpPr>
        <p:spPr bwMode="auto">
          <a:xfrm>
            <a:off x="457200" y="63246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0" dirty="0">
                <a:solidFill>
                  <a:srgbClr val="0000CC"/>
                </a:solidFill>
                <a:latin typeface="Arial"/>
              </a:rPr>
              <a:t>For more info, see </a:t>
            </a:r>
            <a:r>
              <a:rPr lang="en-US" sz="1800" dirty="0">
                <a:solidFill>
                  <a:srgbClr val="0000CC"/>
                </a:solidFill>
                <a:latin typeface="Arial"/>
              </a:rPr>
              <a:t>Smashing the Stack for Fun and Profit </a:t>
            </a:r>
            <a:r>
              <a:rPr lang="en-US" sz="1800" b="0" dirty="0">
                <a:solidFill>
                  <a:srgbClr val="0000CC"/>
                </a:solidFill>
                <a:latin typeface="Arial"/>
              </a:rPr>
              <a:t>by Aleph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1">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731">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ea typeface="ＭＳ Ｐゴシック" charset="0"/>
              </a:rPr>
              <a:t>Carrying out this Attack Requires</a:t>
            </a:r>
          </a:p>
        </p:txBody>
      </p:sp>
      <p:sp>
        <p:nvSpPr>
          <p:cNvPr id="54274" name="Content Placeholder 2"/>
          <p:cNvSpPr>
            <a:spLocks noGrp="1"/>
          </p:cNvSpPr>
          <p:nvPr>
            <p:ph sz="quarter" idx="1"/>
          </p:nvPr>
        </p:nvSpPr>
        <p:spPr>
          <a:xfrm>
            <a:off x="609600" y="1295400"/>
            <a:ext cx="8305800" cy="5105400"/>
          </a:xfrm>
        </p:spPr>
        <p:txBody>
          <a:bodyPr/>
          <a:lstStyle/>
          <a:p>
            <a:pPr>
              <a:spcBef>
                <a:spcPts val="1800"/>
              </a:spcBef>
            </a:pPr>
            <a:r>
              <a:rPr lang="en-US" sz="2800" dirty="0">
                <a:latin typeface="Arial"/>
                <a:ea typeface="ＭＳ Ｐゴシック" charset="0"/>
                <a:cs typeface="Arial"/>
              </a:rPr>
              <a:t>Determine the location of injected code position on stack when </a:t>
            </a:r>
            <a:r>
              <a:rPr lang="en-US" sz="2800" dirty="0" err="1">
                <a:latin typeface="Arial"/>
                <a:ea typeface="ＭＳ Ｐゴシック" charset="0"/>
                <a:cs typeface="Arial"/>
              </a:rPr>
              <a:t>my_func</a:t>
            </a:r>
            <a:r>
              <a:rPr lang="en-US" sz="2800" dirty="0">
                <a:latin typeface="Arial"/>
                <a:ea typeface="ＭＳ Ｐゴシック" charset="0"/>
                <a:cs typeface="Arial"/>
              </a:rPr>
              <a:t>() is called</a:t>
            </a:r>
          </a:p>
          <a:p>
            <a:pPr lvl="1">
              <a:spcBef>
                <a:spcPts val="1800"/>
              </a:spcBef>
            </a:pPr>
            <a:r>
              <a:rPr lang="en-US" sz="2000" dirty="0">
                <a:latin typeface="Arial"/>
                <a:cs typeface="Arial"/>
              </a:rPr>
              <a:t>So as to change </a:t>
            </a:r>
            <a:r>
              <a:rPr lang="en-US" sz="2000" b="1" dirty="0">
                <a:latin typeface="Arial"/>
                <a:cs typeface="Arial"/>
              </a:rPr>
              <a:t>RET</a:t>
            </a:r>
            <a:r>
              <a:rPr lang="en-US" sz="2000" dirty="0">
                <a:latin typeface="Arial"/>
                <a:cs typeface="Arial"/>
              </a:rPr>
              <a:t> on stack to point to it</a:t>
            </a:r>
          </a:p>
          <a:p>
            <a:pPr lvl="1">
              <a:spcBef>
                <a:spcPts val="1800"/>
              </a:spcBef>
            </a:pPr>
            <a:r>
              <a:rPr lang="en-US" sz="2000" dirty="0">
                <a:latin typeface="Arial"/>
                <a:cs typeface="Arial"/>
              </a:rPr>
              <a:t>Location of injected code is fixed relative to the location of the stack frame</a:t>
            </a:r>
          </a:p>
          <a:p>
            <a:pPr>
              <a:spcBef>
                <a:spcPts val="1800"/>
              </a:spcBef>
            </a:pPr>
            <a:r>
              <a:rPr lang="en-US" sz="2800" dirty="0">
                <a:latin typeface="Arial"/>
                <a:ea typeface="ＭＳ Ｐゴシック" charset="0"/>
                <a:cs typeface="Arial"/>
              </a:rPr>
              <a:t>Program P should not contain the </a:t>
            </a:r>
            <a:r>
              <a:rPr lang="ja-JP" altLang="en-US" sz="2800" dirty="0">
                <a:latin typeface="Arial"/>
                <a:ea typeface="ＭＳ Ｐゴシック" charset="0"/>
                <a:cs typeface="Arial"/>
              </a:rPr>
              <a:t>‘</a:t>
            </a:r>
            <a:r>
              <a:rPr lang="en-US" altLang="ja-JP" sz="2800" dirty="0">
                <a:latin typeface="Arial"/>
                <a:ea typeface="ＭＳ Ｐゴシック" charset="0"/>
                <a:cs typeface="Arial"/>
              </a:rPr>
              <a:t>\0</a:t>
            </a:r>
            <a:r>
              <a:rPr lang="ja-JP" altLang="en-US" sz="2800" dirty="0">
                <a:latin typeface="Arial"/>
                <a:ea typeface="ＭＳ Ｐゴシック" charset="0"/>
                <a:cs typeface="Arial"/>
              </a:rPr>
              <a:t>’</a:t>
            </a:r>
            <a:r>
              <a:rPr lang="en-US" altLang="ja-JP" sz="2800" dirty="0">
                <a:latin typeface="Arial"/>
                <a:ea typeface="ＭＳ Ｐゴシック" charset="0"/>
                <a:cs typeface="Arial"/>
              </a:rPr>
              <a:t>  character.</a:t>
            </a:r>
          </a:p>
          <a:p>
            <a:pPr lvl="1">
              <a:spcBef>
                <a:spcPts val="1800"/>
              </a:spcBef>
            </a:pPr>
            <a:r>
              <a:rPr lang="en-US" sz="2000" dirty="0">
                <a:latin typeface="Arial"/>
                <a:cs typeface="Arial"/>
              </a:rPr>
              <a:t>Easy to achieve</a:t>
            </a:r>
          </a:p>
          <a:p>
            <a:pPr>
              <a:spcBef>
                <a:spcPts val="1800"/>
              </a:spcBef>
            </a:pPr>
            <a:r>
              <a:rPr lang="en-US" sz="2800" dirty="0">
                <a:latin typeface="Arial"/>
                <a:ea typeface="ＭＳ Ｐゴシック" charset="0"/>
                <a:cs typeface="Arial"/>
              </a:rPr>
              <a:t>Overflow should not crash program before  </a:t>
            </a:r>
            <a:r>
              <a:rPr lang="en-US" sz="2800" dirty="0" err="1">
                <a:latin typeface="Arial"/>
                <a:ea typeface="ＭＳ Ｐゴシック" charset="0"/>
                <a:cs typeface="Arial"/>
              </a:rPr>
              <a:t>my_func</a:t>
            </a:r>
            <a:r>
              <a:rPr lang="en-US" sz="2800" dirty="0">
                <a:latin typeface="Arial"/>
                <a:ea typeface="ＭＳ Ｐゴシック" charset="0"/>
                <a:cs typeface="Arial"/>
              </a:rPr>
              <a:t>()  exits</a:t>
            </a:r>
          </a:p>
        </p:txBody>
      </p:sp>
      <p:sp>
        <p:nvSpPr>
          <p:cNvPr id="5427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160D183-8264-4D42-856D-AE54D498AC74}" type="slidenum">
              <a:rPr lang="en-US" sz="1200" b="0">
                <a:latin typeface="Arial"/>
              </a:rPr>
              <a:pPr eaLnBrk="1" hangingPunct="1"/>
              <a:t>36</a:t>
            </a:fld>
            <a:endParaRPr lang="en-US" sz="1200" b="0" dirty="0">
              <a:latin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A03E266-A742-3A48-B385-B68E61E39B45}" type="slidenum">
              <a:rPr lang="en-US" sz="1200" b="0">
                <a:latin typeface="Arial"/>
              </a:rPr>
              <a:pPr eaLnBrk="1" hangingPunct="1"/>
              <a:t>37</a:t>
            </a:fld>
            <a:endParaRPr lang="en-US" sz="1200" b="0" dirty="0">
              <a:latin typeface="Arial"/>
            </a:endParaRPr>
          </a:p>
        </p:txBody>
      </p:sp>
      <p:sp>
        <p:nvSpPr>
          <p:cNvPr id="55298" name="Rectangle 2"/>
          <p:cNvSpPr>
            <a:spLocks noGrp="1" noChangeArrowheads="1"/>
          </p:cNvSpPr>
          <p:nvPr>
            <p:ph type="title"/>
          </p:nvPr>
        </p:nvSpPr>
        <p:spPr/>
        <p:txBody>
          <a:bodyPr/>
          <a:lstStyle/>
          <a:p>
            <a:pPr eaLnBrk="1" hangingPunct="1"/>
            <a:r>
              <a:rPr lang="en-US" dirty="0">
                <a:ea typeface="ＭＳ Ｐゴシック" charset="0"/>
              </a:rPr>
              <a:t>Some Unsafe C lib Functions</a:t>
            </a:r>
          </a:p>
        </p:txBody>
      </p:sp>
      <p:sp>
        <p:nvSpPr>
          <p:cNvPr id="55299" name="Rectangle 3"/>
          <p:cNvSpPr>
            <a:spLocks noGrp="1" noChangeArrowheads="1"/>
          </p:cNvSpPr>
          <p:nvPr>
            <p:ph type="body" idx="1"/>
          </p:nvPr>
        </p:nvSpPr>
        <p:spPr/>
        <p:txBody>
          <a:bodyPr/>
          <a:lstStyle/>
          <a:p>
            <a:pPr eaLnBrk="1" hangingPunct="1">
              <a:buFont typeface="Wingdings" charset="0"/>
              <a:buNone/>
            </a:pPr>
            <a:r>
              <a:rPr lang="en-US" dirty="0">
                <a:latin typeface="Arial"/>
                <a:ea typeface="ＭＳ Ｐゴシック" charset="0"/>
                <a:cs typeface="Arial"/>
              </a:rPr>
              <a:t>   </a:t>
            </a:r>
            <a:r>
              <a:rPr lang="en-US" dirty="0" err="1">
                <a:latin typeface="Arial"/>
                <a:ea typeface="ＭＳ Ｐゴシック" charset="0"/>
                <a:cs typeface="Arial"/>
              </a:rPr>
              <a:t>strcpy</a:t>
            </a:r>
            <a:r>
              <a:rPr lang="en-US" dirty="0">
                <a:latin typeface="Arial"/>
                <a:ea typeface="ＭＳ Ｐゴシック" charset="0"/>
                <a:cs typeface="Arial"/>
              </a:rPr>
              <a:t> (char *</a:t>
            </a:r>
            <a:r>
              <a:rPr lang="en-US" dirty="0" err="1">
                <a:latin typeface="Arial"/>
                <a:ea typeface="ＭＳ Ｐゴシック" charset="0"/>
                <a:cs typeface="Arial"/>
              </a:rPr>
              <a:t>dest</a:t>
            </a:r>
            <a:r>
              <a:rPr lang="en-US" dirty="0">
                <a:latin typeface="Arial"/>
                <a:ea typeface="ＭＳ Ｐゴシック" charset="0"/>
                <a:cs typeface="Arial"/>
              </a:rPr>
              <a:t>,  </a:t>
            </a:r>
            <a:r>
              <a:rPr lang="en-US" dirty="0" err="1">
                <a:latin typeface="Arial"/>
                <a:ea typeface="ＭＳ Ｐゴシック" charset="0"/>
                <a:cs typeface="Arial"/>
              </a:rPr>
              <a:t>const</a:t>
            </a:r>
            <a:r>
              <a:rPr lang="en-US" dirty="0">
                <a:latin typeface="Arial"/>
                <a:ea typeface="ＭＳ Ｐゴシック" charset="0"/>
                <a:cs typeface="Arial"/>
              </a:rPr>
              <a:t> char *</a:t>
            </a:r>
            <a:r>
              <a:rPr lang="en-US" dirty="0" err="1">
                <a:latin typeface="Arial"/>
                <a:ea typeface="ＭＳ Ｐゴシック" charset="0"/>
                <a:cs typeface="Arial"/>
              </a:rPr>
              <a:t>src</a:t>
            </a:r>
            <a:r>
              <a:rPr lang="en-US" dirty="0">
                <a:latin typeface="Arial"/>
                <a:ea typeface="ＭＳ Ｐゴシック" charset="0"/>
                <a:cs typeface="Arial"/>
              </a:rPr>
              <a:t>)</a:t>
            </a:r>
          </a:p>
          <a:p>
            <a:pPr eaLnBrk="1" hangingPunct="1">
              <a:buFont typeface="Wingdings" charset="0"/>
              <a:buNone/>
            </a:pPr>
            <a:r>
              <a:rPr lang="en-US" dirty="0">
                <a:latin typeface="Arial"/>
                <a:ea typeface="ＭＳ Ｐゴシック" charset="0"/>
                <a:cs typeface="Arial"/>
              </a:rPr>
              <a:t>	</a:t>
            </a:r>
            <a:r>
              <a:rPr lang="en-US" dirty="0" err="1">
                <a:latin typeface="Arial"/>
                <a:ea typeface="ＭＳ Ｐゴシック" charset="0"/>
                <a:cs typeface="Arial"/>
              </a:rPr>
              <a:t>strcat</a:t>
            </a:r>
            <a:r>
              <a:rPr lang="en-US" dirty="0">
                <a:latin typeface="Arial"/>
                <a:ea typeface="ＭＳ Ｐゴシック" charset="0"/>
                <a:cs typeface="Arial"/>
              </a:rPr>
              <a:t> (char *</a:t>
            </a:r>
            <a:r>
              <a:rPr lang="en-US" dirty="0" err="1">
                <a:latin typeface="Arial"/>
                <a:ea typeface="ＭＳ Ｐゴシック" charset="0"/>
                <a:cs typeface="Arial"/>
              </a:rPr>
              <a:t>dest</a:t>
            </a:r>
            <a:r>
              <a:rPr lang="en-US" dirty="0">
                <a:latin typeface="Arial"/>
                <a:ea typeface="ＭＳ Ｐゴシック" charset="0"/>
                <a:cs typeface="Arial"/>
              </a:rPr>
              <a:t>, </a:t>
            </a:r>
            <a:r>
              <a:rPr lang="en-US" dirty="0" err="1">
                <a:latin typeface="Arial"/>
                <a:ea typeface="ＭＳ Ｐゴシック" charset="0"/>
                <a:cs typeface="Arial"/>
              </a:rPr>
              <a:t>const</a:t>
            </a:r>
            <a:r>
              <a:rPr lang="en-US" dirty="0">
                <a:latin typeface="Arial"/>
                <a:ea typeface="ＭＳ Ｐゴシック" charset="0"/>
                <a:cs typeface="Arial"/>
              </a:rPr>
              <a:t> char *</a:t>
            </a:r>
            <a:r>
              <a:rPr lang="en-US" dirty="0" err="1">
                <a:latin typeface="Arial"/>
                <a:ea typeface="ＭＳ Ｐゴシック" charset="0"/>
                <a:cs typeface="Arial"/>
              </a:rPr>
              <a:t>src</a:t>
            </a:r>
            <a:r>
              <a:rPr lang="en-US" dirty="0">
                <a:latin typeface="Arial"/>
                <a:ea typeface="ＭＳ Ｐゴシック" charset="0"/>
                <a:cs typeface="Arial"/>
              </a:rPr>
              <a:t>)</a:t>
            </a:r>
          </a:p>
          <a:p>
            <a:pPr eaLnBrk="1" hangingPunct="1">
              <a:buFont typeface="Wingdings" charset="0"/>
              <a:buNone/>
            </a:pPr>
            <a:r>
              <a:rPr lang="en-US" dirty="0">
                <a:latin typeface="Arial"/>
                <a:ea typeface="ＭＳ Ｐゴシック" charset="0"/>
                <a:cs typeface="Arial"/>
              </a:rPr>
              <a:t>	gets (char *s)</a:t>
            </a:r>
          </a:p>
          <a:p>
            <a:pPr eaLnBrk="1" hangingPunct="1">
              <a:buFont typeface="Wingdings" charset="0"/>
              <a:buNone/>
            </a:pPr>
            <a:r>
              <a:rPr lang="en-US" dirty="0">
                <a:latin typeface="Arial"/>
                <a:ea typeface="ＭＳ Ｐゴシック" charset="0"/>
                <a:cs typeface="Arial"/>
              </a:rPr>
              <a:t>	</a:t>
            </a:r>
            <a:r>
              <a:rPr lang="en-US" dirty="0" err="1">
                <a:latin typeface="Arial"/>
                <a:ea typeface="ＭＳ Ｐゴシック" charset="0"/>
                <a:cs typeface="Arial"/>
              </a:rPr>
              <a:t>scanf</a:t>
            </a:r>
            <a:r>
              <a:rPr lang="en-US" dirty="0">
                <a:latin typeface="Arial"/>
                <a:ea typeface="ＭＳ Ｐゴシック" charset="0"/>
                <a:cs typeface="Arial"/>
              </a:rPr>
              <a:t> ( </a:t>
            </a:r>
            <a:r>
              <a:rPr lang="en-US" dirty="0" err="1">
                <a:latin typeface="Arial"/>
                <a:ea typeface="ＭＳ Ｐゴシック" charset="0"/>
                <a:cs typeface="Arial"/>
              </a:rPr>
              <a:t>const</a:t>
            </a:r>
            <a:r>
              <a:rPr lang="en-US" dirty="0">
                <a:latin typeface="Arial"/>
                <a:ea typeface="ＭＳ Ｐゴシック" charset="0"/>
                <a:cs typeface="Arial"/>
              </a:rPr>
              <a:t> char *format, … )</a:t>
            </a:r>
          </a:p>
          <a:p>
            <a:pPr eaLnBrk="1" hangingPunct="1">
              <a:buFont typeface="Wingdings" charset="0"/>
              <a:buNone/>
            </a:pPr>
            <a:r>
              <a:rPr lang="en-US" dirty="0">
                <a:latin typeface="Arial"/>
                <a:ea typeface="ＭＳ Ｐゴシック" charset="0"/>
                <a:cs typeface="Arial"/>
              </a:rPr>
              <a:t>	</a:t>
            </a:r>
            <a:r>
              <a:rPr lang="en-US" dirty="0" err="1">
                <a:latin typeface="Arial"/>
                <a:ea typeface="ＭＳ Ｐゴシック" charset="0"/>
                <a:cs typeface="Arial"/>
              </a:rPr>
              <a:t>printf</a:t>
            </a:r>
            <a:r>
              <a:rPr lang="en-US" dirty="0">
                <a:latin typeface="Arial"/>
                <a:ea typeface="ＭＳ Ｐゴシック" charset="0"/>
                <a:cs typeface="Arial"/>
              </a:rPr>
              <a:t> (</a:t>
            </a:r>
            <a:r>
              <a:rPr lang="en-US" dirty="0" err="1">
                <a:latin typeface="Arial"/>
                <a:ea typeface="ＭＳ Ｐゴシック" charset="0"/>
                <a:cs typeface="Arial"/>
              </a:rPr>
              <a:t>conts</a:t>
            </a:r>
            <a:r>
              <a:rPr lang="en-US" dirty="0">
                <a:latin typeface="Arial"/>
                <a:ea typeface="ＭＳ Ｐゴシック" charset="0"/>
                <a:cs typeface="Arial"/>
              </a:rPr>
              <a:t> char *format, … )</a:t>
            </a:r>
          </a:p>
        </p:txBody>
      </p:sp>
      <p:sp>
        <p:nvSpPr>
          <p:cNvPr id="55300" name="Line 4"/>
          <p:cNvSpPr>
            <a:spLocks noChangeShapeType="1"/>
          </p:cNvSpPr>
          <p:nvPr/>
        </p:nvSpPr>
        <p:spPr bwMode="auto">
          <a:xfrm>
            <a:off x="3429000" y="4495800"/>
            <a:ext cx="0" cy="12192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9775993-EBD3-C24E-9F5D-1C7F8F80EFC2}" type="slidenum">
              <a:rPr lang="en-US" sz="1200" b="0">
                <a:latin typeface="Arial"/>
              </a:rPr>
              <a:pPr eaLnBrk="1" hangingPunct="1"/>
              <a:t>38</a:t>
            </a:fld>
            <a:endParaRPr lang="en-US" sz="1200" b="0" dirty="0">
              <a:latin typeface="Arial"/>
            </a:endParaRPr>
          </a:p>
        </p:txBody>
      </p:sp>
      <p:sp>
        <p:nvSpPr>
          <p:cNvPr id="57346" name="Rectangle 3"/>
          <p:cNvSpPr>
            <a:spLocks noGrp="1" noChangeArrowheads="1"/>
          </p:cNvSpPr>
          <p:nvPr>
            <p:ph type="body" idx="1"/>
          </p:nvPr>
        </p:nvSpPr>
        <p:spPr>
          <a:xfrm>
            <a:off x="685800" y="1371600"/>
            <a:ext cx="8229600" cy="4953000"/>
          </a:xfrm>
        </p:spPr>
        <p:txBody>
          <a:bodyPr/>
          <a:lstStyle/>
          <a:p>
            <a:pPr eaLnBrk="1" hangingPunct="1">
              <a:spcBef>
                <a:spcPts val="1200"/>
              </a:spcBef>
              <a:tabLst>
                <a:tab pos="1250950" algn="l"/>
              </a:tabLst>
            </a:pPr>
            <a:r>
              <a:rPr lang="en-US" sz="2800" dirty="0">
                <a:latin typeface="Arial"/>
                <a:ea typeface="ＭＳ Ｐゴシック" charset="0"/>
                <a:cs typeface="Arial"/>
              </a:rPr>
              <a:t>Stack smashing attack (the basic stack attack)</a:t>
            </a:r>
          </a:p>
          <a:p>
            <a:pPr marL="744538" lvl="1" indent="-287338" eaLnBrk="1" hangingPunct="1">
              <a:spcBef>
                <a:spcPts val="1200"/>
              </a:spcBef>
              <a:tabLst>
                <a:tab pos="1250950" algn="l"/>
              </a:tabLst>
            </a:pPr>
            <a:r>
              <a:rPr lang="en-US" sz="2400" dirty="0">
                <a:latin typeface="Arial"/>
                <a:cs typeface="Arial"/>
              </a:rPr>
              <a:t>Overwrite return address on the stack, by overflowing a local buffer variable.</a:t>
            </a:r>
          </a:p>
          <a:p>
            <a:pPr marL="744538" lvl="1" indent="-287338" eaLnBrk="1" hangingPunct="1">
              <a:spcBef>
                <a:spcPts val="1200"/>
              </a:spcBef>
              <a:tabLst>
                <a:tab pos="1250950" algn="l"/>
              </a:tabLst>
            </a:pPr>
            <a:endParaRPr lang="en-US" dirty="0">
              <a:latin typeface="Arial"/>
              <a:cs typeface="Arial"/>
            </a:endParaRPr>
          </a:p>
          <a:p>
            <a:pPr eaLnBrk="1" hangingPunct="1">
              <a:spcBef>
                <a:spcPts val="1200"/>
              </a:spcBef>
              <a:tabLst>
                <a:tab pos="1250950" algn="l"/>
              </a:tabLst>
            </a:pPr>
            <a:r>
              <a:rPr lang="en-US" sz="2800" dirty="0">
                <a:latin typeface="Arial"/>
                <a:ea typeface="ＭＳ Ｐゴシック" charset="0"/>
                <a:cs typeface="Arial"/>
              </a:rPr>
              <a:t>Function pointers (used in attack on  PHP 4.0.2)</a:t>
            </a:r>
          </a:p>
          <a:p>
            <a:pPr eaLnBrk="1" hangingPunct="1">
              <a:spcBef>
                <a:spcPts val="1200"/>
              </a:spcBef>
              <a:tabLst>
                <a:tab pos="1250950" algn="l"/>
              </a:tabLst>
            </a:pPr>
            <a:endParaRPr lang="en-US" sz="2700" dirty="0">
              <a:latin typeface="Arial"/>
              <a:ea typeface="ＭＳ Ｐゴシック" charset="0"/>
              <a:cs typeface="Arial"/>
            </a:endParaRPr>
          </a:p>
          <a:p>
            <a:pPr marL="744538" lvl="1" indent="-287338" eaLnBrk="1" hangingPunct="1">
              <a:spcBef>
                <a:spcPts val="1200"/>
              </a:spcBef>
              <a:tabLst>
                <a:tab pos="1250950" algn="l"/>
              </a:tabLst>
            </a:pPr>
            <a:endParaRPr lang="en-US" sz="2400" dirty="0">
              <a:latin typeface="Arial"/>
              <a:cs typeface="Arial"/>
            </a:endParaRPr>
          </a:p>
          <a:p>
            <a:pPr marL="744538" lvl="1" indent="-287338" eaLnBrk="1" hangingPunct="1">
              <a:spcBef>
                <a:spcPts val="1200"/>
              </a:spcBef>
              <a:tabLst>
                <a:tab pos="1250950" algn="l"/>
              </a:tabLst>
            </a:pPr>
            <a:r>
              <a:rPr lang="en-US" sz="2400" dirty="0">
                <a:latin typeface="Arial"/>
                <a:cs typeface="Arial"/>
              </a:rPr>
              <a:t>Overflowing  </a:t>
            </a:r>
            <a:r>
              <a:rPr lang="en-US" sz="2400" dirty="0" err="1">
                <a:latin typeface="Tahoma" charset="0"/>
                <a:cs typeface="Arial"/>
              </a:rPr>
              <a:t>buf</a:t>
            </a:r>
            <a:r>
              <a:rPr lang="en-US" sz="2400" dirty="0">
                <a:latin typeface="Arial"/>
                <a:cs typeface="Arial"/>
              </a:rPr>
              <a:t>  will overwrite function pointer</a:t>
            </a:r>
            <a:r>
              <a:rPr lang="en-US" sz="2400" dirty="0">
                <a:latin typeface="Tahoma" charset="0"/>
                <a:cs typeface="Arial"/>
              </a:rPr>
              <a:t>.</a:t>
            </a:r>
            <a:endParaRPr lang="en-US" sz="2400" dirty="0">
              <a:latin typeface="Arial"/>
              <a:cs typeface="Arial"/>
            </a:endParaRPr>
          </a:p>
        </p:txBody>
      </p:sp>
      <p:grpSp>
        <p:nvGrpSpPr>
          <p:cNvPr id="57347" name="Group 4"/>
          <p:cNvGrpSpPr>
            <a:grpSpLocks/>
          </p:cNvGrpSpPr>
          <p:nvPr/>
        </p:nvGrpSpPr>
        <p:grpSpPr bwMode="auto">
          <a:xfrm>
            <a:off x="1501775" y="3981450"/>
            <a:ext cx="5737225" cy="895350"/>
            <a:chOff x="816" y="2393"/>
            <a:chExt cx="3614" cy="564"/>
          </a:xfrm>
        </p:grpSpPr>
        <p:sp>
          <p:nvSpPr>
            <p:cNvPr id="57349" name="Line 5"/>
            <p:cNvSpPr>
              <a:spLocks noChangeShapeType="1"/>
            </p:cNvSpPr>
            <p:nvPr/>
          </p:nvSpPr>
          <p:spPr bwMode="auto">
            <a:xfrm>
              <a:off x="3393" y="2540"/>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7350" name="Line 6"/>
            <p:cNvSpPr>
              <a:spLocks noChangeShapeType="1"/>
            </p:cNvSpPr>
            <p:nvPr/>
          </p:nvSpPr>
          <p:spPr bwMode="auto">
            <a:xfrm>
              <a:off x="3393" y="2777"/>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7351" name="Line 7"/>
            <p:cNvSpPr>
              <a:spLocks noChangeShapeType="1"/>
            </p:cNvSpPr>
            <p:nvPr/>
          </p:nvSpPr>
          <p:spPr bwMode="auto">
            <a:xfrm>
              <a:off x="816" y="2543"/>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7352" name="Line 8"/>
            <p:cNvSpPr>
              <a:spLocks noChangeShapeType="1"/>
            </p:cNvSpPr>
            <p:nvPr/>
          </p:nvSpPr>
          <p:spPr bwMode="auto">
            <a:xfrm>
              <a:off x="816" y="2777"/>
              <a:ext cx="5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7353" name="Text Box 9"/>
            <p:cNvSpPr txBox="1">
              <a:spLocks noChangeArrowheads="1"/>
            </p:cNvSpPr>
            <p:nvPr/>
          </p:nvSpPr>
          <p:spPr bwMode="auto">
            <a:xfrm>
              <a:off x="3936" y="2393"/>
              <a:ext cx="49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spcBef>
                  <a:spcPct val="50000"/>
                </a:spcBef>
              </a:pPr>
              <a:r>
                <a:rPr lang="en-US" sz="1800" b="0">
                  <a:latin typeface="Tahoma" charset="0"/>
                </a:rPr>
                <a:t>Heap </a:t>
              </a:r>
            </a:p>
            <a:p>
              <a:pPr algn="ctr">
                <a:lnSpc>
                  <a:spcPct val="80000"/>
                </a:lnSpc>
                <a:spcBef>
                  <a:spcPct val="50000"/>
                </a:spcBef>
              </a:pPr>
              <a:r>
                <a:rPr lang="en-US" sz="1800" b="0">
                  <a:latin typeface="Tahoma" charset="0"/>
                </a:rPr>
                <a:t>or</a:t>
              </a:r>
              <a:br>
                <a:rPr lang="en-US" sz="1800" b="0">
                  <a:latin typeface="Tahoma" charset="0"/>
                </a:rPr>
              </a:br>
              <a:r>
                <a:rPr lang="en-US" sz="1800" b="0">
                  <a:latin typeface="Tahoma" charset="0"/>
                </a:rPr>
                <a:t>Stack</a:t>
              </a:r>
            </a:p>
          </p:txBody>
        </p:sp>
        <p:sp>
          <p:nvSpPr>
            <p:cNvPr id="57354" name="Rectangle 10"/>
            <p:cNvSpPr>
              <a:spLocks noChangeArrowheads="1"/>
            </p:cNvSpPr>
            <p:nvPr/>
          </p:nvSpPr>
          <p:spPr bwMode="auto">
            <a:xfrm>
              <a:off x="1343" y="2543"/>
              <a:ext cx="1714" cy="234"/>
            </a:xfrm>
            <a:prstGeom prst="rect">
              <a:avLst/>
            </a:prstGeom>
            <a:solidFill>
              <a:schemeClr val="hlink"/>
            </a:solidFill>
            <a:ln w="9525">
              <a:solidFill>
                <a:schemeClr val="tx1"/>
              </a:solidFill>
              <a:miter lim="800000"/>
              <a:headEnd/>
              <a:tailEnd/>
            </a:ln>
          </p:spPr>
          <p:txBody>
            <a:bodyPr wrap="none" anchor="ctr"/>
            <a:lstStyle/>
            <a:p>
              <a:pPr eaLnBrk="0" hangingPunct="0">
                <a:spcBef>
                  <a:spcPct val="50000"/>
                </a:spcBef>
              </a:pPr>
              <a:r>
                <a:rPr lang="en-US" sz="1800" b="0">
                  <a:latin typeface="Tahoma" charset="0"/>
                </a:rPr>
                <a:t>             buf[128]</a:t>
              </a:r>
            </a:p>
          </p:txBody>
        </p:sp>
        <p:sp>
          <p:nvSpPr>
            <p:cNvPr id="57355" name="Rectangle 11"/>
            <p:cNvSpPr>
              <a:spLocks noChangeArrowheads="1"/>
            </p:cNvSpPr>
            <p:nvPr/>
          </p:nvSpPr>
          <p:spPr bwMode="auto">
            <a:xfrm>
              <a:off x="3057" y="2540"/>
              <a:ext cx="543" cy="237"/>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50000"/>
                </a:spcBef>
              </a:pPr>
              <a:r>
                <a:rPr lang="en-US" sz="1800" b="0">
                  <a:latin typeface="Tahoma" charset="0"/>
                </a:rPr>
                <a:t>FuncPtr</a:t>
              </a:r>
            </a:p>
          </p:txBody>
        </p:sp>
      </p:grpSp>
      <p:sp>
        <p:nvSpPr>
          <p:cNvPr id="57348" name="Rectangle 12"/>
          <p:cNvSpPr>
            <a:spLocks noGrp="1" noChangeArrowheads="1"/>
          </p:cNvSpPr>
          <p:nvPr>
            <p:ph type="title"/>
          </p:nvPr>
        </p:nvSpPr>
        <p:spPr>
          <a:xfrm>
            <a:off x="762000" y="152400"/>
            <a:ext cx="8153400" cy="685800"/>
          </a:xfrm>
        </p:spPr>
        <p:txBody>
          <a:bodyPr/>
          <a:lstStyle/>
          <a:p>
            <a:pPr eaLnBrk="1" hangingPunct="1"/>
            <a:r>
              <a:rPr lang="en-US" dirty="0">
                <a:ea typeface="ＭＳ Ｐゴシック" charset="0"/>
              </a:rPr>
              <a:t>Other Control Hijacking Opportunities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3E80AB4-C576-E24B-A4B5-A4847AABA83B}" type="slidenum">
              <a:rPr lang="en-US" sz="1200" b="0">
                <a:latin typeface="Arial"/>
              </a:rPr>
              <a:pPr eaLnBrk="1" hangingPunct="1"/>
              <a:t>39</a:t>
            </a:fld>
            <a:endParaRPr lang="en-US" sz="1200" b="0" dirty="0">
              <a:latin typeface="Arial"/>
            </a:endParaRPr>
          </a:p>
        </p:txBody>
      </p:sp>
      <p:sp>
        <p:nvSpPr>
          <p:cNvPr id="59394" name="Rectangle 2"/>
          <p:cNvSpPr>
            <a:spLocks noGrp="1" noChangeArrowheads="1"/>
          </p:cNvSpPr>
          <p:nvPr>
            <p:ph type="title"/>
          </p:nvPr>
        </p:nvSpPr>
        <p:spPr/>
        <p:txBody>
          <a:bodyPr/>
          <a:lstStyle/>
          <a:p>
            <a:pPr eaLnBrk="1" hangingPunct="1"/>
            <a:r>
              <a:rPr lang="en-US" dirty="0">
                <a:ea typeface="ＭＳ Ｐゴシック" charset="0"/>
              </a:rPr>
              <a:t>return-to-</a:t>
            </a:r>
            <a:r>
              <a:rPr lang="en-US" dirty="0" err="1">
                <a:ea typeface="ＭＳ Ｐゴシック" charset="0"/>
              </a:rPr>
              <a:t>libc</a:t>
            </a:r>
            <a:r>
              <a:rPr lang="en-US" dirty="0">
                <a:ea typeface="ＭＳ Ｐゴシック" charset="0"/>
              </a:rPr>
              <a:t> attack</a:t>
            </a:r>
          </a:p>
        </p:txBody>
      </p:sp>
      <p:sp>
        <p:nvSpPr>
          <p:cNvPr id="59395" name="Rectangle 3"/>
          <p:cNvSpPr>
            <a:spLocks noGrp="1" noChangeArrowheads="1"/>
          </p:cNvSpPr>
          <p:nvPr>
            <p:ph type="body" idx="1"/>
          </p:nvPr>
        </p:nvSpPr>
        <p:spPr>
          <a:xfrm>
            <a:off x="762000" y="1295400"/>
            <a:ext cx="7696200" cy="1377950"/>
          </a:xfrm>
        </p:spPr>
        <p:txBody>
          <a:bodyPr/>
          <a:lstStyle/>
          <a:p>
            <a:pPr eaLnBrk="1" hangingPunct="1">
              <a:lnSpc>
                <a:spcPct val="90000"/>
              </a:lnSpc>
            </a:pPr>
            <a:r>
              <a:rPr lang="ja-JP" altLang="en-US" sz="2700" dirty="0">
                <a:latin typeface="Arial"/>
                <a:ea typeface="ＭＳ Ｐゴシック" charset="0"/>
                <a:cs typeface="Arial"/>
              </a:rPr>
              <a:t>“</a:t>
            </a:r>
            <a:r>
              <a:rPr lang="en-US" altLang="ja-JP" sz="2700" dirty="0">
                <a:latin typeface="Arial"/>
                <a:ea typeface="ＭＳ Ｐゴシック" charset="0"/>
                <a:cs typeface="Arial"/>
              </a:rPr>
              <a:t>Bypassing </a:t>
            </a:r>
            <a:r>
              <a:rPr lang="en-US" altLang="ja-JP" sz="2700" b="1" dirty="0">
                <a:latin typeface="Arial"/>
                <a:ea typeface="ＭＳ Ｐゴシック" charset="0"/>
                <a:cs typeface="Arial"/>
              </a:rPr>
              <a:t>non-executable-stack</a:t>
            </a:r>
            <a:r>
              <a:rPr lang="en-US" altLang="ja-JP" sz="2700" dirty="0">
                <a:latin typeface="Arial"/>
                <a:ea typeface="ＭＳ Ｐゴシック" charset="0"/>
                <a:cs typeface="Arial"/>
              </a:rPr>
              <a:t> during exploitation using return-to-</a:t>
            </a:r>
            <a:r>
              <a:rPr lang="en-US" altLang="ja-JP" sz="2700" dirty="0" err="1">
                <a:latin typeface="Arial"/>
                <a:ea typeface="ＭＳ Ｐゴシック" charset="0"/>
                <a:cs typeface="Arial"/>
              </a:rPr>
              <a:t>libc</a:t>
            </a:r>
            <a:r>
              <a:rPr lang="ja-JP" altLang="en-US" sz="2700" dirty="0">
                <a:latin typeface="Arial"/>
                <a:ea typeface="ＭＳ Ｐゴシック" charset="0"/>
                <a:cs typeface="Arial"/>
              </a:rPr>
              <a:t>”</a:t>
            </a:r>
            <a:r>
              <a:rPr lang="en-US" altLang="ja-JP" sz="2700" dirty="0">
                <a:latin typeface="Arial"/>
                <a:ea typeface="ＭＳ Ｐゴシック" charset="0"/>
                <a:cs typeface="Arial"/>
              </a:rPr>
              <a:t> by c0ntex</a:t>
            </a:r>
          </a:p>
          <a:p>
            <a:pPr eaLnBrk="1" hangingPunct="1">
              <a:lnSpc>
                <a:spcPct val="90000"/>
              </a:lnSpc>
            </a:pPr>
            <a:endParaRPr lang="en-US" sz="2700" dirty="0">
              <a:latin typeface="Arial"/>
              <a:ea typeface="ＭＳ Ｐゴシック" charset="0"/>
              <a:cs typeface="Arial"/>
            </a:endParaRPr>
          </a:p>
        </p:txBody>
      </p:sp>
      <p:sp>
        <p:nvSpPr>
          <p:cNvPr id="59396" name="Line 4"/>
          <p:cNvSpPr>
            <a:spLocks noChangeShapeType="1"/>
          </p:cNvSpPr>
          <p:nvPr/>
        </p:nvSpPr>
        <p:spPr bwMode="auto">
          <a:xfrm>
            <a:off x="5959475" y="2895600"/>
            <a:ext cx="836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397" name="Line 5"/>
          <p:cNvSpPr>
            <a:spLocks noChangeShapeType="1"/>
          </p:cNvSpPr>
          <p:nvPr/>
        </p:nvSpPr>
        <p:spPr bwMode="auto">
          <a:xfrm>
            <a:off x="5959475" y="3271838"/>
            <a:ext cx="836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398" name="Line 6"/>
          <p:cNvSpPr>
            <a:spLocks noChangeShapeType="1"/>
          </p:cNvSpPr>
          <p:nvPr/>
        </p:nvSpPr>
        <p:spPr bwMode="auto">
          <a:xfrm>
            <a:off x="914400" y="2900363"/>
            <a:ext cx="836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399" name="Line 7"/>
          <p:cNvSpPr>
            <a:spLocks noChangeShapeType="1"/>
          </p:cNvSpPr>
          <p:nvPr/>
        </p:nvSpPr>
        <p:spPr bwMode="auto">
          <a:xfrm>
            <a:off x="914400" y="3271838"/>
            <a:ext cx="836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0" name="Line 8"/>
          <p:cNvSpPr>
            <a:spLocks noChangeShapeType="1"/>
          </p:cNvSpPr>
          <p:nvPr/>
        </p:nvSpPr>
        <p:spPr bwMode="auto">
          <a:xfrm flipH="1">
            <a:off x="2055813" y="3422650"/>
            <a:ext cx="32019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1" name="Rectangle 9"/>
          <p:cNvSpPr>
            <a:spLocks noChangeArrowheads="1"/>
          </p:cNvSpPr>
          <p:nvPr/>
        </p:nvSpPr>
        <p:spPr bwMode="auto">
          <a:xfrm>
            <a:off x="1751013" y="2900363"/>
            <a:ext cx="4208462" cy="371475"/>
          </a:xfrm>
          <a:prstGeom prst="rect">
            <a:avLst/>
          </a:prstGeom>
          <a:solidFill>
            <a:schemeClr val="hlink"/>
          </a:solidFill>
          <a:ln w="9525">
            <a:solidFill>
              <a:schemeClr val="tx1"/>
            </a:solidFill>
            <a:miter lim="800000"/>
            <a:headEnd/>
            <a:tailEnd/>
          </a:ln>
        </p:spPr>
        <p:txBody>
          <a:bodyPr wrap="none" anchor="ctr"/>
          <a:lstStyle/>
          <a:p>
            <a:pPr eaLnBrk="0" hangingPunct="0">
              <a:spcBef>
                <a:spcPct val="50000"/>
              </a:spcBef>
            </a:pPr>
            <a:r>
              <a:rPr lang="en-US" sz="1800" b="0">
                <a:latin typeface="Tahoma" charset="0"/>
              </a:rPr>
              <a:t>       *str                 ret    Code for P</a:t>
            </a:r>
          </a:p>
        </p:txBody>
      </p:sp>
      <p:sp>
        <p:nvSpPr>
          <p:cNvPr id="59402" name="Line 10"/>
          <p:cNvSpPr>
            <a:spLocks noChangeShapeType="1"/>
          </p:cNvSpPr>
          <p:nvPr/>
        </p:nvSpPr>
        <p:spPr bwMode="auto">
          <a:xfrm>
            <a:off x="3295650" y="2900363"/>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3" name="Line 11"/>
          <p:cNvSpPr>
            <a:spLocks noChangeShapeType="1"/>
          </p:cNvSpPr>
          <p:nvPr/>
        </p:nvSpPr>
        <p:spPr bwMode="auto">
          <a:xfrm>
            <a:off x="3790950" y="2900363"/>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4" name="Line 12"/>
          <p:cNvSpPr>
            <a:spLocks noChangeShapeType="1"/>
          </p:cNvSpPr>
          <p:nvPr/>
        </p:nvSpPr>
        <p:spPr bwMode="auto">
          <a:xfrm>
            <a:off x="4365625" y="2900363"/>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5" name="Freeform 13"/>
          <p:cNvSpPr>
            <a:spLocks/>
          </p:cNvSpPr>
          <p:nvPr/>
        </p:nvSpPr>
        <p:spPr bwMode="auto">
          <a:xfrm>
            <a:off x="4060825" y="2362200"/>
            <a:ext cx="619125" cy="539750"/>
          </a:xfrm>
          <a:custGeom>
            <a:avLst/>
            <a:gdLst>
              <a:gd name="T0" fmla="*/ 0 w 390"/>
              <a:gd name="T1" fmla="*/ 2147483647 h 340"/>
              <a:gd name="T2" fmla="*/ 2147483647 w 390"/>
              <a:gd name="T3" fmla="*/ 2147483647 h 340"/>
              <a:gd name="T4" fmla="*/ 2147483647 w 390"/>
              <a:gd name="T5" fmla="*/ 2147483647 h 340"/>
              <a:gd name="T6" fmla="*/ 2147483647 w 390"/>
              <a:gd name="T7" fmla="*/ 2147483647 h 340"/>
              <a:gd name="T8" fmla="*/ 2147483647 w 390"/>
              <a:gd name="T9" fmla="*/ 2147483647 h 340"/>
              <a:gd name="T10" fmla="*/ 2147483647 w 390"/>
              <a:gd name="T11" fmla="*/ 2147483647 h 340"/>
              <a:gd name="T12" fmla="*/ 2147483647 w 390"/>
              <a:gd name="T13" fmla="*/ 2147483647 h 340"/>
              <a:gd name="T14" fmla="*/ 2147483647 w 390"/>
              <a:gd name="T15" fmla="*/ 2147483647 h 340"/>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340"/>
              <a:gd name="T26" fmla="*/ 390 w 390"/>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endParaRPr>
          </a:p>
        </p:txBody>
      </p:sp>
      <p:sp>
        <p:nvSpPr>
          <p:cNvPr id="59406" name="Text Box 14"/>
          <p:cNvSpPr txBox="1">
            <a:spLocks noChangeArrowheads="1"/>
          </p:cNvSpPr>
          <p:nvPr/>
        </p:nvSpPr>
        <p:spPr bwMode="auto">
          <a:xfrm>
            <a:off x="1066800" y="3605213"/>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000" b="0" dirty="0">
                <a:latin typeface="Tahoma" charset="0"/>
              </a:rPr>
              <a:t>Shell code attack: Program P:   </a:t>
            </a:r>
            <a:r>
              <a:rPr lang="en-US" sz="2000" dirty="0">
                <a:latin typeface="Courier New" charset="0"/>
              </a:rPr>
              <a:t>exec( </a:t>
            </a:r>
            <a:r>
              <a:rPr lang="ja-JP" altLang="en-US" sz="2000" dirty="0">
                <a:latin typeface="Arial"/>
              </a:rPr>
              <a:t>“</a:t>
            </a:r>
            <a:r>
              <a:rPr lang="en-US" altLang="ja-JP" sz="2000" dirty="0">
                <a:latin typeface="Courier New" charset="0"/>
              </a:rPr>
              <a:t>/bin/</a:t>
            </a:r>
            <a:r>
              <a:rPr lang="en-US" altLang="ja-JP" sz="2000" dirty="0" err="1">
                <a:latin typeface="Courier New" charset="0"/>
              </a:rPr>
              <a:t>sh</a:t>
            </a:r>
            <a:r>
              <a:rPr lang="ja-JP" altLang="en-US" sz="2000" dirty="0">
                <a:latin typeface="Arial"/>
              </a:rPr>
              <a:t>”</a:t>
            </a:r>
            <a:r>
              <a:rPr lang="en-US" altLang="ja-JP" sz="2000" dirty="0">
                <a:latin typeface="Courier New" charset="0"/>
              </a:rPr>
              <a:t> )</a:t>
            </a:r>
            <a:endParaRPr lang="en-US" sz="2000" dirty="0">
              <a:latin typeface="Courier New" charset="0"/>
            </a:endParaRPr>
          </a:p>
        </p:txBody>
      </p:sp>
      <p:sp>
        <p:nvSpPr>
          <p:cNvPr id="59407" name="Line 15"/>
          <p:cNvSpPr>
            <a:spLocks noChangeShapeType="1"/>
          </p:cNvSpPr>
          <p:nvPr/>
        </p:nvSpPr>
        <p:spPr bwMode="auto">
          <a:xfrm>
            <a:off x="6097588" y="5334000"/>
            <a:ext cx="836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8" name="Line 16"/>
          <p:cNvSpPr>
            <a:spLocks noChangeShapeType="1"/>
          </p:cNvSpPr>
          <p:nvPr/>
        </p:nvSpPr>
        <p:spPr bwMode="auto">
          <a:xfrm>
            <a:off x="915988" y="5334000"/>
            <a:ext cx="836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09" name="Line 17"/>
          <p:cNvSpPr>
            <a:spLocks noChangeShapeType="1"/>
          </p:cNvSpPr>
          <p:nvPr/>
        </p:nvSpPr>
        <p:spPr bwMode="auto">
          <a:xfrm flipH="1">
            <a:off x="2055813" y="5516563"/>
            <a:ext cx="32019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10" name="Rectangle 18"/>
          <p:cNvSpPr>
            <a:spLocks noChangeArrowheads="1"/>
          </p:cNvSpPr>
          <p:nvPr/>
        </p:nvSpPr>
        <p:spPr bwMode="auto">
          <a:xfrm>
            <a:off x="1676400" y="4962525"/>
            <a:ext cx="4802188" cy="371475"/>
          </a:xfrm>
          <a:prstGeom prst="rect">
            <a:avLst/>
          </a:prstGeom>
          <a:solidFill>
            <a:schemeClr val="hlink"/>
          </a:solidFill>
          <a:ln w="9525">
            <a:solidFill>
              <a:schemeClr val="tx1"/>
            </a:solidFill>
            <a:miter lim="800000"/>
            <a:headEnd/>
            <a:tailEnd/>
          </a:ln>
        </p:spPr>
        <p:txBody>
          <a:bodyPr wrap="none" anchor="ctr"/>
          <a:lstStyle/>
          <a:p>
            <a:pPr eaLnBrk="0" hangingPunct="0">
              <a:spcBef>
                <a:spcPct val="50000"/>
              </a:spcBef>
            </a:pPr>
            <a:r>
              <a:rPr lang="en-US" sz="1800" b="0">
                <a:latin typeface="Tahoma" charset="0"/>
              </a:rPr>
              <a:t>       *str                 ret	fake_ret  </a:t>
            </a:r>
          </a:p>
        </p:txBody>
      </p:sp>
      <p:sp>
        <p:nvSpPr>
          <p:cNvPr id="59411" name="Line 19"/>
          <p:cNvSpPr>
            <a:spLocks noChangeShapeType="1"/>
          </p:cNvSpPr>
          <p:nvPr/>
        </p:nvSpPr>
        <p:spPr bwMode="auto">
          <a:xfrm>
            <a:off x="3295650" y="4994275"/>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12" name="Line 20"/>
          <p:cNvSpPr>
            <a:spLocks noChangeShapeType="1"/>
          </p:cNvSpPr>
          <p:nvPr/>
        </p:nvSpPr>
        <p:spPr bwMode="auto">
          <a:xfrm>
            <a:off x="3790950" y="4994275"/>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13" name="Line 21"/>
          <p:cNvSpPr>
            <a:spLocks noChangeShapeType="1"/>
          </p:cNvSpPr>
          <p:nvPr/>
        </p:nvSpPr>
        <p:spPr bwMode="auto">
          <a:xfrm>
            <a:off x="4419600" y="4994275"/>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14" name="Freeform 22"/>
          <p:cNvSpPr>
            <a:spLocks/>
          </p:cNvSpPr>
          <p:nvPr/>
        </p:nvSpPr>
        <p:spPr bwMode="auto">
          <a:xfrm rot="5400000" flipH="1" flipV="1">
            <a:off x="3695700" y="4610100"/>
            <a:ext cx="533400" cy="152400"/>
          </a:xfrm>
          <a:custGeom>
            <a:avLst/>
            <a:gdLst>
              <a:gd name="T0" fmla="*/ 0 w 390"/>
              <a:gd name="T1" fmla="*/ 2147483647 h 340"/>
              <a:gd name="T2" fmla="*/ 2147483647 w 390"/>
              <a:gd name="T3" fmla="*/ 2147483647 h 340"/>
              <a:gd name="T4" fmla="*/ 2147483647 w 390"/>
              <a:gd name="T5" fmla="*/ 2147483647 h 340"/>
              <a:gd name="T6" fmla="*/ 2147483647 w 390"/>
              <a:gd name="T7" fmla="*/ 2147483647 h 340"/>
              <a:gd name="T8" fmla="*/ 2147483647 w 390"/>
              <a:gd name="T9" fmla="*/ 2147483647 h 340"/>
              <a:gd name="T10" fmla="*/ 2147483647 w 390"/>
              <a:gd name="T11" fmla="*/ 2147483647 h 340"/>
              <a:gd name="T12" fmla="*/ 2147483647 w 390"/>
              <a:gd name="T13" fmla="*/ 2147483647 h 340"/>
              <a:gd name="T14" fmla="*/ 2147483647 w 390"/>
              <a:gd name="T15" fmla="*/ 2147483647 h 340"/>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340"/>
              <a:gd name="T26" fmla="*/ 390 w 390"/>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endParaRPr>
          </a:p>
        </p:txBody>
      </p:sp>
      <p:sp>
        <p:nvSpPr>
          <p:cNvPr id="59415" name="Text Box 23"/>
          <p:cNvSpPr txBox="1">
            <a:spLocks noChangeArrowheads="1"/>
          </p:cNvSpPr>
          <p:nvPr/>
        </p:nvSpPr>
        <p:spPr bwMode="auto">
          <a:xfrm>
            <a:off x="3657600" y="4191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b="0">
                <a:latin typeface="Times New Roman" charset="0"/>
              </a:rPr>
              <a:t>system() in libc</a:t>
            </a:r>
          </a:p>
        </p:txBody>
      </p:sp>
      <p:sp>
        <p:nvSpPr>
          <p:cNvPr id="59416" name="Text Box 24"/>
          <p:cNvSpPr txBox="1">
            <a:spLocks noChangeArrowheads="1"/>
          </p:cNvSpPr>
          <p:nvPr/>
        </p:nvSpPr>
        <p:spPr bwMode="auto">
          <a:xfrm>
            <a:off x="1066800" y="585152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000" b="0">
                <a:latin typeface="Tahoma" charset="0"/>
              </a:rPr>
              <a:t>Return-to-libc attack: No code comes after ret (only the arg for the call)</a:t>
            </a:r>
            <a:endParaRPr lang="en-US" sz="2000">
              <a:solidFill>
                <a:schemeClr val="bg2"/>
              </a:solidFill>
              <a:latin typeface="Courier New" charset="0"/>
            </a:endParaRPr>
          </a:p>
        </p:txBody>
      </p:sp>
      <p:sp>
        <p:nvSpPr>
          <p:cNvPr id="59417" name="Line 25"/>
          <p:cNvSpPr>
            <a:spLocks noChangeShapeType="1"/>
          </p:cNvSpPr>
          <p:nvPr/>
        </p:nvSpPr>
        <p:spPr bwMode="auto">
          <a:xfrm>
            <a:off x="5410200" y="4953000"/>
            <a:ext cx="0" cy="371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18" name="Freeform 26"/>
          <p:cNvSpPr>
            <a:spLocks/>
          </p:cNvSpPr>
          <p:nvPr/>
        </p:nvSpPr>
        <p:spPr bwMode="auto">
          <a:xfrm rot="16200000" flipH="1">
            <a:off x="5600700" y="5448300"/>
            <a:ext cx="457200" cy="228600"/>
          </a:xfrm>
          <a:custGeom>
            <a:avLst/>
            <a:gdLst>
              <a:gd name="T0" fmla="*/ 0 w 390"/>
              <a:gd name="T1" fmla="*/ 2147483647 h 340"/>
              <a:gd name="T2" fmla="*/ 2147483647 w 390"/>
              <a:gd name="T3" fmla="*/ 2147483647 h 340"/>
              <a:gd name="T4" fmla="*/ 2147483647 w 390"/>
              <a:gd name="T5" fmla="*/ 2147483647 h 340"/>
              <a:gd name="T6" fmla="*/ 2147483647 w 390"/>
              <a:gd name="T7" fmla="*/ 2147483647 h 340"/>
              <a:gd name="T8" fmla="*/ 2147483647 w 390"/>
              <a:gd name="T9" fmla="*/ 2147483647 h 340"/>
              <a:gd name="T10" fmla="*/ 2147483647 w 390"/>
              <a:gd name="T11" fmla="*/ 2147483647 h 340"/>
              <a:gd name="T12" fmla="*/ 2147483647 w 390"/>
              <a:gd name="T13" fmla="*/ 2147483647 h 340"/>
              <a:gd name="T14" fmla="*/ 2147483647 w 390"/>
              <a:gd name="T15" fmla="*/ 2147483647 h 340"/>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340"/>
              <a:gd name="T26" fmla="*/ 390 w 390"/>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endParaRPr>
          </a:p>
        </p:txBody>
      </p:sp>
      <p:sp>
        <p:nvSpPr>
          <p:cNvPr id="59419" name="Text Box 27"/>
          <p:cNvSpPr txBox="1">
            <a:spLocks noChangeArrowheads="1"/>
          </p:cNvSpPr>
          <p:nvPr/>
        </p:nvSpPr>
        <p:spPr bwMode="auto">
          <a:xfrm>
            <a:off x="5562600" y="57912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ja-JP" altLang="en-US" sz="2000" b="0" dirty="0">
                <a:latin typeface="Arial"/>
              </a:rPr>
              <a:t>“</a:t>
            </a:r>
            <a:r>
              <a:rPr lang="en-US" altLang="ja-JP" sz="2000" b="0" dirty="0">
                <a:latin typeface="Tahoma" charset="0"/>
              </a:rPr>
              <a:t>/bin/</a:t>
            </a:r>
            <a:r>
              <a:rPr lang="en-US" altLang="ja-JP" sz="2000" b="0" dirty="0" err="1">
                <a:latin typeface="Tahoma" charset="0"/>
              </a:rPr>
              <a:t>sh</a:t>
            </a:r>
            <a:r>
              <a:rPr lang="ja-JP" altLang="en-US" sz="2000" b="0" dirty="0">
                <a:latin typeface="Arial"/>
              </a:rPr>
              <a:t>”</a:t>
            </a:r>
            <a:r>
              <a:rPr lang="en-US" altLang="ja-JP" sz="2000" b="0" dirty="0">
                <a:latin typeface="Tahoma" charset="0"/>
              </a:rPr>
              <a:t> </a:t>
            </a:r>
            <a:endParaRPr lang="en-US" sz="2000" dirty="0">
              <a:solidFill>
                <a:schemeClr val="bg2"/>
              </a:solidFill>
              <a:latin typeface="Courier New" charset="0"/>
            </a:endParaRPr>
          </a:p>
        </p:txBody>
      </p:sp>
      <p:sp>
        <p:nvSpPr>
          <p:cNvPr id="59420" name="Line 28"/>
          <p:cNvSpPr>
            <a:spLocks noChangeShapeType="1"/>
          </p:cNvSpPr>
          <p:nvPr/>
        </p:nvSpPr>
        <p:spPr bwMode="auto">
          <a:xfrm>
            <a:off x="914400" y="4953000"/>
            <a:ext cx="836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59421" name="Line 29"/>
          <p:cNvSpPr>
            <a:spLocks noChangeShapeType="1"/>
          </p:cNvSpPr>
          <p:nvPr/>
        </p:nvSpPr>
        <p:spPr bwMode="auto">
          <a:xfrm>
            <a:off x="6249988" y="4953000"/>
            <a:ext cx="836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52400"/>
            <a:ext cx="8001000" cy="685800"/>
          </a:xfrm>
        </p:spPr>
        <p:txBody>
          <a:bodyPr/>
          <a:lstStyle/>
          <a:p>
            <a:r>
              <a:rPr lang="en-US" sz="3200" dirty="0">
                <a:ea typeface="ＭＳ Ｐゴシック" charset="0"/>
              </a:rPr>
              <a:t>Attacks Exploiting Software Vulnerabilities</a:t>
            </a:r>
          </a:p>
        </p:txBody>
      </p:sp>
      <p:sp>
        <p:nvSpPr>
          <p:cNvPr id="21506" name="Content Placeholder 2"/>
          <p:cNvSpPr>
            <a:spLocks noGrp="1"/>
          </p:cNvSpPr>
          <p:nvPr>
            <p:ph idx="1"/>
          </p:nvPr>
        </p:nvSpPr>
        <p:spPr>
          <a:xfrm>
            <a:off x="762000" y="1295400"/>
            <a:ext cx="7696200" cy="5029200"/>
          </a:xfrm>
        </p:spPr>
        <p:txBody>
          <a:bodyPr/>
          <a:lstStyle/>
          <a:p>
            <a:pPr>
              <a:spcBef>
                <a:spcPts val="1200"/>
              </a:spcBef>
            </a:pPr>
            <a:r>
              <a:rPr lang="en-US" sz="2800" dirty="0">
                <a:latin typeface="Arial"/>
                <a:ea typeface="ＭＳ Ｐゴシック" charset="0"/>
                <a:cs typeface="Arial"/>
              </a:rPr>
              <a:t>Drive-by download (drive-by installation)</a:t>
            </a:r>
          </a:p>
          <a:p>
            <a:pPr lvl="1">
              <a:spcBef>
                <a:spcPts val="1200"/>
              </a:spcBef>
            </a:pPr>
            <a:r>
              <a:rPr lang="en-US" sz="2400" dirty="0">
                <a:latin typeface="Arial"/>
                <a:cs typeface="Arial"/>
              </a:rPr>
              <a:t>malicious web contents exploit vulnerabilities in browsers (or plugins) to download/install malware on victim system</a:t>
            </a:r>
          </a:p>
          <a:p>
            <a:pPr>
              <a:spcBef>
                <a:spcPts val="1200"/>
              </a:spcBef>
            </a:pPr>
            <a:r>
              <a:rPr lang="en-US" sz="2800" dirty="0">
                <a:latin typeface="Arial"/>
                <a:ea typeface="ＭＳ Ｐゴシック" charset="0"/>
                <a:cs typeface="Arial"/>
              </a:rPr>
              <a:t>Email attachments in PDF, Word, etc.</a:t>
            </a:r>
          </a:p>
          <a:p>
            <a:pPr>
              <a:spcBef>
                <a:spcPts val="1200"/>
              </a:spcBef>
            </a:pPr>
            <a:r>
              <a:rPr lang="en-US" sz="2800" dirty="0">
                <a:latin typeface="Arial"/>
                <a:ea typeface="ＭＳ Ｐゴシック" charset="0"/>
                <a:cs typeface="Arial"/>
              </a:rPr>
              <a:t>Network-facing daemon programs (such as http, ftp, mail servers, etc.) as entry points</a:t>
            </a:r>
          </a:p>
          <a:p>
            <a:pPr>
              <a:spcBef>
                <a:spcPts val="1200"/>
              </a:spcBef>
            </a:pPr>
            <a:r>
              <a:rPr lang="en-US" sz="2800" dirty="0">
                <a:latin typeface="Arial"/>
                <a:ea typeface="ＭＳ Ｐゴシック" charset="0"/>
                <a:cs typeface="Arial"/>
              </a:rPr>
              <a:t>Privilege escalation</a:t>
            </a:r>
          </a:p>
          <a:p>
            <a:pPr lvl="1">
              <a:spcBef>
                <a:spcPts val="1200"/>
              </a:spcBef>
            </a:pPr>
            <a:r>
              <a:rPr lang="en-US" sz="2400" dirty="0">
                <a:latin typeface="Arial"/>
                <a:cs typeface="Arial"/>
              </a:rPr>
              <a:t>Attacker on a system exploits vulnerability in a root process and gains root privilege</a:t>
            </a:r>
          </a:p>
        </p:txBody>
      </p:sp>
      <p:sp>
        <p:nvSpPr>
          <p:cNvPr id="215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74532B0-C7E6-364E-ADFE-BB54EDE2C5AC}" type="slidenum">
              <a:rPr lang="en-US" sz="1200" b="0">
                <a:latin typeface="Arial"/>
              </a:rPr>
              <a:pPr eaLnBrk="1" hangingPunct="1"/>
              <a:t>4</a:t>
            </a:fld>
            <a:endParaRPr lang="en-US" sz="1200" b="0" dirty="0">
              <a:latin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dirty="0"/>
              <a:t>Return-to-</a:t>
            </a:r>
            <a:r>
              <a:rPr lang="en-US" dirty="0" err="1"/>
              <a:t>libc</a:t>
            </a:r>
            <a:r>
              <a:rPr lang="en-US" dirty="0"/>
              <a:t> Attacks</a:t>
            </a:r>
          </a:p>
        </p:txBody>
      </p:sp>
      <p:sp>
        <p:nvSpPr>
          <p:cNvPr id="415747" name="Rectangle 3"/>
          <p:cNvSpPr>
            <a:spLocks noGrp="1" noChangeArrowheads="1"/>
          </p:cNvSpPr>
          <p:nvPr>
            <p:ph type="body" idx="1"/>
          </p:nvPr>
        </p:nvSpPr>
        <p:spPr>
          <a:xfrm>
            <a:off x="762000" y="1295400"/>
            <a:ext cx="3848100" cy="4648200"/>
          </a:xfrm>
        </p:spPr>
        <p:txBody>
          <a:bodyPr/>
          <a:lstStyle/>
          <a:p>
            <a:r>
              <a:rPr lang="en-US" sz="2700"/>
              <a:t>Instead of putting shellcode on stack, can put args there, </a:t>
            </a:r>
            <a:r>
              <a:rPr lang="en-US" sz="2700">
                <a:solidFill>
                  <a:srgbClr val="FF0000"/>
                </a:solidFill>
              </a:rPr>
              <a:t>overwrite return address with pointer to well known library function</a:t>
            </a:r>
          </a:p>
          <a:p>
            <a:pPr lvl="1"/>
            <a:r>
              <a:rPr lang="en-US" sz="2200"/>
              <a:t>e.g.,</a:t>
            </a:r>
            <a:br>
              <a:rPr lang="en-US" sz="2200"/>
            </a:br>
            <a:r>
              <a:rPr lang="en-US" sz="2000" b="1">
                <a:latin typeface="Courier New" charset="0"/>
              </a:rPr>
              <a:t>system(</a:t>
            </a:r>
            <a:r>
              <a:rPr lang="ja-JP" altLang="en-US" sz="2000" b="1">
                <a:latin typeface="Arial"/>
              </a:rPr>
              <a:t>“</a:t>
            </a:r>
            <a:r>
              <a:rPr lang="en-US" sz="2000" b="1">
                <a:latin typeface="Courier New" charset="0"/>
              </a:rPr>
              <a:t>/bin/sh</a:t>
            </a:r>
            <a:r>
              <a:rPr lang="ja-JP" altLang="en-US" sz="2000" b="1">
                <a:latin typeface="Arial"/>
              </a:rPr>
              <a:t>”</a:t>
            </a:r>
            <a:r>
              <a:rPr lang="en-US" sz="2000" b="1">
                <a:latin typeface="Courier New" charset="0"/>
              </a:rPr>
              <a:t>);</a:t>
            </a:r>
          </a:p>
          <a:p>
            <a:r>
              <a:rPr lang="en-US" sz="2700">
                <a:solidFill>
                  <a:srgbClr val="0000FF"/>
                </a:solidFill>
              </a:rPr>
              <a:t>Return-to-libc attack</a:t>
            </a:r>
          </a:p>
        </p:txBody>
      </p:sp>
      <p:grpSp>
        <p:nvGrpSpPr>
          <p:cNvPr id="415752" name="Group 8"/>
          <p:cNvGrpSpPr>
            <a:grpSpLocks/>
          </p:cNvGrpSpPr>
          <p:nvPr/>
        </p:nvGrpSpPr>
        <p:grpSpPr bwMode="auto">
          <a:xfrm>
            <a:off x="5716588" y="3657600"/>
            <a:ext cx="1676400" cy="533400"/>
            <a:chOff x="3696" y="1872"/>
            <a:chExt cx="1056" cy="336"/>
          </a:xfrm>
        </p:grpSpPr>
        <p:sp>
          <p:nvSpPr>
            <p:cNvPr id="415753" name="Rectangle 9"/>
            <p:cNvSpPr>
              <a:spLocks noChangeArrowheads="1"/>
            </p:cNvSpPr>
            <p:nvPr/>
          </p:nvSpPr>
          <p:spPr bwMode="auto">
            <a:xfrm>
              <a:off x="3696" y="1872"/>
              <a:ext cx="1056" cy="336"/>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54" name="Text Box 10"/>
            <p:cNvSpPr txBox="1">
              <a:spLocks noChangeArrowheads="1"/>
            </p:cNvSpPr>
            <p:nvPr/>
          </p:nvSpPr>
          <p:spPr bwMode="auto">
            <a:xfrm>
              <a:off x="3726" y="1944"/>
              <a:ext cx="1008"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a:latin typeface="Courier New" charset="0"/>
                </a:rPr>
                <a:t>0x80707336</a:t>
              </a:r>
            </a:p>
          </p:txBody>
        </p:sp>
      </p:grpSp>
      <p:sp>
        <p:nvSpPr>
          <p:cNvPr id="415755" name="Line 11"/>
          <p:cNvSpPr>
            <a:spLocks noChangeShapeType="1"/>
          </p:cNvSpPr>
          <p:nvPr/>
        </p:nvSpPr>
        <p:spPr bwMode="auto">
          <a:xfrm>
            <a:off x="5715000" y="2209800"/>
            <a:ext cx="1588"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5756" name="Line 12"/>
          <p:cNvSpPr>
            <a:spLocks noChangeShapeType="1"/>
          </p:cNvSpPr>
          <p:nvPr/>
        </p:nvSpPr>
        <p:spPr bwMode="auto">
          <a:xfrm>
            <a:off x="7391400" y="2209800"/>
            <a:ext cx="0" cy="426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15757" name="Group 13"/>
          <p:cNvGrpSpPr>
            <a:grpSpLocks/>
          </p:cNvGrpSpPr>
          <p:nvPr/>
        </p:nvGrpSpPr>
        <p:grpSpPr bwMode="auto">
          <a:xfrm>
            <a:off x="5716588" y="4191000"/>
            <a:ext cx="1676400" cy="533400"/>
            <a:chOff x="3696" y="1536"/>
            <a:chExt cx="1056" cy="336"/>
          </a:xfrm>
        </p:grpSpPr>
        <p:sp>
          <p:nvSpPr>
            <p:cNvPr id="415758" name="Rectangle 14"/>
            <p:cNvSpPr>
              <a:spLocks noChangeArrowheads="1"/>
            </p:cNvSpPr>
            <p:nvPr/>
          </p:nvSpPr>
          <p:spPr bwMode="auto">
            <a:xfrm>
              <a:off x="3696" y="1536"/>
              <a:ext cx="1056" cy="33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59" name="Text Box 15"/>
            <p:cNvSpPr txBox="1">
              <a:spLocks noChangeArrowheads="1"/>
            </p:cNvSpPr>
            <p:nvPr/>
          </p:nvSpPr>
          <p:spPr bwMode="auto">
            <a:xfrm>
              <a:off x="3724" y="1598"/>
              <a:ext cx="1008" cy="2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a:latin typeface="Courier New" charset="0"/>
                </a:rPr>
                <a:t>0x63441827</a:t>
              </a:r>
            </a:p>
          </p:txBody>
        </p:sp>
      </p:grpSp>
      <p:sp>
        <p:nvSpPr>
          <p:cNvPr id="415760" name="Text Box 16"/>
          <p:cNvSpPr txBox="1">
            <a:spLocks noChangeArrowheads="1"/>
          </p:cNvSpPr>
          <p:nvPr/>
        </p:nvSpPr>
        <p:spPr bwMode="auto">
          <a:xfrm>
            <a:off x="7469188" y="4281488"/>
            <a:ext cx="152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ahoma" charset="0"/>
              </a:rPr>
              <a:t>return </a:t>
            </a:r>
            <a:r>
              <a:rPr lang="en-US" dirty="0" err="1">
                <a:latin typeface="Tahoma" charset="0"/>
              </a:rPr>
              <a:t>addr</a:t>
            </a:r>
            <a:endParaRPr lang="en-US" dirty="0">
              <a:latin typeface="Tahoma" charset="0"/>
            </a:endParaRPr>
          </a:p>
        </p:txBody>
      </p:sp>
      <p:grpSp>
        <p:nvGrpSpPr>
          <p:cNvPr id="415761" name="Group 17"/>
          <p:cNvGrpSpPr>
            <a:grpSpLocks/>
          </p:cNvGrpSpPr>
          <p:nvPr/>
        </p:nvGrpSpPr>
        <p:grpSpPr bwMode="auto">
          <a:xfrm>
            <a:off x="5716588" y="2514600"/>
            <a:ext cx="1676400" cy="1143000"/>
            <a:chOff x="3696" y="2212"/>
            <a:chExt cx="1056" cy="1248"/>
          </a:xfrm>
        </p:grpSpPr>
        <p:sp>
          <p:nvSpPr>
            <p:cNvPr id="415762" name="Rectangle 18"/>
            <p:cNvSpPr>
              <a:spLocks noChangeArrowheads="1"/>
            </p:cNvSpPr>
            <p:nvPr/>
          </p:nvSpPr>
          <p:spPr bwMode="auto">
            <a:xfrm>
              <a:off x="3696" y="2212"/>
              <a:ext cx="1056" cy="1248"/>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63" name="Text Box 19"/>
            <p:cNvSpPr txBox="1">
              <a:spLocks noChangeArrowheads="1"/>
            </p:cNvSpPr>
            <p:nvPr/>
          </p:nvSpPr>
          <p:spPr bwMode="auto">
            <a:xfrm>
              <a:off x="3728" y="2659"/>
              <a:ext cx="1008"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0">
                  <a:latin typeface="Courier New" charset="0"/>
                </a:rPr>
                <a:t>request</a:t>
              </a:r>
            </a:p>
          </p:txBody>
        </p:sp>
      </p:grpSp>
      <p:sp>
        <p:nvSpPr>
          <p:cNvPr id="415764" name="Text Box 20"/>
          <p:cNvSpPr txBox="1">
            <a:spLocks noChangeArrowheads="1"/>
          </p:cNvSpPr>
          <p:nvPr/>
        </p:nvSpPr>
        <p:spPr bwMode="auto">
          <a:xfrm>
            <a:off x="7469188" y="4746625"/>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err="1">
                <a:latin typeface="Tahoma" charset="0"/>
              </a:rPr>
              <a:t>args</a:t>
            </a:r>
            <a:endParaRPr lang="en-US" sz="2000" dirty="0">
              <a:latin typeface="Tahoma" charset="0"/>
            </a:endParaRPr>
          </a:p>
        </p:txBody>
      </p:sp>
      <p:sp>
        <p:nvSpPr>
          <p:cNvPr id="415765" name="Text Box 21"/>
          <p:cNvSpPr txBox="1">
            <a:spLocks noChangeArrowheads="1"/>
          </p:cNvSpPr>
          <p:nvPr/>
        </p:nvSpPr>
        <p:spPr bwMode="auto">
          <a:xfrm rot="10800000" flipV="1">
            <a:off x="5181600" y="2460625"/>
            <a:ext cx="45878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r>
              <a:rPr lang="en-US" b="0">
                <a:latin typeface="Tahoma" charset="0"/>
              </a:rPr>
              <a:t>Increasing memory addresses</a:t>
            </a:r>
          </a:p>
        </p:txBody>
      </p:sp>
      <p:sp>
        <p:nvSpPr>
          <p:cNvPr id="415766" name="Line 22"/>
          <p:cNvSpPr>
            <a:spLocks noChangeShapeType="1"/>
          </p:cNvSpPr>
          <p:nvPr/>
        </p:nvSpPr>
        <p:spPr bwMode="auto">
          <a:xfrm>
            <a:off x="5576888" y="2232025"/>
            <a:ext cx="0" cy="41148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5767" name="Text Box 23"/>
          <p:cNvSpPr txBox="1">
            <a:spLocks noChangeArrowheads="1"/>
          </p:cNvSpPr>
          <p:nvPr/>
        </p:nvSpPr>
        <p:spPr bwMode="auto">
          <a:xfrm>
            <a:off x="7469188" y="3748088"/>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ahoma" charset="0"/>
              </a:rPr>
              <a:t>saved </a:t>
            </a:r>
            <a:r>
              <a:rPr lang="en-US" sz="2000" dirty="0" err="1">
                <a:latin typeface="Tahoma" charset="0"/>
              </a:rPr>
              <a:t>fp</a:t>
            </a:r>
            <a:endParaRPr lang="en-US" sz="2000" dirty="0">
              <a:latin typeface="Tahoma" charset="0"/>
            </a:endParaRPr>
          </a:p>
        </p:txBody>
      </p:sp>
      <p:sp>
        <p:nvSpPr>
          <p:cNvPr id="415768" name="Rectangle 24"/>
          <p:cNvSpPr>
            <a:spLocks noChangeArrowheads="1"/>
          </p:cNvSpPr>
          <p:nvPr/>
        </p:nvSpPr>
        <p:spPr bwMode="auto">
          <a:xfrm>
            <a:off x="5716588" y="5791200"/>
            <a:ext cx="1676400" cy="7620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69" name="Text Box 25"/>
          <p:cNvSpPr txBox="1">
            <a:spLocks noChangeArrowheads="1"/>
          </p:cNvSpPr>
          <p:nvPr/>
        </p:nvSpPr>
        <p:spPr bwMode="auto">
          <a:xfrm>
            <a:off x="7469188" y="5562600"/>
            <a:ext cx="14462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dirty="0">
                <a:latin typeface="Tahoma" charset="0"/>
              </a:rPr>
              <a:t>main()</a:t>
            </a:r>
            <a:r>
              <a:rPr lang="ja-JP" altLang="en-US" sz="2000" dirty="0">
                <a:latin typeface="Arial"/>
              </a:rPr>
              <a:t>’</a:t>
            </a:r>
            <a:r>
              <a:rPr lang="en-US" sz="2000" dirty="0">
                <a:latin typeface="Tahoma" charset="0"/>
              </a:rPr>
              <a:t>s</a:t>
            </a:r>
            <a:br>
              <a:rPr lang="en-US" sz="2000" dirty="0">
                <a:latin typeface="Tahoma" charset="0"/>
              </a:rPr>
            </a:br>
            <a:r>
              <a:rPr lang="en-US" sz="2000" dirty="0">
                <a:latin typeface="Tahoma" charset="0"/>
              </a:rPr>
              <a:t>stack</a:t>
            </a:r>
            <a:br>
              <a:rPr lang="en-US" sz="2000" dirty="0">
                <a:latin typeface="Tahoma" charset="0"/>
              </a:rPr>
            </a:br>
            <a:r>
              <a:rPr lang="en-US" sz="2000" dirty="0">
                <a:latin typeface="Tahoma" charset="0"/>
              </a:rPr>
              <a:t>frame</a:t>
            </a:r>
          </a:p>
        </p:txBody>
      </p:sp>
      <p:sp>
        <p:nvSpPr>
          <p:cNvPr id="415770" name="Line 26"/>
          <p:cNvSpPr>
            <a:spLocks noChangeShapeType="1"/>
          </p:cNvSpPr>
          <p:nvPr/>
        </p:nvSpPr>
        <p:spPr bwMode="auto">
          <a:xfrm>
            <a:off x="5183188" y="6553200"/>
            <a:ext cx="533400" cy="0"/>
          </a:xfrm>
          <a:prstGeom prst="line">
            <a:avLst/>
          </a:prstGeom>
          <a:noFill/>
          <a:ln w="25400">
            <a:solidFill>
              <a:srgbClr val="00CC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5771" name="Rectangle 27"/>
          <p:cNvSpPr>
            <a:spLocks noChangeArrowheads="1"/>
          </p:cNvSpPr>
          <p:nvPr/>
        </p:nvSpPr>
        <p:spPr bwMode="auto">
          <a:xfrm>
            <a:off x="5716588" y="5257800"/>
            <a:ext cx="1676400" cy="5334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72" name="Text Box 28"/>
          <p:cNvSpPr txBox="1">
            <a:spLocks noChangeArrowheads="1"/>
          </p:cNvSpPr>
          <p:nvPr/>
        </p:nvSpPr>
        <p:spPr bwMode="auto">
          <a:xfrm>
            <a:off x="5764213" y="5372100"/>
            <a:ext cx="1600200" cy="36671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0">
                <a:latin typeface="Courier New" charset="0"/>
              </a:rPr>
              <a:t>38</a:t>
            </a:r>
          </a:p>
        </p:txBody>
      </p:sp>
      <p:sp>
        <p:nvSpPr>
          <p:cNvPr id="415773" name="Rectangle 29"/>
          <p:cNvSpPr>
            <a:spLocks noChangeArrowheads="1"/>
          </p:cNvSpPr>
          <p:nvPr/>
        </p:nvSpPr>
        <p:spPr bwMode="auto">
          <a:xfrm>
            <a:off x="5716588" y="4724400"/>
            <a:ext cx="1676400" cy="5334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74" name="Text Box 30"/>
          <p:cNvSpPr txBox="1">
            <a:spLocks noChangeArrowheads="1"/>
          </p:cNvSpPr>
          <p:nvPr/>
        </p:nvSpPr>
        <p:spPr bwMode="auto">
          <a:xfrm>
            <a:off x="5792788" y="4814888"/>
            <a:ext cx="1600200"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0">
                <a:latin typeface="Courier New" charset="0"/>
              </a:rPr>
              <a:t>17</a:t>
            </a:r>
          </a:p>
        </p:txBody>
      </p:sp>
      <p:sp>
        <p:nvSpPr>
          <p:cNvPr id="415775" name="Text Box 31"/>
          <p:cNvSpPr txBox="1">
            <a:spLocks noChangeArrowheads="1"/>
          </p:cNvSpPr>
          <p:nvPr/>
        </p:nvSpPr>
        <p:spPr bwMode="auto">
          <a:xfrm>
            <a:off x="7469188" y="2438400"/>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ahoma" charset="0"/>
              </a:rPr>
              <a:t>local </a:t>
            </a:r>
            <a:r>
              <a:rPr lang="en-US" sz="2000" dirty="0" err="1">
                <a:latin typeface="Tahoma" charset="0"/>
              </a:rPr>
              <a:t>vars</a:t>
            </a:r>
            <a:endParaRPr lang="en-US" sz="2000" dirty="0">
              <a:latin typeface="Tahoma" charset="0"/>
            </a:endParaRPr>
          </a:p>
        </p:txBody>
      </p:sp>
      <p:sp>
        <p:nvSpPr>
          <p:cNvPr id="415776" name="Text Box 32"/>
          <p:cNvSpPr txBox="1">
            <a:spLocks noChangeArrowheads="1"/>
          </p:cNvSpPr>
          <p:nvPr/>
        </p:nvSpPr>
        <p:spPr bwMode="auto">
          <a:xfrm>
            <a:off x="7467600" y="1309688"/>
            <a:ext cx="152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err="1">
                <a:latin typeface="Tahoma" charset="0"/>
              </a:rPr>
              <a:t>libc</a:t>
            </a:r>
            <a:r>
              <a:rPr lang="en-US" sz="2000" dirty="0">
                <a:latin typeface="Tahoma" charset="0"/>
              </a:rPr>
              <a:t> (text segment)</a:t>
            </a:r>
          </a:p>
        </p:txBody>
      </p:sp>
      <p:sp>
        <p:nvSpPr>
          <p:cNvPr id="415777" name="Text Box 33"/>
          <p:cNvSpPr txBox="1">
            <a:spLocks noChangeArrowheads="1"/>
          </p:cNvSpPr>
          <p:nvPr/>
        </p:nvSpPr>
        <p:spPr bwMode="auto">
          <a:xfrm>
            <a:off x="6324600" y="181292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a:latin typeface="Tahoma" charset="0"/>
              </a:rPr>
              <a:t>…</a:t>
            </a:r>
          </a:p>
        </p:txBody>
      </p:sp>
      <p:sp>
        <p:nvSpPr>
          <p:cNvPr id="415778" name="Rectangle 34"/>
          <p:cNvSpPr>
            <a:spLocks noChangeArrowheads="1"/>
          </p:cNvSpPr>
          <p:nvPr/>
        </p:nvSpPr>
        <p:spPr bwMode="auto">
          <a:xfrm>
            <a:off x="5715000" y="1295400"/>
            <a:ext cx="16764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Courier New" charset="0"/>
              </a:rPr>
              <a:t>system()</a:t>
            </a:r>
          </a:p>
        </p:txBody>
      </p:sp>
      <p:sp>
        <p:nvSpPr>
          <p:cNvPr id="415779" name="Rectangle 35"/>
          <p:cNvSpPr>
            <a:spLocks noChangeArrowheads="1"/>
          </p:cNvSpPr>
          <p:nvPr/>
        </p:nvSpPr>
        <p:spPr bwMode="auto">
          <a:xfrm>
            <a:off x="5715000" y="2514600"/>
            <a:ext cx="1676400" cy="457200"/>
          </a:xfrm>
          <a:prstGeom prst="rect">
            <a:avLst/>
          </a:prstGeom>
          <a:pattFill prst="ltUpDi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ja-JP" altLang="en-US" b="0">
                <a:latin typeface="Arial"/>
              </a:rPr>
              <a:t>“</a:t>
            </a:r>
            <a:r>
              <a:rPr lang="en-US" b="0">
                <a:latin typeface="Courier New" charset="0"/>
              </a:rPr>
              <a:t>/bin/sh</a:t>
            </a:r>
            <a:r>
              <a:rPr lang="ja-JP" altLang="en-US" b="0">
                <a:latin typeface="Arial"/>
              </a:rPr>
              <a:t>”</a:t>
            </a:r>
            <a:endParaRPr lang="en-US" b="0">
              <a:latin typeface="Courier New" charset="0"/>
            </a:endParaRPr>
          </a:p>
        </p:txBody>
      </p:sp>
      <p:sp>
        <p:nvSpPr>
          <p:cNvPr id="415780" name="Rectangle 36"/>
          <p:cNvSpPr>
            <a:spLocks noChangeArrowheads="1"/>
          </p:cNvSpPr>
          <p:nvPr/>
        </p:nvSpPr>
        <p:spPr bwMode="auto">
          <a:xfrm>
            <a:off x="5715000" y="2971800"/>
            <a:ext cx="1676400" cy="685800"/>
          </a:xfrm>
          <a:prstGeom prst="rect">
            <a:avLst/>
          </a:prstGeom>
          <a:pattFill prst="ltUpDiag">
            <a:fgClr>
              <a:srgbClr val="FF66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0">
              <a:latin typeface="Courier New" charset="0"/>
            </a:endParaRPr>
          </a:p>
        </p:txBody>
      </p:sp>
      <p:sp>
        <p:nvSpPr>
          <p:cNvPr id="415781" name="Rectangle 37"/>
          <p:cNvSpPr>
            <a:spLocks noChangeArrowheads="1"/>
          </p:cNvSpPr>
          <p:nvPr/>
        </p:nvSpPr>
        <p:spPr bwMode="auto">
          <a:xfrm>
            <a:off x="5715000" y="3657600"/>
            <a:ext cx="1676400" cy="533400"/>
          </a:xfrm>
          <a:prstGeom prst="rect">
            <a:avLst/>
          </a:prstGeom>
          <a:pattFill prst="ltUpDiag">
            <a:fgClr>
              <a:srgbClr val="FF66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0">
              <a:latin typeface="Courier New" charset="0"/>
            </a:endParaRPr>
          </a:p>
        </p:txBody>
      </p:sp>
      <p:sp>
        <p:nvSpPr>
          <p:cNvPr id="415782" name="Rectangle 38"/>
          <p:cNvSpPr>
            <a:spLocks noChangeArrowheads="1"/>
          </p:cNvSpPr>
          <p:nvPr/>
        </p:nvSpPr>
        <p:spPr bwMode="auto">
          <a:xfrm>
            <a:off x="5715000" y="4191000"/>
            <a:ext cx="1676400" cy="5334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0">
                <a:latin typeface="Courier New" charset="0"/>
              </a:rPr>
              <a:t>0x61a4ac14</a:t>
            </a:r>
          </a:p>
        </p:txBody>
      </p:sp>
      <p:sp>
        <p:nvSpPr>
          <p:cNvPr id="415783" name="Freeform 39"/>
          <p:cNvSpPr>
            <a:spLocks/>
          </p:cNvSpPr>
          <p:nvPr/>
        </p:nvSpPr>
        <p:spPr bwMode="auto">
          <a:xfrm>
            <a:off x="7391400" y="1295400"/>
            <a:ext cx="546100" cy="3200400"/>
          </a:xfrm>
          <a:custGeom>
            <a:avLst/>
            <a:gdLst>
              <a:gd name="T0" fmla="*/ 48 w 344"/>
              <a:gd name="T1" fmla="*/ 2016 h 2016"/>
              <a:gd name="T2" fmla="*/ 336 w 344"/>
              <a:gd name="T3" fmla="*/ 1200 h 2016"/>
              <a:gd name="T4" fmla="*/ 0 w 344"/>
              <a:gd name="T5" fmla="*/ 0 h 2016"/>
            </a:gdLst>
            <a:ahLst/>
            <a:cxnLst>
              <a:cxn ang="0">
                <a:pos x="T0" y="T1"/>
              </a:cxn>
              <a:cxn ang="0">
                <a:pos x="T2" y="T3"/>
              </a:cxn>
              <a:cxn ang="0">
                <a:pos x="T4" y="T5"/>
              </a:cxn>
            </a:cxnLst>
            <a:rect l="0" t="0" r="r" b="b"/>
            <a:pathLst>
              <a:path w="344" h="2016">
                <a:moveTo>
                  <a:pt x="48" y="2016"/>
                </a:moveTo>
                <a:cubicBezTo>
                  <a:pt x="196" y="1776"/>
                  <a:pt x="344" y="1536"/>
                  <a:pt x="336" y="1200"/>
                </a:cubicBezTo>
                <a:cubicBezTo>
                  <a:pt x="328" y="864"/>
                  <a:pt x="164" y="432"/>
                  <a:pt x="0" y="0"/>
                </a:cubicBezTo>
              </a:path>
            </a:pathLst>
          </a:custGeom>
          <a:noFill/>
          <a:ln w="25400" cap="flat" cmpd="sng">
            <a:solidFill>
              <a:srgbClr val="FF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15784" name="Rectangle 40"/>
          <p:cNvSpPr>
            <a:spLocks noChangeArrowheads="1"/>
          </p:cNvSpPr>
          <p:nvPr/>
        </p:nvSpPr>
        <p:spPr bwMode="auto">
          <a:xfrm>
            <a:off x="5715000" y="4724400"/>
            <a:ext cx="1676400" cy="533400"/>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0">
                <a:latin typeface="Courier New" charset="0"/>
              </a:rPr>
              <a:t>0x80707308</a:t>
            </a:r>
          </a:p>
        </p:txBody>
      </p:sp>
      <p:sp>
        <p:nvSpPr>
          <p:cNvPr id="415785" name="Freeform 41"/>
          <p:cNvSpPr>
            <a:spLocks/>
          </p:cNvSpPr>
          <p:nvPr/>
        </p:nvSpPr>
        <p:spPr bwMode="auto">
          <a:xfrm>
            <a:off x="7378700" y="2514600"/>
            <a:ext cx="546100" cy="2438400"/>
          </a:xfrm>
          <a:custGeom>
            <a:avLst/>
            <a:gdLst>
              <a:gd name="T0" fmla="*/ 48 w 344"/>
              <a:gd name="T1" fmla="*/ 2016 h 2016"/>
              <a:gd name="T2" fmla="*/ 336 w 344"/>
              <a:gd name="T3" fmla="*/ 1200 h 2016"/>
              <a:gd name="T4" fmla="*/ 0 w 344"/>
              <a:gd name="T5" fmla="*/ 0 h 2016"/>
            </a:gdLst>
            <a:ahLst/>
            <a:cxnLst>
              <a:cxn ang="0">
                <a:pos x="T0" y="T1"/>
              </a:cxn>
              <a:cxn ang="0">
                <a:pos x="T2" y="T3"/>
              </a:cxn>
              <a:cxn ang="0">
                <a:pos x="T4" y="T5"/>
              </a:cxn>
            </a:cxnLst>
            <a:rect l="0" t="0" r="r" b="b"/>
            <a:pathLst>
              <a:path w="344" h="2016">
                <a:moveTo>
                  <a:pt x="48" y="2016"/>
                </a:moveTo>
                <a:cubicBezTo>
                  <a:pt x="196" y="1776"/>
                  <a:pt x="344" y="1536"/>
                  <a:pt x="336" y="1200"/>
                </a:cubicBezTo>
                <a:cubicBezTo>
                  <a:pt x="328" y="864"/>
                  <a:pt x="164" y="432"/>
                  <a:pt x="0" y="0"/>
                </a:cubicBezTo>
              </a:path>
            </a:pathLst>
          </a:custGeom>
          <a:noFill/>
          <a:ln w="25400" cap="flat" cmpd="sng">
            <a:solidFill>
              <a:srgbClr val="FF0000"/>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15786" name="Rectangle 42"/>
          <p:cNvSpPr>
            <a:spLocks noChangeArrowheads="1"/>
          </p:cNvSpPr>
          <p:nvPr/>
        </p:nvSpPr>
        <p:spPr bwMode="auto">
          <a:xfrm>
            <a:off x="1524000" y="6457890"/>
            <a:ext cx="32778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0" i="1" dirty="0">
                <a:latin typeface="Tahoma" charset="0"/>
              </a:rPr>
              <a:t>Slide </a:t>
            </a:r>
            <a:r>
              <a:rPr lang="en-US" sz="2000" b="0" i="1" dirty="0" smtClean="0">
                <a:latin typeface="Tahoma" charset="0"/>
              </a:rPr>
              <a:t>from </a:t>
            </a:r>
            <a:r>
              <a:rPr lang="en-US" sz="2000" b="0" i="1" dirty="0">
                <a:latin typeface="Tahoma" charset="0"/>
              </a:rPr>
              <a:t>Brad Karp, UCL.</a:t>
            </a:r>
          </a:p>
        </p:txBody>
      </p:sp>
      <p:sp>
        <p:nvSpPr>
          <p:cNvPr id="2" name="Footer Placeholder 1"/>
          <p:cNvSpPr>
            <a:spLocks noGrp="1"/>
          </p:cNvSpPr>
          <p:nvPr>
            <p:ph type="ftr" sz="quarter" idx="10"/>
          </p:nvPr>
        </p:nvSpPr>
        <p:spPr/>
        <p:txBody>
          <a:bodyPr/>
          <a:lstStyle/>
          <a:p>
            <a:pPr>
              <a:defRPr/>
            </a:pPr>
            <a:r>
              <a:rPr lang="en-US" smtClean="0"/>
              <a:t>Software security</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40</a:t>
            </a:fld>
            <a:endParaRPr lang="en-US"/>
          </a:p>
        </p:txBody>
      </p:sp>
    </p:spTree>
    <p:extLst>
      <p:ext uri="{BB962C8B-B14F-4D97-AF65-F5344CB8AC3E}">
        <p14:creationId xmlns:p14="http://schemas.microsoft.com/office/powerpoint/2010/main" val="4248909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57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57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57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57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5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79" grpId="0" animBg="1"/>
      <p:bldP spid="415780" grpId="0" animBg="1"/>
      <p:bldP spid="415781" grpId="0" animBg="1"/>
      <p:bldP spid="415782" grpId="0" animBg="1"/>
      <p:bldP spid="415783" grpId="0" animBg="1"/>
      <p:bldP spid="415784" grpId="0" animBg="1"/>
      <p:bldP spid="4157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1C982CA-C5B5-ED41-9554-C13B56730264}" type="slidenum">
              <a:rPr lang="en-US" sz="1200" b="0">
                <a:latin typeface="Arial"/>
              </a:rPr>
              <a:pPr eaLnBrk="1" hangingPunct="1"/>
              <a:t>41</a:t>
            </a:fld>
            <a:endParaRPr lang="en-US" sz="1200" b="0" dirty="0">
              <a:latin typeface="Arial"/>
            </a:endParaRPr>
          </a:p>
        </p:txBody>
      </p:sp>
      <p:sp>
        <p:nvSpPr>
          <p:cNvPr id="61442" name="Rectangle 2"/>
          <p:cNvSpPr>
            <a:spLocks noGrp="1" noChangeArrowheads="1"/>
          </p:cNvSpPr>
          <p:nvPr>
            <p:ph type="title"/>
          </p:nvPr>
        </p:nvSpPr>
        <p:spPr/>
        <p:txBody>
          <a:bodyPr/>
          <a:lstStyle/>
          <a:p>
            <a:pPr eaLnBrk="1" hangingPunct="1"/>
            <a:r>
              <a:rPr lang="en-US" dirty="0">
                <a:ea typeface="ＭＳ Ｐゴシック" charset="0"/>
              </a:rPr>
              <a:t>Heap-based Buffer Overflow Attacks</a:t>
            </a:r>
          </a:p>
        </p:txBody>
      </p:sp>
      <p:sp>
        <p:nvSpPr>
          <p:cNvPr id="61443" name="Rectangle 3"/>
          <p:cNvSpPr>
            <a:spLocks noGrp="1" noChangeArrowheads="1"/>
          </p:cNvSpPr>
          <p:nvPr>
            <p:ph type="body" idx="1"/>
          </p:nvPr>
        </p:nvSpPr>
        <p:spPr>
          <a:xfrm>
            <a:off x="533400" y="1524000"/>
            <a:ext cx="8305800" cy="4572000"/>
          </a:xfrm>
        </p:spPr>
        <p:txBody>
          <a:bodyPr/>
          <a:lstStyle/>
          <a:p>
            <a:pPr eaLnBrk="1" hangingPunct="1">
              <a:lnSpc>
                <a:spcPct val="90000"/>
              </a:lnSpc>
            </a:pPr>
            <a:r>
              <a:rPr lang="en-US" sz="2700" dirty="0">
                <a:latin typeface="Arial"/>
                <a:ea typeface="ＭＳ Ｐゴシック" charset="0"/>
                <a:cs typeface="Arial"/>
              </a:rPr>
              <a:t>Remember that heap represents data sections other than the stack</a:t>
            </a:r>
          </a:p>
          <a:p>
            <a:pPr lvl="1" eaLnBrk="1" hangingPunct="1">
              <a:lnSpc>
                <a:spcPct val="90000"/>
              </a:lnSpc>
            </a:pPr>
            <a:r>
              <a:rPr lang="en-US" sz="2200" dirty="0">
                <a:latin typeface="Arial"/>
                <a:cs typeface="Arial"/>
              </a:rPr>
              <a:t>buffers that are dynamically allocated, e.g., by </a:t>
            </a:r>
            <a:r>
              <a:rPr lang="en-US" sz="2200" b="1" dirty="0" err="1">
                <a:latin typeface="Arial"/>
                <a:cs typeface="Arial"/>
              </a:rPr>
              <a:t>malloc</a:t>
            </a:r>
            <a:r>
              <a:rPr lang="en-US" sz="2200" b="1" dirty="0">
                <a:latin typeface="Arial"/>
                <a:cs typeface="Arial"/>
              </a:rPr>
              <a:t> </a:t>
            </a:r>
          </a:p>
          <a:p>
            <a:pPr lvl="1" eaLnBrk="1" hangingPunct="1">
              <a:lnSpc>
                <a:spcPct val="90000"/>
              </a:lnSpc>
            </a:pPr>
            <a:r>
              <a:rPr lang="en-US" sz="2200" dirty="0">
                <a:latin typeface="Arial"/>
                <a:cs typeface="Arial"/>
              </a:rPr>
              <a:t>statically initialized variables (data section)</a:t>
            </a:r>
          </a:p>
          <a:p>
            <a:pPr lvl="1" eaLnBrk="1" hangingPunct="1">
              <a:lnSpc>
                <a:spcPct val="90000"/>
              </a:lnSpc>
            </a:pPr>
            <a:r>
              <a:rPr lang="en-US" sz="2200" dirty="0">
                <a:latin typeface="Arial"/>
                <a:cs typeface="Arial"/>
              </a:rPr>
              <a:t>uninitialized buffers (</a:t>
            </a:r>
            <a:r>
              <a:rPr lang="en-US" sz="2200" dirty="0" err="1">
                <a:latin typeface="Arial"/>
                <a:cs typeface="Arial"/>
              </a:rPr>
              <a:t>bss</a:t>
            </a:r>
            <a:r>
              <a:rPr lang="en-US" sz="2200" dirty="0">
                <a:latin typeface="Arial"/>
                <a:cs typeface="Arial"/>
              </a:rPr>
              <a:t> section)</a:t>
            </a:r>
          </a:p>
          <a:p>
            <a:pPr lvl="1" eaLnBrk="1" hangingPunct="1">
              <a:lnSpc>
                <a:spcPct val="90000"/>
              </a:lnSpc>
            </a:pPr>
            <a:endParaRPr lang="en-US" sz="2200" dirty="0">
              <a:latin typeface="Arial"/>
              <a:cs typeface="Arial"/>
            </a:endParaRPr>
          </a:p>
          <a:p>
            <a:pPr eaLnBrk="1" hangingPunct="1">
              <a:lnSpc>
                <a:spcPct val="90000"/>
              </a:lnSpc>
            </a:pPr>
            <a:r>
              <a:rPr lang="en-US" sz="2700" dirty="0">
                <a:latin typeface="Arial"/>
                <a:ea typeface="ＭＳ Ｐゴシック" charset="0"/>
                <a:cs typeface="Arial"/>
              </a:rPr>
              <a:t>Heap overflow may overwrite other data allocated on heap</a:t>
            </a:r>
          </a:p>
          <a:p>
            <a:pPr eaLnBrk="1" hangingPunct="1">
              <a:lnSpc>
                <a:spcPct val="90000"/>
              </a:lnSpc>
            </a:pPr>
            <a:r>
              <a:rPr lang="en-US" sz="2700" dirty="0">
                <a:latin typeface="Arial"/>
                <a:ea typeface="ＭＳ Ｐゴシック" charset="0"/>
                <a:cs typeface="Arial"/>
              </a:rPr>
              <a:t>By exploiting the behavior of memory management routines, attacker may overwrite an arbitrary memory location with a small amount of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cap="none" dirty="0" smtClean="0"/>
              <a:t>Prevention mechanisms</a:t>
            </a:r>
            <a:endParaRPr lang="en-US" dirty="0"/>
          </a:p>
        </p:txBody>
      </p:sp>
      <p:sp>
        <p:nvSpPr>
          <p:cNvPr id="63490" name="Text Placeholder 5"/>
          <p:cNvSpPr>
            <a:spLocks noGrp="1"/>
          </p:cNvSpPr>
          <p:nvPr>
            <p:ph type="body" idx="1"/>
          </p:nvPr>
        </p:nvSpPr>
        <p:spPr/>
        <p:txBody>
          <a:bodyPr/>
          <a:lstStyle/>
          <a:p>
            <a:endParaRPr lang="en-US" dirty="0">
              <a:latin typeface="Arial"/>
              <a:ea typeface="ＭＳ Ｐゴシック" charset="0"/>
              <a:cs typeface="Arial"/>
            </a:endParaRPr>
          </a:p>
        </p:txBody>
      </p:sp>
      <p:sp>
        <p:nvSpPr>
          <p:cNvPr id="634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0E86F71-6012-FC43-91A0-09E95176EFCE}" type="slidenum">
              <a:rPr lang="en-US" sz="1200" b="0">
                <a:latin typeface="Arial"/>
              </a:rPr>
              <a:pPr eaLnBrk="1" hangingPunct="1"/>
              <a:t>42</a:t>
            </a:fld>
            <a:endParaRPr lang="en-US" sz="1200" b="0" dirty="0">
              <a:latin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F5D709E-7CAD-BD42-BD90-7CBDDBCF191F}" type="slidenum">
              <a:rPr lang="en-US" sz="1200" b="0">
                <a:latin typeface="Arial"/>
              </a:rPr>
              <a:pPr eaLnBrk="1" hangingPunct="1"/>
              <a:t>43</a:t>
            </a:fld>
            <a:endParaRPr lang="en-US" sz="1200" b="0" dirty="0">
              <a:latin typeface="Arial"/>
            </a:endParaRPr>
          </a:p>
        </p:txBody>
      </p:sp>
      <p:sp>
        <p:nvSpPr>
          <p:cNvPr id="64514" name="Rectangle 3"/>
          <p:cNvSpPr>
            <a:spLocks noGrp="1" noChangeArrowheads="1"/>
          </p:cNvSpPr>
          <p:nvPr>
            <p:ph type="body" idx="1"/>
          </p:nvPr>
        </p:nvSpPr>
        <p:spPr>
          <a:xfrm>
            <a:off x="762000" y="1371600"/>
            <a:ext cx="7543800" cy="4572000"/>
          </a:xfrm>
        </p:spPr>
        <p:txBody>
          <a:bodyPr/>
          <a:lstStyle/>
          <a:p>
            <a:pPr eaLnBrk="1" hangingPunct="1">
              <a:lnSpc>
                <a:spcPct val="90000"/>
              </a:lnSpc>
              <a:spcBef>
                <a:spcPts val="1200"/>
              </a:spcBef>
            </a:pPr>
            <a:r>
              <a:rPr lang="en-US" sz="2700" dirty="0">
                <a:latin typeface="Arial"/>
                <a:ea typeface="ＭＳ Ｐゴシック" charset="0"/>
                <a:cs typeface="Arial"/>
              </a:rPr>
              <a:t>Use type safe languages (e.g., Java)</a:t>
            </a:r>
          </a:p>
          <a:p>
            <a:pPr eaLnBrk="1" hangingPunct="1">
              <a:lnSpc>
                <a:spcPct val="90000"/>
              </a:lnSpc>
              <a:spcBef>
                <a:spcPts val="1200"/>
              </a:spcBef>
            </a:pPr>
            <a:r>
              <a:rPr lang="en-US" sz="2700" dirty="0">
                <a:latin typeface="Arial"/>
                <a:ea typeface="ＭＳ Ｐゴシック" charset="0"/>
                <a:cs typeface="Arial"/>
              </a:rPr>
              <a:t>Use safe library functions (e.g., </a:t>
            </a:r>
            <a:r>
              <a:rPr lang="en-US" sz="2700" dirty="0" err="1">
                <a:latin typeface="Arial"/>
                <a:ea typeface="ＭＳ Ｐゴシック" charset="0"/>
                <a:cs typeface="Arial"/>
              </a:rPr>
              <a:t>strncpy</a:t>
            </a:r>
            <a:r>
              <a:rPr lang="en-US" sz="2700" dirty="0">
                <a:latin typeface="Arial"/>
                <a:ea typeface="ＭＳ Ｐゴシック" charset="0"/>
                <a:cs typeface="Arial"/>
              </a:rPr>
              <a:t>)</a:t>
            </a:r>
          </a:p>
          <a:p>
            <a:pPr eaLnBrk="1" hangingPunct="1">
              <a:lnSpc>
                <a:spcPct val="90000"/>
              </a:lnSpc>
              <a:spcBef>
                <a:spcPts val="1200"/>
              </a:spcBef>
            </a:pPr>
            <a:r>
              <a:rPr lang="en-US" sz="2700" dirty="0">
                <a:latin typeface="Arial"/>
                <a:ea typeface="ＭＳ Ｐゴシック" charset="0"/>
                <a:cs typeface="Arial"/>
              </a:rPr>
              <a:t>Static source code analysis</a:t>
            </a:r>
          </a:p>
          <a:p>
            <a:pPr eaLnBrk="1" hangingPunct="1">
              <a:lnSpc>
                <a:spcPct val="90000"/>
              </a:lnSpc>
              <a:spcBef>
                <a:spcPts val="1200"/>
              </a:spcBef>
            </a:pPr>
            <a:r>
              <a:rPr lang="en-US" sz="2700" dirty="0">
                <a:latin typeface="Arial"/>
                <a:ea typeface="ＭＳ Ｐゴシック" charset="0"/>
                <a:cs typeface="Arial"/>
              </a:rPr>
              <a:t>Non-executable stack</a:t>
            </a:r>
          </a:p>
          <a:p>
            <a:pPr eaLnBrk="1" hangingPunct="1">
              <a:lnSpc>
                <a:spcPct val="90000"/>
              </a:lnSpc>
              <a:spcBef>
                <a:spcPts val="1200"/>
              </a:spcBef>
            </a:pPr>
            <a:r>
              <a:rPr lang="en-US" sz="2700" dirty="0">
                <a:latin typeface="Arial"/>
                <a:ea typeface="ＭＳ Ｐゴシック" charset="0"/>
                <a:cs typeface="Arial"/>
              </a:rPr>
              <a:t>Run time checking (e.g., </a:t>
            </a:r>
            <a:r>
              <a:rPr lang="en-US" sz="2700" dirty="0" err="1">
                <a:latin typeface="Arial"/>
                <a:ea typeface="ＭＳ Ｐゴシック" charset="0"/>
                <a:cs typeface="Arial"/>
              </a:rPr>
              <a:t>StackGaurd</a:t>
            </a:r>
            <a:r>
              <a:rPr lang="en-US" sz="2700" dirty="0">
                <a:latin typeface="Arial"/>
                <a:ea typeface="ＭＳ Ｐゴシック" charset="0"/>
                <a:cs typeface="Arial"/>
              </a:rPr>
              <a:t>) </a:t>
            </a:r>
            <a:endParaRPr lang="en-US" sz="2300" dirty="0">
              <a:latin typeface="Arial"/>
              <a:ea typeface="ＭＳ Ｐゴシック" charset="0"/>
              <a:cs typeface="Arial"/>
            </a:endParaRPr>
          </a:p>
          <a:p>
            <a:pPr eaLnBrk="1" hangingPunct="1">
              <a:lnSpc>
                <a:spcPct val="90000"/>
              </a:lnSpc>
              <a:spcBef>
                <a:spcPts val="1200"/>
              </a:spcBef>
            </a:pPr>
            <a:r>
              <a:rPr lang="en-US" sz="2700" dirty="0">
                <a:latin typeface="Arial"/>
                <a:ea typeface="ＭＳ Ｐゴシック" charset="0"/>
                <a:cs typeface="Arial"/>
              </a:rPr>
              <a:t>Address space layout </a:t>
            </a:r>
            <a:r>
              <a:rPr lang="en-US" sz="2700" dirty="0" smtClean="0">
                <a:latin typeface="Arial"/>
                <a:ea typeface="ＭＳ Ｐゴシック" charset="0"/>
                <a:cs typeface="Arial"/>
              </a:rPr>
              <a:t>randomization (ASLR)</a:t>
            </a:r>
            <a:endParaRPr lang="en-US" sz="2700" dirty="0">
              <a:latin typeface="Arial"/>
              <a:ea typeface="ＭＳ Ｐゴシック" charset="0"/>
              <a:cs typeface="Arial"/>
            </a:endParaRPr>
          </a:p>
          <a:p>
            <a:pPr eaLnBrk="1" hangingPunct="1">
              <a:lnSpc>
                <a:spcPct val="90000"/>
              </a:lnSpc>
              <a:spcBef>
                <a:spcPts val="1200"/>
              </a:spcBef>
            </a:pPr>
            <a:r>
              <a:rPr lang="en-US" sz="2700" dirty="0" smtClean="0">
                <a:latin typeface="Arial"/>
                <a:ea typeface="ＭＳ Ｐゴシック" charset="0"/>
                <a:cs typeface="Arial"/>
              </a:rPr>
              <a:t>Detecting </a:t>
            </a:r>
            <a:r>
              <a:rPr lang="en-US" sz="2700" dirty="0">
                <a:latin typeface="Arial"/>
                <a:ea typeface="ＭＳ Ｐゴシック" charset="0"/>
                <a:cs typeface="Arial"/>
              </a:rPr>
              <a:t>deviation of program behavior</a:t>
            </a:r>
          </a:p>
        </p:txBody>
      </p:sp>
      <p:sp>
        <p:nvSpPr>
          <p:cNvPr id="64515" name="Rectangle 4"/>
          <p:cNvSpPr>
            <a:spLocks noGrp="1" noChangeArrowheads="1"/>
          </p:cNvSpPr>
          <p:nvPr>
            <p:ph type="title"/>
          </p:nvPr>
        </p:nvSpPr>
        <p:spPr/>
        <p:txBody>
          <a:bodyPr/>
          <a:lstStyle/>
          <a:p>
            <a:pPr eaLnBrk="1" hangingPunct="1"/>
            <a:r>
              <a:rPr lang="en-US" dirty="0">
                <a:ea typeface="ＭＳ Ｐゴシック" charset="0"/>
              </a:rPr>
              <a:t>Preventing Buffer Overflow Attacks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dirty="0">
                <a:ea typeface="ＭＳ Ｐゴシック" charset="0"/>
              </a:rPr>
              <a:t>Static Source Code Analysis</a:t>
            </a:r>
          </a:p>
        </p:txBody>
      </p:sp>
      <p:sp>
        <p:nvSpPr>
          <p:cNvPr id="66562" name="Rectangle 3"/>
          <p:cNvSpPr>
            <a:spLocks noGrp="1" noChangeArrowheads="1"/>
          </p:cNvSpPr>
          <p:nvPr>
            <p:ph type="body" idx="1"/>
          </p:nvPr>
        </p:nvSpPr>
        <p:spPr>
          <a:xfrm>
            <a:off x="457200" y="1600200"/>
            <a:ext cx="7467600" cy="4800600"/>
          </a:xfrm>
        </p:spPr>
        <p:txBody>
          <a:bodyPr/>
          <a:lstStyle/>
          <a:p>
            <a:pPr>
              <a:lnSpc>
                <a:spcPct val="90000"/>
              </a:lnSpc>
              <a:spcBef>
                <a:spcPts val="1800"/>
              </a:spcBef>
              <a:buSzPct val="80000"/>
              <a:buFont typeface="Times" charset="0"/>
              <a:buChar char="•"/>
            </a:pPr>
            <a:r>
              <a:rPr lang="en-US" sz="2800" dirty="0">
                <a:latin typeface="Arial"/>
                <a:ea typeface="ＭＳ Ｐゴシック" charset="0"/>
                <a:cs typeface="Arial"/>
              </a:rPr>
              <a:t>Statically check source code to detect buffer overflows</a:t>
            </a:r>
          </a:p>
          <a:p>
            <a:pPr>
              <a:lnSpc>
                <a:spcPct val="90000"/>
              </a:lnSpc>
              <a:spcBef>
                <a:spcPts val="1800"/>
              </a:spcBef>
              <a:buSzPct val="80000"/>
              <a:buFont typeface="Times" charset="0"/>
              <a:buChar char="•"/>
            </a:pPr>
            <a:r>
              <a:rPr lang="en-US" sz="2800" b="1" dirty="0">
                <a:latin typeface="Arial"/>
                <a:ea typeface="ＭＳ Ｐゴシック" charset="0"/>
                <a:cs typeface="Arial"/>
              </a:rPr>
              <a:t>Automate</a:t>
            </a:r>
            <a:r>
              <a:rPr lang="en-US" sz="2800" dirty="0">
                <a:latin typeface="Arial"/>
                <a:ea typeface="ＭＳ Ｐゴシック" charset="0"/>
                <a:cs typeface="Arial"/>
              </a:rPr>
              <a:t> the code review process</a:t>
            </a:r>
          </a:p>
          <a:p>
            <a:pPr>
              <a:lnSpc>
                <a:spcPct val="90000"/>
              </a:lnSpc>
              <a:spcBef>
                <a:spcPts val="1800"/>
              </a:spcBef>
              <a:buSzPct val="80000"/>
              <a:buFont typeface="Times" charset="0"/>
              <a:buChar char="•"/>
            </a:pPr>
            <a:r>
              <a:rPr lang="en-US" sz="2800" dirty="0">
                <a:latin typeface="Arial"/>
                <a:ea typeface="ＭＳ Ｐゴシック" charset="0"/>
                <a:cs typeface="Arial"/>
              </a:rPr>
              <a:t>Several tools exist</a:t>
            </a:r>
          </a:p>
          <a:p>
            <a:pPr>
              <a:lnSpc>
                <a:spcPct val="90000"/>
              </a:lnSpc>
              <a:spcBef>
                <a:spcPts val="1800"/>
              </a:spcBef>
              <a:buSzPct val="80000"/>
              <a:buFont typeface="Times" charset="0"/>
              <a:buChar char="•"/>
            </a:pPr>
            <a:r>
              <a:rPr lang="en-US" sz="2800" b="1" dirty="0">
                <a:latin typeface="Arial"/>
                <a:ea typeface="ＭＳ Ｐゴシック" charset="0"/>
                <a:cs typeface="Arial"/>
              </a:rPr>
              <a:t>Expensive</a:t>
            </a:r>
            <a:r>
              <a:rPr lang="en-US" sz="2800" dirty="0">
                <a:latin typeface="Arial"/>
                <a:ea typeface="ＭＳ Ｐゴシック" charset="0"/>
                <a:cs typeface="Arial"/>
              </a:rPr>
              <a:t> (exponential)</a:t>
            </a:r>
          </a:p>
          <a:p>
            <a:pPr>
              <a:lnSpc>
                <a:spcPct val="90000"/>
              </a:lnSpc>
              <a:spcBef>
                <a:spcPts val="1800"/>
              </a:spcBef>
              <a:buSzPct val="80000"/>
              <a:buFont typeface="Times" charset="0"/>
              <a:buChar char="•"/>
            </a:pPr>
            <a:r>
              <a:rPr lang="en-US" sz="2800" dirty="0">
                <a:latin typeface="Arial"/>
                <a:ea typeface="ＭＳ Ｐゴシック" charset="0"/>
                <a:cs typeface="Arial"/>
              </a:rPr>
              <a:t>Typically done for short programs of critical importance</a:t>
            </a:r>
          </a:p>
          <a:p>
            <a:pPr>
              <a:lnSpc>
                <a:spcPct val="90000"/>
              </a:lnSpc>
              <a:spcBef>
                <a:spcPts val="1800"/>
              </a:spcBef>
              <a:buSzPct val="80000"/>
              <a:buFont typeface="Times" charset="0"/>
              <a:buChar char="•"/>
            </a:pPr>
            <a:r>
              <a:rPr lang="en-US" sz="2800" dirty="0">
                <a:latin typeface="Arial"/>
                <a:ea typeface="ＭＳ Ｐゴシック" charset="0"/>
                <a:cs typeface="Arial"/>
              </a:rPr>
              <a:t>Find lots of bugs, but not all</a:t>
            </a:r>
          </a:p>
          <a:p>
            <a:pPr>
              <a:lnSpc>
                <a:spcPct val="90000"/>
              </a:lnSpc>
              <a:spcBef>
                <a:spcPts val="1800"/>
              </a:spcBef>
              <a:buSzPct val="80000"/>
              <a:buFont typeface="Times" charset="0"/>
              <a:buChar char="•"/>
            </a:pPr>
            <a:endParaRPr lang="en-US" sz="2800" dirty="0">
              <a:latin typeface="Arial"/>
              <a:ea typeface="ＭＳ Ｐゴシック" charset="0"/>
              <a:cs typeface="Arial"/>
            </a:endParaRPr>
          </a:p>
        </p:txBody>
      </p:sp>
      <p:pic>
        <p:nvPicPr>
          <p:cNvPr id="665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76400"/>
            <a:ext cx="16002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5E8815D-AB31-7544-8654-BB63E2EF674B}" type="slidenum">
              <a:rPr lang="en-US" sz="1200" b="0">
                <a:latin typeface="Arial"/>
              </a:rPr>
              <a:pPr eaLnBrk="1" hangingPunct="1"/>
              <a:t>44</a:t>
            </a:fld>
            <a:endParaRPr lang="en-US" sz="1200" b="0" dirty="0">
              <a:latin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0773AD-C193-6349-AD48-C5589E28AEC1}" type="slidenum">
              <a:rPr lang="en-US" sz="1200" b="0">
                <a:latin typeface="Arial"/>
              </a:rPr>
              <a:pPr eaLnBrk="1" hangingPunct="1"/>
              <a:t>45</a:t>
            </a:fld>
            <a:endParaRPr lang="en-US" sz="1200" b="0" dirty="0">
              <a:latin typeface="Arial"/>
            </a:endParaRPr>
          </a:p>
        </p:txBody>
      </p:sp>
      <p:sp>
        <p:nvSpPr>
          <p:cNvPr id="68610" name="Rectangle 2"/>
          <p:cNvSpPr>
            <a:spLocks noGrp="1" noChangeArrowheads="1"/>
          </p:cNvSpPr>
          <p:nvPr>
            <p:ph type="body" sz="half" idx="1"/>
          </p:nvPr>
        </p:nvSpPr>
        <p:spPr>
          <a:xfrm>
            <a:off x="685800" y="1447800"/>
            <a:ext cx="7315200" cy="457200"/>
          </a:xfrm>
        </p:spPr>
        <p:txBody>
          <a:bodyPr/>
          <a:lstStyle/>
          <a:p>
            <a:pPr eaLnBrk="1" hangingPunct="1"/>
            <a:r>
              <a:rPr lang="en-US" sz="2300" dirty="0">
                <a:latin typeface="Arial"/>
                <a:ea typeface="ＭＳ Ｐゴシック" charset="0"/>
                <a:cs typeface="Arial"/>
              </a:rPr>
              <a:t>Some examples</a:t>
            </a:r>
          </a:p>
        </p:txBody>
      </p:sp>
      <p:sp>
        <p:nvSpPr>
          <p:cNvPr id="68611" name="Text Box 3"/>
          <p:cNvSpPr txBox="1">
            <a:spLocks noChangeArrowheads="1"/>
          </p:cNvSpPr>
          <p:nvPr/>
        </p:nvSpPr>
        <p:spPr bwMode="auto">
          <a:xfrm>
            <a:off x="533400" y="19812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endParaRPr lang="en-US" sz="1800" b="0">
              <a:latin typeface="Arial Unicode MS" charset="0"/>
            </a:endParaRPr>
          </a:p>
        </p:txBody>
      </p:sp>
      <p:sp>
        <p:nvSpPr>
          <p:cNvPr id="68612" name="Text Box 4"/>
          <p:cNvSpPr txBox="1">
            <a:spLocks noChangeArrowheads="1"/>
          </p:cNvSpPr>
          <p:nvPr/>
        </p:nvSpPr>
        <p:spPr bwMode="auto">
          <a:xfrm>
            <a:off x="762000" y="2133600"/>
            <a:ext cx="3962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Arial" charset="0"/>
              <a:buChar char="•"/>
            </a:pPr>
            <a:r>
              <a:rPr lang="en-US" sz="1800">
                <a:latin typeface="Arial Unicode MS" charset="0"/>
              </a:rPr>
              <a:t> Crash Causing Defects</a:t>
            </a:r>
          </a:p>
          <a:p>
            <a:pPr eaLnBrk="1" hangingPunct="1">
              <a:buFontTx/>
              <a:buChar char="•"/>
            </a:pPr>
            <a:r>
              <a:rPr lang="en-US" sz="1800">
                <a:latin typeface="Arial Unicode MS" charset="0"/>
              </a:rPr>
              <a:t> Null pointer dereference</a:t>
            </a:r>
          </a:p>
          <a:p>
            <a:pPr eaLnBrk="1" hangingPunct="1">
              <a:buFontTx/>
              <a:buChar char="•"/>
            </a:pPr>
            <a:r>
              <a:rPr lang="en-US" sz="1800">
                <a:latin typeface="Arial Unicode MS" charset="0"/>
              </a:rPr>
              <a:t> Use after free</a:t>
            </a:r>
          </a:p>
          <a:p>
            <a:pPr eaLnBrk="1" hangingPunct="1">
              <a:buFontTx/>
              <a:buChar char="•"/>
            </a:pPr>
            <a:r>
              <a:rPr lang="en-US" sz="1800">
                <a:latin typeface="Arial Unicode MS" charset="0"/>
              </a:rPr>
              <a:t> Double free </a:t>
            </a:r>
          </a:p>
          <a:p>
            <a:pPr eaLnBrk="1" hangingPunct="1">
              <a:buFontTx/>
              <a:buChar char="•"/>
            </a:pPr>
            <a:r>
              <a:rPr lang="en-US" sz="1800">
                <a:latin typeface="Arial Unicode MS" charset="0"/>
              </a:rPr>
              <a:t> Array indexing errors</a:t>
            </a:r>
          </a:p>
          <a:p>
            <a:pPr eaLnBrk="1" hangingPunct="1">
              <a:buFontTx/>
              <a:buChar char="•"/>
            </a:pPr>
            <a:r>
              <a:rPr lang="en-US" sz="1800">
                <a:latin typeface="Arial Unicode MS" charset="0"/>
              </a:rPr>
              <a:t> Mismatched array new/delete</a:t>
            </a:r>
          </a:p>
          <a:p>
            <a:pPr eaLnBrk="1" hangingPunct="1">
              <a:buFontTx/>
              <a:buChar char="•"/>
            </a:pPr>
            <a:r>
              <a:rPr lang="en-US" sz="1800">
                <a:latin typeface="Arial Unicode MS" charset="0"/>
              </a:rPr>
              <a:t> Potential stack overrun</a:t>
            </a:r>
          </a:p>
          <a:p>
            <a:pPr eaLnBrk="1" hangingPunct="1">
              <a:buFontTx/>
              <a:buChar char="•"/>
            </a:pPr>
            <a:r>
              <a:rPr lang="en-US" sz="1800">
                <a:latin typeface="Arial Unicode MS" charset="0"/>
              </a:rPr>
              <a:t> Potential heap overrun</a:t>
            </a:r>
          </a:p>
          <a:p>
            <a:pPr eaLnBrk="1" hangingPunct="1">
              <a:buFontTx/>
              <a:buChar char="•"/>
            </a:pPr>
            <a:r>
              <a:rPr lang="en-US" sz="1800">
                <a:latin typeface="Arial Unicode MS" charset="0"/>
              </a:rPr>
              <a:t> Return pointers to local variables</a:t>
            </a:r>
          </a:p>
          <a:p>
            <a:pPr eaLnBrk="1" hangingPunct="1">
              <a:buFontTx/>
              <a:buChar char="•"/>
            </a:pPr>
            <a:r>
              <a:rPr lang="en-US" sz="1800">
                <a:latin typeface="Arial Unicode MS" charset="0"/>
              </a:rPr>
              <a:t> Logically inconsistent code</a:t>
            </a:r>
          </a:p>
        </p:txBody>
      </p:sp>
      <p:sp>
        <p:nvSpPr>
          <p:cNvPr id="68613" name="Text Box 5"/>
          <p:cNvSpPr txBox="1">
            <a:spLocks noChangeArrowheads="1"/>
          </p:cNvSpPr>
          <p:nvPr/>
        </p:nvSpPr>
        <p:spPr bwMode="auto">
          <a:xfrm>
            <a:off x="4572000" y="2133600"/>
            <a:ext cx="4343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Tx/>
              <a:buChar char="•"/>
            </a:pPr>
            <a:r>
              <a:rPr lang="en-US" sz="1800">
                <a:latin typeface="Arial Unicode MS" charset="0"/>
              </a:rPr>
              <a:t> Uninitialized variables</a:t>
            </a:r>
          </a:p>
          <a:p>
            <a:pPr eaLnBrk="1" hangingPunct="1">
              <a:buFontTx/>
              <a:buChar char="•"/>
            </a:pPr>
            <a:r>
              <a:rPr lang="en-US" sz="1800">
                <a:latin typeface="Arial Unicode MS" charset="0"/>
              </a:rPr>
              <a:t> Invalid use of negative values</a:t>
            </a:r>
          </a:p>
          <a:p>
            <a:pPr eaLnBrk="1" hangingPunct="1">
              <a:buFontTx/>
              <a:buChar char="•"/>
            </a:pPr>
            <a:r>
              <a:rPr lang="en-US" sz="1800">
                <a:latin typeface="Arial Unicode MS" charset="0"/>
              </a:rPr>
              <a:t> Passing large parameters by value</a:t>
            </a:r>
          </a:p>
          <a:p>
            <a:pPr eaLnBrk="1" hangingPunct="1">
              <a:buFontTx/>
              <a:buChar char="•"/>
            </a:pPr>
            <a:r>
              <a:rPr lang="en-US" sz="1800">
                <a:latin typeface="Arial Unicode MS" charset="0"/>
              </a:rPr>
              <a:t> Underallocations of dynamic data</a:t>
            </a:r>
          </a:p>
          <a:p>
            <a:pPr eaLnBrk="1" hangingPunct="1">
              <a:buFontTx/>
              <a:buChar char="•"/>
            </a:pPr>
            <a:r>
              <a:rPr lang="en-US" sz="1800">
                <a:latin typeface="Arial Unicode MS" charset="0"/>
              </a:rPr>
              <a:t> Memory leaks</a:t>
            </a:r>
          </a:p>
          <a:p>
            <a:pPr eaLnBrk="1" hangingPunct="1">
              <a:buFontTx/>
              <a:buChar char="•"/>
            </a:pPr>
            <a:r>
              <a:rPr lang="en-US" sz="1800">
                <a:latin typeface="Arial Unicode MS" charset="0"/>
              </a:rPr>
              <a:t> File handle leaks</a:t>
            </a:r>
          </a:p>
          <a:p>
            <a:pPr eaLnBrk="1" hangingPunct="1">
              <a:buFontTx/>
              <a:buChar char="•"/>
            </a:pPr>
            <a:r>
              <a:rPr lang="en-US" sz="1800">
                <a:latin typeface="Arial Unicode MS" charset="0"/>
              </a:rPr>
              <a:t> Network resource leaks</a:t>
            </a:r>
          </a:p>
          <a:p>
            <a:pPr eaLnBrk="1" hangingPunct="1">
              <a:buFontTx/>
              <a:buChar char="•"/>
            </a:pPr>
            <a:r>
              <a:rPr lang="en-US" sz="1800">
                <a:latin typeface="Arial Unicode MS" charset="0"/>
              </a:rPr>
              <a:t> Unused values</a:t>
            </a:r>
          </a:p>
          <a:p>
            <a:pPr eaLnBrk="1" hangingPunct="1">
              <a:buFontTx/>
              <a:buChar char="•"/>
            </a:pPr>
            <a:r>
              <a:rPr lang="en-US" sz="1800">
                <a:latin typeface="Arial Unicode MS" charset="0"/>
              </a:rPr>
              <a:t> Unhandled return codes</a:t>
            </a:r>
          </a:p>
          <a:p>
            <a:pPr eaLnBrk="1" hangingPunct="1">
              <a:buFontTx/>
              <a:buChar char="•"/>
            </a:pPr>
            <a:r>
              <a:rPr lang="en-US" sz="1800">
                <a:latin typeface="Arial Unicode MS" charset="0"/>
              </a:rPr>
              <a:t> Use of invalid iterators</a:t>
            </a:r>
          </a:p>
        </p:txBody>
      </p:sp>
      <p:sp>
        <p:nvSpPr>
          <p:cNvPr id="68614" name="Rectangle 6"/>
          <p:cNvSpPr>
            <a:spLocks noGrp="1" noChangeArrowheads="1"/>
          </p:cNvSpPr>
          <p:nvPr>
            <p:ph type="title"/>
          </p:nvPr>
        </p:nvSpPr>
        <p:spPr/>
        <p:txBody>
          <a:bodyPr/>
          <a:lstStyle/>
          <a:p>
            <a:pPr eaLnBrk="1" hangingPunct="1"/>
            <a:r>
              <a:rPr lang="en-US" sz="3200" dirty="0">
                <a:ea typeface="ＭＳ Ｐゴシック" charset="0"/>
              </a:rPr>
              <a:t>Bugs to Detect in Source Code Analysis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2F5668D-F022-3A4B-BE8D-3749FB85E719}" type="slidenum">
              <a:rPr lang="en-US" sz="1200" b="0">
                <a:latin typeface="Arial"/>
              </a:rPr>
              <a:pPr eaLnBrk="1" hangingPunct="1"/>
              <a:t>46</a:t>
            </a:fld>
            <a:endParaRPr lang="en-US" sz="1200" b="0" dirty="0">
              <a:latin typeface="Arial"/>
            </a:endParaRPr>
          </a:p>
        </p:txBody>
      </p:sp>
      <p:sp>
        <p:nvSpPr>
          <p:cNvPr id="70658" name="Rectangle 2"/>
          <p:cNvSpPr>
            <a:spLocks noGrp="1" noChangeArrowheads="1"/>
          </p:cNvSpPr>
          <p:nvPr>
            <p:ph type="title"/>
          </p:nvPr>
        </p:nvSpPr>
        <p:spPr/>
        <p:txBody>
          <a:bodyPr/>
          <a:lstStyle/>
          <a:p>
            <a:pPr eaLnBrk="1" hangingPunct="1"/>
            <a:r>
              <a:rPr lang="en-US" dirty="0">
                <a:ea typeface="ＭＳ Ｐゴシック" charset="0"/>
              </a:rPr>
              <a:t>Non-Executable Stack</a:t>
            </a:r>
          </a:p>
        </p:txBody>
      </p:sp>
      <p:sp>
        <p:nvSpPr>
          <p:cNvPr id="70659" name="Rectangle 3"/>
          <p:cNvSpPr>
            <a:spLocks noGrp="1" noChangeArrowheads="1"/>
          </p:cNvSpPr>
          <p:nvPr>
            <p:ph type="body" idx="1"/>
          </p:nvPr>
        </p:nvSpPr>
        <p:spPr>
          <a:xfrm>
            <a:off x="685800" y="1371600"/>
            <a:ext cx="7620000" cy="4724400"/>
          </a:xfrm>
        </p:spPr>
        <p:txBody>
          <a:bodyPr/>
          <a:lstStyle/>
          <a:p>
            <a:pPr eaLnBrk="1" hangingPunct="1"/>
            <a:r>
              <a:rPr lang="en-US" sz="2800" dirty="0">
                <a:latin typeface="Arial"/>
                <a:ea typeface="ＭＳ Ｐゴシック" charset="0"/>
                <a:cs typeface="Arial"/>
              </a:rPr>
              <a:t>Basic stack exploit can be prevented by </a:t>
            </a:r>
            <a:r>
              <a:rPr lang="en-US" sz="2800" b="1" dirty="0">
                <a:latin typeface="Arial"/>
                <a:ea typeface="ＭＳ Ｐゴシック" charset="0"/>
                <a:cs typeface="Arial"/>
              </a:rPr>
              <a:t>hardware support </a:t>
            </a:r>
            <a:r>
              <a:rPr lang="en-US" sz="2800" dirty="0">
                <a:latin typeface="Arial"/>
                <a:ea typeface="ＭＳ Ｐゴシック" charset="0"/>
                <a:cs typeface="Arial"/>
              </a:rPr>
              <a:t>to mark stack segment as non-executable</a:t>
            </a:r>
          </a:p>
          <a:p>
            <a:pPr lvl="1"/>
            <a:r>
              <a:rPr lang="en-US" sz="2400" dirty="0">
                <a:latin typeface="Arial"/>
                <a:cs typeface="Arial"/>
              </a:rPr>
              <a:t>Support in Windows since XP SP2.  Code patches exist for Linux, Solaris. </a:t>
            </a:r>
          </a:p>
          <a:p>
            <a:pPr lvl="1"/>
            <a:endParaRPr lang="en-US" sz="2400" dirty="0">
              <a:latin typeface="Arial"/>
              <a:cs typeface="Arial"/>
            </a:endParaRPr>
          </a:p>
          <a:p>
            <a:pPr eaLnBrk="1" hangingPunct="1"/>
            <a:r>
              <a:rPr lang="en-US" sz="2800" dirty="0">
                <a:latin typeface="Arial"/>
                <a:ea typeface="ＭＳ Ｐゴシック" charset="0"/>
                <a:cs typeface="Arial"/>
              </a:rPr>
              <a:t>Problems:</a:t>
            </a:r>
          </a:p>
          <a:p>
            <a:pPr lvl="1" eaLnBrk="1" hangingPunct="1"/>
            <a:r>
              <a:rPr lang="en-US" sz="2200" dirty="0">
                <a:latin typeface="Arial"/>
                <a:cs typeface="Arial"/>
              </a:rPr>
              <a:t>Does not defend against all attacks ( see “return-to-</a:t>
            </a:r>
            <a:r>
              <a:rPr lang="en-US" sz="2200" dirty="0" err="1">
                <a:latin typeface="Arial"/>
                <a:cs typeface="Arial"/>
              </a:rPr>
              <a:t>libc</a:t>
            </a:r>
            <a:r>
              <a:rPr lang="en-US" altLang="ja-JP" sz="2200" dirty="0">
                <a:latin typeface="Arial"/>
                <a:ea typeface="ＭＳ Ｐゴシック" charset="0"/>
                <a:cs typeface="ＭＳ Ｐゴシック" charset="0"/>
              </a:rPr>
              <a:t>”)</a:t>
            </a:r>
          </a:p>
          <a:p>
            <a:pPr lvl="1" eaLnBrk="1" hangingPunct="1"/>
            <a:r>
              <a:rPr lang="en-US" sz="2200" dirty="0">
                <a:latin typeface="Arial"/>
                <a:cs typeface="Arial"/>
              </a:rPr>
              <a:t>Does not block more general overflow exploits</a:t>
            </a:r>
          </a:p>
          <a:p>
            <a:pPr lvl="2" eaLnBrk="1" hangingPunct="1"/>
            <a:r>
              <a:rPr lang="en-US" dirty="0">
                <a:latin typeface="Arial"/>
                <a:cs typeface="Arial"/>
              </a:rPr>
              <a:t>Overflow on heap; overflow </a:t>
            </a:r>
            <a:r>
              <a:rPr lang="en-US" dirty="0" err="1">
                <a:latin typeface="Arial"/>
                <a:cs typeface="Arial"/>
              </a:rPr>
              <a:t>func</a:t>
            </a:r>
            <a:r>
              <a:rPr lang="en-US" dirty="0">
                <a:latin typeface="Arial"/>
                <a:cs typeface="Arial"/>
              </a:rPr>
              <a:t> pointer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0B5AA3A-B62B-A245-B990-B6AE50736BA1}" type="slidenum">
              <a:rPr lang="en-US" sz="1200" b="0">
                <a:latin typeface="Arial"/>
              </a:rPr>
              <a:pPr eaLnBrk="1" hangingPunct="1"/>
              <a:t>47</a:t>
            </a:fld>
            <a:endParaRPr lang="en-US" sz="1200" b="0" dirty="0">
              <a:latin typeface="Arial"/>
            </a:endParaRPr>
          </a:p>
        </p:txBody>
      </p:sp>
      <p:sp>
        <p:nvSpPr>
          <p:cNvPr id="72706" name="Rectangle 3"/>
          <p:cNvSpPr>
            <a:spLocks noGrp="1" noChangeArrowheads="1"/>
          </p:cNvSpPr>
          <p:nvPr>
            <p:ph type="body" idx="1"/>
          </p:nvPr>
        </p:nvSpPr>
        <p:spPr>
          <a:xfrm>
            <a:off x="457200" y="1600200"/>
            <a:ext cx="8178800" cy="4953000"/>
          </a:xfrm>
        </p:spPr>
        <p:txBody>
          <a:bodyPr/>
          <a:lstStyle/>
          <a:p>
            <a:pPr eaLnBrk="1" hangingPunct="1">
              <a:spcBef>
                <a:spcPts val="1200"/>
              </a:spcBef>
            </a:pPr>
            <a:r>
              <a:rPr lang="en-US" dirty="0" err="1">
                <a:latin typeface="Arial"/>
                <a:ea typeface="ＭＳ Ｐゴシック" charset="0"/>
                <a:cs typeface="Arial"/>
              </a:rPr>
              <a:t>StackGuard</a:t>
            </a:r>
            <a:r>
              <a:rPr lang="en-US" dirty="0">
                <a:latin typeface="Arial"/>
                <a:ea typeface="ＭＳ Ｐゴシック" charset="0"/>
                <a:cs typeface="Arial"/>
              </a:rPr>
              <a:t> checks for stack integrity at run time</a:t>
            </a:r>
          </a:p>
          <a:p>
            <a:pPr lvl="1" eaLnBrk="1" hangingPunct="1">
              <a:spcBef>
                <a:spcPts val="1200"/>
              </a:spcBef>
            </a:pPr>
            <a:r>
              <a:rPr lang="en-US" dirty="0">
                <a:latin typeface="Arial"/>
                <a:cs typeface="Arial"/>
              </a:rPr>
              <a:t>E.g., embed </a:t>
            </a:r>
            <a:r>
              <a:rPr lang="ja-JP" altLang="en-US" dirty="0">
                <a:latin typeface="Arial"/>
                <a:cs typeface="Arial"/>
              </a:rPr>
              <a:t>“</a:t>
            </a:r>
            <a:r>
              <a:rPr lang="en-US" altLang="ja-JP" b="1" dirty="0">
                <a:latin typeface="Arial"/>
                <a:cs typeface="Arial"/>
              </a:rPr>
              <a:t>canaries</a:t>
            </a:r>
            <a:r>
              <a:rPr lang="ja-JP" altLang="en-US" dirty="0">
                <a:latin typeface="Arial"/>
                <a:cs typeface="Arial"/>
              </a:rPr>
              <a:t>”</a:t>
            </a:r>
            <a:r>
              <a:rPr lang="en-US" altLang="ja-JP" dirty="0">
                <a:latin typeface="Arial"/>
                <a:cs typeface="Arial"/>
              </a:rPr>
              <a:t> in stack frames and verify their integrity prior to function return.</a:t>
            </a:r>
            <a:endParaRPr lang="en-US" dirty="0">
              <a:latin typeface="Arial"/>
              <a:cs typeface="Arial"/>
            </a:endParaRPr>
          </a:p>
        </p:txBody>
      </p:sp>
      <p:sp>
        <p:nvSpPr>
          <p:cNvPr id="72707" name="Rectangle 4"/>
          <p:cNvSpPr>
            <a:spLocks noChangeArrowheads="1"/>
          </p:cNvSpPr>
          <p:nvPr/>
        </p:nvSpPr>
        <p:spPr bwMode="auto">
          <a:xfrm>
            <a:off x="7388225" y="4687888"/>
            <a:ext cx="454025" cy="376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str</a:t>
            </a:r>
            <a:endParaRPr kumimoji="1" lang="en-US" sz="1800" b="0">
              <a:solidFill>
                <a:schemeClr val="bg2"/>
              </a:solidFill>
              <a:latin typeface="Comic Sans MS" charset="0"/>
              <a:sym typeface="Symbol" charset="0"/>
            </a:endParaRPr>
          </a:p>
        </p:txBody>
      </p:sp>
      <p:sp>
        <p:nvSpPr>
          <p:cNvPr id="72708" name="Rectangle 5"/>
          <p:cNvSpPr>
            <a:spLocks noChangeArrowheads="1"/>
          </p:cNvSpPr>
          <p:nvPr/>
        </p:nvSpPr>
        <p:spPr bwMode="auto">
          <a:xfrm>
            <a:off x="6915150" y="4687888"/>
            <a:ext cx="473075" cy="376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ret</a:t>
            </a:r>
            <a:endParaRPr kumimoji="1" lang="en-US" sz="1800" b="0">
              <a:solidFill>
                <a:schemeClr val="bg2"/>
              </a:solidFill>
              <a:latin typeface="Comic Sans MS" charset="0"/>
              <a:sym typeface="Symbol" charset="0"/>
            </a:endParaRPr>
          </a:p>
        </p:txBody>
      </p:sp>
      <p:sp>
        <p:nvSpPr>
          <p:cNvPr id="72709" name="Rectangle 6"/>
          <p:cNvSpPr>
            <a:spLocks noChangeArrowheads="1"/>
          </p:cNvSpPr>
          <p:nvPr/>
        </p:nvSpPr>
        <p:spPr bwMode="auto">
          <a:xfrm>
            <a:off x="6419850" y="4687888"/>
            <a:ext cx="495300" cy="376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sfp</a:t>
            </a:r>
            <a:endParaRPr kumimoji="1" lang="en-US" sz="1800" b="0">
              <a:solidFill>
                <a:schemeClr val="bg2"/>
              </a:solidFill>
              <a:latin typeface="Comic Sans MS" charset="0"/>
              <a:sym typeface="Symbol" charset="0"/>
            </a:endParaRPr>
          </a:p>
        </p:txBody>
      </p:sp>
      <p:sp>
        <p:nvSpPr>
          <p:cNvPr id="72710" name="Rectangle 7"/>
          <p:cNvSpPr>
            <a:spLocks noChangeArrowheads="1"/>
          </p:cNvSpPr>
          <p:nvPr/>
        </p:nvSpPr>
        <p:spPr bwMode="auto">
          <a:xfrm>
            <a:off x="4351338" y="4687888"/>
            <a:ext cx="1047750" cy="376237"/>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1800" b="0">
                <a:latin typeface="Tahoma" charset="0"/>
              </a:rPr>
              <a:t>local</a:t>
            </a:r>
          </a:p>
        </p:txBody>
      </p:sp>
      <p:sp>
        <p:nvSpPr>
          <p:cNvPr id="72711" name="Line 8"/>
          <p:cNvSpPr>
            <a:spLocks noChangeShapeType="1"/>
          </p:cNvSpPr>
          <p:nvPr/>
        </p:nvSpPr>
        <p:spPr bwMode="auto">
          <a:xfrm flipV="1">
            <a:off x="7842250" y="4687888"/>
            <a:ext cx="341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12" name="Line 9"/>
          <p:cNvSpPr>
            <a:spLocks noChangeShapeType="1"/>
          </p:cNvSpPr>
          <p:nvPr/>
        </p:nvSpPr>
        <p:spPr bwMode="auto">
          <a:xfrm flipV="1">
            <a:off x="7842250" y="5064125"/>
            <a:ext cx="341313"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13" name="Text Box 10"/>
          <p:cNvSpPr txBox="1">
            <a:spLocks noChangeArrowheads="1"/>
          </p:cNvSpPr>
          <p:nvPr/>
        </p:nvSpPr>
        <p:spPr bwMode="auto">
          <a:xfrm>
            <a:off x="8289925" y="4451350"/>
            <a:ext cx="7016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80000"/>
              </a:lnSpc>
              <a:spcBef>
                <a:spcPct val="50000"/>
              </a:spcBef>
            </a:pPr>
            <a:r>
              <a:rPr lang="en-US" sz="1800" b="0">
                <a:latin typeface="Tahoma" charset="0"/>
              </a:rPr>
              <a:t>top</a:t>
            </a:r>
            <a:br>
              <a:rPr lang="en-US" sz="1800" b="0">
                <a:latin typeface="Tahoma" charset="0"/>
              </a:rPr>
            </a:br>
            <a:r>
              <a:rPr lang="en-US" sz="1800" b="0">
                <a:latin typeface="Tahoma" charset="0"/>
              </a:rPr>
              <a:t>of</a:t>
            </a:r>
            <a:br>
              <a:rPr lang="en-US" sz="1800" b="0">
                <a:latin typeface="Tahoma" charset="0"/>
              </a:rPr>
            </a:br>
            <a:r>
              <a:rPr lang="en-US" sz="1800" b="0">
                <a:latin typeface="Tahoma" charset="0"/>
              </a:rPr>
              <a:t>stack</a:t>
            </a:r>
          </a:p>
        </p:txBody>
      </p:sp>
      <p:sp>
        <p:nvSpPr>
          <p:cNvPr id="72714" name="Line 11"/>
          <p:cNvSpPr>
            <a:spLocks noChangeShapeType="1"/>
          </p:cNvSpPr>
          <p:nvPr/>
        </p:nvSpPr>
        <p:spPr bwMode="auto">
          <a:xfrm flipH="1">
            <a:off x="828675" y="5441950"/>
            <a:ext cx="7013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15" name="Line 12"/>
          <p:cNvSpPr>
            <a:spLocks noChangeShapeType="1"/>
          </p:cNvSpPr>
          <p:nvPr/>
        </p:nvSpPr>
        <p:spPr bwMode="auto">
          <a:xfrm>
            <a:off x="7842250" y="4451350"/>
            <a:ext cx="0" cy="7493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16" name="Rectangle 13"/>
          <p:cNvSpPr>
            <a:spLocks noChangeArrowheads="1"/>
          </p:cNvSpPr>
          <p:nvPr/>
        </p:nvSpPr>
        <p:spPr bwMode="auto">
          <a:xfrm>
            <a:off x="5399088" y="4687888"/>
            <a:ext cx="1020762" cy="376237"/>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50000"/>
              </a:spcBef>
            </a:pPr>
            <a:r>
              <a:rPr lang="en-US" sz="1800" b="0">
                <a:latin typeface="Tahoma" charset="0"/>
              </a:rPr>
              <a:t>canary</a:t>
            </a:r>
          </a:p>
        </p:txBody>
      </p:sp>
      <p:sp>
        <p:nvSpPr>
          <p:cNvPr id="72717" name="Rectangle 14"/>
          <p:cNvSpPr>
            <a:spLocks noChangeArrowheads="1"/>
          </p:cNvSpPr>
          <p:nvPr/>
        </p:nvSpPr>
        <p:spPr bwMode="auto">
          <a:xfrm>
            <a:off x="3856038" y="4687888"/>
            <a:ext cx="454025" cy="376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str</a:t>
            </a:r>
            <a:endParaRPr kumimoji="1" lang="en-US" sz="1800" b="0">
              <a:solidFill>
                <a:schemeClr val="bg2"/>
              </a:solidFill>
              <a:latin typeface="Comic Sans MS" charset="0"/>
              <a:sym typeface="Symbol" charset="0"/>
            </a:endParaRPr>
          </a:p>
        </p:txBody>
      </p:sp>
      <p:sp>
        <p:nvSpPr>
          <p:cNvPr id="72718" name="Rectangle 15"/>
          <p:cNvSpPr>
            <a:spLocks noChangeArrowheads="1"/>
          </p:cNvSpPr>
          <p:nvPr/>
        </p:nvSpPr>
        <p:spPr bwMode="auto">
          <a:xfrm>
            <a:off x="3382963" y="4687888"/>
            <a:ext cx="473075" cy="376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ret</a:t>
            </a:r>
            <a:endParaRPr kumimoji="1" lang="en-US" sz="1800" b="0">
              <a:solidFill>
                <a:schemeClr val="bg2"/>
              </a:solidFill>
              <a:latin typeface="Comic Sans MS" charset="0"/>
              <a:sym typeface="Symbol" charset="0"/>
            </a:endParaRPr>
          </a:p>
        </p:txBody>
      </p:sp>
      <p:sp>
        <p:nvSpPr>
          <p:cNvPr id="72719" name="Rectangle 16"/>
          <p:cNvSpPr>
            <a:spLocks noChangeArrowheads="1"/>
          </p:cNvSpPr>
          <p:nvPr/>
        </p:nvSpPr>
        <p:spPr bwMode="auto">
          <a:xfrm>
            <a:off x="2887663" y="4687888"/>
            <a:ext cx="495300" cy="376237"/>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spcBef>
                <a:spcPct val="50000"/>
              </a:spcBef>
            </a:pPr>
            <a:r>
              <a:rPr lang="en-US" sz="1800" b="0">
                <a:latin typeface="Tahoma" charset="0"/>
              </a:rPr>
              <a:t>sfp</a:t>
            </a:r>
            <a:endParaRPr kumimoji="1" lang="en-US" sz="1800" b="0">
              <a:solidFill>
                <a:schemeClr val="bg2"/>
              </a:solidFill>
              <a:latin typeface="Comic Sans MS" charset="0"/>
              <a:sym typeface="Symbol" charset="0"/>
            </a:endParaRPr>
          </a:p>
        </p:txBody>
      </p:sp>
      <p:sp>
        <p:nvSpPr>
          <p:cNvPr id="72720" name="Rectangle 17"/>
          <p:cNvSpPr>
            <a:spLocks noChangeArrowheads="1"/>
          </p:cNvSpPr>
          <p:nvPr/>
        </p:nvSpPr>
        <p:spPr bwMode="auto">
          <a:xfrm>
            <a:off x="828675" y="4692650"/>
            <a:ext cx="1047750" cy="376238"/>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1800" b="0">
                <a:latin typeface="Tahoma" charset="0"/>
              </a:rPr>
              <a:t>local</a:t>
            </a:r>
          </a:p>
        </p:txBody>
      </p:sp>
      <p:sp>
        <p:nvSpPr>
          <p:cNvPr id="72721" name="Line 18"/>
          <p:cNvSpPr>
            <a:spLocks noChangeShapeType="1"/>
          </p:cNvSpPr>
          <p:nvPr/>
        </p:nvSpPr>
        <p:spPr bwMode="auto">
          <a:xfrm>
            <a:off x="4325938" y="4451350"/>
            <a:ext cx="0" cy="7493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22" name="Rectangle 19"/>
          <p:cNvSpPr>
            <a:spLocks noChangeArrowheads="1"/>
          </p:cNvSpPr>
          <p:nvPr/>
        </p:nvSpPr>
        <p:spPr bwMode="auto">
          <a:xfrm>
            <a:off x="1866900" y="4692650"/>
            <a:ext cx="1020763" cy="371475"/>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50000"/>
              </a:spcBef>
            </a:pPr>
            <a:r>
              <a:rPr lang="en-US" sz="1800" b="0">
                <a:latin typeface="Tahoma" charset="0"/>
              </a:rPr>
              <a:t>canary</a:t>
            </a:r>
          </a:p>
        </p:txBody>
      </p:sp>
      <p:sp>
        <p:nvSpPr>
          <p:cNvPr id="72723" name="Line 20"/>
          <p:cNvSpPr>
            <a:spLocks noChangeShapeType="1"/>
          </p:cNvSpPr>
          <p:nvPr/>
        </p:nvSpPr>
        <p:spPr bwMode="auto">
          <a:xfrm flipH="1" flipV="1">
            <a:off x="381000" y="5064125"/>
            <a:ext cx="447675" cy="4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24" name="Line 21"/>
          <p:cNvSpPr>
            <a:spLocks noChangeShapeType="1"/>
          </p:cNvSpPr>
          <p:nvPr/>
        </p:nvSpPr>
        <p:spPr bwMode="auto">
          <a:xfrm flipH="1" flipV="1">
            <a:off x="381000" y="4687888"/>
            <a:ext cx="452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25" name="Text Box 22"/>
          <p:cNvSpPr txBox="1">
            <a:spLocks noChangeArrowheads="1"/>
          </p:cNvSpPr>
          <p:nvPr/>
        </p:nvSpPr>
        <p:spPr bwMode="auto">
          <a:xfrm>
            <a:off x="5640388" y="4267200"/>
            <a:ext cx="1014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800" b="0">
                <a:latin typeface="Tahoma" charset="0"/>
              </a:rPr>
              <a:t>Frame 1</a:t>
            </a:r>
          </a:p>
        </p:txBody>
      </p:sp>
      <p:sp>
        <p:nvSpPr>
          <p:cNvPr id="72726" name="Text Box 23"/>
          <p:cNvSpPr txBox="1">
            <a:spLocks noChangeArrowheads="1"/>
          </p:cNvSpPr>
          <p:nvPr/>
        </p:nvSpPr>
        <p:spPr bwMode="auto">
          <a:xfrm>
            <a:off x="2381250" y="4267200"/>
            <a:ext cx="101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800" b="0">
                <a:latin typeface="Tahoma" charset="0"/>
              </a:rPr>
              <a:t>Frame 2</a:t>
            </a:r>
          </a:p>
        </p:txBody>
      </p:sp>
      <p:sp>
        <p:nvSpPr>
          <p:cNvPr id="72727" name="Line 24"/>
          <p:cNvSpPr>
            <a:spLocks noChangeShapeType="1"/>
          </p:cNvSpPr>
          <p:nvPr/>
        </p:nvSpPr>
        <p:spPr bwMode="auto">
          <a:xfrm>
            <a:off x="833438" y="4451350"/>
            <a:ext cx="0" cy="7493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72728" name="Rectangle 25"/>
          <p:cNvSpPr>
            <a:spLocks noGrp="1" noChangeArrowheads="1"/>
          </p:cNvSpPr>
          <p:nvPr>
            <p:ph type="title"/>
          </p:nvPr>
        </p:nvSpPr>
        <p:spPr/>
        <p:txBody>
          <a:bodyPr/>
          <a:lstStyle/>
          <a:p>
            <a:pPr eaLnBrk="1" hangingPunct="1"/>
            <a:r>
              <a:rPr lang="en-US" dirty="0">
                <a:ea typeface="ＭＳ Ｐゴシック" charset="0"/>
              </a:rPr>
              <a:t>Run Time Checking: </a:t>
            </a:r>
            <a:r>
              <a:rPr lang="en-US" dirty="0" err="1">
                <a:ea typeface="ＭＳ Ｐゴシック" charset="0"/>
              </a:rPr>
              <a:t>StackGuard</a:t>
            </a:r>
            <a:endParaRPr lang="en-US" dirty="0">
              <a:ea typeface="ＭＳ Ｐゴシック"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F756C9C-4587-1D43-9348-31BF5C7C45A4}" type="slidenum">
              <a:rPr lang="en-US" sz="1200" b="0">
                <a:latin typeface="Arial"/>
              </a:rPr>
              <a:pPr eaLnBrk="1" hangingPunct="1"/>
              <a:t>48</a:t>
            </a:fld>
            <a:endParaRPr lang="en-US" sz="1200" b="0" dirty="0">
              <a:latin typeface="Arial"/>
            </a:endParaRPr>
          </a:p>
        </p:txBody>
      </p:sp>
      <p:sp>
        <p:nvSpPr>
          <p:cNvPr id="74754" name="Rectangle 2"/>
          <p:cNvSpPr>
            <a:spLocks noGrp="1" noChangeArrowheads="1"/>
          </p:cNvSpPr>
          <p:nvPr>
            <p:ph type="title"/>
          </p:nvPr>
        </p:nvSpPr>
        <p:spPr/>
        <p:txBody>
          <a:bodyPr/>
          <a:lstStyle/>
          <a:p>
            <a:pPr eaLnBrk="1" hangingPunct="1"/>
            <a:r>
              <a:rPr lang="en-US" dirty="0">
                <a:ea typeface="ＭＳ Ｐゴシック" charset="0"/>
              </a:rPr>
              <a:t>Canary Types</a:t>
            </a:r>
          </a:p>
        </p:txBody>
      </p:sp>
      <p:sp>
        <p:nvSpPr>
          <p:cNvPr id="74755" name="Rectangle 3"/>
          <p:cNvSpPr>
            <a:spLocks noGrp="1" noChangeArrowheads="1"/>
          </p:cNvSpPr>
          <p:nvPr>
            <p:ph type="body" idx="1"/>
          </p:nvPr>
        </p:nvSpPr>
        <p:spPr>
          <a:xfrm>
            <a:off x="660400" y="1524000"/>
            <a:ext cx="8178800" cy="4800600"/>
          </a:xfrm>
        </p:spPr>
        <p:txBody>
          <a:bodyPr/>
          <a:lstStyle/>
          <a:p>
            <a:pPr eaLnBrk="1" hangingPunct="1">
              <a:lnSpc>
                <a:spcPct val="90000"/>
              </a:lnSpc>
              <a:tabLst>
                <a:tab pos="1146175" algn="l"/>
              </a:tabLst>
            </a:pPr>
            <a:r>
              <a:rPr lang="en-US" sz="2400" b="1" dirty="0">
                <a:latin typeface="Arial"/>
                <a:ea typeface="ＭＳ Ｐゴシック" charset="0"/>
                <a:cs typeface="Arial"/>
              </a:rPr>
              <a:t>Random canary</a:t>
            </a:r>
          </a:p>
          <a:p>
            <a:pPr lvl="1" eaLnBrk="1" hangingPunct="1">
              <a:lnSpc>
                <a:spcPct val="90000"/>
              </a:lnSpc>
              <a:tabLst>
                <a:tab pos="1146175" algn="l"/>
              </a:tabLst>
            </a:pPr>
            <a:r>
              <a:rPr lang="en-US" sz="2000" dirty="0">
                <a:latin typeface="Arial"/>
                <a:cs typeface="Arial"/>
              </a:rPr>
              <a:t>Choose random string at program startup</a:t>
            </a:r>
          </a:p>
          <a:p>
            <a:pPr lvl="1" eaLnBrk="1" hangingPunct="1">
              <a:lnSpc>
                <a:spcPct val="90000"/>
              </a:lnSpc>
              <a:tabLst>
                <a:tab pos="1146175" algn="l"/>
              </a:tabLst>
            </a:pPr>
            <a:r>
              <a:rPr lang="en-US" sz="2000" dirty="0">
                <a:latin typeface="Arial"/>
                <a:cs typeface="Arial"/>
              </a:rPr>
              <a:t>Insert canary string into every stack frame</a:t>
            </a:r>
          </a:p>
          <a:p>
            <a:pPr lvl="1" eaLnBrk="1" hangingPunct="1">
              <a:lnSpc>
                <a:spcPct val="90000"/>
              </a:lnSpc>
              <a:tabLst>
                <a:tab pos="1146175" algn="l"/>
              </a:tabLst>
            </a:pPr>
            <a:r>
              <a:rPr lang="en-US" sz="2000" dirty="0">
                <a:latin typeface="Arial"/>
                <a:cs typeface="Arial"/>
              </a:rPr>
              <a:t>Verify canary before returning from function</a:t>
            </a:r>
          </a:p>
          <a:p>
            <a:pPr lvl="1" eaLnBrk="1" hangingPunct="1">
              <a:lnSpc>
                <a:spcPct val="90000"/>
              </a:lnSpc>
              <a:tabLst>
                <a:tab pos="1146175" algn="l"/>
              </a:tabLst>
            </a:pPr>
            <a:r>
              <a:rPr lang="en-US" sz="2000" dirty="0">
                <a:latin typeface="Arial"/>
                <a:cs typeface="Arial"/>
              </a:rPr>
              <a:t>To corrupt random canary, attacker must learn current random string</a:t>
            </a:r>
          </a:p>
          <a:p>
            <a:pPr eaLnBrk="1" hangingPunct="1">
              <a:lnSpc>
                <a:spcPct val="90000"/>
              </a:lnSpc>
              <a:spcBef>
                <a:spcPct val="70000"/>
              </a:spcBef>
              <a:tabLst>
                <a:tab pos="1146175" algn="l"/>
              </a:tabLst>
            </a:pPr>
            <a:r>
              <a:rPr lang="en-US" sz="2400" b="1" dirty="0">
                <a:latin typeface="Arial"/>
                <a:ea typeface="ＭＳ Ｐゴシック" charset="0"/>
                <a:cs typeface="Arial"/>
              </a:rPr>
              <a:t>Terminator canary</a:t>
            </a:r>
          </a:p>
          <a:p>
            <a:pPr lvl="1" eaLnBrk="1" hangingPunct="1">
              <a:lnSpc>
                <a:spcPct val="90000"/>
              </a:lnSpc>
              <a:tabLst>
                <a:tab pos="1146175" algn="l"/>
              </a:tabLst>
            </a:pPr>
            <a:r>
              <a:rPr lang="en-US" sz="2000" dirty="0">
                <a:latin typeface="Arial"/>
                <a:cs typeface="Arial"/>
              </a:rPr>
              <a:t>Canary =  0, newline, linefeed, EOF</a:t>
            </a:r>
          </a:p>
          <a:p>
            <a:pPr lvl="1" eaLnBrk="1" hangingPunct="1">
              <a:lnSpc>
                <a:spcPct val="90000"/>
              </a:lnSpc>
              <a:tabLst>
                <a:tab pos="1146175" algn="l"/>
              </a:tabLst>
            </a:pPr>
            <a:r>
              <a:rPr lang="en-US" sz="2000" dirty="0">
                <a:latin typeface="Arial"/>
                <a:cs typeface="Arial"/>
              </a:rPr>
              <a:t>String functions will not copy beyond terminator.</a:t>
            </a:r>
          </a:p>
          <a:p>
            <a:pPr lvl="1" eaLnBrk="1" hangingPunct="1">
              <a:lnSpc>
                <a:spcPct val="90000"/>
              </a:lnSpc>
              <a:tabLst>
                <a:tab pos="1146175" algn="l"/>
              </a:tabLst>
            </a:pPr>
            <a:r>
              <a:rPr lang="en-US" sz="2000" dirty="0">
                <a:latin typeface="Arial"/>
                <a:cs typeface="Arial"/>
              </a:rPr>
              <a:t>Hence, attacker cannot use string functions to corrupt stack.</a:t>
            </a:r>
          </a:p>
          <a:p>
            <a:pPr lvl="1" eaLnBrk="1" hangingPunct="1">
              <a:lnSpc>
                <a:spcPct val="90000"/>
              </a:lnSpc>
              <a:tabLst>
                <a:tab pos="1146175" algn="l"/>
              </a:tabLst>
            </a:pPr>
            <a:r>
              <a:rPr lang="en-US" sz="2000" dirty="0">
                <a:latin typeface="Arial"/>
                <a:cs typeface="Arial"/>
              </a:rPr>
              <a:t>Weakness: Adversary knows canary</a:t>
            </a:r>
          </a:p>
          <a:p>
            <a:pPr eaLnBrk="1" hangingPunct="1">
              <a:lnSpc>
                <a:spcPct val="90000"/>
              </a:lnSpc>
              <a:tabLst>
                <a:tab pos="1146175" algn="l"/>
              </a:tabLst>
            </a:pPr>
            <a:endParaRPr lang="en-US" sz="2400" dirty="0">
              <a:latin typeface="Arial"/>
              <a:ea typeface="ＭＳ Ｐゴシック" charset="0"/>
              <a:cs typeface="Arial"/>
            </a:endParaRPr>
          </a:p>
          <a:p>
            <a:pPr eaLnBrk="1" hangingPunct="1">
              <a:lnSpc>
                <a:spcPct val="90000"/>
              </a:lnSpc>
              <a:tabLst>
                <a:tab pos="1146175" algn="l"/>
              </a:tabLst>
            </a:pPr>
            <a:r>
              <a:rPr lang="en-US" sz="2400" dirty="0">
                <a:latin typeface="Arial"/>
                <a:ea typeface="ＭＳ Ｐゴシック" charset="0"/>
                <a:cs typeface="Arial"/>
              </a:rPr>
              <a:t>Canaries </a:t>
            </a:r>
            <a:r>
              <a:rPr lang="en-US" sz="2400" b="1" dirty="0">
                <a:latin typeface="Arial"/>
                <a:ea typeface="ＭＳ Ｐゴシック" charset="0"/>
                <a:cs typeface="Arial"/>
              </a:rPr>
              <a:t>do not offer </a:t>
            </a:r>
            <a:r>
              <a:rPr lang="en-US" sz="2400" dirty="0">
                <a:latin typeface="Arial"/>
                <a:ea typeface="ＭＳ Ｐゴシック" charset="0"/>
                <a:cs typeface="Arial"/>
              </a:rPr>
              <a:t>full protection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81912EA-BBCB-DF44-8D09-9AD26CF5DC3E}" type="slidenum">
              <a:rPr lang="en-US" sz="1200" b="0">
                <a:latin typeface="Arial"/>
              </a:rPr>
              <a:pPr eaLnBrk="1" hangingPunct="1"/>
              <a:t>49</a:t>
            </a:fld>
            <a:endParaRPr lang="en-US" sz="1200" b="0" dirty="0">
              <a:latin typeface="Arial"/>
            </a:endParaRPr>
          </a:p>
        </p:txBody>
      </p:sp>
      <p:sp>
        <p:nvSpPr>
          <p:cNvPr id="76802" name="Rectangle 3"/>
          <p:cNvSpPr>
            <a:spLocks noGrp="1" noChangeArrowheads="1"/>
          </p:cNvSpPr>
          <p:nvPr>
            <p:ph type="body" idx="1"/>
          </p:nvPr>
        </p:nvSpPr>
        <p:spPr>
          <a:xfrm>
            <a:off x="457200" y="1409700"/>
            <a:ext cx="8458200" cy="4914900"/>
          </a:xfrm>
        </p:spPr>
        <p:txBody>
          <a:bodyPr/>
          <a:lstStyle/>
          <a:p>
            <a:pPr eaLnBrk="1" hangingPunct="1"/>
            <a:r>
              <a:rPr lang="en-US" sz="2800" dirty="0">
                <a:latin typeface="Arial"/>
                <a:ea typeface="ＭＳ Ｐゴシック" charset="0"/>
                <a:cs typeface="Arial"/>
              </a:rPr>
              <a:t>Validate sufficient space (</a:t>
            </a:r>
            <a:r>
              <a:rPr lang="en-US" sz="2800" dirty="0" err="1">
                <a:latin typeface="Arial"/>
                <a:ea typeface="ＭＳ Ｐゴシック" charset="0"/>
                <a:cs typeface="Arial"/>
              </a:rPr>
              <a:t>LibSafe</a:t>
            </a:r>
            <a:r>
              <a:rPr lang="en-US" sz="2800" dirty="0">
                <a:latin typeface="Arial"/>
                <a:ea typeface="ＭＳ Ｐゴシック" charset="0"/>
                <a:cs typeface="Arial"/>
              </a:rPr>
              <a:t>)</a:t>
            </a:r>
          </a:p>
          <a:p>
            <a:pPr lvl="1" eaLnBrk="1" hangingPunct="1"/>
            <a:r>
              <a:rPr lang="en-US" sz="2300" dirty="0">
                <a:latin typeface="Arial"/>
                <a:cs typeface="Arial"/>
              </a:rPr>
              <a:t>E.g., intercept calls to </a:t>
            </a:r>
            <a:r>
              <a:rPr lang="en-US" sz="2300" dirty="0" err="1">
                <a:latin typeface="Arial"/>
                <a:cs typeface="Arial"/>
              </a:rPr>
              <a:t>strcpy</a:t>
            </a:r>
            <a:r>
              <a:rPr lang="en-US" sz="2300" dirty="0">
                <a:latin typeface="Arial"/>
                <a:cs typeface="Arial"/>
              </a:rPr>
              <a:t> (</a:t>
            </a:r>
            <a:r>
              <a:rPr lang="en-US" sz="2300" dirty="0" err="1">
                <a:latin typeface="Arial"/>
                <a:cs typeface="Arial"/>
              </a:rPr>
              <a:t>dest</a:t>
            </a:r>
            <a:r>
              <a:rPr lang="en-US" sz="2300" dirty="0">
                <a:latin typeface="Arial"/>
                <a:cs typeface="Arial"/>
              </a:rPr>
              <a:t>, </a:t>
            </a:r>
            <a:r>
              <a:rPr lang="en-US" sz="2300" dirty="0" err="1">
                <a:latin typeface="Arial"/>
                <a:cs typeface="Arial"/>
              </a:rPr>
              <a:t>src</a:t>
            </a:r>
            <a:r>
              <a:rPr lang="en-US" sz="2300" dirty="0">
                <a:latin typeface="Arial"/>
                <a:cs typeface="Arial"/>
              </a:rPr>
              <a:t>) and check that</a:t>
            </a:r>
            <a:r>
              <a:rPr lang="en-US" sz="2400" dirty="0">
                <a:latin typeface="Arial"/>
                <a:cs typeface="Arial"/>
              </a:rPr>
              <a:t>:</a:t>
            </a:r>
            <a:br>
              <a:rPr lang="en-US" sz="2400" dirty="0">
                <a:latin typeface="Arial"/>
                <a:cs typeface="Arial"/>
              </a:rPr>
            </a:br>
            <a:r>
              <a:rPr lang="en-US" sz="2400" dirty="0">
                <a:latin typeface="Arial"/>
                <a:cs typeface="Arial"/>
              </a:rPr>
              <a:t>	</a:t>
            </a:r>
            <a:r>
              <a:rPr lang="en-US" sz="2400" b="1" dirty="0">
                <a:latin typeface="Courier New" charset="0"/>
                <a:cs typeface="Courier New" charset="0"/>
              </a:rPr>
              <a:t>|frame-pointer – </a:t>
            </a:r>
            <a:r>
              <a:rPr lang="en-US" sz="2400" b="1" dirty="0" err="1">
                <a:latin typeface="Courier New" charset="0"/>
                <a:cs typeface="Courier New" charset="0"/>
              </a:rPr>
              <a:t>dest</a:t>
            </a:r>
            <a:r>
              <a:rPr lang="en-US" sz="2400" b="1" dirty="0">
                <a:latin typeface="Courier New" charset="0"/>
                <a:cs typeface="Courier New" charset="0"/>
              </a:rPr>
              <a:t>| &gt; </a:t>
            </a:r>
            <a:r>
              <a:rPr lang="en-US" sz="2400" b="1" dirty="0" err="1">
                <a:latin typeface="Courier New" charset="0"/>
                <a:cs typeface="Courier New" charset="0"/>
              </a:rPr>
              <a:t>strlen</a:t>
            </a:r>
            <a:r>
              <a:rPr lang="en-US" sz="2400" b="1" dirty="0">
                <a:latin typeface="Courier New" charset="0"/>
                <a:cs typeface="Courier New" charset="0"/>
              </a:rPr>
              <a:t>(</a:t>
            </a:r>
            <a:r>
              <a:rPr lang="en-US" sz="2400" b="1" dirty="0" err="1">
                <a:latin typeface="Courier New" charset="0"/>
                <a:cs typeface="Courier New" charset="0"/>
              </a:rPr>
              <a:t>src</a:t>
            </a:r>
            <a:r>
              <a:rPr lang="en-US" sz="2400" b="1" dirty="0">
                <a:latin typeface="Courier New" charset="0"/>
                <a:cs typeface="Courier New" charset="0"/>
              </a:rPr>
              <a:t>)</a:t>
            </a:r>
          </a:p>
          <a:p>
            <a:pPr lvl="1" eaLnBrk="1" hangingPunct="1"/>
            <a:r>
              <a:rPr lang="en-US" sz="2300" dirty="0">
                <a:latin typeface="Arial"/>
                <a:cs typeface="Arial"/>
              </a:rPr>
              <a:t>If so do </a:t>
            </a:r>
            <a:r>
              <a:rPr lang="en-US" sz="2300" dirty="0" err="1">
                <a:latin typeface="Arial"/>
                <a:cs typeface="Arial"/>
              </a:rPr>
              <a:t>strcpy</a:t>
            </a:r>
            <a:r>
              <a:rPr lang="en-US" sz="2300" dirty="0">
                <a:latin typeface="Arial"/>
                <a:cs typeface="Arial"/>
              </a:rPr>
              <a:t>, else terminate application</a:t>
            </a:r>
            <a:r>
              <a:rPr lang="en-US" sz="2400" dirty="0">
                <a:latin typeface="Arial"/>
                <a:cs typeface="Arial"/>
              </a:rPr>
              <a:t>. </a:t>
            </a:r>
          </a:p>
          <a:p>
            <a:pPr lvl="1" eaLnBrk="1" hangingPunct="1"/>
            <a:endParaRPr lang="en-US" sz="2400" dirty="0">
              <a:latin typeface="Arial"/>
              <a:cs typeface="Arial"/>
            </a:endParaRPr>
          </a:p>
          <a:p>
            <a:pPr eaLnBrk="1" hangingPunct="1"/>
            <a:r>
              <a:rPr lang="en-US" sz="2800" dirty="0">
                <a:latin typeface="Arial"/>
                <a:ea typeface="ＭＳ Ｐゴシック" charset="0"/>
                <a:cs typeface="Arial"/>
              </a:rPr>
              <a:t>Copying to a safe location (</a:t>
            </a:r>
            <a:r>
              <a:rPr lang="en-US" sz="2800" dirty="0" err="1">
                <a:latin typeface="Arial"/>
                <a:ea typeface="ＭＳ Ｐゴシック" charset="0"/>
                <a:cs typeface="Arial"/>
              </a:rPr>
              <a:t>StackShield</a:t>
            </a:r>
            <a:r>
              <a:rPr lang="en-US" sz="2800" dirty="0">
                <a:latin typeface="Arial"/>
                <a:ea typeface="ＭＳ Ｐゴシック" charset="0"/>
                <a:cs typeface="Arial"/>
              </a:rPr>
              <a:t>)</a:t>
            </a:r>
          </a:p>
          <a:p>
            <a:pPr lvl="1" eaLnBrk="1" hangingPunct="1"/>
            <a:r>
              <a:rPr lang="en-US" sz="2300" dirty="0">
                <a:latin typeface="Arial"/>
                <a:cs typeface="Arial"/>
              </a:rPr>
              <a:t>E.g., at function prologue, copy return address to a safe location, and upon return check that return address still equals the saved copy</a:t>
            </a:r>
            <a:endParaRPr lang="en-US" sz="2800" dirty="0">
              <a:latin typeface="Arial"/>
              <a:cs typeface="Arial"/>
            </a:endParaRPr>
          </a:p>
        </p:txBody>
      </p:sp>
      <p:sp>
        <p:nvSpPr>
          <p:cNvPr id="76803" name="Rectangle 33"/>
          <p:cNvSpPr>
            <a:spLocks noGrp="1" noChangeArrowheads="1"/>
          </p:cNvSpPr>
          <p:nvPr>
            <p:ph type="title"/>
          </p:nvPr>
        </p:nvSpPr>
        <p:spPr/>
        <p:txBody>
          <a:bodyPr/>
          <a:lstStyle/>
          <a:p>
            <a:pPr eaLnBrk="1" hangingPunct="1"/>
            <a:r>
              <a:rPr lang="en-US" dirty="0">
                <a:ea typeface="ＭＳ Ｐゴシック" charset="0"/>
              </a:rPr>
              <a:t>Other Run Time Checking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76200"/>
            <a:ext cx="8229600" cy="884238"/>
          </a:xfrm>
        </p:spPr>
        <p:txBody>
          <a:bodyPr/>
          <a:lstStyle/>
          <a:p>
            <a:r>
              <a:rPr lang="en-US" sz="3200" dirty="0">
                <a:ea typeface="ＭＳ Ｐゴシック" charset="0"/>
              </a:rPr>
              <a:t>Secure Code – Where do we stand today?</a:t>
            </a:r>
          </a:p>
        </p:txBody>
      </p:sp>
      <p:sp>
        <p:nvSpPr>
          <p:cNvPr id="22530" name="Slide Number Placeholder 10"/>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CCAB23C-2EB4-1149-BA39-37DA75DA6095}" type="slidenum">
              <a:rPr lang="en-US" sz="1200" b="0">
                <a:latin typeface="Arial"/>
              </a:rPr>
              <a:pPr eaLnBrk="1" hangingPunct="1"/>
              <a:t>5</a:t>
            </a:fld>
            <a:endParaRPr lang="en-US" sz="1200" b="0" dirty="0">
              <a:latin typeface="Arial"/>
            </a:endParaRPr>
          </a:p>
        </p:txBody>
      </p:sp>
      <p:pic>
        <p:nvPicPr>
          <p:cNvPr id="15" name="Picture 14" descr="goto-wir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81534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C:\Users\robin\Documents\research\presentation\Prelim presentation\figures\heartbleed-cn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667000"/>
            <a:ext cx="68580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eartbleed-wapos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8001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ontent Placeholder 17" descr="crim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628650" y="4835525"/>
            <a:ext cx="8229600" cy="2022475"/>
          </a:xfrm>
        </p:spPr>
      </p:pic>
      <p:pic>
        <p:nvPicPr>
          <p:cNvPr id="11268" name="Picture 4" descr="C:\Users\robin\Documents\research\presentation\Prelim presentation\figures\msd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850" y="4191000"/>
            <a:ext cx="76771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nutls-ar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6250" y="1905000"/>
            <a:ext cx="76962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F:\prelim\io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724400"/>
            <a:ext cx="79248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nodeType="afterGroup">
                            <p:stCondLst>
                              <p:cond delay="200"/>
                            </p:stCondLst>
                            <p:childTnLst>
                              <p:par>
                                <p:cTn id="16" presetID="1" presetClass="entr" presetSubtype="0" fill="hold" nodeType="afterEffect">
                                  <p:stCondLst>
                                    <p:cond delay="20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nodeType="afterGroup">
                            <p:stCondLst>
                              <p:cond delay="400"/>
                            </p:stCondLst>
                            <p:childTnLst>
                              <p:par>
                                <p:cTn id="19" presetID="1" presetClass="entr" presetSubtype="0" fill="hold" nodeType="afterEffect">
                                  <p:stCondLst>
                                    <p:cond delay="200"/>
                                  </p:stCondLst>
                                  <p:childTnLst>
                                    <p:set>
                                      <p:cBhvr>
                                        <p:cTn id="20" dur="1" fill="hold">
                                          <p:stCondLst>
                                            <p:cond delay="0"/>
                                          </p:stCondLst>
                                        </p:cTn>
                                        <p:tgtEl>
                                          <p:spTgt spid="11268"/>
                                        </p:tgtEl>
                                        <p:attrNameLst>
                                          <p:attrName>style.visibility</p:attrName>
                                        </p:attrNameLst>
                                      </p:cBhvr>
                                      <p:to>
                                        <p:strVal val="visible"/>
                                      </p:to>
                                    </p:set>
                                  </p:childTnLst>
                                </p:cTn>
                              </p:par>
                            </p:childTnLst>
                          </p:cTn>
                        </p:par>
                        <p:par>
                          <p:cTn id="21" fill="hold" nodeType="afterGroup">
                            <p:stCondLst>
                              <p:cond delay="600"/>
                            </p:stCondLst>
                            <p:childTnLst>
                              <p:par>
                                <p:cTn id="22" presetID="1" presetClass="entr" presetSubtype="0" fill="hold" nodeType="afterEffect">
                                  <p:stCondLst>
                                    <p:cond delay="2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nodeType="afterGroup">
                            <p:stCondLst>
                              <p:cond delay="800"/>
                            </p:stCondLst>
                            <p:childTnLst>
                              <p:par>
                                <p:cTn id="25" presetID="1" presetClass="entr" presetSubtype="0" fill="hold" nodeType="afterEffect">
                                  <p:stCondLst>
                                    <p:cond delay="20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CB428A3-DBA6-694A-98DA-D2EC260AADE1}" type="slidenum">
              <a:rPr lang="en-US" sz="1200" b="0">
                <a:latin typeface="Arial"/>
              </a:rPr>
              <a:pPr eaLnBrk="1" hangingPunct="1"/>
              <a:t>50</a:t>
            </a:fld>
            <a:endParaRPr lang="en-US" sz="1200" b="0" dirty="0">
              <a:latin typeface="Arial"/>
            </a:endParaRPr>
          </a:p>
        </p:txBody>
      </p:sp>
      <p:sp>
        <p:nvSpPr>
          <p:cNvPr id="78850" name="Rectangle 3"/>
          <p:cNvSpPr>
            <a:spLocks noGrp="1" noChangeArrowheads="1"/>
          </p:cNvSpPr>
          <p:nvPr>
            <p:ph type="body" idx="1"/>
          </p:nvPr>
        </p:nvSpPr>
        <p:spPr>
          <a:xfrm>
            <a:off x="457200" y="1600200"/>
            <a:ext cx="8686800" cy="5105400"/>
          </a:xfrm>
        </p:spPr>
        <p:txBody>
          <a:bodyPr/>
          <a:lstStyle/>
          <a:p>
            <a:pPr eaLnBrk="1" hangingPunct="1">
              <a:spcBef>
                <a:spcPts val="1200"/>
              </a:spcBef>
            </a:pPr>
            <a:r>
              <a:rPr lang="en-US" sz="2700" dirty="0">
                <a:latin typeface="Arial"/>
                <a:ea typeface="ＭＳ Ｐゴシック" charset="0"/>
                <a:cs typeface="Arial"/>
              </a:rPr>
              <a:t>Buffer overflow and return-to-</a:t>
            </a:r>
            <a:r>
              <a:rPr lang="en-US" sz="2700" dirty="0" err="1">
                <a:latin typeface="Arial"/>
                <a:ea typeface="ＭＳ Ｐゴシック" charset="0"/>
                <a:cs typeface="Arial"/>
              </a:rPr>
              <a:t>libc</a:t>
            </a:r>
            <a:r>
              <a:rPr lang="en-US" sz="2700" dirty="0">
                <a:latin typeface="Arial"/>
                <a:ea typeface="ＭＳ Ｐゴシック" charset="0"/>
                <a:cs typeface="Arial"/>
              </a:rPr>
              <a:t> exploits </a:t>
            </a:r>
            <a:r>
              <a:rPr lang="en-US" sz="2700" b="1" dirty="0">
                <a:solidFill>
                  <a:srgbClr val="FF0000"/>
                </a:solidFill>
                <a:latin typeface="Arial"/>
                <a:ea typeface="ＭＳ Ｐゴシック" charset="0"/>
                <a:cs typeface="Arial"/>
              </a:rPr>
              <a:t>need to know the (virtual) address</a:t>
            </a:r>
            <a:r>
              <a:rPr lang="en-US" sz="2700" dirty="0">
                <a:latin typeface="Arial"/>
                <a:ea typeface="ＭＳ Ｐゴシック" charset="0"/>
                <a:cs typeface="Arial"/>
              </a:rPr>
              <a:t> to which pass control</a:t>
            </a:r>
          </a:p>
          <a:p>
            <a:pPr lvl="1" eaLnBrk="1" hangingPunct="1">
              <a:spcBef>
                <a:spcPts val="1200"/>
              </a:spcBef>
            </a:pPr>
            <a:r>
              <a:rPr lang="en-US" sz="2200" dirty="0">
                <a:latin typeface="Arial"/>
                <a:cs typeface="Arial"/>
              </a:rPr>
              <a:t>Address of attack code in the buffer</a:t>
            </a:r>
          </a:p>
          <a:p>
            <a:pPr lvl="1" eaLnBrk="1" hangingPunct="1">
              <a:spcBef>
                <a:spcPts val="1200"/>
              </a:spcBef>
            </a:pPr>
            <a:r>
              <a:rPr lang="en-US" sz="2200" dirty="0">
                <a:latin typeface="Arial"/>
                <a:cs typeface="Arial"/>
              </a:rPr>
              <a:t>Address of a standard kernel library routine</a:t>
            </a:r>
          </a:p>
          <a:p>
            <a:pPr eaLnBrk="1" hangingPunct="1">
              <a:spcBef>
                <a:spcPts val="1200"/>
              </a:spcBef>
            </a:pPr>
            <a:r>
              <a:rPr lang="en-US" sz="2700" dirty="0">
                <a:latin typeface="Arial"/>
                <a:ea typeface="ＭＳ Ｐゴシック" charset="0"/>
                <a:cs typeface="Arial"/>
              </a:rPr>
              <a:t>Same address is used on many machines</a:t>
            </a:r>
          </a:p>
          <a:p>
            <a:pPr lvl="1" eaLnBrk="1" hangingPunct="1">
              <a:spcBef>
                <a:spcPts val="1200"/>
              </a:spcBef>
            </a:pPr>
            <a:r>
              <a:rPr lang="en-US" sz="2200" dirty="0">
                <a:latin typeface="Arial"/>
                <a:cs typeface="Arial"/>
              </a:rPr>
              <a:t>Slammer infected 75,000 MS-SQL servers using same code on every machine</a:t>
            </a:r>
          </a:p>
          <a:p>
            <a:pPr eaLnBrk="1" hangingPunct="1">
              <a:spcBef>
                <a:spcPts val="1200"/>
              </a:spcBef>
            </a:pPr>
            <a:r>
              <a:rPr lang="en-US" sz="2700" dirty="0">
                <a:latin typeface="Arial"/>
                <a:ea typeface="ＭＳ Ｐゴシック" charset="0"/>
                <a:cs typeface="Arial"/>
              </a:rPr>
              <a:t>Idea: introduce </a:t>
            </a:r>
            <a:r>
              <a:rPr lang="en-US" sz="2700" b="1" dirty="0">
                <a:solidFill>
                  <a:srgbClr val="0000FF"/>
                </a:solidFill>
                <a:latin typeface="Arial"/>
                <a:ea typeface="ＭＳ Ｐゴシック" charset="0"/>
                <a:cs typeface="Arial"/>
              </a:rPr>
              <a:t>artificial diversity</a:t>
            </a:r>
            <a:r>
              <a:rPr lang="en-US" sz="3200" b="1" dirty="0">
                <a:latin typeface="Arial"/>
                <a:ea typeface="ＭＳ Ｐゴシック" charset="0"/>
                <a:cs typeface="Arial"/>
              </a:rPr>
              <a:t> </a:t>
            </a:r>
          </a:p>
          <a:p>
            <a:pPr lvl="1" eaLnBrk="1" hangingPunct="1">
              <a:spcBef>
                <a:spcPts val="1200"/>
              </a:spcBef>
            </a:pPr>
            <a:r>
              <a:rPr lang="en-US" sz="2200" dirty="0">
                <a:latin typeface="Arial"/>
                <a:cs typeface="Arial"/>
              </a:rPr>
              <a:t>Make stack addresses, addresses of library routines, etc. unpredictable and different from machine to machine</a:t>
            </a:r>
          </a:p>
        </p:txBody>
      </p:sp>
      <p:sp>
        <p:nvSpPr>
          <p:cNvPr id="78851" name="Rectangle 4"/>
          <p:cNvSpPr>
            <a:spLocks noGrp="1" noChangeArrowheads="1"/>
          </p:cNvSpPr>
          <p:nvPr>
            <p:ph type="title"/>
          </p:nvPr>
        </p:nvSpPr>
        <p:spPr/>
        <p:txBody>
          <a:bodyPr/>
          <a:lstStyle/>
          <a:p>
            <a:pPr eaLnBrk="1" hangingPunct="1"/>
            <a:r>
              <a:rPr lang="en-US" dirty="0">
                <a:ea typeface="ＭＳ Ｐゴシック" charset="0"/>
              </a:rPr>
              <a:t>Randomization: Motivations</a:t>
            </a:r>
          </a:p>
        </p:txBody>
      </p:sp>
      <p:pic>
        <p:nvPicPr>
          <p:cNvPr id="788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19400"/>
            <a:ext cx="15478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743490C-8275-E44C-8CFF-2AADC8D1D039}" type="slidenum">
              <a:rPr lang="en-US" sz="1200" b="0">
                <a:latin typeface="Arial"/>
              </a:rPr>
              <a:pPr eaLnBrk="1" hangingPunct="1"/>
              <a:t>51</a:t>
            </a:fld>
            <a:endParaRPr lang="en-US" sz="1200" b="0" dirty="0">
              <a:latin typeface="Arial"/>
            </a:endParaRPr>
          </a:p>
        </p:txBody>
      </p:sp>
      <p:sp>
        <p:nvSpPr>
          <p:cNvPr id="80898" name="Rectangle 2"/>
          <p:cNvSpPr>
            <a:spLocks noGrp="1" noChangeArrowheads="1"/>
          </p:cNvSpPr>
          <p:nvPr>
            <p:ph type="title"/>
          </p:nvPr>
        </p:nvSpPr>
        <p:spPr>
          <a:xfrm>
            <a:off x="685800" y="152400"/>
            <a:ext cx="8001000" cy="685800"/>
          </a:xfrm>
        </p:spPr>
        <p:txBody>
          <a:bodyPr/>
          <a:lstStyle/>
          <a:p>
            <a:pPr eaLnBrk="1" hangingPunct="1"/>
            <a:r>
              <a:rPr lang="en-US" dirty="0">
                <a:ea typeface="ＭＳ Ｐゴシック" charset="0"/>
              </a:rPr>
              <a:t>Address Space Layout Randomization</a:t>
            </a:r>
          </a:p>
        </p:txBody>
      </p:sp>
      <p:sp>
        <p:nvSpPr>
          <p:cNvPr id="80899" name="Rectangle 3"/>
          <p:cNvSpPr>
            <a:spLocks noGrp="1" noChangeArrowheads="1"/>
          </p:cNvSpPr>
          <p:nvPr>
            <p:ph type="body" idx="1"/>
          </p:nvPr>
        </p:nvSpPr>
        <p:spPr>
          <a:xfrm>
            <a:off x="762000" y="1524000"/>
            <a:ext cx="7848600" cy="4572000"/>
          </a:xfrm>
        </p:spPr>
        <p:txBody>
          <a:bodyPr/>
          <a:lstStyle/>
          <a:p>
            <a:pPr eaLnBrk="1" hangingPunct="1">
              <a:spcBef>
                <a:spcPts val="1200"/>
              </a:spcBef>
            </a:pPr>
            <a:r>
              <a:rPr lang="en-US" sz="2300" dirty="0">
                <a:latin typeface="Arial"/>
                <a:ea typeface="ＭＳ Ｐゴシック" charset="0"/>
                <a:cs typeface="Arial"/>
              </a:rPr>
              <a:t>Arranging the positions of key data areas randomly in a process' address space. </a:t>
            </a:r>
          </a:p>
          <a:p>
            <a:pPr lvl="1" eaLnBrk="1" hangingPunct="1">
              <a:spcBef>
                <a:spcPts val="1200"/>
              </a:spcBef>
            </a:pPr>
            <a:r>
              <a:rPr lang="en-US" sz="2000" dirty="0">
                <a:latin typeface="Arial"/>
                <a:cs typeface="Arial"/>
              </a:rPr>
              <a:t>e.g., the base of the executable and position of libraries (</a:t>
            </a:r>
            <a:r>
              <a:rPr lang="en-US" sz="2000" dirty="0" err="1">
                <a:latin typeface="Arial"/>
                <a:cs typeface="Arial"/>
              </a:rPr>
              <a:t>libc</a:t>
            </a:r>
            <a:r>
              <a:rPr lang="en-US" sz="2000" dirty="0">
                <a:latin typeface="Arial"/>
                <a:cs typeface="Arial"/>
              </a:rPr>
              <a:t>), heap, and stack,</a:t>
            </a:r>
          </a:p>
          <a:p>
            <a:pPr lvl="1" eaLnBrk="1" hangingPunct="1">
              <a:spcBef>
                <a:spcPts val="1200"/>
              </a:spcBef>
            </a:pPr>
            <a:r>
              <a:rPr lang="en-US" sz="2000" dirty="0">
                <a:latin typeface="Arial"/>
                <a:cs typeface="Arial"/>
              </a:rPr>
              <a:t>Effects: for return to </a:t>
            </a:r>
            <a:r>
              <a:rPr lang="en-US" sz="2000" dirty="0" err="1">
                <a:latin typeface="Arial"/>
                <a:cs typeface="Arial"/>
              </a:rPr>
              <a:t>libc</a:t>
            </a:r>
            <a:r>
              <a:rPr lang="en-US" sz="2000" dirty="0">
                <a:latin typeface="Arial"/>
                <a:cs typeface="Arial"/>
              </a:rPr>
              <a:t>, needs to know address of the key functions.</a:t>
            </a:r>
          </a:p>
          <a:p>
            <a:pPr lvl="1" eaLnBrk="1" hangingPunct="1">
              <a:spcBef>
                <a:spcPts val="1200"/>
              </a:spcBef>
            </a:pPr>
            <a:r>
              <a:rPr lang="en-US" sz="2000" dirty="0">
                <a:latin typeface="Arial"/>
                <a:cs typeface="Arial"/>
              </a:rPr>
              <a:t>Attacks:</a:t>
            </a:r>
          </a:p>
          <a:p>
            <a:pPr lvl="2" eaLnBrk="1" hangingPunct="1">
              <a:spcBef>
                <a:spcPts val="1200"/>
              </a:spcBef>
            </a:pPr>
            <a:r>
              <a:rPr lang="en-US" sz="2000" dirty="0">
                <a:latin typeface="Arial"/>
                <a:cs typeface="Arial"/>
              </a:rPr>
              <a:t>Repetitively guess randomized address</a:t>
            </a:r>
          </a:p>
          <a:p>
            <a:pPr lvl="2" eaLnBrk="1" hangingPunct="1">
              <a:spcBef>
                <a:spcPts val="1200"/>
              </a:spcBef>
            </a:pPr>
            <a:r>
              <a:rPr lang="en-US" sz="2000" dirty="0">
                <a:latin typeface="Arial"/>
                <a:cs typeface="Arial"/>
              </a:rPr>
              <a:t>Use non-ASLR modules</a:t>
            </a:r>
          </a:p>
          <a:p>
            <a:pPr eaLnBrk="1" hangingPunct="1">
              <a:spcBef>
                <a:spcPts val="1200"/>
              </a:spcBef>
            </a:pPr>
            <a:r>
              <a:rPr lang="en-US" sz="2400" dirty="0">
                <a:latin typeface="Arial"/>
                <a:ea typeface="ＭＳ Ｐゴシック" charset="0"/>
                <a:cs typeface="Arial"/>
              </a:rPr>
              <a:t>Supported on Windows Vista, Linux (and other UNIX variants)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dirty="0">
                <a:ea typeface="ＭＳ Ｐゴシック" charset="0"/>
              </a:rPr>
              <a:t>Takeaway</a:t>
            </a:r>
          </a:p>
        </p:txBody>
      </p:sp>
      <p:sp>
        <p:nvSpPr>
          <p:cNvPr id="84994" name="Rectangle 3"/>
          <p:cNvSpPr>
            <a:spLocks noGrp="1" noChangeArrowheads="1"/>
          </p:cNvSpPr>
          <p:nvPr>
            <p:ph sz="quarter" idx="1"/>
          </p:nvPr>
        </p:nvSpPr>
        <p:spPr>
          <a:xfrm>
            <a:off x="685800" y="1600200"/>
            <a:ext cx="6553200" cy="4114800"/>
          </a:xfrm>
        </p:spPr>
        <p:txBody>
          <a:bodyPr/>
          <a:lstStyle/>
          <a:p>
            <a:pPr>
              <a:spcBef>
                <a:spcPts val="1800"/>
              </a:spcBef>
              <a:buClrTx/>
              <a:buSzTx/>
              <a:buFont typeface="Arial" charset="0"/>
              <a:buChar char="•"/>
            </a:pPr>
            <a:r>
              <a:rPr lang="en-US" sz="2800" dirty="0">
                <a:latin typeface="Arial"/>
                <a:ea typeface="ＭＳ Ｐゴシック" charset="0"/>
                <a:cs typeface="Arial"/>
              </a:rPr>
              <a:t>Software vulnerabilities may have severe implications</a:t>
            </a:r>
          </a:p>
          <a:p>
            <a:pPr>
              <a:spcBef>
                <a:spcPts val="1800"/>
              </a:spcBef>
              <a:buClrTx/>
              <a:buSzTx/>
              <a:buFont typeface="Arial" charset="0"/>
              <a:buChar char="•"/>
            </a:pPr>
            <a:r>
              <a:rPr lang="en-US" sz="2800" dirty="0">
                <a:latin typeface="Arial"/>
                <a:ea typeface="ＭＳ Ｐゴシック" charset="0"/>
                <a:cs typeface="Arial"/>
              </a:rPr>
              <a:t>Mostly result from improper input validation and buffer overflow</a:t>
            </a:r>
          </a:p>
          <a:p>
            <a:pPr>
              <a:spcBef>
                <a:spcPts val="1800"/>
              </a:spcBef>
              <a:buClrTx/>
              <a:buSzTx/>
              <a:buFont typeface="Arial" charset="0"/>
              <a:buChar char="•"/>
            </a:pPr>
            <a:r>
              <a:rPr lang="en-US" sz="2800" dirty="0">
                <a:latin typeface="Arial"/>
                <a:ea typeface="ＭＳ Ｐゴシック" charset="0"/>
                <a:cs typeface="Arial"/>
              </a:rPr>
              <a:t>Avoid using functions that don</a:t>
            </a:r>
            <a:r>
              <a:rPr lang="fr-FR" sz="2800" dirty="0">
                <a:latin typeface="Arial"/>
                <a:ea typeface="ＭＳ Ｐゴシック" charset="0"/>
                <a:cs typeface="Arial"/>
              </a:rPr>
              <a:t>’</a:t>
            </a:r>
            <a:r>
              <a:rPr lang="en-US" altLang="ja-JP" sz="2800" dirty="0">
                <a:latin typeface="Arial"/>
                <a:ea typeface="ＭＳ Ｐゴシック" charset="0"/>
                <a:cs typeface="Arial"/>
              </a:rPr>
              <a:t>t check boundaries</a:t>
            </a:r>
            <a:endParaRPr lang="en-US" sz="2800" dirty="0">
              <a:latin typeface="Arial"/>
              <a:ea typeface="ＭＳ Ｐゴシック" charset="0"/>
              <a:cs typeface="Arial"/>
            </a:endParaRPr>
          </a:p>
        </p:txBody>
      </p:sp>
      <p:pic>
        <p:nvPicPr>
          <p:cNvPr id="84995" name="Picture 2" descr="C:\Users\robin\Documents\research\images\msword-smiley-writ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133600"/>
            <a:ext cx="14478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B489A8F-7B99-7B4B-BE28-27092C4F88DA}" type="slidenum">
              <a:rPr lang="en-US" sz="1200" b="0">
                <a:latin typeface="Arial"/>
              </a:rPr>
              <a:pPr eaLnBrk="1" hangingPunct="1"/>
              <a:t>52</a:t>
            </a:fld>
            <a:endParaRPr lang="en-US" sz="1200" b="0" dirty="0">
              <a:latin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685800" y="3352800"/>
            <a:ext cx="7696200" cy="1524000"/>
          </a:xfrm>
        </p:spPr>
        <p:txBody>
          <a:bodyPr/>
          <a:lstStyle/>
          <a:p>
            <a:pPr marL="0" indent="0" algn="ctr">
              <a:buNone/>
            </a:pPr>
            <a:r>
              <a:rPr lang="en-US" dirty="0" smtClean="0">
                <a:latin typeface="Fjalla One"/>
                <a:cs typeface="Fjalla One"/>
              </a:rPr>
              <a:t>Slides from </a:t>
            </a:r>
            <a:r>
              <a:rPr lang="en-US" dirty="0" err="1" smtClean="0">
                <a:latin typeface="Fjalla One"/>
                <a:cs typeface="Fjalla One"/>
              </a:rPr>
              <a:t>Ninghui</a:t>
            </a:r>
            <a:r>
              <a:rPr lang="en-US" dirty="0" smtClean="0">
                <a:latin typeface="Fjalla One"/>
                <a:cs typeface="Fjalla One"/>
              </a:rPr>
              <a:t> Li, </a:t>
            </a:r>
            <a:r>
              <a:rPr lang="en-US" dirty="0" err="1" smtClean="0">
                <a:latin typeface="Fjalla One"/>
                <a:cs typeface="Fjalla One"/>
              </a:rPr>
              <a:t>Endadul</a:t>
            </a:r>
            <a:r>
              <a:rPr lang="en-US" dirty="0" smtClean="0">
                <a:latin typeface="Fjalla One"/>
                <a:cs typeface="Fjalla One"/>
              </a:rPr>
              <a:t> </a:t>
            </a:r>
            <a:r>
              <a:rPr lang="en-US" dirty="0" err="1" smtClean="0">
                <a:latin typeface="Fjalla One"/>
                <a:cs typeface="Fjalla One"/>
              </a:rPr>
              <a:t>Haque</a:t>
            </a:r>
            <a:r>
              <a:rPr lang="en-US" dirty="0" smtClean="0">
                <a:latin typeface="Fjalla One"/>
                <a:cs typeface="Fjalla One"/>
              </a:rPr>
              <a:t>, and Cristina Nita-</a:t>
            </a:r>
            <a:r>
              <a:rPr lang="en-US" dirty="0" err="1" smtClean="0">
                <a:latin typeface="Fjalla One"/>
                <a:cs typeface="Fjalla One"/>
              </a:rPr>
              <a:t>Rotaru</a:t>
            </a:r>
            <a:endParaRPr lang="en-US" dirty="0">
              <a:latin typeface="Fjalla One"/>
              <a:cs typeface="Fjalla One"/>
            </a:endParaRPr>
          </a:p>
        </p:txBody>
      </p:sp>
      <p:sp>
        <p:nvSpPr>
          <p:cNvPr id="4" name="Slide Number Placeholder 3"/>
          <p:cNvSpPr>
            <a:spLocks noGrp="1"/>
          </p:cNvSpPr>
          <p:nvPr>
            <p:ph type="sldNum" sz="quarter" idx="12"/>
          </p:nvPr>
        </p:nvSpPr>
        <p:spPr/>
        <p:txBody>
          <a:bodyPr/>
          <a:lstStyle/>
          <a:p>
            <a:pPr>
              <a:defRPr/>
            </a:pPr>
            <a:fld id="{3AEA315C-4594-0647-9A6B-3A80F411C681}" type="slidenum">
              <a:rPr lang="en-US" smtClean="0"/>
              <a:pPr>
                <a:defRPr/>
              </a:pPr>
              <a:t>53</a:t>
            </a:fld>
            <a:endParaRPr lang="en-US" dirty="0"/>
          </a:p>
        </p:txBody>
      </p:sp>
    </p:spTree>
    <p:extLst>
      <p:ext uri="{BB962C8B-B14F-4D97-AF65-F5344CB8AC3E}">
        <p14:creationId xmlns:p14="http://schemas.microsoft.com/office/powerpoint/2010/main" val="761339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Title 4"/>
          <p:cNvSpPr>
            <a:spLocks noGrp="1"/>
          </p:cNvSpPr>
          <p:nvPr>
            <p:ph type="title"/>
          </p:nvPr>
        </p:nvSpPr>
        <p:spPr>
          <a:xfrm>
            <a:off x="762000" y="3048000"/>
            <a:ext cx="7696200" cy="685800"/>
          </a:xfrm>
        </p:spPr>
        <p:txBody>
          <a:bodyPr/>
          <a:lstStyle/>
          <a:p>
            <a:r>
              <a:rPr lang="en-US" b="1" dirty="0">
                <a:ea typeface="ＭＳ Ｐゴシック" charset="0"/>
              </a:rPr>
              <a:t>Thank you</a:t>
            </a:r>
          </a:p>
        </p:txBody>
      </p:sp>
      <p:sp>
        <p:nvSpPr>
          <p:cNvPr id="8601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4733A5B-9F23-A141-ADA4-D47773D13D08}" type="slidenum">
              <a:rPr lang="en-US" sz="1200" b="0">
                <a:latin typeface="Arial"/>
              </a:rPr>
              <a:pPr eaLnBrk="1" hangingPunct="1"/>
              <a:t>54</a:t>
            </a:fld>
            <a:endParaRPr lang="en-US" sz="1200" b="0" dirty="0">
              <a:latin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32E8C0D-9A1B-5743-8118-7A3BC48AE334}" type="slidenum">
              <a:rPr lang="en-US" sz="1200" b="0">
                <a:latin typeface="Arial"/>
              </a:rPr>
              <a:pPr eaLnBrk="1" hangingPunct="1"/>
              <a:t>55</a:t>
            </a:fld>
            <a:endParaRPr lang="en-US" sz="1200" b="0" dirty="0">
              <a:latin typeface="Arial"/>
            </a:endParaRPr>
          </a:p>
        </p:txBody>
      </p:sp>
      <p:sp>
        <p:nvSpPr>
          <p:cNvPr id="44034" name="Rectangle 2"/>
          <p:cNvSpPr>
            <a:spLocks noGrp="1" noChangeArrowheads="1"/>
          </p:cNvSpPr>
          <p:nvPr>
            <p:ph type="title"/>
          </p:nvPr>
        </p:nvSpPr>
        <p:spPr>
          <a:xfrm>
            <a:off x="762000" y="152400"/>
            <a:ext cx="7772400" cy="641350"/>
          </a:xfrm>
        </p:spPr>
        <p:txBody>
          <a:bodyPr/>
          <a:lstStyle/>
          <a:p>
            <a:pPr eaLnBrk="1" hangingPunct="1"/>
            <a:r>
              <a:rPr lang="en-US" dirty="0">
                <a:ea typeface="ＭＳ Ｐゴシック" charset="0"/>
              </a:rPr>
              <a:t>Background: Programs and Memory</a:t>
            </a:r>
          </a:p>
        </p:txBody>
      </p:sp>
      <p:sp>
        <p:nvSpPr>
          <p:cNvPr id="44035" name="Rectangle 3"/>
          <p:cNvSpPr>
            <a:spLocks noGrp="1" noChangeArrowheads="1"/>
          </p:cNvSpPr>
          <p:nvPr>
            <p:ph type="body" idx="1"/>
          </p:nvPr>
        </p:nvSpPr>
        <p:spPr>
          <a:xfrm>
            <a:off x="609600" y="1371600"/>
            <a:ext cx="6096000" cy="4876800"/>
          </a:xfrm>
        </p:spPr>
        <p:txBody>
          <a:bodyPr/>
          <a:lstStyle/>
          <a:p>
            <a:pPr eaLnBrk="1" hangingPunct="1">
              <a:lnSpc>
                <a:spcPct val="90000"/>
              </a:lnSpc>
              <a:spcBef>
                <a:spcPts val="1200"/>
              </a:spcBef>
            </a:pPr>
            <a:r>
              <a:rPr lang="en-US" sz="2800" dirty="0">
                <a:latin typeface="Helvetica" charset="0"/>
                <a:ea typeface="ＭＳ Ｐゴシック" charset="0"/>
                <a:cs typeface="Arial"/>
              </a:rPr>
              <a:t>The operating system creates a process by assigning memory and other resources</a:t>
            </a:r>
          </a:p>
          <a:p>
            <a:pPr eaLnBrk="1" hangingPunct="1">
              <a:lnSpc>
                <a:spcPct val="90000"/>
              </a:lnSpc>
              <a:spcBef>
                <a:spcPts val="1200"/>
              </a:spcBef>
            </a:pPr>
            <a:r>
              <a:rPr lang="en-US" sz="2000" b="1" u="sng" dirty="0">
                <a:latin typeface="Arial"/>
                <a:ea typeface="ＭＳ Ｐゴシック" charset="0"/>
                <a:cs typeface="Arial"/>
              </a:rPr>
              <a:t>Code</a:t>
            </a:r>
            <a:r>
              <a:rPr lang="en-US" sz="2000" dirty="0">
                <a:latin typeface="Arial"/>
                <a:ea typeface="ＭＳ Ｐゴシック" charset="0"/>
                <a:cs typeface="Arial"/>
              </a:rPr>
              <a:t>: the program instructions to be executed</a:t>
            </a:r>
            <a:endParaRPr lang="en-US" sz="2800" dirty="0">
              <a:latin typeface="Arial"/>
              <a:ea typeface="ＭＳ Ｐゴシック" charset="0"/>
              <a:cs typeface="Arial"/>
            </a:endParaRPr>
          </a:p>
          <a:p>
            <a:pPr eaLnBrk="1" hangingPunct="1">
              <a:lnSpc>
                <a:spcPct val="90000"/>
              </a:lnSpc>
              <a:spcBef>
                <a:spcPts val="1200"/>
              </a:spcBef>
            </a:pPr>
            <a:r>
              <a:rPr lang="en-US" sz="2000" b="1" u="sng" dirty="0">
                <a:latin typeface="Arial"/>
                <a:ea typeface="ＭＳ Ｐゴシック" charset="0"/>
                <a:cs typeface="Arial"/>
              </a:rPr>
              <a:t>Data</a:t>
            </a:r>
            <a:r>
              <a:rPr lang="en-US" sz="2000" dirty="0">
                <a:latin typeface="Arial"/>
                <a:ea typeface="ＭＳ Ｐゴシック" charset="0"/>
                <a:cs typeface="Arial"/>
              </a:rPr>
              <a:t>: initialized variables including global and static variables, un-initialized variables</a:t>
            </a:r>
          </a:p>
          <a:p>
            <a:pPr eaLnBrk="1" hangingPunct="1">
              <a:lnSpc>
                <a:spcPct val="90000"/>
              </a:lnSpc>
              <a:spcBef>
                <a:spcPts val="1200"/>
              </a:spcBef>
            </a:pPr>
            <a:r>
              <a:rPr lang="en-US" sz="2000" b="1" u="sng" dirty="0">
                <a:latin typeface="Arial"/>
                <a:ea typeface="ＭＳ Ｐゴシック" charset="0"/>
                <a:cs typeface="Arial"/>
              </a:rPr>
              <a:t>Heap</a:t>
            </a:r>
            <a:r>
              <a:rPr lang="en-US" sz="2000" dirty="0">
                <a:latin typeface="Arial"/>
                <a:ea typeface="ＭＳ Ｐゴシック" charset="0"/>
                <a:cs typeface="Arial"/>
              </a:rPr>
              <a:t>: dynamic memory for variables that are created (e.g., with </a:t>
            </a:r>
            <a:r>
              <a:rPr lang="en-US" sz="2000" i="1" dirty="0" err="1">
                <a:latin typeface="Arial"/>
                <a:ea typeface="ＭＳ Ｐゴシック" charset="0"/>
                <a:cs typeface="Arial"/>
              </a:rPr>
              <a:t>malloc</a:t>
            </a:r>
            <a:r>
              <a:rPr lang="en-US" sz="2000" i="1" dirty="0">
                <a:latin typeface="Arial"/>
                <a:ea typeface="ＭＳ Ｐゴシック" charset="0"/>
                <a:cs typeface="Arial"/>
              </a:rPr>
              <a:t>) </a:t>
            </a:r>
            <a:r>
              <a:rPr lang="en-US" sz="2000" dirty="0">
                <a:latin typeface="Arial"/>
                <a:ea typeface="ＭＳ Ｐゴシック" charset="0"/>
                <a:cs typeface="Arial"/>
              </a:rPr>
              <a:t>and disposed of with </a:t>
            </a:r>
            <a:r>
              <a:rPr lang="en-US" sz="2000" i="1" dirty="0">
                <a:latin typeface="Arial"/>
                <a:ea typeface="ＭＳ Ｐゴシック" charset="0"/>
                <a:cs typeface="Arial"/>
              </a:rPr>
              <a:t>free</a:t>
            </a:r>
            <a:r>
              <a:rPr lang="en-US" sz="2000" dirty="0">
                <a:latin typeface="Arial"/>
                <a:ea typeface="ＭＳ Ｐゴシック" charset="0"/>
                <a:cs typeface="Arial"/>
              </a:rPr>
              <a:t> </a:t>
            </a:r>
          </a:p>
          <a:p>
            <a:pPr eaLnBrk="1" hangingPunct="1">
              <a:lnSpc>
                <a:spcPct val="90000"/>
              </a:lnSpc>
              <a:spcBef>
                <a:spcPts val="1200"/>
              </a:spcBef>
            </a:pPr>
            <a:r>
              <a:rPr lang="en-US" sz="2000" b="1" u="sng" dirty="0">
                <a:latin typeface="Arial"/>
                <a:ea typeface="ＭＳ Ｐゴシック" charset="0"/>
                <a:cs typeface="Arial"/>
              </a:rPr>
              <a:t>Stack</a:t>
            </a:r>
            <a:r>
              <a:rPr lang="en-US" sz="2000" dirty="0">
                <a:latin typeface="Arial"/>
                <a:ea typeface="ＭＳ Ｐゴシック" charset="0"/>
                <a:cs typeface="Arial"/>
              </a:rPr>
              <a:t>: </a:t>
            </a:r>
            <a:r>
              <a:rPr lang="en-US" sz="2000" dirty="0">
                <a:solidFill>
                  <a:srgbClr val="000000"/>
                </a:solidFill>
                <a:latin typeface="Helvetica" charset="0"/>
                <a:ea typeface="ＭＳ Ｐゴシック" charset="0"/>
                <a:cs typeface="Arial"/>
              </a:rPr>
              <a:t>keeps track of the point to which each active subroutine should return control when it finishes executing; </a:t>
            </a:r>
            <a:r>
              <a:rPr lang="en-US" sz="2000" dirty="0">
                <a:latin typeface="Arial"/>
                <a:ea typeface="ＭＳ Ｐゴシック" charset="0"/>
                <a:cs typeface="Arial"/>
              </a:rPr>
              <a:t>stores variables that are local to functions</a:t>
            </a:r>
          </a:p>
        </p:txBody>
      </p:sp>
      <p:sp>
        <p:nvSpPr>
          <p:cNvPr id="44036" name="Rectangle 4"/>
          <p:cNvSpPr>
            <a:spLocks noChangeArrowheads="1"/>
          </p:cNvSpPr>
          <p:nvPr/>
        </p:nvSpPr>
        <p:spPr bwMode="auto">
          <a:xfrm>
            <a:off x="7391400" y="1981200"/>
            <a:ext cx="1295400" cy="3810000"/>
          </a:xfrm>
          <a:prstGeom prst="rect">
            <a:avLst/>
          </a:prstGeom>
          <a:solidFill>
            <a:srgbClr val="C0C0C0"/>
          </a:solidFill>
          <a:ln w="9525">
            <a:solidFill>
              <a:schemeClr val="tx1"/>
            </a:solidFill>
            <a:miter lim="800000"/>
            <a:headEnd/>
            <a:tailEnd/>
          </a:ln>
        </p:spPr>
        <p:txBody>
          <a:bodyPr wrap="none" anchor="ctr"/>
          <a:lstStyle/>
          <a:p>
            <a:endParaRPr lang="en-US" sz="1800" dirty="0">
              <a:latin typeface="Arial"/>
            </a:endParaRPr>
          </a:p>
        </p:txBody>
      </p:sp>
      <p:sp>
        <p:nvSpPr>
          <p:cNvPr id="400389" name="Text Box 5"/>
          <p:cNvSpPr txBox="1">
            <a:spLocks noChangeArrowheads="1"/>
          </p:cNvSpPr>
          <p:nvPr/>
        </p:nvSpPr>
        <p:spPr bwMode="auto">
          <a:xfrm>
            <a:off x="5638800" y="2362200"/>
            <a:ext cx="2438400" cy="519113"/>
          </a:xfrm>
          <a:prstGeom prst="rect">
            <a:avLst/>
          </a:prstGeom>
          <a:noFill/>
          <a:ln>
            <a:noFill/>
          </a:ln>
          <a:effectLst/>
          <a:extLst/>
        </p:spPr>
        <p:txBody>
          <a:bodyPr>
            <a:spAutoFit/>
          </a:bodyPr>
          <a:lstStyle/>
          <a:p>
            <a:pPr>
              <a:spcBef>
                <a:spcPct val="50000"/>
              </a:spcBef>
              <a:defRPr/>
            </a:pPr>
            <a:endParaRPr lang="en-US" sz="2800" b="0" dirty="0">
              <a:effectLst>
                <a:outerShdw blurRad="38100" dist="38100" dir="2700000" algn="tl">
                  <a:srgbClr val="DDDDDD"/>
                </a:outerShdw>
              </a:effectLst>
              <a:latin typeface="Arial"/>
              <a:cs typeface="Arial"/>
            </a:endParaRPr>
          </a:p>
        </p:txBody>
      </p:sp>
      <p:sp>
        <p:nvSpPr>
          <p:cNvPr id="400390" name="Rectangle 6"/>
          <p:cNvSpPr>
            <a:spLocks noChangeArrowheads="1"/>
          </p:cNvSpPr>
          <p:nvPr/>
        </p:nvSpPr>
        <p:spPr bwMode="auto">
          <a:xfrm>
            <a:off x="7391400" y="1981200"/>
            <a:ext cx="1295400" cy="609600"/>
          </a:xfrm>
          <a:prstGeom prst="rect">
            <a:avLst/>
          </a:prstGeom>
          <a:solidFill>
            <a:srgbClr val="4D999B"/>
          </a:solidFill>
          <a:ln w="9525">
            <a:solidFill>
              <a:schemeClr val="tx1"/>
            </a:solidFill>
            <a:miter lim="800000"/>
            <a:headEnd/>
            <a:tailEnd/>
          </a:ln>
          <a:effectLst/>
          <a:extLst/>
        </p:spPr>
        <p:txBody>
          <a:bodyPr wrap="none" anchor="ctr"/>
          <a:lstStyle/>
          <a:p>
            <a:pPr algn="ctr">
              <a:defRPr/>
            </a:pPr>
            <a:r>
              <a:rPr lang="en-US" sz="2800" b="0" dirty="0">
                <a:effectLst>
                  <a:outerShdw blurRad="38100" dist="38100" dir="2700000" algn="tl">
                    <a:srgbClr val="FFFFFF"/>
                  </a:outerShdw>
                </a:effectLst>
                <a:latin typeface="Arial"/>
                <a:cs typeface="Arial"/>
              </a:rPr>
              <a:t>Stack</a:t>
            </a:r>
            <a:endParaRPr lang="en-US" sz="2800" b="0" dirty="0">
              <a:solidFill>
                <a:schemeClr val="bg2"/>
              </a:solidFill>
              <a:effectLst>
                <a:outerShdw blurRad="38100" dist="38100" dir="2700000" algn="tl">
                  <a:srgbClr val="000000"/>
                </a:outerShdw>
              </a:effectLst>
              <a:latin typeface="Arial"/>
              <a:cs typeface="Arial"/>
            </a:endParaRPr>
          </a:p>
        </p:txBody>
      </p:sp>
      <p:sp>
        <p:nvSpPr>
          <p:cNvPr id="400391" name="Rectangle 7"/>
          <p:cNvSpPr>
            <a:spLocks noChangeArrowheads="1"/>
          </p:cNvSpPr>
          <p:nvPr/>
        </p:nvSpPr>
        <p:spPr bwMode="auto">
          <a:xfrm>
            <a:off x="7391400" y="3962400"/>
            <a:ext cx="1295400" cy="609600"/>
          </a:xfrm>
          <a:prstGeom prst="rect">
            <a:avLst/>
          </a:prstGeom>
          <a:solidFill>
            <a:srgbClr val="FFFF99"/>
          </a:solidFill>
          <a:ln w="9525">
            <a:solidFill>
              <a:schemeClr val="tx1"/>
            </a:solidFill>
            <a:miter lim="800000"/>
            <a:headEnd/>
            <a:tailEnd/>
          </a:ln>
          <a:effectLst/>
          <a:extLst/>
        </p:spPr>
        <p:txBody>
          <a:bodyPr wrap="none" anchor="ctr"/>
          <a:lstStyle/>
          <a:p>
            <a:pPr algn="ctr">
              <a:defRPr/>
            </a:pPr>
            <a:r>
              <a:rPr lang="en-US" sz="2800" b="0" dirty="0">
                <a:effectLst>
                  <a:outerShdw blurRad="38100" dist="38100" dir="2700000" algn="tl">
                    <a:srgbClr val="FFFFFF"/>
                  </a:outerShdw>
                </a:effectLst>
                <a:latin typeface="Arial"/>
                <a:cs typeface="Arial"/>
              </a:rPr>
              <a:t>Heap</a:t>
            </a:r>
            <a:endParaRPr lang="en-US" sz="2800" b="0" dirty="0">
              <a:solidFill>
                <a:schemeClr val="bg2"/>
              </a:solidFill>
              <a:effectLst>
                <a:outerShdw blurRad="38100" dist="38100" dir="2700000" algn="tl">
                  <a:srgbClr val="000000"/>
                </a:outerShdw>
              </a:effectLst>
              <a:latin typeface="Arial"/>
              <a:cs typeface="Arial"/>
            </a:endParaRPr>
          </a:p>
        </p:txBody>
      </p:sp>
      <p:sp>
        <p:nvSpPr>
          <p:cNvPr id="400392" name="Rectangle 8"/>
          <p:cNvSpPr>
            <a:spLocks noChangeArrowheads="1"/>
          </p:cNvSpPr>
          <p:nvPr/>
        </p:nvSpPr>
        <p:spPr bwMode="auto">
          <a:xfrm>
            <a:off x="7391400" y="5181600"/>
            <a:ext cx="1295400" cy="609600"/>
          </a:xfrm>
          <a:prstGeom prst="rect">
            <a:avLst/>
          </a:prstGeom>
          <a:solidFill>
            <a:schemeClr val="accent1"/>
          </a:solidFill>
          <a:ln w="9525">
            <a:solidFill>
              <a:schemeClr val="tx1"/>
            </a:solidFill>
            <a:miter lim="800000"/>
            <a:headEnd/>
            <a:tailEnd/>
          </a:ln>
          <a:effectLst/>
          <a:extLst/>
        </p:spPr>
        <p:txBody>
          <a:bodyPr wrap="none" anchor="ctr"/>
          <a:lstStyle/>
          <a:p>
            <a:pPr algn="ctr">
              <a:defRPr/>
            </a:pPr>
            <a:r>
              <a:rPr lang="en-US" sz="2800" b="0" dirty="0">
                <a:effectLst>
                  <a:outerShdw blurRad="38100" dist="38100" dir="2700000" algn="tl">
                    <a:srgbClr val="FFFFFF"/>
                  </a:outerShdw>
                </a:effectLst>
                <a:latin typeface="Arial"/>
                <a:cs typeface="Arial"/>
              </a:rPr>
              <a:t>Code</a:t>
            </a:r>
            <a:endParaRPr lang="en-US" sz="2800" b="0" dirty="0">
              <a:solidFill>
                <a:schemeClr val="bg2"/>
              </a:solidFill>
              <a:effectLst>
                <a:outerShdw blurRad="38100" dist="38100" dir="2700000" algn="tl">
                  <a:srgbClr val="000000"/>
                </a:outerShdw>
              </a:effectLst>
              <a:latin typeface="Arial"/>
              <a:cs typeface="Arial"/>
            </a:endParaRPr>
          </a:p>
        </p:txBody>
      </p:sp>
      <p:sp>
        <p:nvSpPr>
          <p:cNvPr id="400393" name="Rectangle 9"/>
          <p:cNvSpPr>
            <a:spLocks noChangeArrowheads="1"/>
          </p:cNvSpPr>
          <p:nvPr/>
        </p:nvSpPr>
        <p:spPr bwMode="auto">
          <a:xfrm>
            <a:off x="7391400" y="4572000"/>
            <a:ext cx="1295400" cy="609600"/>
          </a:xfrm>
          <a:prstGeom prst="rect">
            <a:avLst/>
          </a:prstGeom>
          <a:solidFill>
            <a:srgbClr val="FCC4A2"/>
          </a:solidFill>
          <a:ln w="9525">
            <a:solidFill>
              <a:schemeClr val="tx1"/>
            </a:solidFill>
            <a:miter lim="800000"/>
            <a:headEnd/>
            <a:tailEnd/>
          </a:ln>
          <a:effectLst/>
          <a:extLst/>
        </p:spPr>
        <p:txBody>
          <a:bodyPr wrap="none" anchor="ctr"/>
          <a:lstStyle/>
          <a:p>
            <a:pPr algn="ctr">
              <a:defRPr/>
            </a:pPr>
            <a:r>
              <a:rPr lang="en-US" sz="2800" b="0" dirty="0">
                <a:effectLst>
                  <a:outerShdw blurRad="38100" dist="38100" dir="2700000" algn="tl">
                    <a:srgbClr val="FFFFFF"/>
                  </a:outerShdw>
                </a:effectLst>
                <a:latin typeface="Arial"/>
                <a:cs typeface="Arial"/>
              </a:rPr>
              <a:t>Data</a:t>
            </a:r>
            <a:endParaRPr lang="en-US" sz="2800" b="0" dirty="0">
              <a:solidFill>
                <a:schemeClr val="bg2"/>
              </a:solidFill>
              <a:effectLst>
                <a:outerShdw blurRad="38100" dist="38100" dir="2700000" algn="tl">
                  <a:srgbClr val="000000"/>
                </a:outerShdw>
              </a:effectLst>
              <a:latin typeface="Arial"/>
              <a:cs typeface="Arial"/>
            </a:endParaRPr>
          </a:p>
        </p:txBody>
      </p:sp>
      <p:sp>
        <p:nvSpPr>
          <p:cNvPr id="44042" name="Line 10"/>
          <p:cNvSpPr>
            <a:spLocks noChangeShapeType="1"/>
          </p:cNvSpPr>
          <p:nvPr/>
        </p:nvSpPr>
        <p:spPr bwMode="auto">
          <a:xfrm>
            <a:off x="8001000" y="2590800"/>
            <a:ext cx="0" cy="457200"/>
          </a:xfrm>
          <a:prstGeom prst="line">
            <a:avLst/>
          </a:prstGeom>
          <a:noFill/>
          <a:ln w="15875">
            <a:solidFill>
              <a:srgbClr val="00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Arial"/>
            </a:endParaRPr>
          </a:p>
        </p:txBody>
      </p:sp>
      <p:sp>
        <p:nvSpPr>
          <p:cNvPr id="44043" name="Line 11"/>
          <p:cNvSpPr>
            <a:spLocks noChangeShapeType="1"/>
          </p:cNvSpPr>
          <p:nvPr/>
        </p:nvSpPr>
        <p:spPr bwMode="auto">
          <a:xfrm flipV="1">
            <a:off x="8001000" y="3505200"/>
            <a:ext cx="0" cy="4572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Arial"/>
            </a:endParaRPr>
          </a:p>
        </p:txBody>
      </p:sp>
      <p:sp>
        <p:nvSpPr>
          <p:cNvPr id="400396" name="Text Box 12"/>
          <p:cNvSpPr txBox="1">
            <a:spLocks noChangeArrowheads="1"/>
          </p:cNvSpPr>
          <p:nvPr/>
        </p:nvSpPr>
        <p:spPr bwMode="auto">
          <a:xfrm>
            <a:off x="6934200" y="1295400"/>
            <a:ext cx="2248482" cy="461665"/>
          </a:xfrm>
          <a:prstGeom prst="rect">
            <a:avLst/>
          </a:prstGeom>
          <a:noFill/>
          <a:ln>
            <a:noFill/>
          </a:ln>
          <a:effectLs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en-US" b="0" dirty="0" smtClean="0">
                <a:effectLst>
                  <a:outerShdw blurRad="38100" dist="38100" dir="2700000" algn="tl">
                    <a:srgbClr val="DDDDDD"/>
                  </a:outerShdw>
                </a:effectLst>
                <a:latin typeface="Arial"/>
              </a:rPr>
              <a:t>Virtual Memory</a:t>
            </a:r>
          </a:p>
        </p:txBody>
      </p:sp>
    </p:spTree>
    <p:extLst>
      <p:ext uri="{BB962C8B-B14F-4D97-AF65-F5344CB8AC3E}">
        <p14:creationId xmlns:p14="http://schemas.microsoft.com/office/powerpoint/2010/main" val="3285898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0375"/>
            <a:ext cx="7769225" cy="1139825"/>
          </a:xfrm>
        </p:spPr>
        <p:txBody>
          <a:bodyPr/>
          <a:lstStyle/>
          <a:p>
            <a:r>
              <a:rPr lang="en-US" dirty="0" smtClean="0"/>
              <a:t>Code Fragment for  Printing Stack Frame (from </a:t>
            </a:r>
            <a:r>
              <a:rPr lang="en-US" dirty="0" err="1" smtClean="0"/>
              <a:t>prstack.c</a:t>
            </a:r>
            <a:r>
              <a:rPr lang="en-US" dirty="0" smtClean="0"/>
              <a:t>)</a:t>
            </a:r>
            <a:endParaRPr lang="en-US" dirty="0"/>
          </a:p>
        </p:txBody>
      </p:sp>
      <p:sp>
        <p:nvSpPr>
          <p:cNvPr id="3" name="Content Placeholder 2"/>
          <p:cNvSpPr>
            <a:spLocks noGrp="1"/>
          </p:cNvSpPr>
          <p:nvPr>
            <p:ph idx="1"/>
          </p:nvPr>
        </p:nvSpPr>
        <p:spPr>
          <a:xfrm>
            <a:off x="0" y="1905000"/>
            <a:ext cx="4343400" cy="4187825"/>
          </a:xfrm>
        </p:spPr>
        <p:txBody>
          <a:bodyPr/>
          <a:lstStyle/>
          <a:p>
            <a:pPr marL="0" indent="0"/>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a:t>
            </a:r>
          </a:p>
          <a:p>
            <a:pPr marL="0" indent="0"/>
            <a:r>
              <a:rPr lang="en-US" sz="1600" b="1" dirty="0">
                <a:latin typeface="Courier New" panose="02070309020205020404" pitchFamily="49" charset="0"/>
                <a:cs typeface="Courier New" panose="02070309020205020404" pitchFamily="49" charset="0"/>
              </a:rPr>
              <a:t> char f[8] = "       </a:t>
            </a:r>
            <a:r>
              <a:rPr lang="en-US" sz="1600" b="1" dirty="0" smtClean="0">
                <a:latin typeface="Courier New" panose="02070309020205020404" pitchFamily="49" charset="0"/>
                <a:cs typeface="Courier New" panose="02070309020205020404" pitchFamily="49" charset="0"/>
              </a:rPr>
              <a:t>"; 	</a:t>
            </a:r>
          </a:p>
          <a:p>
            <a:pPr marL="0" indent="0"/>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b = 0;</a:t>
            </a:r>
          </a:p>
          <a:p>
            <a:pPr marL="0" indent="0"/>
            <a:r>
              <a:rPr lang="en-US" sz="1600" b="1" dirty="0" smtClean="0">
                <a:latin typeface="Courier New" panose="02070309020205020404" pitchFamily="49" charset="0"/>
                <a:cs typeface="Courier New" panose="02070309020205020404" pitchFamily="49" charset="0"/>
              </a:rPr>
              <a:t>  // </a:t>
            </a:r>
            <a:r>
              <a:rPr lang="en-US" sz="1600" b="1" dirty="0">
                <a:latin typeface="Courier New" panose="02070309020205020404" pitchFamily="49" charset="0"/>
                <a:cs typeface="Courier New" panose="02070309020205020404" pitchFamily="49" charset="0"/>
              </a:rPr>
              <a:t>print stack frame</a:t>
            </a:r>
          </a:p>
          <a:p>
            <a:pPr marL="0" indent="0"/>
            <a:r>
              <a:rPr lang="en-US" sz="1600" b="1" dirty="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gets(f);	// buffer may overflow</a:t>
            </a:r>
            <a:endParaRPr lang="en-US" sz="1600" b="1" dirty="0">
              <a:solidFill>
                <a:srgbClr val="FF0000"/>
              </a:solidFill>
              <a:latin typeface="Courier New" panose="02070309020205020404" pitchFamily="49" charset="0"/>
              <a:cs typeface="Courier New" panose="02070309020205020404" pitchFamily="49" charset="0"/>
            </a:endParaRPr>
          </a:p>
          <a:p>
            <a:pPr marL="0" indent="0"/>
            <a:r>
              <a:rPr lang="en-US" sz="1600" b="1" dirty="0" smtClean="0">
                <a:latin typeface="Courier New" panose="02070309020205020404" pitchFamily="49" charset="0"/>
                <a:cs typeface="Courier New" panose="02070309020205020404" pitchFamily="49" charset="0"/>
              </a:rPr>
              <a:t> if </a:t>
            </a:r>
            <a:r>
              <a:rPr lang="en-US" sz="1600" b="1" dirty="0">
                <a:latin typeface="Courier New" panose="02070309020205020404" pitchFamily="49" charset="0"/>
                <a:cs typeface="Courier New" panose="02070309020205020404" pitchFamily="49" charset="0"/>
              </a:rPr>
              <a:t>(a == 1)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b = 1</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pPr marL="0" indent="0"/>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else {  </a:t>
            </a:r>
            <a:r>
              <a:rPr lang="en-US" sz="1600" b="1" dirty="0">
                <a:latin typeface="Courier New" panose="02070309020205020404" pitchFamily="49" charset="0"/>
                <a:cs typeface="Courier New" panose="02070309020205020404" pitchFamily="49" charset="0"/>
              </a:rPr>
              <a:t>b = a *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(a-1,p</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pPr marL="0" indent="0"/>
            <a:r>
              <a:rPr lang="en-US" sz="1600" b="1" dirty="0" smtClean="0">
                <a:latin typeface="Courier New" panose="02070309020205020404" pitchFamily="49" charset="0"/>
                <a:cs typeface="Courier New" panose="02070309020205020404" pitchFamily="49" charset="0"/>
              </a:rPr>
              <a:t>   // </a:t>
            </a:r>
            <a:r>
              <a:rPr lang="en-US" sz="1600" b="1" dirty="0">
                <a:latin typeface="Courier New" panose="02070309020205020404" pitchFamily="49" charset="0"/>
                <a:cs typeface="Courier New" panose="02070309020205020404" pitchFamily="49" charset="0"/>
              </a:rPr>
              <a:t>print stack frame again }</a:t>
            </a:r>
          </a:p>
          <a:p>
            <a:pPr marL="0" indent="0"/>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return </a:t>
            </a:r>
            <a:r>
              <a:rPr lang="en-US" sz="1600" b="1" dirty="0">
                <a:latin typeface="Courier New" panose="02070309020205020404" pitchFamily="49" charset="0"/>
                <a:cs typeface="Courier New" panose="02070309020205020404" pitchFamily="49" charset="0"/>
              </a:rPr>
              <a:t>b;</a:t>
            </a:r>
          </a:p>
          <a:p>
            <a:pPr marL="0" indent="0"/>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bwMode="auto">
          <a:xfrm>
            <a:off x="4648200" y="1752600"/>
            <a:ext cx="4648200" cy="41878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264C"/>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264C"/>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264C"/>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264C"/>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264C"/>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264C"/>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264C"/>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264C"/>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264C"/>
                </a:solidFill>
                <a:latin typeface="+mn-lt"/>
                <a:ea typeface="+mn-ea"/>
              </a:defRPr>
            </a:lvl9pPr>
          </a:lstStyle>
          <a:p>
            <a:pPr marL="0" indent="0"/>
            <a:r>
              <a:rPr lang="en-US" sz="1600" b="1" kern="0" dirty="0" err="1" smtClean="0">
                <a:latin typeface="Courier New" panose="02070309020205020404" pitchFamily="49" charset="0"/>
                <a:cs typeface="Courier New" panose="02070309020205020404" pitchFamily="49" charset="0"/>
              </a:rPr>
              <a:t>int</a:t>
            </a:r>
            <a:r>
              <a:rPr lang="en-US" sz="1600" b="1" kern="0" dirty="0" smtClean="0">
                <a:latin typeface="Courier New" panose="02070309020205020404" pitchFamily="49" charset="0"/>
                <a:cs typeface="Courier New" panose="02070309020205020404" pitchFamily="49" charset="0"/>
              </a:rPr>
              <a:t> main(</a:t>
            </a:r>
            <a:r>
              <a:rPr lang="en-US" sz="1600" b="1" kern="0" dirty="0" err="1" smtClean="0">
                <a:latin typeface="Courier New" panose="02070309020205020404" pitchFamily="49" charset="0"/>
                <a:cs typeface="Courier New" panose="02070309020205020404" pitchFamily="49" charset="0"/>
              </a:rPr>
              <a:t>int</a:t>
            </a:r>
            <a:r>
              <a:rPr lang="en-US" sz="1600" b="1" kern="0" dirty="0" smtClean="0">
                <a:latin typeface="Courier New" panose="02070309020205020404" pitchFamily="49" charset="0"/>
                <a:cs typeface="Courier New" panose="02070309020205020404" pitchFamily="49" charset="0"/>
              </a:rPr>
              <a:t> </a:t>
            </a:r>
            <a:r>
              <a:rPr lang="en-US" sz="1600" b="1" kern="0" dirty="0" err="1" smtClean="0">
                <a:latin typeface="Courier New" panose="02070309020205020404" pitchFamily="49" charset="0"/>
                <a:cs typeface="Courier New" panose="02070309020205020404" pitchFamily="49" charset="0"/>
              </a:rPr>
              <a:t>argc</a:t>
            </a:r>
            <a:r>
              <a:rPr lang="en-US" sz="1600" b="1" kern="0" dirty="0" smtClean="0">
                <a:latin typeface="Courier New" panose="02070309020205020404" pitchFamily="49" charset="0"/>
                <a:cs typeface="Courier New" panose="02070309020205020404" pitchFamily="49" charset="0"/>
              </a:rPr>
              <a:t>, char*</a:t>
            </a:r>
            <a:r>
              <a:rPr lang="en-US" sz="1600" b="1" kern="0" dirty="0" err="1" smtClean="0">
                <a:latin typeface="Courier New" panose="02070309020205020404" pitchFamily="49" charset="0"/>
                <a:cs typeface="Courier New" panose="02070309020205020404" pitchFamily="49" charset="0"/>
              </a:rPr>
              <a:t>argv</a:t>
            </a:r>
            <a:r>
              <a:rPr lang="en-US" sz="1600" b="1" kern="0" dirty="0" smtClean="0">
                <a:latin typeface="Courier New" panose="02070309020205020404" pitchFamily="49" charset="0"/>
                <a:cs typeface="Courier New" panose="02070309020205020404" pitchFamily="49" charset="0"/>
              </a:rPr>
              <a:t>[]) {</a:t>
            </a:r>
          </a:p>
          <a:p>
            <a:pPr marL="0" indent="0"/>
            <a:r>
              <a:rPr lang="en-US" sz="1600" b="1" kern="0" dirty="0" smtClean="0">
                <a:latin typeface="Courier New" panose="02070309020205020404" pitchFamily="49" charset="0"/>
                <a:cs typeface="Courier New" panose="02070309020205020404" pitchFamily="49" charset="0"/>
              </a:rPr>
              <a:t>  </a:t>
            </a:r>
            <a:r>
              <a:rPr lang="en-US" sz="1600" b="1" kern="0" dirty="0" err="1" smtClean="0">
                <a:latin typeface="Courier New" panose="02070309020205020404" pitchFamily="49" charset="0"/>
                <a:cs typeface="Courier New" panose="02070309020205020404" pitchFamily="49" charset="0"/>
              </a:rPr>
              <a:t>int</a:t>
            </a:r>
            <a:r>
              <a:rPr lang="en-US" sz="1600" b="1" kern="0" dirty="0" smtClean="0">
                <a:latin typeface="Courier New" panose="02070309020205020404" pitchFamily="49" charset="0"/>
                <a:cs typeface="Courier New" panose="02070309020205020404" pitchFamily="49" charset="0"/>
              </a:rPr>
              <a:t> n;</a:t>
            </a:r>
          </a:p>
          <a:p>
            <a:pPr marL="0" indent="0"/>
            <a:r>
              <a:rPr lang="en-US" sz="1600" b="1" kern="0" dirty="0" smtClean="0">
                <a:latin typeface="Courier New" panose="02070309020205020404" pitchFamily="49" charset="0"/>
                <a:cs typeface="Courier New" panose="02070309020205020404" pitchFamily="49" charset="0"/>
              </a:rPr>
              <a:t>  </a:t>
            </a:r>
            <a:r>
              <a:rPr lang="en-US" sz="1600" b="1" kern="0" dirty="0" err="1" smtClean="0">
                <a:latin typeface="Courier New" panose="02070309020205020404" pitchFamily="49" charset="0"/>
                <a:cs typeface="Courier New" panose="02070309020205020404" pitchFamily="49" charset="0"/>
              </a:rPr>
              <a:t>int</a:t>
            </a:r>
            <a:r>
              <a:rPr lang="en-US" sz="1600" b="1" kern="0" dirty="0" smtClean="0">
                <a:latin typeface="Courier New" panose="02070309020205020404" pitchFamily="49" charset="0"/>
                <a:cs typeface="Courier New" panose="02070309020205020404" pitchFamily="49" charset="0"/>
              </a:rPr>
              <a:t> r;</a:t>
            </a:r>
          </a:p>
          <a:p>
            <a:pPr marL="0" indent="0"/>
            <a:r>
              <a:rPr lang="en-US" sz="1600" b="1" kern="0" dirty="0" smtClean="0">
                <a:latin typeface="Courier New" panose="02070309020205020404" pitchFamily="49" charset="0"/>
                <a:cs typeface="Courier New" panose="02070309020205020404" pitchFamily="49" charset="0"/>
              </a:rPr>
              <a:t> if (</a:t>
            </a:r>
            <a:r>
              <a:rPr lang="en-US" sz="1600" b="1" kern="0" dirty="0" err="1" smtClean="0">
                <a:latin typeface="Courier New" panose="02070309020205020404" pitchFamily="49" charset="0"/>
                <a:cs typeface="Courier New" panose="02070309020205020404" pitchFamily="49" charset="0"/>
              </a:rPr>
              <a:t>argc</a:t>
            </a:r>
            <a:r>
              <a:rPr lang="en-US" sz="1600" b="1" kern="0" dirty="0" smtClean="0">
                <a:latin typeface="Courier New" panose="02070309020205020404" pitchFamily="49" charset="0"/>
                <a:cs typeface="Courier New" panose="02070309020205020404" pitchFamily="49" charset="0"/>
              </a:rPr>
              <a:t> == 2) {</a:t>
            </a:r>
          </a:p>
          <a:p>
            <a:pPr marL="0" indent="0"/>
            <a:r>
              <a:rPr lang="en-US" sz="1600" b="1" kern="0" dirty="0" smtClean="0">
                <a:latin typeface="Courier New" panose="02070309020205020404" pitchFamily="49" charset="0"/>
                <a:cs typeface="Courier New" panose="02070309020205020404" pitchFamily="49" charset="0"/>
              </a:rPr>
              <a:t>   n = </a:t>
            </a:r>
            <a:r>
              <a:rPr lang="en-US" sz="1600" b="1" kern="0" dirty="0" err="1" smtClean="0">
                <a:latin typeface="Courier New" panose="02070309020205020404" pitchFamily="49" charset="0"/>
                <a:cs typeface="Courier New" panose="02070309020205020404" pitchFamily="49" charset="0"/>
              </a:rPr>
              <a:t>atoi</a:t>
            </a:r>
            <a:r>
              <a:rPr lang="en-US" sz="1600" b="1" kern="0" dirty="0" smtClean="0">
                <a:latin typeface="Courier New" panose="02070309020205020404" pitchFamily="49" charset="0"/>
                <a:cs typeface="Courier New" panose="02070309020205020404" pitchFamily="49" charset="0"/>
              </a:rPr>
              <a:t>(</a:t>
            </a:r>
            <a:r>
              <a:rPr lang="en-US" sz="1600" b="1" kern="0" dirty="0" err="1" smtClean="0">
                <a:latin typeface="Courier New" panose="02070309020205020404" pitchFamily="49" charset="0"/>
                <a:cs typeface="Courier New" panose="02070309020205020404" pitchFamily="49" charset="0"/>
              </a:rPr>
              <a:t>argv</a:t>
            </a:r>
            <a:r>
              <a:rPr lang="en-US" sz="1600" b="1" kern="0" dirty="0" smtClean="0">
                <a:latin typeface="Courier New" panose="02070309020205020404" pitchFamily="49" charset="0"/>
                <a:cs typeface="Courier New" panose="02070309020205020404" pitchFamily="49" charset="0"/>
              </a:rPr>
              <a:t>[1]);</a:t>
            </a:r>
          </a:p>
          <a:p>
            <a:pPr marL="0" indent="0"/>
            <a:r>
              <a:rPr lang="en-US" sz="1600" b="1" kern="0" dirty="0" smtClean="0">
                <a:latin typeface="Courier New" panose="02070309020205020404" pitchFamily="49" charset="0"/>
                <a:cs typeface="Courier New" panose="02070309020205020404" pitchFamily="49" charset="0"/>
              </a:rPr>
              <a:t>   r = </a:t>
            </a:r>
            <a:r>
              <a:rPr lang="en-US" sz="1600" b="1" kern="0" dirty="0" err="1" smtClean="0">
                <a:latin typeface="Courier New" panose="02070309020205020404" pitchFamily="49" charset="0"/>
                <a:cs typeface="Courier New" panose="02070309020205020404" pitchFamily="49" charset="0"/>
              </a:rPr>
              <a:t>fac</a:t>
            </a:r>
            <a:r>
              <a:rPr lang="en-US" sz="1600" b="1" kern="0" dirty="0" smtClean="0">
                <a:latin typeface="Courier New" panose="02070309020205020404" pitchFamily="49" charset="0"/>
                <a:cs typeface="Courier New" panose="02070309020205020404" pitchFamily="49" charset="0"/>
              </a:rPr>
              <a:t>(n, 0);</a:t>
            </a:r>
          </a:p>
          <a:p>
            <a:pPr marL="0" indent="0"/>
            <a:r>
              <a:rPr lang="en-US" sz="1600" b="1" kern="0" dirty="0" smtClean="0">
                <a:latin typeface="Courier New" panose="02070309020205020404" pitchFamily="49" charset="0"/>
                <a:cs typeface="Courier New" panose="02070309020205020404" pitchFamily="49" charset="0"/>
              </a:rPr>
              <a:t> } else if (</a:t>
            </a:r>
            <a:r>
              <a:rPr lang="en-US" sz="1600" b="1" kern="0" dirty="0" err="1" smtClean="0">
                <a:latin typeface="Courier New" panose="02070309020205020404" pitchFamily="49" charset="0"/>
                <a:cs typeface="Courier New" panose="02070309020205020404" pitchFamily="49" charset="0"/>
              </a:rPr>
              <a:t>argc</a:t>
            </a:r>
            <a:r>
              <a:rPr lang="en-US" sz="1600" b="1" kern="0" dirty="0" smtClean="0">
                <a:latin typeface="Courier New" panose="02070309020205020404" pitchFamily="49" charset="0"/>
                <a:cs typeface="Courier New" panose="02070309020205020404" pitchFamily="49" charset="0"/>
              </a:rPr>
              <a:t> == 3) {</a:t>
            </a:r>
          </a:p>
          <a:p>
            <a:pPr marL="0" indent="0"/>
            <a:r>
              <a:rPr lang="en-US" sz="1600" b="1" kern="0" dirty="0" smtClean="0">
                <a:latin typeface="Courier New" panose="02070309020205020404" pitchFamily="49" charset="0"/>
                <a:cs typeface="Courier New" panose="02070309020205020404" pitchFamily="49" charset="0"/>
              </a:rPr>
              <a:t>   n = </a:t>
            </a:r>
            <a:r>
              <a:rPr lang="en-US" sz="1600" b="1" kern="0" dirty="0" err="1" smtClean="0">
                <a:latin typeface="Courier New" panose="02070309020205020404" pitchFamily="49" charset="0"/>
                <a:cs typeface="Courier New" panose="02070309020205020404" pitchFamily="49" charset="0"/>
              </a:rPr>
              <a:t>atoi</a:t>
            </a:r>
            <a:r>
              <a:rPr lang="en-US" sz="1600" b="1" kern="0" dirty="0" smtClean="0">
                <a:latin typeface="Courier New" panose="02070309020205020404" pitchFamily="49" charset="0"/>
                <a:cs typeface="Courier New" panose="02070309020205020404" pitchFamily="49" charset="0"/>
              </a:rPr>
              <a:t>(</a:t>
            </a:r>
            <a:r>
              <a:rPr lang="en-US" sz="1600" b="1" kern="0" dirty="0" err="1" smtClean="0">
                <a:latin typeface="Courier New" panose="02070309020205020404" pitchFamily="49" charset="0"/>
                <a:cs typeface="Courier New" panose="02070309020205020404" pitchFamily="49" charset="0"/>
              </a:rPr>
              <a:t>argv</a:t>
            </a:r>
            <a:r>
              <a:rPr lang="en-US" sz="1600" b="1" kern="0" dirty="0" smtClean="0">
                <a:latin typeface="Courier New" panose="02070309020205020404" pitchFamily="49" charset="0"/>
                <a:cs typeface="Courier New" panose="02070309020205020404" pitchFamily="49" charset="0"/>
              </a:rPr>
              <a:t>[2]);</a:t>
            </a:r>
          </a:p>
          <a:p>
            <a:pPr marL="0" indent="0"/>
            <a:r>
              <a:rPr lang="en-US" sz="1600" b="1" kern="0" dirty="0" smtClean="0">
                <a:latin typeface="Courier New" panose="02070309020205020404" pitchFamily="49" charset="0"/>
                <a:cs typeface="Courier New" panose="02070309020205020404" pitchFamily="49" charset="0"/>
              </a:rPr>
              <a:t>   r = </a:t>
            </a:r>
            <a:r>
              <a:rPr lang="en-US" sz="1600" b="1" kern="0" dirty="0" err="1" smtClean="0">
                <a:latin typeface="Courier New" panose="02070309020205020404" pitchFamily="49" charset="0"/>
                <a:cs typeface="Courier New" panose="02070309020205020404" pitchFamily="49" charset="0"/>
              </a:rPr>
              <a:t>fac</a:t>
            </a:r>
            <a:r>
              <a:rPr lang="en-US" sz="1600" b="1" kern="0" dirty="0" smtClean="0">
                <a:latin typeface="Courier New" panose="02070309020205020404" pitchFamily="49" charset="0"/>
                <a:cs typeface="Courier New" panose="02070309020205020404" pitchFamily="49" charset="0"/>
              </a:rPr>
              <a:t>(n, 1);</a:t>
            </a:r>
          </a:p>
          <a:p>
            <a:pPr marL="0" indent="0"/>
            <a:r>
              <a:rPr lang="en-US" sz="1600" b="1" kern="0" dirty="0" smtClean="0">
                <a:latin typeface="Courier New" panose="02070309020205020404" pitchFamily="49" charset="0"/>
                <a:cs typeface="Courier New" panose="02070309020205020404" pitchFamily="49" charset="0"/>
              </a:rPr>
              <a:t> }</a:t>
            </a:r>
          </a:p>
          <a:p>
            <a:pPr marL="0" indent="0"/>
            <a:r>
              <a:rPr lang="en-US" sz="1600" b="1" kern="0" dirty="0" smtClean="0">
                <a:latin typeface="Courier New" panose="02070309020205020404" pitchFamily="49" charset="0"/>
                <a:cs typeface="Courier New" panose="02070309020205020404" pitchFamily="49" charset="0"/>
              </a:rPr>
              <a:t> return 0; </a:t>
            </a:r>
          </a:p>
          <a:p>
            <a:pPr marL="0" indent="0"/>
            <a:r>
              <a:rPr lang="en-US" sz="1600" b="1" kern="0" dirty="0" smtClean="0">
                <a:latin typeface="Courier New" panose="02070309020205020404" pitchFamily="49" charset="0"/>
                <a:cs typeface="Courier New" panose="02070309020205020404" pitchFamily="49" charset="0"/>
              </a:rPr>
              <a:t>}</a:t>
            </a:r>
            <a:endParaRPr lang="en-US" sz="1600" b="1"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6573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0375"/>
            <a:ext cx="7769225" cy="1139825"/>
          </a:xfrm>
        </p:spPr>
        <p:txBody>
          <a:bodyPr/>
          <a:lstStyle/>
          <a:p>
            <a:r>
              <a:rPr lang="en-US" dirty="0" smtClean="0"/>
              <a:t>Code Fragment for  Printing Stack Frame (from </a:t>
            </a:r>
            <a:r>
              <a:rPr lang="en-US" dirty="0" err="1" smtClean="0"/>
              <a:t>prstack.c</a:t>
            </a:r>
            <a:r>
              <a:rPr lang="en-US" dirty="0" smtClean="0"/>
              <a:t>)</a:t>
            </a:r>
            <a:endParaRPr lang="en-US" dirty="0"/>
          </a:p>
        </p:txBody>
      </p:sp>
      <p:sp>
        <p:nvSpPr>
          <p:cNvPr id="3" name="Content Placeholder 2"/>
          <p:cNvSpPr>
            <a:spLocks noGrp="1"/>
          </p:cNvSpPr>
          <p:nvPr>
            <p:ph idx="1"/>
          </p:nvPr>
        </p:nvSpPr>
        <p:spPr>
          <a:xfrm>
            <a:off x="0" y="1905000"/>
            <a:ext cx="8991600" cy="4187825"/>
          </a:xfrm>
        </p:spPr>
        <p:txBody>
          <a:bodyPr/>
          <a:lstStyle/>
          <a:p>
            <a:pPr marL="0" indent="0"/>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a:t>
            </a:r>
          </a:p>
          <a:p>
            <a:pPr marL="0" indent="0"/>
            <a:r>
              <a:rPr lang="en-US" sz="1600" b="1" dirty="0">
                <a:latin typeface="Courier New" panose="02070309020205020404" pitchFamily="49" charset="0"/>
                <a:cs typeface="Courier New" panose="02070309020205020404" pitchFamily="49" charset="0"/>
              </a:rPr>
              <a:t>	 char f[8] = "       </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b = 0;</a:t>
            </a:r>
          </a:p>
          <a:p>
            <a:pPr marL="0" indent="0"/>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0x%.8x\n", &amp;p, p);</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0x%.8x\n", &amp;a, a);</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return address     : 0x%.8x\n", &amp;a-1, *(&amp;a-1));</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saved stack frame p: 0x%.8x\n", &amp;a-2, *(&amp;a-2));</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f[4-7]   : 0x%.8x\n", (char *)(&amp;f)+4, </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*)(&amp;f[4])));</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f[0-3]   : 0x%.8x\n", &amp;f,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*)f));</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b: 0x%.8x\n", &amp;b, b);</a:t>
            </a:r>
          </a:p>
          <a:p>
            <a:pPr marL="0" indent="0"/>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("Address %p:   gap              : 0x%.8x\n", &amp;b-1, *(&amp;b-1));</a:t>
            </a:r>
          </a:p>
          <a:p>
            <a:pPr marL="0" indent="0"/>
            <a:r>
              <a:rPr lang="en-US" sz="1600" b="1" dirty="0" smtClean="0">
                <a:latin typeface="Courier New" panose="02070309020205020404" pitchFamily="49" charset="0"/>
                <a:cs typeface="Courier New" panose="02070309020205020404" pitchFamily="49" charset="0"/>
              </a:rPr>
              <a:t>…</a:t>
            </a:r>
          </a:p>
          <a:p>
            <a:pPr marL="0" indent="0"/>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211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0375"/>
            <a:ext cx="7769225" cy="1139825"/>
          </a:xfrm>
        </p:spPr>
        <p:txBody>
          <a:bodyPr/>
          <a:lstStyle/>
          <a:p>
            <a:r>
              <a:rPr lang="en-US" dirty="0" smtClean="0"/>
              <a:t>Printed Stack Frame</a:t>
            </a:r>
            <a:endParaRPr lang="en-US" dirty="0"/>
          </a:p>
        </p:txBody>
      </p:sp>
      <p:sp>
        <p:nvSpPr>
          <p:cNvPr id="3" name="Content Placeholder 2"/>
          <p:cNvSpPr>
            <a:spLocks noGrp="1"/>
          </p:cNvSpPr>
          <p:nvPr>
            <p:ph idx="1"/>
          </p:nvPr>
        </p:nvSpPr>
        <p:spPr>
          <a:xfrm>
            <a:off x="0" y="1905000"/>
            <a:ext cx="8991600" cy="4187825"/>
          </a:xfrm>
        </p:spPr>
        <p:txBody>
          <a:bodyPr/>
          <a:lstStyle/>
          <a:p>
            <a:pPr marL="0" indent="0">
              <a:spcBef>
                <a:spcPts val="0"/>
              </a:spcBef>
            </a:pPr>
            <a:r>
              <a:rPr lang="en-US" sz="1600" b="1" dirty="0">
                <a:latin typeface="Courier New" panose="02070309020205020404" pitchFamily="49" charset="0"/>
                <a:cs typeface="Courier New" panose="02070309020205020404" pitchFamily="49" charset="0"/>
              </a:rPr>
              <a:t>Entering function call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(a=2), code at 0x080484a5</a:t>
            </a:r>
          </a:p>
          <a:p>
            <a:pPr marL="0" indent="0">
              <a:spcBef>
                <a:spcPts val="0"/>
              </a:spcBef>
            </a:pPr>
            <a:r>
              <a:rPr lang="en-US" sz="1600" b="1" dirty="0">
                <a:latin typeface="Courier New" panose="02070309020205020404" pitchFamily="49" charset="0"/>
                <a:cs typeface="Courier New" panose="02070309020205020404" pitchFamily="49" charset="0"/>
              </a:rPr>
              <a:t>Address 0xff98942c: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0xff989428: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0x00000002</a:t>
            </a:r>
          </a:p>
          <a:p>
            <a:pPr marL="0" indent="0">
              <a:spcBef>
                <a:spcPts val="0"/>
              </a:spcBef>
            </a:pPr>
            <a:r>
              <a:rPr lang="en-US" sz="1600" b="1" dirty="0">
                <a:latin typeface="Courier New" panose="02070309020205020404" pitchFamily="49" charset="0"/>
                <a:cs typeface="Courier New" panose="02070309020205020404" pitchFamily="49" charset="0"/>
              </a:rPr>
              <a:t>Address 0xff989424: return address     : </a:t>
            </a:r>
            <a:r>
              <a:rPr lang="en-US" sz="1600" b="1" dirty="0">
                <a:solidFill>
                  <a:srgbClr val="006600"/>
                </a:solidFill>
                <a:latin typeface="Courier New" panose="02070309020205020404" pitchFamily="49" charset="0"/>
                <a:cs typeface="Courier New" panose="02070309020205020404" pitchFamily="49" charset="0"/>
              </a:rPr>
              <a:t>0x0804860e</a:t>
            </a:r>
          </a:p>
          <a:p>
            <a:pPr marL="0" indent="0">
              <a:spcBef>
                <a:spcPts val="0"/>
              </a:spcBef>
            </a:pPr>
            <a:r>
              <a:rPr lang="en-US" sz="1600" b="1" dirty="0">
                <a:latin typeface="Courier New" panose="02070309020205020404" pitchFamily="49" charset="0"/>
                <a:cs typeface="Courier New" panose="02070309020205020404" pitchFamily="49" charset="0"/>
              </a:rPr>
              <a:t>Address </a:t>
            </a:r>
            <a:r>
              <a:rPr lang="en-US" sz="1600" b="1" dirty="0">
                <a:solidFill>
                  <a:srgbClr val="0070C0"/>
                </a:solidFill>
                <a:latin typeface="Courier New" panose="02070309020205020404" pitchFamily="49" charset="0"/>
                <a:cs typeface="Courier New" panose="02070309020205020404" pitchFamily="49" charset="0"/>
              </a:rPr>
              <a:t>0xff989420</a:t>
            </a:r>
            <a:r>
              <a:rPr lang="en-US" sz="1600" b="1" dirty="0">
                <a:latin typeface="Courier New" panose="02070309020205020404" pitchFamily="49" charset="0"/>
                <a:cs typeface="Courier New" panose="02070309020205020404" pitchFamily="49" charset="0"/>
              </a:rPr>
              <a:t>: saved stack frame p: 0xff989440</a:t>
            </a:r>
          </a:p>
          <a:p>
            <a:pPr marL="0" indent="0">
              <a:spcBef>
                <a:spcPts val="0"/>
              </a:spcBef>
            </a:pPr>
            <a:r>
              <a:rPr lang="en-US" sz="1600" b="1" dirty="0">
                <a:latin typeface="Courier New" panose="02070309020205020404" pitchFamily="49" charset="0"/>
                <a:cs typeface="Courier New" panose="02070309020205020404" pitchFamily="49" charset="0"/>
              </a:rPr>
              <a:t>Address 0xff98941c: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f[4-7]   : 0x00202020</a:t>
            </a:r>
          </a:p>
          <a:p>
            <a:pPr marL="0" indent="0">
              <a:spcBef>
                <a:spcPts val="0"/>
              </a:spcBef>
            </a:pPr>
            <a:r>
              <a:rPr lang="en-US" sz="1600" b="1" dirty="0">
                <a:latin typeface="Courier New" panose="02070309020205020404" pitchFamily="49" charset="0"/>
                <a:cs typeface="Courier New" panose="02070309020205020404" pitchFamily="49" charset="0"/>
              </a:rPr>
              <a:t>Address 0xff989418: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f[0-3]   : 0x20202020</a:t>
            </a:r>
          </a:p>
          <a:p>
            <a:pPr marL="0" indent="0">
              <a:spcBef>
                <a:spcPts val="0"/>
              </a:spcBef>
            </a:pPr>
            <a:r>
              <a:rPr lang="en-US" sz="1600" b="1" dirty="0">
                <a:latin typeface="Courier New" panose="02070309020205020404" pitchFamily="49" charset="0"/>
                <a:cs typeface="Courier New" panose="02070309020205020404" pitchFamily="49" charset="0"/>
              </a:rPr>
              <a:t>Address 0xff989414: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b: 0x00000000</a:t>
            </a:r>
          </a:p>
          <a:p>
            <a:pPr marL="0" indent="0">
              <a:spcBef>
                <a:spcPts val="0"/>
              </a:spcBef>
            </a:pPr>
            <a:r>
              <a:rPr lang="en-US" sz="1600" b="1" dirty="0">
                <a:latin typeface="Courier New" panose="02070309020205020404" pitchFamily="49" charset="0"/>
                <a:cs typeface="Courier New" panose="02070309020205020404" pitchFamily="49" charset="0"/>
              </a:rPr>
              <a:t>Address 0xff989410:   gap              : </a:t>
            </a:r>
            <a:r>
              <a:rPr lang="en-US" sz="1600" b="1" dirty="0" smtClean="0">
                <a:latin typeface="Courier New" panose="02070309020205020404" pitchFamily="49" charset="0"/>
                <a:cs typeface="Courier New" panose="02070309020205020404" pitchFamily="49" charset="0"/>
              </a:rPr>
              <a:t>0x00000000</a:t>
            </a:r>
          </a:p>
          <a:p>
            <a:pPr marL="0" indent="0">
              <a:spcBef>
                <a:spcPts val="0"/>
              </a:spcBef>
            </a:pPr>
            <a:endParaRPr lang="en-US" sz="1600" b="1" dirty="0" smtClean="0">
              <a:latin typeface="Courier New" panose="02070309020205020404" pitchFamily="49" charset="0"/>
              <a:cs typeface="Courier New" panose="02070309020205020404" pitchFamily="49" charset="0"/>
            </a:endParaRPr>
          </a:p>
          <a:p>
            <a:pPr marL="0" indent="0">
              <a:spcBef>
                <a:spcPts val="0"/>
              </a:spcBef>
            </a:pPr>
            <a:r>
              <a:rPr lang="en-US" sz="1600" b="1" dirty="0" smtClean="0">
                <a:latin typeface="Courier New" panose="02070309020205020404" pitchFamily="49" charset="0"/>
                <a:cs typeface="Courier New" panose="02070309020205020404" pitchFamily="49" charset="0"/>
              </a:rPr>
              <a:t>Entering </a:t>
            </a:r>
            <a:r>
              <a:rPr lang="en-US" sz="1600" b="1" dirty="0">
                <a:latin typeface="Courier New" panose="02070309020205020404" pitchFamily="49" charset="0"/>
                <a:cs typeface="Courier New" panose="02070309020205020404" pitchFamily="49" charset="0"/>
              </a:rPr>
              <a:t>function call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(a=1), code at 0x080484a5</a:t>
            </a:r>
          </a:p>
          <a:p>
            <a:pPr marL="0" indent="0">
              <a:spcBef>
                <a:spcPts val="0"/>
              </a:spcBef>
            </a:pPr>
            <a:r>
              <a:rPr lang="en-US" sz="1600" b="1" dirty="0">
                <a:latin typeface="Courier New" panose="02070309020205020404" pitchFamily="49" charset="0"/>
                <a:cs typeface="Courier New" panose="02070309020205020404" pitchFamily="49" charset="0"/>
              </a:rPr>
              <a:t>Address 0xff98940c: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0xff989408: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0xff989404: return address     : </a:t>
            </a:r>
            <a:r>
              <a:rPr lang="en-US" sz="1600" b="1" dirty="0">
                <a:solidFill>
                  <a:srgbClr val="006600"/>
                </a:solidFill>
                <a:latin typeface="Courier New" panose="02070309020205020404" pitchFamily="49" charset="0"/>
                <a:cs typeface="Courier New" panose="02070309020205020404" pitchFamily="49" charset="0"/>
              </a:rPr>
              <a:t>0x0804860e</a:t>
            </a:r>
          </a:p>
          <a:p>
            <a:pPr marL="0" indent="0">
              <a:spcBef>
                <a:spcPts val="0"/>
              </a:spcBef>
            </a:pPr>
            <a:r>
              <a:rPr lang="en-US" sz="1600" b="1" dirty="0">
                <a:latin typeface="Courier New" panose="02070309020205020404" pitchFamily="49" charset="0"/>
                <a:cs typeface="Courier New" panose="02070309020205020404" pitchFamily="49" charset="0"/>
              </a:rPr>
              <a:t>Address 0xff989400: saved stack frame p: </a:t>
            </a:r>
            <a:r>
              <a:rPr lang="en-US" sz="1600" b="1" dirty="0">
                <a:solidFill>
                  <a:srgbClr val="0070C0"/>
                </a:solidFill>
                <a:latin typeface="Courier New" panose="02070309020205020404" pitchFamily="49" charset="0"/>
                <a:cs typeface="Courier New" panose="02070309020205020404" pitchFamily="49" charset="0"/>
              </a:rPr>
              <a:t>0xff989420</a:t>
            </a:r>
          </a:p>
          <a:p>
            <a:pPr marL="0" indent="0">
              <a:spcBef>
                <a:spcPts val="0"/>
              </a:spcBef>
            </a:pPr>
            <a:r>
              <a:rPr lang="en-US" sz="1600" b="1" dirty="0">
                <a:latin typeface="Courier New" panose="02070309020205020404" pitchFamily="49" charset="0"/>
                <a:cs typeface="Courier New" panose="02070309020205020404" pitchFamily="49" charset="0"/>
              </a:rPr>
              <a:t>Address 0xff9893fc: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f[4-7]   : 0x00202020</a:t>
            </a:r>
          </a:p>
          <a:p>
            <a:pPr marL="0" indent="0">
              <a:spcBef>
                <a:spcPts val="0"/>
              </a:spcBef>
            </a:pPr>
            <a:r>
              <a:rPr lang="en-US" sz="1600" b="1" dirty="0">
                <a:latin typeface="Courier New" panose="02070309020205020404" pitchFamily="49" charset="0"/>
                <a:cs typeface="Courier New" panose="02070309020205020404" pitchFamily="49" charset="0"/>
              </a:rPr>
              <a:t>Address 0xff9893f8: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f[0-3]   : 0x20202020</a:t>
            </a:r>
          </a:p>
          <a:p>
            <a:pPr marL="0" indent="0">
              <a:spcBef>
                <a:spcPts val="0"/>
              </a:spcBef>
            </a:pPr>
            <a:r>
              <a:rPr lang="en-US" sz="1600" b="1" dirty="0">
                <a:latin typeface="Courier New" panose="02070309020205020404" pitchFamily="49" charset="0"/>
                <a:cs typeface="Courier New" panose="02070309020205020404" pitchFamily="49" charset="0"/>
              </a:rPr>
              <a:t>Address 0xff9893f4: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b: 0x00000000</a:t>
            </a:r>
          </a:p>
          <a:p>
            <a:pPr marL="0" indent="0">
              <a:spcBef>
                <a:spcPts val="0"/>
              </a:spcBef>
            </a:pPr>
            <a:r>
              <a:rPr lang="en-US" sz="1600" b="1" dirty="0">
                <a:latin typeface="Courier New" panose="02070309020205020404" pitchFamily="49" charset="0"/>
                <a:cs typeface="Courier New" panose="02070309020205020404" pitchFamily="49" charset="0"/>
              </a:rPr>
              <a:t>Address 0xff9893f0:   gap              : </a:t>
            </a:r>
            <a:r>
              <a:rPr lang="en-US" sz="1600" b="1" dirty="0" smtClean="0">
                <a:latin typeface="Courier New" panose="02070309020205020404" pitchFamily="49" charset="0"/>
                <a:cs typeface="Courier New" panose="02070309020205020404" pitchFamily="49" charset="0"/>
              </a:rPr>
              <a:t>0x00000000</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26287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0375"/>
            <a:ext cx="7769225" cy="1139825"/>
          </a:xfrm>
        </p:spPr>
        <p:txBody>
          <a:bodyPr/>
          <a:lstStyle/>
          <a:p>
            <a:r>
              <a:rPr lang="en-US" dirty="0" smtClean="0"/>
              <a:t>Stack Frame with Overflowed Buffer </a:t>
            </a:r>
            <a:endParaRPr lang="en-US" dirty="0"/>
          </a:p>
        </p:txBody>
      </p:sp>
      <p:sp>
        <p:nvSpPr>
          <p:cNvPr id="3" name="Content Placeholder 2"/>
          <p:cNvSpPr>
            <a:spLocks noGrp="1"/>
          </p:cNvSpPr>
          <p:nvPr>
            <p:ph idx="1"/>
          </p:nvPr>
        </p:nvSpPr>
        <p:spPr>
          <a:xfrm>
            <a:off x="0" y="1600200"/>
            <a:ext cx="8991600" cy="5029200"/>
          </a:xfrm>
        </p:spPr>
        <p:txBody>
          <a:bodyPr/>
          <a:lstStyle/>
          <a:p>
            <a:pPr marL="0" indent="0">
              <a:spcBef>
                <a:spcPts val="0"/>
              </a:spcBef>
            </a:pPr>
            <a:r>
              <a:rPr lang="en-US" sz="1600" b="1" dirty="0">
                <a:latin typeface="Courier New" panose="02070309020205020404" pitchFamily="49" charset="0"/>
                <a:cs typeface="Courier New" panose="02070309020205020404" pitchFamily="49" charset="0"/>
              </a:rPr>
              <a:t>Entering function call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(a=1), code at 0x080484a5</a:t>
            </a:r>
          </a:p>
          <a:p>
            <a:pPr marL="0" indent="0">
              <a:spcBef>
                <a:spcPts val="0"/>
              </a:spcBef>
            </a:pPr>
            <a:r>
              <a:rPr lang="en-US" sz="1600" b="1" dirty="0">
                <a:latin typeface="Courier New" panose="02070309020205020404" pitchFamily="49" charset="0"/>
                <a:cs typeface="Courier New" panose="02070309020205020404" pitchFamily="49" charset="0"/>
              </a:rPr>
              <a:t>Address 0xffd5724c: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0xffd57248: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0xffd57244: return address     : 0x0804860e</a:t>
            </a:r>
          </a:p>
          <a:p>
            <a:pPr marL="0" indent="0">
              <a:spcBef>
                <a:spcPts val="0"/>
              </a:spcBef>
            </a:pPr>
            <a:r>
              <a:rPr lang="en-US" sz="1600" b="1" dirty="0">
                <a:latin typeface="Courier New" panose="02070309020205020404" pitchFamily="49" charset="0"/>
                <a:cs typeface="Courier New" panose="02070309020205020404" pitchFamily="49" charset="0"/>
              </a:rPr>
              <a:t>Address 0xffd57240: saved stack frame p: 0xffd57260</a:t>
            </a:r>
          </a:p>
          <a:p>
            <a:pPr marL="0" indent="0">
              <a:spcBef>
                <a:spcPts val="0"/>
              </a:spcBef>
            </a:pPr>
            <a:r>
              <a:rPr lang="en-US" sz="1600" b="1" dirty="0">
                <a:latin typeface="Courier New" panose="02070309020205020404" pitchFamily="49" charset="0"/>
                <a:cs typeface="Courier New" panose="02070309020205020404" pitchFamily="49" charset="0"/>
              </a:rPr>
              <a:t>Address 0xffd5723c: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f[4-7]   : 0x00202020</a:t>
            </a:r>
          </a:p>
          <a:p>
            <a:pPr marL="0" indent="0">
              <a:spcBef>
                <a:spcPts val="0"/>
              </a:spcBef>
            </a:pPr>
            <a:r>
              <a:rPr lang="en-US" sz="1600" b="1" dirty="0">
                <a:latin typeface="Courier New" panose="02070309020205020404" pitchFamily="49" charset="0"/>
                <a:cs typeface="Courier New" panose="02070309020205020404" pitchFamily="49" charset="0"/>
              </a:rPr>
              <a:t>Address 0xffd57238: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f[0-3]   : 0x20202020</a:t>
            </a:r>
          </a:p>
          <a:p>
            <a:pPr marL="0" indent="0">
              <a:spcBef>
                <a:spcPts val="0"/>
              </a:spcBef>
            </a:pPr>
            <a:r>
              <a:rPr lang="en-US" sz="1600" b="1" dirty="0">
                <a:latin typeface="Courier New" panose="02070309020205020404" pitchFamily="49" charset="0"/>
                <a:cs typeface="Courier New" panose="02070309020205020404" pitchFamily="49" charset="0"/>
              </a:rPr>
              <a:t>Address 0xffd57234: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b: </a:t>
            </a:r>
            <a:r>
              <a:rPr lang="en-US" sz="1600" b="1" dirty="0">
                <a:solidFill>
                  <a:srgbClr val="00B050"/>
                </a:solidFill>
                <a:latin typeface="Courier New" panose="02070309020205020404" pitchFamily="49" charset="0"/>
                <a:cs typeface="Courier New" panose="02070309020205020404" pitchFamily="49" charset="0"/>
              </a:rPr>
              <a:t>0x00000000</a:t>
            </a:r>
          </a:p>
          <a:p>
            <a:pPr marL="0" indent="0">
              <a:spcBef>
                <a:spcPts val="0"/>
              </a:spcBef>
            </a:pPr>
            <a:r>
              <a:rPr lang="en-US" sz="1600" b="1" dirty="0">
                <a:latin typeface="Courier New" panose="02070309020205020404" pitchFamily="49" charset="0"/>
                <a:cs typeface="Courier New" panose="02070309020205020404" pitchFamily="49" charset="0"/>
              </a:rPr>
              <a:t>Address 0xffd57230:   gap              : 0x00000000</a:t>
            </a:r>
          </a:p>
          <a:p>
            <a:pPr marL="0" indent="0">
              <a:spcBef>
                <a:spcPts val="0"/>
              </a:spcBef>
            </a:pPr>
            <a:r>
              <a:rPr lang="en-US" sz="1600" b="1" dirty="0" smtClean="0">
                <a:solidFill>
                  <a:srgbClr val="7030A0"/>
                </a:solidFill>
                <a:latin typeface="Courier New" panose="02070309020205020404" pitchFamily="49" charset="0"/>
                <a:cs typeface="Courier New" panose="02070309020205020404" pitchFamily="49" charset="0"/>
              </a:rPr>
              <a:t>123456789012345</a:t>
            </a:r>
            <a:endParaRPr lang="en-US" sz="1600" b="1" dirty="0">
              <a:solidFill>
                <a:srgbClr val="7030A0"/>
              </a:solidFill>
              <a:latin typeface="Courier New" panose="02070309020205020404" pitchFamily="49" charset="0"/>
              <a:cs typeface="Courier New" panose="02070309020205020404" pitchFamily="49" charset="0"/>
            </a:endParaRPr>
          </a:p>
          <a:p>
            <a:pPr marL="0" indent="0">
              <a:spcBef>
                <a:spcPts val="0"/>
              </a:spcBef>
            </a:pP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smtClean="0">
                <a:latin typeface="Courier New" panose="02070309020205020404" pitchFamily="49" charset="0"/>
                <a:cs typeface="Courier New" panose="02070309020205020404" pitchFamily="49" charset="0"/>
              </a:rPr>
              <a:t>Leaving </a:t>
            </a:r>
            <a:r>
              <a:rPr lang="en-US" sz="1600" b="1" dirty="0">
                <a:latin typeface="Courier New" panose="02070309020205020404" pitchFamily="49" charset="0"/>
                <a:cs typeface="Courier New" panose="02070309020205020404" pitchFamily="49" charset="0"/>
              </a:rPr>
              <a:t>function call </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(a=1), code at 0x80484a5</a:t>
            </a:r>
          </a:p>
          <a:p>
            <a:pPr marL="0" indent="0">
              <a:spcBef>
                <a:spcPts val="0"/>
              </a:spcBef>
            </a:pPr>
            <a:r>
              <a:rPr lang="en-US" sz="1600" b="1" dirty="0">
                <a:latin typeface="Courier New" panose="02070309020205020404" pitchFamily="49" charset="0"/>
                <a:cs typeface="Courier New" panose="02070309020205020404" pitchFamily="49" charset="0"/>
              </a:rPr>
              <a:t>Address 0xffd5724c: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p: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0xffd57248: argument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 0x00000001</a:t>
            </a:r>
          </a:p>
          <a:p>
            <a:pPr marL="0" indent="0">
              <a:spcBef>
                <a:spcPts val="0"/>
              </a:spcBef>
            </a:pPr>
            <a:r>
              <a:rPr lang="en-US" sz="1600" b="1" dirty="0">
                <a:latin typeface="Courier New" panose="02070309020205020404" pitchFamily="49" charset="0"/>
                <a:cs typeface="Courier New" panose="02070309020205020404" pitchFamily="49" charset="0"/>
              </a:rPr>
              <a:t>Address 0xffd57244: return address     : </a:t>
            </a:r>
            <a:r>
              <a:rPr lang="en-US" sz="1600" b="1" dirty="0">
                <a:solidFill>
                  <a:srgbClr val="FF0000"/>
                </a:solidFill>
                <a:latin typeface="Courier New" panose="02070309020205020404" pitchFamily="49" charset="0"/>
                <a:cs typeface="Courier New" panose="02070309020205020404" pitchFamily="49" charset="0"/>
              </a:rPr>
              <a:t>0x00353433</a:t>
            </a:r>
          </a:p>
          <a:p>
            <a:pPr marL="0" indent="0">
              <a:spcBef>
                <a:spcPts val="0"/>
              </a:spcBef>
            </a:pPr>
            <a:r>
              <a:rPr lang="en-US" sz="1600" b="1" dirty="0">
                <a:latin typeface="Courier New" panose="02070309020205020404" pitchFamily="49" charset="0"/>
                <a:cs typeface="Courier New" panose="02070309020205020404" pitchFamily="49" charset="0"/>
              </a:rPr>
              <a:t>Address 0xffd57240: saved stack frame p: </a:t>
            </a:r>
            <a:r>
              <a:rPr lang="en-US" sz="1600" b="1" dirty="0">
                <a:solidFill>
                  <a:srgbClr val="FF0000"/>
                </a:solidFill>
                <a:latin typeface="Courier New" panose="02070309020205020404" pitchFamily="49" charset="0"/>
                <a:cs typeface="Courier New" panose="02070309020205020404" pitchFamily="49" charset="0"/>
              </a:rPr>
              <a:t>0x32313039</a:t>
            </a:r>
          </a:p>
          <a:p>
            <a:pPr marL="0" indent="0">
              <a:spcBef>
                <a:spcPts val="0"/>
              </a:spcBef>
            </a:pPr>
            <a:r>
              <a:rPr lang="en-US" sz="1600" b="1" dirty="0">
                <a:latin typeface="Courier New" panose="02070309020205020404" pitchFamily="49" charset="0"/>
                <a:cs typeface="Courier New" panose="02070309020205020404" pitchFamily="49" charset="0"/>
              </a:rPr>
              <a:t>Address 0xffd5723c: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f[4-7]   : </a:t>
            </a:r>
            <a:r>
              <a:rPr lang="en-US" sz="1600" b="1" dirty="0">
                <a:solidFill>
                  <a:srgbClr val="FF0000"/>
                </a:solidFill>
                <a:latin typeface="Courier New" panose="02070309020205020404" pitchFamily="49" charset="0"/>
                <a:cs typeface="Courier New" panose="02070309020205020404" pitchFamily="49" charset="0"/>
              </a:rPr>
              <a:t>0x38373635</a:t>
            </a:r>
          </a:p>
          <a:p>
            <a:pPr marL="0" indent="0">
              <a:spcBef>
                <a:spcPts val="0"/>
              </a:spcBef>
            </a:pPr>
            <a:r>
              <a:rPr lang="en-US" sz="1600" b="1" dirty="0">
                <a:latin typeface="Courier New" panose="02070309020205020404" pitchFamily="49" charset="0"/>
                <a:cs typeface="Courier New" panose="02070309020205020404" pitchFamily="49" charset="0"/>
              </a:rPr>
              <a:t>Address 0xffd57238: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f[0-3]   : </a:t>
            </a:r>
            <a:r>
              <a:rPr lang="en-US" sz="1600" b="1" dirty="0">
                <a:solidFill>
                  <a:srgbClr val="FF0000"/>
                </a:solidFill>
                <a:latin typeface="Courier New" panose="02070309020205020404" pitchFamily="49" charset="0"/>
                <a:cs typeface="Courier New" panose="02070309020205020404" pitchFamily="49" charset="0"/>
              </a:rPr>
              <a:t>0x34333231</a:t>
            </a:r>
          </a:p>
          <a:p>
            <a:pPr marL="0" indent="0">
              <a:spcBef>
                <a:spcPts val="0"/>
              </a:spcBef>
            </a:pPr>
            <a:r>
              <a:rPr lang="en-US" sz="1600" b="1" dirty="0">
                <a:latin typeface="Courier New" panose="02070309020205020404" pitchFamily="49" charset="0"/>
                <a:cs typeface="Courier New" panose="02070309020205020404" pitchFamily="49" charset="0"/>
              </a:rPr>
              <a:t>Address 0xffd57234: local </a:t>
            </a:r>
            <a:r>
              <a:rPr lang="en-US" sz="1600" b="1" dirty="0" err="1">
                <a:latin typeface="Courier New" panose="02070309020205020404" pitchFamily="49" charset="0"/>
                <a:cs typeface="Courier New" panose="02070309020205020404" pitchFamily="49" charset="0"/>
              </a:rPr>
              <a:t>var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b: </a:t>
            </a:r>
            <a:r>
              <a:rPr lang="en-US" sz="1600" b="1" dirty="0">
                <a:solidFill>
                  <a:srgbClr val="00B050"/>
                </a:solidFill>
                <a:latin typeface="Courier New" panose="02070309020205020404" pitchFamily="49" charset="0"/>
                <a:cs typeface="Courier New" panose="02070309020205020404" pitchFamily="49" charset="0"/>
              </a:rPr>
              <a:t>0x00000001</a:t>
            </a:r>
          </a:p>
          <a:p>
            <a:pPr marL="0" indent="0">
              <a:spcBef>
                <a:spcPts val="0"/>
              </a:spcBef>
            </a:pPr>
            <a:r>
              <a:rPr lang="en-US" sz="1600" b="1" dirty="0">
                <a:latin typeface="Courier New" panose="02070309020205020404" pitchFamily="49" charset="0"/>
                <a:cs typeface="Courier New" panose="02070309020205020404" pitchFamily="49" charset="0"/>
              </a:rPr>
              <a:t>Address 0xffd57230:   gap              : 0x00000001</a:t>
            </a:r>
          </a:p>
          <a:p>
            <a:pPr marL="0" indent="0">
              <a:spcBef>
                <a:spcPts val="0"/>
              </a:spcBef>
            </a:pPr>
            <a:r>
              <a:rPr lang="en-US" sz="1600" b="1" dirty="0" smtClean="0">
                <a:latin typeface="Courier New" panose="02070309020205020404" pitchFamily="49" charset="0"/>
                <a:cs typeface="Courier New" panose="02070309020205020404" pitchFamily="49" charset="0"/>
              </a:rPr>
              <a:t>Segmentation </a:t>
            </a:r>
            <a:r>
              <a:rPr lang="en-US" sz="1600" b="1" dirty="0">
                <a:latin typeface="Courier New" panose="02070309020205020404" pitchFamily="49" charset="0"/>
                <a:cs typeface="Courier New" panose="02070309020205020404" pitchFamily="49" charset="0"/>
              </a:rPr>
              <a:t>fault (core dumped)</a:t>
            </a:r>
          </a:p>
        </p:txBody>
      </p:sp>
      <p:sp>
        <p:nvSpPr>
          <p:cNvPr id="4" name="TextBox 3"/>
          <p:cNvSpPr txBox="1"/>
          <p:nvPr/>
        </p:nvSpPr>
        <p:spPr>
          <a:xfrm>
            <a:off x="6553200" y="4953000"/>
            <a:ext cx="1524000" cy="1077218"/>
          </a:xfrm>
          <a:prstGeom prst="rect">
            <a:avLst/>
          </a:prstGeom>
          <a:noFill/>
        </p:spPr>
        <p:txBody>
          <a:bodyPr wrap="square" rtlCol="0">
            <a:spAutoFit/>
          </a:bodyPr>
          <a:lstStyle/>
          <a:p>
            <a:r>
              <a:rPr lang="en-US" dirty="0" smtClean="0">
                <a:solidFill>
                  <a:schemeClr val="tx1"/>
                </a:solidFill>
              </a:rPr>
              <a:t>Overflowing f to overwrite saved </a:t>
            </a:r>
            <a:r>
              <a:rPr lang="en-US" dirty="0" err="1" smtClean="0">
                <a:solidFill>
                  <a:schemeClr val="tx1"/>
                </a:solidFill>
              </a:rPr>
              <a:t>sfp</a:t>
            </a:r>
            <a:r>
              <a:rPr lang="en-US" dirty="0" smtClean="0">
                <a:solidFill>
                  <a:schemeClr val="tx1"/>
                </a:solidFill>
              </a:rPr>
              <a:t> and return address.</a:t>
            </a:r>
            <a:endParaRPr lang="en-US" dirty="0">
              <a:solidFill>
                <a:schemeClr val="tx1"/>
              </a:solidFill>
            </a:endParaRPr>
          </a:p>
        </p:txBody>
      </p:sp>
      <p:sp>
        <p:nvSpPr>
          <p:cNvPr id="5" name="TextBox 4"/>
          <p:cNvSpPr txBox="1"/>
          <p:nvPr/>
        </p:nvSpPr>
        <p:spPr>
          <a:xfrm>
            <a:off x="2133600" y="3776246"/>
            <a:ext cx="1676400" cy="338554"/>
          </a:xfrm>
          <a:prstGeom prst="rect">
            <a:avLst/>
          </a:prstGeom>
          <a:noFill/>
        </p:spPr>
        <p:txBody>
          <a:bodyPr wrap="square" rtlCol="0">
            <a:spAutoFit/>
          </a:bodyPr>
          <a:lstStyle/>
          <a:p>
            <a:r>
              <a:rPr lang="en-US" dirty="0" smtClean="0">
                <a:solidFill>
                  <a:schemeClr val="tx1"/>
                </a:solidFill>
              </a:rPr>
              <a:t>Input 15 bytes.</a:t>
            </a:r>
            <a:endParaRPr lang="en-US" dirty="0">
              <a:solidFill>
                <a:schemeClr val="tx1"/>
              </a:solidFill>
            </a:endParaRPr>
          </a:p>
        </p:txBody>
      </p:sp>
    </p:spTree>
    <p:extLst>
      <p:ext uri="{BB962C8B-B14F-4D97-AF65-F5344CB8AC3E}">
        <p14:creationId xmlns:p14="http://schemas.microsoft.com/office/powerpoint/2010/main" val="176861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ea typeface="ＭＳ Ｐゴシック" charset="0"/>
              </a:rPr>
              <a:t>A Real Example of Vulnerability</a:t>
            </a:r>
          </a:p>
        </p:txBody>
      </p:sp>
      <p:sp>
        <p:nvSpPr>
          <p:cNvPr id="245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86C9458-32BF-9144-9FBC-8DF79F9C3C30}" type="slidenum">
              <a:rPr lang="en-US" sz="1200" b="0">
                <a:latin typeface="Arial"/>
              </a:rPr>
              <a:pPr eaLnBrk="1" hangingPunct="1"/>
              <a:t>6</a:t>
            </a:fld>
            <a:endParaRPr lang="en-US" sz="1200" b="0" dirty="0">
              <a:latin typeface="Arial"/>
            </a:endParaRPr>
          </a:p>
        </p:txBody>
      </p:sp>
      <p:pic>
        <p:nvPicPr>
          <p:cNvPr id="24579" name="Picture 2" descr="C:\Users\robin\Dropbox\research\cs426-fa2014\lecture\software security\ssl-validation-setup-failure-617x53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43000"/>
            <a:ext cx="6299200" cy="5462588"/>
          </a:xfrm>
          <a:noFill/>
        </p:spPr>
      </p:pic>
      <p:sp>
        <p:nvSpPr>
          <p:cNvPr id="24580" name="TextBox 4"/>
          <p:cNvSpPr txBox="1">
            <a:spLocks noChangeArrowheads="1"/>
          </p:cNvSpPr>
          <p:nvPr/>
        </p:nvSpPr>
        <p:spPr bwMode="auto">
          <a:xfrm>
            <a:off x="4191000" y="6550025"/>
            <a:ext cx="434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400" b="0" dirty="0">
                <a:latin typeface="Arial"/>
              </a:rPr>
              <a:t>** This picture is taken from http://</a:t>
            </a:r>
            <a:r>
              <a:rPr lang="en-US" sz="1400" b="0" dirty="0" err="1">
                <a:latin typeface="Arial"/>
              </a:rPr>
              <a:t>zd.net</a:t>
            </a:r>
            <a:r>
              <a:rPr lang="en-US" sz="1400" b="0" dirty="0">
                <a:latin typeface="Arial"/>
              </a:rPr>
              <a:t>/1mLOuXz</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60375"/>
            <a:ext cx="7769225" cy="1139825"/>
          </a:xfrm>
        </p:spPr>
        <p:txBody>
          <a:bodyPr/>
          <a:lstStyle/>
          <a:p>
            <a:r>
              <a:rPr lang="en-US" dirty="0" smtClean="0"/>
              <a:t>What does a function do?</a:t>
            </a:r>
            <a:endParaRPr lang="en-US" dirty="0"/>
          </a:p>
        </p:txBody>
      </p:sp>
      <p:sp>
        <p:nvSpPr>
          <p:cNvPr id="3" name="Content Placeholder 2"/>
          <p:cNvSpPr>
            <a:spLocks noGrp="1"/>
          </p:cNvSpPr>
          <p:nvPr>
            <p:ph idx="1"/>
          </p:nvPr>
        </p:nvSpPr>
        <p:spPr>
          <a:xfrm>
            <a:off x="0" y="1600200"/>
            <a:ext cx="9220200" cy="5029200"/>
          </a:xfrm>
        </p:spPr>
        <p:txBody>
          <a:bodyPr/>
          <a:lstStyle/>
          <a:p>
            <a:pPr marL="0" indent="0">
              <a:spcBef>
                <a:spcPts val="0"/>
              </a:spcBef>
            </a:pPr>
            <a:endParaRPr lang="en-US" sz="1600" b="1" dirty="0" smtClean="0">
              <a:latin typeface="Courier New" panose="02070309020205020404" pitchFamily="49" charset="0"/>
              <a:cs typeface="Courier New" panose="02070309020205020404" pitchFamily="49" charset="0"/>
            </a:endParaRPr>
          </a:p>
          <a:p>
            <a:pPr marL="0" indent="0">
              <a:spcBef>
                <a:spcPts val="0"/>
              </a:spcBef>
            </a:pPr>
            <a:r>
              <a:rPr lang="en-US" sz="1600" b="1" dirty="0" err="1" smtClean="0">
                <a:latin typeface="Courier New" panose="02070309020205020404" pitchFamily="49" charset="0"/>
                <a:cs typeface="Courier New" panose="02070309020205020404" pitchFamily="49" charset="0"/>
              </a:rPr>
              <a:t>fac</a:t>
            </a:r>
            <a:endParaRPr lang="en-US" sz="1600" b="1" dirty="0" smtClean="0">
              <a:latin typeface="Courier New" panose="02070309020205020404" pitchFamily="49" charset="0"/>
              <a:cs typeface="Courier New" panose="02070309020205020404" pitchFamily="49" charset="0"/>
            </a:endParaRPr>
          </a:p>
          <a:p>
            <a:pPr marL="0" indent="0">
              <a:spcBef>
                <a:spcPts val="0"/>
              </a:spcBef>
            </a:pPr>
            <a:r>
              <a:rPr lang="en-US" sz="1600" b="1" dirty="0" smtClean="0">
                <a:latin typeface="Courier New" panose="02070309020205020404" pitchFamily="49" charset="0"/>
                <a:cs typeface="Courier New" panose="02070309020205020404" pitchFamily="49" charset="0"/>
              </a:rPr>
              <a:t>   0x080484a5 </a:t>
            </a:r>
            <a:r>
              <a:rPr lang="en-US" sz="1600" b="1" dirty="0">
                <a:latin typeface="Courier New" panose="02070309020205020404" pitchFamily="49" charset="0"/>
                <a:cs typeface="Courier New" panose="02070309020205020404" pitchFamily="49" charset="0"/>
              </a:rPr>
              <a:t>&lt;+0&gt;:     push   %</a:t>
            </a:r>
            <a:r>
              <a:rPr lang="en-US" sz="1600" b="1" dirty="0" err="1" smtClean="0">
                <a:latin typeface="Courier New" panose="02070309020205020404" pitchFamily="49" charset="0"/>
                <a:cs typeface="Courier New" panose="02070309020205020404" pitchFamily="49" charset="0"/>
              </a:rPr>
              <a:t>ebp</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save stack frame pointer (</a:t>
            </a:r>
            <a:r>
              <a:rPr lang="en-US" sz="1600" b="1" dirty="0" err="1" smtClean="0">
                <a:solidFill>
                  <a:srgbClr val="0070C0"/>
                </a:solidFill>
                <a:latin typeface="Arial" panose="020B0604020202020204" pitchFamily="34" charset="0"/>
                <a:cs typeface="Arial" panose="020B0604020202020204" pitchFamily="34" charset="0"/>
              </a:rPr>
              <a:t>fp</a:t>
            </a:r>
            <a:r>
              <a:rPr lang="en-US" sz="1600" b="1" dirty="0" smtClean="0">
                <a:solidFill>
                  <a:srgbClr val="0070C0"/>
                </a:solidFill>
                <a:latin typeface="Arial" panose="020B0604020202020204" pitchFamily="34" charset="0"/>
                <a:cs typeface="Arial" panose="020B0604020202020204" pitchFamily="34" charset="0"/>
              </a:rPr>
              <a:t>)</a:t>
            </a:r>
            <a:endParaRPr lang="en-US" sz="1600" b="1" dirty="0">
              <a:solidFill>
                <a:srgbClr val="0070C0"/>
              </a:solidFill>
              <a:latin typeface="Arial" panose="020B0604020202020204" pitchFamily="34" charset="0"/>
              <a:cs typeface="Arial" panose="020B0604020202020204" pitchFamily="34"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0x080484a6 &lt;+1&gt;:     </a:t>
            </a:r>
            <a:r>
              <a:rPr lang="en-US" sz="1600" b="1" dirty="0" err="1">
                <a:latin typeface="Courier New" panose="02070309020205020404" pitchFamily="49" charset="0"/>
                <a:cs typeface="Courier New" panose="02070309020205020404" pitchFamily="49" charset="0"/>
              </a:rPr>
              <a:t>mov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esp</a:t>
            </a:r>
            <a:r>
              <a:rPr lang="en-US" sz="1600" b="1" dirty="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ebp</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set current stack </a:t>
            </a:r>
            <a:r>
              <a:rPr lang="en-US" sz="1600" b="1" dirty="0" err="1" smtClean="0">
                <a:solidFill>
                  <a:srgbClr val="0070C0"/>
                </a:solidFill>
                <a:latin typeface="Arial" panose="020B0604020202020204" pitchFamily="34" charset="0"/>
                <a:cs typeface="Arial" panose="020B0604020202020204" pitchFamily="34" charset="0"/>
              </a:rPr>
              <a:t>fp</a:t>
            </a:r>
            <a:endParaRPr lang="en-US" sz="1600" b="1" dirty="0">
              <a:solidFill>
                <a:srgbClr val="0070C0"/>
              </a:solidFill>
              <a:latin typeface="Arial" panose="020B0604020202020204" pitchFamily="34" charset="0"/>
              <a:cs typeface="Arial" panose="020B0604020202020204" pitchFamily="34"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0x080484a8 &lt;+3&gt;:     sub    $0x18,%</a:t>
            </a:r>
            <a:r>
              <a:rPr lang="en-US" sz="1600" b="1" dirty="0" smtClean="0">
                <a:latin typeface="Courier New" panose="02070309020205020404" pitchFamily="49" charset="0"/>
                <a:cs typeface="Courier New" panose="02070309020205020404" pitchFamily="49" charset="0"/>
              </a:rPr>
              <a:t>esp		</a:t>
            </a:r>
            <a:r>
              <a:rPr lang="en-US" sz="1600" b="1" dirty="0" smtClean="0">
                <a:solidFill>
                  <a:srgbClr val="0070C0"/>
                </a:solidFill>
                <a:latin typeface="Arial" panose="020B0604020202020204" pitchFamily="34" charset="0"/>
                <a:cs typeface="Arial" panose="020B0604020202020204" pitchFamily="34" charset="0"/>
              </a:rPr>
              <a:t>allocate space for local </a:t>
            </a:r>
            <a:r>
              <a:rPr lang="en-US" sz="1600" b="1" dirty="0" err="1" smtClean="0">
                <a:solidFill>
                  <a:srgbClr val="0070C0"/>
                </a:solidFill>
                <a:latin typeface="Arial" panose="020B0604020202020204" pitchFamily="34" charset="0"/>
                <a:cs typeface="Arial" panose="020B0604020202020204" pitchFamily="34" charset="0"/>
              </a:rPr>
              <a:t>var</a:t>
            </a:r>
            <a:endParaRPr lang="en-US" sz="1600" b="1" dirty="0">
              <a:solidFill>
                <a:srgbClr val="0070C0"/>
              </a:solidFill>
              <a:latin typeface="Arial" panose="020B0604020202020204" pitchFamily="34" charset="0"/>
              <a:cs typeface="Arial" panose="020B0604020202020204" pitchFamily="34"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0x080484ab &lt;+6&gt;:     </a:t>
            </a:r>
            <a:r>
              <a:rPr lang="en-US" sz="1600" b="1" dirty="0" err="1">
                <a:latin typeface="Courier New" panose="02070309020205020404" pitchFamily="49" charset="0"/>
                <a:cs typeface="Courier New" panose="02070309020205020404" pitchFamily="49" charset="0"/>
              </a:rPr>
              <a:t>movl</a:t>
            </a:r>
            <a:r>
              <a:rPr lang="en-US" sz="1600" b="1" dirty="0">
                <a:latin typeface="Courier New" panose="02070309020205020404" pitchFamily="49" charset="0"/>
                <a:cs typeface="Courier New" panose="02070309020205020404" pitchFamily="49" charset="0"/>
              </a:rPr>
              <a:t>   $0x20202020,-0x8(%</a:t>
            </a:r>
            <a:r>
              <a:rPr lang="en-US" sz="1600" b="1" dirty="0" err="1">
                <a:latin typeface="Courier New" panose="02070309020205020404" pitchFamily="49" charset="0"/>
                <a:cs typeface="Courier New" panose="02070309020205020404" pitchFamily="49" charset="0"/>
              </a:rPr>
              <a:t>ebp</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initialize f[0-3]</a:t>
            </a:r>
            <a:endParaRPr lang="en-US" sz="1600" b="1" dirty="0">
              <a:solidFill>
                <a:srgbClr val="0070C0"/>
              </a:solidFill>
              <a:latin typeface="Arial" panose="020B0604020202020204" pitchFamily="34" charset="0"/>
              <a:cs typeface="Arial" panose="020B0604020202020204" pitchFamily="34"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0x080484b2 &lt;+13&gt;:    </a:t>
            </a:r>
            <a:r>
              <a:rPr lang="en-US" sz="1600" b="1" dirty="0" err="1">
                <a:latin typeface="Courier New" panose="02070309020205020404" pitchFamily="49" charset="0"/>
                <a:cs typeface="Courier New" panose="02070309020205020404" pitchFamily="49" charset="0"/>
              </a:rPr>
              <a:t>movl</a:t>
            </a:r>
            <a:r>
              <a:rPr lang="en-US" sz="1600" b="1" dirty="0">
                <a:latin typeface="Courier New" panose="02070309020205020404" pitchFamily="49" charset="0"/>
                <a:cs typeface="Courier New" panose="02070309020205020404" pitchFamily="49" charset="0"/>
              </a:rPr>
              <a:t>   $0x202020,-0x4(%</a:t>
            </a:r>
            <a:r>
              <a:rPr lang="en-US" sz="1600" b="1" dirty="0" err="1">
                <a:latin typeface="Courier New" panose="02070309020205020404" pitchFamily="49" charset="0"/>
                <a:cs typeface="Courier New" panose="02070309020205020404" pitchFamily="49" charset="0"/>
              </a:rPr>
              <a:t>ebp</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initialize f[4-7]</a:t>
            </a:r>
            <a:endParaRPr lang="en-US" sz="1600" b="1" dirty="0">
              <a:latin typeface="Arial" panose="020B0604020202020204" pitchFamily="34" charset="0"/>
              <a:cs typeface="Arial" panose="020B0604020202020204" pitchFamily="34"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0x080484b9 &lt;+20&gt;:    </a:t>
            </a:r>
            <a:r>
              <a:rPr lang="en-US" sz="1600" b="1" dirty="0" err="1">
                <a:latin typeface="Courier New" panose="02070309020205020404" pitchFamily="49" charset="0"/>
                <a:cs typeface="Courier New" panose="02070309020205020404" pitchFamily="49" charset="0"/>
              </a:rPr>
              <a:t>movl</a:t>
            </a:r>
            <a:r>
              <a:rPr lang="en-US" sz="1600" b="1" dirty="0">
                <a:latin typeface="Courier New" panose="02070309020205020404" pitchFamily="49" charset="0"/>
                <a:cs typeface="Courier New" panose="02070309020205020404" pitchFamily="49" charset="0"/>
              </a:rPr>
              <a:t>   $0x0,-0xc(%</a:t>
            </a:r>
            <a:r>
              <a:rPr lang="en-US" sz="1600" b="1" dirty="0" err="1">
                <a:latin typeface="Courier New" panose="02070309020205020404" pitchFamily="49" charset="0"/>
                <a:cs typeface="Courier New" panose="02070309020205020404" pitchFamily="49" charset="0"/>
              </a:rPr>
              <a:t>ebp</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Arial" panose="020B0604020202020204" pitchFamily="34" charset="0"/>
                <a:cs typeface="Arial" panose="020B0604020202020204" pitchFamily="34" charset="0"/>
              </a:rPr>
              <a:t>initialize </a:t>
            </a:r>
            <a:r>
              <a:rPr lang="en-US" sz="1600" b="1" dirty="0" smtClean="0">
                <a:solidFill>
                  <a:srgbClr val="0070C0"/>
                </a:solidFill>
                <a:latin typeface="Arial" panose="020B0604020202020204" pitchFamily="34" charset="0"/>
                <a:cs typeface="Arial" panose="020B0604020202020204" pitchFamily="34" charset="0"/>
              </a:rPr>
              <a:t>b</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0x080484c0 &lt;+27&gt;:    </a:t>
            </a:r>
            <a:r>
              <a:rPr lang="en-US" sz="1600" b="1" dirty="0" err="1">
                <a:latin typeface="Courier New" panose="02070309020205020404" pitchFamily="49" charset="0"/>
                <a:cs typeface="Courier New" panose="02070309020205020404" pitchFamily="49" charset="0"/>
              </a:rPr>
              <a:t>mov</a:t>
            </a:r>
            <a:r>
              <a:rPr lang="en-US" sz="1600" b="1" dirty="0">
                <a:latin typeface="Courier New" panose="02070309020205020404" pitchFamily="49" charset="0"/>
                <a:cs typeface="Courier New" panose="02070309020205020404" pitchFamily="49" charset="0"/>
              </a:rPr>
              <a:t>    0xc(%</a:t>
            </a:r>
            <a:r>
              <a:rPr lang="en-US" sz="1600" b="1" dirty="0" err="1">
                <a:latin typeface="Courier New" panose="02070309020205020404" pitchFamily="49" charset="0"/>
                <a:cs typeface="Courier New" panose="02070309020205020404" pitchFamily="49" charset="0"/>
              </a:rPr>
              <a:t>ebp</a:t>
            </a:r>
            <a:r>
              <a:rPr lang="en-US" sz="1600" b="1" dirty="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eax</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load value of p to </a:t>
            </a:r>
            <a:r>
              <a:rPr lang="en-US" sz="1600" b="1" dirty="0" err="1" smtClean="0">
                <a:solidFill>
                  <a:srgbClr val="0070C0"/>
                </a:solidFill>
                <a:latin typeface="Arial" panose="020B0604020202020204" pitchFamily="34" charset="0"/>
                <a:cs typeface="Arial" panose="020B0604020202020204" pitchFamily="34" charset="0"/>
              </a:rPr>
              <a:t>eax</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0x080484c3 &lt;+30&gt;:    test   %</a:t>
            </a:r>
            <a:r>
              <a:rPr lang="en-US" sz="1600" b="1" dirty="0" err="1">
                <a:latin typeface="Courier New" panose="02070309020205020404" pitchFamily="49" charset="0"/>
                <a:cs typeface="Courier New" panose="02070309020205020404" pitchFamily="49" charset="0"/>
              </a:rPr>
              <a:t>eax</a:t>
            </a:r>
            <a:r>
              <a:rPr lang="en-US" sz="1600" b="1" dirty="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eax</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check if  </a:t>
            </a:r>
            <a:r>
              <a:rPr lang="en-US" sz="1600" b="1" dirty="0" err="1" smtClean="0">
                <a:solidFill>
                  <a:srgbClr val="0070C0"/>
                </a:solidFill>
                <a:latin typeface="Arial" panose="020B0604020202020204" pitchFamily="34" charset="0"/>
                <a:cs typeface="Arial" panose="020B0604020202020204" pitchFamily="34" charset="0"/>
              </a:rPr>
              <a:t>eax</a:t>
            </a:r>
            <a:r>
              <a:rPr lang="en-US" sz="1600" b="1" dirty="0" smtClean="0">
                <a:solidFill>
                  <a:srgbClr val="0070C0"/>
                </a:solidFill>
                <a:latin typeface="Arial" panose="020B0604020202020204" pitchFamily="34" charset="0"/>
                <a:cs typeface="Arial" panose="020B0604020202020204" pitchFamily="34" charset="0"/>
              </a:rPr>
              <a:t> is 0</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0x080484c5 &lt;+32&gt;:    je     0x80485e8 &lt;fac+323</a:t>
            </a:r>
            <a:r>
              <a:rPr lang="en-US" sz="1600" b="1" dirty="0" smtClean="0">
                <a:latin typeface="Courier New" panose="02070309020205020404" pitchFamily="49" charset="0"/>
                <a:cs typeface="Courier New" panose="02070309020205020404" pitchFamily="49" charset="0"/>
              </a:rPr>
              <a:t>&gt;	</a:t>
            </a:r>
            <a:r>
              <a:rPr lang="en-US" sz="1600" b="1" dirty="0" smtClean="0">
                <a:solidFill>
                  <a:srgbClr val="0070C0"/>
                </a:solidFill>
                <a:latin typeface="Arial" panose="020B0604020202020204" pitchFamily="34" charset="0"/>
                <a:cs typeface="Arial" panose="020B0604020202020204" pitchFamily="34" charset="0"/>
              </a:rPr>
              <a:t>if so, skip printing frame</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smtClean="0">
                <a:latin typeface="Courier New" panose="02070309020205020404" pitchFamily="49" charset="0"/>
                <a:cs typeface="Courier New" panose="02070309020205020404" pitchFamily="49" charset="0"/>
              </a:rPr>
              <a:t>   0x080485e8 </a:t>
            </a:r>
            <a:r>
              <a:rPr lang="en-US" sz="1600" b="1" dirty="0">
                <a:latin typeface="Courier New" panose="02070309020205020404" pitchFamily="49" charset="0"/>
                <a:cs typeface="Courier New" panose="02070309020205020404" pitchFamily="49" charset="0"/>
              </a:rPr>
              <a:t>&lt;+323&gt;:   </a:t>
            </a:r>
            <a:r>
              <a:rPr lang="en-US" sz="1600" b="1" dirty="0" err="1">
                <a:latin typeface="Courier New" panose="02070309020205020404" pitchFamily="49" charset="0"/>
                <a:cs typeface="Courier New" panose="02070309020205020404" pitchFamily="49" charset="0"/>
              </a:rPr>
              <a:t>mov</a:t>
            </a:r>
            <a:r>
              <a:rPr lang="en-US" sz="1600" b="1" dirty="0">
                <a:latin typeface="Courier New" panose="02070309020205020404" pitchFamily="49" charset="0"/>
                <a:cs typeface="Courier New" panose="02070309020205020404" pitchFamily="49" charset="0"/>
              </a:rPr>
              <a:t>    0x8(%</a:t>
            </a:r>
            <a:r>
              <a:rPr lang="en-US" sz="1600" b="1" dirty="0" err="1">
                <a:latin typeface="Courier New" panose="02070309020205020404" pitchFamily="49" charset="0"/>
                <a:cs typeface="Courier New" panose="02070309020205020404" pitchFamily="49" charset="0"/>
              </a:rPr>
              <a:t>ebp</a:t>
            </a:r>
            <a:r>
              <a:rPr lang="en-US" sz="1600" b="1" dirty="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eax</a:t>
            </a:r>
            <a:r>
              <a:rPr lang="en-US" sz="1600" b="1" dirty="0" smtClean="0">
                <a:latin typeface="Courier New" panose="02070309020205020404" pitchFamily="49" charset="0"/>
                <a:cs typeface="Courier New" panose="02070309020205020404" pitchFamily="49" charset="0"/>
              </a:rPr>
              <a:t>		</a:t>
            </a:r>
            <a:r>
              <a:rPr lang="en-US" sz="1600" b="1" dirty="0">
                <a:solidFill>
                  <a:srgbClr val="0070C0"/>
                </a:solidFill>
                <a:latin typeface="Arial" panose="020B0604020202020204" pitchFamily="34" charset="0"/>
                <a:cs typeface="Arial" panose="020B0604020202020204" pitchFamily="34" charset="0"/>
              </a:rPr>
              <a:t>load value of </a:t>
            </a:r>
            <a:r>
              <a:rPr lang="en-US" sz="1600" b="1" dirty="0" smtClean="0">
                <a:solidFill>
                  <a:srgbClr val="0070C0"/>
                </a:solidFill>
                <a:latin typeface="Arial" panose="020B0604020202020204" pitchFamily="34" charset="0"/>
                <a:cs typeface="Arial" panose="020B0604020202020204" pitchFamily="34" charset="0"/>
              </a:rPr>
              <a:t>a </a:t>
            </a:r>
            <a:r>
              <a:rPr lang="en-US" sz="1600" b="1" dirty="0">
                <a:solidFill>
                  <a:srgbClr val="0070C0"/>
                </a:solidFill>
                <a:latin typeface="Arial" panose="020B0604020202020204" pitchFamily="34" charset="0"/>
                <a:cs typeface="Arial" panose="020B0604020202020204" pitchFamily="34" charset="0"/>
              </a:rPr>
              <a:t>to </a:t>
            </a:r>
            <a:r>
              <a:rPr lang="en-US" sz="1600" b="1" dirty="0" err="1" smtClean="0">
                <a:solidFill>
                  <a:srgbClr val="0070C0"/>
                </a:solidFill>
                <a:latin typeface="Arial" panose="020B0604020202020204" pitchFamily="34" charset="0"/>
                <a:cs typeface="Arial" panose="020B0604020202020204" pitchFamily="34" charset="0"/>
              </a:rPr>
              <a:t>eax</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0x080485eb &lt;+326&gt;:   </a:t>
            </a:r>
            <a:r>
              <a:rPr lang="en-US" sz="1600" b="1" dirty="0" err="1">
                <a:latin typeface="Courier New" panose="02070309020205020404" pitchFamily="49" charset="0"/>
                <a:cs typeface="Courier New" panose="02070309020205020404" pitchFamily="49" charset="0"/>
              </a:rPr>
              <a:t>cmp</a:t>
            </a:r>
            <a:r>
              <a:rPr lang="en-US" sz="1600" b="1" dirty="0">
                <a:latin typeface="Courier New" panose="02070309020205020404" pitchFamily="49" charset="0"/>
                <a:cs typeface="Courier New" panose="02070309020205020404" pitchFamily="49" charset="0"/>
              </a:rPr>
              <a:t>    $0x1,%</a:t>
            </a:r>
            <a:r>
              <a:rPr lang="en-US" sz="1600" b="1" dirty="0" smtClean="0">
                <a:latin typeface="Courier New" panose="02070309020205020404" pitchFamily="49" charset="0"/>
                <a:cs typeface="Courier New" panose="02070309020205020404" pitchFamily="49" charset="0"/>
              </a:rPr>
              <a:t>eax				</a:t>
            </a:r>
            <a:r>
              <a:rPr lang="en-US" sz="1600" b="1" dirty="0" smtClean="0">
                <a:solidFill>
                  <a:srgbClr val="0070C0"/>
                </a:solidFill>
                <a:latin typeface="Arial" panose="020B0604020202020204" pitchFamily="34" charset="0"/>
                <a:cs typeface="Arial" panose="020B0604020202020204" pitchFamily="34" charset="0"/>
              </a:rPr>
              <a:t>check if a==1</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0x080485ee &lt;+329&gt;:   </a:t>
            </a:r>
            <a:r>
              <a:rPr lang="en-US" sz="1600" b="1" dirty="0" err="1">
                <a:latin typeface="Courier New" panose="02070309020205020404" pitchFamily="49" charset="0"/>
                <a:cs typeface="Courier New" panose="02070309020205020404" pitchFamily="49" charset="0"/>
              </a:rPr>
              <a:t>jne</a:t>
            </a:r>
            <a:r>
              <a:rPr lang="en-US" sz="1600" b="1" dirty="0">
                <a:latin typeface="Courier New" panose="02070309020205020404" pitchFamily="49" charset="0"/>
                <a:cs typeface="Courier New" panose="02070309020205020404" pitchFamily="49" charset="0"/>
              </a:rPr>
              <a:t>    0x80485f9 &lt;fac+340</a:t>
            </a:r>
            <a:r>
              <a:rPr lang="en-US" sz="1600" b="1" dirty="0" smtClean="0">
                <a:latin typeface="Courier New" panose="02070309020205020404" pitchFamily="49" charset="0"/>
                <a:cs typeface="Courier New" panose="02070309020205020404" pitchFamily="49" charset="0"/>
              </a:rPr>
              <a:t>&gt;   </a:t>
            </a:r>
            <a:r>
              <a:rPr lang="en-US" sz="1600" b="1" dirty="0" smtClean="0">
                <a:solidFill>
                  <a:srgbClr val="0070C0"/>
                </a:solidFill>
                <a:latin typeface="Arial" panose="020B0604020202020204" pitchFamily="34" charset="0"/>
                <a:cs typeface="Arial" panose="020B0604020202020204" pitchFamily="34" charset="0"/>
              </a:rPr>
              <a:t>if not, call </a:t>
            </a:r>
            <a:r>
              <a:rPr lang="en-US" sz="1600" b="1" dirty="0" err="1" smtClean="0">
                <a:solidFill>
                  <a:srgbClr val="0070C0"/>
                </a:solidFill>
                <a:latin typeface="Arial" panose="020B0604020202020204" pitchFamily="34" charset="0"/>
                <a:cs typeface="Arial" panose="020B0604020202020204" pitchFamily="34" charset="0"/>
              </a:rPr>
              <a:t>fac</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0x080485f0 &lt;+331&gt;:   </a:t>
            </a:r>
            <a:r>
              <a:rPr lang="en-US" sz="1600" b="1" dirty="0" err="1">
                <a:latin typeface="Courier New" panose="02070309020205020404" pitchFamily="49" charset="0"/>
                <a:cs typeface="Courier New" panose="02070309020205020404" pitchFamily="49" charset="0"/>
              </a:rPr>
              <a:t>movl</a:t>
            </a:r>
            <a:r>
              <a:rPr lang="en-US" sz="1600" b="1" dirty="0">
                <a:latin typeface="Courier New" panose="02070309020205020404" pitchFamily="49" charset="0"/>
                <a:cs typeface="Courier New" panose="02070309020205020404" pitchFamily="49" charset="0"/>
              </a:rPr>
              <a:t>   $0x1,-0xc(%</a:t>
            </a:r>
            <a:r>
              <a:rPr lang="en-US" sz="1600" b="1" dirty="0" err="1">
                <a:latin typeface="Courier New" panose="02070309020205020404" pitchFamily="49" charset="0"/>
                <a:cs typeface="Courier New" panose="02070309020205020404" pitchFamily="49" charset="0"/>
              </a:rPr>
              <a:t>ebp</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Arial" panose="020B0604020202020204" pitchFamily="34" charset="0"/>
                <a:cs typeface="Arial" panose="020B0604020202020204" pitchFamily="34" charset="0"/>
              </a:rPr>
              <a:t>otherwise, assigns 1 to b</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0x080485f7 &lt;+338&gt;:   </a:t>
            </a:r>
            <a:r>
              <a:rPr lang="en-US" sz="1600" b="1" dirty="0" err="1">
                <a:latin typeface="Courier New" panose="02070309020205020404" pitchFamily="49" charset="0"/>
                <a:cs typeface="Courier New" panose="02070309020205020404" pitchFamily="49" charset="0"/>
              </a:rPr>
              <a:t>jmp</a:t>
            </a:r>
            <a:r>
              <a:rPr lang="en-US" sz="1600" b="1" dirty="0">
                <a:latin typeface="Courier New" panose="02070309020205020404" pitchFamily="49" charset="0"/>
                <a:cs typeface="Courier New" panose="02070309020205020404" pitchFamily="49" charset="0"/>
              </a:rPr>
              <a:t>    0x8048617 &lt;fac+370</a:t>
            </a:r>
            <a:r>
              <a:rPr lang="en-US" sz="1600" b="1" dirty="0" smtClean="0">
                <a:latin typeface="Courier New" panose="02070309020205020404" pitchFamily="49" charset="0"/>
                <a:cs typeface="Courier New" panose="02070309020205020404" pitchFamily="49" charset="0"/>
              </a:rPr>
              <a:t>&gt;</a:t>
            </a:r>
          </a:p>
          <a:p>
            <a:pPr marL="0" indent="0">
              <a:spcBef>
                <a:spcPts val="0"/>
              </a:spcBef>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smtClean="0">
                <a:latin typeface="Courier New" panose="02070309020205020404" pitchFamily="49" charset="0"/>
                <a:cs typeface="Courier New" panose="02070309020205020404" pitchFamily="49" charset="0"/>
              </a:rPr>
              <a:t>   0x08048609 </a:t>
            </a:r>
            <a:r>
              <a:rPr lang="en-US" sz="1600" b="1" dirty="0">
                <a:latin typeface="Courier New" panose="02070309020205020404" pitchFamily="49" charset="0"/>
                <a:cs typeface="Courier New" panose="02070309020205020404" pitchFamily="49" charset="0"/>
              </a:rPr>
              <a:t>&lt;+356&gt;:   call   0x80484a5 &lt;</a:t>
            </a:r>
            <a:r>
              <a:rPr lang="en-US" sz="1600" b="1" dirty="0" err="1">
                <a:latin typeface="Courier New" panose="02070309020205020404" pitchFamily="49" charset="0"/>
                <a:cs typeface="Courier New" panose="02070309020205020404" pitchFamily="49" charset="0"/>
              </a:rPr>
              <a:t>fac</a:t>
            </a:r>
            <a:r>
              <a:rPr lang="en-US" sz="1600" b="1" dirty="0">
                <a:latin typeface="Courier New" panose="02070309020205020404" pitchFamily="49" charset="0"/>
                <a:cs typeface="Courier New" panose="02070309020205020404" pitchFamily="49" charset="0"/>
              </a:rPr>
              <a:t>&gt;</a:t>
            </a:r>
          </a:p>
          <a:p>
            <a:pPr marL="0" indent="0">
              <a:spcBef>
                <a:spcPts val="0"/>
              </a:spcBef>
            </a:pPr>
            <a:r>
              <a:rPr lang="en-US" sz="1600" b="1" dirty="0">
                <a:latin typeface="Courier New" panose="02070309020205020404" pitchFamily="49" charset="0"/>
                <a:cs typeface="Courier New" panose="02070309020205020404" pitchFamily="49" charset="0"/>
              </a:rPr>
              <a:t>   0x0804860e &lt;+361&gt;:   </a:t>
            </a:r>
            <a:r>
              <a:rPr lang="en-US" sz="1600" b="1" dirty="0" err="1">
                <a:latin typeface="Courier New" panose="02070309020205020404" pitchFamily="49" charset="0"/>
                <a:cs typeface="Courier New" panose="02070309020205020404" pitchFamily="49" charset="0"/>
              </a:rPr>
              <a:t>mov</a:t>
            </a:r>
            <a:r>
              <a:rPr lang="en-US" sz="1600" b="1" dirty="0">
                <a:latin typeface="Courier New" panose="02070309020205020404" pitchFamily="49" charset="0"/>
                <a:cs typeface="Courier New" panose="02070309020205020404" pitchFamily="49" charset="0"/>
              </a:rPr>
              <a:t>    0x8(%</a:t>
            </a:r>
            <a:r>
              <a:rPr lang="en-US" sz="1600" b="1" dirty="0" err="1">
                <a:latin typeface="Courier New" panose="02070309020205020404" pitchFamily="49" charset="0"/>
                <a:cs typeface="Courier New" panose="02070309020205020404" pitchFamily="49" charset="0"/>
              </a:rPr>
              <a:t>ebp</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edx</a:t>
            </a:r>
            <a:endParaRPr lang="en-US" sz="1600" b="1" dirty="0">
              <a:latin typeface="Courier New" panose="02070309020205020404" pitchFamily="49" charset="0"/>
              <a:cs typeface="Courier New" panose="02070309020205020404" pitchFamily="49" charset="0"/>
            </a:endParaRPr>
          </a:p>
          <a:p>
            <a:pPr marL="0" indent="0">
              <a:spcBef>
                <a:spcPts val="0"/>
              </a:spcBef>
            </a:pPr>
            <a:r>
              <a:rPr lang="en-US" sz="1600" b="1" dirty="0">
                <a:latin typeface="Courier New" panose="02070309020205020404" pitchFamily="49" charset="0"/>
                <a:cs typeface="Courier New" panose="02070309020205020404" pitchFamily="49" charset="0"/>
              </a:rPr>
              <a:t>   0x08048611 &lt;+364&gt;:   </a:t>
            </a:r>
            <a:r>
              <a:rPr lang="en-US" sz="1600" b="1" dirty="0" err="1">
                <a:latin typeface="Courier New" panose="02070309020205020404" pitchFamily="49" charset="0"/>
                <a:cs typeface="Courier New" panose="02070309020205020404" pitchFamily="49" charset="0"/>
              </a:rPr>
              <a:t>imul</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edx</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eax</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71911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BD8408D-AB25-4F41-B938-BB9F231C07AB}" type="slidenum">
              <a:rPr lang="en-US" sz="1200" b="0">
                <a:latin typeface="Arial"/>
              </a:rPr>
              <a:pPr eaLnBrk="1" hangingPunct="1"/>
              <a:t>7</a:t>
            </a:fld>
            <a:endParaRPr lang="en-US" sz="1200" b="0" dirty="0">
              <a:latin typeface="Arial"/>
            </a:endParaRPr>
          </a:p>
        </p:txBody>
      </p:sp>
      <p:sp>
        <p:nvSpPr>
          <p:cNvPr id="25602" name="Rectangle 2"/>
          <p:cNvSpPr>
            <a:spLocks noGrp="1" noChangeArrowheads="1"/>
          </p:cNvSpPr>
          <p:nvPr>
            <p:ph type="title"/>
          </p:nvPr>
        </p:nvSpPr>
        <p:spPr/>
        <p:txBody>
          <a:bodyPr/>
          <a:lstStyle/>
          <a:p>
            <a:pPr eaLnBrk="1" hangingPunct="1"/>
            <a:r>
              <a:rPr lang="en-US" dirty="0">
                <a:ea typeface="ＭＳ Ｐゴシック" charset="0"/>
              </a:rPr>
              <a:t>Common Software Vulnerabilities</a:t>
            </a:r>
          </a:p>
        </p:txBody>
      </p:sp>
      <p:sp>
        <p:nvSpPr>
          <p:cNvPr id="25603" name="Rectangle 3"/>
          <p:cNvSpPr>
            <a:spLocks noGrp="1" noChangeArrowheads="1"/>
          </p:cNvSpPr>
          <p:nvPr>
            <p:ph type="body" idx="1"/>
          </p:nvPr>
        </p:nvSpPr>
        <p:spPr/>
        <p:txBody>
          <a:bodyPr/>
          <a:lstStyle/>
          <a:p>
            <a:pPr eaLnBrk="1" hangingPunct="1"/>
            <a:r>
              <a:rPr lang="en-US" b="1" dirty="0">
                <a:latin typeface="Arial"/>
                <a:ea typeface="ＭＳ Ｐゴシック" charset="0"/>
                <a:cs typeface="Arial"/>
              </a:rPr>
              <a:t>Input validation</a:t>
            </a:r>
          </a:p>
          <a:p>
            <a:pPr eaLnBrk="1" hangingPunct="1"/>
            <a:r>
              <a:rPr lang="en-US" b="1" dirty="0" smtClean="0">
                <a:latin typeface="Arial"/>
                <a:ea typeface="ＭＳ Ｐゴシック" charset="0"/>
                <a:cs typeface="Arial"/>
              </a:rPr>
              <a:t>Race conditions </a:t>
            </a:r>
          </a:p>
          <a:p>
            <a:pPr lvl="1" eaLnBrk="1" hangingPunct="1"/>
            <a:r>
              <a:rPr lang="en-US" b="1" dirty="0" smtClean="0">
                <a:latin typeface="Arial"/>
                <a:ea typeface="ＭＳ Ｐゴシック" charset="0"/>
                <a:cs typeface="Arial"/>
              </a:rPr>
              <a:t>Time-to-check-to-time-to-use (TOCTTOU)</a:t>
            </a:r>
          </a:p>
          <a:p>
            <a:pPr eaLnBrk="1" hangingPunct="1"/>
            <a:r>
              <a:rPr lang="en-US" b="1" dirty="0" smtClean="0">
                <a:latin typeface="Arial"/>
                <a:ea typeface="ＭＳ Ｐゴシック" charset="0"/>
                <a:cs typeface="Arial"/>
              </a:rPr>
              <a:t>Buffer </a:t>
            </a:r>
            <a:r>
              <a:rPr lang="en-US" b="1" dirty="0">
                <a:latin typeface="Arial"/>
                <a:ea typeface="ＭＳ Ｐゴシック" charset="0"/>
                <a:cs typeface="Arial"/>
              </a:rPr>
              <a:t>overflows</a:t>
            </a:r>
          </a:p>
          <a:p>
            <a:pPr eaLnBrk="1" hangingPunct="1"/>
            <a:r>
              <a:rPr lang="en-US" dirty="0">
                <a:latin typeface="Arial"/>
                <a:ea typeface="ＭＳ Ｐゴシック" charset="0"/>
                <a:cs typeface="Arial"/>
              </a:rPr>
              <a:t>Format string problems</a:t>
            </a:r>
          </a:p>
          <a:p>
            <a:pPr eaLnBrk="1" hangingPunct="1"/>
            <a:r>
              <a:rPr lang="en-US" dirty="0">
                <a:latin typeface="Arial"/>
                <a:ea typeface="ＭＳ Ｐゴシック" charset="0"/>
                <a:cs typeface="Arial"/>
              </a:rPr>
              <a:t>Integer overflows</a:t>
            </a:r>
          </a:p>
          <a:p>
            <a:pPr eaLnBrk="1" hangingPunct="1"/>
            <a:r>
              <a:rPr lang="en-US" dirty="0">
                <a:latin typeface="Arial"/>
                <a:ea typeface="ＭＳ Ｐゴシック" charset="0"/>
                <a:cs typeface="Arial"/>
              </a:rPr>
              <a:t>Failing to handle errors</a:t>
            </a:r>
          </a:p>
          <a:p>
            <a:pPr eaLnBrk="1" hangingPunct="1"/>
            <a:r>
              <a:rPr lang="en-US" dirty="0">
                <a:latin typeface="Arial"/>
                <a:ea typeface="ＭＳ Ｐゴシック" charset="0"/>
                <a:cs typeface="Arial"/>
              </a:rPr>
              <a:t>Other exploitable logic errors</a:t>
            </a:r>
          </a:p>
        </p:txBody>
      </p:sp>
      <p:sp>
        <p:nvSpPr>
          <p:cNvPr id="25604" name="Rectangle 4"/>
          <p:cNvSpPr>
            <a:spLocks noChangeArrowheads="1"/>
          </p:cNvSpPr>
          <p:nvPr/>
        </p:nvSpPr>
        <p:spPr bwMode="auto">
          <a:xfrm>
            <a:off x="5940425" y="5964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dirty="0">
              <a:latin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itle 4"/>
          <p:cNvSpPr>
            <a:spLocks noGrp="1"/>
          </p:cNvSpPr>
          <p:nvPr>
            <p:ph type="title"/>
          </p:nvPr>
        </p:nvSpPr>
        <p:spPr/>
        <p:txBody>
          <a:bodyPr/>
          <a:lstStyle/>
          <a:p>
            <a:r>
              <a:rPr lang="en-US" cap="none" dirty="0">
                <a:ea typeface="ＭＳ Ｐゴシック" charset="0"/>
              </a:rPr>
              <a:t>Input validation</a:t>
            </a:r>
          </a:p>
        </p:txBody>
      </p:sp>
      <p:sp>
        <p:nvSpPr>
          <p:cNvPr id="27650" name="Text Placeholder 5"/>
          <p:cNvSpPr>
            <a:spLocks noGrp="1"/>
          </p:cNvSpPr>
          <p:nvPr>
            <p:ph type="body" idx="1"/>
          </p:nvPr>
        </p:nvSpPr>
        <p:spPr/>
        <p:txBody>
          <a:bodyPr/>
          <a:lstStyle/>
          <a:p>
            <a:endParaRPr lang="en-US" dirty="0">
              <a:latin typeface="Arial"/>
              <a:ea typeface="ＭＳ Ｐゴシック" charset="0"/>
              <a:cs typeface="Arial"/>
            </a:endParaRPr>
          </a:p>
        </p:txBody>
      </p:sp>
      <p:sp>
        <p:nvSpPr>
          <p:cNvPr id="276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03D01F9-EEB2-C64D-9A5A-D280477597F5}" type="slidenum">
              <a:rPr lang="en-US" sz="1200" b="0">
                <a:latin typeface="Arial"/>
              </a:rPr>
              <a:pPr eaLnBrk="1" hangingPunct="1"/>
              <a:t>8</a:t>
            </a:fld>
            <a:endParaRPr lang="en-US" sz="1200" b="0" dirty="0">
              <a:latin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p:nvPr>
        </p:nvSpPr>
        <p:spPr/>
        <p:txBody>
          <a:bodyPr/>
          <a:lstStyle/>
          <a:p>
            <a:r>
              <a:rPr lang="en-US" sz="3200" dirty="0">
                <a:ea typeface="ＭＳ Ｐゴシック" charset="0"/>
              </a:rPr>
              <a:t>Sources of Input that Need Validation</a:t>
            </a:r>
          </a:p>
        </p:txBody>
      </p:sp>
      <p:sp>
        <p:nvSpPr>
          <p:cNvPr id="28674" name="Content Placeholder 5"/>
          <p:cNvSpPr>
            <a:spLocks noGrp="1"/>
          </p:cNvSpPr>
          <p:nvPr>
            <p:ph idx="1"/>
          </p:nvPr>
        </p:nvSpPr>
        <p:spPr/>
        <p:txBody>
          <a:bodyPr/>
          <a:lstStyle/>
          <a:p>
            <a:r>
              <a:rPr lang="en-US" sz="2800" dirty="0">
                <a:latin typeface="Arial"/>
                <a:ea typeface="ＭＳ Ｐゴシック" charset="0"/>
                <a:cs typeface="Arial"/>
              </a:rPr>
              <a:t>Sources of input for local applications</a:t>
            </a:r>
          </a:p>
          <a:p>
            <a:pPr lvl="1"/>
            <a:r>
              <a:rPr lang="en-US" sz="2000" dirty="0">
                <a:latin typeface="Arial"/>
                <a:cs typeface="Arial"/>
              </a:rPr>
              <a:t>Command line arguments</a:t>
            </a:r>
          </a:p>
          <a:p>
            <a:pPr lvl="1"/>
            <a:r>
              <a:rPr lang="en-US" sz="2000" dirty="0">
                <a:latin typeface="Arial"/>
                <a:cs typeface="Arial"/>
              </a:rPr>
              <a:t>Environment variables</a:t>
            </a:r>
          </a:p>
          <a:p>
            <a:pPr lvl="1"/>
            <a:r>
              <a:rPr lang="en-US" sz="2000" dirty="0">
                <a:latin typeface="Arial"/>
                <a:cs typeface="Arial"/>
              </a:rPr>
              <a:t>Configuration files, other files</a:t>
            </a:r>
          </a:p>
          <a:p>
            <a:pPr lvl="1"/>
            <a:r>
              <a:rPr lang="en-US" sz="2000" dirty="0">
                <a:latin typeface="Arial"/>
                <a:cs typeface="Arial"/>
              </a:rPr>
              <a:t>Inter-Process Communication call arguments</a:t>
            </a:r>
          </a:p>
          <a:p>
            <a:pPr lvl="1"/>
            <a:r>
              <a:rPr lang="en-US" sz="2000" dirty="0">
                <a:latin typeface="Arial"/>
                <a:cs typeface="Arial"/>
              </a:rPr>
              <a:t>Network packets</a:t>
            </a:r>
          </a:p>
          <a:p>
            <a:pPr lvl="1"/>
            <a:endParaRPr lang="en-US" sz="2000" dirty="0">
              <a:latin typeface="Arial"/>
              <a:cs typeface="Arial"/>
            </a:endParaRPr>
          </a:p>
          <a:p>
            <a:r>
              <a:rPr lang="en-US" sz="2800" dirty="0">
                <a:latin typeface="Arial"/>
                <a:ea typeface="ＭＳ Ｐゴシック" charset="0"/>
                <a:cs typeface="Arial"/>
              </a:rPr>
              <a:t>Sources of input for web applications</a:t>
            </a:r>
          </a:p>
          <a:p>
            <a:pPr lvl="1"/>
            <a:r>
              <a:rPr lang="en-US" sz="2000" dirty="0">
                <a:latin typeface="Arial"/>
                <a:cs typeface="Arial"/>
              </a:rPr>
              <a:t>Web form input</a:t>
            </a:r>
          </a:p>
          <a:p>
            <a:pPr lvl="1"/>
            <a:r>
              <a:rPr lang="en-US" sz="2000" dirty="0">
                <a:latin typeface="Arial"/>
                <a:cs typeface="Arial"/>
              </a:rPr>
              <a:t>Scripting languages with string input</a:t>
            </a:r>
          </a:p>
        </p:txBody>
      </p:sp>
      <p:sp>
        <p:nvSpPr>
          <p:cNvPr id="2867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3EEE22B-F5F3-FF48-B10C-8CD40460DA79}" type="slidenum">
              <a:rPr lang="en-US" sz="1200" b="0">
                <a:latin typeface="Arial"/>
              </a:rPr>
              <a:pPr eaLnBrk="1" hangingPunct="1"/>
              <a:t>9</a:t>
            </a:fld>
            <a:endParaRPr lang="en-US" sz="1200" b="0" dirty="0">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8788</TotalTime>
  <Words>3809</Words>
  <Application>Microsoft Office PowerPoint</Application>
  <PresentationFormat>On-screen Show (4:3)</PresentationFormat>
  <Paragraphs>678</Paragraphs>
  <Slides>60</Slides>
  <Notes>27</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Studio</vt:lpstr>
      <vt:lpstr>Custom Design</vt:lpstr>
      <vt:lpstr>CS526: Computer Security</vt:lpstr>
      <vt:lpstr>Secure Software</vt:lpstr>
      <vt:lpstr>Why Software Vulnerabilities Matter?</vt:lpstr>
      <vt:lpstr>Attacks Exploiting Software Vulnerabilities</vt:lpstr>
      <vt:lpstr>Secure Code – Where do we stand today?</vt:lpstr>
      <vt:lpstr>A Real Example of Vulnerability</vt:lpstr>
      <vt:lpstr>Common Software Vulnerabilities</vt:lpstr>
      <vt:lpstr>Input validation</vt:lpstr>
      <vt:lpstr>Sources of Input that Need Validation</vt:lpstr>
      <vt:lpstr>Environment variables</vt:lpstr>
      <vt:lpstr>Attack by Resetting PATH</vt:lpstr>
      <vt:lpstr>Attack by Resetting IFS</vt:lpstr>
      <vt:lpstr>Attack by Resetting LD_LIBRARY_PATH</vt:lpstr>
      <vt:lpstr>Command Line as Source of Input</vt:lpstr>
      <vt:lpstr>Input Validation in Web Applications</vt:lpstr>
      <vt:lpstr>Directory Traversal Vulnerabilities in Web Applications </vt:lpstr>
      <vt:lpstr>Checking input can be tricky: Unicode vulnerabilities</vt:lpstr>
      <vt:lpstr>Input Validation in Web Applications</vt:lpstr>
      <vt:lpstr>Takeaway: Input Validation</vt:lpstr>
      <vt:lpstr>Time-of-check-to-time-of-use</vt:lpstr>
      <vt:lpstr>An Example TOCTTOU</vt:lpstr>
      <vt:lpstr>TOCTTOU</vt:lpstr>
      <vt:lpstr>Buffer overflow</vt:lpstr>
      <vt:lpstr>What is a Buffer Overflow?</vt:lpstr>
      <vt:lpstr>Why Does Buffer Overflow Happen?</vt:lpstr>
      <vt:lpstr>Why Buffer Overflow Matters</vt:lpstr>
      <vt:lpstr>History </vt:lpstr>
      <vt:lpstr>Types of Buffer Overflow Attacks</vt:lpstr>
      <vt:lpstr>Process Memory</vt:lpstr>
      <vt:lpstr>Memory Sections</vt:lpstr>
      <vt:lpstr>Memory Sections</vt:lpstr>
      <vt:lpstr>Background: C Program Execution</vt:lpstr>
      <vt:lpstr>Background: Stack Frame</vt:lpstr>
      <vt:lpstr>Example of a Stack-based Buffer Overflow</vt:lpstr>
      <vt:lpstr>Basic Stack Exploit</vt:lpstr>
      <vt:lpstr>Carrying out this Attack Requires</vt:lpstr>
      <vt:lpstr>Some Unsafe C lib Functions</vt:lpstr>
      <vt:lpstr>Other Control Hijacking Opportunities</vt:lpstr>
      <vt:lpstr>return-to-libc attack</vt:lpstr>
      <vt:lpstr>Return-to-libc Attacks</vt:lpstr>
      <vt:lpstr>Heap-based Buffer Overflow Attacks</vt:lpstr>
      <vt:lpstr>Prevention mechanisms</vt:lpstr>
      <vt:lpstr>Preventing Buffer Overflow Attacks</vt:lpstr>
      <vt:lpstr>Static Source Code Analysis</vt:lpstr>
      <vt:lpstr>Bugs to Detect in Source Code Analysis</vt:lpstr>
      <vt:lpstr>Non-Executable Stack</vt:lpstr>
      <vt:lpstr>Run Time Checking: StackGuard</vt:lpstr>
      <vt:lpstr>Canary Types</vt:lpstr>
      <vt:lpstr>Other Run Time Checking</vt:lpstr>
      <vt:lpstr>Randomization: Motivations</vt:lpstr>
      <vt:lpstr>Address Space Layout Randomization</vt:lpstr>
      <vt:lpstr>Takeaway</vt:lpstr>
      <vt:lpstr>Acknowledgement</vt:lpstr>
      <vt:lpstr>Thank you</vt:lpstr>
      <vt:lpstr>Background: Programs and Memory</vt:lpstr>
      <vt:lpstr>Code Fragment for  Printing Stack Frame (from prstack.c)</vt:lpstr>
      <vt:lpstr>Code Fragment for  Printing Stack Frame (from prstack.c)</vt:lpstr>
      <vt:lpstr>Printed Stack Frame</vt:lpstr>
      <vt:lpstr>Stack Frame with Overflowed Buffer </vt:lpstr>
      <vt:lpstr>What does a function do?</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CS603: Distributed Systems</dc:title>
  <dc:creator>cristina</dc:creator>
  <cp:lastModifiedBy>Ninghui</cp:lastModifiedBy>
  <cp:revision>589</cp:revision>
  <cp:lastPrinted>2009-01-25T18:28:11Z</cp:lastPrinted>
  <dcterms:created xsi:type="dcterms:W3CDTF">2006-01-01T00:51:18Z</dcterms:created>
  <dcterms:modified xsi:type="dcterms:W3CDTF">2015-09-24T18:09:06Z</dcterms:modified>
</cp:coreProperties>
</file>