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jalla One" panose="020B0604020202020204" charset="0"/>
      <p:regular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Roboto Black" panose="020B0604020202020204" charset="0"/>
      <p:bold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6" d="100"/>
          <a:sy n="86" d="100"/>
        </p:scale>
        <p:origin x="-69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DBBE4-5CEB-4C83-B907-E6D917D7B965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1B1B5-BFB2-417F-B90A-963C1AB57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8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B1B5-BFB2-417F-B90A-963C1AB57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3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4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7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9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CE1B-4CD8-41BE-AB6D-A432BE184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5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ochowdhu@purdu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572" y="7269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Project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Simulated Encrypted File System (SEFS)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Omar Chowdhury</a:t>
            </a:r>
            <a:endParaRPr lang="en-US" sz="36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CS526: Information 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02" y="2734451"/>
            <a:ext cx="3810000" cy="30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8" y="3023929"/>
            <a:ext cx="2381582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Master File List (Simplified SEFS Integrity Protection)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14500" y="2004646"/>
            <a:ext cx="8546123" cy="375431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81554" y="2154115"/>
            <a:ext cx="3578469" cy="63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File Name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9238" y="2154115"/>
            <a:ext cx="3578469" cy="63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SHA256 Digest of the Meta file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5692" y="2983525"/>
            <a:ext cx="3578469" cy="63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………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3376" y="2983525"/>
            <a:ext cx="3578469" cy="63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………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5691" y="3812935"/>
            <a:ext cx="3578469" cy="63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………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3375" y="3812935"/>
            <a:ext cx="3578469" cy="63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………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5691" y="4642345"/>
            <a:ext cx="3578469" cy="63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………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3375" y="4642345"/>
            <a:ext cx="3578469" cy="6330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26702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2662" y="3692769"/>
            <a:ext cx="6444761" cy="40444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2 – Functionality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57392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reate_file</a:t>
            </a:r>
            <a:r>
              <a:rPr lang="en-US" dirty="0" smtClean="0"/>
              <a:t>(</a:t>
            </a:r>
            <a:r>
              <a:rPr lang="en-US" dirty="0" err="1" smtClean="0"/>
              <a:t>u,p,filename</a:t>
            </a:r>
            <a:r>
              <a:rPr lang="en-US" dirty="0" smtClean="0"/>
              <a:t>) 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elete_file</a:t>
            </a:r>
            <a:r>
              <a:rPr lang="en-US" dirty="0" smtClean="0"/>
              <a:t>(</a:t>
            </a:r>
            <a:r>
              <a:rPr lang="en-US" dirty="0" err="1" smtClean="0"/>
              <a:t>u,p,filename</a:t>
            </a:r>
            <a:r>
              <a:rPr lang="en-US" dirty="0" smtClean="0"/>
              <a:t>) 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ncrypt_file</a:t>
            </a:r>
            <a:r>
              <a:rPr lang="en-US" dirty="0" smtClean="0"/>
              <a:t>(</a:t>
            </a:r>
            <a:r>
              <a:rPr lang="en-US" dirty="0" err="1" smtClean="0"/>
              <a:t>u,p,filename</a:t>
            </a:r>
            <a:r>
              <a:rPr lang="en-US" dirty="0" smtClean="0"/>
              <a:t>)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ecrypt_file</a:t>
            </a:r>
            <a:r>
              <a:rPr lang="en-US" dirty="0" smtClean="0"/>
              <a:t>(</a:t>
            </a:r>
            <a:r>
              <a:rPr lang="en-US" dirty="0" err="1" smtClean="0"/>
              <a:t>u,p,filename,pfilename</a:t>
            </a:r>
            <a:r>
              <a:rPr lang="en-US" dirty="0" smtClean="0"/>
              <a:t>)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ead_from_file</a:t>
            </a:r>
            <a:r>
              <a:rPr lang="en-US" dirty="0" smtClean="0"/>
              <a:t>(</a:t>
            </a:r>
            <a:r>
              <a:rPr lang="en-US" dirty="0" err="1" smtClean="0"/>
              <a:t>u,p,filename,position,len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write_to_file</a:t>
            </a:r>
            <a:r>
              <a:rPr lang="en-US" dirty="0" smtClean="0"/>
              <a:t>(</a:t>
            </a:r>
            <a:r>
              <a:rPr lang="en-US" dirty="0" err="1" smtClean="0"/>
              <a:t>u,p,filename,position,newcontent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file_size</a:t>
            </a:r>
            <a:r>
              <a:rPr lang="en-US" dirty="0" smtClean="0"/>
              <a:t>(</a:t>
            </a:r>
            <a:r>
              <a:rPr lang="en-US" dirty="0" err="1" smtClean="0"/>
              <a:t>u,p,filename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file_integrity_check</a:t>
            </a:r>
            <a:r>
              <a:rPr lang="en-US" dirty="0" smtClean="0"/>
              <a:t>(</a:t>
            </a:r>
            <a:r>
              <a:rPr lang="en-US" dirty="0" err="1" smtClean="0"/>
              <a:t>u,p,filename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system_health_check</a:t>
            </a:r>
            <a:r>
              <a:rPr lang="en-US" dirty="0" smtClean="0"/>
              <a:t>()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81192" y="1825625"/>
            <a:ext cx="2875085" cy="10054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Returns: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OKAY -&gt; 1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ERROR -&gt; -1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86445" y="3692769"/>
            <a:ext cx="2875085" cy="100549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Returns: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OKAY -&gt; char * 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ERROR -&gt; NULL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2 – Read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139" y="1461246"/>
            <a:ext cx="5679141" cy="40332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70813" y="1461246"/>
            <a:ext cx="5679141" cy="40332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8032" y="5494516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Meta file format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443901" y="5479186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Chunk file format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19099" y="1612434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File owner username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099" y="2242813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Number of Chunks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099" y="2873192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File size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060" y="3504395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Start Chunk Name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265" y="4134774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End Chunk Name 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265" y="4765153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Chunk name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Encryption key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Chunk HMAC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0461" y="1612434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IV (in plaintext)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60461" y="2277638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Next Chunk Name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0461" y="2942842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Size of File Content in this Chunk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461" y="3608045"/>
            <a:ext cx="5486400" cy="17487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Plaintext file content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015" y="1690688"/>
            <a:ext cx="5152292" cy="428258"/>
          </a:xfrm>
          <a:prstGeom prst="rect">
            <a:avLst/>
          </a:prstGeom>
          <a:noFill/>
          <a:ln w="38100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9669" y="3599944"/>
            <a:ext cx="2795954" cy="397138"/>
          </a:xfrm>
          <a:prstGeom prst="rect">
            <a:avLst/>
          </a:prstGeom>
          <a:noFill/>
          <a:ln w="38100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8200" y="4862145"/>
            <a:ext cx="4648200" cy="378069"/>
          </a:xfrm>
          <a:prstGeom prst="rect">
            <a:avLst/>
          </a:prstGeom>
          <a:noFill/>
          <a:ln w="38100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82715" y="4862145"/>
            <a:ext cx="1547447" cy="3780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16362" y="1690688"/>
            <a:ext cx="2514600" cy="4282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270813" y="2238104"/>
            <a:ext cx="5679141" cy="32410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04" y="2481163"/>
            <a:ext cx="2438400" cy="24384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45139" y="1461246"/>
            <a:ext cx="5679141" cy="40179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7" y="1983077"/>
            <a:ext cx="2675965" cy="267596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12015" y="430823"/>
            <a:ext cx="1964131" cy="7209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Master Key and IV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5" grpId="0" animBg="1"/>
      <p:bldP spid="27" grpId="0" animBg="1"/>
      <p:bldP spid="30" grpId="0" animBg="1"/>
      <p:bldP spid="40" grpId="0" animBg="1"/>
      <p:bldP spid="42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Full SEFS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Generalization of the simplified SEFS. </a:t>
            </a:r>
          </a:p>
          <a:p>
            <a:r>
              <a:rPr lang="en-US" dirty="0" smtClean="0"/>
              <a:t>Each chunk can hold at most 1024 bytes of plaintext data.  </a:t>
            </a:r>
          </a:p>
          <a:p>
            <a:r>
              <a:rPr lang="en-US" dirty="0" smtClean="0"/>
              <a:t>Each plaintext file can be divided into multiple encrypted chunk files.  </a:t>
            </a:r>
          </a:p>
          <a:p>
            <a:r>
              <a:rPr lang="en-US" dirty="0" smtClean="0"/>
              <a:t>If a file has less than 1024 bytes of data, you are required to pad it with ASCII character 0 to make it 1024 bytes. </a:t>
            </a:r>
          </a:p>
          <a:p>
            <a:r>
              <a:rPr lang="en-US" b="1" dirty="0" smtClean="0">
                <a:solidFill>
                  <a:srgbClr val="6C0000"/>
                </a:solidFill>
              </a:rPr>
              <a:t>Space restriction</a:t>
            </a:r>
            <a:r>
              <a:rPr lang="en-US" dirty="0" smtClean="0"/>
              <a:t>: You are required to use the minimum number of chunk files for storing each plaintext file </a:t>
            </a:r>
          </a:p>
          <a:p>
            <a:r>
              <a:rPr lang="en-US" b="1" dirty="0" smtClean="0">
                <a:solidFill>
                  <a:srgbClr val="6C0000"/>
                </a:solidFill>
              </a:rPr>
              <a:t>Example</a:t>
            </a:r>
            <a:r>
              <a:rPr lang="en-US" dirty="0" smtClean="0"/>
              <a:t>: If you have a chunk containing 512 bytes of data and the user wants to write 200 bytes to the end of the chunk, you cannot create a new chunk and instead have to write into that chunk.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2 – Full SEFS Read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139" y="1461246"/>
            <a:ext cx="5679141" cy="44992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70813" y="1461246"/>
            <a:ext cx="5679141" cy="40332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8032" y="5960512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Meta file format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443901" y="5945182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Chunk file format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19099" y="1612434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File owner username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099" y="2242813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Number of Chunks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099" y="2873192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File size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060" y="3504395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Start Chunk Name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265" y="4134774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End Chunk Name 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265" y="4765153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Chunk name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Encryption key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Chunk HMAC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0461" y="1612434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IV (in plaintext)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60461" y="2277638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Next Chunk Name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0461" y="2942842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Size of File Content in this Chunk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461" y="3608045"/>
            <a:ext cx="5486400" cy="17487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Plaintext file content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015" y="1690688"/>
            <a:ext cx="5152292" cy="428258"/>
          </a:xfrm>
          <a:prstGeom prst="rect">
            <a:avLst/>
          </a:prstGeom>
          <a:noFill/>
          <a:ln w="38100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9669" y="3599944"/>
            <a:ext cx="2795954" cy="397138"/>
          </a:xfrm>
          <a:prstGeom prst="rect">
            <a:avLst/>
          </a:prstGeom>
          <a:noFill/>
          <a:ln w="38100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8200" y="4862145"/>
            <a:ext cx="4648200" cy="378069"/>
          </a:xfrm>
          <a:prstGeom prst="rect">
            <a:avLst/>
          </a:prstGeom>
          <a:noFill/>
          <a:ln w="38100">
            <a:solidFill>
              <a:srgbClr val="6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82715" y="4862145"/>
            <a:ext cx="1547447" cy="3780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16362" y="1690688"/>
            <a:ext cx="2514600" cy="4282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270813" y="2238104"/>
            <a:ext cx="5679141" cy="32410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04" y="2481163"/>
            <a:ext cx="2438400" cy="2438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39265" y="5465256"/>
            <a:ext cx="5486400" cy="3919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….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2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5" grpId="0" animBg="1"/>
      <p:bldP spid="27" grpId="0" animBg="1"/>
      <p:bldP spid="30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Potential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C0000"/>
                </a:solidFill>
              </a:rPr>
              <a:t>Memory leaks</a:t>
            </a:r>
            <a:r>
              <a:rPr lang="en-US" dirty="0" smtClean="0"/>
              <a:t> – a lot of the operations of the project require pointer manipulation, make sure to free the pointer after usage </a:t>
            </a:r>
            <a:endParaRPr lang="en-US" dirty="0"/>
          </a:p>
          <a:p>
            <a:r>
              <a:rPr lang="en-US" b="1" dirty="0" smtClean="0">
                <a:solidFill>
                  <a:srgbClr val="6C0000"/>
                </a:solidFill>
              </a:rPr>
              <a:t>File operations </a:t>
            </a:r>
            <a:r>
              <a:rPr lang="en-US" dirty="0" smtClean="0"/>
              <a:t>– file operations in C is complicated, you cannot write in the middle of a file without overwriting the content. You have to manually move the following content and then write something </a:t>
            </a:r>
            <a:endParaRPr lang="en-US" dirty="0"/>
          </a:p>
          <a:p>
            <a:r>
              <a:rPr lang="en-US" b="1" dirty="0" smtClean="0">
                <a:solidFill>
                  <a:srgbClr val="6C0000"/>
                </a:solidFill>
              </a:rPr>
              <a:t>Error checking </a:t>
            </a:r>
            <a:r>
              <a:rPr lang="en-US" dirty="0" smtClean="0"/>
              <a:t>– a lot of errors can potentially happen during the operation and it is paramount that you do handle these errors. </a:t>
            </a:r>
            <a:r>
              <a:rPr lang="en-US" i="1" dirty="0" smtClean="0">
                <a:solidFill>
                  <a:srgbClr val="6C0000"/>
                </a:solidFill>
              </a:rPr>
              <a:t>Do not assume inputs are well-formed</a:t>
            </a:r>
            <a:r>
              <a:rPr lang="en-US" dirty="0" smtClean="0"/>
              <a:t>. Perform input validation when applicable.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 parameters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username</a:t>
            </a:r>
          </a:p>
          <a:p>
            <a:pPr lvl="1"/>
            <a:r>
              <a:rPr lang="en-US" dirty="0" smtClean="0"/>
              <a:t>a-zA-Z0-9</a:t>
            </a:r>
          </a:p>
          <a:p>
            <a:pPr lvl="1"/>
            <a:r>
              <a:rPr lang="en-US" dirty="0" smtClean="0"/>
              <a:t>Length &gt;= 6 and &lt; 32 </a:t>
            </a:r>
          </a:p>
          <a:p>
            <a:r>
              <a:rPr lang="en-US" dirty="0" smtClean="0"/>
              <a:t>Password </a:t>
            </a:r>
          </a:p>
          <a:p>
            <a:pPr lvl="1"/>
            <a:r>
              <a:rPr lang="en-US" dirty="0" smtClean="0"/>
              <a:t>a-zA-Z0-9@#$%&amp;*()-+=</a:t>
            </a:r>
          </a:p>
          <a:p>
            <a:pPr lvl="1"/>
            <a:r>
              <a:rPr lang="en-US" dirty="0" smtClean="0"/>
              <a:t>Length &gt;= 9 and &lt; 32 </a:t>
            </a:r>
          </a:p>
          <a:p>
            <a:r>
              <a:rPr lang="en-US" dirty="0" smtClean="0"/>
              <a:t>Password salt </a:t>
            </a:r>
          </a:p>
          <a:p>
            <a:pPr lvl="1"/>
            <a:r>
              <a:rPr lang="en-US" dirty="0" smtClean="0"/>
              <a:t>Randomly generated </a:t>
            </a:r>
          </a:p>
          <a:p>
            <a:pPr lvl="1"/>
            <a:r>
              <a:rPr lang="en-US" dirty="0" smtClean="0"/>
              <a:t>32 bytes </a:t>
            </a:r>
          </a:p>
          <a:p>
            <a:r>
              <a:rPr lang="en-US" dirty="0" smtClean="0"/>
              <a:t>Master key 128 bits </a:t>
            </a:r>
          </a:p>
          <a:p>
            <a:r>
              <a:rPr lang="en-US" dirty="0" smtClean="0"/>
              <a:t>Master IV </a:t>
            </a:r>
            <a:r>
              <a:rPr lang="en-US" b="1" dirty="0" smtClean="0">
                <a:solidFill>
                  <a:srgbClr val="6C0000"/>
                </a:solidFill>
              </a:rPr>
              <a:t>128</a:t>
            </a:r>
            <a:r>
              <a:rPr lang="en-US" dirty="0" smtClean="0"/>
              <a:t> bits</a:t>
            </a:r>
          </a:p>
          <a:p>
            <a:r>
              <a:rPr lang="en-US" dirty="0" smtClean="0"/>
              <a:t>Chunk keys 128 bits, randomly generated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encryption use, AES in the CTR mode</a:t>
            </a:r>
          </a:p>
          <a:p>
            <a:r>
              <a:rPr lang="en-US" dirty="0" smtClean="0"/>
              <a:t>Chunk IVs 128 bits, randomly generated </a:t>
            </a:r>
          </a:p>
          <a:p>
            <a:r>
              <a:rPr lang="en-US" dirty="0" smtClean="0"/>
              <a:t>Chunk names are randomly generated and cannot have space character in it</a:t>
            </a:r>
          </a:p>
          <a:p>
            <a:r>
              <a:rPr lang="en-US" dirty="0" smtClean="0"/>
              <a:t>For padding use the ASCII character 0 </a:t>
            </a:r>
          </a:p>
          <a:p>
            <a:r>
              <a:rPr lang="en-US" dirty="0" smtClean="0"/>
              <a:t>For hash mac, use HMAC with EVP_sha256() </a:t>
            </a:r>
          </a:p>
          <a:p>
            <a:r>
              <a:rPr lang="en-US" dirty="0" smtClean="0"/>
              <a:t>For digest, use SHA256 </a:t>
            </a:r>
          </a:p>
          <a:p>
            <a:r>
              <a:rPr lang="en-US" dirty="0" smtClean="0"/>
              <a:t>For password hash, use </a:t>
            </a:r>
            <a:r>
              <a:rPr lang="en-US" b="1" dirty="0" smtClean="0">
                <a:solidFill>
                  <a:srgbClr val="6C0000"/>
                </a:solidFill>
              </a:rPr>
              <a:t>PKCS5_PBKDF2_HMAC_SHA1</a:t>
            </a:r>
            <a:r>
              <a:rPr lang="en-US" b="1" dirty="0" smtClean="0"/>
              <a:t> </a:t>
            </a:r>
            <a:r>
              <a:rPr lang="en-US" dirty="0" smtClean="0"/>
              <a:t>with iteration value </a:t>
            </a:r>
            <a:r>
              <a:rPr lang="en-US" b="1" dirty="0" smtClean="0"/>
              <a:t>20000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 not understand any specifics, please do not make your own assumptions rather confirm with me.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Making arbitrary, easy to implement assumptions will surely ensure you losing 5% of the inter-operability. </a:t>
            </a:r>
          </a:p>
          <a:p>
            <a:endParaRPr lang="en-US" dirty="0"/>
          </a:p>
          <a:p>
            <a:r>
              <a:rPr lang="en-US" dirty="0" smtClean="0"/>
              <a:t>Direct any questions related to the project to me through piazza, email (</a:t>
            </a:r>
            <a:r>
              <a:rPr lang="en-US" dirty="0" smtClean="0">
                <a:hlinkClick r:id="rId2"/>
              </a:rPr>
              <a:t>ochowdhu@purdue.edu</a:t>
            </a:r>
            <a:r>
              <a:rPr lang="en-US" dirty="0" smtClean="0"/>
              <a:t>), or drop by my office during office hours (LWSN </a:t>
            </a:r>
            <a:r>
              <a:rPr lang="en-US" smtClean="0"/>
              <a:t>2142 R, Thursday </a:t>
            </a:r>
            <a:r>
              <a:rPr lang="en-US" dirty="0"/>
              <a:t>11:30am - </a:t>
            </a:r>
            <a:r>
              <a:rPr lang="en-US" dirty="0" smtClean="0"/>
              <a:t>12:30pm)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 files are stored in the disk in plaintext. </a:t>
            </a:r>
          </a:p>
          <a:p>
            <a:r>
              <a:rPr lang="en-US" dirty="0" smtClean="0"/>
              <a:t>If the disk gets stolen by a perpetrator, he can access all the data in the disk. </a:t>
            </a:r>
            <a:endParaRPr lang="en-US" dirty="0"/>
          </a:p>
          <a:p>
            <a:r>
              <a:rPr lang="en-US" dirty="0" smtClean="0"/>
              <a:t>Disk containing sensitive personal information getting stolen by hackers are very common.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CS526: Information 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69" y="4201426"/>
            <a:ext cx="26098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18" y="4185467"/>
            <a:ext cx="3144105" cy="1768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23" y="4185467"/>
            <a:ext cx="3025779" cy="176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Possible Defense (Encrypted File Systems)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Defense</a:t>
            </a:r>
            <a:r>
              <a:rPr lang="en-US" dirty="0" smtClean="0"/>
              <a:t>: encrypt the files using some semantically secure encryption scheme.  </a:t>
            </a:r>
          </a:p>
          <a:p>
            <a:r>
              <a:rPr lang="en-US" dirty="0" smtClean="0"/>
              <a:t>No one should be  access/change the file’s contents without proper credentials. </a:t>
            </a:r>
          </a:p>
          <a:p>
            <a:r>
              <a:rPr lang="en-US" dirty="0" smtClean="0"/>
              <a:t>An individual with proper credentials should be able to perform all the necessary operations on the encrypted file. </a:t>
            </a:r>
          </a:p>
          <a:p>
            <a:r>
              <a:rPr lang="en-US" dirty="0" smtClean="0"/>
              <a:t>An encrypted file system (in short, EFS) can support such operations. </a:t>
            </a:r>
          </a:p>
          <a:p>
            <a:r>
              <a:rPr lang="en-US" b="1" u="sng" dirty="0" smtClean="0"/>
              <a:t>Example</a:t>
            </a:r>
            <a:r>
              <a:rPr lang="en-US" dirty="0" smtClean="0"/>
              <a:t>: Solaris, Windows NT, and Linux support EFS.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 of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Goal</a:t>
            </a:r>
            <a:r>
              <a:rPr lang="en-US" dirty="0" smtClean="0"/>
              <a:t>: Implement a simulated version of EFS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u="sng" dirty="0" smtClean="0"/>
              <a:t>Take-a-way message from cryptography lectures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Do not try to implement your own cryptography library rather use well-known cryptography libraries. 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We will specifically learn to usage of </a:t>
            </a:r>
            <a:r>
              <a:rPr lang="en-US" dirty="0" err="1" smtClean="0"/>
              <a:t>openSSL</a:t>
            </a:r>
            <a:r>
              <a:rPr lang="en-US" dirty="0"/>
              <a:t> </a:t>
            </a:r>
            <a:r>
              <a:rPr lang="en-US" dirty="0" smtClean="0"/>
              <a:t>library.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Additionally, we are trying something new this semester. To increase the communication between your classmates we want the projects to be inter-operable.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CS526: Information Security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087" y="2094233"/>
            <a:ext cx="8559113" cy="2743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Communication does not imply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copying each other’s code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921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Team</a:t>
            </a:r>
            <a:r>
              <a:rPr lang="en-US" dirty="0" smtClean="0"/>
              <a:t>: You can work in a team of consisting of (maximum) </a:t>
            </a:r>
            <a:r>
              <a:rPr lang="en-US" b="1" i="1" dirty="0" smtClean="0">
                <a:solidFill>
                  <a:srgbClr val="C00000"/>
                </a:solidFill>
              </a:rPr>
              <a:t>two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members.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33103" y="2570206"/>
            <a:ext cx="2207740" cy="1005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Project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27439" y="3991233"/>
            <a:ext cx="2364258" cy="1005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(1) User Authentication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33103" y="3991233"/>
            <a:ext cx="2207740" cy="1005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(2) Simplified SEFS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92546" y="3991233"/>
            <a:ext cx="2207740" cy="10050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(3) Full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SEFS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7" idx="1"/>
            <a:endCxn id="8" idx="0"/>
          </p:cNvCxnSpPr>
          <p:nvPr/>
        </p:nvCxnSpPr>
        <p:spPr>
          <a:xfrm flipH="1">
            <a:off x="2409568" y="3072714"/>
            <a:ext cx="1923535" cy="9185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9" idx="0"/>
          </p:cNvCxnSpPr>
          <p:nvPr/>
        </p:nvCxnSpPr>
        <p:spPr>
          <a:xfrm>
            <a:off x="5436973" y="3575222"/>
            <a:ext cx="0" cy="4160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  <a:endCxn id="10" idx="0"/>
          </p:cNvCxnSpPr>
          <p:nvPr/>
        </p:nvCxnSpPr>
        <p:spPr>
          <a:xfrm>
            <a:off x="6540843" y="3072714"/>
            <a:ext cx="1855573" cy="9185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5450531"/>
            <a:ext cx="10515600" cy="51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Inter-operability</a:t>
            </a:r>
            <a:r>
              <a:rPr lang="en-US" dirty="0" smtClean="0"/>
              <a:t>: 5% of the total project points.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27870" y="3050789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20%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19351" y="3513321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30%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68629" y="3050789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45%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864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1 – User Authentication using Passwords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55937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sername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Allowed characters: “a-zA-Z0-9”</a:t>
            </a:r>
          </a:p>
          <a:p>
            <a:pPr lvl="1"/>
            <a:r>
              <a:rPr lang="en-US" dirty="0" smtClean="0"/>
              <a:t>Length: &gt;5 and &lt;32 </a:t>
            </a:r>
          </a:p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assword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Allowed characters: “a-zA-Z0-9@#$%&amp;*()-+=”</a:t>
            </a:r>
          </a:p>
          <a:p>
            <a:pPr lvl="1"/>
            <a:r>
              <a:rPr lang="en-US" dirty="0" smtClean="0"/>
              <a:t>Length: &gt;8 and &lt;32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Salt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Randomly generated for each password </a:t>
            </a:r>
          </a:p>
          <a:p>
            <a:pPr lvl="1"/>
            <a:r>
              <a:rPr lang="en-US" dirty="0" smtClean="0"/>
              <a:t>Length 32 bytes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Hashing algorithm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/>
              <a:t>PKCS5_PBKDF2_HMAC_SHA1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7708" y="2322405"/>
            <a:ext cx="3849129" cy="34022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14834" y="1835156"/>
            <a:ext cx="2454876" cy="431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Password file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17708" y="3393989"/>
            <a:ext cx="3849129" cy="477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username:salt:hashedPassword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2859" y="2582558"/>
            <a:ext cx="3849129" cy="477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………………………………………..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2859" y="4320748"/>
            <a:ext cx="3849129" cy="477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………………………………………..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54762" y="5768351"/>
            <a:ext cx="2454876" cy="431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passwd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00582" y="2322405"/>
            <a:ext cx="1699054" cy="667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Field Separator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00582" y="3959482"/>
            <a:ext cx="1699054" cy="431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Plaintext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0582" y="5293090"/>
            <a:ext cx="1699054" cy="431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Hexadecimal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3" idx="3"/>
          </p:cNvCxnSpPr>
          <p:nvPr/>
        </p:nvCxnSpPr>
        <p:spPr>
          <a:xfrm flipV="1">
            <a:off x="7397578" y="3731741"/>
            <a:ext cx="593125" cy="2695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97578" y="2538176"/>
            <a:ext cx="1696995" cy="10288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</p:cNvCxnSpPr>
          <p:nvPr/>
        </p:nvCxnSpPr>
        <p:spPr>
          <a:xfrm flipV="1">
            <a:off x="7399636" y="3731741"/>
            <a:ext cx="2930613" cy="1777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0"/>
          </p:cNvCxnSpPr>
          <p:nvPr/>
        </p:nvCxnSpPr>
        <p:spPr>
          <a:xfrm flipV="1">
            <a:off x="6550109" y="3723440"/>
            <a:ext cx="2808075" cy="15696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051300" y="1322503"/>
            <a:ext cx="821726" cy="6679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32 bytes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>
            <a:stCxn id="28" idx="2"/>
          </p:cNvCxnSpPr>
          <p:nvPr/>
        </p:nvCxnSpPr>
        <p:spPr>
          <a:xfrm flipH="1">
            <a:off x="10969710" y="1990433"/>
            <a:ext cx="492453" cy="15765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  <p:bldP spid="19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5765" y="2671482"/>
            <a:ext cx="3621741" cy="609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234953" cy="4351338"/>
          </a:xfrm>
        </p:spPr>
        <p:txBody>
          <a:bodyPr/>
          <a:lstStyle/>
          <a:p>
            <a:r>
              <a:rPr lang="en-US" dirty="0" err="1" smtClean="0"/>
              <a:t>register_user</a:t>
            </a:r>
            <a:r>
              <a:rPr lang="en-US" dirty="0" smtClean="0"/>
              <a:t>(</a:t>
            </a:r>
            <a:r>
              <a:rPr lang="en-US" dirty="0" err="1" smtClean="0"/>
              <a:t>u,p,pFile</a:t>
            </a:r>
            <a:r>
              <a:rPr lang="en-US" dirty="0" smtClean="0"/>
              <a:t>)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delete_user</a:t>
            </a:r>
            <a:r>
              <a:rPr lang="en-US" dirty="0" smtClean="0"/>
              <a:t>(</a:t>
            </a:r>
            <a:r>
              <a:rPr lang="en-US" dirty="0" err="1" smtClean="0"/>
              <a:t>u,</a:t>
            </a:r>
            <a:r>
              <a:rPr lang="en-US" b="1" dirty="0" err="1" smtClean="0">
                <a:solidFill>
                  <a:srgbClr val="C00000"/>
                </a:solidFill>
              </a:rPr>
              <a:t>p</a:t>
            </a:r>
            <a:r>
              <a:rPr lang="en-US" dirty="0" err="1" smtClean="0"/>
              <a:t>,pFile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is_user_valid</a:t>
            </a:r>
            <a:r>
              <a:rPr lang="en-US" dirty="0" smtClean="0"/>
              <a:t>(</a:t>
            </a:r>
            <a:r>
              <a:rPr lang="en-US" dirty="0" err="1" smtClean="0"/>
              <a:t>u,pFile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match_user</a:t>
            </a:r>
            <a:r>
              <a:rPr lang="en-US" dirty="0" smtClean="0"/>
              <a:t>(</a:t>
            </a:r>
            <a:r>
              <a:rPr lang="en-US" dirty="0" err="1" smtClean="0"/>
              <a:t>u,p,pFile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change_user_password</a:t>
            </a:r>
            <a:r>
              <a:rPr lang="en-US" dirty="0" smtClean="0"/>
              <a:t>(</a:t>
            </a:r>
            <a:r>
              <a:rPr lang="en-US" dirty="0" err="1" smtClean="0"/>
              <a:t>u,p,p</a:t>
            </a:r>
            <a:r>
              <a:rPr lang="en-US" baseline="-25000" dirty="0" err="1" smtClean="0"/>
              <a:t>n</a:t>
            </a:r>
            <a:r>
              <a:rPr lang="en-US" dirty="0" err="1" smtClean="0"/>
              <a:t>,pFile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1 – Functionalities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17708" y="2134144"/>
            <a:ext cx="3849129" cy="34022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14834" y="1646895"/>
            <a:ext cx="2454876" cy="431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Password file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7708" y="3205728"/>
            <a:ext cx="3849129" cy="477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u2:salt2:hashedPassword2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2859" y="2394297"/>
            <a:ext cx="3849129" cy="477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u1:salt1:hashedPassword1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2859" y="4132487"/>
            <a:ext cx="3849129" cy="4777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u3:salt3:hashedPassword3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4762" y="5580090"/>
            <a:ext cx="2454876" cy="431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passwd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0213" y="2241176"/>
            <a:ext cx="2205316" cy="1195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Returns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OKAY -&gt; 1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ERROR -&gt; -1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306" y="2008094"/>
            <a:ext cx="11231682" cy="3666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Functions developed in this part of the project for checking user authentication will be used in the next two parts of the project. 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2 – Simplified SEFS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3541" cy="4351338"/>
          </a:xfrm>
        </p:spPr>
        <p:txBody>
          <a:bodyPr/>
          <a:lstStyle/>
          <a:p>
            <a:r>
              <a:rPr lang="en-US" dirty="0" smtClean="0"/>
              <a:t>Simplified SEFS</a:t>
            </a:r>
          </a:p>
          <a:p>
            <a:pPr lvl="1"/>
            <a:r>
              <a:rPr lang="en-US" dirty="0" smtClean="0"/>
              <a:t>Master key: Randomly generated, 128 bit</a:t>
            </a:r>
          </a:p>
          <a:p>
            <a:pPr lvl="1"/>
            <a:r>
              <a:rPr lang="en-US" dirty="0" smtClean="0"/>
              <a:t>Master IV: Randomly generated, </a:t>
            </a:r>
            <a:r>
              <a:rPr lang="en-US" b="1" dirty="0" smtClean="0">
                <a:solidFill>
                  <a:srgbClr val="C00000"/>
                </a:solidFill>
              </a:rPr>
              <a:t>128 bit</a:t>
            </a:r>
          </a:p>
          <a:p>
            <a:r>
              <a:rPr lang="en-US" dirty="0" smtClean="0"/>
              <a:t>A sample master key file will be given to you which contains the </a:t>
            </a:r>
            <a:r>
              <a:rPr lang="en-US" b="1" dirty="0" smtClean="0">
                <a:solidFill>
                  <a:srgbClr val="C00000"/>
                </a:solidFill>
              </a:rPr>
              <a:t>binary representation</a:t>
            </a:r>
            <a:r>
              <a:rPr lang="en-US" dirty="0" smtClean="0"/>
              <a:t> of a key and IV.</a:t>
            </a:r>
          </a:p>
          <a:p>
            <a:r>
              <a:rPr lang="en-US" dirty="0" smtClean="0"/>
              <a:t>A sample key and IV loading program is given to you. </a:t>
            </a:r>
          </a:p>
          <a:p>
            <a:r>
              <a:rPr lang="en-US" dirty="0" smtClean="0"/>
              <a:t>A sample random key and IV generator program is given to you.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53400" y="4886981"/>
            <a:ext cx="3850341" cy="122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/>
              <a:t>Chunk file</a:t>
            </a:r>
            <a:r>
              <a:rPr lang="en-US" sz="1600" dirty="0" smtClean="0"/>
              <a:t> – </a:t>
            </a:r>
          </a:p>
          <a:p>
            <a:pPr lvl="1"/>
            <a:r>
              <a:rPr lang="en-US" sz="1400" dirty="0" smtClean="0"/>
              <a:t>Name can contain only alphanumeric characters</a:t>
            </a:r>
          </a:p>
          <a:p>
            <a:pPr lvl="1"/>
            <a:r>
              <a:rPr lang="en-US" sz="1400" dirty="0" smtClean="0"/>
              <a:t>File name length maximum 20 characters.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328210" y="1837763"/>
            <a:ext cx="2554941" cy="70821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Plaintext File </a:t>
            </a:r>
            <a:r>
              <a:rPr lang="en-US" b="1" dirty="0" smtClean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8210" y="3186952"/>
            <a:ext cx="2554941" cy="70821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Meta File </a:t>
            </a:r>
            <a:r>
              <a:rPr lang="en-US" b="1" dirty="0" err="1" smtClean="0">
                <a:solidFill>
                  <a:srgbClr val="C00000"/>
                </a:solidFill>
              </a:rPr>
              <a:t>F.meta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8210" y="4001294"/>
            <a:ext cx="2554941" cy="70821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Chunk File </a:t>
            </a:r>
            <a:r>
              <a:rPr lang="en-US" b="1" dirty="0" err="1" smtClean="0">
                <a:solidFill>
                  <a:srgbClr val="C00000"/>
                </a:solidFill>
              </a:rPr>
              <a:t>Rname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233647" y="2628898"/>
            <a:ext cx="457200" cy="475129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62940" y="2543298"/>
            <a:ext cx="126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br>
              <a:rPr lang="en-US" dirty="0" smtClean="0"/>
            </a:br>
            <a:r>
              <a:rPr lang="en-US" dirty="0" smtClean="0"/>
              <a:t>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2 – File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CS526: 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CE1B-4CD8-41BE-AB6D-A432BE184841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139" y="1461246"/>
            <a:ext cx="5679141" cy="40332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70813" y="1461246"/>
            <a:ext cx="5679141" cy="40332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8032" y="5494516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Meta file format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443901" y="5479186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Chunk file format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19099" y="1612434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File owner username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099" y="2242813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Number of Chunks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099" y="2873192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File size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060" y="3504395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Start Chunk Name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265" y="4134774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End Chunk Name 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9265" y="4765153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Chunk name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Encryption key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Chunk HMAC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0461" y="1612434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IV (in plaintext)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60461" y="2277638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Next Chunk Name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0461" y="2942842"/>
            <a:ext cx="5486400" cy="5916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Size of File Content in this Chunk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60461" y="3608045"/>
            <a:ext cx="5486400" cy="17487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Plaintext file content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4424" y="699247"/>
            <a:ext cx="905435" cy="49305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1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1107142" y="1192306"/>
            <a:ext cx="739587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930588" y="3074894"/>
            <a:ext cx="974911" cy="7261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Same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455459" y="3464862"/>
            <a:ext cx="475129" cy="3361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437529" y="3801035"/>
            <a:ext cx="1004047" cy="587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031506" y="599411"/>
            <a:ext cx="1322294" cy="5928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NULL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29" idx="2"/>
          </p:cNvCxnSpPr>
          <p:nvPr/>
        </p:nvCxnSpPr>
        <p:spPr>
          <a:xfrm rot="5400000">
            <a:off x="9798854" y="1756653"/>
            <a:ext cx="1458147" cy="329453"/>
          </a:xfrm>
          <a:prstGeom prst="bentConnector3">
            <a:avLst>
              <a:gd name="adj1" fmla="val 9979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270813" y="2238104"/>
            <a:ext cx="5679141" cy="324108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04" y="2481163"/>
            <a:ext cx="2438400" cy="243840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5139" y="1461246"/>
            <a:ext cx="5679141" cy="40179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7" y="1983077"/>
            <a:ext cx="2675965" cy="267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9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Fjalla One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1078</Words>
  <Application>Microsoft Office PowerPoint</Application>
  <PresentationFormat>Custom</PresentationFormat>
  <Paragraphs>236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Wingdings</vt:lpstr>
      <vt:lpstr>Fjalla One</vt:lpstr>
      <vt:lpstr>Roboto</vt:lpstr>
      <vt:lpstr>Roboto Black</vt:lpstr>
      <vt:lpstr>Office Theme</vt:lpstr>
      <vt:lpstr>Project: Simulated Encrypted File System (SEFS)</vt:lpstr>
      <vt:lpstr>Motivation</vt:lpstr>
      <vt:lpstr>A Possible Defense (Encrypted File Systems)</vt:lpstr>
      <vt:lpstr>Goal of this Project</vt:lpstr>
      <vt:lpstr>Logistics</vt:lpstr>
      <vt:lpstr>Part 1 – User Authentication using Passwords</vt:lpstr>
      <vt:lpstr>Part 1 – Functionalities</vt:lpstr>
      <vt:lpstr>Part 2 – Simplified SEFS</vt:lpstr>
      <vt:lpstr>Part 2 – File Format</vt:lpstr>
      <vt:lpstr>Master File List (Simplified SEFS Integrity Protection)</vt:lpstr>
      <vt:lpstr>Part 2 – Functionality </vt:lpstr>
      <vt:lpstr>Part 2 – Read Operation</vt:lpstr>
      <vt:lpstr>Full SEFS</vt:lpstr>
      <vt:lpstr>Part 2 – Full SEFS Read Operation</vt:lpstr>
      <vt:lpstr>Potential Pitfalls</vt:lpstr>
      <vt:lpstr>Different parameters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CSUser</dc:creator>
  <cp:lastModifiedBy>Ninghui</cp:lastModifiedBy>
  <cp:revision>265</cp:revision>
  <dcterms:created xsi:type="dcterms:W3CDTF">2015-09-28T16:15:12Z</dcterms:created>
  <dcterms:modified xsi:type="dcterms:W3CDTF">2015-09-29T12:54:47Z</dcterms:modified>
</cp:coreProperties>
</file>