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2" r:id="rId19"/>
    <p:sldId id="283" r:id="rId20"/>
    <p:sldId id="284" r:id="rId21"/>
    <p:sldId id="285" r:id="rId22"/>
    <p:sldId id="286" r:id="rId23"/>
    <p:sldId id="288" r:id="rId24"/>
    <p:sldId id="287" r:id="rId25"/>
    <p:sldId id="275" r:id="rId26"/>
    <p:sldId id="276" r:id="rId27"/>
    <p:sldId id="278" r:id="rId28"/>
    <p:sldId id="279" r:id="rId29"/>
    <p:sldId id="281" r:id="rId30"/>
    <p:sldId id="280" r:id="rId31"/>
    <p:sldId id="263" r:id="rId32"/>
    <p:sldId id="264" r:id="rId33"/>
    <p:sldId id="277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oboto" panose="020B0604020202020204" charset="0"/>
      <p:regular r:id="rId40"/>
      <p:bold r:id="rId41"/>
      <p:italic r:id="rId42"/>
      <p:boldItalic r:id="rId43"/>
    </p:embeddedFont>
    <p:embeddedFont>
      <p:font typeface="Angsana New" panose="02020603050405020304" pitchFamily="18" charset="-34"/>
      <p:regular r:id="rId44"/>
      <p:bold r:id="rId45"/>
      <p:italic r:id="rId46"/>
      <p:boldItalic r:id="rId47"/>
    </p:embeddedFont>
    <p:embeddedFont>
      <p:font typeface="Cambria Math" panose="02040503050406030204" pitchFamily="18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>
        <p:scale>
          <a:sx n="100" d="100"/>
          <a:sy n="100" d="100"/>
        </p:scale>
        <p:origin x="-97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6DF3C-50A3-489C-A6EB-C65A22AEF2F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C35B6-5BA9-492C-B9DA-0B4563707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2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C35B6-5BA9-492C-B9DA-0B4563707D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3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03B704F0-17F6-491B-8BAF-FD9D5A764F73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5760E63-30C4-4428-9052-728DF4A9E621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9DFA3E96-2F11-4F16-9192-BE258ADBF7D3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5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5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44571467-D3CD-4A0B-AB10-ABA0289C80FF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7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7573BA0A-C0A8-4519-B71D-8A73F53CDDF0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5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BE19236-C5B2-474D-804A-0025AF5235AB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9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CC5FBC5B-8D52-454E-9940-4C6A401931F4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9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FC9B0F3D-7BF2-4BCC-98FD-1E00BF6E1FD0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0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0D93F2F2-8310-4AC6-8D7C-63E0B3400049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5568747-F0D3-43AA-9DED-7E0EE51C5B88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0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2D93F5F1-BA4C-4E74-BA58-B4B03DFDE0DF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2996B88-F5F6-4F44-BC43-943A7B762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7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../../Fall03/papers/ferraiolo_etal_tissec01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 and Attribute Based Access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  <a:effectLst/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000" dirty="0" smtClean="0"/>
              <a:t>Information Security </a:t>
            </a:r>
          </a:p>
          <a:p>
            <a:r>
              <a:rPr lang="en-US" sz="3000" dirty="0" smtClean="0"/>
              <a:t>CS 526 </a:t>
            </a:r>
            <a:endParaRPr lang="en-US" dirty="0"/>
          </a:p>
          <a:p>
            <a:r>
              <a:rPr lang="en-US" sz="3900" b="1" dirty="0" smtClean="0"/>
              <a:t>Omar Chowdhury</a:t>
            </a:r>
            <a:endParaRPr lang="en-US" sz="39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150E-54E4-4D67-ADE5-AA3E91B6E8B6}" type="datetime1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51" y="270830"/>
            <a:ext cx="2076737" cy="151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intentionally abstract in the RBAC96 model</a:t>
            </a:r>
          </a:p>
          <a:p>
            <a:r>
              <a:rPr lang="en-US" dirty="0" smtClean="0"/>
              <a:t>Permissions are only </a:t>
            </a:r>
            <a:r>
              <a:rPr lang="en-US" b="1" dirty="0" smtClean="0">
                <a:solidFill>
                  <a:srgbClr val="FF0000"/>
                </a:solidFill>
              </a:rPr>
              <a:t>positive</a:t>
            </a:r>
          </a:p>
          <a:p>
            <a:r>
              <a:rPr lang="en-US" dirty="0" smtClean="0"/>
              <a:t>No negative permissions or denials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Closed policy </a:t>
            </a:r>
          </a:p>
          <a:p>
            <a:pPr lvl="1"/>
            <a:r>
              <a:rPr lang="en-US" dirty="0" smtClean="0"/>
              <a:t>All access are denied unless explicitly authorized by the policy </a:t>
            </a:r>
          </a:p>
          <a:p>
            <a:r>
              <a:rPr lang="en-US" dirty="0" smtClean="0"/>
              <a:t>No obligations or future requirements </a:t>
            </a:r>
          </a:p>
          <a:p>
            <a:pPr lvl="1"/>
            <a:r>
              <a:rPr lang="en-US" dirty="0" smtClean="0"/>
              <a:t>Example: If a nurse accesses a patient’s psychotherapy notes, then she must notify patient within 30 days of access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RBAC0- Formal Model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412" y="1825625"/>
                <a:ext cx="78867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Vocabulary: </a:t>
                </a:r>
              </a:p>
              <a:p>
                <a:pPr lvl="1"/>
                <a:r>
                  <a:rPr lang="en-US" dirty="0" smtClean="0"/>
                  <a:t>U (users), R (roles), P (permissions), S (sessions)</a:t>
                </a:r>
              </a:p>
              <a:p>
                <a:r>
                  <a:rPr lang="en-US" dirty="0" smtClean="0"/>
                  <a:t>Static Relations: </a:t>
                </a:r>
              </a:p>
              <a:p>
                <a:pPr lvl="1"/>
                <a:r>
                  <a:rPr lang="en-US" dirty="0" smtClean="0"/>
                  <a:t>Permission assignment, PA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 X R </a:t>
                </a:r>
              </a:p>
              <a:p>
                <a:pPr lvl="1"/>
                <a:r>
                  <a:rPr lang="en-US" dirty="0" smtClean="0"/>
                  <a:t>User assignment, UA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⊆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U X R </a:t>
                </a:r>
              </a:p>
              <a:p>
                <a:r>
                  <a:rPr lang="en-US" dirty="0" smtClean="0"/>
                  <a:t>Dynamic Relations:</a:t>
                </a:r>
              </a:p>
              <a:p>
                <a:pPr lvl="1"/>
                <a:r>
                  <a:rPr lang="en-US" b="1" dirty="0">
                    <a:solidFill>
                      <a:srgbClr val="FF0000"/>
                    </a:solidFill>
                  </a:rPr>
                  <a:t>u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ser</a:t>
                </a:r>
                <a:r>
                  <a:rPr lang="en-US" dirty="0" smtClean="0"/>
                  <a:t>: 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U               each session has one user </a:t>
                </a:r>
              </a:p>
              <a:p>
                <a:pPr lvl="1"/>
                <a:r>
                  <a:rPr lang="en-US" b="1" dirty="0" smtClean="0">
                    <a:solidFill>
                      <a:srgbClr val="FF0000"/>
                    </a:solidFill>
                  </a:rPr>
                  <a:t>roles</a:t>
                </a:r>
                <a:r>
                  <a:rPr lang="en-US" dirty="0" smtClean="0"/>
                  <a:t>: </a:t>
                </a:r>
                <a:r>
                  <a:rPr lang="en-US" dirty="0"/>
                  <a:t>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2</a:t>
                </a:r>
                <a:r>
                  <a:rPr lang="en-US" b="1" baseline="30000" dirty="0" smtClean="0"/>
                  <a:t>R</a:t>
                </a:r>
                <a:r>
                  <a:rPr lang="en-US" dirty="0"/>
                  <a:t> </a:t>
                </a:r>
                <a:r>
                  <a:rPr lang="en-US" dirty="0" smtClean="0"/>
                  <a:t>           and some activated roles </a:t>
                </a:r>
              </a:p>
              <a:p>
                <a:pPr lvl="2"/>
                <a:r>
                  <a:rPr lang="en-US" dirty="0" smtClean="0"/>
                  <a:t>Requires: roles(s)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 smtClean="0"/>
                  <a:t> {r | &lt;user(s), r&gt;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UA</a:t>
                </a:r>
                <a:r>
                  <a:rPr lang="en-US" dirty="0" smtClean="0"/>
                  <a:t>} </a:t>
                </a:r>
              </a:p>
              <a:p>
                <a:pPr lvl="1"/>
                <a:r>
                  <a:rPr lang="en-US" dirty="0" smtClean="0"/>
                  <a:t>Session s has permissions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 smtClean="0"/>
                  <a:t>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roles(s). </a:t>
                </a:r>
                <a:r>
                  <a:rPr lang="en-US" dirty="0" smtClean="0"/>
                  <a:t>{ p | &lt;p, r&gt;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PA</a:t>
                </a:r>
                <a:r>
                  <a:rPr lang="en-US" dirty="0" smtClean="0"/>
                  <a:t> }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412" y="1825625"/>
                <a:ext cx="7886700" cy="4351338"/>
              </a:xfrm>
              <a:blipFill rotWithShape="0">
                <a:blip r:embed="rId2"/>
                <a:stretch>
                  <a:fillRect l="-1391" t="-322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RBAC1– Role </a:t>
            </a:r>
            <a:r>
              <a:rPr lang="en-US" dirty="0" err="1" smtClean="0"/>
              <a:t>Hiearchies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2815" y="2281727"/>
            <a:ext cx="1738535" cy="13844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USERS</a:t>
            </a:r>
            <a:endParaRPr lang="en-US" sz="2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28950" y="2281727"/>
            <a:ext cx="1738535" cy="13844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ROLES</a:t>
            </a:r>
            <a:endParaRPr lang="en-US" sz="2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33161" y="2281727"/>
            <a:ext cx="3358496" cy="13844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PERMISSIONS</a:t>
            </a:r>
            <a:endParaRPr lang="en-US" sz="2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82334" y="3666145"/>
            <a:ext cx="1068224" cy="23244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4060" y="5927255"/>
            <a:ext cx="17572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SESSIONS</a:t>
            </a:r>
            <a:endParaRPr lang="en-US" sz="2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175438" y="3853928"/>
            <a:ext cx="282011" cy="307649"/>
          </a:xfrm>
          <a:prstGeom prst="flowChartConnector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175438" y="4247598"/>
            <a:ext cx="282011" cy="307649"/>
          </a:xfrm>
          <a:prstGeom prst="flowChartConnector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175438" y="4641268"/>
            <a:ext cx="282011" cy="307649"/>
          </a:xfrm>
          <a:prstGeom prst="flowChartConnector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175438" y="5034938"/>
            <a:ext cx="282011" cy="307649"/>
          </a:xfrm>
          <a:prstGeom prst="flowChartConnector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8" idx="6"/>
          </p:cNvCxnSpPr>
          <p:nvPr/>
        </p:nvCxnSpPr>
        <p:spPr>
          <a:xfrm>
            <a:off x="4767485" y="2973936"/>
            <a:ext cx="118038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7" idx="6"/>
          </p:cNvCxnSpPr>
          <p:nvPr/>
        </p:nvCxnSpPr>
        <p:spPr>
          <a:xfrm flipH="1">
            <a:off x="1931350" y="2973936"/>
            <a:ext cx="10976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2973936"/>
            <a:ext cx="161515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732926" y="2973936"/>
            <a:ext cx="147893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290415" y="3469593"/>
            <a:ext cx="885023" cy="9318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6"/>
          </p:cNvCxnSpPr>
          <p:nvPr/>
        </p:nvCxnSpPr>
        <p:spPr>
          <a:xfrm flipV="1">
            <a:off x="2457449" y="3456367"/>
            <a:ext cx="1163300" cy="9450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6"/>
          </p:cNvCxnSpPr>
          <p:nvPr/>
        </p:nvCxnSpPr>
        <p:spPr>
          <a:xfrm flipV="1">
            <a:off x="2457449" y="3300395"/>
            <a:ext cx="1336884" cy="11010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696341" y="1774562"/>
            <a:ext cx="1567619" cy="698485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User-Role Assignment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61560" y="1684719"/>
            <a:ext cx="2100128" cy="705211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Role-Permission Assignment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082650" y="3456367"/>
            <a:ext cx="533739" cy="94572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319555" y="3149520"/>
            <a:ext cx="533739" cy="94572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387424" y="3274045"/>
            <a:ext cx="533739" cy="94572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001243" y="3311462"/>
            <a:ext cx="533739" cy="94572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586424" y="4161577"/>
            <a:ext cx="351215" cy="239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898371" y="4587432"/>
            <a:ext cx="2100128" cy="705211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Role Hierarchy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Hierarchy Example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21936" y="4702762"/>
            <a:ext cx="2100128" cy="705211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Health-Care Provider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9417" y="3318308"/>
            <a:ext cx="2100128" cy="705211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Nurse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19988" y="3318308"/>
            <a:ext cx="2100128" cy="705211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Physician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69924" y="2017327"/>
            <a:ext cx="1833168" cy="536404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Primary-Care Physician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90270" y="1952369"/>
            <a:ext cx="1581665" cy="601362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Specialist Physician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2746" y="2369929"/>
            <a:ext cx="1516011" cy="554363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 Nurse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70944" y="2307711"/>
            <a:ext cx="1516011" cy="554363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ICU Nurse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6" name="Straight Connector 15"/>
          <p:cNvCxnSpPr>
            <a:endCxn id="9" idx="2"/>
          </p:cNvCxnSpPr>
          <p:nvPr/>
        </p:nvCxnSpPr>
        <p:spPr>
          <a:xfrm flipV="1">
            <a:off x="4572000" y="4023519"/>
            <a:ext cx="1898052" cy="6792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 flipH="1" flipV="1">
            <a:off x="2129481" y="4023519"/>
            <a:ext cx="2442519" cy="6792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0" idx="2"/>
          </p:cNvCxnSpPr>
          <p:nvPr/>
        </p:nvCxnSpPr>
        <p:spPr>
          <a:xfrm flipH="1" flipV="1">
            <a:off x="5286508" y="2553731"/>
            <a:ext cx="1183546" cy="764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1" idx="2"/>
          </p:cNvCxnSpPr>
          <p:nvPr/>
        </p:nvCxnSpPr>
        <p:spPr>
          <a:xfrm flipV="1">
            <a:off x="6470052" y="2553731"/>
            <a:ext cx="911051" cy="764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0"/>
            <a:endCxn id="14" idx="2"/>
          </p:cNvCxnSpPr>
          <p:nvPr/>
        </p:nvCxnSpPr>
        <p:spPr>
          <a:xfrm flipV="1">
            <a:off x="2129481" y="2862074"/>
            <a:ext cx="899469" cy="4562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0"/>
            <a:endCxn id="12" idx="2"/>
          </p:cNvCxnSpPr>
          <p:nvPr/>
        </p:nvCxnSpPr>
        <p:spPr>
          <a:xfrm flipH="1" flipV="1">
            <a:off x="930752" y="2924292"/>
            <a:ext cx="1198729" cy="39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Up Arrow 35"/>
          <p:cNvSpPr/>
          <p:nvPr/>
        </p:nvSpPr>
        <p:spPr>
          <a:xfrm>
            <a:off x="8086337" y="1276865"/>
            <a:ext cx="1013514" cy="4464908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-5400000">
            <a:off x="6582575" y="3465954"/>
            <a:ext cx="405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specialized (more permissions)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Hierarchy Example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28950" y="4724845"/>
            <a:ext cx="2100128" cy="705211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99041" y="3282193"/>
            <a:ext cx="1463288" cy="736854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Hardware Engineer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Up Arrow 35"/>
          <p:cNvSpPr/>
          <p:nvPr/>
        </p:nvSpPr>
        <p:spPr>
          <a:xfrm>
            <a:off x="8086337" y="1276865"/>
            <a:ext cx="1013514" cy="4464908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-5400000">
            <a:off x="6582575" y="3465954"/>
            <a:ext cx="405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specialized (more permissions)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681427" y="3286665"/>
            <a:ext cx="1463288" cy="736854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Software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5873" y="2023587"/>
            <a:ext cx="1626282" cy="736854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Supervising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/>
          <p:cNvCxnSpPr>
            <a:endCxn id="8" idx="0"/>
          </p:cNvCxnSpPr>
          <p:nvPr/>
        </p:nvCxnSpPr>
        <p:spPr>
          <a:xfrm flipH="1">
            <a:off x="1930685" y="2384277"/>
            <a:ext cx="1335188" cy="897916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3" idx="3"/>
            <a:endCxn id="21" idx="0"/>
          </p:cNvCxnSpPr>
          <p:nvPr/>
        </p:nvCxnSpPr>
        <p:spPr>
          <a:xfrm>
            <a:off x="4892155" y="2392014"/>
            <a:ext cx="1520916" cy="894651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0"/>
          </p:cNvCxnSpPr>
          <p:nvPr/>
        </p:nvCxnSpPr>
        <p:spPr>
          <a:xfrm>
            <a:off x="1930685" y="4019047"/>
            <a:ext cx="2148329" cy="705798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79014" y="4027993"/>
            <a:ext cx="2334057" cy="696559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9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of Role </a:t>
            </a:r>
            <a:r>
              <a:rPr lang="en-US" dirty="0" err="1" smtClean="0"/>
              <a:t>Hiearchies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3139482"/>
              </a:xfrm>
            </p:spPr>
            <p:txBody>
              <a:bodyPr/>
              <a:lstStyle/>
              <a:p>
                <a:r>
                  <a:rPr lang="en-US" dirty="0" smtClean="0"/>
                  <a:t>User inheritance </a:t>
                </a:r>
              </a:p>
              <a:p>
                <a:pPr lvl="1"/>
                <a:r>
                  <a:rPr lang="en-US" dirty="0" smtClean="0"/>
                  <a:t>r1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r2 means every user who has r1 also has r2 </a:t>
                </a:r>
              </a:p>
              <a:p>
                <a:r>
                  <a:rPr lang="en-US" dirty="0" smtClean="0"/>
                  <a:t>Permission inheritance </a:t>
                </a:r>
              </a:p>
              <a:p>
                <a:pPr lvl="1"/>
                <a:r>
                  <a:rPr lang="en-US" dirty="0" smtClean="0"/>
                  <a:t>r1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dirty="0" smtClean="0"/>
                  <a:t>r2 means every permission that belongs to r2 also belongs to r1 </a:t>
                </a:r>
              </a:p>
              <a:p>
                <a:r>
                  <a:rPr lang="en-US" dirty="0" smtClean="0"/>
                  <a:t>Activation inheritance </a:t>
                </a:r>
              </a:p>
              <a:p>
                <a:pPr lvl="1"/>
                <a:r>
                  <a:rPr lang="en-US" dirty="0" smtClean="0"/>
                  <a:t>r1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r2 means that activating r1 will also activate r2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3139482"/>
              </a:xfrm>
              <a:blipFill rotWithShape="0">
                <a:blip r:embed="rId2"/>
                <a:stretch>
                  <a:fillRect l="-1391" t="-3301" r="-1623" b="-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00755" y="5221480"/>
            <a:ext cx="8050138" cy="10084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Permission and Activation inheritance have different effect when there are</a:t>
            </a:r>
            <a:r>
              <a:rPr lang="en-US" sz="24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constraints</a:t>
            </a:r>
            <a:r>
              <a:rPr lang="en-US" sz="2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about activation.</a:t>
            </a:r>
            <a:endParaRPr lang="en-US"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RBAC1 – Formal Model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From RBAC0: U, R, P, S, PA, UA </a:t>
                </a:r>
              </a:p>
              <a:p>
                <a:r>
                  <a:rPr lang="en-US" dirty="0" smtClean="0"/>
                  <a:t>RH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 smtClean="0"/>
                  <a:t> R X R : a partial order on R, written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When r1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dirty="0" smtClean="0"/>
                  <a:t>r2: r1 is a </a:t>
                </a:r>
                <a:r>
                  <a:rPr lang="en-US" b="1" dirty="0" smtClean="0"/>
                  <a:t>senior role</a:t>
                </a:r>
                <a:r>
                  <a:rPr lang="en-US" dirty="0" smtClean="0"/>
                  <a:t> than r2; r2 is a </a:t>
                </a:r>
                <a:r>
                  <a:rPr lang="en-US" b="1" dirty="0" smtClean="0"/>
                  <a:t>junior role</a:t>
                </a:r>
                <a:r>
                  <a:rPr lang="en-US" dirty="0" smtClean="0"/>
                  <a:t> than r1</a:t>
                </a:r>
              </a:p>
              <a:p>
                <a:r>
                  <a:rPr lang="en-US" dirty="0" smtClean="0"/>
                  <a:t>roles: S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</a:t>
                </a:r>
                <a:r>
                  <a:rPr lang="en-US" dirty="0" smtClean="0"/>
                  <a:t>2</a:t>
                </a:r>
                <a:r>
                  <a:rPr lang="en-US" b="1" baseline="30000" dirty="0" smtClean="0"/>
                  <a:t>R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Requires roles(s)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{r |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∃r’[(r≥ r’)∧ (users(s),r’)∈ UA]</a:t>
                </a:r>
                <a:r>
                  <a:rPr lang="en-US" dirty="0" smtClean="0"/>
                  <a:t>}</a:t>
                </a:r>
              </a:p>
              <a:p>
                <a:r>
                  <a:rPr lang="en-US" dirty="0" smtClean="0"/>
                  <a:t>Session s includes permissions 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𝑟𝑜𝑙𝑒𝑠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begChr m:val="{"/>
                        <m:endChr m:val="|"/>
                        <m:ctrlPr>
                          <a:rPr lang="en-US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∃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′′)∧(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′′)∈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]}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RBAC2 – RBAC0 +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formal model specified </a:t>
            </a:r>
          </a:p>
          <a:p>
            <a:r>
              <a:rPr lang="en-US" dirty="0" smtClean="0"/>
              <a:t>Example constraints </a:t>
            </a:r>
          </a:p>
          <a:p>
            <a:pPr lvl="1"/>
            <a:r>
              <a:rPr lang="en-US" dirty="0" smtClean="0"/>
              <a:t>Mutual exclusion </a:t>
            </a:r>
          </a:p>
          <a:p>
            <a:pPr lvl="2"/>
            <a:r>
              <a:rPr lang="en-US" dirty="0" smtClean="0"/>
              <a:t>Can be assigned (static) or can activate (dynamic) only one role from the set </a:t>
            </a:r>
          </a:p>
          <a:p>
            <a:pPr lvl="2"/>
            <a:r>
              <a:rPr lang="en-US" dirty="0" smtClean="0"/>
              <a:t>Enforces separation of duty </a:t>
            </a:r>
          </a:p>
          <a:p>
            <a:pPr lvl="1"/>
            <a:r>
              <a:rPr lang="en-US" dirty="0" smtClean="0"/>
              <a:t>Pre-condition </a:t>
            </a:r>
          </a:p>
          <a:p>
            <a:pPr lvl="2"/>
            <a:r>
              <a:rPr lang="en-US" dirty="0" smtClean="0"/>
              <a:t>Can be assigned a role if the user possesses some other pre-condition role </a:t>
            </a:r>
          </a:p>
          <a:p>
            <a:pPr lvl="2"/>
            <a:r>
              <a:rPr lang="en-US" dirty="0" smtClean="0"/>
              <a:t>Can be used to enforce least privilege principle  </a:t>
            </a:r>
          </a:p>
          <a:p>
            <a:pPr lvl="1"/>
            <a:r>
              <a:rPr lang="en-US" dirty="0" smtClean="0"/>
              <a:t>Cardinality </a:t>
            </a:r>
          </a:p>
          <a:p>
            <a:pPr lvl="2"/>
            <a:r>
              <a:rPr lang="en-US" dirty="0" smtClean="0"/>
              <a:t>Maximum users that can be assigned a role </a:t>
            </a:r>
          </a:p>
          <a:p>
            <a:pPr lvl="2"/>
            <a:r>
              <a:rPr lang="en-US" dirty="0" smtClean="0"/>
              <a:t>Maximum roles any user can possess (possibly, in a session) </a:t>
            </a:r>
          </a:p>
          <a:p>
            <a:pPr lvl="2"/>
            <a:r>
              <a:rPr lang="en-US" dirty="0" smtClean="0"/>
              <a:t>Maximum roles having a certain permission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Exclusion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Mutually exclusion roles </a:t>
            </a:r>
          </a:p>
          <a:p>
            <a:pPr lvl="1"/>
            <a:r>
              <a:rPr lang="en-US" sz="2800" dirty="0" smtClean="0"/>
              <a:t>Static exclusion – No user can hold both roles </a:t>
            </a:r>
          </a:p>
          <a:p>
            <a:pPr lvl="2"/>
            <a:r>
              <a:rPr lang="en-US" sz="2400" dirty="0" smtClean="0"/>
              <a:t>Static separation of duty </a:t>
            </a:r>
          </a:p>
          <a:p>
            <a:pPr lvl="2"/>
            <a:r>
              <a:rPr lang="en-US" sz="2400" dirty="0" smtClean="0"/>
              <a:t>Preventing a user from having too much privilege </a:t>
            </a:r>
          </a:p>
          <a:p>
            <a:pPr lvl="1"/>
            <a:r>
              <a:rPr lang="en-US" sz="2800" dirty="0" smtClean="0"/>
              <a:t>Dynamic exclusion – No user can activate both roles in the same session </a:t>
            </a:r>
          </a:p>
          <a:p>
            <a:pPr lvl="2"/>
            <a:r>
              <a:rPr lang="en-US" sz="2400" dirty="0" smtClean="0"/>
              <a:t>Dynamic separation of duty </a:t>
            </a:r>
          </a:p>
          <a:p>
            <a:pPr lvl="2"/>
            <a:r>
              <a:rPr lang="en-US" sz="2400" dirty="0" smtClean="0"/>
              <a:t>Interact with role hierarchy interpretation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Cardinality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User-Role Assignment </a:t>
            </a:r>
          </a:p>
          <a:p>
            <a:pPr lvl="1"/>
            <a:r>
              <a:rPr lang="en-US" dirty="0" smtClean="0"/>
              <a:t>At most K users can belong to the role </a:t>
            </a:r>
          </a:p>
          <a:p>
            <a:pPr lvl="1"/>
            <a:r>
              <a:rPr lang="en-US" dirty="0" smtClean="0"/>
              <a:t>At least K users must belong to the role </a:t>
            </a:r>
          </a:p>
          <a:p>
            <a:pPr lvl="1"/>
            <a:r>
              <a:rPr lang="en-US" dirty="0" smtClean="0"/>
              <a:t>Exactly K users must belong to the role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On role activation </a:t>
            </a:r>
          </a:p>
          <a:p>
            <a:pPr lvl="1"/>
            <a:r>
              <a:rPr lang="en-US" dirty="0" smtClean="0"/>
              <a:t>At most K users can activate a role </a:t>
            </a:r>
            <a:endParaRPr lang="en-US" dirty="0"/>
          </a:p>
          <a:p>
            <a:pPr lvl="1"/>
            <a:r>
              <a:rPr lang="en-US" dirty="0" smtClean="0"/>
              <a:t>……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for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45" y="1825624"/>
            <a:ext cx="6159329" cy="2491003"/>
          </a:xfrm>
        </p:spPr>
        <p:txBody>
          <a:bodyPr>
            <a:normAutofit/>
          </a:bodyPr>
          <a:lstStyle/>
          <a:p>
            <a:r>
              <a:rPr lang="en-US" altLang="en-US" dirty="0"/>
              <a:t>RBAC96 Family</a:t>
            </a:r>
          </a:p>
          <a:p>
            <a:pPr lvl="1"/>
            <a:r>
              <a:rPr lang="en-US" altLang="en-US" dirty="0"/>
              <a:t>R.S. Sandhu, E.J. Coyne,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H.L</a:t>
            </a:r>
            <a:r>
              <a:rPr lang="en-US" altLang="en-US" dirty="0"/>
              <a:t>. Feinstein, and C.E. </a:t>
            </a:r>
            <a:r>
              <a:rPr lang="en-US" altLang="en-US" dirty="0" err="1"/>
              <a:t>Youman</a:t>
            </a:r>
            <a:r>
              <a:rPr lang="en-US" altLang="en-US" dirty="0"/>
              <a:t>.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“</a:t>
            </a:r>
            <a:r>
              <a:rPr lang="en-US" altLang="en-US" b="1" dirty="0"/>
              <a:t>Role-Based Access </a:t>
            </a:r>
            <a:r>
              <a:rPr lang="en-US" altLang="en-US" b="1" dirty="0" smtClean="0"/>
              <a:t>Control Models</a:t>
            </a:r>
            <a:r>
              <a:rPr lang="en-US" altLang="en-US" dirty="0"/>
              <a:t>”. </a:t>
            </a:r>
            <a:r>
              <a:rPr lang="en-US" altLang="en-US" i="1" dirty="0"/>
              <a:t>IEEE Computer</a:t>
            </a:r>
            <a:r>
              <a:rPr lang="en-US" altLang="en-US" dirty="0"/>
              <a:t>, 29(2):38--47, </a:t>
            </a:r>
            <a:r>
              <a:rPr lang="en-US" altLang="en-US" dirty="0" smtClean="0"/>
              <a:t>Feb </a:t>
            </a:r>
            <a:r>
              <a:rPr lang="en-US" altLang="en-US" dirty="0"/>
              <a:t>1996. </a:t>
            </a:r>
          </a:p>
          <a:p>
            <a:pPr lvl="1">
              <a:spcBef>
                <a:spcPct val="0"/>
              </a:spcBef>
              <a:buFontTx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44853"/>
            <a:ext cx="2057400" cy="365125"/>
          </a:xfrm>
        </p:spPr>
        <p:txBody>
          <a:bodyPr/>
          <a:lstStyle/>
          <a:p>
            <a:fld id="{52996B88-F5F6-4F44-BC43-943A7B76208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8" y="2281879"/>
            <a:ext cx="2178614" cy="25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Constraints?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For laying out higher level organizational policy </a:t>
            </a:r>
          </a:p>
          <a:p>
            <a:pPr lvl="1"/>
            <a:r>
              <a:rPr lang="en-US" sz="2800" dirty="0" smtClean="0"/>
              <a:t>When the administrator is centralized it is a sanity checking tool </a:t>
            </a:r>
          </a:p>
          <a:p>
            <a:pPr lvl="2"/>
            <a:r>
              <a:rPr lang="en-US" sz="2400" dirty="0" smtClean="0"/>
              <a:t>Not essential for a vigilant administrator as he can check all organizational policies are met when making any changes to the RBAC policies </a:t>
            </a:r>
          </a:p>
          <a:p>
            <a:pPr lvl="2"/>
            <a:r>
              <a:rPr lang="en-US" sz="2400" dirty="0" smtClean="0"/>
              <a:t>Assertion checking in programming languages</a:t>
            </a:r>
          </a:p>
          <a:p>
            <a:r>
              <a:rPr lang="en-US" sz="3200" dirty="0" smtClean="0"/>
              <a:t>A tool to enforce high-level policies when the administrator is decentralized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2815" y="2281727"/>
            <a:ext cx="1738535" cy="13844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USERS</a:t>
            </a:r>
            <a:endParaRPr lang="en-US" sz="2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28950" y="2281727"/>
            <a:ext cx="1738535" cy="13844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ROLES</a:t>
            </a:r>
            <a:endParaRPr lang="en-US" sz="2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33161" y="2281727"/>
            <a:ext cx="3358496" cy="13844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PERMISSIONS</a:t>
            </a:r>
            <a:endParaRPr lang="en-US" sz="2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82334" y="3666145"/>
            <a:ext cx="1068224" cy="23244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4060" y="5927255"/>
            <a:ext cx="17572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SESSIONS</a:t>
            </a:r>
            <a:endParaRPr lang="en-US" sz="2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175438" y="3853928"/>
            <a:ext cx="282011" cy="307649"/>
          </a:xfrm>
          <a:prstGeom prst="flowChartConnector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175438" y="4247598"/>
            <a:ext cx="282011" cy="307649"/>
          </a:xfrm>
          <a:prstGeom prst="flowChartConnector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175438" y="4641268"/>
            <a:ext cx="282011" cy="307649"/>
          </a:xfrm>
          <a:prstGeom prst="flowChartConnector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175438" y="5034938"/>
            <a:ext cx="282011" cy="307649"/>
          </a:xfrm>
          <a:prstGeom prst="flowChartConnector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8" idx="6"/>
          </p:cNvCxnSpPr>
          <p:nvPr/>
        </p:nvCxnSpPr>
        <p:spPr>
          <a:xfrm>
            <a:off x="4767485" y="2973936"/>
            <a:ext cx="118038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7" idx="6"/>
          </p:cNvCxnSpPr>
          <p:nvPr/>
        </p:nvCxnSpPr>
        <p:spPr>
          <a:xfrm flipH="1">
            <a:off x="1931350" y="2973936"/>
            <a:ext cx="10976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2973936"/>
            <a:ext cx="161515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732926" y="2973936"/>
            <a:ext cx="147893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290415" y="3469593"/>
            <a:ext cx="885023" cy="9318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6"/>
          </p:cNvCxnSpPr>
          <p:nvPr/>
        </p:nvCxnSpPr>
        <p:spPr>
          <a:xfrm flipV="1">
            <a:off x="2457449" y="3456367"/>
            <a:ext cx="1163300" cy="9450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6"/>
          </p:cNvCxnSpPr>
          <p:nvPr/>
        </p:nvCxnSpPr>
        <p:spPr>
          <a:xfrm flipV="1">
            <a:off x="2457449" y="3300395"/>
            <a:ext cx="1336884" cy="11010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696341" y="1774562"/>
            <a:ext cx="1567619" cy="698485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User-Role Assignment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61560" y="1684719"/>
            <a:ext cx="2100128" cy="705211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Role-Permission Assignment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082650" y="3456367"/>
            <a:ext cx="533739" cy="94572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319555" y="3149520"/>
            <a:ext cx="533739" cy="94572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387424" y="3274045"/>
            <a:ext cx="533739" cy="94572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001243" y="3311462"/>
            <a:ext cx="533739" cy="94572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586424" y="4161577"/>
            <a:ext cx="351215" cy="239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898371" y="4587432"/>
            <a:ext cx="2100128" cy="705211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Role Hierarchy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362345" y="5468265"/>
            <a:ext cx="2100128" cy="705211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Constraints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Straight Arrow Connector 24"/>
          <p:cNvCxnSpPr>
            <a:stCxn id="30" idx="0"/>
            <a:endCxn id="24" idx="2"/>
          </p:cNvCxnSpPr>
          <p:nvPr/>
        </p:nvCxnSpPr>
        <p:spPr>
          <a:xfrm flipH="1" flipV="1">
            <a:off x="5411624" y="2389930"/>
            <a:ext cx="2000785" cy="30783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103136" y="5465130"/>
            <a:ext cx="4309273" cy="7023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0"/>
          </p:cNvCxnSpPr>
          <p:nvPr/>
        </p:nvCxnSpPr>
        <p:spPr>
          <a:xfrm flipH="1" flipV="1">
            <a:off x="2457449" y="3033757"/>
            <a:ext cx="4954960" cy="24345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2850558" y="4095241"/>
            <a:ext cx="4561851" cy="13698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654293" y="3666145"/>
            <a:ext cx="2758116" cy="17989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3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Using RBAC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Database Management Systems (DBMS) </a:t>
            </a:r>
          </a:p>
          <a:p>
            <a:pPr lvl="1"/>
            <a:r>
              <a:rPr lang="en-US" sz="2800" dirty="0" smtClean="0"/>
              <a:t>Oracle</a:t>
            </a:r>
            <a:r>
              <a:rPr lang="en-US" sz="2800" dirty="0"/>
              <a:t>, </a:t>
            </a:r>
            <a:r>
              <a:rPr lang="en-US" sz="2800" dirty="0" smtClean="0"/>
              <a:t>PostgreSQL </a:t>
            </a:r>
          </a:p>
          <a:p>
            <a:r>
              <a:rPr lang="en-US" sz="3200" dirty="0" smtClean="0"/>
              <a:t>Enterprise Security Management </a:t>
            </a:r>
          </a:p>
          <a:p>
            <a:pPr lvl="1"/>
            <a:r>
              <a:rPr lang="en-US" sz="2800" dirty="0" smtClean="0"/>
              <a:t>IBM Tivoli Identity Manager (central administration and provisioning of account, resources) </a:t>
            </a:r>
          </a:p>
          <a:p>
            <a:r>
              <a:rPr lang="en-US" sz="3200" dirty="0" smtClean="0"/>
              <a:t>Many operating systems claim to use roles </a:t>
            </a:r>
          </a:p>
          <a:p>
            <a:pPr lvl="1"/>
            <a:r>
              <a:rPr lang="en-US" sz="2800" dirty="0"/>
              <a:t>Windows Server </a:t>
            </a:r>
            <a:r>
              <a:rPr lang="en-US" sz="2800" dirty="0" smtClean="0"/>
              <a:t>2003, Solaris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Standard for RBAC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linkClick r:id="rId2" action="ppaction://hlinkfile"/>
              </a:rPr>
              <a:t>Proposed NIST Standard for Role-Based Access Control</a:t>
            </a:r>
            <a:r>
              <a:rPr lang="en-US" altLang="en-US" dirty="0"/>
              <a:t>. David F. </a:t>
            </a:r>
            <a:r>
              <a:rPr lang="en-US" altLang="en-US" dirty="0" err="1"/>
              <a:t>Ferraiolo</a:t>
            </a:r>
            <a:r>
              <a:rPr lang="en-US" altLang="en-US" dirty="0"/>
              <a:t>, Ravi S. Sandhu, </a:t>
            </a:r>
            <a:r>
              <a:rPr lang="en-US" altLang="en-US" dirty="0" err="1"/>
              <a:t>Serban</a:t>
            </a:r>
            <a:r>
              <a:rPr lang="en-US" altLang="en-US" dirty="0"/>
              <a:t> I. </a:t>
            </a:r>
            <a:r>
              <a:rPr lang="en-US" altLang="en-US" dirty="0" err="1"/>
              <a:t>Gavrila</a:t>
            </a:r>
            <a:r>
              <a:rPr lang="en-US" altLang="en-US" dirty="0"/>
              <a:t>, D. Richard Kuhn, and </a:t>
            </a:r>
            <a:r>
              <a:rPr lang="en-US" altLang="en-US" dirty="0" err="1"/>
              <a:t>Ramaswamy</a:t>
            </a:r>
            <a:r>
              <a:rPr lang="en-US" altLang="en-US" dirty="0"/>
              <a:t> </a:t>
            </a:r>
            <a:r>
              <a:rPr lang="en-US" altLang="en-US" dirty="0" err="1"/>
              <a:t>Chandramouli</a:t>
            </a:r>
            <a:r>
              <a:rPr lang="en-US" altLang="en-US" dirty="0"/>
              <a:t>. TISSEC, August 2001.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The model has number of flaws including typos, errors in mathematical definitions, and other high-level design choices. 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NIST Standard for RBAC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Core RBAC and with the following extensions </a:t>
            </a:r>
          </a:p>
          <a:p>
            <a:pPr lvl="1"/>
            <a:r>
              <a:rPr lang="en-US" sz="3600" dirty="0" smtClean="0"/>
              <a:t>Hierarchical RBAC </a:t>
            </a:r>
          </a:p>
          <a:p>
            <a:pPr lvl="1"/>
            <a:r>
              <a:rPr lang="en-US" sz="3600" dirty="0" smtClean="0"/>
              <a:t>Static separation of duties </a:t>
            </a:r>
          </a:p>
          <a:p>
            <a:pPr lvl="1"/>
            <a:r>
              <a:rPr lang="en-US" sz="3600" dirty="0" smtClean="0"/>
              <a:t>Dynamic separation of duties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RBAC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efficient security management </a:t>
            </a:r>
          </a:p>
          <a:p>
            <a:r>
              <a:rPr lang="en-US" dirty="0" smtClean="0"/>
              <a:t>Principle of least privilege</a:t>
            </a:r>
          </a:p>
          <a:p>
            <a:r>
              <a:rPr lang="en-US" dirty="0" smtClean="0"/>
              <a:t>Separation of duty to prevent fraud </a:t>
            </a:r>
          </a:p>
          <a:p>
            <a:r>
              <a:rPr lang="en-US" dirty="0" smtClean="0"/>
              <a:t>Allows grouping of objects/ users </a:t>
            </a:r>
          </a:p>
          <a:p>
            <a:r>
              <a:rPr lang="en-US" dirty="0" smtClean="0"/>
              <a:t>Policy-neutral – provides generality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RBAC (contd.)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673430"/>
              </p:ext>
            </p:extLst>
          </p:nvPr>
        </p:nvGraphicFramePr>
        <p:xfrm>
          <a:off x="628650" y="1825625"/>
          <a:ext cx="7886700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TASK </a:t>
                      </a:r>
                      <a:endParaRPr lang="en-US" sz="2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RBAC</a:t>
                      </a:r>
                      <a:endParaRPr lang="en-US" sz="2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NON-RBAC</a:t>
                      </a:r>
                      <a:endParaRPr lang="en-US" sz="2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DIFFERENCE</a:t>
                      </a:r>
                      <a:endParaRPr lang="en-US" sz="2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Assign existing</a:t>
                      </a:r>
                      <a:r>
                        <a:rPr lang="en-US" sz="1800" b="1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privileges to new users</a:t>
                      </a:r>
                      <a:endParaRPr lang="en-US" sz="18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6.14</a:t>
                      </a:r>
                      <a:endParaRPr lang="en-US" sz="2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11.39</a:t>
                      </a:r>
                      <a:endParaRPr lang="en-US" sz="2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5.25</a:t>
                      </a:r>
                      <a:endParaRPr lang="en-US" sz="2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Change existing users’ privileges </a:t>
                      </a:r>
                      <a:endParaRPr lang="en-US" sz="18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9.29</a:t>
                      </a:r>
                      <a:endParaRPr lang="en-US" sz="2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10.24</a:t>
                      </a:r>
                      <a:endParaRPr lang="en-US" sz="2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0.95</a:t>
                      </a:r>
                      <a:endParaRPr lang="en-US" sz="2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Establish new privileges</a:t>
                      </a:r>
                      <a:r>
                        <a:rPr lang="en-US" sz="1800" b="1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for existing users</a:t>
                      </a:r>
                      <a:endParaRPr lang="en-US" sz="18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8.26</a:t>
                      </a:r>
                      <a:endParaRPr lang="en-US" sz="2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9.26</a:t>
                      </a:r>
                      <a:endParaRPr lang="en-US" sz="2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0.40</a:t>
                      </a:r>
                      <a:endParaRPr lang="en-US" sz="2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Termination of privileges</a:t>
                      </a:r>
                      <a:endParaRPr lang="en-US" sz="18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0.81</a:t>
                      </a:r>
                      <a:endParaRPr lang="en-US" sz="2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1.32</a:t>
                      </a:r>
                      <a:endParaRPr lang="en-US" sz="2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0.51</a:t>
                      </a:r>
                      <a:endParaRPr lang="en-US" sz="24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63880" y="5691499"/>
            <a:ext cx="6588808" cy="5383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Estimated time in minutes</a:t>
            </a:r>
            <a:endParaRPr lang="en-US" sz="28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Benefit of RBAC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Saves about </a:t>
            </a:r>
            <a:r>
              <a:rPr lang="en-US" sz="3600" b="1" dirty="0" smtClean="0">
                <a:solidFill>
                  <a:srgbClr val="FF0000"/>
                </a:solidFill>
              </a:rPr>
              <a:t>7 minutes </a:t>
            </a:r>
            <a:r>
              <a:rPr lang="en-US" sz="3600" dirty="0" smtClean="0"/>
              <a:t>per employee, per year in administrative functions </a:t>
            </a:r>
          </a:p>
          <a:p>
            <a:pPr lvl="1"/>
            <a:r>
              <a:rPr lang="en-US" sz="3200" dirty="0" smtClean="0"/>
              <a:t>Average IT administrator salary -- </a:t>
            </a:r>
            <a:r>
              <a:rPr lang="en-US" sz="3200" b="1" dirty="0" smtClean="0">
                <a:solidFill>
                  <a:srgbClr val="FF0000"/>
                </a:solidFill>
              </a:rPr>
              <a:t>$59.27 per hour </a:t>
            </a:r>
          </a:p>
          <a:p>
            <a:pPr lvl="1"/>
            <a:r>
              <a:rPr lang="en-US" sz="3200" dirty="0" smtClean="0"/>
              <a:t>The annual cost saving is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$6,924 / 1,000</a:t>
            </a:r>
            <a:r>
              <a:rPr lang="en-US" sz="2800" dirty="0" smtClean="0"/>
              <a:t>;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$692,471/100,000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Challenges in RBAC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engineering </a:t>
            </a:r>
          </a:p>
          <a:p>
            <a:pPr lvl="1"/>
            <a:r>
              <a:rPr lang="en-US" dirty="0" smtClean="0"/>
              <a:t>Design roles for an access control scenario </a:t>
            </a:r>
          </a:p>
          <a:p>
            <a:pPr lvl="1"/>
            <a:r>
              <a:rPr lang="en-US" b="1" dirty="0" smtClean="0"/>
              <a:t>Top down approach</a:t>
            </a:r>
            <a:r>
              <a:rPr lang="en-US" dirty="0" smtClean="0"/>
              <a:t>: start from analyzing business requirements </a:t>
            </a:r>
          </a:p>
          <a:p>
            <a:pPr lvl="1"/>
            <a:r>
              <a:rPr lang="en-US" b="1" dirty="0" smtClean="0"/>
              <a:t>Bottom up approach</a:t>
            </a:r>
            <a:r>
              <a:rPr lang="en-US" dirty="0" smtClean="0"/>
              <a:t>: </a:t>
            </a:r>
          </a:p>
          <a:p>
            <a:pPr lvl="2"/>
            <a:r>
              <a:rPr lang="en-US" i="1" dirty="0" smtClean="0"/>
              <a:t>Role mining</a:t>
            </a:r>
            <a:r>
              <a:rPr lang="en-US" dirty="0" smtClean="0"/>
              <a:t> – mine existing access control data for roles</a:t>
            </a:r>
          </a:p>
          <a:p>
            <a:r>
              <a:rPr lang="en-US" dirty="0" smtClean="0"/>
              <a:t>Effective administration of RBAC systems </a:t>
            </a:r>
          </a:p>
          <a:p>
            <a:r>
              <a:rPr lang="en-US" dirty="0" smtClean="0"/>
              <a:t>Effective usage of constraints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RBAC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Administrative roles assigned to administrators </a:t>
            </a:r>
          </a:p>
          <a:p>
            <a:r>
              <a:rPr lang="en-US" dirty="0" smtClean="0"/>
              <a:t>Sub-models: URA (User-Role assignment), PRA (Permission-Role assignment), RRA (Role-Role assignment)  </a:t>
            </a:r>
          </a:p>
          <a:p>
            <a:r>
              <a:rPr lang="en-US" dirty="0" err="1" smtClean="0"/>
              <a:t>Can_assign</a:t>
            </a:r>
            <a:r>
              <a:rPr lang="en-US" dirty="0" smtClean="0"/>
              <a:t>(</a:t>
            </a:r>
            <a:r>
              <a:rPr lang="en-US" dirty="0" err="1" smtClean="0"/>
              <a:t>ar</a:t>
            </a:r>
            <a:r>
              <a:rPr lang="en-US" dirty="0" smtClean="0"/>
              <a:t>,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smtClean="0"/>
              <a:t>G)</a:t>
            </a:r>
          </a:p>
          <a:p>
            <a:pPr lvl="1"/>
            <a:r>
              <a:rPr lang="en-US" dirty="0" err="1" smtClean="0"/>
              <a:t>Can_assign</a:t>
            </a:r>
            <a:r>
              <a:rPr lang="en-US" dirty="0" smtClean="0"/>
              <a:t>(Administrator, Physician, Specialist-Physician) </a:t>
            </a:r>
          </a:p>
          <a:p>
            <a:r>
              <a:rPr lang="en-US" dirty="0" err="1" smtClean="0"/>
              <a:t>Can_revoke</a:t>
            </a:r>
            <a:r>
              <a:rPr lang="en-US" dirty="0" smtClean="0"/>
              <a:t>(</a:t>
            </a:r>
            <a:r>
              <a:rPr lang="en-US" dirty="0" err="1" smtClean="0"/>
              <a:t>ar</a:t>
            </a:r>
            <a:r>
              <a:rPr lang="en-US" dirty="0" smtClean="0"/>
              <a:t>, G)</a:t>
            </a:r>
          </a:p>
          <a:p>
            <a:pPr lvl="1"/>
            <a:r>
              <a:rPr lang="en-US" dirty="0" err="1" smtClean="0"/>
              <a:t>Can_revoke</a:t>
            </a:r>
            <a:r>
              <a:rPr lang="en-US" dirty="0" smtClean="0"/>
              <a:t>(Administrator, Physician) </a:t>
            </a:r>
          </a:p>
          <a:p>
            <a:r>
              <a:rPr lang="en-US" dirty="0" smtClean="0"/>
              <a:t>PRA and RRA are out-of-scope of this class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45944"/>
          </a:xfrm>
        </p:spPr>
        <p:txBody>
          <a:bodyPr>
            <a:normAutofit/>
          </a:bodyPr>
          <a:lstStyle/>
          <a:p>
            <a:r>
              <a:rPr lang="en-US" dirty="0" smtClean="0"/>
              <a:t>Access control asserts  </a:t>
            </a:r>
            <a:r>
              <a:rPr lang="en-US" b="1" dirty="0" smtClean="0">
                <a:solidFill>
                  <a:srgbClr val="FF0000"/>
                </a:solidFill>
              </a:rPr>
              <a:t>who</a:t>
            </a:r>
            <a:r>
              <a:rPr lang="en-US" dirty="0" smtClean="0"/>
              <a:t> can access </a:t>
            </a:r>
            <a:r>
              <a:rPr lang="en-US" b="1" dirty="0" smtClean="0">
                <a:solidFill>
                  <a:srgbClr val="FF0000"/>
                </a:solidFill>
              </a:rPr>
              <a:t>which resource</a:t>
            </a:r>
            <a:r>
              <a:rPr lang="en-US" dirty="0" smtClean="0"/>
              <a:t> with </a:t>
            </a:r>
            <a:r>
              <a:rPr lang="en-US" b="1" dirty="0" smtClean="0">
                <a:solidFill>
                  <a:srgbClr val="FF0000"/>
                </a:solidFill>
              </a:rPr>
              <a:t>what capability</a:t>
            </a:r>
            <a:r>
              <a:rPr lang="en-US" dirty="0" smtClean="0"/>
              <a:t> under what condition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66406" y="3371081"/>
            <a:ext cx="2147496" cy="4366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Examples</a:t>
            </a:r>
            <a:endParaRPr lang="en-US"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41692" y="3797646"/>
            <a:ext cx="6011042" cy="9803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Discretionary Access Control (DAC)</a:t>
            </a:r>
            <a:endParaRPr lang="en-US" sz="28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5216" y="4773311"/>
            <a:ext cx="6011042" cy="9803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Mandatory Access Control (DAC)</a:t>
            </a:r>
            <a:endParaRPr lang="en-US" sz="28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9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2" grpId="1" animBg="1"/>
      <p:bldP spid="13" grpId="0" animBg="1"/>
      <p:bldP spid="14" grpId="0" animBg="1"/>
      <p:bldP spid="1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Attribute-Based Access Control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access control model where subjects’ requests to perform operations on objects are granted or denied based on – </a:t>
            </a:r>
          </a:p>
          <a:p>
            <a:pPr lvl="1"/>
            <a:r>
              <a:rPr lang="en-US" dirty="0" smtClean="0"/>
              <a:t>attributes of the subject,  </a:t>
            </a:r>
          </a:p>
          <a:p>
            <a:pPr lvl="2"/>
            <a:r>
              <a:rPr lang="en-US" dirty="0" smtClean="0"/>
              <a:t>Job, role, clearance, division/unit, location </a:t>
            </a:r>
          </a:p>
          <a:p>
            <a:pPr lvl="1"/>
            <a:r>
              <a:rPr lang="en-US" dirty="0" smtClean="0"/>
              <a:t>attributes of the object,  </a:t>
            </a:r>
          </a:p>
          <a:p>
            <a:pPr lvl="2"/>
            <a:r>
              <a:rPr lang="en-US" dirty="0" smtClean="0"/>
              <a:t>Sensitivity level, type</a:t>
            </a:r>
          </a:p>
          <a:p>
            <a:pPr lvl="1"/>
            <a:r>
              <a:rPr lang="en-US" dirty="0" smtClean="0"/>
              <a:t>contextual or environmental condition, </a:t>
            </a:r>
          </a:p>
          <a:p>
            <a:pPr lvl="2"/>
            <a:r>
              <a:rPr lang="en-US" dirty="0" smtClean="0"/>
              <a:t>Location, time, state of emergency </a:t>
            </a:r>
          </a:p>
          <a:p>
            <a:pPr lvl="1"/>
            <a:r>
              <a:rPr lang="en-US" dirty="0" smtClean="0"/>
              <a:t>And a set of policies defined based on the attributes and those conditions</a:t>
            </a:r>
          </a:p>
          <a:p>
            <a:pPr lvl="2"/>
            <a:r>
              <a:rPr lang="en-US" dirty="0" smtClean="0"/>
              <a:t>A list of rules, firewall rules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Ponder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Can you use RBAC to express DAC?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Can you use RBAC to express MAC?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Can you use DAC to express RBAC?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Can you use MAC to express RBAC?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 which contexts, </a:t>
            </a:r>
            <a:r>
              <a:rPr lang="en-US" dirty="0"/>
              <a:t>DAC </a:t>
            </a:r>
            <a:r>
              <a:rPr lang="en-US" dirty="0" smtClean="0"/>
              <a:t>makes </a:t>
            </a:r>
            <a:r>
              <a:rPr lang="en-US" dirty="0"/>
              <a:t>more sense than RBAC?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Attraction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46021"/>
            <a:ext cx="7886700" cy="1943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Network Security:</a:t>
            </a:r>
          </a:p>
          <a:p>
            <a:pPr marL="0" indent="0" algn="ctr">
              <a:buNone/>
            </a:pPr>
            <a:r>
              <a:rPr lang="en-US" sz="6000" dirty="0" smtClean="0"/>
              <a:t>DNS Cache Poisoning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29001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Some of the slide materials are inspired by slides from </a:t>
            </a:r>
            <a:r>
              <a:rPr lang="en-US" sz="4400" dirty="0" err="1" smtClean="0"/>
              <a:t>Ninghui</a:t>
            </a:r>
            <a:r>
              <a:rPr lang="en-US" sz="4400" dirty="0" smtClean="0"/>
              <a:t> Li and </a:t>
            </a:r>
            <a:r>
              <a:rPr lang="en-US" sz="4400" smtClean="0"/>
              <a:t>James Joshi.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 Model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Topic: RBAC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52663"/>
            <a:ext cx="2016054" cy="8190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7" y="2249862"/>
            <a:ext cx="1687727" cy="12657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93834"/>
            <a:ext cx="1784522" cy="12079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8" y="4879995"/>
            <a:ext cx="1704454" cy="11377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97" y="1352663"/>
            <a:ext cx="1120346" cy="11203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47" y="2473009"/>
            <a:ext cx="1544245" cy="14693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35" y="3930141"/>
            <a:ext cx="1219200" cy="1219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71" y="5254714"/>
            <a:ext cx="996264" cy="996264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3" idx="3"/>
          </p:cNvCxnSpPr>
          <p:nvPr/>
        </p:nvCxnSpPr>
        <p:spPr>
          <a:xfrm>
            <a:off x="2644704" y="1762174"/>
            <a:ext cx="4600731" cy="14830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0" idx="1"/>
          </p:cNvCxnSpPr>
          <p:nvPr/>
        </p:nvCxnSpPr>
        <p:spPr>
          <a:xfrm>
            <a:off x="2644704" y="1762174"/>
            <a:ext cx="4823667" cy="3990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3"/>
          </p:cNvCxnSpPr>
          <p:nvPr/>
        </p:nvCxnSpPr>
        <p:spPr>
          <a:xfrm flipV="1">
            <a:off x="2413172" y="1796062"/>
            <a:ext cx="5006801" cy="24017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3"/>
          </p:cNvCxnSpPr>
          <p:nvPr/>
        </p:nvCxnSpPr>
        <p:spPr>
          <a:xfrm flipV="1">
            <a:off x="2413172" y="4435267"/>
            <a:ext cx="5286731" cy="10135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3"/>
          </p:cNvCxnSpPr>
          <p:nvPr/>
        </p:nvCxnSpPr>
        <p:spPr>
          <a:xfrm flipV="1">
            <a:off x="2364774" y="1589903"/>
            <a:ext cx="5016329" cy="1292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3"/>
          </p:cNvCxnSpPr>
          <p:nvPr/>
        </p:nvCxnSpPr>
        <p:spPr>
          <a:xfrm>
            <a:off x="2364774" y="2882760"/>
            <a:ext cx="5181085" cy="1516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3"/>
          </p:cNvCxnSpPr>
          <p:nvPr/>
        </p:nvCxnSpPr>
        <p:spPr>
          <a:xfrm>
            <a:off x="2413172" y="4197826"/>
            <a:ext cx="5073478" cy="17318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78564" y="717847"/>
            <a:ext cx="2207486" cy="45292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Users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05726" y="744306"/>
            <a:ext cx="2207486" cy="45292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Resources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9461" y="2315907"/>
            <a:ext cx="8819260" cy="26714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Management of users and their permissions is a big problem.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Example: </a:t>
            </a:r>
            <a:r>
              <a:rPr lang="en-US" sz="4000" b="1" i="1" dirty="0" smtClean="0">
                <a:solidFill>
                  <a:schemeClr val="tx1"/>
                </a:solidFill>
                <a:latin typeface="Angsana New" panose="02020603050405020304" pitchFamily="18" charset="-34"/>
                <a:ea typeface="Roboto" panose="02000000000000000000" pitchFamily="2" charset="0"/>
                <a:cs typeface="Angsana New" panose="02020603050405020304" pitchFamily="18" charset="-34"/>
              </a:rPr>
              <a:t>When a user gets fired or gets promoted</a:t>
            </a:r>
            <a:r>
              <a:rPr lang="en-US" sz="4000" b="1" dirty="0" smtClean="0">
                <a:solidFill>
                  <a:schemeClr val="tx1"/>
                </a:solidFill>
                <a:latin typeface="Angsana New" panose="02020603050405020304" pitchFamily="18" charset="-34"/>
                <a:ea typeface="Roboto" panose="02000000000000000000" pitchFamily="2" charset="0"/>
                <a:cs typeface="Angsana New" panose="02020603050405020304" pitchFamily="18" charset="-34"/>
              </a:rPr>
              <a:t>.</a:t>
            </a:r>
            <a:endParaRPr lang="en-US" sz="4000" b="1" dirty="0">
              <a:solidFill>
                <a:schemeClr val="tx1"/>
              </a:solidFill>
              <a:latin typeface="Angsana New" panose="02020603050405020304" pitchFamily="18" charset="-34"/>
              <a:ea typeface="Roboto" panose="02000000000000000000" pitchFamily="2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164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461" y="2315907"/>
            <a:ext cx="8819260" cy="26714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 problems in Computer Science can be solved by another level of indirection</a:t>
            </a:r>
            <a:endParaRPr lang="en-US" sz="4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461" y="1862980"/>
            <a:ext cx="6511896" cy="45292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Butler Lampson or David Wheeler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20357134">
            <a:off x="72537" y="2605975"/>
            <a:ext cx="9016894" cy="12326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Roles</a:t>
            </a:r>
            <a:endParaRPr lang="en-US" sz="4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 Model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Topic: RBAC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52663"/>
            <a:ext cx="2016054" cy="8190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7" y="2249862"/>
            <a:ext cx="1687727" cy="12657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93834"/>
            <a:ext cx="1784522" cy="12079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8" y="4879995"/>
            <a:ext cx="1704454" cy="11377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97" y="1352663"/>
            <a:ext cx="1120346" cy="11203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47" y="2473009"/>
            <a:ext cx="1544245" cy="14693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35" y="3930141"/>
            <a:ext cx="1219200" cy="1219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71" y="5254714"/>
            <a:ext cx="996264" cy="99626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78564" y="717847"/>
            <a:ext cx="2207486" cy="45292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Users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05726" y="744306"/>
            <a:ext cx="2207486" cy="45292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Resources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68257" y="5909175"/>
            <a:ext cx="2207486" cy="45292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Roles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4366125"/>
            <a:ext cx="1543050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28" y="2682470"/>
            <a:ext cx="2197525" cy="2197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28" y="1286855"/>
            <a:ext cx="1645351" cy="164535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4" idx="3"/>
          </p:cNvCxnSpPr>
          <p:nvPr/>
        </p:nvCxnSpPr>
        <p:spPr>
          <a:xfrm>
            <a:off x="2364774" y="2882760"/>
            <a:ext cx="1814119" cy="9249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</p:cNvCxnSpPr>
          <p:nvPr/>
        </p:nvCxnSpPr>
        <p:spPr>
          <a:xfrm flipV="1">
            <a:off x="2413172" y="4879995"/>
            <a:ext cx="1859725" cy="5688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86050" y="1762174"/>
            <a:ext cx="1586847" cy="4095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3"/>
          </p:cNvCxnSpPr>
          <p:nvPr/>
        </p:nvCxnSpPr>
        <p:spPr>
          <a:xfrm flipV="1">
            <a:off x="2413172" y="3807720"/>
            <a:ext cx="1611897" cy="3901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" idx="3"/>
            <a:endCxn id="20" idx="1"/>
          </p:cNvCxnSpPr>
          <p:nvPr/>
        </p:nvCxnSpPr>
        <p:spPr>
          <a:xfrm>
            <a:off x="5343525" y="5137650"/>
            <a:ext cx="2124846" cy="615196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" idx="3"/>
            <a:endCxn id="17" idx="1"/>
          </p:cNvCxnSpPr>
          <p:nvPr/>
        </p:nvCxnSpPr>
        <p:spPr>
          <a:xfrm flipV="1">
            <a:off x="5343525" y="1912836"/>
            <a:ext cx="1905772" cy="3224814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" idx="3"/>
          </p:cNvCxnSpPr>
          <p:nvPr/>
        </p:nvCxnSpPr>
        <p:spPr>
          <a:xfrm flipV="1">
            <a:off x="5343525" y="4442192"/>
            <a:ext cx="2226703" cy="695458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" idx="3"/>
          </p:cNvCxnSpPr>
          <p:nvPr/>
        </p:nvCxnSpPr>
        <p:spPr>
          <a:xfrm flipV="1">
            <a:off x="5343525" y="3525243"/>
            <a:ext cx="1901910" cy="1612407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</p:cNvCxnSpPr>
          <p:nvPr/>
        </p:nvCxnSpPr>
        <p:spPr>
          <a:xfrm flipV="1">
            <a:off x="5862253" y="2249862"/>
            <a:ext cx="1487130" cy="1531371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7" idx="3"/>
          </p:cNvCxnSpPr>
          <p:nvPr/>
        </p:nvCxnSpPr>
        <p:spPr>
          <a:xfrm>
            <a:off x="5862253" y="3781233"/>
            <a:ext cx="1624397" cy="538045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" idx="3"/>
          </p:cNvCxnSpPr>
          <p:nvPr/>
        </p:nvCxnSpPr>
        <p:spPr>
          <a:xfrm flipV="1">
            <a:off x="5862253" y="3444604"/>
            <a:ext cx="1266225" cy="336629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8" idx="3"/>
          </p:cNvCxnSpPr>
          <p:nvPr/>
        </p:nvCxnSpPr>
        <p:spPr>
          <a:xfrm>
            <a:off x="5310079" y="2109531"/>
            <a:ext cx="2260149" cy="1940724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3"/>
          </p:cNvCxnSpPr>
          <p:nvPr/>
        </p:nvCxnSpPr>
        <p:spPr>
          <a:xfrm>
            <a:off x="5310079" y="2109531"/>
            <a:ext cx="1901910" cy="771357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2365462" y="4268038"/>
            <a:ext cx="2147496" cy="855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User-Role Assignment</a:t>
            </a:r>
            <a:endParaRPr lang="en-US"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327982" y="5164426"/>
            <a:ext cx="2806730" cy="855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Role-Permission Assignment</a:t>
            </a:r>
            <a:endParaRPr lang="en-US"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2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Role is the right level of  indirection?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Potentially, fewer relationship to manage</a:t>
            </a:r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mn</a:t>
            </a:r>
            <a:r>
              <a:rPr lang="en-US" dirty="0" smtClean="0"/>
              <a:t>) to O(</a:t>
            </a:r>
            <a:r>
              <a:rPr lang="en-US" dirty="0" err="1" smtClean="0"/>
              <a:t>m+n</a:t>
            </a:r>
            <a:r>
              <a:rPr lang="en-US" dirty="0" smtClean="0"/>
              <a:t>), m = #users, n = #permissions  </a:t>
            </a:r>
          </a:p>
          <a:p>
            <a:r>
              <a:rPr lang="en-US" dirty="0" smtClean="0"/>
              <a:t>Organizations operate based on roles </a:t>
            </a:r>
          </a:p>
          <a:p>
            <a:r>
              <a:rPr lang="en-US" dirty="0"/>
              <a:t>Roles can give a semantic meaning to why someone needs a specific permission 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 role may be more stable </a:t>
            </a:r>
            <a:r>
              <a:rPr lang="en-US" dirty="0" smtClean="0"/>
              <a:t>than </a:t>
            </a:r>
          </a:p>
          <a:p>
            <a:pPr lvl="1"/>
            <a:r>
              <a:rPr lang="en-US" dirty="0" smtClean="0"/>
              <a:t>The collection of users and the collection of permissions that are associated with them</a:t>
            </a:r>
          </a:p>
          <a:p>
            <a:r>
              <a:rPr lang="en-US" dirty="0" smtClean="0"/>
              <a:t>Revocation, granting, or changing of permissions become much easier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RBAC96 Family of Models (Sandhu et. al.)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26037" y="4896740"/>
            <a:ext cx="2691925" cy="9229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RBAC0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Core RBAC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0490" y="2363920"/>
            <a:ext cx="2691925" cy="9229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RBAC3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ROLE HIERARCHIES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CONSTRAINTS</a:t>
            </a:r>
            <a:endParaRPr lang="en-US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0687" y="3562047"/>
            <a:ext cx="2691925" cy="9229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RBAC2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CONSTRAINTS</a:t>
            </a:r>
            <a:endParaRPr lang="en-US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916" y="3562047"/>
            <a:ext cx="2691925" cy="9229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RBAC1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ROLE HIERARCHIES</a:t>
            </a:r>
            <a:endParaRPr lang="en-US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516878" y="2825393"/>
            <a:ext cx="1653612" cy="7366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0"/>
          </p:cNvCxnSpPr>
          <p:nvPr/>
        </p:nvCxnSpPr>
        <p:spPr>
          <a:xfrm>
            <a:off x="5862415" y="2825393"/>
            <a:ext cx="1624235" cy="7366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2"/>
            <a:endCxn id="7" idx="3"/>
          </p:cNvCxnSpPr>
          <p:nvPr/>
        </p:nvCxnSpPr>
        <p:spPr>
          <a:xfrm flipH="1">
            <a:off x="5917962" y="4484993"/>
            <a:ext cx="1568688" cy="8732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7" idx="1"/>
          </p:cNvCxnSpPr>
          <p:nvPr/>
        </p:nvCxnSpPr>
        <p:spPr>
          <a:xfrm>
            <a:off x="1516878" y="4484993"/>
            <a:ext cx="1709159" cy="8732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5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RBAC0 – Core RBAC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9D60-CAC7-4E74-B60E-0D7123C5ED25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Topic: RBAC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6B88-F5F6-4F44-BC43-943A7B76208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2815" y="2281727"/>
            <a:ext cx="1738535" cy="13844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USERS</a:t>
            </a:r>
            <a:endParaRPr lang="en-US" sz="2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28950" y="2281727"/>
            <a:ext cx="1738535" cy="13844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ROLES</a:t>
            </a:r>
            <a:endParaRPr lang="en-US" sz="2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33161" y="2281727"/>
            <a:ext cx="3358496" cy="13844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PERMISSIONS</a:t>
            </a:r>
            <a:endParaRPr lang="en-US" sz="2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82334" y="3666145"/>
            <a:ext cx="1068224" cy="23244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4060" y="5927255"/>
            <a:ext cx="17572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SESSIONS</a:t>
            </a:r>
            <a:endParaRPr lang="en-US" sz="2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175438" y="3853928"/>
            <a:ext cx="282011" cy="307649"/>
          </a:xfrm>
          <a:prstGeom prst="flowChartConnector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175438" y="4247598"/>
            <a:ext cx="282011" cy="307649"/>
          </a:xfrm>
          <a:prstGeom prst="flowChartConnector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175438" y="4641268"/>
            <a:ext cx="282011" cy="307649"/>
          </a:xfrm>
          <a:prstGeom prst="flowChartConnector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175438" y="5034938"/>
            <a:ext cx="282011" cy="307649"/>
          </a:xfrm>
          <a:prstGeom prst="flowChartConnector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8" idx="6"/>
          </p:cNvCxnSpPr>
          <p:nvPr/>
        </p:nvCxnSpPr>
        <p:spPr>
          <a:xfrm>
            <a:off x="4767485" y="2973936"/>
            <a:ext cx="118038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7" idx="6"/>
          </p:cNvCxnSpPr>
          <p:nvPr/>
        </p:nvCxnSpPr>
        <p:spPr>
          <a:xfrm flipH="1">
            <a:off x="1931350" y="2973936"/>
            <a:ext cx="10976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2973936"/>
            <a:ext cx="161515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732926" y="2973936"/>
            <a:ext cx="147893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290415" y="3469593"/>
            <a:ext cx="885023" cy="9318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6"/>
          </p:cNvCxnSpPr>
          <p:nvPr/>
        </p:nvCxnSpPr>
        <p:spPr>
          <a:xfrm flipV="1">
            <a:off x="2457449" y="3456367"/>
            <a:ext cx="1163300" cy="9450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6"/>
          </p:cNvCxnSpPr>
          <p:nvPr/>
        </p:nvCxnSpPr>
        <p:spPr>
          <a:xfrm flipV="1">
            <a:off x="2457449" y="3300395"/>
            <a:ext cx="1336884" cy="11010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645860" y="1640953"/>
            <a:ext cx="1567619" cy="698485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User-Role Assignment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459305" y="1635297"/>
            <a:ext cx="2100128" cy="705211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Role-Permission Assignment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</TotalTime>
  <Words>1420</Words>
  <Application>Microsoft Office PowerPoint</Application>
  <PresentationFormat>On-screen Show (4:3)</PresentationFormat>
  <Paragraphs>343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Roboto</vt:lpstr>
      <vt:lpstr>Angsana New</vt:lpstr>
      <vt:lpstr>Cambria Math</vt:lpstr>
      <vt:lpstr>Office Theme</vt:lpstr>
      <vt:lpstr>Role and Attribute Based Access Control</vt:lpstr>
      <vt:lpstr>Reading for This Lecture</vt:lpstr>
      <vt:lpstr>Access Control</vt:lpstr>
      <vt:lpstr>DAC Model </vt:lpstr>
      <vt:lpstr>Indirection</vt:lpstr>
      <vt:lpstr>RBAC Model </vt:lpstr>
      <vt:lpstr>Why Role is the right level of  indirection?</vt:lpstr>
      <vt:lpstr>RBAC96 Family of Models (Sandhu et. al.) </vt:lpstr>
      <vt:lpstr>RBAC0 – Core RBAC</vt:lpstr>
      <vt:lpstr>Permissions</vt:lpstr>
      <vt:lpstr>RBAC0- Formal Model </vt:lpstr>
      <vt:lpstr>RBAC1– Role Hiearchies</vt:lpstr>
      <vt:lpstr>Role Hierarchy Example (1)</vt:lpstr>
      <vt:lpstr>Role Hierarchy Example (2)</vt:lpstr>
      <vt:lpstr>Semantics of Role Hiearchies</vt:lpstr>
      <vt:lpstr>RBAC1 – Formal Model </vt:lpstr>
      <vt:lpstr>RBAC2 – RBAC0 + Constraints</vt:lpstr>
      <vt:lpstr>Mutual Exclusion Constraints</vt:lpstr>
      <vt:lpstr>Cardinality Constraints</vt:lpstr>
      <vt:lpstr>Why Constraints? </vt:lpstr>
      <vt:lpstr>RBAC3</vt:lpstr>
      <vt:lpstr>Products Using RBAC</vt:lpstr>
      <vt:lpstr>NIST Standard for RBAC</vt:lpstr>
      <vt:lpstr>Overview of the NIST Standard for RBAC</vt:lpstr>
      <vt:lpstr>Advantages of RBAC</vt:lpstr>
      <vt:lpstr>Advantages of RBAC (contd.)</vt:lpstr>
      <vt:lpstr>Cost Benefit of RBAC</vt:lpstr>
      <vt:lpstr>Research Challenges in RBAC</vt:lpstr>
      <vt:lpstr>Administrative RBAC</vt:lpstr>
      <vt:lpstr>Attribute-Based Access Control Model </vt:lpstr>
      <vt:lpstr>Questions to Ponder on</vt:lpstr>
      <vt:lpstr>Coming Attraction</vt:lpstr>
      <vt:lpstr>Acknowledgement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CSUser</dc:creator>
  <cp:lastModifiedBy>Ninghui</cp:lastModifiedBy>
  <cp:revision>241</cp:revision>
  <dcterms:created xsi:type="dcterms:W3CDTF">2015-12-04T16:09:51Z</dcterms:created>
  <dcterms:modified xsi:type="dcterms:W3CDTF">2015-12-08T13:14:17Z</dcterms:modified>
</cp:coreProperties>
</file>