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0" r:id="rId1"/>
  </p:sldMasterIdLst>
  <p:notesMasterIdLst>
    <p:notesMasterId r:id="rId76"/>
  </p:notesMasterIdLst>
  <p:handoutMasterIdLst>
    <p:handoutMasterId r:id="rId77"/>
  </p:handoutMasterIdLst>
  <p:sldIdLst>
    <p:sldId id="256" r:id="rId2"/>
    <p:sldId id="257" r:id="rId3"/>
    <p:sldId id="258" r:id="rId4"/>
    <p:sldId id="259" r:id="rId5"/>
    <p:sldId id="260" r:id="rId6"/>
    <p:sldId id="263" r:id="rId7"/>
    <p:sldId id="264" r:id="rId8"/>
    <p:sldId id="262"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88" r:id="rId22"/>
    <p:sldId id="289" r:id="rId23"/>
    <p:sldId id="290" r:id="rId24"/>
    <p:sldId id="323" r:id="rId25"/>
    <p:sldId id="319" r:id="rId26"/>
    <p:sldId id="320" r:id="rId27"/>
    <p:sldId id="321" r:id="rId28"/>
    <p:sldId id="322" r:id="rId29"/>
    <p:sldId id="291" r:id="rId30"/>
    <p:sldId id="292" r:id="rId31"/>
    <p:sldId id="293" r:id="rId32"/>
    <p:sldId id="287" r:id="rId33"/>
    <p:sldId id="277" r:id="rId34"/>
    <p:sldId id="295" r:id="rId35"/>
    <p:sldId id="296" r:id="rId36"/>
    <p:sldId id="297" r:id="rId37"/>
    <p:sldId id="298" r:id="rId38"/>
    <p:sldId id="299" r:id="rId39"/>
    <p:sldId id="300" r:id="rId40"/>
    <p:sldId id="301" r:id="rId41"/>
    <p:sldId id="294" r:id="rId42"/>
    <p:sldId id="284" r:id="rId43"/>
    <p:sldId id="278" r:id="rId44"/>
    <p:sldId id="279" r:id="rId45"/>
    <p:sldId id="280" r:id="rId46"/>
    <p:sldId id="307" r:id="rId47"/>
    <p:sldId id="285" r:id="rId48"/>
    <p:sldId id="286" r:id="rId49"/>
    <p:sldId id="333" r:id="rId50"/>
    <p:sldId id="281" r:id="rId51"/>
    <p:sldId id="282" r:id="rId52"/>
    <p:sldId id="283" r:id="rId53"/>
    <p:sldId id="334" r:id="rId54"/>
    <p:sldId id="308" r:id="rId55"/>
    <p:sldId id="335" r:id="rId56"/>
    <p:sldId id="329" r:id="rId57"/>
    <p:sldId id="330" r:id="rId58"/>
    <p:sldId id="309" r:id="rId59"/>
    <p:sldId id="310" r:id="rId60"/>
    <p:sldId id="316" r:id="rId61"/>
    <p:sldId id="317" r:id="rId62"/>
    <p:sldId id="318" r:id="rId63"/>
    <p:sldId id="324" r:id="rId64"/>
    <p:sldId id="325" r:id="rId65"/>
    <p:sldId id="326" r:id="rId66"/>
    <p:sldId id="327" r:id="rId67"/>
    <p:sldId id="328" r:id="rId68"/>
    <p:sldId id="302" r:id="rId69"/>
    <p:sldId id="303" r:id="rId70"/>
    <p:sldId id="304" r:id="rId71"/>
    <p:sldId id="331" r:id="rId72"/>
    <p:sldId id="332" r:id="rId73"/>
    <p:sldId id="306" r:id="rId74"/>
    <p:sldId id="305" r:id="rId7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B6FB"/>
    <a:srgbClr val="EE002D"/>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94" d="100"/>
          <a:sy n="94" d="100"/>
        </p:scale>
        <p:origin x="-1284" y="-3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EFDF2645-8381-BE43-987E-C4FD201A59D7}" type="datetimeFigureOut">
              <a:rPr lang="en-US" smtClean="0"/>
              <a:t>9/24/2015</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2B9AFD9B-C5B6-7B4E-B1C8-B691E16B24BA}" type="slidenum">
              <a:rPr lang="en-US" smtClean="0"/>
              <a:t>‹#›</a:t>
            </a:fld>
            <a:endParaRPr lang="en-US"/>
          </a:p>
        </p:txBody>
      </p:sp>
    </p:spTree>
    <p:extLst>
      <p:ext uri="{BB962C8B-B14F-4D97-AF65-F5344CB8AC3E}">
        <p14:creationId xmlns:p14="http://schemas.microsoft.com/office/powerpoint/2010/main" val="296156928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E31F7C54-E85B-3144-96E9-D275E0314F3D}" type="datetimeFigureOut">
              <a:rPr lang="en-US" smtClean="0"/>
              <a:t>9/24/2015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94C1048A-5DFA-044E-890A-E841D2DC3689}" type="slidenum">
              <a:rPr lang="en-US" smtClean="0"/>
              <a:t>‹#›</a:t>
            </a:fld>
            <a:endParaRPr lang="en-US"/>
          </a:p>
        </p:txBody>
      </p:sp>
    </p:spTree>
    <p:extLst>
      <p:ext uri="{BB962C8B-B14F-4D97-AF65-F5344CB8AC3E}">
        <p14:creationId xmlns:p14="http://schemas.microsoft.com/office/powerpoint/2010/main" val="11317780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smtClean="0">
                <a:latin typeface="Times New Roman" charset="0"/>
              </a:rPr>
              <a:t>Password expiration serves two purposes:</a:t>
            </a:r>
          </a:p>
          <a:p>
            <a:pPr lvl="1"/>
            <a:r>
              <a:rPr lang="en-US" sz="2000" dirty="0" smtClean="0">
                <a:latin typeface="Times New Roman" charset="0"/>
              </a:rPr>
              <a:t>if the time to crack a password is estimated to be 100 days, password expiration times fewer than 100 days may help ensure insufficient time for an attacker.</a:t>
            </a:r>
          </a:p>
          <a:p>
            <a:pPr lvl="1"/>
            <a:r>
              <a:rPr lang="en-US" sz="2000" dirty="0" smtClean="0">
                <a:latin typeface="Times New Roman" charset="0"/>
              </a:rPr>
              <a:t>if a password has been compromised, requiring it to be changed regularly should limit the access time for the attacker</a:t>
            </a:r>
          </a:p>
          <a:p>
            <a:r>
              <a:rPr lang="en-US" sz="2400" dirty="0" smtClean="0">
                <a:latin typeface="Times New Roman" charset="0"/>
              </a:rPr>
              <a:t>Some argue that password expirations have become obsolete:</a:t>
            </a:r>
          </a:p>
          <a:p>
            <a:pPr lvl="1"/>
            <a:r>
              <a:rPr lang="en-US" sz="2000" dirty="0" smtClean="0">
                <a:latin typeface="Times New Roman" charset="0"/>
              </a:rPr>
              <a:t>asking users to change passwords frequently encourages simple, weak passwords.</a:t>
            </a:r>
          </a:p>
          <a:p>
            <a:pPr lvl="1"/>
            <a:r>
              <a:rPr lang="en-US" sz="2000" dirty="0" smtClean="0">
                <a:latin typeface="Times New Roman" charset="0"/>
              </a:rPr>
              <a:t>if one has a truly strong password, there is little point in changing it since the existing password is already strong. </a:t>
            </a:r>
            <a:endParaRPr lang="en-US" dirty="0" smtClean="0">
              <a:latin typeface="Times New Roman" charset="0"/>
            </a:endParaRPr>
          </a:p>
          <a:p>
            <a:endParaRPr lang="en-US" dirty="0" smtClean="0">
              <a:latin typeface="Times New Roman" charset="0"/>
            </a:endParaRPr>
          </a:p>
          <a:p>
            <a:endParaRPr lang="en-US" dirty="0"/>
          </a:p>
        </p:txBody>
      </p:sp>
      <p:sp>
        <p:nvSpPr>
          <p:cNvPr id="4" name="Slide Number Placeholder 3"/>
          <p:cNvSpPr>
            <a:spLocks noGrp="1"/>
          </p:cNvSpPr>
          <p:nvPr>
            <p:ph type="sldNum" sz="quarter" idx="10"/>
          </p:nvPr>
        </p:nvSpPr>
        <p:spPr/>
        <p:txBody>
          <a:bodyPr/>
          <a:lstStyle/>
          <a:p>
            <a:fld id="{94C1048A-5DFA-044E-890A-E841D2DC3689}" type="slidenum">
              <a:rPr lang="en-US" smtClean="0"/>
              <a:t>39</a:t>
            </a:fld>
            <a:endParaRPr lang="en-US"/>
          </a:p>
        </p:txBody>
      </p:sp>
    </p:spTree>
    <p:extLst>
      <p:ext uri="{BB962C8B-B14F-4D97-AF65-F5344CB8AC3E}">
        <p14:creationId xmlns:p14="http://schemas.microsoft.com/office/powerpoint/2010/main" val="7075771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C1048A-5DFA-044E-890A-E841D2DC3689}" type="slidenum">
              <a:rPr lang="en-US" smtClean="0"/>
              <a:t>40</a:t>
            </a:fld>
            <a:endParaRPr lang="en-US"/>
          </a:p>
        </p:txBody>
      </p:sp>
    </p:spTree>
    <p:extLst>
      <p:ext uri="{BB962C8B-B14F-4D97-AF65-F5344CB8AC3E}">
        <p14:creationId xmlns:p14="http://schemas.microsoft.com/office/powerpoint/2010/main" val="7075771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Multiple safety nets</a:t>
            </a:r>
            <a:endParaRPr lang="en-US" dirty="0"/>
          </a:p>
        </p:txBody>
      </p:sp>
      <p:sp>
        <p:nvSpPr>
          <p:cNvPr id="4" name="Slide Number Placeholder 3"/>
          <p:cNvSpPr>
            <a:spLocks noGrp="1"/>
          </p:cNvSpPr>
          <p:nvPr>
            <p:ph type="sldNum" sz="quarter" idx="10"/>
          </p:nvPr>
        </p:nvSpPr>
        <p:spPr/>
        <p:txBody>
          <a:bodyPr/>
          <a:lstStyle/>
          <a:p>
            <a:fld id="{94C1048A-5DFA-044E-890A-E841D2DC3689}" type="slidenum">
              <a:rPr lang="en-US" smtClean="0"/>
              <a:t>45</a:t>
            </a:fld>
            <a:endParaRPr lang="en-US"/>
          </a:p>
        </p:txBody>
      </p:sp>
    </p:spTree>
    <p:extLst>
      <p:ext uri="{BB962C8B-B14F-4D97-AF65-F5344CB8AC3E}">
        <p14:creationId xmlns:p14="http://schemas.microsoft.com/office/powerpoint/2010/main" val="33264889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Times New Roman" charset="0"/>
              </a:rPr>
              <a:t>Principle of the Trusted Path (Yee, </a:t>
            </a:r>
            <a:r>
              <a:rPr lang="en-US" dirty="0" err="1" smtClean="0">
                <a:latin typeface="Times New Roman" charset="0"/>
              </a:rPr>
              <a:t>Ka</a:t>
            </a:r>
            <a:r>
              <a:rPr lang="en-US" dirty="0" smtClean="0">
                <a:latin typeface="Times New Roman" charset="0"/>
              </a:rPr>
              <a:t>-Ping): The most important input and output channels are those used to manipulate authorities; if these channels can be spoofed or corrupted, the system has a security vulnerability. Hence the principle of the trusted path: the user must have an </a:t>
            </a:r>
            <a:r>
              <a:rPr lang="en-US" dirty="0" err="1" smtClean="0">
                <a:latin typeface="Times New Roman" charset="0"/>
              </a:rPr>
              <a:t>unspoofable</a:t>
            </a:r>
            <a:r>
              <a:rPr lang="en-US" dirty="0" smtClean="0">
                <a:latin typeface="Times New Roman" charset="0"/>
              </a:rPr>
              <a:t> and incorruptible channel to any entity trusted to manipulate authorities on the user's behalf. The authority-manipulating entity could be a number of different things, depending on the domain. In an operating system, the authority-manipulating entities would be the operating system and user interface components for handling authorities. </a:t>
            </a:r>
          </a:p>
          <a:p>
            <a:endParaRPr lang="en-US" dirty="0" smtClean="0">
              <a:latin typeface="Times New Roman" charset="0"/>
            </a:endParaRPr>
          </a:p>
          <a:p>
            <a:endParaRPr lang="en-US" dirty="0"/>
          </a:p>
        </p:txBody>
      </p:sp>
      <p:sp>
        <p:nvSpPr>
          <p:cNvPr id="4" name="Slide Number Placeholder 3"/>
          <p:cNvSpPr>
            <a:spLocks noGrp="1"/>
          </p:cNvSpPr>
          <p:nvPr>
            <p:ph type="sldNum" sz="quarter" idx="10"/>
          </p:nvPr>
        </p:nvSpPr>
        <p:spPr/>
        <p:txBody>
          <a:bodyPr/>
          <a:lstStyle/>
          <a:p>
            <a:fld id="{94C1048A-5DFA-044E-890A-E841D2DC3689}" type="slidenum">
              <a:rPr lang="en-US" smtClean="0"/>
              <a:t>50</a:t>
            </a:fld>
            <a:endParaRPr lang="en-US"/>
          </a:p>
        </p:txBody>
      </p:sp>
    </p:spTree>
    <p:extLst>
      <p:ext uri="{BB962C8B-B14F-4D97-AF65-F5344CB8AC3E}">
        <p14:creationId xmlns:p14="http://schemas.microsoft.com/office/powerpoint/2010/main" val="13137033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FE7BF5C-11DE-4846-8160-64E06D8DB8A8}" type="datetime1">
              <a:rPr lang="en-US" smtClean="0"/>
              <a:t>9/24/2015</a:t>
            </a:fld>
            <a:endParaRPr lang="en-US"/>
          </a:p>
        </p:txBody>
      </p:sp>
      <p:sp>
        <p:nvSpPr>
          <p:cNvPr id="5" name="Footer Placeholder 4"/>
          <p:cNvSpPr>
            <a:spLocks noGrp="1"/>
          </p:cNvSpPr>
          <p:nvPr>
            <p:ph type="ftr" sz="quarter" idx="11"/>
          </p:nvPr>
        </p:nvSpPr>
        <p:spPr/>
        <p:txBody>
          <a:bodyPr/>
          <a:lstStyle/>
          <a:p>
            <a:r>
              <a:rPr lang="en-US" smtClean="0"/>
              <a:t>Topic 7: User Authentication</a:t>
            </a:r>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9BABD8-FAD8-6C41-AC6C-6E0AD0F7EC98}" type="datetime1">
              <a:rPr lang="en-US" smtClean="0"/>
              <a:t>9/24/2015</a:t>
            </a:fld>
            <a:endParaRPr lang="en-US"/>
          </a:p>
        </p:txBody>
      </p:sp>
      <p:sp>
        <p:nvSpPr>
          <p:cNvPr id="5" name="Footer Placeholder 4"/>
          <p:cNvSpPr>
            <a:spLocks noGrp="1"/>
          </p:cNvSpPr>
          <p:nvPr>
            <p:ph type="ftr" sz="quarter" idx="11"/>
          </p:nvPr>
        </p:nvSpPr>
        <p:spPr/>
        <p:txBody>
          <a:bodyPr/>
          <a:lstStyle/>
          <a:p>
            <a:r>
              <a:rPr lang="en-US" smtClean="0"/>
              <a:t>Topic 7: User Authentication</a:t>
            </a:r>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DCE1DC-0AE5-8648-830C-9B202A5C218A}" type="datetime1">
              <a:rPr lang="en-US" smtClean="0"/>
              <a:t>9/24/2015</a:t>
            </a:fld>
            <a:endParaRPr lang="en-US"/>
          </a:p>
        </p:txBody>
      </p:sp>
      <p:sp>
        <p:nvSpPr>
          <p:cNvPr id="5" name="Footer Placeholder 4"/>
          <p:cNvSpPr>
            <a:spLocks noGrp="1"/>
          </p:cNvSpPr>
          <p:nvPr>
            <p:ph type="ftr" sz="quarter" idx="11"/>
          </p:nvPr>
        </p:nvSpPr>
        <p:spPr/>
        <p:txBody>
          <a:bodyPr/>
          <a:lstStyle/>
          <a:p>
            <a:r>
              <a:rPr lang="en-US" smtClean="0"/>
              <a:t>Topic 7: User Authentication</a:t>
            </a:r>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D39A6D-37A0-AA42-89EC-D00B8378A618}" type="datetime1">
              <a:rPr lang="en-US" smtClean="0"/>
              <a:t>9/24/2015</a:t>
            </a:fld>
            <a:endParaRPr lang="en-US"/>
          </a:p>
        </p:txBody>
      </p:sp>
      <p:sp>
        <p:nvSpPr>
          <p:cNvPr id="5" name="Footer Placeholder 4"/>
          <p:cNvSpPr>
            <a:spLocks noGrp="1"/>
          </p:cNvSpPr>
          <p:nvPr>
            <p:ph type="ftr" sz="quarter" idx="11"/>
          </p:nvPr>
        </p:nvSpPr>
        <p:spPr/>
        <p:txBody>
          <a:bodyPr/>
          <a:lstStyle/>
          <a:p>
            <a:r>
              <a:rPr lang="en-US" smtClean="0"/>
              <a:t>Topic 7: User Authentication</a:t>
            </a:r>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DD8DF91-037A-0D4F-94B6-F925FE2A8B6D}" type="datetime1">
              <a:rPr lang="en-US" smtClean="0"/>
              <a:t>9/24/2015</a:t>
            </a:fld>
            <a:endParaRPr lang="en-US"/>
          </a:p>
        </p:txBody>
      </p:sp>
      <p:sp>
        <p:nvSpPr>
          <p:cNvPr id="5" name="Footer Placeholder 4"/>
          <p:cNvSpPr>
            <a:spLocks noGrp="1"/>
          </p:cNvSpPr>
          <p:nvPr>
            <p:ph type="ftr" sz="quarter" idx="11"/>
          </p:nvPr>
        </p:nvSpPr>
        <p:spPr/>
        <p:txBody>
          <a:bodyPr/>
          <a:lstStyle/>
          <a:p>
            <a:r>
              <a:rPr lang="en-US" smtClean="0"/>
              <a:t>Topic 7: User Authentication</a:t>
            </a:r>
            <a:endParaRPr lang="en-US" dirty="0"/>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AF19FBB-57EC-5145-99FA-6096EBED8D91}" type="datetime1">
              <a:rPr lang="en-US" smtClean="0"/>
              <a:t>9/24/2015</a:t>
            </a:fld>
            <a:endParaRPr lang="en-US"/>
          </a:p>
        </p:txBody>
      </p:sp>
      <p:sp>
        <p:nvSpPr>
          <p:cNvPr id="6" name="Footer Placeholder 5"/>
          <p:cNvSpPr>
            <a:spLocks noGrp="1"/>
          </p:cNvSpPr>
          <p:nvPr>
            <p:ph type="ftr" sz="quarter" idx="11"/>
          </p:nvPr>
        </p:nvSpPr>
        <p:spPr/>
        <p:txBody>
          <a:bodyPr/>
          <a:lstStyle/>
          <a:p>
            <a:r>
              <a:rPr lang="en-US" smtClean="0"/>
              <a:t>Topic 7: User Authentication</a:t>
            </a:r>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2E7B1FB-61A9-A34F-8432-852789495BFB}" type="datetime1">
              <a:rPr lang="en-US" smtClean="0"/>
              <a:t>9/24/2015</a:t>
            </a:fld>
            <a:endParaRPr lang="en-US"/>
          </a:p>
        </p:txBody>
      </p:sp>
      <p:sp>
        <p:nvSpPr>
          <p:cNvPr id="8" name="Footer Placeholder 7"/>
          <p:cNvSpPr>
            <a:spLocks noGrp="1"/>
          </p:cNvSpPr>
          <p:nvPr>
            <p:ph type="ftr" sz="quarter" idx="11"/>
          </p:nvPr>
        </p:nvSpPr>
        <p:spPr/>
        <p:txBody>
          <a:bodyPr/>
          <a:lstStyle/>
          <a:p>
            <a:r>
              <a:rPr lang="en-US" smtClean="0"/>
              <a:t>Topic 7: User Authentication</a:t>
            </a:r>
            <a:endParaRPr lang="en-US"/>
          </a:p>
        </p:txBody>
      </p:sp>
      <p:sp>
        <p:nvSpPr>
          <p:cNvPr id="9" name="Slide Number Placeholder 8"/>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2167EB8-9381-B34B-BE2D-4E9C28C8CE7F}" type="datetime1">
              <a:rPr lang="en-US" smtClean="0"/>
              <a:t>9/24/2015</a:t>
            </a:fld>
            <a:endParaRPr lang="en-US"/>
          </a:p>
        </p:txBody>
      </p:sp>
      <p:sp>
        <p:nvSpPr>
          <p:cNvPr id="4" name="Footer Placeholder 3"/>
          <p:cNvSpPr>
            <a:spLocks noGrp="1"/>
          </p:cNvSpPr>
          <p:nvPr>
            <p:ph type="ftr" sz="quarter" idx="11"/>
          </p:nvPr>
        </p:nvSpPr>
        <p:spPr/>
        <p:txBody>
          <a:bodyPr/>
          <a:lstStyle/>
          <a:p>
            <a:r>
              <a:rPr lang="en-US" smtClean="0"/>
              <a:t>Topic 7: User Authentication</a:t>
            </a:r>
            <a:endParaRPr lang="en-US"/>
          </a:p>
        </p:txBody>
      </p:sp>
      <p:sp>
        <p:nvSpPr>
          <p:cNvPr id="5" name="Slide Number Placeholder 4"/>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8432B5-5A9A-694C-AB08-C865DD32B6F3}" type="datetime1">
              <a:rPr lang="en-US" smtClean="0"/>
              <a:t>9/24/2015</a:t>
            </a:fld>
            <a:endParaRPr lang="en-US"/>
          </a:p>
        </p:txBody>
      </p:sp>
      <p:sp>
        <p:nvSpPr>
          <p:cNvPr id="3" name="Footer Placeholder 2"/>
          <p:cNvSpPr>
            <a:spLocks noGrp="1"/>
          </p:cNvSpPr>
          <p:nvPr>
            <p:ph type="ftr" sz="quarter" idx="11"/>
          </p:nvPr>
        </p:nvSpPr>
        <p:spPr/>
        <p:txBody>
          <a:bodyPr/>
          <a:lstStyle/>
          <a:p>
            <a:r>
              <a:rPr lang="en-US" smtClean="0"/>
              <a:t>Topic 7: User Authentication</a:t>
            </a:r>
            <a:endParaRPr lang="en-US"/>
          </a:p>
        </p:txBody>
      </p:sp>
      <p:sp>
        <p:nvSpPr>
          <p:cNvPr id="4" name="Slide Number Placeholder 3"/>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0C0A09-B969-D24C-B67A-BECED5EE9845}" type="datetime1">
              <a:rPr lang="en-US" smtClean="0"/>
              <a:t>9/24/2015</a:t>
            </a:fld>
            <a:endParaRPr lang="en-US"/>
          </a:p>
        </p:txBody>
      </p:sp>
      <p:sp>
        <p:nvSpPr>
          <p:cNvPr id="6" name="Footer Placeholder 5"/>
          <p:cNvSpPr>
            <a:spLocks noGrp="1"/>
          </p:cNvSpPr>
          <p:nvPr>
            <p:ph type="ftr" sz="quarter" idx="11"/>
          </p:nvPr>
        </p:nvSpPr>
        <p:spPr/>
        <p:txBody>
          <a:bodyPr/>
          <a:lstStyle/>
          <a:p>
            <a:r>
              <a:rPr lang="en-US" smtClean="0"/>
              <a:t>Topic 7: User Authentication</a:t>
            </a:r>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E6A96094-C3C8-834B-A222-D545F5B8C5DD}" type="datetime1">
              <a:rPr lang="en-US" smtClean="0"/>
              <a:t>9/24/2015</a:t>
            </a:fld>
            <a:endParaRPr lang="en-US" dirty="0"/>
          </a:p>
        </p:txBody>
      </p:sp>
      <p:sp>
        <p:nvSpPr>
          <p:cNvPr id="9" name="Slide Number Placeholder 8"/>
          <p:cNvSpPr>
            <a:spLocks noGrp="1"/>
          </p:cNvSpPr>
          <p:nvPr>
            <p:ph type="sldNum" sz="quarter" idx="11"/>
          </p:nvPr>
        </p:nvSpPr>
        <p:spPr/>
        <p:txBody>
          <a:bodyPr/>
          <a:lstStyle/>
          <a:p>
            <a:fld id="{6E2D2B3B-882E-40F3-A32F-6DD516915044}" type="slidenum">
              <a:rPr lang="en-US" smtClean="0"/>
              <a:pPr/>
              <a:t>‹#›</a:t>
            </a:fld>
            <a:endParaRPr lang="en-US" dirty="0"/>
          </a:p>
        </p:txBody>
      </p:sp>
      <p:sp>
        <p:nvSpPr>
          <p:cNvPr id="10" name="Footer Placeholder 9"/>
          <p:cNvSpPr>
            <a:spLocks noGrp="1"/>
          </p:cNvSpPr>
          <p:nvPr>
            <p:ph type="ftr" sz="quarter" idx="12"/>
          </p:nvPr>
        </p:nvSpPr>
        <p:spPr/>
        <p:txBody>
          <a:bodyPr/>
          <a:lstStyle/>
          <a:p>
            <a:r>
              <a:rPr lang="en-US" smtClean="0"/>
              <a:t>Topic 7: User Authentication</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2000" b="1">
                <a:solidFill>
                  <a:srgbClr val="FFFFFF"/>
                </a:solidFill>
                <a:latin typeface="Oswald Regular"/>
                <a:cs typeface="Oswald Regular"/>
              </a:defRPr>
            </a:lvl1pPr>
          </a:lstStyle>
          <a:p>
            <a:fld id="{6E2D2B3B-882E-40F3-A32F-6DD516915044}" type="slidenum">
              <a:rPr lang="en-US" smtClean="0"/>
              <a:pPr/>
              <a:t>‹#›</a:t>
            </a:fld>
            <a:endParaRPr lang="en-US" dirty="0"/>
          </a:p>
        </p:txBody>
      </p:sp>
      <p:sp>
        <p:nvSpPr>
          <p:cNvPr id="5" name="Footer Placeholder 4"/>
          <p:cNvSpPr>
            <a:spLocks noGrp="1"/>
          </p:cNvSpPr>
          <p:nvPr>
            <p:ph type="ftr" sz="quarter" idx="3"/>
          </p:nvPr>
        </p:nvSpPr>
        <p:spPr>
          <a:xfrm rot="16200000">
            <a:off x="7056322" y="3518172"/>
            <a:ext cx="3428457" cy="365760"/>
          </a:xfrm>
          <a:prstGeom prst="rect">
            <a:avLst/>
          </a:prstGeom>
        </p:spPr>
        <p:txBody>
          <a:bodyPr vert="horz" lIns="91440" tIns="45720" rIns="91440" bIns="45720" rtlCol="0" anchor="ctr"/>
          <a:lstStyle>
            <a:lvl1pPr algn="ctr">
              <a:defRPr sz="1800" b="1">
                <a:solidFill>
                  <a:schemeClr val="bg1"/>
                </a:solidFill>
                <a:latin typeface="Oswald Regular"/>
                <a:cs typeface="Oswald Regular"/>
              </a:defRPr>
            </a:lvl1pPr>
          </a:lstStyle>
          <a:p>
            <a:r>
              <a:rPr lang="en-US" dirty="0" smtClean="0"/>
              <a:t>Topic 7: User Authentication</a:t>
            </a:r>
            <a:endParaRPr lang="en-US" dirty="0"/>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ctr">
              <a:defRPr sz="1800" b="1">
                <a:solidFill>
                  <a:schemeClr val="bg2"/>
                </a:solidFill>
                <a:latin typeface="Oswald Regular"/>
                <a:cs typeface="Oswald Regular"/>
              </a:defRPr>
            </a:lvl1pPr>
          </a:lstStyle>
          <a:p>
            <a:fld id="{BF673BEB-C222-2C40-AF86-9C2DFA946469}" type="datetime1">
              <a:rPr lang="en-US" smtClean="0"/>
              <a:pPr/>
              <a:t>9/24/2015</a:t>
            </a:fld>
            <a:endParaRPr lang="en-US" dirty="0"/>
          </a:p>
        </p:txBody>
      </p:sp>
    </p:spTree>
  </p:cSld>
  <p:clrMap bg1="lt1" tx1="dk1" bg2="lt2" tx2="dk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 id="2147483955" r:id="rId5"/>
    <p:sldLayoutId id="2147483956" r:id="rId6"/>
    <p:sldLayoutId id="2147483957" r:id="rId7"/>
    <p:sldLayoutId id="2147483958" r:id="rId8"/>
    <p:sldLayoutId id="2147483959" r:id="rId9"/>
    <p:sldLayoutId id="2147483960" r:id="rId10"/>
    <p:sldLayoutId id="2147483961" r:id="rId11"/>
  </p:sldLayoutIdLst>
  <p:hf hdr="0" dt="0"/>
  <p:txStyles>
    <p:titleStyle>
      <a:lvl1pPr algn="ctr" defTabSz="914400" rtl="0" eaLnBrk="1" latinLnBrk="0" hangingPunct="1">
        <a:spcBef>
          <a:spcPct val="0"/>
        </a:spcBef>
        <a:buNone/>
        <a:defRPr sz="4600" kern="1200" cap="none" spc="-100" baseline="0">
          <a:ln>
            <a:noFill/>
          </a:ln>
          <a:solidFill>
            <a:schemeClr val="tx1"/>
          </a:solidFill>
          <a:effectLst/>
          <a:latin typeface="Fjalla One"/>
          <a:ea typeface="+mj-ea"/>
          <a:cs typeface="Fjalla One"/>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file://localhost/Users/Omar/Desktop/Slide-Password/RSA_SecurID_Token_Old.jpg" TargetMode="External"/><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file://localhost/Users/Omar/Desktop/Slide-Password/password_strength_cropped-300x247.png" TargetMode="External"/><Relationship Id="rId7" Type="http://schemas.openxmlformats.org/officeDocument/2006/relationships/image" Target="file://localhost/Users/Omar/Desktop/Slide-Password/screen-purchase-pin-entry.jpg" TargetMode="External"/><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file://localhost/Users/Omar/Desktop/Slide-Password/Passcode.png" TargetMode="Externa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file://localhost/Users/Omar/Desktop/Slide-Password/keep-calm-and-love-reading-64.png"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file://localhost/Users/Omar/Desktop/Slide-Password/checkpassword02.png" TargetMode="External"/><Relationship Id="rId7" Type="http://schemas.openxmlformats.org/officeDocument/2006/relationships/image" Target="file://localhost/Users/Omar/Desktop/Slide-Password/chronostrength.gif" TargetMode="External"/><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1.gif"/><Relationship Id="rId5" Type="http://schemas.openxmlformats.org/officeDocument/2006/relationships/image" Target="file://localhost/Users/Omar/Desktop/Slide-Password/screenshot-2.png" TargetMode="External"/><Relationship Id="rId4" Type="http://schemas.openxmlformats.org/officeDocument/2006/relationships/image" Target="../media/image3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file://localhost/Users/Omar/Desktop/Slide-Password/pharm.png" TargetMode="Externa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gif"/><Relationship Id="rId4" Type="http://schemas.openxmlformats.org/officeDocument/2006/relationships/image" Target="../media/image37.png"/></Relationships>
</file>

<file path=ppt/slides/_rels/slide5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57.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 Id="rId5" Type="http://schemas.openxmlformats.org/officeDocument/2006/relationships/image" Target="../media/image49.jpeg"/><Relationship Id="rId4" Type="http://schemas.openxmlformats.org/officeDocument/2006/relationships/image" Target="../media/image48.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xml"/><Relationship Id="rId5" Type="http://schemas.openxmlformats.org/officeDocument/2006/relationships/image" Target="../media/image53.jpeg"/><Relationship Id="rId4" Type="http://schemas.openxmlformats.org/officeDocument/2006/relationships/image" Target="../media/image52.jpeg"/></Relationships>
</file>

<file path=ppt/slides/_rels/slide61.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2.xml"/><Relationship Id="rId5" Type="http://schemas.openxmlformats.org/officeDocument/2006/relationships/image" Target="../media/image57.jpeg"/><Relationship Id="rId4" Type="http://schemas.openxmlformats.org/officeDocument/2006/relationships/image" Target="../media/image56.jpeg"/></Relationships>
</file>

<file path=ppt/slides/_rels/slide6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58.jpeg"/><Relationship Id="rId1" Type="http://schemas.openxmlformats.org/officeDocument/2006/relationships/slideLayout" Target="../slideLayouts/slideLayout2.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59.jpeg"/></Relationships>
</file>

<file path=ppt/slides/_rels/slide6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60.png"/><Relationship Id="rId1" Type="http://schemas.openxmlformats.org/officeDocument/2006/relationships/slideLayout" Target="../slideLayouts/slideLayout2.xml"/><Relationship Id="rId6" Type="http://schemas.openxmlformats.org/officeDocument/2006/relationships/image" Target="../media/image62.jpeg"/><Relationship Id="rId5" Type="http://schemas.openxmlformats.org/officeDocument/2006/relationships/image" Target="../media/image61.jpeg"/><Relationship Id="rId4" Type="http://schemas.openxmlformats.org/officeDocument/2006/relationships/image" Target="../media/image53.png"/></Relationships>
</file>

<file path=ppt/slides/_rels/slide64.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56.png"/><Relationship Id="rId1" Type="http://schemas.openxmlformats.org/officeDocument/2006/relationships/slideLayout" Target="../slideLayouts/slideLayout2.xml"/><Relationship Id="rId5" Type="http://schemas.openxmlformats.org/officeDocument/2006/relationships/image" Target="../media/image65.jpeg"/><Relationship Id="rId4" Type="http://schemas.openxmlformats.org/officeDocument/2006/relationships/image" Target="../media/image64.jpeg"/></Relationships>
</file>

<file path=ppt/slides/_rels/slide65.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8" Type="http://schemas.openxmlformats.org/officeDocument/2006/relationships/image" Target="../media/image72.jpeg"/><Relationship Id="rId13" Type="http://schemas.openxmlformats.org/officeDocument/2006/relationships/image" Target="../media/image77.jpeg"/><Relationship Id="rId3" Type="http://schemas.openxmlformats.org/officeDocument/2006/relationships/image" Target="../media/image63.jpeg"/><Relationship Id="rId7" Type="http://schemas.openxmlformats.org/officeDocument/2006/relationships/image" Target="../media/image71.jpeg"/><Relationship Id="rId12" Type="http://schemas.openxmlformats.org/officeDocument/2006/relationships/image" Target="../media/image76.jpeg"/><Relationship Id="rId17" Type="http://schemas.openxmlformats.org/officeDocument/2006/relationships/image" Target="../media/image66.jpeg"/><Relationship Id="rId2" Type="http://schemas.openxmlformats.org/officeDocument/2006/relationships/image" Target="../media/image68.jpeg"/><Relationship Id="rId16" Type="http://schemas.openxmlformats.org/officeDocument/2006/relationships/image" Target="../media/image80.jpeg"/><Relationship Id="rId1" Type="http://schemas.openxmlformats.org/officeDocument/2006/relationships/slideLayout" Target="../slideLayouts/slideLayout2.xml"/><Relationship Id="rId6" Type="http://schemas.openxmlformats.org/officeDocument/2006/relationships/image" Target="../media/image70.jpeg"/><Relationship Id="rId11" Type="http://schemas.openxmlformats.org/officeDocument/2006/relationships/image" Target="../media/image75.jpeg"/><Relationship Id="rId5" Type="http://schemas.openxmlformats.org/officeDocument/2006/relationships/image" Target="../media/image69.jpeg"/><Relationship Id="rId15" Type="http://schemas.openxmlformats.org/officeDocument/2006/relationships/image" Target="../media/image79.jpeg"/><Relationship Id="rId10" Type="http://schemas.openxmlformats.org/officeDocument/2006/relationships/image" Target="../media/image74.jpeg"/><Relationship Id="rId4" Type="http://schemas.openxmlformats.org/officeDocument/2006/relationships/image" Target="../media/image64.jpeg"/><Relationship Id="rId9" Type="http://schemas.openxmlformats.org/officeDocument/2006/relationships/image" Target="../media/image73.jpeg"/><Relationship Id="rId14" Type="http://schemas.openxmlformats.org/officeDocument/2006/relationships/image" Target="../media/image78.jpe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file://localhost/Users/Omar/Desktop/Slide-Password/hospital.png" TargetMode="External"/><Relationship Id="rId7" Type="http://schemas.openxmlformats.org/officeDocument/2006/relationships/image" Target="file://localhost/Users/Omar/Desktop/Slide-Password/Fraud.jpg" TargetMode="Externa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file://localhost/Users/Omar/Desktop/Slide-Password/SpeedLimit-FHWA.png" TargetMode="External"/><Relationship Id="rId4" Type="http://schemas.openxmlformats.org/officeDocument/2006/relationships/image" Target="../media/image4.png"/></Relationships>
</file>

<file path=ppt/slides/_rels/slide70.xml.rels><?xml version="1.0" encoding="UTF-8" standalone="yes"?>
<Relationships xmlns="http://schemas.openxmlformats.org/package/2006/relationships"><Relationship Id="rId3" Type="http://schemas.openxmlformats.org/officeDocument/2006/relationships/image" Target="file://localhost/Users/Omar/Desktop/Slide-Password/unnamed.png" TargetMode="External"/><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hyperlink" Target="http://www.ted.com/talks/lorrie_faith_cranor_what_s_wrong_with_your_pa_w0rd#t-764198" TargetMode="External"/><Relationship Id="rId2" Type="http://schemas.openxmlformats.org/officeDocument/2006/relationships/hyperlink" Target="http://www.ted.com/talks/bruce_schneier#t-625467" TargetMode="External"/><Relationship Id="rId1" Type="http://schemas.openxmlformats.org/officeDocument/2006/relationships/slideLayout" Target="../slideLayouts/slideLayout2.xml"/><Relationship Id="rId6" Type="http://schemas.openxmlformats.org/officeDocument/2006/relationships/hyperlink" Target="http://hashcat.net/oclhashcat/" TargetMode="External"/><Relationship Id="rId5" Type="http://schemas.openxmlformats.org/officeDocument/2006/relationships/hyperlink" Target="http://arstechnica.com/security/2013/05/how-crackers-make-minced-meat-out-of-your-passwords/2/" TargetMode="External"/><Relationship Id="rId4" Type="http://schemas.openxmlformats.org/officeDocument/2006/relationships/hyperlink" Target="https://xkcd.com/936/" TargetMode="External"/></Relationships>
</file>

<file path=ppt/slides/_rels/slide72.xml.rels><?xml version="1.0" encoding="UTF-8" standalone="yes"?>
<Relationships xmlns="http://schemas.openxmlformats.org/package/2006/relationships"><Relationship Id="rId8" Type="http://schemas.openxmlformats.org/officeDocument/2006/relationships/hyperlink" Target="http://research.microsoft.com/pubs/250408/passwordsAndImperfectAuth.pdf" TargetMode="External"/><Relationship Id="rId3" Type="http://schemas.openxmlformats.org/officeDocument/2006/relationships/hyperlink" Target="http://www.cs.cmu.edu/~jblocki/papers/aisec2013-fullversion.pdf" TargetMode="External"/><Relationship Id="rId7" Type="http://schemas.openxmlformats.org/officeDocument/2006/relationships/hyperlink" Target="http://www.cl.cam.ac.uk/~fms27/papers/2012-BonneauHerOorSta-password--oakland.pdf" TargetMode="External"/><Relationship Id="rId2" Type="http://schemas.openxmlformats.org/officeDocument/2006/relationships/hyperlink" Target="https://www.usenix.org/system/files/conference/usenixsecurity14/sec14-paper-bonneau.pdf" TargetMode="External"/><Relationship Id="rId1" Type="http://schemas.openxmlformats.org/officeDocument/2006/relationships/slideLayout" Target="../slideLayouts/slideLayout2.xml"/><Relationship Id="rId6" Type="http://schemas.openxmlformats.org/officeDocument/2006/relationships/hyperlink" Target="http://www.ieee-security.org/TC/SP2014/papers/AStudyofProbabilisticPasswordModels.pdf" TargetMode="External"/><Relationship Id="rId5" Type="http://schemas.openxmlformats.org/officeDocument/2006/relationships/hyperlink" Target="http://www.psych.utoronto.ca/users/peterson/psy430s2001/Miller%20GA%20Magical%20Seven%20Psych%20Review%201955.pdf" TargetMode="External"/><Relationship Id="rId4" Type="http://schemas.openxmlformats.org/officeDocument/2006/relationships/hyperlink" Target="http://www.cs.cmu.edu/~jblocki/crypto2013.pdf" TargetMode="Externa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file://localhost/Users/Omar/Desktop/Slide-Password/user-icon1.jpg" TargetMode="External"/><Relationship Id="rId7" Type="http://schemas.openxmlformats.org/officeDocument/2006/relationships/image" Target="file://localhost/Users/Omar/Desktop/Slide-Password/token.png" TargetMode="Externa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file://localhost/Users/Omar/Desktop/Slide-Password/server.png" TargetMode="Externa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59908"/>
            <a:ext cx="7543800" cy="2593975"/>
          </a:xfrm>
        </p:spPr>
        <p:txBody>
          <a:bodyPr/>
          <a:lstStyle/>
          <a:p>
            <a:pPr algn="ctr"/>
            <a:r>
              <a:rPr lang="en-US" dirty="0" smtClean="0">
                <a:solidFill>
                  <a:schemeClr val="tx1"/>
                </a:solidFill>
                <a:latin typeface="Fjalla One"/>
                <a:cs typeface="Fjalla One"/>
              </a:rPr>
              <a:t>Information Security</a:t>
            </a:r>
            <a:br>
              <a:rPr lang="en-US" dirty="0" smtClean="0">
                <a:solidFill>
                  <a:schemeClr val="tx1"/>
                </a:solidFill>
                <a:latin typeface="Fjalla One"/>
                <a:cs typeface="Fjalla One"/>
              </a:rPr>
            </a:br>
            <a:r>
              <a:rPr lang="en-US" dirty="0" smtClean="0">
                <a:solidFill>
                  <a:schemeClr val="tx1"/>
                </a:solidFill>
                <a:latin typeface="Fjalla One"/>
                <a:cs typeface="Fjalla One"/>
              </a:rPr>
              <a:t>CS 526 </a:t>
            </a:r>
            <a:endParaRPr lang="en-US" dirty="0">
              <a:solidFill>
                <a:schemeClr val="tx1"/>
              </a:solidFill>
              <a:latin typeface="Fjalla One"/>
              <a:cs typeface="Fjalla One"/>
            </a:endParaRPr>
          </a:p>
        </p:txBody>
      </p:sp>
      <p:sp>
        <p:nvSpPr>
          <p:cNvPr id="3" name="Subtitle 2"/>
          <p:cNvSpPr>
            <a:spLocks noGrp="1"/>
          </p:cNvSpPr>
          <p:nvPr>
            <p:ph type="subTitle" idx="1"/>
          </p:nvPr>
        </p:nvSpPr>
        <p:spPr>
          <a:xfrm>
            <a:off x="948095" y="3702222"/>
            <a:ext cx="6851656" cy="1861490"/>
          </a:xfrm>
        </p:spPr>
        <p:txBody>
          <a:bodyPr>
            <a:noAutofit/>
          </a:bodyPr>
          <a:lstStyle/>
          <a:p>
            <a:pPr algn="ctr"/>
            <a:r>
              <a:rPr lang="en-US" sz="4800" smtClean="0">
                <a:solidFill>
                  <a:schemeClr val="tx1"/>
                </a:solidFill>
                <a:latin typeface="Fjalla One"/>
                <a:cs typeface="Fjalla One"/>
              </a:rPr>
              <a:t>Topic </a:t>
            </a:r>
            <a:r>
              <a:rPr lang="en-US" sz="4800" smtClean="0">
                <a:solidFill>
                  <a:schemeClr val="tx1"/>
                </a:solidFill>
                <a:latin typeface="Fjalla One"/>
                <a:cs typeface="Fjalla One"/>
              </a:rPr>
              <a:t>6: </a:t>
            </a:r>
            <a:r>
              <a:rPr lang="en-US" sz="4800" dirty="0" smtClean="0">
                <a:solidFill>
                  <a:schemeClr val="tx1"/>
                </a:solidFill>
                <a:latin typeface="Fjalla One"/>
                <a:cs typeface="Fjalla One"/>
              </a:rPr>
              <a:t>User Authentication</a:t>
            </a:r>
          </a:p>
          <a:p>
            <a:pPr algn="ctr"/>
            <a:endParaRPr lang="en-US" sz="4800" dirty="0">
              <a:solidFill>
                <a:schemeClr val="tx1"/>
              </a:solidFill>
              <a:latin typeface="Fjalla One"/>
              <a:cs typeface="Fjalla One"/>
            </a:endParaRPr>
          </a:p>
        </p:txBody>
      </p:sp>
      <p:sp>
        <p:nvSpPr>
          <p:cNvPr id="4" name="Footer Placeholder 3"/>
          <p:cNvSpPr>
            <a:spLocks noGrp="1"/>
          </p:cNvSpPr>
          <p:nvPr>
            <p:ph type="ftr" sz="quarter" idx="11"/>
          </p:nvPr>
        </p:nvSpPr>
        <p:spPr/>
        <p:txBody>
          <a:bodyPr/>
          <a:lstStyle/>
          <a:p>
            <a:r>
              <a:rPr lang="en-US" smtClean="0"/>
              <a:t>Topic 7: User Authentication</a:t>
            </a:r>
            <a:endParaRPr lang="en-US"/>
          </a:p>
        </p:txBody>
      </p:sp>
      <p:sp>
        <p:nvSpPr>
          <p:cNvPr id="5" name="Slide Number Placeholder 4"/>
          <p:cNvSpPr>
            <a:spLocks noGrp="1"/>
          </p:cNvSpPr>
          <p:nvPr>
            <p:ph type="sldNum" sz="quarter" idx="12"/>
          </p:nvPr>
        </p:nvSpPr>
        <p:spPr/>
        <p:txBody>
          <a:bodyPr/>
          <a:lstStyle/>
          <a:p>
            <a:fld id="{6E2D2B3B-882E-40F3-A32F-6DD516915044}" type="slidenum">
              <a:rPr lang="en-US" smtClean="0"/>
              <a:pPr/>
              <a:t>1</a:t>
            </a:fld>
            <a:endParaRPr lang="en-US" dirty="0"/>
          </a:p>
        </p:txBody>
      </p:sp>
    </p:spTree>
    <p:extLst>
      <p:ext uri="{BB962C8B-B14F-4D97-AF65-F5344CB8AC3E}">
        <p14:creationId xmlns:p14="http://schemas.microsoft.com/office/powerpoint/2010/main" val="12692604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2F2B20"/>
                </a:solidFill>
                <a:latin typeface="Fjalla One"/>
                <a:cs typeface="Fjalla One"/>
              </a:rPr>
              <a:t>Authentication Token</a:t>
            </a:r>
            <a:endParaRPr lang="en-US" dirty="0">
              <a:solidFill>
                <a:srgbClr val="2F2B20"/>
              </a:solidFill>
              <a:latin typeface="Fjalla One"/>
              <a:cs typeface="Fjalla One"/>
            </a:endParaRPr>
          </a:p>
        </p:txBody>
      </p:sp>
      <p:sp>
        <p:nvSpPr>
          <p:cNvPr id="3" name="Content Placeholder 2"/>
          <p:cNvSpPr>
            <a:spLocks noGrp="1"/>
          </p:cNvSpPr>
          <p:nvPr>
            <p:ph idx="1"/>
          </p:nvPr>
        </p:nvSpPr>
        <p:spPr/>
        <p:txBody>
          <a:bodyPr>
            <a:normAutofit lnSpcReduction="10000"/>
          </a:bodyPr>
          <a:lstStyle/>
          <a:p>
            <a:r>
              <a:rPr lang="en-US" sz="3200" dirty="0" smtClean="0">
                <a:latin typeface="Roboto Slab Regular"/>
                <a:cs typeface="Roboto Slab Regular"/>
              </a:rPr>
              <a:t>Based on something the user know</a:t>
            </a:r>
          </a:p>
          <a:p>
            <a:pPr lvl="1"/>
            <a:r>
              <a:rPr lang="en-US" sz="2800" b="1" dirty="0" smtClean="0">
                <a:solidFill>
                  <a:srgbClr val="800000"/>
                </a:solidFill>
                <a:latin typeface="Roboto Slab Regular"/>
                <a:cs typeface="Roboto Slab Regular"/>
              </a:rPr>
              <a:t>Example</a:t>
            </a:r>
            <a:r>
              <a:rPr lang="en-US" sz="2800" dirty="0" smtClean="0">
                <a:latin typeface="Roboto Slab Regular"/>
                <a:cs typeface="Roboto Slab Regular"/>
              </a:rPr>
              <a:t>: Passphrase, password</a:t>
            </a:r>
          </a:p>
          <a:p>
            <a:endParaRPr lang="en-US" sz="3200" dirty="0">
              <a:latin typeface="Roboto Slab Regular"/>
              <a:cs typeface="Roboto Slab Regular"/>
            </a:endParaRPr>
          </a:p>
          <a:p>
            <a:r>
              <a:rPr lang="en-US" sz="3200" dirty="0" smtClean="0">
                <a:latin typeface="Roboto Slab Regular"/>
                <a:cs typeface="Roboto Slab Regular"/>
              </a:rPr>
              <a:t>Based on something the user possesses </a:t>
            </a:r>
          </a:p>
          <a:p>
            <a:pPr lvl="1"/>
            <a:r>
              <a:rPr lang="en-US" sz="3000" b="1" dirty="0" smtClean="0">
                <a:solidFill>
                  <a:srgbClr val="800000"/>
                </a:solidFill>
                <a:latin typeface="Roboto Slab Regular"/>
                <a:cs typeface="Roboto Slab Regular"/>
              </a:rPr>
              <a:t>Example</a:t>
            </a:r>
            <a:r>
              <a:rPr lang="en-US" sz="3000" dirty="0" smtClean="0">
                <a:latin typeface="Roboto Slab Regular"/>
                <a:cs typeface="Roboto Slab Regular"/>
              </a:rPr>
              <a:t>: Smart card or token </a:t>
            </a:r>
          </a:p>
          <a:p>
            <a:endParaRPr lang="en-US" sz="3200" dirty="0">
              <a:latin typeface="Roboto Slab Regular"/>
              <a:cs typeface="Roboto Slab Regular"/>
            </a:endParaRPr>
          </a:p>
          <a:p>
            <a:r>
              <a:rPr lang="en-US" sz="3200" dirty="0" smtClean="0">
                <a:latin typeface="Roboto Slab Regular"/>
                <a:cs typeface="Roboto Slab Regular"/>
              </a:rPr>
              <a:t>Based on something the user is </a:t>
            </a:r>
          </a:p>
          <a:p>
            <a:pPr lvl="1"/>
            <a:r>
              <a:rPr lang="en-US" sz="3000" b="1" dirty="0" smtClean="0">
                <a:solidFill>
                  <a:srgbClr val="800000"/>
                </a:solidFill>
                <a:latin typeface="Roboto Slab Regular"/>
                <a:cs typeface="Roboto Slab Regular"/>
              </a:rPr>
              <a:t>Example</a:t>
            </a:r>
            <a:r>
              <a:rPr lang="en-US" sz="3000" dirty="0" smtClean="0">
                <a:latin typeface="Roboto Slab Regular"/>
                <a:cs typeface="Roboto Slab Regular"/>
              </a:rPr>
              <a:t>: Biometric </a:t>
            </a:r>
            <a:endParaRPr lang="en-US" sz="3000" dirty="0">
              <a:latin typeface="Roboto Slab Regular"/>
              <a:cs typeface="Roboto Slab Regular"/>
            </a:endParaRPr>
          </a:p>
        </p:txBody>
      </p:sp>
      <p:sp>
        <p:nvSpPr>
          <p:cNvPr id="4" name="Footer Placeholder 3"/>
          <p:cNvSpPr>
            <a:spLocks noGrp="1"/>
          </p:cNvSpPr>
          <p:nvPr>
            <p:ph type="ftr" sz="quarter" idx="11"/>
          </p:nvPr>
        </p:nvSpPr>
        <p:spPr/>
        <p:txBody>
          <a:bodyPr/>
          <a:lstStyle/>
          <a:p>
            <a:r>
              <a:rPr lang="en-US" smtClean="0"/>
              <a:t>Topic 7: User Authentication</a:t>
            </a:r>
            <a:endParaRPr lang="en-US"/>
          </a:p>
        </p:txBody>
      </p:sp>
      <p:sp>
        <p:nvSpPr>
          <p:cNvPr id="5" name="Slide Number Placeholder 4"/>
          <p:cNvSpPr>
            <a:spLocks noGrp="1"/>
          </p:cNvSpPr>
          <p:nvPr>
            <p:ph type="sldNum" sz="quarter" idx="12"/>
          </p:nvPr>
        </p:nvSpPr>
        <p:spPr/>
        <p:txBody>
          <a:bodyPr/>
          <a:lstStyle/>
          <a:p>
            <a:fld id="{6E2D2B3B-882E-40F3-A32F-6DD516915044}" type="slidenum">
              <a:rPr lang="en-US" smtClean="0"/>
              <a:pPr/>
              <a:t>10</a:t>
            </a:fld>
            <a:endParaRPr lang="en-US"/>
          </a:p>
        </p:txBody>
      </p:sp>
    </p:spTree>
    <p:extLst>
      <p:ext uri="{BB962C8B-B14F-4D97-AF65-F5344CB8AC3E}">
        <p14:creationId xmlns:p14="http://schemas.microsoft.com/office/powerpoint/2010/main" val="38509392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tx1"/>
                </a:solidFill>
                <a:latin typeface="Fjalla One"/>
                <a:cs typeface="Fjalla One"/>
              </a:rPr>
              <a:t>Proposals of Authentication Token</a:t>
            </a:r>
            <a:endParaRPr lang="en-US" dirty="0">
              <a:solidFill>
                <a:schemeClr val="tx1"/>
              </a:solidFill>
              <a:latin typeface="Fjalla One"/>
              <a:cs typeface="Fjalla One"/>
            </a:endParaRPr>
          </a:p>
        </p:txBody>
      </p:sp>
      <p:sp>
        <p:nvSpPr>
          <p:cNvPr id="3" name="Content Placeholder 2"/>
          <p:cNvSpPr>
            <a:spLocks noGrp="1"/>
          </p:cNvSpPr>
          <p:nvPr>
            <p:ph idx="1"/>
          </p:nvPr>
        </p:nvSpPr>
        <p:spPr/>
        <p:txBody>
          <a:bodyPr>
            <a:normAutofit/>
          </a:bodyPr>
          <a:lstStyle/>
          <a:p>
            <a:r>
              <a:rPr lang="en-US" sz="3200" dirty="0" smtClean="0">
                <a:latin typeface="Roboto Slab Regular"/>
                <a:cs typeface="Roboto Slab Regular"/>
              </a:rPr>
              <a:t>Cryptography-based </a:t>
            </a:r>
          </a:p>
          <a:p>
            <a:endParaRPr lang="en-US" sz="3200" dirty="0" smtClean="0">
              <a:latin typeface="Roboto Slab Regular"/>
              <a:cs typeface="Roboto Slab Regular"/>
            </a:endParaRPr>
          </a:p>
          <a:p>
            <a:r>
              <a:rPr lang="en-US" sz="3200" dirty="0" smtClean="0">
                <a:latin typeface="Roboto Slab Regular"/>
                <a:cs typeface="Roboto Slab Regular"/>
              </a:rPr>
              <a:t>Others</a:t>
            </a:r>
          </a:p>
          <a:p>
            <a:pPr lvl="1"/>
            <a:r>
              <a:rPr lang="en-US" sz="3000" b="1" i="1" dirty="0" smtClean="0">
                <a:solidFill>
                  <a:srgbClr val="800000"/>
                </a:solidFill>
                <a:latin typeface="Roboto Slab Regular"/>
                <a:cs typeface="Roboto Slab Regular"/>
              </a:rPr>
              <a:t>Passwords</a:t>
            </a:r>
            <a:r>
              <a:rPr lang="en-US" sz="3000" dirty="0" smtClean="0">
                <a:latin typeface="Roboto Slab Regular"/>
                <a:cs typeface="Roboto Slab Regular"/>
              </a:rPr>
              <a:t> </a:t>
            </a:r>
          </a:p>
          <a:p>
            <a:pPr lvl="1"/>
            <a:r>
              <a:rPr lang="en-US" sz="3000" dirty="0">
                <a:latin typeface="Roboto Slab Regular"/>
                <a:cs typeface="Roboto Slab Regular"/>
              </a:rPr>
              <a:t>Biometrics </a:t>
            </a:r>
            <a:endParaRPr lang="en-US" sz="3000" dirty="0" smtClean="0">
              <a:latin typeface="Roboto Slab Regular"/>
              <a:cs typeface="Roboto Slab Regular"/>
            </a:endParaRPr>
          </a:p>
          <a:p>
            <a:pPr lvl="1"/>
            <a:r>
              <a:rPr lang="en-US" sz="3000" dirty="0" smtClean="0">
                <a:latin typeface="Roboto Slab Regular"/>
                <a:cs typeface="Roboto Slab Regular"/>
              </a:rPr>
              <a:t>Graphical passwords </a:t>
            </a:r>
          </a:p>
          <a:p>
            <a:pPr lvl="1"/>
            <a:r>
              <a:rPr lang="en-US" sz="3000" dirty="0" smtClean="0">
                <a:latin typeface="Roboto Slab Regular"/>
                <a:cs typeface="Roboto Slab Regular"/>
              </a:rPr>
              <a:t>2-factor authentication </a:t>
            </a:r>
          </a:p>
          <a:p>
            <a:pPr lvl="1"/>
            <a:r>
              <a:rPr lang="en-US" sz="3000" dirty="0" smtClean="0">
                <a:latin typeface="Roboto Slab Regular"/>
                <a:cs typeface="Roboto Slab Regular"/>
              </a:rPr>
              <a:t>Out of band authentication  </a:t>
            </a:r>
            <a:endParaRPr lang="en-US" sz="3000" dirty="0">
              <a:latin typeface="Roboto Slab Regular"/>
              <a:cs typeface="Roboto Slab Regular"/>
            </a:endParaRPr>
          </a:p>
        </p:txBody>
      </p:sp>
      <p:sp>
        <p:nvSpPr>
          <p:cNvPr id="4" name="Footer Placeholder 3"/>
          <p:cNvSpPr>
            <a:spLocks noGrp="1"/>
          </p:cNvSpPr>
          <p:nvPr>
            <p:ph type="ftr" sz="quarter" idx="11"/>
          </p:nvPr>
        </p:nvSpPr>
        <p:spPr/>
        <p:txBody>
          <a:bodyPr/>
          <a:lstStyle/>
          <a:p>
            <a:r>
              <a:rPr lang="en-US" smtClean="0"/>
              <a:t>Topic 7: User Authentication</a:t>
            </a:r>
            <a:endParaRPr lang="en-US"/>
          </a:p>
        </p:txBody>
      </p:sp>
      <p:sp>
        <p:nvSpPr>
          <p:cNvPr id="5" name="Slide Number Placeholder 4"/>
          <p:cNvSpPr>
            <a:spLocks noGrp="1"/>
          </p:cNvSpPr>
          <p:nvPr>
            <p:ph type="sldNum" sz="quarter" idx="12"/>
          </p:nvPr>
        </p:nvSpPr>
        <p:spPr/>
        <p:txBody>
          <a:bodyPr/>
          <a:lstStyle/>
          <a:p>
            <a:fld id="{6E2D2B3B-882E-40F3-A32F-6DD516915044}" type="slidenum">
              <a:rPr lang="en-US" smtClean="0"/>
              <a:pPr/>
              <a:t>11</a:t>
            </a:fld>
            <a:endParaRPr lang="en-US"/>
          </a:p>
        </p:txBody>
      </p:sp>
    </p:spTree>
    <p:extLst>
      <p:ext uri="{BB962C8B-B14F-4D97-AF65-F5344CB8AC3E}">
        <p14:creationId xmlns:p14="http://schemas.microsoft.com/office/powerpoint/2010/main" val="3116959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tx1"/>
                </a:solidFill>
                <a:latin typeface="Fjalla One"/>
                <a:cs typeface="Fjalla One"/>
              </a:rPr>
              <a:t>Cryptography-based Designs</a:t>
            </a:r>
            <a:endParaRPr lang="en-US" dirty="0">
              <a:solidFill>
                <a:schemeClr val="tx1"/>
              </a:solidFill>
              <a:latin typeface="Fjalla One"/>
              <a:cs typeface="Fjalla One"/>
            </a:endParaRPr>
          </a:p>
        </p:txBody>
      </p:sp>
      <p:sp>
        <p:nvSpPr>
          <p:cNvPr id="3" name="Content Placeholder 2"/>
          <p:cNvSpPr>
            <a:spLocks noGrp="1"/>
          </p:cNvSpPr>
          <p:nvPr>
            <p:ph idx="1"/>
          </p:nvPr>
        </p:nvSpPr>
        <p:spPr/>
        <p:txBody>
          <a:bodyPr>
            <a:normAutofit fontScale="92500" lnSpcReduction="10000"/>
          </a:bodyPr>
          <a:lstStyle/>
          <a:p>
            <a:r>
              <a:rPr lang="en-US" sz="3200" b="1" dirty="0" smtClean="0">
                <a:latin typeface="Roboto Slab Regular"/>
                <a:cs typeface="Roboto Slab Regular"/>
              </a:rPr>
              <a:t>One-time passwords</a:t>
            </a:r>
          </a:p>
          <a:p>
            <a:pPr lvl="1"/>
            <a:r>
              <a:rPr lang="en-US" sz="3000" dirty="0" smtClean="0">
                <a:latin typeface="Roboto Slab Regular"/>
                <a:cs typeface="Roboto Slab Regular"/>
              </a:rPr>
              <a:t>Each password is used only once </a:t>
            </a:r>
          </a:p>
          <a:p>
            <a:pPr lvl="1"/>
            <a:r>
              <a:rPr lang="en-US" sz="3000" dirty="0" smtClean="0">
                <a:latin typeface="Roboto Slab Regular"/>
                <a:cs typeface="Roboto Slab Regular"/>
              </a:rPr>
              <a:t>Defend against adversary who can eavesdrop and later impersonate  </a:t>
            </a:r>
          </a:p>
          <a:p>
            <a:r>
              <a:rPr lang="en-US" sz="3200" b="1" dirty="0" smtClean="0">
                <a:latin typeface="Roboto Slab Regular"/>
                <a:cs typeface="Roboto Slab Regular"/>
              </a:rPr>
              <a:t>Challenge-response </a:t>
            </a:r>
          </a:p>
          <a:p>
            <a:pPr lvl="1"/>
            <a:r>
              <a:rPr lang="en-US" sz="3000" dirty="0" smtClean="0">
                <a:latin typeface="Roboto Slab Regular"/>
                <a:cs typeface="Roboto Slab Regular"/>
              </a:rPr>
              <a:t>Send a response related to the password and a challenge </a:t>
            </a:r>
          </a:p>
          <a:p>
            <a:r>
              <a:rPr lang="en-US" sz="3200" b="1" dirty="0" smtClean="0">
                <a:latin typeface="Roboto Slab Regular"/>
                <a:cs typeface="Roboto Slab Regular"/>
              </a:rPr>
              <a:t>Zero-knowledge proof of knowledge</a:t>
            </a:r>
            <a:r>
              <a:rPr lang="en-US" sz="3000" dirty="0" smtClean="0">
                <a:latin typeface="Roboto Slab Regular"/>
                <a:cs typeface="Roboto Slab Regular"/>
              </a:rPr>
              <a:t> </a:t>
            </a:r>
          </a:p>
          <a:p>
            <a:pPr lvl="1"/>
            <a:r>
              <a:rPr lang="en-US" sz="3000" dirty="0" smtClean="0">
                <a:latin typeface="Roboto Slab Regular"/>
                <a:cs typeface="Roboto Slab Regular"/>
              </a:rPr>
              <a:t>Prove knowledge of a value without revealing it  (</a:t>
            </a:r>
            <a:r>
              <a:rPr lang="en-US" sz="3000" b="1" i="1" dirty="0">
                <a:solidFill>
                  <a:srgbClr val="800000"/>
                </a:solidFill>
                <a:latin typeface="Roboto Slab Regular"/>
                <a:cs typeface="Roboto Slab Regular"/>
              </a:rPr>
              <a:t>Out of </a:t>
            </a:r>
            <a:r>
              <a:rPr lang="en-US" sz="3000" b="1" i="1" dirty="0" smtClean="0">
                <a:solidFill>
                  <a:srgbClr val="800000"/>
                </a:solidFill>
                <a:latin typeface="Roboto Slab Regular"/>
                <a:cs typeface="Roboto Slab Regular"/>
              </a:rPr>
              <a:t>scope)</a:t>
            </a:r>
            <a:endParaRPr lang="en-US" sz="3000" dirty="0">
              <a:latin typeface="Roboto Slab Regular"/>
              <a:cs typeface="Roboto Slab Regular"/>
            </a:endParaRPr>
          </a:p>
        </p:txBody>
      </p:sp>
      <p:sp>
        <p:nvSpPr>
          <p:cNvPr id="4" name="Footer Placeholder 3"/>
          <p:cNvSpPr>
            <a:spLocks noGrp="1"/>
          </p:cNvSpPr>
          <p:nvPr>
            <p:ph type="ftr" sz="quarter" idx="11"/>
          </p:nvPr>
        </p:nvSpPr>
        <p:spPr/>
        <p:txBody>
          <a:bodyPr/>
          <a:lstStyle/>
          <a:p>
            <a:r>
              <a:rPr lang="en-US" smtClean="0"/>
              <a:t>Topic 7: User Authentication</a:t>
            </a:r>
            <a:endParaRPr lang="en-US"/>
          </a:p>
        </p:txBody>
      </p:sp>
      <p:sp>
        <p:nvSpPr>
          <p:cNvPr id="5" name="Slide Number Placeholder 4"/>
          <p:cNvSpPr>
            <a:spLocks noGrp="1"/>
          </p:cNvSpPr>
          <p:nvPr>
            <p:ph type="sldNum" sz="quarter" idx="12"/>
          </p:nvPr>
        </p:nvSpPr>
        <p:spPr/>
        <p:txBody>
          <a:bodyPr/>
          <a:lstStyle/>
          <a:p>
            <a:fld id="{6E2D2B3B-882E-40F3-A32F-6DD516915044}" type="slidenum">
              <a:rPr lang="en-US" smtClean="0"/>
              <a:pPr/>
              <a:t>12</a:t>
            </a:fld>
            <a:endParaRPr lang="en-US"/>
          </a:p>
        </p:txBody>
      </p:sp>
    </p:spTree>
    <p:extLst>
      <p:ext uri="{BB962C8B-B14F-4D97-AF65-F5344CB8AC3E}">
        <p14:creationId xmlns:p14="http://schemas.microsoft.com/office/powerpoint/2010/main" val="17185797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2F2B20"/>
                </a:solidFill>
                <a:latin typeface="Fjalla One"/>
                <a:cs typeface="Fjalla One"/>
              </a:rPr>
              <a:t>One-Time Passwords (OTP)</a:t>
            </a:r>
            <a:endParaRPr lang="en-US" dirty="0">
              <a:solidFill>
                <a:srgbClr val="2F2B20"/>
              </a:solidFill>
              <a:latin typeface="Fjalla One"/>
              <a:cs typeface="Fjalla One"/>
            </a:endParaRPr>
          </a:p>
        </p:txBody>
      </p:sp>
      <p:sp>
        <p:nvSpPr>
          <p:cNvPr id="3" name="Content Placeholder 2"/>
          <p:cNvSpPr>
            <a:spLocks noGrp="1"/>
          </p:cNvSpPr>
          <p:nvPr>
            <p:ph idx="1"/>
          </p:nvPr>
        </p:nvSpPr>
        <p:spPr>
          <a:xfrm>
            <a:off x="457200" y="1600200"/>
            <a:ext cx="5658357" cy="5257800"/>
          </a:xfrm>
        </p:spPr>
        <p:txBody>
          <a:bodyPr>
            <a:normAutofit/>
          </a:bodyPr>
          <a:lstStyle/>
          <a:p>
            <a:r>
              <a:rPr lang="en-US" sz="2400" dirty="0" smtClean="0">
                <a:latin typeface="Roboto Slab Regular"/>
                <a:cs typeface="Roboto Slab Regular"/>
              </a:rPr>
              <a:t>Two parties share a list of one-time passwords </a:t>
            </a:r>
          </a:p>
          <a:p>
            <a:endParaRPr lang="en-US" sz="2400" dirty="0">
              <a:latin typeface="Roboto Slab Regular"/>
              <a:cs typeface="Roboto Slab Regular"/>
            </a:endParaRPr>
          </a:p>
          <a:p>
            <a:r>
              <a:rPr lang="en-US" sz="2400" dirty="0" smtClean="0">
                <a:latin typeface="Roboto Slab Regular"/>
                <a:cs typeface="Roboto Slab Regular"/>
              </a:rPr>
              <a:t>Time synchronized OTP </a:t>
            </a:r>
          </a:p>
          <a:p>
            <a:pPr lvl="1"/>
            <a:r>
              <a:rPr lang="en-US" dirty="0" smtClean="0">
                <a:latin typeface="Roboto Slab Regular"/>
                <a:cs typeface="Roboto Slab Regular"/>
              </a:rPr>
              <a:t>Example: </a:t>
            </a:r>
            <a:r>
              <a:rPr lang="en-US" sz="2800" b="1" dirty="0" smtClean="0">
                <a:latin typeface="Roboto Slab Regular"/>
                <a:cs typeface="Roboto Slab Regular"/>
              </a:rPr>
              <a:t>MAC</a:t>
            </a:r>
            <a:r>
              <a:rPr lang="en-US" sz="2800" b="1" baseline="-25000" dirty="0" smtClean="0">
                <a:latin typeface="Roboto Slab Regular"/>
                <a:cs typeface="Roboto Slab Regular"/>
              </a:rPr>
              <a:t>K</a:t>
            </a:r>
            <a:r>
              <a:rPr lang="en-US" sz="2800" b="1" dirty="0" smtClean="0">
                <a:latin typeface="Roboto Slab Regular"/>
                <a:cs typeface="Roboto Slab Regular"/>
              </a:rPr>
              <a:t>(t) </a:t>
            </a:r>
            <a:r>
              <a:rPr lang="en-US" dirty="0" smtClean="0">
                <a:latin typeface="Roboto Slab Regular"/>
                <a:cs typeface="Roboto Slab Regular"/>
              </a:rPr>
              <a:t>where </a:t>
            </a:r>
            <a:r>
              <a:rPr lang="en-US" sz="2800" b="1" dirty="0" smtClean="0">
                <a:latin typeface="Roboto Slab Regular"/>
                <a:cs typeface="Roboto Slab Regular"/>
              </a:rPr>
              <a:t>t</a:t>
            </a:r>
            <a:r>
              <a:rPr lang="en-US" dirty="0" smtClean="0">
                <a:latin typeface="Roboto Slab Regular"/>
                <a:cs typeface="Roboto Slab Regular"/>
              </a:rPr>
              <a:t> is the current time </a:t>
            </a:r>
          </a:p>
          <a:p>
            <a:endParaRPr lang="en-US" sz="2400" dirty="0">
              <a:latin typeface="Roboto Slab Regular"/>
              <a:cs typeface="Roboto Slab Regular"/>
            </a:endParaRPr>
          </a:p>
          <a:p>
            <a:r>
              <a:rPr lang="en-US" sz="2400" dirty="0" smtClean="0">
                <a:latin typeface="Roboto Slab Regular"/>
                <a:cs typeface="Roboto Slab Regular"/>
              </a:rPr>
              <a:t>Using a hash chain </a:t>
            </a:r>
            <a:br>
              <a:rPr lang="en-US" sz="2400" dirty="0" smtClean="0">
                <a:latin typeface="Roboto Slab Regular"/>
                <a:cs typeface="Roboto Slab Regular"/>
              </a:rPr>
            </a:br>
            <a:r>
              <a:rPr lang="en-US" sz="2400" dirty="0" smtClean="0">
                <a:latin typeface="Roboto Slab Regular"/>
                <a:cs typeface="Roboto Slab Regular"/>
              </a:rPr>
              <a:t>(Proposed by </a:t>
            </a:r>
            <a:r>
              <a:rPr lang="en-US" sz="2400" dirty="0" err="1" smtClean="0">
                <a:latin typeface="Roboto Slab Regular"/>
                <a:cs typeface="Roboto Slab Regular"/>
              </a:rPr>
              <a:t>Lamport</a:t>
            </a:r>
            <a:r>
              <a:rPr lang="en-US" sz="2400" dirty="0" smtClean="0">
                <a:latin typeface="Roboto Slab Regular"/>
                <a:cs typeface="Roboto Slab Regular"/>
              </a:rPr>
              <a:t>) </a:t>
            </a:r>
          </a:p>
          <a:p>
            <a:pPr lvl="1"/>
            <a:r>
              <a:rPr lang="en-US" sz="2800" b="1" dirty="0" smtClean="0">
                <a:latin typeface="Roboto Slab Regular"/>
                <a:cs typeface="Roboto Slab Regular"/>
              </a:rPr>
              <a:t>H(s), H(H(s)), …, H</a:t>
            </a:r>
            <a:r>
              <a:rPr lang="en-US" sz="2800" b="1" baseline="30000" dirty="0" smtClean="0">
                <a:latin typeface="Roboto Slab Regular"/>
                <a:cs typeface="Roboto Slab Regular"/>
              </a:rPr>
              <a:t>1000</a:t>
            </a:r>
            <a:r>
              <a:rPr lang="en-US" sz="2800" b="1" dirty="0" smtClean="0">
                <a:latin typeface="Roboto Slab Regular"/>
                <a:cs typeface="Roboto Slab Regular"/>
              </a:rPr>
              <a:t>(s)</a:t>
            </a:r>
          </a:p>
          <a:p>
            <a:pPr lvl="1"/>
            <a:r>
              <a:rPr lang="en-US" dirty="0" smtClean="0">
                <a:latin typeface="Roboto Slab Regular"/>
                <a:cs typeface="Roboto Slab Regular"/>
              </a:rPr>
              <a:t>Use these hash values in reverse order </a:t>
            </a:r>
            <a:endParaRPr lang="en-US" dirty="0">
              <a:latin typeface="Roboto Slab Regular"/>
              <a:cs typeface="Roboto Slab Regular"/>
            </a:endParaRPr>
          </a:p>
        </p:txBody>
      </p:sp>
      <p:pic>
        <p:nvPicPr>
          <p:cNvPr id="4" name="RSA_SecurID_Token_Old.jpg" descr="/Users/Omar/Desktop/Slide-Password/RSA_SecurID_Token_Old.jpg"/>
          <p:cNvPicPr>
            <a:picLocks noChangeAspect="1"/>
          </p:cNvPicPr>
          <p:nvPr/>
        </p:nvPicPr>
        <p:blipFill>
          <a:blip r:embed="rId2" r:link="rId3" cstate="email">
            <a:extLst>
              <a:ext uri="{28A0092B-C50C-407E-A947-70E740481C1C}">
                <a14:useLocalDpi xmlns:a14="http://schemas.microsoft.com/office/drawing/2010/main" val="0"/>
              </a:ext>
            </a:extLst>
          </a:blip>
          <a:stretch>
            <a:fillRect/>
          </a:stretch>
        </p:blipFill>
        <p:spPr>
          <a:xfrm>
            <a:off x="5755237" y="2462521"/>
            <a:ext cx="2667085" cy="1619624"/>
          </a:xfrm>
          <a:prstGeom prst="rect">
            <a:avLst/>
          </a:prstGeom>
        </p:spPr>
      </p:pic>
      <p:sp>
        <p:nvSpPr>
          <p:cNvPr id="5" name="Footer Placeholder 4"/>
          <p:cNvSpPr>
            <a:spLocks noGrp="1"/>
          </p:cNvSpPr>
          <p:nvPr>
            <p:ph type="ftr" sz="quarter" idx="11"/>
          </p:nvPr>
        </p:nvSpPr>
        <p:spPr/>
        <p:txBody>
          <a:bodyPr/>
          <a:lstStyle/>
          <a:p>
            <a:r>
              <a:rPr lang="en-US" smtClean="0"/>
              <a:t>Topic 7: User Authentication</a:t>
            </a:r>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13</a:t>
            </a:fld>
            <a:endParaRPr lang="en-US"/>
          </a:p>
        </p:txBody>
      </p:sp>
    </p:spTree>
    <p:extLst>
      <p:ext uri="{BB962C8B-B14F-4D97-AF65-F5344CB8AC3E}">
        <p14:creationId xmlns:p14="http://schemas.microsoft.com/office/powerpoint/2010/main" val="42412802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solidFill>
                  <a:srgbClr val="2F2B20"/>
                </a:solidFill>
                <a:latin typeface="Fjalla One"/>
                <a:cs typeface="Fjalla One"/>
              </a:rPr>
              <a:t>Lamport’s</a:t>
            </a:r>
            <a:r>
              <a:rPr lang="en-US" dirty="0" smtClean="0">
                <a:solidFill>
                  <a:srgbClr val="2F2B20"/>
                </a:solidFill>
                <a:latin typeface="Fjalla One"/>
                <a:cs typeface="Fjalla One"/>
              </a:rPr>
              <a:t> One-Time Password</a:t>
            </a:r>
            <a:endParaRPr lang="en-US" dirty="0">
              <a:solidFill>
                <a:srgbClr val="2F2B20"/>
              </a:solidFill>
              <a:latin typeface="Fjalla One"/>
              <a:cs typeface="Fjalla One"/>
            </a:endParaRPr>
          </a:p>
        </p:txBody>
      </p:sp>
      <p:sp>
        <p:nvSpPr>
          <p:cNvPr id="3" name="Content Placeholder 2"/>
          <p:cNvSpPr>
            <a:spLocks noGrp="1"/>
          </p:cNvSpPr>
          <p:nvPr>
            <p:ph idx="1"/>
          </p:nvPr>
        </p:nvSpPr>
        <p:spPr>
          <a:xfrm>
            <a:off x="457200" y="1600200"/>
            <a:ext cx="7991380" cy="4750439"/>
          </a:xfrm>
        </p:spPr>
        <p:txBody>
          <a:bodyPr>
            <a:normAutofit/>
          </a:bodyPr>
          <a:lstStyle/>
          <a:p>
            <a:r>
              <a:rPr lang="en-US" dirty="0" smtClean="0">
                <a:latin typeface="Roboto Slab Regular"/>
                <a:cs typeface="Roboto Slab Regular"/>
              </a:rPr>
              <a:t>Setting: A wants to authenticate itself to B </a:t>
            </a:r>
          </a:p>
          <a:p>
            <a:r>
              <a:rPr lang="en-US" dirty="0" smtClean="0">
                <a:latin typeface="Roboto Slab Regular"/>
                <a:cs typeface="Roboto Slab Regular"/>
              </a:rPr>
              <a:t>Initialization: </a:t>
            </a:r>
          </a:p>
          <a:p>
            <a:pPr lvl="1"/>
            <a:r>
              <a:rPr lang="en-US" dirty="0" smtClean="0">
                <a:latin typeface="Roboto Slab Regular"/>
                <a:cs typeface="Roboto Slab Regular"/>
              </a:rPr>
              <a:t>A selects an arbitrary value S, a hash function H(), and integer value t</a:t>
            </a:r>
          </a:p>
          <a:p>
            <a:pPr lvl="1"/>
            <a:r>
              <a:rPr lang="en-US" dirty="0" smtClean="0">
                <a:latin typeface="Roboto Slab Regular"/>
                <a:cs typeface="Roboto Slab Regular"/>
              </a:rPr>
              <a:t>A computes </a:t>
            </a:r>
            <a:r>
              <a:rPr lang="en-US" sz="2800" dirty="0" smtClean="0">
                <a:latin typeface="Roboto Slab Regular"/>
                <a:cs typeface="Roboto Slab Regular"/>
              </a:rPr>
              <a:t>w</a:t>
            </a:r>
            <a:r>
              <a:rPr lang="en-US" sz="2800" baseline="-25000" dirty="0" smtClean="0">
                <a:latin typeface="Roboto Slab Regular"/>
                <a:cs typeface="Roboto Slab Regular"/>
              </a:rPr>
              <a:t>0</a:t>
            </a:r>
            <a:r>
              <a:rPr lang="en-US" sz="2800" dirty="0" smtClean="0">
                <a:latin typeface="Roboto Slab Regular"/>
                <a:cs typeface="Roboto Slab Regular"/>
              </a:rPr>
              <a:t> = </a:t>
            </a:r>
            <a:r>
              <a:rPr lang="en-US" sz="2800" dirty="0" err="1" smtClean="0">
                <a:latin typeface="Roboto Slab Regular"/>
                <a:cs typeface="Roboto Slab Regular"/>
              </a:rPr>
              <a:t>H</a:t>
            </a:r>
            <a:r>
              <a:rPr lang="en-US" sz="2800" baseline="30000" dirty="0" err="1" smtClean="0">
                <a:latin typeface="Roboto Slab Regular"/>
                <a:cs typeface="Roboto Slab Regular"/>
              </a:rPr>
              <a:t>t</a:t>
            </a:r>
            <a:r>
              <a:rPr lang="en-US" sz="2800" dirty="0" smtClean="0">
                <a:latin typeface="Roboto Slab Regular"/>
                <a:cs typeface="Roboto Slab Regular"/>
              </a:rPr>
              <a:t>(S) </a:t>
            </a:r>
            <a:r>
              <a:rPr lang="en-US" dirty="0" smtClean="0">
                <a:latin typeface="Roboto Slab Regular"/>
                <a:cs typeface="Roboto Slab Regular"/>
              </a:rPr>
              <a:t>and sends </a:t>
            </a:r>
            <a:r>
              <a:rPr lang="en-US" sz="2800" dirty="0" smtClean="0">
                <a:latin typeface="Roboto Slab Regular"/>
                <a:cs typeface="Roboto Slab Regular"/>
              </a:rPr>
              <a:t>w</a:t>
            </a:r>
            <a:r>
              <a:rPr lang="en-US" sz="2800" baseline="-25000" dirty="0" smtClean="0">
                <a:latin typeface="Roboto Slab Regular"/>
                <a:cs typeface="Roboto Slab Regular"/>
              </a:rPr>
              <a:t>0</a:t>
            </a:r>
            <a:r>
              <a:rPr lang="en-US" dirty="0" smtClean="0">
                <a:latin typeface="Roboto Slab Regular"/>
                <a:cs typeface="Roboto Slab Regular"/>
              </a:rPr>
              <a:t>, and H() to B</a:t>
            </a:r>
          </a:p>
          <a:p>
            <a:pPr lvl="1"/>
            <a:r>
              <a:rPr lang="en-US" dirty="0" smtClean="0">
                <a:latin typeface="Roboto Slab Regular"/>
                <a:cs typeface="Roboto Slab Regular"/>
              </a:rPr>
              <a:t>B stores </a:t>
            </a:r>
            <a:r>
              <a:rPr lang="en-US" sz="2800" dirty="0" smtClean="0">
                <a:latin typeface="Roboto Slab Regular"/>
                <a:cs typeface="Roboto Slab Regular"/>
              </a:rPr>
              <a:t>w</a:t>
            </a:r>
            <a:r>
              <a:rPr lang="en-US" sz="2800" baseline="-25000" dirty="0" smtClean="0">
                <a:latin typeface="Roboto Slab Regular"/>
                <a:cs typeface="Roboto Slab Regular"/>
              </a:rPr>
              <a:t>0</a:t>
            </a:r>
            <a:endParaRPr lang="en-US" baseline="-25000" dirty="0" smtClean="0">
              <a:latin typeface="Roboto Slab Regular"/>
              <a:cs typeface="Roboto Slab Regular"/>
            </a:endParaRPr>
          </a:p>
          <a:p>
            <a:r>
              <a:rPr lang="en-US" dirty="0" smtClean="0">
                <a:latin typeface="Roboto Slab Regular"/>
                <a:cs typeface="Roboto Slab Regular"/>
              </a:rPr>
              <a:t>Protocol: To authenticate to B at time </a:t>
            </a:r>
            <a:r>
              <a:rPr lang="en-US" dirty="0" err="1" smtClean="0">
                <a:latin typeface="Roboto Slab Regular"/>
                <a:cs typeface="Roboto Slab Regular"/>
              </a:rPr>
              <a:t>i</a:t>
            </a:r>
            <a:r>
              <a:rPr lang="en-US" dirty="0" smtClean="0">
                <a:latin typeface="Roboto Slab Regular"/>
                <a:cs typeface="Roboto Slab Regular"/>
              </a:rPr>
              <a:t> where </a:t>
            </a:r>
            <a:r>
              <a:rPr lang="en-US" sz="2400" dirty="0" smtClean="0">
                <a:latin typeface="Roboto Slab Regular"/>
                <a:cs typeface="Roboto Slab Regular"/>
              </a:rPr>
              <a:t>1 &lt;= </a:t>
            </a:r>
            <a:r>
              <a:rPr lang="en-US" sz="2400" dirty="0" err="1" smtClean="0">
                <a:latin typeface="Roboto Slab Regular"/>
                <a:cs typeface="Roboto Slab Regular"/>
              </a:rPr>
              <a:t>i</a:t>
            </a:r>
            <a:r>
              <a:rPr lang="en-US" sz="2400" dirty="0" smtClean="0">
                <a:latin typeface="Roboto Slab Regular"/>
                <a:cs typeface="Roboto Slab Regular"/>
              </a:rPr>
              <a:t> &lt;= t </a:t>
            </a:r>
            <a:endParaRPr lang="en-US" dirty="0" smtClean="0">
              <a:latin typeface="Roboto Slab Regular"/>
              <a:cs typeface="Roboto Slab Regular"/>
            </a:endParaRPr>
          </a:p>
          <a:p>
            <a:pPr lvl="1"/>
            <a:r>
              <a:rPr lang="en-US" dirty="0" smtClean="0">
                <a:latin typeface="Roboto Slab Regular"/>
                <a:cs typeface="Roboto Slab Regular"/>
              </a:rPr>
              <a:t>A sends to B: </a:t>
            </a:r>
            <a:r>
              <a:rPr lang="en-US" sz="2800" dirty="0" smtClean="0">
                <a:latin typeface="Roboto Slab Regular"/>
                <a:cs typeface="Roboto Slab Regular"/>
              </a:rPr>
              <a:t>A, </a:t>
            </a:r>
            <a:r>
              <a:rPr lang="en-US" sz="2800" dirty="0" err="1" smtClean="0">
                <a:latin typeface="Roboto Slab Regular"/>
                <a:cs typeface="Roboto Slab Regular"/>
              </a:rPr>
              <a:t>i</a:t>
            </a:r>
            <a:r>
              <a:rPr lang="en-US" sz="2800" dirty="0" smtClean="0">
                <a:latin typeface="Roboto Slab Regular"/>
                <a:cs typeface="Roboto Slab Regular"/>
              </a:rPr>
              <a:t>, </a:t>
            </a:r>
            <a:r>
              <a:rPr lang="en-US" sz="2800" dirty="0" err="1" smtClean="0">
                <a:latin typeface="Roboto Slab Regular"/>
                <a:cs typeface="Roboto Slab Regular"/>
              </a:rPr>
              <a:t>w</a:t>
            </a:r>
            <a:r>
              <a:rPr lang="en-US" sz="2800" baseline="-25000" dirty="0" err="1" smtClean="0">
                <a:latin typeface="Roboto Slab Regular"/>
                <a:cs typeface="Roboto Slab Regular"/>
              </a:rPr>
              <a:t>i</a:t>
            </a:r>
            <a:r>
              <a:rPr lang="en-US" sz="2800" dirty="0" smtClean="0">
                <a:latin typeface="Roboto Slab Regular"/>
                <a:cs typeface="Roboto Slab Regular"/>
              </a:rPr>
              <a:t> = </a:t>
            </a:r>
            <a:r>
              <a:rPr lang="en-US" sz="2800" dirty="0" err="1" smtClean="0">
                <a:latin typeface="Roboto Slab Regular"/>
                <a:cs typeface="Roboto Slab Regular"/>
              </a:rPr>
              <a:t>H</a:t>
            </a:r>
            <a:r>
              <a:rPr lang="en-US" sz="2800" baseline="30000" dirty="0" err="1" smtClean="0">
                <a:latin typeface="Roboto Slab Regular"/>
                <a:cs typeface="Roboto Slab Regular"/>
              </a:rPr>
              <a:t>t-i</a:t>
            </a:r>
            <a:r>
              <a:rPr lang="en-US" sz="2800" dirty="0" smtClean="0">
                <a:latin typeface="Roboto Slab Regular"/>
                <a:cs typeface="Roboto Slab Regular"/>
              </a:rPr>
              <a:t>(S)</a:t>
            </a:r>
            <a:endParaRPr lang="en-US" dirty="0" smtClean="0">
              <a:latin typeface="Roboto Slab Regular"/>
              <a:cs typeface="Roboto Slab Regular"/>
            </a:endParaRPr>
          </a:p>
          <a:p>
            <a:pPr lvl="1"/>
            <a:r>
              <a:rPr lang="en-US" dirty="0" smtClean="0">
                <a:latin typeface="Roboto Slab Regular"/>
                <a:cs typeface="Roboto Slab Regular"/>
              </a:rPr>
              <a:t>B checks: </a:t>
            </a:r>
            <a:r>
              <a:rPr lang="en-US" sz="2800" dirty="0" err="1" smtClean="0">
                <a:latin typeface="Roboto Slab Regular"/>
                <a:cs typeface="Roboto Slab Regular"/>
              </a:rPr>
              <a:t>i</a:t>
            </a:r>
            <a:r>
              <a:rPr lang="en-US" sz="2800" dirty="0" smtClean="0">
                <a:latin typeface="Roboto Slab Regular"/>
                <a:cs typeface="Roboto Slab Regular"/>
              </a:rPr>
              <a:t> = </a:t>
            </a:r>
            <a:r>
              <a:rPr lang="en-US" sz="2800" dirty="0" err="1" smtClean="0">
                <a:latin typeface="Roboto Slab Regular"/>
                <a:cs typeface="Roboto Slab Regular"/>
              </a:rPr>
              <a:t>i</a:t>
            </a:r>
            <a:r>
              <a:rPr lang="en-US" sz="2800" baseline="-25000" dirty="0" err="1" smtClean="0">
                <a:latin typeface="Roboto Slab Regular"/>
                <a:cs typeface="Roboto Slab Regular"/>
              </a:rPr>
              <a:t>A</a:t>
            </a:r>
            <a:r>
              <a:rPr lang="en-US" sz="2800" dirty="0" smtClean="0">
                <a:latin typeface="Roboto Slab Regular"/>
                <a:cs typeface="Roboto Slab Regular"/>
              </a:rPr>
              <a:t>, H(</a:t>
            </a:r>
            <a:r>
              <a:rPr lang="en-US" sz="2800" dirty="0" err="1" smtClean="0">
                <a:latin typeface="Roboto Slab Regular"/>
                <a:cs typeface="Roboto Slab Regular"/>
              </a:rPr>
              <a:t>w</a:t>
            </a:r>
            <a:r>
              <a:rPr lang="en-US" sz="2800" baseline="-25000" dirty="0" err="1" smtClean="0">
                <a:latin typeface="Roboto Slab Regular"/>
                <a:cs typeface="Roboto Slab Regular"/>
              </a:rPr>
              <a:t>i</a:t>
            </a:r>
            <a:r>
              <a:rPr lang="en-US" sz="2800" dirty="0" smtClean="0">
                <a:latin typeface="Roboto Slab Regular"/>
                <a:cs typeface="Roboto Slab Regular"/>
              </a:rPr>
              <a:t>) = w</a:t>
            </a:r>
            <a:r>
              <a:rPr lang="en-US" sz="2800" baseline="-25000" dirty="0" smtClean="0">
                <a:latin typeface="Roboto Slab Regular"/>
                <a:cs typeface="Roboto Slab Regular"/>
              </a:rPr>
              <a:t>i-1</a:t>
            </a:r>
          </a:p>
          <a:p>
            <a:pPr lvl="1"/>
            <a:r>
              <a:rPr lang="en-US" dirty="0" smtClean="0">
                <a:latin typeface="Roboto Slab Regular"/>
                <a:cs typeface="Roboto Slab Regular"/>
              </a:rPr>
              <a:t>If both holds, </a:t>
            </a:r>
            <a:r>
              <a:rPr lang="en-US" sz="2800" dirty="0" err="1" smtClean="0">
                <a:latin typeface="Roboto Slab Regular"/>
                <a:cs typeface="Roboto Slab Regular"/>
              </a:rPr>
              <a:t>i</a:t>
            </a:r>
            <a:r>
              <a:rPr lang="en-US" sz="2800" baseline="-25000" dirty="0" err="1" smtClean="0">
                <a:latin typeface="Roboto Slab Regular"/>
                <a:cs typeface="Roboto Slab Regular"/>
              </a:rPr>
              <a:t>A</a:t>
            </a:r>
            <a:r>
              <a:rPr lang="en-US" sz="2800" dirty="0" smtClean="0">
                <a:latin typeface="Roboto Slab Regular"/>
                <a:cs typeface="Roboto Slab Regular"/>
              </a:rPr>
              <a:t> = </a:t>
            </a:r>
            <a:r>
              <a:rPr lang="en-US" sz="2800" dirty="0" err="1" smtClean="0">
                <a:latin typeface="Roboto Slab Regular"/>
                <a:cs typeface="Roboto Slab Regular"/>
              </a:rPr>
              <a:t>i</a:t>
            </a:r>
            <a:r>
              <a:rPr lang="en-US" sz="2800" baseline="-25000" dirty="0" err="1" smtClean="0">
                <a:latin typeface="Roboto Slab Regular"/>
                <a:cs typeface="Roboto Slab Regular"/>
              </a:rPr>
              <a:t>A</a:t>
            </a:r>
            <a:r>
              <a:rPr lang="en-US" sz="2800" dirty="0" smtClean="0">
                <a:latin typeface="Roboto Slab Regular"/>
                <a:cs typeface="Roboto Slab Regular"/>
              </a:rPr>
              <a:t> + 1</a:t>
            </a:r>
            <a:endParaRPr lang="en-US" dirty="0" smtClean="0">
              <a:latin typeface="Roboto Slab Regular"/>
              <a:cs typeface="Roboto Slab Regular"/>
            </a:endParaRPr>
          </a:p>
          <a:p>
            <a:endParaRPr lang="en-US" dirty="0" smtClean="0">
              <a:latin typeface="Roboto Slab Regular"/>
              <a:cs typeface="Roboto Slab Regular"/>
            </a:endParaRPr>
          </a:p>
        </p:txBody>
      </p:sp>
      <p:sp>
        <p:nvSpPr>
          <p:cNvPr id="4" name="Footer Placeholder 3"/>
          <p:cNvSpPr>
            <a:spLocks noGrp="1"/>
          </p:cNvSpPr>
          <p:nvPr>
            <p:ph type="ftr" sz="quarter" idx="11"/>
          </p:nvPr>
        </p:nvSpPr>
        <p:spPr/>
        <p:txBody>
          <a:bodyPr/>
          <a:lstStyle/>
          <a:p>
            <a:r>
              <a:rPr lang="en-US" smtClean="0"/>
              <a:t>Topic 7: User Authentication</a:t>
            </a:r>
            <a:endParaRPr lang="en-US"/>
          </a:p>
        </p:txBody>
      </p:sp>
      <p:sp>
        <p:nvSpPr>
          <p:cNvPr id="5" name="Slide Number Placeholder 4"/>
          <p:cNvSpPr>
            <a:spLocks noGrp="1"/>
          </p:cNvSpPr>
          <p:nvPr>
            <p:ph type="sldNum" sz="quarter" idx="12"/>
          </p:nvPr>
        </p:nvSpPr>
        <p:spPr/>
        <p:txBody>
          <a:bodyPr/>
          <a:lstStyle/>
          <a:p>
            <a:fld id="{6E2D2B3B-882E-40F3-A32F-6DD516915044}" type="slidenum">
              <a:rPr lang="en-US" smtClean="0"/>
              <a:pPr/>
              <a:t>14</a:t>
            </a:fld>
            <a:endParaRPr lang="en-US"/>
          </a:p>
        </p:txBody>
      </p:sp>
    </p:spTree>
    <p:extLst>
      <p:ext uri="{BB962C8B-B14F-4D97-AF65-F5344CB8AC3E}">
        <p14:creationId xmlns:p14="http://schemas.microsoft.com/office/powerpoint/2010/main" val="40494800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2F2B20"/>
                </a:solidFill>
                <a:latin typeface="Fjalla One"/>
                <a:cs typeface="Fjalla One"/>
              </a:rPr>
              <a:t>Challenge-Response Protocols</a:t>
            </a:r>
            <a:endParaRPr lang="en-US" dirty="0">
              <a:solidFill>
                <a:srgbClr val="2F2B20"/>
              </a:solidFill>
              <a:latin typeface="Fjalla One"/>
              <a:cs typeface="Fjalla One"/>
            </a:endParaRPr>
          </a:p>
        </p:txBody>
      </p:sp>
      <p:sp>
        <p:nvSpPr>
          <p:cNvPr id="3" name="Content Placeholder 2"/>
          <p:cNvSpPr>
            <a:spLocks noGrp="1"/>
          </p:cNvSpPr>
          <p:nvPr>
            <p:ph idx="1"/>
          </p:nvPr>
        </p:nvSpPr>
        <p:spPr>
          <a:xfrm>
            <a:off x="457200" y="1600200"/>
            <a:ext cx="7991380" cy="4750439"/>
          </a:xfrm>
        </p:spPr>
        <p:txBody>
          <a:bodyPr>
            <a:normAutofit/>
          </a:bodyPr>
          <a:lstStyle/>
          <a:p>
            <a:r>
              <a:rPr lang="en-US" sz="2800" b="1" dirty="0">
                <a:latin typeface="Roboto Slab Regular"/>
                <a:cs typeface="Roboto Slab Regular"/>
              </a:rPr>
              <a:t>Goal</a:t>
            </a:r>
            <a:r>
              <a:rPr lang="en-US" sz="2800" dirty="0">
                <a:latin typeface="Roboto Slab Regular"/>
                <a:cs typeface="Roboto Slab Regular"/>
              </a:rPr>
              <a:t>: one entity authenticates to other entity proving the knowledge of a secret, ‘challenge’</a:t>
            </a:r>
          </a:p>
          <a:p>
            <a:pPr marL="114300" indent="0">
              <a:buNone/>
            </a:pPr>
            <a:endParaRPr lang="en-US" sz="2800" dirty="0">
              <a:latin typeface="Roboto Slab Regular"/>
              <a:cs typeface="Roboto Slab Regular"/>
            </a:endParaRPr>
          </a:p>
          <a:p>
            <a:r>
              <a:rPr lang="en-US" sz="2800" b="1" i="1" dirty="0">
                <a:solidFill>
                  <a:srgbClr val="800000"/>
                </a:solidFill>
                <a:latin typeface="Roboto Slab Regular"/>
                <a:cs typeface="Roboto Slab Regular"/>
              </a:rPr>
              <a:t>How to design this using the crypto tool we have learned</a:t>
            </a:r>
            <a:r>
              <a:rPr lang="en-US" sz="2800" b="1" i="1" dirty="0" smtClean="0">
                <a:solidFill>
                  <a:srgbClr val="800000"/>
                </a:solidFill>
                <a:latin typeface="Roboto Slab Regular"/>
                <a:cs typeface="Roboto Slab Regular"/>
              </a:rPr>
              <a:t>?</a:t>
            </a:r>
          </a:p>
          <a:p>
            <a:endParaRPr lang="en-US" sz="2800" dirty="0">
              <a:latin typeface="Roboto Slab Regular"/>
              <a:cs typeface="Roboto Slab Regular"/>
            </a:endParaRPr>
          </a:p>
          <a:p>
            <a:r>
              <a:rPr lang="en-US" sz="2800" b="1" dirty="0">
                <a:latin typeface="Roboto Slab Regular"/>
                <a:cs typeface="Roboto Slab Regular"/>
              </a:rPr>
              <a:t>Approach</a:t>
            </a:r>
            <a:r>
              <a:rPr lang="en-US" sz="2800" dirty="0">
                <a:latin typeface="Roboto Slab Regular"/>
                <a:cs typeface="Roboto Slab Regular"/>
              </a:rPr>
              <a:t>: Use time-variant parameters to prevent replay, interleaving attacks, provide uniqueness and timeliness </a:t>
            </a:r>
            <a:endParaRPr lang="en-US" sz="2800" dirty="0" smtClean="0">
              <a:latin typeface="Roboto Slab Regular"/>
              <a:cs typeface="Roboto Slab Regular"/>
            </a:endParaRPr>
          </a:p>
          <a:p>
            <a:pPr lvl="1"/>
            <a:r>
              <a:rPr lang="en-US" dirty="0" smtClean="0">
                <a:latin typeface="Roboto Slab Regular"/>
                <a:cs typeface="Roboto Slab Regular"/>
              </a:rPr>
              <a:t>Example: nonce </a:t>
            </a:r>
            <a:r>
              <a:rPr lang="en-US" dirty="0">
                <a:latin typeface="Roboto Slab Regular"/>
                <a:cs typeface="Roboto Slab Regular"/>
              </a:rPr>
              <a:t>(used only once), timestamps</a:t>
            </a:r>
          </a:p>
          <a:p>
            <a:endParaRPr lang="en-US" dirty="0">
              <a:latin typeface="Roboto Slab Regular"/>
              <a:cs typeface="Roboto Slab Regular"/>
            </a:endParaRPr>
          </a:p>
          <a:p>
            <a:endParaRPr lang="en-US" dirty="0" smtClean="0">
              <a:latin typeface="Roboto Slab Regular"/>
              <a:cs typeface="Roboto Slab Regular"/>
            </a:endParaRPr>
          </a:p>
        </p:txBody>
      </p:sp>
      <p:sp>
        <p:nvSpPr>
          <p:cNvPr id="4" name="Footer Placeholder 3"/>
          <p:cNvSpPr>
            <a:spLocks noGrp="1"/>
          </p:cNvSpPr>
          <p:nvPr>
            <p:ph type="ftr" sz="quarter" idx="11"/>
          </p:nvPr>
        </p:nvSpPr>
        <p:spPr/>
        <p:txBody>
          <a:bodyPr/>
          <a:lstStyle/>
          <a:p>
            <a:r>
              <a:rPr lang="en-US" smtClean="0"/>
              <a:t>Topic 7: User Authentication</a:t>
            </a:r>
            <a:endParaRPr lang="en-US"/>
          </a:p>
        </p:txBody>
      </p:sp>
      <p:sp>
        <p:nvSpPr>
          <p:cNvPr id="5" name="Slide Number Placeholder 4"/>
          <p:cNvSpPr>
            <a:spLocks noGrp="1"/>
          </p:cNvSpPr>
          <p:nvPr>
            <p:ph type="sldNum" sz="quarter" idx="12"/>
          </p:nvPr>
        </p:nvSpPr>
        <p:spPr/>
        <p:txBody>
          <a:bodyPr/>
          <a:lstStyle/>
          <a:p>
            <a:fld id="{6E2D2B3B-882E-40F3-A32F-6DD516915044}" type="slidenum">
              <a:rPr lang="en-US" smtClean="0"/>
              <a:pPr/>
              <a:t>15</a:t>
            </a:fld>
            <a:endParaRPr lang="en-US"/>
          </a:p>
        </p:txBody>
      </p:sp>
    </p:spTree>
    <p:extLst>
      <p:ext uri="{BB962C8B-B14F-4D97-AF65-F5344CB8AC3E}">
        <p14:creationId xmlns:p14="http://schemas.microsoft.com/office/powerpoint/2010/main" val="18762642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2F2B20"/>
                </a:solidFill>
                <a:latin typeface="Fjalla One"/>
                <a:cs typeface="Fjalla One"/>
              </a:rPr>
              <a:t>Challenge-Response Protocols</a:t>
            </a:r>
            <a:endParaRPr lang="en-US" dirty="0">
              <a:solidFill>
                <a:srgbClr val="2F2B20"/>
              </a:solidFill>
              <a:latin typeface="Fjalla One"/>
              <a:cs typeface="Fjalla One"/>
            </a:endParaRPr>
          </a:p>
        </p:txBody>
      </p:sp>
      <p:sp>
        <p:nvSpPr>
          <p:cNvPr id="3" name="Content Placeholder 2"/>
          <p:cNvSpPr>
            <a:spLocks noGrp="1"/>
          </p:cNvSpPr>
          <p:nvPr>
            <p:ph idx="1"/>
          </p:nvPr>
        </p:nvSpPr>
        <p:spPr>
          <a:xfrm>
            <a:off x="457200" y="1600200"/>
            <a:ext cx="7991380" cy="4750439"/>
          </a:xfrm>
        </p:spPr>
        <p:txBody>
          <a:bodyPr>
            <a:noAutofit/>
          </a:bodyPr>
          <a:lstStyle/>
          <a:p>
            <a:pPr>
              <a:lnSpc>
                <a:spcPct val="90000"/>
              </a:lnSpc>
            </a:pPr>
            <a:r>
              <a:rPr lang="en-US" sz="2800" dirty="0">
                <a:latin typeface="Roboto Slab Regular"/>
                <a:cs typeface="Roboto Slab Regular"/>
              </a:rPr>
              <a:t>Unilateral </a:t>
            </a:r>
            <a:r>
              <a:rPr lang="en-US" sz="2800" dirty="0" smtClean="0">
                <a:latin typeface="Roboto Slab Regular"/>
                <a:cs typeface="Roboto Slab Regular"/>
              </a:rPr>
              <a:t>authentication (timestamp</a:t>
            </a:r>
            <a:r>
              <a:rPr lang="en-US" sz="2800" dirty="0">
                <a:latin typeface="Roboto Slab Regular"/>
                <a:cs typeface="Roboto Slab Regular"/>
              </a:rPr>
              <a:t>-</a:t>
            </a:r>
            <a:r>
              <a:rPr lang="en-US" sz="2800" dirty="0" smtClean="0">
                <a:latin typeface="Roboto Slab Regular"/>
                <a:cs typeface="Roboto Slab Regular"/>
              </a:rPr>
              <a:t>based)</a:t>
            </a:r>
            <a:endParaRPr lang="en-US" sz="2800" dirty="0">
              <a:latin typeface="Roboto Slab Regular"/>
              <a:cs typeface="Roboto Slab Regular"/>
            </a:endParaRPr>
          </a:p>
          <a:p>
            <a:pPr lvl="1">
              <a:lnSpc>
                <a:spcPct val="90000"/>
              </a:lnSpc>
            </a:pPr>
            <a:r>
              <a:rPr lang="en-US" sz="2800" dirty="0">
                <a:latin typeface="Roboto Slab Regular"/>
                <a:cs typeface="Roboto Slab Regular"/>
              </a:rPr>
              <a:t>A to B: MAC</a:t>
            </a:r>
            <a:r>
              <a:rPr lang="en-US" sz="2800" baseline="-25000" dirty="0">
                <a:latin typeface="Roboto Slab Regular"/>
                <a:cs typeface="Roboto Slab Regular"/>
              </a:rPr>
              <a:t>K</a:t>
            </a:r>
            <a:r>
              <a:rPr lang="en-US" sz="2800" dirty="0">
                <a:latin typeface="Roboto Slab Regular"/>
                <a:cs typeface="Roboto Slab Regular"/>
              </a:rPr>
              <a:t>(</a:t>
            </a:r>
            <a:r>
              <a:rPr lang="en-US" sz="2800" dirty="0" err="1">
                <a:latin typeface="Roboto Slab Regular"/>
                <a:cs typeface="Roboto Slab Regular"/>
              </a:rPr>
              <a:t>t</a:t>
            </a:r>
            <a:r>
              <a:rPr lang="en-US" sz="2800" baseline="-25000" dirty="0" err="1">
                <a:latin typeface="Roboto Slab Regular"/>
                <a:cs typeface="Roboto Slab Regular"/>
              </a:rPr>
              <a:t>A</a:t>
            </a:r>
            <a:r>
              <a:rPr lang="en-US" sz="2800" dirty="0">
                <a:latin typeface="Roboto Slab Regular"/>
                <a:cs typeface="Roboto Slab Regular"/>
              </a:rPr>
              <a:t>, B</a:t>
            </a:r>
            <a:r>
              <a:rPr lang="en-US" sz="2800" dirty="0" smtClean="0">
                <a:latin typeface="Roboto Slab Regular"/>
                <a:cs typeface="Roboto Slab Regular"/>
              </a:rPr>
              <a:t>)</a:t>
            </a:r>
            <a:endParaRPr lang="en-US" sz="2800" dirty="0">
              <a:latin typeface="Roboto Slab Regular"/>
              <a:cs typeface="Roboto Slab Regular"/>
            </a:endParaRPr>
          </a:p>
          <a:p>
            <a:pPr>
              <a:lnSpc>
                <a:spcPct val="90000"/>
              </a:lnSpc>
            </a:pPr>
            <a:r>
              <a:rPr lang="en-US" sz="2800" dirty="0">
                <a:latin typeface="Roboto Slab Regular"/>
                <a:cs typeface="Roboto Slab Regular"/>
              </a:rPr>
              <a:t>Unilateral </a:t>
            </a:r>
            <a:r>
              <a:rPr lang="en-US" sz="2800" dirty="0" smtClean="0">
                <a:latin typeface="Roboto Slab Regular"/>
                <a:cs typeface="Roboto Slab Regular"/>
              </a:rPr>
              <a:t>authentication (nonce</a:t>
            </a:r>
            <a:r>
              <a:rPr lang="en-US" sz="2800" dirty="0">
                <a:latin typeface="Roboto Slab Regular"/>
                <a:cs typeface="Roboto Slab Regular"/>
              </a:rPr>
              <a:t>-</a:t>
            </a:r>
            <a:r>
              <a:rPr lang="en-US" sz="2800" dirty="0" smtClean="0">
                <a:latin typeface="Roboto Slab Regular"/>
                <a:cs typeface="Roboto Slab Regular"/>
              </a:rPr>
              <a:t>based)</a:t>
            </a:r>
            <a:endParaRPr lang="en-US" sz="2800" dirty="0">
              <a:latin typeface="Roboto Slab Regular"/>
              <a:cs typeface="Roboto Slab Regular"/>
            </a:endParaRPr>
          </a:p>
          <a:p>
            <a:pPr lvl="1">
              <a:lnSpc>
                <a:spcPct val="90000"/>
              </a:lnSpc>
            </a:pPr>
            <a:r>
              <a:rPr lang="en-US" sz="2800" dirty="0">
                <a:latin typeface="Roboto Slab Regular"/>
                <a:cs typeface="Roboto Slab Regular"/>
              </a:rPr>
              <a:t>B to A: </a:t>
            </a:r>
            <a:r>
              <a:rPr lang="en-US" sz="2800" dirty="0" err="1">
                <a:latin typeface="Roboto Slab Regular"/>
                <a:cs typeface="Roboto Slab Regular"/>
              </a:rPr>
              <a:t>r</a:t>
            </a:r>
            <a:r>
              <a:rPr lang="en-US" sz="2800" baseline="-25000" dirty="0" err="1">
                <a:latin typeface="Roboto Slab Regular"/>
                <a:cs typeface="Roboto Slab Regular"/>
              </a:rPr>
              <a:t>B</a:t>
            </a:r>
            <a:endParaRPr lang="en-US" sz="2800" baseline="-25000" dirty="0">
              <a:latin typeface="Roboto Slab Regular"/>
              <a:cs typeface="Roboto Slab Regular"/>
            </a:endParaRPr>
          </a:p>
          <a:p>
            <a:pPr lvl="1">
              <a:lnSpc>
                <a:spcPct val="90000"/>
              </a:lnSpc>
            </a:pPr>
            <a:r>
              <a:rPr lang="en-US" sz="2800" dirty="0">
                <a:latin typeface="Roboto Slab Regular"/>
                <a:cs typeface="Roboto Slab Regular"/>
              </a:rPr>
              <a:t>A to B: MAC</a:t>
            </a:r>
            <a:r>
              <a:rPr lang="en-US" sz="2800" baseline="-25000" dirty="0">
                <a:latin typeface="Roboto Slab Regular"/>
                <a:cs typeface="Roboto Slab Regular"/>
              </a:rPr>
              <a:t>K</a:t>
            </a:r>
            <a:r>
              <a:rPr lang="en-US" sz="2800" dirty="0">
                <a:latin typeface="Roboto Slab Regular"/>
                <a:cs typeface="Roboto Slab Regular"/>
              </a:rPr>
              <a:t>(</a:t>
            </a:r>
            <a:r>
              <a:rPr lang="en-US" sz="2800" dirty="0" err="1">
                <a:latin typeface="Roboto Slab Regular"/>
                <a:cs typeface="Roboto Slab Regular"/>
              </a:rPr>
              <a:t>r</a:t>
            </a:r>
            <a:r>
              <a:rPr lang="en-US" sz="2800" baseline="-25000" dirty="0" err="1">
                <a:latin typeface="Roboto Slab Regular"/>
                <a:cs typeface="Roboto Slab Regular"/>
              </a:rPr>
              <a:t>B</a:t>
            </a:r>
            <a:r>
              <a:rPr lang="en-US" sz="2800" dirty="0">
                <a:latin typeface="Roboto Slab Regular"/>
                <a:cs typeface="Roboto Slab Regular"/>
              </a:rPr>
              <a:t>, B</a:t>
            </a:r>
            <a:r>
              <a:rPr lang="en-US" sz="2800" dirty="0" smtClean="0">
                <a:latin typeface="Roboto Slab Regular"/>
                <a:cs typeface="Roboto Slab Regular"/>
              </a:rPr>
              <a:t>)</a:t>
            </a:r>
            <a:endParaRPr lang="en-US" sz="2800" dirty="0">
              <a:latin typeface="Roboto Slab Regular"/>
              <a:cs typeface="Roboto Slab Regular"/>
            </a:endParaRPr>
          </a:p>
          <a:p>
            <a:pPr>
              <a:lnSpc>
                <a:spcPct val="90000"/>
              </a:lnSpc>
            </a:pPr>
            <a:r>
              <a:rPr lang="en-US" sz="2800" dirty="0">
                <a:latin typeface="Roboto Slab Regular"/>
                <a:cs typeface="Roboto Slab Regular"/>
              </a:rPr>
              <a:t>Mutual </a:t>
            </a:r>
            <a:r>
              <a:rPr lang="en-US" sz="2800" dirty="0" smtClean="0">
                <a:latin typeface="Roboto Slab Regular"/>
                <a:cs typeface="Roboto Slab Regular"/>
              </a:rPr>
              <a:t>authentication (nonce</a:t>
            </a:r>
            <a:r>
              <a:rPr lang="en-US" sz="2800" dirty="0">
                <a:latin typeface="Roboto Slab Regular"/>
                <a:cs typeface="Roboto Slab Regular"/>
              </a:rPr>
              <a:t>-</a:t>
            </a:r>
            <a:r>
              <a:rPr lang="en-US" sz="2800" dirty="0" smtClean="0">
                <a:latin typeface="Roboto Slab Regular"/>
                <a:cs typeface="Roboto Slab Regular"/>
              </a:rPr>
              <a:t>based)</a:t>
            </a:r>
            <a:endParaRPr lang="en-US" sz="2800" dirty="0">
              <a:latin typeface="Roboto Slab Regular"/>
              <a:cs typeface="Roboto Slab Regular"/>
            </a:endParaRPr>
          </a:p>
          <a:p>
            <a:pPr lvl="1">
              <a:lnSpc>
                <a:spcPct val="90000"/>
              </a:lnSpc>
            </a:pPr>
            <a:r>
              <a:rPr lang="en-US" sz="2800" dirty="0">
                <a:latin typeface="Roboto Slab Regular"/>
                <a:cs typeface="Roboto Slab Regular"/>
              </a:rPr>
              <a:t>B to A: </a:t>
            </a:r>
            <a:r>
              <a:rPr lang="en-US" sz="2800" dirty="0" err="1">
                <a:latin typeface="Roboto Slab Regular"/>
                <a:cs typeface="Roboto Slab Regular"/>
              </a:rPr>
              <a:t>r</a:t>
            </a:r>
            <a:r>
              <a:rPr lang="en-US" sz="2800" baseline="-25000" dirty="0" err="1">
                <a:latin typeface="Roboto Slab Regular"/>
                <a:cs typeface="Roboto Slab Regular"/>
              </a:rPr>
              <a:t>B</a:t>
            </a:r>
            <a:endParaRPr lang="en-US" sz="2800" baseline="-25000" dirty="0">
              <a:latin typeface="Roboto Slab Regular"/>
              <a:cs typeface="Roboto Slab Regular"/>
            </a:endParaRPr>
          </a:p>
          <a:p>
            <a:pPr lvl="1">
              <a:lnSpc>
                <a:spcPct val="90000"/>
              </a:lnSpc>
            </a:pPr>
            <a:r>
              <a:rPr lang="en-US" sz="2800" dirty="0">
                <a:latin typeface="Roboto Slab Regular"/>
                <a:cs typeface="Roboto Slab Regular"/>
              </a:rPr>
              <a:t>A to B: </a:t>
            </a:r>
            <a:r>
              <a:rPr lang="en-US" sz="2800" dirty="0" err="1">
                <a:latin typeface="Roboto Slab Regular"/>
                <a:cs typeface="Roboto Slab Regular"/>
              </a:rPr>
              <a:t>r</a:t>
            </a:r>
            <a:r>
              <a:rPr lang="en-US" sz="2800" baseline="-25000" dirty="0" err="1">
                <a:latin typeface="Roboto Slab Regular"/>
                <a:cs typeface="Roboto Slab Regular"/>
              </a:rPr>
              <a:t>A</a:t>
            </a:r>
            <a:r>
              <a:rPr lang="en-US" sz="2800" dirty="0">
                <a:latin typeface="Roboto Slab Regular"/>
                <a:cs typeface="Roboto Slab Regular"/>
              </a:rPr>
              <a:t>, MAC</a:t>
            </a:r>
            <a:r>
              <a:rPr lang="en-US" sz="2800" baseline="-25000" dirty="0">
                <a:latin typeface="Roboto Slab Regular"/>
                <a:cs typeface="Roboto Slab Regular"/>
              </a:rPr>
              <a:t>K</a:t>
            </a:r>
            <a:r>
              <a:rPr lang="en-US" sz="2800" dirty="0">
                <a:latin typeface="Roboto Slab Regular"/>
                <a:cs typeface="Roboto Slab Regular"/>
              </a:rPr>
              <a:t>(</a:t>
            </a:r>
            <a:r>
              <a:rPr lang="en-US" sz="2800" dirty="0" err="1">
                <a:latin typeface="Roboto Slab Regular"/>
                <a:cs typeface="Roboto Slab Regular"/>
              </a:rPr>
              <a:t>r</a:t>
            </a:r>
            <a:r>
              <a:rPr lang="en-US" sz="2800" baseline="-25000" dirty="0" err="1">
                <a:latin typeface="Roboto Slab Regular"/>
                <a:cs typeface="Roboto Slab Regular"/>
              </a:rPr>
              <a:t>A</a:t>
            </a:r>
            <a:r>
              <a:rPr lang="en-US" sz="2800" dirty="0">
                <a:latin typeface="Roboto Slab Regular"/>
                <a:cs typeface="Roboto Slab Regular"/>
              </a:rPr>
              <a:t>, </a:t>
            </a:r>
            <a:r>
              <a:rPr lang="en-US" sz="2800" dirty="0" err="1">
                <a:latin typeface="Roboto Slab Regular"/>
                <a:cs typeface="Roboto Slab Regular"/>
              </a:rPr>
              <a:t>r</a:t>
            </a:r>
            <a:r>
              <a:rPr lang="en-US" sz="2800" baseline="-25000" dirty="0" err="1">
                <a:latin typeface="Roboto Slab Regular"/>
                <a:cs typeface="Roboto Slab Regular"/>
              </a:rPr>
              <a:t>B</a:t>
            </a:r>
            <a:r>
              <a:rPr lang="en-US" sz="2800" dirty="0">
                <a:latin typeface="Roboto Slab Regular"/>
                <a:cs typeface="Roboto Slab Regular"/>
              </a:rPr>
              <a:t>, B)</a:t>
            </a:r>
          </a:p>
          <a:p>
            <a:pPr lvl="1">
              <a:lnSpc>
                <a:spcPct val="90000"/>
              </a:lnSpc>
            </a:pPr>
            <a:r>
              <a:rPr lang="en-US" sz="2800" dirty="0">
                <a:latin typeface="Roboto Slab Regular"/>
                <a:cs typeface="Roboto Slab Regular"/>
              </a:rPr>
              <a:t>B to A: MAC</a:t>
            </a:r>
            <a:r>
              <a:rPr lang="en-US" sz="2800" baseline="-25000" dirty="0">
                <a:latin typeface="Roboto Slab Regular"/>
                <a:cs typeface="Roboto Slab Regular"/>
              </a:rPr>
              <a:t>K</a:t>
            </a:r>
            <a:r>
              <a:rPr lang="en-US" sz="2800" dirty="0">
                <a:latin typeface="Roboto Slab Regular"/>
                <a:cs typeface="Roboto Slab Regular"/>
              </a:rPr>
              <a:t>(</a:t>
            </a:r>
            <a:r>
              <a:rPr lang="en-US" sz="2800" dirty="0" err="1">
                <a:latin typeface="Roboto Slab Regular"/>
                <a:cs typeface="Roboto Slab Regular"/>
              </a:rPr>
              <a:t>r</a:t>
            </a:r>
            <a:r>
              <a:rPr lang="en-US" sz="2800" baseline="-25000" dirty="0" err="1">
                <a:latin typeface="Roboto Slab Regular"/>
                <a:cs typeface="Roboto Slab Regular"/>
              </a:rPr>
              <a:t>B</a:t>
            </a:r>
            <a:r>
              <a:rPr lang="en-US" sz="2800" dirty="0">
                <a:latin typeface="Roboto Slab Regular"/>
                <a:cs typeface="Roboto Slab Regular"/>
              </a:rPr>
              <a:t>, </a:t>
            </a:r>
            <a:r>
              <a:rPr lang="en-US" sz="2800" dirty="0" err="1">
                <a:latin typeface="Roboto Slab Regular"/>
                <a:cs typeface="Roboto Slab Regular"/>
              </a:rPr>
              <a:t>r</a:t>
            </a:r>
            <a:r>
              <a:rPr lang="en-US" sz="2800" baseline="-25000" dirty="0" err="1">
                <a:latin typeface="Roboto Slab Regular"/>
                <a:cs typeface="Roboto Slab Regular"/>
              </a:rPr>
              <a:t>A</a:t>
            </a:r>
            <a:r>
              <a:rPr lang="en-US" sz="2800" dirty="0">
                <a:latin typeface="Roboto Slab Regular"/>
                <a:cs typeface="Roboto Slab Regular"/>
              </a:rPr>
              <a:t>)</a:t>
            </a:r>
          </a:p>
        </p:txBody>
      </p:sp>
      <p:sp>
        <p:nvSpPr>
          <p:cNvPr id="4" name="Footer Placeholder 3"/>
          <p:cNvSpPr>
            <a:spLocks noGrp="1"/>
          </p:cNvSpPr>
          <p:nvPr>
            <p:ph type="ftr" sz="quarter" idx="11"/>
          </p:nvPr>
        </p:nvSpPr>
        <p:spPr/>
        <p:txBody>
          <a:bodyPr/>
          <a:lstStyle/>
          <a:p>
            <a:r>
              <a:rPr lang="en-US" smtClean="0"/>
              <a:t>Topic 7: User Authentication</a:t>
            </a:r>
            <a:endParaRPr lang="en-US"/>
          </a:p>
        </p:txBody>
      </p:sp>
      <p:sp>
        <p:nvSpPr>
          <p:cNvPr id="5" name="Slide Number Placeholder 4"/>
          <p:cNvSpPr>
            <a:spLocks noGrp="1"/>
          </p:cNvSpPr>
          <p:nvPr>
            <p:ph type="sldNum" sz="quarter" idx="12"/>
          </p:nvPr>
        </p:nvSpPr>
        <p:spPr/>
        <p:txBody>
          <a:bodyPr/>
          <a:lstStyle/>
          <a:p>
            <a:fld id="{6E2D2B3B-882E-40F3-A32F-6DD516915044}" type="slidenum">
              <a:rPr lang="en-US" smtClean="0"/>
              <a:pPr/>
              <a:t>16</a:t>
            </a:fld>
            <a:endParaRPr lang="en-US"/>
          </a:p>
        </p:txBody>
      </p:sp>
    </p:spTree>
    <p:extLst>
      <p:ext uri="{BB962C8B-B14F-4D97-AF65-F5344CB8AC3E}">
        <p14:creationId xmlns:p14="http://schemas.microsoft.com/office/powerpoint/2010/main" val="7869368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2F2B20"/>
                </a:solidFill>
                <a:latin typeface="Fjalla One"/>
                <a:cs typeface="Fjalla One"/>
              </a:rPr>
              <a:t>Public-key Cryptography</a:t>
            </a:r>
            <a:endParaRPr lang="en-US" dirty="0">
              <a:solidFill>
                <a:srgbClr val="2F2B20"/>
              </a:solidFill>
              <a:latin typeface="Fjalla One"/>
              <a:cs typeface="Fjalla One"/>
            </a:endParaRPr>
          </a:p>
        </p:txBody>
      </p:sp>
      <p:sp>
        <p:nvSpPr>
          <p:cNvPr id="3" name="Content Placeholder 2"/>
          <p:cNvSpPr>
            <a:spLocks noGrp="1"/>
          </p:cNvSpPr>
          <p:nvPr>
            <p:ph idx="1"/>
          </p:nvPr>
        </p:nvSpPr>
        <p:spPr>
          <a:xfrm>
            <a:off x="457200" y="1600200"/>
            <a:ext cx="7991380" cy="1478479"/>
          </a:xfrm>
        </p:spPr>
        <p:txBody>
          <a:bodyPr>
            <a:noAutofit/>
          </a:bodyPr>
          <a:lstStyle/>
          <a:p>
            <a:pPr marL="114300" indent="0" algn="ctr">
              <a:lnSpc>
                <a:spcPct val="90000"/>
              </a:lnSpc>
              <a:buNone/>
            </a:pPr>
            <a:r>
              <a:rPr lang="en-US" sz="3600" b="1" dirty="0" smtClean="0">
                <a:solidFill>
                  <a:srgbClr val="800000"/>
                </a:solidFill>
                <a:latin typeface="Oswald Regular"/>
                <a:cs typeface="Oswald Regular"/>
              </a:rPr>
              <a:t>Cleverly use Digital Signature to authenticate to a party. </a:t>
            </a:r>
          </a:p>
          <a:p>
            <a:pPr marL="114300" indent="0" algn="ctr">
              <a:lnSpc>
                <a:spcPct val="90000"/>
              </a:lnSpc>
              <a:buNone/>
            </a:pPr>
            <a:endParaRPr lang="en-US" sz="3600" b="1" dirty="0" smtClean="0">
              <a:solidFill>
                <a:srgbClr val="800000"/>
              </a:solidFill>
              <a:latin typeface="Oswald Regular"/>
              <a:cs typeface="Oswald Regular"/>
            </a:endParaRPr>
          </a:p>
          <a:p>
            <a:pPr marL="114300" indent="0" algn="ctr">
              <a:lnSpc>
                <a:spcPct val="90000"/>
              </a:lnSpc>
              <a:buNone/>
            </a:pPr>
            <a:r>
              <a:rPr lang="en-US" sz="3600" b="1" dirty="0" smtClean="0">
                <a:solidFill>
                  <a:srgbClr val="800000"/>
                </a:solidFill>
                <a:latin typeface="Oswald Regular"/>
                <a:cs typeface="Oswald Regular"/>
              </a:rPr>
              <a:t>(</a:t>
            </a:r>
            <a:r>
              <a:rPr lang="en-US" sz="3600" b="1" i="1" dirty="0" smtClean="0">
                <a:solidFill>
                  <a:srgbClr val="800000"/>
                </a:solidFill>
                <a:latin typeface="Oswald Regular"/>
                <a:cs typeface="Oswald Regular"/>
              </a:rPr>
              <a:t>This will be covered later</a:t>
            </a:r>
            <a:r>
              <a:rPr lang="en-US" sz="3600" b="1" dirty="0" smtClean="0">
                <a:solidFill>
                  <a:srgbClr val="800000"/>
                </a:solidFill>
                <a:latin typeface="Oswald Regular"/>
                <a:cs typeface="Oswald Regular"/>
              </a:rPr>
              <a:t>)</a:t>
            </a:r>
            <a:endParaRPr lang="en-US" sz="3600" b="1" dirty="0">
              <a:solidFill>
                <a:srgbClr val="800000"/>
              </a:solidFill>
              <a:latin typeface="Oswald Regular"/>
              <a:cs typeface="Oswald Regular"/>
            </a:endParaRPr>
          </a:p>
        </p:txBody>
      </p:sp>
      <p:sp>
        <p:nvSpPr>
          <p:cNvPr id="4" name="Footer Placeholder 3"/>
          <p:cNvSpPr>
            <a:spLocks noGrp="1"/>
          </p:cNvSpPr>
          <p:nvPr>
            <p:ph type="ftr" sz="quarter" idx="11"/>
          </p:nvPr>
        </p:nvSpPr>
        <p:spPr/>
        <p:txBody>
          <a:bodyPr/>
          <a:lstStyle/>
          <a:p>
            <a:r>
              <a:rPr lang="en-US" smtClean="0"/>
              <a:t>Topic 7: User Authentication</a:t>
            </a:r>
            <a:endParaRPr lang="en-US"/>
          </a:p>
        </p:txBody>
      </p:sp>
      <p:sp>
        <p:nvSpPr>
          <p:cNvPr id="5" name="Slide Number Placeholder 4"/>
          <p:cNvSpPr>
            <a:spLocks noGrp="1"/>
          </p:cNvSpPr>
          <p:nvPr>
            <p:ph type="sldNum" sz="quarter" idx="12"/>
          </p:nvPr>
        </p:nvSpPr>
        <p:spPr/>
        <p:txBody>
          <a:bodyPr/>
          <a:lstStyle/>
          <a:p>
            <a:fld id="{6E2D2B3B-882E-40F3-A32F-6DD516915044}" type="slidenum">
              <a:rPr lang="en-US" smtClean="0"/>
              <a:pPr/>
              <a:t>17</a:t>
            </a:fld>
            <a:endParaRPr lang="en-US"/>
          </a:p>
        </p:txBody>
      </p:sp>
    </p:spTree>
    <p:extLst>
      <p:ext uri="{BB962C8B-B14F-4D97-AF65-F5344CB8AC3E}">
        <p14:creationId xmlns:p14="http://schemas.microsoft.com/office/powerpoint/2010/main" val="2987607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2F2B20"/>
                </a:solidFill>
                <a:latin typeface="Fjalla One"/>
                <a:cs typeface="Fjalla One"/>
              </a:rPr>
              <a:t>Passwords</a:t>
            </a:r>
            <a:endParaRPr lang="en-US" dirty="0">
              <a:solidFill>
                <a:srgbClr val="2F2B20"/>
              </a:solidFill>
              <a:latin typeface="Fjalla One"/>
              <a:cs typeface="Fjalla One"/>
            </a:endParaRPr>
          </a:p>
        </p:txBody>
      </p:sp>
      <p:sp>
        <p:nvSpPr>
          <p:cNvPr id="3" name="Content Placeholder 2"/>
          <p:cNvSpPr>
            <a:spLocks noGrp="1"/>
          </p:cNvSpPr>
          <p:nvPr>
            <p:ph idx="1"/>
          </p:nvPr>
        </p:nvSpPr>
        <p:spPr>
          <a:xfrm>
            <a:off x="457200" y="1600200"/>
            <a:ext cx="7991380" cy="4819468"/>
          </a:xfrm>
        </p:spPr>
        <p:txBody>
          <a:bodyPr>
            <a:noAutofit/>
          </a:bodyPr>
          <a:lstStyle/>
          <a:p>
            <a:pPr>
              <a:lnSpc>
                <a:spcPct val="90000"/>
              </a:lnSpc>
            </a:pPr>
            <a:r>
              <a:rPr lang="en-US" sz="2800" dirty="0" smtClean="0">
                <a:solidFill>
                  <a:srgbClr val="2F2B20"/>
                </a:solidFill>
                <a:latin typeface="Roboto Slab Regular"/>
                <a:cs typeface="Roboto Slab Regular"/>
              </a:rPr>
              <a:t>Oldest and most common form of authentication token due to its ease of deployment </a:t>
            </a:r>
          </a:p>
          <a:p>
            <a:pPr>
              <a:lnSpc>
                <a:spcPct val="90000"/>
              </a:lnSpc>
            </a:pPr>
            <a:endParaRPr lang="en-US" sz="2800" dirty="0" smtClean="0">
              <a:solidFill>
                <a:srgbClr val="2F2B20"/>
              </a:solidFill>
              <a:latin typeface="Roboto Slab Regular"/>
              <a:cs typeface="Roboto Slab Regular"/>
            </a:endParaRPr>
          </a:p>
          <a:p>
            <a:pPr>
              <a:lnSpc>
                <a:spcPct val="90000"/>
              </a:lnSpc>
            </a:pPr>
            <a:r>
              <a:rPr lang="en-US" sz="2800" dirty="0">
                <a:solidFill>
                  <a:srgbClr val="2F2B20"/>
                </a:solidFill>
                <a:latin typeface="Roboto Slab Regular"/>
                <a:cs typeface="Roboto Slab Regular"/>
              </a:rPr>
              <a:t>1961 Compatible Time-Sharing System at </a:t>
            </a:r>
            <a:r>
              <a:rPr lang="en-US" sz="2800" dirty="0" smtClean="0">
                <a:solidFill>
                  <a:srgbClr val="2F2B20"/>
                </a:solidFill>
                <a:latin typeface="Roboto Slab Regular"/>
                <a:cs typeface="Roboto Slab Regular"/>
              </a:rPr>
              <a:t>MIT was most likely the first deployment of passwords</a:t>
            </a:r>
          </a:p>
          <a:p>
            <a:pPr>
              <a:lnSpc>
                <a:spcPct val="90000"/>
              </a:lnSpc>
            </a:pPr>
            <a:endParaRPr lang="en-US" sz="2800" dirty="0">
              <a:solidFill>
                <a:srgbClr val="2F2B20"/>
              </a:solidFill>
              <a:latin typeface="Roboto Slab Regular"/>
              <a:cs typeface="Roboto Slab Regular"/>
            </a:endParaRPr>
          </a:p>
          <a:p>
            <a:pPr>
              <a:lnSpc>
                <a:spcPct val="90000"/>
              </a:lnSpc>
            </a:pPr>
            <a:r>
              <a:rPr lang="en-US" sz="2800" dirty="0" smtClean="0">
                <a:solidFill>
                  <a:srgbClr val="2F2B20"/>
                </a:solidFill>
                <a:latin typeface="Roboto Slab Regular"/>
                <a:cs typeface="Roboto Slab Regular"/>
              </a:rPr>
              <a:t> Password was deployed in traditional computer systems like MULTICS </a:t>
            </a:r>
            <a:r>
              <a:rPr lang="en-US" sz="2800" dirty="0">
                <a:solidFill>
                  <a:srgbClr val="2F2B20"/>
                </a:solidFill>
                <a:latin typeface="Roboto Slab Regular"/>
                <a:cs typeface="Roboto Slab Regular"/>
              </a:rPr>
              <a:t>and Unix in the </a:t>
            </a:r>
            <a:r>
              <a:rPr lang="en-US" sz="2800" dirty="0" smtClean="0">
                <a:solidFill>
                  <a:srgbClr val="2F2B20"/>
                </a:solidFill>
                <a:latin typeface="Roboto Slab Regular"/>
                <a:cs typeface="Roboto Slab Regular"/>
              </a:rPr>
              <a:t>1970</a:t>
            </a:r>
            <a:endParaRPr lang="en-US" sz="2800" dirty="0">
              <a:solidFill>
                <a:srgbClr val="2F2B20"/>
              </a:solidFill>
              <a:latin typeface="Roboto Slab Regular"/>
              <a:cs typeface="Roboto Slab Regular"/>
            </a:endParaRPr>
          </a:p>
          <a:p>
            <a:pPr>
              <a:lnSpc>
                <a:spcPct val="90000"/>
              </a:lnSpc>
            </a:pPr>
            <a:endParaRPr lang="en-US" sz="2800" dirty="0" smtClean="0">
              <a:solidFill>
                <a:srgbClr val="2F2B20"/>
              </a:solidFill>
              <a:latin typeface="Roboto Slab Regular"/>
              <a:cs typeface="Roboto Slab Regular"/>
            </a:endParaRPr>
          </a:p>
        </p:txBody>
      </p:sp>
      <p:sp>
        <p:nvSpPr>
          <p:cNvPr id="4" name="Footer Placeholder 3"/>
          <p:cNvSpPr>
            <a:spLocks noGrp="1"/>
          </p:cNvSpPr>
          <p:nvPr>
            <p:ph type="ftr" sz="quarter" idx="11"/>
          </p:nvPr>
        </p:nvSpPr>
        <p:spPr/>
        <p:txBody>
          <a:bodyPr/>
          <a:lstStyle/>
          <a:p>
            <a:r>
              <a:rPr lang="en-US" smtClean="0"/>
              <a:t>Topic 7: User Authentication</a:t>
            </a:r>
            <a:endParaRPr lang="en-US"/>
          </a:p>
        </p:txBody>
      </p:sp>
      <p:sp>
        <p:nvSpPr>
          <p:cNvPr id="5" name="Slide Number Placeholder 4"/>
          <p:cNvSpPr>
            <a:spLocks noGrp="1"/>
          </p:cNvSpPr>
          <p:nvPr>
            <p:ph type="sldNum" sz="quarter" idx="12"/>
          </p:nvPr>
        </p:nvSpPr>
        <p:spPr/>
        <p:txBody>
          <a:bodyPr/>
          <a:lstStyle/>
          <a:p>
            <a:fld id="{6E2D2B3B-882E-40F3-A32F-6DD516915044}" type="slidenum">
              <a:rPr lang="en-US" smtClean="0"/>
              <a:pPr/>
              <a:t>18</a:t>
            </a:fld>
            <a:endParaRPr lang="en-US"/>
          </a:p>
        </p:txBody>
      </p:sp>
    </p:spTree>
    <p:extLst>
      <p:ext uri="{BB962C8B-B14F-4D97-AF65-F5344CB8AC3E}">
        <p14:creationId xmlns:p14="http://schemas.microsoft.com/office/powerpoint/2010/main" val="7487357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2F2B20"/>
                </a:solidFill>
                <a:latin typeface="Fjalla One"/>
                <a:cs typeface="Fjalla One"/>
              </a:rPr>
              <a:t>Variations of Passwords</a:t>
            </a:r>
            <a:endParaRPr lang="en-US" dirty="0">
              <a:solidFill>
                <a:srgbClr val="2F2B20"/>
              </a:solidFill>
              <a:latin typeface="Fjalla One"/>
              <a:cs typeface="Fjalla One"/>
            </a:endParaRPr>
          </a:p>
        </p:txBody>
      </p:sp>
      <p:sp>
        <p:nvSpPr>
          <p:cNvPr id="3" name="Content Placeholder 2"/>
          <p:cNvSpPr>
            <a:spLocks noGrp="1"/>
          </p:cNvSpPr>
          <p:nvPr>
            <p:ph idx="1"/>
          </p:nvPr>
        </p:nvSpPr>
        <p:spPr>
          <a:xfrm>
            <a:off x="457200" y="1600200"/>
            <a:ext cx="4346894" cy="4929914"/>
          </a:xfrm>
        </p:spPr>
        <p:txBody>
          <a:bodyPr>
            <a:noAutofit/>
          </a:bodyPr>
          <a:lstStyle/>
          <a:p>
            <a:pPr>
              <a:lnSpc>
                <a:spcPct val="90000"/>
              </a:lnSpc>
            </a:pPr>
            <a:r>
              <a:rPr lang="en-US" sz="3200" dirty="0" smtClean="0">
                <a:solidFill>
                  <a:srgbClr val="2F2B20"/>
                </a:solidFill>
                <a:latin typeface="Roboto Slab Regular"/>
                <a:cs typeface="Roboto Slab Regular"/>
              </a:rPr>
              <a:t>Passphrase</a:t>
            </a:r>
          </a:p>
          <a:p>
            <a:pPr lvl="1">
              <a:lnSpc>
                <a:spcPct val="90000"/>
              </a:lnSpc>
            </a:pPr>
            <a:r>
              <a:rPr lang="en-US" sz="2800" dirty="0" smtClean="0">
                <a:solidFill>
                  <a:srgbClr val="2F2B20"/>
                </a:solidFill>
                <a:latin typeface="Roboto Slab Regular"/>
                <a:cs typeface="Roboto Slab Regular"/>
              </a:rPr>
              <a:t>A sequence of words or other text used for similar purpose as password  </a:t>
            </a:r>
            <a:br>
              <a:rPr lang="en-US" sz="2800" dirty="0" smtClean="0">
                <a:solidFill>
                  <a:srgbClr val="2F2B20"/>
                </a:solidFill>
                <a:latin typeface="Roboto Slab Regular"/>
                <a:cs typeface="Roboto Slab Regular"/>
              </a:rPr>
            </a:br>
            <a:endParaRPr lang="en-US" sz="3200" dirty="0">
              <a:solidFill>
                <a:srgbClr val="2F2B20"/>
              </a:solidFill>
              <a:latin typeface="Roboto Slab Regular"/>
              <a:cs typeface="Roboto Slab Regular"/>
            </a:endParaRPr>
          </a:p>
          <a:p>
            <a:pPr>
              <a:lnSpc>
                <a:spcPct val="90000"/>
              </a:lnSpc>
            </a:pPr>
            <a:r>
              <a:rPr lang="en-US" sz="3200" dirty="0" smtClean="0">
                <a:solidFill>
                  <a:srgbClr val="2F2B20"/>
                </a:solidFill>
                <a:latin typeface="Roboto Slab Regular"/>
                <a:cs typeface="Roboto Slab Regular"/>
              </a:rPr>
              <a:t>Passcode</a:t>
            </a:r>
            <a:br>
              <a:rPr lang="en-US" sz="3200" dirty="0" smtClean="0">
                <a:solidFill>
                  <a:srgbClr val="2F2B20"/>
                </a:solidFill>
                <a:latin typeface="Roboto Slab Regular"/>
                <a:cs typeface="Roboto Slab Regular"/>
              </a:rPr>
            </a:br>
            <a:endParaRPr lang="en-US" sz="3200" dirty="0" smtClean="0">
              <a:solidFill>
                <a:srgbClr val="2F2B20"/>
              </a:solidFill>
              <a:latin typeface="Roboto Slab Regular"/>
              <a:cs typeface="Roboto Slab Regular"/>
            </a:endParaRPr>
          </a:p>
          <a:p>
            <a:pPr>
              <a:lnSpc>
                <a:spcPct val="90000"/>
              </a:lnSpc>
            </a:pPr>
            <a:r>
              <a:rPr lang="en-US" sz="3200" dirty="0" smtClean="0">
                <a:solidFill>
                  <a:srgbClr val="2F2B20"/>
                </a:solidFill>
                <a:latin typeface="Roboto Slab Regular"/>
                <a:cs typeface="Roboto Slab Regular"/>
              </a:rPr>
              <a:t>Personal Identification Number (PIN) </a:t>
            </a:r>
            <a:endParaRPr lang="en-US" sz="3200" dirty="0">
              <a:solidFill>
                <a:srgbClr val="2F2B20"/>
              </a:solidFill>
              <a:latin typeface="Roboto Slab Regular"/>
              <a:cs typeface="Roboto Slab Regular"/>
            </a:endParaRPr>
          </a:p>
          <a:p>
            <a:pPr>
              <a:lnSpc>
                <a:spcPct val="90000"/>
              </a:lnSpc>
            </a:pPr>
            <a:endParaRPr lang="en-US" sz="3200" dirty="0" smtClean="0">
              <a:solidFill>
                <a:srgbClr val="2F2B20"/>
              </a:solidFill>
              <a:latin typeface="Roboto Slab Regular"/>
              <a:cs typeface="Roboto Slab Regular"/>
            </a:endParaRPr>
          </a:p>
        </p:txBody>
      </p:sp>
      <p:pic>
        <p:nvPicPr>
          <p:cNvPr id="4" name="password_strength_cropped-300x247.png" descr="/Users/Omar/Desktop/Slide-Password/password_strength_cropped-300x247.png"/>
          <p:cNvPicPr>
            <a:picLocks noChangeAspect="1"/>
          </p:cNvPicPr>
          <p:nvPr/>
        </p:nvPicPr>
        <p:blipFill>
          <a:blip r:embed="rId2" r:link="rId3" cstate="email">
            <a:extLst>
              <a:ext uri="{28A0092B-C50C-407E-A947-70E740481C1C}">
                <a14:useLocalDpi xmlns:a14="http://schemas.microsoft.com/office/drawing/2010/main" val="0"/>
              </a:ext>
            </a:extLst>
          </a:blip>
          <a:stretch>
            <a:fillRect/>
          </a:stretch>
        </p:blipFill>
        <p:spPr>
          <a:xfrm>
            <a:off x="5264649" y="1241244"/>
            <a:ext cx="2812551" cy="2315667"/>
          </a:xfrm>
          <a:prstGeom prst="rect">
            <a:avLst/>
          </a:prstGeom>
        </p:spPr>
      </p:pic>
      <p:pic>
        <p:nvPicPr>
          <p:cNvPr id="5" name="Passcode.png" descr="/Users/Omar/Desktop/Slide-Password/Passcode.png"/>
          <p:cNvPicPr>
            <a:picLocks noChangeAspect="1"/>
          </p:cNvPicPr>
          <p:nvPr/>
        </p:nvPicPr>
        <p:blipFill>
          <a:blip r:embed="rId4" r:link="rId5" cstate="email">
            <a:extLst>
              <a:ext uri="{28A0092B-C50C-407E-A947-70E740481C1C}">
                <a14:useLocalDpi xmlns:a14="http://schemas.microsoft.com/office/drawing/2010/main" val="0"/>
              </a:ext>
            </a:extLst>
          </a:blip>
          <a:stretch>
            <a:fillRect/>
          </a:stretch>
        </p:blipFill>
        <p:spPr>
          <a:xfrm>
            <a:off x="3576653" y="3528766"/>
            <a:ext cx="1653917" cy="2380090"/>
          </a:xfrm>
          <a:prstGeom prst="rect">
            <a:avLst/>
          </a:prstGeom>
        </p:spPr>
      </p:pic>
      <p:pic>
        <p:nvPicPr>
          <p:cNvPr id="6" name="screen-purchase-pin-entry.jpg" descr="/Users/Omar/Desktop/Slide-Password/screen-purchase-pin-entry.jpg"/>
          <p:cNvPicPr>
            <a:picLocks noChangeAspect="1"/>
          </p:cNvPicPr>
          <p:nvPr/>
        </p:nvPicPr>
        <p:blipFill>
          <a:blip r:embed="rId6" r:link="rId7" cstate="email">
            <a:extLst>
              <a:ext uri="{28A0092B-C50C-407E-A947-70E740481C1C}">
                <a14:useLocalDpi xmlns:a14="http://schemas.microsoft.com/office/drawing/2010/main" val="0"/>
              </a:ext>
            </a:extLst>
          </a:blip>
          <a:stretch>
            <a:fillRect/>
          </a:stretch>
        </p:blipFill>
        <p:spPr>
          <a:xfrm>
            <a:off x="5264649" y="3667238"/>
            <a:ext cx="3175127" cy="2379674"/>
          </a:xfrm>
          <a:prstGeom prst="rect">
            <a:avLst/>
          </a:prstGeom>
        </p:spPr>
      </p:pic>
      <p:sp>
        <p:nvSpPr>
          <p:cNvPr id="7" name="Footer Placeholder 6"/>
          <p:cNvSpPr>
            <a:spLocks noGrp="1"/>
          </p:cNvSpPr>
          <p:nvPr>
            <p:ph type="ftr" sz="quarter" idx="11"/>
          </p:nvPr>
        </p:nvSpPr>
        <p:spPr/>
        <p:txBody>
          <a:bodyPr/>
          <a:lstStyle/>
          <a:p>
            <a:r>
              <a:rPr lang="en-US" smtClean="0"/>
              <a:t>Topic 7: User Authentication</a:t>
            </a:r>
            <a:endParaRPr lang="en-US"/>
          </a:p>
        </p:txBody>
      </p:sp>
      <p:sp>
        <p:nvSpPr>
          <p:cNvPr id="8" name="Slide Number Placeholder 7"/>
          <p:cNvSpPr>
            <a:spLocks noGrp="1"/>
          </p:cNvSpPr>
          <p:nvPr>
            <p:ph type="sldNum" sz="quarter" idx="12"/>
          </p:nvPr>
        </p:nvSpPr>
        <p:spPr/>
        <p:txBody>
          <a:bodyPr/>
          <a:lstStyle/>
          <a:p>
            <a:fld id="{6E2D2B3B-882E-40F3-A32F-6DD516915044}" type="slidenum">
              <a:rPr lang="en-US" smtClean="0"/>
              <a:pPr/>
              <a:t>19</a:t>
            </a:fld>
            <a:endParaRPr lang="en-US"/>
          </a:p>
        </p:txBody>
      </p:sp>
    </p:spTree>
    <p:extLst>
      <p:ext uri="{BB962C8B-B14F-4D97-AF65-F5344CB8AC3E}">
        <p14:creationId xmlns:p14="http://schemas.microsoft.com/office/powerpoint/2010/main" val="24379344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2F2B20"/>
                </a:solidFill>
                <a:latin typeface="Fjalla One"/>
                <a:cs typeface="Fjalla One"/>
              </a:rPr>
              <a:t>Reading for this Lecture</a:t>
            </a:r>
            <a:endParaRPr lang="en-US" dirty="0">
              <a:solidFill>
                <a:srgbClr val="2F2B20"/>
              </a:solidFill>
              <a:latin typeface="Fjalla One"/>
              <a:cs typeface="Fjalla One"/>
            </a:endParaRPr>
          </a:p>
        </p:txBody>
      </p:sp>
      <p:pic>
        <p:nvPicPr>
          <p:cNvPr id="4" name="keep-calm-and-love-reading-64.png" descr="/Users/Omar/Desktop/Slide-Password/keep-calm-and-love-reading-64.png"/>
          <p:cNvPicPr>
            <a:picLocks noGrp="1" noChangeAspect="1"/>
          </p:cNvPicPr>
          <p:nvPr>
            <p:ph idx="1"/>
          </p:nvPr>
        </p:nvPicPr>
        <p:blipFill>
          <a:blip r:embed="rId2" r:link="rId3" cstate="email">
            <a:extLst>
              <a:ext uri="{28A0092B-C50C-407E-A947-70E740481C1C}">
                <a14:useLocalDpi xmlns:a14="http://schemas.microsoft.com/office/drawing/2010/main" val="0"/>
              </a:ext>
            </a:extLst>
          </a:blip>
          <a:srcRect l="11613" r="11613"/>
          <a:stretch>
            <a:fillRect/>
          </a:stretch>
        </p:blipFill>
        <p:spPr>
          <a:xfrm>
            <a:off x="5068026" y="1417638"/>
            <a:ext cx="3159125" cy="4800600"/>
          </a:xfrm>
        </p:spPr>
      </p:pic>
      <p:sp>
        <p:nvSpPr>
          <p:cNvPr id="6" name="TextBox 5"/>
          <p:cNvSpPr txBox="1"/>
          <p:nvPr/>
        </p:nvSpPr>
        <p:spPr>
          <a:xfrm>
            <a:off x="165658" y="1642883"/>
            <a:ext cx="4902368" cy="4031873"/>
          </a:xfrm>
          <a:prstGeom prst="rect">
            <a:avLst/>
          </a:prstGeom>
          <a:noFill/>
        </p:spPr>
        <p:txBody>
          <a:bodyPr wrap="square" rtlCol="0">
            <a:spAutoFit/>
          </a:bodyPr>
          <a:lstStyle/>
          <a:p>
            <a:r>
              <a:rPr lang="en-US" sz="3200" b="1" dirty="0" smtClean="0">
                <a:ln w="17780" cmpd="sng">
                  <a:solidFill>
                    <a:srgbClr val="FFFFFF"/>
                  </a:solidFill>
                  <a:prstDash val="solid"/>
                  <a:miter lim="800000"/>
                </a:ln>
                <a:solidFill>
                  <a:srgbClr val="800000"/>
                </a:solidFill>
                <a:latin typeface="Roboto Slab Regular"/>
                <a:cs typeface="Roboto Slab Regular"/>
              </a:rPr>
              <a:t>Wikipedia</a:t>
            </a:r>
          </a:p>
          <a:p>
            <a:pPr marL="742950" lvl="1" indent="-285750">
              <a:buFont typeface="Arial"/>
              <a:buChar char="•"/>
            </a:pPr>
            <a:r>
              <a:rPr lang="en-US" sz="3200" dirty="0" smtClean="0">
                <a:latin typeface="Roboto Slab Regular"/>
                <a:cs typeface="Roboto Slab Regular"/>
              </a:rPr>
              <a:t>Password</a:t>
            </a:r>
          </a:p>
          <a:p>
            <a:pPr marL="742950" lvl="1" indent="-285750">
              <a:buFont typeface="Arial"/>
              <a:buChar char="•"/>
            </a:pPr>
            <a:r>
              <a:rPr lang="en-US" sz="3200" dirty="0" smtClean="0">
                <a:latin typeface="Roboto Slab Regular"/>
                <a:cs typeface="Roboto Slab Regular"/>
              </a:rPr>
              <a:t>Password strength</a:t>
            </a:r>
          </a:p>
          <a:p>
            <a:pPr marL="742950" lvl="1" indent="-285750">
              <a:buFont typeface="Arial"/>
              <a:buChar char="•"/>
            </a:pPr>
            <a:r>
              <a:rPr lang="en-US" sz="3200" dirty="0" smtClean="0">
                <a:latin typeface="Roboto Slab Regular"/>
                <a:cs typeface="Roboto Slab Regular"/>
              </a:rPr>
              <a:t>Salt_</a:t>
            </a:r>
            <a:r>
              <a:rPr lang="en-US" sz="3200" dirty="0">
                <a:latin typeface="Roboto Slab Regular"/>
                <a:cs typeface="Roboto Slab Regular"/>
              </a:rPr>
              <a:t>(cryptography</a:t>
            </a:r>
            <a:r>
              <a:rPr lang="en-US" sz="3200" dirty="0" smtClean="0">
                <a:latin typeface="Roboto Slab Regular"/>
                <a:cs typeface="Roboto Slab Regular"/>
              </a:rPr>
              <a:t>)</a:t>
            </a:r>
          </a:p>
          <a:p>
            <a:pPr marL="742950" lvl="1" indent="-285750">
              <a:buFont typeface="Arial"/>
              <a:buChar char="•"/>
            </a:pPr>
            <a:r>
              <a:rPr lang="en-US" sz="3200" dirty="0" smtClean="0">
                <a:latin typeface="Roboto Slab Regular"/>
                <a:cs typeface="Roboto Slab Regular"/>
              </a:rPr>
              <a:t>Password cracking</a:t>
            </a:r>
          </a:p>
          <a:p>
            <a:pPr marL="742950" lvl="1" indent="-285750">
              <a:buFont typeface="Arial"/>
              <a:buChar char="•"/>
            </a:pPr>
            <a:r>
              <a:rPr lang="en-US" sz="3200" dirty="0" smtClean="0">
                <a:latin typeface="Roboto Slab Regular"/>
                <a:cs typeface="Roboto Slab Regular"/>
              </a:rPr>
              <a:t>Trusted path</a:t>
            </a:r>
          </a:p>
          <a:p>
            <a:pPr marL="742950" lvl="1" indent="-285750">
              <a:buFont typeface="Arial"/>
              <a:buChar char="•"/>
            </a:pPr>
            <a:r>
              <a:rPr lang="en-US" sz="3200" dirty="0" smtClean="0">
                <a:latin typeface="Roboto Slab Regular"/>
                <a:cs typeface="Roboto Slab Regular"/>
              </a:rPr>
              <a:t>One </a:t>
            </a:r>
            <a:r>
              <a:rPr lang="en-US" sz="3200" dirty="0">
                <a:latin typeface="Roboto Slab Regular"/>
                <a:cs typeface="Roboto Slab Regular"/>
              </a:rPr>
              <a:t>time </a:t>
            </a:r>
            <a:r>
              <a:rPr lang="en-US" sz="3200" dirty="0" smtClean="0">
                <a:latin typeface="Roboto Slab Regular"/>
                <a:cs typeface="Roboto Slab Regular"/>
              </a:rPr>
              <a:t>password</a:t>
            </a:r>
            <a:endParaRPr lang="en-US" sz="3200" dirty="0">
              <a:latin typeface="Roboto Slab Regular"/>
              <a:cs typeface="Roboto Slab Regular"/>
            </a:endParaRPr>
          </a:p>
          <a:p>
            <a:endParaRPr lang="en-US" sz="3200" dirty="0">
              <a:latin typeface="Roboto Slab Regular"/>
              <a:cs typeface="Roboto Slab Regular"/>
            </a:endParaRPr>
          </a:p>
        </p:txBody>
      </p:sp>
      <p:sp>
        <p:nvSpPr>
          <p:cNvPr id="3" name="Footer Placeholder 2"/>
          <p:cNvSpPr>
            <a:spLocks noGrp="1"/>
          </p:cNvSpPr>
          <p:nvPr>
            <p:ph type="ftr" sz="quarter" idx="11"/>
          </p:nvPr>
        </p:nvSpPr>
        <p:spPr/>
        <p:txBody>
          <a:bodyPr/>
          <a:lstStyle/>
          <a:p>
            <a:r>
              <a:rPr lang="en-US" smtClean="0"/>
              <a:t>Topic 7: User Authentication</a:t>
            </a:r>
            <a:endParaRPr lang="en-US"/>
          </a:p>
        </p:txBody>
      </p:sp>
      <p:sp>
        <p:nvSpPr>
          <p:cNvPr id="5" name="Slide Number Placeholder 4"/>
          <p:cNvSpPr>
            <a:spLocks noGrp="1"/>
          </p:cNvSpPr>
          <p:nvPr>
            <p:ph type="sldNum" sz="quarter" idx="12"/>
          </p:nvPr>
        </p:nvSpPr>
        <p:spPr/>
        <p:txBody>
          <a:bodyPr/>
          <a:lstStyle/>
          <a:p>
            <a:fld id="{6E2D2B3B-882E-40F3-A32F-6DD516915044}" type="slidenum">
              <a:rPr lang="en-US" smtClean="0"/>
              <a:pPr/>
              <a:t>2</a:t>
            </a:fld>
            <a:endParaRPr lang="en-US"/>
          </a:p>
        </p:txBody>
      </p:sp>
    </p:spTree>
    <p:extLst>
      <p:ext uri="{BB962C8B-B14F-4D97-AF65-F5344CB8AC3E}">
        <p14:creationId xmlns:p14="http://schemas.microsoft.com/office/powerpoint/2010/main" val="29505843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2F2B20"/>
                </a:solidFill>
                <a:latin typeface="Fjalla One"/>
                <a:cs typeface="Fjalla One"/>
              </a:rPr>
              <a:t>Attractive Properties of Password</a:t>
            </a:r>
            <a:endParaRPr lang="en-US" dirty="0">
              <a:solidFill>
                <a:srgbClr val="2F2B20"/>
              </a:solidFill>
              <a:latin typeface="Fjalla One"/>
              <a:cs typeface="Fjalla One"/>
            </a:endParaRPr>
          </a:p>
        </p:txBody>
      </p:sp>
      <p:sp>
        <p:nvSpPr>
          <p:cNvPr id="3" name="Content Placeholder 2"/>
          <p:cNvSpPr>
            <a:spLocks noGrp="1"/>
          </p:cNvSpPr>
          <p:nvPr>
            <p:ph idx="1"/>
          </p:nvPr>
        </p:nvSpPr>
        <p:spPr>
          <a:xfrm>
            <a:off x="457200" y="1600200"/>
            <a:ext cx="7991380" cy="4819468"/>
          </a:xfrm>
        </p:spPr>
        <p:txBody>
          <a:bodyPr>
            <a:noAutofit/>
          </a:bodyPr>
          <a:lstStyle/>
          <a:p>
            <a:pPr>
              <a:lnSpc>
                <a:spcPct val="90000"/>
              </a:lnSpc>
            </a:pPr>
            <a:r>
              <a:rPr lang="en-US" sz="3600" dirty="0" smtClean="0">
                <a:solidFill>
                  <a:srgbClr val="2F2B20"/>
                </a:solidFill>
                <a:latin typeface="Roboto Slab Regular"/>
                <a:cs typeface="Roboto Slab Regular"/>
              </a:rPr>
              <a:t>Easily deployable </a:t>
            </a:r>
          </a:p>
          <a:p>
            <a:pPr lvl="1">
              <a:lnSpc>
                <a:spcPct val="90000"/>
              </a:lnSpc>
            </a:pPr>
            <a:r>
              <a:rPr lang="en-US" sz="3400" dirty="0" smtClean="0">
                <a:solidFill>
                  <a:srgbClr val="2F2B20"/>
                </a:solidFill>
                <a:latin typeface="Roboto Slab Regular"/>
                <a:cs typeface="Roboto Slab Regular"/>
              </a:rPr>
              <a:t>No need for additional hardware</a:t>
            </a:r>
            <a:br>
              <a:rPr lang="en-US" sz="3400" dirty="0" smtClean="0">
                <a:solidFill>
                  <a:srgbClr val="2F2B20"/>
                </a:solidFill>
                <a:latin typeface="Roboto Slab Regular"/>
                <a:cs typeface="Roboto Slab Regular"/>
              </a:rPr>
            </a:br>
            <a:endParaRPr lang="en-US" sz="3400" dirty="0" smtClean="0">
              <a:solidFill>
                <a:srgbClr val="2F2B20"/>
              </a:solidFill>
              <a:latin typeface="Roboto Slab Regular"/>
              <a:cs typeface="Roboto Slab Regular"/>
            </a:endParaRPr>
          </a:p>
          <a:p>
            <a:pPr>
              <a:lnSpc>
                <a:spcPct val="90000"/>
              </a:lnSpc>
            </a:pPr>
            <a:r>
              <a:rPr lang="en-US" sz="3600" dirty="0" smtClean="0">
                <a:solidFill>
                  <a:srgbClr val="2F2B20"/>
                </a:solidFill>
                <a:latin typeface="Roboto Slab Regular"/>
                <a:cs typeface="Roboto Slab Regular"/>
              </a:rPr>
              <a:t>Customizable</a:t>
            </a:r>
          </a:p>
          <a:p>
            <a:pPr lvl="1">
              <a:lnSpc>
                <a:spcPct val="90000"/>
              </a:lnSpc>
            </a:pPr>
            <a:r>
              <a:rPr lang="en-US" sz="3400" dirty="0" smtClean="0">
                <a:solidFill>
                  <a:srgbClr val="2F2B20"/>
                </a:solidFill>
                <a:latin typeface="Roboto Slab Regular"/>
                <a:cs typeface="Roboto Slab Regular"/>
              </a:rPr>
              <a:t>Choose your own password  </a:t>
            </a:r>
            <a:br>
              <a:rPr lang="en-US" sz="3400" dirty="0" smtClean="0">
                <a:solidFill>
                  <a:srgbClr val="2F2B20"/>
                </a:solidFill>
                <a:latin typeface="Roboto Slab Regular"/>
                <a:cs typeface="Roboto Slab Regular"/>
              </a:rPr>
            </a:br>
            <a:endParaRPr lang="en-US" sz="3400" dirty="0" smtClean="0">
              <a:solidFill>
                <a:srgbClr val="2F2B20"/>
              </a:solidFill>
              <a:latin typeface="Roboto Slab Regular"/>
              <a:cs typeface="Roboto Slab Regular"/>
            </a:endParaRPr>
          </a:p>
          <a:p>
            <a:pPr>
              <a:lnSpc>
                <a:spcPct val="90000"/>
              </a:lnSpc>
            </a:pPr>
            <a:r>
              <a:rPr lang="en-US" sz="3600" dirty="0" smtClean="0">
                <a:solidFill>
                  <a:srgbClr val="2F2B20"/>
                </a:solidFill>
                <a:latin typeface="Roboto Slab Regular"/>
                <a:cs typeface="Roboto Slab Regular"/>
              </a:rPr>
              <a:t>Convenient to replace </a:t>
            </a:r>
            <a:br>
              <a:rPr lang="en-US" sz="3600" dirty="0" smtClean="0">
                <a:solidFill>
                  <a:srgbClr val="2F2B20"/>
                </a:solidFill>
                <a:latin typeface="Roboto Slab Regular"/>
                <a:cs typeface="Roboto Slab Regular"/>
              </a:rPr>
            </a:br>
            <a:endParaRPr lang="en-US" sz="3600" dirty="0" smtClean="0">
              <a:solidFill>
                <a:srgbClr val="2F2B20"/>
              </a:solidFill>
              <a:latin typeface="Roboto Slab Regular"/>
              <a:cs typeface="Roboto Slab Regular"/>
            </a:endParaRPr>
          </a:p>
          <a:p>
            <a:pPr>
              <a:lnSpc>
                <a:spcPct val="90000"/>
              </a:lnSpc>
            </a:pPr>
            <a:r>
              <a:rPr lang="en-US" sz="3600" dirty="0" smtClean="0">
                <a:solidFill>
                  <a:srgbClr val="2F2B20"/>
                </a:solidFill>
                <a:latin typeface="Roboto Slab Regular"/>
                <a:cs typeface="Roboto Slab Regular"/>
              </a:rPr>
              <a:t>Ease of use </a:t>
            </a:r>
          </a:p>
          <a:p>
            <a:pPr>
              <a:lnSpc>
                <a:spcPct val="90000"/>
              </a:lnSpc>
            </a:pPr>
            <a:endParaRPr lang="en-US" sz="3600" dirty="0" smtClean="0">
              <a:solidFill>
                <a:srgbClr val="2F2B20"/>
              </a:solidFill>
              <a:latin typeface="Roboto Slab Regular"/>
              <a:cs typeface="Roboto Slab Regular"/>
            </a:endParaRPr>
          </a:p>
        </p:txBody>
      </p:sp>
      <p:sp>
        <p:nvSpPr>
          <p:cNvPr id="4" name="Footer Placeholder 3"/>
          <p:cNvSpPr>
            <a:spLocks noGrp="1"/>
          </p:cNvSpPr>
          <p:nvPr>
            <p:ph type="ftr" sz="quarter" idx="11"/>
          </p:nvPr>
        </p:nvSpPr>
        <p:spPr/>
        <p:txBody>
          <a:bodyPr/>
          <a:lstStyle/>
          <a:p>
            <a:r>
              <a:rPr lang="en-US" smtClean="0"/>
              <a:t>Topic 7: User Authentication</a:t>
            </a:r>
            <a:endParaRPr lang="en-US"/>
          </a:p>
        </p:txBody>
      </p:sp>
      <p:sp>
        <p:nvSpPr>
          <p:cNvPr id="5" name="Slide Number Placeholder 4"/>
          <p:cNvSpPr>
            <a:spLocks noGrp="1"/>
          </p:cNvSpPr>
          <p:nvPr>
            <p:ph type="sldNum" sz="quarter" idx="12"/>
          </p:nvPr>
        </p:nvSpPr>
        <p:spPr/>
        <p:txBody>
          <a:bodyPr/>
          <a:lstStyle/>
          <a:p>
            <a:fld id="{6E2D2B3B-882E-40F3-A32F-6DD516915044}" type="slidenum">
              <a:rPr lang="en-US" smtClean="0"/>
              <a:pPr/>
              <a:t>20</a:t>
            </a:fld>
            <a:endParaRPr lang="en-US"/>
          </a:p>
        </p:txBody>
      </p:sp>
    </p:spTree>
    <p:extLst>
      <p:ext uri="{BB962C8B-B14F-4D97-AF65-F5344CB8AC3E}">
        <p14:creationId xmlns:p14="http://schemas.microsoft.com/office/powerpoint/2010/main" val="4344118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1325562"/>
          </a:xfrm>
        </p:spPr>
        <p:txBody>
          <a:bodyPr/>
          <a:lstStyle/>
          <a:p>
            <a:pPr algn="ctr"/>
            <a:r>
              <a:rPr lang="en-US" dirty="0" smtClean="0">
                <a:solidFill>
                  <a:schemeClr val="tx1"/>
                </a:solidFill>
                <a:latin typeface="Fjalla One"/>
                <a:cs typeface="Fjalla One"/>
              </a:rPr>
              <a:t>Problems with Passwords</a:t>
            </a:r>
            <a:endParaRPr lang="en-US" dirty="0">
              <a:solidFill>
                <a:schemeClr val="tx1"/>
              </a:solidFill>
              <a:latin typeface="Fjalla One"/>
              <a:cs typeface="Fjalla One"/>
            </a:endParaRPr>
          </a:p>
        </p:txBody>
      </p:sp>
      <p:sp>
        <p:nvSpPr>
          <p:cNvPr id="3" name="Content Placeholder 2"/>
          <p:cNvSpPr>
            <a:spLocks noGrp="1"/>
          </p:cNvSpPr>
          <p:nvPr>
            <p:ph idx="1"/>
          </p:nvPr>
        </p:nvSpPr>
        <p:spPr/>
        <p:txBody>
          <a:bodyPr>
            <a:noAutofit/>
          </a:bodyPr>
          <a:lstStyle/>
          <a:p>
            <a:r>
              <a:rPr lang="en-US" sz="3200" dirty="0" smtClean="0">
                <a:latin typeface="Roboto Slab Regular"/>
                <a:cs typeface="Roboto Slab Regular"/>
              </a:rPr>
              <a:t>For security, it is desirable for  passwords to be unpredictable</a:t>
            </a:r>
            <a:endParaRPr lang="en-US" sz="3200" dirty="0">
              <a:latin typeface="Roboto Slab Regular"/>
              <a:cs typeface="Roboto Slab Regular"/>
            </a:endParaRPr>
          </a:p>
          <a:p>
            <a:r>
              <a:rPr lang="en-US" sz="3200" dirty="0" smtClean="0">
                <a:latin typeface="Roboto Slab Regular"/>
                <a:cs typeface="Roboto Slab Regular"/>
              </a:rPr>
              <a:t>However, it is difficult to remember highly random things </a:t>
            </a:r>
          </a:p>
          <a:p>
            <a:r>
              <a:rPr lang="en-US" sz="3200" dirty="0" smtClean="0">
                <a:latin typeface="Roboto Slab Regular"/>
                <a:cs typeface="Roboto Slab Regular"/>
              </a:rPr>
              <a:t>Recent survey showed, an individual on average has 106 online accounts </a:t>
            </a:r>
            <a:endParaRPr lang="en-US" sz="3200" dirty="0">
              <a:latin typeface="Roboto Slab Regular"/>
              <a:cs typeface="Roboto Slab Regular"/>
            </a:endParaRPr>
          </a:p>
          <a:p>
            <a:r>
              <a:rPr lang="en-US" sz="3200" dirty="0" smtClean="0">
                <a:latin typeface="Roboto Slab Regular"/>
                <a:cs typeface="Roboto Slab Regular"/>
              </a:rPr>
              <a:t>It is desired for individuals to not have the same password for all accounts </a:t>
            </a:r>
          </a:p>
        </p:txBody>
      </p:sp>
      <p:sp>
        <p:nvSpPr>
          <p:cNvPr id="4" name="Footer Placeholder 3"/>
          <p:cNvSpPr>
            <a:spLocks noGrp="1"/>
          </p:cNvSpPr>
          <p:nvPr>
            <p:ph type="ftr" sz="quarter" idx="11"/>
          </p:nvPr>
        </p:nvSpPr>
        <p:spPr/>
        <p:txBody>
          <a:bodyPr/>
          <a:lstStyle/>
          <a:p>
            <a:r>
              <a:rPr lang="en-US" smtClean="0"/>
              <a:t>Topic 7: User Authentication</a:t>
            </a:r>
            <a:endParaRPr lang="en-US"/>
          </a:p>
        </p:txBody>
      </p:sp>
      <p:sp>
        <p:nvSpPr>
          <p:cNvPr id="5" name="Slide Number Placeholder 4"/>
          <p:cNvSpPr>
            <a:spLocks noGrp="1"/>
          </p:cNvSpPr>
          <p:nvPr>
            <p:ph type="sldNum" sz="quarter" idx="12"/>
          </p:nvPr>
        </p:nvSpPr>
        <p:spPr/>
        <p:txBody>
          <a:bodyPr/>
          <a:lstStyle/>
          <a:p>
            <a:fld id="{6E2D2B3B-882E-40F3-A32F-6DD516915044}" type="slidenum">
              <a:rPr lang="en-US" smtClean="0"/>
              <a:pPr/>
              <a:t>21</a:t>
            </a:fld>
            <a:endParaRPr lang="en-US"/>
          </a:p>
        </p:txBody>
      </p:sp>
    </p:spTree>
    <p:extLst>
      <p:ext uri="{BB962C8B-B14F-4D97-AF65-F5344CB8AC3E}">
        <p14:creationId xmlns:p14="http://schemas.microsoft.com/office/powerpoint/2010/main" val="41291725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57200" y="1544344"/>
            <a:ext cx="7620000" cy="176903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274638"/>
            <a:ext cx="7620000" cy="1325562"/>
          </a:xfrm>
        </p:spPr>
        <p:txBody>
          <a:bodyPr/>
          <a:lstStyle/>
          <a:p>
            <a:pPr algn="ctr"/>
            <a:r>
              <a:rPr lang="en-US" dirty="0" smtClean="0">
                <a:solidFill>
                  <a:schemeClr val="tx1"/>
                </a:solidFill>
                <a:latin typeface="Fjalla One"/>
                <a:cs typeface="Fjalla One"/>
              </a:rPr>
              <a:t>Problems with Passwords</a:t>
            </a:r>
            <a:endParaRPr lang="en-US" dirty="0">
              <a:solidFill>
                <a:schemeClr val="tx1"/>
              </a:solidFill>
              <a:latin typeface="Fjalla One"/>
              <a:cs typeface="Fjalla One"/>
            </a:endParaRPr>
          </a:p>
        </p:txBody>
      </p:sp>
      <p:sp>
        <p:nvSpPr>
          <p:cNvPr id="3" name="Content Placeholder 2"/>
          <p:cNvSpPr>
            <a:spLocks noGrp="1"/>
          </p:cNvSpPr>
          <p:nvPr>
            <p:ph idx="1"/>
          </p:nvPr>
        </p:nvSpPr>
        <p:spPr>
          <a:xfrm>
            <a:off x="540030" y="1835536"/>
            <a:ext cx="7620000" cy="2237795"/>
          </a:xfrm>
        </p:spPr>
        <p:txBody>
          <a:bodyPr>
            <a:normAutofit/>
          </a:bodyPr>
          <a:lstStyle/>
          <a:p>
            <a:pPr marL="114300" indent="0" algn="ctr">
              <a:buNone/>
            </a:pPr>
            <a:r>
              <a:rPr lang="en-US" sz="4000" b="1" dirty="0" smtClean="0">
                <a:solidFill>
                  <a:srgbClr val="800000"/>
                </a:solidFill>
                <a:latin typeface="Oswald Regular"/>
                <a:cs typeface="Oswald Regular"/>
              </a:rPr>
              <a:t>There is an inherent tension between security and usability of passwords </a:t>
            </a:r>
          </a:p>
        </p:txBody>
      </p:sp>
      <p:sp>
        <p:nvSpPr>
          <p:cNvPr id="5" name="Footer Placeholder 4"/>
          <p:cNvSpPr>
            <a:spLocks noGrp="1"/>
          </p:cNvSpPr>
          <p:nvPr>
            <p:ph type="ftr" sz="quarter" idx="11"/>
          </p:nvPr>
        </p:nvSpPr>
        <p:spPr/>
        <p:txBody>
          <a:bodyPr/>
          <a:lstStyle/>
          <a:p>
            <a:r>
              <a:rPr lang="en-US" smtClean="0"/>
              <a:t>Topic 7: User Authentication</a:t>
            </a:r>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22</a:t>
            </a:fld>
            <a:endParaRPr lang="en-US"/>
          </a:p>
        </p:txBody>
      </p:sp>
      <p:pic>
        <p:nvPicPr>
          <p:cNvPr id="7" name="Picture 2" descr="http://ct.weirdnutdaily.com/ol/wn/sw/i58/2/4/29/wnd_020ab3d8a7d8ca080c75b7a5f40b2bc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6925" y="3313377"/>
            <a:ext cx="4500388" cy="35254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1919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1325562"/>
          </a:xfrm>
        </p:spPr>
        <p:txBody>
          <a:bodyPr/>
          <a:lstStyle/>
          <a:p>
            <a:pPr algn="ctr"/>
            <a:r>
              <a:rPr lang="en-US" dirty="0" smtClean="0">
                <a:solidFill>
                  <a:schemeClr val="tx1"/>
                </a:solidFill>
                <a:latin typeface="Fjalla One"/>
                <a:cs typeface="Fjalla One"/>
              </a:rPr>
              <a:t>Usability Metrics</a:t>
            </a:r>
            <a:endParaRPr lang="en-US" dirty="0">
              <a:solidFill>
                <a:schemeClr val="tx1"/>
              </a:solidFill>
              <a:latin typeface="Fjalla One"/>
              <a:cs typeface="Fjalla One"/>
            </a:endParaRPr>
          </a:p>
        </p:txBody>
      </p:sp>
      <p:sp>
        <p:nvSpPr>
          <p:cNvPr id="5" name="Content Placeholder 4"/>
          <p:cNvSpPr>
            <a:spLocks noGrp="1"/>
          </p:cNvSpPr>
          <p:nvPr>
            <p:ph idx="1"/>
          </p:nvPr>
        </p:nvSpPr>
        <p:spPr/>
        <p:txBody>
          <a:bodyPr>
            <a:noAutofit/>
          </a:bodyPr>
          <a:lstStyle/>
          <a:p>
            <a:r>
              <a:rPr lang="en-US" sz="3200" dirty="0" smtClean="0">
                <a:latin typeface="Roboto Slab Regular"/>
                <a:cs typeface="Roboto Slab Regular"/>
              </a:rPr>
              <a:t>Sentiment </a:t>
            </a:r>
          </a:p>
          <a:p>
            <a:pPr lvl="1"/>
            <a:r>
              <a:rPr lang="en-US" sz="2800" dirty="0" smtClean="0">
                <a:latin typeface="Roboto Slab Regular"/>
                <a:cs typeface="Roboto Slab Regular"/>
              </a:rPr>
              <a:t>Creation difficulty, recall difficulty </a:t>
            </a:r>
            <a:br>
              <a:rPr lang="en-US" sz="2800" dirty="0" smtClean="0">
                <a:latin typeface="Roboto Slab Regular"/>
                <a:cs typeface="Roboto Slab Regular"/>
              </a:rPr>
            </a:br>
            <a:endParaRPr lang="en-US" sz="2800" dirty="0" smtClean="0">
              <a:latin typeface="Roboto Slab Regular"/>
              <a:cs typeface="Roboto Slab Regular"/>
            </a:endParaRPr>
          </a:p>
          <a:p>
            <a:r>
              <a:rPr lang="en-US" sz="3200" dirty="0" smtClean="0">
                <a:latin typeface="Roboto Slab Regular"/>
                <a:cs typeface="Roboto Slab Regular"/>
              </a:rPr>
              <a:t>Time </a:t>
            </a:r>
          </a:p>
          <a:p>
            <a:pPr lvl="1"/>
            <a:r>
              <a:rPr lang="en-US" sz="2800" dirty="0" smtClean="0">
                <a:latin typeface="Roboto Slab Regular"/>
                <a:cs typeface="Roboto Slab Regular"/>
              </a:rPr>
              <a:t>Password creation and recall </a:t>
            </a:r>
            <a:br>
              <a:rPr lang="en-US" sz="2800" dirty="0" smtClean="0">
                <a:latin typeface="Roboto Slab Regular"/>
                <a:cs typeface="Roboto Slab Regular"/>
              </a:rPr>
            </a:br>
            <a:endParaRPr lang="en-US" sz="2800" dirty="0" smtClean="0">
              <a:latin typeface="Roboto Slab Regular"/>
              <a:cs typeface="Roboto Slab Regular"/>
            </a:endParaRPr>
          </a:p>
          <a:p>
            <a:r>
              <a:rPr lang="en-US" sz="3200" dirty="0" smtClean="0">
                <a:latin typeface="Roboto Slab Regular"/>
                <a:cs typeface="Roboto Slab Regular"/>
              </a:rPr>
              <a:t>Memorability </a:t>
            </a:r>
          </a:p>
          <a:p>
            <a:pPr lvl="1"/>
            <a:r>
              <a:rPr lang="en-US" sz="2800" dirty="0" smtClean="0">
                <a:latin typeface="Roboto Slab Regular"/>
                <a:cs typeface="Roboto Slab Regular"/>
              </a:rPr>
              <a:t>Recall attempts, password </a:t>
            </a:r>
            <a:r>
              <a:rPr lang="en-US" sz="2800" dirty="0" err="1" smtClean="0">
                <a:latin typeface="Roboto Slab Regular"/>
                <a:cs typeface="Roboto Slab Regular"/>
              </a:rPr>
              <a:t>writedown</a:t>
            </a:r>
            <a:r>
              <a:rPr lang="en-US" sz="2800" dirty="0" smtClean="0">
                <a:latin typeface="Roboto Slab Regular"/>
                <a:cs typeface="Roboto Slab Regular"/>
              </a:rPr>
              <a:t> </a:t>
            </a:r>
            <a:endParaRPr lang="en-US" sz="2800" dirty="0">
              <a:latin typeface="Roboto Slab Regular"/>
              <a:cs typeface="Roboto Slab Regular"/>
            </a:endParaRPr>
          </a:p>
        </p:txBody>
      </p:sp>
      <p:sp>
        <p:nvSpPr>
          <p:cNvPr id="3" name="Footer Placeholder 2"/>
          <p:cNvSpPr>
            <a:spLocks noGrp="1"/>
          </p:cNvSpPr>
          <p:nvPr>
            <p:ph type="ftr" sz="quarter" idx="11"/>
          </p:nvPr>
        </p:nvSpPr>
        <p:spPr/>
        <p:txBody>
          <a:bodyPr/>
          <a:lstStyle/>
          <a:p>
            <a:r>
              <a:rPr lang="en-US" smtClean="0"/>
              <a:t>Topic 7: User Authentication</a:t>
            </a:r>
            <a:endParaRPr lang="en-US"/>
          </a:p>
        </p:txBody>
      </p:sp>
      <p:sp>
        <p:nvSpPr>
          <p:cNvPr id="4" name="Slide Number Placeholder 3"/>
          <p:cNvSpPr>
            <a:spLocks noGrp="1"/>
          </p:cNvSpPr>
          <p:nvPr>
            <p:ph type="sldNum" sz="quarter" idx="12"/>
          </p:nvPr>
        </p:nvSpPr>
        <p:spPr/>
        <p:txBody>
          <a:bodyPr/>
          <a:lstStyle/>
          <a:p>
            <a:fld id="{6E2D2B3B-882E-40F3-A32F-6DD516915044}" type="slidenum">
              <a:rPr lang="en-US" smtClean="0"/>
              <a:pPr/>
              <a:t>23</a:t>
            </a:fld>
            <a:endParaRPr lang="en-US"/>
          </a:p>
        </p:txBody>
      </p:sp>
    </p:spTree>
    <p:extLst>
      <p:ext uri="{BB962C8B-B14F-4D97-AF65-F5344CB8AC3E}">
        <p14:creationId xmlns:p14="http://schemas.microsoft.com/office/powerpoint/2010/main" val="41249518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 Memory</a:t>
            </a:r>
            <a:endParaRPr lang="en-US" dirty="0"/>
          </a:p>
        </p:txBody>
      </p:sp>
      <p:sp>
        <p:nvSpPr>
          <p:cNvPr id="3" name="Content Placeholder 2"/>
          <p:cNvSpPr>
            <a:spLocks noGrp="1"/>
          </p:cNvSpPr>
          <p:nvPr>
            <p:ph idx="1"/>
          </p:nvPr>
        </p:nvSpPr>
        <p:spPr/>
        <p:txBody>
          <a:bodyPr>
            <a:normAutofit/>
          </a:bodyPr>
          <a:lstStyle/>
          <a:p>
            <a:r>
              <a:rPr lang="en-US" sz="2800" dirty="0" smtClean="0">
                <a:latin typeface="Roboto Slab Regular"/>
                <a:cs typeface="Roboto Slab Regular"/>
              </a:rPr>
              <a:t>Human Memory is semantic </a:t>
            </a:r>
          </a:p>
          <a:p>
            <a:endParaRPr lang="en-US" sz="2800" dirty="0">
              <a:latin typeface="Roboto Slab Regular"/>
              <a:cs typeface="Roboto Slab Regular"/>
            </a:endParaRPr>
          </a:p>
          <a:p>
            <a:r>
              <a:rPr lang="en-US" sz="2800" dirty="0" smtClean="0">
                <a:latin typeface="Roboto Slab Regular"/>
                <a:cs typeface="Roboto Slab Regular"/>
              </a:rPr>
              <a:t>Human memory is associative </a:t>
            </a:r>
          </a:p>
          <a:p>
            <a:endParaRPr lang="en-US" sz="2800" dirty="0">
              <a:latin typeface="Roboto Slab Regular"/>
              <a:cs typeface="Roboto Slab Regular"/>
            </a:endParaRPr>
          </a:p>
          <a:p>
            <a:r>
              <a:rPr lang="en-US" sz="2800" dirty="0" smtClean="0">
                <a:latin typeface="Roboto Slab Regular"/>
                <a:cs typeface="Roboto Slab Regular"/>
              </a:rPr>
              <a:t>Human memory is </a:t>
            </a:r>
            <a:r>
              <a:rPr lang="en-US" sz="2800" dirty="0" err="1" smtClean="0">
                <a:latin typeface="Roboto Slab Regular"/>
                <a:cs typeface="Roboto Slab Regular"/>
              </a:rPr>
              <a:t>lossy</a:t>
            </a:r>
            <a:r>
              <a:rPr lang="en-US" sz="2800" dirty="0" smtClean="0">
                <a:latin typeface="Roboto Slab Regular"/>
                <a:cs typeface="Roboto Slab Regular"/>
              </a:rPr>
              <a:t> </a:t>
            </a:r>
            <a:endParaRPr lang="en-US" sz="2800" dirty="0">
              <a:latin typeface="Roboto Slab Regular"/>
              <a:cs typeface="Roboto Slab Regular"/>
            </a:endParaRPr>
          </a:p>
        </p:txBody>
      </p:sp>
      <p:sp>
        <p:nvSpPr>
          <p:cNvPr id="4" name="Footer Placeholder 3"/>
          <p:cNvSpPr>
            <a:spLocks noGrp="1"/>
          </p:cNvSpPr>
          <p:nvPr>
            <p:ph type="ftr" sz="quarter" idx="11"/>
          </p:nvPr>
        </p:nvSpPr>
        <p:spPr/>
        <p:txBody>
          <a:bodyPr/>
          <a:lstStyle/>
          <a:p>
            <a:r>
              <a:rPr lang="en-US" smtClean="0"/>
              <a:t>Topic 7: User Authentication</a:t>
            </a:r>
            <a:endParaRPr lang="en-US"/>
          </a:p>
        </p:txBody>
      </p:sp>
      <p:sp>
        <p:nvSpPr>
          <p:cNvPr id="5" name="Slide Number Placeholder 4"/>
          <p:cNvSpPr>
            <a:spLocks noGrp="1"/>
          </p:cNvSpPr>
          <p:nvPr>
            <p:ph type="sldNum" sz="quarter" idx="12"/>
          </p:nvPr>
        </p:nvSpPr>
        <p:spPr/>
        <p:txBody>
          <a:bodyPr/>
          <a:lstStyle/>
          <a:p>
            <a:fld id="{6E2D2B3B-882E-40F3-A32F-6DD516915044}" type="slidenum">
              <a:rPr lang="en-US" smtClean="0"/>
              <a:pPr/>
              <a:t>24</a:t>
            </a:fld>
            <a:endParaRPr lang="en-US"/>
          </a:p>
        </p:txBody>
      </p:sp>
    </p:spTree>
    <p:extLst>
      <p:ext uri="{BB962C8B-B14F-4D97-AF65-F5344CB8AC3E}">
        <p14:creationId xmlns:p14="http://schemas.microsoft.com/office/powerpoint/2010/main" val="5991861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 memory is Semantic</a:t>
            </a:r>
            <a:endParaRPr lang="en-US" dirty="0"/>
          </a:p>
        </p:txBody>
      </p:sp>
      <p:sp>
        <p:nvSpPr>
          <p:cNvPr id="3" name="Content Placeholder 2"/>
          <p:cNvSpPr>
            <a:spLocks noGrp="1"/>
          </p:cNvSpPr>
          <p:nvPr>
            <p:ph idx="1"/>
          </p:nvPr>
        </p:nvSpPr>
        <p:spPr/>
        <p:txBody>
          <a:bodyPr>
            <a:normAutofit/>
          </a:bodyPr>
          <a:lstStyle/>
          <a:p>
            <a:r>
              <a:rPr lang="en-US" sz="2800" dirty="0">
                <a:latin typeface="Roboto Slab Regular"/>
                <a:cs typeface="Roboto Slab Regular"/>
              </a:rPr>
              <a:t>Memorize: </a:t>
            </a:r>
            <a:r>
              <a:rPr lang="en-US" sz="2800" dirty="0" err="1">
                <a:latin typeface="Roboto Slab Regular"/>
                <a:cs typeface="Roboto Slab Regular"/>
              </a:rPr>
              <a:t>nbccbsabc</a:t>
            </a:r>
            <a:endParaRPr lang="en-US" sz="2800" dirty="0">
              <a:latin typeface="Roboto Slab Regular"/>
              <a:cs typeface="Roboto Slab Regular"/>
            </a:endParaRPr>
          </a:p>
          <a:p>
            <a:endParaRPr lang="en-US" sz="2800" dirty="0">
              <a:latin typeface="Roboto Slab Regular"/>
              <a:cs typeface="Roboto Slab Regular"/>
            </a:endParaRPr>
          </a:p>
          <a:p>
            <a:r>
              <a:rPr lang="en-US" sz="2800" dirty="0">
                <a:latin typeface="Roboto Slab Regular"/>
                <a:cs typeface="Roboto Slab Regular"/>
              </a:rPr>
              <a:t>Memorize: </a:t>
            </a:r>
            <a:r>
              <a:rPr lang="en-US" sz="2800" dirty="0" err="1">
                <a:latin typeface="Roboto Slab Regular"/>
                <a:cs typeface="Roboto Slab Regular"/>
              </a:rPr>
              <a:t>tkqizrlwp</a:t>
            </a:r>
            <a:r>
              <a:rPr lang="en-US" sz="2800" dirty="0">
                <a:latin typeface="Roboto Slab Regular"/>
                <a:cs typeface="Roboto Slab Regular"/>
              </a:rPr>
              <a:t> </a:t>
            </a:r>
          </a:p>
          <a:p>
            <a:endParaRPr lang="en-US" sz="2800" dirty="0">
              <a:latin typeface="Roboto Slab Regular"/>
              <a:cs typeface="Roboto Slab Regular"/>
            </a:endParaRPr>
          </a:p>
          <a:p>
            <a:r>
              <a:rPr lang="en-US" sz="2800" dirty="0">
                <a:latin typeface="Roboto Slab Regular"/>
                <a:cs typeface="Roboto Slab Regular"/>
              </a:rPr>
              <a:t>3 Chunks vs. 9 Chunks!</a:t>
            </a:r>
          </a:p>
          <a:p>
            <a:pPr>
              <a:buNone/>
            </a:pPr>
            <a:endParaRPr lang="en-US" sz="2800" dirty="0">
              <a:latin typeface="Roboto Slab Regular"/>
              <a:cs typeface="Roboto Slab Regular"/>
            </a:endParaRPr>
          </a:p>
          <a:p>
            <a:r>
              <a:rPr lang="en-US" sz="2800" b="1" dirty="0">
                <a:solidFill>
                  <a:srgbClr val="800000"/>
                </a:solidFill>
                <a:latin typeface="Roboto Slab Regular"/>
                <a:cs typeface="Roboto Slab Regular"/>
              </a:rPr>
              <a:t>Usability Goal</a:t>
            </a:r>
            <a:r>
              <a:rPr lang="en-US" sz="2800" dirty="0">
                <a:latin typeface="Roboto Slab Regular"/>
                <a:cs typeface="Roboto Slab Regular"/>
              </a:rPr>
              <a:t>: Minimize Number of Chunks</a:t>
            </a:r>
          </a:p>
          <a:p>
            <a:endParaRPr lang="en-US" sz="2800" dirty="0">
              <a:latin typeface="Roboto Slab Regular"/>
              <a:cs typeface="Roboto Slab Regular"/>
            </a:endParaRPr>
          </a:p>
        </p:txBody>
      </p:sp>
      <p:sp>
        <p:nvSpPr>
          <p:cNvPr id="4" name="Footer Placeholder 3"/>
          <p:cNvSpPr>
            <a:spLocks noGrp="1"/>
          </p:cNvSpPr>
          <p:nvPr>
            <p:ph type="ftr" sz="quarter" idx="11"/>
          </p:nvPr>
        </p:nvSpPr>
        <p:spPr/>
        <p:txBody>
          <a:bodyPr/>
          <a:lstStyle/>
          <a:p>
            <a:r>
              <a:rPr lang="en-US" smtClean="0"/>
              <a:t>Topic 7: User Authentication</a:t>
            </a:r>
            <a:endParaRPr lang="en-US"/>
          </a:p>
        </p:txBody>
      </p:sp>
      <p:sp>
        <p:nvSpPr>
          <p:cNvPr id="5" name="Slide Number Placeholder 4"/>
          <p:cNvSpPr>
            <a:spLocks noGrp="1"/>
          </p:cNvSpPr>
          <p:nvPr>
            <p:ph type="sldNum" sz="quarter" idx="12"/>
          </p:nvPr>
        </p:nvSpPr>
        <p:spPr/>
        <p:txBody>
          <a:bodyPr/>
          <a:lstStyle/>
          <a:p>
            <a:fld id="{6E2D2B3B-882E-40F3-A32F-6DD516915044}" type="slidenum">
              <a:rPr lang="en-US" smtClean="0"/>
              <a:pPr/>
              <a:t>25</a:t>
            </a:fld>
            <a:endParaRPr lang="en-US"/>
          </a:p>
        </p:txBody>
      </p:sp>
      <p:sp>
        <p:nvSpPr>
          <p:cNvPr id="6" name="Rectangle 5"/>
          <p:cNvSpPr/>
          <p:nvPr/>
        </p:nvSpPr>
        <p:spPr>
          <a:xfrm>
            <a:off x="753660" y="6412437"/>
            <a:ext cx="6783798" cy="369332"/>
          </a:xfrm>
          <a:prstGeom prst="rect">
            <a:avLst/>
          </a:prstGeom>
        </p:spPr>
        <p:txBody>
          <a:bodyPr wrap="square">
            <a:spAutoFit/>
          </a:bodyPr>
          <a:lstStyle/>
          <a:p>
            <a:pPr algn="ctr"/>
            <a:r>
              <a:rPr lang="en-US" b="1" dirty="0">
                <a:latin typeface="Oswald Regular"/>
                <a:cs typeface="Oswald Regular"/>
              </a:rPr>
              <a:t>Source: </a:t>
            </a:r>
            <a:r>
              <a:rPr lang="en-US" b="1" i="1" dirty="0">
                <a:latin typeface="Oswald Regular"/>
                <a:cs typeface="Oswald Regular"/>
              </a:rPr>
              <a:t>The magical number seven, plus or minus two </a:t>
            </a:r>
            <a:r>
              <a:rPr lang="en-US" b="1" dirty="0">
                <a:latin typeface="Oswald Regular"/>
                <a:cs typeface="Oswald Regular"/>
              </a:rPr>
              <a:t>[Miller, 56]</a:t>
            </a:r>
          </a:p>
        </p:txBody>
      </p:sp>
    </p:spTree>
    <p:extLst>
      <p:ext uri="{BB962C8B-B14F-4D97-AF65-F5344CB8AC3E}">
        <p14:creationId xmlns:p14="http://schemas.microsoft.com/office/powerpoint/2010/main" val="14716973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 memory is Associative</a:t>
            </a:r>
            <a:endParaRPr lang="en-US" dirty="0"/>
          </a:p>
        </p:txBody>
      </p:sp>
      <p:sp>
        <p:nvSpPr>
          <p:cNvPr id="4" name="Footer Placeholder 3"/>
          <p:cNvSpPr>
            <a:spLocks noGrp="1"/>
          </p:cNvSpPr>
          <p:nvPr>
            <p:ph type="ftr" sz="quarter" idx="11"/>
          </p:nvPr>
        </p:nvSpPr>
        <p:spPr/>
        <p:txBody>
          <a:bodyPr/>
          <a:lstStyle/>
          <a:p>
            <a:r>
              <a:rPr lang="en-US" smtClean="0"/>
              <a:t>Topic 7: User Authentication</a:t>
            </a:r>
            <a:endParaRPr lang="en-US"/>
          </a:p>
        </p:txBody>
      </p:sp>
      <p:sp>
        <p:nvSpPr>
          <p:cNvPr id="5" name="Slide Number Placeholder 4"/>
          <p:cNvSpPr>
            <a:spLocks noGrp="1"/>
          </p:cNvSpPr>
          <p:nvPr>
            <p:ph type="sldNum" sz="quarter" idx="12"/>
          </p:nvPr>
        </p:nvSpPr>
        <p:spPr/>
        <p:txBody>
          <a:bodyPr/>
          <a:lstStyle/>
          <a:p>
            <a:fld id="{6E2D2B3B-882E-40F3-A32F-6DD516915044}" type="slidenum">
              <a:rPr lang="en-US" smtClean="0"/>
              <a:pPr/>
              <a:t>26</a:t>
            </a:fld>
            <a:endParaRPr lang="en-US"/>
          </a:p>
        </p:txBody>
      </p:sp>
      <p:pic>
        <p:nvPicPr>
          <p:cNvPr id="6" name="Picture 2"/>
          <p:cNvPicPr>
            <a:picLocks noGrp="1" noChangeAspect="1" noChangeArrowheads="1"/>
          </p:cNvPicPr>
          <p:nvPr>
            <p:ph sz="quarter" idx="1"/>
          </p:nvPr>
        </p:nvPicPr>
        <p:blipFill>
          <a:blip r:embed="rId2" cstate="print"/>
          <a:srcRect/>
          <a:stretch>
            <a:fillRect/>
          </a:stretch>
        </p:blipFill>
        <p:spPr bwMode="auto">
          <a:xfrm>
            <a:off x="914400" y="2819400"/>
            <a:ext cx="838792" cy="827088"/>
          </a:xfrm>
          <a:prstGeom prst="rect">
            <a:avLst/>
          </a:prstGeom>
          <a:noFill/>
          <a:ln w="9525">
            <a:noFill/>
            <a:miter lim="800000"/>
            <a:headEnd/>
            <a:tailEnd/>
          </a:ln>
        </p:spPr>
      </p:pic>
      <p:pic>
        <p:nvPicPr>
          <p:cNvPr id="7" name="Picture 4"/>
          <p:cNvPicPr>
            <a:picLocks noChangeAspect="1" noChangeArrowheads="1"/>
          </p:cNvPicPr>
          <p:nvPr/>
        </p:nvPicPr>
        <p:blipFill>
          <a:blip r:embed="rId3" cstate="print"/>
          <a:srcRect/>
          <a:stretch>
            <a:fillRect/>
          </a:stretch>
        </p:blipFill>
        <p:spPr bwMode="auto">
          <a:xfrm>
            <a:off x="2971800" y="1676400"/>
            <a:ext cx="549729" cy="855133"/>
          </a:xfrm>
          <a:prstGeom prst="rect">
            <a:avLst/>
          </a:prstGeom>
          <a:noFill/>
          <a:ln w="9525">
            <a:noFill/>
            <a:miter lim="800000"/>
            <a:headEnd/>
            <a:tailEnd/>
          </a:ln>
        </p:spPr>
      </p:pic>
      <p:pic>
        <p:nvPicPr>
          <p:cNvPr id="8" name="Picture 5"/>
          <p:cNvPicPr>
            <a:picLocks noChangeAspect="1" noChangeArrowheads="1"/>
          </p:cNvPicPr>
          <p:nvPr/>
        </p:nvPicPr>
        <p:blipFill>
          <a:blip r:embed="rId4" cstate="print"/>
          <a:srcRect/>
          <a:stretch>
            <a:fillRect/>
          </a:stretch>
        </p:blipFill>
        <p:spPr bwMode="auto">
          <a:xfrm>
            <a:off x="2971800" y="2971800"/>
            <a:ext cx="647700" cy="647700"/>
          </a:xfrm>
          <a:prstGeom prst="rect">
            <a:avLst/>
          </a:prstGeom>
          <a:noFill/>
          <a:ln w="9525">
            <a:noFill/>
            <a:miter lim="800000"/>
            <a:headEnd/>
            <a:tailEnd/>
          </a:ln>
        </p:spPr>
      </p:pic>
      <p:pic>
        <p:nvPicPr>
          <p:cNvPr id="9" name="Picture 6"/>
          <p:cNvPicPr>
            <a:picLocks noChangeAspect="1" noChangeArrowheads="1"/>
          </p:cNvPicPr>
          <p:nvPr/>
        </p:nvPicPr>
        <p:blipFill>
          <a:blip r:embed="rId5" cstate="print"/>
          <a:srcRect/>
          <a:stretch>
            <a:fillRect/>
          </a:stretch>
        </p:blipFill>
        <p:spPr bwMode="auto">
          <a:xfrm>
            <a:off x="2743200" y="4038600"/>
            <a:ext cx="916066" cy="609600"/>
          </a:xfrm>
          <a:prstGeom prst="rect">
            <a:avLst/>
          </a:prstGeom>
          <a:noFill/>
          <a:ln w="9525">
            <a:noFill/>
            <a:miter lim="800000"/>
            <a:headEnd/>
            <a:tailEnd/>
          </a:ln>
        </p:spPr>
      </p:pic>
      <p:pic>
        <p:nvPicPr>
          <p:cNvPr id="10" name="Picture 7"/>
          <p:cNvPicPr>
            <a:picLocks noChangeAspect="1" noChangeArrowheads="1"/>
          </p:cNvPicPr>
          <p:nvPr/>
        </p:nvPicPr>
        <p:blipFill>
          <a:blip r:embed="rId6" cstate="print"/>
          <a:srcRect/>
          <a:stretch>
            <a:fillRect/>
          </a:stretch>
        </p:blipFill>
        <p:spPr bwMode="auto">
          <a:xfrm>
            <a:off x="4343400" y="4495800"/>
            <a:ext cx="1220771" cy="914400"/>
          </a:xfrm>
          <a:prstGeom prst="rect">
            <a:avLst/>
          </a:prstGeom>
          <a:noFill/>
          <a:ln w="9525">
            <a:noFill/>
            <a:miter lim="800000"/>
            <a:headEnd/>
            <a:tailEnd/>
          </a:ln>
        </p:spPr>
      </p:pic>
      <p:pic>
        <p:nvPicPr>
          <p:cNvPr id="11" name="Picture 9"/>
          <p:cNvPicPr>
            <a:picLocks noChangeAspect="1" noChangeArrowheads="1"/>
          </p:cNvPicPr>
          <p:nvPr/>
        </p:nvPicPr>
        <p:blipFill>
          <a:blip r:embed="rId7" cstate="print"/>
          <a:srcRect/>
          <a:stretch>
            <a:fillRect/>
          </a:stretch>
        </p:blipFill>
        <p:spPr bwMode="auto">
          <a:xfrm>
            <a:off x="6477000" y="4800600"/>
            <a:ext cx="1228725" cy="825129"/>
          </a:xfrm>
          <a:prstGeom prst="rect">
            <a:avLst/>
          </a:prstGeom>
          <a:noFill/>
          <a:ln w="9525">
            <a:noFill/>
            <a:miter lim="800000"/>
            <a:headEnd/>
            <a:tailEnd/>
          </a:ln>
        </p:spPr>
      </p:pic>
      <p:pic>
        <p:nvPicPr>
          <p:cNvPr id="12" name="Picture 10"/>
          <p:cNvPicPr>
            <a:picLocks noChangeAspect="1" noChangeArrowheads="1"/>
          </p:cNvPicPr>
          <p:nvPr/>
        </p:nvPicPr>
        <p:blipFill>
          <a:blip r:embed="rId8" cstate="print"/>
          <a:srcRect/>
          <a:stretch>
            <a:fillRect/>
          </a:stretch>
        </p:blipFill>
        <p:spPr bwMode="auto">
          <a:xfrm>
            <a:off x="4724400" y="2971800"/>
            <a:ext cx="838200" cy="647551"/>
          </a:xfrm>
          <a:prstGeom prst="rect">
            <a:avLst/>
          </a:prstGeom>
          <a:noFill/>
          <a:ln w="9525">
            <a:noFill/>
            <a:miter lim="800000"/>
            <a:headEnd/>
            <a:tailEnd/>
          </a:ln>
        </p:spPr>
      </p:pic>
      <p:pic>
        <p:nvPicPr>
          <p:cNvPr id="13" name="Picture 11"/>
          <p:cNvPicPr>
            <a:picLocks noChangeAspect="1" noChangeArrowheads="1"/>
          </p:cNvPicPr>
          <p:nvPr/>
        </p:nvPicPr>
        <p:blipFill>
          <a:blip r:embed="rId9" cstate="print"/>
          <a:srcRect/>
          <a:stretch>
            <a:fillRect/>
          </a:stretch>
        </p:blipFill>
        <p:spPr bwMode="auto">
          <a:xfrm>
            <a:off x="6781800" y="2971800"/>
            <a:ext cx="914400" cy="670095"/>
          </a:xfrm>
          <a:prstGeom prst="rect">
            <a:avLst/>
          </a:prstGeom>
          <a:noFill/>
          <a:ln w="9525">
            <a:noFill/>
            <a:miter lim="800000"/>
            <a:headEnd/>
            <a:tailEnd/>
          </a:ln>
        </p:spPr>
      </p:pic>
      <p:cxnSp>
        <p:nvCxnSpPr>
          <p:cNvPr id="14" name="Straight Arrow Connector 13"/>
          <p:cNvCxnSpPr>
            <a:endCxn id="7" idx="1"/>
          </p:cNvCxnSpPr>
          <p:nvPr/>
        </p:nvCxnSpPr>
        <p:spPr>
          <a:xfrm flipV="1">
            <a:off x="1752600" y="2103967"/>
            <a:ext cx="1219200" cy="94403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endCxn id="8" idx="1"/>
          </p:cNvCxnSpPr>
          <p:nvPr/>
        </p:nvCxnSpPr>
        <p:spPr>
          <a:xfrm>
            <a:off x="1752600" y="3276600"/>
            <a:ext cx="1219200" cy="190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1600200" y="3352800"/>
            <a:ext cx="13716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8" idx="3"/>
            <a:endCxn id="12" idx="1"/>
          </p:cNvCxnSpPr>
          <p:nvPr/>
        </p:nvCxnSpPr>
        <p:spPr>
          <a:xfrm flipV="1">
            <a:off x="3619500" y="3295576"/>
            <a:ext cx="1104900" cy="7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3352800" y="4419600"/>
            <a:ext cx="13716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endCxn id="11" idx="1"/>
          </p:cNvCxnSpPr>
          <p:nvPr/>
        </p:nvCxnSpPr>
        <p:spPr>
          <a:xfrm>
            <a:off x="5029200" y="4953000"/>
            <a:ext cx="1447800" cy="26016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2" idx="3"/>
          </p:cNvCxnSpPr>
          <p:nvPr/>
        </p:nvCxnSpPr>
        <p:spPr>
          <a:xfrm flipV="1">
            <a:off x="5562600" y="3276600"/>
            <a:ext cx="1371600" cy="189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21" name="Picture 12"/>
          <p:cNvPicPr>
            <a:picLocks noChangeAspect="1" noChangeArrowheads="1"/>
          </p:cNvPicPr>
          <p:nvPr/>
        </p:nvPicPr>
        <p:blipFill>
          <a:blip r:embed="rId10" cstate="print"/>
          <a:srcRect/>
          <a:stretch>
            <a:fillRect/>
          </a:stretch>
        </p:blipFill>
        <p:spPr bwMode="auto">
          <a:xfrm>
            <a:off x="4724400" y="1524000"/>
            <a:ext cx="685800" cy="1028700"/>
          </a:xfrm>
          <a:prstGeom prst="rect">
            <a:avLst/>
          </a:prstGeom>
          <a:noFill/>
          <a:ln w="9525">
            <a:noFill/>
            <a:miter lim="800000"/>
            <a:headEnd/>
            <a:tailEnd/>
          </a:ln>
        </p:spPr>
      </p:pic>
      <p:cxnSp>
        <p:nvCxnSpPr>
          <p:cNvPr id="22" name="Straight Arrow Connector 21"/>
          <p:cNvCxnSpPr/>
          <p:nvPr/>
        </p:nvCxnSpPr>
        <p:spPr>
          <a:xfrm>
            <a:off x="3505200" y="1981200"/>
            <a:ext cx="1143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16200000" flipH="1">
            <a:off x="800100" y="4229100"/>
            <a:ext cx="1981200"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2286000" y="5410200"/>
            <a:ext cx="389850" cy="830997"/>
          </a:xfrm>
          <a:prstGeom prst="rect">
            <a:avLst/>
          </a:prstGeom>
          <a:noFill/>
        </p:spPr>
        <p:txBody>
          <a:bodyPr wrap="none" rtlCol="0">
            <a:spAutoFit/>
          </a:bodyPr>
          <a:lstStyle/>
          <a:p>
            <a:r>
              <a:rPr lang="en-US" sz="4800" dirty="0" smtClean="0"/>
              <a:t>?</a:t>
            </a:r>
            <a:endParaRPr lang="en-US" sz="4800" dirty="0"/>
          </a:p>
        </p:txBody>
      </p:sp>
      <p:cxnSp>
        <p:nvCxnSpPr>
          <p:cNvPr id="25" name="Straight Arrow Connector 24"/>
          <p:cNvCxnSpPr/>
          <p:nvPr/>
        </p:nvCxnSpPr>
        <p:spPr>
          <a:xfrm rot="16200000" flipV="1">
            <a:off x="3009900" y="2705099"/>
            <a:ext cx="533401" cy="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0990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par>
                                <p:cTn id="8" presetID="3"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blinds(horizontal)">
                                      <p:cBhvr>
                                        <p:cTn id="15" dur="500"/>
                                        <p:tgtEl>
                                          <p:spTgt spid="22"/>
                                        </p:tgtEl>
                                      </p:cBhvr>
                                    </p:animEffect>
                                  </p:childTnLst>
                                </p:cTn>
                              </p:par>
                              <p:par>
                                <p:cTn id="16" presetID="3" presetClass="entr" presetSubtype="10" fill="hold"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blinds(horizontal)">
                                      <p:cBhvr>
                                        <p:cTn id="18" dur="500"/>
                                        <p:tgtEl>
                                          <p:spTgt spid="21"/>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blinds(horizontal)">
                                      <p:cBhvr>
                                        <p:cTn id="23" dur="500"/>
                                        <p:tgtEl>
                                          <p:spTgt spid="22"/>
                                        </p:tgtEl>
                                      </p:cBhvr>
                                    </p:animEffect>
                                  </p:childTnLst>
                                </p:cTn>
                              </p:par>
                              <p:par>
                                <p:cTn id="24" presetID="3" presetClass="entr" presetSubtype="10"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linds(horizontal)">
                                      <p:cBhvr>
                                        <p:cTn id="26" dur="500"/>
                                        <p:tgtEl>
                                          <p:spTgt spid="8"/>
                                        </p:tgtEl>
                                      </p:cBhvr>
                                    </p:animEffect>
                                  </p:childTnLst>
                                </p:cTn>
                              </p:par>
                              <p:par>
                                <p:cTn id="27" presetID="3" presetClass="entr" presetSubtype="1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blinds(horizontal)">
                                      <p:cBhvr>
                                        <p:cTn id="29" dur="500"/>
                                        <p:tgtEl>
                                          <p:spTgt spid="15"/>
                                        </p:tgtEl>
                                      </p:cBhvr>
                                    </p:animEffect>
                                  </p:childTnLst>
                                </p:cTn>
                              </p:par>
                              <p:par>
                                <p:cTn id="30" presetID="3" presetClass="entr" presetSubtype="10" fill="hold"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blinds(horizontal)">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blinds(horizontal)">
                                      <p:cBhvr>
                                        <p:cTn id="37" dur="500"/>
                                        <p:tgtEl>
                                          <p:spTgt spid="17"/>
                                        </p:tgtEl>
                                      </p:cBhvr>
                                    </p:animEffect>
                                  </p:childTnLst>
                                </p:cTn>
                              </p:par>
                              <p:par>
                                <p:cTn id="38" presetID="3" presetClass="entr" presetSubtype="1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blinds(horizontal)">
                                      <p:cBhvr>
                                        <p:cTn id="40" dur="5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nodeType="click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blinds(horizontal)">
                                      <p:cBhvr>
                                        <p:cTn id="45" dur="500"/>
                                        <p:tgtEl>
                                          <p:spTgt spid="20"/>
                                        </p:tgtEl>
                                      </p:cBhvr>
                                    </p:animEffect>
                                  </p:childTnLst>
                                </p:cTn>
                              </p:par>
                              <p:par>
                                <p:cTn id="46" presetID="3" presetClass="entr" presetSubtype="10" fill="hold" nodeType="with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blinds(horizontal)">
                                      <p:cBhvr>
                                        <p:cTn id="48" dur="500"/>
                                        <p:tgtEl>
                                          <p:spTgt spid="13"/>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nodeType="click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blinds(horizontal)">
                                      <p:cBhvr>
                                        <p:cTn id="53" dur="500"/>
                                        <p:tgtEl>
                                          <p:spTgt spid="16"/>
                                        </p:tgtEl>
                                      </p:cBhvr>
                                    </p:animEffect>
                                  </p:childTnLst>
                                </p:cTn>
                              </p:par>
                              <p:par>
                                <p:cTn id="54" presetID="3" presetClass="entr" presetSubtype="10" fill="hold" nodeType="with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blinds(horizontal)">
                                      <p:cBhvr>
                                        <p:cTn id="56" dur="500"/>
                                        <p:tgtEl>
                                          <p:spTgt spid="9"/>
                                        </p:tgtEl>
                                      </p:cBhvr>
                                    </p:animEffect>
                                  </p:childTnLst>
                                </p:cTn>
                              </p:par>
                              <p:par>
                                <p:cTn id="57" presetID="3" presetClass="entr" presetSubtype="10" fill="hold" nodeType="with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blinds(horizontal)">
                                      <p:cBhvr>
                                        <p:cTn id="59" dur="500"/>
                                        <p:tgtEl>
                                          <p:spTgt spid="18"/>
                                        </p:tgtEl>
                                      </p:cBhvr>
                                    </p:animEffect>
                                  </p:childTnLst>
                                </p:cTn>
                              </p:par>
                              <p:par>
                                <p:cTn id="60" presetID="3" presetClass="entr" presetSubtype="10" fill="hold" nodeType="with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blinds(horizontal)">
                                      <p:cBhvr>
                                        <p:cTn id="62" dur="500"/>
                                        <p:tgtEl>
                                          <p:spTgt spid="10"/>
                                        </p:tgtEl>
                                      </p:cBhvr>
                                    </p:animEffect>
                                  </p:childTnLst>
                                </p:cTn>
                              </p:par>
                              <p:par>
                                <p:cTn id="63" presetID="3" presetClass="entr" presetSubtype="10" fill="hold" nodeType="with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blinds(horizontal)">
                                      <p:cBhvr>
                                        <p:cTn id="65" dur="500"/>
                                        <p:tgtEl>
                                          <p:spTgt spid="19"/>
                                        </p:tgtEl>
                                      </p:cBhvr>
                                    </p:animEffect>
                                  </p:childTnLst>
                                </p:cTn>
                              </p:par>
                              <p:par>
                                <p:cTn id="66" presetID="3" presetClass="entr" presetSubtype="10" fill="hold" nodeType="with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blinds(horizontal)">
                                      <p:cBhvr>
                                        <p:cTn id="68" dur="500"/>
                                        <p:tgtEl>
                                          <p:spTgt spid="11"/>
                                        </p:tgtEl>
                                      </p:cBhvr>
                                    </p:animEffect>
                                  </p:childTnLst>
                                </p:cTn>
                              </p:par>
                            </p:childTnLst>
                          </p:cTn>
                        </p:par>
                      </p:childTnLst>
                    </p:cTn>
                  </p:par>
                  <p:par>
                    <p:cTn id="69" fill="hold">
                      <p:stCondLst>
                        <p:cond delay="indefinite"/>
                      </p:stCondLst>
                      <p:childTnLst>
                        <p:par>
                          <p:cTn id="70" fill="hold">
                            <p:stCondLst>
                              <p:cond delay="0"/>
                            </p:stCondLst>
                            <p:childTnLst>
                              <p:par>
                                <p:cTn id="71" presetID="3" presetClass="entr" presetSubtype="10" fill="hold" nodeType="clickEffect">
                                  <p:stCondLst>
                                    <p:cond delay="0"/>
                                  </p:stCondLst>
                                  <p:childTnLst>
                                    <p:set>
                                      <p:cBhvr>
                                        <p:cTn id="72" dur="1" fill="hold">
                                          <p:stCondLst>
                                            <p:cond delay="0"/>
                                          </p:stCondLst>
                                        </p:cTn>
                                        <p:tgtEl>
                                          <p:spTgt spid="23"/>
                                        </p:tgtEl>
                                        <p:attrNameLst>
                                          <p:attrName>style.visibility</p:attrName>
                                        </p:attrNameLst>
                                      </p:cBhvr>
                                      <p:to>
                                        <p:strVal val="visible"/>
                                      </p:to>
                                    </p:set>
                                    <p:animEffect transition="in" filter="blinds(horizontal)">
                                      <p:cBhvr>
                                        <p:cTn id="73" dur="500"/>
                                        <p:tgtEl>
                                          <p:spTgt spid="23"/>
                                        </p:tgtEl>
                                      </p:cBhvr>
                                    </p:animEffect>
                                  </p:childTnLst>
                                </p:cTn>
                              </p:par>
                              <p:par>
                                <p:cTn id="74" presetID="3" presetClass="entr" presetSubtype="10" fill="hold" grpId="0" nodeType="withEffect">
                                  <p:stCondLst>
                                    <p:cond delay="0"/>
                                  </p:stCondLst>
                                  <p:childTnLst>
                                    <p:set>
                                      <p:cBhvr>
                                        <p:cTn id="75" dur="1" fill="hold">
                                          <p:stCondLst>
                                            <p:cond delay="0"/>
                                          </p:stCondLst>
                                        </p:cTn>
                                        <p:tgtEl>
                                          <p:spTgt spid="24"/>
                                        </p:tgtEl>
                                        <p:attrNameLst>
                                          <p:attrName>style.visibility</p:attrName>
                                        </p:attrNameLst>
                                      </p:cBhvr>
                                      <p:to>
                                        <p:strVal val="visible"/>
                                      </p:to>
                                    </p:set>
                                    <p:animEffect transition="in" filter="blinds(horizontal)">
                                      <p:cBhvr>
                                        <p:cTn id="7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Cues</a:t>
            </a:r>
            <a:endParaRPr lang="en-US" dirty="0"/>
          </a:p>
        </p:txBody>
      </p:sp>
      <p:sp>
        <p:nvSpPr>
          <p:cNvPr id="4" name="Footer Placeholder 3"/>
          <p:cNvSpPr>
            <a:spLocks noGrp="1"/>
          </p:cNvSpPr>
          <p:nvPr>
            <p:ph type="ftr" sz="quarter" idx="11"/>
          </p:nvPr>
        </p:nvSpPr>
        <p:spPr/>
        <p:txBody>
          <a:bodyPr/>
          <a:lstStyle/>
          <a:p>
            <a:r>
              <a:rPr lang="en-US" smtClean="0"/>
              <a:t>Topic 7: User Authentication</a:t>
            </a:r>
            <a:endParaRPr lang="en-US"/>
          </a:p>
        </p:txBody>
      </p:sp>
      <p:sp>
        <p:nvSpPr>
          <p:cNvPr id="5" name="Slide Number Placeholder 4"/>
          <p:cNvSpPr>
            <a:spLocks noGrp="1"/>
          </p:cNvSpPr>
          <p:nvPr>
            <p:ph type="sldNum" sz="quarter" idx="12"/>
          </p:nvPr>
        </p:nvSpPr>
        <p:spPr/>
        <p:txBody>
          <a:bodyPr/>
          <a:lstStyle/>
          <a:p>
            <a:fld id="{6E2D2B3B-882E-40F3-A32F-6DD516915044}" type="slidenum">
              <a:rPr lang="en-US" smtClean="0"/>
              <a:pPr/>
              <a:t>27</a:t>
            </a:fld>
            <a:endParaRPr lang="en-US"/>
          </a:p>
        </p:txBody>
      </p:sp>
      <p:pic>
        <p:nvPicPr>
          <p:cNvPr id="11" name="Picture 2"/>
          <p:cNvPicPr>
            <a:picLocks noChangeAspect="1" noChangeArrowheads="1"/>
          </p:cNvPicPr>
          <p:nvPr/>
        </p:nvPicPr>
        <p:blipFill>
          <a:blip r:embed="rId2" cstate="print"/>
          <a:srcRect/>
          <a:stretch>
            <a:fillRect/>
          </a:stretch>
        </p:blipFill>
        <p:spPr bwMode="auto">
          <a:xfrm>
            <a:off x="4801690" y="2026817"/>
            <a:ext cx="3572144" cy="3078583"/>
          </a:xfrm>
          <a:prstGeom prst="rect">
            <a:avLst/>
          </a:prstGeom>
          <a:noFill/>
          <a:ln w="9525">
            <a:noFill/>
            <a:miter lim="800000"/>
            <a:headEnd/>
            <a:tailEnd/>
          </a:ln>
        </p:spPr>
      </p:pic>
      <p:sp>
        <p:nvSpPr>
          <p:cNvPr id="12" name="Content Placeholder 3"/>
          <p:cNvSpPr>
            <a:spLocks noGrp="1"/>
          </p:cNvSpPr>
          <p:nvPr>
            <p:ph sz="quarter" idx="1"/>
          </p:nvPr>
        </p:nvSpPr>
        <p:spPr>
          <a:xfrm>
            <a:off x="153490" y="1600200"/>
            <a:ext cx="8229600" cy="4525963"/>
          </a:xfrm>
        </p:spPr>
        <p:txBody>
          <a:bodyPr>
            <a:normAutofit/>
          </a:bodyPr>
          <a:lstStyle/>
          <a:p>
            <a:r>
              <a:rPr lang="en-US" dirty="0" smtClean="0">
                <a:latin typeface="Roboto Slab Regular"/>
                <a:cs typeface="Roboto Slab Regular"/>
              </a:rPr>
              <a:t>Cue: context when a memory is stored</a:t>
            </a:r>
          </a:p>
          <a:p>
            <a:endParaRPr lang="en-US" dirty="0" smtClean="0">
              <a:latin typeface="Roboto Slab Regular"/>
              <a:cs typeface="Roboto Slab Regular"/>
            </a:endParaRPr>
          </a:p>
          <a:p>
            <a:r>
              <a:rPr lang="en-US" dirty="0" smtClean="0">
                <a:latin typeface="Roboto Slab Regular"/>
                <a:cs typeface="Roboto Slab Regular"/>
              </a:rPr>
              <a:t>Surrounding Environment</a:t>
            </a:r>
          </a:p>
          <a:p>
            <a:pPr lvl="1"/>
            <a:r>
              <a:rPr lang="en-US" dirty="0" smtClean="0">
                <a:latin typeface="Roboto Slab Regular"/>
                <a:cs typeface="Roboto Slab Regular"/>
              </a:rPr>
              <a:t>Sounds</a:t>
            </a:r>
          </a:p>
          <a:p>
            <a:pPr lvl="1"/>
            <a:r>
              <a:rPr lang="en-US" dirty="0" smtClean="0">
                <a:latin typeface="Roboto Slab Regular"/>
                <a:cs typeface="Roboto Slab Regular"/>
              </a:rPr>
              <a:t>Visual Surroundings</a:t>
            </a:r>
          </a:p>
          <a:p>
            <a:pPr lvl="1"/>
            <a:r>
              <a:rPr lang="en-US" dirty="0" smtClean="0">
                <a:latin typeface="Roboto Slab Regular"/>
                <a:cs typeface="Roboto Slab Regular"/>
              </a:rPr>
              <a:t>Web Site</a:t>
            </a:r>
          </a:p>
          <a:p>
            <a:pPr lvl="1"/>
            <a:r>
              <a:rPr lang="en-US" dirty="0" smtClean="0">
                <a:latin typeface="Roboto Slab Regular"/>
                <a:cs typeface="Roboto Slab Regular"/>
              </a:rPr>
              <a:t>….</a:t>
            </a:r>
          </a:p>
          <a:p>
            <a:pPr lvl="1"/>
            <a:endParaRPr lang="en-US" dirty="0" smtClean="0">
              <a:latin typeface="Roboto Slab Regular"/>
              <a:cs typeface="Roboto Slab Regular"/>
            </a:endParaRPr>
          </a:p>
          <a:p>
            <a:r>
              <a:rPr lang="en-US" dirty="0" smtClean="0">
                <a:latin typeface="Roboto Slab Regular"/>
                <a:cs typeface="Roboto Slab Regular"/>
              </a:rPr>
              <a:t>As time passes we forget some of </a:t>
            </a:r>
            <a:br>
              <a:rPr lang="en-US" dirty="0" smtClean="0">
                <a:latin typeface="Roboto Slab Regular"/>
                <a:cs typeface="Roboto Slab Regular"/>
              </a:rPr>
            </a:br>
            <a:r>
              <a:rPr lang="en-US" dirty="0" smtClean="0">
                <a:latin typeface="Roboto Slab Regular"/>
                <a:cs typeface="Roboto Slab Regular"/>
              </a:rPr>
              <a:t>this context…</a:t>
            </a:r>
            <a:endParaRPr lang="en-US" dirty="0">
              <a:latin typeface="Roboto Slab Regular"/>
              <a:cs typeface="Roboto Slab Regular"/>
            </a:endParaRPr>
          </a:p>
        </p:txBody>
      </p:sp>
      <p:pic>
        <p:nvPicPr>
          <p:cNvPr id="13" name="Picture 3"/>
          <p:cNvPicPr>
            <a:picLocks noChangeAspect="1" noChangeArrowheads="1"/>
          </p:cNvPicPr>
          <p:nvPr/>
        </p:nvPicPr>
        <p:blipFill>
          <a:blip r:embed="rId3" cstate="print"/>
          <a:srcRect/>
          <a:stretch>
            <a:fillRect/>
          </a:stretch>
        </p:blipFill>
        <p:spPr bwMode="auto">
          <a:xfrm>
            <a:off x="6249490" y="2407817"/>
            <a:ext cx="914400" cy="685800"/>
          </a:xfrm>
          <a:prstGeom prst="rect">
            <a:avLst/>
          </a:prstGeom>
          <a:noFill/>
          <a:ln w="9525">
            <a:noFill/>
            <a:miter lim="800000"/>
            <a:headEnd/>
            <a:tailEnd/>
          </a:ln>
        </p:spPr>
      </p:pic>
      <p:pic>
        <p:nvPicPr>
          <p:cNvPr id="14" name="Picture 5"/>
          <p:cNvPicPr>
            <a:picLocks noChangeAspect="1" noChangeArrowheads="1"/>
          </p:cNvPicPr>
          <p:nvPr/>
        </p:nvPicPr>
        <p:blipFill>
          <a:blip r:embed="rId4" cstate="print"/>
          <a:srcRect/>
          <a:stretch>
            <a:fillRect/>
          </a:stretch>
        </p:blipFill>
        <p:spPr bwMode="auto">
          <a:xfrm>
            <a:off x="7240090" y="2316271"/>
            <a:ext cx="533400" cy="753533"/>
          </a:xfrm>
          <a:prstGeom prst="rect">
            <a:avLst/>
          </a:prstGeom>
          <a:noFill/>
          <a:ln w="9525">
            <a:noFill/>
            <a:miter lim="800000"/>
            <a:headEnd/>
            <a:tailEnd/>
          </a:ln>
        </p:spPr>
      </p:pic>
      <p:pic>
        <p:nvPicPr>
          <p:cNvPr id="15" name="Picture 14"/>
          <p:cNvPicPr>
            <a:picLocks noChangeAspect="1" noChangeArrowheads="1"/>
          </p:cNvPicPr>
          <p:nvPr/>
        </p:nvPicPr>
        <p:blipFill>
          <a:blip r:embed="rId5" cstate="print"/>
          <a:srcRect/>
          <a:stretch>
            <a:fillRect/>
          </a:stretch>
        </p:blipFill>
        <p:spPr bwMode="auto">
          <a:xfrm>
            <a:off x="6602781" y="3169817"/>
            <a:ext cx="969818" cy="533400"/>
          </a:xfrm>
          <a:prstGeom prst="rect">
            <a:avLst/>
          </a:prstGeom>
          <a:noFill/>
          <a:ln w="9525">
            <a:noFill/>
            <a:miter lim="800000"/>
            <a:headEnd/>
            <a:tailEnd/>
          </a:ln>
        </p:spPr>
      </p:pic>
    </p:spTree>
    <p:extLst>
      <p:ext uri="{BB962C8B-B14F-4D97-AF65-F5344CB8AC3E}">
        <p14:creationId xmlns:p14="http://schemas.microsoft.com/office/powerpoint/2010/main" val="2125471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
                                            <p:txEl>
                                              <p:pRg st="2" end="2"/>
                                            </p:txEl>
                                          </p:spTgt>
                                        </p:tgtEl>
                                        <p:attrNameLst>
                                          <p:attrName>style.visibility</p:attrName>
                                        </p:attrNameLst>
                                      </p:cBhvr>
                                      <p:to>
                                        <p:strVal val="visible"/>
                                      </p:to>
                                    </p:set>
                                    <p:animEffect transition="in" filter="blinds(horizontal)">
                                      <p:cBhvr>
                                        <p:cTn id="7" dur="500"/>
                                        <p:tgtEl>
                                          <p:spTgt spid="1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2">
                                            <p:txEl>
                                              <p:pRg st="3" end="3"/>
                                            </p:txEl>
                                          </p:spTgt>
                                        </p:tgtEl>
                                        <p:attrNameLst>
                                          <p:attrName>style.visibility</p:attrName>
                                        </p:attrNameLst>
                                      </p:cBhvr>
                                      <p:to>
                                        <p:strVal val="visible"/>
                                      </p:to>
                                    </p:set>
                                    <p:animEffect transition="in" filter="blinds(horizontal)">
                                      <p:cBhvr>
                                        <p:cTn id="12" dur="500"/>
                                        <p:tgtEl>
                                          <p:spTgt spid="12">
                                            <p:txEl>
                                              <p:pRg st="3" end="3"/>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linds(horizontal)">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12">
                                            <p:txEl>
                                              <p:pRg st="4" end="4"/>
                                            </p:txEl>
                                          </p:spTgt>
                                        </p:tgtEl>
                                        <p:attrNameLst>
                                          <p:attrName>style.visibility</p:attrName>
                                        </p:attrNameLst>
                                      </p:cBhvr>
                                      <p:to>
                                        <p:strVal val="visible"/>
                                      </p:to>
                                    </p:set>
                                    <p:animEffect transition="in" filter="blinds(horizontal)">
                                      <p:cBhvr>
                                        <p:cTn id="20" dur="500"/>
                                        <p:tgtEl>
                                          <p:spTgt spid="12">
                                            <p:txEl>
                                              <p:pRg st="4" end="4"/>
                                            </p:txEl>
                                          </p:spTgt>
                                        </p:tgtEl>
                                      </p:cBhvr>
                                    </p:animEffect>
                                  </p:childTnLst>
                                </p:cTn>
                              </p:par>
                              <p:par>
                                <p:cTn id="21" presetID="3" presetClass="entr" presetSubtype="1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linds(horizontal)">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12">
                                            <p:txEl>
                                              <p:pRg st="5" end="5"/>
                                            </p:txEl>
                                          </p:spTgt>
                                        </p:tgtEl>
                                        <p:attrNameLst>
                                          <p:attrName>style.visibility</p:attrName>
                                        </p:attrNameLst>
                                      </p:cBhvr>
                                      <p:to>
                                        <p:strVal val="visible"/>
                                      </p:to>
                                    </p:set>
                                    <p:animEffect transition="in" filter="blinds(horizontal)">
                                      <p:cBhvr>
                                        <p:cTn id="28" dur="500"/>
                                        <p:tgtEl>
                                          <p:spTgt spid="12">
                                            <p:txEl>
                                              <p:pRg st="5" end="5"/>
                                            </p:txEl>
                                          </p:spTgt>
                                        </p:tgtEl>
                                      </p:cBhvr>
                                    </p:animEffect>
                                  </p:childTnLst>
                                </p:cTn>
                              </p:par>
                              <p:par>
                                <p:cTn id="29" presetID="3" presetClass="entr" presetSubtype="10"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blinds(horizontal)">
                                      <p:cBhvr>
                                        <p:cTn id="31" dur="5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nodeType="clickEffect">
                                  <p:stCondLst>
                                    <p:cond delay="0"/>
                                  </p:stCondLst>
                                  <p:childTnLst>
                                    <p:set>
                                      <p:cBhvr>
                                        <p:cTn id="35" dur="1" fill="hold">
                                          <p:stCondLst>
                                            <p:cond delay="0"/>
                                          </p:stCondLst>
                                        </p:cTn>
                                        <p:tgtEl>
                                          <p:spTgt spid="12">
                                            <p:txEl>
                                              <p:pRg st="6" end="6"/>
                                            </p:txEl>
                                          </p:spTgt>
                                        </p:tgtEl>
                                        <p:attrNameLst>
                                          <p:attrName>style.visibility</p:attrName>
                                        </p:attrNameLst>
                                      </p:cBhvr>
                                      <p:to>
                                        <p:strVal val="visible"/>
                                      </p:to>
                                    </p:set>
                                    <p:animEffect transition="in" filter="blinds(horizontal)">
                                      <p:cBhvr>
                                        <p:cTn id="36" dur="500"/>
                                        <p:tgtEl>
                                          <p:spTgt spid="12">
                                            <p:txEl>
                                              <p:pRg st="6" end="6"/>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nodeType="clickEffect">
                                  <p:stCondLst>
                                    <p:cond delay="0"/>
                                  </p:stCondLst>
                                  <p:childTnLst>
                                    <p:set>
                                      <p:cBhvr>
                                        <p:cTn id="40" dur="1" fill="hold">
                                          <p:stCondLst>
                                            <p:cond delay="0"/>
                                          </p:stCondLst>
                                        </p:cTn>
                                        <p:tgtEl>
                                          <p:spTgt spid="12">
                                            <p:txEl>
                                              <p:pRg st="8" end="8"/>
                                            </p:txEl>
                                          </p:spTgt>
                                        </p:tgtEl>
                                        <p:attrNameLst>
                                          <p:attrName>style.visibility</p:attrName>
                                        </p:attrNameLst>
                                      </p:cBhvr>
                                      <p:to>
                                        <p:strVal val="visible"/>
                                      </p:to>
                                    </p:set>
                                    <p:animEffect transition="in" filter="blinds(horizontal)">
                                      <p:cBhvr>
                                        <p:cTn id="41" dur="500"/>
                                        <p:tgtEl>
                                          <p:spTgt spid="12">
                                            <p:txEl>
                                              <p:pRg st="8" end="8"/>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xit" presetSubtype="10" fill="hold" nodeType="clickEffect">
                                  <p:stCondLst>
                                    <p:cond delay="0"/>
                                  </p:stCondLst>
                                  <p:childTnLst>
                                    <p:animEffect transition="out" filter="blinds(horizontal)">
                                      <p:cBhvr>
                                        <p:cTn id="45" dur="500"/>
                                        <p:tgtEl>
                                          <p:spTgt spid="14"/>
                                        </p:tgtEl>
                                      </p:cBhvr>
                                    </p:animEffect>
                                    <p:set>
                                      <p:cBhvr>
                                        <p:cTn id="46" dur="1" fill="hold">
                                          <p:stCondLst>
                                            <p:cond delay="499"/>
                                          </p:stCondLst>
                                        </p:cTn>
                                        <p:tgtEl>
                                          <p:spTgt spid="14"/>
                                        </p:tgtEl>
                                        <p:attrNameLst>
                                          <p:attrName>style.visibility</p:attrName>
                                        </p:attrNameLst>
                                      </p:cBhvr>
                                      <p:to>
                                        <p:strVal val="hidden"/>
                                      </p:to>
                                    </p:set>
                                  </p:childTnLst>
                                </p:cTn>
                              </p:par>
                              <p:par>
                                <p:cTn id="47" presetID="3" presetClass="exit" presetSubtype="10" fill="hold" nodeType="withEffect">
                                  <p:stCondLst>
                                    <p:cond delay="0"/>
                                  </p:stCondLst>
                                  <p:childTnLst>
                                    <p:animEffect transition="out" filter="blinds(horizontal)">
                                      <p:cBhvr>
                                        <p:cTn id="48" dur="500"/>
                                        <p:tgtEl>
                                          <p:spTgt spid="13"/>
                                        </p:tgtEl>
                                      </p:cBhvr>
                                    </p:animEffect>
                                    <p:set>
                                      <p:cBhvr>
                                        <p:cTn id="49"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 memory is </a:t>
            </a:r>
            <a:r>
              <a:rPr lang="en-US" dirty="0" err="1" smtClean="0"/>
              <a:t>Lossy</a:t>
            </a:r>
            <a:endParaRPr lang="en-US" dirty="0"/>
          </a:p>
        </p:txBody>
      </p:sp>
      <p:sp>
        <p:nvSpPr>
          <p:cNvPr id="4" name="Footer Placeholder 3"/>
          <p:cNvSpPr>
            <a:spLocks noGrp="1"/>
          </p:cNvSpPr>
          <p:nvPr>
            <p:ph type="ftr" sz="quarter" idx="11"/>
          </p:nvPr>
        </p:nvSpPr>
        <p:spPr/>
        <p:txBody>
          <a:bodyPr/>
          <a:lstStyle/>
          <a:p>
            <a:r>
              <a:rPr lang="en-US" smtClean="0"/>
              <a:t>Topic 7: User Authentication</a:t>
            </a:r>
            <a:endParaRPr lang="en-US"/>
          </a:p>
        </p:txBody>
      </p:sp>
      <p:sp>
        <p:nvSpPr>
          <p:cNvPr id="5" name="Slide Number Placeholder 4"/>
          <p:cNvSpPr>
            <a:spLocks noGrp="1"/>
          </p:cNvSpPr>
          <p:nvPr>
            <p:ph type="sldNum" sz="quarter" idx="12"/>
          </p:nvPr>
        </p:nvSpPr>
        <p:spPr/>
        <p:txBody>
          <a:bodyPr/>
          <a:lstStyle/>
          <a:p>
            <a:fld id="{6E2D2B3B-882E-40F3-A32F-6DD516915044}" type="slidenum">
              <a:rPr lang="en-US" smtClean="0"/>
              <a:pPr/>
              <a:t>28</a:t>
            </a:fld>
            <a:endParaRPr lang="en-US"/>
          </a:p>
        </p:txBody>
      </p:sp>
      <p:pic>
        <p:nvPicPr>
          <p:cNvPr id="6" name="Picture 2"/>
          <p:cNvPicPr>
            <a:picLocks noChangeAspect="1" noChangeArrowheads="1"/>
          </p:cNvPicPr>
          <p:nvPr/>
        </p:nvPicPr>
        <p:blipFill>
          <a:blip r:embed="rId2" cstate="print"/>
          <a:srcRect/>
          <a:stretch>
            <a:fillRect/>
          </a:stretch>
        </p:blipFill>
        <p:spPr bwMode="auto">
          <a:xfrm>
            <a:off x="3120105" y="1524000"/>
            <a:ext cx="5304986" cy="4572000"/>
          </a:xfrm>
          <a:prstGeom prst="rect">
            <a:avLst/>
          </a:prstGeom>
          <a:noFill/>
          <a:ln w="9525">
            <a:noFill/>
            <a:miter lim="800000"/>
            <a:headEnd/>
            <a:tailEnd/>
          </a:ln>
        </p:spPr>
      </p:pic>
      <p:sp>
        <p:nvSpPr>
          <p:cNvPr id="7" name="Content Placeholder 2"/>
          <p:cNvSpPr>
            <a:spLocks noGrp="1"/>
          </p:cNvSpPr>
          <p:nvPr>
            <p:ph idx="1"/>
          </p:nvPr>
        </p:nvSpPr>
        <p:spPr>
          <a:xfrm>
            <a:off x="-81195" y="1600200"/>
            <a:ext cx="4800600" cy="4525963"/>
          </a:xfrm>
        </p:spPr>
        <p:txBody>
          <a:bodyPr>
            <a:normAutofit/>
          </a:bodyPr>
          <a:lstStyle/>
          <a:p>
            <a:r>
              <a:rPr lang="en-US" sz="2800" dirty="0" smtClean="0">
                <a:latin typeface="Roboto Slab Regular"/>
                <a:cs typeface="Roboto Slab Regular"/>
              </a:rPr>
              <a:t>Rehearse or Forget!</a:t>
            </a:r>
          </a:p>
          <a:p>
            <a:pPr lvl="1"/>
            <a:r>
              <a:rPr lang="en-US" sz="2800" dirty="0">
                <a:latin typeface="Roboto Slab Regular"/>
                <a:cs typeface="Roboto Slab Regular"/>
              </a:rPr>
              <a:t>How much </a:t>
            </a:r>
            <a:r>
              <a:rPr lang="en-US" sz="2800" dirty="0" smtClean="0">
                <a:latin typeface="Roboto Slab Regular"/>
                <a:cs typeface="Roboto Slab Regular"/>
              </a:rPr>
              <a:t>work?</a:t>
            </a:r>
          </a:p>
          <a:p>
            <a:r>
              <a:rPr lang="en-US" sz="2800" dirty="0" smtClean="0">
                <a:latin typeface="Roboto Slab Regular"/>
                <a:cs typeface="Roboto Slab Regular"/>
              </a:rPr>
              <a:t>Quantify Usability</a:t>
            </a:r>
          </a:p>
          <a:p>
            <a:pPr lvl="1"/>
            <a:r>
              <a:rPr lang="en-US" sz="2800" dirty="0" smtClean="0">
                <a:latin typeface="Roboto Slab Regular"/>
                <a:cs typeface="Roboto Slab Regular"/>
              </a:rPr>
              <a:t>Rehearsal Assumption</a:t>
            </a:r>
          </a:p>
          <a:p>
            <a:pPr lvl="1"/>
            <a:endParaRPr lang="en-US" sz="2800" dirty="0">
              <a:latin typeface="Roboto Slab Regular"/>
              <a:cs typeface="Roboto Slab Regular"/>
            </a:endParaRPr>
          </a:p>
          <a:p>
            <a:endParaRPr lang="en-US" sz="2800" dirty="0">
              <a:latin typeface="Roboto Slab Regular"/>
              <a:cs typeface="Roboto Slab Regular"/>
            </a:endParaRPr>
          </a:p>
          <a:p>
            <a:pPr lvl="1"/>
            <a:endParaRPr lang="en-US" sz="2800" dirty="0" smtClean="0">
              <a:latin typeface="Roboto Slab Regular"/>
              <a:cs typeface="Roboto Slab Regular"/>
            </a:endParaRPr>
          </a:p>
          <a:p>
            <a:pPr lvl="1"/>
            <a:endParaRPr lang="en-US" sz="2800" dirty="0" smtClean="0">
              <a:latin typeface="Roboto Slab Regular"/>
              <a:cs typeface="Roboto Slab Regular"/>
            </a:endParaRPr>
          </a:p>
        </p:txBody>
      </p:sp>
      <p:pic>
        <p:nvPicPr>
          <p:cNvPr id="8" name="Picture 7"/>
          <p:cNvPicPr>
            <a:picLocks noChangeAspect="1" noChangeArrowheads="1"/>
          </p:cNvPicPr>
          <p:nvPr/>
        </p:nvPicPr>
        <p:blipFill>
          <a:blip r:embed="rId3" cstate="print"/>
          <a:srcRect/>
          <a:stretch>
            <a:fillRect/>
          </a:stretch>
        </p:blipFill>
        <p:spPr bwMode="auto">
          <a:xfrm>
            <a:off x="5252805" y="2133600"/>
            <a:ext cx="1416271" cy="778949"/>
          </a:xfrm>
          <a:prstGeom prst="rect">
            <a:avLst/>
          </a:prstGeom>
          <a:noFill/>
          <a:ln w="9525">
            <a:noFill/>
            <a:miter lim="800000"/>
            <a:headEnd/>
            <a:tailEnd/>
          </a:ln>
        </p:spPr>
      </p:pic>
      <p:pic>
        <p:nvPicPr>
          <p:cNvPr id="9" name="Picture 2" descr="https://encrypted-tbn1.gstatic.com/images?q=tbn:ANd9GcR0P8msAVJEoPaK7t-uqFpaR0p1IsCsXqR8cOle6noXdj7fDlu1cw"/>
          <p:cNvPicPr>
            <a:picLocks noChangeAspect="1" noChangeArrowheads="1"/>
          </p:cNvPicPr>
          <p:nvPr/>
        </p:nvPicPr>
        <p:blipFill>
          <a:blip r:embed="rId4" cstate="print"/>
          <a:srcRect/>
          <a:stretch>
            <a:fillRect/>
          </a:stretch>
        </p:blipFill>
        <p:spPr bwMode="auto">
          <a:xfrm>
            <a:off x="5252805" y="2819400"/>
            <a:ext cx="1496786" cy="838200"/>
          </a:xfrm>
          <a:prstGeom prst="rect">
            <a:avLst/>
          </a:prstGeom>
          <a:noFill/>
        </p:spPr>
      </p:pic>
      <p:sp>
        <p:nvSpPr>
          <p:cNvPr id="10" name="TextBox 9"/>
          <p:cNvSpPr txBox="1"/>
          <p:nvPr/>
        </p:nvSpPr>
        <p:spPr>
          <a:xfrm>
            <a:off x="6929205" y="2143780"/>
            <a:ext cx="1981200" cy="523220"/>
          </a:xfrm>
          <a:prstGeom prst="rect">
            <a:avLst/>
          </a:prstGeom>
          <a:noFill/>
        </p:spPr>
        <p:txBody>
          <a:bodyPr wrap="square" rtlCol="0">
            <a:spAutoFit/>
          </a:bodyPr>
          <a:lstStyle/>
          <a:p>
            <a:r>
              <a:rPr lang="en-US" sz="2800" dirty="0" err="1" smtClean="0">
                <a:solidFill>
                  <a:srgbClr val="00B050"/>
                </a:solidFill>
              </a:rPr>
              <a:t>p</a:t>
            </a:r>
            <a:r>
              <a:rPr lang="en-US" sz="2800" baseline="-25000" dirty="0" err="1" smtClean="0">
                <a:solidFill>
                  <a:srgbClr val="00B050"/>
                </a:solidFill>
              </a:rPr>
              <a:t>amazon</a:t>
            </a:r>
            <a:endParaRPr lang="en-US" sz="2800" baseline="-25000" dirty="0">
              <a:solidFill>
                <a:srgbClr val="00B050"/>
              </a:solidFill>
            </a:endParaRPr>
          </a:p>
        </p:txBody>
      </p:sp>
      <p:sp>
        <p:nvSpPr>
          <p:cNvPr id="11" name="TextBox 10"/>
          <p:cNvSpPr txBox="1"/>
          <p:nvPr/>
        </p:nvSpPr>
        <p:spPr>
          <a:xfrm>
            <a:off x="7005405" y="2981980"/>
            <a:ext cx="1981200" cy="523220"/>
          </a:xfrm>
          <a:prstGeom prst="rect">
            <a:avLst/>
          </a:prstGeom>
          <a:noFill/>
        </p:spPr>
        <p:txBody>
          <a:bodyPr wrap="square" rtlCol="0">
            <a:spAutoFit/>
          </a:bodyPr>
          <a:lstStyle/>
          <a:p>
            <a:r>
              <a:rPr lang="en-US" sz="2800" dirty="0" err="1" smtClean="0">
                <a:solidFill>
                  <a:srgbClr val="7030A0"/>
                </a:solidFill>
              </a:rPr>
              <a:t>p</a:t>
            </a:r>
            <a:r>
              <a:rPr lang="en-US" sz="2800" baseline="-25000" dirty="0" err="1" smtClean="0">
                <a:solidFill>
                  <a:srgbClr val="7030A0"/>
                </a:solidFill>
              </a:rPr>
              <a:t>google</a:t>
            </a:r>
            <a:endParaRPr lang="en-US" sz="2800" baseline="-25000" dirty="0">
              <a:solidFill>
                <a:srgbClr val="7030A0"/>
              </a:solidFill>
            </a:endParaRPr>
          </a:p>
        </p:txBody>
      </p:sp>
      <p:cxnSp>
        <p:nvCxnSpPr>
          <p:cNvPr id="12" name="Straight Arrow Connector 11"/>
          <p:cNvCxnSpPr>
            <a:stCxn id="8" idx="3"/>
          </p:cNvCxnSpPr>
          <p:nvPr/>
        </p:nvCxnSpPr>
        <p:spPr>
          <a:xfrm flipV="1">
            <a:off x="6669076" y="2514600"/>
            <a:ext cx="260129" cy="8475"/>
          </a:xfrm>
          <a:prstGeom prst="straightConnector1">
            <a:avLst/>
          </a:prstGeom>
          <a:ln w="47625">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669076" y="3276600"/>
            <a:ext cx="260129" cy="8475"/>
          </a:xfrm>
          <a:prstGeom prst="straightConnector1">
            <a:avLst/>
          </a:prstGeom>
          <a:ln w="47625">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005405" y="2209800"/>
            <a:ext cx="1981200" cy="523220"/>
          </a:xfrm>
          <a:prstGeom prst="rect">
            <a:avLst/>
          </a:prstGeom>
          <a:noFill/>
        </p:spPr>
        <p:txBody>
          <a:bodyPr wrap="square" rtlCol="0">
            <a:spAutoFit/>
          </a:bodyPr>
          <a:lstStyle/>
          <a:p>
            <a:r>
              <a:rPr lang="en-US" sz="2800" dirty="0" smtClean="0">
                <a:solidFill>
                  <a:srgbClr val="00B050"/>
                </a:solidFill>
              </a:rPr>
              <a:t>????</a:t>
            </a:r>
            <a:endParaRPr lang="en-US" sz="2800" baseline="-25000" dirty="0">
              <a:solidFill>
                <a:srgbClr val="00B050"/>
              </a:solidFill>
            </a:endParaRPr>
          </a:p>
        </p:txBody>
      </p:sp>
    </p:spTree>
    <p:extLst>
      <p:ext uri="{BB962C8B-B14F-4D97-AF65-F5344CB8AC3E}">
        <p14:creationId xmlns:p14="http://schemas.microsoft.com/office/powerpoint/2010/main" val="4107061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par>
                                <p:cTn id="8" presetID="3" presetClass="exit" presetSubtype="10" fill="hold" grpId="0" nodeType="withEffect">
                                  <p:stCondLst>
                                    <p:cond delay="0"/>
                                  </p:stCondLst>
                                  <p:childTnLst>
                                    <p:animEffect transition="out" filter="blinds(horizontal)">
                                      <p:cBhvr>
                                        <p:cTn id="9" dur="500"/>
                                        <p:tgtEl>
                                          <p:spTgt spid="10"/>
                                        </p:tgtEl>
                                      </p:cBhvr>
                                    </p:animEffect>
                                    <p:set>
                                      <p:cBhvr>
                                        <p:cTn id="10"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1325562"/>
          </a:xfrm>
        </p:spPr>
        <p:txBody>
          <a:bodyPr/>
          <a:lstStyle/>
          <a:p>
            <a:pPr algn="ctr"/>
            <a:r>
              <a:rPr lang="en-US" dirty="0" smtClean="0">
                <a:solidFill>
                  <a:schemeClr val="tx1"/>
                </a:solidFill>
                <a:latin typeface="Fjalla One"/>
                <a:cs typeface="Fjalla One"/>
              </a:rPr>
              <a:t>Usability Question</a:t>
            </a:r>
            <a:endParaRPr lang="en-US" dirty="0">
              <a:solidFill>
                <a:schemeClr val="tx1"/>
              </a:solidFill>
              <a:latin typeface="Fjalla One"/>
              <a:cs typeface="Fjalla One"/>
            </a:endParaRPr>
          </a:p>
        </p:txBody>
      </p:sp>
      <p:sp>
        <p:nvSpPr>
          <p:cNvPr id="5" name="Content Placeholder 4"/>
          <p:cNvSpPr>
            <a:spLocks noGrp="1"/>
          </p:cNvSpPr>
          <p:nvPr>
            <p:ph idx="1"/>
          </p:nvPr>
        </p:nvSpPr>
        <p:spPr/>
        <p:txBody>
          <a:bodyPr>
            <a:noAutofit/>
          </a:bodyPr>
          <a:lstStyle/>
          <a:p>
            <a:r>
              <a:rPr lang="en-US" sz="3200" b="1" dirty="0" smtClean="0">
                <a:latin typeface="Roboto Slab Regular"/>
                <a:cs typeface="Roboto Slab Regular"/>
              </a:rPr>
              <a:t>Important Question</a:t>
            </a:r>
            <a:r>
              <a:rPr lang="en-US" sz="3200" dirty="0" smtClean="0">
                <a:latin typeface="Roboto Slab Regular"/>
                <a:cs typeface="Roboto Slab Regular"/>
              </a:rPr>
              <a:t>: Are human inherently bad at remembering random information? </a:t>
            </a:r>
          </a:p>
          <a:p>
            <a:endParaRPr lang="en-US" sz="3200" dirty="0">
              <a:latin typeface="Roboto Slab Regular"/>
              <a:cs typeface="Roboto Slab Regular"/>
            </a:endParaRPr>
          </a:p>
          <a:p>
            <a:r>
              <a:rPr lang="en-US" sz="3200" b="1" dirty="0" smtClean="0">
                <a:latin typeface="Roboto Slab Regular"/>
                <a:cs typeface="Roboto Slab Regular"/>
              </a:rPr>
              <a:t>Answer</a:t>
            </a:r>
            <a:r>
              <a:rPr lang="en-US" sz="3200" dirty="0" smtClean="0">
                <a:latin typeface="Roboto Slab Regular"/>
                <a:cs typeface="Roboto Slab Regular"/>
              </a:rPr>
              <a:t>: Not really, with proper training </a:t>
            </a:r>
          </a:p>
          <a:p>
            <a:endParaRPr lang="en-US" sz="3200" dirty="0">
              <a:latin typeface="Roboto Slab Regular"/>
              <a:cs typeface="Roboto Slab Regular"/>
            </a:endParaRPr>
          </a:p>
          <a:p>
            <a:r>
              <a:rPr lang="en-US" sz="2800" b="1" dirty="0">
                <a:latin typeface="Roboto Slab Regular"/>
                <a:cs typeface="Roboto Slab Regular"/>
              </a:rPr>
              <a:t>Paper</a:t>
            </a:r>
            <a:r>
              <a:rPr lang="en-US" sz="2800" dirty="0">
                <a:latin typeface="Roboto Slab Regular"/>
                <a:cs typeface="Roboto Slab Regular"/>
              </a:rPr>
              <a:t>: </a:t>
            </a:r>
            <a:r>
              <a:rPr lang="en-US" sz="2800" b="1" dirty="0">
                <a:solidFill>
                  <a:srgbClr val="800000"/>
                </a:solidFill>
                <a:latin typeface="Oswald Regular"/>
                <a:cs typeface="Oswald Regular"/>
              </a:rPr>
              <a:t>Towards reliable storage of 56-bit secrets in human </a:t>
            </a:r>
            <a:r>
              <a:rPr lang="en-US" sz="2800" b="1" dirty="0" smtClean="0">
                <a:solidFill>
                  <a:srgbClr val="800000"/>
                </a:solidFill>
                <a:latin typeface="Oswald Regular"/>
                <a:cs typeface="Oswald Regular"/>
              </a:rPr>
              <a:t>memory (USENIX-2014)</a:t>
            </a:r>
            <a:endParaRPr lang="en-US" sz="2800" b="1" dirty="0">
              <a:solidFill>
                <a:srgbClr val="800000"/>
              </a:solidFill>
              <a:latin typeface="Oswald Regular"/>
              <a:cs typeface="Oswald Regular"/>
            </a:endParaRPr>
          </a:p>
        </p:txBody>
      </p:sp>
      <p:sp>
        <p:nvSpPr>
          <p:cNvPr id="3" name="Footer Placeholder 2"/>
          <p:cNvSpPr>
            <a:spLocks noGrp="1"/>
          </p:cNvSpPr>
          <p:nvPr>
            <p:ph type="ftr" sz="quarter" idx="11"/>
          </p:nvPr>
        </p:nvSpPr>
        <p:spPr/>
        <p:txBody>
          <a:bodyPr/>
          <a:lstStyle/>
          <a:p>
            <a:r>
              <a:rPr lang="en-US" smtClean="0"/>
              <a:t>Topic 7: User Authentication</a:t>
            </a:r>
            <a:endParaRPr lang="en-US"/>
          </a:p>
        </p:txBody>
      </p:sp>
      <p:sp>
        <p:nvSpPr>
          <p:cNvPr id="4" name="Slide Number Placeholder 3"/>
          <p:cNvSpPr>
            <a:spLocks noGrp="1"/>
          </p:cNvSpPr>
          <p:nvPr>
            <p:ph type="sldNum" sz="quarter" idx="12"/>
          </p:nvPr>
        </p:nvSpPr>
        <p:spPr/>
        <p:txBody>
          <a:bodyPr/>
          <a:lstStyle/>
          <a:p>
            <a:fld id="{6E2D2B3B-882E-40F3-A32F-6DD516915044}" type="slidenum">
              <a:rPr lang="en-US" smtClean="0"/>
              <a:pPr/>
              <a:t>29</a:t>
            </a:fld>
            <a:endParaRPr lang="en-US"/>
          </a:p>
        </p:txBody>
      </p:sp>
    </p:spTree>
    <p:extLst>
      <p:ext uri="{BB962C8B-B14F-4D97-AF65-F5344CB8AC3E}">
        <p14:creationId xmlns:p14="http://schemas.microsoft.com/office/powerpoint/2010/main" val="6244706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883512" y="4238360"/>
            <a:ext cx="6999068" cy="206579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ounded Rectangle 5"/>
          <p:cNvSpPr/>
          <p:nvPr/>
        </p:nvSpPr>
        <p:spPr>
          <a:xfrm>
            <a:off x="883512" y="1517364"/>
            <a:ext cx="6999068" cy="212734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pPr algn="ctr"/>
            <a:r>
              <a:rPr lang="en-US" dirty="0" smtClean="0">
                <a:solidFill>
                  <a:schemeClr val="tx1"/>
                </a:solidFill>
                <a:latin typeface="Fjalla One"/>
                <a:cs typeface="Fjalla One"/>
              </a:rPr>
              <a:t>Important Takeaway Message</a:t>
            </a:r>
            <a:endParaRPr lang="en-US" dirty="0">
              <a:solidFill>
                <a:schemeClr val="tx1"/>
              </a:solidFill>
              <a:latin typeface="Fjalla One"/>
              <a:cs typeface="Fjalla One"/>
            </a:endParaRPr>
          </a:p>
        </p:txBody>
      </p:sp>
      <p:sp>
        <p:nvSpPr>
          <p:cNvPr id="3" name="Content Placeholder 2"/>
          <p:cNvSpPr>
            <a:spLocks noGrp="1"/>
          </p:cNvSpPr>
          <p:nvPr>
            <p:ph idx="1"/>
          </p:nvPr>
        </p:nvSpPr>
        <p:spPr/>
        <p:txBody>
          <a:bodyPr>
            <a:normAutofit fontScale="92500"/>
          </a:bodyPr>
          <a:lstStyle/>
          <a:p>
            <a:pPr marL="114300" indent="0" algn="ctr">
              <a:buNone/>
            </a:pPr>
            <a:r>
              <a:rPr lang="en-US" sz="4000" dirty="0" smtClean="0">
                <a:solidFill>
                  <a:srgbClr val="800000"/>
                </a:solidFill>
                <a:latin typeface="Fjalla One"/>
                <a:cs typeface="Fjalla One"/>
              </a:rPr>
              <a:t>Thinking about security is to consider and weigh</a:t>
            </a:r>
            <a:r>
              <a:rPr lang="en-US" sz="4000" dirty="0">
                <a:solidFill>
                  <a:srgbClr val="800000"/>
                </a:solidFill>
                <a:latin typeface="Fjalla One"/>
                <a:cs typeface="Fjalla One"/>
              </a:rPr>
              <a:t> </a:t>
            </a:r>
            <a:r>
              <a:rPr lang="en-US" sz="4000" dirty="0" smtClean="0">
                <a:solidFill>
                  <a:srgbClr val="800000"/>
                </a:solidFill>
                <a:latin typeface="Fjalla One"/>
                <a:cs typeface="Fjalla One"/>
              </a:rPr>
              <a:t>in different trade-offs</a:t>
            </a:r>
          </a:p>
          <a:p>
            <a:pPr algn="ctr"/>
            <a:endParaRPr lang="en-US" sz="4000" dirty="0">
              <a:solidFill>
                <a:srgbClr val="800000"/>
              </a:solidFill>
              <a:latin typeface="Fjalla One"/>
              <a:cs typeface="Fjalla One"/>
            </a:endParaRPr>
          </a:p>
          <a:p>
            <a:pPr marL="114300" indent="0" algn="ctr">
              <a:buNone/>
            </a:pPr>
            <a:r>
              <a:rPr lang="en-US" sz="4000" dirty="0" smtClean="0">
                <a:solidFill>
                  <a:srgbClr val="800000"/>
                </a:solidFill>
                <a:latin typeface="Fjalla One"/>
                <a:cs typeface="Fjalla One"/>
              </a:rPr>
              <a:t>Understanding and proper usages </a:t>
            </a:r>
          </a:p>
          <a:p>
            <a:pPr marL="114300" indent="0" algn="ctr">
              <a:buNone/>
            </a:pPr>
            <a:r>
              <a:rPr lang="en-US" sz="4000" dirty="0" smtClean="0">
                <a:solidFill>
                  <a:srgbClr val="800000"/>
                </a:solidFill>
                <a:latin typeface="Fjalla One"/>
                <a:cs typeface="Fjalla One"/>
              </a:rPr>
              <a:t>of some basic terminologies are important</a:t>
            </a:r>
            <a:endParaRPr lang="en-US" sz="4000" dirty="0">
              <a:solidFill>
                <a:srgbClr val="800000"/>
              </a:solidFill>
              <a:latin typeface="Fjalla One"/>
              <a:cs typeface="Fjalla One"/>
            </a:endParaRPr>
          </a:p>
        </p:txBody>
      </p:sp>
      <p:sp>
        <p:nvSpPr>
          <p:cNvPr id="4" name="Footer Placeholder 3"/>
          <p:cNvSpPr>
            <a:spLocks noGrp="1"/>
          </p:cNvSpPr>
          <p:nvPr>
            <p:ph type="ftr" sz="quarter" idx="11"/>
          </p:nvPr>
        </p:nvSpPr>
        <p:spPr/>
        <p:txBody>
          <a:bodyPr/>
          <a:lstStyle/>
          <a:p>
            <a:r>
              <a:rPr lang="en-US" smtClean="0"/>
              <a:t>Topic 7: User Authentication</a:t>
            </a:r>
            <a:endParaRPr lang="en-US"/>
          </a:p>
        </p:txBody>
      </p:sp>
      <p:sp>
        <p:nvSpPr>
          <p:cNvPr id="5" name="Slide Number Placeholder 4"/>
          <p:cNvSpPr>
            <a:spLocks noGrp="1"/>
          </p:cNvSpPr>
          <p:nvPr>
            <p:ph type="sldNum" sz="quarter" idx="12"/>
          </p:nvPr>
        </p:nvSpPr>
        <p:spPr/>
        <p:txBody>
          <a:bodyPr/>
          <a:lstStyle/>
          <a:p>
            <a:fld id="{6E2D2B3B-882E-40F3-A32F-6DD516915044}" type="slidenum">
              <a:rPr lang="en-US" smtClean="0"/>
              <a:pPr/>
              <a:t>3</a:t>
            </a:fld>
            <a:endParaRPr lang="en-US"/>
          </a:p>
        </p:txBody>
      </p:sp>
    </p:spTree>
    <p:extLst>
      <p:ext uri="{BB962C8B-B14F-4D97-AF65-F5344CB8AC3E}">
        <p14:creationId xmlns:p14="http://schemas.microsoft.com/office/powerpoint/2010/main" val="232489252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Fjalla One"/>
                <a:cs typeface="Fjalla One"/>
              </a:rPr>
              <a:t>Example of Weak Passwords (Wikipedia)</a:t>
            </a:r>
            <a:endParaRPr lang="en-US" dirty="0">
              <a:latin typeface="Fjalla One"/>
              <a:cs typeface="Fjalla One"/>
            </a:endParaRPr>
          </a:p>
        </p:txBody>
      </p:sp>
      <p:sp>
        <p:nvSpPr>
          <p:cNvPr id="3" name="Content Placeholder 2"/>
          <p:cNvSpPr>
            <a:spLocks noGrp="1"/>
          </p:cNvSpPr>
          <p:nvPr>
            <p:ph idx="1"/>
          </p:nvPr>
        </p:nvSpPr>
        <p:spPr/>
        <p:txBody>
          <a:bodyPr>
            <a:normAutofit/>
          </a:bodyPr>
          <a:lstStyle/>
          <a:p>
            <a:r>
              <a:rPr lang="en-US" sz="2400" b="1" dirty="0">
                <a:latin typeface="Roboto Slab Regular"/>
                <a:cs typeface="Roboto Slab Regular"/>
              </a:rPr>
              <a:t>Default passwords (as supplied by the system vendor and meant to be changed at installation time)</a:t>
            </a:r>
            <a:r>
              <a:rPr lang="en-US" sz="2400" dirty="0">
                <a:latin typeface="Roboto Slab Regular"/>
                <a:cs typeface="Roboto Slab Regular"/>
              </a:rPr>
              <a:t>: </a:t>
            </a:r>
            <a:r>
              <a:rPr lang="en-US" sz="2400" i="1" dirty="0">
                <a:latin typeface="Roboto Slab Regular"/>
                <a:cs typeface="Roboto Slab Regular"/>
              </a:rPr>
              <a:t>password</a:t>
            </a:r>
            <a:r>
              <a:rPr lang="en-US" sz="2400" dirty="0">
                <a:latin typeface="Roboto Slab Regular"/>
                <a:cs typeface="Roboto Slab Regular"/>
              </a:rPr>
              <a:t>, </a:t>
            </a:r>
            <a:r>
              <a:rPr lang="en-US" sz="2400" i="1" dirty="0">
                <a:latin typeface="Roboto Slab Regular"/>
                <a:cs typeface="Roboto Slab Regular"/>
              </a:rPr>
              <a:t>default</a:t>
            </a:r>
            <a:r>
              <a:rPr lang="en-US" sz="2400" dirty="0">
                <a:latin typeface="Roboto Slab Regular"/>
                <a:cs typeface="Roboto Slab Regular"/>
              </a:rPr>
              <a:t>, </a:t>
            </a:r>
            <a:r>
              <a:rPr lang="en-US" sz="2400" i="1" dirty="0">
                <a:latin typeface="Roboto Slab Regular"/>
                <a:cs typeface="Roboto Slab Regular"/>
              </a:rPr>
              <a:t>admin</a:t>
            </a:r>
            <a:r>
              <a:rPr lang="en-US" sz="2400" dirty="0">
                <a:latin typeface="Roboto Slab Regular"/>
                <a:cs typeface="Roboto Slab Regular"/>
              </a:rPr>
              <a:t>, </a:t>
            </a:r>
            <a:r>
              <a:rPr lang="en-US" sz="2400" i="1" dirty="0">
                <a:latin typeface="Roboto Slab Regular"/>
                <a:cs typeface="Roboto Slab Regular"/>
              </a:rPr>
              <a:t>guest</a:t>
            </a:r>
            <a:r>
              <a:rPr lang="en-US" sz="2400" dirty="0">
                <a:latin typeface="Roboto Slab Regular"/>
                <a:cs typeface="Roboto Slab Regular"/>
              </a:rPr>
              <a:t>, etc. </a:t>
            </a:r>
          </a:p>
          <a:p>
            <a:r>
              <a:rPr lang="en-US" sz="2400" b="1" dirty="0" smtClean="0">
                <a:latin typeface="Roboto Slab Regular"/>
                <a:cs typeface="Roboto Slab Regular"/>
              </a:rPr>
              <a:t>Dictionary words</a:t>
            </a:r>
            <a:r>
              <a:rPr lang="en-US" sz="2400" dirty="0" smtClean="0">
                <a:latin typeface="Roboto Slab Regular"/>
                <a:cs typeface="Roboto Slab Regular"/>
              </a:rPr>
              <a:t>: </a:t>
            </a:r>
            <a:r>
              <a:rPr lang="en-US" sz="2400" i="1" dirty="0" smtClean="0">
                <a:latin typeface="Roboto Slab Regular"/>
                <a:cs typeface="Roboto Slab Regular"/>
              </a:rPr>
              <a:t>chameleon</a:t>
            </a:r>
            <a:r>
              <a:rPr lang="en-US" sz="2400" dirty="0" smtClean="0">
                <a:latin typeface="Roboto Slab Regular"/>
                <a:cs typeface="Roboto Slab Regular"/>
              </a:rPr>
              <a:t>, </a:t>
            </a:r>
            <a:r>
              <a:rPr lang="en-US" sz="2400" i="1" dirty="0" err="1" smtClean="0">
                <a:latin typeface="Roboto Slab Regular"/>
                <a:cs typeface="Roboto Slab Regular"/>
              </a:rPr>
              <a:t>RedSox</a:t>
            </a:r>
            <a:r>
              <a:rPr lang="en-US" sz="2400" dirty="0" smtClean="0">
                <a:latin typeface="Roboto Slab Regular"/>
                <a:cs typeface="Roboto Slab Regular"/>
              </a:rPr>
              <a:t>, </a:t>
            </a:r>
            <a:r>
              <a:rPr lang="en-US" sz="2400" i="1" dirty="0" smtClean="0">
                <a:latin typeface="Roboto Slab Regular"/>
                <a:cs typeface="Roboto Slab Regular"/>
              </a:rPr>
              <a:t>sandbags</a:t>
            </a:r>
            <a:r>
              <a:rPr lang="en-US" sz="2400" dirty="0" smtClean="0">
                <a:latin typeface="Roboto Slab Regular"/>
                <a:cs typeface="Roboto Slab Regular"/>
              </a:rPr>
              <a:t>, </a:t>
            </a:r>
            <a:r>
              <a:rPr lang="en-US" sz="2400" i="1" dirty="0" err="1" smtClean="0">
                <a:latin typeface="Roboto Slab Regular"/>
                <a:cs typeface="Roboto Slab Regular"/>
              </a:rPr>
              <a:t>bunnyhop</a:t>
            </a:r>
            <a:r>
              <a:rPr lang="en-US" sz="2400" i="1" dirty="0" smtClean="0">
                <a:latin typeface="Roboto Slab Regular"/>
                <a:cs typeface="Roboto Slab Regular"/>
              </a:rPr>
              <a:t>!</a:t>
            </a:r>
            <a:r>
              <a:rPr lang="en-US" sz="2400" dirty="0" smtClean="0">
                <a:latin typeface="Roboto Slab Regular"/>
                <a:cs typeface="Roboto Slab Regular"/>
              </a:rPr>
              <a:t>, </a:t>
            </a:r>
            <a:r>
              <a:rPr lang="en-US" sz="2400" i="1" dirty="0" err="1" smtClean="0">
                <a:latin typeface="Roboto Slab Regular"/>
                <a:cs typeface="Roboto Slab Regular"/>
              </a:rPr>
              <a:t>IntenseCrabtree</a:t>
            </a:r>
            <a:r>
              <a:rPr lang="en-US" sz="2400" dirty="0" smtClean="0">
                <a:latin typeface="Roboto Slab Regular"/>
                <a:cs typeface="Roboto Slab Regular"/>
              </a:rPr>
              <a:t>, etc.</a:t>
            </a:r>
          </a:p>
          <a:p>
            <a:r>
              <a:rPr lang="en-US" sz="2400" b="1" dirty="0" smtClean="0">
                <a:latin typeface="Roboto Slab Regular"/>
                <a:cs typeface="Roboto Slab Regular"/>
              </a:rPr>
              <a:t>Words </a:t>
            </a:r>
            <a:r>
              <a:rPr lang="en-US" sz="2400" b="1" dirty="0">
                <a:latin typeface="Roboto Slab Regular"/>
                <a:cs typeface="Roboto Slab Regular"/>
              </a:rPr>
              <a:t>with numbers appended</a:t>
            </a:r>
            <a:r>
              <a:rPr lang="en-US" sz="2400" dirty="0">
                <a:latin typeface="Roboto Slab Regular"/>
                <a:cs typeface="Roboto Slab Regular"/>
              </a:rPr>
              <a:t>: </a:t>
            </a:r>
            <a:r>
              <a:rPr lang="en-US" sz="2400" i="1" dirty="0">
                <a:latin typeface="Roboto Slab Regular"/>
                <a:cs typeface="Roboto Slab Regular"/>
              </a:rPr>
              <a:t>password1</a:t>
            </a:r>
            <a:r>
              <a:rPr lang="en-US" sz="2400" dirty="0">
                <a:latin typeface="Roboto Slab Regular"/>
                <a:cs typeface="Roboto Slab Regular"/>
              </a:rPr>
              <a:t>, </a:t>
            </a:r>
            <a:r>
              <a:rPr lang="en-US" sz="2400" i="1" dirty="0">
                <a:latin typeface="Roboto Slab Regular"/>
                <a:cs typeface="Roboto Slab Regular"/>
              </a:rPr>
              <a:t>deer2000</a:t>
            </a:r>
            <a:r>
              <a:rPr lang="en-US" sz="2400" dirty="0">
                <a:latin typeface="Roboto Slab Regular"/>
                <a:cs typeface="Roboto Slab Regular"/>
              </a:rPr>
              <a:t>, </a:t>
            </a:r>
            <a:r>
              <a:rPr lang="en-US" sz="2400" i="1" dirty="0">
                <a:latin typeface="Roboto Slab Regular"/>
                <a:cs typeface="Roboto Slab Regular"/>
              </a:rPr>
              <a:t>john1234</a:t>
            </a:r>
            <a:r>
              <a:rPr lang="en-US" sz="2400" dirty="0">
                <a:latin typeface="Roboto Slab Regular"/>
                <a:cs typeface="Roboto Slab Regular"/>
              </a:rPr>
              <a:t>, etc., </a:t>
            </a:r>
          </a:p>
          <a:p>
            <a:r>
              <a:rPr lang="en-US" sz="2400" b="1" dirty="0">
                <a:latin typeface="Roboto Slab Regular"/>
                <a:cs typeface="Roboto Slab Regular"/>
              </a:rPr>
              <a:t>Words with simple obfuscation</a:t>
            </a:r>
            <a:r>
              <a:rPr lang="en-US" sz="2400" dirty="0">
                <a:latin typeface="Roboto Slab Regular"/>
                <a:cs typeface="Roboto Slab Regular"/>
              </a:rPr>
              <a:t>: </a:t>
            </a:r>
            <a:r>
              <a:rPr lang="en-US" sz="2400" i="1" dirty="0">
                <a:latin typeface="Roboto Slab Regular"/>
                <a:cs typeface="Roboto Slab Regular"/>
              </a:rPr>
              <a:t>p@ssw0rd</a:t>
            </a:r>
            <a:r>
              <a:rPr lang="en-US" sz="2400" dirty="0">
                <a:latin typeface="Roboto Slab Regular"/>
                <a:cs typeface="Roboto Slab Regular"/>
              </a:rPr>
              <a:t>, </a:t>
            </a:r>
            <a:r>
              <a:rPr lang="en-US" sz="2400" i="1" dirty="0">
                <a:latin typeface="Roboto Slab Regular"/>
                <a:cs typeface="Roboto Slab Regular"/>
              </a:rPr>
              <a:t>l33th4x0r</a:t>
            </a:r>
            <a:r>
              <a:rPr lang="en-US" sz="2400" dirty="0">
                <a:latin typeface="Roboto Slab Regular"/>
                <a:cs typeface="Roboto Slab Regular"/>
              </a:rPr>
              <a:t>, </a:t>
            </a:r>
            <a:r>
              <a:rPr lang="en-US" sz="2400" i="1" dirty="0">
                <a:latin typeface="Roboto Slab Regular"/>
                <a:cs typeface="Roboto Slab Regular"/>
              </a:rPr>
              <a:t>g0ldf1sh</a:t>
            </a:r>
            <a:r>
              <a:rPr lang="en-US" sz="2400" dirty="0">
                <a:latin typeface="Roboto Slab Regular"/>
                <a:cs typeface="Roboto Slab Regular"/>
              </a:rPr>
              <a:t>, etc.</a:t>
            </a:r>
          </a:p>
          <a:p>
            <a:r>
              <a:rPr lang="en-US" sz="2400" b="1" dirty="0">
                <a:latin typeface="Roboto Slab Regular"/>
                <a:cs typeface="Roboto Slab Regular"/>
              </a:rPr>
              <a:t>Doubled words</a:t>
            </a:r>
            <a:r>
              <a:rPr lang="en-US" sz="2400" dirty="0">
                <a:latin typeface="Roboto Slab Regular"/>
                <a:cs typeface="Roboto Slab Regular"/>
              </a:rPr>
              <a:t>: </a:t>
            </a:r>
            <a:r>
              <a:rPr lang="en-US" sz="2400" i="1" dirty="0" err="1">
                <a:latin typeface="Roboto Slab Regular"/>
                <a:cs typeface="Roboto Slab Regular"/>
              </a:rPr>
              <a:t>crabcrab</a:t>
            </a:r>
            <a:r>
              <a:rPr lang="en-US" sz="2400" dirty="0">
                <a:latin typeface="Roboto Slab Regular"/>
                <a:cs typeface="Roboto Slab Regular"/>
              </a:rPr>
              <a:t>, </a:t>
            </a:r>
            <a:r>
              <a:rPr lang="en-US" sz="2400" i="1" dirty="0" err="1">
                <a:latin typeface="Roboto Slab Regular"/>
                <a:cs typeface="Roboto Slab Regular"/>
              </a:rPr>
              <a:t>stopstop</a:t>
            </a:r>
            <a:r>
              <a:rPr lang="en-US" sz="2400" dirty="0">
                <a:latin typeface="Roboto Slab Regular"/>
                <a:cs typeface="Roboto Slab Regular"/>
              </a:rPr>
              <a:t>, </a:t>
            </a:r>
            <a:r>
              <a:rPr lang="en-US" sz="2400" i="1" dirty="0" err="1">
                <a:latin typeface="Roboto Slab Regular"/>
                <a:cs typeface="Roboto Slab Regular"/>
              </a:rPr>
              <a:t>treetree</a:t>
            </a:r>
            <a:r>
              <a:rPr lang="en-US" sz="2400" dirty="0">
                <a:latin typeface="Roboto Slab Regular"/>
                <a:cs typeface="Roboto Slab Regular"/>
              </a:rPr>
              <a:t>, </a:t>
            </a:r>
            <a:r>
              <a:rPr lang="en-US" sz="2400" i="1" dirty="0" err="1">
                <a:latin typeface="Roboto Slab Regular"/>
                <a:cs typeface="Roboto Slab Regular"/>
              </a:rPr>
              <a:t>passpass</a:t>
            </a:r>
            <a:r>
              <a:rPr lang="en-US" sz="2400" dirty="0">
                <a:latin typeface="Roboto Slab Regular"/>
                <a:cs typeface="Roboto Slab Regular"/>
              </a:rPr>
              <a:t>, etc., can be easily tested automatically.</a:t>
            </a:r>
          </a:p>
          <a:p>
            <a:endParaRPr lang="en-US" sz="2400" dirty="0">
              <a:latin typeface="Roboto Slab Regular"/>
              <a:cs typeface="Roboto Slab Regular"/>
            </a:endParaRPr>
          </a:p>
        </p:txBody>
      </p:sp>
      <p:sp>
        <p:nvSpPr>
          <p:cNvPr id="4" name="Footer Placeholder 3"/>
          <p:cNvSpPr>
            <a:spLocks noGrp="1"/>
          </p:cNvSpPr>
          <p:nvPr>
            <p:ph type="ftr" sz="quarter" idx="11"/>
          </p:nvPr>
        </p:nvSpPr>
        <p:spPr/>
        <p:txBody>
          <a:bodyPr/>
          <a:lstStyle/>
          <a:p>
            <a:r>
              <a:rPr lang="en-US" dirty="0" smtClean="0"/>
              <a:t>Topic 7: User Authentication</a:t>
            </a:r>
            <a:endParaRPr lang="en-US" dirty="0"/>
          </a:p>
        </p:txBody>
      </p:sp>
      <p:sp>
        <p:nvSpPr>
          <p:cNvPr id="5" name="Slide Number Placeholder 4"/>
          <p:cNvSpPr>
            <a:spLocks noGrp="1"/>
          </p:cNvSpPr>
          <p:nvPr>
            <p:ph type="sldNum" sz="quarter" idx="12"/>
          </p:nvPr>
        </p:nvSpPr>
        <p:spPr/>
        <p:txBody>
          <a:bodyPr/>
          <a:lstStyle/>
          <a:p>
            <a:fld id="{6E2D2B3B-882E-40F3-A32F-6DD516915044}" type="slidenum">
              <a:rPr lang="en-US" smtClean="0"/>
              <a:pPr/>
              <a:t>30</a:t>
            </a:fld>
            <a:endParaRPr lang="en-US"/>
          </a:p>
        </p:txBody>
      </p:sp>
    </p:spTree>
    <p:extLst>
      <p:ext uri="{BB962C8B-B14F-4D97-AF65-F5344CB8AC3E}">
        <p14:creationId xmlns:p14="http://schemas.microsoft.com/office/powerpoint/2010/main" val="25790495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Fjalla One"/>
                <a:cs typeface="Fjalla One"/>
              </a:rPr>
              <a:t>Example of Weak Passwords (Wikipedia)</a:t>
            </a:r>
            <a:endParaRPr lang="en-US" dirty="0">
              <a:latin typeface="Fjalla One"/>
              <a:cs typeface="Fjalla One"/>
            </a:endParaRPr>
          </a:p>
        </p:txBody>
      </p:sp>
      <p:sp>
        <p:nvSpPr>
          <p:cNvPr id="3" name="Content Placeholder 2"/>
          <p:cNvSpPr>
            <a:spLocks noGrp="1"/>
          </p:cNvSpPr>
          <p:nvPr>
            <p:ph idx="1"/>
          </p:nvPr>
        </p:nvSpPr>
        <p:spPr/>
        <p:txBody>
          <a:bodyPr>
            <a:noAutofit/>
          </a:bodyPr>
          <a:lstStyle/>
          <a:p>
            <a:r>
              <a:rPr lang="en-US" sz="2800" b="1" dirty="0">
                <a:latin typeface="Roboto Slab Regular"/>
                <a:cs typeface="Roboto Slab Regular"/>
              </a:rPr>
              <a:t>Common sequences from a keyboard row</a:t>
            </a:r>
            <a:r>
              <a:rPr lang="en-US" sz="2800" dirty="0">
                <a:latin typeface="Roboto Slab Regular"/>
                <a:cs typeface="Roboto Slab Regular"/>
              </a:rPr>
              <a:t>: </a:t>
            </a:r>
            <a:r>
              <a:rPr lang="en-US" sz="2800" i="1" dirty="0">
                <a:latin typeface="Roboto Slab Regular"/>
                <a:cs typeface="Roboto Slab Regular"/>
              </a:rPr>
              <a:t>qwerty</a:t>
            </a:r>
            <a:r>
              <a:rPr lang="en-US" sz="2800" dirty="0">
                <a:latin typeface="Roboto Slab Regular"/>
                <a:cs typeface="Roboto Slab Regular"/>
              </a:rPr>
              <a:t>, </a:t>
            </a:r>
            <a:r>
              <a:rPr lang="en-US" sz="2800" i="1" dirty="0">
                <a:latin typeface="Roboto Slab Regular"/>
                <a:cs typeface="Roboto Slab Regular"/>
              </a:rPr>
              <a:t>12345</a:t>
            </a:r>
            <a:r>
              <a:rPr lang="en-US" sz="2800" dirty="0">
                <a:latin typeface="Roboto Slab Regular"/>
                <a:cs typeface="Roboto Slab Regular"/>
              </a:rPr>
              <a:t>, </a:t>
            </a:r>
            <a:r>
              <a:rPr lang="en-US" sz="2800" i="1" dirty="0" err="1">
                <a:latin typeface="Roboto Slab Regular"/>
                <a:cs typeface="Roboto Slab Regular"/>
              </a:rPr>
              <a:t>asdfgh</a:t>
            </a:r>
            <a:r>
              <a:rPr lang="en-US" sz="2800" dirty="0">
                <a:latin typeface="Roboto Slab Regular"/>
                <a:cs typeface="Roboto Slab Regular"/>
              </a:rPr>
              <a:t>, </a:t>
            </a:r>
            <a:r>
              <a:rPr lang="en-US" sz="2800" i="1" dirty="0" err="1">
                <a:latin typeface="Roboto Slab Regular"/>
                <a:cs typeface="Roboto Slab Regular"/>
              </a:rPr>
              <a:t>fred</a:t>
            </a:r>
            <a:r>
              <a:rPr lang="en-US" sz="2800" dirty="0">
                <a:latin typeface="Roboto Slab Regular"/>
                <a:cs typeface="Roboto Slab Regular"/>
              </a:rPr>
              <a:t>, etc.</a:t>
            </a:r>
          </a:p>
          <a:p>
            <a:r>
              <a:rPr lang="en-US" sz="2800" b="1" dirty="0">
                <a:latin typeface="Roboto Slab Regular"/>
                <a:cs typeface="Roboto Slab Regular"/>
              </a:rPr>
              <a:t>Numeric sequences based on well known numbers</a:t>
            </a:r>
            <a:r>
              <a:rPr lang="en-US" sz="2800" dirty="0">
                <a:latin typeface="Roboto Slab Regular"/>
                <a:cs typeface="Roboto Slab Regular"/>
              </a:rPr>
              <a:t> such as 911, 314159, or 27182, etc., </a:t>
            </a:r>
          </a:p>
          <a:p>
            <a:r>
              <a:rPr lang="en-US" sz="2800" b="1" dirty="0" smtClean="0">
                <a:latin typeface="Roboto Slab Regular"/>
                <a:cs typeface="Roboto Slab Regular"/>
              </a:rPr>
              <a:t>IDs</a:t>
            </a:r>
            <a:r>
              <a:rPr lang="en-US" sz="2800" dirty="0" smtClean="0">
                <a:latin typeface="Roboto Slab Regular"/>
                <a:cs typeface="Roboto Slab Regular"/>
              </a:rPr>
              <a:t>: </a:t>
            </a:r>
            <a:r>
              <a:rPr lang="en-US" sz="2800" i="1" dirty="0">
                <a:latin typeface="Roboto Slab Regular"/>
                <a:cs typeface="Roboto Slab Regular"/>
              </a:rPr>
              <a:t>jsmith123</a:t>
            </a:r>
            <a:r>
              <a:rPr lang="en-US" sz="2800" dirty="0">
                <a:latin typeface="Roboto Slab Regular"/>
                <a:cs typeface="Roboto Slab Regular"/>
              </a:rPr>
              <a:t>, </a:t>
            </a:r>
            <a:r>
              <a:rPr lang="en-US" sz="2800" i="1" dirty="0">
                <a:latin typeface="Roboto Slab Regular"/>
                <a:cs typeface="Roboto Slab Regular"/>
              </a:rPr>
              <a:t>1/1/1970</a:t>
            </a:r>
            <a:r>
              <a:rPr lang="en-US" sz="2800" dirty="0">
                <a:latin typeface="Roboto Slab Regular"/>
                <a:cs typeface="Roboto Slab Regular"/>
              </a:rPr>
              <a:t>, </a:t>
            </a:r>
            <a:r>
              <a:rPr lang="en-US" sz="2800" i="1" dirty="0">
                <a:latin typeface="Roboto Slab Regular"/>
                <a:cs typeface="Roboto Slab Regular"/>
              </a:rPr>
              <a:t>555–</a:t>
            </a:r>
            <a:r>
              <a:rPr lang="en-US" sz="2800" i="1" dirty="0" smtClean="0">
                <a:latin typeface="Roboto Slab Regular"/>
                <a:cs typeface="Roboto Slab Regular"/>
              </a:rPr>
              <a:t>1234</a:t>
            </a:r>
            <a:r>
              <a:rPr lang="en-US" sz="2800" dirty="0" smtClean="0">
                <a:latin typeface="Roboto Slab Regular"/>
                <a:cs typeface="Roboto Slab Regular"/>
              </a:rPr>
              <a:t>, </a:t>
            </a:r>
            <a:r>
              <a:rPr lang="en-US" sz="2800" dirty="0">
                <a:latin typeface="Roboto Slab Regular"/>
                <a:cs typeface="Roboto Slab Regular"/>
              </a:rPr>
              <a:t>etc., </a:t>
            </a:r>
          </a:p>
          <a:p>
            <a:r>
              <a:rPr lang="en-US" sz="2800" b="1" dirty="0" smtClean="0">
                <a:latin typeface="Roboto Slab Regular"/>
                <a:cs typeface="Roboto Slab Regular"/>
              </a:rPr>
              <a:t>Personal Info</a:t>
            </a:r>
            <a:r>
              <a:rPr lang="en-US" sz="2800" dirty="0" smtClean="0">
                <a:latin typeface="Roboto Slab Regular"/>
                <a:cs typeface="Roboto Slab Regular"/>
              </a:rPr>
              <a:t>: </a:t>
            </a:r>
            <a:r>
              <a:rPr lang="en-US" sz="2800" dirty="0">
                <a:latin typeface="Roboto Slab Regular"/>
                <a:cs typeface="Roboto Slab Regular"/>
              </a:rPr>
              <a:t>license plate number, </a:t>
            </a:r>
            <a:r>
              <a:rPr lang="en-US" sz="2800" dirty="0" smtClean="0">
                <a:latin typeface="Roboto Slab Regular"/>
                <a:cs typeface="Roboto Slab Regular"/>
              </a:rPr>
              <a:t>SSN, telephone </a:t>
            </a:r>
            <a:r>
              <a:rPr lang="en-US" sz="2800" dirty="0">
                <a:latin typeface="Roboto Slab Regular"/>
                <a:cs typeface="Roboto Slab Regular"/>
              </a:rPr>
              <a:t>number, student ID, address, birthday, </a:t>
            </a:r>
            <a:r>
              <a:rPr lang="en-US" sz="2800" dirty="0" smtClean="0">
                <a:latin typeface="Roboto Slab Regular"/>
                <a:cs typeface="Roboto Slab Regular"/>
              </a:rPr>
              <a:t>relative's </a:t>
            </a:r>
            <a:r>
              <a:rPr lang="en-US" sz="2800" dirty="0">
                <a:latin typeface="Roboto Slab Regular"/>
                <a:cs typeface="Roboto Slab Regular"/>
              </a:rPr>
              <a:t>or pet's </a:t>
            </a:r>
            <a:r>
              <a:rPr lang="en-US" sz="2800" dirty="0" smtClean="0">
                <a:latin typeface="Roboto Slab Regular"/>
                <a:cs typeface="Roboto Slab Regular"/>
              </a:rPr>
              <a:t>names, </a:t>
            </a:r>
            <a:r>
              <a:rPr lang="en-US" sz="2800" dirty="0">
                <a:latin typeface="Roboto Slab Regular"/>
                <a:cs typeface="Roboto Slab Regular"/>
              </a:rPr>
              <a:t>etc., </a:t>
            </a:r>
          </a:p>
          <a:p>
            <a:pPr lvl="1"/>
            <a:r>
              <a:rPr lang="en-US" sz="2400" dirty="0" smtClean="0">
                <a:latin typeface="Roboto Slab Regular"/>
                <a:cs typeface="Roboto Slab Regular"/>
              </a:rPr>
              <a:t>Can </a:t>
            </a:r>
            <a:r>
              <a:rPr lang="en-US" sz="2400" dirty="0">
                <a:latin typeface="Roboto Slab Regular"/>
                <a:cs typeface="Roboto Slab Regular"/>
              </a:rPr>
              <a:t>easily be tested automatically after a simple investigation of person's details.</a:t>
            </a:r>
          </a:p>
        </p:txBody>
      </p:sp>
      <p:sp>
        <p:nvSpPr>
          <p:cNvPr id="4" name="Footer Placeholder 3"/>
          <p:cNvSpPr>
            <a:spLocks noGrp="1"/>
          </p:cNvSpPr>
          <p:nvPr>
            <p:ph type="ftr" sz="quarter" idx="11"/>
          </p:nvPr>
        </p:nvSpPr>
        <p:spPr/>
        <p:txBody>
          <a:bodyPr/>
          <a:lstStyle/>
          <a:p>
            <a:r>
              <a:rPr lang="en-US" smtClean="0"/>
              <a:t>Topic 7: User Authentication</a:t>
            </a:r>
            <a:endParaRPr lang="en-US"/>
          </a:p>
        </p:txBody>
      </p:sp>
      <p:sp>
        <p:nvSpPr>
          <p:cNvPr id="5" name="Slide Number Placeholder 4"/>
          <p:cNvSpPr>
            <a:spLocks noGrp="1"/>
          </p:cNvSpPr>
          <p:nvPr>
            <p:ph type="sldNum" sz="quarter" idx="12"/>
          </p:nvPr>
        </p:nvSpPr>
        <p:spPr/>
        <p:txBody>
          <a:bodyPr/>
          <a:lstStyle/>
          <a:p>
            <a:fld id="{6E2D2B3B-882E-40F3-A32F-6DD516915044}" type="slidenum">
              <a:rPr lang="en-US" smtClean="0"/>
              <a:pPr/>
              <a:t>31</a:t>
            </a:fld>
            <a:endParaRPr lang="en-US"/>
          </a:p>
        </p:txBody>
      </p:sp>
    </p:spTree>
    <p:extLst>
      <p:ext uri="{BB962C8B-B14F-4D97-AF65-F5344CB8AC3E}">
        <p14:creationId xmlns:p14="http://schemas.microsoft.com/office/powerpoint/2010/main" val="92558083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2F2B20"/>
                </a:solidFill>
                <a:latin typeface="Fjalla One"/>
                <a:cs typeface="Fjalla One"/>
              </a:rPr>
              <a:t>Password Composition Policy</a:t>
            </a:r>
            <a:endParaRPr lang="en-US" dirty="0">
              <a:solidFill>
                <a:srgbClr val="2F2B20"/>
              </a:solidFill>
              <a:latin typeface="Fjalla One"/>
              <a:cs typeface="Fjalla One"/>
            </a:endParaRPr>
          </a:p>
        </p:txBody>
      </p:sp>
      <p:pic>
        <p:nvPicPr>
          <p:cNvPr id="4" name="Picture 3"/>
          <p:cNvPicPr>
            <a:picLocks noChangeAspect="1"/>
          </p:cNvPicPr>
          <p:nvPr/>
        </p:nvPicPr>
        <p:blipFill>
          <a:blip r:embed="rId2"/>
          <a:stretch>
            <a:fillRect/>
          </a:stretch>
        </p:blipFill>
        <p:spPr>
          <a:xfrm>
            <a:off x="-96635" y="1500736"/>
            <a:ext cx="9144000" cy="3179397"/>
          </a:xfrm>
          <a:prstGeom prst="rect">
            <a:avLst/>
          </a:prstGeom>
        </p:spPr>
      </p:pic>
      <p:sp>
        <p:nvSpPr>
          <p:cNvPr id="5" name="TextBox 4"/>
          <p:cNvSpPr txBox="1"/>
          <p:nvPr/>
        </p:nvSpPr>
        <p:spPr>
          <a:xfrm>
            <a:off x="883511" y="5094318"/>
            <a:ext cx="6173460" cy="646331"/>
          </a:xfrm>
          <a:prstGeom prst="rect">
            <a:avLst/>
          </a:prstGeom>
          <a:noFill/>
        </p:spPr>
        <p:txBody>
          <a:bodyPr wrap="none" rtlCol="0">
            <a:spAutoFit/>
          </a:bodyPr>
          <a:lstStyle/>
          <a:p>
            <a:r>
              <a:rPr lang="en-US" sz="3600" b="1" dirty="0" smtClean="0">
                <a:solidFill>
                  <a:srgbClr val="800000"/>
                </a:solidFill>
                <a:latin typeface="Oswald Regular"/>
                <a:cs typeface="Oswald Regular"/>
              </a:rPr>
              <a:t>Password Generated: P@ssw0rd1</a:t>
            </a:r>
            <a:endParaRPr lang="en-US" sz="3600" b="1" dirty="0">
              <a:solidFill>
                <a:srgbClr val="800000"/>
              </a:solidFill>
              <a:latin typeface="Oswald Regular"/>
              <a:cs typeface="Oswald Regular"/>
            </a:endParaRPr>
          </a:p>
        </p:txBody>
      </p:sp>
      <p:sp>
        <p:nvSpPr>
          <p:cNvPr id="3" name="Footer Placeholder 2"/>
          <p:cNvSpPr>
            <a:spLocks noGrp="1"/>
          </p:cNvSpPr>
          <p:nvPr>
            <p:ph type="ftr" sz="quarter" idx="11"/>
          </p:nvPr>
        </p:nvSpPr>
        <p:spPr/>
        <p:txBody>
          <a:bodyPr/>
          <a:lstStyle/>
          <a:p>
            <a:r>
              <a:rPr lang="en-US" smtClean="0"/>
              <a:t>Topic 7: User Authentication</a:t>
            </a:r>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32</a:t>
            </a:fld>
            <a:endParaRPr lang="en-US"/>
          </a:p>
        </p:txBody>
      </p:sp>
    </p:spTree>
    <p:extLst>
      <p:ext uri="{BB962C8B-B14F-4D97-AF65-F5344CB8AC3E}">
        <p14:creationId xmlns:p14="http://schemas.microsoft.com/office/powerpoint/2010/main" val="404873044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2F2B20"/>
                </a:solidFill>
                <a:latin typeface="Fjalla One"/>
                <a:cs typeface="Fjalla One"/>
              </a:rPr>
              <a:t>Password Strength</a:t>
            </a:r>
            <a:endParaRPr lang="en-US" dirty="0">
              <a:solidFill>
                <a:srgbClr val="2F2B20"/>
              </a:solidFill>
              <a:latin typeface="Fjalla One"/>
              <a:cs typeface="Fjalla One"/>
            </a:endParaRPr>
          </a:p>
        </p:txBody>
      </p:sp>
      <p:sp>
        <p:nvSpPr>
          <p:cNvPr id="3" name="Content Placeholder 2"/>
          <p:cNvSpPr>
            <a:spLocks noGrp="1"/>
          </p:cNvSpPr>
          <p:nvPr>
            <p:ph idx="1"/>
          </p:nvPr>
        </p:nvSpPr>
        <p:spPr>
          <a:xfrm>
            <a:off x="0" y="1600199"/>
            <a:ext cx="5175186" cy="4957525"/>
          </a:xfrm>
        </p:spPr>
        <p:txBody>
          <a:bodyPr>
            <a:noAutofit/>
          </a:bodyPr>
          <a:lstStyle/>
          <a:p>
            <a:pPr lvl="1"/>
            <a:r>
              <a:rPr lang="en-US" sz="2400" dirty="0" smtClean="0">
                <a:latin typeface="Roboto Slab Regular"/>
                <a:cs typeface="Roboto Slab Regular"/>
              </a:rPr>
              <a:t>One possible approach of deterring users from creating weak passwords is to notify them whenever they have created a weak password </a:t>
            </a:r>
          </a:p>
          <a:p>
            <a:pPr lvl="1"/>
            <a:endParaRPr lang="en-US" sz="2400" dirty="0">
              <a:latin typeface="Roboto Slab Regular"/>
              <a:cs typeface="Roboto Slab Regular"/>
            </a:endParaRPr>
          </a:p>
          <a:p>
            <a:pPr lvl="1"/>
            <a:r>
              <a:rPr lang="en-US" sz="2400" dirty="0" smtClean="0">
                <a:latin typeface="Roboto Slab Regular"/>
                <a:cs typeface="Roboto Slab Regular"/>
              </a:rPr>
              <a:t>Just this information is sometimes good enough to make the user create a stronger password </a:t>
            </a:r>
          </a:p>
          <a:p>
            <a:pPr lvl="1"/>
            <a:endParaRPr lang="en-US" sz="2400" dirty="0">
              <a:latin typeface="Roboto Slab Regular"/>
              <a:cs typeface="Roboto Slab Regular"/>
            </a:endParaRPr>
          </a:p>
        </p:txBody>
      </p:sp>
      <p:pic>
        <p:nvPicPr>
          <p:cNvPr id="4" name="checkpassword02.png" descr="/Users/Omar/Desktop/Slide-Password/checkpassword02.png"/>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4413043" y="5554424"/>
            <a:ext cx="3962400" cy="1003300"/>
          </a:xfrm>
          <a:prstGeom prst="rect">
            <a:avLst/>
          </a:prstGeom>
        </p:spPr>
      </p:pic>
      <p:pic>
        <p:nvPicPr>
          <p:cNvPr id="5" name="screenshot-2.png" descr="/Users/Omar/Desktop/Slide-Password/screenshot-2.png"/>
          <p:cNvPicPr>
            <a:picLocks noChangeAspect="1"/>
          </p:cNvPicPr>
          <p:nvPr/>
        </p:nvPicPr>
        <p:blipFill>
          <a:blip r:embed="rId4" r:link="rId5" cstate="email">
            <a:extLst>
              <a:ext uri="{28A0092B-C50C-407E-A947-70E740481C1C}">
                <a14:useLocalDpi xmlns:a14="http://schemas.microsoft.com/office/drawing/2010/main" val="0"/>
              </a:ext>
            </a:extLst>
          </a:blip>
          <a:stretch>
            <a:fillRect/>
          </a:stretch>
        </p:blipFill>
        <p:spPr>
          <a:xfrm>
            <a:off x="5184782" y="3658519"/>
            <a:ext cx="3190661" cy="1794747"/>
          </a:xfrm>
          <a:prstGeom prst="rect">
            <a:avLst/>
          </a:prstGeom>
        </p:spPr>
      </p:pic>
      <p:pic>
        <p:nvPicPr>
          <p:cNvPr id="6" name="chronostrength.gif" descr="/Users/Omar/Desktop/Slide-Password/chronostrength.gif"/>
          <p:cNvPicPr>
            <a:picLocks noChangeAspect="1"/>
          </p:cNvPicPr>
          <p:nvPr/>
        </p:nvPicPr>
        <p:blipFill>
          <a:blip r:embed="rId6" r:link="rId7" cstate="email">
            <a:extLst>
              <a:ext uri="{28A0092B-C50C-407E-A947-70E740481C1C}">
                <a14:useLocalDpi xmlns:a14="http://schemas.microsoft.com/office/drawing/2010/main" val="0"/>
              </a:ext>
            </a:extLst>
          </a:blip>
          <a:stretch>
            <a:fillRect/>
          </a:stretch>
        </p:blipFill>
        <p:spPr>
          <a:xfrm>
            <a:off x="5023331" y="1877580"/>
            <a:ext cx="3444730" cy="1363539"/>
          </a:xfrm>
          <a:prstGeom prst="rect">
            <a:avLst/>
          </a:prstGeom>
        </p:spPr>
      </p:pic>
      <p:sp>
        <p:nvSpPr>
          <p:cNvPr id="7" name="Footer Placeholder 6"/>
          <p:cNvSpPr>
            <a:spLocks noGrp="1"/>
          </p:cNvSpPr>
          <p:nvPr>
            <p:ph type="ftr" sz="quarter" idx="11"/>
          </p:nvPr>
        </p:nvSpPr>
        <p:spPr/>
        <p:txBody>
          <a:bodyPr/>
          <a:lstStyle/>
          <a:p>
            <a:r>
              <a:rPr lang="en-US" smtClean="0"/>
              <a:t>Topic 7: User Authentication</a:t>
            </a:r>
            <a:endParaRPr lang="en-US"/>
          </a:p>
        </p:txBody>
      </p:sp>
      <p:sp>
        <p:nvSpPr>
          <p:cNvPr id="8" name="Slide Number Placeholder 7"/>
          <p:cNvSpPr>
            <a:spLocks noGrp="1"/>
          </p:cNvSpPr>
          <p:nvPr>
            <p:ph type="sldNum" sz="quarter" idx="12"/>
          </p:nvPr>
        </p:nvSpPr>
        <p:spPr/>
        <p:txBody>
          <a:bodyPr/>
          <a:lstStyle/>
          <a:p>
            <a:fld id="{6E2D2B3B-882E-40F3-A32F-6DD516915044}" type="slidenum">
              <a:rPr lang="en-US" smtClean="0"/>
              <a:pPr/>
              <a:t>33</a:t>
            </a:fld>
            <a:endParaRPr lang="en-US"/>
          </a:p>
        </p:txBody>
      </p:sp>
    </p:spTree>
    <p:extLst>
      <p:ext uri="{BB962C8B-B14F-4D97-AF65-F5344CB8AC3E}">
        <p14:creationId xmlns:p14="http://schemas.microsoft.com/office/powerpoint/2010/main" val="426029756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tx1"/>
                </a:solidFill>
                <a:latin typeface="Fjalla One"/>
                <a:cs typeface="Fjalla One"/>
              </a:rPr>
              <a:t>Password Strength</a:t>
            </a:r>
            <a:endParaRPr lang="en-US" dirty="0">
              <a:solidFill>
                <a:schemeClr val="tx1"/>
              </a:solidFill>
              <a:latin typeface="Fjalla One"/>
              <a:cs typeface="Fjalla One"/>
            </a:endParaRPr>
          </a:p>
        </p:txBody>
      </p:sp>
      <p:sp>
        <p:nvSpPr>
          <p:cNvPr id="3" name="Content Placeholder 2"/>
          <p:cNvSpPr>
            <a:spLocks noGrp="1"/>
          </p:cNvSpPr>
          <p:nvPr>
            <p:ph idx="1"/>
          </p:nvPr>
        </p:nvSpPr>
        <p:spPr/>
        <p:txBody>
          <a:bodyPr>
            <a:normAutofit/>
          </a:bodyPr>
          <a:lstStyle/>
          <a:p>
            <a:r>
              <a:rPr lang="en-US" sz="2400" dirty="0">
                <a:latin typeface="Roboto Slab Regular"/>
                <a:cs typeface="Roboto Slab Regular"/>
              </a:rPr>
              <a:t>The average number of guesses the attacker must make to find the correct password</a:t>
            </a:r>
          </a:p>
          <a:p>
            <a:pPr lvl="1"/>
            <a:r>
              <a:rPr lang="en-US" sz="2400" dirty="0" smtClean="0">
                <a:latin typeface="Roboto Slab Regular"/>
                <a:cs typeface="Roboto Slab Regular"/>
              </a:rPr>
              <a:t>Determined </a:t>
            </a:r>
            <a:r>
              <a:rPr lang="en-US" sz="2400" dirty="0">
                <a:latin typeface="Roboto Slab Regular"/>
                <a:cs typeface="Roboto Slab Regular"/>
              </a:rPr>
              <a:t>by how unpredictable the password is, including how long the password is, what set of symbols it is drawn from, and how it is created.</a:t>
            </a:r>
          </a:p>
          <a:p>
            <a:endParaRPr lang="en-US" sz="2400" dirty="0">
              <a:latin typeface="Roboto Slab Regular"/>
              <a:cs typeface="Roboto Slab Regular"/>
            </a:endParaRPr>
          </a:p>
          <a:p>
            <a:r>
              <a:rPr lang="en-US" sz="2400" dirty="0">
                <a:latin typeface="Roboto Slab Regular"/>
                <a:cs typeface="Roboto Slab Regular"/>
              </a:rPr>
              <a:t>The ease with which an attacker can check the validity of a guessed password </a:t>
            </a:r>
          </a:p>
          <a:p>
            <a:pPr lvl="1"/>
            <a:r>
              <a:rPr lang="en-US" sz="2400" dirty="0" smtClean="0">
                <a:latin typeface="Roboto Slab Regular"/>
                <a:cs typeface="Roboto Slab Regular"/>
              </a:rPr>
              <a:t>Determined </a:t>
            </a:r>
            <a:r>
              <a:rPr lang="en-US" sz="2400" dirty="0">
                <a:latin typeface="Roboto Slab Regular"/>
                <a:cs typeface="Roboto Slab Regular"/>
              </a:rPr>
              <a:t>by how the password is stored, how the checking is done, and any limitation on trying passwords</a:t>
            </a:r>
          </a:p>
        </p:txBody>
      </p:sp>
      <p:sp>
        <p:nvSpPr>
          <p:cNvPr id="4" name="Footer Placeholder 3"/>
          <p:cNvSpPr>
            <a:spLocks noGrp="1"/>
          </p:cNvSpPr>
          <p:nvPr>
            <p:ph type="ftr" sz="quarter" idx="11"/>
          </p:nvPr>
        </p:nvSpPr>
        <p:spPr/>
        <p:txBody>
          <a:bodyPr/>
          <a:lstStyle/>
          <a:p>
            <a:r>
              <a:rPr lang="en-US" smtClean="0"/>
              <a:t>Topic 7: User Authentication</a:t>
            </a:r>
            <a:endParaRPr lang="en-US"/>
          </a:p>
        </p:txBody>
      </p:sp>
      <p:sp>
        <p:nvSpPr>
          <p:cNvPr id="5" name="Slide Number Placeholder 4"/>
          <p:cNvSpPr>
            <a:spLocks noGrp="1"/>
          </p:cNvSpPr>
          <p:nvPr>
            <p:ph type="sldNum" sz="quarter" idx="12"/>
          </p:nvPr>
        </p:nvSpPr>
        <p:spPr/>
        <p:txBody>
          <a:bodyPr/>
          <a:lstStyle/>
          <a:p>
            <a:fld id="{6E2D2B3B-882E-40F3-A32F-6DD516915044}" type="slidenum">
              <a:rPr lang="en-US" smtClean="0"/>
              <a:pPr/>
              <a:t>34</a:t>
            </a:fld>
            <a:endParaRPr lang="en-US"/>
          </a:p>
        </p:txBody>
      </p:sp>
    </p:spTree>
    <p:extLst>
      <p:ext uri="{BB962C8B-B14F-4D97-AF65-F5344CB8AC3E}">
        <p14:creationId xmlns:p14="http://schemas.microsoft.com/office/powerpoint/2010/main" val="163066697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2F2B20"/>
                </a:solidFill>
                <a:latin typeface="Fjalla One"/>
                <a:cs typeface="Fjalla One"/>
              </a:rPr>
              <a:t>Password Entropy</a:t>
            </a:r>
            <a:endParaRPr lang="en-US" dirty="0">
              <a:solidFill>
                <a:srgbClr val="2F2B20"/>
              </a:solidFill>
              <a:latin typeface="Fjalla One"/>
              <a:cs typeface="Fjalla One"/>
            </a:endParaRPr>
          </a:p>
        </p:txBody>
      </p:sp>
      <p:sp>
        <p:nvSpPr>
          <p:cNvPr id="3" name="Content Placeholder 2"/>
          <p:cNvSpPr>
            <a:spLocks noGrp="1"/>
          </p:cNvSpPr>
          <p:nvPr>
            <p:ph idx="1"/>
          </p:nvPr>
        </p:nvSpPr>
        <p:spPr/>
        <p:txBody>
          <a:bodyPr>
            <a:noAutofit/>
          </a:bodyPr>
          <a:lstStyle/>
          <a:p>
            <a:r>
              <a:rPr lang="en-US" sz="2800" dirty="0">
                <a:latin typeface="Arial" charset="0"/>
              </a:rPr>
              <a:t>The entropy bits of a </a:t>
            </a:r>
            <a:r>
              <a:rPr lang="en-US" sz="2800" dirty="0" smtClean="0">
                <a:latin typeface="Arial" charset="0"/>
              </a:rPr>
              <a:t>password (also known as </a:t>
            </a:r>
            <a:r>
              <a:rPr lang="en-US" sz="2800" b="1" dirty="0" smtClean="0">
                <a:latin typeface="Oswald Regular"/>
                <a:cs typeface="Oswald Regular"/>
              </a:rPr>
              <a:t>guess entropy</a:t>
            </a:r>
            <a:r>
              <a:rPr lang="en-US" sz="2800" dirty="0" smtClean="0">
                <a:latin typeface="Arial" charset="0"/>
              </a:rPr>
              <a:t>), </a:t>
            </a:r>
            <a:r>
              <a:rPr lang="en-US" sz="2800" dirty="0">
                <a:latin typeface="Arial" charset="0"/>
              </a:rPr>
              <a:t>i.e., the information entropy of a password, measured in bits, is </a:t>
            </a:r>
          </a:p>
          <a:p>
            <a:pPr lvl="1"/>
            <a:r>
              <a:rPr lang="en-US" sz="2400" dirty="0">
                <a:latin typeface="Arial" charset="0"/>
              </a:rPr>
              <a:t>The base-2 logarithm of  the number of guesses needed to find the password with certainty</a:t>
            </a:r>
          </a:p>
          <a:p>
            <a:pPr lvl="1"/>
            <a:r>
              <a:rPr lang="en-US" sz="2400" dirty="0">
                <a:latin typeface="Arial" charset="0"/>
              </a:rPr>
              <a:t>A password with, say, 42 bits of strength calculated in this way would be as strong as a string of 42 bits chosen </a:t>
            </a:r>
            <a:r>
              <a:rPr lang="en-US" sz="2400" dirty="0" smtClean="0">
                <a:latin typeface="Arial" charset="0"/>
              </a:rPr>
              <a:t>randomly</a:t>
            </a:r>
            <a:endParaRPr lang="en-US" sz="2400" dirty="0">
              <a:latin typeface="Arial" charset="0"/>
            </a:endParaRPr>
          </a:p>
          <a:p>
            <a:pPr lvl="1"/>
            <a:r>
              <a:rPr lang="en-US" sz="2400" dirty="0">
                <a:latin typeface="Arial" charset="0"/>
              </a:rPr>
              <a:t>Adding one bit of entropy to a password doubles the number of guesses </a:t>
            </a:r>
            <a:r>
              <a:rPr lang="en-US" sz="2400" dirty="0" smtClean="0">
                <a:latin typeface="Arial" charset="0"/>
              </a:rPr>
              <a:t>required </a:t>
            </a:r>
            <a:endParaRPr lang="en-US" sz="2400" dirty="0">
              <a:latin typeface="Arial" charset="0"/>
            </a:endParaRPr>
          </a:p>
        </p:txBody>
      </p:sp>
      <p:sp>
        <p:nvSpPr>
          <p:cNvPr id="4" name="Footer Placeholder 3"/>
          <p:cNvSpPr>
            <a:spLocks noGrp="1"/>
          </p:cNvSpPr>
          <p:nvPr>
            <p:ph type="ftr" sz="quarter" idx="11"/>
          </p:nvPr>
        </p:nvSpPr>
        <p:spPr/>
        <p:txBody>
          <a:bodyPr/>
          <a:lstStyle/>
          <a:p>
            <a:r>
              <a:rPr lang="en-US" smtClean="0"/>
              <a:t>Topic 7: User Authentication</a:t>
            </a:r>
            <a:endParaRPr lang="en-US"/>
          </a:p>
        </p:txBody>
      </p:sp>
      <p:sp>
        <p:nvSpPr>
          <p:cNvPr id="5" name="Slide Number Placeholder 4"/>
          <p:cNvSpPr>
            <a:spLocks noGrp="1"/>
          </p:cNvSpPr>
          <p:nvPr>
            <p:ph type="sldNum" sz="quarter" idx="12"/>
          </p:nvPr>
        </p:nvSpPr>
        <p:spPr/>
        <p:txBody>
          <a:bodyPr/>
          <a:lstStyle/>
          <a:p>
            <a:fld id="{6E2D2B3B-882E-40F3-A32F-6DD516915044}" type="slidenum">
              <a:rPr lang="en-US" smtClean="0"/>
              <a:pPr/>
              <a:t>35</a:t>
            </a:fld>
            <a:endParaRPr lang="en-US"/>
          </a:p>
        </p:txBody>
      </p:sp>
    </p:spTree>
    <p:extLst>
      <p:ext uri="{BB962C8B-B14F-4D97-AF65-F5344CB8AC3E}">
        <p14:creationId xmlns:p14="http://schemas.microsoft.com/office/powerpoint/2010/main" val="317823803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2F2B20"/>
                </a:solidFill>
                <a:latin typeface="Fjalla One"/>
                <a:cs typeface="Fjalla One"/>
              </a:rPr>
              <a:t>Password Entropy Estimation</a:t>
            </a:r>
            <a:endParaRPr lang="en-US" dirty="0">
              <a:solidFill>
                <a:srgbClr val="2F2B20"/>
              </a:solidFill>
              <a:latin typeface="Fjalla One"/>
              <a:cs typeface="Fjalla One"/>
            </a:endParaRPr>
          </a:p>
        </p:txBody>
      </p:sp>
      <p:sp>
        <p:nvSpPr>
          <p:cNvPr id="3" name="Content Placeholder 2"/>
          <p:cNvSpPr>
            <a:spLocks noGrp="1"/>
          </p:cNvSpPr>
          <p:nvPr>
            <p:ph idx="1"/>
          </p:nvPr>
        </p:nvSpPr>
        <p:spPr/>
        <p:txBody>
          <a:bodyPr>
            <a:noAutofit/>
          </a:bodyPr>
          <a:lstStyle/>
          <a:p>
            <a:r>
              <a:rPr lang="en-US" sz="2400" dirty="0">
                <a:latin typeface="Roboto Slab Regular"/>
                <a:cs typeface="Roboto Slab Regular"/>
              </a:rPr>
              <a:t>People are </a:t>
            </a:r>
            <a:r>
              <a:rPr lang="en-US" sz="2400" dirty="0" smtClean="0">
                <a:latin typeface="Roboto Slab Regular"/>
                <a:cs typeface="Roboto Slab Regular"/>
              </a:rPr>
              <a:t>bad </a:t>
            </a:r>
            <a:r>
              <a:rPr lang="en-US" sz="2400" dirty="0">
                <a:latin typeface="Roboto Slab Regular"/>
                <a:cs typeface="Roboto Slab Regular"/>
              </a:rPr>
              <a:t>at achieving sufficient entropy to produce satisfactory </a:t>
            </a:r>
            <a:r>
              <a:rPr lang="en-US" sz="2400" dirty="0" smtClean="0">
                <a:latin typeface="Roboto Slab Regular"/>
                <a:cs typeface="Roboto Slab Regular"/>
              </a:rPr>
              <a:t>passwords</a:t>
            </a:r>
            <a:endParaRPr lang="en-US" sz="2400" dirty="0">
              <a:latin typeface="Roboto Slab Regular"/>
              <a:cs typeface="Roboto Slab Regular"/>
            </a:endParaRPr>
          </a:p>
          <a:p>
            <a:r>
              <a:rPr lang="en-US" sz="2400" dirty="0">
                <a:latin typeface="Roboto Slab Regular"/>
                <a:cs typeface="Roboto Slab Regular"/>
              </a:rPr>
              <a:t>NIST </a:t>
            </a:r>
            <a:r>
              <a:rPr lang="en-US" sz="2400" dirty="0">
                <a:solidFill>
                  <a:srgbClr val="FF0000"/>
                </a:solidFill>
                <a:latin typeface="Roboto Slab Regular"/>
                <a:cs typeface="Roboto Slab Regular"/>
              </a:rPr>
              <a:t>suggests</a:t>
            </a:r>
            <a:r>
              <a:rPr lang="en-US" sz="2400" dirty="0">
                <a:latin typeface="Roboto Slab Regular"/>
                <a:cs typeface="Roboto Slab Regular"/>
              </a:rPr>
              <a:t> the following scheme to </a:t>
            </a:r>
            <a:r>
              <a:rPr lang="en-US" sz="2400" dirty="0">
                <a:solidFill>
                  <a:srgbClr val="FF0000"/>
                </a:solidFill>
                <a:latin typeface="Roboto Slab Regular"/>
                <a:cs typeface="Roboto Slab Regular"/>
              </a:rPr>
              <a:t>estimate</a:t>
            </a:r>
            <a:r>
              <a:rPr lang="en-US" sz="2400" dirty="0">
                <a:latin typeface="Roboto Slab Regular"/>
                <a:cs typeface="Roboto Slab Regular"/>
              </a:rPr>
              <a:t> the entropy of human-generated passwords:</a:t>
            </a:r>
          </a:p>
          <a:p>
            <a:pPr lvl="1"/>
            <a:r>
              <a:rPr lang="en-US" dirty="0" smtClean="0">
                <a:latin typeface="Roboto Slab Regular"/>
                <a:cs typeface="Roboto Slab Regular"/>
              </a:rPr>
              <a:t>The </a:t>
            </a:r>
            <a:r>
              <a:rPr lang="en-US" dirty="0">
                <a:latin typeface="Roboto Slab Regular"/>
                <a:cs typeface="Roboto Slab Regular"/>
              </a:rPr>
              <a:t>entropy of the </a:t>
            </a:r>
            <a:r>
              <a:rPr lang="en-US" dirty="0" smtClean="0">
                <a:latin typeface="Roboto Slab Regular"/>
                <a:cs typeface="Roboto Slab Regular"/>
              </a:rPr>
              <a:t>1st </a:t>
            </a:r>
            <a:r>
              <a:rPr lang="en-US" dirty="0">
                <a:latin typeface="Roboto Slab Regular"/>
                <a:cs typeface="Roboto Slab Regular"/>
              </a:rPr>
              <a:t>character is </a:t>
            </a:r>
            <a:r>
              <a:rPr lang="en-US" dirty="0" smtClean="0">
                <a:latin typeface="Roboto Slab Regular"/>
                <a:cs typeface="Roboto Slab Regular"/>
              </a:rPr>
              <a:t>4 </a:t>
            </a:r>
            <a:r>
              <a:rPr lang="en-US" dirty="0">
                <a:latin typeface="Roboto Slab Regular"/>
                <a:cs typeface="Roboto Slab Regular"/>
              </a:rPr>
              <a:t>bits;</a:t>
            </a:r>
          </a:p>
          <a:p>
            <a:pPr lvl="1"/>
            <a:r>
              <a:rPr lang="en-US" dirty="0" smtClean="0">
                <a:latin typeface="Roboto Slab Regular"/>
                <a:cs typeface="Roboto Slab Regular"/>
              </a:rPr>
              <a:t>The </a:t>
            </a:r>
            <a:r>
              <a:rPr lang="en-US" dirty="0">
                <a:latin typeface="Roboto Slab Regular"/>
                <a:cs typeface="Roboto Slab Regular"/>
              </a:rPr>
              <a:t>entropy of the next </a:t>
            </a:r>
            <a:r>
              <a:rPr lang="en-US" dirty="0" smtClean="0">
                <a:latin typeface="Roboto Slab Regular"/>
                <a:cs typeface="Roboto Slab Regular"/>
              </a:rPr>
              <a:t>7 </a:t>
            </a:r>
            <a:r>
              <a:rPr lang="en-US" dirty="0">
                <a:latin typeface="Roboto Slab Regular"/>
                <a:cs typeface="Roboto Slab Regular"/>
              </a:rPr>
              <a:t>characters are </a:t>
            </a:r>
            <a:r>
              <a:rPr lang="en-US" dirty="0" smtClean="0">
                <a:latin typeface="Roboto Slab Regular"/>
                <a:cs typeface="Roboto Slab Regular"/>
              </a:rPr>
              <a:t>2 </a:t>
            </a:r>
            <a:r>
              <a:rPr lang="en-US" dirty="0">
                <a:latin typeface="Roboto Slab Regular"/>
                <a:cs typeface="Roboto Slab Regular"/>
              </a:rPr>
              <a:t>bits per character;</a:t>
            </a:r>
          </a:p>
          <a:p>
            <a:pPr lvl="1"/>
            <a:r>
              <a:rPr lang="en-US" dirty="0" smtClean="0">
                <a:latin typeface="Roboto Slab Regular"/>
                <a:cs typeface="Roboto Slab Regular"/>
              </a:rPr>
              <a:t>The 9th </a:t>
            </a:r>
            <a:r>
              <a:rPr lang="en-US" dirty="0">
                <a:latin typeface="Roboto Slab Regular"/>
                <a:cs typeface="Roboto Slab Regular"/>
              </a:rPr>
              <a:t>through the </a:t>
            </a:r>
            <a:r>
              <a:rPr lang="en-US" dirty="0" smtClean="0">
                <a:latin typeface="Roboto Slab Regular"/>
                <a:cs typeface="Roboto Slab Regular"/>
              </a:rPr>
              <a:t>20th </a:t>
            </a:r>
            <a:r>
              <a:rPr lang="en-US" dirty="0">
                <a:latin typeface="Roboto Slab Regular"/>
                <a:cs typeface="Roboto Slab Regular"/>
              </a:rPr>
              <a:t>character has 1.5 bits of entropy per character;</a:t>
            </a:r>
          </a:p>
          <a:p>
            <a:pPr lvl="1"/>
            <a:r>
              <a:rPr lang="en-US" dirty="0" smtClean="0">
                <a:latin typeface="Roboto Slab Regular"/>
                <a:cs typeface="Roboto Slab Regular"/>
              </a:rPr>
              <a:t>Characters </a:t>
            </a:r>
            <a:r>
              <a:rPr lang="en-US" dirty="0">
                <a:latin typeface="Roboto Slab Regular"/>
                <a:cs typeface="Roboto Slab Regular"/>
              </a:rPr>
              <a:t>21 and above have </a:t>
            </a:r>
            <a:r>
              <a:rPr lang="en-US" dirty="0" smtClean="0">
                <a:latin typeface="Roboto Slab Regular"/>
                <a:cs typeface="Roboto Slab Regular"/>
              </a:rPr>
              <a:t>1 </a:t>
            </a:r>
            <a:r>
              <a:rPr lang="en-US" dirty="0">
                <a:latin typeface="Roboto Slab Regular"/>
                <a:cs typeface="Roboto Slab Regular"/>
              </a:rPr>
              <a:t>bit of entropy per character.</a:t>
            </a:r>
          </a:p>
          <a:p>
            <a:r>
              <a:rPr lang="en-US" sz="2400" dirty="0">
                <a:latin typeface="Roboto Slab Regular"/>
                <a:cs typeface="Roboto Slab Regular"/>
              </a:rPr>
              <a:t>This would imply that an </a:t>
            </a:r>
            <a:r>
              <a:rPr lang="en-US" sz="2400" dirty="0" smtClean="0">
                <a:latin typeface="Roboto Slab Regular"/>
                <a:cs typeface="Roboto Slab Regular"/>
              </a:rPr>
              <a:t>8 character </a:t>
            </a:r>
            <a:r>
              <a:rPr lang="en-US" sz="2400" dirty="0">
                <a:latin typeface="Roboto Slab Regular"/>
                <a:cs typeface="Roboto Slab Regular"/>
              </a:rPr>
              <a:t>human-selected password has about 18 bits of entropy.</a:t>
            </a:r>
            <a:endParaRPr lang="en-US" dirty="0">
              <a:latin typeface="Roboto Slab Regular"/>
              <a:cs typeface="Roboto Slab Regular"/>
            </a:endParaRPr>
          </a:p>
        </p:txBody>
      </p:sp>
      <p:sp>
        <p:nvSpPr>
          <p:cNvPr id="4" name="Footer Placeholder 3"/>
          <p:cNvSpPr>
            <a:spLocks noGrp="1"/>
          </p:cNvSpPr>
          <p:nvPr>
            <p:ph type="ftr" sz="quarter" idx="11"/>
          </p:nvPr>
        </p:nvSpPr>
        <p:spPr/>
        <p:txBody>
          <a:bodyPr/>
          <a:lstStyle/>
          <a:p>
            <a:r>
              <a:rPr lang="en-US" smtClean="0"/>
              <a:t>Topic 7: User Authentication</a:t>
            </a:r>
            <a:endParaRPr lang="en-US"/>
          </a:p>
        </p:txBody>
      </p:sp>
      <p:sp>
        <p:nvSpPr>
          <p:cNvPr id="5" name="Slide Number Placeholder 4"/>
          <p:cNvSpPr>
            <a:spLocks noGrp="1"/>
          </p:cNvSpPr>
          <p:nvPr>
            <p:ph type="sldNum" sz="quarter" idx="12"/>
          </p:nvPr>
        </p:nvSpPr>
        <p:spPr/>
        <p:txBody>
          <a:bodyPr/>
          <a:lstStyle/>
          <a:p>
            <a:fld id="{6E2D2B3B-882E-40F3-A32F-6DD516915044}" type="slidenum">
              <a:rPr lang="en-US" smtClean="0"/>
              <a:pPr/>
              <a:t>36</a:t>
            </a:fld>
            <a:endParaRPr lang="en-US"/>
          </a:p>
        </p:txBody>
      </p:sp>
    </p:spTree>
    <p:extLst>
      <p:ext uri="{BB962C8B-B14F-4D97-AF65-F5344CB8AC3E}">
        <p14:creationId xmlns:p14="http://schemas.microsoft.com/office/powerpoint/2010/main" val="132607259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2F2B20"/>
                </a:solidFill>
                <a:latin typeface="Fjalla One"/>
                <a:cs typeface="Fjalla One"/>
              </a:rPr>
              <a:t>Towards a Better Estimation of Password Entropy</a:t>
            </a:r>
            <a:endParaRPr lang="en-US" dirty="0">
              <a:solidFill>
                <a:srgbClr val="2F2B20"/>
              </a:solidFill>
              <a:latin typeface="Fjalla One"/>
              <a:cs typeface="Fjalla One"/>
            </a:endParaRPr>
          </a:p>
        </p:txBody>
      </p:sp>
      <p:sp>
        <p:nvSpPr>
          <p:cNvPr id="3" name="Content Placeholder 2"/>
          <p:cNvSpPr>
            <a:spLocks noGrp="1"/>
          </p:cNvSpPr>
          <p:nvPr>
            <p:ph idx="1"/>
          </p:nvPr>
        </p:nvSpPr>
        <p:spPr/>
        <p:txBody>
          <a:bodyPr>
            <a:noAutofit/>
          </a:bodyPr>
          <a:lstStyle/>
          <a:p>
            <a:r>
              <a:rPr lang="en-US" sz="2400" dirty="0">
                <a:latin typeface="Roboto Slab Regular"/>
                <a:cs typeface="Roboto Slab Regular"/>
              </a:rPr>
              <a:t>NIST suggestion fails to consider usage of different category of </a:t>
            </a:r>
            <a:r>
              <a:rPr lang="en-US" sz="2400" dirty="0" smtClean="0">
                <a:latin typeface="Roboto Slab Regular"/>
                <a:cs typeface="Roboto Slab Regular"/>
              </a:rPr>
              <a:t>characters: </a:t>
            </a:r>
            <a:r>
              <a:rPr lang="en-US" dirty="0" smtClean="0">
                <a:latin typeface="Roboto Slab Regular"/>
                <a:cs typeface="Roboto Slab Regular"/>
              </a:rPr>
              <a:t>Lower</a:t>
            </a:r>
            <a:r>
              <a:rPr lang="en-US" dirty="0">
                <a:latin typeface="Roboto Slab Regular"/>
                <a:cs typeface="Roboto Slab Regular"/>
              </a:rPr>
              <a:t>-case letters, digits, upper-case letters, special symbols</a:t>
            </a:r>
          </a:p>
          <a:p>
            <a:r>
              <a:rPr lang="en-US" sz="2400" b="1" dirty="0">
                <a:latin typeface="Roboto Slab Regular"/>
                <a:cs typeface="Roboto Slab Regular"/>
              </a:rPr>
              <a:t>Orders also matter</a:t>
            </a:r>
            <a:r>
              <a:rPr lang="en-US" sz="2400" dirty="0" smtClean="0">
                <a:latin typeface="Roboto Slab Regular"/>
                <a:cs typeface="Roboto Slab Regular"/>
              </a:rPr>
              <a:t>:  </a:t>
            </a:r>
            <a:r>
              <a:rPr lang="en-US" dirty="0" smtClean="0">
                <a:latin typeface="Roboto Slab Regular"/>
                <a:cs typeface="Roboto Slab Regular"/>
              </a:rPr>
              <a:t>“</a:t>
            </a:r>
            <a:r>
              <a:rPr lang="en-US" dirty="0">
                <a:latin typeface="Roboto Slab Regular"/>
                <a:cs typeface="Roboto Slab Regular"/>
              </a:rPr>
              <a:t>Password123!” should have different entropy from  “ao3swPd!2s1r”</a:t>
            </a:r>
          </a:p>
          <a:p>
            <a:r>
              <a:rPr lang="en-US" sz="2400" b="1" dirty="0">
                <a:latin typeface="Roboto Slab Regular"/>
                <a:cs typeface="Roboto Slab Regular"/>
              </a:rPr>
              <a:t>State of </a:t>
            </a:r>
            <a:r>
              <a:rPr lang="en-US" sz="2400" b="1" dirty="0" smtClean="0">
                <a:latin typeface="Roboto Slab Regular"/>
                <a:cs typeface="Roboto Slab Regular"/>
              </a:rPr>
              <a:t>art</a:t>
            </a:r>
            <a:r>
              <a:rPr lang="en-US" sz="2400" dirty="0" smtClean="0">
                <a:latin typeface="Roboto Slab Regular"/>
                <a:cs typeface="Roboto Slab Regular"/>
              </a:rPr>
              <a:t>: Variable</a:t>
            </a:r>
            <a:r>
              <a:rPr lang="en-US" sz="2400" dirty="0">
                <a:latin typeface="Roboto Slab Regular"/>
                <a:cs typeface="Roboto Slab Regular"/>
              </a:rPr>
              <a:t>-order </a:t>
            </a:r>
            <a:r>
              <a:rPr lang="en-US" sz="2400" dirty="0" err="1">
                <a:latin typeface="Roboto Slab Regular"/>
                <a:cs typeface="Roboto Slab Regular"/>
              </a:rPr>
              <a:t>markov</a:t>
            </a:r>
            <a:r>
              <a:rPr lang="en-US" sz="2400" dirty="0">
                <a:latin typeface="Roboto Slab Regular"/>
                <a:cs typeface="Roboto Slab Regular"/>
              </a:rPr>
              <a:t> chains to model probability of different strings as </a:t>
            </a:r>
            <a:r>
              <a:rPr lang="en-US" sz="2400" dirty="0" smtClean="0">
                <a:latin typeface="Roboto Slab Regular"/>
                <a:cs typeface="Roboto Slab Regular"/>
              </a:rPr>
              <a:t>passwords:  </a:t>
            </a:r>
            <a:r>
              <a:rPr lang="en-US" dirty="0" smtClean="0">
                <a:latin typeface="Roboto Slab Regular"/>
                <a:cs typeface="Roboto Slab Regular"/>
              </a:rPr>
              <a:t>“</a:t>
            </a:r>
            <a:r>
              <a:rPr lang="en-US" b="1" dirty="0">
                <a:latin typeface="Oswald Regular"/>
                <a:cs typeface="Oswald Regular"/>
              </a:rPr>
              <a:t>A Study of Probabilistic Password Models</a:t>
            </a:r>
            <a:r>
              <a:rPr lang="en-US" dirty="0">
                <a:latin typeface="Roboto Slab Regular"/>
                <a:cs typeface="Roboto Slab Regular"/>
              </a:rPr>
              <a:t>” by Ma, Yang, </a:t>
            </a:r>
            <a:r>
              <a:rPr lang="en-US" dirty="0" err="1">
                <a:latin typeface="Roboto Slab Regular"/>
                <a:cs typeface="Roboto Slab Regular"/>
              </a:rPr>
              <a:t>Luo</a:t>
            </a:r>
            <a:r>
              <a:rPr lang="en-US" dirty="0">
                <a:latin typeface="Roboto Slab Regular"/>
                <a:cs typeface="Roboto Slab Regular"/>
              </a:rPr>
              <a:t>, Li in IEEE </a:t>
            </a:r>
            <a:r>
              <a:rPr lang="en-US" dirty="0" smtClean="0">
                <a:latin typeface="Roboto Slab Regular"/>
                <a:cs typeface="Roboto Slab Regular"/>
              </a:rPr>
              <a:t>S&amp;P </a:t>
            </a:r>
            <a:r>
              <a:rPr lang="en-US" dirty="0">
                <a:latin typeface="Roboto Slab Regular"/>
                <a:cs typeface="Roboto Slab Regular"/>
              </a:rPr>
              <a:t>2014.</a:t>
            </a:r>
          </a:p>
          <a:p>
            <a:r>
              <a:rPr lang="en-US" sz="2400" b="1" dirty="0">
                <a:solidFill>
                  <a:srgbClr val="800000"/>
                </a:solidFill>
                <a:latin typeface="Roboto Slab Regular"/>
                <a:cs typeface="Roboto Slab Regular"/>
              </a:rPr>
              <a:t>Fundamental challenge</a:t>
            </a:r>
            <a:r>
              <a:rPr lang="en-US" sz="2400" dirty="0">
                <a:latin typeface="Roboto Slab Regular"/>
                <a:cs typeface="Roboto Slab Regular"/>
              </a:rPr>
              <a:t>: there are different attack strategies out there, which try passwords with different ordering</a:t>
            </a:r>
          </a:p>
          <a:p>
            <a:r>
              <a:rPr lang="en-US" sz="2400" dirty="0" smtClean="0">
                <a:latin typeface="Roboto Slab Regular"/>
                <a:cs typeface="Roboto Slab Regular"/>
              </a:rPr>
              <a:t>.</a:t>
            </a:r>
            <a:endParaRPr lang="en-US" dirty="0">
              <a:latin typeface="Roboto Slab Regular"/>
              <a:cs typeface="Roboto Slab Regular"/>
            </a:endParaRPr>
          </a:p>
        </p:txBody>
      </p:sp>
      <p:sp>
        <p:nvSpPr>
          <p:cNvPr id="4" name="Footer Placeholder 3"/>
          <p:cNvSpPr>
            <a:spLocks noGrp="1"/>
          </p:cNvSpPr>
          <p:nvPr>
            <p:ph type="ftr" sz="quarter" idx="11"/>
          </p:nvPr>
        </p:nvSpPr>
        <p:spPr/>
        <p:txBody>
          <a:bodyPr/>
          <a:lstStyle/>
          <a:p>
            <a:r>
              <a:rPr lang="en-US" smtClean="0"/>
              <a:t>Topic 7: User Authentication</a:t>
            </a:r>
            <a:endParaRPr lang="en-US"/>
          </a:p>
        </p:txBody>
      </p:sp>
      <p:sp>
        <p:nvSpPr>
          <p:cNvPr id="5" name="Slide Number Placeholder 4"/>
          <p:cNvSpPr>
            <a:spLocks noGrp="1"/>
          </p:cNvSpPr>
          <p:nvPr>
            <p:ph type="sldNum" sz="quarter" idx="12"/>
          </p:nvPr>
        </p:nvSpPr>
        <p:spPr/>
        <p:txBody>
          <a:bodyPr/>
          <a:lstStyle/>
          <a:p>
            <a:fld id="{6E2D2B3B-882E-40F3-A32F-6DD516915044}" type="slidenum">
              <a:rPr lang="en-US" smtClean="0"/>
              <a:pPr/>
              <a:t>37</a:t>
            </a:fld>
            <a:endParaRPr lang="en-US"/>
          </a:p>
        </p:txBody>
      </p:sp>
    </p:spTree>
    <p:extLst>
      <p:ext uri="{BB962C8B-B14F-4D97-AF65-F5344CB8AC3E}">
        <p14:creationId xmlns:p14="http://schemas.microsoft.com/office/powerpoint/2010/main" val="99236561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420970" cy="1143000"/>
          </a:xfrm>
        </p:spPr>
        <p:txBody>
          <a:bodyPr/>
          <a:lstStyle/>
          <a:p>
            <a:pPr algn="ctr"/>
            <a:r>
              <a:rPr lang="en-US" sz="4400" dirty="0">
                <a:solidFill>
                  <a:schemeClr val="tx1"/>
                </a:solidFill>
                <a:latin typeface="Fjalla One"/>
                <a:cs typeface="Fjalla One"/>
              </a:rPr>
              <a:t>Mechanisms to Avoid </a:t>
            </a:r>
            <a:r>
              <a:rPr lang="en-US" sz="4400" dirty="0" smtClean="0">
                <a:solidFill>
                  <a:schemeClr val="tx1"/>
                </a:solidFill>
                <a:latin typeface="Fjalla One"/>
                <a:cs typeface="Fjalla One"/>
              </a:rPr>
              <a:t>Weak Passwords</a:t>
            </a:r>
            <a:endParaRPr lang="en-US" sz="4400" dirty="0">
              <a:solidFill>
                <a:schemeClr val="tx1"/>
              </a:solidFill>
              <a:latin typeface="Fjalla One"/>
              <a:cs typeface="Fjalla One"/>
            </a:endParaRPr>
          </a:p>
        </p:txBody>
      </p:sp>
      <p:sp>
        <p:nvSpPr>
          <p:cNvPr id="3" name="Content Placeholder 2"/>
          <p:cNvSpPr>
            <a:spLocks noGrp="1"/>
          </p:cNvSpPr>
          <p:nvPr>
            <p:ph idx="1"/>
          </p:nvPr>
        </p:nvSpPr>
        <p:spPr/>
        <p:txBody>
          <a:bodyPr>
            <a:noAutofit/>
          </a:bodyPr>
          <a:lstStyle/>
          <a:p>
            <a:r>
              <a:rPr lang="en-US" sz="2400" dirty="0">
                <a:latin typeface="Roboto Slab Regular"/>
                <a:cs typeface="Roboto Slab Regular"/>
              </a:rPr>
              <a:t>Allow long passphrases, forbid short passwords </a:t>
            </a:r>
          </a:p>
          <a:p>
            <a:r>
              <a:rPr lang="en-US" sz="2400" dirty="0">
                <a:latin typeface="Roboto Slab Regular"/>
                <a:cs typeface="Roboto Slab Regular"/>
              </a:rPr>
              <a:t>Randomly generate passwords </a:t>
            </a:r>
            <a:r>
              <a:rPr lang="en-US" sz="2400" dirty="0" smtClean="0">
                <a:latin typeface="Roboto Slab Regular"/>
                <a:cs typeface="Roboto Slab Regular"/>
              </a:rPr>
              <a:t>when appropriate</a:t>
            </a:r>
            <a:endParaRPr lang="en-US" sz="2400" dirty="0">
              <a:latin typeface="Roboto Slab Regular"/>
              <a:cs typeface="Roboto Slab Regular"/>
            </a:endParaRPr>
          </a:p>
          <a:p>
            <a:r>
              <a:rPr lang="en-US" sz="2400" dirty="0">
                <a:latin typeface="Roboto Slab Regular"/>
                <a:cs typeface="Roboto Slab Regular"/>
              </a:rPr>
              <a:t>Give user suggestions/guidelines in choosing passwords</a:t>
            </a:r>
          </a:p>
          <a:p>
            <a:pPr lvl="1"/>
            <a:r>
              <a:rPr lang="en-US" dirty="0" smtClean="0">
                <a:latin typeface="Roboto Slab Regular"/>
                <a:cs typeface="Roboto Slab Regular"/>
              </a:rPr>
              <a:t>Example: Think </a:t>
            </a:r>
            <a:r>
              <a:rPr lang="en-US" dirty="0">
                <a:latin typeface="Roboto Slab Regular"/>
                <a:cs typeface="Roboto Slab Regular"/>
              </a:rPr>
              <a:t>of a sentence and select letters from it, “It’s 12 noon and I am hungry” =&gt; “I’S12&amp;IAH”</a:t>
            </a:r>
          </a:p>
          <a:p>
            <a:pPr lvl="1"/>
            <a:r>
              <a:rPr lang="en-US" dirty="0">
                <a:latin typeface="Roboto Slab Regular"/>
                <a:cs typeface="Roboto Slab Regular"/>
              </a:rPr>
              <a:t>Using both letter, numbers, and special characters</a:t>
            </a:r>
          </a:p>
          <a:p>
            <a:r>
              <a:rPr lang="en-US" sz="2400" dirty="0">
                <a:latin typeface="Roboto Slab Regular"/>
                <a:cs typeface="Roboto Slab Regular"/>
              </a:rPr>
              <a:t>Check the quality of user-selected passwords</a:t>
            </a:r>
          </a:p>
          <a:p>
            <a:pPr lvl="1"/>
            <a:r>
              <a:rPr lang="en-US" dirty="0" smtClean="0">
                <a:latin typeface="Roboto Slab Regular"/>
                <a:cs typeface="Roboto Slab Regular"/>
              </a:rPr>
              <a:t>Run </a:t>
            </a:r>
            <a:r>
              <a:rPr lang="en-US" dirty="0">
                <a:latin typeface="Roboto Slab Regular"/>
                <a:cs typeface="Roboto Slab Regular"/>
              </a:rPr>
              <a:t>dictionary attack </a:t>
            </a:r>
            <a:r>
              <a:rPr lang="en-US" dirty="0" smtClean="0">
                <a:latin typeface="Roboto Slab Regular"/>
                <a:cs typeface="Roboto Slab Regular"/>
              </a:rPr>
              <a:t>tools and other sanity checks </a:t>
            </a:r>
            <a:endParaRPr lang="en-US" dirty="0">
              <a:latin typeface="Roboto Slab Regular"/>
              <a:cs typeface="Roboto Slab Regular"/>
            </a:endParaRPr>
          </a:p>
          <a:p>
            <a:pPr lvl="1"/>
            <a:r>
              <a:rPr lang="en-US" dirty="0">
                <a:latin typeface="Roboto Slab Regular"/>
                <a:cs typeface="Roboto Slab Regular"/>
              </a:rPr>
              <a:t>Evaluate strength of a password and explain the weaknesses</a:t>
            </a:r>
          </a:p>
          <a:p>
            <a:r>
              <a:rPr lang="en-US" sz="2400" b="1" dirty="0" smtClean="0">
                <a:latin typeface="Roboto Slab Regular"/>
                <a:cs typeface="Roboto Slab Regular"/>
              </a:rPr>
              <a:t>Active research area </a:t>
            </a:r>
            <a:endParaRPr lang="en-US" sz="2400" b="1" dirty="0">
              <a:latin typeface="Roboto Slab Regular"/>
              <a:cs typeface="Roboto Slab Regular"/>
            </a:endParaRPr>
          </a:p>
          <a:p>
            <a:endParaRPr lang="en-US" sz="2400" dirty="0">
              <a:latin typeface="Roboto Slab Regular"/>
              <a:cs typeface="Roboto Slab Regular"/>
            </a:endParaRPr>
          </a:p>
        </p:txBody>
      </p:sp>
      <p:sp>
        <p:nvSpPr>
          <p:cNvPr id="4" name="TextBox 3"/>
          <p:cNvSpPr txBox="1"/>
          <p:nvPr/>
        </p:nvSpPr>
        <p:spPr>
          <a:xfrm>
            <a:off x="2056925" y="497007"/>
            <a:ext cx="184666" cy="369332"/>
          </a:xfrm>
          <a:prstGeom prst="rect">
            <a:avLst/>
          </a:prstGeom>
          <a:noFill/>
        </p:spPr>
        <p:txBody>
          <a:bodyPr wrap="none" rtlCol="0">
            <a:spAutoFit/>
          </a:bodyPr>
          <a:lstStyle/>
          <a:p>
            <a:pPr algn="ctr"/>
            <a:endParaRPr lang="en-US" dirty="0"/>
          </a:p>
        </p:txBody>
      </p:sp>
      <p:sp>
        <p:nvSpPr>
          <p:cNvPr id="5" name="Footer Placeholder 4"/>
          <p:cNvSpPr>
            <a:spLocks noGrp="1"/>
          </p:cNvSpPr>
          <p:nvPr>
            <p:ph type="ftr" sz="quarter" idx="11"/>
          </p:nvPr>
        </p:nvSpPr>
        <p:spPr/>
        <p:txBody>
          <a:bodyPr/>
          <a:lstStyle/>
          <a:p>
            <a:r>
              <a:rPr lang="en-US" smtClean="0"/>
              <a:t>Topic 7: User Authentication</a:t>
            </a:r>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38</a:t>
            </a:fld>
            <a:endParaRPr lang="en-US"/>
          </a:p>
        </p:txBody>
      </p:sp>
    </p:spTree>
    <p:extLst>
      <p:ext uri="{BB962C8B-B14F-4D97-AF65-F5344CB8AC3E}">
        <p14:creationId xmlns:p14="http://schemas.microsoft.com/office/powerpoint/2010/main" val="343762750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2F2B20"/>
                </a:solidFill>
                <a:latin typeface="Fjalla One"/>
                <a:cs typeface="Fjalla One"/>
              </a:rPr>
              <a:t>Password Entropy and Usability </a:t>
            </a:r>
            <a:endParaRPr lang="en-US" b="1" dirty="0">
              <a:solidFill>
                <a:srgbClr val="2F2B20"/>
              </a:solidFill>
              <a:latin typeface="Fjalla One"/>
              <a:cs typeface="Fjalla One"/>
            </a:endParaRPr>
          </a:p>
        </p:txBody>
      </p:sp>
      <p:sp>
        <p:nvSpPr>
          <p:cNvPr id="3" name="Content Placeholder 2"/>
          <p:cNvSpPr>
            <a:spLocks noGrp="1"/>
          </p:cNvSpPr>
          <p:nvPr>
            <p:ph idx="1"/>
          </p:nvPr>
        </p:nvSpPr>
        <p:spPr/>
        <p:txBody>
          <a:bodyPr>
            <a:noAutofit/>
          </a:bodyPr>
          <a:lstStyle/>
          <a:p>
            <a:r>
              <a:rPr lang="en-US" sz="2400" dirty="0" smtClean="0">
                <a:latin typeface="Roboto Slab Regular"/>
                <a:cs typeface="Roboto Slab Regular"/>
              </a:rPr>
              <a:t>Forcing users to only use randomly generated password is bad </a:t>
            </a:r>
            <a:endParaRPr lang="en-US" sz="2800" dirty="0">
              <a:latin typeface="Roboto Slab Regular"/>
              <a:cs typeface="Roboto Slab Regular"/>
            </a:endParaRPr>
          </a:p>
          <a:p>
            <a:r>
              <a:rPr lang="en-US" sz="2400" dirty="0">
                <a:latin typeface="Roboto Slab Regular"/>
                <a:cs typeface="Roboto Slab Regular"/>
              </a:rPr>
              <a:t>The “</a:t>
            </a:r>
            <a:r>
              <a:rPr lang="en-US" sz="2400" b="1" dirty="0">
                <a:solidFill>
                  <a:srgbClr val="800000"/>
                </a:solidFill>
                <a:latin typeface="Roboto Slab Regular"/>
                <a:cs typeface="Roboto Slab Regular"/>
              </a:rPr>
              <a:t>Weakest Link</a:t>
            </a:r>
            <a:r>
              <a:rPr lang="en-US" sz="2400" dirty="0">
                <a:latin typeface="Roboto Slab Regular"/>
                <a:cs typeface="Roboto Slab Regular"/>
              </a:rPr>
              <a:t>” security principle </a:t>
            </a:r>
            <a:r>
              <a:rPr lang="en-US" sz="2400" dirty="0" smtClean="0">
                <a:latin typeface="Roboto Slab Regular"/>
                <a:cs typeface="Roboto Slab Regular"/>
              </a:rPr>
              <a:t>applies:</a:t>
            </a:r>
            <a:endParaRPr lang="en-US" sz="2400" dirty="0">
              <a:latin typeface="Roboto Slab Regular"/>
              <a:cs typeface="Roboto Slab Regular"/>
            </a:endParaRPr>
          </a:p>
          <a:p>
            <a:pPr lvl="1"/>
            <a:r>
              <a:rPr lang="en-US" sz="2400" dirty="0">
                <a:latin typeface="Roboto Slab Regular"/>
                <a:cs typeface="Roboto Slab Regular"/>
              </a:rPr>
              <a:t>Often times, guessing passwords is not the weakest link</a:t>
            </a:r>
          </a:p>
          <a:p>
            <a:pPr lvl="1"/>
            <a:r>
              <a:rPr lang="en-US" sz="2400" dirty="0">
                <a:latin typeface="Roboto Slab Regular"/>
                <a:cs typeface="Roboto Slab Regular"/>
              </a:rPr>
              <a:t>One can use various ways to reduce adversary’s abilities to test password guesses</a:t>
            </a:r>
          </a:p>
          <a:p>
            <a:pPr lvl="1"/>
            <a:r>
              <a:rPr lang="en-US" sz="2400" b="1" dirty="0" smtClean="0">
                <a:solidFill>
                  <a:srgbClr val="800000"/>
                </a:solidFill>
                <a:latin typeface="Roboto Slab Regular"/>
                <a:cs typeface="Roboto Slab Regular"/>
              </a:rPr>
              <a:t>Forgotten password</a:t>
            </a:r>
            <a:r>
              <a:rPr lang="en-US" sz="2400" dirty="0" smtClean="0">
                <a:latin typeface="Roboto Slab Regular"/>
                <a:cs typeface="Roboto Slab Regular"/>
              </a:rPr>
              <a:t>: </a:t>
            </a:r>
            <a:endParaRPr lang="en-US" sz="2400" dirty="0">
              <a:latin typeface="Roboto Slab Regular"/>
              <a:cs typeface="Roboto Slab Regular"/>
            </a:endParaRPr>
          </a:p>
          <a:p>
            <a:pPr lvl="2"/>
            <a:r>
              <a:rPr lang="en-US" sz="2000" dirty="0">
                <a:latin typeface="Roboto Slab Regular"/>
                <a:cs typeface="Roboto Slab Regular"/>
              </a:rPr>
              <a:t>The recovering method either has low security, or costs lots of money</a:t>
            </a:r>
          </a:p>
          <a:p>
            <a:pPr lvl="2"/>
            <a:r>
              <a:rPr lang="en-US" sz="2000" dirty="0">
                <a:latin typeface="Roboto Slab Regular"/>
                <a:cs typeface="Roboto Slab Regular"/>
              </a:rPr>
              <a:t>It creates a weaker link.</a:t>
            </a:r>
          </a:p>
          <a:p>
            <a:endParaRPr lang="en-US" sz="2800" dirty="0">
              <a:latin typeface="Roboto Slab Regular"/>
              <a:cs typeface="Roboto Slab Regular"/>
            </a:endParaRPr>
          </a:p>
        </p:txBody>
      </p:sp>
      <p:sp>
        <p:nvSpPr>
          <p:cNvPr id="4" name="Footer Placeholder 3"/>
          <p:cNvSpPr>
            <a:spLocks noGrp="1"/>
          </p:cNvSpPr>
          <p:nvPr>
            <p:ph type="ftr" sz="quarter" idx="11"/>
          </p:nvPr>
        </p:nvSpPr>
        <p:spPr/>
        <p:txBody>
          <a:bodyPr/>
          <a:lstStyle/>
          <a:p>
            <a:r>
              <a:rPr lang="en-US" smtClean="0"/>
              <a:t>Topic 7: User Authentication</a:t>
            </a:r>
            <a:endParaRPr lang="en-US"/>
          </a:p>
        </p:txBody>
      </p:sp>
      <p:sp>
        <p:nvSpPr>
          <p:cNvPr id="5" name="Slide Number Placeholder 4"/>
          <p:cNvSpPr>
            <a:spLocks noGrp="1"/>
          </p:cNvSpPr>
          <p:nvPr>
            <p:ph type="sldNum" sz="quarter" idx="12"/>
          </p:nvPr>
        </p:nvSpPr>
        <p:spPr/>
        <p:txBody>
          <a:bodyPr/>
          <a:lstStyle/>
          <a:p>
            <a:fld id="{6E2D2B3B-882E-40F3-A32F-6DD516915044}" type="slidenum">
              <a:rPr lang="en-US" smtClean="0"/>
              <a:pPr/>
              <a:t>39</a:t>
            </a:fld>
            <a:endParaRPr lang="en-US"/>
          </a:p>
        </p:txBody>
      </p:sp>
    </p:spTree>
    <p:extLst>
      <p:ext uri="{BB962C8B-B14F-4D97-AF65-F5344CB8AC3E}">
        <p14:creationId xmlns:p14="http://schemas.microsoft.com/office/powerpoint/2010/main" val="19248421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57200" y="1890126"/>
            <a:ext cx="7798112" cy="439148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274637"/>
            <a:ext cx="7620000" cy="1451079"/>
          </a:xfrm>
        </p:spPr>
        <p:txBody>
          <a:bodyPr/>
          <a:lstStyle/>
          <a:p>
            <a:pPr algn="ctr"/>
            <a:r>
              <a:rPr lang="en-US" sz="5400" dirty="0" smtClean="0">
                <a:solidFill>
                  <a:schemeClr val="tx1"/>
                </a:solidFill>
                <a:latin typeface="Fjalla One"/>
                <a:cs typeface="Fjalla One"/>
              </a:rPr>
              <a:t>Three A’s of Information Security</a:t>
            </a:r>
            <a:endParaRPr lang="en-US" sz="5400" dirty="0">
              <a:solidFill>
                <a:schemeClr val="tx1"/>
              </a:solidFill>
              <a:latin typeface="Fjalla One"/>
              <a:cs typeface="Fjalla One"/>
            </a:endParaRPr>
          </a:p>
        </p:txBody>
      </p:sp>
      <p:sp>
        <p:nvSpPr>
          <p:cNvPr id="3" name="Content Placeholder 2"/>
          <p:cNvSpPr>
            <a:spLocks noGrp="1"/>
          </p:cNvSpPr>
          <p:nvPr>
            <p:ph idx="1"/>
          </p:nvPr>
        </p:nvSpPr>
        <p:spPr>
          <a:xfrm>
            <a:off x="457200" y="2028186"/>
            <a:ext cx="7620000" cy="2748599"/>
          </a:xfrm>
        </p:spPr>
        <p:txBody>
          <a:bodyPr>
            <a:noAutofit/>
          </a:bodyPr>
          <a:lstStyle/>
          <a:p>
            <a:pPr marL="114300" indent="0" algn="ctr">
              <a:buNone/>
            </a:pPr>
            <a:r>
              <a:rPr lang="en-US" sz="4400" b="1" dirty="0" smtClean="0">
                <a:solidFill>
                  <a:srgbClr val="800000"/>
                </a:solidFill>
                <a:latin typeface="Oswald Bold"/>
                <a:cs typeface="Oswald Bold"/>
              </a:rPr>
              <a:t>Authentication </a:t>
            </a:r>
          </a:p>
          <a:p>
            <a:pPr marL="114300" indent="0" algn="ctr">
              <a:buNone/>
            </a:pPr>
            <a:r>
              <a:rPr lang="en-US" sz="4400" b="1" dirty="0" smtClean="0">
                <a:solidFill>
                  <a:srgbClr val="800000"/>
                </a:solidFill>
                <a:latin typeface="Oswald Bold"/>
                <a:cs typeface="Oswald Bold"/>
              </a:rPr>
              <a:t>vs. </a:t>
            </a:r>
          </a:p>
          <a:p>
            <a:pPr marL="114300" indent="0" algn="ctr">
              <a:buNone/>
            </a:pPr>
            <a:r>
              <a:rPr lang="en-US" sz="4400" b="1" dirty="0" smtClean="0">
                <a:solidFill>
                  <a:srgbClr val="800000"/>
                </a:solidFill>
                <a:latin typeface="Oswald Bold"/>
                <a:cs typeface="Oswald Bold"/>
              </a:rPr>
              <a:t>Access Control</a:t>
            </a:r>
          </a:p>
          <a:p>
            <a:pPr marL="114300" indent="0" algn="ctr">
              <a:buNone/>
            </a:pPr>
            <a:r>
              <a:rPr lang="en-US" sz="4400" b="1" dirty="0" smtClean="0">
                <a:solidFill>
                  <a:srgbClr val="800000"/>
                </a:solidFill>
                <a:latin typeface="Oswald Bold"/>
                <a:cs typeface="Oswald Bold"/>
              </a:rPr>
              <a:t>vs.</a:t>
            </a:r>
          </a:p>
          <a:p>
            <a:pPr marL="114300" indent="0" algn="ctr">
              <a:buNone/>
            </a:pPr>
            <a:r>
              <a:rPr lang="en-US" sz="4400" b="1" dirty="0" smtClean="0">
                <a:solidFill>
                  <a:srgbClr val="800000"/>
                </a:solidFill>
                <a:latin typeface="Oswald Bold"/>
                <a:cs typeface="Oswald Bold"/>
              </a:rPr>
              <a:t>Audit</a:t>
            </a:r>
            <a:endParaRPr lang="en-US" sz="4400" b="1" dirty="0">
              <a:solidFill>
                <a:srgbClr val="800000"/>
              </a:solidFill>
              <a:latin typeface="Oswald Bold"/>
              <a:cs typeface="Oswald Bold"/>
            </a:endParaRPr>
          </a:p>
        </p:txBody>
      </p:sp>
      <p:sp>
        <p:nvSpPr>
          <p:cNvPr id="5" name="Footer Placeholder 4"/>
          <p:cNvSpPr>
            <a:spLocks noGrp="1"/>
          </p:cNvSpPr>
          <p:nvPr>
            <p:ph type="ftr" sz="quarter" idx="11"/>
          </p:nvPr>
        </p:nvSpPr>
        <p:spPr/>
        <p:txBody>
          <a:bodyPr/>
          <a:lstStyle/>
          <a:p>
            <a:r>
              <a:rPr lang="en-US" smtClean="0"/>
              <a:t>Topic 7: User Authentication</a:t>
            </a:r>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4</a:t>
            </a:fld>
            <a:endParaRPr lang="en-US"/>
          </a:p>
        </p:txBody>
      </p:sp>
    </p:spTree>
    <p:extLst>
      <p:ext uri="{BB962C8B-B14F-4D97-AF65-F5344CB8AC3E}">
        <p14:creationId xmlns:p14="http://schemas.microsoft.com/office/powerpoint/2010/main" val="363082485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2F2B20"/>
                </a:solidFill>
                <a:latin typeface="Fjalla One"/>
                <a:cs typeface="Fjalla One"/>
              </a:rPr>
              <a:t>Relevant Security Principle</a:t>
            </a:r>
            <a:endParaRPr lang="en-US" b="1" dirty="0">
              <a:solidFill>
                <a:srgbClr val="2F2B20"/>
              </a:solidFill>
              <a:latin typeface="Fjalla One"/>
              <a:cs typeface="Fjalla One"/>
            </a:endParaRPr>
          </a:p>
        </p:txBody>
      </p:sp>
      <p:sp>
        <p:nvSpPr>
          <p:cNvPr id="3" name="Content Placeholder 2"/>
          <p:cNvSpPr>
            <a:spLocks noGrp="1"/>
          </p:cNvSpPr>
          <p:nvPr>
            <p:ph idx="1"/>
          </p:nvPr>
        </p:nvSpPr>
        <p:spPr/>
        <p:txBody>
          <a:bodyPr>
            <a:noAutofit/>
          </a:bodyPr>
          <a:lstStyle/>
          <a:p>
            <a:r>
              <a:rPr lang="en-US" b="1" dirty="0">
                <a:solidFill>
                  <a:srgbClr val="800000"/>
                </a:solidFill>
                <a:latin typeface="Roboto Slab Regular"/>
                <a:cs typeface="Roboto Slab Regular"/>
              </a:rPr>
              <a:t>Psychological acceptability</a:t>
            </a:r>
            <a:r>
              <a:rPr lang="en-US" sz="2400" dirty="0">
                <a:latin typeface="Roboto Slab Regular"/>
                <a:cs typeface="Roboto Slab Regular"/>
              </a:rPr>
              <a:t>: </a:t>
            </a:r>
          </a:p>
          <a:p>
            <a:pPr lvl="1"/>
            <a:r>
              <a:rPr lang="en-US" dirty="0">
                <a:latin typeface="Roboto Slab Regular"/>
                <a:cs typeface="Roboto Slab Regular"/>
              </a:rPr>
              <a:t>It is essential that the human interface be designed for ease of use, so that users routinely and automatically apply the protection mechanisms correctly. Also, to the extent that the user's mental image of his protection goals matches the mechanisms he must use, mistakes will be minimized. If he must translate his image of his protection needs into a radically different specification language, he will make errors</a:t>
            </a:r>
            <a:r>
              <a:rPr lang="en-US" dirty="0" smtClean="0">
                <a:latin typeface="Roboto Slab Regular"/>
                <a:cs typeface="Roboto Slab Regular"/>
              </a:rPr>
              <a:t>.</a:t>
            </a:r>
          </a:p>
          <a:p>
            <a:pPr lvl="1"/>
            <a:endParaRPr lang="en-US" dirty="0">
              <a:latin typeface="Roboto Slab Regular"/>
              <a:cs typeface="Roboto Slab Regular"/>
            </a:endParaRPr>
          </a:p>
          <a:p>
            <a:pPr lvl="1"/>
            <a:r>
              <a:rPr lang="en-US" dirty="0">
                <a:latin typeface="Roboto Slab Regular"/>
                <a:cs typeface="Roboto Slab Regular"/>
              </a:rPr>
              <a:t>Taken from </a:t>
            </a:r>
            <a:r>
              <a:rPr lang="en-US" dirty="0" err="1">
                <a:latin typeface="Roboto Slab Regular"/>
                <a:cs typeface="Roboto Slab Regular"/>
              </a:rPr>
              <a:t>Saltzer</a:t>
            </a:r>
            <a:r>
              <a:rPr lang="en-US" dirty="0">
                <a:latin typeface="Roboto Slab Regular"/>
                <a:cs typeface="Roboto Slab Regular"/>
              </a:rPr>
              <a:t> &amp; Schroeder: </a:t>
            </a:r>
            <a:r>
              <a:rPr lang="ja-JP" altLang="en-US" dirty="0">
                <a:latin typeface="Roboto Slab Regular"/>
                <a:cs typeface="Roboto Slab Regular"/>
              </a:rPr>
              <a:t>“</a:t>
            </a:r>
            <a:r>
              <a:rPr lang="en-US" b="1" dirty="0">
                <a:latin typeface="Roboto Slab Regular"/>
                <a:cs typeface="Roboto Slab Regular"/>
              </a:rPr>
              <a:t>The Protection of Information in Computer Systems</a:t>
            </a:r>
            <a:r>
              <a:rPr lang="ja-JP" altLang="en-US" b="1" dirty="0">
                <a:latin typeface="Roboto Slab Regular"/>
                <a:cs typeface="Roboto Slab Regular"/>
              </a:rPr>
              <a:t>”</a:t>
            </a:r>
            <a:r>
              <a:rPr lang="en-US" dirty="0">
                <a:latin typeface="Roboto Slab Regular"/>
                <a:cs typeface="Roboto Slab Regular"/>
              </a:rPr>
              <a:t>, which identifies 8 security principles, including the </a:t>
            </a:r>
            <a:r>
              <a:rPr lang="ja-JP" altLang="en-US" dirty="0">
                <a:latin typeface="Roboto Slab Regular"/>
                <a:cs typeface="Roboto Slab Regular"/>
              </a:rPr>
              <a:t>“</a:t>
            </a:r>
            <a:r>
              <a:rPr lang="en-US" dirty="0">
                <a:latin typeface="Roboto Slab Regular"/>
                <a:cs typeface="Roboto Slab Regular"/>
              </a:rPr>
              <a:t>open design</a:t>
            </a:r>
            <a:r>
              <a:rPr lang="ja-JP" altLang="en-US" dirty="0">
                <a:latin typeface="Roboto Slab Regular"/>
                <a:cs typeface="Roboto Slab Regular"/>
              </a:rPr>
              <a:t>”</a:t>
            </a:r>
            <a:r>
              <a:rPr lang="en-US" dirty="0">
                <a:latin typeface="Roboto Slab Regular"/>
                <a:cs typeface="Roboto Slab Regular"/>
              </a:rPr>
              <a:t> principle</a:t>
            </a:r>
          </a:p>
          <a:p>
            <a:endParaRPr lang="en-US" sz="2800" dirty="0">
              <a:latin typeface="Roboto Slab Regular"/>
              <a:cs typeface="Roboto Slab Regular"/>
            </a:endParaRPr>
          </a:p>
        </p:txBody>
      </p:sp>
      <p:sp>
        <p:nvSpPr>
          <p:cNvPr id="4" name="Footer Placeholder 3"/>
          <p:cNvSpPr>
            <a:spLocks noGrp="1"/>
          </p:cNvSpPr>
          <p:nvPr>
            <p:ph type="ftr" sz="quarter" idx="11"/>
          </p:nvPr>
        </p:nvSpPr>
        <p:spPr/>
        <p:txBody>
          <a:bodyPr/>
          <a:lstStyle/>
          <a:p>
            <a:r>
              <a:rPr lang="en-US" smtClean="0"/>
              <a:t>Topic 7: User Authentication</a:t>
            </a:r>
            <a:endParaRPr lang="en-US"/>
          </a:p>
        </p:txBody>
      </p:sp>
      <p:sp>
        <p:nvSpPr>
          <p:cNvPr id="5" name="Slide Number Placeholder 4"/>
          <p:cNvSpPr>
            <a:spLocks noGrp="1"/>
          </p:cNvSpPr>
          <p:nvPr>
            <p:ph type="sldNum" sz="quarter" idx="12"/>
          </p:nvPr>
        </p:nvSpPr>
        <p:spPr/>
        <p:txBody>
          <a:bodyPr/>
          <a:lstStyle/>
          <a:p>
            <a:fld id="{6E2D2B3B-882E-40F3-A32F-6DD516915044}" type="slidenum">
              <a:rPr lang="en-US" smtClean="0"/>
              <a:pPr/>
              <a:t>40</a:t>
            </a:fld>
            <a:endParaRPr lang="en-US"/>
          </a:p>
        </p:txBody>
      </p:sp>
    </p:spTree>
    <p:extLst>
      <p:ext uri="{BB962C8B-B14F-4D97-AF65-F5344CB8AC3E}">
        <p14:creationId xmlns:p14="http://schemas.microsoft.com/office/powerpoint/2010/main" val="290719577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2F2B20"/>
                </a:solidFill>
                <a:latin typeface="Fjalla One"/>
                <a:cs typeface="Fjalla One"/>
              </a:rPr>
              <a:t>Threats to Passwords</a:t>
            </a:r>
            <a:endParaRPr lang="en-US" dirty="0">
              <a:solidFill>
                <a:srgbClr val="2F2B20"/>
              </a:solidFill>
              <a:latin typeface="Fjalla One"/>
              <a:cs typeface="Fjalla One"/>
            </a:endParaRPr>
          </a:p>
        </p:txBody>
      </p:sp>
      <p:sp>
        <p:nvSpPr>
          <p:cNvPr id="3" name="Content Placeholder 2"/>
          <p:cNvSpPr>
            <a:spLocks noGrp="1"/>
          </p:cNvSpPr>
          <p:nvPr>
            <p:ph idx="1"/>
          </p:nvPr>
        </p:nvSpPr>
        <p:spPr>
          <a:xfrm>
            <a:off x="457200" y="1600199"/>
            <a:ext cx="7991380" cy="4957525"/>
          </a:xfrm>
        </p:spPr>
        <p:txBody>
          <a:bodyPr>
            <a:noAutofit/>
          </a:bodyPr>
          <a:lstStyle/>
          <a:p>
            <a:r>
              <a:rPr lang="en-US" altLang="zh-CN" sz="2800" dirty="0">
                <a:latin typeface="Roboto Slab Regular"/>
                <a:ea typeface="SimSun" charset="0"/>
                <a:cs typeface="Roboto Slab Regular"/>
              </a:rPr>
              <a:t>Eavesdropping (insecure channel between client and server)</a:t>
            </a:r>
          </a:p>
          <a:p>
            <a:r>
              <a:rPr lang="en-US" altLang="zh-CN" sz="2800" dirty="0">
                <a:latin typeface="Roboto Slab Regular"/>
                <a:ea typeface="SimSun" charset="0"/>
                <a:cs typeface="Roboto Slab Regular"/>
              </a:rPr>
              <a:t>Login spoofing (human errors), shoulder surfing, </a:t>
            </a:r>
            <a:r>
              <a:rPr lang="en-US" altLang="zh-CN" sz="2800" dirty="0" smtClean="0">
                <a:latin typeface="Roboto Slab Regular"/>
                <a:ea typeface="SimSun" charset="0"/>
                <a:cs typeface="Roboto Slab Regular"/>
              </a:rPr>
              <a:t> </a:t>
            </a:r>
            <a:r>
              <a:rPr lang="en-US" altLang="zh-CN" sz="2800" dirty="0" err="1" smtClean="0">
                <a:latin typeface="Roboto Slab Regular"/>
                <a:ea typeface="SimSun" charset="0"/>
                <a:cs typeface="Roboto Slab Regular"/>
              </a:rPr>
              <a:t>keyloggers</a:t>
            </a:r>
            <a:endParaRPr lang="en-US" altLang="zh-CN" sz="2800" dirty="0">
              <a:latin typeface="Roboto Slab Regular"/>
              <a:ea typeface="SimSun" charset="0"/>
              <a:cs typeface="Roboto Slab Regular"/>
            </a:endParaRPr>
          </a:p>
          <a:p>
            <a:r>
              <a:rPr lang="en-US" altLang="zh-CN" sz="2800" dirty="0">
                <a:latin typeface="Roboto Slab Regular"/>
                <a:ea typeface="SimSun" charset="0"/>
                <a:cs typeface="Roboto Slab Regular"/>
              </a:rPr>
              <a:t>Offline dictionary attacks</a:t>
            </a:r>
          </a:p>
          <a:p>
            <a:r>
              <a:rPr lang="en-US" sz="2800" dirty="0">
                <a:latin typeface="Roboto Slab Regular"/>
                <a:cs typeface="Roboto Slab Regular"/>
              </a:rPr>
              <a:t>Social engineering (human errors)</a:t>
            </a:r>
          </a:p>
          <a:p>
            <a:pPr lvl="1"/>
            <a:r>
              <a:rPr lang="en-US" sz="2400" dirty="0" smtClean="0">
                <a:latin typeface="Roboto Slab Regular"/>
                <a:cs typeface="Roboto Slab Regular"/>
              </a:rPr>
              <a:t>Pretexting</a:t>
            </a:r>
            <a:r>
              <a:rPr lang="en-US" sz="2400" dirty="0">
                <a:latin typeface="Roboto Slab Regular"/>
                <a:cs typeface="Roboto Slab Regular"/>
              </a:rPr>
              <a:t>: creating and using an invented scenario (the pretext) to persuade a target to release information or perform an action and is usually done over the telephone </a:t>
            </a:r>
          </a:p>
          <a:p>
            <a:r>
              <a:rPr lang="en-US" altLang="zh-CN" sz="2800" dirty="0">
                <a:latin typeface="Roboto Slab Regular"/>
                <a:ea typeface="SimSun" charset="0"/>
                <a:cs typeface="Roboto Slab Regular"/>
              </a:rPr>
              <a:t>Online guessing (weak passwords)</a:t>
            </a:r>
          </a:p>
          <a:p>
            <a:pPr lvl="1"/>
            <a:endParaRPr lang="en-US" sz="2400" dirty="0">
              <a:latin typeface="Roboto Slab Regular"/>
              <a:cs typeface="Roboto Slab Regular"/>
            </a:endParaRPr>
          </a:p>
        </p:txBody>
      </p:sp>
      <p:sp>
        <p:nvSpPr>
          <p:cNvPr id="4" name="Footer Placeholder 3"/>
          <p:cNvSpPr>
            <a:spLocks noGrp="1"/>
          </p:cNvSpPr>
          <p:nvPr>
            <p:ph type="ftr" sz="quarter" idx="11"/>
          </p:nvPr>
        </p:nvSpPr>
        <p:spPr/>
        <p:txBody>
          <a:bodyPr/>
          <a:lstStyle/>
          <a:p>
            <a:r>
              <a:rPr lang="en-US" smtClean="0"/>
              <a:t>Topic 7: User Authentication</a:t>
            </a:r>
            <a:endParaRPr lang="en-US"/>
          </a:p>
        </p:txBody>
      </p:sp>
      <p:sp>
        <p:nvSpPr>
          <p:cNvPr id="5" name="Slide Number Placeholder 4"/>
          <p:cNvSpPr>
            <a:spLocks noGrp="1"/>
          </p:cNvSpPr>
          <p:nvPr>
            <p:ph type="sldNum" sz="quarter" idx="12"/>
          </p:nvPr>
        </p:nvSpPr>
        <p:spPr/>
        <p:txBody>
          <a:bodyPr/>
          <a:lstStyle/>
          <a:p>
            <a:fld id="{6E2D2B3B-882E-40F3-A32F-6DD516915044}" type="slidenum">
              <a:rPr lang="en-US" smtClean="0"/>
              <a:pPr/>
              <a:t>41</a:t>
            </a:fld>
            <a:endParaRPr lang="en-US"/>
          </a:p>
        </p:txBody>
      </p:sp>
    </p:spTree>
    <p:extLst>
      <p:ext uri="{BB962C8B-B14F-4D97-AF65-F5344CB8AC3E}">
        <p14:creationId xmlns:p14="http://schemas.microsoft.com/office/powerpoint/2010/main" val="419673339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tx1"/>
                </a:solidFill>
                <a:latin typeface="Fjalla One"/>
                <a:cs typeface="Fjalla One"/>
              </a:rPr>
              <a:t>Offline Dictionary Attacks </a:t>
            </a:r>
            <a:endParaRPr lang="en-US" dirty="0">
              <a:solidFill>
                <a:schemeClr val="tx1"/>
              </a:solidFill>
              <a:latin typeface="Fjalla One"/>
              <a:cs typeface="Fjalla One"/>
            </a:endParaRPr>
          </a:p>
        </p:txBody>
      </p:sp>
      <p:sp>
        <p:nvSpPr>
          <p:cNvPr id="3" name="Content Placeholder 2"/>
          <p:cNvSpPr>
            <a:spLocks noGrp="1"/>
          </p:cNvSpPr>
          <p:nvPr>
            <p:ph idx="1"/>
          </p:nvPr>
        </p:nvSpPr>
        <p:spPr/>
        <p:txBody>
          <a:bodyPr>
            <a:normAutofit/>
          </a:bodyPr>
          <a:lstStyle/>
          <a:p>
            <a:r>
              <a:rPr lang="en-US" sz="3200" dirty="0" smtClean="0">
                <a:latin typeface="Roboto Slab Regular"/>
                <a:cs typeface="Roboto Slab Regular"/>
              </a:rPr>
              <a:t>With the frequent data breaches offline dictionary attacks have become a real worry for system designers and security experts </a:t>
            </a:r>
          </a:p>
          <a:p>
            <a:endParaRPr lang="en-US" sz="2400" dirty="0">
              <a:latin typeface="Roboto Slab Regular"/>
              <a:cs typeface="Roboto Slab Regular"/>
            </a:endParaRPr>
          </a:p>
          <a:p>
            <a:endParaRPr lang="en-US" sz="2800" dirty="0">
              <a:latin typeface="Roboto Slab Regular"/>
              <a:cs typeface="Roboto Slab Regular"/>
            </a:endParaRPr>
          </a:p>
        </p:txBody>
      </p:sp>
      <p:graphicFrame>
        <p:nvGraphicFramePr>
          <p:cNvPr id="4" name="Table 3"/>
          <p:cNvGraphicFramePr>
            <a:graphicFrameLocks noGrp="1"/>
          </p:cNvGraphicFramePr>
          <p:nvPr>
            <p:extLst>
              <p:ext uri="{D42A27DB-BD31-4B8C-83A1-F6EECF244321}">
                <p14:modId xmlns:p14="http://schemas.microsoft.com/office/powerpoint/2010/main" val="1422656284"/>
              </p:ext>
            </p:extLst>
          </p:nvPr>
        </p:nvGraphicFramePr>
        <p:xfrm>
          <a:off x="1054635" y="4070540"/>
          <a:ext cx="6096000" cy="2286000"/>
        </p:xfrm>
        <a:graphic>
          <a:graphicData uri="http://schemas.openxmlformats.org/drawingml/2006/table">
            <a:tbl>
              <a:tblPr firstRow="1" bandRow="1">
                <a:tableStyleId>{9DCAF9ED-07DC-4A11-8D7F-57B35C25682E}</a:tableStyleId>
              </a:tblPr>
              <a:tblGrid>
                <a:gridCol w="3048000"/>
                <a:gridCol w="3048000"/>
              </a:tblGrid>
              <a:tr h="0">
                <a:tc>
                  <a:txBody>
                    <a:bodyPr/>
                    <a:lstStyle/>
                    <a:p>
                      <a:pPr algn="ctr"/>
                      <a:r>
                        <a:rPr lang="en-US" sz="2400" dirty="0" smtClean="0">
                          <a:solidFill>
                            <a:srgbClr val="800000"/>
                          </a:solidFill>
                          <a:latin typeface="Oswald Regular"/>
                          <a:cs typeface="Oswald Regular"/>
                        </a:rPr>
                        <a:t>Company</a:t>
                      </a:r>
                      <a:endParaRPr lang="en-US" sz="2400" dirty="0">
                        <a:solidFill>
                          <a:srgbClr val="800000"/>
                        </a:solidFill>
                        <a:latin typeface="Oswald Regular"/>
                        <a:cs typeface="Oswald Regular"/>
                      </a:endParaRPr>
                    </a:p>
                  </a:txBody>
                  <a:tcPr/>
                </a:tc>
                <a:tc>
                  <a:txBody>
                    <a:bodyPr/>
                    <a:lstStyle/>
                    <a:p>
                      <a:pPr algn="ctr"/>
                      <a:r>
                        <a:rPr lang="en-US" sz="2400" dirty="0" smtClean="0">
                          <a:solidFill>
                            <a:srgbClr val="800000"/>
                          </a:solidFill>
                          <a:latin typeface="Oswald Regular"/>
                          <a:cs typeface="Oswald Regular"/>
                        </a:rPr>
                        <a:t>Victims</a:t>
                      </a:r>
                      <a:endParaRPr lang="en-US" sz="2400" dirty="0">
                        <a:solidFill>
                          <a:srgbClr val="800000"/>
                        </a:solidFill>
                        <a:latin typeface="Oswald Regular"/>
                        <a:cs typeface="Oswald Regular"/>
                      </a:endParaRPr>
                    </a:p>
                  </a:txBody>
                  <a:tcPr/>
                </a:tc>
              </a:tr>
              <a:tr h="370840">
                <a:tc>
                  <a:txBody>
                    <a:bodyPr/>
                    <a:lstStyle/>
                    <a:p>
                      <a:pPr algn="ctr"/>
                      <a:r>
                        <a:rPr lang="en-US" sz="2400" dirty="0" smtClean="0">
                          <a:solidFill>
                            <a:srgbClr val="2F2B20"/>
                          </a:solidFill>
                          <a:latin typeface="Oswald Regular"/>
                          <a:cs typeface="Oswald Regular"/>
                        </a:rPr>
                        <a:t>Adobe</a:t>
                      </a:r>
                      <a:endParaRPr lang="en-US" sz="2400" dirty="0">
                        <a:solidFill>
                          <a:srgbClr val="2F2B20"/>
                        </a:solidFill>
                        <a:latin typeface="Oswald Regular"/>
                        <a:cs typeface="Oswald Regular"/>
                      </a:endParaRPr>
                    </a:p>
                  </a:txBody>
                  <a:tcPr/>
                </a:tc>
                <a:tc>
                  <a:txBody>
                    <a:bodyPr/>
                    <a:lstStyle/>
                    <a:p>
                      <a:pPr algn="ctr"/>
                      <a:r>
                        <a:rPr lang="en-US" sz="2400" dirty="0" smtClean="0">
                          <a:solidFill>
                            <a:srgbClr val="2F2B20"/>
                          </a:solidFill>
                          <a:latin typeface="Oswald Regular"/>
                          <a:cs typeface="Oswald Regular"/>
                        </a:rPr>
                        <a:t>2.9 million</a:t>
                      </a:r>
                      <a:endParaRPr lang="en-US" sz="2400" dirty="0">
                        <a:solidFill>
                          <a:srgbClr val="2F2B20"/>
                        </a:solidFill>
                        <a:latin typeface="Oswald Regular"/>
                        <a:cs typeface="Oswald Regular"/>
                      </a:endParaRPr>
                    </a:p>
                  </a:txBody>
                  <a:tcPr/>
                </a:tc>
              </a:tr>
              <a:tr h="370840">
                <a:tc>
                  <a:txBody>
                    <a:bodyPr/>
                    <a:lstStyle/>
                    <a:p>
                      <a:pPr algn="ctr"/>
                      <a:r>
                        <a:rPr lang="en-US" sz="2400" dirty="0" err="1" smtClean="0">
                          <a:solidFill>
                            <a:srgbClr val="2F2B20"/>
                          </a:solidFill>
                          <a:latin typeface="Oswald Regular"/>
                          <a:cs typeface="Oswald Regular"/>
                        </a:rPr>
                        <a:t>Evernote</a:t>
                      </a:r>
                      <a:endParaRPr lang="en-US" sz="2400" dirty="0">
                        <a:solidFill>
                          <a:srgbClr val="2F2B20"/>
                        </a:solidFill>
                        <a:latin typeface="Oswald Regular"/>
                        <a:cs typeface="Oswald Regular"/>
                      </a:endParaRPr>
                    </a:p>
                  </a:txBody>
                  <a:tcPr/>
                </a:tc>
                <a:tc>
                  <a:txBody>
                    <a:bodyPr/>
                    <a:lstStyle/>
                    <a:p>
                      <a:pPr algn="ctr"/>
                      <a:r>
                        <a:rPr lang="en-US" sz="2400" dirty="0" smtClean="0">
                          <a:solidFill>
                            <a:srgbClr val="2F2B20"/>
                          </a:solidFill>
                          <a:latin typeface="Oswald Regular"/>
                          <a:cs typeface="Oswald Regular"/>
                        </a:rPr>
                        <a:t>50 million</a:t>
                      </a:r>
                      <a:endParaRPr lang="en-US" sz="2400" dirty="0">
                        <a:solidFill>
                          <a:srgbClr val="2F2B20"/>
                        </a:solidFill>
                        <a:latin typeface="Oswald Regular"/>
                        <a:cs typeface="Oswald Regular"/>
                      </a:endParaRPr>
                    </a:p>
                  </a:txBody>
                  <a:tcPr/>
                </a:tc>
              </a:tr>
              <a:tr h="370840">
                <a:tc>
                  <a:txBody>
                    <a:bodyPr/>
                    <a:lstStyle/>
                    <a:p>
                      <a:pPr algn="ctr"/>
                      <a:r>
                        <a:rPr lang="en-US" sz="2400" dirty="0" smtClean="0">
                          <a:solidFill>
                            <a:srgbClr val="2F2B20"/>
                          </a:solidFill>
                          <a:latin typeface="Oswald Regular"/>
                          <a:cs typeface="Oswald Regular"/>
                        </a:rPr>
                        <a:t>Twitter</a:t>
                      </a:r>
                      <a:endParaRPr lang="en-US" sz="2400" dirty="0">
                        <a:solidFill>
                          <a:srgbClr val="2F2B20"/>
                        </a:solidFill>
                        <a:latin typeface="Oswald Regular"/>
                        <a:cs typeface="Oswald Regular"/>
                      </a:endParaRPr>
                    </a:p>
                  </a:txBody>
                  <a:tcPr/>
                </a:tc>
                <a:tc>
                  <a:txBody>
                    <a:bodyPr/>
                    <a:lstStyle/>
                    <a:p>
                      <a:pPr algn="ctr"/>
                      <a:r>
                        <a:rPr lang="en-US" sz="2400" dirty="0" smtClean="0">
                          <a:solidFill>
                            <a:srgbClr val="2F2B20"/>
                          </a:solidFill>
                          <a:latin typeface="Oswald Regular"/>
                          <a:cs typeface="Oswald Regular"/>
                        </a:rPr>
                        <a:t>250,000</a:t>
                      </a:r>
                      <a:endParaRPr lang="en-US" sz="2400" dirty="0">
                        <a:solidFill>
                          <a:srgbClr val="2F2B20"/>
                        </a:solidFill>
                        <a:latin typeface="Oswald Regular"/>
                        <a:cs typeface="Oswald Regular"/>
                      </a:endParaRPr>
                    </a:p>
                  </a:txBody>
                  <a:tcPr/>
                </a:tc>
              </a:tr>
              <a:tr h="370840">
                <a:tc>
                  <a:txBody>
                    <a:bodyPr/>
                    <a:lstStyle/>
                    <a:p>
                      <a:pPr algn="ctr"/>
                      <a:r>
                        <a:rPr lang="en-US" sz="2400" dirty="0" smtClean="0">
                          <a:solidFill>
                            <a:srgbClr val="2F2B20"/>
                          </a:solidFill>
                          <a:latin typeface="Oswald Regular"/>
                          <a:cs typeface="Oswald Regular"/>
                        </a:rPr>
                        <a:t>Living Social</a:t>
                      </a:r>
                      <a:endParaRPr lang="en-US" sz="2400" dirty="0">
                        <a:solidFill>
                          <a:srgbClr val="2F2B20"/>
                        </a:solidFill>
                        <a:latin typeface="Oswald Regular"/>
                        <a:cs typeface="Oswald Regular"/>
                      </a:endParaRPr>
                    </a:p>
                  </a:txBody>
                  <a:tcPr/>
                </a:tc>
                <a:tc>
                  <a:txBody>
                    <a:bodyPr/>
                    <a:lstStyle/>
                    <a:p>
                      <a:pPr algn="ctr"/>
                      <a:r>
                        <a:rPr lang="en-US" sz="2400" dirty="0" smtClean="0">
                          <a:solidFill>
                            <a:srgbClr val="2F2B20"/>
                          </a:solidFill>
                          <a:latin typeface="Oswald Regular"/>
                          <a:cs typeface="Oswald Regular"/>
                        </a:rPr>
                        <a:t>50 million</a:t>
                      </a:r>
                      <a:endParaRPr lang="en-US" sz="2400" dirty="0">
                        <a:solidFill>
                          <a:srgbClr val="2F2B20"/>
                        </a:solidFill>
                        <a:latin typeface="Oswald Regular"/>
                        <a:cs typeface="Oswald Regular"/>
                      </a:endParaRPr>
                    </a:p>
                  </a:txBody>
                  <a:tcPr/>
                </a:tc>
              </a:tr>
            </a:tbl>
          </a:graphicData>
        </a:graphic>
      </p:graphicFrame>
      <p:sp>
        <p:nvSpPr>
          <p:cNvPr id="5" name="Footer Placeholder 4"/>
          <p:cNvSpPr>
            <a:spLocks noGrp="1"/>
          </p:cNvSpPr>
          <p:nvPr>
            <p:ph type="ftr" sz="quarter" idx="11"/>
          </p:nvPr>
        </p:nvSpPr>
        <p:spPr/>
        <p:txBody>
          <a:bodyPr/>
          <a:lstStyle/>
          <a:p>
            <a:r>
              <a:rPr lang="en-US" smtClean="0"/>
              <a:t>Topic 7: User Authentication</a:t>
            </a:r>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42</a:t>
            </a:fld>
            <a:endParaRPr lang="en-US"/>
          </a:p>
        </p:txBody>
      </p:sp>
    </p:spTree>
    <p:extLst>
      <p:ext uri="{BB962C8B-B14F-4D97-AF65-F5344CB8AC3E}">
        <p14:creationId xmlns:p14="http://schemas.microsoft.com/office/powerpoint/2010/main" val="356196412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2F2B20"/>
                </a:solidFill>
                <a:latin typeface="Fjalla One"/>
                <a:cs typeface="Fjalla One"/>
              </a:rPr>
              <a:t>Password Storage (UNIX)</a:t>
            </a:r>
            <a:endParaRPr lang="en-US" dirty="0">
              <a:solidFill>
                <a:srgbClr val="2F2B20"/>
              </a:solidFill>
              <a:latin typeface="Fjalla One"/>
              <a:cs typeface="Fjalla One"/>
            </a:endParaRPr>
          </a:p>
        </p:txBody>
      </p:sp>
      <p:sp>
        <p:nvSpPr>
          <p:cNvPr id="3" name="Content Placeholder 2"/>
          <p:cNvSpPr>
            <a:spLocks noGrp="1"/>
          </p:cNvSpPr>
          <p:nvPr>
            <p:ph idx="1"/>
          </p:nvPr>
        </p:nvSpPr>
        <p:spPr>
          <a:xfrm>
            <a:off x="457200" y="1600199"/>
            <a:ext cx="7991380" cy="4957525"/>
          </a:xfrm>
        </p:spPr>
        <p:txBody>
          <a:bodyPr>
            <a:noAutofit/>
          </a:bodyPr>
          <a:lstStyle/>
          <a:p>
            <a:pPr lvl="1">
              <a:lnSpc>
                <a:spcPct val="90000"/>
              </a:lnSpc>
            </a:pPr>
            <a:r>
              <a:rPr lang="en-US" sz="2800" dirty="0" smtClean="0">
                <a:latin typeface="Roboto Slab Regular"/>
                <a:cs typeface="Roboto Slab Regular"/>
              </a:rPr>
              <a:t>The </a:t>
            </a:r>
            <a:r>
              <a:rPr lang="en-US" sz="2800" dirty="0">
                <a:latin typeface="Roboto Slab Regular"/>
                <a:cs typeface="Roboto Slab Regular"/>
              </a:rPr>
              <a:t>file /</a:t>
            </a:r>
            <a:r>
              <a:rPr lang="en-US" sz="2800" dirty="0" err="1">
                <a:latin typeface="Roboto Slab Regular"/>
                <a:cs typeface="Roboto Slab Regular"/>
              </a:rPr>
              <a:t>etc</a:t>
            </a:r>
            <a:r>
              <a:rPr lang="en-US" sz="2800" dirty="0">
                <a:latin typeface="Roboto Slab Regular"/>
                <a:cs typeface="Roboto Slab Regular"/>
              </a:rPr>
              <a:t>/</a:t>
            </a:r>
            <a:r>
              <a:rPr lang="en-US" sz="2800" dirty="0" err="1">
                <a:latin typeface="Roboto Slab Regular"/>
                <a:cs typeface="Roboto Slab Regular"/>
              </a:rPr>
              <a:t>passwd</a:t>
            </a:r>
            <a:r>
              <a:rPr lang="en-US" sz="2800" dirty="0">
                <a:latin typeface="Roboto Slab Regular"/>
                <a:cs typeface="Roboto Slab Regular"/>
              </a:rPr>
              <a:t> stores H(password) together with each user’s login name, user id, home directory, login shell, </a:t>
            </a:r>
            <a:r>
              <a:rPr lang="en-US" sz="2800" dirty="0" smtClean="0">
                <a:latin typeface="Roboto Slab Regular"/>
                <a:cs typeface="Roboto Slab Regular"/>
              </a:rPr>
              <a:t>etc. </a:t>
            </a:r>
          </a:p>
          <a:p>
            <a:pPr lvl="2">
              <a:lnSpc>
                <a:spcPct val="90000"/>
              </a:lnSpc>
            </a:pPr>
            <a:r>
              <a:rPr lang="en-US" sz="2600" dirty="0" smtClean="0">
                <a:latin typeface="Roboto Slab Regular"/>
                <a:cs typeface="Roboto Slab Regular"/>
              </a:rPr>
              <a:t>H </a:t>
            </a:r>
            <a:r>
              <a:rPr lang="en-US" sz="2600" dirty="0">
                <a:latin typeface="Roboto Slab Regular"/>
                <a:cs typeface="Roboto Slab Regular"/>
              </a:rPr>
              <a:t>is essentially </a:t>
            </a:r>
            <a:r>
              <a:rPr lang="en-US" sz="2600" dirty="0" smtClean="0">
                <a:latin typeface="Roboto Slab Regular"/>
                <a:cs typeface="Roboto Slab Regular"/>
              </a:rPr>
              <a:t>an </a:t>
            </a:r>
            <a:r>
              <a:rPr lang="en-US" sz="2600" dirty="0">
                <a:latin typeface="Roboto Slab Regular"/>
                <a:cs typeface="Roboto Slab Regular"/>
              </a:rPr>
              <a:t>one-way hash </a:t>
            </a:r>
            <a:r>
              <a:rPr lang="en-US" sz="2600" dirty="0" smtClean="0">
                <a:latin typeface="Roboto Slab Regular"/>
                <a:cs typeface="Roboto Slab Regular"/>
              </a:rPr>
              <a:t>function</a:t>
            </a:r>
          </a:p>
          <a:p>
            <a:pPr lvl="2">
              <a:lnSpc>
                <a:spcPct val="90000"/>
              </a:lnSpc>
            </a:pPr>
            <a:r>
              <a:rPr lang="en-US" sz="2600" b="1" dirty="0" smtClean="0">
                <a:solidFill>
                  <a:srgbClr val="800000"/>
                </a:solidFill>
                <a:latin typeface="Roboto Slab Regular"/>
                <a:cs typeface="Roboto Slab Regular"/>
              </a:rPr>
              <a:t>Roger </a:t>
            </a:r>
            <a:r>
              <a:rPr lang="en-US" sz="2600" b="1" dirty="0">
                <a:solidFill>
                  <a:srgbClr val="800000"/>
                </a:solidFill>
                <a:latin typeface="Roboto Slab Regular"/>
                <a:cs typeface="Roboto Slab Regular"/>
              </a:rPr>
              <a:t>Needham and Mike Guy </a:t>
            </a:r>
            <a:r>
              <a:rPr lang="en-US" sz="2600" b="1" dirty="0" smtClean="0">
                <a:solidFill>
                  <a:srgbClr val="800000"/>
                </a:solidFill>
                <a:latin typeface="Roboto Slab Regular"/>
                <a:cs typeface="Roboto Slab Regular"/>
              </a:rPr>
              <a:t>in the 1960s proposed storing password hashes  </a:t>
            </a:r>
          </a:p>
          <a:p>
            <a:pPr lvl="2">
              <a:lnSpc>
                <a:spcPct val="90000"/>
              </a:lnSpc>
            </a:pPr>
            <a:r>
              <a:rPr lang="en-US" sz="2600" dirty="0" smtClean="0">
                <a:latin typeface="Roboto Slab Regular"/>
                <a:cs typeface="Roboto Slab Regular"/>
              </a:rPr>
              <a:t>The </a:t>
            </a:r>
            <a:r>
              <a:rPr lang="en-US" sz="2600" dirty="0">
                <a:latin typeface="Roboto Slab Regular"/>
                <a:cs typeface="Roboto Slab Regular"/>
              </a:rPr>
              <a:t>file /</a:t>
            </a:r>
            <a:r>
              <a:rPr lang="en-US" sz="2600" dirty="0" err="1">
                <a:latin typeface="Roboto Slab Regular"/>
                <a:cs typeface="Roboto Slab Regular"/>
              </a:rPr>
              <a:t>etc</a:t>
            </a:r>
            <a:r>
              <a:rPr lang="en-US" sz="2600" dirty="0">
                <a:latin typeface="Roboto Slab Regular"/>
                <a:cs typeface="Roboto Slab Regular"/>
              </a:rPr>
              <a:t>/</a:t>
            </a:r>
            <a:r>
              <a:rPr lang="en-US" sz="2600" dirty="0" err="1">
                <a:latin typeface="Roboto Slab Regular"/>
                <a:cs typeface="Roboto Slab Regular"/>
              </a:rPr>
              <a:t>passwd</a:t>
            </a:r>
            <a:r>
              <a:rPr lang="en-US" sz="2600" dirty="0">
                <a:latin typeface="Roboto Slab Regular"/>
                <a:cs typeface="Roboto Slab Regular"/>
              </a:rPr>
              <a:t>  must be world readable</a:t>
            </a:r>
          </a:p>
          <a:p>
            <a:pPr lvl="1">
              <a:lnSpc>
                <a:spcPct val="90000"/>
              </a:lnSpc>
            </a:pPr>
            <a:r>
              <a:rPr lang="en-US" sz="2800" dirty="0">
                <a:latin typeface="Roboto Slab Regular"/>
                <a:cs typeface="Roboto Slab Regular"/>
              </a:rPr>
              <a:t>Brute force attacks </a:t>
            </a:r>
            <a:r>
              <a:rPr lang="en-US" sz="2800" dirty="0" smtClean="0">
                <a:latin typeface="Roboto Slab Regular"/>
                <a:cs typeface="Roboto Slab Regular"/>
              </a:rPr>
              <a:t>possible</a:t>
            </a:r>
            <a:endParaRPr lang="en-US" sz="2800" dirty="0">
              <a:latin typeface="Roboto Slab Regular"/>
              <a:cs typeface="Roboto Slab Regular"/>
            </a:endParaRPr>
          </a:p>
          <a:p>
            <a:pPr lvl="2">
              <a:lnSpc>
                <a:spcPct val="90000"/>
              </a:lnSpc>
            </a:pPr>
            <a:r>
              <a:rPr lang="en-US" sz="2400" dirty="0" smtClean="0">
                <a:solidFill>
                  <a:srgbClr val="FF0000"/>
                </a:solidFill>
                <a:latin typeface="Roboto Slab Regular"/>
                <a:cs typeface="Roboto Slab Regular"/>
              </a:rPr>
              <a:t>How </a:t>
            </a:r>
            <a:r>
              <a:rPr lang="en-US" sz="2400" dirty="0">
                <a:solidFill>
                  <a:srgbClr val="FF0000"/>
                </a:solidFill>
                <a:latin typeface="Roboto Slab Regular"/>
                <a:cs typeface="Roboto Slab Regular"/>
              </a:rPr>
              <a:t>to most effectively brute-force when trying to obtain password of any account on a system with many accounts?</a:t>
            </a:r>
          </a:p>
        </p:txBody>
      </p:sp>
      <p:sp>
        <p:nvSpPr>
          <p:cNvPr id="4" name="Footer Placeholder 3"/>
          <p:cNvSpPr>
            <a:spLocks noGrp="1"/>
          </p:cNvSpPr>
          <p:nvPr>
            <p:ph type="ftr" sz="quarter" idx="11"/>
          </p:nvPr>
        </p:nvSpPr>
        <p:spPr/>
        <p:txBody>
          <a:bodyPr/>
          <a:lstStyle/>
          <a:p>
            <a:r>
              <a:rPr lang="en-US" smtClean="0"/>
              <a:t>Topic 7: User Authentication</a:t>
            </a:r>
            <a:endParaRPr lang="en-US"/>
          </a:p>
        </p:txBody>
      </p:sp>
      <p:sp>
        <p:nvSpPr>
          <p:cNvPr id="5" name="Slide Number Placeholder 4"/>
          <p:cNvSpPr>
            <a:spLocks noGrp="1"/>
          </p:cNvSpPr>
          <p:nvPr>
            <p:ph type="sldNum" sz="quarter" idx="12"/>
          </p:nvPr>
        </p:nvSpPr>
        <p:spPr/>
        <p:txBody>
          <a:bodyPr/>
          <a:lstStyle/>
          <a:p>
            <a:fld id="{6E2D2B3B-882E-40F3-A32F-6DD516915044}" type="slidenum">
              <a:rPr lang="en-US" smtClean="0"/>
              <a:pPr/>
              <a:t>43</a:t>
            </a:fld>
            <a:endParaRPr lang="en-US"/>
          </a:p>
        </p:txBody>
      </p:sp>
    </p:spTree>
    <p:extLst>
      <p:ext uri="{BB962C8B-B14F-4D97-AF65-F5344CB8AC3E}">
        <p14:creationId xmlns:p14="http://schemas.microsoft.com/office/powerpoint/2010/main" val="50427732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tx1"/>
                </a:solidFill>
                <a:latin typeface="Fjalla One"/>
                <a:cs typeface="Fjalla One"/>
              </a:rPr>
              <a:t>Password Salts</a:t>
            </a:r>
            <a:endParaRPr lang="en-US" dirty="0">
              <a:solidFill>
                <a:schemeClr val="tx1"/>
              </a:solidFill>
              <a:latin typeface="Fjalla One"/>
              <a:cs typeface="Fjalla One"/>
            </a:endParaRPr>
          </a:p>
        </p:txBody>
      </p:sp>
      <p:sp>
        <p:nvSpPr>
          <p:cNvPr id="3" name="Content Placeholder 2"/>
          <p:cNvSpPr>
            <a:spLocks noGrp="1"/>
          </p:cNvSpPr>
          <p:nvPr>
            <p:ph idx="1"/>
          </p:nvPr>
        </p:nvSpPr>
        <p:spPr>
          <a:xfrm>
            <a:off x="457200" y="1379304"/>
            <a:ext cx="7963770" cy="4800600"/>
          </a:xfrm>
        </p:spPr>
        <p:txBody>
          <a:bodyPr>
            <a:noAutofit/>
          </a:bodyPr>
          <a:lstStyle/>
          <a:p>
            <a:pPr>
              <a:lnSpc>
                <a:spcPct val="90000"/>
              </a:lnSpc>
            </a:pPr>
            <a:r>
              <a:rPr lang="en-US" sz="2800" dirty="0">
                <a:latin typeface="Roboto Slab Regular"/>
                <a:cs typeface="Roboto Slab Regular"/>
              </a:rPr>
              <a:t>More modern UNIX </a:t>
            </a:r>
            <a:r>
              <a:rPr lang="en-US" sz="2800" dirty="0" smtClean="0">
                <a:latin typeface="Roboto Slab Regular"/>
                <a:cs typeface="Roboto Slab Regular"/>
              </a:rPr>
              <a:t>systems divide </a:t>
            </a:r>
            <a:r>
              <a:rPr lang="en-US" sz="2800" dirty="0">
                <a:latin typeface="Roboto Slab Regular"/>
                <a:cs typeface="Roboto Slab Regular"/>
              </a:rPr>
              <a:t>/</a:t>
            </a:r>
            <a:r>
              <a:rPr lang="en-US" sz="2800" dirty="0" err="1">
                <a:latin typeface="Roboto Slab Regular"/>
                <a:cs typeface="Roboto Slab Regular"/>
              </a:rPr>
              <a:t>etc</a:t>
            </a:r>
            <a:r>
              <a:rPr lang="en-US" sz="2800" dirty="0">
                <a:latin typeface="Roboto Slab Regular"/>
                <a:cs typeface="Roboto Slab Regular"/>
              </a:rPr>
              <a:t>/password into two files: /</a:t>
            </a:r>
            <a:r>
              <a:rPr lang="en-US" sz="2800" dirty="0" err="1">
                <a:latin typeface="Roboto Slab Regular"/>
                <a:cs typeface="Roboto Slab Regular"/>
              </a:rPr>
              <a:t>etc</a:t>
            </a:r>
            <a:r>
              <a:rPr lang="en-US" sz="2800" dirty="0">
                <a:latin typeface="Roboto Slab Regular"/>
                <a:cs typeface="Roboto Slab Regular"/>
              </a:rPr>
              <a:t>/password; and /</a:t>
            </a:r>
            <a:r>
              <a:rPr lang="en-US" sz="2800" dirty="0" err="1">
                <a:latin typeface="Roboto Slab Regular"/>
                <a:cs typeface="Roboto Slab Regular"/>
              </a:rPr>
              <a:t>etc</a:t>
            </a:r>
            <a:r>
              <a:rPr lang="en-US" sz="2800" dirty="0">
                <a:latin typeface="Roboto Slab Regular"/>
                <a:cs typeface="Roboto Slab Regular"/>
              </a:rPr>
              <a:t>/shadow (readable only by root)</a:t>
            </a:r>
            <a:endParaRPr lang="en-US" sz="2400" dirty="0">
              <a:latin typeface="Roboto Slab Regular"/>
              <a:cs typeface="Roboto Slab Regular"/>
            </a:endParaRPr>
          </a:p>
          <a:p>
            <a:pPr>
              <a:lnSpc>
                <a:spcPct val="90000"/>
              </a:lnSpc>
            </a:pPr>
            <a:r>
              <a:rPr lang="en-US" sz="2800" dirty="0">
                <a:latin typeface="Roboto Slab Regular"/>
                <a:cs typeface="Roboto Slab Regular"/>
              </a:rPr>
              <a:t>Store [r, H(</a:t>
            </a:r>
            <a:r>
              <a:rPr lang="en-US" sz="2800" dirty="0" err="1">
                <a:latin typeface="Roboto Slab Regular"/>
                <a:cs typeface="Roboto Slab Regular"/>
              </a:rPr>
              <a:t>password,r</a:t>
            </a:r>
            <a:r>
              <a:rPr lang="en-US" sz="2800" dirty="0">
                <a:latin typeface="Roboto Slab Regular"/>
                <a:cs typeface="Roboto Slab Regular"/>
              </a:rPr>
              <a:t>)] rather than H(password) in /</a:t>
            </a:r>
            <a:r>
              <a:rPr lang="en-US" sz="2800" dirty="0" err="1">
                <a:latin typeface="Roboto Slab Regular"/>
                <a:cs typeface="Roboto Slab Regular"/>
              </a:rPr>
              <a:t>etc</a:t>
            </a:r>
            <a:r>
              <a:rPr lang="en-US" sz="2800" dirty="0">
                <a:latin typeface="Roboto Slab Regular"/>
                <a:cs typeface="Roboto Slab Regular"/>
              </a:rPr>
              <a:t>/shadow</a:t>
            </a:r>
          </a:p>
          <a:p>
            <a:pPr lvl="1">
              <a:lnSpc>
                <a:spcPct val="90000"/>
              </a:lnSpc>
            </a:pPr>
            <a:r>
              <a:rPr lang="en-US" sz="2400" dirty="0">
                <a:latin typeface="Roboto Slab Regular"/>
                <a:cs typeface="Roboto Slab Regular"/>
              </a:rPr>
              <a:t>r is randomly chosen for each password</a:t>
            </a:r>
          </a:p>
          <a:p>
            <a:pPr lvl="1">
              <a:lnSpc>
                <a:spcPct val="90000"/>
              </a:lnSpc>
            </a:pPr>
            <a:r>
              <a:rPr lang="en-US" sz="2400" dirty="0">
                <a:latin typeface="Roboto Slab Regular"/>
                <a:cs typeface="Roboto Slab Regular"/>
              </a:rPr>
              <a:t>r is public, similar to </a:t>
            </a:r>
            <a:r>
              <a:rPr lang="en-US" sz="2400" dirty="0" smtClean="0">
                <a:latin typeface="Roboto Slab Regular"/>
                <a:cs typeface="Roboto Slab Regular"/>
              </a:rPr>
              <a:t>IV </a:t>
            </a:r>
            <a:r>
              <a:rPr lang="en-US" sz="2400" dirty="0">
                <a:latin typeface="Roboto Slab Regular"/>
                <a:cs typeface="Roboto Slab Regular"/>
              </a:rPr>
              <a:t>in CBC &amp; CTR modes</a:t>
            </a:r>
          </a:p>
          <a:p>
            <a:pPr>
              <a:lnSpc>
                <a:spcPct val="90000"/>
              </a:lnSpc>
            </a:pPr>
            <a:r>
              <a:rPr lang="en-US" sz="2800" b="1" i="1" dirty="0" smtClean="0">
                <a:solidFill>
                  <a:srgbClr val="800000"/>
                </a:solidFill>
                <a:latin typeface="Roboto Slab Regular"/>
                <a:cs typeface="Roboto Slab Regular"/>
              </a:rPr>
              <a:t>Benefits</a:t>
            </a:r>
            <a:r>
              <a:rPr lang="en-US" sz="2800" dirty="0" smtClean="0">
                <a:latin typeface="Roboto Slab Regular"/>
                <a:cs typeface="Roboto Slab Regular"/>
              </a:rPr>
              <a:t> </a:t>
            </a:r>
            <a:endParaRPr lang="en-US" sz="2800" dirty="0">
              <a:latin typeface="Roboto Slab Regular"/>
              <a:cs typeface="Roboto Slab Regular"/>
            </a:endParaRPr>
          </a:p>
          <a:p>
            <a:pPr lvl="1">
              <a:lnSpc>
                <a:spcPct val="90000"/>
              </a:lnSpc>
            </a:pPr>
            <a:r>
              <a:rPr lang="en-US" sz="2400" dirty="0" smtClean="0">
                <a:latin typeface="Roboto Slab Regular"/>
                <a:cs typeface="Roboto Slab Regular"/>
              </a:rPr>
              <a:t>Dictionary </a:t>
            </a:r>
            <a:r>
              <a:rPr lang="en-US" sz="2400" dirty="0">
                <a:latin typeface="Roboto Slab Regular"/>
                <a:cs typeface="Roboto Slab Regular"/>
              </a:rPr>
              <a:t>attacks much more difficult</a:t>
            </a:r>
          </a:p>
          <a:p>
            <a:pPr lvl="2">
              <a:lnSpc>
                <a:spcPct val="90000"/>
              </a:lnSpc>
            </a:pPr>
            <a:r>
              <a:rPr lang="en-US" sz="2400" dirty="0" smtClean="0">
                <a:latin typeface="Roboto Slab Regular"/>
                <a:cs typeface="Roboto Slab Regular"/>
              </a:rPr>
              <a:t>Single </a:t>
            </a:r>
            <a:r>
              <a:rPr lang="en-US" sz="2400" dirty="0">
                <a:latin typeface="Roboto Slab Regular"/>
                <a:cs typeface="Roboto Slab Regular"/>
              </a:rPr>
              <a:t>account </a:t>
            </a:r>
            <a:r>
              <a:rPr lang="en-US" sz="2400" dirty="0" smtClean="0">
                <a:latin typeface="Roboto Slab Regular"/>
                <a:cs typeface="Roboto Slab Regular"/>
              </a:rPr>
              <a:t>attack cost remains </a:t>
            </a:r>
            <a:r>
              <a:rPr lang="en-US" sz="2400" dirty="0">
                <a:latin typeface="Roboto Slab Regular"/>
                <a:cs typeface="Roboto Slab Regular"/>
              </a:rPr>
              <a:t>the same</a:t>
            </a:r>
          </a:p>
          <a:p>
            <a:pPr lvl="1">
              <a:lnSpc>
                <a:spcPct val="90000"/>
              </a:lnSpc>
            </a:pPr>
            <a:r>
              <a:rPr lang="en-US" sz="2400" dirty="0" smtClean="0">
                <a:latin typeface="Roboto Slab Regular"/>
                <a:cs typeface="Roboto Slab Regular"/>
              </a:rPr>
              <a:t>Same password would have different hashes </a:t>
            </a:r>
            <a:endParaRPr lang="en-US" sz="2400" dirty="0">
              <a:latin typeface="Roboto Slab Regular"/>
              <a:cs typeface="Roboto Slab Regular"/>
            </a:endParaRPr>
          </a:p>
          <a:p>
            <a:endParaRPr lang="en-US" sz="2800" dirty="0">
              <a:latin typeface="Roboto Slab Regular"/>
              <a:cs typeface="Roboto Slab Regular"/>
            </a:endParaRPr>
          </a:p>
        </p:txBody>
      </p:sp>
      <p:sp>
        <p:nvSpPr>
          <p:cNvPr id="4" name="Footer Placeholder 3"/>
          <p:cNvSpPr>
            <a:spLocks noGrp="1"/>
          </p:cNvSpPr>
          <p:nvPr>
            <p:ph type="ftr" sz="quarter" idx="11"/>
          </p:nvPr>
        </p:nvSpPr>
        <p:spPr/>
        <p:txBody>
          <a:bodyPr/>
          <a:lstStyle/>
          <a:p>
            <a:r>
              <a:rPr lang="en-US" smtClean="0"/>
              <a:t>Topic 7: User Authentication</a:t>
            </a:r>
            <a:endParaRPr lang="en-US"/>
          </a:p>
        </p:txBody>
      </p:sp>
      <p:sp>
        <p:nvSpPr>
          <p:cNvPr id="5" name="Slide Number Placeholder 4"/>
          <p:cNvSpPr>
            <a:spLocks noGrp="1"/>
          </p:cNvSpPr>
          <p:nvPr>
            <p:ph type="sldNum" sz="quarter" idx="12"/>
          </p:nvPr>
        </p:nvSpPr>
        <p:spPr/>
        <p:txBody>
          <a:bodyPr/>
          <a:lstStyle/>
          <a:p>
            <a:fld id="{6E2D2B3B-882E-40F3-A32F-6DD516915044}" type="slidenum">
              <a:rPr lang="en-US" smtClean="0"/>
              <a:pPr/>
              <a:t>44</a:t>
            </a:fld>
            <a:endParaRPr lang="en-US"/>
          </a:p>
        </p:txBody>
      </p:sp>
    </p:spTree>
    <p:extLst>
      <p:ext uri="{BB962C8B-B14F-4D97-AF65-F5344CB8AC3E}">
        <p14:creationId xmlns:p14="http://schemas.microsoft.com/office/powerpoint/2010/main" val="291238627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tx1"/>
                </a:solidFill>
                <a:latin typeface="Fjalla One"/>
                <a:cs typeface="Fjalla One"/>
              </a:rPr>
              <a:t>Dictionary and Guessing Attacks</a:t>
            </a:r>
            <a:endParaRPr lang="en-US" dirty="0">
              <a:solidFill>
                <a:schemeClr val="tx1"/>
              </a:solidFill>
              <a:latin typeface="Fjalla One"/>
              <a:cs typeface="Fjalla One"/>
            </a:endParaRPr>
          </a:p>
        </p:txBody>
      </p:sp>
      <p:sp>
        <p:nvSpPr>
          <p:cNvPr id="3" name="Content Placeholder 2"/>
          <p:cNvSpPr>
            <a:spLocks noGrp="1"/>
          </p:cNvSpPr>
          <p:nvPr>
            <p:ph idx="1"/>
          </p:nvPr>
        </p:nvSpPr>
        <p:spPr>
          <a:xfrm>
            <a:off x="457200" y="1379304"/>
            <a:ext cx="7963770" cy="5137004"/>
          </a:xfrm>
        </p:spPr>
        <p:txBody>
          <a:bodyPr>
            <a:noAutofit/>
          </a:bodyPr>
          <a:lstStyle/>
          <a:p>
            <a:r>
              <a:rPr lang="en-US" sz="2800" dirty="0">
                <a:latin typeface="Roboto Slab Regular"/>
                <a:cs typeface="Roboto Slab Regular"/>
              </a:rPr>
              <a:t>Protect stored passwords </a:t>
            </a:r>
            <a:r>
              <a:rPr lang="en-US" sz="2800" dirty="0" smtClean="0">
                <a:latin typeface="Roboto Slab Regular"/>
                <a:cs typeface="Roboto Slab Regular"/>
              </a:rPr>
              <a:t>with  </a:t>
            </a:r>
            <a:r>
              <a:rPr lang="en-US" sz="2800" dirty="0">
                <a:latin typeface="Roboto Slab Regular"/>
                <a:cs typeface="Roboto Slab Regular"/>
              </a:rPr>
              <a:t>cryptography </a:t>
            </a:r>
            <a:r>
              <a:rPr lang="en-US" sz="2800" dirty="0" smtClean="0">
                <a:latin typeface="Roboto Slab Regular"/>
                <a:cs typeface="Roboto Slab Regular"/>
              </a:rPr>
              <a:t>and </a:t>
            </a:r>
            <a:r>
              <a:rPr lang="en-US" sz="2800" dirty="0">
                <a:latin typeface="Roboto Slab Regular"/>
                <a:cs typeface="Roboto Slab Regular"/>
              </a:rPr>
              <a:t>access </a:t>
            </a:r>
            <a:r>
              <a:rPr lang="en-US" sz="2800" dirty="0" smtClean="0">
                <a:latin typeface="Roboto Slab Regular"/>
                <a:cs typeface="Roboto Slab Regular"/>
              </a:rPr>
              <a:t>control</a:t>
            </a:r>
            <a:endParaRPr lang="en-US" sz="2800" dirty="0">
              <a:latin typeface="Roboto Slab Regular"/>
              <a:cs typeface="Roboto Slab Regular"/>
            </a:endParaRPr>
          </a:p>
          <a:p>
            <a:pPr lvl="1"/>
            <a:r>
              <a:rPr lang="en-US" sz="2800" dirty="0" smtClean="0">
                <a:latin typeface="Roboto Slab Regular"/>
                <a:cs typeface="Roboto Slab Regular"/>
              </a:rPr>
              <a:t>“</a:t>
            </a:r>
            <a:r>
              <a:rPr lang="en-US" sz="2800" b="1" i="1" dirty="0">
                <a:solidFill>
                  <a:srgbClr val="800000"/>
                </a:solidFill>
                <a:latin typeface="Roboto Slab Regular"/>
                <a:cs typeface="Roboto Slab Regular"/>
              </a:rPr>
              <a:t>Defense in Depth</a:t>
            </a:r>
            <a:r>
              <a:rPr lang="en-US" sz="2800" dirty="0">
                <a:latin typeface="Roboto Slab Regular"/>
                <a:cs typeface="Roboto Slab Regular"/>
              </a:rPr>
              <a:t>” </a:t>
            </a:r>
            <a:r>
              <a:rPr lang="en-US" sz="2800" dirty="0" smtClean="0">
                <a:latin typeface="Roboto Slab Regular"/>
                <a:cs typeface="Roboto Slab Regular"/>
              </a:rPr>
              <a:t>principle is applicable: </a:t>
            </a:r>
            <a:endParaRPr lang="en-US" sz="2800" dirty="0">
              <a:latin typeface="Roboto Slab Regular"/>
              <a:cs typeface="Roboto Slab Regular"/>
            </a:endParaRPr>
          </a:p>
          <a:p>
            <a:pPr lvl="2"/>
            <a:r>
              <a:rPr lang="en-US" sz="2400" dirty="0">
                <a:latin typeface="Roboto Slab Regular"/>
                <a:cs typeface="Roboto Slab Regular"/>
              </a:rPr>
              <a:t>Use multiple independent </a:t>
            </a:r>
            <a:r>
              <a:rPr lang="en-US" sz="2400" dirty="0" smtClean="0">
                <a:latin typeface="Roboto Slab Regular"/>
                <a:cs typeface="Roboto Slab Regular"/>
              </a:rPr>
              <a:t>methods </a:t>
            </a:r>
            <a:r>
              <a:rPr lang="en-US" sz="2400" dirty="0">
                <a:latin typeface="Roboto Slab Regular"/>
                <a:cs typeface="Roboto Slab Regular"/>
              </a:rPr>
              <a:t>of defense, so that even if one layer fails, security is still not </a:t>
            </a:r>
            <a:r>
              <a:rPr lang="en-US" sz="2400" dirty="0" smtClean="0">
                <a:latin typeface="Roboto Slab Regular"/>
                <a:cs typeface="Roboto Slab Regular"/>
              </a:rPr>
              <a:t>compromised </a:t>
            </a:r>
            <a:endParaRPr lang="en-US" sz="2400" dirty="0">
              <a:latin typeface="Roboto Slab Regular"/>
              <a:cs typeface="Roboto Slab Regular"/>
            </a:endParaRPr>
          </a:p>
          <a:p>
            <a:pPr lvl="2"/>
            <a:r>
              <a:rPr lang="en-US" sz="2400" dirty="0" smtClean="0">
                <a:latin typeface="Roboto Slab Regular"/>
                <a:cs typeface="Roboto Slab Regular"/>
              </a:rPr>
              <a:t>Example: Consider password </a:t>
            </a:r>
            <a:r>
              <a:rPr lang="en-US" sz="2400" dirty="0">
                <a:latin typeface="Roboto Slab Regular"/>
                <a:cs typeface="Roboto Slab Regular"/>
              </a:rPr>
              <a:t>dataset compromises</a:t>
            </a:r>
          </a:p>
          <a:p>
            <a:r>
              <a:rPr lang="en-US" sz="2800" dirty="0">
                <a:latin typeface="Roboto Slab Regular"/>
                <a:cs typeface="Roboto Slab Regular"/>
              </a:rPr>
              <a:t>Disable accounts with multiple failed attempts</a:t>
            </a:r>
          </a:p>
          <a:p>
            <a:r>
              <a:rPr lang="en-US" sz="2800" dirty="0">
                <a:latin typeface="Roboto Slab Regular"/>
                <a:cs typeface="Roboto Slab Regular"/>
              </a:rPr>
              <a:t>Require extra authentication </a:t>
            </a:r>
            <a:r>
              <a:rPr lang="en-US" sz="2800" dirty="0" smtClean="0">
                <a:latin typeface="Roboto Slab Regular"/>
                <a:cs typeface="Roboto Slab Regular"/>
              </a:rPr>
              <a:t>mechanism</a:t>
            </a:r>
            <a:endParaRPr lang="en-US" sz="2800" dirty="0">
              <a:latin typeface="Roboto Slab Regular"/>
              <a:cs typeface="Roboto Slab Regular"/>
            </a:endParaRPr>
          </a:p>
          <a:p>
            <a:pPr lvl="1"/>
            <a:endParaRPr lang="en-US" sz="2800" dirty="0">
              <a:latin typeface="Roboto Slab Regular"/>
              <a:cs typeface="Roboto Slab Regular"/>
            </a:endParaRPr>
          </a:p>
          <a:p>
            <a:endParaRPr lang="en-US" sz="3600" dirty="0">
              <a:latin typeface="Roboto Slab Regular"/>
              <a:cs typeface="Roboto Slab Regular"/>
            </a:endParaRPr>
          </a:p>
        </p:txBody>
      </p:sp>
      <p:sp>
        <p:nvSpPr>
          <p:cNvPr id="4" name="Footer Placeholder 3"/>
          <p:cNvSpPr>
            <a:spLocks noGrp="1"/>
          </p:cNvSpPr>
          <p:nvPr>
            <p:ph type="ftr" sz="quarter" idx="11"/>
          </p:nvPr>
        </p:nvSpPr>
        <p:spPr/>
        <p:txBody>
          <a:bodyPr/>
          <a:lstStyle/>
          <a:p>
            <a:r>
              <a:rPr lang="en-US" smtClean="0"/>
              <a:t>Topic 7: User Authentication</a:t>
            </a:r>
            <a:endParaRPr lang="en-US"/>
          </a:p>
        </p:txBody>
      </p:sp>
      <p:sp>
        <p:nvSpPr>
          <p:cNvPr id="5" name="Slide Number Placeholder 4"/>
          <p:cNvSpPr>
            <a:spLocks noGrp="1"/>
          </p:cNvSpPr>
          <p:nvPr>
            <p:ph type="sldNum" sz="quarter" idx="12"/>
          </p:nvPr>
        </p:nvSpPr>
        <p:spPr/>
        <p:txBody>
          <a:bodyPr/>
          <a:lstStyle/>
          <a:p>
            <a:fld id="{6E2D2B3B-882E-40F3-A32F-6DD516915044}" type="slidenum">
              <a:rPr lang="en-US" smtClean="0"/>
              <a:pPr/>
              <a:t>45</a:t>
            </a:fld>
            <a:endParaRPr lang="en-US"/>
          </a:p>
        </p:txBody>
      </p:sp>
    </p:spTree>
    <p:extLst>
      <p:ext uri="{BB962C8B-B14F-4D97-AF65-F5344CB8AC3E}">
        <p14:creationId xmlns:p14="http://schemas.microsoft.com/office/powerpoint/2010/main" val="207202487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Age of Offline Attacks</a:t>
            </a:r>
            <a:endParaRPr lang="en-US" dirty="0"/>
          </a:p>
        </p:txBody>
      </p:sp>
      <p:sp>
        <p:nvSpPr>
          <p:cNvPr id="4" name="Footer Placeholder 3"/>
          <p:cNvSpPr>
            <a:spLocks noGrp="1"/>
          </p:cNvSpPr>
          <p:nvPr>
            <p:ph type="ftr" sz="quarter" idx="11"/>
          </p:nvPr>
        </p:nvSpPr>
        <p:spPr/>
        <p:txBody>
          <a:bodyPr/>
          <a:lstStyle/>
          <a:p>
            <a:r>
              <a:rPr lang="en-US" smtClean="0"/>
              <a:t>Topic 7: User Authentication</a:t>
            </a:r>
            <a:endParaRPr lang="en-US"/>
          </a:p>
        </p:txBody>
      </p:sp>
      <p:sp>
        <p:nvSpPr>
          <p:cNvPr id="5" name="Slide Number Placeholder 4"/>
          <p:cNvSpPr>
            <a:spLocks noGrp="1"/>
          </p:cNvSpPr>
          <p:nvPr>
            <p:ph type="sldNum" sz="quarter" idx="12"/>
          </p:nvPr>
        </p:nvSpPr>
        <p:spPr/>
        <p:txBody>
          <a:bodyPr/>
          <a:lstStyle/>
          <a:p>
            <a:fld id="{6E2D2B3B-882E-40F3-A32F-6DD516915044}" type="slidenum">
              <a:rPr lang="en-US" smtClean="0"/>
              <a:pPr/>
              <a:t>46</a:t>
            </a:fld>
            <a:endParaRPr lang="en-US"/>
          </a:p>
        </p:txBody>
      </p:sp>
      <p:pic>
        <p:nvPicPr>
          <p:cNvPr id="6"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18237" t="12151" r="38405" b="53092"/>
          <a:stretch/>
        </p:blipFill>
        <p:spPr bwMode="auto">
          <a:xfrm>
            <a:off x="98337" y="1238163"/>
            <a:ext cx="7978863" cy="3997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descr="http://media2.hpcwire.com/hpccloud/GPU_cluster_for_password_cracking_2012.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101752" y="2422027"/>
            <a:ext cx="2236172" cy="169029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1849851" y="4404034"/>
            <a:ext cx="3699705" cy="524614"/>
          </a:xfrm>
          <a:prstGeom prst="rect">
            <a:avLst/>
          </a:prstGeom>
          <a:noFill/>
          <a:ln w="63500">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3267996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tx1"/>
                </a:solidFill>
                <a:latin typeface="Fjalla One"/>
                <a:cs typeface="Fjalla One"/>
              </a:rPr>
              <a:t>New Age of Offline Attacks</a:t>
            </a:r>
            <a:endParaRPr lang="en-US" dirty="0">
              <a:solidFill>
                <a:schemeClr val="tx1"/>
              </a:solidFill>
              <a:latin typeface="Fjalla One"/>
              <a:cs typeface="Fjalla One"/>
            </a:endParaRPr>
          </a:p>
        </p:txBody>
      </p:sp>
      <p:sp>
        <p:nvSpPr>
          <p:cNvPr id="3" name="Content Placeholder 2"/>
          <p:cNvSpPr>
            <a:spLocks noGrp="1"/>
          </p:cNvSpPr>
          <p:nvPr>
            <p:ph idx="1"/>
          </p:nvPr>
        </p:nvSpPr>
        <p:spPr/>
        <p:txBody>
          <a:bodyPr>
            <a:normAutofit/>
          </a:bodyPr>
          <a:lstStyle/>
          <a:p>
            <a:r>
              <a:rPr lang="en-US" sz="2800" dirty="0" smtClean="0">
                <a:latin typeface="Roboto Slab Regular"/>
                <a:cs typeface="Roboto Slab Regular"/>
              </a:rPr>
              <a:t>Attackers are building ASIC (Application Specific Integrated Circuits) for password cracking </a:t>
            </a:r>
          </a:p>
          <a:p>
            <a:endParaRPr lang="en-US" sz="2800" dirty="0">
              <a:latin typeface="Roboto Slab Regular"/>
              <a:cs typeface="Roboto Slab Regular"/>
            </a:endParaRPr>
          </a:p>
          <a:p>
            <a:r>
              <a:rPr lang="en-US" sz="2800" dirty="0" smtClean="0">
                <a:latin typeface="Roboto Slab Regular"/>
                <a:cs typeface="Roboto Slab Regular"/>
              </a:rPr>
              <a:t>They are very efficient in calculating hash values, e.g., </a:t>
            </a:r>
            <a:r>
              <a:rPr lang="en-US" sz="2800" b="1" dirty="0" smtClean="0">
                <a:solidFill>
                  <a:srgbClr val="800000"/>
                </a:solidFill>
                <a:latin typeface="Oswald Regular"/>
                <a:cs typeface="Oswald Regular"/>
              </a:rPr>
              <a:t>355 million SHA2 hashes/s</a:t>
            </a:r>
            <a:r>
              <a:rPr lang="en-US" sz="2800" b="1" dirty="0" smtClean="0">
                <a:solidFill>
                  <a:srgbClr val="800000"/>
                </a:solidFill>
                <a:latin typeface="Roboto Slab Regular"/>
                <a:cs typeface="Roboto Slab Regular"/>
              </a:rPr>
              <a:t>  </a:t>
            </a:r>
          </a:p>
          <a:p>
            <a:endParaRPr lang="en-US" sz="2800" dirty="0">
              <a:latin typeface="Roboto Slab Regular"/>
              <a:cs typeface="Roboto Slab Regular"/>
            </a:endParaRPr>
          </a:p>
          <a:p>
            <a:r>
              <a:rPr lang="en-US" sz="2800" dirty="0" smtClean="0">
                <a:latin typeface="Roboto Slab Regular"/>
                <a:cs typeface="Roboto Slab Regular"/>
              </a:rPr>
              <a:t>Relies on Graphical Processing Units (GPUs)</a:t>
            </a:r>
          </a:p>
          <a:p>
            <a:r>
              <a:rPr lang="en-US" sz="2800" dirty="0">
                <a:latin typeface="Roboto Slab Regular"/>
                <a:cs typeface="Roboto Slab Regular"/>
              </a:rPr>
              <a:t> http://</a:t>
            </a:r>
            <a:r>
              <a:rPr lang="en-US" sz="2800" dirty="0" err="1">
                <a:latin typeface="Roboto Slab Regular"/>
                <a:cs typeface="Roboto Slab Regular"/>
              </a:rPr>
              <a:t>hashcat.net</a:t>
            </a:r>
            <a:r>
              <a:rPr lang="en-US" sz="2800" dirty="0">
                <a:latin typeface="Roboto Slab Regular"/>
                <a:cs typeface="Roboto Slab Regular"/>
              </a:rPr>
              <a:t>/</a:t>
            </a:r>
            <a:r>
              <a:rPr lang="en-US" sz="2800" dirty="0" err="1">
                <a:latin typeface="Roboto Slab Regular"/>
                <a:cs typeface="Roboto Slab Regular"/>
              </a:rPr>
              <a:t>oclhashcat</a:t>
            </a:r>
            <a:r>
              <a:rPr lang="en-US" sz="2800" dirty="0">
                <a:latin typeface="Roboto Slab Regular"/>
                <a:cs typeface="Roboto Slab Regular"/>
              </a:rPr>
              <a:t>/</a:t>
            </a:r>
          </a:p>
        </p:txBody>
      </p:sp>
      <p:sp>
        <p:nvSpPr>
          <p:cNvPr id="4" name="Footer Placeholder 3"/>
          <p:cNvSpPr>
            <a:spLocks noGrp="1"/>
          </p:cNvSpPr>
          <p:nvPr>
            <p:ph type="ftr" sz="quarter" idx="11"/>
          </p:nvPr>
        </p:nvSpPr>
        <p:spPr/>
        <p:txBody>
          <a:bodyPr/>
          <a:lstStyle/>
          <a:p>
            <a:r>
              <a:rPr lang="en-US" smtClean="0"/>
              <a:t>Topic 7: User Authentication</a:t>
            </a:r>
            <a:endParaRPr lang="en-US"/>
          </a:p>
        </p:txBody>
      </p:sp>
      <p:sp>
        <p:nvSpPr>
          <p:cNvPr id="5" name="Slide Number Placeholder 4"/>
          <p:cNvSpPr>
            <a:spLocks noGrp="1"/>
          </p:cNvSpPr>
          <p:nvPr>
            <p:ph type="sldNum" sz="quarter" idx="12"/>
          </p:nvPr>
        </p:nvSpPr>
        <p:spPr/>
        <p:txBody>
          <a:bodyPr/>
          <a:lstStyle/>
          <a:p>
            <a:fld id="{6E2D2B3B-882E-40F3-A32F-6DD516915044}" type="slidenum">
              <a:rPr lang="en-US" smtClean="0"/>
              <a:pPr/>
              <a:t>47</a:t>
            </a:fld>
            <a:endParaRPr lang="en-US"/>
          </a:p>
        </p:txBody>
      </p:sp>
    </p:spTree>
    <p:extLst>
      <p:ext uri="{BB962C8B-B14F-4D97-AF65-F5344CB8AC3E}">
        <p14:creationId xmlns:p14="http://schemas.microsoft.com/office/powerpoint/2010/main" val="221837093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tx1"/>
                </a:solidFill>
                <a:latin typeface="Fjalla One"/>
                <a:cs typeface="Fjalla One"/>
              </a:rPr>
              <a:t>Defenses against Offline Attacks</a:t>
            </a:r>
            <a:endParaRPr lang="en-US" dirty="0">
              <a:solidFill>
                <a:schemeClr val="tx1"/>
              </a:solidFill>
              <a:latin typeface="Fjalla One"/>
              <a:cs typeface="Fjalla One"/>
            </a:endParaRPr>
          </a:p>
        </p:txBody>
      </p:sp>
      <p:sp>
        <p:nvSpPr>
          <p:cNvPr id="3" name="Content Placeholder 2"/>
          <p:cNvSpPr>
            <a:spLocks noGrp="1"/>
          </p:cNvSpPr>
          <p:nvPr>
            <p:ph idx="1"/>
          </p:nvPr>
        </p:nvSpPr>
        <p:spPr/>
        <p:txBody>
          <a:bodyPr>
            <a:normAutofit/>
          </a:bodyPr>
          <a:lstStyle/>
          <a:p>
            <a:r>
              <a:rPr lang="en-US" sz="2800" dirty="0" smtClean="0">
                <a:latin typeface="Roboto Slab Regular"/>
                <a:cs typeface="Roboto Slab Regular"/>
              </a:rPr>
              <a:t>Intentionally make the hash functions slow, e.g., </a:t>
            </a:r>
            <a:r>
              <a:rPr lang="en-US" sz="2800" dirty="0" err="1" smtClean="0">
                <a:latin typeface="Roboto Slab Regular"/>
                <a:cs typeface="Roboto Slab Regular"/>
              </a:rPr>
              <a:t>bcrypt</a:t>
            </a:r>
            <a:r>
              <a:rPr lang="en-US" sz="2800" dirty="0" smtClean="0">
                <a:latin typeface="Roboto Slab Regular"/>
                <a:cs typeface="Roboto Slab Regular"/>
              </a:rPr>
              <a:t>, </a:t>
            </a:r>
            <a:r>
              <a:rPr lang="en-US" sz="2800" dirty="0" err="1" smtClean="0">
                <a:latin typeface="Roboto Slab Regular"/>
                <a:cs typeface="Roboto Slab Regular"/>
              </a:rPr>
              <a:t>scrypt</a:t>
            </a:r>
            <a:r>
              <a:rPr lang="en-US" sz="2800" dirty="0" smtClean="0">
                <a:latin typeface="Roboto Slab Regular"/>
                <a:cs typeface="Roboto Slab Regular"/>
              </a:rPr>
              <a:t> </a:t>
            </a:r>
          </a:p>
          <a:p>
            <a:endParaRPr lang="en-US" sz="2800" dirty="0">
              <a:latin typeface="Roboto Slab Regular"/>
              <a:cs typeface="Roboto Slab Regular"/>
            </a:endParaRPr>
          </a:p>
          <a:p>
            <a:r>
              <a:rPr lang="en-US" sz="2800" dirty="0" smtClean="0">
                <a:latin typeface="Roboto Slab Regular"/>
                <a:cs typeface="Roboto Slab Regular"/>
              </a:rPr>
              <a:t>Some on-going work on cost asymmetric hash function designs (CASH)</a:t>
            </a:r>
          </a:p>
          <a:p>
            <a:pPr lvl="1"/>
            <a:r>
              <a:rPr lang="en-US" sz="2600" dirty="0" smtClean="0">
                <a:latin typeface="Roboto Slab Regular"/>
                <a:cs typeface="Roboto Slab Regular"/>
              </a:rPr>
              <a:t>Easy to verify a hash </a:t>
            </a:r>
          </a:p>
          <a:p>
            <a:pPr lvl="1"/>
            <a:r>
              <a:rPr lang="en-US" sz="2600" dirty="0" smtClean="0">
                <a:latin typeface="Roboto Slab Regular"/>
                <a:cs typeface="Roboto Slab Regular"/>
              </a:rPr>
              <a:t>Difficult to carry out a dictionary/brute-force attack  </a:t>
            </a:r>
            <a:endParaRPr lang="en-US" sz="2600" dirty="0">
              <a:latin typeface="Roboto Slab Regular"/>
              <a:cs typeface="Roboto Slab Regular"/>
            </a:endParaRPr>
          </a:p>
        </p:txBody>
      </p:sp>
      <p:sp>
        <p:nvSpPr>
          <p:cNvPr id="4" name="Footer Placeholder 3"/>
          <p:cNvSpPr>
            <a:spLocks noGrp="1"/>
          </p:cNvSpPr>
          <p:nvPr>
            <p:ph type="ftr" sz="quarter" idx="11"/>
          </p:nvPr>
        </p:nvSpPr>
        <p:spPr/>
        <p:txBody>
          <a:bodyPr/>
          <a:lstStyle/>
          <a:p>
            <a:r>
              <a:rPr lang="en-US" smtClean="0"/>
              <a:t>Topic 7: User Authentication</a:t>
            </a:r>
            <a:endParaRPr lang="en-US"/>
          </a:p>
        </p:txBody>
      </p:sp>
      <p:sp>
        <p:nvSpPr>
          <p:cNvPr id="5" name="Slide Number Placeholder 4"/>
          <p:cNvSpPr>
            <a:spLocks noGrp="1"/>
          </p:cNvSpPr>
          <p:nvPr>
            <p:ph type="sldNum" sz="quarter" idx="12"/>
          </p:nvPr>
        </p:nvSpPr>
        <p:spPr/>
        <p:txBody>
          <a:bodyPr/>
          <a:lstStyle/>
          <a:p>
            <a:fld id="{6E2D2B3B-882E-40F3-A32F-6DD516915044}" type="slidenum">
              <a:rPr lang="en-US" smtClean="0"/>
              <a:pPr/>
              <a:t>48</a:t>
            </a:fld>
            <a:endParaRPr lang="en-US"/>
          </a:p>
        </p:txBody>
      </p:sp>
    </p:spTree>
    <p:extLst>
      <p:ext uri="{BB962C8B-B14F-4D97-AF65-F5344CB8AC3E}">
        <p14:creationId xmlns:p14="http://schemas.microsoft.com/office/powerpoint/2010/main" val="75628321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Attack Strategy</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479966923"/>
              </p:ext>
            </p:extLst>
          </p:nvPr>
        </p:nvGraphicFramePr>
        <p:xfrm>
          <a:off x="457200" y="1600200"/>
          <a:ext cx="7620000" cy="4175760"/>
        </p:xfrm>
        <a:graphic>
          <a:graphicData uri="http://schemas.openxmlformats.org/drawingml/2006/table">
            <a:tbl>
              <a:tblPr firstRow="1" bandRow="1">
                <a:tableStyleId>{5C22544A-7EE6-4342-B048-85BDC9FD1C3A}</a:tableStyleId>
              </a:tblPr>
              <a:tblGrid>
                <a:gridCol w="3810000"/>
                <a:gridCol w="3810000"/>
              </a:tblGrid>
              <a:tr h="370840">
                <a:tc>
                  <a:txBody>
                    <a:bodyPr/>
                    <a:lstStyle/>
                    <a:p>
                      <a:pPr algn="ctr"/>
                      <a:r>
                        <a:rPr lang="en-US" sz="4400" dirty="0" smtClean="0">
                          <a:solidFill>
                            <a:srgbClr val="800000"/>
                          </a:solidFill>
                          <a:latin typeface="Oswald Regular"/>
                          <a:cs typeface="Oswald Regular"/>
                        </a:rPr>
                        <a:t>Dumb Attacker</a:t>
                      </a:r>
                      <a:endParaRPr lang="en-US" sz="4400" dirty="0">
                        <a:solidFill>
                          <a:srgbClr val="800000"/>
                        </a:solidFill>
                        <a:latin typeface="Oswald Regular"/>
                        <a:cs typeface="Oswald Regular"/>
                      </a:endParaRPr>
                    </a:p>
                  </a:txBody>
                  <a:tcPr/>
                </a:tc>
                <a:tc>
                  <a:txBody>
                    <a:bodyPr/>
                    <a:lstStyle/>
                    <a:p>
                      <a:pPr algn="ctr"/>
                      <a:r>
                        <a:rPr lang="en-US" sz="4400" dirty="0" smtClean="0">
                          <a:solidFill>
                            <a:srgbClr val="800000"/>
                          </a:solidFill>
                          <a:latin typeface="Oswald Regular"/>
                          <a:cs typeface="Oswald Regular"/>
                        </a:rPr>
                        <a:t>Smart Attacker</a:t>
                      </a:r>
                      <a:endParaRPr lang="en-US" sz="4400" dirty="0">
                        <a:solidFill>
                          <a:srgbClr val="800000"/>
                        </a:solidFill>
                        <a:latin typeface="Oswald Regular"/>
                        <a:cs typeface="Oswald Regular"/>
                      </a:endParaRPr>
                    </a:p>
                  </a:txBody>
                  <a:tcPr/>
                </a:tc>
              </a:tr>
              <a:tr h="370840">
                <a:tc>
                  <a:txBody>
                    <a:bodyPr/>
                    <a:lstStyle/>
                    <a:p>
                      <a:pPr algn="ctr"/>
                      <a:r>
                        <a:rPr lang="en-US" sz="2400" dirty="0" smtClean="0">
                          <a:solidFill>
                            <a:srgbClr val="800000"/>
                          </a:solidFill>
                          <a:latin typeface="Oswald Regular"/>
                          <a:cs typeface="Oswald Regular"/>
                        </a:rPr>
                        <a:t>AAAAAA</a:t>
                      </a:r>
                      <a:endParaRPr lang="en-US" sz="2400" dirty="0">
                        <a:solidFill>
                          <a:srgbClr val="800000"/>
                        </a:solidFill>
                        <a:latin typeface="Oswald Regular"/>
                        <a:cs typeface="Oswald Regular"/>
                      </a:endParaRPr>
                    </a:p>
                  </a:txBody>
                  <a:tcPr/>
                </a:tc>
                <a:tc>
                  <a:txBody>
                    <a:bodyPr/>
                    <a:lstStyle/>
                    <a:p>
                      <a:pPr algn="ctr"/>
                      <a:r>
                        <a:rPr lang="en-US" sz="2400" dirty="0" smtClean="0">
                          <a:solidFill>
                            <a:srgbClr val="800000"/>
                          </a:solidFill>
                          <a:latin typeface="Oswald Regular"/>
                          <a:cs typeface="Oswald Regular"/>
                        </a:rPr>
                        <a:t>password</a:t>
                      </a:r>
                      <a:endParaRPr lang="en-US" sz="2400" dirty="0">
                        <a:solidFill>
                          <a:srgbClr val="800000"/>
                        </a:solidFill>
                        <a:latin typeface="Oswald Regular"/>
                        <a:cs typeface="Oswald Regular"/>
                      </a:endParaRPr>
                    </a:p>
                  </a:txBody>
                  <a:tcPr/>
                </a:tc>
              </a:tr>
              <a:tr h="370840">
                <a:tc>
                  <a:txBody>
                    <a:bodyPr/>
                    <a:lstStyle/>
                    <a:p>
                      <a:pPr algn="ctr"/>
                      <a:r>
                        <a:rPr lang="en-US" sz="2400" dirty="0" smtClean="0">
                          <a:solidFill>
                            <a:srgbClr val="800000"/>
                          </a:solidFill>
                          <a:latin typeface="Oswald Regular"/>
                          <a:cs typeface="Oswald Regular"/>
                        </a:rPr>
                        <a:t>AAAAAB</a:t>
                      </a:r>
                      <a:endParaRPr lang="en-US" sz="2400" dirty="0">
                        <a:solidFill>
                          <a:srgbClr val="800000"/>
                        </a:solidFill>
                        <a:latin typeface="Oswald Regular"/>
                        <a:cs typeface="Oswald Regular"/>
                      </a:endParaRPr>
                    </a:p>
                  </a:txBody>
                  <a:tcPr/>
                </a:tc>
                <a:tc>
                  <a:txBody>
                    <a:bodyPr/>
                    <a:lstStyle/>
                    <a:p>
                      <a:pPr algn="ctr"/>
                      <a:r>
                        <a:rPr lang="en-US" sz="2400" dirty="0" err="1" smtClean="0">
                          <a:solidFill>
                            <a:srgbClr val="800000"/>
                          </a:solidFill>
                          <a:latin typeface="Oswald Regular"/>
                          <a:cs typeface="Oswald Regular"/>
                        </a:rPr>
                        <a:t>iloveyou</a:t>
                      </a:r>
                      <a:endParaRPr lang="en-US" sz="2400" dirty="0">
                        <a:solidFill>
                          <a:srgbClr val="800000"/>
                        </a:solidFill>
                        <a:latin typeface="Oswald Regular"/>
                        <a:cs typeface="Oswald Regular"/>
                      </a:endParaRPr>
                    </a:p>
                  </a:txBody>
                  <a:tcPr/>
                </a:tc>
              </a:tr>
              <a:tr h="370840">
                <a:tc>
                  <a:txBody>
                    <a:bodyPr/>
                    <a:lstStyle/>
                    <a:p>
                      <a:pPr algn="ctr"/>
                      <a:r>
                        <a:rPr lang="en-US" sz="2400" dirty="0" smtClean="0">
                          <a:solidFill>
                            <a:srgbClr val="800000"/>
                          </a:solidFill>
                          <a:latin typeface="Oswald Regular"/>
                          <a:cs typeface="Oswald Regular"/>
                        </a:rPr>
                        <a:t>AAAAAC</a:t>
                      </a:r>
                      <a:endParaRPr lang="en-US" sz="2400" dirty="0">
                        <a:solidFill>
                          <a:srgbClr val="800000"/>
                        </a:solidFill>
                        <a:latin typeface="Oswald Regular"/>
                        <a:cs typeface="Oswald Regular"/>
                      </a:endParaRPr>
                    </a:p>
                  </a:txBody>
                  <a:tcPr/>
                </a:tc>
                <a:tc>
                  <a:txBody>
                    <a:bodyPr/>
                    <a:lstStyle/>
                    <a:p>
                      <a:pPr algn="ctr"/>
                      <a:r>
                        <a:rPr lang="en-US" sz="2400" dirty="0" smtClean="0">
                          <a:solidFill>
                            <a:srgbClr val="800000"/>
                          </a:solidFill>
                          <a:latin typeface="Oswald Regular"/>
                          <a:cs typeface="Oswald Regular"/>
                        </a:rPr>
                        <a:t>monkey</a:t>
                      </a:r>
                      <a:endParaRPr lang="en-US" sz="2400" dirty="0">
                        <a:solidFill>
                          <a:srgbClr val="800000"/>
                        </a:solidFill>
                        <a:latin typeface="Oswald Regular"/>
                        <a:cs typeface="Oswald Regular"/>
                      </a:endParaRPr>
                    </a:p>
                  </a:txBody>
                  <a:tcPr/>
                </a:tc>
              </a:tr>
              <a:tr h="370840">
                <a:tc>
                  <a:txBody>
                    <a:bodyPr/>
                    <a:lstStyle/>
                    <a:p>
                      <a:pPr algn="ctr"/>
                      <a:r>
                        <a:rPr lang="en-US" sz="2400" dirty="0" smtClean="0">
                          <a:solidFill>
                            <a:srgbClr val="800000"/>
                          </a:solidFill>
                          <a:latin typeface="Oswald Regular"/>
                          <a:cs typeface="Oswald Regular"/>
                        </a:rPr>
                        <a:t>AAAAAD</a:t>
                      </a:r>
                      <a:endParaRPr lang="en-US" sz="2400" dirty="0">
                        <a:solidFill>
                          <a:srgbClr val="800000"/>
                        </a:solidFill>
                        <a:latin typeface="Oswald Regular"/>
                        <a:cs typeface="Oswald Regular"/>
                      </a:endParaRPr>
                    </a:p>
                  </a:txBody>
                  <a:tcPr/>
                </a:tc>
                <a:tc>
                  <a:txBody>
                    <a:bodyPr/>
                    <a:lstStyle/>
                    <a:p>
                      <a:pPr algn="ctr"/>
                      <a:r>
                        <a:rPr lang="en-US" sz="2400" dirty="0" smtClean="0">
                          <a:solidFill>
                            <a:srgbClr val="800000"/>
                          </a:solidFill>
                          <a:latin typeface="Oswald Regular"/>
                          <a:cs typeface="Oswald Regular"/>
                        </a:rPr>
                        <a:t>12345678</a:t>
                      </a:r>
                      <a:endParaRPr lang="en-US" sz="2400" dirty="0">
                        <a:solidFill>
                          <a:srgbClr val="800000"/>
                        </a:solidFill>
                        <a:latin typeface="Oswald Regular"/>
                        <a:cs typeface="Oswald Regular"/>
                      </a:endParaRPr>
                    </a:p>
                  </a:txBody>
                  <a:tcPr/>
                </a:tc>
              </a:tr>
              <a:tr h="370840">
                <a:tc>
                  <a:txBody>
                    <a:bodyPr/>
                    <a:lstStyle/>
                    <a:p>
                      <a:pPr algn="ctr"/>
                      <a:r>
                        <a:rPr lang="en-US" sz="2400" dirty="0" smtClean="0">
                          <a:solidFill>
                            <a:srgbClr val="800000"/>
                          </a:solidFill>
                          <a:latin typeface="Oswald Regular"/>
                          <a:cs typeface="Oswald Regular"/>
                        </a:rPr>
                        <a:t>AAAAAE</a:t>
                      </a:r>
                      <a:endParaRPr lang="en-US" sz="2400" dirty="0">
                        <a:solidFill>
                          <a:srgbClr val="800000"/>
                        </a:solidFill>
                        <a:latin typeface="Oswald Regular"/>
                        <a:cs typeface="Oswald Regular"/>
                      </a:endParaRPr>
                    </a:p>
                  </a:txBody>
                  <a:tcPr/>
                </a:tc>
                <a:tc>
                  <a:txBody>
                    <a:bodyPr/>
                    <a:lstStyle/>
                    <a:p>
                      <a:pPr algn="ctr"/>
                      <a:r>
                        <a:rPr lang="en-US" sz="2400" dirty="0" smtClean="0">
                          <a:solidFill>
                            <a:srgbClr val="800000"/>
                          </a:solidFill>
                          <a:latin typeface="Oswald Regular"/>
                          <a:cs typeface="Oswald Regular"/>
                        </a:rPr>
                        <a:t>password1</a:t>
                      </a:r>
                      <a:endParaRPr lang="en-US" sz="2400" dirty="0">
                        <a:solidFill>
                          <a:srgbClr val="800000"/>
                        </a:solidFill>
                        <a:latin typeface="Oswald Regular"/>
                        <a:cs typeface="Oswald Regular"/>
                      </a:endParaRPr>
                    </a:p>
                  </a:txBody>
                  <a:tcPr/>
                </a:tc>
              </a:tr>
              <a:tr h="370840">
                <a:tc>
                  <a:txBody>
                    <a:bodyPr/>
                    <a:lstStyle/>
                    <a:p>
                      <a:pPr algn="ctr"/>
                      <a:r>
                        <a:rPr lang="en-US" sz="2400" dirty="0" smtClean="0">
                          <a:solidFill>
                            <a:srgbClr val="800000"/>
                          </a:solidFill>
                          <a:latin typeface="Oswald Regular"/>
                          <a:cs typeface="Oswald Regular"/>
                        </a:rPr>
                        <a:t>……</a:t>
                      </a:r>
                      <a:endParaRPr lang="en-US" sz="2400" dirty="0">
                        <a:solidFill>
                          <a:srgbClr val="800000"/>
                        </a:solidFill>
                        <a:latin typeface="Oswald Regular"/>
                        <a:cs typeface="Oswald Regular"/>
                      </a:endParaRPr>
                    </a:p>
                  </a:txBody>
                  <a:tcPr/>
                </a:tc>
                <a:tc>
                  <a:txBody>
                    <a:bodyPr/>
                    <a:lstStyle/>
                    <a:p>
                      <a:pPr algn="ctr"/>
                      <a:r>
                        <a:rPr lang="en-US" sz="2400" dirty="0" smtClean="0">
                          <a:solidFill>
                            <a:srgbClr val="800000"/>
                          </a:solidFill>
                          <a:latin typeface="Oswald Regular"/>
                          <a:cs typeface="Oswald Regular"/>
                        </a:rPr>
                        <a:t>……</a:t>
                      </a:r>
                      <a:endParaRPr lang="en-US" sz="2400" dirty="0">
                        <a:solidFill>
                          <a:srgbClr val="800000"/>
                        </a:solidFill>
                        <a:latin typeface="Oswald Regular"/>
                        <a:cs typeface="Oswald Regular"/>
                      </a:endParaRPr>
                    </a:p>
                  </a:txBody>
                  <a:tcPr/>
                </a:tc>
              </a:tr>
            </a:tbl>
          </a:graphicData>
        </a:graphic>
      </p:graphicFrame>
      <p:sp>
        <p:nvSpPr>
          <p:cNvPr id="4" name="Footer Placeholder 3"/>
          <p:cNvSpPr>
            <a:spLocks noGrp="1"/>
          </p:cNvSpPr>
          <p:nvPr>
            <p:ph type="ftr" sz="quarter" idx="11"/>
          </p:nvPr>
        </p:nvSpPr>
        <p:spPr/>
        <p:txBody>
          <a:bodyPr/>
          <a:lstStyle/>
          <a:p>
            <a:r>
              <a:rPr lang="en-US" smtClean="0"/>
              <a:t>Topic 7: User Authentication</a:t>
            </a:r>
            <a:endParaRPr lang="en-US"/>
          </a:p>
        </p:txBody>
      </p:sp>
      <p:sp>
        <p:nvSpPr>
          <p:cNvPr id="5" name="Slide Number Placeholder 4"/>
          <p:cNvSpPr>
            <a:spLocks noGrp="1"/>
          </p:cNvSpPr>
          <p:nvPr>
            <p:ph type="sldNum" sz="quarter" idx="12"/>
          </p:nvPr>
        </p:nvSpPr>
        <p:spPr/>
        <p:txBody>
          <a:bodyPr/>
          <a:lstStyle/>
          <a:p>
            <a:fld id="{6E2D2B3B-882E-40F3-A32F-6DD516915044}" type="slidenum">
              <a:rPr lang="en-US" smtClean="0"/>
              <a:pPr/>
              <a:t>49</a:t>
            </a:fld>
            <a:endParaRPr lang="en-US"/>
          </a:p>
        </p:txBody>
      </p:sp>
    </p:spTree>
    <p:extLst>
      <p:ext uri="{BB962C8B-B14F-4D97-AF65-F5344CB8AC3E}">
        <p14:creationId xmlns:p14="http://schemas.microsoft.com/office/powerpoint/2010/main" val="16430514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1325562"/>
          </a:xfrm>
        </p:spPr>
        <p:txBody>
          <a:bodyPr/>
          <a:lstStyle/>
          <a:p>
            <a:pPr algn="ctr"/>
            <a:r>
              <a:rPr lang="en-US" dirty="0" smtClean="0">
                <a:solidFill>
                  <a:schemeClr val="tx1"/>
                </a:solidFill>
                <a:latin typeface="Fjalla One"/>
                <a:cs typeface="Fjalla One"/>
              </a:rPr>
              <a:t>Authentication, Authorization, and Audit </a:t>
            </a:r>
            <a:endParaRPr lang="en-US" dirty="0">
              <a:solidFill>
                <a:schemeClr val="tx1"/>
              </a:solidFill>
              <a:latin typeface="Fjalla One"/>
              <a:cs typeface="Fjalla One"/>
            </a:endParaRPr>
          </a:p>
        </p:txBody>
      </p:sp>
      <p:sp>
        <p:nvSpPr>
          <p:cNvPr id="3" name="Content Placeholder 2"/>
          <p:cNvSpPr>
            <a:spLocks noGrp="1"/>
          </p:cNvSpPr>
          <p:nvPr>
            <p:ph idx="1"/>
          </p:nvPr>
        </p:nvSpPr>
        <p:spPr>
          <a:xfrm>
            <a:off x="165658" y="1600200"/>
            <a:ext cx="8227702" cy="4800600"/>
          </a:xfrm>
        </p:spPr>
        <p:txBody>
          <a:bodyPr>
            <a:normAutofit fontScale="92500" lnSpcReduction="10000"/>
          </a:bodyPr>
          <a:lstStyle/>
          <a:p>
            <a:r>
              <a:rPr lang="en-US" sz="3200" b="1" dirty="0" smtClean="0">
                <a:solidFill>
                  <a:srgbClr val="800000"/>
                </a:solidFill>
                <a:latin typeface="Roboto Slab Regular"/>
                <a:cs typeface="Roboto Slab Regular"/>
              </a:rPr>
              <a:t>Authentication </a:t>
            </a:r>
            <a:endParaRPr lang="en-US" b="1" dirty="0" smtClean="0">
              <a:solidFill>
                <a:srgbClr val="800000"/>
              </a:solidFill>
              <a:latin typeface="Roboto Slab Regular"/>
              <a:cs typeface="Roboto Slab Regular"/>
            </a:endParaRPr>
          </a:p>
          <a:p>
            <a:pPr lvl="1"/>
            <a:r>
              <a:rPr lang="en-US" sz="3300" dirty="0" smtClean="0">
                <a:latin typeface="Roboto Slab Regular"/>
                <a:cs typeface="Roboto Slab Regular"/>
              </a:rPr>
              <a:t>It is the process of determining whether somebody is who he/she is claiming to be </a:t>
            </a:r>
          </a:p>
          <a:p>
            <a:r>
              <a:rPr lang="en-US" sz="3200" b="1" dirty="0" smtClean="0">
                <a:solidFill>
                  <a:srgbClr val="800000"/>
                </a:solidFill>
                <a:latin typeface="Roboto Slab Regular"/>
                <a:cs typeface="Roboto Slab Regular"/>
              </a:rPr>
              <a:t>Access control </a:t>
            </a:r>
            <a:endParaRPr lang="en-US" b="1" dirty="0" smtClean="0">
              <a:solidFill>
                <a:srgbClr val="800000"/>
              </a:solidFill>
              <a:latin typeface="Roboto Slab Regular"/>
              <a:cs typeface="Roboto Slab Regular"/>
            </a:endParaRPr>
          </a:p>
          <a:p>
            <a:pPr lvl="1"/>
            <a:r>
              <a:rPr lang="en-US" sz="3100" dirty="0" smtClean="0">
                <a:latin typeface="Roboto Slab Regular"/>
                <a:cs typeface="Roboto Slab Regular"/>
              </a:rPr>
              <a:t>It is the process of determining whether an action is allowed with respect to some well-defined rules or </a:t>
            </a:r>
            <a:r>
              <a:rPr lang="en-US" sz="3100" b="1" dirty="0" smtClean="0">
                <a:solidFill>
                  <a:srgbClr val="000090"/>
                </a:solidFill>
                <a:latin typeface="Roboto Slab Regular"/>
                <a:cs typeface="Roboto Slab Regular"/>
              </a:rPr>
              <a:t>policies</a:t>
            </a:r>
            <a:r>
              <a:rPr lang="en-US" sz="3100" dirty="0" smtClean="0">
                <a:solidFill>
                  <a:srgbClr val="000090"/>
                </a:solidFill>
                <a:latin typeface="Roboto Slab Regular"/>
                <a:cs typeface="Roboto Slab Regular"/>
              </a:rPr>
              <a:t>  </a:t>
            </a:r>
          </a:p>
          <a:p>
            <a:r>
              <a:rPr lang="en-US" sz="3200" b="1" dirty="0" smtClean="0">
                <a:solidFill>
                  <a:srgbClr val="800000"/>
                </a:solidFill>
                <a:latin typeface="Roboto Slab Regular"/>
                <a:cs typeface="Roboto Slab Regular"/>
              </a:rPr>
              <a:t>Audit  </a:t>
            </a:r>
            <a:endParaRPr lang="en-US" b="1" dirty="0" smtClean="0">
              <a:solidFill>
                <a:srgbClr val="800000"/>
              </a:solidFill>
              <a:latin typeface="Roboto Slab Regular"/>
              <a:cs typeface="Roboto Slab Regular"/>
            </a:endParaRPr>
          </a:p>
          <a:p>
            <a:pPr lvl="1"/>
            <a:r>
              <a:rPr lang="en-US" sz="3300" dirty="0" smtClean="0">
                <a:latin typeface="Roboto Slab Regular"/>
                <a:cs typeface="Roboto Slab Regular"/>
              </a:rPr>
              <a:t>Record everything to identify attackers  after the fact </a:t>
            </a:r>
            <a:endParaRPr lang="en-US" sz="3300" dirty="0">
              <a:solidFill>
                <a:srgbClr val="000090"/>
              </a:solidFill>
              <a:latin typeface="Roboto Slab Regular"/>
              <a:cs typeface="Roboto Slab Regular"/>
            </a:endParaRPr>
          </a:p>
          <a:p>
            <a:pPr lvl="1"/>
            <a:endParaRPr lang="en-US" sz="3300" dirty="0" smtClean="0">
              <a:solidFill>
                <a:srgbClr val="000090"/>
              </a:solidFill>
              <a:latin typeface="Roboto Slab Regular"/>
              <a:cs typeface="Roboto Slab Regular"/>
            </a:endParaRPr>
          </a:p>
        </p:txBody>
      </p:sp>
      <p:sp>
        <p:nvSpPr>
          <p:cNvPr id="4" name="Footer Placeholder 3"/>
          <p:cNvSpPr>
            <a:spLocks noGrp="1"/>
          </p:cNvSpPr>
          <p:nvPr>
            <p:ph type="ftr" sz="quarter" idx="11"/>
          </p:nvPr>
        </p:nvSpPr>
        <p:spPr/>
        <p:txBody>
          <a:bodyPr/>
          <a:lstStyle/>
          <a:p>
            <a:r>
              <a:rPr lang="en-US" smtClean="0"/>
              <a:t>Topic 7: User Authentication</a:t>
            </a:r>
            <a:endParaRPr lang="en-US"/>
          </a:p>
        </p:txBody>
      </p:sp>
      <p:sp>
        <p:nvSpPr>
          <p:cNvPr id="5" name="Slide Number Placeholder 4"/>
          <p:cNvSpPr>
            <a:spLocks noGrp="1"/>
          </p:cNvSpPr>
          <p:nvPr>
            <p:ph type="sldNum" sz="quarter" idx="12"/>
          </p:nvPr>
        </p:nvSpPr>
        <p:spPr/>
        <p:txBody>
          <a:bodyPr/>
          <a:lstStyle/>
          <a:p>
            <a:fld id="{6E2D2B3B-882E-40F3-A32F-6DD516915044}" type="slidenum">
              <a:rPr lang="en-US" smtClean="0"/>
              <a:pPr/>
              <a:t>5</a:t>
            </a:fld>
            <a:endParaRPr lang="en-US"/>
          </a:p>
        </p:txBody>
      </p:sp>
    </p:spTree>
    <p:extLst>
      <p:ext uri="{BB962C8B-B14F-4D97-AF65-F5344CB8AC3E}">
        <p14:creationId xmlns:p14="http://schemas.microsoft.com/office/powerpoint/2010/main" val="216482536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tx1"/>
                </a:solidFill>
                <a:latin typeface="Fjalla One"/>
                <a:cs typeface="Fjalla One"/>
              </a:rPr>
              <a:t>Login Spoofing</a:t>
            </a:r>
            <a:endParaRPr lang="en-US" dirty="0">
              <a:solidFill>
                <a:schemeClr val="tx1"/>
              </a:solidFill>
              <a:latin typeface="Fjalla One"/>
              <a:cs typeface="Fjalla One"/>
            </a:endParaRPr>
          </a:p>
        </p:txBody>
      </p:sp>
      <p:sp>
        <p:nvSpPr>
          <p:cNvPr id="3" name="Content Placeholder 2"/>
          <p:cNvSpPr>
            <a:spLocks noGrp="1"/>
          </p:cNvSpPr>
          <p:nvPr>
            <p:ph idx="1"/>
          </p:nvPr>
        </p:nvSpPr>
        <p:spPr>
          <a:xfrm>
            <a:off x="15439" y="1379304"/>
            <a:ext cx="6182943" cy="5137004"/>
          </a:xfrm>
        </p:spPr>
        <p:txBody>
          <a:bodyPr>
            <a:noAutofit/>
          </a:bodyPr>
          <a:lstStyle/>
          <a:p>
            <a:r>
              <a:rPr lang="en-US" sz="2000" b="1" dirty="0">
                <a:latin typeface="Roboto Slab Regular"/>
                <a:cs typeface="Roboto Slab Regular"/>
              </a:rPr>
              <a:t>Login Spoofing Attacks</a:t>
            </a:r>
            <a:r>
              <a:rPr lang="en-US" sz="2000" dirty="0">
                <a:latin typeface="Roboto Slab Regular"/>
                <a:cs typeface="Roboto Slab Regular"/>
              </a:rPr>
              <a:t>:</a:t>
            </a:r>
          </a:p>
          <a:p>
            <a:pPr lvl="1"/>
            <a:r>
              <a:rPr lang="en-US" sz="1800" dirty="0">
                <a:latin typeface="Roboto Slab Regular"/>
                <a:cs typeface="Roboto Slab Regular"/>
              </a:rPr>
              <a:t>write a program showing a login window </a:t>
            </a:r>
            <a:r>
              <a:rPr lang="en-US" sz="1800" dirty="0" smtClean="0">
                <a:latin typeface="Roboto Slab Regular"/>
                <a:cs typeface="Roboto Slab Regular"/>
              </a:rPr>
              <a:t/>
            </a:r>
            <a:br>
              <a:rPr lang="en-US" sz="1800" dirty="0" smtClean="0">
                <a:latin typeface="Roboto Slab Regular"/>
                <a:cs typeface="Roboto Slab Regular"/>
              </a:rPr>
            </a:br>
            <a:r>
              <a:rPr lang="en-US" sz="1800" dirty="0" smtClean="0">
                <a:latin typeface="Roboto Slab Regular"/>
                <a:cs typeface="Roboto Slab Regular"/>
              </a:rPr>
              <a:t>on </a:t>
            </a:r>
            <a:r>
              <a:rPr lang="en-US" sz="1800" dirty="0">
                <a:latin typeface="Roboto Slab Regular"/>
                <a:cs typeface="Roboto Slab Regular"/>
              </a:rPr>
              <a:t>screen and record the passwords</a:t>
            </a:r>
          </a:p>
          <a:p>
            <a:pPr lvl="1"/>
            <a:r>
              <a:rPr lang="en-US" sz="1800" dirty="0">
                <a:latin typeface="Roboto Slab Regular"/>
                <a:cs typeface="Roboto Slab Regular"/>
              </a:rPr>
              <a:t>put </a:t>
            </a:r>
            <a:r>
              <a:rPr lang="en-US" sz="1800" dirty="0" err="1">
                <a:latin typeface="Roboto Slab Regular"/>
                <a:cs typeface="Roboto Slab Regular"/>
              </a:rPr>
              <a:t>su</a:t>
            </a:r>
            <a:r>
              <a:rPr lang="en-US" sz="1800" dirty="0">
                <a:latin typeface="Roboto Slab Regular"/>
                <a:cs typeface="Roboto Slab Regular"/>
              </a:rPr>
              <a:t> in current directory</a:t>
            </a:r>
          </a:p>
          <a:p>
            <a:r>
              <a:rPr lang="en-US" sz="2000" b="1" dirty="0">
                <a:latin typeface="Roboto Slab Regular"/>
                <a:cs typeface="Roboto Slab Regular"/>
              </a:rPr>
              <a:t>Defense</a:t>
            </a:r>
            <a:r>
              <a:rPr lang="en-US" sz="2000" dirty="0">
                <a:latin typeface="Roboto Slab Regular"/>
                <a:cs typeface="Roboto Slab Regular"/>
              </a:rPr>
              <a:t>: </a:t>
            </a:r>
            <a:r>
              <a:rPr lang="en-US" sz="2000" b="1" i="1" dirty="0">
                <a:solidFill>
                  <a:srgbClr val="800000"/>
                </a:solidFill>
                <a:latin typeface="Roboto Slab Regular"/>
                <a:cs typeface="Roboto Slab Regular"/>
              </a:rPr>
              <a:t>Trusted Path</a:t>
            </a:r>
          </a:p>
          <a:p>
            <a:pPr lvl="1"/>
            <a:r>
              <a:rPr lang="en-US" sz="1800" dirty="0">
                <a:solidFill>
                  <a:srgbClr val="00B050"/>
                </a:solidFill>
                <a:latin typeface="Roboto Slab Regular"/>
                <a:cs typeface="Roboto Slab Regular"/>
              </a:rPr>
              <a:t>Mechanism that provides confidence that the user is communicating with the real intended server </a:t>
            </a:r>
          </a:p>
          <a:p>
            <a:pPr lvl="2"/>
            <a:r>
              <a:rPr lang="en-US" dirty="0" smtClean="0">
                <a:latin typeface="Roboto Slab Regular"/>
                <a:cs typeface="Roboto Slab Regular"/>
              </a:rPr>
              <a:t>Attackers </a:t>
            </a:r>
            <a:r>
              <a:rPr lang="en-US" dirty="0">
                <a:latin typeface="Roboto Slab Regular"/>
                <a:cs typeface="Roboto Slab Regular"/>
              </a:rPr>
              <a:t>can't intercept or modify whatever information is being communicated. </a:t>
            </a:r>
          </a:p>
          <a:p>
            <a:pPr lvl="2"/>
            <a:r>
              <a:rPr lang="en-US" dirty="0" smtClean="0">
                <a:latin typeface="Roboto Slab Regular"/>
                <a:cs typeface="Roboto Slab Regular"/>
              </a:rPr>
              <a:t>Defends </a:t>
            </a:r>
            <a:r>
              <a:rPr lang="en-US" dirty="0">
                <a:latin typeface="Roboto Slab Regular"/>
                <a:cs typeface="Roboto Slab Regular"/>
              </a:rPr>
              <a:t>attacks such as fake login programs</a:t>
            </a:r>
          </a:p>
          <a:p>
            <a:pPr lvl="1"/>
            <a:r>
              <a:rPr lang="en-US" sz="1800" b="1" dirty="0">
                <a:latin typeface="Roboto Slab Regular"/>
                <a:cs typeface="Roboto Slab Regular"/>
              </a:rPr>
              <a:t>Example</a:t>
            </a:r>
            <a:r>
              <a:rPr lang="en-US" sz="1800" dirty="0">
                <a:latin typeface="Roboto Slab Regular"/>
                <a:cs typeface="Roboto Slab Regular"/>
              </a:rPr>
              <a:t>: </a:t>
            </a:r>
            <a:r>
              <a:rPr lang="en-US" sz="1800" dirty="0" err="1">
                <a:latin typeface="Roboto Slab Regular"/>
                <a:cs typeface="Roboto Slab Regular"/>
              </a:rPr>
              <a:t>Ctrl+Alt+Del</a:t>
            </a:r>
            <a:r>
              <a:rPr lang="en-US" sz="1800" dirty="0">
                <a:latin typeface="Roboto Slab Regular"/>
                <a:cs typeface="Roboto Slab Regular"/>
              </a:rPr>
              <a:t> for log in on Windows</a:t>
            </a:r>
          </a:p>
          <a:p>
            <a:pPr lvl="2"/>
            <a:r>
              <a:rPr lang="en-US" sz="1600" dirty="0">
                <a:latin typeface="Roboto Slab Regular"/>
                <a:cs typeface="Roboto Slab Regular"/>
              </a:rPr>
              <a:t>Causes a non-</a:t>
            </a:r>
            <a:r>
              <a:rPr lang="en-US" sz="1600" dirty="0" err="1">
                <a:latin typeface="Roboto Slab Regular"/>
                <a:cs typeface="Roboto Slab Regular"/>
              </a:rPr>
              <a:t>maskable</a:t>
            </a:r>
            <a:r>
              <a:rPr lang="en-US" sz="1600" dirty="0">
                <a:latin typeface="Roboto Slab Regular"/>
                <a:cs typeface="Roboto Slab Regular"/>
              </a:rPr>
              <a:t> interrupt that can only be intercepted by the operating system, guaranteeing that the login window cannot be spoofed</a:t>
            </a:r>
          </a:p>
          <a:p>
            <a:pPr lvl="1"/>
            <a:endParaRPr lang="en-US" sz="1800" dirty="0">
              <a:latin typeface="Roboto Slab Regular"/>
              <a:cs typeface="Roboto Slab Regular"/>
            </a:endParaRPr>
          </a:p>
          <a:p>
            <a:endParaRPr lang="en-US" sz="3200" dirty="0">
              <a:latin typeface="Roboto Slab Regular"/>
              <a:cs typeface="Roboto Slab Regular"/>
            </a:endParaRPr>
          </a:p>
        </p:txBody>
      </p:sp>
      <p:pic>
        <p:nvPicPr>
          <p:cNvPr id="6" name="pharm.png" descr="/Users/Omar/Desktop/Slide-Password/pharm.png"/>
          <p:cNvPicPr>
            <a:picLocks noChangeAspect="1"/>
          </p:cNvPicPr>
          <p:nvPr/>
        </p:nvPicPr>
        <p:blipFill>
          <a:blip r:embed="rId3" r:link="rId4" cstate="email">
            <a:extLst>
              <a:ext uri="{28A0092B-C50C-407E-A947-70E740481C1C}">
                <a14:useLocalDpi xmlns:a14="http://schemas.microsoft.com/office/drawing/2010/main" val="0"/>
              </a:ext>
            </a:extLst>
          </a:blip>
          <a:stretch>
            <a:fillRect/>
          </a:stretch>
        </p:blipFill>
        <p:spPr>
          <a:xfrm>
            <a:off x="5480533" y="1350448"/>
            <a:ext cx="2909391" cy="1643500"/>
          </a:xfrm>
          <a:prstGeom prst="rect">
            <a:avLst/>
          </a:prstGeom>
        </p:spPr>
      </p:pic>
      <p:sp>
        <p:nvSpPr>
          <p:cNvPr id="4" name="Footer Placeholder 3"/>
          <p:cNvSpPr>
            <a:spLocks noGrp="1"/>
          </p:cNvSpPr>
          <p:nvPr>
            <p:ph type="ftr" sz="quarter" idx="11"/>
          </p:nvPr>
        </p:nvSpPr>
        <p:spPr/>
        <p:txBody>
          <a:bodyPr/>
          <a:lstStyle/>
          <a:p>
            <a:r>
              <a:rPr lang="en-US" smtClean="0"/>
              <a:t>Topic 7: User Authentication</a:t>
            </a:r>
            <a:endParaRPr lang="en-US"/>
          </a:p>
        </p:txBody>
      </p:sp>
      <p:sp>
        <p:nvSpPr>
          <p:cNvPr id="5" name="Slide Number Placeholder 4"/>
          <p:cNvSpPr>
            <a:spLocks noGrp="1"/>
          </p:cNvSpPr>
          <p:nvPr>
            <p:ph type="sldNum" sz="quarter" idx="12"/>
          </p:nvPr>
        </p:nvSpPr>
        <p:spPr/>
        <p:txBody>
          <a:bodyPr/>
          <a:lstStyle/>
          <a:p>
            <a:fld id="{6E2D2B3B-882E-40F3-A32F-6DD516915044}" type="slidenum">
              <a:rPr lang="en-US" smtClean="0"/>
              <a:pPr/>
              <a:t>50</a:t>
            </a:fld>
            <a:endParaRPr lang="en-US"/>
          </a:p>
        </p:txBody>
      </p:sp>
    </p:spTree>
    <p:extLst>
      <p:ext uri="{BB962C8B-B14F-4D97-AF65-F5344CB8AC3E}">
        <p14:creationId xmlns:p14="http://schemas.microsoft.com/office/powerpoint/2010/main" val="304524850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tx1"/>
                </a:solidFill>
                <a:latin typeface="Fjalla One"/>
                <a:cs typeface="Fjalla One"/>
              </a:rPr>
              <a:t>Spoofing Attack on the Web</a:t>
            </a:r>
            <a:endParaRPr lang="en-US" dirty="0">
              <a:solidFill>
                <a:schemeClr val="tx1"/>
              </a:solidFill>
              <a:latin typeface="Fjalla One"/>
              <a:cs typeface="Fjalla One"/>
            </a:endParaRPr>
          </a:p>
        </p:txBody>
      </p:sp>
      <p:sp>
        <p:nvSpPr>
          <p:cNvPr id="3" name="Content Placeholder 2"/>
          <p:cNvSpPr>
            <a:spLocks noGrp="1"/>
          </p:cNvSpPr>
          <p:nvPr>
            <p:ph idx="1"/>
          </p:nvPr>
        </p:nvSpPr>
        <p:spPr>
          <a:xfrm>
            <a:off x="0" y="1600200"/>
            <a:ext cx="8077200" cy="4800600"/>
          </a:xfrm>
        </p:spPr>
        <p:txBody>
          <a:bodyPr>
            <a:noAutofit/>
          </a:bodyPr>
          <a:lstStyle/>
          <a:p>
            <a:r>
              <a:rPr lang="en-US" sz="2400" dirty="0">
                <a:latin typeface="Roboto Slab Regular"/>
                <a:cs typeface="Roboto Slab Regular"/>
              </a:rPr>
              <a:t>Phishing attacks</a:t>
            </a:r>
          </a:p>
          <a:p>
            <a:pPr lvl="1"/>
            <a:r>
              <a:rPr lang="en-US" dirty="0" smtClean="0">
                <a:latin typeface="Roboto Slab Regular"/>
                <a:cs typeface="Roboto Slab Regular"/>
              </a:rPr>
              <a:t>Attempting </a:t>
            </a:r>
            <a:r>
              <a:rPr lang="en-US" dirty="0">
                <a:latin typeface="Roboto Slab Regular"/>
                <a:cs typeface="Roboto Slab Regular"/>
              </a:rPr>
              <a:t>to acquire sensitive information such as </a:t>
            </a:r>
            <a:r>
              <a:rPr lang="en-US" dirty="0" smtClean="0">
                <a:latin typeface="Roboto Slab Regular"/>
                <a:cs typeface="Roboto Slab Regular"/>
              </a:rPr>
              <a:t>usernames and passwords </a:t>
            </a:r>
            <a:r>
              <a:rPr lang="en-US" dirty="0">
                <a:latin typeface="Roboto Slab Regular"/>
                <a:cs typeface="Roboto Slab Regular"/>
              </a:rPr>
              <a:t>details by masquerading as a trustworthy entity in electronic communication.</a:t>
            </a:r>
          </a:p>
          <a:p>
            <a:r>
              <a:rPr lang="en-US" sz="2400" dirty="0">
                <a:latin typeface="Roboto Slab Regular"/>
                <a:cs typeface="Roboto Slab Regular"/>
              </a:rPr>
              <a:t>Website forgery</a:t>
            </a:r>
          </a:p>
          <a:p>
            <a:pPr lvl="1"/>
            <a:r>
              <a:rPr lang="en-US" dirty="0">
                <a:latin typeface="Roboto Slab Regular"/>
                <a:cs typeface="Roboto Slab Regular"/>
              </a:rPr>
              <a:t>Set up fake websites that look like e-commerce sites and trick users into visiting the sites and entering sensitive info</a:t>
            </a:r>
          </a:p>
          <a:p>
            <a:r>
              <a:rPr lang="en-US" sz="2400" b="1" i="1" dirty="0" smtClean="0">
                <a:solidFill>
                  <a:srgbClr val="800000"/>
                </a:solidFill>
                <a:latin typeface="Roboto Slab Regular"/>
                <a:cs typeface="Roboto Slab Regular"/>
              </a:rPr>
              <a:t>Defenses</a:t>
            </a:r>
            <a:endParaRPr lang="en-US" sz="2400" b="1" i="1" dirty="0">
              <a:solidFill>
                <a:srgbClr val="800000"/>
              </a:solidFill>
              <a:latin typeface="Roboto Slab Regular"/>
              <a:cs typeface="Roboto Slab Regular"/>
            </a:endParaRPr>
          </a:p>
          <a:p>
            <a:pPr lvl="1"/>
            <a:r>
              <a:rPr lang="en-US" dirty="0">
                <a:latin typeface="Roboto Slab Regular"/>
                <a:cs typeface="Roboto Slab Regular"/>
              </a:rPr>
              <a:t>Browser filtering of known phishing sites</a:t>
            </a:r>
          </a:p>
          <a:p>
            <a:pPr lvl="1"/>
            <a:r>
              <a:rPr lang="en-US" dirty="0">
                <a:latin typeface="Roboto Slab Regular"/>
                <a:cs typeface="Roboto Slab Regular"/>
              </a:rPr>
              <a:t>Cryptographic authentication of </a:t>
            </a:r>
            <a:r>
              <a:rPr lang="en-US" dirty="0" smtClean="0">
                <a:latin typeface="Roboto Slab Regular"/>
                <a:cs typeface="Roboto Slab Regular"/>
              </a:rPr>
              <a:t>servers</a:t>
            </a:r>
            <a:endParaRPr lang="en-US" dirty="0">
              <a:latin typeface="Roboto Slab Regular"/>
              <a:cs typeface="Roboto Slab Regular"/>
            </a:endParaRPr>
          </a:p>
          <a:p>
            <a:pPr lvl="1"/>
            <a:r>
              <a:rPr lang="en-US" dirty="0">
                <a:latin typeface="Roboto Slab Regular"/>
                <a:cs typeface="Roboto Slab Regular"/>
              </a:rPr>
              <a:t>User-configured authentication of servers</a:t>
            </a:r>
          </a:p>
          <a:p>
            <a:pPr lvl="2"/>
            <a:r>
              <a:rPr lang="en-US" dirty="0">
                <a:latin typeface="Roboto Slab Regular"/>
                <a:cs typeface="Roboto Slab Regular"/>
              </a:rPr>
              <a:t>To ensure that the site is the one the human user has in mind</a:t>
            </a:r>
          </a:p>
          <a:p>
            <a:pPr lvl="2"/>
            <a:r>
              <a:rPr lang="en-US" dirty="0">
                <a:latin typeface="Roboto Slab Regular"/>
                <a:cs typeface="Roboto Slab Regular"/>
              </a:rPr>
              <a:t>E.g., site key, pre-selected picture/phrases</a:t>
            </a:r>
          </a:p>
          <a:p>
            <a:endParaRPr lang="en-US" sz="2400" dirty="0">
              <a:latin typeface="Roboto Slab Regular"/>
              <a:cs typeface="Roboto Slab Regular"/>
            </a:endParaRPr>
          </a:p>
        </p:txBody>
      </p:sp>
      <p:sp>
        <p:nvSpPr>
          <p:cNvPr id="4" name="Footer Placeholder 3"/>
          <p:cNvSpPr>
            <a:spLocks noGrp="1"/>
          </p:cNvSpPr>
          <p:nvPr>
            <p:ph type="ftr" sz="quarter" idx="11"/>
          </p:nvPr>
        </p:nvSpPr>
        <p:spPr/>
        <p:txBody>
          <a:bodyPr/>
          <a:lstStyle/>
          <a:p>
            <a:r>
              <a:rPr lang="en-US" smtClean="0"/>
              <a:t>Topic 7: User Authentication</a:t>
            </a:r>
            <a:endParaRPr lang="en-US"/>
          </a:p>
        </p:txBody>
      </p:sp>
      <p:sp>
        <p:nvSpPr>
          <p:cNvPr id="5" name="Slide Number Placeholder 4"/>
          <p:cNvSpPr>
            <a:spLocks noGrp="1"/>
          </p:cNvSpPr>
          <p:nvPr>
            <p:ph type="sldNum" sz="quarter" idx="12"/>
          </p:nvPr>
        </p:nvSpPr>
        <p:spPr/>
        <p:txBody>
          <a:bodyPr/>
          <a:lstStyle/>
          <a:p>
            <a:fld id="{6E2D2B3B-882E-40F3-A32F-6DD516915044}" type="slidenum">
              <a:rPr lang="en-US" smtClean="0"/>
              <a:pPr/>
              <a:t>51</a:t>
            </a:fld>
            <a:endParaRPr lang="en-US"/>
          </a:p>
        </p:txBody>
      </p:sp>
    </p:spTree>
    <p:extLst>
      <p:ext uri="{BB962C8B-B14F-4D97-AF65-F5344CB8AC3E}">
        <p14:creationId xmlns:p14="http://schemas.microsoft.com/office/powerpoint/2010/main" val="37307729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solidFill>
                  <a:schemeClr val="tx1"/>
                </a:solidFill>
                <a:latin typeface="Fjalla One"/>
                <a:cs typeface="Fjalla One"/>
              </a:rPr>
              <a:t>KeyLogging</a:t>
            </a:r>
            <a:endParaRPr lang="en-US" dirty="0">
              <a:solidFill>
                <a:schemeClr val="tx1"/>
              </a:solidFill>
              <a:latin typeface="Fjalla One"/>
              <a:cs typeface="Fjalla One"/>
            </a:endParaRPr>
          </a:p>
        </p:txBody>
      </p:sp>
      <p:sp>
        <p:nvSpPr>
          <p:cNvPr id="3" name="Content Placeholder 2"/>
          <p:cNvSpPr>
            <a:spLocks noGrp="1"/>
          </p:cNvSpPr>
          <p:nvPr>
            <p:ph idx="1"/>
          </p:nvPr>
        </p:nvSpPr>
        <p:spPr>
          <a:xfrm>
            <a:off x="0" y="1600200"/>
            <a:ext cx="8077200" cy="4800600"/>
          </a:xfrm>
        </p:spPr>
        <p:txBody>
          <a:bodyPr>
            <a:noAutofit/>
          </a:bodyPr>
          <a:lstStyle/>
          <a:p>
            <a:r>
              <a:rPr lang="en-US" sz="2400" dirty="0">
                <a:latin typeface="Roboto Slab Regular"/>
                <a:cs typeface="Roboto Slab Regular"/>
              </a:rPr>
              <a:t>Threats from insecure client side</a:t>
            </a:r>
          </a:p>
          <a:p>
            <a:r>
              <a:rPr lang="en-US" sz="2400" b="1" i="1" dirty="0">
                <a:latin typeface="Roboto Slab Regular"/>
                <a:cs typeface="Roboto Slab Regular"/>
              </a:rPr>
              <a:t>Keystroke logging</a:t>
            </a:r>
            <a:r>
              <a:rPr lang="en-US" sz="2400" dirty="0">
                <a:latin typeface="Roboto Slab Regular"/>
                <a:cs typeface="Roboto Slab Regular"/>
              </a:rPr>
              <a:t> </a:t>
            </a:r>
            <a:r>
              <a:rPr lang="en-US" sz="2400" dirty="0" smtClean="0">
                <a:latin typeface="Roboto Slab Regular"/>
                <a:cs typeface="Roboto Slab Regular"/>
              </a:rPr>
              <a:t>is </a:t>
            </a:r>
            <a:r>
              <a:rPr lang="en-US" sz="2400" dirty="0">
                <a:latin typeface="Roboto Slab Regular"/>
                <a:cs typeface="Roboto Slab Regular"/>
              </a:rPr>
              <a:t>the action of </a:t>
            </a:r>
            <a:r>
              <a:rPr lang="en-US" sz="2400" dirty="0" smtClean="0">
                <a:latin typeface="Roboto Slab Regular"/>
                <a:cs typeface="Roboto Slab Regular"/>
              </a:rPr>
              <a:t>logging </a:t>
            </a:r>
            <a:r>
              <a:rPr lang="en-US" sz="2400" dirty="0">
                <a:latin typeface="Roboto Slab Regular"/>
                <a:cs typeface="Roboto Slab Regular"/>
              </a:rPr>
              <a:t>the keys </a:t>
            </a:r>
            <a:r>
              <a:rPr lang="en-US" sz="2400" dirty="0" smtClean="0">
                <a:latin typeface="Roboto Slab Regular"/>
                <a:cs typeface="Roboto Slab Regular"/>
              </a:rPr>
              <a:t>typed </a:t>
            </a:r>
            <a:r>
              <a:rPr lang="en-US" sz="2400" dirty="0">
                <a:latin typeface="Roboto Slab Regular"/>
                <a:cs typeface="Roboto Slab Regular"/>
              </a:rPr>
              <a:t>on a keyboard, typically in a covert manner so that the person using the keyboard is unaware that their actions are being monitored.</a:t>
            </a:r>
          </a:p>
          <a:p>
            <a:r>
              <a:rPr lang="en-US" sz="2400" b="1" i="1" dirty="0" smtClean="0">
                <a:latin typeface="Roboto Slab Regular"/>
                <a:cs typeface="Roboto Slab Regular"/>
              </a:rPr>
              <a:t>Software-based</a:t>
            </a:r>
            <a:r>
              <a:rPr lang="en-US" sz="2400" dirty="0" smtClean="0">
                <a:latin typeface="Roboto Slab Regular"/>
                <a:cs typeface="Roboto Slab Regular"/>
              </a:rPr>
              <a:t>:  </a:t>
            </a:r>
            <a:r>
              <a:rPr lang="en-US" dirty="0" smtClean="0">
                <a:latin typeface="Roboto Slab Regular"/>
                <a:cs typeface="Roboto Slab Regular"/>
              </a:rPr>
              <a:t>key</a:t>
            </a:r>
            <a:r>
              <a:rPr lang="en-US" dirty="0">
                <a:latin typeface="Roboto Slab Regular"/>
                <a:cs typeface="Roboto Slab Regular"/>
              </a:rPr>
              <a:t>-stroke events, grab web forms, analyze HTTP packets</a:t>
            </a:r>
          </a:p>
          <a:p>
            <a:r>
              <a:rPr lang="en-US" sz="2400" b="1" i="1" dirty="0">
                <a:latin typeface="Roboto Slab Regular"/>
                <a:cs typeface="Roboto Slab Regular"/>
              </a:rPr>
              <a:t>Hardware-</a:t>
            </a:r>
            <a:r>
              <a:rPr lang="en-US" sz="2400" b="1" i="1" dirty="0" smtClean="0">
                <a:latin typeface="Roboto Slab Regular"/>
                <a:cs typeface="Roboto Slab Regular"/>
              </a:rPr>
              <a:t>based</a:t>
            </a:r>
            <a:r>
              <a:rPr lang="en-US" sz="2400" dirty="0" smtClean="0">
                <a:latin typeface="Roboto Slab Regular"/>
                <a:cs typeface="Roboto Slab Regular"/>
              </a:rPr>
              <a:t>: </a:t>
            </a:r>
            <a:r>
              <a:rPr lang="en-US" dirty="0" smtClean="0">
                <a:latin typeface="Roboto Slab Regular"/>
                <a:cs typeface="Roboto Slab Regular"/>
              </a:rPr>
              <a:t>Connectors, </a:t>
            </a:r>
            <a:r>
              <a:rPr lang="en-US" dirty="0">
                <a:latin typeface="Roboto Slab Regular"/>
                <a:cs typeface="Roboto Slab Regular"/>
              </a:rPr>
              <a:t>wireless sniffers, acoustic based</a:t>
            </a:r>
          </a:p>
          <a:p>
            <a:r>
              <a:rPr lang="en-US" sz="2400" b="1" i="1" dirty="0">
                <a:solidFill>
                  <a:srgbClr val="800000"/>
                </a:solidFill>
                <a:latin typeface="Roboto Slab Regular"/>
                <a:cs typeface="Roboto Slab Regular"/>
              </a:rPr>
              <a:t>Defenses</a:t>
            </a:r>
            <a:r>
              <a:rPr lang="en-US" sz="2400" dirty="0" smtClean="0">
                <a:latin typeface="Roboto Slab Regular"/>
                <a:cs typeface="Roboto Slab Regular"/>
              </a:rPr>
              <a:t>:  </a:t>
            </a:r>
            <a:r>
              <a:rPr lang="en-US" dirty="0" smtClean="0">
                <a:latin typeface="Roboto Slab Regular"/>
                <a:cs typeface="Roboto Slab Regular"/>
              </a:rPr>
              <a:t>Anti</a:t>
            </a:r>
            <a:r>
              <a:rPr lang="en-US" dirty="0">
                <a:latin typeface="Roboto Slab Regular"/>
                <a:cs typeface="Roboto Slab Regular"/>
              </a:rPr>
              <a:t>-spyware, network monitors, on-screen soft keyboard, automatic form filler, etc.</a:t>
            </a:r>
          </a:p>
          <a:p>
            <a:r>
              <a:rPr lang="en-US" sz="2400" dirty="0">
                <a:latin typeface="Roboto Slab Regular"/>
                <a:cs typeface="Roboto Slab Regular"/>
              </a:rPr>
              <a:t>In general difficult to deal with once on the system</a:t>
            </a:r>
          </a:p>
        </p:txBody>
      </p:sp>
      <p:sp>
        <p:nvSpPr>
          <p:cNvPr id="4" name="Footer Placeholder 3"/>
          <p:cNvSpPr>
            <a:spLocks noGrp="1"/>
          </p:cNvSpPr>
          <p:nvPr>
            <p:ph type="ftr" sz="quarter" idx="11"/>
          </p:nvPr>
        </p:nvSpPr>
        <p:spPr/>
        <p:txBody>
          <a:bodyPr/>
          <a:lstStyle/>
          <a:p>
            <a:r>
              <a:rPr lang="en-US" smtClean="0"/>
              <a:t>Topic 7: User Authentication</a:t>
            </a:r>
            <a:endParaRPr lang="en-US"/>
          </a:p>
        </p:txBody>
      </p:sp>
      <p:sp>
        <p:nvSpPr>
          <p:cNvPr id="5" name="Slide Number Placeholder 4"/>
          <p:cNvSpPr>
            <a:spLocks noGrp="1"/>
          </p:cNvSpPr>
          <p:nvPr>
            <p:ph type="sldNum" sz="quarter" idx="12"/>
          </p:nvPr>
        </p:nvSpPr>
        <p:spPr/>
        <p:txBody>
          <a:bodyPr/>
          <a:lstStyle/>
          <a:p>
            <a:fld id="{6E2D2B3B-882E-40F3-A32F-6DD516915044}" type="slidenum">
              <a:rPr lang="en-US" smtClean="0"/>
              <a:pPr/>
              <a:t>52</a:t>
            </a:fld>
            <a:endParaRPr lang="en-US"/>
          </a:p>
        </p:txBody>
      </p:sp>
    </p:spTree>
    <p:extLst>
      <p:ext uri="{BB962C8B-B14F-4D97-AF65-F5344CB8AC3E}">
        <p14:creationId xmlns:p14="http://schemas.microsoft.com/office/powerpoint/2010/main" val="152022265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Recent Study by Us</a:t>
            </a:r>
            <a:endParaRPr lang="en-US" dirty="0"/>
          </a:p>
        </p:txBody>
      </p:sp>
      <p:sp>
        <p:nvSpPr>
          <p:cNvPr id="3" name="Content Placeholder 2"/>
          <p:cNvSpPr>
            <a:spLocks noGrp="1"/>
          </p:cNvSpPr>
          <p:nvPr>
            <p:ph idx="1"/>
          </p:nvPr>
        </p:nvSpPr>
        <p:spPr>
          <a:xfrm>
            <a:off x="457200" y="1753330"/>
            <a:ext cx="7620000" cy="3120096"/>
          </a:xfrm>
        </p:spPr>
        <p:txBody>
          <a:bodyPr>
            <a:normAutofit lnSpcReduction="10000"/>
          </a:bodyPr>
          <a:lstStyle/>
          <a:p>
            <a:pPr marL="114300" indent="0" algn="ctr">
              <a:buNone/>
            </a:pPr>
            <a:r>
              <a:rPr lang="en-US" sz="4400" dirty="0" smtClean="0">
                <a:solidFill>
                  <a:srgbClr val="800000"/>
                </a:solidFill>
                <a:latin typeface="Oswald Regular"/>
                <a:cs typeface="Oswald Regular"/>
              </a:rPr>
              <a:t>How different people create the same passwords?</a:t>
            </a:r>
          </a:p>
          <a:p>
            <a:pPr marL="114300" indent="0" algn="ctr">
              <a:buNone/>
            </a:pPr>
            <a:endParaRPr lang="en-US" sz="4400" dirty="0">
              <a:solidFill>
                <a:srgbClr val="800000"/>
              </a:solidFill>
              <a:latin typeface="Oswald Regular"/>
              <a:cs typeface="Oswald Regular"/>
            </a:endParaRPr>
          </a:p>
          <a:p>
            <a:pPr marL="114300" indent="0" algn="ctr">
              <a:buNone/>
            </a:pPr>
            <a:r>
              <a:rPr lang="en-US" sz="4400" dirty="0" smtClean="0">
                <a:solidFill>
                  <a:srgbClr val="FF0000"/>
                </a:solidFill>
                <a:latin typeface="Oswald Regular"/>
                <a:cs typeface="Oswald Regular"/>
              </a:rPr>
              <a:t>31.5</a:t>
            </a:r>
            <a:r>
              <a:rPr lang="en-US" sz="6000" b="1" dirty="0" smtClean="0">
                <a:solidFill>
                  <a:srgbClr val="FF0000"/>
                </a:solidFill>
                <a:cs typeface="Oswald Regular"/>
              </a:rPr>
              <a:t>%</a:t>
            </a:r>
            <a:endParaRPr lang="en-US" sz="4400" b="1" dirty="0">
              <a:solidFill>
                <a:srgbClr val="FF0000"/>
              </a:solidFill>
              <a:cs typeface="Oswald Regular"/>
            </a:endParaRPr>
          </a:p>
        </p:txBody>
      </p:sp>
      <p:sp>
        <p:nvSpPr>
          <p:cNvPr id="4" name="Footer Placeholder 3"/>
          <p:cNvSpPr>
            <a:spLocks noGrp="1"/>
          </p:cNvSpPr>
          <p:nvPr>
            <p:ph type="ftr" sz="quarter" idx="11"/>
          </p:nvPr>
        </p:nvSpPr>
        <p:spPr/>
        <p:txBody>
          <a:bodyPr/>
          <a:lstStyle/>
          <a:p>
            <a:r>
              <a:rPr lang="en-US" smtClean="0"/>
              <a:t>Topic 7: User Authentication</a:t>
            </a:r>
            <a:endParaRPr lang="en-US"/>
          </a:p>
        </p:txBody>
      </p:sp>
      <p:sp>
        <p:nvSpPr>
          <p:cNvPr id="5" name="Slide Number Placeholder 4"/>
          <p:cNvSpPr>
            <a:spLocks noGrp="1"/>
          </p:cNvSpPr>
          <p:nvPr>
            <p:ph type="sldNum" sz="quarter" idx="12"/>
          </p:nvPr>
        </p:nvSpPr>
        <p:spPr/>
        <p:txBody>
          <a:bodyPr/>
          <a:lstStyle/>
          <a:p>
            <a:fld id="{6E2D2B3B-882E-40F3-A32F-6DD516915044}" type="slidenum">
              <a:rPr lang="en-US" smtClean="0"/>
              <a:pPr/>
              <a:t>53</a:t>
            </a:fld>
            <a:endParaRPr lang="en-US"/>
          </a:p>
        </p:txBody>
      </p:sp>
    </p:spTree>
    <p:extLst>
      <p:ext uri="{BB962C8B-B14F-4D97-AF65-F5344CB8AC3E}">
        <p14:creationId xmlns:p14="http://schemas.microsoft.com/office/powerpoint/2010/main" val="340278369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311462" y="2856546"/>
            <a:ext cx="5908484" cy="102289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57200" y="2897964"/>
            <a:ext cx="7620000" cy="1022890"/>
          </a:xfrm>
        </p:spPr>
        <p:txBody>
          <a:bodyPr>
            <a:normAutofit/>
          </a:bodyPr>
          <a:lstStyle/>
          <a:p>
            <a:pPr marL="114300" indent="0" algn="ctr">
              <a:buNone/>
            </a:pPr>
            <a:r>
              <a:rPr lang="en-US" sz="5400" dirty="0" smtClean="0">
                <a:solidFill>
                  <a:srgbClr val="800000"/>
                </a:solidFill>
                <a:latin typeface="Oswald Regular"/>
                <a:cs typeface="Oswald Regular"/>
              </a:rPr>
              <a:t>Alternative Proposals</a:t>
            </a:r>
            <a:endParaRPr lang="en-US" sz="5400" dirty="0">
              <a:solidFill>
                <a:srgbClr val="800000"/>
              </a:solidFill>
              <a:latin typeface="Oswald Regular"/>
              <a:cs typeface="Oswald Regular"/>
            </a:endParaRPr>
          </a:p>
        </p:txBody>
      </p:sp>
      <p:sp>
        <p:nvSpPr>
          <p:cNvPr id="4" name="Footer Placeholder 3"/>
          <p:cNvSpPr>
            <a:spLocks noGrp="1"/>
          </p:cNvSpPr>
          <p:nvPr>
            <p:ph type="ftr" sz="quarter" idx="11"/>
          </p:nvPr>
        </p:nvSpPr>
        <p:spPr/>
        <p:txBody>
          <a:bodyPr/>
          <a:lstStyle/>
          <a:p>
            <a:r>
              <a:rPr lang="en-US" smtClean="0"/>
              <a:t>Topic 7: User Authentication</a:t>
            </a:r>
            <a:endParaRPr lang="en-US"/>
          </a:p>
        </p:txBody>
      </p:sp>
      <p:sp>
        <p:nvSpPr>
          <p:cNvPr id="5" name="Slide Number Placeholder 4"/>
          <p:cNvSpPr>
            <a:spLocks noGrp="1"/>
          </p:cNvSpPr>
          <p:nvPr>
            <p:ph type="sldNum" sz="quarter" idx="12"/>
          </p:nvPr>
        </p:nvSpPr>
        <p:spPr/>
        <p:txBody>
          <a:bodyPr/>
          <a:lstStyle/>
          <a:p>
            <a:fld id="{6E2D2B3B-882E-40F3-A32F-6DD516915044}" type="slidenum">
              <a:rPr lang="en-US" smtClean="0"/>
              <a:pPr/>
              <a:t>54</a:t>
            </a:fld>
            <a:endParaRPr lang="en-US"/>
          </a:p>
        </p:txBody>
      </p:sp>
    </p:spTree>
    <p:extLst>
      <p:ext uri="{BB962C8B-B14F-4D97-AF65-F5344CB8AC3E}">
        <p14:creationId xmlns:p14="http://schemas.microsoft.com/office/powerpoint/2010/main" val="295800781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err="1" smtClean="0"/>
              <a:t>Honeywords</a:t>
            </a:r>
            <a:r>
              <a:rPr lang="en-US" sz="4000" dirty="0" smtClean="0"/>
              <a:t>: Making Password Cracking Detectable</a:t>
            </a:r>
            <a:endParaRPr lang="en-US" sz="4000" dirty="0"/>
          </a:p>
        </p:txBody>
      </p:sp>
      <p:sp>
        <p:nvSpPr>
          <p:cNvPr id="4" name="Footer Placeholder 3"/>
          <p:cNvSpPr>
            <a:spLocks noGrp="1"/>
          </p:cNvSpPr>
          <p:nvPr>
            <p:ph type="ftr" sz="quarter" idx="11"/>
          </p:nvPr>
        </p:nvSpPr>
        <p:spPr/>
        <p:txBody>
          <a:bodyPr/>
          <a:lstStyle/>
          <a:p>
            <a:r>
              <a:rPr lang="en-US" smtClean="0"/>
              <a:t>Topic 7: User Authentication</a:t>
            </a:r>
            <a:endParaRPr lang="en-US"/>
          </a:p>
        </p:txBody>
      </p:sp>
      <p:sp>
        <p:nvSpPr>
          <p:cNvPr id="5" name="Slide Number Placeholder 4"/>
          <p:cNvSpPr>
            <a:spLocks noGrp="1"/>
          </p:cNvSpPr>
          <p:nvPr>
            <p:ph type="sldNum" sz="quarter" idx="12"/>
          </p:nvPr>
        </p:nvSpPr>
        <p:spPr/>
        <p:txBody>
          <a:bodyPr/>
          <a:lstStyle/>
          <a:p>
            <a:fld id="{6E2D2B3B-882E-40F3-A32F-6DD516915044}" type="slidenum">
              <a:rPr lang="en-US" smtClean="0"/>
              <a:pPr/>
              <a:t>55</a:t>
            </a:fld>
            <a:endParaRPr lang="en-US"/>
          </a:p>
        </p:txBody>
      </p:sp>
      <p:sp>
        <p:nvSpPr>
          <p:cNvPr id="6" name="Rounded Rectangle 5"/>
          <p:cNvSpPr/>
          <p:nvPr/>
        </p:nvSpPr>
        <p:spPr>
          <a:xfrm>
            <a:off x="2236388" y="1737810"/>
            <a:ext cx="2029315" cy="4307390"/>
          </a:xfrm>
          <a:prstGeom prst="roundRect">
            <a:avLst/>
          </a:prstGeom>
          <a:solidFill>
            <a:srgbClr val="17B6FB"/>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smtClean="0">
                <a:solidFill>
                  <a:srgbClr val="800000"/>
                </a:solidFill>
                <a:latin typeface="Oswald Regular"/>
                <a:cs typeface="Oswald Regular"/>
              </a:rPr>
              <a:t>P</a:t>
            </a:r>
            <a:r>
              <a:rPr lang="en-US" sz="3200" b="1" baseline="-25000" dirty="0" smtClean="0">
                <a:solidFill>
                  <a:srgbClr val="800000"/>
                </a:solidFill>
                <a:latin typeface="Oswald Regular"/>
                <a:cs typeface="Oswald Regular"/>
              </a:rPr>
              <a:t>1</a:t>
            </a:r>
          </a:p>
          <a:p>
            <a:pPr algn="ctr"/>
            <a:endParaRPr lang="en-US" sz="3200" b="1" baseline="-25000" dirty="0" smtClean="0">
              <a:solidFill>
                <a:srgbClr val="800000"/>
              </a:solidFill>
              <a:latin typeface="Oswald Regular"/>
              <a:cs typeface="Oswald Regular"/>
            </a:endParaRPr>
          </a:p>
          <a:p>
            <a:pPr algn="ctr"/>
            <a:r>
              <a:rPr lang="en-US" sz="3200" b="1" dirty="0" smtClean="0">
                <a:solidFill>
                  <a:srgbClr val="800000"/>
                </a:solidFill>
                <a:latin typeface="Oswald Regular"/>
                <a:cs typeface="Oswald Regular"/>
              </a:rPr>
              <a:t>P</a:t>
            </a:r>
            <a:r>
              <a:rPr lang="en-US" sz="3200" b="1" baseline="-25000" dirty="0" smtClean="0">
                <a:solidFill>
                  <a:srgbClr val="800000"/>
                </a:solidFill>
                <a:latin typeface="Oswald Regular"/>
                <a:cs typeface="Oswald Regular"/>
              </a:rPr>
              <a:t>2</a:t>
            </a:r>
            <a:endParaRPr lang="en-US" sz="3200" b="1" dirty="0" smtClean="0">
              <a:solidFill>
                <a:srgbClr val="800000"/>
              </a:solidFill>
              <a:latin typeface="Oswald Regular"/>
              <a:cs typeface="Oswald Regular"/>
            </a:endParaRPr>
          </a:p>
          <a:p>
            <a:pPr algn="ctr"/>
            <a:r>
              <a:rPr lang="en-US" sz="3200" b="1" dirty="0" smtClean="0">
                <a:solidFill>
                  <a:srgbClr val="800000"/>
                </a:solidFill>
                <a:latin typeface="Oswald Regular"/>
                <a:cs typeface="Oswald Regular"/>
              </a:rPr>
              <a:t>…</a:t>
            </a:r>
          </a:p>
          <a:p>
            <a:pPr algn="ctr"/>
            <a:endParaRPr lang="en-US" sz="3200" b="1" dirty="0" smtClean="0">
              <a:solidFill>
                <a:srgbClr val="800000"/>
              </a:solidFill>
              <a:latin typeface="Oswald Regular"/>
              <a:cs typeface="Oswald Regular"/>
            </a:endParaRPr>
          </a:p>
          <a:p>
            <a:pPr algn="ctr"/>
            <a:r>
              <a:rPr lang="en-US" sz="3200" b="1" dirty="0" smtClean="0">
                <a:solidFill>
                  <a:srgbClr val="800000"/>
                </a:solidFill>
                <a:latin typeface="Oswald Regular"/>
                <a:cs typeface="Oswald Regular"/>
              </a:rPr>
              <a:t>P</a:t>
            </a:r>
            <a:r>
              <a:rPr lang="en-US" sz="3200" b="1" baseline="-25000" dirty="0" smtClean="0">
                <a:solidFill>
                  <a:srgbClr val="800000"/>
                </a:solidFill>
                <a:latin typeface="Oswald Regular"/>
                <a:cs typeface="Oswald Regular"/>
              </a:rPr>
              <a:t>n-1</a:t>
            </a:r>
          </a:p>
          <a:p>
            <a:pPr algn="ctr"/>
            <a:endParaRPr lang="en-US" sz="3200" b="1" dirty="0" smtClean="0">
              <a:solidFill>
                <a:srgbClr val="800000"/>
              </a:solidFill>
              <a:latin typeface="Oswald Regular"/>
              <a:cs typeface="Oswald Regular"/>
            </a:endParaRPr>
          </a:p>
          <a:p>
            <a:pPr algn="ctr"/>
            <a:r>
              <a:rPr lang="en-US" sz="3200" b="1" dirty="0" err="1" smtClean="0">
                <a:solidFill>
                  <a:srgbClr val="800000"/>
                </a:solidFill>
                <a:latin typeface="Oswald Regular"/>
                <a:cs typeface="Oswald Regular"/>
              </a:rPr>
              <a:t>P</a:t>
            </a:r>
            <a:r>
              <a:rPr lang="en-US" sz="3200" b="1" baseline="-25000" dirty="0" err="1" smtClean="0">
                <a:solidFill>
                  <a:srgbClr val="800000"/>
                </a:solidFill>
                <a:latin typeface="Oswald Regular"/>
                <a:cs typeface="Oswald Regular"/>
              </a:rPr>
              <a:t>n</a:t>
            </a:r>
            <a:endParaRPr lang="en-US" sz="3200" b="1" baseline="-25000" dirty="0">
              <a:solidFill>
                <a:srgbClr val="800000"/>
              </a:solidFill>
              <a:latin typeface="Oswald Regular"/>
              <a:cs typeface="Oswald Regular"/>
            </a:endParaRPr>
          </a:p>
        </p:txBody>
      </p:sp>
      <p:sp>
        <p:nvSpPr>
          <p:cNvPr id="7" name="Rounded Rectangle 6"/>
          <p:cNvSpPr/>
          <p:nvPr/>
        </p:nvSpPr>
        <p:spPr>
          <a:xfrm>
            <a:off x="2678144" y="5220065"/>
            <a:ext cx="1090585" cy="648869"/>
          </a:xfrm>
          <a:prstGeom prst="round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154455" y="5097989"/>
            <a:ext cx="1533117" cy="954107"/>
          </a:xfrm>
          <a:prstGeom prst="rect">
            <a:avLst/>
          </a:prstGeom>
          <a:noFill/>
        </p:spPr>
        <p:txBody>
          <a:bodyPr wrap="none" rtlCol="0">
            <a:spAutoFit/>
          </a:bodyPr>
          <a:lstStyle/>
          <a:p>
            <a:pPr algn="ctr"/>
            <a:r>
              <a:rPr lang="en-US" sz="2800" b="1" dirty="0" smtClean="0">
                <a:solidFill>
                  <a:srgbClr val="800000"/>
                </a:solidFill>
                <a:latin typeface="Oswald Regular"/>
                <a:cs typeface="Oswald Regular"/>
              </a:rPr>
              <a:t>Real </a:t>
            </a:r>
          </a:p>
          <a:p>
            <a:pPr algn="ctr"/>
            <a:r>
              <a:rPr lang="en-US" sz="2800" b="1" dirty="0" smtClean="0">
                <a:solidFill>
                  <a:srgbClr val="800000"/>
                </a:solidFill>
                <a:latin typeface="Oswald Regular"/>
                <a:cs typeface="Oswald Regular"/>
              </a:rPr>
              <a:t>Password</a:t>
            </a:r>
            <a:endParaRPr lang="en-US" sz="2800" b="1" dirty="0">
              <a:solidFill>
                <a:srgbClr val="800000"/>
              </a:solidFill>
              <a:latin typeface="Oswald Regular"/>
              <a:cs typeface="Oswald Regular"/>
            </a:endParaRPr>
          </a:p>
        </p:txBody>
      </p:sp>
      <p:sp>
        <p:nvSpPr>
          <p:cNvPr id="11" name="Right Arrow 10"/>
          <p:cNvSpPr/>
          <p:nvPr/>
        </p:nvSpPr>
        <p:spPr>
          <a:xfrm>
            <a:off x="1701377" y="5346251"/>
            <a:ext cx="880133" cy="421068"/>
          </a:xfrm>
          <a:prstGeom prst="rightArrow">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18185" y="3082840"/>
            <a:ext cx="1906567" cy="523220"/>
          </a:xfrm>
          <a:prstGeom prst="rect">
            <a:avLst/>
          </a:prstGeom>
          <a:noFill/>
        </p:spPr>
        <p:txBody>
          <a:bodyPr wrap="none" rtlCol="0">
            <a:spAutoFit/>
          </a:bodyPr>
          <a:lstStyle/>
          <a:p>
            <a:pPr algn="ctr"/>
            <a:r>
              <a:rPr lang="en-US" sz="2800" b="1" dirty="0" err="1" smtClean="0">
                <a:solidFill>
                  <a:srgbClr val="800000"/>
                </a:solidFill>
                <a:latin typeface="Oswald Regular"/>
                <a:cs typeface="Oswald Regular"/>
              </a:rPr>
              <a:t>Honeywords</a:t>
            </a:r>
            <a:endParaRPr lang="en-US" sz="2800" b="1" dirty="0">
              <a:solidFill>
                <a:srgbClr val="800000"/>
              </a:solidFill>
              <a:latin typeface="Oswald Regular"/>
              <a:cs typeface="Oswald Regular"/>
            </a:endParaRPr>
          </a:p>
        </p:txBody>
      </p:sp>
      <p:sp>
        <p:nvSpPr>
          <p:cNvPr id="13" name="Right Arrow 12"/>
          <p:cNvSpPr/>
          <p:nvPr/>
        </p:nvSpPr>
        <p:spPr>
          <a:xfrm>
            <a:off x="1989588" y="2930981"/>
            <a:ext cx="880133" cy="421068"/>
          </a:xfrm>
          <a:prstGeom prst="rightArrow">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ight Arrow 13"/>
          <p:cNvSpPr/>
          <p:nvPr/>
        </p:nvSpPr>
        <p:spPr>
          <a:xfrm rot="20413460">
            <a:off x="1933976" y="2260726"/>
            <a:ext cx="880133" cy="421068"/>
          </a:xfrm>
          <a:prstGeom prst="rightArrow">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ight Arrow 14"/>
          <p:cNvSpPr/>
          <p:nvPr/>
        </p:nvSpPr>
        <p:spPr>
          <a:xfrm rot="1091592">
            <a:off x="1960585" y="3443016"/>
            <a:ext cx="880133" cy="421068"/>
          </a:xfrm>
          <a:prstGeom prst="rightArrow">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a:off x="2678144" y="6106406"/>
            <a:ext cx="1096048" cy="646331"/>
          </a:xfrm>
          <a:prstGeom prst="rect">
            <a:avLst/>
          </a:prstGeom>
          <a:noFill/>
        </p:spPr>
        <p:txBody>
          <a:bodyPr wrap="none" rtlCol="0">
            <a:spAutoFit/>
          </a:bodyPr>
          <a:lstStyle/>
          <a:p>
            <a:pPr algn="ctr"/>
            <a:r>
              <a:rPr lang="en-US" sz="3600" b="1" dirty="0" smtClean="0">
                <a:solidFill>
                  <a:srgbClr val="800000"/>
                </a:solidFill>
                <a:latin typeface="Oswald Regular"/>
                <a:cs typeface="Oswald Regular"/>
              </a:rPr>
              <a:t>Alice</a:t>
            </a:r>
            <a:endParaRPr lang="en-US" sz="3600" b="1" dirty="0">
              <a:solidFill>
                <a:srgbClr val="800000"/>
              </a:solidFill>
              <a:latin typeface="Oswald Regular"/>
              <a:cs typeface="Oswald Regular"/>
            </a:endParaRPr>
          </a:p>
        </p:txBody>
      </p:sp>
      <p:sp>
        <p:nvSpPr>
          <p:cNvPr id="17" name="Right Arrow 16"/>
          <p:cNvSpPr/>
          <p:nvPr/>
        </p:nvSpPr>
        <p:spPr>
          <a:xfrm rot="1844874">
            <a:off x="1974935" y="4106238"/>
            <a:ext cx="880133" cy="421068"/>
          </a:xfrm>
          <a:prstGeom prst="rightArrow">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8" name="Picture 17" descr="river.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265703" y="1737810"/>
            <a:ext cx="1587561" cy="4307390"/>
          </a:xfrm>
          <a:prstGeom prst="rect">
            <a:avLst/>
          </a:prstGeom>
        </p:spPr>
      </p:pic>
      <p:sp>
        <p:nvSpPr>
          <p:cNvPr id="19" name="Rounded Rectangle 18"/>
          <p:cNvSpPr/>
          <p:nvPr/>
        </p:nvSpPr>
        <p:spPr>
          <a:xfrm>
            <a:off x="5853264" y="1737810"/>
            <a:ext cx="2223936" cy="3360179"/>
          </a:xfrm>
          <a:prstGeom prst="roundRect">
            <a:avLst/>
          </a:prstGeom>
          <a:solidFill>
            <a:srgbClr val="17B6FB"/>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800" b="1" baseline="-25000" dirty="0" smtClean="0">
              <a:solidFill>
                <a:srgbClr val="800000"/>
              </a:solidFill>
              <a:latin typeface="Oswald Regular"/>
              <a:cs typeface="Oswald Regular"/>
            </a:endParaRPr>
          </a:p>
          <a:p>
            <a:pPr algn="ctr"/>
            <a:endParaRPr lang="en-US" sz="4800" b="1" baseline="-25000" dirty="0">
              <a:solidFill>
                <a:srgbClr val="800000"/>
              </a:solidFill>
              <a:latin typeface="Oswald Regular"/>
              <a:cs typeface="Oswald Regular"/>
            </a:endParaRPr>
          </a:p>
          <a:p>
            <a:pPr algn="ctr"/>
            <a:r>
              <a:rPr lang="en-US" sz="4800" b="1" baseline="-25000" dirty="0" smtClean="0">
                <a:solidFill>
                  <a:srgbClr val="800000"/>
                </a:solidFill>
                <a:latin typeface="Oswald Regular"/>
                <a:cs typeface="Oswald Regular"/>
              </a:rPr>
              <a:t>Password/</a:t>
            </a:r>
            <a:r>
              <a:rPr lang="en-US" sz="4800" b="1" baseline="-25000" dirty="0" err="1" smtClean="0">
                <a:solidFill>
                  <a:srgbClr val="800000"/>
                </a:solidFill>
                <a:latin typeface="Oswald Regular"/>
                <a:cs typeface="Oswald Regular"/>
              </a:rPr>
              <a:t>Honeyword</a:t>
            </a:r>
            <a:r>
              <a:rPr lang="en-US" sz="4800" b="1" baseline="-25000" dirty="0" smtClean="0">
                <a:solidFill>
                  <a:srgbClr val="800000"/>
                </a:solidFill>
                <a:latin typeface="Oswald Regular"/>
                <a:cs typeface="Oswald Regular"/>
              </a:rPr>
              <a:t>  Checker</a:t>
            </a:r>
            <a:endParaRPr lang="en-US" sz="4800" b="1" baseline="-25000" dirty="0">
              <a:solidFill>
                <a:srgbClr val="800000"/>
              </a:solidFill>
              <a:latin typeface="Oswald Regular"/>
              <a:cs typeface="Oswald Regular"/>
            </a:endParaRPr>
          </a:p>
        </p:txBody>
      </p:sp>
      <p:sp>
        <p:nvSpPr>
          <p:cNvPr id="20" name="Left Arrow 19"/>
          <p:cNvSpPr/>
          <p:nvPr/>
        </p:nvSpPr>
        <p:spPr>
          <a:xfrm>
            <a:off x="4238093" y="4268453"/>
            <a:ext cx="1587561" cy="439019"/>
          </a:xfrm>
          <a:prstGeom prst="leftArrow">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Left Arrow 20"/>
          <p:cNvSpPr/>
          <p:nvPr/>
        </p:nvSpPr>
        <p:spPr>
          <a:xfrm rot="10800000">
            <a:off x="4293313" y="3471825"/>
            <a:ext cx="1587561" cy="439019"/>
          </a:xfrm>
          <a:prstGeom prst="leftArrow">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2" name="Picture 21" descr="Lock-icon.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300984" y="1803400"/>
            <a:ext cx="1319302" cy="1319302"/>
          </a:xfrm>
          <a:prstGeom prst="rect">
            <a:avLst/>
          </a:prstGeom>
        </p:spPr>
      </p:pic>
      <p:sp>
        <p:nvSpPr>
          <p:cNvPr id="23" name="Left Arrow 22"/>
          <p:cNvSpPr/>
          <p:nvPr/>
        </p:nvSpPr>
        <p:spPr>
          <a:xfrm rot="16200000">
            <a:off x="6837130" y="5000555"/>
            <a:ext cx="671704" cy="439019"/>
          </a:xfrm>
          <a:prstGeom prst="leftArrow">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4" name="Picture 23" descr="Warning_icon.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530719" y="5648960"/>
            <a:ext cx="1311796" cy="1093164"/>
          </a:xfrm>
          <a:prstGeom prst="rect">
            <a:avLst/>
          </a:prstGeom>
        </p:spPr>
      </p:pic>
      <p:pic>
        <p:nvPicPr>
          <p:cNvPr id="25" name="Picture 24" descr="ok.gif"/>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751572" y="4620012"/>
            <a:ext cx="727856" cy="726239"/>
          </a:xfrm>
          <a:prstGeom prst="rect">
            <a:avLst/>
          </a:prstGeom>
        </p:spPr>
      </p:pic>
      <p:pic>
        <p:nvPicPr>
          <p:cNvPr id="26" name="Picture 25" descr="i.png"/>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4293312" y="2424323"/>
            <a:ext cx="1317034" cy="1317034"/>
          </a:xfrm>
          <a:prstGeom prst="rect">
            <a:avLst/>
          </a:prstGeom>
        </p:spPr>
      </p:pic>
    </p:spTree>
    <p:extLst>
      <p:ext uri="{BB962C8B-B14F-4D97-AF65-F5344CB8AC3E}">
        <p14:creationId xmlns:p14="http://schemas.microsoft.com/office/powerpoint/2010/main" val="2180099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1" grpId="0" animBg="1"/>
      <p:bldP spid="12" grpId="0"/>
      <p:bldP spid="13" grpId="0" animBg="1"/>
      <p:bldP spid="14" grpId="0" animBg="1"/>
      <p:bldP spid="15" grpId="0" animBg="1"/>
      <p:bldP spid="17" grpId="0" animBg="1"/>
      <p:bldP spid="19" grpId="0" animBg="1"/>
      <p:bldP spid="20" grpId="0" animBg="1"/>
      <p:bldP spid="21" grpId="0" animBg="1"/>
      <p:bldP spid="23"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Password Managers</a:t>
            </a:r>
            <a:endParaRPr lang="en-US" dirty="0"/>
          </a:p>
        </p:txBody>
      </p:sp>
      <p:sp>
        <p:nvSpPr>
          <p:cNvPr id="3" name="Content Placeholder 2"/>
          <p:cNvSpPr>
            <a:spLocks noGrp="1"/>
          </p:cNvSpPr>
          <p:nvPr>
            <p:ph idx="1"/>
          </p:nvPr>
        </p:nvSpPr>
        <p:spPr/>
        <p:txBody>
          <a:bodyPr>
            <a:normAutofit/>
          </a:bodyPr>
          <a:lstStyle/>
          <a:p>
            <a:r>
              <a:rPr lang="en-US" sz="2800" dirty="0" smtClean="0">
                <a:latin typeface="Roboto Slab Regular"/>
                <a:cs typeface="Roboto Slab Regular"/>
              </a:rPr>
              <a:t>A software that generates random passwords for each website and stores them in a cryptographically secure manner. </a:t>
            </a:r>
          </a:p>
          <a:p>
            <a:endParaRPr lang="en-US" sz="2800" dirty="0">
              <a:latin typeface="Roboto Slab Regular"/>
              <a:cs typeface="Roboto Slab Regular"/>
            </a:endParaRPr>
          </a:p>
          <a:p>
            <a:r>
              <a:rPr lang="en-US" sz="2800" dirty="0" smtClean="0">
                <a:latin typeface="Roboto Slab Regular"/>
                <a:cs typeface="Roboto Slab Regular"/>
              </a:rPr>
              <a:t>Requires a master password. </a:t>
            </a:r>
          </a:p>
          <a:p>
            <a:endParaRPr lang="en-US" sz="2800" dirty="0">
              <a:latin typeface="Roboto Slab Regular"/>
              <a:cs typeface="Roboto Slab Regular"/>
            </a:endParaRPr>
          </a:p>
          <a:p>
            <a:r>
              <a:rPr lang="en-US" sz="2800" dirty="0" smtClean="0">
                <a:latin typeface="Roboto Slab Regular"/>
                <a:cs typeface="Roboto Slab Regular"/>
              </a:rPr>
              <a:t>Web-based or local </a:t>
            </a:r>
            <a:endParaRPr lang="en-US" sz="2800" dirty="0">
              <a:latin typeface="Roboto Slab Regular"/>
              <a:cs typeface="Roboto Slab Regular"/>
            </a:endParaRPr>
          </a:p>
        </p:txBody>
      </p:sp>
      <p:sp>
        <p:nvSpPr>
          <p:cNvPr id="4" name="Footer Placeholder 3"/>
          <p:cNvSpPr>
            <a:spLocks noGrp="1"/>
          </p:cNvSpPr>
          <p:nvPr>
            <p:ph type="ftr" sz="quarter" idx="11"/>
          </p:nvPr>
        </p:nvSpPr>
        <p:spPr/>
        <p:txBody>
          <a:bodyPr/>
          <a:lstStyle/>
          <a:p>
            <a:r>
              <a:rPr lang="en-US" smtClean="0"/>
              <a:t>Topic 7: User Authentication</a:t>
            </a:r>
            <a:endParaRPr lang="en-US"/>
          </a:p>
        </p:txBody>
      </p:sp>
      <p:sp>
        <p:nvSpPr>
          <p:cNvPr id="5" name="Slide Number Placeholder 4"/>
          <p:cNvSpPr>
            <a:spLocks noGrp="1"/>
          </p:cNvSpPr>
          <p:nvPr>
            <p:ph type="sldNum" sz="quarter" idx="12"/>
          </p:nvPr>
        </p:nvSpPr>
        <p:spPr/>
        <p:txBody>
          <a:bodyPr/>
          <a:lstStyle/>
          <a:p>
            <a:fld id="{6E2D2B3B-882E-40F3-A32F-6DD516915044}" type="slidenum">
              <a:rPr lang="en-US" smtClean="0"/>
              <a:pPr/>
              <a:t>56</a:t>
            </a:fld>
            <a:endParaRPr lang="en-US"/>
          </a:p>
        </p:txBody>
      </p:sp>
      <p:pic>
        <p:nvPicPr>
          <p:cNvPr id="6" name="Picture 5" descr="lastpass.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464060" y="3052585"/>
            <a:ext cx="1970715" cy="1108527"/>
          </a:xfrm>
          <a:prstGeom prst="rect">
            <a:avLst/>
          </a:prstGeom>
        </p:spPr>
      </p:pic>
      <p:pic>
        <p:nvPicPr>
          <p:cNvPr id="7" name="Picture 6" descr="dashlane-_logo_2307.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825654" y="4340586"/>
            <a:ext cx="2609121" cy="797956"/>
          </a:xfrm>
          <a:prstGeom prst="rect">
            <a:avLst/>
          </a:prstGeom>
        </p:spPr>
      </p:pic>
      <p:pic>
        <p:nvPicPr>
          <p:cNvPr id="8" name="Picture 7" descr="roboform.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586203" y="5287598"/>
            <a:ext cx="3848572" cy="1499444"/>
          </a:xfrm>
          <a:prstGeom prst="rect">
            <a:avLst/>
          </a:prstGeom>
        </p:spPr>
      </p:pic>
      <p:sp>
        <p:nvSpPr>
          <p:cNvPr id="9" name="Rounded Rectangle 8"/>
          <p:cNvSpPr/>
          <p:nvPr/>
        </p:nvSpPr>
        <p:spPr>
          <a:xfrm>
            <a:off x="358927" y="2222724"/>
            <a:ext cx="7910189" cy="306487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400" dirty="0" smtClean="0">
                <a:solidFill>
                  <a:srgbClr val="800000"/>
                </a:solidFill>
                <a:latin typeface="Oswald Regular"/>
                <a:cs typeface="Oswald Regular"/>
              </a:rPr>
              <a:t>What is the problem with having a password manager manage your passwords?</a:t>
            </a:r>
            <a:endParaRPr lang="en-US" sz="5400" dirty="0">
              <a:solidFill>
                <a:srgbClr val="800000"/>
              </a:solidFill>
              <a:latin typeface="Oswald Regular"/>
              <a:cs typeface="Oswald Regular"/>
            </a:endParaRPr>
          </a:p>
        </p:txBody>
      </p:sp>
    </p:spTree>
    <p:extLst>
      <p:ext uri="{BB962C8B-B14F-4D97-AF65-F5344CB8AC3E}">
        <p14:creationId xmlns:p14="http://schemas.microsoft.com/office/powerpoint/2010/main" val="3061143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Password Managers</a:t>
            </a:r>
            <a:endParaRPr lang="en-US" dirty="0"/>
          </a:p>
        </p:txBody>
      </p:sp>
      <p:pic>
        <p:nvPicPr>
          <p:cNvPr id="6" name="Content Placeholder 5" descr="eggs-in-one-basket.jpg"/>
          <p:cNvPicPr>
            <a:picLocks noGrp="1" noChangeAspect="1"/>
          </p:cNvPicPr>
          <p:nvPr>
            <p:ph idx="1"/>
          </p:nvPr>
        </p:nvPicPr>
        <p:blipFill>
          <a:blip r:embed="rId2">
            <a:extLst>
              <a:ext uri="{28A0092B-C50C-407E-A947-70E740481C1C}">
                <a14:useLocalDpi xmlns:a14="http://schemas.microsoft.com/office/drawing/2010/main" val="0"/>
              </a:ext>
            </a:extLst>
          </a:blip>
          <a:srcRect t="5000" b="5000"/>
          <a:stretch>
            <a:fillRect/>
          </a:stretch>
        </p:blipFill>
        <p:spPr>
          <a:xfrm>
            <a:off x="457200" y="1627812"/>
            <a:ext cx="7620000" cy="4800600"/>
          </a:xfrm>
        </p:spPr>
      </p:pic>
      <p:sp>
        <p:nvSpPr>
          <p:cNvPr id="4" name="Footer Placeholder 3"/>
          <p:cNvSpPr>
            <a:spLocks noGrp="1"/>
          </p:cNvSpPr>
          <p:nvPr>
            <p:ph type="ftr" sz="quarter" idx="11"/>
          </p:nvPr>
        </p:nvSpPr>
        <p:spPr/>
        <p:txBody>
          <a:bodyPr/>
          <a:lstStyle/>
          <a:p>
            <a:r>
              <a:rPr lang="en-US" smtClean="0"/>
              <a:t>Topic 7: User Authentication</a:t>
            </a:r>
            <a:endParaRPr lang="en-US"/>
          </a:p>
        </p:txBody>
      </p:sp>
      <p:sp>
        <p:nvSpPr>
          <p:cNvPr id="5" name="Slide Number Placeholder 4"/>
          <p:cNvSpPr>
            <a:spLocks noGrp="1"/>
          </p:cNvSpPr>
          <p:nvPr>
            <p:ph type="sldNum" sz="quarter" idx="12"/>
          </p:nvPr>
        </p:nvSpPr>
        <p:spPr/>
        <p:txBody>
          <a:bodyPr/>
          <a:lstStyle/>
          <a:p>
            <a:fld id="{6E2D2B3B-882E-40F3-A32F-6DD516915044}" type="slidenum">
              <a:rPr lang="en-US" smtClean="0"/>
              <a:pPr/>
              <a:t>57</a:t>
            </a:fld>
            <a:endParaRPr lang="en-US"/>
          </a:p>
        </p:txBody>
      </p:sp>
      <p:sp>
        <p:nvSpPr>
          <p:cNvPr id="7" name="Rounded Rectangle 6"/>
          <p:cNvSpPr/>
          <p:nvPr/>
        </p:nvSpPr>
        <p:spPr>
          <a:xfrm>
            <a:off x="759268" y="1986823"/>
            <a:ext cx="7054288" cy="423956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400" b="1" i="1" dirty="0" smtClean="0">
                <a:solidFill>
                  <a:srgbClr val="800000"/>
                </a:solidFill>
                <a:latin typeface="Oswald Regular"/>
                <a:cs typeface="Oswald Regular"/>
              </a:rPr>
              <a:t>One single point of failure</a:t>
            </a:r>
            <a:r>
              <a:rPr lang="en-US" sz="5400" dirty="0" smtClean="0">
                <a:solidFill>
                  <a:srgbClr val="800000"/>
                </a:solidFill>
                <a:latin typeface="Oswald Regular"/>
                <a:cs typeface="Oswald Regular"/>
              </a:rPr>
              <a:t>. </a:t>
            </a:r>
          </a:p>
          <a:p>
            <a:pPr algn="ctr"/>
            <a:r>
              <a:rPr lang="en-US" sz="5400" dirty="0" smtClean="0">
                <a:solidFill>
                  <a:srgbClr val="800000"/>
                </a:solidFill>
                <a:latin typeface="Oswald Regular"/>
                <a:cs typeface="Oswald Regular"/>
              </a:rPr>
              <a:t>One master password protecting all your passwords. </a:t>
            </a:r>
            <a:endParaRPr lang="en-US" sz="5400" dirty="0">
              <a:solidFill>
                <a:srgbClr val="800000"/>
              </a:solidFill>
              <a:latin typeface="Oswald Regular"/>
              <a:cs typeface="Oswald Regular"/>
            </a:endParaRPr>
          </a:p>
        </p:txBody>
      </p:sp>
    </p:spTree>
    <p:extLst>
      <p:ext uri="{BB962C8B-B14F-4D97-AF65-F5344CB8AC3E}">
        <p14:creationId xmlns:p14="http://schemas.microsoft.com/office/powerpoint/2010/main" val="1328364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GOTCHA</a:t>
            </a:r>
            <a:endParaRPr lang="en-US" dirty="0"/>
          </a:p>
        </p:txBody>
      </p:sp>
      <p:sp>
        <p:nvSpPr>
          <p:cNvPr id="4" name="Footer Placeholder 3"/>
          <p:cNvSpPr>
            <a:spLocks noGrp="1"/>
          </p:cNvSpPr>
          <p:nvPr>
            <p:ph type="ftr" sz="quarter" idx="11"/>
          </p:nvPr>
        </p:nvSpPr>
        <p:spPr/>
        <p:txBody>
          <a:bodyPr/>
          <a:lstStyle/>
          <a:p>
            <a:r>
              <a:rPr lang="en-US" smtClean="0"/>
              <a:t>Topic 7: User Authentication</a:t>
            </a:r>
            <a:endParaRPr lang="en-US"/>
          </a:p>
        </p:txBody>
      </p:sp>
      <p:sp>
        <p:nvSpPr>
          <p:cNvPr id="5" name="Slide Number Placeholder 4"/>
          <p:cNvSpPr>
            <a:spLocks noGrp="1"/>
          </p:cNvSpPr>
          <p:nvPr>
            <p:ph type="sldNum" sz="quarter" idx="12"/>
          </p:nvPr>
        </p:nvSpPr>
        <p:spPr/>
        <p:txBody>
          <a:bodyPr/>
          <a:lstStyle/>
          <a:p>
            <a:fld id="{6E2D2B3B-882E-40F3-A32F-6DD516915044}" type="slidenum">
              <a:rPr lang="en-US" smtClean="0"/>
              <a:pPr/>
              <a:t>58</a:t>
            </a:fld>
            <a:endParaRPr lang="en-US"/>
          </a:p>
        </p:txBody>
      </p:sp>
      <p:pic>
        <p:nvPicPr>
          <p:cNvPr id="6" name="Content Placeholder 5" descr="C:\temp\InkblotImages\42.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t="18500" b="18500"/>
          <a:stretch>
            <a:fillRect/>
          </a:stretch>
        </p:blipFill>
        <p:spPr bwMode="auto">
          <a:xfrm>
            <a:off x="457200" y="3204303"/>
            <a:ext cx="3920435" cy="246987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temp\InkblotImages\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01070" y="3157099"/>
            <a:ext cx="2789932" cy="278993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532344" y="6089039"/>
            <a:ext cx="1890261" cy="523220"/>
          </a:xfrm>
          <a:prstGeom prst="rect">
            <a:avLst/>
          </a:prstGeom>
          <a:noFill/>
        </p:spPr>
        <p:txBody>
          <a:bodyPr wrap="none" rtlCol="0">
            <a:spAutoFit/>
          </a:bodyPr>
          <a:lstStyle/>
          <a:p>
            <a:r>
              <a:rPr lang="en-US" sz="2800" dirty="0" smtClean="0">
                <a:solidFill>
                  <a:srgbClr val="800000"/>
                </a:solidFill>
                <a:latin typeface="Oswald Regular"/>
                <a:cs typeface="Oswald Regular"/>
              </a:rPr>
              <a:t>Steroid Cow</a:t>
            </a:r>
            <a:endParaRPr lang="en-US" sz="2800" dirty="0">
              <a:solidFill>
                <a:srgbClr val="800000"/>
              </a:solidFill>
              <a:latin typeface="Oswald Regular"/>
              <a:cs typeface="Oswald Regular"/>
            </a:endParaRPr>
          </a:p>
        </p:txBody>
      </p:sp>
      <p:sp>
        <p:nvSpPr>
          <p:cNvPr id="9" name="TextBox 8"/>
          <p:cNvSpPr txBox="1"/>
          <p:nvPr/>
        </p:nvSpPr>
        <p:spPr>
          <a:xfrm>
            <a:off x="6019514" y="6089573"/>
            <a:ext cx="1581157" cy="523220"/>
          </a:xfrm>
          <a:prstGeom prst="rect">
            <a:avLst/>
          </a:prstGeom>
          <a:noFill/>
        </p:spPr>
        <p:txBody>
          <a:bodyPr wrap="none" rtlCol="0">
            <a:spAutoFit/>
          </a:bodyPr>
          <a:lstStyle/>
          <a:p>
            <a:r>
              <a:rPr lang="en-US" sz="2800" dirty="0" smtClean="0">
                <a:solidFill>
                  <a:srgbClr val="800000"/>
                </a:solidFill>
                <a:latin typeface="Oswald Regular"/>
                <a:cs typeface="Oswald Regular"/>
              </a:rPr>
              <a:t>Evil Clown</a:t>
            </a:r>
            <a:endParaRPr lang="en-US" sz="2800" dirty="0">
              <a:solidFill>
                <a:srgbClr val="800000"/>
              </a:solidFill>
              <a:latin typeface="Oswald Regular"/>
              <a:cs typeface="Oswald Regular"/>
            </a:endParaRPr>
          </a:p>
        </p:txBody>
      </p:sp>
      <p:sp>
        <p:nvSpPr>
          <p:cNvPr id="10" name="TextBox 9"/>
          <p:cNvSpPr txBox="1"/>
          <p:nvPr/>
        </p:nvSpPr>
        <p:spPr>
          <a:xfrm>
            <a:off x="124244" y="1302145"/>
            <a:ext cx="6545382" cy="1815882"/>
          </a:xfrm>
          <a:prstGeom prst="rect">
            <a:avLst/>
          </a:prstGeom>
          <a:noFill/>
        </p:spPr>
        <p:txBody>
          <a:bodyPr wrap="none" rtlCol="0">
            <a:spAutoFit/>
          </a:bodyPr>
          <a:lstStyle/>
          <a:p>
            <a:pPr marL="285750" indent="-285750">
              <a:buFont typeface="Arial"/>
              <a:buChar char="•"/>
            </a:pPr>
            <a:r>
              <a:rPr lang="en-US" sz="2800" dirty="0" smtClean="0">
                <a:latin typeface="Roboto Slab Regular"/>
                <a:cs typeface="Roboto Slab Regular"/>
              </a:rPr>
              <a:t>Shows random computer generated </a:t>
            </a:r>
            <a:br>
              <a:rPr lang="en-US" sz="2800" dirty="0" smtClean="0">
                <a:latin typeface="Roboto Slab Regular"/>
                <a:cs typeface="Roboto Slab Regular"/>
              </a:rPr>
            </a:br>
            <a:r>
              <a:rPr lang="en-US" sz="2800" dirty="0" smtClean="0">
                <a:latin typeface="Roboto Slab Regular"/>
                <a:cs typeface="Roboto Slab Regular"/>
              </a:rPr>
              <a:t>inkblot images</a:t>
            </a:r>
          </a:p>
          <a:p>
            <a:pPr marL="285750" indent="-285750">
              <a:buFont typeface="Arial"/>
              <a:buChar char="•"/>
            </a:pPr>
            <a:r>
              <a:rPr lang="en-US" sz="2800" dirty="0" smtClean="0">
                <a:latin typeface="Roboto Slab Regular"/>
                <a:cs typeface="Roboto Slab Regular"/>
              </a:rPr>
              <a:t>Depends on human imagination </a:t>
            </a:r>
            <a:br>
              <a:rPr lang="en-US" sz="2800" dirty="0" smtClean="0">
                <a:latin typeface="Roboto Slab Regular"/>
                <a:cs typeface="Roboto Slab Regular"/>
              </a:rPr>
            </a:br>
            <a:r>
              <a:rPr lang="en-US" sz="2800" dirty="0" smtClean="0">
                <a:latin typeface="Roboto Slab Regular"/>
                <a:cs typeface="Roboto Slab Regular"/>
              </a:rPr>
              <a:t>to give it an interpretation</a:t>
            </a:r>
            <a:endParaRPr lang="en-US" sz="2800" dirty="0">
              <a:latin typeface="Roboto Slab Regular"/>
              <a:cs typeface="Roboto Slab Regular"/>
            </a:endParaRPr>
          </a:p>
        </p:txBody>
      </p:sp>
    </p:spTree>
    <p:extLst>
      <p:ext uri="{BB962C8B-B14F-4D97-AF65-F5344CB8AC3E}">
        <p14:creationId xmlns:p14="http://schemas.microsoft.com/office/powerpoint/2010/main" val="87351014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Naturally Rehearsing Password</a:t>
            </a:r>
            <a:endParaRPr lang="en-US" dirty="0"/>
          </a:p>
        </p:txBody>
      </p:sp>
      <p:sp>
        <p:nvSpPr>
          <p:cNvPr id="4" name="Footer Placeholder 3"/>
          <p:cNvSpPr>
            <a:spLocks noGrp="1"/>
          </p:cNvSpPr>
          <p:nvPr>
            <p:ph type="ftr" sz="quarter" idx="11"/>
          </p:nvPr>
        </p:nvSpPr>
        <p:spPr/>
        <p:txBody>
          <a:bodyPr/>
          <a:lstStyle/>
          <a:p>
            <a:r>
              <a:rPr lang="en-US" smtClean="0"/>
              <a:t>Topic 7: User Authentication</a:t>
            </a:r>
            <a:endParaRPr lang="en-US"/>
          </a:p>
        </p:txBody>
      </p:sp>
      <p:sp>
        <p:nvSpPr>
          <p:cNvPr id="5" name="Slide Number Placeholder 4"/>
          <p:cNvSpPr>
            <a:spLocks noGrp="1"/>
          </p:cNvSpPr>
          <p:nvPr>
            <p:ph type="sldNum" sz="quarter" idx="12"/>
          </p:nvPr>
        </p:nvSpPr>
        <p:spPr/>
        <p:txBody>
          <a:bodyPr/>
          <a:lstStyle/>
          <a:p>
            <a:fld id="{6E2D2B3B-882E-40F3-A32F-6DD516915044}" type="slidenum">
              <a:rPr lang="en-US" smtClean="0"/>
              <a:pPr/>
              <a:t>59</a:t>
            </a:fld>
            <a:endParaRPr lang="en-US"/>
          </a:p>
        </p:txBody>
      </p:sp>
      <p:sp>
        <p:nvSpPr>
          <p:cNvPr id="6" name="Rectangle 5"/>
          <p:cNvSpPr/>
          <p:nvPr/>
        </p:nvSpPr>
        <p:spPr>
          <a:xfrm>
            <a:off x="4033605" y="2514600"/>
            <a:ext cx="4114800" cy="4191000"/>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spcBef>
                <a:spcPct val="20000"/>
              </a:spcBef>
              <a:defRPr/>
            </a:pPr>
            <a:r>
              <a:rPr lang="en-US" dirty="0" smtClean="0"/>
              <a:t>Object: bike</a:t>
            </a:r>
            <a:endParaRPr lang="en-US" dirty="0">
              <a:solidFill>
                <a:schemeClr val="tx1"/>
              </a:solidFill>
            </a:endParaRPr>
          </a:p>
        </p:txBody>
      </p:sp>
      <p:sp>
        <p:nvSpPr>
          <p:cNvPr id="7" name="Rectangle 6"/>
          <p:cNvSpPr/>
          <p:nvPr/>
        </p:nvSpPr>
        <p:spPr>
          <a:xfrm>
            <a:off x="147405" y="2362200"/>
            <a:ext cx="2133600" cy="4343400"/>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6"/>
          <p:cNvSpPr txBox="1">
            <a:spLocks/>
          </p:cNvSpPr>
          <p:nvPr/>
        </p:nvSpPr>
        <p:spPr>
          <a:xfrm>
            <a:off x="147405" y="1600200"/>
            <a:ext cx="2590800" cy="68580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400" b="0" i="0" u="none" strike="noStrike" kern="1200" cap="none" spc="0" normalizeH="0" baseline="0" noProof="0" dirty="0" smtClean="0">
                <a:ln>
                  <a:noFill/>
                </a:ln>
                <a:solidFill>
                  <a:schemeClr val="tx1"/>
                </a:solidFill>
                <a:effectLst/>
                <a:uLnTx/>
                <a:uFillTx/>
                <a:latin typeface="Oswald Regular"/>
                <a:ea typeface="+mn-ea"/>
                <a:cs typeface="Oswald Regular"/>
              </a:rPr>
              <a:t>Public Cue </a:t>
            </a:r>
            <a:endParaRPr kumimoji="0" lang="en-US" sz="4400" b="0" i="0" u="none" strike="noStrike" kern="1200" cap="none" spc="0" normalizeH="0" baseline="0" noProof="0" dirty="0">
              <a:ln>
                <a:noFill/>
              </a:ln>
              <a:solidFill>
                <a:schemeClr val="tx1"/>
              </a:solidFill>
              <a:effectLst/>
              <a:uLnTx/>
              <a:uFillTx/>
              <a:latin typeface="Oswald Regular"/>
              <a:ea typeface="+mn-ea"/>
              <a:cs typeface="Oswald Regular"/>
            </a:endParaRPr>
          </a:p>
        </p:txBody>
      </p:sp>
      <p:sp>
        <p:nvSpPr>
          <p:cNvPr id="9" name="Content Placeholder 6"/>
          <p:cNvSpPr txBox="1">
            <a:spLocks/>
          </p:cNvSpPr>
          <p:nvPr/>
        </p:nvSpPr>
        <p:spPr>
          <a:xfrm>
            <a:off x="5100405" y="1524000"/>
            <a:ext cx="1905000" cy="685800"/>
          </a:xfrm>
          <a:prstGeom prst="rect">
            <a:avLst/>
          </a:prstGeom>
        </p:spPr>
        <p:txBody>
          <a:bodyPr vert="horz" lIns="91440" tIns="45720" rIns="91440" bIns="45720" rtlCol="0">
            <a:normAutofit fontScale="92500"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400" b="0" i="0" u="none" strike="noStrike" kern="1200" cap="none" spc="0" normalizeH="0" baseline="0" noProof="0" dirty="0" smtClean="0">
                <a:ln>
                  <a:noFill/>
                </a:ln>
                <a:solidFill>
                  <a:schemeClr val="tx1"/>
                </a:solidFill>
                <a:effectLst/>
                <a:uLnTx/>
                <a:uFillTx/>
                <a:latin typeface="Oswald Regular"/>
                <a:ea typeface="+mn-ea"/>
                <a:cs typeface="Oswald Regular"/>
              </a:rPr>
              <a:t>Private</a:t>
            </a:r>
            <a:endParaRPr kumimoji="0" lang="en-US" sz="4400" b="0" i="0" u="none" strike="noStrike" kern="1200" cap="none" spc="0" normalizeH="0" baseline="0" noProof="0" dirty="0">
              <a:ln>
                <a:noFill/>
              </a:ln>
              <a:solidFill>
                <a:schemeClr val="tx1"/>
              </a:solidFill>
              <a:effectLst/>
              <a:uLnTx/>
              <a:uFillTx/>
              <a:latin typeface="Oswald Regular"/>
              <a:ea typeface="+mn-ea"/>
              <a:cs typeface="Oswald Regular"/>
            </a:endParaRPr>
          </a:p>
        </p:txBody>
      </p:sp>
      <p:sp>
        <p:nvSpPr>
          <p:cNvPr id="10" name="Content Placeholder 6"/>
          <p:cNvSpPr txBox="1">
            <a:spLocks/>
          </p:cNvSpPr>
          <p:nvPr/>
        </p:nvSpPr>
        <p:spPr>
          <a:xfrm>
            <a:off x="4033605" y="2743200"/>
            <a:ext cx="4419600" cy="68580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4000" dirty="0" smtClean="0">
                <a:solidFill>
                  <a:srgbClr val="FF0000"/>
                </a:solidFill>
                <a:latin typeface="Oswald Regular"/>
                <a:cs typeface="Oswald Regular"/>
              </a:rPr>
              <a:t>Action: kicking </a:t>
            </a:r>
          </a:p>
        </p:txBody>
      </p:sp>
      <p:cxnSp>
        <p:nvCxnSpPr>
          <p:cNvPr id="11" name="Straight Connector 10"/>
          <p:cNvCxnSpPr/>
          <p:nvPr/>
        </p:nvCxnSpPr>
        <p:spPr>
          <a:xfrm>
            <a:off x="223605" y="2362200"/>
            <a:ext cx="8153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2357205" y="4648200"/>
            <a:ext cx="1447800" cy="0"/>
          </a:xfrm>
          <a:prstGeom prst="straightConnector1">
            <a:avLst/>
          </a:prstGeom>
          <a:ln w="34925">
            <a:tailEnd type="arrow"/>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4186005" y="4419600"/>
            <a:ext cx="3306264" cy="707886"/>
          </a:xfrm>
          <a:prstGeom prst="rect">
            <a:avLst/>
          </a:prstGeom>
        </p:spPr>
        <p:txBody>
          <a:bodyPr wrap="none">
            <a:spAutoFit/>
          </a:bodyPr>
          <a:lstStyle/>
          <a:p>
            <a:pPr marL="342900" lvl="0" indent="-342900">
              <a:spcBef>
                <a:spcPct val="20000"/>
              </a:spcBef>
              <a:defRPr/>
            </a:pPr>
            <a:r>
              <a:rPr lang="en-US" sz="4000" dirty="0" smtClean="0">
                <a:latin typeface="Oswald Regular"/>
                <a:cs typeface="Oswald Regular"/>
              </a:rPr>
              <a:t>Object: penguin</a:t>
            </a:r>
            <a:endParaRPr lang="en-US" sz="4000" dirty="0">
              <a:latin typeface="Oswald Regular"/>
              <a:cs typeface="Oswald Regular"/>
            </a:endParaRPr>
          </a:p>
        </p:txBody>
      </p:sp>
      <p:pic>
        <p:nvPicPr>
          <p:cNvPr id="14" name="Picture 4" descr="https://encrypted-tbn1.gstatic.com/images?q=tbn:ANd9GcRi0BK-n-_wEp-Xbgx-1kn7q6t4yYfRJ8twazE0SGNDyLC1yJNU"/>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416953" y="5159958"/>
            <a:ext cx="1006074" cy="150733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0" descr="http://therealdealsports.files.wordpress.com/2013/06/o-lebron-james-facebook1.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26780" y="5201376"/>
            <a:ext cx="1953160" cy="126048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1" descr="C:\Users\jblocki\Dropbox\PasswordPictures\picture-3-5.jpg"/>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l="18443" r="20957"/>
          <a:stretch/>
        </p:blipFill>
        <p:spPr bwMode="auto">
          <a:xfrm>
            <a:off x="218445" y="2494633"/>
            <a:ext cx="1986360" cy="245836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7" descr="http://us.123rf.com/400wm/400/400/theblackrhino/theblackrhino1211/theblackrhino121100028/16465655-generic-foot-kicking-something-with-explosion-effect-over-white.jp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088373" y="3390899"/>
            <a:ext cx="1442229" cy="1143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37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linds(horizontal)">
                                      <p:cBhvr>
                                        <p:cTn id="10" dur="500"/>
                                        <p:tgtEl>
                                          <p:spTgt spid="13"/>
                                        </p:tgtEl>
                                      </p:cBhvr>
                                    </p:animEffec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1325562"/>
          </a:xfrm>
        </p:spPr>
        <p:txBody>
          <a:bodyPr/>
          <a:lstStyle/>
          <a:p>
            <a:pPr algn="ctr"/>
            <a:r>
              <a:rPr lang="en-US" dirty="0" smtClean="0">
                <a:solidFill>
                  <a:schemeClr val="tx1"/>
                </a:solidFill>
                <a:latin typeface="Fjalla One"/>
                <a:cs typeface="Fjalla One"/>
              </a:rPr>
              <a:t>Authentication and Access Control </a:t>
            </a:r>
            <a:br>
              <a:rPr lang="en-US" dirty="0" smtClean="0">
                <a:solidFill>
                  <a:schemeClr val="tx1"/>
                </a:solidFill>
                <a:latin typeface="Fjalla One"/>
                <a:cs typeface="Fjalla One"/>
              </a:rPr>
            </a:br>
            <a:r>
              <a:rPr lang="en-US" dirty="0" smtClean="0">
                <a:solidFill>
                  <a:schemeClr val="tx1"/>
                </a:solidFill>
                <a:latin typeface="Fjalla One"/>
                <a:cs typeface="Fjalla One"/>
              </a:rPr>
              <a:t>(From Wikipedia)</a:t>
            </a:r>
            <a:endParaRPr lang="en-US" dirty="0">
              <a:solidFill>
                <a:schemeClr val="tx1"/>
              </a:solidFill>
              <a:latin typeface="Fjalla One"/>
              <a:cs typeface="Fjalla One"/>
            </a:endParaRPr>
          </a:p>
        </p:txBody>
      </p:sp>
      <p:sp>
        <p:nvSpPr>
          <p:cNvPr id="3" name="Content Placeholder 2"/>
          <p:cNvSpPr>
            <a:spLocks noGrp="1"/>
          </p:cNvSpPr>
          <p:nvPr>
            <p:ph idx="1"/>
          </p:nvPr>
        </p:nvSpPr>
        <p:spPr>
          <a:xfrm>
            <a:off x="457200" y="1655424"/>
            <a:ext cx="7620000" cy="4800600"/>
          </a:xfrm>
        </p:spPr>
        <p:txBody>
          <a:bodyPr>
            <a:normAutofit/>
          </a:bodyPr>
          <a:lstStyle/>
          <a:p>
            <a:r>
              <a:rPr lang="en-US" b="1" dirty="0">
                <a:latin typeface="Roboto Slab Regular"/>
                <a:cs typeface="Roboto Slab Regular"/>
              </a:rPr>
              <a:t>Authentication</a:t>
            </a:r>
            <a:r>
              <a:rPr lang="en-US" dirty="0">
                <a:latin typeface="Roboto Slab Regular"/>
                <a:cs typeface="Roboto Slab Regular"/>
              </a:rPr>
              <a:t> is the act of establishing or confirming something (or someone) as authentic, that is, that </a:t>
            </a:r>
            <a:r>
              <a:rPr lang="en-US" b="1" i="1" dirty="0">
                <a:latin typeface="Roboto Slab Regular"/>
                <a:cs typeface="Roboto Slab Regular"/>
              </a:rPr>
              <a:t>claims made by or about the subject are true</a:t>
            </a:r>
            <a:r>
              <a:rPr lang="en-US" dirty="0">
                <a:latin typeface="Roboto Slab Regular"/>
                <a:cs typeface="Roboto Slab Regular"/>
              </a:rPr>
              <a:t>. This might involve </a:t>
            </a:r>
            <a:r>
              <a:rPr lang="en-US" b="1" i="1" dirty="0">
                <a:latin typeface="Roboto Slab Regular"/>
                <a:cs typeface="Roboto Slab Regular"/>
              </a:rPr>
              <a:t>confirming the identity of a person</a:t>
            </a:r>
            <a:r>
              <a:rPr lang="en-US" dirty="0">
                <a:latin typeface="Roboto Slab Regular"/>
                <a:cs typeface="Roboto Slab Regular"/>
              </a:rPr>
              <a:t>, tracing the origins of an artifact, ensuring that a product is what its packaging and labeling claims to be, or </a:t>
            </a:r>
            <a:r>
              <a:rPr lang="en-US" b="1" i="1" dirty="0">
                <a:latin typeface="Roboto Slab Regular"/>
                <a:cs typeface="Roboto Slab Regular"/>
              </a:rPr>
              <a:t>assuring that a computer program is a trusted </a:t>
            </a:r>
            <a:r>
              <a:rPr lang="en-US" b="1" i="1" dirty="0" smtClean="0">
                <a:latin typeface="Roboto Slab Regular"/>
                <a:cs typeface="Roboto Slab Regular"/>
              </a:rPr>
              <a:t>one</a:t>
            </a:r>
            <a:endParaRPr lang="en-US" dirty="0" smtClean="0">
              <a:latin typeface="Roboto Slab Regular"/>
              <a:cs typeface="Roboto Slab Regular"/>
            </a:endParaRPr>
          </a:p>
          <a:p>
            <a:endParaRPr lang="en-US" dirty="0">
              <a:latin typeface="Roboto Slab Regular"/>
              <a:cs typeface="Roboto Slab Regular"/>
            </a:endParaRPr>
          </a:p>
          <a:p>
            <a:r>
              <a:rPr lang="en-US" b="1" dirty="0">
                <a:latin typeface="Roboto Slab Regular"/>
                <a:cs typeface="Roboto Slab Regular"/>
              </a:rPr>
              <a:t>Access control </a:t>
            </a:r>
            <a:r>
              <a:rPr lang="en-US" dirty="0">
                <a:latin typeface="Roboto Slab Regular"/>
                <a:cs typeface="Roboto Slab Regular"/>
              </a:rPr>
              <a:t>is a system which enables an authority to </a:t>
            </a:r>
            <a:r>
              <a:rPr lang="en-US" b="1" i="1" dirty="0">
                <a:latin typeface="Roboto Slab Regular"/>
                <a:cs typeface="Roboto Slab Regular"/>
              </a:rPr>
              <a:t>control access</a:t>
            </a:r>
            <a:r>
              <a:rPr lang="en-US" dirty="0">
                <a:latin typeface="Roboto Slab Regular"/>
                <a:cs typeface="Roboto Slab Regular"/>
              </a:rPr>
              <a:t> to areas and </a:t>
            </a:r>
            <a:r>
              <a:rPr lang="en-US" b="1" i="1" dirty="0">
                <a:latin typeface="Roboto Slab Regular"/>
                <a:cs typeface="Roboto Slab Regular"/>
              </a:rPr>
              <a:t>resources</a:t>
            </a:r>
            <a:r>
              <a:rPr lang="en-US" dirty="0">
                <a:latin typeface="Roboto Slab Regular"/>
                <a:cs typeface="Roboto Slab Regular"/>
              </a:rPr>
              <a:t> in a given physical facility or </a:t>
            </a:r>
            <a:r>
              <a:rPr lang="en-US" b="1" i="1" dirty="0">
                <a:latin typeface="Roboto Slab Regular"/>
                <a:cs typeface="Roboto Slab Regular"/>
              </a:rPr>
              <a:t>computer-based information </a:t>
            </a:r>
            <a:r>
              <a:rPr lang="en-US" b="1" i="1" dirty="0" smtClean="0">
                <a:latin typeface="Roboto Slab Regular"/>
                <a:cs typeface="Roboto Slab Regular"/>
              </a:rPr>
              <a:t>system</a:t>
            </a:r>
            <a:endParaRPr lang="en-US" dirty="0">
              <a:latin typeface="Roboto Slab Regular"/>
              <a:cs typeface="Roboto Slab Regular"/>
            </a:endParaRPr>
          </a:p>
          <a:p>
            <a:endParaRPr lang="en-US" dirty="0">
              <a:latin typeface="Roboto Slab Regular"/>
              <a:cs typeface="Roboto Slab Regular"/>
            </a:endParaRPr>
          </a:p>
          <a:p>
            <a:endParaRPr lang="en-US" dirty="0">
              <a:latin typeface="Roboto Slab Regular"/>
              <a:cs typeface="Roboto Slab Regular"/>
            </a:endParaRPr>
          </a:p>
          <a:p>
            <a:endParaRPr lang="en-US" dirty="0">
              <a:latin typeface="Roboto Slab Regular"/>
              <a:cs typeface="Roboto Slab Regular"/>
            </a:endParaRPr>
          </a:p>
        </p:txBody>
      </p:sp>
      <p:sp>
        <p:nvSpPr>
          <p:cNvPr id="4" name="Footer Placeholder 3"/>
          <p:cNvSpPr>
            <a:spLocks noGrp="1"/>
          </p:cNvSpPr>
          <p:nvPr>
            <p:ph type="ftr" sz="quarter" idx="11"/>
          </p:nvPr>
        </p:nvSpPr>
        <p:spPr/>
        <p:txBody>
          <a:bodyPr/>
          <a:lstStyle/>
          <a:p>
            <a:r>
              <a:rPr lang="en-US" smtClean="0"/>
              <a:t>Topic 7: User Authentication</a:t>
            </a:r>
            <a:endParaRPr lang="en-US"/>
          </a:p>
        </p:txBody>
      </p:sp>
      <p:sp>
        <p:nvSpPr>
          <p:cNvPr id="5" name="Slide Number Placeholder 4"/>
          <p:cNvSpPr>
            <a:spLocks noGrp="1"/>
          </p:cNvSpPr>
          <p:nvPr>
            <p:ph type="sldNum" sz="quarter" idx="12"/>
          </p:nvPr>
        </p:nvSpPr>
        <p:spPr/>
        <p:txBody>
          <a:bodyPr/>
          <a:lstStyle/>
          <a:p>
            <a:fld id="{6E2D2B3B-882E-40F3-A32F-6DD516915044}" type="slidenum">
              <a:rPr lang="en-US" smtClean="0"/>
              <a:pPr/>
              <a:t>6</a:t>
            </a:fld>
            <a:endParaRPr lang="en-US"/>
          </a:p>
        </p:txBody>
      </p:sp>
    </p:spTree>
    <p:extLst>
      <p:ext uri="{BB962C8B-B14F-4D97-AF65-F5344CB8AC3E}">
        <p14:creationId xmlns:p14="http://schemas.microsoft.com/office/powerpoint/2010/main" val="224634688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Naturally Rehearsing Password</a:t>
            </a:r>
            <a:endParaRPr lang="en-US" dirty="0"/>
          </a:p>
        </p:txBody>
      </p:sp>
      <p:sp>
        <p:nvSpPr>
          <p:cNvPr id="4" name="Footer Placeholder 3"/>
          <p:cNvSpPr>
            <a:spLocks noGrp="1"/>
          </p:cNvSpPr>
          <p:nvPr>
            <p:ph type="ftr" sz="quarter" idx="11"/>
          </p:nvPr>
        </p:nvSpPr>
        <p:spPr/>
        <p:txBody>
          <a:bodyPr/>
          <a:lstStyle/>
          <a:p>
            <a:r>
              <a:rPr lang="en-US" smtClean="0"/>
              <a:t>Topic 7: User Authentication</a:t>
            </a:r>
            <a:endParaRPr lang="en-US"/>
          </a:p>
        </p:txBody>
      </p:sp>
      <p:sp>
        <p:nvSpPr>
          <p:cNvPr id="5" name="Slide Number Placeholder 4"/>
          <p:cNvSpPr>
            <a:spLocks noGrp="1"/>
          </p:cNvSpPr>
          <p:nvPr>
            <p:ph type="sldNum" sz="quarter" idx="12"/>
          </p:nvPr>
        </p:nvSpPr>
        <p:spPr/>
        <p:txBody>
          <a:bodyPr/>
          <a:lstStyle/>
          <a:p>
            <a:fld id="{6E2D2B3B-882E-40F3-A32F-6DD516915044}" type="slidenum">
              <a:rPr lang="en-US" smtClean="0"/>
              <a:pPr/>
              <a:t>60</a:t>
            </a:fld>
            <a:endParaRPr lang="en-US"/>
          </a:p>
        </p:txBody>
      </p:sp>
      <p:pic>
        <p:nvPicPr>
          <p:cNvPr id="6" name="Picture 4" descr="C:\Users\jblocki\Documents\My Dropbox\PasswordPictures\picture-0-7.jpg"/>
          <p:cNvPicPr>
            <a:picLocks noChangeAspect="1" noChangeArrowheads="1"/>
          </p:cNvPicPr>
          <p:nvPr/>
        </p:nvPicPr>
        <p:blipFill>
          <a:blip r:embed="rId2" cstate="print"/>
          <a:srcRect l="12500" t="3529" r="42969" b="5883"/>
          <a:stretch>
            <a:fillRect/>
          </a:stretch>
        </p:blipFill>
        <p:spPr bwMode="auto">
          <a:xfrm>
            <a:off x="16823" y="1198224"/>
            <a:ext cx="4174177" cy="5638800"/>
          </a:xfrm>
          <a:prstGeom prst="rect">
            <a:avLst/>
          </a:prstGeom>
          <a:noFill/>
        </p:spPr>
      </p:pic>
      <p:graphicFrame>
        <p:nvGraphicFramePr>
          <p:cNvPr id="7" name="Content Placeholder 4"/>
          <p:cNvGraphicFramePr>
            <a:graphicFrameLocks noGrp="1"/>
          </p:cNvGraphicFramePr>
          <p:nvPr>
            <p:ph sz="quarter" idx="1"/>
            <p:extLst>
              <p:ext uri="{D42A27DB-BD31-4B8C-83A1-F6EECF244321}">
                <p14:modId xmlns:p14="http://schemas.microsoft.com/office/powerpoint/2010/main" val="3827516327"/>
              </p:ext>
            </p:extLst>
          </p:nvPr>
        </p:nvGraphicFramePr>
        <p:xfrm>
          <a:off x="4442220" y="4119881"/>
          <a:ext cx="3773030" cy="2590800"/>
        </p:xfrm>
        <a:graphic>
          <a:graphicData uri="http://schemas.openxmlformats.org/drawingml/2006/table">
            <a:tbl>
              <a:tblPr firstRow="1" bandRow="1">
                <a:tableStyleId>{5C22544A-7EE6-4342-B048-85BDC9FD1C3A}</a:tableStyleId>
              </a:tblPr>
              <a:tblGrid>
                <a:gridCol w="1886515"/>
                <a:gridCol w="1886515"/>
              </a:tblGrid>
              <a:tr h="806221">
                <a:tc>
                  <a:txBody>
                    <a:bodyPr/>
                    <a:lstStyle/>
                    <a:p>
                      <a:r>
                        <a:rPr lang="en-US" sz="2800" b="1" dirty="0" smtClean="0">
                          <a:solidFill>
                            <a:srgbClr val="00B050"/>
                          </a:solidFill>
                          <a:latin typeface="Roboto Slab Regular"/>
                          <a:cs typeface="Roboto Slab Regular"/>
                        </a:rPr>
                        <a:t>Person</a:t>
                      </a:r>
                      <a:endParaRPr lang="en-US" sz="2800" b="1" dirty="0">
                        <a:solidFill>
                          <a:srgbClr val="00B050"/>
                        </a:solidFill>
                        <a:latin typeface="Roboto Slab Regular"/>
                        <a:cs typeface="Roboto Slab Regular"/>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smtClean="0">
                          <a:solidFill>
                            <a:srgbClr val="00B050"/>
                          </a:solidFill>
                          <a:latin typeface="Roboto Slab Regular"/>
                          <a:cs typeface="Roboto Slab Regular"/>
                        </a:rPr>
                        <a:t>Alan</a:t>
                      </a:r>
                      <a:r>
                        <a:rPr lang="en-US" sz="2800" baseline="0" dirty="0" smtClean="0">
                          <a:solidFill>
                            <a:srgbClr val="00B050"/>
                          </a:solidFill>
                          <a:latin typeface="Roboto Slab Regular"/>
                          <a:cs typeface="Roboto Slab Regular"/>
                        </a:rPr>
                        <a:t> Turing</a:t>
                      </a:r>
                      <a:endParaRPr lang="en-US" sz="2800" dirty="0" smtClean="0">
                        <a:solidFill>
                          <a:srgbClr val="00B050"/>
                        </a:solidFill>
                        <a:latin typeface="Roboto Slab Regular"/>
                        <a:cs typeface="Roboto Slab Regular"/>
                      </a:endParaRPr>
                    </a:p>
                  </a:txBody>
                  <a:tcPr/>
                </a:tc>
              </a:tr>
              <a:tr h="75726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solidFill>
                            <a:srgbClr val="FF0000"/>
                          </a:solidFill>
                          <a:latin typeface="Roboto Slab Regular"/>
                          <a:cs typeface="Roboto Slab Regular"/>
                        </a:rPr>
                        <a:t>Action</a:t>
                      </a:r>
                    </a:p>
                    <a:p>
                      <a:endParaRPr lang="en-US" sz="2400" dirty="0">
                        <a:latin typeface="Roboto Slab Regular"/>
                        <a:cs typeface="Roboto Slab Regular"/>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solidFill>
                            <a:srgbClr val="FF0000"/>
                          </a:solidFill>
                          <a:latin typeface="Roboto Slab Regular"/>
                          <a:cs typeface="Roboto Slab Regular"/>
                        </a:rPr>
                        <a:t>Kissing</a:t>
                      </a:r>
                    </a:p>
                    <a:p>
                      <a:endParaRPr lang="en-US" sz="2400" dirty="0">
                        <a:solidFill>
                          <a:srgbClr val="FF0000"/>
                        </a:solidFill>
                        <a:latin typeface="Roboto Slab Regular"/>
                        <a:cs typeface="Roboto Slab Regular"/>
                      </a:endParaRPr>
                    </a:p>
                  </a:txBody>
                  <a:tcPr/>
                </a:tc>
              </a:tr>
              <a:tr h="75726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tx1"/>
                          </a:solidFill>
                          <a:latin typeface="Roboto Slab Regular"/>
                          <a:cs typeface="Roboto Slab Regular"/>
                        </a:rPr>
                        <a:t>Object</a:t>
                      </a:r>
                    </a:p>
                    <a:p>
                      <a:endParaRPr lang="en-US" sz="2400" dirty="0">
                        <a:latin typeface="Roboto Slab Regular"/>
                        <a:cs typeface="Roboto Slab Regular"/>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tx1"/>
                          </a:solidFill>
                          <a:latin typeface="Roboto Slab Regular"/>
                          <a:cs typeface="Roboto Slab Regular"/>
                        </a:rPr>
                        <a:t>Piranha</a:t>
                      </a:r>
                    </a:p>
                    <a:p>
                      <a:endParaRPr lang="en-US" sz="2400" dirty="0">
                        <a:solidFill>
                          <a:srgbClr val="FF0000"/>
                        </a:solidFill>
                        <a:latin typeface="Roboto Slab Regular"/>
                        <a:cs typeface="Roboto Slab Regular"/>
                      </a:endParaRPr>
                    </a:p>
                  </a:txBody>
                  <a:tcPr/>
                </a:tc>
              </a:tr>
            </a:tbl>
          </a:graphicData>
        </a:graphic>
      </p:graphicFrame>
      <p:pic>
        <p:nvPicPr>
          <p:cNvPr id="8" name="Picture 2" descr="http://upload.wikimedia.org/wikipedia/en/thumb/c/c8/Alan_Turing_photo.jpg/200px-Alan_Turing_photo.jpg"/>
          <p:cNvPicPr>
            <a:picLocks noChangeAspect="1" noChangeArrowheads="1"/>
          </p:cNvPicPr>
          <p:nvPr/>
        </p:nvPicPr>
        <p:blipFill>
          <a:blip r:embed="rId3" cstate="print"/>
          <a:srcRect/>
          <a:stretch>
            <a:fillRect/>
          </a:stretch>
        </p:blipFill>
        <p:spPr bwMode="auto">
          <a:xfrm>
            <a:off x="228600" y="3560424"/>
            <a:ext cx="1905000" cy="2381250"/>
          </a:xfrm>
          <a:prstGeom prst="rect">
            <a:avLst/>
          </a:prstGeom>
          <a:noFill/>
        </p:spPr>
      </p:pic>
      <p:pic>
        <p:nvPicPr>
          <p:cNvPr id="9" name="Picture 4" descr="https://encrypted-tbn2.google.com/images?q=tbn:ANd9GcRpAyT3UUi6L-iDJV8BoQgH5izAovd0Ov-rignpP3zToTpN-liJkg"/>
          <p:cNvPicPr>
            <a:picLocks noChangeAspect="1" noChangeArrowheads="1"/>
          </p:cNvPicPr>
          <p:nvPr/>
        </p:nvPicPr>
        <p:blipFill>
          <a:blip r:embed="rId4" cstate="print"/>
          <a:srcRect/>
          <a:stretch>
            <a:fillRect/>
          </a:stretch>
        </p:blipFill>
        <p:spPr bwMode="auto">
          <a:xfrm>
            <a:off x="1474863" y="3538856"/>
            <a:ext cx="2428875" cy="1876425"/>
          </a:xfrm>
          <a:prstGeom prst="rect">
            <a:avLst/>
          </a:prstGeom>
          <a:noFill/>
        </p:spPr>
      </p:pic>
      <p:pic>
        <p:nvPicPr>
          <p:cNvPr id="10" name="Picture 6" descr="https://encrypted-tbn3.google.com/images?q=tbn:ANd9GcTmiP_aY9IZ3_evKxY9w6qi3zx0HMsaUsOfoU_nrt3KRh9wnZungA"/>
          <p:cNvPicPr>
            <a:picLocks noChangeAspect="1" noChangeArrowheads="1"/>
          </p:cNvPicPr>
          <p:nvPr/>
        </p:nvPicPr>
        <p:blipFill>
          <a:blip r:embed="rId5" cstate="print"/>
          <a:srcRect/>
          <a:stretch>
            <a:fillRect/>
          </a:stretch>
        </p:blipFill>
        <p:spPr bwMode="auto">
          <a:xfrm>
            <a:off x="2093134" y="2212470"/>
            <a:ext cx="2590800" cy="1762126"/>
          </a:xfrm>
          <a:prstGeom prst="rect">
            <a:avLst/>
          </a:prstGeom>
          <a:noFill/>
        </p:spPr>
      </p:pic>
    </p:spTree>
    <p:extLst>
      <p:ext uri="{BB962C8B-B14F-4D97-AF65-F5344CB8AC3E}">
        <p14:creationId xmlns:p14="http://schemas.microsoft.com/office/powerpoint/2010/main" val="3279322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Naturally Rehearsing Password</a:t>
            </a:r>
            <a:endParaRPr lang="en-US" dirty="0"/>
          </a:p>
        </p:txBody>
      </p:sp>
      <p:sp>
        <p:nvSpPr>
          <p:cNvPr id="4" name="Footer Placeholder 3"/>
          <p:cNvSpPr>
            <a:spLocks noGrp="1"/>
          </p:cNvSpPr>
          <p:nvPr>
            <p:ph type="ftr" sz="quarter" idx="11"/>
          </p:nvPr>
        </p:nvSpPr>
        <p:spPr/>
        <p:txBody>
          <a:bodyPr/>
          <a:lstStyle/>
          <a:p>
            <a:r>
              <a:rPr lang="en-US" smtClean="0"/>
              <a:t>Topic 7: User Authentication</a:t>
            </a:r>
            <a:endParaRPr lang="en-US"/>
          </a:p>
        </p:txBody>
      </p:sp>
      <p:sp>
        <p:nvSpPr>
          <p:cNvPr id="5" name="Slide Number Placeholder 4"/>
          <p:cNvSpPr>
            <a:spLocks noGrp="1"/>
          </p:cNvSpPr>
          <p:nvPr>
            <p:ph type="sldNum" sz="quarter" idx="12"/>
          </p:nvPr>
        </p:nvSpPr>
        <p:spPr/>
        <p:txBody>
          <a:bodyPr/>
          <a:lstStyle/>
          <a:p>
            <a:fld id="{6E2D2B3B-882E-40F3-A32F-6DD516915044}" type="slidenum">
              <a:rPr lang="en-US" smtClean="0"/>
              <a:pPr/>
              <a:t>61</a:t>
            </a:fld>
            <a:endParaRPr lang="en-US"/>
          </a:p>
        </p:txBody>
      </p:sp>
      <p:pic>
        <p:nvPicPr>
          <p:cNvPr id="6" name="Picture 5" descr="C:\Users\jblocki\Documents\Visual Studio 2010\Projects\WindowsFormsApplication1\WindowsFormsApplication1\bin\Debug\picture-0-0.jpg"/>
          <p:cNvPicPr>
            <a:picLocks noChangeAspect="1" noChangeArrowheads="1"/>
          </p:cNvPicPr>
          <p:nvPr/>
        </p:nvPicPr>
        <p:blipFill>
          <a:blip r:embed="rId2" cstate="print"/>
          <a:srcRect/>
          <a:stretch>
            <a:fillRect/>
          </a:stretch>
        </p:blipFill>
        <p:spPr bwMode="auto">
          <a:xfrm>
            <a:off x="77835" y="1447799"/>
            <a:ext cx="4038600" cy="5253461"/>
          </a:xfrm>
          <a:prstGeom prst="rect">
            <a:avLst/>
          </a:prstGeom>
          <a:noFill/>
        </p:spPr>
      </p:pic>
      <p:graphicFrame>
        <p:nvGraphicFramePr>
          <p:cNvPr id="7" name="Content Placeholder 4"/>
          <p:cNvGraphicFramePr>
            <a:graphicFrameLocks/>
          </p:cNvGraphicFramePr>
          <p:nvPr>
            <p:extLst>
              <p:ext uri="{D42A27DB-BD31-4B8C-83A1-F6EECF244321}">
                <p14:modId xmlns:p14="http://schemas.microsoft.com/office/powerpoint/2010/main" val="2526448730"/>
              </p:ext>
            </p:extLst>
          </p:nvPr>
        </p:nvGraphicFramePr>
        <p:xfrm>
          <a:off x="4192635" y="1586394"/>
          <a:ext cx="4007457" cy="2438400"/>
        </p:xfrm>
        <a:graphic>
          <a:graphicData uri="http://schemas.openxmlformats.org/drawingml/2006/table">
            <a:tbl>
              <a:tblPr firstRow="1" bandRow="1">
                <a:tableStyleId>{5C22544A-7EE6-4342-B048-85BDC9FD1C3A}</a:tableStyleId>
              </a:tblPr>
              <a:tblGrid>
                <a:gridCol w="1831168"/>
                <a:gridCol w="2176289"/>
              </a:tblGrid>
              <a:tr h="454996">
                <a:tc>
                  <a:txBody>
                    <a:bodyPr/>
                    <a:lstStyle/>
                    <a:p>
                      <a:r>
                        <a:rPr lang="en-US" sz="2800" b="1" dirty="0" smtClean="0">
                          <a:solidFill>
                            <a:srgbClr val="00B050"/>
                          </a:solidFill>
                          <a:latin typeface="Roboto Slab Regular"/>
                          <a:cs typeface="Roboto Slab Regular"/>
                        </a:rPr>
                        <a:t>Person</a:t>
                      </a:r>
                      <a:endParaRPr lang="en-US" sz="2800" b="1" dirty="0">
                        <a:solidFill>
                          <a:srgbClr val="00B050"/>
                        </a:solidFill>
                        <a:latin typeface="Roboto Slab Regular"/>
                        <a:cs typeface="Roboto Slab Regular"/>
                      </a:endParaRPr>
                    </a:p>
                  </a:txBody>
                  <a:tcPr/>
                </a:tc>
                <a:tc>
                  <a:txBody>
                    <a:bodyPr/>
                    <a:lstStyle/>
                    <a:p>
                      <a:r>
                        <a:rPr lang="en-US" sz="2800" dirty="0" smtClean="0">
                          <a:solidFill>
                            <a:srgbClr val="00B050"/>
                          </a:solidFill>
                          <a:latin typeface="Roboto Slab Regular"/>
                          <a:cs typeface="Roboto Slab Regular"/>
                        </a:rPr>
                        <a:t>Bill</a:t>
                      </a:r>
                      <a:r>
                        <a:rPr lang="en-US" sz="2800" baseline="0" dirty="0" smtClean="0">
                          <a:solidFill>
                            <a:srgbClr val="00B050"/>
                          </a:solidFill>
                          <a:latin typeface="Roboto Slab Regular"/>
                          <a:cs typeface="Roboto Slab Regular"/>
                        </a:rPr>
                        <a:t> Gates</a:t>
                      </a:r>
                      <a:endParaRPr lang="en-US" sz="2800" dirty="0">
                        <a:solidFill>
                          <a:srgbClr val="FF0000"/>
                        </a:solidFill>
                        <a:latin typeface="Roboto Slab Regular"/>
                        <a:cs typeface="Roboto Slab Regular"/>
                      </a:endParaRPr>
                    </a:p>
                  </a:txBody>
                  <a:tcPr/>
                </a:tc>
              </a:tr>
              <a:tr h="96351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solidFill>
                            <a:srgbClr val="FF0000"/>
                          </a:solidFill>
                          <a:latin typeface="Roboto Slab Regular"/>
                          <a:cs typeface="Roboto Slab Regular"/>
                        </a:rPr>
                        <a:t>Action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400" dirty="0" smtClean="0">
                        <a:solidFill>
                          <a:srgbClr val="00B050"/>
                        </a:solidFill>
                        <a:latin typeface="Roboto Slab Regular"/>
                        <a:cs typeface="Roboto Slab Regular"/>
                      </a:endParaRPr>
                    </a:p>
                    <a:p>
                      <a:endParaRPr lang="en-US" dirty="0">
                        <a:latin typeface="Roboto Slab Regular"/>
                        <a:cs typeface="Roboto Slab Regular"/>
                      </a:endParaRPr>
                    </a:p>
                  </a:txBody>
                  <a:tcPr/>
                </a:tc>
                <a:tc>
                  <a:txBody>
                    <a:bodyPr/>
                    <a:lstStyle/>
                    <a:p>
                      <a:r>
                        <a:rPr lang="en-US" sz="2400" dirty="0" smtClean="0">
                          <a:solidFill>
                            <a:srgbClr val="FF0000"/>
                          </a:solidFill>
                          <a:latin typeface="Roboto Slab Regular"/>
                          <a:cs typeface="Roboto Slab Regular"/>
                        </a:rPr>
                        <a:t>swallowing</a:t>
                      </a:r>
                      <a:endParaRPr lang="en-US" sz="2400" dirty="0">
                        <a:solidFill>
                          <a:srgbClr val="FF0000"/>
                        </a:solidFill>
                        <a:latin typeface="Roboto Slab Regular"/>
                        <a:cs typeface="Roboto Slab Regular"/>
                      </a:endParaRPr>
                    </a:p>
                  </a:txBody>
                  <a:tcPr/>
                </a:tc>
              </a:tr>
              <a:tr h="7226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tx1"/>
                          </a:solidFill>
                          <a:latin typeface="Roboto Slab Regular"/>
                          <a:cs typeface="Roboto Slab Regular"/>
                        </a:rPr>
                        <a:t>Object</a:t>
                      </a:r>
                    </a:p>
                    <a:p>
                      <a:endParaRPr lang="en-US" sz="2400" dirty="0">
                        <a:latin typeface="Roboto Slab Regular"/>
                        <a:cs typeface="Roboto Slab Regular"/>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tx1"/>
                          </a:solidFill>
                          <a:latin typeface="Roboto Slab Regular"/>
                          <a:cs typeface="Roboto Slab Regular"/>
                        </a:rPr>
                        <a:t>bike</a:t>
                      </a:r>
                    </a:p>
                    <a:p>
                      <a:endParaRPr lang="en-US" sz="2400" dirty="0">
                        <a:solidFill>
                          <a:srgbClr val="FF0000"/>
                        </a:solidFill>
                        <a:latin typeface="Roboto Slab Regular"/>
                        <a:cs typeface="Roboto Slab Regular"/>
                      </a:endParaRPr>
                    </a:p>
                  </a:txBody>
                  <a:tcPr/>
                </a:tc>
              </a:tr>
            </a:tbl>
          </a:graphicData>
        </a:graphic>
      </p:graphicFrame>
      <p:pic>
        <p:nvPicPr>
          <p:cNvPr id="8" name="Picture 7" descr="https://encrypted-tbn2.gstatic.com/images?q=tbn:ANd9GcRCN6RUb8VbNdM_pegP0wj8MeIxq0kdj-UQz734KCh7-y2v-8r0bw"/>
          <p:cNvPicPr>
            <a:picLocks noChangeAspect="1" noChangeArrowheads="1"/>
          </p:cNvPicPr>
          <p:nvPr/>
        </p:nvPicPr>
        <p:blipFill>
          <a:blip r:embed="rId3" cstate="print"/>
          <a:srcRect/>
          <a:stretch>
            <a:fillRect/>
          </a:stretch>
        </p:blipFill>
        <p:spPr bwMode="auto">
          <a:xfrm>
            <a:off x="1373235" y="5257800"/>
            <a:ext cx="2652962" cy="1600200"/>
          </a:xfrm>
          <a:prstGeom prst="rect">
            <a:avLst/>
          </a:prstGeom>
          <a:noFill/>
        </p:spPr>
      </p:pic>
      <p:pic>
        <p:nvPicPr>
          <p:cNvPr id="9" name="Picture 4" descr="https://encrypted-tbn3.gstatic.com/images?q=tbn:ANd9GcRZVUclw6sOfJhloWuWbayJ06NZOyyzJV4p4xK4W7Zy8WAI9qfvzA"/>
          <p:cNvPicPr>
            <a:picLocks noChangeAspect="1" noChangeArrowheads="1"/>
          </p:cNvPicPr>
          <p:nvPr/>
        </p:nvPicPr>
        <p:blipFill>
          <a:blip r:embed="rId4" cstate="print"/>
          <a:srcRect/>
          <a:stretch>
            <a:fillRect/>
          </a:stretch>
        </p:blipFill>
        <p:spPr bwMode="auto">
          <a:xfrm>
            <a:off x="2973435" y="4419600"/>
            <a:ext cx="2209800" cy="1325881"/>
          </a:xfrm>
          <a:prstGeom prst="rect">
            <a:avLst/>
          </a:prstGeom>
          <a:noFill/>
        </p:spPr>
      </p:pic>
      <p:pic>
        <p:nvPicPr>
          <p:cNvPr id="10" name="Picture 2" descr="https://encrypted-tbn1.gstatic.com/images?q=tbn:ANd9GcTVYdhXBh08k7FARfRNwU06rIMCHGFMoaBDQvrvKdJDi-T4jyIv"/>
          <p:cNvPicPr>
            <a:picLocks noChangeAspect="1" noChangeArrowheads="1"/>
          </p:cNvPicPr>
          <p:nvPr/>
        </p:nvPicPr>
        <p:blipFill>
          <a:blip r:embed="rId5" cstate="print"/>
          <a:srcRect/>
          <a:stretch>
            <a:fillRect/>
          </a:stretch>
        </p:blipFill>
        <p:spPr bwMode="auto">
          <a:xfrm>
            <a:off x="77835" y="4419600"/>
            <a:ext cx="2367228" cy="1828800"/>
          </a:xfrm>
          <a:prstGeom prst="rect">
            <a:avLst/>
          </a:prstGeom>
          <a:noFill/>
        </p:spPr>
      </p:pic>
    </p:spTree>
    <p:extLst>
      <p:ext uri="{BB962C8B-B14F-4D97-AF65-F5344CB8AC3E}">
        <p14:creationId xmlns:p14="http://schemas.microsoft.com/office/powerpoint/2010/main" val="3547160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the Password</a:t>
            </a:r>
            <a:endParaRPr lang="en-US" dirty="0"/>
          </a:p>
        </p:txBody>
      </p:sp>
      <p:sp>
        <p:nvSpPr>
          <p:cNvPr id="4" name="Footer Placeholder 3"/>
          <p:cNvSpPr>
            <a:spLocks noGrp="1"/>
          </p:cNvSpPr>
          <p:nvPr>
            <p:ph type="ftr" sz="quarter" idx="11"/>
          </p:nvPr>
        </p:nvSpPr>
        <p:spPr/>
        <p:txBody>
          <a:bodyPr/>
          <a:lstStyle/>
          <a:p>
            <a:r>
              <a:rPr lang="en-US" smtClean="0"/>
              <a:t>Topic 7: User Authentication</a:t>
            </a:r>
            <a:endParaRPr lang="en-US"/>
          </a:p>
        </p:txBody>
      </p:sp>
      <p:sp>
        <p:nvSpPr>
          <p:cNvPr id="5" name="Slide Number Placeholder 4"/>
          <p:cNvSpPr>
            <a:spLocks noGrp="1"/>
          </p:cNvSpPr>
          <p:nvPr>
            <p:ph type="sldNum" sz="quarter" idx="12"/>
          </p:nvPr>
        </p:nvSpPr>
        <p:spPr/>
        <p:txBody>
          <a:bodyPr/>
          <a:lstStyle/>
          <a:p>
            <a:fld id="{6E2D2B3B-882E-40F3-A32F-6DD516915044}" type="slidenum">
              <a:rPr lang="en-US" smtClean="0"/>
              <a:pPr/>
              <a:t>62</a:t>
            </a:fld>
            <a:endParaRPr lang="en-US"/>
          </a:p>
        </p:txBody>
      </p:sp>
      <p:pic>
        <p:nvPicPr>
          <p:cNvPr id="6" name="Picture 2" descr="http://www.casinosformoney.com/wp-content/uploads/paypal.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89341" y="3240903"/>
            <a:ext cx="1205243" cy="803495"/>
          </a:xfrm>
          <a:prstGeom prst="rect">
            <a:avLst/>
          </a:prstGeom>
          <a:noFill/>
          <a:scene3d>
            <a:camera prst="orthographicFront">
              <a:rot lat="0" lon="0" rev="5400000"/>
            </a:camera>
            <a:lightRig rig="threePt" dir="t"/>
          </a:scene3d>
          <a:extLst>
            <a:ext uri="{909E8E84-426E-40DD-AFC4-6F175D3DCCD1}">
              <a14:hiddenFill xmlns:a14="http://schemas.microsoft.com/office/drawing/2010/main">
                <a:solidFill>
                  <a:srgbClr val="FFFFFF"/>
                </a:solidFill>
              </a14:hiddenFill>
            </a:ext>
          </a:extLst>
        </p:spPr>
      </p:pic>
      <p:sp>
        <p:nvSpPr>
          <p:cNvPr id="7" name="Rectangle 6"/>
          <p:cNvSpPr/>
          <p:nvPr/>
        </p:nvSpPr>
        <p:spPr>
          <a:xfrm>
            <a:off x="548295" y="2320782"/>
            <a:ext cx="7785865" cy="2765286"/>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utoShape 2" descr="data:image/jpeg;base64,/9j/4AAQSkZJRgABAQAAAQABAAD/2wCEAAkGBxAPEBIUEBIQFBASGBQXFRUXFRYUERYRFRQYFxcVGBQYHCkgGBolGxcUITEhJSkrLy4uGSAzODMtNygvLisBCgoKDg0OGxAQGCwkHCQsLCwsLCwsLC4sLCwsLCwsLCwsLCwsLC0sLCwsLCwsLCwtLCwsLCwsLCwsMCwsLCwsLP/AABEIAOEA4QMBEQACEQEDEQH/xAAcAAEAAQUBAQAAAAAAAAAAAAAABQMEBgcIAgH/xABHEAACAgEBBQQGBQgJAgcAAAABAgADEQQFBhIhMQdBUWETIjJxgZEUQnKSoSMzQ1JiscHRCCRTY3OCorLhFZMWNDVEs8Lw/8QAGgEBAAMBAQEAAAAAAAAAAAAAAAECAwQFBv/EADQRAQACAgADBAgEBgMAAAAAAAABAgMRBCExBRJBUTJhcYGRobHREyJC8AYUFTPB4SNS8f/aAAwDAQACEQMRAD8A3jAQEBAQEBAQEBAQEBAQEBAQEBAQEBAQEBAQEBAQEBAQEBAQEBAQEBAQEBAQEBAQEBAQEBAQEBAQEBAQEBAQEBAQEBAQEDAt9e1LRbNZqkDajULyKIQEQ+Dueh8hk+6WisymIaq2r22bVtJ9D6DTr3cKCxx/msyD8pfuQnuotO1vbgOfpmfI0afB+VYkdyDusp2F28alCBrdPXave1Wa3+6xIP4Ss1Rpt/dPe7RbVr49LZkj2629W1PtJ/EZHnKoT0BAQEBAQEBAQEBAQEBAQEBAQEBAQEBA112vb4NoqRp9O2NRep4mHWurpkeDNzA8ME+EtWEw59GmsvsWupGe2w4VVGWZj4Ca70s2VsXsI1NiBtXqUpc/o0X0hXyL5AJ92feZSckq7RW93Y3rtFW1unddVUoJYKpW5VHfwZPGPdz8pHf80xZrMDPIcyeniTJSyLZuz9rbNdNZVp9VUa+YsNbheHvDDHskdcyszCNw6c3F3mTauiq1CYDEcNqD6ly+0vu7x5ESqrIICAgICAgICAgICAgICAgICAgICAgfCYHMG++1W1mt1FpOQXYJ5VKeFB8gD7yZpC0M57ANiVsdTrHGbFIprz9UFQzsPM5UZ8AfEyLyiW55RD4zADJIA8+kDX+wdw9Jptr63WMtfAfRtQpACVNYubHGeWSwOD3AmBsDkR3EH4giBhW7mzK9n7X1dNACUaumvUisckS1bGrs4V6KGypx5QM2gICAgICAgICAgICAgICAgICAgICBG7yan0Oj1Nn6lVh+IQwOV9UZrCzZ/YBt6tX1Gjc4ewi6rPRsAK6jzHqnHv8ACVvCJbrlENb9uOgbVaFKq71S7j41pJbN6qCCuFB6Fgcn1c4yR1meTLTHXvXnUL48dslu7SNy19qN3tpazR16azUotaLV6rMzsWr9KRxMF6flcAc+SL3zy8nbOKs6isz8Hof0vJEbtMNibqbx6bY+zqqNo3mu3TqRl/WFq5JHoCvN1GeHGAwxzHQn0OG4rHxFe9Sfd4w4cuK2OdWRHZxvO22NuavUhWWirTiupT7QQ2DBbHLiPM47p0Mm3ICAgICAgICAgICAgICAgICAgICAgY92hNjZes/wmHzwP4yYHMerM0hZF/SHqdXrZksQgqynDKw6EEdJfW4S2XsXtz19ShNRRRqCMAPk0uftYyp+AEytXXNHdTCbWW52ttcm67BZmR0Q/q1ozADgXOFGfPmSTPk+LvlzXm09I6RExOo93zfS8JXFipFY6+M6mNz++iV008zI6bpDU6CjV1GnUoHqbuPIg/rK3VT5iVwcTbFeLVnUuDPii8PG4O642HZqXp9LqaNR6Ppw+nqWvj6py9IDx/V58uSmfUcN2rXJH/JGp846ff6vFyYZrLYuh1ld6B6mDIc8+YIIOCCDzBB5EHmJ6tbRaNxO4Ya0ryQgICAgICAgICAgICAgICAgICAgY52ijOytZ/hk/IgyY6jmLVmawuiLzzl0qaMVII6ggj3jnKWiLRMSNmbtbzae5OC10RjyKWEBST3AtyI8p8rxXAZsVt1iZjzh7vC8XjtHdtOvVLKtLp3QZoIZP7NieHH7FgyU93Me6eZlvW3K8anzj/MePyn2uq1Zr6HTy+0pSjaSr+cS9D51O6/frDL+M4b4Zn0ZiffEfKdS57ZI8Yld2bZtCfkVsQHl6R0ZTk8gtVTANbYTyAwBk9e6TgplnJFK23M/prP1mPRjznq481q63r4sv3V2UdJpUrYk2EvZYSeJjba5dst9bGcZ8AJ9/hx/h4608oeTadztLzVBAQEBAQEBAQEBAQEBAQEBAQEBAgt+04tma0f3Fv4KT/CTHUcs6szWF0TaeculTMrI+GVFbTa22r83ZYn2WK/uMyvix39KsT7k1tavSdJanfPaSDC6u74kH94nFfsvhLdccL/zGX/tLqHdLYSU6fT2WgvqzVWbLHZnb0pQcfDxEhATnkuBNsHC4cHLFSI9jK17W9KWQzdQgICAgICAgICAgICAgICAgICAgIGGdpO9Gn0umtoY8d99bKEHVVcFeJj3D98vSkymI25x16gDlN5rEL6Qz9ZA8GVkfDKj5Kyhd7HWs6mgWsq1GyvjZvZCcY4ifLGZEol2jUylQVIKkDBHMEdxBlVXuAgICAgICAgICAgICAgICAgICAgYxvzvYmzqfVw2of2F8B+uw8B+Jl6V70piNufdqa17XZ7GZ3Y5ZickmdMQ0QOtflIt0JRbSqHmVkS2w919drz/AFTTXWgdWC4rB8DY2FB8sykyiZZRV2ObZZcmqlT+qbV4vwyPxldo2xjeDdPX7PP9b01ta9z44qj7rFyufLOZGzbMOzTfzUabFHpD6v5sMcoyj9GQe/wI90tXU8pWjU8pby3X3wo13qHFeoHWsnrjvQ/WHl1kWrMItSYZJKqEBAQEBAQEBAQEBAQEBAQEBAsNu7Vr0dD3WdEHId7N3KPMmTEbnSYjbnjeLa9mque205dz8AO5R5ATqrGo00iGN6qyWSitQ2cytkSsjKShsHsn7PDta03ajI0NTYbmQ1r4z6NSOgGQSfgOuRnaVZl0lpNLXRWtdKLXWgAVVACgDuAEzVey0C31VKWoyWKrowwysAykeBB6wloPtR7MToeLWbPDfR1PFZVkl6MHPGp6mv3818x0CD2Vtc31hwxW+vHEVOCG7nBHTP78zes7hvS24bg7O+0Qapl02sIXU9K7OQW3A6Hws8u/u8JS9Nc4Uvj1zhsaZsiAgICAgICAgICAgICAgICBpTtM3k+lX+jQ/kaCyjwazozefTA/5nRjrqGlYa71Vs1WRGpsgWLnkZW3VErvdvYlu0NVTpqfbtbGcZCoObOfIDJmdp0rMuudj7Mq0enqooXhqqUKo7+XUk95JyT5mYKLkmB4YwlTZoFJ+YIOCDyI7iD1Bgc99pO63/RtYuo06/1LUEjhH1HPNqvdy4l92O6TWdSmJ1O0FrDnDKfAqRyPiCD3GdLqhvDsl37/AOoVnT6lh9MpUc+npqhy4/tDlxe8HxxheumGSmucdGxJRkQEBAQEBAQEBAQEBAQEDHN/ds/Q9E7KcWWeoniC3VvgMn34l6RuUxDn/WXTpaIbU2SUovUWQKL+yJn1lVu3+j1u6Fru1zj1rM01eSKQbGHvYAf5T5zG881JbiJlEKbNCVNmgU2aB4JhKG3p2LXtDSW6ezGLB6rH6lg9hx7j+BMkc26Ljr9Jp7gVtpJBU9Rg4K/A/vmuOfBrit4Kmztp26LU1aikkWVMGHcCB1U+RGQfIy9o3DaY3GnVm722KtfpadRScpaufMN0ZT5hgR8JzOOY1OkjCCAgICAgICAgICAgICBp3tf2rx6paQfVpQZ/xH5n/Tw/jN8Uctr1aw1Vs2XROpsgR1rZlbTolUassVVebEhQPEnkPxlOkKOuN19krodFp9OowKa1B83PrO3vLFj8ZzyqkWaBTZoFMmBTYwlTZpI8MYGiu2bZX0XaFWqQYr1K+vj+1T1Xz71KH5yYnU7TE6nbDdas6XXDa/8AR93jIe7QueRBuq8ARgWL8chvg05rRqWOavi3dKucgICAgICAgICAgICAgc0b0bS+kam+3PJ3Yj7OcL+GJ11jUaawxjVWSyUXe8ChUMsP/wB0mNp3Kssp7Otm/Str6ND7K2Cxvs0/lOfkSoHxkWnkiXUjNMVVNmgU2MDwTJSps0CmxgeGMkYR2vbN+kbLtYDL6cpavuB4X/0sT8JEktI0tx0qfAY+XKb0ncOnHO6rndfbB0Gu0+oHSp1LedZ5OPukzPLHitaN1069VgQCDkHmD3ETNxPsBAQEBAQEBAQEBAQI/eDVeh0mos70rsI9/CcfjJiNyQ5c1Nk7GyJ1NkCPsaVvIqaNfaPhymNecqNk9gum49p3Wf2VDfN3UfzjIiW/GaZIUyYFMmSlTZoHgtAps0kUyYSstq6cXUXVsMiyt1I8mUiBzTstTwOp6q38P+Jpj6NcM8lC9ecnJG4bw6v7PNoHU7L0dhOWNSqftJ6p/dMIcV41aWRQqQEBAQEBAQEBAQEDGe0m7g2Vqz4pj7zAfxl6elCa9XM2psnU1Rd7wLVzOe9lZlf118NY8TzPxk1jkiG0P6PY/rGuPeK6h87G/lK5OqJbpJmaHhmkpU2MCmxgeGMkU2MJU2MCmxkjRe4u6F+0/wDqB07Jx0NXhGyOMObuQbuPqd/Ln1EUtEdU47xXqxza+jsoteu1WSxDhlIwwM2nnDqiduiexBidi0Z7nvA93pm/5nM5cvpM9hmQEBAQEBAQEBAQEDEe1j/0jVe5P/kWXx+lCa9XMeosnU1R9jSl5RL3otP6R/2RzP8AKc/WVZX2rM1gbA7ANSF1uqTvekEf5LB/OUyQiW8GaUFNmgeCYFNmkjwxhKmxkimzQKGqt4Udv1VY/IEyRhn9G2slNo291j0D4qLWP+8TNRPds+5f03T/AEnTpnVUD1go9a2kdRgdWXqPiO+aUtrk1xX1OpZR2d7IbRbM0tLjDhOJx4PYS7D5tKT1UvO7bZHIVICAgICAgICAgICBjvaHpTdsvWoOppcj3qOL+EtSdWhMdXJtz5nXPJqyPs/3Fv2zcVQ+j09ePS3EZAz9VR9Zz4d3UzmvZSZZL2k7rUbKvqq0ykVNUpyTlmsDMGYnx9mRVWGvtWZpC0J7sr2oNNtbTFjhbSaWP+KML/q4JF+hLpJjMkKZMDwzSRTJhKmxkjwxgUyZIx/frX/R9nap84Poyi/asIrH+7PwiehL3/R60Po9lM5/TXO3wUKn71PzmajaEBAQEBAQEBAQEBAQEBA8XVB1ZWGVYEEeIIwRA472/sS3Sa23SEFrEs9Gvi+ThCPtAqfjOi19w03ydVbk7vJs3Q0adQOJVBsI+tcwy7fPOPLE52bDu3bZJs0lWoUZND8L+IqsGM/Bwnzlqphz7qzNoXWtdhVgynDKQQfBgcg/OJHUG6O312joqbx7TDFg71uXk4+fMeRExVSrGB4JhKmTJFNmgeCZIpkyUtY9tW1wtVOlU+tYfSOP2FyFz724vuytpVs3NuFsk6LZukpYYdKkLj+8YcTj7xI+Eoqn4CAgICAgICAgICAgICAgYlt/cPT6zaOk1xJWzTn11xlbQoJrz4FWIOe8cvDAZbAtto6KvUU2VWjNdqlWH7LDHzgckb27Et2fqrNPd7VZ5N3Oh9lx5EfxnRWdrwgzEpZZ2db4tsvUHj4m0tuBao5lSOlij9YfiPhM7QiXQWn1SWotlTK9bgFWU5VlPeJUfWaSPBMkU2MDwTJSt9XqUqR7LGC1oCzMegUdTJGqNytFZvBt0Xup+jUsLHz9Wuv81X5ksFz/AJplM7Zy6WkBAQEBAQEBAQEBAQEBAQEBAQI/aG29Lpzi66pGPRSwNh9yD1j8BK2vWkbtMR7Vq1tblWNtVdrn0HalS+hW36fXgVEVENZXnnWynDleZIOORz4mc/8AUuHr+vl5+Hx6fNvHDZY6xr29fh1+TXmzuzTXWjNprpHgx4n+6vT5zhz/AMR8NSdUibfKPm2pwWW3Xkp7Y7OtZQpaspeB1CZD/BT1+Enh+3+Hyzq8TX29Pitk4DLWNxzWm6m+Ws2U5QAtTnL0WZAz3le9G8/mJ7MTFo3Wdw4ZiYnTamyO03Z2oA9I7ad+9bAcA+TryI+UnZtLf+LdnEZ+m6T/ALq5+WZO4HmvebS2Z9A5vxyJqUuoPgW5AHyzOfPxeDB/cvENcWDJl9Cu3i3bFjcqqSv7VrAAeYRCS3uyvvnn5+3eGpH5N2n4R8Z+zrx9nZrely+a3bQLd/5n8vn6r86fhT7I95BPnPnOK7Y4rNPK3djyry+fV304LFSOm59atptj1VBhpjZpeLBJ07tQCR0JRfVb4gznxdrcXinleZ9vNTJwmK36dexXq1e1dP7GpbUIO5lrFo94Iw/3lnpYv4gvM/miIn4x8ucfCXNbgsfjE+77T/pJ7J32vZillVbsvtAE0Xr76bcg58eIDwnp07apy/EpMRPjE7j48vuwvwPLeO2/V0llWztsU3kqpZbQMmtwUsA/WCn2l/aGR5z1sWbHljdLbcVqzXlKQmipAQEBAQEBAQEBAQECnqLlrRnchUUEsT0CgZJgYdtra7OAbWtRLMirTVkjUW+blfWHd6qkBQfWPcPA4ztO8zNcHKI6z+//AGfB1YsMdbIZdjO/O3FCH9FVgWEf3lw6H7PP9oz57PxEVnvWnvW85+33+D08dra1TlHz/fsXmn0ddIxUioO/A5nzJ6k+ZnnXy2yTu07a1rEKdj5OBzPl3e8900pjmefg2iPNbWy0NaonaGy9PqPz1Ndnmyji+91nXh4jLi/t2mPYm+HHk9OsSxTejcehqc6OkrqOJFVFZiHLMF4cMSAeflPb7M7S4jJnjHkncT6o5fB5vG8Fipim9I1MITT9lG2n/wDaFftPWP8A7T6Z4m2dbs7Dv2dSNNqkCXqS5AIYMjnk4YdehU+GPMT5HtvFavEd+ekxGvd4f5fQdmXrOLux1iUwJ4z0VzVM5Z2XlVZPsc/2T1+B/nLRSuSOXKWFrRHVVrs54OQR1B5Gc18dqqzHiqanR1XgC1c49lgStiHxV15iXw8TNJ1PT99fNhem+cdVC8tp1B1LlqE9ZNWuFuob9awAYA6esPVIJDKBzPt8JmtS0WxTz8vCfVH2n3Tvk4ssb5WZlsLWvfp0dxhjxA8iqtwsV9IoPMK2OIeRE+wx2m1ItMa3HTyefPVIS6CAgICAgICAgICAgQ29di/RzWQWe5lStQ3CTZnjDcXcFClz5KeucHn4rLTHhta/T675aWpEzbUIPSaNaATxNbe4AsubHG2O4Y5KgOcKPxPOfC8XxXd5V90eX78/F6mPF4y83PieXETady7Kw816QsOKwkJ3Aci38hPQxYIiO9ZFssRPdr1W+oYdFAC+AmeTJ3p1HRrSJ6z1RuptVfaZV95A/fJpWbdIbxMR1W1T+kP5MPYT0FaNZ/tBHznfj7P4nJ6OOffy+ql+Lw063j6/RlW6+7dosW/UrwcHOurIZuIgjjcjIGAThQT1yT0A+j7N7M/lp7953b5Q8bjeO/G/JT0fqzKeu85YbX2RTq1C2rnh5qwPC6HxVhzH7j3zPLiplr3bxuF6ZLUt3qzqWM37k2r+a1Csv97X6/xesgH7s8jJ2Fgt6Fpj5x+/e9CnauWPSiJ+S1fd3XV/oqrPsW4Y/B1A/GcGT+H8n6LxPtjX3bx2pSetZW4dqmC2pZS56BxgE+CupKMfIMZ5XEdncVw35rV5ecc4/wBe9tTicWXlE80uta3LhuTD2T/A+Uivdy11PXwUmbYp3HRH1anGfVuZFJUutVj1hlOGHEqkHBBBI5AgiUjsji8lPxKY+Xtj6bVvxWKJ1te6LWo2eBlbuIBBPmCvd8Zz45ycPbuZazHthE928cpSm6luBdUvOqlwK+/hVkDeiz+yTyHcCo7p912Xntm4eLW8OUT5xHj/AI346eVmrFb6hPz0WRAQEBAQEBAQEBAQIzbmzG1Coa3CW1NxISOJDlSrKygg4KseYPI4PPGDzcXw1eJxTjmdevy0vS/cttGV7valz+VvrRfCqvLf9ywkf6Z4+P8Ahzh4t3slpt8o/fvdFuMvPTk+bU3ZVaXeg6h71HEoa5yHI58BQng5jI6DrO7J2Tws4px0xxE65Trnv29WdeIyRaLTMoq7aXpjw1Ja9h5CsVurr5PxAejHm2J83/I8Zmv3Pw5r656R7/H3PQrmxY673tLaHdNSAdW7Ox5mtGaulf2fVIZ/exwcdB0n0XCdj8NgjnXvW85+3SHFl4zJfpOo9SW0mw9JSc1abTofFa0DfFsZM9OtYr0jTmmZnqv1AHTlLIfYCAgICBS1WmS1GSxVdGGCrAFSPMGJjfKRjbbsXocUalRX3ekrayxR4cYsHHjzGfEmeJl7CwWyd6tprE+Ea17vJ2V4y8V1MbT+zNCunpSpCSEHU9SScsxx3kkn4z2aUilYrXpHJyTO53Lxrtk6a/BuopsI6FkViPcSMiLVraNWjZEzHRX0mlrpQJUiIg6KqhVGevISYiIjUIVpIQEBAQEBAQEBAQEBAQEBAQEBAQEBAQEBAQEBAQEBAQEBAQEBAQEBAQEBAQEBAQEBAQEBAQEBAQEBAQEBAQEBAQEBAQEBAQEBAQEBAQEBAQEBAQEBAQEBAQEBAQED/9k="/>
          <p:cNvSpPr>
            <a:spLocks noChangeAspect="1" noChangeArrowheads="1"/>
          </p:cNvSpPr>
          <p:nvPr/>
        </p:nvSpPr>
        <p:spPr bwMode="auto">
          <a:xfrm>
            <a:off x="-134330" y="-18588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6" descr="data:image/jpeg;base64,/9j/4AAQSkZJRgABAQAAAQABAAD/2wCEAAkGBxQSEhUUEBQVFRUWGBQWFxcXFhcXGhgYGBQWFhUUFBUYHCogGBslGxQYITEhJSkrLi4uFx8zODMsNygtLisBCgoKDg0OGxAQGywkICQyLCw0LCwsLCwsLywsLCwsLCwsLCwsLCwsLCwsLSwsLCwsLCwsLCwsLCwsLCwsNSwsLP/AABEIAMAA2AMBIgACEQEDEQH/xAAcAAACAgMBAQAAAAAAAAAAAAAAAQUGAgQHAwj/xABCEAABAwIDBAgDBAcIAwEAAAABAAIDBBESITEFBkFREyJhcYGRobEHMsEjQlLRFGJygpLw8RUkJWOistLhQ1PCF//EABkBAQADAQEAAAAAAAAAAAAAAAABAgMEBf/EACkRAAICAgIABAUFAAAAAAAAAAABAhEDIRIxBCJRwRRBYdHwBRNSYnH/2gAMAwEAAhEDEQA/AOLJoCFIGEFAQUAkwkmgGhCEAIQhACELYoaN80jIoml0kjg1rRxJQGupXZm7dXUi9PTTSN/E1hw/xGwK7/uP8MKahY18zWz1Gpe4Xa08omnIDPXUq4zV0TTZ0jAeRc0el1IPlyfcXaDAC6klF72HVJy1s0G5VfliLSWuBa4atcCCO8HML6t29EZmjocD2kPa7O5s4C1iDlmM+a0t5N2qetjDaqMOOEDGMntNtWu1VuJNaPl1CtG/W5kuzZGhx6SGS/Ry2te1rseODgD4qrqlEAkmhAJJMpIAKSaSAEk0FAJJNJAZhNIJlAATSCaAxWSSaAEIQgBCEBAC6d8BKBjq2aeS1qeHECeBeSL/AMLXLmSvu45fDSVg0NSKdjc88LXPxgjgSHgpdEpN9HQ9vb3PqcoCWRcCMi4cyeXYoR1K0tPNaU0mFoABIbbReMe2oDk5+F3Ig+hXNt7Z6CqCSQqyMsALbg8wbey9KPe2pp3D7QvbxY8kjz1C95IxINdMweYKrW0qcB2o8woi2noTSa2dXqpYtrbNnZazsDjhOZY9oLmEc8xr2r5wbnmu27kPMBY+/UfHMHj9mNz/AP59VxFmgXVdo4JqnSGhBQhUEk0IBFYrIpIBITKSASEIQGaaEIACaQTQGJTQhACaE0AkIQgE45FdYpGNigwNb91pLsvny6o8FyghdZoayKoZGY3DruFxcXDgOsC3ULLKm6OrwzSux1FM57GtB6oN3W1PiqszZzzLeXKxtk02w2yIPO98rLorXYchbvWFXG3ImwAzc4+iy5NI6OKkyl7xtfFEOjvpnfgOarf9mOxMDnXe9uPUYQ3I3Lr9q6DtgNc/C2z8rG2eRFreqrtBZga4dWRtxft0OXAqYSpbK5cfJ6J+qe+npGMaR12vDnEXEYe0sc63HW1v1iuS2tkunbffLDDALB7ZHOxNIvdoGIPHLDcnxC5le+q6EzjyISEFCkzBCEIBFJMoQCSTskgBCEIDNCEIBhCAmgMShMoCAE0k1IBCEIAU7udLgnLhqAD/AKgoJS+67SZ8szhcQOdrGyhkx7OqVM4tiBuNVAV1U2ob1ujLQb9c3zHEgLRZttrA5khLmOOR98ltf2s5kX93jbI08CFk4pM7ITshnQvxsdCbuabjA4mxB1YDop/cvZImeS67gDxve5NziHNQ9NthrnjpYRFkRiaS31AyU/ujtWOlimOMPOIFovc55Zn6q0UmUnJLoXxV3ijY800bbubEG3ys0PzdY63s0Cy5UpDb1cZ6iWQ54nFaCuczdiKSZQpIEhCEAJJoQCWJWSxKgAhCEBmhCaAAmkE0AigJlIIBoQmpAk0Kybo7lVW0HfYtwRjWZ4IZ3N/Ge5AVuyntyB/e2/sv9l03YPwSYA/9NnLycmCEFobr1nF18XDLIZcVDQbA/QZXRFtntyJ/EODgTwKrN0jXFDk/8K3vVRlpxAZXzt28VD0m13xDCCba+Wnur3WxYgeKpe16AC5yCrGSfZeeNxdo06rajpPqpbZdHakqJX/dacPMk5DPsuoaJrRqLq0bJrcUXRkDrOjFtb9cZduSuqRlTb2UiyF0/am4EU2J8DjC7MhtsTL92rfBUjbu7VRSH7aM4eD23cz+Lh42VqKEOki/JNQBJJoQCQhCARSTKSgCQmhAZoQmgAJpBNSAWIWSzp6d0jg1guT/ADn2IDzW/s/ZUk3yNNvxHJvmrds3dqNgFw15Fi5ztL8mhTbZQ2zTbsB08FjLL6HTDw/8mT3wz3UoujJkgZJURluNzyXgh18L2Mdk3MEeC6YwWNtLAfyFzrcuvEdU0HJsoMZ79W+o9V0t4s8frD2/qr458o7KZ4KMtdGMbrEjxC0dv7Aiq2gSdV7b4HjUX1HaMtFIFgxHuCYyV2rMoycXaOTbe3TqacF1g9g1czMd5bq1UmtHSfMLnmF9KXuuYb/7utp3iphZ9nI4NkYBk15+VzRyccrc7c1hOFbR1Y83N1I5Kdluc4NjY5znGzWgXJPIBdA3X3BfARJUWMpzawZiMcST953suibqbuNp2BzmgTPHW/UB/wDGD781LyRi5tqeK1xqtsyyTV1ErI2fhbblqt00Ys02yPVPjpdb80NmG3MD1WlsKpdKMLi17TGyRsjRhu6+mG5Fsxx4FbN6sySbOVfE3YMZqGBjAw9ECSwAXJe61wNdFz+p2FI0XFnd2RXWPiIb1ndHCPPEbeqptWbHDe3afZcrm+TR1PFHgmykTQub8wI715q2viDuq4Ag+duztVe2pQGB+E5gi7TzH5rROzmlGjTSTKFYqJIplCgCQhCAzCEBCAE0IUgArtuhs0Mi6V3zPtbsaNB46qkkcl1ptDgjDQMmtaDwyCpkejXCrZgya4tz/m6yLHEHTle2Z816QU4uMvp7LYlDbWAy7OfmsKOq/UjRNg+U9ZlnN7xmPULuDJxI2F7dH2cO5zbrhW0qgDKxtzK7BuY8uoqQnUR+2QW2NUzHM7ivoTbvm8EIPzFMrU5jEqMl2LTuydE0i+hxEeV7KRkdoOaQGfchKk10asGz4oziiiYx2l2tAOeua9rei9G5rB2hQNt7Z5Stu0d4WnsTYcdPITHldpaBYAAFwdlbtHqVIuHVCr+9e9MdJ1LOdOWOcxrQMuDXPJyAv7FG9EwUm6j2yn77x/32XsEY/wBKpVeDicLC1wCeQ/m6sG2NrOndBUSNDZJWPZIG/KZIJMD3N7DduSitox3d2HPxXNXnOyTfBL017EDUnC6w7vAL023TCWmxj5os/A5OH18FrzNJPurFsSi6WCb9h/8AtJWsdaOeW9nNkJNOQTVzERSTKSAEIQgMghCEAwhAQgMmGxB5EHyK7htCCwa7gc+8Lhzhku2UdYH0ULj96NvnhA+irJWaY3TPGTW/8hRdfXWIIOnH8+YW5LWdS2mSgKiRrjcXuMrH3Wb0brZ4bVrXSmw7rcyeS+iNi0QhhjiGkcbG+Qz9VwjcPZpqK+IO+VpMh/cII9bL6DZxWkFSMcr2a09XGwEyPYy5PzODfdRtdvPSxYccoOJoeMAL7tN7OGEaZLnu/JH6ZUOsCWhrdOUYNvVaG1Kpjns6M4msp6aO4GV2sJcM+RKhzqzsw+A5vHb1JN9dV9y7Hf8AprlzGyyXDSMLQ0Wz1xEWNwVqVXxJjY1zv0aWzQXHrxg2AuVznZId0WWZwt88APuVL0xpXNiimpah7pDFE936QAC97msJDQPludOScndF/hMccMcjjJtpvXSOg70b1OpRC2KNrnysLyHkjA2zbXDdTcn+Eqtwb91BkjEgh6Nzw1+FjgQ06kOLuzkozfHaPSVU8n3WHo224iPLLvcSoHYwxGmEoveaAPB7ZmtcD5qHJ8jXH4PF8Pcl5nFy+xY//wBCq5M2GJoOYGC5AOl7lRMs8lfVxCWTFJIWRnAA0tia4vfk35cr9bhdbu+VJE2vkbCxkbWRwssxoaLkOeb2/aCt+4sDWUUJDQHSgyOIAuQ95cA46nIhEnKTTZTJLHiwQnGFSle76+Vle+LVAynhoDCwMYySWINboBIwOHrEq9Tg9GS7wv7q/fFimx0LObaiAjxdhPo5c+rpcIsNGi3jzPkVXIt2ceGVRZE19PYeGg7c7lT+7UgZs+pkP3WSeZaQPdV2qnJvck39V67Pqy6CWm+7KDbvI/MK0XvZWa1oorRkE0OBGRyIyI5EZEJLQ5xFIrIpFAJCEIDJCAhANCEwgGBfTMnIDt4BdTjcY4o4eDGtae8DNUPdKk6SpZcXDLvP7vy+pV3kNyeOv9VSTNsaPR+G2tj6LRmpAM9SveSC2dwfIBeJdYZnuVLNHGib+H1R0dazL5w5nnmP9q7QyQXXAtibTEE8ch+65p8zb6rukLr2c3v8FtHown2cm3nqP71UuGZ6VwA7sLfooja7HwmeOQtLoi9t23sSG3yv2+yt026M75pZZHxMYZ3SDMveW9LiAwgAA2AGq3arcaKd80ks0wErnyFjQxtsWZbiIJKz/bbs9eH6jHGoRT0o1X9jnkMTjBaPIkHDw7L34aKWk3hggcxzaGJlndRxmkke14aSx2bQL3AV32TulSdGzFDfIXxPeRfjleyk3bBomWP6NDfheME+quoNM5M3i8eTHGPF6SXfscroYJJXxx0xY+Zn22diCYrPJcBzcAO8rXpadzuj6OOV/wBpE64if/7WuJyGS7ds+hawXaxkY5Na1uXbYKubw75xwR9K95a1xLYrZucAbF7W/eJ4cAMyo4KiZePnKTcYra41vS+hRN5aSqfLWSNppyXSS4D0ZsQAGRnFpYhoPiukbLgEbI4m6Rxxt8mgfRc+HxFZNM1rS79XpGDAOwXfm48yFZKXehhzcczqSrxS20c+bLOajGSriqNj4kTfY00f45rnuYxzvctXN9qC7j2W/orvvLtuGRt3BzgyKTCWi9pC5hB7rMtftVHklBAOWYWc6bEE1Eh5gtSOTC644FSNS25yUXO2xUEM8N6KWz2yj5ZQT+82wd7gqEKvW8dFbZcUjtRMLfvNdf6KjLQxYikUykhAkIQgMghATCAAmEkwgLt8MqTGal3FrYgPEvJ9grC1uZson4Oyfb1DDo6Nh/hc7/krJPAcbsOmZVJaN8e0aEwBHDxUJWzda3AeCn5mYWaKr7UJbqqaNKdGvG5z5mMbkS6/g3NX2KumuPtZMuTiPZUPds46m+tmu9SAru0cQs5SadGuOEas9Jm47l7i5xyJcSb+ZUvs6Z1Hs10t3Y5CcHWNhqxgAPYHu8lCtqoySLdYeGamd+65sNJRR/5T3W7QyP8A5lWi6TZeGNTywj+a2QOzN86yL7zZANA9utu0W1UvT/EF/SB81OHC2QY8j3BVMFewNAub2A07Ftx1UbhmeXh2rRSZyyUZNui47a+IbJ4zG2OSMOIDzcEht+thtxIXNd4MdVVPlc60bn4WDUxwg2a1g0uG525qfaYna2v6Z/RYSULCNbKW29Ew8jtFVi2aBNiv1GvJaCbusD1ATa19FYZdpC/VYLfrG5J/Ee1N9COaxdRtGqjfQu3Y5ax72m7RbTndaJgOWvIWWzIQ3S4HutSae+Y4kBv1VaotyvswlYGjTPmomeW7v+1vyAtGeq0nQWu76KOQcC3b4w/4Ow8pYvW4+q5gV07eub/BIr/fnY0fuguPsuYlbnJLsRSKyKxKECQmhANMJJoBhMJBNAXP4UzYa4N/Ex48rEK61jyJsIvqb9g5LmW51d0FbA86B4B7nZfkuq7ajw1ThwJuO4rPJ0dGDsjahhNwdBooWsob3Lr/AM9qn6x9icIJKjapp++QOwLNK2dDaSsgo6XonYmDCbWJ/NbMm3pmiwLfELYmY2y1KijaB4ZcSVZxRlFsiNo1Mk2shHdYLWqX1Ega18peGAtbfgDYWv4BTQogPr/VKwbckaJ8gluyNiqnR36Ruup1H/S36eoheLkkHgG/UrWlqQBkb4fqoyXBqL4uFlKKvRYHwk3DHXPLl4rWkfIzXTs/NRkNXIwWe04ef1spCKq4t/6U0RysybXEHj2rM7TJ5rx6Xz5rVkqRfOx7UBLRVYd8wt2/kvXCDbMWHD6lV99WBw9UNrjZVaZaMok5VkW7Vo1UmIBreJFlHmsJW/uzB01XE0kWDsTidABmSexFAtLLom/irOI2UdGzSKN0rx+vJYN8mtPmueqU3m2n+k1U017hzyG/sN6rPQA+Ki1scYFYrJyxQCKaSaAZTQU0AJoCEBkDy1XYv7SE9PTVI1w9HJ2ObkVxxquW5W0AYZ6dx/zGdvBwHbkD4qJK0aYpcZF3/SGagjxULX1sYuRmqvPtIi9lqOne8ZLJJnS5RJ2p2u02OHPtWhLtdt75rQFI8hIUDuxXUWYvIesu03HT1WtLUucdVt0+yy4hoBcTewAuTlorFsPcOpqBdrBG38Ul/wDaPzVlAq5sp3Rk6+i3tm7Oke60TC49gvb8l13Yfwuhjs6oeZncg3C3yuVdKLZ0cIwxRtaO5W4opyOP7J+GVTN1p3CJvbm7yViG4UEQ+zaXu4vfmfAcAuimO+uaxkYLKVSItnNG7kQPaelaWuJNiw4bNa3PLTMlQmx9wI6iZzHSvjaCcJDQ4nvvZdWmp7+y16WhDHAjmpaFnL9pbhx01R0UrnuY4XY8WGIcQeRB91T97KIU0xjYMrutfi3qub6O9F37e+kxxxyWBMb87/hfkb+IauSfGGhaySlezSWOTLkWOYC3wuFSi6a4u/za9igtnPYsmVbmhwabYhZ3MjlfkvBBQzsFiU0igBySbkkAIQhAf//Z"/>
          <p:cNvSpPr>
            <a:spLocks noChangeAspect="1" noChangeArrowheads="1"/>
          </p:cNvSpPr>
          <p:nvPr/>
        </p:nvSpPr>
        <p:spPr bwMode="auto">
          <a:xfrm>
            <a:off x="18070" y="-3348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8" descr="data:image/jpeg;base64,/9j/4AAQSkZJRgABAQAAAQABAAD/2wCEAAkGBxQTEhQUExQUFRQUFRcVFRUUFBQUFBQUFBUWFhUUFBQYHCggGBwlHBQUITEhJSkrLi4uFx8zODMsNygtLisBCgoKDg0OGxAQGiwcHx8tLCwsLCwsLCwsLCwsLCwsLCwsLCwsLCwsLCwsLCwsLCwsLCwsLCwsLCwsLCwsLCwsLP/AABEIALQBGAMBIgACEQEDEQH/xAAcAAACAgMBAQAAAAAAAAAAAAAEBQMGAAIHAQj/xABEEAABAwIEAwUEBgkDAwUBAAABAAIDBBEFEiExQVFhBhMicYEHMpGhFFKSscHwI0JicoLC0eHxFTNDVKKyFiVTk/II/8QAGQEAAwEBAQAAAAAAAAAAAAAAAgMEAQAF/8QAJxEAAgICAgEEAgIDAAAAAAAAAAECEQMhEjFBBBMiYTJRcYFDsfD/2gAMAwEAAhEDEQA/AKcO1p5rcdreqRz4S5p20Q0tCRwSrHUy0Dtb1Ure1nVUoRLdtOTsus4u7e1g5qRvawc1Sm0BXv8Apzl1nUy7f+qxzWru1g5qkPo3BQuiIXWjqZd39qxzQNT2lvxVTAW7Yl1mUyavq85UtC1RRUtyndBSbIJSDhB3ZvDFoimMRkVMtzCnY42jZSBO6uh5WZU2EVhqk9dUAmw1/PDmilEFSJKObVWihbmCrlJ2drH6x0s5HPun/IkWKJz1tMP0kMrW8e9he0fasF0HXZkpJlgmYNkA+gudlpSYoJLEjKduYJ12PonlEAUVWzUxdDg45JvS4aLbI9jApC4AJlIGxNX0oAVMxlwarji1ToVQsZJcUrIHEX9/detN0MBZTMU7YaDYdFPI/RBtl0UUk6JMFkz51JDUlLHSqRstl0Xsx9DKQ3Q5IUH0pDmq1T30LT2WXDHq00L1RsKqLlWmmnsEWNnMfgArErjr7LEww3fhIdwQVVgPRWqnIU04BCDigrOU4nheU7ISih6K2doYxqq7AQEDSRzCoIAi2U7VFFtdEQpFqxqWgCsgGqr9WLKz1IVcxIWK1IyT0JnyWKIimQNSdV5G5a4iVKixUT7lWCkCqVDUWT+jqUqUdj4z0PmuUckoCgbcr2igzzwxu918sbD5Pe1p+RVOPoXIvHZXsMaprZqklsBGZsbSWvl5Oc79VnK2pvfQDXo+H4VBTi0MUcf7jQCfN259VpjGLw0seeZ4jYNAOJ00axo1JsNguf4n7VwP9inJ5GV+S452AJXSlFdgKMpdFw7W1YY2O5eC4vY0tLwA5zDZz8pGnXhe+m6b4fNmijNzqxpObfVo97quLVvtNnkGV9PSvF9ntLwDzsfVeQ+0+svtTtaAAGiN23IeLRY8+NpIP2pVR1PHOyNJVA54w15/5IrMf62FneoKqE+ASUhDXuD2n3JALZgPrD9V3T8iTC/aUBl+kRgNcffidmyj6zmWuB5XVr7RyNlozI0hzRle1wNwRcC4Pk4o4yT6B4tFQD0NWVFgoZKoAJPiNcmHENVPmuEqfACo/pVnFS98lSQaYlxCCzkPkTCt1KFyWUsuxqB3bIcA3RzmLZlMtRjQKyFayNTNlOtJKe+iJIxiOdBFxCsxw5A1lAOSakIaNMHm1VkjrNFU6MZSm7JFylRvYTNidjusSudtysWPKGoHVWVNivZsQ0Q87Ejr6i105ujEgfGqq6T0wu5eVM+YozD4VNKYxQGDGaKKSYBTyyABV+rqTmSlpjGtDhmqWYlDe6nop1NWkWXOWzFDRSK2KxQ4TTExqUrTou0SzVMka6ya4XObpSGoikeWlFoxF+w99wFu6o7uWN4Ibke1+Z17DI4OubcNEgoMRspnVmd7QNenOwvb5LHOkOjGy3dtcd+mVcuR14YmtZFbYl3ie4efhH8KrpiEmrXjT3gDZ45mx3HVbunPdGR1rvbms3kb204aWPqqvVskIDw0BpcW6HUEfW5f2Uqlydsa1xQzkaL6G4BO+h01UbIx7zjbjy/ygqWS/M21016a9NUPK0uNrhptfxGw8uWvVYuwm9FogrGuADLnKPFcAA67j8hPcB7QTRQTUjW94x5BiDn5Qy3jey/Bps3lbMVSKDvGZTmBB3trlNzYXHTX1TjEGFzAIy4SOIygG2cmzS2/lY68iu5NS0coppWNv9RzNDtrgG3K4vZASyFxQ757WB3AAPnbX53XragWXoxdpEz7NXRG6kc3gvY5gpYtXLqs6zRtIhqqGyeloslWIHRC8aO5MURSa2TSnYk595NqWZKTSD2HmDS6jMaKjkuEFVvsmqqBZKyyCxGMBDsqtVHUyXSHMYo6FMw1TGjZpqgnx6pjRBDJgxjs8qIViNki0WLEmG2i+TN0VSxvirdPqFUMedurJ9ColZY/xJpT1dkmduvHzlRtD4teRxVV10re65Q3fKVjkttothijJDOldZE1cuiHo23RVTDoh5CZw46KziTkvZumdfTm6DNI4aqmElRDkxyTsMo6e6InodLrXDZNbJnMNELbsZGKcSuvkLTZbQ1xa9rxqWOa63PKQbH4LTEW6oSyYlYhtpl++ntnaZBs4m4sRY6XuOevDRBVNP3nIczbW3mlnZmf34ifes5vnsfwTqNl/CNLmxUOZOEqRbhkpRth1FhYZBms1ucBwLveczMLW6G1/JB45hujZHAZXOyh7dibXF/gfh5X27RNfFlyOD4i0aZhnY7iLcuX5vmEU7ZInOmmAJ2YAdLba8SiqX/M1OIDGMosVNJUmMAi976a+uvwC9EemvA7oSokDnAcASgxq3s3I6IpJibk7nVCOrbI+SMWSisZqrYZGSThSCW4gU4w6rVVa0pjQSEJ8ZbFbLiJtEprZdVvDPohqgXRz6Cj2RRRZtVNlso6JHNjUiiP5aJqKXgvamG60gZYo46hOvigErZXZqchy2a3mmk0Gqg7hTN2x3GgHuUTFGpjCpImIbo6j1rVi9eViJTFuJcZJQWqpY6Rqp4sVu1KMRqbqyUrQqtiYlQvClctmMUyQbYJkUsIRHdL2KPVJyM9T0sLVjfDG7JrLHohcOi2TSeLRLUJVZmWS5CGWkuULV0uicEIKufouhaYOVJxK+2OztEc95stWQElSTwkBUciKqFcsWYrHUOic4Phckz8scb5Hb2YxzyBzIA0HVdg7Jey6OPLLWWkfoRANY2nlIf+Q9Pd395Mjb6EySXZxLBOz9VI+8UMhaG94XlpZGIwCS8yOs22h1umjp7Xvo5pseGu119EdtHWopOAJibpyMzAfkvnvtJGGyvI2dr8xf8Aqhyw5HYpUhXW4i2+W1zxNhp67qCCpGoFwd+CNlwlkrWSRva1xbZwd7pIvrcbG1lFFRiJr85BdsCNR1tdJdUUqL7JZKm7BbcqyYH2fhmpw52dsgv4mndu+rTobXO1iqdTSA2vtddAwuptTnuRmkAsxgOpe7wsH2iAmRjSFN2wnBvZw+qikfHOwZXljMzSGvs1pJLhctsXFux1aVWu1ns7raRnevY18drudE7P3ev/ACNsCB1FxzIXeuz+GfRKeCnBuWN8bvrPPikefNznH1TTvtfz1VCwpIVPI2z5DijuioYrL6B7SezSlq3mSMmnlPvGNrTG8nXM6PTXqCL8brj9XhBikcw3IB8Li3Lnb+q9o5FLaaYUaaAaVt9EwNCSEXQ0YTuGmFlVGNoW3RVvoeULanCdVsNkmOjkMlRqDIo1HUmykifooalpOyTk6HQZFHIXIqOluF7SU1t0blsEhqhnJMVTssoo3qSskQMUuqBuzUGTO0WKEyXWLE6OZW4asjit31F0pEiIpNSqvBIpWwsHVFRLeCmXrmWKG6Q2MeTMcpKdtyoL6o+gi1Ur3I9rGuECxYXCCAjauPRR4cy1lPVnRXxiuJ5eVvnYpkYgKiK6ZyNQ7m3NraqaTSCbbRBQ0iNjwl8rgyNpc48vvKbYBgzpHDMcg10tdzrb2CslJguR7G948Z3taAw5LhzgCTbXa59EMYNi5TSLD7O+zooqd17GSZ2Zx/ZHhYB094/xK1LVo/sojVN6kDcjYK1KlRDJtuz3EaNs0T4n3yvFjbccQ4dQQCPJfP8A277OVNK894wviJs2ZgvG6/1vqOP1T6X3X0HHNcXXkzQ4EEAgixBFwQeBHFZKFhQnxPkdsjmE5SR8lDK5x3N/W6657SvZ2Gh1VRg5Rd00A1DRxkiG4A4t5ajayoPZ/snPVPs3wxAZnyfVF7AAcXHW3keSS4NSqh6euxXheHyzvEcLHSP+q3h1cTo0dSbLuXs77DiktNO8SS7ta3/bjNtwT77uuw4Divez+Dsp2COJgY0EF3N55vdu4+asTawcPj/T4p0MaW2DKWqQ4c/U87a9BfZatPi/PMpa2oyMe93Brnu8mtJ/lUOF4znmbE6MskdE6bR7XtaGuYMpI1v+kadra76J3QtJvoaPqbX11LbW6gFcnoJHz0oEgZIwDwk3bJHp+pIL29QQukVrPEDyP9Vx+kxR0HfQg6B0kRBH1XFp8jop/UPi0xuJWmHiiyWc1zXsPI+Jp+q9m4PUXHVSCcILDadsrS0XbKNYzfR2nuEcPNO6OgdUQuDwGVMOjtLF4H1xxPX71mLM6NnFJiiofmCWS0xKZwxkEtcLEaFEinCbdg1RXo4zdM6em5qc04BUrXWSMroZjIJGWS6rqraBEVs/AIRlNcpDnaC47BxEXIj/AEzTZOcNoQU+ZhgsijC0Y5UznstKWrFdajBL8Fiz2pG+4jjFXQuZwU2Gx6q947gosdFWaejyusqMq4iIRtjCGPRB1midQUpLUvraR19il8W0V45KL2K2HVOcPshYMNPJFxwlqVHFJMrn6iLQ7hnstxLmKUuk0U+GyG6qukRZJqXQ5bTi10zwGOJrXFwAc7QOO7R0SmrqMsYHF2npxS81xa3Tcn0U7aTF7aLx/pLbtkEnhZq0B2t+tkw7M5pqwOdctia59/2iO7aPg95/hVApcTyjTYH/ACV0/wBnzB9HdN/8j7A82s8I/wC4vCPHUpaAnajssOJE92cvS/7vFLi+znZnZhYBgb7zj4tbC21xbew48U1e7T0QojAOgAudbef9lWkTntJo3Xz8veNlMHa/nmFq1n59P7r1/wCfmiOBamBz3XEsjBp4WdzbrqYy7j9ZKqPswyCIsp5Jom3LrNe22Y8fE0jgE9H5+I/ovR+H4f3WUgrZWKuJzTr/AJtffnsvIwSbcP8AP9ArLPE1wIIB3/mS6ekIOn51W0bYvxNjnxSMbu9jmC+gu4EC/TxckH2Pw2aF95ZXPa2DuhmfmJs4OY51mgFwGZua1yLb7poB+H8qnpNN+IG/O1guaNuierFxcfnxf3XFO19P3dbMODnCRvUPaCT9oP8Agu1StIv+eS5V7VIAJIJgNw6F38Jzx/fKkeoVwG4XUhNSVOUsdyN+S6GZxI0TNIBc0tcQbOdbY+dwVyI1WnqmFBjLmBzA7w/LgpscqQeWNss1W8Zr3vbjfUheOqQksGIFxW/f6JnOkDGN6GEkiimebL2nFwphFcWXS+SsNaYA2K+qmjbZEMisEFUutcKcPyWHCHA7KyQtuFR+z89nK5wyaI8cgMkQloAWJLiOJZFirU0I4sFxuDRUyan/AEgA5q74xOLKtQx3fdbmVhYxvh1CLDRFS4ODwU1HMAExiqmlPglQMmxQ/BhbZV3EqQNK6K9oLdFSu08J1sgyqlZ0dlYcisN95ASNPJF4c+zl57yNsfwJcUmOcjgLN/r96Cmm2Hr5LfEn2eT1S+VxPGw4pcns1I3fMOG1/wA6rvnYhmXD6UAe9Gx//wBl5T/5L5tqJbB3kbea+o8FhDIYmDQMja0eQAaB8Gqr0y22JzPQS78/NeBv59P7qUhcR9ovbGqbXTwwzyRxRZWBsZDbkMaXnMBm3JG/BUylQmEXJ0jtDjby/uAltdjUMIBlnijDrhpe9rQ4gagEnW1wuHdvqh/0kQSSPk+jQQwvL3OdmkbGHyvdc6kukOvRQ9rB3baKnsB3FKx7gOE1VaWUf+CF5O9dDI4W6+ztZ7ZUP/WU/pKw8+qMosZgmY6SOaN8bLh72uBa2zWuOY8LAgrg2G9nRLE2Q1tDDmue7lqMsjQCR425fDtfyIVj7STfQcNhoGSNfJU5pp5Izdro3ODhlP1XeFoPFrHc1ym6to7gm0ouzow7b4f/ANXF8T16IubtNRiJkzqiIRSOLWPLvC5zScwHUZTdfOrJRr009VaMbwSZuG0dVmjEMVOCIyXB5kq5e8c4DKQb54xvs0lDHI3eg54YxrfZ1M9qcPOorKb1mY36vMjquTYt2urK5z4GH9G9xywQRhznMa4ZCX2LuDSSCB6Kt0UElTK2KNud7r2ALR7rS46uIA0B4rqvs67NOo2SPmy97NlFgb5GMvZt9iSXEm2m29l3Jz+jnBQ+y84NHI2lgbOc0zYmCQ3vd4aMxJ4m/FUT2qU4+iyccj45G+ru7Pyc74q7MqczbX1abHy4LnntRrMsMjQfeDG/F7b/ACBXZX8Tsa2c1a64W8bwCbHh81DSleHQ2XnrToe1asY0shudUcJbBvr8krpzqjJjo3yv8f8ACNO3QK1seYbVjYppFLyVSo3G6sFM46JvKlRlW7D2jdB1NMSmVJDdNmYeCNlsMdmSnRVKGMscrjRy3aEtq8OspsLk4JUo8WE3yRHjNCXC6xWHuA4LE+MbQnkcun7QB/FE4dWArnrJk7wutOy6c29m43ui31WJZRuoqHHhmAuq9VzlKzPY3CGOWQyUUdroa8OYNUBi0IeFTsIxzwgXVlpK8OaFU52hFUCSYX4b2SiWDKbq8hgLLJNiFB0SHCw4z2VLFm6g8wk8r/irTjNHaO43H3cVUyRdSSTTHKmB1bdD5L6P7HdoGVVJFK06loa9vFsjdHtPr8QQeK+f5qbRWz2QYmW1MtLfwyNMrOYkbla4erbfYT/T5PAvNE7jHNcr5hxysdJWVLm3JfUSkW1JzSOsAPUBfQ7JnAkAXOw8zouD9j2/+7Myi4ZPIdLm2XOW3ttqAqcjuheP42xdhzTPOyJ5cTNKyN7nEuce8eGElx1J8W5W3aPEzPVzy6eOV2XgA1vhYOnha1POyPZKu+kRymncxozuDpS2Oz8jsl2k5/8AcLL+HS6nZ7LKjQGaD+EyOvtzYEvi6Gc1f9EEXZame4MOJ0xudRGC45f1srr8r6kJb2gxj6TUSSizWuIZEHXysib4IgbbADU25lXGl9i8+7quNu4/2nk6gg/rdfmnWB+ypkBeZ5xN3kMkTGtiMeQysLXSXL3XIaXAbbouDeqoFZabd2/Bx7EyxrpBE4ujD35HHQuYCQ15HC4ANuqu3tSxLJTUNE3QMijkeP3YmsjBH2z6BTYj7MmB2UVZPM9xsL237zqtu1HYqWqnkn79gz2yscw+BrRYNuHa7cuJWbVmtp19AfskofFNUHhaFnmRnf8ALu/iV0l0hSvsxg30amjiuCW3LyL2c9xJJHTUAdAEy216rtpGk0NwbnlYrl/tVmOdjb6F1/OwcurVTbMJ6Ark3tYbdsLx9cj5X/qsnHwderKvTdN1k5XlE64CIdHe548FE18h6l8TKYG48/7JpVNtblYW9EtoYnONmi55AJ3V0h7kX95u/wCKOEXdgSaIKFuqfUzUkwhhKtMcIypntt7B5IOwwXsrLTAWVVoJcqbtrwAqMXQrIth9bGEnhp/GvZcVB4oZlaLrZwTMjKi1wDReJZFiIy7rFqjRhwKCmJTaipbKWliARzAvN91ydFfsqKsFmhJQL6Iqx08WZTTUSNSo5xsQUkFlZcGcRZBMpEfREAhMhLYEo6Lthwu1SVcYstMNmGUALXFb5dFclol8lVxx4Lso5H8/eqdNTkSJziNSWyuHFv5/FLnTXJJUWTbHIHml3Gi07FYq2mxOnlebMa5zXHgA9jmXPQFwPooZz7y07K4E6urI4Gmwcc0j/qRN1e7ztoOpCzEqlo3I7Ss+kI35Y859518vTqhMKw7MbgBrAbmwDRffYIymoc+WNgyxxtawak5WNADRc7mwTWbLGzK0XNtG/iVbQi6E9ZpoBqRYc2suPm7co7DKINGdw1tp0C2pKKxMkm51sd+C3q6sNBcdhsFqQLfg2mnAu53w/Pkklfie9ved8hfYfFBVle55v8B6j+qX1U4ijfM/aKN0pHMRszW9SAPVBKd9DIwrbOd9sO20meSGnJiDHOY+YG0jnMOVwjI9xtwdRqemySM7WYhE8XqZ8zCCY5nOINtcsjHa2I4cik1NO5r2SaOc17ZCH3LXOa4O8Vjcgka68VbMEqKSvq3iri7uWoddskc0oa6Vx9whzjlvoG8NAOISE78lLjxW1f7Oq4RXtmgina0tbKxr8jt230tfiNDY8RZE1EHvgcswUTI2tiytFmtY1rQODWgAD4BGRHMI3cwWnzT/AKEkY8cHXKR8NVxv2m1gIii4gmQ9B7rf5vguzUTcpew+f4FfP/bwn6dOD+q5oHQZGkfefihn0mb4aBKE+Gx4EfgmUEgDgOnnySeg95w56o90motwUjXyGL8RtBWGCTw2INjYi9x+Hojn4iJL34pHIc1jZexOsQmeBfksmH02U9E7L7BMMHwwPYx3NrT8QEyqMIFlTx0ApbKpDMSUW+5CYxYTY7KaooMo0XY40dOVlVmjKgzuCc1MSELAjYIL9LeBqsWtWCvEqUthpFea2xsiLG10+xSlYHbBRPiBboFDgx8lyKck6dANDImguQlsUBBTOJhRVs5PRG2LdCTHKbop7rJdUlck0ztMs/ZmuzkC6vlPRB7dVyfsxKGzea67htUMoVcJ2iXJGmcd7YQZK2dvIg/aYx34pG51la/aA0GulcP1mMJ9Ghv8oVPldfZTy7DXQJUv3XR/YDRNe6tdpnAhZfiI3GRxt5lrfshczqnLp3/890sne1cv/FkZGf2pM2Ztv3W57/vhMw9g5OjtcbAwWaonPDerjxW71F3YCrSEA8zybl2gH9FXq2YzP090bfFNMQJkOUaMG5+KDlLWCzfj6hDLf8DI6AHgM6n/APKpntKr3Mosut6iQRk62DI7SPF+pDBbiM3JXARFx/PIIbGcOZUxSQSC7CNxu1wzZXtPBwP3kcUtqxl0cQwyWFrajvWF73QlkAtdrZXkfpHG+haAbb6lOvZrQd5Wh9vDTxvlJtpmtkjuf3nXH7ifu9nUA0+kTejI+nG/VXDCKCKnZ3UTQxm/Mudaxc927ndfhYaJcY/vwNlJO68jW3gPkvcJdma5nEeNvmN1JTvYd3W81q+kLHCWIh4BuQ03t6ck77FfQbPDctkaNRuOYO64d7XMO7utzj3ZmBwPMt8J+WX4rv1PaRuePbi3i08R5Kj+1ns739GZWN/SU5z2G5jNhLbpbx/wdVs42tAxe6ZwqidqPgfLgmMjOQQeHQEy5QL3ZJYdWxucPmAjGvuB96jmvI6K8MIp38HfEfiEUYb+IagckBE/mnmDRg36jbh961OwWjqXZJ4MER/Zt9nw/gnlQ0Kq9kJLQBv1XOH/AHE/irC6S6tT+CEPsmipwdlFiFN4UXQleYk7wrYuzmUOvFiUtc5NsS1cUskbZKyypDIKyCxI2WLHVNgsULk2UpIrVZiL3O1OycYbISBderFblSjiVEuJtzdjKmiBdqj6iEALFilxFMxRiUYAVdr3lYsRPsCJLgLznuul4dUOyDXgsWJuPoDJ2Uvtc68rid7D8VVLbnosWJE+woiyrOq+gPYjA1uFRuAsZJZnOPNweWA/ZY0eixYnYBWUvaHrTZqxYqkJQpk135n73ISubawHT8FixZLobEjnbkj05fggT7nm43+JCxYhZqA3D7vwW7Y78Tx49VixAkMZBLB+08eTig5auSIgte7fibrxYhkkkamNMIxiUkuvY8bX187q4UlQXsBcBrvposWIsLYORI4FhdGxuIzsAs2N07Gjk1s5YB9kWSBjLXHAEj0BssWJOX8F/LGr8/6X+iN+h0TnAJDmCxYggBI6R2ePhd+9/K1OA5erFZ/jEPsOoXlRYlIVixdjOkVicXcqh2ixKSOpMbSMuWPS2xeZASD/AAhYsXZEZdLQk/1aQwZyRms0X6lrjmttfTy6LFixK4r9A85fs//Z"/>
          <p:cNvSpPr>
            <a:spLocks noChangeAspect="1" noChangeArrowheads="1"/>
          </p:cNvSpPr>
          <p:nvPr/>
        </p:nvSpPr>
        <p:spPr bwMode="auto">
          <a:xfrm>
            <a:off x="170470" y="11891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2" name="Picture 11" descr="C:\Users\jblocki\Dropbox\PasswordPictures\picture-3-5.jpg"/>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l="18443" r="20957"/>
          <a:stretch/>
        </p:blipFill>
        <p:spPr bwMode="auto">
          <a:xfrm>
            <a:off x="662878" y="2413468"/>
            <a:ext cx="1986360" cy="2458367"/>
          </a:xfrm>
          <a:prstGeom prst="rect">
            <a:avLst/>
          </a:prstGeom>
          <a:noFill/>
          <a:extLst>
            <a:ext uri="{909E8E84-426E-40DD-AFC4-6F175D3DCCD1}">
              <a14:hiddenFill xmlns:a14="http://schemas.microsoft.com/office/drawing/2010/main">
                <a:solidFill>
                  <a:srgbClr val="FFFFFF"/>
                </a:solidFill>
              </a14:hiddenFill>
            </a:ext>
          </a:extLst>
        </p:spPr>
      </p:pic>
      <p:sp>
        <p:nvSpPr>
          <p:cNvPr id="13" name="AutoShape 13" descr="data:image/jpeg;base64,/9j/4AAQSkZJRgABAQAAAQABAAD/2wCEAAkGBgwQDxAQEBIREBAQFBIQEhASFBcPEBAQFBAVFRUVEhIXHCYeFxkjGRQWHy8gIycpLC44Fh8zNTAqOCYrLCkBCQoKDgwOGg8PGCkcHyIsKiwtKiwtKSosLCksKSwpLzAqLiwsKSksKSkvKSk1NSosKSwqLCwsLC8sKSwpLCkpLP/AABEIAMgA/AMBIgACEQEDEQH/xAAcAAEAAQUBAQAAAAAAAAAAAAAAAQIDBAUGBwj/xABAEAACAgECBAMECAQDBwUAAAABAgADEQQhBRIxQQYTUQciMmEUQlJicYGRoSMzcvBTgsEWJERjkqKxFXOz0eH/xAAbAQEAAgMBAQAAAAAAAAAAAAAAAQIDBAYFB//EADARAAICAgEDAgMFCQAAAAAAAAABAgMEETEFEiFBYVFxkQYTIjLBFBZCgaGx0fDx/9oADAMBAAIRAxEAPwD3GYfENetIVmVipYKSozyZ6EjrjOBtk7iZksavTLYjo3RwVPyyOo+crPfa+3kIjS6yq0ZrZWA646g+hHUH5GXXcAEnYDck7AAdSZxdOnSxK3cDzOUe+uUcHG/K64IH5ypeHV9za468tl1ty5/pdyP2nLfvJXBOM633Lx442bv7I35T8FfBeK2U1rYyu1VrNa6D3nq82wvzKvcANuo37gE7HrNPqK7FDowdW3DLuD+c5mWTpAGLoz1OerVMa+Y+rKPdY/1AzRwvtG4NxvW1t+VyvYyWYu/MTsCZYq4hQ1jVLYjWoAz1hgXRSSAWUdASDjPoZytmndxi26+0fZZ+RSPQrWFDDfoczaeDeF11afzQoV9URe2BygKQBWgA2AWsKMDvzHqxnSYPU682bVSel6s1LKXWvJv4kSZ6phEREAREQBERAEREAREQBERAEREAREQBERAERKLbAoLEgADJJIAAHUknpAKszVcS8WcM0z+XqNXpqLMBuSy1K25TnB5WOcbH9J5h459sD2FtPw1iibq+swOZ/X6OD0H3z/lG4aeXncljlmYlmZjzMzHqWY7k/MzLGpvy/BVs+tMzR+IeL4R6KWB1Djl2OfIVtjY/pgZIB6nA9SL3F/DGk1SlbVdc781Vj6d8/wBVbAn8DtNK3DfoRrpJDVWErU/KqNzhSxSwKApYhSQwAzynI9fH6nkXUUOdUd/p7+5nqjGUtSZXVWqqFGwUAAfIDAlcRPlkm29s9lCRJiVJImb4b4kioulchbahyICcebUvwMh+seXGR2Oe2CcOW9Nwca0MLB/uqsUP2r2U4blP1EB25h7xIOMAAnpfs9bdG9xrjtPn29zUylFx2zrsyZY0ukrqUIi8qjoP/wBMv4n0M8sREQBERAEREAREQBERAEREAREQBERAESJqfEvifR8PoN+ofA6JWuDbc+MhK1J3Y4/AdSQN4BstRqUrVndlREBZnYhVVR1JJ6CeDe0T2j2cQY6fTsU0KnB7Nqj6t6V+i9+/pNR4x8cavidmbf4enU5q0wOVXHRrD9d/n0Hb1PPzZrr15ZVsSCRJlhzvM5U+u5ofFTqRRV1c2pb80SvdmPy6L/nm+InKrwbibPZY/wBGD2Md+d35awT5aAcgxhcZ3OSWPeeDn/euiUaY90n4+psVdvcnLgRDcP4gm7VV2D/k2Euf8liqP+6WqdSr5AyGU4ZGBV0PoyncT5rk9OycbzbBpfHlHrQtjPhl2JS7hQSxAUAkknAAHUk9phaHV6nV76Snmp7am5jTS4yRmoBS9g264CkEYYzHjYV+U9VRb/t9SZ2Rh+ZmbbnlOOuDj8cbTe8BC/RdPy4x5VeMf0D/AFmifw3xbORqtGB9g6S0nHpz/SP35fym48PaLU01Gu81HlZvLNfNjyyc4YMNsEkDBO2J3HQ+n34TmrUvxa4fwPPyLY2a0bSJMTpDUIiTEAiJMQCIkxAIiTEAiJMQCIkxAIiTEAiDBM848ee1mrTc2n0JW7U7hrfipoPTH33+6Nh3PYzFOT0gbjx37RdLwxQgHn6txlKFIHKvZ7m+omdvU9gcEjwfjPGtXrbmv1VhtsOQPqpWufgqToi9PmcbkneY2o1NljvZa7WWWEs9jnmZmPcn/ToOglubUK1Eo3sYjERMpAMx5ffoZj5gH19IkxPPMhGJrOM8HW4CxQBfWD5b9CR3rY90b09cHqBNpIMpZXGyLhJbTJT09o47hWhXXOXsHNpKmwEO636hT7wcdClbe7g/WVsj3d+xCiUV0qowoCjc4AwMk5P7kmXJgxcWvFrVda8ItObm9siTIzGZtFCYmHxHi2n06hrnCA7KDu7t9mtB7zt8lBM07+Kr3GdPpXxtytqWGlDD15MNYv4MoPyEA6SJyPEPF2t09TXW6egogywTUMbCScBUDVAMxJAAJG5lXDfaVwy1glpfSOeg1A5KyScAC8E15J7cwPyllFtbS8FHZBSUW1tnWRKVcHpuDuD2IkypcmIiAIiIAiIgCIkZgEzD4pxbT6Wprr7FqqQZZ2OB+A9T8hNf4q8X6Lh1PmahveOfLpXBtub0RfT1Y7DuZ8/eKPFes4jd5uobCKc1adT/AAqBjHu7Dmb1Y777YG0vCDkQ2dH429q+q1vNTpebTaTcFs8uovXGPex/LX7oOTtkjdZwgUAYGwG2BtiIm3GKitIrsRESxAiIgFNnSWJeuO0swD69iTE88yERJiAREmIBbucqrEAsQCQo6sQOgztmcV/6rxDW0G6m8aV8t5VaqLBXYjYKaouMscqVZQF5ckbkBp3M5PxDw5tNY2tpTmrcg6yteuAAv0lV7soADDqVXIyVwQMPgzo4LuG+kr7lxsPPar7Hl5tsL3GAAQcgTZzXazR85XUUcvnBcA5wt9fUI5HbclW35ST2JB5/i/jBrAaaA9bD3bnccj1NjetR9vfdum+2e1q65WS7YmC66FMHOb0kWvFfFhdaKUOaqWy5HR7htgHuE/8AP9M0jAEYO4PUHfMKoAAGwEmdJRSqodpwmXlSyLXY/wCXsXuF8Z4hocHR2Dyx10l2X07DAGE+tSdtuXb7pnoHgv2kaLiTNUM06qvPPQx5t12fy36OASM9xkZG885E0nFeDGsG3TJi0tzMwYocZLHDAgruTuDkdpo5eKvzQXzPZ6X1KW/u7nv4N/qz6PzE8r9nftIXUFNLrNmACJqWJUvYDgJeuAEdhupBw33SQJ6eNKnp+88hrR1CafBdiWvoifP9ZFDEEqe3SQSXokyCYAnD+0H2mU8PBoo5btaw+AnNdAI2e7G/4LsT8hvMf2i+06vRBtNpStmsOzH4k0wI6v6vgghPzONs+GO7MzMzM7uS7ux5nd26sx7kzNXX3eWQ2ZHEuI6jU3NfqLGttfHM7eg6KoGyqM9Bt+pMxsRmMzZ1ooIjMZkgRGYzAEGC0sO+fwgB2yZTMvhXCtTq7lo01bXXN0Veij7Tt0RR6mex8E9hnD1pX6Y1l2oO7tXY1Va7D3UA6gep3Oe2wFJTUeSdHqERE0i4iIgCIiAJDDMmIBxep0X0C3lGfod7fw87jTXMf5We1bE+5nocr05BNR4s8ONbjU6cfxkHvp21FY7Z7OOoPfcHqCPRdXpa7UeuxQ6OCrKdwQZyVSXaaz6PceYbmi49bqx2f/mqMA/a+IYyQsxk4PuiYrao2RcZLaZ51TarjmHQ/kQQcEEdiCMYlc3vi7gDIW1lC5B31FSjcj/GQeoHxDuNxuMHQI4IBBBB3BG4InRY+Qro79fU4bOwpYs9ej4ZcU7ZkMcx2kTYS8mm3pJGn13BW50ekIqjPMmAEYEEEuO+3w9gd8enW+D/AGimhUXUXM+kKstTEG27T+WzDGobJZlwjYbGwTJON5rOac9r1fSWeZUqimxWrt5snAcBTg5wpCjlBP2iPSeRl0/xI6fpuY3qEn59Pf5+59HaXUK6hgQQcHI3BBGxB9JNtAbfofWeP+DPHjaMJX/P0R8sM+cPpcipHZBuWTzrOXk6jDYOBieuaPiFNyCyqxLa2GQ6MHU/5hPMaaOhjJS4K9O5I37HEwfEmoxpbkWw1W2pZXSy5azzWQ8vlqN2YHfYdsywOLOwZdMq2NzYNrHFCb4JJG7kfZX0wSvWVaTh4RjY7G25tmtYb4+yi9ET7o/PJ3kFjyXhXsO1X0bmv1XJqnPOVC+dSudyHOQzMTvkED5HrOe414A4tpMs9BurGf4mnzcMdiyAc4/Qges+hpBQGZI2SiRo+WAwOfkcEdwR1BHYyZ9Gca8HcO1f8+iuxsYFmOS0D7ti4YfrOE437Fxu2jvKnG1N451JxsBcvvKPxVuvaZlcvUjR5dEuaulqbrKLCnm1HldVYWAHHZhsf7zg7S3Mqe+CokFgIZsTHd+56fsJIKmbM6LwZ4B1vFLP4YNWnU4s1TDKDHVax9d/2Hf0PSez/wBkluqK6nXq1Om2ZKN1uv8AQv3rT5fEfl39w0mkqpRa6kWutAFREAVVUdAoGwE152+kSyRqvC/hHRcOp8rTJjO9lje9ba32nb/QbDsJupMTXLCIiAIiIAiIgCIiAJh8V4XVqazW/qGVxs9dg+F0PYj/AFI6EzMiAcVpNValr6bUDlur94MB/DvqzgW1H9mXqp+RUtyHibgLaSw31LnS2H31H/DWH62P8Nv+0/I+76lxzgq6mvlz5dqHnpuAy1Vnrj6ynoV7gkTm9LquY2ae9Qt1YC21HdSrZw6Z+KpsHB+RB3UgZKrZVS7omvkY8L4OE/8Ah5+DJmRxrgj6GwAZbTWEipjuaydxS5+X1W7gYO4ycXmPYToKbo2R7kcPlYkqJ9kivllq7Sq6srjmVhgg9CJPvR70s/PKKR/DxI0VHBdXReRQR9HcoWVjn3awxRG+scOcg9d9+mJ3vs74CbbbdTZUq0Yepq+bmS+8Ov8AEasbNyhSAWGfeP4nQZadR7M+Ol11ekCjn09xfGdylwDBsfjzD8vnPMyq1XDUVyzounXPIu3N7cY/7v4nc6PGGHYHAHYCZEs0V8inmPqSewlDcU0oXnN1QXrzeYvLj8czzDoTJiajgfE7NTZfaM/RfcSjK8pfAPPYCQDgkgf5fxE2Or1VdS87nAyFAG7MxOFVR1LE7AD1gDWa2qit7bXWuusFmdjhVUdSTPDPHntcv1hajRF9PpgSDb8N+oHTbvWh9Op2zjpPbL/DtWqQjW1rajDA07+9VWPUjo1n3u3bG5Pn/iT2BaV8tw+5tO258m3N1J9ArZ50/Vvwllr1B4cEx8OxHQj1/v8AvebKrUBlDfkR8xNvxf2Y8e0xIbR2XD7en/3hTt6L736gf/V/wz7MON6qzl+j2aas45rdSrUhd+qofec47DA26iZ4zSK6NFRTbbYldatZZYeVK0HM7t6KP7x3ntns+9kdWm5NTr1S7VAhkp+OnTEbg+j2d+boO3qek8F+zzQ8MXNY83UMMPqXA8xh3VB9RNug/MnrOoxMc7HLwiUgBJiJiJEREAREQBERAEREAREQBERAImp49wJdQFdSK9RVzeTdjPLzY5kcfWrblGV+QI3AM28iAcA7efnTalArEcl9BPMFbqCrYHMpIyrYHQHY7DiuJ8Nu0dprsbmQ702f4i/ZYdnHf1xkdSB6p4l4M1z1WV+5fWG5LMEqR3SzHVT+xwROVFVOpqspvqsFqnlcH+ZTYN1ZT69w3QiZqLnVLa4NLLxI5ENPn0ORf+rEp8w4Py7y5rKLKLTTcp5wOZW5fdtQ/WXP6Edj8sE2ip5W2xk7D8578Zqa3E4yymVUnCa00VEkY3zv0mrPFreH8Sr1dYPI6+VaF6umRzD5kDlYf0Y7zZmvBBA/GY3EeHC9HQ7HqjfZcdCJS6vvjo2MHJVFqn6cM9j4bqxfSltVotSwcyuOhUj+8iNH4Z4dS5sq0unrsYhmdKlViwOckgdcnM8Q8JeI+L8Kfl8h7tMxzZSGDAHu9LA+6x64IwflPVtL7TOGMgYm9WI3rbTX86n0JCFf0M8OdMovWjslfU1tSX1R1FtqVqWb3VUf2AB3+XzmPwvh1r2fSdQOVhnyKOooQjHMx72sM5I2UHlGd2bhOJe0e6zVLXpdJdacfwOdfdZ8e9YalJc8pZQA3Io5mJYYE9K4VZe1FTXqqXlFNqIeZFsI94K3cZmNxceS8Zxn5i9mXEp8xckZGR1HeTmVLkyJMQBERAEREAREQBERAEREAREQBERAEREAREQCMTReI+Avbi/TkJqqxhebau+sZPk3EbhSScMN1O+4yrb6QYB5/q9NTxCgoc1XVMR7wHm6a8AZVx+BGRnDAgjYgziWWxHem0cltezL2I7Mh7qcZB/LqCJ6t4g4C7P9K0wA1KqFZfhGpqXJFbHswySrHpkjoTOX4xw6riOnW2khNRUWCMwIKurYspuHUbgqR9UjO+Jt42S6Xp8Hl9QwI5MdrxJcM5OJY095bmVlNdtZKWVt8dbjqD6+oPQggjrL86CMlJbRxFlcq5OMlpoSl3AGScf6k9APn8pcppsscV1qXsboo227lj0VR6n9zgTq9HwbT6CmzV6giyylHtZ8e7UqoSRUvXOM+91OfTaauRlRpWuX8D0cHp1mS9vxH4/4Lvs24Q4v1GosQoyIunQN8Y5+WyzPpnFW3y/Kegiavwzw62nSVLbjz2HmXkdPPsPPZy/IMSB8gJs2M8GybnJyZ2lNMaa1XHhGHxLRLaNmetwDy21kCxCfTIII+6wIONxMBeJaqjbUp5iD/iKELDH/ADKBllPzXmGxO3SbYxMRfZTo+I1WqHrdLEO3MhDrn8RMgMDNddwuhmL8vLYcZsQmuw46ZdcEj8ZH0fUL8Fob5WpzE/LmQrj8cGNk7NnE1R1usXrQrjPSq4M2PwsVB+8Hj4UZsp1Kb4/lGz/4uaTsnZtomr/2k0X1rVT/ANzNWP8ArAmTRxTTWDKW1uPVXVh+xgky4lIcHpJzJAiIgCIiAIiIAiIgCIiAIiIAiIgDE5bxFwK1LG1ujXmt2+kaZSFGrQDHMudheoAwfrAcp+qV6mIB5X4k4GutqXW6LB1Krsv8salFz/BtDY5XByATgqdjtkTnOCGzWMK6VYOMi3zFK/R8bEXA9GzsF6n8ASPTePcKfTu+s06s6N72p0yDmLY63UqNzYBjKj4guwz10Gv0TBhxHh/LY1iqbqUI5NbVj3WU9BaB8LdxsdsEbFWTOqLjE0MnApyJKU15X9fmbfhHBqdMnKm7Hd7D8djfM+noOglSoNVqRphk108l2pYfCMMGqpJz8TEcxG/urvjmXODwjX6vidZbSKdNpySh1dy/xMqcOKKD1YMCuXwARnDYwex4XwunS1CuoEDPMzE8z2Oeru31mPrNdtt7ZuRiorS8Iy2bEo55STmRI2TsuSCspEnmjY3sFZTK8iTGhotyZVyyOWRojRBMxruHaZ9nqqcejIrf+RMnEQDXf7O6Dtp6U+daCo/qmDKhwGg/W1A+S6rUKP0FkzpUsAvRJiWLkRJiAREmIBESYgERJiAREmIBESYgERJiARicrxHw9qabTZokRkuLGzTM3lIlzHPnI3ZSSedcHPxDfIbq4gGm8OcBGjrsy3mXX2G++wDkV7mVVPJX9VQqqoG5wu5JJJ2TNmY2t1RrdS/8p8Lz/wCG/Qc/3W6Z7H8RMiQyrESIlSpMSIgExIiAVcxjmlMSdk7K+aMiURGxsrwJIEokgwTsvxIiWLExIiATEiIBMSIgExIiATEiIBMSIgExIiATEiIBDoCCCAQQQQdwQexE17KaBvlqR33Z6R8+7J8+o+Y6bGMQDGRgwDKQysAQwOVII2II6iVYmFdwp62L6RlrJJZqWGdPYxOSSBvWx395fUkq0or40gITUI2lsJCjzCDU5JwPLuHutk9AcN90SNFdGwxGJUUMpkEDEYiJBAxGIiAMRiIgDEkCRAgGRERLmQREQBERAEREAREQBERAEREAREQBERAEREASi2pWUqwDKdirAEEehB6xEA1i+Hq0309lum+5W3NTj0FNgZEH9IU/OXAdcmAy03juVJobHyU8wP8A1CIgAcSA/mUX1H+jzgfwNJb98SH4xo12e5Kj6WnySfwD4iJGiNGVS6OMoyuPVSGH6iV8hiI0NEcpkYMmJDI0RERIKn//2Q=="/>
          <p:cNvSpPr>
            <a:spLocks noChangeAspect="1" noChangeArrowheads="1"/>
          </p:cNvSpPr>
          <p:nvPr/>
        </p:nvSpPr>
        <p:spPr bwMode="auto">
          <a:xfrm>
            <a:off x="322870" y="27131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AutoShape 15" descr="data:image/jpeg;base64,/9j/4AAQSkZJRgABAQAAAQABAAD/2wCEAAkGBgwQDxAQEBIREBAQFBIQEhASFBcPEBAQFBAVFRUVEhIXHCYeFxkjGRQWHy8gIycpLC44Fh8zNTAqOCYrLCkBCQoKDgwOGg8PGCkcHyIsKiwtKiwtKSosLCksKSwpLzAqLiwsKSksKSkvKSk1NSosKSwqLCwsLC8sKSwpLCkpLP/AABEIAMgA/AMBIgACEQEDEQH/xAAcAAEAAQUBAQAAAAAAAAAAAAAAAQIDBAUGBwj/xABAEAACAgECBAMECAQDBwUAAAABAgADEQQhBRIxQQYTUQciMmEUQlJicYGRoSMzcvBTgsEWJERjkqKxFXOz0eH/xAAbAQEAAgMBAQAAAAAAAAAAAAAAAQIDBAYFB//EADARAAICAgEDAgMFCQAAAAAAAAABAgMEETEFEiFBYVFxkQYTIjLBFBZCgaGx0fDx/9oADAMBAAIRAxEAPwD3GYfENetIVmVipYKSozyZ6EjrjOBtk7iZksavTLYjo3RwVPyyOo+crPfa+3kIjS6yq0ZrZWA646g+hHUH5GXXcAEnYDck7AAdSZxdOnSxK3cDzOUe+uUcHG/K64IH5ypeHV9za468tl1ty5/pdyP2nLfvJXBOM633Lx442bv7I35T8FfBeK2U1rYyu1VrNa6D3nq82wvzKvcANuo37gE7HrNPqK7FDowdW3DLuD+c5mWTpAGLoz1OerVMa+Y+rKPdY/1AzRwvtG4NxvW1t+VyvYyWYu/MTsCZYq4hQ1jVLYjWoAz1hgXRSSAWUdASDjPoZytmndxi26+0fZZ+RSPQrWFDDfoczaeDeF11afzQoV9URe2BygKQBWgA2AWsKMDvzHqxnSYPU682bVSel6s1LKXWvJv4kSZ6phEREAREQBERAEREAREQBERAEREAREQBERAERKLbAoLEgADJJIAAHUknpAKszVcS8WcM0z+XqNXpqLMBuSy1K25TnB5WOcbH9J5h459sD2FtPw1iibq+swOZ/X6OD0H3z/lG4aeXncljlmYlmZjzMzHqWY7k/MzLGpvy/BVs+tMzR+IeL4R6KWB1Djl2OfIVtjY/pgZIB6nA9SL3F/DGk1SlbVdc781Vj6d8/wBVbAn8DtNK3DfoRrpJDVWErU/KqNzhSxSwKApYhSQwAzynI9fH6nkXUUOdUd/p7+5nqjGUtSZXVWqqFGwUAAfIDAlcRPlkm29s9lCRJiVJImb4b4kioulchbahyICcebUvwMh+seXGR2Oe2CcOW9Nwca0MLB/uqsUP2r2U4blP1EB25h7xIOMAAnpfs9bdG9xrjtPn29zUylFx2zrsyZY0ukrqUIi8qjoP/wBMv4n0M8sREQBERAEREAREQBERAEREAREQBERAESJqfEvifR8PoN+ofA6JWuDbc+MhK1J3Y4/AdSQN4BstRqUrVndlREBZnYhVVR1JJ6CeDe0T2j2cQY6fTsU0KnB7Nqj6t6V+i9+/pNR4x8cavidmbf4enU5q0wOVXHRrD9d/n0Hb1PPzZrr15ZVsSCRJlhzvM5U+u5ofFTqRRV1c2pb80SvdmPy6L/nm+InKrwbibPZY/wBGD2Md+d35awT5aAcgxhcZ3OSWPeeDn/euiUaY90n4+psVdvcnLgRDcP4gm7VV2D/k2Euf8liqP+6WqdSr5AyGU4ZGBV0PoyncT5rk9OycbzbBpfHlHrQtjPhl2JS7hQSxAUAkknAAHUk9phaHV6nV76Snmp7am5jTS4yRmoBS9g264CkEYYzHjYV+U9VRb/t9SZ2Rh+ZmbbnlOOuDj8cbTe8BC/RdPy4x5VeMf0D/AFmifw3xbORqtGB9g6S0nHpz/SP35fym48PaLU01Gu81HlZvLNfNjyyc4YMNsEkDBO2J3HQ+n34TmrUvxa4fwPPyLY2a0bSJMTpDUIiTEAiJMQCIkxAIiTEAiJMQCIkxAIiTEAiDBM848ee1mrTc2n0JW7U7hrfipoPTH33+6Nh3PYzFOT0gbjx37RdLwxQgHn6txlKFIHKvZ7m+omdvU9gcEjwfjPGtXrbmv1VhtsOQPqpWufgqToi9PmcbkneY2o1NljvZa7WWWEs9jnmZmPcn/ToOglubUK1Eo3sYjERMpAMx5ffoZj5gH19IkxPPMhGJrOM8HW4CxQBfWD5b9CR3rY90b09cHqBNpIMpZXGyLhJbTJT09o47hWhXXOXsHNpKmwEO636hT7wcdClbe7g/WVsj3d+xCiUV0qowoCjc4AwMk5P7kmXJgxcWvFrVda8ItObm9siTIzGZtFCYmHxHi2n06hrnCA7KDu7t9mtB7zt8lBM07+Kr3GdPpXxtytqWGlDD15MNYv4MoPyEA6SJyPEPF2t09TXW6egogywTUMbCScBUDVAMxJAAJG5lXDfaVwy1glpfSOeg1A5KyScAC8E15J7cwPyllFtbS8FHZBSUW1tnWRKVcHpuDuD2IkypcmIiAIiIAiIgCIkZgEzD4pxbT6Wprr7FqqQZZ2OB+A9T8hNf4q8X6Lh1PmahveOfLpXBtub0RfT1Y7DuZ8/eKPFes4jd5uobCKc1adT/AAqBjHu7Dmb1Y777YG0vCDkQ2dH429q+q1vNTpebTaTcFs8uovXGPex/LX7oOTtkjdZwgUAYGwG2BtiIm3GKitIrsRESxAiIgFNnSWJeuO0swD69iTE88yERJiAREmIBbucqrEAsQCQo6sQOgztmcV/6rxDW0G6m8aV8t5VaqLBXYjYKaouMscqVZQF5ckbkBp3M5PxDw5tNY2tpTmrcg6yteuAAv0lV7soADDqVXIyVwQMPgzo4LuG+kr7lxsPPar7Hl5tsL3GAAQcgTZzXazR85XUUcvnBcA5wt9fUI5HbclW35ST2JB5/i/jBrAaaA9bD3bnccj1NjetR9vfdum+2e1q65WS7YmC66FMHOb0kWvFfFhdaKUOaqWy5HR7htgHuE/8AP9M0jAEYO4PUHfMKoAAGwEmdJRSqodpwmXlSyLXY/wCXsXuF8Z4hocHR2Dyx10l2X07DAGE+tSdtuXb7pnoHgv2kaLiTNUM06qvPPQx5t12fy36OASM9xkZG885E0nFeDGsG3TJi0tzMwYocZLHDAgruTuDkdpo5eKvzQXzPZ6X1KW/u7nv4N/qz6PzE8r9nftIXUFNLrNmACJqWJUvYDgJeuAEdhupBw33SQJ6eNKnp+88hrR1CafBdiWvoifP9ZFDEEqe3SQSXokyCYAnD+0H2mU8PBoo5btaw+AnNdAI2e7G/4LsT8hvMf2i+06vRBtNpStmsOzH4k0wI6v6vgghPzONs+GO7MzMzM7uS7ux5nd26sx7kzNXX3eWQ2ZHEuI6jU3NfqLGttfHM7eg6KoGyqM9Bt+pMxsRmMzZ1ooIjMZkgRGYzAEGC0sO+fwgB2yZTMvhXCtTq7lo01bXXN0Veij7Tt0RR6mex8E9hnD1pX6Y1l2oO7tXY1Va7D3UA6gep3Oe2wFJTUeSdHqERE0i4iIgCIiAJDDMmIBxep0X0C3lGfod7fw87jTXMf5We1bE+5nocr05BNR4s8ONbjU6cfxkHvp21FY7Z7OOoPfcHqCPRdXpa7UeuxQ6OCrKdwQZyVSXaaz6PceYbmi49bqx2f/mqMA/a+IYyQsxk4PuiYrao2RcZLaZ51TarjmHQ/kQQcEEdiCMYlc3vi7gDIW1lC5B31FSjcj/GQeoHxDuNxuMHQI4IBBBB3BG4InRY+Qro79fU4bOwpYs9ej4ZcU7ZkMcx2kTYS8mm3pJGn13BW50ekIqjPMmAEYEEEuO+3w9gd8enW+D/AGimhUXUXM+kKstTEG27T+WzDGobJZlwjYbGwTJON5rOac9r1fSWeZUqimxWrt5snAcBTg5wpCjlBP2iPSeRl0/xI6fpuY3qEn59Pf5+59HaXUK6hgQQcHI3BBGxB9JNtAbfofWeP+DPHjaMJX/P0R8sM+cPpcipHZBuWTzrOXk6jDYOBieuaPiFNyCyqxLa2GQ6MHU/5hPMaaOhjJS4K9O5I37HEwfEmoxpbkWw1W2pZXSy5azzWQ8vlqN2YHfYdsywOLOwZdMq2NzYNrHFCb4JJG7kfZX0wSvWVaTh4RjY7G25tmtYb4+yi9ET7o/PJ3kFjyXhXsO1X0bmv1XJqnPOVC+dSudyHOQzMTvkED5HrOe414A4tpMs9BurGf4mnzcMdiyAc4/Qges+hpBQGZI2SiRo+WAwOfkcEdwR1BHYyZ9Gca8HcO1f8+iuxsYFmOS0D7ti4YfrOE437Fxu2jvKnG1N451JxsBcvvKPxVuvaZlcvUjR5dEuaulqbrKLCnm1HldVYWAHHZhsf7zg7S3Mqe+CokFgIZsTHd+56fsJIKmbM6LwZ4B1vFLP4YNWnU4s1TDKDHVax9d/2Hf0PSez/wBkluqK6nXq1Om2ZKN1uv8AQv3rT5fEfl39w0mkqpRa6kWutAFREAVVUdAoGwE152+kSyRqvC/hHRcOp8rTJjO9lje9ba32nb/QbDsJupMTXLCIiAIiIAiIgCIiAJh8V4XVqazW/qGVxs9dg+F0PYj/AFI6EzMiAcVpNValr6bUDlur94MB/DvqzgW1H9mXqp+RUtyHibgLaSw31LnS2H31H/DWH62P8Nv+0/I+76lxzgq6mvlz5dqHnpuAy1Vnrj6ynoV7gkTm9LquY2ae9Qt1YC21HdSrZw6Z+KpsHB+RB3UgZKrZVS7omvkY8L4OE/8Ah5+DJmRxrgj6GwAZbTWEipjuaydxS5+X1W7gYO4ycXmPYToKbo2R7kcPlYkqJ9kivllq7Sq6srjmVhgg9CJPvR70s/PKKR/DxI0VHBdXReRQR9HcoWVjn3awxRG+scOcg9d9+mJ3vs74CbbbdTZUq0Yepq+bmS+8Ov8AEasbNyhSAWGfeP4nQZadR7M+Ol11ekCjn09xfGdylwDBsfjzD8vnPMyq1XDUVyzounXPIu3N7cY/7v4nc6PGGHYHAHYCZEs0V8inmPqSewlDcU0oXnN1QXrzeYvLj8czzDoTJiajgfE7NTZfaM/RfcSjK8pfAPPYCQDgkgf5fxE2Or1VdS87nAyFAG7MxOFVR1LE7AD1gDWa2qit7bXWuusFmdjhVUdSTPDPHntcv1hajRF9PpgSDb8N+oHTbvWh9Op2zjpPbL/DtWqQjW1rajDA07+9VWPUjo1n3u3bG5Pn/iT2BaV8tw+5tO258m3N1J9ArZ50/Vvwllr1B4cEx8OxHQj1/v8AvebKrUBlDfkR8xNvxf2Y8e0xIbR2XD7en/3hTt6L736gf/V/wz7MON6qzl+j2aas45rdSrUhd+qofec47DA26iZ4zSK6NFRTbbYldatZZYeVK0HM7t6KP7x3ntns+9kdWm5NTr1S7VAhkp+OnTEbg+j2d+boO3qek8F+zzQ8MXNY83UMMPqXA8xh3VB9RNug/MnrOoxMc7HLwiUgBJiJiJEREAREQBERAEREAREQBERAImp49wJdQFdSK9RVzeTdjPLzY5kcfWrblGV+QI3AM28iAcA7efnTalArEcl9BPMFbqCrYHMpIyrYHQHY7DiuJ8Nu0dprsbmQ702f4i/ZYdnHf1xkdSB6p4l4M1z1WV+5fWG5LMEqR3SzHVT+xwROVFVOpqspvqsFqnlcH+ZTYN1ZT69w3QiZqLnVLa4NLLxI5ENPn0ORf+rEp8w4Py7y5rKLKLTTcp5wOZW5fdtQ/WXP6Edj8sE2ip5W2xk7D8578Zqa3E4yymVUnCa00VEkY3zv0mrPFreH8Sr1dYPI6+VaF6umRzD5kDlYf0Y7zZmvBBA/GY3EeHC9HQ7HqjfZcdCJS6vvjo2MHJVFqn6cM9j4bqxfSltVotSwcyuOhUj+8iNH4Z4dS5sq0unrsYhmdKlViwOckgdcnM8Q8JeI+L8Kfl8h7tMxzZSGDAHu9LA+6x64IwflPVtL7TOGMgYm9WI3rbTX86n0JCFf0M8OdMovWjslfU1tSX1R1FtqVqWb3VUf2AB3+XzmPwvh1r2fSdQOVhnyKOooQjHMx72sM5I2UHlGd2bhOJe0e6zVLXpdJdacfwOdfdZ8e9YalJc8pZQA3Io5mJYYE9K4VZe1FTXqqXlFNqIeZFsI94K3cZmNxceS8Zxn5i9mXEp8xckZGR1HeTmVLkyJMQBERAEREAREQBERAEREAREQBERAEREAREQCMTReI+Avbi/TkJqqxhebau+sZPk3EbhSScMN1O+4yrb6QYB5/q9NTxCgoc1XVMR7wHm6a8AZVx+BGRnDAgjYgziWWxHem0cltezL2I7Mh7qcZB/LqCJ6t4g4C7P9K0wA1KqFZfhGpqXJFbHswySrHpkjoTOX4xw6riOnW2khNRUWCMwIKurYspuHUbgqR9UjO+Jt42S6Xp8Hl9QwI5MdrxJcM5OJY095bmVlNdtZKWVt8dbjqD6+oPQggjrL86CMlJbRxFlcq5OMlpoSl3AGScf6k9APn8pcppsscV1qXsboo227lj0VR6n9zgTq9HwbT6CmzV6giyylHtZ8e7UqoSRUvXOM+91OfTaauRlRpWuX8D0cHp1mS9vxH4/4Lvs24Q4v1GosQoyIunQN8Y5+WyzPpnFW3y/Kegiavwzw62nSVLbjz2HmXkdPPsPPZy/IMSB8gJs2M8GybnJyZ2lNMaa1XHhGHxLRLaNmetwDy21kCxCfTIII+6wIONxMBeJaqjbUp5iD/iKELDH/ADKBllPzXmGxO3SbYxMRfZTo+I1WqHrdLEO3MhDrn8RMgMDNddwuhmL8vLYcZsQmuw46ZdcEj8ZH0fUL8Fob5WpzE/LmQrj8cGNk7NnE1R1usXrQrjPSq4M2PwsVB+8Hj4UZsp1Kb4/lGz/4uaTsnZtomr/2k0X1rVT/ANzNWP8ArAmTRxTTWDKW1uPVXVh+xgky4lIcHpJzJAiIgCIiAIiIAiIgCIiAIiIAiIgDE5bxFwK1LG1ujXmt2+kaZSFGrQDHMudheoAwfrAcp+qV6mIB5X4k4GutqXW6LB1Krsv8salFz/BtDY5XByATgqdjtkTnOCGzWMK6VYOMi3zFK/R8bEXA9GzsF6n8ASPTePcKfTu+s06s6N72p0yDmLY63UqNzYBjKj4guwz10Gv0TBhxHh/LY1iqbqUI5NbVj3WU9BaB8LdxsdsEbFWTOqLjE0MnApyJKU15X9fmbfhHBqdMnKm7Hd7D8djfM+noOglSoNVqRphk108l2pYfCMMGqpJz8TEcxG/urvjmXODwjX6vidZbSKdNpySh1dy/xMqcOKKD1YMCuXwARnDYwex4XwunS1CuoEDPMzE8z2Oeru31mPrNdtt7ZuRiorS8Iy2bEo55STmRI2TsuSCspEnmjY3sFZTK8iTGhotyZVyyOWRojRBMxruHaZ9nqqcejIrf+RMnEQDXf7O6Dtp6U+daCo/qmDKhwGg/W1A+S6rUKP0FkzpUsAvRJiWLkRJiAREmIBESYgERJiAREmIBESYgERJiARicrxHw9qabTZokRkuLGzTM3lIlzHPnI3ZSSedcHPxDfIbq4gGm8OcBGjrsy3mXX2G++wDkV7mVVPJX9VQqqoG5wu5JJJ2TNmY2t1RrdS/8p8Lz/wCG/Qc/3W6Z7H8RMiQyrESIlSpMSIgExIiAVcxjmlMSdk7K+aMiURGxsrwJIEokgwTsvxIiWLExIiATEiIBMSIgExIiATEiIBMSIgExIiATEiIBDoCCCAQQQQdwQexE17KaBvlqR33Z6R8+7J8+o+Y6bGMQDGRgwDKQysAQwOVII2II6iVYmFdwp62L6RlrJJZqWGdPYxOSSBvWx395fUkq0or40gITUI2lsJCjzCDU5JwPLuHutk9AcN90SNFdGwxGJUUMpkEDEYiJBAxGIiAMRiIgDEkCRAgGRERLmQREQBERAEREAREQBERAEREAREQBERAEREASi2pWUqwDKdirAEEehB6xEA1i+Hq0309lum+5W3NTj0FNgZEH9IU/OXAdcmAy03juVJobHyU8wP8A1CIgAcSA/mUX1H+jzgfwNJb98SH4xo12e5Kj6WnySfwD4iJGiNGVS6OMoyuPVSGH6iV8hiI0NEcpkYMmJDI0RERIKn//2Q=="/>
          <p:cNvSpPr>
            <a:spLocks noChangeAspect="1" noChangeArrowheads="1"/>
          </p:cNvSpPr>
          <p:nvPr/>
        </p:nvSpPr>
        <p:spPr bwMode="auto">
          <a:xfrm>
            <a:off x="475270" y="42371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5" name="Picture 10" descr="http://therealdealsports.files.wordpress.com/2013/06/o-lebron-james-facebook1.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129397" y="3703425"/>
            <a:ext cx="1144000" cy="738290"/>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548296" y="5292582"/>
            <a:ext cx="7785864" cy="985811"/>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ontent Placeholder 6"/>
          <p:cNvSpPr txBox="1">
            <a:spLocks/>
          </p:cNvSpPr>
          <p:nvPr/>
        </p:nvSpPr>
        <p:spPr>
          <a:xfrm>
            <a:off x="-747105" y="4987782"/>
            <a:ext cx="1905000" cy="685800"/>
          </a:xfrm>
          <a:prstGeom prst="rect">
            <a:avLst/>
          </a:prstGeom>
          <a:scene3d>
            <a:camera prst="orthographicFront">
              <a:rot lat="0" lon="0" rev="5400000"/>
            </a:camera>
            <a:lightRig rig="threePt" dir="t"/>
          </a:scene3d>
        </p:spPr>
        <p:txBody>
          <a:bodyPr vert="horz" lIns="91440" tIns="45720" rIns="91440" bIns="45720" rtlCol="0">
            <a:normAutofit fontScale="92500"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400" b="0" i="0" u="none" strike="noStrike" kern="1200" cap="none" spc="0" normalizeH="0" baseline="0" noProof="0" dirty="0" err="1" smtClean="0">
                <a:ln>
                  <a:noFill/>
                </a:ln>
                <a:solidFill>
                  <a:schemeClr val="tx1"/>
                </a:solidFill>
                <a:effectLst/>
                <a:uLnTx/>
                <a:uFillTx/>
                <a:latin typeface="+mn-lt"/>
                <a:ea typeface="+mn-ea"/>
                <a:cs typeface="+mn-cs"/>
              </a:rPr>
              <a:t>Pwd</a:t>
            </a:r>
            <a:endParaRPr kumimoji="0" lang="en-US" sz="4400" b="0" i="0" u="none" strike="noStrike" kern="1200" cap="none" spc="0" normalizeH="0" baseline="0" noProof="0" dirty="0">
              <a:ln>
                <a:noFill/>
              </a:ln>
              <a:solidFill>
                <a:schemeClr val="tx1"/>
              </a:solidFill>
              <a:effectLst/>
              <a:uLnTx/>
              <a:uFillTx/>
              <a:latin typeface="+mn-lt"/>
              <a:ea typeface="+mn-ea"/>
              <a:cs typeface="+mn-cs"/>
            </a:endParaRPr>
          </a:p>
        </p:txBody>
      </p:sp>
      <p:sp>
        <p:nvSpPr>
          <p:cNvPr id="19" name="Content Placeholder 6"/>
          <p:cNvSpPr txBox="1">
            <a:spLocks/>
          </p:cNvSpPr>
          <p:nvPr/>
        </p:nvSpPr>
        <p:spPr>
          <a:xfrm>
            <a:off x="624495" y="5444982"/>
            <a:ext cx="8610600" cy="685800"/>
          </a:xfrm>
          <a:prstGeom prst="rect">
            <a:avLst/>
          </a:prstGeom>
        </p:spPr>
        <p:txBody>
          <a:bodyPr vert="horz" lIns="91440" tIns="45720" rIns="91440" bIns="45720" rtlCol="0">
            <a:noAutofit/>
          </a:bodyPr>
          <a:lstStyle/>
          <a:p>
            <a:pPr marL="342900" lvl="0" indent="-342900">
              <a:spcBef>
                <a:spcPct val="20000"/>
              </a:spcBef>
              <a:defRPr/>
            </a:pPr>
            <a:r>
              <a:rPr lang="en-US" sz="4400" noProof="0" dirty="0" err="1" smtClean="0">
                <a:solidFill>
                  <a:srgbClr val="FF0000"/>
                </a:solidFill>
              </a:rPr>
              <a:t>Kic</a:t>
            </a:r>
            <a:r>
              <a:rPr lang="en-US" sz="4400" noProof="0" dirty="0" err="1" smtClean="0"/>
              <a:t>+Pen</a:t>
            </a:r>
            <a:r>
              <a:rPr lang="en-US" sz="4400" noProof="0" dirty="0" smtClean="0"/>
              <a:t> +        </a:t>
            </a:r>
            <a:r>
              <a:rPr lang="en-US" sz="4400" dirty="0" smtClean="0"/>
              <a:t>...        + </a:t>
            </a:r>
            <a:endParaRPr kumimoji="0" lang="en-US" sz="4400" b="0" i="0" u="none" strike="noStrike" kern="1200" cap="none" spc="0" normalizeH="0" baseline="0" noProof="0" dirty="0">
              <a:ln>
                <a:noFill/>
              </a:ln>
              <a:solidFill>
                <a:schemeClr val="tx1"/>
              </a:solidFill>
              <a:effectLst/>
              <a:uLnTx/>
              <a:uFillTx/>
              <a:latin typeface="+mn-lt"/>
              <a:ea typeface="+mn-ea"/>
              <a:cs typeface="+mn-cs"/>
            </a:endParaRPr>
          </a:p>
        </p:txBody>
      </p:sp>
      <p:sp>
        <p:nvSpPr>
          <p:cNvPr id="20" name="Rectangle 19"/>
          <p:cNvSpPr/>
          <p:nvPr/>
        </p:nvSpPr>
        <p:spPr>
          <a:xfrm>
            <a:off x="3941897" y="3349482"/>
            <a:ext cx="538930" cy="707886"/>
          </a:xfrm>
          <a:prstGeom prst="rect">
            <a:avLst/>
          </a:prstGeom>
        </p:spPr>
        <p:txBody>
          <a:bodyPr wrap="none">
            <a:spAutoFit/>
          </a:bodyPr>
          <a:lstStyle/>
          <a:p>
            <a:r>
              <a:rPr lang="en-US" sz="4000" dirty="0" smtClean="0"/>
              <a:t>…</a:t>
            </a:r>
            <a:endParaRPr lang="en-US" sz="4000" dirty="0"/>
          </a:p>
        </p:txBody>
      </p:sp>
      <p:pic>
        <p:nvPicPr>
          <p:cNvPr id="21" name="Picture 4" descr="C:\Users\jblocki\Documents\My Dropbox\PasswordPictures\picture-0-7.jpg"/>
          <p:cNvPicPr>
            <a:picLocks noChangeAspect="1" noChangeArrowheads="1"/>
          </p:cNvPicPr>
          <p:nvPr/>
        </p:nvPicPr>
        <p:blipFill>
          <a:blip r:embed="rId5" cstate="print"/>
          <a:srcRect l="12500" t="3529" r="42969" b="5883"/>
          <a:stretch>
            <a:fillRect/>
          </a:stretch>
        </p:blipFill>
        <p:spPr bwMode="auto">
          <a:xfrm>
            <a:off x="6390758" y="2416715"/>
            <a:ext cx="1905000" cy="2573420"/>
          </a:xfrm>
          <a:prstGeom prst="rect">
            <a:avLst/>
          </a:prstGeom>
          <a:noFill/>
        </p:spPr>
      </p:pic>
      <p:pic>
        <p:nvPicPr>
          <p:cNvPr id="22" name="Picture 2" descr="http://upload.wikimedia.org/wikipedia/en/thumb/c/c8/Alan_Turing_photo.jpg/200px-Alan_Turing_photo.jpg"/>
          <p:cNvPicPr>
            <a:picLocks noChangeAspect="1" noChangeArrowheads="1"/>
          </p:cNvPicPr>
          <p:nvPr/>
        </p:nvPicPr>
        <p:blipFill>
          <a:blip r:embed="rId6" cstate="print"/>
          <a:srcRect/>
          <a:stretch>
            <a:fillRect/>
          </a:stretch>
        </p:blipFill>
        <p:spPr bwMode="auto">
          <a:xfrm>
            <a:off x="6728215" y="3441853"/>
            <a:ext cx="1036320" cy="1295400"/>
          </a:xfrm>
          <a:prstGeom prst="rect">
            <a:avLst/>
          </a:prstGeom>
          <a:noFill/>
        </p:spPr>
      </p:pic>
      <p:sp>
        <p:nvSpPr>
          <p:cNvPr id="23" name="Rectangle 22"/>
          <p:cNvSpPr/>
          <p:nvPr/>
        </p:nvSpPr>
        <p:spPr>
          <a:xfrm>
            <a:off x="6600992" y="5403161"/>
            <a:ext cx="1733167" cy="769441"/>
          </a:xfrm>
          <a:prstGeom prst="rect">
            <a:avLst/>
          </a:prstGeom>
        </p:spPr>
        <p:txBody>
          <a:bodyPr wrap="none">
            <a:spAutoFit/>
          </a:bodyPr>
          <a:lstStyle/>
          <a:p>
            <a:r>
              <a:rPr lang="en-US" sz="4400" dirty="0" err="1" smtClean="0">
                <a:solidFill>
                  <a:srgbClr val="FF0000"/>
                </a:solidFill>
              </a:rPr>
              <a:t>Kis</a:t>
            </a:r>
            <a:r>
              <a:rPr lang="en-US" sz="4400" dirty="0" err="1" smtClean="0"/>
              <a:t>+pir</a:t>
            </a:r>
            <a:endParaRPr lang="en-US" sz="4400" dirty="0"/>
          </a:p>
        </p:txBody>
      </p:sp>
    </p:spTree>
    <p:extLst>
      <p:ext uri="{BB962C8B-B14F-4D97-AF65-F5344CB8AC3E}">
        <p14:creationId xmlns:p14="http://schemas.microsoft.com/office/powerpoint/2010/main" val="2672641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 Computable Password</a:t>
            </a:r>
            <a:endParaRPr lang="en-US" dirty="0"/>
          </a:p>
        </p:txBody>
      </p:sp>
      <p:sp>
        <p:nvSpPr>
          <p:cNvPr id="4" name="Footer Placeholder 3"/>
          <p:cNvSpPr>
            <a:spLocks noGrp="1"/>
          </p:cNvSpPr>
          <p:nvPr>
            <p:ph type="ftr" sz="quarter" idx="11"/>
          </p:nvPr>
        </p:nvSpPr>
        <p:spPr/>
        <p:txBody>
          <a:bodyPr/>
          <a:lstStyle/>
          <a:p>
            <a:r>
              <a:rPr lang="en-US" smtClean="0"/>
              <a:t>Topic 7: User Authentication</a:t>
            </a:r>
            <a:endParaRPr lang="en-US"/>
          </a:p>
        </p:txBody>
      </p:sp>
      <p:sp>
        <p:nvSpPr>
          <p:cNvPr id="5" name="Slide Number Placeholder 4"/>
          <p:cNvSpPr>
            <a:spLocks noGrp="1"/>
          </p:cNvSpPr>
          <p:nvPr>
            <p:ph type="sldNum" sz="quarter" idx="12"/>
          </p:nvPr>
        </p:nvSpPr>
        <p:spPr/>
        <p:txBody>
          <a:bodyPr/>
          <a:lstStyle/>
          <a:p>
            <a:fld id="{6E2D2B3B-882E-40F3-A32F-6DD516915044}" type="slidenum">
              <a:rPr lang="en-US" smtClean="0"/>
              <a:pPr/>
              <a:t>63</a:t>
            </a:fld>
            <a:endParaRPr lang="en-US"/>
          </a:p>
        </p:txBody>
      </p:sp>
      <p:sp>
        <p:nvSpPr>
          <p:cNvPr id="13" name="Content Placeholder 2"/>
          <p:cNvSpPr>
            <a:spLocks noGrp="1"/>
          </p:cNvSpPr>
          <p:nvPr>
            <p:ph idx="1"/>
          </p:nvPr>
        </p:nvSpPr>
        <p:spPr>
          <a:xfrm>
            <a:off x="98270" y="1627812"/>
            <a:ext cx="8382000" cy="4525963"/>
          </a:xfrm>
        </p:spPr>
        <p:txBody>
          <a:bodyPr>
            <a:normAutofit/>
          </a:bodyPr>
          <a:lstStyle/>
          <a:p>
            <a:r>
              <a:rPr lang="en-US" sz="2600" dirty="0" smtClean="0">
                <a:latin typeface="Roboto Slab Regular"/>
                <a:cs typeface="Roboto Slab Regular"/>
              </a:rPr>
              <a:t>Restricted</a:t>
            </a:r>
          </a:p>
          <a:p>
            <a:pPr lvl="1"/>
            <a:r>
              <a:rPr lang="en-US" sz="2600" dirty="0" smtClean="0">
                <a:latin typeface="Roboto Slab Regular"/>
                <a:cs typeface="Roboto Slab Regular"/>
              </a:rPr>
              <a:t>Simple operations (addition, lookup)</a:t>
            </a:r>
          </a:p>
          <a:p>
            <a:pPr lvl="1"/>
            <a:r>
              <a:rPr lang="en-US" sz="2600" dirty="0" smtClean="0">
                <a:latin typeface="Roboto Slab Regular"/>
                <a:cs typeface="Roboto Slab Regular"/>
              </a:rPr>
              <a:t>Operations performed in memory (limited space)</a:t>
            </a:r>
          </a:p>
          <a:p>
            <a:pPr lvl="1"/>
            <a:endParaRPr lang="en-US" sz="2600" dirty="0">
              <a:latin typeface="Roboto Slab Regular"/>
              <a:cs typeface="Roboto Slab Regular"/>
            </a:endParaRPr>
          </a:p>
          <a:p>
            <a:endParaRPr lang="en-US" sz="2600" dirty="0">
              <a:latin typeface="Roboto Slab Regular"/>
              <a:cs typeface="Roboto Slab Regular"/>
            </a:endParaRPr>
          </a:p>
        </p:txBody>
      </p:sp>
      <p:pic>
        <p:nvPicPr>
          <p:cNvPr id="14" name="Picture 2" descr="http://blog.lib.umn.edu/ione/eyeonearth/200px-Thought_bubble.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670" y="3228012"/>
            <a:ext cx="2912052" cy="3276059"/>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5" name="TextBox 14"/>
              <p:cNvSpPr txBox="1"/>
              <p:nvPr/>
            </p:nvSpPr>
            <p:spPr>
              <a:xfrm>
                <a:off x="707870" y="3990012"/>
                <a:ext cx="201619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9+8=7 </m:t>
                      </m:r>
                      <m:r>
                        <a:rPr lang="en-US" b="0" i="1" smtClean="0">
                          <a:latin typeface="Cambria Math"/>
                        </a:rPr>
                        <m:t>𝑚𝑜𝑑</m:t>
                      </m:r>
                      <m:r>
                        <a:rPr lang="en-US" b="0" i="1" smtClean="0">
                          <a:latin typeface="Cambria Math"/>
                        </a:rPr>
                        <m:t> 10</m:t>
                      </m:r>
                    </m:oMath>
                  </m:oMathPara>
                </a14:m>
                <a:endParaRPr lang="en-US" dirty="0"/>
              </a:p>
            </p:txBody>
          </p:sp>
        </mc:Choice>
        <mc:Fallback xmlns="">
          <p:sp>
            <p:nvSpPr>
              <p:cNvPr id="15" name="TextBox 14"/>
              <p:cNvSpPr txBox="1">
                <a:spLocks noRot="1" noChangeAspect="1" noMove="1" noResize="1" noEditPoints="1" noAdjustHandles="1" noChangeArrowheads="1" noChangeShapeType="1" noTextEdit="1"/>
              </p:cNvSpPr>
              <p:nvPr/>
            </p:nvSpPr>
            <p:spPr>
              <a:xfrm>
                <a:off x="707870" y="3990012"/>
                <a:ext cx="2016193" cy="369332"/>
              </a:xfrm>
              <a:prstGeom prst="rect">
                <a:avLst/>
              </a:prstGeom>
              <a:blipFill rotWithShape="1">
                <a:blip r:embed="rId3"/>
                <a:stretch>
                  <a:fillRect/>
                </a:stretch>
              </a:blipFill>
            </p:spPr>
            <p:txBody>
              <a:bodyPr/>
              <a:lstStyle/>
              <a:p>
                <a:r>
                  <a:rPr lang="en-US">
                    <a:noFill/>
                  </a:rPr>
                  <a:t> </a:t>
                </a:r>
              </a:p>
            </p:txBody>
          </p:sp>
        </mc:Fallback>
      </mc:AlternateContent>
      <p:pic>
        <p:nvPicPr>
          <p:cNvPr id="16" name="Picture 2" descr="http://blog.lib.umn.edu/ione/eyeonearth/200px-Thought_bubble.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84470" y="3151811"/>
            <a:ext cx="2912052" cy="3276059"/>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7" name="TextBox 16"/>
              <p:cNvSpPr txBox="1"/>
              <p:nvPr/>
            </p:nvSpPr>
            <p:spPr>
              <a:xfrm>
                <a:off x="4379147" y="3625298"/>
                <a:ext cx="2122697" cy="646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8945309234</m:t>
                      </m:r>
                    </m:oMath>
                  </m:oMathPara>
                </a14:m>
                <a:endParaRPr lang="en-US" b="0" dirty="0" smtClean="0"/>
              </a:p>
              <a:p>
                <a:r>
                  <a:rPr lang="en-US" dirty="0" smtClean="0"/>
                  <a:t>    +</a:t>
                </a:r>
                <a:r>
                  <a:rPr lang="en-US" dirty="0" smtClean="0">
                    <a:latin typeface="Cambria Math" panose="02040503050406030204" pitchFamily="18" charset="0"/>
                    <a:ea typeface="Cambria Math" panose="02040503050406030204" pitchFamily="18" charset="0"/>
                  </a:rPr>
                  <a:t>2348979234</a:t>
                </a:r>
                <a:r>
                  <a:rPr lang="en-US" dirty="0" smtClean="0"/>
                  <a:t> = ?</a:t>
                </a:r>
                <a:endParaRPr lang="en-US" dirty="0"/>
              </a:p>
            </p:txBody>
          </p:sp>
        </mc:Choice>
        <mc:Fallback xmlns="">
          <p:sp>
            <p:nvSpPr>
              <p:cNvPr id="17" name="TextBox 16"/>
              <p:cNvSpPr txBox="1">
                <a:spLocks noRot="1" noChangeAspect="1" noMove="1" noResize="1" noEditPoints="1" noAdjustHandles="1" noChangeArrowheads="1" noChangeShapeType="1" noTextEdit="1"/>
              </p:cNvSpPr>
              <p:nvPr/>
            </p:nvSpPr>
            <p:spPr>
              <a:xfrm>
                <a:off x="4379147" y="3625298"/>
                <a:ext cx="2122697" cy="646331"/>
              </a:xfrm>
              <a:prstGeom prst="rect">
                <a:avLst/>
              </a:prstGeom>
              <a:blipFill rotWithShape="1">
                <a:blip r:embed="rId4"/>
                <a:stretch>
                  <a:fillRect/>
                </a:stretch>
              </a:blipFill>
            </p:spPr>
            <p:txBody>
              <a:bodyPr/>
              <a:lstStyle/>
              <a:p>
                <a:r>
                  <a:rPr lang="en-US">
                    <a:noFill/>
                  </a:rPr>
                  <a:t> </a:t>
                </a:r>
              </a:p>
            </p:txBody>
          </p:sp>
        </mc:Fallback>
      </mc:AlternateContent>
      <p:pic>
        <p:nvPicPr>
          <p:cNvPr id="18" name="Picture 4" descr="https://encrypted-tbn2.gstatic.com/images?q=tbn:ANd9GcQUzaecvgCc-3GQX2dhja5-ukBQG8g11lDBgHdMxepoXghue-8fmQ"/>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2044477" y="5098019"/>
            <a:ext cx="568393" cy="56839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http://lisabttc.files.wordpress.com/2011/12/sad-face1.jp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5778278" y="5098019"/>
            <a:ext cx="568392" cy="568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900107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 name="TextBox 8"/>
              <p:cNvSpPr txBox="1"/>
              <p:nvPr/>
            </p:nvSpPr>
            <p:spPr>
              <a:xfrm>
                <a:off x="152045" y="3872394"/>
                <a:ext cx="7346683" cy="2339102"/>
              </a:xfrm>
              <a:prstGeom prst="rect">
                <a:avLst/>
              </a:prstGeom>
              <a:noFill/>
            </p:spPr>
            <p:txBody>
              <a:bodyPr wrap="none" rtlCol="0">
                <a:spAutoFit/>
              </a:bodyPr>
              <a:lstStyle/>
              <a:p>
                <a:r>
                  <a:rPr lang="en-US" sz="3200" b="1" dirty="0" smtClean="0">
                    <a:latin typeface="Roboto Slab Regular"/>
                    <a:cs typeface="Roboto Slab Regular"/>
                  </a:rPr>
                  <a:t>Initialization: </a:t>
                </a:r>
              </a:p>
              <a:p>
                <a:r>
                  <a:rPr lang="en-US" sz="3200" dirty="0" smtClean="0">
                    <a:latin typeface="Roboto Slab Regular"/>
                    <a:cs typeface="Roboto Slab Regular"/>
                  </a:rPr>
                  <a:t>    User Memorizes Random Mapping </a:t>
                </a:r>
              </a:p>
              <a:p>
                <a:endParaRPr lang="en-US" sz="3200" baseline="-25000" dirty="0" smtClean="0">
                  <a:latin typeface="Roboto Slab Regular"/>
                  <a:cs typeface="Roboto Slab Regular"/>
                </a:endParaRPr>
              </a:p>
              <a:p>
                <a:endParaRPr lang="en-US" sz="3200" dirty="0">
                  <a:latin typeface="Roboto Slab Regular"/>
                  <a:cs typeface="Roboto Slab Regular"/>
                </a:endParaRPr>
              </a:p>
              <a:p>
                <a:r>
                  <a:rPr lang="en-US" sz="3200" dirty="0" smtClean="0">
                    <a:latin typeface="Roboto Slab Regular"/>
                    <a:cs typeface="Roboto Slab Regular"/>
                  </a:rPr>
                  <a:t>Example: n=30 images</a:t>
                </a:r>
                <a:endParaRPr lang="en-US" sz="3200" baseline="-25000" dirty="0">
                  <a:latin typeface="Roboto Slab Regular"/>
                  <a:cs typeface="Roboto Slab Regular"/>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152045" y="3872394"/>
                <a:ext cx="7346683" cy="2339102"/>
              </a:xfrm>
              <a:prstGeom prst="rect">
                <a:avLst/>
              </a:prstGeom>
              <a:blipFill rotWithShape="1">
                <a:blip r:embed="rId2"/>
                <a:stretch>
                  <a:fillRect t="-260"/>
                </a:stretch>
              </a:blipFill>
            </p:spPr>
            <p:txBody>
              <a:bodyPr/>
              <a:lstStyle/>
              <a:p>
                <a:r>
                  <a:rPr lang="en-US">
                    <a:noFill/>
                  </a:rPr>
                  <a:t> </a:t>
                </a:r>
              </a:p>
            </p:txBody>
          </p:sp>
        </mc:Fallback>
      </mc:AlternateContent>
      <p:sp>
        <p:nvSpPr>
          <p:cNvPr id="2" name="Title 1"/>
          <p:cNvSpPr>
            <a:spLocks noGrp="1"/>
          </p:cNvSpPr>
          <p:nvPr>
            <p:ph type="title"/>
          </p:nvPr>
        </p:nvSpPr>
        <p:spPr/>
        <p:txBody>
          <a:bodyPr/>
          <a:lstStyle/>
          <a:p>
            <a:r>
              <a:rPr lang="en-US" dirty="0" smtClean="0"/>
              <a:t>Image to Digit Mapping</a:t>
            </a:r>
            <a:endParaRPr lang="en-US" dirty="0"/>
          </a:p>
        </p:txBody>
      </p:sp>
      <p:sp>
        <p:nvSpPr>
          <p:cNvPr id="4" name="Footer Placeholder 3"/>
          <p:cNvSpPr>
            <a:spLocks noGrp="1"/>
          </p:cNvSpPr>
          <p:nvPr>
            <p:ph type="ftr" sz="quarter" idx="11"/>
          </p:nvPr>
        </p:nvSpPr>
        <p:spPr/>
        <p:txBody>
          <a:bodyPr/>
          <a:lstStyle/>
          <a:p>
            <a:r>
              <a:rPr lang="en-US" smtClean="0"/>
              <a:t>Topic 7: User Authentication</a:t>
            </a:r>
            <a:endParaRPr lang="en-US"/>
          </a:p>
        </p:txBody>
      </p:sp>
      <p:sp>
        <p:nvSpPr>
          <p:cNvPr id="5" name="Slide Number Placeholder 4"/>
          <p:cNvSpPr>
            <a:spLocks noGrp="1"/>
          </p:cNvSpPr>
          <p:nvPr>
            <p:ph type="sldNum" sz="quarter" idx="12"/>
          </p:nvPr>
        </p:nvSpPr>
        <p:spPr/>
        <p:txBody>
          <a:bodyPr/>
          <a:lstStyle/>
          <a:p>
            <a:fld id="{6E2D2B3B-882E-40F3-A32F-6DD516915044}" type="slidenum">
              <a:rPr lang="en-US" smtClean="0"/>
              <a:pPr/>
              <a:t>64</a:t>
            </a:fld>
            <a:endParaRPr lang="en-US"/>
          </a:p>
        </p:txBody>
      </p:sp>
      <p:graphicFrame>
        <p:nvGraphicFramePr>
          <p:cNvPr id="6" name="Content Placeholder 3"/>
          <p:cNvGraphicFramePr>
            <a:graphicFrameLocks noGrp="1"/>
          </p:cNvGraphicFramePr>
          <p:nvPr>
            <p:ph idx="1"/>
            <p:extLst>
              <p:ext uri="{D42A27DB-BD31-4B8C-83A1-F6EECF244321}">
                <p14:modId xmlns:p14="http://schemas.microsoft.com/office/powerpoint/2010/main" val="2763958321"/>
              </p:ext>
            </p:extLst>
          </p:nvPr>
        </p:nvGraphicFramePr>
        <p:xfrm>
          <a:off x="125880" y="1600201"/>
          <a:ext cx="8229600" cy="1985962"/>
        </p:xfrm>
        <a:graphic>
          <a:graphicData uri="http://schemas.openxmlformats.org/drawingml/2006/table">
            <a:tbl>
              <a:tblPr firstRow="1" bandRow="1">
                <a:tableStyleId>{5C22544A-7EE6-4342-B048-85BDC9FD1C3A}</a:tableStyleId>
              </a:tblPr>
              <a:tblGrid>
                <a:gridCol w="1645920"/>
                <a:gridCol w="1645920"/>
                <a:gridCol w="1645920"/>
                <a:gridCol w="1645920"/>
                <a:gridCol w="1645920"/>
              </a:tblGrid>
              <a:tr h="1219199">
                <a:tc>
                  <a:txBody>
                    <a:bodyPr/>
                    <a:lstStyle/>
                    <a:p>
                      <a:r>
                        <a:rPr lang="en-US" sz="3200" dirty="0" smtClean="0">
                          <a:latin typeface="Roboto Slab Regular"/>
                          <a:cs typeface="Roboto Slab Regular"/>
                        </a:rPr>
                        <a:t>Image I</a:t>
                      </a:r>
                      <a:endParaRPr lang="en-US" sz="3200" dirty="0">
                        <a:latin typeface="Roboto Slab Regular"/>
                        <a:cs typeface="Roboto Slab Regular"/>
                      </a:endParaRPr>
                    </a:p>
                  </a:txBody>
                  <a:tcPr/>
                </a:tc>
                <a:tc>
                  <a:txBody>
                    <a:bodyPr/>
                    <a:lstStyle/>
                    <a:p>
                      <a:endParaRPr lang="en-US" dirty="0"/>
                    </a:p>
                  </a:txBody>
                  <a:tcPr/>
                </a:tc>
                <a:tc>
                  <a:txBody>
                    <a:bodyPr/>
                    <a:lstStyle/>
                    <a:p>
                      <a:endParaRPr lang="en-US" dirty="0"/>
                    </a:p>
                  </a:txBody>
                  <a:tcPr/>
                </a:tc>
                <a:tc>
                  <a:txBody>
                    <a:bodyPr/>
                    <a:lstStyle/>
                    <a:p>
                      <a:pPr algn="ctr"/>
                      <a:endParaRPr lang="en-US" dirty="0" smtClean="0"/>
                    </a:p>
                    <a:p>
                      <a:pPr algn="ctr"/>
                      <a:r>
                        <a:rPr lang="en-US" sz="2800" dirty="0" smtClean="0"/>
                        <a:t>…</a:t>
                      </a:r>
                      <a:endParaRPr lang="en-US" sz="2800" dirty="0"/>
                    </a:p>
                  </a:txBody>
                  <a:tcPr/>
                </a:tc>
                <a:tc>
                  <a:txBody>
                    <a:bodyPr/>
                    <a:lstStyle/>
                    <a:p>
                      <a:endParaRPr lang="en-US" dirty="0"/>
                    </a:p>
                  </a:txBody>
                  <a:tcPr/>
                </a:tc>
              </a:tr>
              <a:tr h="766763">
                <a:tc>
                  <a:txBody>
                    <a:bodyPr/>
                    <a:lstStyle/>
                    <a:p>
                      <a:pPr algn="ctr"/>
                      <a:r>
                        <a:rPr lang="en-US" sz="3200" b="1" dirty="0" smtClean="0">
                          <a:sym typeface="Mathematica1"/>
                        </a:rPr>
                        <a:t></a:t>
                      </a:r>
                      <a:r>
                        <a:rPr lang="en-US" sz="3200" b="1" dirty="0" smtClean="0"/>
                        <a:t>(</a:t>
                      </a:r>
                      <a:r>
                        <a:rPr lang="en-US" sz="3200" b="1" dirty="0" smtClean="0">
                          <a:latin typeface="Roboto Slab Regular"/>
                          <a:cs typeface="Roboto Slab Regular"/>
                        </a:rPr>
                        <a:t>I</a:t>
                      </a:r>
                      <a:r>
                        <a:rPr lang="en-US" sz="3200" b="1" dirty="0" smtClean="0"/>
                        <a:t>)</a:t>
                      </a:r>
                      <a:endParaRPr lang="en-US" sz="3200" b="1" dirty="0"/>
                    </a:p>
                  </a:txBody>
                  <a:tcPr/>
                </a:tc>
                <a:tc>
                  <a:txBody>
                    <a:bodyPr/>
                    <a:lstStyle/>
                    <a:p>
                      <a:pPr algn="ctr"/>
                      <a:r>
                        <a:rPr lang="en-US" sz="3200" dirty="0" smtClean="0">
                          <a:latin typeface="Roboto Slab Regular"/>
                          <a:cs typeface="Roboto Slab Regular"/>
                        </a:rPr>
                        <a:t>9</a:t>
                      </a:r>
                      <a:endParaRPr lang="en-US" sz="3200" dirty="0">
                        <a:latin typeface="Roboto Slab Regular"/>
                        <a:cs typeface="Roboto Slab Regular"/>
                      </a:endParaRPr>
                    </a:p>
                  </a:txBody>
                  <a:tcPr/>
                </a:tc>
                <a:tc>
                  <a:txBody>
                    <a:bodyPr/>
                    <a:lstStyle/>
                    <a:p>
                      <a:pPr algn="ctr"/>
                      <a:r>
                        <a:rPr lang="en-US" sz="3200" dirty="0" smtClean="0">
                          <a:latin typeface="Roboto Slab Regular"/>
                          <a:cs typeface="Roboto Slab Regular"/>
                        </a:rPr>
                        <a:t>3</a:t>
                      </a:r>
                      <a:endParaRPr lang="en-US" sz="3200" dirty="0">
                        <a:latin typeface="Roboto Slab Regular"/>
                        <a:cs typeface="Roboto Slab Regular"/>
                      </a:endParaRPr>
                    </a:p>
                  </a:txBody>
                  <a:tcPr/>
                </a:tc>
                <a:tc>
                  <a:txBody>
                    <a:bodyPr/>
                    <a:lstStyle/>
                    <a:p>
                      <a:pPr algn="ctr"/>
                      <a:r>
                        <a:rPr lang="en-US" sz="3200" dirty="0" smtClean="0">
                          <a:latin typeface="Roboto Slab Regular"/>
                          <a:cs typeface="Roboto Slab Regular"/>
                        </a:rPr>
                        <a:t>…</a:t>
                      </a:r>
                      <a:endParaRPr lang="en-US" sz="3200" dirty="0">
                        <a:latin typeface="Roboto Slab Regular"/>
                        <a:cs typeface="Roboto Slab Regular"/>
                      </a:endParaRPr>
                    </a:p>
                  </a:txBody>
                  <a:tcPr/>
                </a:tc>
                <a:tc>
                  <a:txBody>
                    <a:bodyPr/>
                    <a:lstStyle/>
                    <a:p>
                      <a:pPr algn="ctr"/>
                      <a:r>
                        <a:rPr lang="en-US" sz="3200" dirty="0" smtClean="0">
                          <a:latin typeface="Roboto Slab Regular"/>
                          <a:cs typeface="Roboto Slab Regular"/>
                        </a:rPr>
                        <a:t>6</a:t>
                      </a:r>
                      <a:endParaRPr lang="en-US" sz="3200" dirty="0">
                        <a:latin typeface="Roboto Slab Regular"/>
                        <a:cs typeface="Roboto Slab Regular"/>
                      </a:endParaRPr>
                    </a:p>
                  </a:txBody>
                  <a:tcPr/>
                </a:tc>
              </a:tr>
            </a:tbl>
          </a:graphicData>
        </a:graphic>
      </p:graphicFrame>
      <p:pic>
        <p:nvPicPr>
          <p:cNvPr id="7" name="Picture 2" descr="http://i.imgur.com/tXJzjTd.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878480" y="1670627"/>
            <a:ext cx="1371600" cy="10287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ttp://i.imgur.com/3IIdykd.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498810" y="1768763"/>
            <a:ext cx="1427670" cy="83242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4" descr="http://i.imgur.com/VqOapVI.jp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831480" y="1662029"/>
            <a:ext cx="1447800" cy="10458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721204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Mnemonics</a:t>
            </a:r>
          </a:p>
        </p:txBody>
      </p:sp>
      <p:sp>
        <p:nvSpPr>
          <p:cNvPr id="4" name="Footer Placeholder 3"/>
          <p:cNvSpPr>
            <a:spLocks noGrp="1"/>
          </p:cNvSpPr>
          <p:nvPr>
            <p:ph type="ftr" sz="quarter" idx="11"/>
          </p:nvPr>
        </p:nvSpPr>
        <p:spPr/>
        <p:txBody>
          <a:bodyPr/>
          <a:lstStyle/>
          <a:p>
            <a:r>
              <a:rPr lang="en-US" smtClean="0"/>
              <a:t>Topic 7: User Authentication</a:t>
            </a:r>
            <a:endParaRPr lang="en-US"/>
          </a:p>
        </p:txBody>
      </p:sp>
      <p:sp>
        <p:nvSpPr>
          <p:cNvPr id="5" name="Slide Number Placeholder 4"/>
          <p:cNvSpPr>
            <a:spLocks noGrp="1"/>
          </p:cNvSpPr>
          <p:nvPr>
            <p:ph type="sldNum" sz="quarter" idx="12"/>
          </p:nvPr>
        </p:nvSpPr>
        <p:spPr/>
        <p:txBody>
          <a:bodyPr/>
          <a:lstStyle/>
          <a:p>
            <a:fld id="{6E2D2B3B-882E-40F3-A32F-6DD516915044}" type="slidenum">
              <a:rPr lang="en-US" smtClean="0"/>
              <a:pPr/>
              <a:t>65</a:t>
            </a:fld>
            <a:endParaRPr lang="en-US"/>
          </a:p>
        </p:txBody>
      </p:sp>
      <p:sp>
        <p:nvSpPr>
          <p:cNvPr id="6" name="Content Placeholder 2"/>
          <p:cNvSpPr>
            <a:spLocks noGrp="1"/>
          </p:cNvSpPr>
          <p:nvPr>
            <p:ph idx="1"/>
          </p:nvPr>
        </p:nvSpPr>
        <p:spPr>
          <a:xfrm>
            <a:off x="236320" y="3124200"/>
            <a:ext cx="8229600" cy="2425705"/>
          </a:xfrm>
        </p:spPr>
        <p:txBody>
          <a:bodyPr>
            <a:noAutofit/>
          </a:bodyPr>
          <a:lstStyle/>
          <a:p>
            <a:pPr marL="0" indent="0">
              <a:buNone/>
            </a:pPr>
            <a:r>
              <a:rPr lang="en-US" sz="4000" b="1" dirty="0" smtClean="0">
                <a:latin typeface="Roboto Slab Regular"/>
                <a:cs typeface="Roboto Slab Regular"/>
              </a:rPr>
              <a:t>Instruction: </a:t>
            </a:r>
            <a:r>
              <a:rPr lang="en-US" sz="4000" dirty="0" smtClean="0">
                <a:latin typeface="Roboto Slab Regular"/>
                <a:cs typeface="Roboto Slab Regular"/>
              </a:rPr>
              <a:t>Remember that the eagle has a gold beak. There are four letters in “gold” and “beak”.</a:t>
            </a:r>
            <a:endParaRPr lang="en-US" sz="4000" dirty="0">
              <a:latin typeface="Roboto Slab Regular"/>
              <a:cs typeface="Roboto Slab Regular"/>
            </a:endParaRPr>
          </a:p>
        </p:txBody>
      </p:sp>
      <p:pic>
        <p:nvPicPr>
          <p:cNvPr id="7" name="Picture 22" descr="http://i.imgur.com/shDAFjv.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757065" y="1940170"/>
            <a:ext cx="1006993" cy="609601"/>
          </a:xfrm>
          <a:prstGeom prst="rect">
            <a:avLst/>
          </a:prstGeom>
          <a:noFill/>
          <a:extLst>
            <a:ext uri="{909E8E84-426E-40DD-AFC4-6F175D3DCCD1}">
              <a14:hiddenFill xmlns:a14="http://schemas.microsoft.com/office/drawing/2010/main">
                <a:solidFill>
                  <a:srgbClr val="FFFFFF"/>
                </a:solidFill>
              </a14:hiddenFill>
            </a:ext>
          </a:extLst>
        </p:spPr>
      </p:pic>
      <p:sp>
        <p:nvSpPr>
          <p:cNvPr id="8" name="Double Bracket 7"/>
          <p:cNvSpPr/>
          <p:nvPr/>
        </p:nvSpPr>
        <p:spPr>
          <a:xfrm>
            <a:off x="3628707" y="1916724"/>
            <a:ext cx="1219200" cy="685800"/>
          </a:xfrm>
          <a:prstGeom prst="bracketPair">
            <a:avLst/>
          </a:prstGeom>
          <a:ln w="317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 name="Rectangle 8"/>
          <p:cNvSpPr/>
          <p:nvPr/>
        </p:nvSpPr>
        <p:spPr>
          <a:xfrm>
            <a:off x="2659634" y="1847694"/>
            <a:ext cx="2932213" cy="584775"/>
          </a:xfrm>
          <a:prstGeom prst="rect">
            <a:avLst/>
          </a:prstGeom>
        </p:spPr>
        <p:txBody>
          <a:bodyPr wrap="none">
            <a:spAutoFit/>
          </a:bodyPr>
          <a:lstStyle/>
          <a:p>
            <a:r>
              <a:rPr lang="en-US" sz="3200" b="1" dirty="0" smtClean="0">
                <a:sym typeface="Mathematica1"/>
              </a:rPr>
              <a:t>                   =  4</a:t>
            </a:r>
            <a:endParaRPr lang="en-US" sz="3200" dirty="0"/>
          </a:p>
        </p:txBody>
      </p:sp>
    </p:spTree>
    <p:extLst>
      <p:ext uri="{BB962C8B-B14F-4D97-AF65-F5344CB8AC3E}">
        <p14:creationId xmlns:p14="http://schemas.microsoft.com/office/powerpoint/2010/main" val="380742532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Mnemonics</a:t>
            </a:r>
          </a:p>
        </p:txBody>
      </p:sp>
      <p:sp>
        <p:nvSpPr>
          <p:cNvPr id="4" name="Footer Placeholder 3"/>
          <p:cNvSpPr>
            <a:spLocks noGrp="1"/>
          </p:cNvSpPr>
          <p:nvPr>
            <p:ph type="ftr" sz="quarter" idx="11"/>
          </p:nvPr>
        </p:nvSpPr>
        <p:spPr/>
        <p:txBody>
          <a:bodyPr/>
          <a:lstStyle/>
          <a:p>
            <a:r>
              <a:rPr lang="en-US" smtClean="0"/>
              <a:t>Topic 7: User Authentication</a:t>
            </a:r>
            <a:endParaRPr lang="en-US"/>
          </a:p>
        </p:txBody>
      </p:sp>
      <p:sp>
        <p:nvSpPr>
          <p:cNvPr id="5" name="Slide Number Placeholder 4"/>
          <p:cNvSpPr>
            <a:spLocks noGrp="1"/>
          </p:cNvSpPr>
          <p:nvPr>
            <p:ph type="sldNum" sz="quarter" idx="12"/>
          </p:nvPr>
        </p:nvSpPr>
        <p:spPr/>
        <p:txBody>
          <a:bodyPr/>
          <a:lstStyle/>
          <a:p>
            <a:fld id="{6E2D2B3B-882E-40F3-A32F-6DD516915044}" type="slidenum">
              <a:rPr lang="en-US" smtClean="0"/>
              <a:pPr/>
              <a:t>66</a:t>
            </a:fld>
            <a:endParaRPr lang="en-US"/>
          </a:p>
        </p:txBody>
      </p:sp>
      <p:sp>
        <p:nvSpPr>
          <p:cNvPr id="10" name="Content Placeholder 2"/>
          <p:cNvSpPr>
            <a:spLocks noGrp="1"/>
          </p:cNvSpPr>
          <p:nvPr>
            <p:ph idx="1"/>
          </p:nvPr>
        </p:nvSpPr>
        <p:spPr>
          <a:xfrm>
            <a:off x="222515" y="2351064"/>
            <a:ext cx="8229600" cy="1600199"/>
          </a:xfrm>
        </p:spPr>
        <p:txBody>
          <a:bodyPr>
            <a:noAutofit/>
          </a:bodyPr>
          <a:lstStyle/>
          <a:p>
            <a:pPr marL="0" indent="0">
              <a:buNone/>
            </a:pPr>
            <a:r>
              <a:rPr lang="en-US" sz="3600" b="1" dirty="0" smtClean="0">
                <a:latin typeface="Roboto Slab Regular"/>
                <a:cs typeface="Roboto Slab Regular"/>
              </a:rPr>
              <a:t>Instruction: </a:t>
            </a:r>
            <a:r>
              <a:rPr lang="en-US" sz="3600" dirty="0" smtClean="0">
                <a:latin typeface="Roboto Slab Regular"/>
                <a:cs typeface="Roboto Slab Regular"/>
              </a:rPr>
              <a:t>Trace the eagles body from the bottom of the eagle’s beak down to the bottom of the picture. It looks like the number 7.</a:t>
            </a:r>
            <a:endParaRPr lang="en-US" sz="3600" dirty="0">
              <a:latin typeface="Roboto Slab Regular"/>
              <a:cs typeface="Roboto Slab Regular"/>
            </a:endParaRPr>
          </a:p>
        </p:txBody>
      </p:sp>
      <p:sp>
        <p:nvSpPr>
          <p:cNvPr id="11" name="Double Bracket 10"/>
          <p:cNvSpPr/>
          <p:nvPr/>
        </p:nvSpPr>
        <p:spPr>
          <a:xfrm>
            <a:off x="3614902" y="1585380"/>
            <a:ext cx="1219200" cy="685800"/>
          </a:xfrm>
          <a:prstGeom prst="bracketPair">
            <a:avLst/>
          </a:prstGeom>
          <a:ln w="317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2" name="Rectangle 11"/>
          <p:cNvSpPr/>
          <p:nvPr/>
        </p:nvSpPr>
        <p:spPr>
          <a:xfrm>
            <a:off x="2632022" y="1557768"/>
            <a:ext cx="2839239" cy="584775"/>
          </a:xfrm>
          <a:prstGeom prst="rect">
            <a:avLst/>
          </a:prstGeom>
        </p:spPr>
        <p:txBody>
          <a:bodyPr wrap="none">
            <a:spAutoFit/>
          </a:bodyPr>
          <a:lstStyle/>
          <a:p>
            <a:r>
              <a:rPr lang="en-US" sz="3200" b="1" dirty="0" smtClean="0">
                <a:sym typeface="Mathematica1"/>
              </a:rPr>
              <a:t>                   =  7</a:t>
            </a:r>
            <a:endParaRPr lang="en-US" sz="3200" dirty="0"/>
          </a:p>
        </p:txBody>
      </p:sp>
      <p:pic>
        <p:nvPicPr>
          <p:cNvPr id="13" name="Picture 22" descr="http://i.imgur.com/shDAFjv.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24050" y="4648200"/>
            <a:ext cx="3272722" cy="1981200"/>
          </a:xfrm>
          <a:prstGeom prst="rect">
            <a:avLst/>
          </a:prstGeom>
          <a:noFill/>
          <a:scene3d>
            <a:camera prst="orthographicFront">
              <a:rot lat="0" lon="10800000" rev="0"/>
            </a:camera>
            <a:lightRig rig="threePt" dir="t"/>
          </a:scene3d>
          <a:extLst>
            <a:ext uri="{909E8E84-426E-40DD-AFC4-6F175D3DCCD1}">
              <a14:hiddenFill xmlns:a14="http://schemas.microsoft.com/office/drawing/2010/main">
                <a:solidFill>
                  <a:srgbClr val="FFFFFF"/>
                </a:solidFill>
              </a14:hiddenFill>
            </a:ext>
          </a:extLst>
        </p:spPr>
      </p:pic>
      <p:cxnSp>
        <p:nvCxnSpPr>
          <p:cNvPr id="14" name="Straight Connector 13"/>
          <p:cNvCxnSpPr/>
          <p:nvPr/>
        </p:nvCxnSpPr>
        <p:spPr>
          <a:xfrm flipH="1">
            <a:off x="2990943" y="5949387"/>
            <a:ext cx="716126" cy="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3270515" y="5949387"/>
            <a:ext cx="450490" cy="706057"/>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pic>
        <p:nvPicPr>
          <p:cNvPr id="16" name="Picture 22" descr="http://i.imgur.com/shDAFjv.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721005" y="1623479"/>
            <a:ext cx="1006993" cy="609601"/>
          </a:xfrm>
          <a:prstGeom prst="rect">
            <a:avLst/>
          </a:prstGeom>
          <a:noFill/>
          <a:scene3d>
            <a:camera prst="orthographicFront">
              <a:rot lat="0" lon="10800000" rev="0"/>
            </a:camera>
            <a:lightRig rig="threePt" dir="t"/>
          </a:scene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878651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 Response</a:t>
            </a:r>
            <a:endParaRPr lang="en-US" dirty="0"/>
          </a:p>
        </p:txBody>
      </p:sp>
      <p:sp>
        <p:nvSpPr>
          <p:cNvPr id="4" name="Footer Placeholder 3"/>
          <p:cNvSpPr>
            <a:spLocks noGrp="1"/>
          </p:cNvSpPr>
          <p:nvPr>
            <p:ph type="ftr" sz="quarter" idx="11"/>
          </p:nvPr>
        </p:nvSpPr>
        <p:spPr/>
        <p:txBody>
          <a:bodyPr/>
          <a:lstStyle/>
          <a:p>
            <a:r>
              <a:rPr lang="en-US" smtClean="0"/>
              <a:t>Topic 7: User Authentication</a:t>
            </a:r>
            <a:endParaRPr lang="en-US"/>
          </a:p>
        </p:txBody>
      </p:sp>
      <p:sp>
        <p:nvSpPr>
          <p:cNvPr id="5" name="Slide Number Placeholder 4"/>
          <p:cNvSpPr>
            <a:spLocks noGrp="1"/>
          </p:cNvSpPr>
          <p:nvPr>
            <p:ph type="sldNum" sz="quarter" idx="12"/>
          </p:nvPr>
        </p:nvSpPr>
        <p:spPr/>
        <p:txBody>
          <a:bodyPr/>
          <a:lstStyle/>
          <a:p>
            <a:fld id="{6E2D2B3B-882E-40F3-A32F-6DD516915044}" type="slidenum">
              <a:rPr lang="en-US" smtClean="0"/>
              <a:pPr/>
              <a:t>67</a:t>
            </a:fld>
            <a:endParaRPr lang="en-US"/>
          </a:p>
        </p:txBody>
      </p:sp>
      <p:pic>
        <p:nvPicPr>
          <p:cNvPr id="6" name="Picture 6" descr="http://i.imgur.com/6y6dcYr.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563827" y="6096479"/>
            <a:ext cx="917839" cy="61237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i.imgur.com/tXJzjTd.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13510" y="1482582"/>
            <a:ext cx="1371600" cy="10287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ttp://i.imgur.com/3IIdykd.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037510" y="1580718"/>
            <a:ext cx="1427670" cy="83242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i.imgur.com/r1Tji2T.jp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563827" y="5339089"/>
            <a:ext cx="845328" cy="56309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http://i.imgur.com/1J7oCXa.jp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5466510" y="1520682"/>
            <a:ext cx="1320800" cy="9906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http://i.imgur.com/FBbkV4z.jpg"/>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3866310" y="1368282"/>
            <a:ext cx="11430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0" descr="http://i.imgur.com/4hytfa9.jpg"/>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7555637" y="4485709"/>
            <a:ext cx="853518" cy="592341"/>
          </a:xfrm>
          <a:prstGeom prst="rect">
            <a:avLst/>
          </a:prstGeom>
          <a:noFill/>
          <a:extLst>
            <a:ext uri="{909E8E84-426E-40DD-AFC4-6F175D3DCCD1}">
              <a14:hiddenFill xmlns:a14="http://schemas.microsoft.com/office/drawing/2010/main">
                <a:solidFill>
                  <a:srgbClr val="FFFFFF"/>
                </a:solidFill>
              </a14:hiddenFill>
            </a:ext>
          </a:extLst>
        </p:spPr>
      </p:pic>
      <p:pic>
        <p:nvPicPr>
          <p:cNvPr id="13" name="Content Placeholder 12" descr="http://i.imgur.com/fHF3zEz.jpg"/>
          <p:cNvPicPr>
            <a:picLocks noGrp="1" noChangeAspect="1" noChangeArrowheads="1"/>
          </p:cNvPicPr>
          <p:nvPr>
            <p:ph idx="1"/>
          </p:nvPr>
        </p:nvPicPr>
        <p:blipFill>
          <a:blip r:embed="rId9" cstate="email">
            <a:extLst>
              <a:ext uri="{28A0092B-C50C-407E-A947-70E740481C1C}">
                <a14:useLocalDpi xmlns:a14="http://schemas.microsoft.com/office/drawing/2010/main" val="0"/>
              </a:ext>
            </a:extLst>
          </a:blip>
          <a:srcRect/>
          <a:stretch>
            <a:fillRect/>
          </a:stretch>
        </p:blipFill>
        <p:spPr bwMode="auto">
          <a:xfrm>
            <a:off x="7523910" y="3692382"/>
            <a:ext cx="914758" cy="6096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4" descr="http://i.imgur.com/VqOapVI.jpg"/>
          <p:cNvPicPr>
            <a:picLocks noChangeAspect="1" noChangeArrowheads="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7515619" y="2854182"/>
            <a:ext cx="961851" cy="69484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6" descr="http://i.imgur.com/exLJ1Or.jpg"/>
          <p:cNvPicPr>
            <a:picLocks noChangeAspect="1" noChangeArrowheads="1"/>
          </p:cNvPicPr>
          <p:nvPr/>
        </p:nvPicPr>
        <p:blipFill>
          <a:blip r:embed="rId11" cstate="email">
            <a:extLst>
              <a:ext uri="{28A0092B-C50C-407E-A947-70E740481C1C}">
                <a14:useLocalDpi xmlns:a14="http://schemas.microsoft.com/office/drawing/2010/main" val="0"/>
              </a:ext>
            </a:extLst>
          </a:blip>
          <a:srcRect/>
          <a:stretch>
            <a:fillRect/>
          </a:stretch>
        </p:blipFill>
        <p:spPr bwMode="auto">
          <a:xfrm>
            <a:off x="6080972" y="6096480"/>
            <a:ext cx="873459" cy="61237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8" descr="http://i.imgur.com/BEKcMhX.jpg"/>
          <p:cNvPicPr>
            <a:picLocks noChangeAspect="1" noChangeArrowheads="1"/>
          </p:cNvPicPr>
          <p:nvPr/>
        </p:nvPicPr>
        <p:blipFill>
          <a:blip r:embed="rId12" cstate="email">
            <a:extLst>
              <a:ext uri="{28A0092B-C50C-407E-A947-70E740481C1C}">
                <a14:useLocalDpi xmlns:a14="http://schemas.microsoft.com/office/drawing/2010/main" val="0"/>
              </a:ext>
            </a:extLst>
          </a:blip>
          <a:srcRect/>
          <a:stretch>
            <a:fillRect/>
          </a:stretch>
        </p:blipFill>
        <p:spPr bwMode="auto">
          <a:xfrm>
            <a:off x="6093328" y="5339089"/>
            <a:ext cx="995868" cy="56309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0" descr="http://i.imgur.com/mknHk2t.jpg"/>
          <p:cNvPicPr>
            <a:picLocks noChangeAspect="1" noChangeArrowheads="1"/>
          </p:cNvPicPr>
          <p:nvPr/>
        </p:nvPicPr>
        <p:blipFill>
          <a:blip r:embed="rId13" cstate="email">
            <a:extLst>
              <a:ext uri="{28A0092B-C50C-407E-A947-70E740481C1C}">
                <a14:useLocalDpi xmlns:a14="http://schemas.microsoft.com/office/drawing/2010/main" val="0"/>
              </a:ext>
            </a:extLst>
          </a:blip>
          <a:srcRect/>
          <a:stretch>
            <a:fillRect/>
          </a:stretch>
        </p:blipFill>
        <p:spPr bwMode="auto">
          <a:xfrm>
            <a:off x="6076108" y="4485710"/>
            <a:ext cx="978254" cy="73067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4" descr="http://i.imgur.com/8g9jOb4.jpg"/>
          <p:cNvPicPr>
            <a:picLocks noChangeAspect="1" noChangeArrowheads="1"/>
          </p:cNvPicPr>
          <p:nvPr/>
        </p:nvPicPr>
        <p:blipFill>
          <a:blip r:embed="rId14" cstate="email">
            <a:extLst>
              <a:ext uri="{28A0092B-C50C-407E-A947-70E740481C1C}">
                <a14:useLocalDpi xmlns:a14="http://schemas.microsoft.com/office/drawing/2010/main" val="0"/>
              </a:ext>
            </a:extLst>
          </a:blip>
          <a:srcRect/>
          <a:stretch>
            <a:fillRect/>
          </a:stretch>
        </p:blipFill>
        <p:spPr bwMode="auto">
          <a:xfrm>
            <a:off x="6076110" y="2854182"/>
            <a:ext cx="694843" cy="694843"/>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5519619" y="2791642"/>
            <a:ext cx="384014" cy="3970318"/>
          </a:xfrm>
          <a:prstGeom prst="rect">
            <a:avLst/>
          </a:prstGeom>
          <a:noFill/>
        </p:spPr>
        <p:txBody>
          <a:bodyPr wrap="none" rtlCol="0">
            <a:spAutoFit/>
          </a:bodyPr>
          <a:lstStyle/>
          <a:p>
            <a:r>
              <a:rPr lang="en-US" sz="2800" b="1" dirty="0" smtClean="0">
                <a:latin typeface="Oswald Regular"/>
                <a:cs typeface="Oswald Regular"/>
              </a:rPr>
              <a:t>0</a:t>
            </a:r>
          </a:p>
          <a:p>
            <a:endParaRPr lang="en-US" sz="2800" b="1" dirty="0" smtClean="0">
              <a:latin typeface="Oswald Regular"/>
              <a:cs typeface="Oswald Regular"/>
            </a:endParaRPr>
          </a:p>
          <a:p>
            <a:r>
              <a:rPr lang="en-US" sz="2800" b="1" dirty="0" smtClean="0">
                <a:latin typeface="Oswald Regular"/>
                <a:cs typeface="Oswald Regular"/>
              </a:rPr>
              <a:t>1</a:t>
            </a:r>
          </a:p>
          <a:p>
            <a:endParaRPr lang="en-US" sz="2800" b="1" dirty="0" smtClean="0">
              <a:latin typeface="Oswald Regular"/>
              <a:cs typeface="Oswald Regular"/>
            </a:endParaRPr>
          </a:p>
          <a:p>
            <a:r>
              <a:rPr lang="en-US" sz="2800" b="1" dirty="0" smtClean="0">
                <a:latin typeface="Oswald Regular"/>
                <a:cs typeface="Oswald Regular"/>
              </a:rPr>
              <a:t>2</a:t>
            </a:r>
          </a:p>
          <a:p>
            <a:endParaRPr lang="en-US" sz="2800" b="1" dirty="0">
              <a:latin typeface="Oswald Regular"/>
              <a:cs typeface="Oswald Regular"/>
            </a:endParaRPr>
          </a:p>
          <a:p>
            <a:r>
              <a:rPr lang="en-US" sz="2800" b="1" dirty="0" smtClean="0">
                <a:latin typeface="Oswald Regular"/>
                <a:cs typeface="Oswald Regular"/>
              </a:rPr>
              <a:t>3</a:t>
            </a:r>
          </a:p>
          <a:p>
            <a:endParaRPr lang="en-US" sz="2800" b="1" dirty="0">
              <a:latin typeface="Oswald Regular"/>
              <a:cs typeface="Oswald Regular"/>
            </a:endParaRPr>
          </a:p>
          <a:p>
            <a:r>
              <a:rPr lang="en-US" sz="2800" b="1" dirty="0" smtClean="0">
                <a:latin typeface="Oswald Regular"/>
                <a:cs typeface="Oswald Regular"/>
              </a:rPr>
              <a:t>4</a:t>
            </a:r>
            <a:endParaRPr lang="en-US" sz="2800" b="1" dirty="0">
              <a:latin typeface="Oswald Regular"/>
              <a:cs typeface="Oswald Regular"/>
            </a:endParaRPr>
          </a:p>
        </p:txBody>
      </p:sp>
      <p:sp>
        <p:nvSpPr>
          <p:cNvPr id="20" name="TextBox 19"/>
          <p:cNvSpPr txBox="1"/>
          <p:nvPr/>
        </p:nvSpPr>
        <p:spPr>
          <a:xfrm>
            <a:off x="7080302" y="2777982"/>
            <a:ext cx="383664" cy="3970318"/>
          </a:xfrm>
          <a:prstGeom prst="rect">
            <a:avLst/>
          </a:prstGeom>
          <a:noFill/>
        </p:spPr>
        <p:txBody>
          <a:bodyPr wrap="none" rtlCol="0">
            <a:spAutoFit/>
          </a:bodyPr>
          <a:lstStyle/>
          <a:p>
            <a:r>
              <a:rPr lang="en-US" sz="2800" b="1" dirty="0">
                <a:latin typeface="Oswald Regular"/>
                <a:cs typeface="Oswald Regular"/>
              </a:rPr>
              <a:t>5</a:t>
            </a:r>
            <a:endParaRPr lang="en-US" sz="2800" b="1" dirty="0" smtClean="0">
              <a:latin typeface="Oswald Regular"/>
              <a:cs typeface="Oswald Regular"/>
            </a:endParaRPr>
          </a:p>
          <a:p>
            <a:endParaRPr lang="en-US" sz="2800" b="1" dirty="0" smtClean="0">
              <a:latin typeface="Oswald Regular"/>
              <a:cs typeface="Oswald Regular"/>
            </a:endParaRPr>
          </a:p>
          <a:p>
            <a:r>
              <a:rPr lang="en-US" sz="2800" b="1" dirty="0">
                <a:latin typeface="Oswald Regular"/>
                <a:cs typeface="Oswald Regular"/>
              </a:rPr>
              <a:t>6</a:t>
            </a:r>
            <a:endParaRPr lang="en-US" sz="2800" b="1" dirty="0" smtClean="0">
              <a:latin typeface="Oswald Regular"/>
              <a:cs typeface="Oswald Regular"/>
            </a:endParaRPr>
          </a:p>
          <a:p>
            <a:endParaRPr lang="en-US" sz="2800" b="1" dirty="0" smtClean="0">
              <a:latin typeface="Oswald Regular"/>
              <a:cs typeface="Oswald Regular"/>
            </a:endParaRPr>
          </a:p>
          <a:p>
            <a:r>
              <a:rPr lang="en-US" sz="2800" b="1" dirty="0">
                <a:latin typeface="Oswald Regular"/>
                <a:cs typeface="Oswald Regular"/>
              </a:rPr>
              <a:t>7</a:t>
            </a:r>
            <a:endParaRPr lang="en-US" sz="2800" b="1" dirty="0" smtClean="0">
              <a:latin typeface="Oswald Regular"/>
              <a:cs typeface="Oswald Regular"/>
            </a:endParaRPr>
          </a:p>
          <a:p>
            <a:endParaRPr lang="en-US" sz="2800" b="1" dirty="0">
              <a:latin typeface="Oswald Regular"/>
              <a:cs typeface="Oswald Regular"/>
            </a:endParaRPr>
          </a:p>
          <a:p>
            <a:r>
              <a:rPr lang="en-US" sz="2800" b="1" dirty="0">
                <a:latin typeface="Oswald Regular"/>
                <a:cs typeface="Oswald Regular"/>
              </a:rPr>
              <a:t>8</a:t>
            </a:r>
            <a:endParaRPr lang="en-US" sz="2800" b="1" dirty="0" smtClean="0">
              <a:latin typeface="Oswald Regular"/>
              <a:cs typeface="Oswald Regular"/>
            </a:endParaRPr>
          </a:p>
          <a:p>
            <a:endParaRPr lang="en-US" sz="2800" b="1" dirty="0">
              <a:latin typeface="Oswald Regular"/>
              <a:cs typeface="Oswald Regular"/>
            </a:endParaRPr>
          </a:p>
          <a:p>
            <a:r>
              <a:rPr lang="en-US" sz="2800" b="1" dirty="0">
                <a:latin typeface="Oswald Regular"/>
                <a:cs typeface="Oswald Regular"/>
              </a:rPr>
              <a:t>9</a:t>
            </a:r>
          </a:p>
        </p:txBody>
      </p:sp>
      <p:sp>
        <p:nvSpPr>
          <p:cNvPr id="21" name="Rounded Rectangle 20"/>
          <p:cNvSpPr/>
          <p:nvPr/>
        </p:nvSpPr>
        <p:spPr>
          <a:xfrm>
            <a:off x="5519618" y="4301982"/>
            <a:ext cx="1623291" cy="1037107"/>
          </a:xfrm>
          <a:prstGeom prst="roundRect">
            <a:avLst/>
          </a:prstGeom>
          <a:solidFill>
            <a:srgbClr val="FF0000">
              <a:alpha val="0"/>
            </a:srgbClr>
          </a:solidFill>
          <a:ln w="603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p:cNvSpPr txBox="1"/>
          <p:nvPr/>
        </p:nvSpPr>
        <p:spPr>
          <a:xfrm>
            <a:off x="-19890" y="2966129"/>
            <a:ext cx="5189814" cy="3046988"/>
          </a:xfrm>
          <a:prstGeom prst="rect">
            <a:avLst/>
          </a:prstGeom>
          <a:noFill/>
        </p:spPr>
        <p:txBody>
          <a:bodyPr wrap="square" rtlCol="0">
            <a:spAutoFit/>
          </a:bodyPr>
          <a:lstStyle/>
          <a:p>
            <a:r>
              <a:rPr lang="en-US" sz="3200" b="1" dirty="0" smtClean="0">
                <a:latin typeface="Oswald Regular"/>
                <a:cs typeface="Oswald Regular"/>
              </a:rPr>
              <a:t>Response:</a:t>
            </a:r>
          </a:p>
          <a:p>
            <a:endParaRPr lang="en-US" sz="3200" b="1" dirty="0">
              <a:latin typeface="Oswald Regular"/>
              <a:cs typeface="Oswald Regular"/>
            </a:endParaRPr>
          </a:p>
          <a:p>
            <a:r>
              <a:rPr lang="en-US" sz="3200" b="1" dirty="0" smtClean="0">
                <a:latin typeface="Oswald Regular"/>
                <a:cs typeface="Oswald Regular"/>
              </a:rPr>
              <a:t>     </a:t>
            </a:r>
          </a:p>
          <a:p>
            <a:r>
              <a:rPr lang="en-US" sz="3200" b="1" dirty="0">
                <a:latin typeface="Oswald Regular"/>
                <a:cs typeface="Oswald Regular"/>
              </a:rPr>
              <a:t> </a:t>
            </a:r>
            <a:r>
              <a:rPr lang="en-US" sz="3200" b="1" dirty="0" smtClean="0">
                <a:latin typeface="Oswald Regular"/>
                <a:cs typeface="Oswald Regular"/>
                <a:sym typeface="Mathematica1"/>
              </a:rPr>
              <a:t> </a:t>
            </a:r>
            <a:r>
              <a:rPr lang="en-US" sz="3200" b="1" dirty="0" smtClean="0">
                <a:latin typeface="Oswald Regular"/>
                <a:cs typeface="Oswald Regular"/>
              </a:rPr>
              <a:t>          +</a:t>
            </a:r>
            <a:r>
              <a:rPr lang="en-US" sz="3200" b="1" dirty="0" smtClean="0">
                <a:latin typeface="Oswald Regular"/>
                <a:cs typeface="Oswald Regular"/>
                <a:sym typeface="Mathematica1"/>
              </a:rPr>
              <a:t> </a:t>
            </a:r>
            <a:r>
              <a:rPr lang="en-US" sz="3200" b="1" dirty="0">
                <a:latin typeface="Oswald Regular"/>
                <a:cs typeface="Oswald Regular"/>
                <a:sym typeface="Mathematica1"/>
              </a:rPr>
              <a:t></a:t>
            </a:r>
            <a:r>
              <a:rPr lang="en-US" sz="3200" b="1" dirty="0">
                <a:latin typeface="Oswald Regular"/>
                <a:cs typeface="Oswald Regular"/>
              </a:rPr>
              <a:t>            </a:t>
            </a:r>
            <a:r>
              <a:rPr lang="en-US" sz="3200" b="1" dirty="0" smtClean="0">
                <a:latin typeface="Oswald Regular"/>
                <a:cs typeface="Oswald Regular"/>
              </a:rPr>
              <a:t>mod 10 </a:t>
            </a:r>
          </a:p>
          <a:p>
            <a:endParaRPr lang="en-US" sz="3200" b="1" dirty="0" smtClean="0">
              <a:latin typeface="Oswald Regular"/>
              <a:cs typeface="Oswald Regular"/>
            </a:endParaRPr>
          </a:p>
          <a:p>
            <a:r>
              <a:rPr lang="en-US" sz="3200" b="1" dirty="0" smtClean="0">
                <a:latin typeface="Oswald Regular"/>
                <a:cs typeface="Oswald Regular"/>
              </a:rPr>
              <a:t>          =  9+3 mod 10 = 2</a:t>
            </a:r>
            <a:endParaRPr lang="en-US" sz="3200" b="1" dirty="0">
              <a:latin typeface="Oswald Regular"/>
              <a:cs typeface="Oswald Regular"/>
            </a:endParaRPr>
          </a:p>
        </p:txBody>
      </p:sp>
      <p:sp>
        <p:nvSpPr>
          <p:cNvPr id="23" name="Double Bracket 22"/>
          <p:cNvSpPr/>
          <p:nvPr/>
        </p:nvSpPr>
        <p:spPr>
          <a:xfrm>
            <a:off x="513510" y="4392250"/>
            <a:ext cx="914400" cy="685800"/>
          </a:xfrm>
          <a:prstGeom prst="bracketPair">
            <a:avLst/>
          </a:prstGeom>
          <a:ln w="317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 name="Double Bracket 23"/>
          <p:cNvSpPr/>
          <p:nvPr/>
        </p:nvSpPr>
        <p:spPr>
          <a:xfrm>
            <a:off x="2113710" y="4405973"/>
            <a:ext cx="914400" cy="685800"/>
          </a:xfrm>
          <a:prstGeom prst="bracketPair">
            <a:avLst/>
          </a:prstGeom>
          <a:ln w="317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25" name="Picture 2" descr="http://i.imgur.com/tXJzjTd.jpg"/>
          <p:cNvPicPr>
            <a:picLocks noChangeAspect="1" noChangeArrowheads="1"/>
          </p:cNvPicPr>
          <p:nvPr/>
        </p:nvPicPr>
        <p:blipFill>
          <a:blip r:embed="rId15" cstate="email">
            <a:extLst>
              <a:ext uri="{28A0092B-C50C-407E-A947-70E740481C1C}">
                <a14:useLocalDpi xmlns:a14="http://schemas.microsoft.com/office/drawing/2010/main" val="0"/>
              </a:ext>
            </a:extLst>
          </a:blip>
          <a:srcRect/>
          <a:stretch>
            <a:fillRect/>
          </a:stretch>
        </p:blipFill>
        <p:spPr bwMode="auto">
          <a:xfrm>
            <a:off x="597434" y="4455193"/>
            <a:ext cx="746552" cy="559914"/>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descr="http://i.imgur.com/3IIdykd.jpg"/>
          <p:cNvPicPr>
            <a:picLocks noChangeAspect="1" noChangeArrowheads="1"/>
          </p:cNvPicPr>
          <p:nvPr/>
        </p:nvPicPr>
        <p:blipFill>
          <a:blip r:embed="rId16" cstate="email">
            <a:extLst>
              <a:ext uri="{28A0092B-C50C-407E-A947-70E740481C1C}">
                <a14:useLocalDpi xmlns:a14="http://schemas.microsoft.com/office/drawing/2010/main" val="0"/>
              </a:ext>
            </a:extLst>
          </a:blip>
          <a:srcRect/>
          <a:stretch>
            <a:fillRect/>
          </a:stretch>
        </p:blipFill>
        <p:spPr bwMode="auto">
          <a:xfrm>
            <a:off x="2208730" y="4516990"/>
            <a:ext cx="724360" cy="422350"/>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26"/>
          <p:cNvSpPr/>
          <p:nvPr/>
        </p:nvSpPr>
        <p:spPr>
          <a:xfrm>
            <a:off x="208710" y="1368281"/>
            <a:ext cx="3505200" cy="1257301"/>
          </a:xfrm>
          <a:prstGeom prst="rect">
            <a:avLst/>
          </a:prstGeom>
          <a:solidFill>
            <a:schemeClr val="accent1">
              <a:alpha val="0"/>
            </a:schemeClr>
          </a:solidFill>
          <a:ln w="793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8" name="Straight Arrow Connector 27"/>
          <p:cNvCxnSpPr>
            <a:endCxn id="19" idx="1"/>
          </p:cNvCxnSpPr>
          <p:nvPr/>
        </p:nvCxnSpPr>
        <p:spPr>
          <a:xfrm flipV="1">
            <a:off x="4018710" y="4776801"/>
            <a:ext cx="1500909" cy="843834"/>
          </a:xfrm>
          <a:prstGeom prst="straightConnector1">
            <a:avLst/>
          </a:prstGeom>
          <a:ln w="6032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9" name="Picture 22" descr="http://i.imgur.com/shDAFjv.jpg"/>
          <p:cNvPicPr>
            <a:picLocks noChangeAspect="1" noChangeArrowheads="1"/>
          </p:cNvPicPr>
          <p:nvPr/>
        </p:nvPicPr>
        <p:blipFill>
          <a:blip r:embed="rId17" cstate="email">
            <a:extLst>
              <a:ext uri="{28A0092B-C50C-407E-A947-70E740481C1C}">
                <a14:useLocalDpi xmlns:a14="http://schemas.microsoft.com/office/drawing/2010/main" val="0"/>
              </a:ext>
            </a:extLst>
          </a:blip>
          <a:srcRect/>
          <a:stretch>
            <a:fillRect/>
          </a:stretch>
        </p:blipFill>
        <p:spPr bwMode="auto">
          <a:xfrm>
            <a:off x="6073309" y="3692381"/>
            <a:ext cx="1006993" cy="609601"/>
          </a:xfrm>
          <a:prstGeom prst="rect">
            <a:avLst/>
          </a:prstGeom>
          <a:noFill/>
          <a:scene3d>
            <a:camera prst="orthographicFront">
              <a:rot lat="0" lon="10800000" rev="0"/>
            </a:camera>
            <a:lightRig rig="threePt" dir="t"/>
          </a:scene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422747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Fjalla One"/>
                <a:cs typeface="Fjalla One"/>
              </a:rPr>
              <a:t>Biometrics</a:t>
            </a:r>
            <a:endParaRPr lang="en-US" dirty="0">
              <a:latin typeface="Fjalla One"/>
              <a:cs typeface="Fjalla One"/>
            </a:endParaRPr>
          </a:p>
        </p:txBody>
      </p:sp>
      <p:sp>
        <p:nvSpPr>
          <p:cNvPr id="3" name="Content Placeholder 2"/>
          <p:cNvSpPr>
            <a:spLocks noGrp="1"/>
          </p:cNvSpPr>
          <p:nvPr>
            <p:ph idx="1"/>
          </p:nvPr>
        </p:nvSpPr>
        <p:spPr/>
        <p:txBody>
          <a:bodyPr>
            <a:normAutofit/>
          </a:bodyPr>
          <a:lstStyle/>
          <a:p>
            <a:r>
              <a:rPr lang="en-US" sz="2800" dirty="0" smtClean="0">
                <a:latin typeface="Roboto Slab Regular"/>
                <a:cs typeface="Roboto Slab Regular"/>
              </a:rPr>
              <a:t>Your fingerprint is your ID!</a:t>
            </a:r>
            <a:r>
              <a:rPr lang="en-US" sz="2600" dirty="0" smtClean="0">
                <a:latin typeface="Roboto Slab Regular"/>
                <a:cs typeface="Roboto Slab Regular"/>
              </a:rPr>
              <a:t/>
            </a:r>
            <a:br>
              <a:rPr lang="en-US" sz="2600" dirty="0" smtClean="0">
                <a:latin typeface="Roboto Slab Regular"/>
                <a:cs typeface="Roboto Slab Regular"/>
              </a:rPr>
            </a:br>
            <a:endParaRPr lang="en-US" sz="2600" dirty="0" smtClean="0">
              <a:latin typeface="Roboto Slab Regular"/>
              <a:cs typeface="Roboto Slab Regular"/>
            </a:endParaRPr>
          </a:p>
          <a:p>
            <a:endParaRPr lang="en-US" sz="2800" dirty="0">
              <a:latin typeface="Roboto Slab Regular"/>
              <a:cs typeface="Roboto Slab Regular"/>
            </a:endParaRPr>
          </a:p>
          <a:p>
            <a:r>
              <a:rPr lang="en-US" sz="2800" dirty="0" smtClean="0">
                <a:latin typeface="Roboto Slab Regular"/>
                <a:cs typeface="Roboto Slab Regular"/>
              </a:rPr>
              <a:t>Your fingerprint is pretty unique</a:t>
            </a:r>
          </a:p>
          <a:p>
            <a:endParaRPr lang="en-US" sz="2800" dirty="0">
              <a:latin typeface="Roboto Slab Regular"/>
              <a:cs typeface="Roboto Slab Regular"/>
            </a:endParaRPr>
          </a:p>
          <a:p>
            <a:endParaRPr lang="en-US" sz="2800" dirty="0" smtClean="0">
              <a:latin typeface="Roboto Slab Regular"/>
              <a:cs typeface="Roboto Slab Regular"/>
            </a:endParaRPr>
          </a:p>
          <a:p>
            <a:r>
              <a:rPr lang="en-US" sz="2800" dirty="0" smtClean="0">
                <a:latin typeface="Roboto Slab Regular"/>
                <a:cs typeface="Roboto Slab Regular"/>
              </a:rPr>
              <a:t>Your fingerprint is convenient to carry. </a:t>
            </a:r>
            <a:endParaRPr lang="en-US" sz="2800" dirty="0">
              <a:latin typeface="Roboto Slab Regular"/>
              <a:cs typeface="Roboto Slab Regular"/>
            </a:endParaRPr>
          </a:p>
        </p:txBody>
      </p:sp>
      <p:sp>
        <p:nvSpPr>
          <p:cNvPr id="4" name="Footer Placeholder 3"/>
          <p:cNvSpPr>
            <a:spLocks noGrp="1"/>
          </p:cNvSpPr>
          <p:nvPr>
            <p:ph type="ftr" sz="quarter" idx="11"/>
          </p:nvPr>
        </p:nvSpPr>
        <p:spPr/>
        <p:txBody>
          <a:bodyPr/>
          <a:lstStyle/>
          <a:p>
            <a:r>
              <a:rPr lang="en-US" smtClean="0"/>
              <a:t>Topic 7: User Authentication</a:t>
            </a:r>
            <a:endParaRPr lang="en-US"/>
          </a:p>
        </p:txBody>
      </p:sp>
      <p:sp>
        <p:nvSpPr>
          <p:cNvPr id="5" name="Slide Number Placeholder 4"/>
          <p:cNvSpPr>
            <a:spLocks noGrp="1"/>
          </p:cNvSpPr>
          <p:nvPr>
            <p:ph type="sldNum" sz="quarter" idx="12"/>
          </p:nvPr>
        </p:nvSpPr>
        <p:spPr/>
        <p:txBody>
          <a:bodyPr/>
          <a:lstStyle/>
          <a:p>
            <a:fld id="{6E2D2B3B-882E-40F3-A32F-6DD516915044}" type="slidenum">
              <a:rPr lang="en-US" smtClean="0"/>
              <a:pPr/>
              <a:t>68</a:t>
            </a:fld>
            <a:endParaRPr lang="en-US"/>
          </a:p>
        </p:txBody>
      </p:sp>
    </p:spTree>
    <p:extLst>
      <p:ext uri="{BB962C8B-B14F-4D97-AF65-F5344CB8AC3E}">
        <p14:creationId xmlns:p14="http://schemas.microsoft.com/office/powerpoint/2010/main" val="183741429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Fjalla One"/>
                <a:cs typeface="Fjalla One"/>
              </a:rPr>
              <a:t>Biometrics</a:t>
            </a:r>
            <a:endParaRPr lang="en-US" dirty="0">
              <a:latin typeface="Fjalla One"/>
              <a:cs typeface="Fjalla One"/>
            </a:endParaRPr>
          </a:p>
        </p:txBody>
      </p:sp>
      <p:sp>
        <p:nvSpPr>
          <p:cNvPr id="3" name="Content Placeholder 2"/>
          <p:cNvSpPr>
            <a:spLocks noGrp="1"/>
          </p:cNvSpPr>
          <p:nvPr>
            <p:ph idx="1"/>
          </p:nvPr>
        </p:nvSpPr>
        <p:spPr/>
        <p:txBody>
          <a:bodyPr>
            <a:normAutofit lnSpcReduction="10000"/>
          </a:bodyPr>
          <a:lstStyle/>
          <a:p>
            <a:r>
              <a:rPr lang="en-US" sz="2800" dirty="0" smtClean="0">
                <a:latin typeface="Roboto Slab Regular"/>
                <a:cs typeface="Roboto Slab Regular"/>
              </a:rPr>
              <a:t>Your fingerprint is your ID!</a:t>
            </a:r>
            <a:endParaRPr lang="en-US" sz="2600" dirty="0">
              <a:latin typeface="Roboto Slab Regular"/>
              <a:cs typeface="Roboto Slab Regular"/>
            </a:endParaRPr>
          </a:p>
          <a:p>
            <a:pPr lvl="1"/>
            <a:r>
              <a:rPr lang="en-US" sz="2400" dirty="0" smtClean="0">
                <a:solidFill>
                  <a:srgbClr val="800000"/>
                </a:solidFill>
                <a:latin typeface="Oswald Regular"/>
                <a:cs typeface="Oswald Regular"/>
              </a:rPr>
              <a:t>Your fingerprint is a lot more valuable to other people than it used to be </a:t>
            </a:r>
            <a:endParaRPr lang="en-US" sz="2800" dirty="0">
              <a:latin typeface="Roboto Slab Regular"/>
              <a:cs typeface="Roboto Slab Regular"/>
            </a:endParaRPr>
          </a:p>
          <a:p>
            <a:r>
              <a:rPr lang="en-US" sz="2800" dirty="0" smtClean="0">
                <a:latin typeface="Roboto Slab Regular"/>
                <a:cs typeface="Roboto Slab Regular"/>
              </a:rPr>
              <a:t>Your fingerprint is pretty unique</a:t>
            </a:r>
          </a:p>
          <a:p>
            <a:pPr lvl="1"/>
            <a:r>
              <a:rPr lang="en-US" sz="2600" dirty="0" smtClean="0">
                <a:solidFill>
                  <a:srgbClr val="800000"/>
                </a:solidFill>
                <a:latin typeface="Fjalla One"/>
                <a:cs typeface="Fjalla One"/>
              </a:rPr>
              <a:t>You have limited number of biometrics, so if Google and Microsoft use the same biometric, they can authenticate as you to each other </a:t>
            </a:r>
            <a:endParaRPr lang="en-US" sz="2800" dirty="0" smtClean="0">
              <a:latin typeface="Roboto Slab Regular"/>
              <a:cs typeface="Roboto Slab Regular"/>
            </a:endParaRPr>
          </a:p>
          <a:p>
            <a:r>
              <a:rPr lang="en-US" sz="2800" dirty="0" smtClean="0">
                <a:latin typeface="Roboto Slab Regular"/>
                <a:cs typeface="Roboto Slab Regular"/>
              </a:rPr>
              <a:t>Your fingerprint is convenient to carry</a:t>
            </a:r>
          </a:p>
          <a:p>
            <a:pPr lvl="1"/>
            <a:r>
              <a:rPr lang="en-US" sz="2600" dirty="0" smtClean="0">
                <a:solidFill>
                  <a:srgbClr val="800000"/>
                </a:solidFill>
                <a:latin typeface="Oswald Regular"/>
                <a:cs typeface="Oswald Regular"/>
              </a:rPr>
              <a:t>Unfortunately, biometric readers are a lot less convenient to deploy. They generally require special hardware </a:t>
            </a:r>
            <a:r>
              <a:rPr lang="en-US" sz="2600" dirty="0" smtClean="0">
                <a:latin typeface="Roboto Slab Regular"/>
                <a:cs typeface="Roboto Slab Regular"/>
              </a:rPr>
              <a:t> </a:t>
            </a:r>
            <a:endParaRPr lang="en-US" sz="2600" dirty="0">
              <a:latin typeface="Roboto Slab Regular"/>
              <a:cs typeface="Roboto Slab Regular"/>
            </a:endParaRPr>
          </a:p>
        </p:txBody>
      </p:sp>
      <p:sp>
        <p:nvSpPr>
          <p:cNvPr id="4" name="Footer Placeholder 3"/>
          <p:cNvSpPr>
            <a:spLocks noGrp="1"/>
          </p:cNvSpPr>
          <p:nvPr>
            <p:ph type="ftr" sz="quarter" idx="11"/>
          </p:nvPr>
        </p:nvSpPr>
        <p:spPr/>
        <p:txBody>
          <a:bodyPr/>
          <a:lstStyle/>
          <a:p>
            <a:r>
              <a:rPr lang="en-US" smtClean="0"/>
              <a:t>Topic 7: User Authentication</a:t>
            </a:r>
            <a:endParaRPr lang="en-US"/>
          </a:p>
        </p:txBody>
      </p:sp>
      <p:sp>
        <p:nvSpPr>
          <p:cNvPr id="5" name="Slide Number Placeholder 4"/>
          <p:cNvSpPr>
            <a:spLocks noGrp="1"/>
          </p:cNvSpPr>
          <p:nvPr>
            <p:ph type="sldNum" sz="quarter" idx="12"/>
          </p:nvPr>
        </p:nvSpPr>
        <p:spPr/>
        <p:txBody>
          <a:bodyPr/>
          <a:lstStyle/>
          <a:p>
            <a:fld id="{6E2D2B3B-882E-40F3-A32F-6DD516915044}" type="slidenum">
              <a:rPr lang="en-US" smtClean="0"/>
              <a:pPr/>
              <a:t>69</a:t>
            </a:fld>
            <a:endParaRPr lang="en-US"/>
          </a:p>
        </p:txBody>
      </p:sp>
    </p:spTree>
    <p:extLst>
      <p:ext uri="{BB962C8B-B14F-4D97-AF65-F5344CB8AC3E}">
        <p14:creationId xmlns:p14="http://schemas.microsoft.com/office/powerpoint/2010/main" val="31967898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2F2B20"/>
                </a:solidFill>
                <a:latin typeface="Fjalla One"/>
                <a:cs typeface="Fjalla One"/>
              </a:rPr>
              <a:t>Why Audit?</a:t>
            </a:r>
            <a:endParaRPr lang="en-US" dirty="0">
              <a:solidFill>
                <a:srgbClr val="2F2B20"/>
              </a:solidFill>
              <a:latin typeface="Fjalla One"/>
              <a:cs typeface="Fjalla One"/>
            </a:endParaRPr>
          </a:p>
        </p:txBody>
      </p:sp>
      <p:sp>
        <p:nvSpPr>
          <p:cNvPr id="4" name="Content Placeholder 2"/>
          <p:cNvSpPr txBox="1">
            <a:spLocks/>
          </p:cNvSpPr>
          <p:nvPr/>
        </p:nvSpPr>
        <p:spPr>
          <a:xfrm>
            <a:off x="151854" y="1613277"/>
            <a:ext cx="5756630" cy="4800600"/>
          </a:xfrm>
          <a:prstGeom prst="rect">
            <a:avLst/>
          </a:prstGeom>
        </p:spPr>
        <p:txBody>
          <a:bodyPr vert="horz" lIns="91440" tIns="45720" rIns="91440" bIns="45720" rtlCol="0">
            <a:no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r>
              <a:rPr lang="en-US" sz="2400" dirty="0" smtClean="0">
                <a:latin typeface="Roboto Slab Regular"/>
                <a:cs typeface="Roboto Slab Regular"/>
              </a:rPr>
              <a:t>Do not have enough information during decision making time to make a judgment whether an access request is valid </a:t>
            </a:r>
          </a:p>
          <a:p>
            <a:endParaRPr lang="en-US" sz="2400" dirty="0">
              <a:latin typeface="Roboto Slab Regular"/>
              <a:cs typeface="Roboto Slab Regular"/>
            </a:endParaRPr>
          </a:p>
          <a:p>
            <a:r>
              <a:rPr lang="en-US" sz="2400" dirty="0" smtClean="0">
                <a:latin typeface="Roboto Slab Regular"/>
                <a:cs typeface="Roboto Slab Regular"/>
              </a:rPr>
              <a:t>It is difficult to weigh in all possible conditions of a valid access request </a:t>
            </a:r>
          </a:p>
          <a:p>
            <a:endParaRPr lang="en-US" sz="2400" dirty="0">
              <a:latin typeface="Roboto Slab Regular"/>
              <a:cs typeface="Roboto Slab Regular"/>
            </a:endParaRPr>
          </a:p>
          <a:p>
            <a:r>
              <a:rPr lang="en-US" sz="2400" dirty="0" smtClean="0">
                <a:latin typeface="Roboto Slab Regular"/>
                <a:cs typeface="Roboto Slab Regular"/>
              </a:rPr>
              <a:t>Specially relevant when legitimacy of access request depends on contextual information </a:t>
            </a:r>
            <a:endParaRPr lang="en-US" sz="2400" dirty="0">
              <a:latin typeface="Roboto Slab Regular"/>
              <a:cs typeface="Roboto Slab Regular"/>
            </a:endParaRPr>
          </a:p>
        </p:txBody>
      </p:sp>
      <p:pic>
        <p:nvPicPr>
          <p:cNvPr id="7" name="hospital.png" descr="/Users/Omar/Desktop/Slide-Password/hospital.png"/>
          <p:cNvPicPr>
            <a:picLocks noChangeAspect="1"/>
          </p:cNvPicPr>
          <p:nvPr/>
        </p:nvPicPr>
        <p:blipFill>
          <a:blip r:embed="rId2" r:link="rId3" cstate="email">
            <a:extLst>
              <a:ext uri="{28A0092B-C50C-407E-A947-70E740481C1C}">
                <a14:useLocalDpi xmlns:a14="http://schemas.microsoft.com/office/drawing/2010/main" val="0"/>
              </a:ext>
            </a:extLst>
          </a:blip>
          <a:stretch>
            <a:fillRect/>
          </a:stretch>
        </p:blipFill>
        <p:spPr>
          <a:xfrm>
            <a:off x="5563362" y="1043403"/>
            <a:ext cx="2710735" cy="2256165"/>
          </a:xfrm>
          <a:prstGeom prst="rect">
            <a:avLst/>
          </a:prstGeom>
        </p:spPr>
      </p:pic>
      <p:pic>
        <p:nvPicPr>
          <p:cNvPr id="8" name="SpeedLimit-FHWA.png" descr="/Users/Omar/Desktop/Slide-Password/SpeedLimit-FHWA.png"/>
          <p:cNvPicPr>
            <a:picLocks noChangeAspect="1"/>
          </p:cNvPicPr>
          <p:nvPr/>
        </p:nvPicPr>
        <p:blipFill>
          <a:blip r:embed="rId4" r:link="rId5" cstate="email">
            <a:extLst>
              <a:ext uri="{28A0092B-C50C-407E-A947-70E740481C1C}">
                <a14:useLocalDpi xmlns:a14="http://schemas.microsoft.com/office/drawing/2010/main" val="0"/>
              </a:ext>
            </a:extLst>
          </a:blip>
          <a:stretch>
            <a:fillRect/>
          </a:stretch>
        </p:blipFill>
        <p:spPr>
          <a:xfrm>
            <a:off x="6573754" y="3230540"/>
            <a:ext cx="1221680" cy="1527100"/>
          </a:xfrm>
          <a:prstGeom prst="rect">
            <a:avLst/>
          </a:prstGeom>
        </p:spPr>
      </p:pic>
      <p:pic>
        <p:nvPicPr>
          <p:cNvPr id="9" name="Fraud.jpg" descr="/Users/Omar/Desktop/Slide-Password/Fraud.jpg"/>
          <p:cNvPicPr>
            <a:picLocks noChangeAspect="1"/>
          </p:cNvPicPr>
          <p:nvPr/>
        </p:nvPicPr>
        <p:blipFill>
          <a:blip r:embed="rId6" r:link="rId7" cstate="email">
            <a:extLst>
              <a:ext uri="{28A0092B-C50C-407E-A947-70E740481C1C}">
                <a14:useLocalDpi xmlns:a14="http://schemas.microsoft.com/office/drawing/2010/main" val="0"/>
              </a:ext>
            </a:extLst>
          </a:blip>
          <a:stretch>
            <a:fillRect/>
          </a:stretch>
        </p:blipFill>
        <p:spPr>
          <a:xfrm>
            <a:off x="5908484" y="4757640"/>
            <a:ext cx="2482607" cy="1676656"/>
          </a:xfrm>
          <a:prstGeom prst="rect">
            <a:avLst/>
          </a:prstGeom>
        </p:spPr>
      </p:pic>
      <p:sp>
        <p:nvSpPr>
          <p:cNvPr id="3" name="Footer Placeholder 2"/>
          <p:cNvSpPr>
            <a:spLocks noGrp="1"/>
          </p:cNvSpPr>
          <p:nvPr>
            <p:ph type="ftr" sz="quarter" idx="11"/>
          </p:nvPr>
        </p:nvSpPr>
        <p:spPr/>
        <p:txBody>
          <a:bodyPr/>
          <a:lstStyle/>
          <a:p>
            <a:r>
              <a:rPr lang="en-US" smtClean="0"/>
              <a:t>Topic 7: User Authentication</a:t>
            </a:r>
            <a:endParaRPr lang="en-US"/>
          </a:p>
        </p:txBody>
      </p:sp>
      <p:sp>
        <p:nvSpPr>
          <p:cNvPr id="5" name="Slide Number Placeholder 4"/>
          <p:cNvSpPr>
            <a:spLocks noGrp="1"/>
          </p:cNvSpPr>
          <p:nvPr>
            <p:ph type="sldNum" sz="quarter" idx="12"/>
          </p:nvPr>
        </p:nvSpPr>
        <p:spPr/>
        <p:txBody>
          <a:bodyPr/>
          <a:lstStyle/>
          <a:p>
            <a:fld id="{6E2D2B3B-882E-40F3-A32F-6DD516915044}" type="slidenum">
              <a:rPr lang="en-US" smtClean="0"/>
              <a:pPr/>
              <a:t>7</a:t>
            </a:fld>
            <a:endParaRPr lang="en-US"/>
          </a:p>
        </p:txBody>
      </p:sp>
    </p:spTree>
    <p:extLst>
      <p:ext uri="{BB962C8B-B14F-4D97-AF65-F5344CB8AC3E}">
        <p14:creationId xmlns:p14="http://schemas.microsoft.com/office/powerpoint/2010/main" val="86463717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Fjalla One"/>
                <a:cs typeface="Fjalla One"/>
              </a:rPr>
              <a:t>Two Factor Authentication</a:t>
            </a:r>
            <a:endParaRPr lang="en-US" dirty="0">
              <a:latin typeface="Fjalla One"/>
              <a:cs typeface="Fjalla One"/>
            </a:endParaRPr>
          </a:p>
        </p:txBody>
      </p:sp>
      <p:sp>
        <p:nvSpPr>
          <p:cNvPr id="3" name="Content Placeholder 2"/>
          <p:cNvSpPr>
            <a:spLocks noGrp="1"/>
          </p:cNvSpPr>
          <p:nvPr>
            <p:ph idx="1"/>
          </p:nvPr>
        </p:nvSpPr>
        <p:spPr>
          <a:xfrm>
            <a:off x="457200" y="1600200"/>
            <a:ext cx="4650601" cy="4800600"/>
          </a:xfrm>
        </p:spPr>
        <p:txBody>
          <a:bodyPr>
            <a:normAutofit/>
          </a:bodyPr>
          <a:lstStyle/>
          <a:p>
            <a:r>
              <a:rPr lang="en-US" sz="2800" dirty="0" smtClean="0">
                <a:latin typeface="Roboto Slab Regular"/>
                <a:cs typeface="Roboto Slab Regular"/>
              </a:rPr>
              <a:t>Somebody steals your password, you can steal be safe </a:t>
            </a:r>
          </a:p>
          <a:p>
            <a:endParaRPr lang="en-US" sz="2800" dirty="0">
              <a:latin typeface="Roboto Slab Regular"/>
              <a:cs typeface="Roboto Slab Regular"/>
            </a:endParaRPr>
          </a:p>
          <a:p>
            <a:r>
              <a:rPr lang="en-US" sz="2800" dirty="0" smtClean="0">
                <a:latin typeface="Roboto Slab Regular"/>
                <a:cs typeface="Roboto Slab Regular"/>
              </a:rPr>
              <a:t>Requiring two factor authentication all the time is not very usable </a:t>
            </a:r>
            <a:endParaRPr lang="en-US" sz="2800" dirty="0">
              <a:latin typeface="Roboto Slab Regular"/>
              <a:cs typeface="Roboto Slab Regular"/>
            </a:endParaRPr>
          </a:p>
        </p:txBody>
      </p:sp>
      <p:pic>
        <p:nvPicPr>
          <p:cNvPr id="4" name="unnamed.png" descr="/Users/Omar/Desktop/Slide-Password/unnamed.png"/>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4787971" y="2673983"/>
            <a:ext cx="3620458" cy="2213261"/>
          </a:xfrm>
          <a:prstGeom prst="rect">
            <a:avLst/>
          </a:prstGeom>
        </p:spPr>
      </p:pic>
      <p:sp>
        <p:nvSpPr>
          <p:cNvPr id="5" name="Footer Placeholder 4"/>
          <p:cNvSpPr>
            <a:spLocks noGrp="1"/>
          </p:cNvSpPr>
          <p:nvPr>
            <p:ph type="ftr" sz="quarter" idx="11"/>
          </p:nvPr>
        </p:nvSpPr>
        <p:spPr/>
        <p:txBody>
          <a:bodyPr/>
          <a:lstStyle/>
          <a:p>
            <a:r>
              <a:rPr lang="en-US" smtClean="0"/>
              <a:t>Topic 7: User Authentication</a:t>
            </a:r>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70</a:t>
            </a:fld>
            <a:endParaRPr lang="en-US"/>
          </a:p>
        </p:txBody>
      </p:sp>
    </p:spTree>
    <p:extLst>
      <p:ext uri="{BB962C8B-B14F-4D97-AF65-F5344CB8AC3E}">
        <p14:creationId xmlns:p14="http://schemas.microsoft.com/office/powerpoint/2010/main" val="344716489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Materials</a:t>
            </a:r>
            <a:endParaRPr lang="en-US" dirty="0"/>
          </a:p>
        </p:txBody>
      </p:sp>
      <p:sp>
        <p:nvSpPr>
          <p:cNvPr id="3" name="Content Placeholder 2"/>
          <p:cNvSpPr>
            <a:spLocks noGrp="1"/>
          </p:cNvSpPr>
          <p:nvPr>
            <p:ph idx="1"/>
          </p:nvPr>
        </p:nvSpPr>
        <p:spPr/>
        <p:txBody>
          <a:bodyPr/>
          <a:lstStyle/>
          <a:p>
            <a:r>
              <a:rPr lang="en-US" dirty="0" smtClean="0">
                <a:latin typeface="Oswald Regular"/>
                <a:cs typeface="Oswald Regular"/>
              </a:rPr>
              <a:t>TED talk by Bruce </a:t>
            </a:r>
            <a:r>
              <a:rPr lang="en-US" dirty="0" err="1" smtClean="0">
                <a:latin typeface="Oswald Regular"/>
                <a:cs typeface="Oswald Regular"/>
              </a:rPr>
              <a:t>Schneier</a:t>
            </a:r>
            <a:r>
              <a:rPr lang="en-US" dirty="0" smtClean="0">
                <a:latin typeface="Oswald Regular"/>
                <a:cs typeface="Oswald Regular"/>
              </a:rPr>
              <a:t> </a:t>
            </a:r>
            <a:r>
              <a:rPr lang="en-US" dirty="0">
                <a:latin typeface="Oswald Regular"/>
                <a:cs typeface="Oswald Regular"/>
              </a:rPr>
              <a:t>on trade-off: </a:t>
            </a:r>
            <a:r>
              <a:rPr lang="en-US" dirty="0">
                <a:latin typeface="Oswald Regular"/>
                <a:cs typeface="Oswald Regular"/>
                <a:hlinkClick r:id="rId2"/>
              </a:rPr>
              <a:t>http://www.ted.com/talks/bruce_schneier#t-</a:t>
            </a:r>
            <a:r>
              <a:rPr lang="en-US" dirty="0" smtClean="0">
                <a:latin typeface="Oswald Regular"/>
                <a:cs typeface="Oswald Regular"/>
                <a:hlinkClick r:id="rId2"/>
              </a:rPr>
              <a:t>625467</a:t>
            </a:r>
            <a:endParaRPr lang="en-US" dirty="0" smtClean="0">
              <a:latin typeface="Oswald Regular"/>
              <a:cs typeface="Oswald Regular"/>
            </a:endParaRPr>
          </a:p>
          <a:p>
            <a:r>
              <a:rPr lang="en-US" dirty="0" smtClean="0">
                <a:latin typeface="Oswald Regular"/>
                <a:cs typeface="Oswald Regular"/>
              </a:rPr>
              <a:t>TED talk by Lorrie Faith </a:t>
            </a:r>
            <a:r>
              <a:rPr lang="en-US" dirty="0" err="1" smtClean="0">
                <a:latin typeface="Oswald Regular"/>
                <a:cs typeface="Oswald Regular"/>
              </a:rPr>
              <a:t>Cranor</a:t>
            </a:r>
            <a:r>
              <a:rPr lang="en-US" dirty="0" smtClean="0">
                <a:latin typeface="Oswald Regular"/>
                <a:cs typeface="Oswald Regular"/>
              </a:rPr>
              <a:t> </a:t>
            </a:r>
            <a:r>
              <a:rPr lang="en-US" dirty="0">
                <a:latin typeface="Oswald Regular"/>
                <a:cs typeface="Oswald Regular"/>
              </a:rPr>
              <a:t>on passwords: </a:t>
            </a:r>
            <a:r>
              <a:rPr lang="en-US" dirty="0">
                <a:latin typeface="Oswald Regular"/>
                <a:cs typeface="Oswald Regular"/>
                <a:hlinkClick r:id="rId3"/>
              </a:rPr>
              <a:t>http://www.ted.com/</a:t>
            </a:r>
            <a:r>
              <a:rPr lang="en-US" dirty="0" smtClean="0">
                <a:latin typeface="Oswald Regular"/>
                <a:cs typeface="Oswald Regular"/>
                <a:hlinkClick r:id="rId3"/>
              </a:rPr>
              <a:t>talks/lorrie_faith_cranor_what_s_wrong_with_your_pa_w0rd</a:t>
            </a:r>
            <a:r>
              <a:rPr lang="en-US" dirty="0">
                <a:latin typeface="Oswald Regular"/>
                <a:cs typeface="Oswald Regular"/>
                <a:hlinkClick r:id="rId3"/>
              </a:rPr>
              <a:t>#t-</a:t>
            </a:r>
            <a:r>
              <a:rPr lang="en-US" dirty="0" smtClean="0">
                <a:latin typeface="Oswald Regular"/>
                <a:cs typeface="Oswald Regular"/>
                <a:hlinkClick r:id="rId3"/>
              </a:rPr>
              <a:t>764198</a:t>
            </a:r>
            <a:endParaRPr lang="en-US" dirty="0" smtClean="0">
              <a:latin typeface="Oswald Regular"/>
              <a:cs typeface="Oswald Regular"/>
            </a:endParaRPr>
          </a:p>
          <a:p>
            <a:r>
              <a:rPr lang="en-US" dirty="0" smtClean="0">
                <a:latin typeface="Oswald Regular"/>
                <a:cs typeface="Oswald Regular"/>
              </a:rPr>
              <a:t>Famous XKCD comic on </a:t>
            </a:r>
            <a:r>
              <a:rPr lang="en-US" dirty="0">
                <a:latin typeface="Oswald Regular"/>
                <a:cs typeface="Oswald Regular"/>
              </a:rPr>
              <a:t>password strength: </a:t>
            </a:r>
            <a:r>
              <a:rPr lang="en-US" dirty="0">
                <a:latin typeface="Oswald Regular"/>
                <a:cs typeface="Oswald Regular"/>
                <a:hlinkClick r:id="rId4"/>
              </a:rPr>
              <a:t>https://xkcd.com/936</a:t>
            </a:r>
            <a:r>
              <a:rPr lang="en-US" dirty="0" smtClean="0">
                <a:latin typeface="Oswald Regular"/>
                <a:cs typeface="Oswald Regular"/>
                <a:hlinkClick r:id="rId4"/>
              </a:rPr>
              <a:t>/</a:t>
            </a:r>
            <a:endParaRPr lang="en-US" dirty="0" smtClean="0">
              <a:latin typeface="Oswald Regular"/>
              <a:cs typeface="Oswald Regular"/>
            </a:endParaRPr>
          </a:p>
          <a:p>
            <a:r>
              <a:rPr lang="en-US" dirty="0" smtClean="0">
                <a:latin typeface="Oswald Regular"/>
                <a:cs typeface="Oswald Regular"/>
              </a:rPr>
              <a:t>News article explaining password </a:t>
            </a:r>
            <a:r>
              <a:rPr lang="en-US" dirty="0">
                <a:latin typeface="Oswald Regular"/>
                <a:cs typeface="Oswald Regular"/>
              </a:rPr>
              <a:t>cracking strategy: </a:t>
            </a:r>
            <a:r>
              <a:rPr lang="en-US" dirty="0">
                <a:latin typeface="Oswald Regular"/>
                <a:cs typeface="Oswald Regular"/>
                <a:hlinkClick r:id="rId5"/>
              </a:rPr>
              <a:t>http://arstechnica.com/security/2013/05/how-crackers-make-minced-meat-out-of-your-passwords/2</a:t>
            </a:r>
            <a:r>
              <a:rPr lang="en-US" dirty="0" smtClean="0">
                <a:latin typeface="Oswald Regular"/>
                <a:cs typeface="Oswald Regular"/>
                <a:hlinkClick r:id="rId5"/>
              </a:rPr>
              <a:t>/</a:t>
            </a:r>
            <a:endParaRPr lang="en-US" dirty="0" smtClean="0">
              <a:latin typeface="Oswald Regular"/>
              <a:cs typeface="Oswald Regular"/>
            </a:endParaRPr>
          </a:p>
          <a:p>
            <a:r>
              <a:rPr lang="en-US" dirty="0" err="1" smtClean="0">
                <a:latin typeface="Oswald Regular"/>
                <a:cs typeface="Oswald Regular"/>
              </a:rPr>
              <a:t>Hashcat</a:t>
            </a:r>
            <a:r>
              <a:rPr lang="en-US" dirty="0" smtClean="0">
                <a:latin typeface="Oswald Regular"/>
                <a:cs typeface="Oswald Regular"/>
              </a:rPr>
              <a:t> password </a:t>
            </a:r>
            <a:r>
              <a:rPr lang="en-US" dirty="0">
                <a:latin typeface="Oswald Regular"/>
                <a:cs typeface="Oswald Regular"/>
              </a:rPr>
              <a:t>cracking website: </a:t>
            </a:r>
            <a:r>
              <a:rPr lang="en-US" dirty="0">
                <a:latin typeface="Oswald Regular"/>
                <a:cs typeface="Oswald Regular"/>
                <a:hlinkClick r:id="rId6"/>
              </a:rPr>
              <a:t>http://hashcat.net/oclhashcat</a:t>
            </a:r>
            <a:r>
              <a:rPr lang="en-US" dirty="0" smtClean="0">
                <a:latin typeface="Oswald Regular"/>
                <a:cs typeface="Oswald Regular"/>
                <a:hlinkClick r:id="rId6"/>
              </a:rPr>
              <a:t>/</a:t>
            </a:r>
            <a:endParaRPr lang="en-US" dirty="0" smtClean="0">
              <a:latin typeface="Oswald Regular"/>
              <a:cs typeface="Oswald Regular"/>
            </a:endParaRPr>
          </a:p>
          <a:p>
            <a:endParaRPr lang="en-US" dirty="0">
              <a:latin typeface="Oswald Regular"/>
              <a:cs typeface="Oswald Regular"/>
            </a:endParaRPr>
          </a:p>
          <a:p>
            <a:endParaRPr lang="en-US" dirty="0">
              <a:latin typeface="Oswald Regular"/>
              <a:cs typeface="Oswald Regular"/>
            </a:endParaRPr>
          </a:p>
        </p:txBody>
      </p:sp>
      <p:sp>
        <p:nvSpPr>
          <p:cNvPr id="4" name="Footer Placeholder 3"/>
          <p:cNvSpPr>
            <a:spLocks noGrp="1"/>
          </p:cNvSpPr>
          <p:nvPr>
            <p:ph type="ftr" sz="quarter" idx="11"/>
          </p:nvPr>
        </p:nvSpPr>
        <p:spPr/>
        <p:txBody>
          <a:bodyPr/>
          <a:lstStyle/>
          <a:p>
            <a:r>
              <a:rPr lang="en-US" smtClean="0"/>
              <a:t>Topic 7: User Authentication</a:t>
            </a:r>
            <a:endParaRPr lang="en-US"/>
          </a:p>
        </p:txBody>
      </p:sp>
      <p:sp>
        <p:nvSpPr>
          <p:cNvPr id="5" name="Slide Number Placeholder 4"/>
          <p:cNvSpPr>
            <a:spLocks noGrp="1"/>
          </p:cNvSpPr>
          <p:nvPr>
            <p:ph type="sldNum" sz="quarter" idx="12"/>
          </p:nvPr>
        </p:nvSpPr>
        <p:spPr/>
        <p:txBody>
          <a:bodyPr/>
          <a:lstStyle/>
          <a:p>
            <a:fld id="{6E2D2B3B-882E-40F3-A32F-6DD516915044}" type="slidenum">
              <a:rPr lang="en-US" smtClean="0"/>
              <a:pPr/>
              <a:t>71</a:t>
            </a:fld>
            <a:endParaRPr lang="en-US"/>
          </a:p>
        </p:txBody>
      </p:sp>
    </p:spTree>
    <p:extLst>
      <p:ext uri="{BB962C8B-B14F-4D97-AF65-F5344CB8AC3E}">
        <p14:creationId xmlns:p14="http://schemas.microsoft.com/office/powerpoint/2010/main" val="203566578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Interesting Papers</a:t>
            </a:r>
            <a:endParaRPr lang="en-US" dirty="0"/>
          </a:p>
        </p:txBody>
      </p:sp>
      <p:sp>
        <p:nvSpPr>
          <p:cNvPr id="3" name="Content Placeholder 2"/>
          <p:cNvSpPr>
            <a:spLocks noGrp="1"/>
          </p:cNvSpPr>
          <p:nvPr>
            <p:ph idx="1"/>
          </p:nvPr>
        </p:nvSpPr>
        <p:spPr/>
        <p:txBody>
          <a:bodyPr>
            <a:normAutofit fontScale="77500" lnSpcReduction="20000"/>
          </a:bodyPr>
          <a:lstStyle/>
          <a:p>
            <a:r>
              <a:rPr lang="en-US" dirty="0">
                <a:latin typeface="Oswald Regular"/>
                <a:cs typeface="Oswald Regular"/>
              </a:rPr>
              <a:t>Towards Reliable Storage of 56-bit Secrets in Human Memory: </a:t>
            </a:r>
            <a:r>
              <a:rPr lang="en-US" dirty="0">
                <a:latin typeface="Oswald Regular"/>
                <a:cs typeface="Oswald Regular"/>
                <a:hlinkClick r:id="rId2"/>
              </a:rPr>
              <a:t>https://www.usenix.org/system/files/conference/usenixsecurity14/sec14-paper-</a:t>
            </a:r>
            <a:r>
              <a:rPr lang="en-US" dirty="0" smtClean="0">
                <a:latin typeface="Oswald Regular"/>
                <a:cs typeface="Oswald Regular"/>
                <a:hlinkClick r:id="rId2"/>
              </a:rPr>
              <a:t>bonneau.pdf</a:t>
            </a:r>
            <a:endParaRPr lang="en-US" dirty="0" smtClean="0">
              <a:latin typeface="Oswald Regular"/>
              <a:cs typeface="Oswald Regular"/>
            </a:endParaRPr>
          </a:p>
          <a:p>
            <a:r>
              <a:rPr lang="en-US" dirty="0">
                <a:latin typeface="Oswald Regular"/>
                <a:cs typeface="Oswald Regular"/>
              </a:rPr>
              <a:t>GOTCHA Password Hackers!: </a:t>
            </a:r>
            <a:r>
              <a:rPr lang="en-US" dirty="0">
                <a:latin typeface="Oswald Regular"/>
                <a:cs typeface="Oswald Regular"/>
                <a:hlinkClick r:id="rId3"/>
              </a:rPr>
              <a:t>http://www.cs.cmu.edu/~jblocki/papers/aisec2013-</a:t>
            </a:r>
            <a:r>
              <a:rPr lang="en-US" dirty="0" smtClean="0">
                <a:latin typeface="Oswald Regular"/>
                <a:cs typeface="Oswald Regular"/>
                <a:hlinkClick r:id="rId3"/>
              </a:rPr>
              <a:t>fullversion.pdf</a:t>
            </a:r>
            <a:endParaRPr lang="en-US" dirty="0" smtClean="0">
              <a:latin typeface="Oswald Regular"/>
              <a:cs typeface="Oswald Regular"/>
            </a:endParaRPr>
          </a:p>
          <a:p>
            <a:r>
              <a:rPr lang="en-US" dirty="0" smtClean="0">
                <a:latin typeface="Oswald Regular"/>
                <a:cs typeface="Oswald Regular"/>
              </a:rPr>
              <a:t>Naturally-</a:t>
            </a:r>
            <a:r>
              <a:rPr lang="en-US" dirty="0">
                <a:latin typeface="Oswald Regular"/>
                <a:cs typeface="Oswald Regular"/>
              </a:rPr>
              <a:t>Rehearsing Passwords: </a:t>
            </a:r>
            <a:r>
              <a:rPr lang="en-US" dirty="0">
                <a:latin typeface="Oswald Regular"/>
                <a:cs typeface="Oswald Regular"/>
                <a:hlinkClick r:id="rId4"/>
              </a:rPr>
              <a:t>http://www.cs.cmu.edu/~jblocki/crypto2013.</a:t>
            </a:r>
            <a:r>
              <a:rPr lang="en-US" dirty="0" smtClean="0">
                <a:latin typeface="Oswald Regular"/>
                <a:cs typeface="Oswald Regular"/>
                <a:hlinkClick r:id="rId4"/>
              </a:rPr>
              <a:t>pdf</a:t>
            </a:r>
            <a:endParaRPr lang="en-US" dirty="0" smtClean="0">
              <a:latin typeface="Oswald Regular"/>
              <a:cs typeface="Oswald Regular"/>
            </a:endParaRPr>
          </a:p>
          <a:p>
            <a:r>
              <a:rPr lang="en-US" dirty="0">
                <a:latin typeface="Oswald Regular"/>
                <a:cs typeface="Oswald Regular"/>
              </a:rPr>
              <a:t>The Magical Number Seven, Plus or Minus Two: </a:t>
            </a:r>
            <a:r>
              <a:rPr lang="en-US" dirty="0">
                <a:latin typeface="Oswald Regular"/>
                <a:cs typeface="Oswald Regular"/>
                <a:hlinkClick r:id="rId5"/>
              </a:rPr>
              <a:t>http://www.psych.utoronto.ca/users/peterson/psy430s2001/Miller%20GA%20Magical%20Seven%20Psych%20Review%201955.</a:t>
            </a:r>
            <a:r>
              <a:rPr lang="en-US" dirty="0" smtClean="0">
                <a:latin typeface="Oswald Regular"/>
                <a:cs typeface="Oswald Regular"/>
                <a:hlinkClick r:id="rId5"/>
              </a:rPr>
              <a:t>pdf</a:t>
            </a:r>
            <a:endParaRPr lang="en-US" dirty="0" smtClean="0">
              <a:latin typeface="Oswald Regular"/>
              <a:cs typeface="Oswald Regular"/>
            </a:endParaRPr>
          </a:p>
          <a:p>
            <a:r>
              <a:rPr lang="en-US" dirty="0">
                <a:latin typeface="Oswald Regular"/>
                <a:cs typeface="Oswald Regular"/>
              </a:rPr>
              <a:t>A Study of Probabilistic Password Models : </a:t>
            </a:r>
            <a:r>
              <a:rPr lang="en-US" dirty="0">
                <a:latin typeface="Oswald Regular"/>
                <a:cs typeface="Oswald Regular"/>
                <a:hlinkClick r:id="rId6"/>
              </a:rPr>
              <a:t>http://www.ieee-security.org/TC/SP2014/papers/</a:t>
            </a:r>
            <a:r>
              <a:rPr lang="en-US" dirty="0" smtClean="0">
                <a:latin typeface="Oswald Regular"/>
                <a:cs typeface="Oswald Regular"/>
                <a:hlinkClick r:id="rId6"/>
              </a:rPr>
              <a:t>AStudyofProbabilisticPasswordModels.pdf</a:t>
            </a:r>
            <a:endParaRPr lang="en-US" dirty="0" smtClean="0">
              <a:latin typeface="Oswald Regular"/>
              <a:cs typeface="Oswald Regular"/>
            </a:endParaRPr>
          </a:p>
          <a:p>
            <a:r>
              <a:rPr lang="en-US" dirty="0">
                <a:latin typeface="Oswald Regular"/>
                <a:cs typeface="Oswald Regular"/>
              </a:rPr>
              <a:t>The Quest to Replace Passwords: A Framework for Comparative Evaluation of Web Authentication Schemes: </a:t>
            </a:r>
            <a:r>
              <a:rPr lang="en-US" dirty="0">
                <a:latin typeface="Oswald Regular"/>
                <a:cs typeface="Oswald Regular"/>
                <a:hlinkClick r:id="rId7"/>
              </a:rPr>
              <a:t>http://www.cl.cam.ac.uk/~fms27/papers/2012-BonneauHerOorSta-password--</a:t>
            </a:r>
            <a:r>
              <a:rPr lang="en-US" dirty="0" smtClean="0">
                <a:latin typeface="Oswald Regular"/>
                <a:cs typeface="Oswald Regular"/>
                <a:hlinkClick r:id="rId7"/>
              </a:rPr>
              <a:t>oakland.pdf</a:t>
            </a:r>
            <a:endParaRPr lang="en-US" dirty="0" smtClean="0">
              <a:latin typeface="Oswald Regular"/>
              <a:cs typeface="Oswald Regular"/>
            </a:endParaRPr>
          </a:p>
          <a:p>
            <a:r>
              <a:rPr lang="en-US" dirty="0">
                <a:latin typeface="Oswald Regular"/>
                <a:cs typeface="Oswald Regular"/>
              </a:rPr>
              <a:t>Passwords and the Evolution of Imperfect Authentication: </a:t>
            </a:r>
            <a:r>
              <a:rPr lang="en-US" dirty="0">
                <a:latin typeface="Oswald Regular"/>
                <a:cs typeface="Oswald Regular"/>
                <a:hlinkClick r:id="rId8"/>
              </a:rPr>
              <a:t>http://research.microsoft.com/pubs/250408/</a:t>
            </a:r>
            <a:r>
              <a:rPr lang="en-US" dirty="0" smtClean="0">
                <a:latin typeface="Oswald Regular"/>
                <a:cs typeface="Oswald Regular"/>
                <a:hlinkClick r:id="rId8"/>
              </a:rPr>
              <a:t>passwordsAndImperfectAuth.pdf</a:t>
            </a:r>
            <a:endParaRPr lang="en-US" dirty="0" smtClean="0">
              <a:latin typeface="Oswald Regular"/>
              <a:cs typeface="Oswald Regular"/>
            </a:endParaRPr>
          </a:p>
          <a:p>
            <a:endParaRPr lang="en-US" dirty="0" smtClean="0">
              <a:latin typeface="Oswald Regular"/>
              <a:cs typeface="Oswald Regular"/>
            </a:endParaRPr>
          </a:p>
          <a:p>
            <a:endParaRPr lang="en-US" dirty="0" smtClean="0">
              <a:latin typeface="Oswald Regular"/>
              <a:cs typeface="Oswald Regular"/>
            </a:endParaRPr>
          </a:p>
          <a:p>
            <a:endParaRPr lang="en-US" dirty="0" smtClean="0">
              <a:latin typeface="Oswald Regular"/>
              <a:cs typeface="Oswald Regular"/>
            </a:endParaRPr>
          </a:p>
          <a:p>
            <a:endParaRPr lang="en-US" dirty="0">
              <a:latin typeface="Oswald Regular"/>
              <a:cs typeface="Oswald Regular"/>
            </a:endParaRPr>
          </a:p>
        </p:txBody>
      </p:sp>
      <p:sp>
        <p:nvSpPr>
          <p:cNvPr id="4" name="Footer Placeholder 3"/>
          <p:cNvSpPr>
            <a:spLocks noGrp="1"/>
          </p:cNvSpPr>
          <p:nvPr>
            <p:ph type="ftr" sz="quarter" idx="11"/>
          </p:nvPr>
        </p:nvSpPr>
        <p:spPr/>
        <p:txBody>
          <a:bodyPr/>
          <a:lstStyle/>
          <a:p>
            <a:r>
              <a:rPr lang="en-US" smtClean="0"/>
              <a:t>Topic 7: User Authentication</a:t>
            </a:r>
            <a:endParaRPr lang="en-US"/>
          </a:p>
        </p:txBody>
      </p:sp>
      <p:sp>
        <p:nvSpPr>
          <p:cNvPr id="5" name="Slide Number Placeholder 4"/>
          <p:cNvSpPr>
            <a:spLocks noGrp="1"/>
          </p:cNvSpPr>
          <p:nvPr>
            <p:ph type="sldNum" sz="quarter" idx="12"/>
          </p:nvPr>
        </p:nvSpPr>
        <p:spPr/>
        <p:txBody>
          <a:bodyPr/>
          <a:lstStyle/>
          <a:p>
            <a:fld id="{6E2D2B3B-882E-40F3-A32F-6DD516915044}" type="slidenum">
              <a:rPr lang="en-US" smtClean="0"/>
              <a:pPr/>
              <a:t>72</a:t>
            </a:fld>
            <a:endParaRPr lang="en-US"/>
          </a:p>
        </p:txBody>
      </p:sp>
    </p:spTree>
    <p:extLst>
      <p:ext uri="{BB962C8B-B14F-4D97-AF65-F5344CB8AC3E}">
        <p14:creationId xmlns:p14="http://schemas.microsoft.com/office/powerpoint/2010/main" val="51151179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8000" dirty="0" smtClean="0">
                <a:solidFill>
                  <a:schemeClr val="tx1"/>
                </a:solidFill>
                <a:latin typeface="Fjalla One"/>
                <a:cs typeface="Fjalla One"/>
              </a:rPr>
              <a:t>Acknowledgement</a:t>
            </a:r>
            <a:endParaRPr lang="en-US" sz="8000" dirty="0">
              <a:solidFill>
                <a:schemeClr val="tx1"/>
              </a:solidFill>
              <a:latin typeface="Fjalla One"/>
              <a:cs typeface="Fjalla One"/>
            </a:endParaRPr>
          </a:p>
        </p:txBody>
      </p:sp>
      <p:sp>
        <p:nvSpPr>
          <p:cNvPr id="3" name="Content Placeholder 2"/>
          <p:cNvSpPr>
            <a:spLocks noGrp="1"/>
          </p:cNvSpPr>
          <p:nvPr>
            <p:ph idx="1"/>
          </p:nvPr>
        </p:nvSpPr>
        <p:spPr>
          <a:xfrm>
            <a:off x="457200" y="1600200"/>
            <a:ext cx="7620000" cy="4584770"/>
          </a:xfrm>
        </p:spPr>
        <p:txBody>
          <a:bodyPr>
            <a:normAutofit fontScale="92500" lnSpcReduction="20000"/>
          </a:bodyPr>
          <a:lstStyle/>
          <a:p>
            <a:pPr marL="114300" indent="0" algn="ctr">
              <a:buNone/>
            </a:pPr>
            <a:r>
              <a:rPr lang="en-US" sz="5400" dirty="0" smtClean="0">
                <a:solidFill>
                  <a:srgbClr val="800000"/>
                </a:solidFill>
                <a:latin typeface="Oswald Regular"/>
                <a:cs typeface="Oswald Regular"/>
              </a:rPr>
              <a:t>Most of the materials of this slide deck is taken from the slides of </a:t>
            </a:r>
          </a:p>
          <a:p>
            <a:pPr marL="114300" indent="0" algn="ctr">
              <a:buNone/>
            </a:pPr>
            <a:r>
              <a:rPr lang="en-US" sz="5400" dirty="0" err="1" smtClean="0">
                <a:solidFill>
                  <a:srgbClr val="3366FF"/>
                </a:solidFill>
                <a:latin typeface="Oswald Regular"/>
                <a:cs typeface="Oswald Regular"/>
              </a:rPr>
              <a:t>Ninghui</a:t>
            </a:r>
            <a:r>
              <a:rPr lang="en-US" sz="5400" dirty="0" smtClean="0">
                <a:solidFill>
                  <a:srgbClr val="3366FF"/>
                </a:solidFill>
                <a:latin typeface="Oswald Regular"/>
                <a:cs typeface="Oswald Regular"/>
              </a:rPr>
              <a:t> Li</a:t>
            </a:r>
            <a:r>
              <a:rPr lang="en-US" sz="5400" dirty="0" smtClean="0">
                <a:solidFill>
                  <a:srgbClr val="800000"/>
                </a:solidFill>
                <a:latin typeface="Oswald Regular"/>
                <a:cs typeface="Oswald Regular"/>
              </a:rPr>
              <a:t>, </a:t>
            </a:r>
          </a:p>
          <a:p>
            <a:pPr marL="114300" indent="0" algn="ctr">
              <a:buNone/>
            </a:pPr>
            <a:r>
              <a:rPr lang="en-US" sz="5400" dirty="0" smtClean="0">
                <a:solidFill>
                  <a:srgbClr val="3366FF"/>
                </a:solidFill>
                <a:latin typeface="Oswald Regular"/>
                <a:cs typeface="Oswald Regular"/>
              </a:rPr>
              <a:t>Lorrie Faith </a:t>
            </a:r>
            <a:r>
              <a:rPr lang="en-US" sz="5400" dirty="0" err="1" smtClean="0">
                <a:solidFill>
                  <a:srgbClr val="3366FF"/>
                </a:solidFill>
                <a:latin typeface="Oswald Regular"/>
                <a:cs typeface="Oswald Regular"/>
              </a:rPr>
              <a:t>Cranor</a:t>
            </a:r>
            <a:r>
              <a:rPr lang="en-US" sz="5400" dirty="0" smtClean="0">
                <a:solidFill>
                  <a:srgbClr val="800000"/>
                </a:solidFill>
                <a:latin typeface="Oswald Regular"/>
                <a:cs typeface="Oswald Regular"/>
              </a:rPr>
              <a:t>, and </a:t>
            </a:r>
          </a:p>
          <a:p>
            <a:pPr marL="114300" indent="0" algn="ctr">
              <a:buNone/>
            </a:pPr>
            <a:r>
              <a:rPr lang="en-US" sz="5400" dirty="0" smtClean="0">
                <a:solidFill>
                  <a:srgbClr val="3366FF"/>
                </a:solidFill>
                <a:latin typeface="Oswald Regular"/>
                <a:cs typeface="Oswald Regular"/>
              </a:rPr>
              <a:t>Jeremiah </a:t>
            </a:r>
            <a:r>
              <a:rPr lang="en-US" sz="5400" dirty="0" err="1" smtClean="0">
                <a:solidFill>
                  <a:srgbClr val="3366FF"/>
                </a:solidFill>
                <a:latin typeface="Oswald Regular"/>
                <a:cs typeface="Oswald Regular"/>
              </a:rPr>
              <a:t>Blocki</a:t>
            </a:r>
            <a:r>
              <a:rPr lang="en-US" sz="5400" dirty="0" smtClean="0">
                <a:solidFill>
                  <a:srgbClr val="800000"/>
                </a:solidFill>
                <a:latin typeface="Oswald Regular"/>
                <a:cs typeface="Oswald Regular"/>
              </a:rPr>
              <a:t> </a:t>
            </a:r>
            <a:endParaRPr lang="en-US" sz="5400" dirty="0">
              <a:solidFill>
                <a:srgbClr val="800000"/>
              </a:solidFill>
              <a:latin typeface="Oswald Regular"/>
              <a:cs typeface="Oswald Regular"/>
            </a:endParaRPr>
          </a:p>
        </p:txBody>
      </p:sp>
      <p:sp>
        <p:nvSpPr>
          <p:cNvPr id="4" name="Footer Placeholder 3"/>
          <p:cNvSpPr>
            <a:spLocks noGrp="1"/>
          </p:cNvSpPr>
          <p:nvPr>
            <p:ph type="ftr" sz="quarter" idx="11"/>
          </p:nvPr>
        </p:nvSpPr>
        <p:spPr/>
        <p:txBody>
          <a:bodyPr/>
          <a:lstStyle/>
          <a:p>
            <a:r>
              <a:rPr lang="en-US" smtClean="0"/>
              <a:t>Topic 7: User Authentication</a:t>
            </a:r>
            <a:endParaRPr lang="en-US"/>
          </a:p>
        </p:txBody>
      </p:sp>
      <p:sp>
        <p:nvSpPr>
          <p:cNvPr id="5" name="Slide Number Placeholder 4"/>
          <p:cNvSpPr>
            <a:spLocks noGrp="1"/>
          </p:cNvSpPr>
          <p:nvPr>
            <p:ph type="sldNum" sz="quarter" idx="12"/>
          </p:nvPr>
        </p:nvSpPr>
        <p:spPr/>
        <p:txBody>
          <a:bodyPr/>
          <a:lstStyle/>
          <a:p>
            <a:fld id="{6E2D2B3B-882E-40F3-A32F-6DD516915044}" type="slidenum">
              <a:rPr lang="en-US" smtClean="0"/>
              <a:pPr/>
              <a:t>73</a:t>
            </a:fld>
            <a:endParaRPr lang="en-US"/>
          </a:p>
        </p:txBody>
      </p:sp>
    </p:spTree>
    <p:extLst>
      <p:ext uri="{BB962C8B-B14F-4D97-AF65-F5344CB8AC3E}">
        <p14:creationId xmlns:p14="http://schemas.microsoft.com/office/powerpoint/2010/main" val="93821838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8000" b="1" dirty="0" smtClean="0">
                <a:solidFill>
                  <a:schemeClr val="tx1"/>
                </a:solidFill>
                <a:latin typeface="Fjalla One"/>
                <a:cs typeface="Fjalla One"/>
              </a:rPr>
              <a:t>Next Topic</a:t>
            </a:r>
            <a:endParaRPr lang="en-US" sz="8000" b="1" dirty="0">
              <a:solidFill>
                <a:schemeClr val="tx1"/>
              </a:solidFill>
              <a:latin typeface="Fjalla One"/>
              <a:cs typeface="Fjalla One"/>
            </a:endParaRPr>
          </a:p>
        </p:txBody>
      </p:sp>
      <p:sp>
        <p:nvSpPr>
          <p:cNvPr id="3" name="Content Placeholder 2"/>
          <p:cNvSpPr>
            <a:spLocks noGrp="1"/>
          </p:cNvSpPr>
          <p:nvPr>
            <p:ph idx="1"/>
          </p:nvPr>
        </p:nvSpPr>
        <p:spPr>
          <a:xfrm>
            <a:off x="457200" y="2939382"/>
            <a:ext cx="7620000" cy="1782206"/>
          </a:xfrm>
        </p:spPr>
        <p:txBody>
          <a:bodyPr>
            <a:normAutofit/>
          </a:bodyPr>
          <a:lstStyle/>
          <a:p>
            <a:pPr marL="114300" indent="0" algn="ctr">
              <a:buNone/>
            </a:pPr>
            <a:r>
              <a:rPr lang="en-US" sz="4400" b="1" dirty="0" smtClean="0">
                <a:solidFill>
                  <a:srgbClr val="800000"/>
                </a:solidFill>
                <a:latin typeface="Oswald Regular"/>
                <a:cs typeface="Oswald Regular"/>
              </a:rPr>
              <a:t>Continuation of Public Key Cryptography</a:t>
            </a:r>
            <a:endParaRPr lang="en-US" sz="4400" b="1" dirty="0">
              <a:solidFill>
                <a:srgbClr val="800000"/>
              </a:solidFill>
              <a:latin typeface="Oswald Regular"/>
              <a:cs typeface="Oswald Regular"/>
            </a:endParaRPr>
          </a:p>
        </p:txBody>
      </p:sp>
      <p:sp>
        <p:nvSpPr>
          <p:cNvPr id="4" name="Footer Placeholder 3"/>
          <p:cNvSpPr>
            <a:spLocks noGrp="1"/>
          </p:cNvSpPr>
          <p:nvPr>
            <p:ph type="ftr" sz="quarter" idx="11"/>
          </p:nvPr>
        </p:nvSpPr>
        <p:spPr/>
        <p:txBody>
          <a:bodyPr/>
          <a:lstStyle/>
          <a:p>
            <a:r>
              <a:rPr lang="en-US" smtClean="0"/>
              <a:t>Topic 7: User Authentication</a:t>
            </a:r>
            <a:endParaRPr lang="en-US"/>
          </a:p>
        </p:txBody>
      </p:sp>
      <p:sp>
        <p:nvSpPr>
          <p:cNvPr id="5" name="Slide Number Placeholder 4"/>
          <p:cNvSpPr>
            <a:spLocks noGrp="1"/>
          </p:cNvSpPr>
          <p:nvPr>
            <p:ph type="sldNum" sz="quarter" idx="12"/>
          </p:nvPr>
        </p:nvSpPr>
        <p:spPr/>
        <p:txBody>
          <a:bodyPr/>
          <a:lstStyle/>
          <a:p>
            <a:fld id="{6E2D2B3B-882E-40F3-A32F-6DD516915044}" type="slidenum">
              <a:rPr lang="en-US" smtClean="0"/>
              <a:pPr/>
              <a:t>74</a:t>
            </a:fld>
            <a:endParaRPr lang="en-US"/>
          </a:p>
        </p:txBody>
      </p:sp>
    </p:spTree>
    <p:extLst>
      <p:ext uri="{BB962C8B-B14F-4D97-AF65-F5344CB8AC3E}">
        <p14:creationId xmlns:p14="http://schemas.microsoft.com/office/powerpoint/2010/main" val="453736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7620000" cy="2210183"/>
          </a:xfrm>
        </p:spPr>
        <p:txBody>
          <a:bodyPr>
            <a:normAutofit fontScale="92500" lnSpcReduction="10000"/>
          </a:bodyPr>
          <a:lstStyle/>
          <a:p>
            <a:pPr marL="114300" indent="0" algn="ctr">
              <a:buNone/>
            </a:pPr>
            <a:r>
              <a:rPr lang="en-US" sz="5400" b="1" dirty="0" smtClean="0">
                <a:solidFill>
                  <a:srgbClr val="800000"/>
                </a:solidFill>
                <a:latin typeface="Fjalla One"/>
                <a:cs typeface="Fjalla One"/>
              </a:rPr>
              <a:t>Our concentration today is </a:t>
            </a:r>
            <a:r>
              <a:rPr lang="en-US" sz="5400" b="1" i="1" dirty="0" smtClean="0">
                <a:solidFill>
                  <a:srgbClr val="800000"/>
                </a:solidFill>
                <a:latin typeface="Fjalla One"/>
                <a:cs typeface="Fjalla One"/>
              </a:rPr>
              <a:t>user authentication </a:t>
            </a:r>
            <a:endParaRPr lang="en-US" sz="5400" b="1" i="1" dirty="0">
              <a:solidFill>
                <a:srgbClr val="800000"/>
              </a:solidFill>
              <a:latin typeface="Fjalla One"/>
              <a:cs typeface="Fjalla One"/>
            </a:endParaRPr>
          </a:p>
        </p:txBody>
      </p:sp>
      <p:sp>
        <p:nvSpPr>
          <p:cNvPr id="2" name="Footer Placeholder 1"/>
          <p:cNvSpPr>
            <a:spLocks noGrp="1"/>
          </p:cNvSpPr>
          <p:nvPr>
            <p:ph type="ftr" sz="quarter" idx="11"/>
          </p:nvPr>
        </p:nvSpPr>
        <p:spPr/>
        <p:txBody>
          <a:bodyPr/>
          <a:lstStyle/>
          <a:p>
            <a:r>
              <a:rPr lang="en-US" smtClean="0"/>
              <a:t>Topic 7: User Authentication</a:t>
            </a:r>
            <a:endParaRPr lang="en-US"/>
          </a:p>
        </p:txBody>
      </p:sp>
      <p:sp>
        <p:nvSpPr>
          <p:cNvPr id="4" name="Slide Number Placeholder 3"/>
          <p:cNvSpPr>
            <a:spLocks noGrp="1"/>
          </p:cNvSpPr>
          <p:nvPr>
            <p:ph type="sldNum" sz="quarter" idx="12"/>
          </p:nvPr>
        </p:nvSpPr>
        <p:spPr/>
        <p:txBody>
          <a:bodyPr/>
          <a:lstStyle/>
          <a:p>
            <a:fld id="{6E2D2B3B-882E-40F3-A32F-6DD516915044}" type="slidenum">
              <a:rPr lang="en-US" smtClean="0"/>
              <a:pPr/>
              <a:t>8</a:t>
            </a:fld>
            <a:endParaRPr lang="en-US"/>
          </a:p>
        </p:txBody>
      </p:sp>
    </p:spTree>
    <p:extLst>
      <p:ext uri="{BB962C8B-B14F-4D97-AF65-F5344CB8AC3E}">
        <p14:creationId xmlns:p14="http://schemas.microsoft.com/office/powerpoint/2010/main" val="2687123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74638"/>
            <a:ext cx="7864915" cy="1143000"/>
          </a:xfrm>
        </p:spPr>
        <p:txBody>
          <a:bodyPr/>
          <a:lstStyle/>
          <a:p>
            <a:pPr algn="ctr"/>
            <a:r>
              <a:rPr lang="en-US" sz="4000" dirty="0" smtClean="0">
                <a:solidFill>
                  <a:srgbClr val="2F2B20"/>
                </a:solidFill>
                <a:latin typeface="Fjalla One"/>
                <a:cs typeface="Fjalla One"/>
              </a:rPr>
              <a:t>Scenarios Requiring User Authentication</a:t>
            </a:r>
            <a:endParaRPr lang="en-US" sz="4000" dirty="0">
              <a:solidFill>
                <a:srgbClr val="2F2B20"/>
              </a:solidFill>
              <a:latin typeface="Fjalla One"/>
              <a:cs typeface="Fjalla One"/>
            </a:endParaRPr>
          </a:p>
        </p:txBody>
      </p:sp>
      <p:sp>
        <p:nvSpPr>
          <p:cNvPr id="3" name="Content Placeholder 2"/>
          <p:cNvSpPr>
            <a:spLocks noGrp="1"/>
          </p:cNvSpPr>
          <p:nvPr>
            <p:ph idx="1"/>
          </p:nvPr>
        </p:nvSpPr>
        <p:spPr>
          <a:xfrm>
            <a:off x="457200" y="1600200"/>
            <a:ext cx="7620000" cy="2237795"/>
          </a:xfrm>
        </p:spPr>
        <p:txBody>
          <a:bodyPr>
            <a:normAutofit/>
          </a:bodyPr>
          <a:lstStyle/>
          <a:p>
            <a:r>
              <a:rPr lang="en-US" sz="2800" dirty="0" smtClean="0">
                <a:latin typeface="Roboto Slab Regular"/>
                <a:cs typeface="Roboto Slab Regular"/>
              </a:rPr>
              <a:t>Logging into a local computer </a:t>
            </a:r>
          </a:p>
          <a:p>
            <a:r>
              <a:rPr lang="en-US" sz="2800" dirty="0" smtClean="0">
                <a:latin typeface="Roboto Slab Regular"/>
                <a:cs typeface="Roboto Slab Regular"/>
              </a:rPr>
              <a:t>Logging into a remote computer </a:t>
            </a:r>
          </a:p>
          <a:p>
            <a:r>
              <a:rPr lang="en-US" sz="2800" dirty="0" smtClean="0">
                <a:latin typeface="Roboto Slab Regular"/>
                <a:cs typeface="Roboto Slab Regular"/>
              </a:rPr>
              <a:t>Logging into a network </a:t>
            </a:r>
          </a:p>
          <a:p>
            <a:r>
              <a:rPr lang="en-US" sz="2800" dirty="0" smtClean="0">
                <a:latin typeface="Roboto Slab Regular"/>
                <a:cs typeface="Roboto Slab Regular"/>
              </a:rPr>
              <a:t>Accessing websites </a:t>
            </a:r>
          </a:p>
        </p:txBody>
      </p:sp>
      <p:pic>
        <p:nvPicPr>
          <p:cNvPr id="4" name="user-icon1.jpg" descr="/Users/Omar/Desktop/Slide-Password/user-icon1.jpg"/>
          <p:cNvPicPr>
            <a:picLocks noChangeAspect="1"/>
          </p:cNvPicPr>
          <p:nvPr/>
        </p:nvPicPr>
        <p:blipFill>
          <a:blip r:embed="rId2" r:link="rId3" cstate="email">
            <a:extLst>
              <a:ext uri="{28A0092B-C50C-407E-A947-70E740481C1C}">
                <a14:useLocalDpi xmlns:a14="http://schemas.microsoft.com/office/drawing/2010/main" val="0"/>
              </a:ext>
            </a:extLst>
          </a:blip>
          <a:stretch>
            <a:fillRect/>
          </a:stretch>
        </p:blipFill>
        <p:spPr>
          <a:xfrm>
            <a:off x="-462820" y="4080025"/>
            <a:ext cx="2934438" cy="2347550"/>
          </a:xfrm>
          <a:prstGeom prst="rect">
            <a:avLst/>
          </a:prstGeom>
        </p:spPr>
      </p:pic>
      <p:pic>
        <p:nvPicPr>
          <p:cNvPr id="5" name="server.png" descr="/Users/Omar/Desktop/Slide-Password/server.png"/>
          <p:cNvPicPr>
            <a:picLocks noChangeAspect="1"/>
          </p:cNvPicPr>
          <p:nvPr/>
        </p:nvPicPr>
        <p:blipFill>
          <a:blip r:embed="rId4" r:link="rId5" cstate="email">
            <a:extLst>
              <a:ext uri="{28A0092B-C50C-407E-A947-70E740481C1C}">
                <a14:useLocalDpi xmlns:a14="http://schemas.microsoft.com/office/drawing/2010/main" val="0"/>
              </a:ext>
            </a:extLst>
          </a:blip>
          <a:stretch>
            <a:fillRect/>
          </a:stretch>
        </p:blipFill>
        <p:spPr>
          <a:xfrm>
            <a:off x="6735110" y="4155250"/>
            <a:ext cx="1587005" cy="2126641"/>
          </a:xfrm>
          <a:prstGeom prst="rect">
            <a:avLst/>
          </a:prstGeom>
        </p:spPr>
      </p:pic>
      <p:sp>
        <p:nvSpPr>
          <p:cNvPr id="6" name="Right Arrow 5"/>
          <p:cNvSpPr/>
          <p:nvPr/>
        </p:nvSpPr>
        <p:spPr>
          <a:xfrm>
            <a:off x="2250193" y="4169339"/>
            <a:ext cx="4086242" cy="345143"/>
          </a:xfrm>
          <a:prstGeom prst="rightArrow">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2"/>
              </a:solidFill>
            </a:endParaRPr>
          </a:p>
        </p:txBody>
      </p:sp>
      <p:sp>
        <p:nvSpPr>
          <p:cNvPr id="7" name="TextBox 6"/>
          <p:cNvSpPr txBox="1"/>
          <p:nvPr/>
        </p:nvSpPr>
        <p:spPr>
          <a:xfrm>
            <a:off x="3520242" y="3858832"/>
            <a:ext cx="1492115" cy="400110"/>
          </a:xfrm>
          <a:prstGeom prst="rect">
            <a:avLst/>
          </a:prstGeom>
          <a:noFill/>
        </p:spPr>
        <p:txBody>
          <a:bodyPr wrap="none" rtlCol="0">
            <a:spAutoFit/>
          </a:bodyPr>
          <a:lstStyle/>
          <a:p>
            <a:r>
              <a:rPr lang="en-US" sz="2000" b="1" dirty="0" smtClean="0">
                <a:latin typeface="Oswald Regular"/>
                <a:cs typeface="Oswald Regular"/>
              </a:rPr>
              <a:t>(A) I am John</a:t>
            </a:r>
            <a:endParaRPr lang="en-US" sz="2000" b="1" dirty="0">
              <a:latin typeface="Oswald Regular"/>
              <a:cs typeface="Oswald Regular"/>
            </a:endParaRPr>
          </a:p>
        </p:txBody>
      </p:sp>
      <p:sp>
        <p:nvSpPr>
          <p:cNvPr id="8" name="Left Arrow 7"/>
          <p:cNvSpPr/>
          <p:nvPr/>
        </p:nvSpPr>
        <p:spPr>
          <a:xfrm>
            <a:off x="2250193" y="4790592"/>
            <a:ext cx="4086242" cy="345143"/>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3589812" y="4425412"/>
            <a:ext cx="1762021" cy="400110"/>
          </a:xfrm>
          <a:prstGeom prst="rect">
            <a:avLst/>
          </a:prstGeom>
          <a:noFill/>
        </p:spPr>
        <p:txBody>
          <a:bodyPr wrap="none" rtlCol="0">
            <a:spAutoFit/>
          </a:bodyPr>
          <a:lstStyle/>
          <a:p>
            <a:r>
              <a:rPr lang="en-US" sz="2000" b="1" dirty="0" smtClean="0">
                <a:latin typeface="Oswald Regular"/>
                <a:cs typeface="Oswald Regular"/>
              </a:rPr>
              <a:t>(B) Yeah, Right.</a:t>
            </a:r>
            <a:endParaRPr lang="en-US" sz="2000" b="1" dirty="0">
              <a:latin typeface="Oswald Regular"/>
              <a:cs typeface="Oswald Regular"/>
            </a:endParaRPr>
          </a:p>
        </p:txBody>
      </p:sp>
      <p:sp>
        <p:nvSpPr>
          <p:cNvPr id="10" name="Right Arrow 9"/>
          <p:cNvSpPr/>
          <p:nvPr/>
        </p:nvSpPr>
        <p:spPr>
          <a:xfrm>
            <a:off x="2402593" y="5467637"/>
            <a:ext cx="4086242" cy="345143"/>
          </a:xfrm>
          <a:prstGeom prst="rightArrow">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2"/>
              </a:solidFill>
            </a:endParaRPr>
          </a:p>
        </p:txBody>
      </p:sp>
      <p:sp>
        <p:nvSpPr>
          <p:cNvPr id="11" name="TextBox 10"/>
          <p:cNvSpPr txBox="1"/>
          <p:nvPr/>
        </p:nvSpPr>
        <p:spPr>
          <a:xfrm>
            <a:off x="2513033" y="5157130"/>
            <a:ext cx="3254542" cy="400110"/>
          </a:xfrm>
          <a:prstGeom prst="rect">
            <a:avLst/>
          </a:prstGeom>
          <a:noFill/>
        </p:spPr>
        <p:txBody>
          <a:bodyPr wrap="none" rtlCol="0">
            <a:spAutoFit/>
          </a:bodyPr>
          <a:lstStyle/>
          <a:p>
            <a:r>
              <a:rPr lang="en-US" sz="2000" b="1" dirty="0" smtClean="0">
                <a:latin typeface="Oswald Regular"/>
                <a:cs typeface="Oswald Regular"/>
              </a:rPr>
              <a:t>(C) I am John, here is my token</a:t>
            </a:r>
            <a:endParaRPr lang="en-US" sz="2000" b="1" dirty="0">
              <a:latin typeface="Oswald Regular"/>
              <a:cs typeface="Oswald Regular"/>
            </a:endParaRPr>
          </a:p>
        </p:txBody>
      </p:sp>
      <p:pic>
        <p:nvPicPr>
          <p:cNvPr id="12" name="token.png" descr="/Users/Omar/Desktop/Slide-Password/token.png"/>
          <p:cNvPicPr>
            <a:picLocks noChangeAspect="1"/>
          </p:cNvPicPr>
          <p:nvPr/>
        </p:nvPicPr>
        <p:blipFill>
          <a:blip r:embed="rId6" r:link="rId7" cstate="email">
            <a:extLst>
              <a:ext uri="{28A0092B-C50C-407E-A947-70E740481C1C}">
                <a14:useLocalDpi xmlns:a14="http://schemas.microsoft.com/office/drawing/2010/main" val="0"/>
              </a:ext>
            </a:extLst>
          </a:blip>
          <a:stretch>
            <a:fillRect/>
          </a:stretch>
        </p:blipFill>
        <p:spPr>
          <a:xfrm>
            <a:off x="5767575" y="5087845"/>
            <a:ext cx="469395" cy="469395"/>
          </a:xfrm>
          <a:prstGeom prst="rect">
            <a:avLst/>
          </a:prstGeom>
        </p:spPr>
      </p:pic>
      <p:sp>
        <p:nvSpPr>
          <p:cNvPr id="13" name="Left Arrow 12"/>
          <p:cNvSpPr/>
          <p:nvPr/>
        </p:nvSpPr>
        <p:spPr>
          <a:xfrm>
            <a:off x="2402593" y="6061294"/>
            <a:ext cx="4086242" cy="345143"/>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4128752" y="5751338"/>
            <a:ext cx="1121421" cy="400110"/>
          </a:xfrm>
          <a:prstGeom prst="rect">
            <a:avLst/>
          </a:prstGeom>
          <a:noFill/>
        </p:spPr>
        <p:txBody>
          <a:bodyPr wrap="none" rtlCol="0">
            <a:spAutoFit/>
          </a:bodyPr>
          <a:lstStyle/>
          <a:p>
            <a:r>
              <a:rPr lang="en-US" sz="2000" b="1" dirty="0" smtClean="0">
                <a:latin typeface="Oswald Regular"/>
                <a:cs typeface="Oswald Regular"/>
              </a:rPr>
              <a:t>(D) OKAY</a:t>
            </a:r>
            <a:endParaRPr lang="en-US" sz="2000" b="1" dirty="0">
              <a:latin typeface="Oswald Regular"/>
              <a:cs typeface="Oswald Regular"/>
            </a:endParaRPr>
          </a:p>
        </p:txBody>
      </p:sp>
      <p:sp>
        <p:nvSpPr>
          <p:cNvPr id="15" name="Footer Placeholder 14"/>
          <p:cNvSpPr>
            <a:spLocks noGrp="1"/>
          </p:cNvSpPr>
          <p:nvPr>
            <p:ph type="ftr" sz="quarter" idx="11"/>
          </p:nvPr>
        </p:nvSpPr>
        <p:spPr/>
        <p:txBody>
          <a:bodyPr/>
          <a:lstStyle/>
          <a:p>
            <a:r>
              <a:rPr lang="en-US" smtClean="0"/>
              <a:t>Topic 7: User Authentication</a:t>
            </a:r>
            <a:endParaRPr lang="en-US"/>
          </a:p>
        </p:txBody>
      </p:sp>
      <p:sp>
        <p:nvSpPr>
          <p:cNvPr id="16" name="Slide Number Placeholder 15"/>
          <p:cNvSpPr>
            <a:spLocks noGrp="1"/>
          </p:cNvSpPr>
          <p:nvPr>
            <p:ph type="sldNum" sz="quarter" idx="12"/>
          </p:nvPr>
        </p:nvSpPr>
        <p:spPr/>
        <p:txBody>
          <a:bodyPr/>
          <a:lstStyle/>
          <a:p>
            <a:fld id="{6E2D2B3B-882E-40F3-A32F-6DD516915044}" type="slidenum">
              <a:rPr lang="en-US" smtClean="0"/>
              <a:pPr/>
              <a:t>9</a:t>
            </a:fld>
            <a:endParaRPr lang="en-US"/>
          </a:p>
        </p:txBody>
      </p:sp>
    </p:spTree>
    <p:extLst>
      <p:ext uri="{BB962C8B-B14F-4D97-AF65-F5344CB8AC3E}">
        <p14:creationId xmlns:p14="http://schemas.microsoft.com/office/powerpoint/2010/main" val="229273656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Adjacency.thmx</Template>
  <TotalTime>1295</TotalTime>
  <Words>3648</Words>
  <Application>Microsoft Office PowerPoint</Application>
  <PresentationFormat>On-screen Show (4:3)</PresentationFormat>
  <Paragraphs>669</Paragraphs>
  <Slides>74</Slides>
  <Notes>4</Notes>
  <HiddenSlides>0</HiddenSlides>
  <MMClips>0</MMClips>
  <ScaleCrop>false</ScaleCrop>
  <HeadingPairs>
    <vt:vector size="4" baseType="variant">
      <vt:variant>
        <vt:lpstr>Theme</vt:lpstr>
      </vt:variant>
      <vt:variant>
        <vt:i4>1</vt:i4>
      </vt:variant>
      <vt:variant>
        <vt:lpstr>Slide Titles</vt:lpstr>
      </vt:variant>
      <vt:variant>
        <vt:i4>74</vt:i4>
      </vt:variant>
    </vt:vector>
  </HeadingPairs>
  <TitlesOfParts>
    <vt:vector size="75" baseType="lpstr">
      <vt:lpstr>Adjacency</vt:lpstr>
      <vt:lpstr>Information Security CS 526 </vt:lpstr>
      <vt:lpstr>Reading for this Lecture</vt:lpstr>
      <vt:lpstr>Important Takeaway Message</vt:lpstr>
      <vt:lpstr>Three A’s of Information Security</vt:lpstr>
      <vt:lpstr>Authentication, Authorization, and Audit </vt:lpstr>
      <vt:lpstr>Authentication and Access Control  (From Wikipedia)</vt:lpstr>
      <vt:lpstr>Why Audit?</vt:lpstr>
      <vt:lpstr>PowerPoint Presentation</vt:lpstr>
      <vt:lpstr>Scenarios Requiring User Authentication</vt:lpstr>
      <vt:lpstr>Authentication Token</vt:lpstr>
      <vt:lpstr>Proposals of Authentication Token</vt:lpstr>
      <vt:lpstr>Cryptography-based Designs</vt:lpstr>
      <vt:lpstr>One-Time Passwords (OTP)</vt:lpstr>
      <vt:lpstr>Lamport’s One-Time Password</vt:lpstr>
      <vt:lpstr>Challenge-Response Protocols</vt:lpstr>
      <vt:lpstr>Challenge-Response Protocols</vt:lpstr>
      <vt:lpstr>Public-key Cryptography</vt:lpstr>
      <vt:lpstr>Passwords</vt:lpstr>
      <vt:lpstr>Variations of Passwords</vt:lpstr>
      <vt:lpstr>Attractive Properties of Password</vt:lpstr>
      <vt:lpstr>Problems with Passwords</vt:lpstr>
      <vt:lpstr>Problems with Passwords</vt:lpstr>
      <vt:lpstr>Usability Metrics</vt:lpstr>
      <vt:lpstr>Human Memory</vt:lpstr>
      <vt:lpstr>Human memory is Semantic</vt:lpstr>
      <vt:lpstr>Human memory is Associative</vt:lpstr>
      <vt:lpstr>Cues</vt:lpstr>
      <vt:lpstr>Human memory is Lossy</vt:lpstr>
      <vt:lpstr>Usability Question</vt:lpstr>
      <vt:lpstr>Example of Weak Passwords (Wikipedia)</vt:lpstr>
      <vt:lpstr>Example of Weak Passwords (Wikipedia)</vt:lpstr>
      <vt:lpstr>Password Composition Policy</vt:lpstr>
      <vt:lpstr>Password Strength</vt:lpstr>
      <vt:lpstr>Password Strength</vt:lpstr>
      <vt:lpstr>Password Entropy</vt:lpstr>
      <vt:lpstr>Password Entropy Estimation</vt:lpstr>
      <vt:lpstr>Towards a Better Estimation of Password Entropy</vt:lpstr>
      <vt:lpstr>Mechanisms to Avoid Weak Passwords</vt:lpstr>
      <vt:lpstr>Password Entropy and Usability </vt:lpstr>
      <vt:lpstr>Relevant Security Principle</vt:lpstr>
      <vt:lpstr>Threats to Passwords</vt:lpstr>
      <vt:lpstr>Offline Dictionary Attacks </vt:lpstr>
      <vt:lpstr>Password Storage (UNIX)</vt:lpstr>
      <vt:lpstr>Password Salts</vt:lpstr>
      <vt:lpstr>Dictionary and Guessing Attacks</vt:lpstr>
      <vt:lpstr>New Age of Offline Attacks</vt:lpstr>
      <vt:lpstr>New Age of Offline Attacks</vt:lpstr>
      <vt:lpstr>Defenses against Offline Attacks</vt:lpstr>
      <vt:lpstr>Attack Strategy</vt:lpstr>
      <vt:lpstr>Login Spoofing</vt:lpstr>
      <vt:lpstr>Spoofing Attack on the Web</vt:lpstr>
      <vt:lpstr>KeyLogging</vt:lpstr>
      <vt:lpstr>Recent Study by Us</vt:lpstr>
      <vt:lpstr>PowerPoint Presentation</vt:lpstr>
      <vt:lpstr>Honeywords: Making Password Cracking Detectable</vt:lpstr>
      <vt:lpstr>Password Managers</vt:lpstr>
      <vt:lpstr>Password Managers</vt:lpstr>
      <vt:lpstr>GOTCHA</vt:lpstr>
      <vt:lpstr>Naturally Rehearsing Password</vt:lpstr>
      <vt:lpstr>Naturally Rehearsing Password</vt:lpstr>
      <vt:lpstr>Naturally Rehearsing Password</vt:lpstr>
      <vt:lpstr>Using the Password</vt:lpstr>
      <vt:lpstr>Human Computable Password</vt:lpstr>
      <vt:lpstr>Image to Digit Mapping</vt:lpstr>
      <vt:lpstr>Mnemonics</vt:lpstr>
      <vt:lpstr>Mnemonics</vt:lpstr>
      <vt:lpstr>Challenge Response</vt:lpstr>
      <vt:lpstr>Biometrics</vt:lpstr>
      <vt:lpstr>Biometrics</vt:lpstr>
      <vt:lpstr>Two Factor Authentication</vt:lpstr>
      <vt:lpstr>Additional Materials</vt:lpstr>
      <vt:lpstr>Interesting Papers</vt:lpstr>
      <vt:lpstr>Acknowledgement</vt:lpstr>
      <vt:lpstr>Next Topic</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 Security _x0013_CS 526</dc:title>
  <dc:creator>Omar Chowdhury</dc:creator>
  <cp:lastModifiedBy>Ninghui</cp:lastModifiedBy>
  <cp:revision>448</cp:revision>
  <dcterms:created xsi:type="dcterms:W3CDTF">2015-09-09T13:02:14Z</dcterms:created>
  <dcterms:modified xsi:type="dcterms:W3CDTF">2015-09-24T18:08:28Z</dcterms:modified>
</cp:coreProperties>
</file>