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86" r:id="rId4"/>
    <p:sldId id="278" r:id="rId5"/>
    <p:sldId id="280" r:id="rId6"/>
    <p:sldId id="279" r:id="rId7"/>
    <p:sldId id="281" r:id="rId8"/>
    <p:sldId id="282" r:id="rId9"/>
    <p:sldId id="285" r:id="rId10"/>
    <p:sldId id="287" r:id="rId11"/>
    <p:sldId id="284" r:id="rId12"/>
    <p:sldId id="283" r:id="rId13"/>
    <p:sldId id="290" r:id="rId14"/>
    <p:sldId id="292" r:id="rId15"/>
    <p:sldId id="291" r:id="rId16"/>
    <p:sldId id="295" r:id="rId17"/>
    <p:sldId id="293" r:id="rId18"/>
    <p:sldId id="294" r:id="rId19"/>
    <p:sldId id="296" r:id="rId20"/>
    <p:sldId id="297" r:id="rId21"/>
    <p:sldId id="298" r:id="rId22"/>
    <p:sldId id="299" r:id="rId23"/>
    <p:sldId id="300" r:id="rId24"/>
    <p:sldId id="301" r:id="rId25"/>
    <p:sldId id="303" r:id="rId26"/>
    <p:sldId id="302" r:id="rId27"/>
    <p:sldId id="304" r:id="rId28"/>
    <p:sldId id="305" r:id="rId29"/>
    <p:sldId id="306" r:id="rId30"/>
    <p:sldId id="313" r:id="rId31"/>
    <p:sldId id="307" r:id="rId32"/>
    <p:sldId id="308" r:id="rId33"/>
    <p:sldId id="309" r:id="rId34"/>
    <p:sldId id="310" r:id="rId35"/>
    <p:sldId id="311" r:id="rId36"/>
    <p:sldId id="315" r:id="rId37"/>
    <p:sldId id="316" r:id="rId38"/>
    <p:sldId id="312" r:id="rId39"/>
    <p:sldId id="319" r:id="rId40"/>
    <p:sldId id="317" r:id="rId41"/>
    <p:sldId id="318" r:id="rId42"/>
    <p:sldId id="277" r:id="rId43"/>
  </p:sldIdLst>
  <p:sldSz cx="9144000" cy="6858000" type="screen4x3"/>
  <p:notesSz cx="6858000" cy="9144000"/>
  <p:embeddedFontLst>
    <p:embeddedFont>
      <p:font typeface="Times" panose="02020603050405020304" pitchFamily="18" charset="0"/>
      <p:regular r:id="rId45"/>
      <p:bold r:id="rId46"/>
      <p:italic r:id="rId47"/>
      <p:boldItalic r:id="rId48"/>
    </p:embeddedFont>
    <p:embeddedFont>
      <p:font typeface="Cambria Math" panose="02040503050406030204" pitchFamily="18" charset="0"/>
      <p:regular r:id="rId49"/>
    </p:embeddedFont>
    <p:embeddedFont>
      <p:font typeface="MS PGothic" panose="020B0600070205080204" pitchFamily="34" charset="-128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Roboto" panose="02000000000000000000" pitchFamily="2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6DF3C-50A3-489C-A6EB-C65A22AEF2F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C35B6-5BA9-492C-B9DA-0B4563707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2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C35B6-5BA9-492C-B9DA-0B4563707D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3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03B704F0-17F6-491B-8BAF-FD9D5A764F73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2996B88-F5F6-4F44-BC43-943A7B76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4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5760E63-30C4-4428-9052-728DF4A9E621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2996B88-F5F6-4F44-BC43-943A7B76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9DFA3E96-2F11-4F16-9192-BE258ADBF7D3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2996B88-F5F6-4F44-BC43-943A7B76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5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2996B88-F5F6-4F44-BC43-943A7B76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5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44571467-D3CD-4A0B-AB10-ABA0289C80FF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2996B88-F5F6-4F44-BC43-943A7B76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7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7573BA0A-C0A8-4519-B71D-8A73F53CDDF0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2996B88-F5F6-4F44-BC43-943A7B76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50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DBE19236-C5B2-474D-804A-0025AF5235AB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2996B88-F5F6-4F44-BC43-943A7B76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9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CC5FBC5B-8D52-454E-9940-4C6A401931F4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2996B88-F5F6-4F44-BC43-943A7B76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9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FC9B0F3D-7BF2-4BCC-98FD-1E00BF6E1FD0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2996B88-F5F6-4F44-BC43-943A7B76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0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0D93F2F2-8310-4AC6-8D7C-63E0B3400049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2996B88-F5F6-4F44-BC43-943A7B76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2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5568747-F0D3-43AA-9DED-7E0EE51C5B88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2996B88-F5F6-4F44-BC43-943A7B76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05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2D93F5F1-BA4C-4E74-BA58-B4B03DFDE0DF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2996B88-F5F6-4F44-BC43-943A7B76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7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nixwiz.net/techtips/iguide-kaminsky-dns-vuln.html" TargetMode="External"/><Relationship Id="rId2" Type="http://schemas.openxmlformats.org/officeDocument/2006/relationships/hyperlink" Target="http://www.openbsd.org/advisories/sni_12_resolverid.tx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blackhat.com/presentations/bh-dc-09/Kaminsky/BlackHat-DC-09-Kaminsky-DNS-Critical-Infrastructure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hoo.com/" TargetMode="External"/><Relationship Id="rId2" Type="http://schemas.openxmlformats.org/officeDocument/2006/relationships/hyperlink" Target="http://www.evil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23.com/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DNS Security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noFill/>
          </a:ln>
          <a:effectLst/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000" dirty="0" smtClean="0"/>
              <a:t>Information Security </a:t>
            </a:r>
          </a:p>
          <a:p>
            <a:r>
              <a:rPr lang="en-US" sz="3000" dirty="0" smtClean="0"/>
              <a:t>CS 526 </a:t>
            </a:r>
            <a:endParaRPr lang="en-US" dirty="0"/>
          </a:p>
          <a:p>
            <a:r>
              <a:rPr lang="en-US" sz="3900" b="1" dirty="0" smtClean="0"/>
              <a:t>Omar Chowdhury</a:t>
            </a:r>
            <a:endParaRPr lang="en-US" sz="39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150E-54E4-4D67-ADE5-AA3E91B6E8B6}" type="datetime1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51" y="270830"/>
            <a:ext cx="2076737" cy="151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and Recursive Resolution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8" descr="Screen Shot 2013-11-06 at 4.42.35 PM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2" b="4942"/>
          <a:stretch>
            <a:fillRect/>
          </a:stretch>
        </p:blipFill>
        <p:spPr>
          <a:xfrm>
            <a:off x="457200" y="1861755"/>
            <a:ext cx="4076700" cy="4114800"/>
          </a:xfrm>
        </p:spPr>
      </p:pic>
      <p:pic>
        <p:nvPicPr>
          <p:cNvPr id="8" name="Content Placeholder 9" descr="Screen Shot 2013-11-06 at 4.43.3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r="2632"/>
          <a:stretch>
            <a:fillRect/>
          </a:stretch>
        </p:blipFill>
        <p:spPr>
          <a:xfrm>
            <a:off x="4800600" y="1861755"/>
            <a:ext cx="3962400" cy="41148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75719" y="5852987"/>
            <a:ext cx="1532238" cy="3797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Iterative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25712" y="5767825"/>
            <a:ext cx="1532238" cy="3797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Recursive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4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Result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DNS responses are cached </a:t>
            </a:r>
          </a:p>
          <a:p>
            <a:pPr lvl="1"/>
            <a:r>
              <a:rPr lang="en-US" dirty="0" smtClean="0"/>
              <a:t>Enables responding to the same query fast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Negative results are cached too </a:t>
            </a:r>
          </a:p>
          <a:p>
            <a:pPr lvl="1"/>
            <a:r>
              <a:rPr lang="en-US" dirty="0" smtClean="0"/>
              <a:t>Saves time for nonexistent sites, e.g., mistyping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Cached data has expiration </a:t>
            </a:r>
          </a:p>
          <a:p>
            <a:pPr lvl="1"/>
            <a:r>
              <a:rPr lang="en-US" dirty="0" smtClean="0"/>
              <a:t>Each DNS record (also known as, resource record or just RR) has an associated field called Time-To-Live (in short, TTL)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Name Resolution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1122"/>
            <a:ext cx="7886699" cy="432034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Packet in the Wire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551" y="1244170"/>
            <a:ext cx="4557841" cy="46862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568" y="300681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16-bit ID (TXID)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1030227" y="3376142"/>
            <a:ext cx="1383459" cy="5368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87918" y="2385067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1-bit, 0-Query, 1-Ans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3748216" y="2569733"/>
            <a:ext cx="2139702" cy="1227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85605" y="2854623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0-query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937686" y="3039289"/>
            <a:ext cx="2347919" cy="7583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68137" y="4370709"/>
            <a:ext cx="177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Response code</a:t>
            </a:r>
          </a:p>
          <a:p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from server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 flipV="1">
            <a:off x="5033319" y="3912973"/>
            <a:ext cx="1834818" cy="7809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3568" y="3934332"/>
            <a:ext cx="1771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for Authoritative </a:t>
            </a:r>
          </a:p>
          <a:p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Answer, </a:t>
            </a:r>
          </a:p>
          <a:p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0-otherwise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499286" y="3934332"/>
            <a:ext cx="2759676" cy="6001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5246" y="5412043"/>
            <a:ext cx="1771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for truncated </a:t>
            </a:r>
          </a:p>
          <a:p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answer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612759" y="3963905"/>
            <a:ext cx="2736819" cy="1519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50744" y="5976567"/>
            <a:ext cx="1771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for recursion desired</a:t>
            </a:r>
            <a:endParaRPr lang="en-US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536563" y="3963905"/>
            <a:ext cx="1908908" cy="21403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10255" y="5825071"/>
            <a:ext cx="1771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for recursion available</a:t>
            </a:r>
            <a:endParaRPr lang="en-US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2" name="Straight Arrow Connector 31"/>
          <p:cNvCxnSpPr>
            <a:stCxn id="30" idx="0"/>
          </p:cNvCxnSpPr>
          <p:nvPr/>
        </p:nvCxnSpPr>
        <p:spPr>
          <a:xfrm flipH="1" flipV="1">
            <a:off x="4514335" y="3963905"/>
            <a:ext cx="1381740" cy="18611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40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7" grpId="0"/>
      <p:bldP spid="20" grpId="0"/>
      <p:bldP spid="23" grpId="0"/>
      <p:bldP spid="27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DNS Record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record</a:t>
            </a:r>
          </a:p>
          <a:p>
            <a:pPr lvl="1"/>
            <a:r>
              <a:rPr lang="en-US" dirty="0" smtClean="0"/>
              <a:t>Domain name to IP mapping </a:t>
            </a:r>
          </a:p>
          <a:p>
            <a:r>
              <a:rPr lang="en-US" dirty="0" smtClean="0"/>
              <a:t>NS record </a:t>
            </a:r>
          </a:p>
          <a:p>
            <a:pPr lvl="1"/>
            <a:r>
              <a:rPr lang="en-US" dirty="0" smtClean="0"/>
              <a:t>Information about (authoritative) DNS server </a:t>
            </a:r>
          </a:p>
          <a:p>
            <a:r>
              <a:rPr lang="en-US" dirty="0" smtClean="0"/>
              <a:t>MX record </a:t>
            </a:r>
          </a:p>
          <a:p>
            <a:pPr lvl="1"/>
            <a:r>
              <a:rPr lang="en-US" dirty="0" smtClean="0"/>
              <a:t>Mail exchange record </a:t>
            </a:r>
          </a:p>
          <a:p>
            <a:r>
              <a:rPr lang="en-US" dirty="0" smtClean="0"/>
              <a:t>SOA record </a:t>
            </a:r>
          </a:p>
          <a:p>
            <a:pPr lvl="1"/>
            <a:r>
              <a:rPr lang="en-US" dirty="0" smtClean="0"/>
              <a:t>Key information about the zone (e.g., contact address of the admin) </a:t>
            </a:r>
          </a:p>
          <a:p>
            <a:r>
              <a:rPr lang="en-US" dirty="0" smtClean="0"/>
              <a:t>CNAME record </a:t>
            </a:r>
          </a:p>
          <a:p>
            <a:pPr lvl="1"/>
            <a:r>
              <a:rPr lang="en-US" dirty="0" smtClean="0"/>
              <a:t>Canonical or alias of a domain </a:t>
            </a:r>
          </a:p>
          <a:p>
            <a:r>
              <a:rPr lang="en-US" dirty="0" smtClean="0"/>
              <a:t>TXT record </a:t>
            </a:r>
          </a:p>
          <a:p>
            <a:pPr lvl="1"/>
            <a:r>
              <a:rPr lang="en-US" dirty="0" smtClean="0"/>
              <a:t>Textual description of the domain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8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Packet Payload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Question Section</a:t>
            </a:r>
          </a:p>
          <a:p>
            <a:pPr lvl="1"/>
            <a:r>
              <a:rPr lang="en-US" dirty="0" smtClean="0"/>
              <a:t>Contains the question asked </a:t>
            </a:r>
          </a:p>
          <a:p>
            <a:r>
              <a:rPr lang="en-US" dirty="0" smtClean="0"/>
              <a:t>Answer Section </a:t>
            </a:r>
          </a:p>
          <a:p>
            <a:pPr lvl="1"/>
            <a:r>
              <a:rPr lang="en-US" dirty="0" smtClean="0"/>
              <a:t>Contains the records that answer the question </a:t>
            </a:r>
          </a:p>
          <a:p>
            <a:r>
              <a:rPr lang="en-US" dirty="0" smtClean="0"/>
              <a:t>Authority Section </a:t>
            </a:r>
          </a:p>
          <a:p>
            <a:pPr lvl="1"/>
            <a:r>
              <a:rPr lang="en-US" dirty="0" smtClean="0"/>
              <a:t>Contains the records that point to domain authority </a:t>
            </a:r>
          </a:p>
          <a:p>
            <a:r>
              <a:rPr lang="en-US" dirty="0" smtClean="0"/>
              <a:t>Additional Section </a:t>
            </a:r>
          </a:p>
          <a:p>
            <a:pPr lvl="1"/>
            <a:r>
              <a:rPr lang="en-US" dirty="0" smtClean="0"/>
              <a:t>Glue records </a:t>
            </a:r>
          </a:p>
          <a:p>
            <a:pPr lvl="1"/>
            <a:r>
              <a:rPr lang="en-US" dirty="0" smtClean="0"/>
              <a:t>IP address of the domain authorities </a:t>
            </a:r>
          </a:p>
          <a:p>
            <a:pPr lvl="1"/>
            <a:r>
              <a:rPr lang="en-US" dirty="0" smtClean="0"/>
              <a:t>Break circular dependency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Name Resolution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1122"/>
            <a:ext cx="7886699" cy="432034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499286" y="1849360"/>
            <a:ext cx="1985319" cy="30480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www.unixwiz.net</a:t>
            </a:r>
            <a:endParaRPr lang="en-US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67632" y="2244776"/>
            <a:ext cx="3476368" cy="138811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A.ROOT-SERVERS.NET. IN A 198.41.0.4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B.ROOT-SERVERS.NET. IN A 192.228.79.201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C.ROOT-SERVERS.NET. IN A 192.33.4.12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...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M.ROOT-SERVERS.NET. IN A 202.12.27.33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98605" y="4720246"/>
            <a:ext cx="1985319" cy="30480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www.unixwiz.net</a:t>
            </a:r>
            <a:endParaRPr lang="en-US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4855" y="3033145"/>
            <a:ext cx="3756454" cy="29409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/* Authority section */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NET.                 IN  NS A.GTLD-SERVERS.NET.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IN  NS B.GTLD-SERVERS.NET.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IN  NS C.GTLD-SERVERS.NET.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...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IN  NS M.GTLD-SERVERS.NET.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/* Additional section - "glue" records */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A.GTLD-SERVERS.net.  IN  A  192.5.6.30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B.GTLD-SERVERS.net.  IN  A  192.33.14.30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C.GTLD-SERVERS.net.  IN  A  192.26.92.30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...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M.GTLD-SERVERS.net.  IN  A  192.55.83.30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79339" y="4567846"/>
            <a:ext cx="1985319" cy="30480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www.unixwiz.net</a:t>
            </a:r>
            <a:endParaRPr lang="en-US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10897" y="4872646"/>
            <a:ext cx="3704452" cy="137987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/* Authority section */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unixwiz.net.        IN  NS cs.unixwiz.net.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IN  NS linux.unixwiz.net.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/* Additional section - "glue" records */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cs.unixwiz.net.     IN  A  8.7.25.94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linux.unixwiz.net.  IN  A  64.170.162.98</a:t>
            </a:r>
          </a:p>
        </p:txBody>
      </p:sp>
    </p:spTree>
    <p:extLst>
      <p:ext uri="{BB962C8B-B14F-4D97-AF65-F5344CB8AC3E}">
        <p14:creationId xmlns:p14="http://schemas.microsoft.com/office/powerpoint/2010/main" val="137438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00035 0.158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8" grpId="0" animBg="1"/>
      <p:bldP spid="8" grpId="1" animBg="1"/>
      <p:bldP spid="10" grpId="0" animBg="1"/>
      <p:bldP spid="11" grpId="0" animBg="1"/>
      <p:bldP spid="11" grpId="1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Inherent DNS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Users typically trust the host-address mapping provided by the DNS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What can go wrong with bad DNS information?</a:t>
            </a:r>
          </a:p>
          <a:p>
            <a:endParaRPr lang="en-US" dirty="0"/>
          </a:p>
          <a:p>
            <a:r>
              <a:rPr lang="en-US" dirty="0" smtClean="0"/>
              <a:t>DNS resolvers trust responses received after sending out queries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How can one exploit this?</a:t>
            </a:r>
            <a:r>
              <a:rPr lang="en-US" dirty="0" smtClean="0"/>
              <a:t>  </a:t>
            </a:r>
          </a:p>
          <a:p>
            <a:endParaRPr lang="en-US" dirty="0"/>
          </a:p>
          <a:p>
            <a:r>
              <a:rPr lang="en-US" b="1" dirty="0" smtClean="0"/>
              <a:t>Root of all evil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No authentication for DNS responses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side attack—Pharming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 DNS poisoning attack </a:t>
            </a:r>
          </a:p>
          <a:p>
            <a:pPr lvl="1"/>
            <a:r>
              <a:rPr lang="en-US" dirty="0" smtClean="0"/>
              <a:t>Change IP addresses to redirect URLs to bad sites</a:t>
            </a:r>
          </a:p>
          <a:p>
            <a:pPr lvl="1"/>
            <a:r>
              <a:rPr lang="en-US" dirty="0" smtClean="0"/>
              <a:t>Potentially more dangerous than phishing attacks </a:t>
            </a:r>
          </a:p>
          <a:p>
            <a:pPr lvl="1"/>
            <a:endParaRPr lang="en-US" dirty="0"/>
          </a:p>
          <a:p>
            <a:r>
              <a:rPr lang="en-US" dirty="0" smtClean="0"/>
              <a:t>DNS poisoning attacks are not uncommon: </a:t>
            </a:r>
          </a:p>
          <a:p>
            <a:pPr lvl="1"/>
            <a:r>
              <a:rPr lang="en-US" dirty="0" smtClean="0"/>
              <a:t>January 2005, the domain name for a large New York ISP, </a:t>
            </a:r>
            <a:r>
              <a:rPr lang="en-US" dirty="0" err="1" smtClean="0"/>
              <a:t>Panix</a:t>
            </a:r>
            <a:r>
              <a:rPr lang="en-US" dirty="0" smtClean="0"/>
              <a:t>, was hijacked to a site in Australia</a:t>
            </a:r>
          </a:p>
          <a:p>
            <a:pPr lvl="1"/>
            <a:r>
              <a:rPr lang="en-US" dirty="0" smtClean="0"/>
              <a:t>November 2004, Google and Amazon users were sent to Med Network Inc., an online pharmacy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Cache Poisoning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Font typeface="Times" charset="0"/>
              <a:buChar char="•"/>
              <a:defRPr/>
            </a:pPr>
            <a:r>
              <a:rPr lang="en-US" sz="2400" dirty="0">
                <a:ea typeface="ＭＳ Ｐゴシック" charset="0"/>
              </a:rPr>
              <a:t>Attacker wants his IP address returned for a DNS </a:t>
            </a:r>
            <a:r>
              <a:rPr lang="en-US" sz="2400" dirty="0" smtClean="0">
                <a:ea typeface="ＭＳ Ｐゴシック" charset="0"/>
              </a:rPr>
              <a:t>query</a:t>
            </a:r>
            <a:endParaRPr lang="en-US" sz="2400" dirty="0">
              <a:ea typeface="ＭＳ Ｐゴシック" charset="0"/>
            </a:endParaRPr>
          </a:p>
          <a:p>
            <a:pPr>
              <a:lnSpc>
                <a:spcPct val="120000"/>
              </a:lnSpc>
              <a:buFont typeface="Times" charset="0"/>
              <a:buChar char="•"/>
              <a:defRPr/>
            </a:pPr>
            <a:r>
              <a:rPr lang="en-US" sz="2400" dirty="0">
                <a:ea typeface="ＭＳ Ｐゴシック" charset="0"/>
              </a:rPr>
              <a:t>When the resolver asks </a:t>
            </a:r>
            <a:r>
              <a:rPr lang="en-US" sz="2400" b="1" dirty="0">
                <a:solidFill>
                  <a:srgbClr val="FF0000"/>
                </a:solidFill>
                <a:ea typeface="ＭＳ Ｐゴシック" charset="0"/>
              </a:rPr>
              <a:t>ns1.google.com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for </a:t>
            </a:r>
            <a:r>
              <a:rPr lang="en-US" sz="2400" b="1" dirty="0" smtClean="0">
                <a:solidFill>
                  <a:srgbClr val="FF0000"/>
                </a:solidFill>
                <a:ea typeface="ＭＳ Ｐゴシック" charset="0"/>
              </a:rPr>
              <a:t>www.google.com</a:t>
            </a:r>
            <a:r>
              <a:rPr lang="en-US" sz="2400" dirty="0">
                <a:ea typeface="ＭＳ Ｐゴシック" charset="0"/>
              </a:rPr>
              <a:t>, the attacker could reply first, </a:t>
            </a:r>
            <a:r>
              <a:rPr lang="en-US" sz="2400" dirty="0" smtClean="0">
                <a:ea typeface="ＭＳ Ｐゴシック" charset="0"/>
              </a:rPr>
              <a:t/>
            </a:r>
            <a:br>
              <a:rPr lang="en-US" sz="2400" dirty="0" smtClean="0">
                <a:ea typeface="ＭＳ Ｐゴシック" charset="0"/>
              </a:rPr>
            </a:br>
            <a:r>
              <a:rPr lang="en-US" sz="2400" dirty="0" smtClean="0">
                <a:ea typeface="ＭＳ Ｐゴシック" charset="0"/>
              </a:rPr>
              <a:t>with </a:t>
            </a:r>
            <a:r>
              <a:rPr lang="en-US" sz="2400" dirty="0">
                <a:ea typeface="ＭＳ Ｐゴシック" charset="0"/>
              </a:rPr>
              <a:t>his own </a:t>
            </a:r>
            <a:r>
              <a:rPr lang="en-US" sz="2400" dirty="0" smtClean="0">
                <a:ea typeface="ＭＳ Ｐゴシック" charset="0"/>
              </a:rPr>
              <a:t>IP</a:t>
            </a:r>
            <a:endParaRPr lang="en-US" sz="2400" dirty="0">
              <a:ea typeface="ＭＳ Ｐゴシック" charset="0"/>
            </a:endParaRPr>
          </a:p>
          <a:p>
            <a:pPr>
              <a:lnSpc>
                <a:spcPct val="120000"/>
              </a:lnSpc>
              <a:buFont typeface="Times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ea typeface="ＭＳ Ｐゴシック" charset="0"/>
              </a:rPr>
              <a:t>What is supposed to prevent this</a:t>
            </a:r>
            <a:r>
              <a:rPr lang="en-US" sz="2400" b="1" dirty="0" smtClean="0">
                <a:solidFill>
                  <a:srgbClr val="FF0000"/>
                </a:solidFill>
                <a:ea typeface="ＭＳ Ｐゴシック" charset="0"/>
              </a:rPr>
              <a:t>?</a:t>
            </a:r>
            <a:endParaRPr lang="en-US" sz="2400" dirty="0">
              <a:ea typeface="ＭＳ Ｐゴシック" charset="0"/>
            </a:endParaRPr>
          </a:p>
          <a:p>
            <a:pPr>
              <a:lnSpc>
                <a:spcPct val="120000"/>
              </a:lnSpc>
              <a:buFont typeface="Times" charset="0"/>
              <a:buChar char="•"/>
              <a:defRPr/>
            </a:pPr>
            <a:r>
              <a:rPr lang="en-US" sz="2400" dirty="0" smtClean="0">
                <a:ea typeface="ＭＳ Ｐゴシック" charset="0"/>
              </a:rPr>
              <a:t>Transaction or Query </a:t>
            </a:r>
            <a:r>
              <a:rPr lang="en-US" sz="2400" dirty="0">
                <a:ea typeface="ＭＳ Ｐゴシック" charset="0"/>
              </a:rPr>
              <a:t>ID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>
                <a:ea typeface="ＭＳ Ｐゴシック" charset="0"/>
              </a:rPr>
              <a:t>16-bit random number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>
                <a:ea typeface="ＭＳ Ｐゴシック" charset="0"/>
              </a:rPr>
              <a:t>The real server knows the number, because it was contained in the query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>
                <a:ea typeface="ＭＳ Ｐゴシック" charset="0"/>
              </a:rPr>
              <a:t>The attacker has to </a:t>
            </a:r>
            <a:r>
              <a:rPr lang="en-US" sz="2000" dirty="0" smtClean="0">
                <a:ea typeface="ＭＳ Ｐゴシック" charset="0"/>
              </a:rPr>
              <a:t>guess</a:t>
            </a:r>
            <a:endParaRPr lang="en-US" sz="2000" dirty="0">
              <a:ea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for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45" y="1825624"/>
            <a:ext cx="6159329" cy="4286852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dirty="0"/>
              <a:t>Optional: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dirty="0"/>
              <a:t>First attack by </a:t>
            </a:r>
            <a:r>
              <a:rPr lang="en-US" altLang="en-US" dirty="0" err="1"/>
              <a:t>Schuba</a:t>
            </a:r>
            <a:r>
              <a:rPr lang="en-US" altLang="en-US" dirty="0"/>
              <a:t> and </a:t>
            </a:r>
            <a:r>
              <a:rPr lang="en-US" altLang="en-US" dirty="0" err="1"/>
              <a:t>Spafford</a:t>
            </a:r>
            <a:r>
              <a:rPr lang="en-US" altLang="en-US" dirty="0"/>
              <a:t> - </a:t>
            </a:r>
            <a:r>
              <a:rPr lang="en-US" altLang="en-US" dirty="0">
                <a:hlinkClick r:id="rId2"/>
              </a:rPr>
              <a:t>http://www.openbsd.org/advisories/sni_12_resolverid.txt</a:t>
            </a:r>
            <a:endParaRPr lang="en-US" altLang="en-US" dirty="0"/>
          </a:p>
          <a:p>
            <a:pPr lvl="1">
              <a:spcBef>
                <a:spcPct val="0"/>
              </a:spcBef>
              <a:buFontTx/>
              <a:buChar char="•"/>
            </a:pPr>
            <a:endParaRPr lang="en-US" altLang="en-US" dirty="0"/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b="1" dirty="0">
                <a:hlinkClick r:id="rId3"/>
              </a:rPr>
              <a:t>An Illustrated Guide to the </a:t>
            </a:r>
            <a:r>
              <a:rPr lang="en-US" altLang="en-US" b="1" dirty="0" err="1">
                <a:hlinkClick r:id="rId3"/>
              </a:rPr>
              <a:t>Kaminsky</a:t>
            </a:r>
            <a:r>
              <a:rPr lang="en-US" altLang="en-US" b="1" dirty="0">
                <a:hlinkClick r:id="rId3"/>
              </a:rPr>
              <a:t> DNS Vulnerability</a:t>
            </a:r>
            <a:endParaRPr lang="en-US" altLang="en-US" b="1" dirty="0"/>
          </a:p>
          <a:p>
            <a:pPr lvl="1">
              <a:spcBef>
                <a:spcPct val="0"/>
              </a:spcBef>
              <a:buFontTx/>
              <a:buChar char="•"/>
            </a:pPr>
            <a:endParaRPr lang="en-US" altLang="en-US" dirty="0">
              <a:hlinkClick r:id="rId3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dirty="0"/>
              <a:t>Dan </a:t>
            </a:r>
            <a:r>
              <a:rPr lang="en-US" altLang="en-US" dirty="0" err="1"/>
              <a:t>Kaminsky's</a:t>
            </a:r>
            <a:r>
              <a:rPr lang="en-US" altLang="en-US" dirty="0"/>
              <a:t> </a:t>
            </a:r>
            <a:r>
              <a:rPr lang="en-US" altLang="en-US" dirty="0">
                <a:hlinkClick r:id="rId4"/>
              </a:rPr>
              <a:t>Black Hat presentation</a:t>
            </a:r>
            <a:r>
              <a:rPr lang="en-US" altLang="en-US" dirty="0"/>
              <a:t> (PowerPoint)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44853"/>
            <a:ext cx="2057400" cy="365125"/>
          </a:xfrm>
        </p:spPr>
        <p:txBody>
          <a:bodyPr/>
          <a:lstStyle/>
          <a:p>
            <a:fld id="{52996B88-F5F6-4F44-BC43-943A7B76208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78" y="2281879"/>
            <a:ext cx="2178614" cy="254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Cache Poisoning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/>
              <a:t>Responding before the real </a:t>
            </a:r>
            <a:r>
              <a:rPr lang="en-US" altLang="en-US" dirty="0" smtClean="0"/>
              <a:t>DNS server</a:t>
            </a:r>
            <a:endParaRPr lang="en-US" altLang="en-US" dirty="0"/>
          </a:p>
          <a:p>
            <a:pPr lvl="1">
              <a:lnSpc>
                <a:spcPct val="100000"/>
              </a:lnSpc>
            </a:pPr>
            <a:r>
              <a:rPr lang="en-US" altLang="en-US" dirty="0"/>
              <a:t>An attacker can guess when a DNS cache entry times out and a query has been sent, and provide a fake response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lvl="1">
              <a:lnSpc>
                <a:spcPct val="100000"/>
              </a:lnSpc>
            </a:pPr>
            <a:r>
              <a:rPr lang="en-US" altLang="en-US" dirty="0"/>
              <a:t>The fake response will be accepted only when its 16-bit transaction ID matches the query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CERT reported in 1997 that BIND uses sequential transaction ID and is easily predicted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fixed by using random transaction IDs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Cache Poisoning: Racing to Respond First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686700"/>
            <a:ext cx="89471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9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DNS Cache Poisoning Attack 1 </a:t>
            </a:r>
            <a:r>
              <a:rPr lang="en-US" sz="2400" dirty="0" err="1" smtClean="0"/>
              <a:t>Schuba</a:t>
            </a:r>
            <a:r>
              <a:rPr lang="en-US" sz="2400" dirty="0" smtClean="0"/>
              <a:t> and </a:t>
            </a:r>
            <a:r>
              <a:rPr lang="en-US" sz="2400" dirty="0" err="1" smtClean="0"/>
              <a:t>Spafford</a:t>
            </a:r>
            <a:r>
              <a:rPr lang="en-US" sz="2400" dirty="0" smtClean="0"/>
              <a:t> in 1993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Intuition: Predictable Query ID (QID)</a:t>
            </a:r>
          </a:p>
          <a:p>
            <a:r>
              <a:rPr lang="en-US" dirty="0" smtClean="0"/>
              <a:t>First, guess QID: </a:t>
            </a:r>
          </a:p>
          <a:p>
            <a:pPr lvl="1"/>
            <a:r>
              <a:rPr lang="en-US" dirty="0" smtClean="0"/>
              <a:t>Ask (</a:t>
            </a:r>
            <a:r>
              <a:rPr lang="en-US" b="1" dirty="0" smtClean="0">
                <a:solidFill>
                  <a:srgbClr val="FF0000"/>
                </a:solidFill>
              </a:rPr>
              <a:t>dns.target.com</a:t>
            </a:r>
            <a:r>
              <a:rPr lang="en-US" dirty="0" smtClean="0"/>
              <a:t>) for </a:t>
            </a:r>
            <a:r>
              <a:rPr lang="en-US" dirty="0" smtClean="0">
                <a:hlinkClick r:id="rId2"/>
              </a:rPr>
              <a:t>www.evil.org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Request is sent to </a:t>
            </a:r>
            <a:r>
              <a:rPr lang="en-US" b="1" dirty="0" smtClean="0">
                <a:solidFill>
                  <a:srgbClr val="FF0000"/>
                </a:solidFill>
              </a:rPr>
              <a:t>dns.evil.org</a:t>
            </a:r>
            <a:r>
              <a:rPr lang="en-US" dirty="0" smtClean="0"/>
              <a:t> (get QID) </a:t>
            </a:r>
          </a:p>
          <a:p>
            <a:pPr lvl="1"/>
            <a:r>
              <a:rPr lang="en-US" dirty="0" smtClean="0"/>
              <a:t>Attacker controls </a:t>
            </a:r>
            <a:r>
              <a:rPr lang="en-US" b="1" dirty="0" smtClean="0">
                <a:solidFill>
                  <a:srgbClr val="FF0000"/>
                </a:solidFill>
              </a:rPr>
              <a:t>dns.evil.org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 smtClean="0"/>
          </a:p>
          <a:p>
            <a:r>
              <a:rPr lang="en-US" dirty="0" smtClean="0"/>
              <a:t>Second, attack: </a:t>
            </a:r>
          </a:p>
          <a:p>
            <a:pPr lvl="1"/>
            <a:r>
              <a:rPr lang="en-US" dirty="0" smtClean="0"/>
              <a:t>Ask (</a:t>
            </a:r>
            <a:r>
              <a:rPr lang="en-US" b="1" dirty="0" smtClean="0">
                <a:solidFill>
                  <a:srgbClr val="FF0000"/>
                </a:solidFill>
              </a:rPr>
              <a:t>dns.target.com</a:t>
            </a:r>
            <a:r>
              <a:rPr lang="en-US" dirty="0" smtClean="0"/>
              <a:t>) for </a:t>
            </a:r>
            <a:r>
              <a:rPr lang="en-US" dirty="0" smtClean="0">
                <a:hlinkClick r:id="rId3"/>
              </a:rPr>
              <a:t>www.yahoo.com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Gives responses from </a:t>
            </a:r>
            <a:r>
              <a:rPr lang="en-US" b="1" dirty="0" smtClean="0">
                <a:solidFill>
                  <a:srgbClr val="FF0000"/>
                </a:solidFill>
              </a:rPr>
              <a:t>dns.yahoo.com</a:t>
            </a:r>
            <a:r>
              <a:rPr lang="en-US" dirty="0" smtClean="0"/>
              <a:t> to the attackers chosen 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Defense: the Bailiwicks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dirty="0"/>
              <a:t>bailiwick system prevents </a:t>
            </a:r>
            <a:r>
              <a:rPr lang="en-US" altLang="en-US" b="1" dirty="0">
                <a:solidFill>
                  <a:srgbClr val="FF0000"/>
                </a:solidFill>
              </a:rPr>
              <a:t>foo.com</a:t>
            </a:r>
            <a:r>
              <a:rPr lang="en-US" altLang="en-US" dirty="0"/>
              <a:t> from declaring anything about </a:t>
            </a:r>
            <a:r>
              <a:rPr lang="en-US" altLang="en-US" b="1" dirty="0" smtClean="0">
                <a:solidFill>
                  <a:srgbClr val="FF0000"/>
                </a:solidFill>
              </a:rPr>
              <a:t>com</a:t>
            </a:r>
            <a:r>
              <a:rPr lang="en-US" altLang="en-US" dirty="0" smtClean="0"/>
              <a:t>, </a:t>
            </a:r>
            <a:r>
              <a:rPr lang="en-US" altLang="en-US" dirty="0"/>
              <a:t>or some other new TLD, or </a:t>
            </a:r>
            <a:r>
              <a:rPr lang="en-US" altLang="en-US" dirty="0">
                <a:hlinkClick r:id="rId2"/>
              </a:rPr>
              <a:t>www.google.com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Using the bailiwicks rules</a:t>
            </a:r>
          </a:p>
          <a:p>
            <a:pPr lvl="1"/>
            <a:r>
              <a:rPr lang="en-US" altLang="en-US" dirty="0"/>
              <a:t>The root servers can return any record</a:t>
            </a:r>
          </a:p>
          <a:p>
            <a:pPr lvl="1"/>
            <a:r>
              <a:rPr lang="en-US" altLang="en-US" dirty="0"/>
              <a:t>The com servers can return any record for </a:t>
            </a:r>
            <a:r>
              <a:rPr lang="en-US" altLang="en-US" b="1" dirty="0">
                <a:solidFill>
                  <a:srgbClr val="FF0000"/>
                </a:solidFill>
              </a:rPr>
              <a:t>com</a:t>
            </a:r>
          </a:p>
          <a:p>
            <a:pPr lvl="1"/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google.com</a:t>
            </a:r>
            <a:r>
              <a:rPr lang="en-US" altLang="en-US" dirty="0"/>
              <a:t> servers can return any record for </a:t>
            </a:r>
            <a:r>
              <a:rPr lang="en-US" altLang="en-US" b="1" dirty="0">
                <a:solidFill>
                  <a:srgbClr val="FF0000"/>
                </a:solidFill>
              </a:rPr>
              <a:t>google.com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DNS Cache Poisoning Attack </a:t>
            </a:r>
            <a:r>
              <a:rPr lang="en-US" dirty="0" smtClean="0"/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Birthday Attack</a:t>
            </a:r>
            <a:r>
              <a:rPr lang="en-US" dirty="0" smtClean="0"/>
              <a:t> – </a:t>
            </a:r>
            <a:r>
              <a:rPr lang="en-US" sz="2700" dirty="0" err="1" smtClean="0">
                <a:ea typeface="ＭＳ Ｐゴシック" charset="0"/>
              </a:rPr>
              <a:t>Vagner</a:t>
            </a:r>
            <a:r>
              <a:rPr lang="en-US" sz="2700" dirty="0" smtClean="0">
                <a:ea typeface="ＭＳ Ｐゴシック" charset="0"/>
              </a:rPr>
              <a:t> Sacramento 2002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many clients send the same DNS request to the resolver </a:t>
            </a:r>
          </a:p>
          <a:p>
            <a:r>
              <a:rPr lang="en-US" dirty="0" smtClean="0"/>
              <a:t>Each such request generated a DNS query </a:t>
            </a:r>
          </a:p>
          <a:p>
            <a:r>
              <a:rPr lang="en-US" dirty="0" smtClean="0"/>
              <a:t>Send hundreds of reply with random TXID at the same time </a:t>
            </a:r>
          </a:p>
          <a:p>
            <a:r>
              <a:rPr lang="en-US" dirty="0" smtClean="0"/>
              <a:t>Due to birthday paradox, the success probability can be close to 1:</a:t>
            </a:r>
          </a:p>
          <a:p>
            <a:pPr lvl="1"/>
            <a:r>
              <a:rPr lang="en-US" dirty="0" smtClean="0"/>
              <a:t>With a few hundred client queries and several hundred fake responses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4227" y="2290119"/>
            <a:ext cx="8427308" cy="37564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Defense– </a:t>
            </a:r>
            <a:r>
              <a:rPr lang="en-US" sz="36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Rate limiting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all the client queries asking for the same domain name, only send out one DNS query</a:t>
            </a:r>
            <a:endParaRPr lang="en-US" sz="3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7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Cache Poisoning –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en-US" sz="2600" dirty="0"/>
              <a:t>Early versions of DNS servers deterministically incremented the ID </a:t>
            </a:r>
            <a:r>
              <a:rPr lang="en-US" altLang="en-US" sz="2600" dirty="0" smtClean="0"/>
              <a:t>field</a:t>
            </a:r>
            <a:endParaRPr lang="en-US" altLang="en-US" sz="2600" dirty="0"/>
          </a:p>
          <a:p>
            <a:pPr>
              <a:lnSpc>
                <a:spcPct val="100000"/>
              </a:lnSpc>
            </a:pPr>
            <a:r>
              <a:rPr lang="en-US" altLang="en-US" sz="2600" dirty="0"/>
              <a:t>Vulnerabilities were discovered in the random ID generation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/>
              <a:t>Weak random number generator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/>
              <a:t>The attacker is able to predict the ID if knowing several IDs in previous </a:t>
            </a:r>
            <a:r>
              <a:rPr lang="en-US" altLang="en-US" sz="2200" dirty="0" smtClean="0"/>
              <a:t>transactions</a:t>
            </a:r>
            <a:endParaRPr lang="en-US" altLang="en-US" sz="2200" dirty="0"/>
          </a:p>
          <a:p>
            <a:pPr>
              <a:lnSpc>
                <a:spcPct val="100000"/>
              </a:lnSpc>
            </a:pPr>
            <a:r>
              <a:rPr lang="en-US" altLang="en-US" sz="2600" dirty="0"/>
              <a:t>Birthday attack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/>
              <a:t>16- bit (only </a:t>
            </a:r>
            <a:r>
              <a:rPr lang="en-US" altLang="en-US" sz="2000" dirty="0"/>
              <a:t>65,536 options).</a:t>
            </a:r>
            <a:endParaRPr lang="en-US" altLang="en-US" sz="2200" dirty="0"/>
          </a:p>
          <a:p>
            <a:pPr lvl="1">
              <a:lnSpc>
                <a:spcPct val="100000"/>
              </a:lnSpc>
            </a:pPr>
            <a:r>
              <a:rPr lang="en-US" altLang="en-US" sz="2200" dirty="0"/>
              <a:t>Force the resolver to send many identical queries, with different IDs, at the same time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/>
              <a:t>Increase the probability of making a correct </a:t>
            </a:r>
            <a:r>
              <a:rPr lang="en-US" altLang="en-US" sz="2200" dirty="0" smtClean="0"/>
              <a:t>guess</a:t>
            </a:r>
            <a:endParaRPr lang="en-US" alt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DNS Cache Poisoning Attack </a:t>
            </a:r>
            <a:r>
              <a:rPr lang="en-US" dirty="0" smtClean="0"/>
              <a:t>3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Dan </a:t>
            </a:r>
            <a:r>
              <a:rPr lang="en-US" i="1" dirty="0" err="1" smtClean="0"/>
              <a:t>Kaminsky</a:t>
            </a:r>
            <a:r>
              <a:rPr lang="en-US" i="1" dirty="0" smtClean="0"/>
              <a:t>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Kaminsky</a:t>
            </a:r>
            <a:r>
              <a:rPr lang="en-US" dirty="0" smtClean="0"/>
              <a:t> Attack </a:t>
            </a:r>
          </a:p>
          <a:p>
            <a:pPr lvl="1"/>
            <a:r>
              <a:rPr lang="en-US" dirty="0" smtClean="0"/>
              <a:t>Big security news in summer of 2008 </a:t>
            </a:r>
          </a:p>
          <a:p>
            <a:pPr lvl="1"/>
            <a:r>
              <a:rPr lang="en-US" dirty="0" smtClean="0"/>
              <a:t>DNS servers were quickly patched to defend against this attack </a:t>
            </a:r>
          </a:p>
          <a:p>
            <a:pPr lvl="1"/>
            <a:r>
              <a:rPr lang="en-US" b="1" dirty="0" smtClean="0"/>
              <a:t>Sophisticated attack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prior attacks, when the attacker loses the race, the record is cached with a TTL </a:t>
            </a:r>
          </a:p>
          <a:p>
            <a:pPr lvl="1"/>
            <a:r>
              <a:rPr lang="en-US" dirty="0" smtClean="0"/>
              <a:t>Before TTL expires, new instance of the attack cannot be carried out </a:t>
            </a:r>
          </a:p>
          <a:p>
            <a:pPr lvl="1"/>
            <a:r>
              <a:rPr lang="en-US" dirty="0" smtClean="0"/>
              <a:t>Poisoning address for </a:t>
            </a:r>
            <a:r>
              <a:rPr lang="en-US" b="1" dirty="0" smtClean="0">
                <a:solidFill>
                  <a:srgbClr val="FF0000"/>
                </a:solidFill>
              </a:rPr>
              <a:t>google.com</a:t>
            </a:r>
            <a:r>
              <a:rPr lang="en-US" dirty="0" smtClean="0"/>
              <a:t> in a DNS server is not easy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</a:t>
            </a:r>
            <a:r>
              <a:rPr lang="en-US" dirty="0" err="1" smtClean="0"/>
              <a:t>Kaminsky</a:t>
            </a:r>
            <a:r>
              <a:rPr lang="en-US" dirty="0" smtClean="0"/>
              <a:t>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attacker does not need to wait to launch an attack 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/>
              <a:t>The bad guy asks the resolver to look up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www.google.com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If </a:t>
            </a:r>
            <a:r>
              <a:rPr lang="en-US" altLang="en-US" sz="2200" dirty="0"/>
              <a:t>the bad guy lost the race, the other race for </a:t>
            </a:r>
            <a:r>
              <a:rPr lang="en-US" altLang="en-US" sz="2200" b="1" dirty="0">
                <a:solidFill>
                  <a:srgbClr val="FF0000"/>
                </a:solidFill>
              </a:rPr>
              <a:t>www.google.com</a:t>
            </a:r>
            <a:r>
              <a:rPr lang="en-US" altLang="en-US" sz="2200" dirty="0"/>
              <a:t> will be suppressed by the TTL</a:t>
            </a:r>
          </a:p>
          <a:p>
            <a:pPr lvl="1">
              <a:lnSpc>
                <a:spcPct val="80000"/>
              </a:lnSpc>
            </a:pPr>
            <a:endParaRPr lang="en-US" altLang="en-US" sz="2200" dirty="0"/>
          </a:p>
          <a:p>
            <a:pPr>
              <a:lnSpc>
                <a:spcPct val="80000"/>
              </a:lnSpc>
            </a:pPr>
            <a:r>
              <a:rPr lang="en-US" altLang="en-US" sz="2600" dirty="0"/>
              <a:t>If the bad guy asks the resolver to look up </a:t>
            </a:r>
            <a:r>
              <a:rPr lang="en-US" altLang="en-US" sz="2600" b="1" dirty="0">
                <a:solidFill>
                  <a:srgbClr val="FF0000"/>
                </a:solidFill>
              </a:rPr>
              <a:t>1.google.com</a:t>
            </a:r>
            <a:r>
              <a:rPr lang="en-US" altLang="en-US" sz="2600" dirty="0"/>
              <a:t>, </a:t>
            </a:r>
            <a:r>
              <a:rPr lang="en-US" altLang="en-US" sz="2600" b="1" dirty="0">
                <a:solidFill>
                  <a:srgbClr val="FF0000"/>
                </a:solidFill>
              </a:rPr>
              <a:t>2.google.com</a:t>
            </a:r>
            <a:r>
              <a:rPr lang="en-US" altLang="en-US" sz="2600" dirty="0"/>
              <a:t>, </a:t>
            </a:r>
            <a:r>
              <a:rPr lang="en-US" altLang="en-US" sz="2600" b="1" dirty="0">
                <a:solidFill>
                  <a:srgbClr val="FF0000"/>
                </a:solidFill>
              </a:rPr>
              <a:t>3.google.com</a:t>
            </a:r>
            <a:r>
              <a:rPr lang="en-US" altLang="en-US" sz="2600" dirty="0"/>
              <a:t>, and so on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Each new query starts a new race</a:t>
            </a:r>
          </a:p>
          <a:p>
            <a:pPr lvl="1">
              <a:lnSpc>
                <a:spcPct val="80000"/>
              </a:lnSpc>
            </a:pPr>
            <a:endParaRPr lang="en-US" altLang="en-US" sz="2200" dirty="0"/>
          </a:p>
          <a:p>
            <a:pPr>
              <a:lnSpc>
                <a:spcPct val="80000"/>
              </a:lnSpc>
            </a:pPr>
            <a:r>
              <a:rPr lang="en-US" altLang="en-US" sz="2600" dirty="0"/>
              <a:t>Eventually, the bad guy will win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he is able to spoof </a:t>
            </a:r>
            <a:r>
              <a:rPr lang="en-US" altLang="en-US" sz="2200" b="1" dirty="0">
                <a:solidFill>
                  <a:srgbClr val="FF0000"/>
                </a:solidFill>
              </a:rPr>
              <a:t>183.google.com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So what? No one wants to visit </a:t>
            </a:r>
            <a:r>
              <a:rPr lang="en-US" altLang="en-US" sz="2200" b="1" dirty="0">
                <a:solidFill>
                  <a:srgbClr val="FF0000"/>
                </a:solidFill>
              </a:rPr>
              <a:t>183.google.com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Kaminsky</a:t>
            </a:r>
            <a:r>
              <a:rPr lang="en-US" dirty="0" smtClean="0"/>
              <a:t>-style 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bad guy who wins the race for “</a:t>
            </a:r>
            <a:r>
              <a:rPr lang="en-US" altLang="en-US" b="1" dirty="0">
                <a:solidFill>
                  <a:srgbClr val="FF0000"/>
                </a:solidFill>
              </a:rPr>
              <a:t>183.google.com</a:t>
            </a:r>
            <a:r>
              <a:rPr lang="en-US" altLang="en-US" dirty="0"/>
              <a:t>” can end up stealing “</a:t>
            </a:r>
            <a:r>
              <a:rPr lang="en-US" altLang="ja-JP" b="1" dirty="0">
                <a:solidFill>
                  <a:srgbClr val="FF0000"/>
                </a:solidFill>
              </a:rPr>
              <a:t>www.google.com</a:t>
            </a:r>
            <a:r>
              <a:rPr lang="en-US" altLang="en-US" dirty="0"/>
              <a:t>”</a:t>
            </a:r>
            <a:r>
              <a:rPr lang="en-US" altLang="ja-JP" dirty="0"/>
              <a:t> as well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Original malicious response:</a:t>
            </a:r>
          </a:p>
          <a:p>
            <a:pPr lvl="1"/>
            <a:r>
              <a:rPr lang="en-US" altLang="en-US" b="1" dirty="0">
                <a:solidFill>
                  <a:srgbClr val="FF0000"/>
                </a:solidFill>
              </a:rPr>
              <a:t>google.com    NS   www.google.com</a:t>
            </a:r>
          </a:p>
          <a:p>
            <a:pPr lvl="1"/>
            <a:r>
              <a:rPr lang="en-US" altLang="en-US" b="1" dirty="0">
                <a:solidFill>
                  <a:srgbClr val="FF0000"/>
                </a:solidFill>
              </a:rPr>
              <a:t>www.google.com    A    6.6.6.6</a:t>
            </a:r>
          </a:p>
          <a:p>
            <a:r>
              <a:rPr lang="en-US" altLang="en-US" dirty="0"/>
              <a:t>Killer response:</a:t>
            </a:r>
          </a:p>
          <a:p>
            <a:pPr lvl="1"/>
            <a:r>
              <a:rPr lang="en-US" altLang="en-US" b="1" dirty="0">
                <a:solidFill>
                  <a:srgbClr val="FF0000"/>
                </a:solidFill>
              </a:rPr>
              <a:t>google.com    NS   </a:t>
            </a:r>
            <a:r>
              <a:rPr lang="en-US" altLang="en-US" b="1" dirty="0" smtClean="0">
                <a:solidFill>
                  <a:srgbClr val="FF0000"/>
                </a:solidFill>
              </a:rPr>
              <a:t>ns1.google.com</a:t>
            </a:r>
          </a:p>
          <a:p>
            <a:pPr lvl="1"/>
            <a:r>
              <a:rPr lang="en-US" altLang="en-US" b="1" dirty="0" smtClean="0">
                <a:solidFill>
                  <a:srgbClr val="FF0000"/>
                </a:solidFill>
              </a:rPr>
              <a:t>ns1.google.com A 12.34.56.78 [GLUE RECORD]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0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Kaminsky</a:t>
            </a:r>
            <a:r>
              <a:rPr lang="en-US" dirty="0" smtClean="0"/>
              <a:t>-style 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Why does it succeed? </a:t>
            </a:r>
          </a:p>
          <a:p>
            <a:pPr lvl="1"/>
            <a:r>
              <a:rPr lang="en-US" sz="3600" dirty="0" smtClean="0"/>
              <a:t>The attacker can start a new instance of attack anytime without waiting for the cache entry to expire </a:t>
            </a:r>
          </a:p>
          <a:p>
            <a:pPr lvl="1"/>
            <a:r>
              <a:rPr lang="en-US" sz="3600" dirty="0" smtClean="0"/>
              <a:t>No wait penalty for racing failure </a:t>
            </a:r>
          </a:p>
          <a:p>
            <a:pPr lvl="1"/>
            <a:r>
              <a:rPr lang="en-US" sz="3600" dirty="0" smtClean="0"/>
              <a:t>The attack is only bandwidth limited 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Naming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Addresses are used to locate objects</a:t>
            </a:r>
          </a:p>
          <a:p>
            <a:endParaRPr lang="en-US" altLang="en-US" dirty="0"/>
          </a:p>
          <a:p>
            <a:r>
              <a:rPr lang="en-US" altLang="en-US" dirty="0"/>
              <a:t>Names are easier to remember than numbers</a:t>
            </a:r>
          </a:p>
          <a:p>
            <a:endParaRPr lang="en-US" altLang="en-US" dirty="0"/>
          </a:p>
          <a:p>
            <a:r>
              <a:rPr lang="en-US" altLang="en-US" dirty="0"/>
              <a:t>You would like to get to the address or other objects using a name</a:t>
            </a:r>
          </a:p>
          <a:p>
            <a:endParaRPr lang="en-US" altLang="en-US" dirty="0"/>
          </a:p>
          <a:p>
            <a:r>
              <a:rPr lang="en-US" altLang="en-US" b="1" dirty="0"/>
              <a:t>DNS provides a mapping from names to resources of several types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91937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Defenses based on increasing the entropy </a:t>
            </a:r>
            <a:endParaRPr lang="en-US" sz="7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– 1 </a:t>
            </a:r>
            <a:br>
              <a:rPr lang="en-US" dirty="0" smtClean="0"/>
            </a:br>
            <a:r>
              <a:rPr lang="en-US" dirty="0" smtClean="0"/>
              <a:t>(Source Port Randomization)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random source port for each out-going DNS query </a:t>
            </a:r>
          </a:p>
          <a:p>
            <a:r>
              <a:rPr lang="en-US" b="1" dirty="0" smtClean="0"/>
              <a:t>Entropy</a:t>
            </a:r>
            <a:r>
              <a:rPr lang="en-US" dirty="0" smtClean="0"/>
              <a:t>: 16-bit (from TXID) + 11-bit (from source port) = 27-bit entropy </a:t>
            </a:r>
          </a:p>
          <a:p>
            <a:r>
              <a:rPr lang="en-US" dirty="0" smtClean="0"/>
              <a:t>To win, the attacker has a much bigger space of possible IDs to forge a valid response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Limitation</a:t>
            </a:r>
            <a:r>
              <a:rPr lang="en-US" dirty="0" smtClean="0"/>
              <a:t>: When the resolver is behind a NAT device, the additional entropy provided by source port randomization is low (e.g., 2 bits)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– </a:t>
            </a:r>
            <a:r>
              <a:rPr lang="en-US" dirty="0" smtClean="0"/>
              <a:t>2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(0x20 Randomization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Domain names are case-insensitive</a:t>
            </a:r>
          </a:p>
          <a:p>
            <a:r>
              <a:rPr lang="en-US" dirty="0" smtClean="0">
                <a:hlinkClick r:id="rId2"/>
              </a:rPr>
              <a:t>www.google.com</a:t>
            </a:r>
            <a:r>
              <a:rPr lang="en-US" dirty="0" smtClean="0"/>
              <a:t> and </a:t>
            </a:r>
            <a:r>
              <a:rPr lang="en-US" dirty="0" smtClean="0">
                <a:hlinkClick r:id="rId2"/>
              </a:rPr>
              <a:t>WWW.GOOGLE.COM</a:t>
            </a:r>
            <a:r>
              <a:rPr lang="en-US" dirty="0" smtClean="0"/>
              <a:t> resolves to the same IP address </a:t>
            </a:r>
          </a:p>
          <a:p>
            <a:r>
              <a:rPr lang="en-US" dirty="0" smtClean="0"/>
              <a:t>Randomly change some of the characters in the domain name to upper case letters </a:t>
            </a:r>
          </a:p>
          <a:p>
            <a:r>
              <a:rPr lang="en-US" dirty="0" smtClean="0"/>
              <a:t>The expectation is that the resolver responding will copy the domain name in the response from the query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Limitations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Attacker can query: </a:t>
            </a:r>
            <a:r>
              <a:rPr lang="en-US" dirty="0" smtClean="0">
                <a:hlinkClick r:id="rId3"/>
              </a:rPr>
              <a:t>www.123.com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Some of the resolvers always return domain name in all lower-case  </a:t>
            </a:r>
          </a:p>
          <a:p>
            <a:pPr lvl="1"/>
            <a:r>
              <a:rPr lang="en-US" dirty="0" smtClean="0"/>
              <a:t>Some of the resolvers use a case-sensitive matching </a:t>
            </a:r>
          </a:p>
          <a:p>
            <a:pPr lvl="1"/>
            <a:r>
              <a:rPr lang="en-US" dirty="0" smtClean="0"/>
              <a:t>70% resolvers support 0x20 randomization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– </a:t>
            </a:r>
            <a:r>
              <a:rPr lang="en-US" dirty="0" smtClean="0"/>
              <a:t>3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(WSEC DNS)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While querying root or TLD DNS servers, </a:t>
            </a:r>
            <a:r>
              <a:rPr lang="en-US" dirty="0" err="1" smtClean="0"/>
              <a:t>preprend</a:t>
            </a:r>
            <a:r>
              <a:rPr lang="en-US" dirty="0" smtClean="0"/>
              <a:t> random prefix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Ddsj030gojfd.</a:t>
            </a:r>
            <a:r>
              <a:rPr lang="en-US" b="1" dirty="0" smtClean="0"/>
              <a:t>www.google.com</a:t>
            </a:r>
            <a:r>
              <a:rPr lang="en-US" dirty="0" smtClean="0"/>
              <a:t> and </a:t>
            </a:r>
            <a:r>
              <a:rPr lang="en-US" dirty="0" smtClean="0">
                <a:hlinkClick r:id="rId2"/>
              </a:rPr>
              <a:t>www.google.com</a:t>
            </a:r>
            <a:r>
              <a:rPr lang="en-US" dirty="0" smtClean="0"/>
              <a:t> returns the same RRs </a:t>
            </a:r>
            <a:br>
              <a:rPr lang="en-US" dirty="0" smtClean="0"/>
            </a:br>
            <a:r>
              <a:rPr lang="en-US" dirty="0" smtClean="0"/>
              <a:t>(not IP)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Limitations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Domain names can be maximum 255-byte length</a:t>
            </a:r>
          </a:p>
          <a:p>
            <a:pPr lvl="1"/>
            <a:r>
              <a:rPr lang="en-US" dirty="0" smtClean="0"/>
              <a:t>Attackers can query 255-byte domains </a:t>
            </a:r>
          </a:p>
          <a:p>
            <a:pPr lvl="1"/>
            <a:r>
              <a:rPr lang="en-US" dirty="0" smtClean="0"/>
              <a:t>This is applicable to referrals not A queries </a:t>
            </a:r>
          </a:p>
          <a:p>
            <a:pPr lvl="1"/>
            <a:r>
              <a:rPr lang="en-US" dirty="0" smtClean="0"/>
              <a:t>Some resolvers exclude long domain names as they are uncommon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Defense – 4 </a:t>
            </a:r>
            <a:br>
              <a:rPr lang="en-US" dirty="0" smtClean="0"/>
            </a:br>
            <a:r>
              <a:rPr lang="en-US" sz="4000" dirty="0" smtClean="0"/>
              <a:t>(Randomize destination IP address)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IP addresses for a DNS server </a:t>
            </a:r>
          </a:p>
          <a:p>
            <a:r>
              <a:rPr lang="en-US" dirty="0" smtClean="0"/>
              <a:t>Choose one randomly from that list to query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Limitations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The set of IP addresses are small </a:t>
            </a:r>
          </a:p>
          <a:p>
            <a:pPr lvl="1"/>
            <a:r>
              <a:rPr lang="en-US" dirty="0" smtClean="0"/>
              <a:t>They are many time predictable </a:t>
            </a:r>
          </a:p>
          <a:p>
            <a:pPr lvl="1"/>
            <a:r>
              <a:rPr lang="en-US" dirty="0" smtClean="0"/>
              <a:t>Attack it to make it more predictable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0616" y="2594919"/>
            <a:ext cx="8641492" cy="19358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ns.purdue.edu.</a:t>
            </a: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86400   IN      A       </a:t>
            </a:r>
            <a:r>
              <a:rPr lang="en-US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128.210.11.5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ns2.purdue.edu.</a:t>
            </a: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86400   IN      A       </a:t>
            </a:r>
            <a:r>
              <a:rPr lang="en-US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128.210.11.57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harbor.ecn.purdue.edu.</a:t>
            </a: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86400   IN      A       </a:t>
            </a:r>
            <a:r>
              <a:rPr lang="en-US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128.46.154.76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pendragon.cs.purdue.edu.</a:t>
            </a: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86400  IN      A       </a:t>
            </a:r>
            <a:r>
              <a:rPr lang="en-US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128.10.2.5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Defense—5</a:t>
            </a:r>
            <a:br>
              <a:rPr lang="en-US" dirty="0" smtClean="0"/>
            </a:br>
            <a:r>
              <a:rPr lang="en-US" dirty="0" smtClean="0"/>
              <a:t>(Randomizing Source IP)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called the NAT-antidote </a:t>
            </a:r>
          </a:p>
          <a:p>
            <a:r>
              <a:rPr lang="en-US" dirty="0" smtClean="0"/>
              <a:t>This is applicable when the resolver is behind a NAT</a:t>
            </a:r>
          </a:p>
          <a:p>
            <a:r>
              <a:rPr lang="en-US" dirty="0" smtClean="0"/>
              <a:t>When NAT receives a query from the resolver, it randomly changes the source IP address to a random IP in that network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Limitations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Extra entropy depends on the network size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6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91937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Adaptive &amp; Long-term Defenses</a:t>
            </a:r>
            <a:endParaRPr lang="en-US" sz="7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29467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Received a response for a query and the TXID of the response does not match with the query’s TXID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4227214"/>
            <a:ext cx="7886700" cy="13294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happen in benign cases as DNS runs on top of UDP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Defense—6 </a:t>
            </a:r>
            <a:br>
              <a:rPr lang="en-US" dirty="0" smtClean="0"/>
            </a:br>
            <a:r>
              <a:rPr lang="en-US" dirty="0" smtClean="0"/>
              <a:t>(Sandwich Antidote)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 attack and apply sandwich antidote </a:t>
            </a:r>
          </a:p>
          <a:p>
            <a:r>
              <a:rPr lang="en-US" dirty="0" smtClean="0"/>
              <a:t>For querying </a:t>
            </a:r>
            <a:r>
              <a:rPr lang="en-US" dirty="0" smtClean="0">
                <a:hlinkClick r:id="rId2"/>
              </a:rPr>
              <a:t>www.google.com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Query 1: dfjfdkjfhksdf.google.com </a:t>
            </a:r>
          </a:p>
          <a:p>
            <a:pPr lvl="1"/>
            <a:r>
              <a:rPr lang="en-US" dirty="0" smtClean="0"/>
              <a:t>Query 2: </a:t>
            </a:r>
            <a:r>
              <a:rPr lang="en-US" dirty="0" smtClean="0">
                <a:hlinkClick r:id="rId2"/>
              </a:rPr>
              <a:t>www.google.com</a:t>
            </a:r>
            <a:r>
              <a:rPr lang="en-US" dirty="0" smtClean="0"/>
              <a:t> [REAL QUERY]</a:t>
            </a:r>
          </a:p>
          <a:p>
            <a:pPr lvl="1"/>
            <a:r>
              <a:rPr lang="en-US" dirty="0" smtClean="0"/>
              <a:t>Query 3: jkjkjoiojohh.google.com</a:t>
            </a:r>
          </a:p>
          <a:p>
            <a:r>
              <a:rPr lang="en-US" dirty="0" smtClean="0"/>
              <a:t>Observe whether the response arrive in-order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Limitation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Our experiment suggest that 50% of the queries arrive in order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0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Defense—7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(DNSSEC)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as a long-term solution </a:t>
            </a:r>
          </a:p>
          <a:p>
            <a:r>
              <a:rPr lang="en-US" dirty="0" smtClean="0"/>
              <a:t>Uses digitally signed responses </a:t>
            </a:r>
          </a:p>
          <a:p>
            <a:r>
              <a:rPr lang="en-US" dirty="0" smtClean="0"/>
              <a:t>Prevents cache poisoning attacks </a:t>
            </a:r>
          </a:p>
          <a:p>
            <a:r>
              <a:rPr lang="en-US" dirty="0" smtClean="0"/>
              <a:t>Limitations: </a:t>
            </a:r>
          </a:p>
          <a:p>
            <a:pPr lvl="1"/>
            <a:r>
              <a:rPr lang="en-US" dirty="0" smtClean="0"/>
              <a:t>Adoption is very slow– 1% of all the .com and </a:t>
            </a:r>
            <a:r>
              <a:rPr lang="en-US" dirty="0" err="1" smtClean="0"/>
              <a:t>.net</a:t>
            </a:r>
            <a:r>
              <a:rPr lang="en-US" dirty="0" smtClean="0"/>
              <a:t> domains are secured by DNSSEC </a:t>
            </a:r>
          </a:p>
          <a:p>
            <a:pPr lvl="1"/>
            <a:r>
              <a:rPr lang="en-US" dirty="0" smtClean="0"/>
              <a:t>Opens door for </a:t>
            </a:r>
            <a:r>
              <a:rPr lang="en-US" dirty="0" err="1" smtClean="0"/>
              <a:t>DoS</a:t>
            </a:r>
            <a:r>
              <a:rPr lang="en-US" dirty="0" smtClean="0"/>
              <a:t> attack due to large response size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Name System (DNS)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Forward DNS Resolution</a:t>
            </a:r>
          </a:p>
          <a:p>
            <a:pPr lvl="1"/>
            <a:r>
              <a:rPr lang="en-US" dirty="0" smtClean="0"/>
              <a:t>Given a domain name lookup the associated IP address </a:t>
            </a:r>
          </a:p>
          <a:p>
            <a:pPr lvl="1"/>
            <a:r>
              <a:rPr lang="en-US" b="1" dirty="0" smtClean="0"/>
              <a:t>Example</a:t>
            </a:r>
            <a:r>
              <a:rPr lang="en-US" dirty="0" smtClean="0"/>
              <a:t>: </a:t>
            </a:r>
            <a:r>
              <a:rPr lang="en-US" b="1" dirty="0" smtClean="0"/>
              <a:t>cs.purdue.edu </a:t>
            </a: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⇒ </a:t>
            </a:r>
            <a:r>
              <a:rPr lang="en-US" b="1" dirty="0" smtClean="0"/>
              <a:t>128.10.19.20 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dirty="0" smtClean="0"/>
              <a:t>Reverse DNS lookup </a:t>
            </a:r>
          </a:p>
          <a:p>
            <a:pPr lvl="1"/>
            <a:r>
              <a:rPr lang="en-US" dirty="0" smtClean="0"/>
              <a:t>Given an IP address lookup the domain name associated with the IP address </a:t>
            </a:r>
          </a:p>
          <a:p>
            <a:pPr lvl="1"/>
            <a:r>
              <a:rPr lang="en-US" b="1" dirty="0" smtClean="0"/>
              <a:t>Usage</a:t>
            </a:r>
            <a:r>
              <a:rPr lang="en-US" dirty="0" smtClean="0"/>
              <a:t>: Network troubleshooting, anti-spam techniques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– 8</a:t>
            </a:r>
            <a:br>
              <a:rPr lang="en-US" dirty="0" smtClean="0"/>
            </a:br>
            <a:r>
              <a:rPr lang="en-US" dirty="0" smtClean="0"/>
              <a:t>(Use TCP)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DNS protocol on top of TCP instead of UDP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Limitations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High latency (almost 2X) </a:t>
            </a:r>
          </a:p>
          <a:p>
            <a:pPr lvl="1"/>
            <a:r>
              <a:rPr lang="en-US" dirty="0" smtClean="0"/>
              <a:t>Resolver throughput rate (1/10</a:t>
            </a:r>
            <a:r>
              <a:rPr lang="en-US" baseline="30000" dirty="0" smtClean="0"/>
              <a:t>th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Not all resolvers support TCP</a:t>
            </a:r>
          </a:p>
          <a:p>
            <a:pPr lvl="1"/>
            <a:r>
              <a:rPr lang="en-US" dirty="0" smtClean="0"/>
              <a:t>In our experiment with Alexa’s top 15K domains, 10% of their authoritative </a:t>
            </a:r>
            <a:r>
              <a:rPr lang="en-US" dirty="0" err="1" smtClean="0"/>
              <a:t>nameservers</a:t>
            </a:r>
            <a:r>
              <a:rPr lang="en-US" dirty="0" smtClean="0"/>
              <a:t> do not support TCP </a:t>
            </a:r>
            <a:r>
              <a:rPr lang="en-US" dirty="0"/>
              <a:t>– includes </a:t>
            </a:r>
            <a:r>
              <a:rPr lang="en-US" b="1" dirty="0"/>
              <a:t>Facebook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– 9</a:t>
            </a:r>
            <a:br>
              <a:rPr lang="en-US" dirty="0" smtClean="0"/>
            </a:br>
            <a:r>
              <a:rPr lang="en-US" dirty="0" smtClean="0"/>
              <a:t>(Adaptively use TCP)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 DNS protocol on top of TCP instead of UDP </a:t>
            </a:r>
            <a:r>
              <a:rPr lang="en-US" b="1" dirty="0" smtClean="0">
                <a:solidFill>
                  <a:srgbClr val="FF0000"/>
                </a:solidFill>
              </a:rPr>
              <a:t>only when detected attack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Nominum</a:t>
            </a:r>
            <a:r>
              <a:rPr lang="en-US" dirty="0" smtClean="0"/>
              <a:t> implemented it in their product </a:t>
            </a:r>
            <a:r>
              <a:rPr lang="en-US" dirty="0" err="1" smtClean="0"/>
              <a:t>Vantio</a:t>
            </a:r>
            <a:r>
              <a:rPr lang="en-US" dirty="0" smtClean="0"/>
              <a:t> </a:t>
            </a:r>
            <a:r>
              <a:rPr lang="en-US" dirty="0" err="1" smtClean="0"/>
              <a:t>CacheServe</a:t>
            </a:r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Limitations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Attack detection is not fine-grained – benign cases will be considered as attack </a:t>
            </a:r>
          </a:p>
          <a:p>
            <a:pPr lvl="1"/>
            <a:r>
              <a:rPr lang="en-US" dirty="0" smtClean="0"/>
              <a:t>Same as before </a:t>
            </a:r>
          </a:p>
          <a:p>
            <a:pPr lvl="1"/>
            <a:r>
              <a:rPr lang="en-US" dirty="0" smtClean="0"/>
              <a:t>Susceptible to the new attack we </a:t>
            </a:r>
            <a:r>
              <a:rPr lang="en-US" smtClean="0"/>
              <a:t>have proposed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29001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Some of the slide materials are inspired by </a:t>
            </a:r>
            <a:r>
              <a:rPr lang="en-US" sz="4400" dirty="0" smtClean="0"/>
              <a:t>materials from </a:t>
            </a:r>
            <a:r>
              <a:rPr lang="en-US" sz="4400" dirty="0" err="1" smtClean="0"/>
              <a:t>Ninghui</a:t>
            </a:r>
            <a:r>
              <a:rPr lang="en-US" sz="4400" dirty="0" smtClean="0"/>
              <a:t> Li </a:t>
            </a:r>
            <a:r>
              <a:rPr lang="en-US" sz="4400" dirty="0"/>
              <a:t>and http://unixwiz.net/.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DNS—Distributed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DNS records are kept in a  distributed fashion </a:t>
            </a:r>
            <a:br>
              <a:rPr lang="en-US" sz="4000" dirty="0" smtClean="0"/>
            </a:br>
            <a:endParaRPr lang="en-US" sz="4000" dirty="0" smtClean="0"/>
          </a:p>
          <a:p>
            <a:r>
              <a:rPr lang="en-US" sz="4000" dirty="0" smtClean="0"/>
              <a:t> Highly dynamic </a:t>
            </a:r>
            <a:br>
              <a:rPr lang="en-US" sz="4000" dirty="0" smtClean="0"/>
            </a:br>
            <a:endParaRPr lang="en-US" sz="4000" dirty="0" smtClean="0"/>
          </a:p>
          <a:p>
            <a:r>
              <a:rPr lang="en-US" sz="4000" dirty="0" smtClean="0"/>
              <a:t> Decentralized authority 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DNS–Hierarchical Namespace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90688"/>
            <a:ext cx="9144000" cy="418840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9429" y="2570205"/>
            <a:ext cx="5585253" cy="7084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5781418" y="1426112"/>
            <a:ext cx="1705232" cy="1408670"/>
          </a:xfrm>
          <a:prstGeom prst="wedgeEllipseCallout">
            <a:avLst>
              <a:gd name="adj1" fmla="val -60930"/>
              <a:gd name="adj2" fmla="val 5021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Top-level domains (TLD)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7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DNS Servers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30" y="1625170"/>
            <a:ext cx="7720271" cy="440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Name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Top-level domain (TLD) servers </a:t>
            </a:r>
          </a:p>
          <a:p>
            <a:pPr lvl="1"/>
            <a:r>
              <a:rPr lang="en-US" dirty="0" smtClean="0"/>
              <a:t>Responsible </a:t>
            </a:r>
            <a:r>
              <a:rPr lang="en-US" dirty="0"/>
              <a:t>for com, org, net, </a:t>
            </a:r>
            <a:r>
              <a:rPr lang="en-US" dirty="0" err="1"/>
              <a:t>edu</a:t>
            </a:r>
            <a:r>
              <a:rPr lang="en-US" dirty="0"/>
              <a:t>, </a:t>
            </a:r>
            <a:r>
              <a:rPr lang="en-US" dirty="0" smtClean="0"/>
              <a:t>etc.  </a:t>
            </a:r>
            <a:endParaRPr lang="en-US" dirty="0"/>
          </a:p>
          <a:p>
            <a:pPr lvl="1"/>
            <a:r>
              <a:rPr lang="en-US" dirty="0" smtClean="0"/>
              <a:t>All top-level </a:t>
            </a:r>
            <a:r>
              <a:rPr lang="en-US" dirty="0"/>
              <a:t>country domains, e.g. </a:t>
            </a:r>
            <a:r>
              <a:rPr lang="en-US" dirty="0" err="1"/>
              <a:t>uk</a:t>
            </a:r>
            <a:r>
              <a:rPr lang="en-US" dirty="0"/>
              <a:t>, </a:t>
            </a:r>
            <a:r>
              <a:rPr lang="en-US" dirty="0" err="1"/>
              <a:t>fr</a:t>
            </a:r>
            <a:r>
              <a:rPr lang="en-US" dirty="0"/>
              <a:t>, ca, </a:t>
            </a:r>
            <a:r>
              <a:rPr lang="en-US" dirty="0" err="1" smtClean="0"/>
              <a:t>jp</a:t>
            </a:r>
            <a:r>
              <a:rPr lang="en-US" dirty="0" smtClean="0"/>
              <a:t>, in. </a:t>
            </a:r>
          </a:p>
          <a:p>
            <a:pPr lvl="1"/>
            <a:r>
              <a:rPr lang="en-US" dirty="0" smtClean="0"/>
              <a:t>Network </a:t>
            </a:r>
            <a:r>
              <a:rPr lang="en-US" dirty="0"/>
              <a:t>Solutions, LLC </a:t>
            </a:r>
            <a:r>
              <a:rPr lang="en-US" dirty="0" smtClean="0"/>
              <a:t> controls </a:t>
            </a:r>
            <a:r>
              <a:rPr lang="en-US" b="1" dirty="0" smtClean="0"/>
              <a:t>com</a:t>
            </a:r>
            <a:r>
              <a:rPr lang="en-US" dirty="0" smtClean="0"/>
              <a:t> servers </a:t>
            </a:r>
          </a:p>
          <a:p>
            <a:r>
              <a:rPr lang="en-US" dirty="0" smtClean="0"/>
              <a:t>Authoritative DNS servers </a:t>
            </a:r>
          </a:p>
          <a:p>
            <a:pPr lvl="1"/>
            <a:r>
              <a:rPr lang="en-US" dirty="0" smtClean="0"/>
              <a:t>Organization’s </a:t>
            </a:r>
            <a:r>
              <a:rPr lang="en-US" dirty="0"/>
              <a:t>DNS servers, providing authoritative hostname to IP mappings for organization’s servers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Can be maintained by organization or service provider </a:t>
            </a:r>
          </a:p>
          <a:p>
            <a:r>
              <a:rPr lang="en-US" dirty="0" smtClean="0"/>
              <a:t>Local DNS servers</a:t>
            </a:r>
          </a:p>
          <a:p>
            <a:pPr lvl="1"/>
            <a:r>
              <a:rPr lang="en-US" dirty="0" smtClean="0"/>
              <a:t>Not strictly part of the domain hierarchy </a:t>
            </a:r>
          </a:p>
          <a:p>
            <a:pPr lvl="1"/>
            <a:r>
              <a:rPr lang="en-US" dirty="0" smtClean="0"/>
              <a:t>Each ISP (university, hospital, company) has one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64973" y="3476368"/>
            <a:ext cx="7339913" cy="147457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cs.purdue.edu’s</a:t>
            </a:r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authoritative DNS servers are: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pendragon.cs.purdue.edu. </a:t>
            </a:r>
            <a:endParaRPr lang="en-US" b="1" dirty="0" smtClean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ns.purdue.edu</a:t>
            </a:r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lang="en-US" b="1" dirty="0" smtClean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harbor.ecn.purdue.edu</a:t>
            </a:r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lang="en-US" b="1" dirty="0" smtClean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ns2.purdue.edu</a:t>
            </a:r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032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Resolving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host makes a DNS query, it is forwarded to a local upstream resolver </a:t>
            </a:r>
          </a:p>
          <a:p>
            <a:pPr lvl="1"/>
            <a:r>
              <a:rPr lang="en-US" dirty="0" smtClean="0"/>
              <a:t>The local upstream resolver acts as a proxy and forwards query into the domain name hierarchy </a:t>
            </a:r>
          </a:p>
          <a:p>
            <a:endParaRPr lang="en-US" dirty="0"/>
          </a:p>
          <a:p>
            <a:r>
              <a:rPr lang="en-US" dirty="0" smtClean="0"/>
              <a:t>Two resolution schemes: </a:t>
            </a:r>
          </a:p>
          <a:p>
            <a:pPr lvl="1"/>
            <a:r>
              <a:rPr lang="en-US" dirty="0" smtClean="0"/>
              <a:t>Iterative </a:t>
            </a:r>
          </a:p>
          <a:p>
            <a:pPr lvl="1"/>
            <a:r>
              <a:rPr lang="en-US" dirty="0" smtClean="0"/>
              <a:t>Recursive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</TotalTime>
  <Words>1909</Words>
  <Application>Microsoft Office PowerPoint</Application>
  <PresentationFormat>On-screen Show (4:3)</PresentationFormat>
  <Paragraphs>436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Times</vt:lpstr>
      <vt:lpstr>Cambria Math</vt:lpstr>
      <vt:lpstr>MS PGothic</vt:lpstr>
      <vt:lpstr>Calibri</vt:lpstr>
      <vt:lpstr>Roboto</vt:lpstr>
      <vt:lpstr>Office Theme</vt:lpstr>
      <vt:lpstr>DNS Security  </vt:lpstr>
      <vt:lpstr>Reading for This Lecture</vt:lpstr>
      <vt:lpstr>Purpose of Naming </vt:lpstr>
      <vt:lpstr>Domain Name System (DNS)</vt:lpstr>
      <vt:lpstr>DNS—Distributed Database</vt:lpstr>
      <vt:lpstr>DNS–Hierarchical Namespace</vt:lpstr>
      <vt:lpstr>Root DNS Servers</vt:lpstr>
      <vt:lpstr>Domain Name Servers</vt:lpstr>
      <vt:lpstr>DNS Resolving </vt:lpstr>
      <vt:lpstr>Iterative and Recursive Resolution</vt:lpstr>
      <vt:lpstr>DNS Result Caching</vt:lpstr>
      <vt:lpstr>DNS Name Resolution</vt:lpstr>
      <vt:lpstr>DNS Packet in the Wire</vt:lpstr>
      <vt:lpstr>Selective DNS Record Types</vt:lpstr>
      <vt:lpstr>DNS Packet Payload</vt:lpstr>
      <vt:lpstr>DNS Name Resolution</vt:lpstr>
      <vt:lpstr>Inherent DNS Vulnerabilities</vt:lpstr>
      <vt:lpstr>User side attack—Pharming</vt:lpstr>
      <vt:lpstr>DNS Cache Poisoning </vt:lpstr>
      <vt:lpstr>DNS Cache Poisoning (contd.)</vt:lpstr>
      <vt:lpstr>DNS Cache Poisoning: Racing to Respond First</vt:lpstr>
      <vt:lpstr>DNS Cache Poisoning Attack 1 Schuba and Spafford in 1993</vt:lpstr>
      <vt:lpstr>Defense: the Bailiwicks Rules</vt:lpstr>
      <vt:lpstr>DNS Cache Poisoning Attack 2 Birthday Attack – Vagner Sacramento 2002</vt:lpstr>
      <vt:lpstr>DNS Cache Poisoning – so far</vt:lpstr>
      <vt:lpstr>DNS Cache Poisoning Attack 3 Dan Kaminsky 2008</vt:lpstr>
      <vt:lpstr>Features of Kaminsky Attack</vt:lpstr>
      <vt:lpstr>Kaminsky-style Poisoning</vt:lpstr>
      <vt:lpstr>Kaminsky-style Poisoning</vt:lpstr>
      <vt:lpstr>PowerPoint Presentation</vt:lpstr>
      <vt:lpstr>Defense – 1  (Source Port Randomization)</vt:lpstr>
      <vt:lpstr>Defense – 2  (0x20 Randomization)</vt:lpstr>
      <vt:lpstr>Defense – 3 (WSEC DNS)</vt:lpstr>
      <vt:lpstr>Defense – 4  (Randomize destination IP address)</vt:lpstr>
      <vt:lpstr>Defense—5 (Randomizing Source IP)</vt:lpstr>
      <vt:lpstr>PowerPoint Presentation</vt:lpstr>
      <vt:lpstr>Attack Detection</vt:lpstr>
      <vt:lpstr>Defense—6  (Sandwich Antidote)</vt:lpstr>
      <vt:lpstr>Defense—7  (DNSSEC)</vt:lpstr>
      <vt:lpstr>Defense – 8 (Use TCP) </vt:lpstr>
      <vt:lpstr>Defense – 9 (Adaptively use TCP) </vt:lpstr>
      <vt:lpstr>Acknowledgement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CSUser</dc:creator>
  <cp:lastModifiedBy>CSUser</cp:lastModifiedBy>
  <cp:revision>433</cp:revision>
  <dcterms:created xsi:type="dcterms:W3CDTF">2015-12-04T16:09:51Z</dcterms:created>
  <dcterms:modified xsi:type="dcterms:W3CDTF">2015-12-10T03:34:01Z</dcterms:modified>
</cp:coreProperties>
</file>